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3"/>
  </p:notesMasterIdLst>
  <p:sldIdLst>
    <p:sldId id="256" r:id="rId2"/>
    <p:sldId id="257" r:id="rId3"/>
    <p:sldId id="333" r:id="rId4"/>
    <p:sldId id="258" r:id="rId5"/>
    <p:sldId id="338" r:id="rId6"/>
    <p:sldId id="259" r:id="rId7"/>
    <p:sldId id="274" r:id="rId8"/>
    <p:sldId id="277" r:id="rId9"/>
    <p:sldId id="260" r:id="rId10"/>
    <p:sldId id="276" r:id="rId11"/>
    <p:sldId id="261" r:id="rId12"/>
    <p:sldId id="275" r:id="rId13"/>
    <p:sldId id="334" r:id="rId14"/>
    <p:sldId id="262" r:id="rId15"/>
    <p:sldId id="339" r:id="rId16"/>
    <p:sldId id="340" r:id="rId17"/>
    <p:sldId id="341" r:id="rId18"/>
    <p:sldId id="342" r:id="rId19"/>
    <p:sldId id="343" r:id="rId20"/>
    <p:sldId id="263" r:id="rId21"/>
    <p:sldId id="344" r:id="rId22"/>
    <p:sldId id="345" r:id="rId23"/>
    <p:sldId id="346" r:id="rId24"/>
    <p:sldId id="347" r:id="rId25"/>
    <p:sldId id="348" r:id="rId26"/>
    <p:sldId id="349" r:id="rId27"/>
    <p:sldId id="350" r:id="rId28"/>
    <p:sldId id="351" r:id="rId29"/>
    <p:sldId id="352" r:id="rId30"/>
    <p:sldId id="314" r:id="rId31"/>
    <p:sldId id="311" r:id="rId32"/>
    <p:sldId id="359" r:id="rId33"/>
    <p:sldId id="353" r:id="rId34"/>
    <p:sldId id="354" r:id="rId35"/>
    <p:sldId id="355" r:id="rId36"/>
    <p:sldId id="356" r:id="rId37"/>
    <p:sldId id="357" r:id="rId38"/>
    <p:sldId id="358" r:id="rId39"/>
    <p:sldId id="265" r:id="rId40"/>
    <p:sldId id="266" r:id="rId41"/>
    <p:sldId id="278" r:id="rId42"/>
    <p:sldId id="373" r:id="rId43"/>
    <p:sldId id="374" r:id="rId44"/>
    <p:sldId id="279" r:id="rId45"/>
    <p:sldId id="280" r:id="rId46"/>
    <p:sldId id="281" r:id="rId47"/>
    <p:sldId id="282" r:id="rId48"/>
    <p:sldId id="283" r:id="rId49"/>
    <p:sldId id="335" r:id="rId50"/>
    <p:sldId id="336" r:id="rId51"/>
    <p:sldId id="337" r:id="rId52"/>
    <p:sldId id="294" r:id="rId53"/>
    <p:sldId id="315" r:id="rId54"/>
    <p:sldId id="267" r:id="rId55"/>
    <p:sldId id="295" r:id="rId56"/>
    <p:sldId id="316" r:id="rId57"/>
    <p:sldId id="284" r:id="rId58"/>
    <p:sldId id="285" r:id="rId59"/>
    <p:sldId id="286" r:id="rId60"/>
    <p:sldId id="287" r:id="rId61"/>
    <p:sldId id="288" r:id="rId62"/>
    <p:sldId id="289" r:id="rId63"/>
    <p:sldId id="290" r:id="rId64"/>
    <p:sldId id="291" r:id="rId65"/>
    <p:sldId id="292" r:id="rId66"/>
    <p:sldId id="293" r:id="rId67"/>
    <p:sldId id="296" r:id="rId68"/>
    <p:sldId id="304" r:id="rId69"/>
    <p:sldId id="305" r:id="rId70"/>
    <p:sldId id="268" r:id="rId71"/>
    <p:sldId id="269" r:id="rId72"/>
    <p:sldId id="306" r:id="rId73"/>
    <p:sldId id="270" r:id="rId74"/>
    <p:sldId id="360" r:id="rId75"/>
    <p:sldId id="361" r:id="rId76"/>
    <p:sldId id="307" r:id="rId77"/>
    <p:sldId id="362" r:id="rId78"/>
    <p:sldId id="363" r:id="rId79"/>
    <p:sldId id="364" r:id="rId80"/>
    <p:sldId id="365" r:id="rId81"/>
    <p:sldId id="366" r:id="rId82"/>
    <p:sldId id="367" r:id="rId83"/>
    <p:sldId id="368" r:id="rId84"/>
    <p:sldId id="369" r:id="rId85"/>
    <p:sldId id="370" r:id="rId86"/>
    <p:sldId id="371" r:id="rId87"/>
    <p:sldId id="372" r:id="rId88"/>
    <p:sldId id="271" r:id="rId89"/>
    <p:sldId id="272" r:id="rId90"/>
    <p:sldId id="308" r:id="rId91"/>
    <p:sldId id="317" r:id="rId92"/>
    <p:sldId id="309" r:id="rId93"/>
    <p:sldId id="297" r:id="rId94"/>
    <p:sldId id="298" r:id="rId95"/>
    <p:sldId id="299" r:id="rId96"/>
    <p:sldId id="300" r:id="rId97"/>
    <p:sldId id="376" r:id="rId98"/>
    <p:sldId id="375" r:id="rId99"/>
    <p:sldId id="378" r:id="rId100"/>
    <p:sldId id="377" r:id="rId101"/>
    <p:sldId id="379" r:id="rId102"/>
    <p:sldId id="301" r:id="rId103"/>
    <p:sldId id="302" r:id="rId104"/>
    <p:sldId id="303" r:id="rId105"/>
    <p:sldId id="310" r:id="rId106"/>
    <p:sldId id="318" r:id="rId107"/>
    <p:sldId id="319" r:id="rId108"/>
    <p:sldId id="320" r:id="rId109"/>
    <p:sldId id="321" r:id="rId110"/>
    <p:sldId id="322" r:id="rId111"/>
    <p:sldId id="323" r:id="rId112"/>
    <p:sldId id="324" r:id="rId113"/>
    <p:sldId id="325" r:id="rId114"/>
    <p:sldId id="326" r:id="rId115"/>
    <p:sldId id="327" r:id="rId116"/>
    <p:sldId id="328" r:id="rId117"/>
    <p:sldId id="329" r:id="rId118"/>
    <p:sldId id="330" r:id="rId119"/>
    <p:sldId id="331" r:id="rId120"/>
    <p:sldId id="332" r:id="rId121"/>
    <p:sldId id="312" r:id="rId1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117" Type="http://schemas.openxmlformats.org/officeDocument/2006/relationships/slide" Target="slides/slide116.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112" Type="http://schemas.openxmlformats.org/officeDocument/2006/relationships/slide" Target="slides/slide111.xml" /><Relationship Id="rId16" Type="http://schemas.openxmlformats.org/officeDocument/2006/relationships/slide" Target="slides/slide15.xml" /><Relationship Id="rId107" Type="http://schemas.openxmlformats.org/officeDocument/2006/relationships/slide" Target="slides/slide106.xml" /><Relationship Id="rId11" Type="http://schemas.openxmlformats.org/officeDocument/2006/relationships/slide" Target="slides/slide10.xml" /><Relationship Id="rId32" Type="http://schemas.openxmlformats.org/officeDocument/2006/relationships/slide" Target="slides/slide31.xml" /><Relationship Id="rId37" Type="http://schemas.openxmlformats.org/officeDocument/2006/relationships/slide" Target="slides/slide36.xml" /><Relationship Id="rId53" Type="http://schemas.openxmlformats.org/officeDocument/2006/relationships/slide" Target="slides/slide52.xml" /><Relationship Id="rId58" Type="http://schemas.openxmlformats.org/officeDocument/2006/relationships/slide" Target="slides/slide57.xml" /><Relationship Id="rId74" Type="http://schemas.openxmlformats.org/officeDocument/2006/relationships/slide" Target="slides/slide73.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notesMaster" Target="notesMasters/notesMaster1.xml" /><Relationship Id="rId5" Type="http://schemas.openxmlformats.org/officeDocument/2006/relationships/slide" Target="slides/slide4.xml" /><Relationship Id="rId90" Type="http://schemas.openxmlformats.org/officeDocument/2006/relationships/slide" Target="slides/slide89.xml" /><Relationship Id="rId95" Type="http://schemas.openxmlformats.org/officeDocument/2006/relationships/slide" Target="slides/slide94.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13" Type="http://schemas.openxmlformats.org/officeDocument/2006/relationships/slide" Target="slides/slide112.xml" /><Relationship Id="rId118" Type="http://schemas.openxmlformats.org/officeDocument/2006/relationships/slide" Target="slides/slide117.xml" /><Relationship Id="rId126"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slide" Target="slides/slide84.xml" /><Relationship Id="rId93" Type="http://schemas.openxmlformats.org/officeDocument/2006/relationships/slide" Target="slides/slide92.xml" /><Relationship Id="rId98" Type="http://schemas.openxmlformats.org/officeDocument/2006/relationships/slide" Target="slides/slide97.xml" /><Relationship Id="rId121" Type="http://schemas.openxmlformats.org/officeDocument/2006/relationships/slide" Target="slides/slide12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103" Type="http://schemas.openxmlformats.org/officeDocument/2006/relationships/slide" Target="slides/slide102.xml" /><Relationship Id="rId108" Type="http://schemas.openxmlformats.org/officeDocument/2006/relationships/slide" Target="slides/slide107.xml" /><Relationship Id="rId116" Type="http://schemas.openxmlformats.org/officeDocument/2006/relationships/slide" Target="slides/slide115.xml" /><Relationship Id="rId124" Type="http://schemas.openxmlformats.org/officeDocument/2006/relationships/presProps" Target="presProps.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11" Type="http://schemas.openxmlformats.org/officeDocument/2006/relationships/slide" Target="slides/slide110.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6" Type="http://schemas.openxmlformats.org/officeDocument/2006/relationships/slide" Target="slides/slide105.xml" /><Relationship Id="rId114" Type="http://schemas.openxmlformats.org/officeDocument/2006/relationships/slide" Target="slides/slide113.xml" /><Relationship Id="rId119" Type="http://schemas.openxmlformats.org/officeDocument/2006/relationships/slide" Target="slides/slide118.xml" /><Relationship Id="rId127" Type="http://schemas.openxmlformats.org/officeDocument/2006/relationships/tableStyles" Target="tableStyles.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slide" Target="slides/slide121.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120" Type="http://schemas.openxmlformats.org/officeDocument/2006/relationships/slide" Target="slides/slide119.xml" /><Relationship Id="rId125" Type="http://schemas.openxmlformats.org/officeDocument/2006/relationships/viewProps" Target="viewProps.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29" Type="http://schemas.openxmlformats.org/officeDocument/2006/relationships/slide" Target="slides/slide28.xml" /><Relationship Id="rId24" Type="http://schemas.openxmlformats.org/officeDocument/2006/relationships/slide" Target="slides/slide23.xml" /><Relationship Id="rId40" Type="http://schemas.openxmlformats.org/officeDocument/2006/relationships/slide" Target="slides/slide39.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15" Type="http://schemas.openxmlformats.org/officeDocument/2006/relationships/slide" Target="slides/slide114.xml" /><Relationship Id="rId61" Type="http://schemas.openxmlformats.org/officeDocument/2006/relationships/slide" Target="slides/slide60.xml" /><Relationship Id="rId82" Type="http://schemas.openxmlformats.org/officeDocument/2006/relationships/slide" Target="slides/slide8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82592C-8EE7-4185-B3AA-064E12E57D0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F71D4640-8F8B-4AED-905C-A267C4B68A1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3F757CB-4C1E-4745-AABE-91EF6E7278C4}" type="datetimeFigureOut">
              <a:rPr lang="en-US"/>
              <a:pPr>
                <a:defRPr/>
              </a:pPr>
              <a:t>7/16/2021</a:t>
            </a:fld>
            <a:endParaRPr lang="en-US"/>
          </a:p>
        </p:txBody>
      </p:sp>
      <p:sp>
        <p:nvSpPr>
          <p:cNvPr id="4" name="Slide Image Placeholder 3">
            <a:extLst>
              <a:ext uri="{FF2B5EF4-FFF2-40B4-BE49-F238E27FC236}">
                <a16:creationId xmlns:a16="http://schemas.microsoft.com/office/drawing/2014/main" id="{F1D43769-6F6A-464C-B810-FF41FF82CB5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E806495-5DA1-4A70-A4CF-8F5A64A917E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96F27E5-63AA-4C60-B3C2-1221003AB50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3E7D701F-599F-444A-B865-3A6769281D2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D3C36F3-ECD9-4BE3-A29F-300051D83E1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9D44BDB-3E5F-4740-B9E8-DB11E5AAA3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856E0265-2346-4EAC-B5FF-25CF3C1FB3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A47D170-6FE0-47FC-A64D-F49FB054C2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0D51CA9A-11A5-449E-91CB-F83D2BEFB6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9">
            <a:extLst>
              <a:ext uri="{FF2B5EF4-FFF2-40B4-BE49-F238E27FC236}">
                <a16:creationId xmlns:a16="http://schemas.microsoft.com/office/drawing/2014/main" id="{7E14F6C6-B3D6-4CE9-B84B-EE8CD4A280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5740B9-AB1A-41F7-BBD4-61DC2CCEBF75}" type="slidenum">
              <a:rPr lang="en-GB" altLang="en-US">
                <a:latin typeface="Calibri" panose="020F0502020204030204" pitchFamily="34" charset="0"/>
              </a:rPr>
              <a:pPr/>
              <a:t>31</a:t>
            </a:fld>
            <a:endParaRPr lang="en-GB" altLang="en-US">
              <a:latin typeface="Calibri" panose="020F0502020204030204" pitchFamily="34" charset="0"/>
            </a:endParaRPr>
          </a:p>
        </p:txBody>
      </p:sp>
      <p:sp>
        <p:nvSpPr>
          <p:cNvPr id="44035" name="Text Box 1">
            <a:extLst>
              <a:ext uri="{FF2B5EF4-FFF2-40B4-BE49-F238E27FC236}">
                <a16:creationId xmlns:a16="http://schemas.microsoft.com/office/drawing/2014/main" id="{02275E3A-096B-4E3F-983A-598FA553361C}"/>
              </a:ext>
            </a:extLst>
          </p:cNvPr>
          <p:cNvSpPr txBox="1">
            <a:spLocks noChangeArrowheads="1"/>
          </p:cNvSpPr>
          <p:nvPr/>
        </p:nvSpPr>
        <p:spPr bwMode="auto">
          <a:xfrm>
            <a:off x="1003300" y="695325"/>
            <a:ext cx="4848225" cy="3425825"/>
          </a:xfrm>
          <a:prstGeom prst="rect">
            <a:avLst/>
          </a:prstGeom>
          <a:solidFill>
            <a:srgbClr val="FFFFFF"/>
          </a:solidFill>
          <a:ln w="9360">
            <a:solidFill>
              <a:srgbClr val="000000"/>
            </a:solidFill>
            <a:miter lim="800000"/>
            <a:headEnd/>
            <a:tailEnd/>
          </a:ln>
        </p:spPr>
        <p:txBody>
          <a:bodyPr wrap="none" lIns="80165" tIns="40083" rIns="80165" bIns="40083"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44036" name="Rectangle 2">
            <a:extLst>
              <a:ext uri="{FF2B5EF4-FFF2-40B4-BE49-F238E27FC236}">
                <a16:creationId xmlns:a16="http://schemas.microsoft.com/office/drawing/2014/main" id="{928B30C6-7ECC-4094-8542-9771873C99B5}"/>
              </a:ext>
            </a:extLst>
          </p:cNvPr>
          <p:cNvSpPr>
            <a:spLocks noGrp="1" noChangeArrowheads="1"/>
          </p:cNvSpPr>
          <p:nvPr>
            <p:ph type="body"/>
          </p:nvPr>
        </p:nvSpPr>
        <p:spPr bwMode="auto">
          <a:xfrm>
            <a:off x="685800" y="4343400"/>
            <a:ext cx="5481638"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numCol="1" anchor="ctr"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769D596-7F83-41DE-9558-F7378F5927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a:extLst>
              <a:ext uri="{FF2B5EF4-FFF2-40B4-BE49-F238E27FC236}">
                <a16:creationId xmlns:a16="http://schemas.microsoft.com/office/drawing/2014/main" id="{5750CAC5-76C4-4211-9250-EBE9E17864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3396CF1-583B-4BBD-9D4F-32745304F3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64AB3657-3DAF-4CC0-8020-61B751EE71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25E65C-CE24-4D9F-9E4A-46C2513CDD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57C91D04-355D-4812-B545-727BE4E1C6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E696557-EDF7-4DCF-89BB-A2FC33EA58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a:extLst>
              <a:ext uri="{FF2B5EF4-FFF2-40B4-BE49-F238E27FC236}">
                <a16:creationId xmlns:a16="http://schemas.microsoft.com/office/drawing/2014/main" id="{3C02F2B7-8BC1-4DB5-AD26-7181DBFA2B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D7B50FC-13CA-47E9-B5AC-C9258087C3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Rectangle 3">
            <a:extLst>
              <a:ext uri="{FF2B5EF4-FFF2-40B4-BE49-F238E27FC236}">
                <a16:creationId xmlns:a16="http://schemas.microsoft.com/office/drawing/2014/main" id="{E57D0A3E-B280-431F-B845-67A0ADA4B0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82F3A70-0F64-4DE2-8F25-6EF0F36B6D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a:extLst>
              <a:ext uri="{FF2B5EF4-FFF2-40B4-BE49-F238E27FC236}">
                <a16:creationId xmlns:a16="http://schemas.microsoft.com/office/drawing/2014/main" id="{19E87011-BC23-495C-A300-DFD4F52E3E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themeOverride" Target="../theme/themeOverride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457F0E-18DB-4C47-907C-EF5D745885FD}"/>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0C3FB62F-6CB2-4C49-95D2-6638ACFA4DBE}"/>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7A1F377A-25D0-40C7-9FDA-E223C0468209}"/>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7" name="Date Placeholder 27">
            <a:extLst>
              <a:ext uri="{FF2B5EF4-FFF2-40B4-BE49-F238E27FC236}">
                <a16:creationId xmlns:a16="http://schemas.microsoft.com/office/drawing/2014/main" id="{97B48968-2589-4E1D-8835-6AF622EC284D}"/>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ADA4C396-2862-4DB3-8B8D-B2C64CDDD231}" type="datetimeFigureOut">
              <a:rPr lang="en-US"/>
              <a:pPr>
                <a:defRPr/>
              </a:pPr>
              <a:t>7/16/2021</a:t>
            </a:fld>
            <a:endParaRPr lang="en-US"/>
          </a:p>
        </p:txBody>
      </p:sp>
      <p:sp>
        <p:nvSpPr>
          <p:cNvPr id="10" name="Footer Placeholder 16">
            <a:extLst>
              <a:ext uri="{FF2B5EF4-FFF2-40B4-BE49-F238E27FC236}">
                <a16:creationId xmlns:a16="http://schemas.microsoft.com/office/drawing/2014/main" id="{8A458590-3B08-4D3B-B346-BC83E90AB481}"/>
              </a:ext>
            </a:extLst>
          </p:cNvPr>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a:extLst>
              <a:ext uri="{FF2B5EF4-FFF2-40B4-BE49-F238E27FC236}">
                <a16:creationId xmlns:a16="http://schemas.microsoft.com/office/drawing/2014/main" id="{B96C2757-975C-4694-A5F1-F27B0D3007E1}"/>
              </a:ext>
            </a:extLst>
          </p:cNvPr>
          <p:cNvSpPr>
            <a:spLocks noGrp="1"/>
          </p:cNvSpPr>
          <p:nvPr>
            <p:ph type="sldNum" sz="quarter" idx="12"/>
          </p:nvPr>
        </p:nvSpPr>
        <p:spPr>
          <a:xfrm>
            <a:off x="8001000" y="228600"/>
            <a:ext cx="838200" cy="381000"/>
          </a:xfrm>
        </p:spPr>
        <p:txBody>
          <a:bodyPr/>
          <a:lstStyle>
            <a:lvl1pPr>
              <a:defRPr>
                <a:solidFill>
                  <a:schemeClr val="tx2"/>
                </a:solidFill>
              </a:defRPr>
            </a:lvl1pPr>
          </a:lstStyle>
          <a:p>
            <a:fld id="{BE57927B-963E-4792-B14F-940B4A60FD95}" type="slidenum">
              <a:rPr lang="en-US" altLang="en-US"/>
              <a:pPr/>
              <a:t>‹#›</a:t>
            </a:fld>
            <a:endParaRPr lang="en-US" altLang="en-US"/>
          </a:p>
        </p:txBody>
      </p:sp>
    </p:spTree>
    <p:extLst>
      <p:ext uri="{BB962C8B-B14F-4D97-AF65-F5344CB8AC3E}">
        <p14:creationId xmlns:p14="http://schemas.microsoft.com/office/powerpoint/2010/main" val="277204535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5F67205-5921-44A5-8CB7-F94244C3BE84}"/>
              </a:ext>
            </a:extLst>
          </p:cNvPr>
          <p:cNvSpPr>
            <a:spLocks noGrp="1"/>
          </p:cNvSpPr>
          <p:nvPr>
            <p:ph type="dt" sz="half" idx="10"/>
          </p:nvPr>
        </p:nvSpPr>
        <p:spPr/>
        <p:txBody>
          <a:bodyPr/>
          <a:lstStyle>
            <a:lvl1pPr>
              <a:defRPr/>
            </a:lvl1pPr>
          </a:lstStyle>
          <a:p>
            <a:pPr>
              <a:defRPr/>
            </a:pPr>
            <a:fld id="{9F32C7B4-0D6A-4BAA-81B5-EC1D10E90643}" type="datetimeFigureOut">
              <a:rPr lang="en-US"/>
              <a:pPr>
                <a:defRPr/>
              </a:pPr>
              <a:t>7/16/2021</a:t>
            </a:fld>
            <a:endParaRPr lang="en-US"/>
          </a:p>
        </p:txBody>
      </p:sp>
      <p:sp>
        <p:nvSpPr>
          <p:cNvPr id="5" name="Footer Placeholder 2">
            <a:extLst>
              <a:ext uri="{FF2B5EF4-FFF2-40B4-BE49-F238E27FC236}">
                <a16:creationId xmlns:a16="http://schemas.microsoft.com/office/drawing/2014/main" id="{1F94A661-A2EE-455B-9689-E39B1408C2D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C878DCF2-6D3A-4D36-9CFC-281150E21B2B}"/>
              </a:ext>
            </a:extLst>
          </p:cNvPr>
          <p:cNvSpPr>
            <a:spLocks noGrp="1"/>
          </p:cNvSpPr>
          <p:nvPr>
            <p:ph type="sldNum" sz="quarter" idx="12"/>
          </p:nvPr>
        </p:nvSpPr>
        <p:spPr/>
        <p:txBody>
          <a:bodyPr/>
          <a:lstStyle>
            <a:lvl1pPr>
              <a:defRPr/>
            </a:lvl1pPr>
          </a:lstStyle>
          <a:p>
            <a:fld id="{0499897A-C729-4323-93F1-6B185A334336}" type="slidenum">
              <a:rPr lang="en-US" altLang="en-US"/>
              <a:pPr/>
              <a:t>‹#›</a:t>
            </a:fld>
            <a:endParaRPr lang="en-US" altLang="en-US"/>
          </a:p>
        </p:txBody>
      </p:sp>
    </p:spTree>
    <p:extLst>
      <p:ext uri="{BB962C8B-B14F-4D97-AF65-F5344CB8AC3E}">
        <p14:creationId xmlns:p14="http://schemas.microsoft.com/office/powerpoint/2010/main" val="1814714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DE6EEB-E734-426D-9F89-646F63FA6F7F}"/>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AD5EC7DE-00B0-4D60-8493-B16637638B70}"/>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51F3779-FA57-40D7-B01C-1D4A85838A17}"/>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92F6A40-83EA-4A02-A6C1-FE9CCC131056}"/>
              </a:ext>
            </a:extLst>
          </p:cNvPr>
          <p:cNvSpPr>
            <a:spLocks noGrp="1"/>
          </p:cNvSpPr>
          <p:nvPr>
            <p:ph type="dt" sz="half" idx="10"/>
          </p:nvPr>
        </p:nvSpPr>
        <p:spPr>
          <a:xfrm>
            <a:off x="6553200" y="6248400"/>
            <a:ext cx="2209800" cy="365125"/>
          </a:xfrm>
        </p:spPr>
        <p:txBody>
          <a:bodyPr/>
          <a:lstStyle>
            <a:lvl1pPr>
              <a:defRPr/>
            </a:lvl1pPr>
          </a:lstStyle>
          <a:p>
            <a:pPr>
              <a:defRPr/>
            </a:pPr>
            <a:fld id="{5989BF09-46C9-4FC3-AA02-9ECF9BE2F9C3}" type="datetimeFigureOut">
              <a:rPr lang="en-US"/>
              <a:pPr>
                <a:defRPr/>
              </a:pPr>
              <a:t>7/16/2021</a:t>
            </a:fld>
            <a:endParaRPr lang="en-US"/>
          </a:p>
        </p:txBody>
      </p:sp>
      <p:sp>
        <p:nvSpPr>
          <p:cNvPr id="8" name="Footer Placeholder 4">
            <a:extLst>
              <a:ext uri="{FF2B5EF4-FFF2-40B4-BE49-F238E27FC236}">
                <a16:creationId xmlns:a16="http://schemas.microsoft.com/office/drawing/2014/main" id="{3286D9DF-F38E-498F-8058-E91284023311}"/>
              </a:ext>
            </a:extLst>
          </p:cNvPr>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520397B-824F-42C9-9968-B45F91117C1F}"/>
              </a:ext>
            </a:extLst>
          </p:cNvPr>
          <p:cNvSpPr>
            <a:spLocks noGrp="1"/>
          </p:cNvSpPr>
          <p:nvPr>
            <p:ph type="sldNum" sz="quarter" idx="12"/>
          </p:nvPr>
        </p:nvSpPr>
        <p:spPr>
          <a:xfrm rot="5400000">
            <a:off x="5989638" y="144462"/>
            <a:ext cx="533400" cy="244475"/>
          </a:xfrm>
        </p:spPr>
        <p:txBody>
          <a:bodyPr/>
          <a:lstStyle>
            <a:lvl1pPr>
              <a:defRPr/>
            </a:lvl1pPr>
          </a:lstStyle>
          <a:p>
            <a:fld id="{F64DCB6E-09F2-49C1-97A1-4AED63D83673}" type="slidenum">
              <a:rPr lang="en-US" altLang="en-US"/>
              <a:pPr/>
              <a:t>‹#›</a:t>
            </a:fld>
            <a:endParaRPr lang="en-US" altLang="en-US"/>
          </a:p>
        </p:txBody>
      </p:sp>
    </p:spTree>
    <p:extLst>
      <p:ext uri="{BB962C8B-B14F-4D97-AF65-F5344CB8AC3E}">
        <p14:creationId xmlns:p14="http://schemas.microsoft.com/office/powerpoint/2010/main" val="252711148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6E13860-0D1A-4659-A30A-D6BF0387DC67}"/>
              </a:ext>
            </a:extLst>
          </p:cNvPr>
          <p:cNvSpPr>
            <a:spLocks noGrp="1"/>
          </p:cNvSpPr>
          <p:nvPr>
            <p:ph type="dt" sz="half" idx="10"/>
          </p:nvPr>
        </p:nvSpPr>
        <p:spPr/>
        <p:txBody>
          <a:bodyPr/>
          <a:lstStyle>
            <a:lvl1pPr>
              <a:defRPr/>
            </a:lvl1pPr>
          </a:lstStyle>
          <a:p>
            <a:pPr>
              <a:defRPr/>
            </a:pPr>
            <a:fld id="{FAC80880-B58F-4214-A758-03432980141F}" type="datetimeFigureOut">
              <a:rPr lang="en-US"/>
              <a:pPr>
                <a:defRPr/>
              </a:pPr>
              <a:t>7/16/2021</a:t>
            </a:fld>
            <a:endParaRPr lang="en-US"/>
          </a:p>
        </p:txBody>
      </p:sp>
      <p:sp>
        <p:nvSpPr>
          <p:cNvPr id="5" name="Footer Placeholder 2">
            <a:extLst>
              <a:ext uri="{FF2B5EF4-FFF2-40B4-BE49-F238E27FC236}">
                <a16:creationId xmlns:a16="http://schemas.microsoft.com/office/drawing/2014/main" id="{92E7B3A0-E596-4E15-91A1-E8404190EB3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8635030-D4FD-4C85-A95A-7837E835481D}"/>
              </a:ext>
            </a:extLst>
          </p:cNvPr>
          <p:cNvSpPr>
            <a:spLocks noGrp="1"/>
          </p:cNvSpPr>
          <p:nvPr>
            <p:ph type="sldNum" sz="quarter" idx="12"/>
          </p:nvPr>
        </p:nvSpPr>
        <p:spPr/>
        <p:txBody>
          <a:bodyPr/>
          <a:lstStyle>
            <a:lvl1pPr>
              <a:defRPr/>
            </a:lvl1pPr>
          </a:lstStyle>
          <a:p>
            <a:fld id="{CEDCF48A-2FAE-4F62-9AF3-4FC8C418F86C}" type="slidenum">
              <a:rPr lang="en-US" altLang="en-US"/>
              <a:pPr/>
              <a:t>‹#›</a:t>
            </a:fld>
            <a:endParaRPr lang="en-US" altLang="en-US"/>
          </a:p>
        </p:txBody>
      </p:sp>
    </p:spTree>
    <p:extLst>
      <p:ext uri="{BB962C8B-B14F-4D97-AF65-F5344CB8AC3E}">
        <p14:creationId xmlns:p14="http://schemas.microsoft.com/office/powerpoint/2010/main" val="334936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A7D63C-077E-4FEB-853B-B12B3211DCC0}"/>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3BE2883-81EC-4DC1-BE42-D557E9FB4A02}"/>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B25EEF04-284A-463E-AA52-31678F808ECB}"/>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24B8DC35-3876-4EC9-ACAD-80D4C9E548BF}"/>
              </a:ext>
            </a:extLst>
          </p:cNvPr>
          <p:cNvSpPr>
            <a:spLocks noGrp="1"/>
          </p:cNvSpPr>
          <p:nvPr>
            <p:ph type="dt" sz="half" idx="10"/>
          </p:nvPr>
        </p:nvSpPr>
        <p:spPr/>
        <p:txBody>
          <a:bodyPr/>
          <a:lstStyle>
            <a:lvl1pPr>
              <a:defRPr/>
            </a:lvl1pPr>
          </a:lstStyle>
          <a:p>
            <a:pPr>
              <a:defRPr/>
            </a:pPr>
            <a:fld id="{29465DD6-37F1-41E4-AF2A-A5DDA0F1C468}" type="datetimeFigureOut">
              <a:rPr lang="en-US"/>
              <a:pPr>
                <a:defRPr/>
              </a:pPr>
              <a:t>7/16/2021</a:t>
            </a:fld>
            <a:endParaRPr lang="en-US"/>
          </a:p>
        </p:txBody>
      </p:sp>
      <p:sp>
        <p:nvSpPr>
          <p:cNvPr id="8" name="Slide Number Placeholder 12">
            <a:extLst>
              <a:ext uri="{FF2B5EF4-FFF2-40B4-BE49-F238E27FC236}">
                <a16:creationId xmlns:a16="http://schemas.microsoft.com/office/drawing/2014/main" id="{8B015340-6F26-4595-AF40-51ABD6A897C6}"/>
              </a:ext>
            </a:extLst>
          </p:cNvPr>
          <p:cNvSpPr>
            <a:spLocks noGrp="1"/>
          </p:cNvSpPr>
          <p:nvPr>
            <p:ph type="sldNum" sz="quarter" idx="11"/>
          </p:nvPr>
        </p:nvSpPr>
        <p:spPr>
          <a:xfrm>
            <a:off x="0" y="1752600"/>
            <a:ext cx="1295400" cy="701675"/>
          </a:xfrm>
        </p:spPr>
        <p:txBody>
          <a:bodyPr>
            <a:noAutofit/>
          </a:bodyPr>
          <a:lstStyle>
            <a:lvl1pPr>
              <a:defRPr sz="2400"/>
            </a:lvl1pPr>
          </a:lstStyle>
          <a:p>
            <a:fld id="{15A73551-B08A-445E-923C-F0404ECBB56C}" type="slidenum">
              <a:rPr lang="en-US" altLang="en-US"/>
              <a:pPr/>
              <a:t>‹#›</a:t>
            </a:fld>
            <a:endParaRPr lang="en-US" altLang="en-US"/>
          </a:p>
        </p:txBody>
      </p:sp>
      <p:sp>
        <p:nvSpPr>
          <p:cNvPr id="9" name="Footer Placeholder 13">
            <a:extLst>
              <a:ext uri="{FF2B5EF4-FFF2-40B4-BE49-F238E27FC236}">
                <a16:creationId xmlns:a16="http://schemas.microsoft.com/office/drawing/2014/main" id="{8807A21A-25F9-482F-8E72-2F46926C0029}"/>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8423511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484D0FD0-7DFB-4F07-8B62-C441BEC04603}"/>
              </a:ext>
            </a:extLst>
          </p:cNvPr>
          <p:cNvSpPr>
            <a:spLocks noGrp="1"/>
          </p:cNvSpPr>
          <p:nvPr>
            <p:ph type="dt" sz="half" idx="10"/>
          </p:nvPr>
        </p:nvSpPr>
        <p:spPr/>
        <p:txBody>
          <a:bodyPr rtlCol="0"/>
          <a:lstStyle>
            <a:lvl1pPr>
              <a:defRPr/>
            </a:lvl1pPr>
          </a:lstStyle>
          <a:p>
            <a:pPr>
              <a:defRPr/>
            </a:pPr>
            <a:fld id="{F4547508-14F9-46CB-B3FB-78F4978BF12F}" type="datetimeFigureOut">
              <a:rPr lang="en-US"/>
              <a:pPr>
                <a:defRPr/>
              </a:pPr>
              <a:t>7/16/2021</a:t>
            </a:fld>
            <a:endParaRPr lang="en-US"/>
          </a:p>
        </p:txBody>
      </p:sp>
      <p:sp>
        <p:nvSpPr>
          <p:cNvPr id="6" name="Slide Number Placeholder 9">
            <a:extLst>
              <a:ext uri="{FF2B5EF4-FFF2-40B4-BE49-F238E27FC236}">
                <a16:creationId xmlns:a16="http://schemas.microsoft.com/office/drawing/2014/main" id="{BBFC1C3F-68DC-44D7-A2A6-7ADC973BDCFF}"/>
              </a:ext>
            </a:extLst>
          </p:cNvPr>
          <p:cNvSpPr>
            <a:spLocks noGrp="1"/>
          </p:cNvSpPr>
          <p:nvPr>
            <p:ph type="sldNum" sz="quarter" idx="11"/>
          </p:nvPr>
        </p:nvSpPr>
        <p:spPr/>
        <p:txBody>
          <a:bodyPr/>
          <a:lstStyle>
            <a:lvl1pPr>
              <a:defRPr/>
            </a:lvl1pPr>
          </a:lstStyle>
          <a:p>
            <a:fld id="{6EF33E37-4940-454C-B583-F18BE34B8286}" type="slidenum">
              <a:rPr lang="en-US" altLang="en-US"/>
              <a:pPr/>
              <a:t>‹#›</a:t>
            </a:fld>
            <a:endParaRPr lang="en-US" altLang="en-US"/>
          </a:p>
        </p:txBody>
      </p:sp>
      <p:sp>
        <p:nvSpPr>
          <p:cNvPr id="7" name="Footer Placeholder 11">
            <a:extLst>
              <a:ext uri="{FF2B5EF4-FFF2-40B4-BE49-F238E27FC236}">
                <a16:creationId xmlns:a16="http://schemas.microsoft.com/office/drawing/2014/main" id="{3C4F6ECB-225B-473D-A0E2-EADB1872D393}"/>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80382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Date Placeholder 9">
            <a:extLst>
              <a:ext uri="{FF2B5EF4-FFF2-40B4-BE49-F238E27FC236}">
                <a16:creationId xmlns:a16="http://schemas.microsoft.com/office/drawing/2014/main" id="{6AE2E26D-EF28-4386-8A6D-5A82D357962A}"/>
              </a:ext>
            </a:extLst>
          </p:cNvPr>
          <p:cNvSpPr>
            <a:spLocks noGrp="1"/>
          </p:cNvSpPr>
          <p:nvPr>
            <p:ph type="dt" sz="half" idx="10"/>
          </p:nvPr>
        </p:nvSpPr>
        <p:spPr/>
        <p:txBody>
          <a:bodyPr rtlCol="0"/>
          <a:lstStyle>
            <a:lvl1pPr>
              <a:defRPr/>
            </a:lvl1pPr>
          </a:lstStyle>
          <a:p>
            <a:pPr>
              <a:defRPr/>
            </a:pPr>
            <a:fld id="{4A9DFD3C-65BA-47E6-B68D-DA729B5AC778}" type="datetimeFigureOut">
              <a:rPr lang="en-US"/>
              <a:pPr>
                <a:defRPr/>
              </a:pPr>
              <a:t>7/16/2021</a:t>
            </a:fld>
            <a:endParaRPr lang="en-US"/>
          </a:p>
        </p:txBody>
      </p:sp>
      <p:sp>
        <p:nvSpPr>
          <p:cNvPr id="8" name="Slide Number Placeholder 11">
            <a:extLst>
              <a:ext uri="{FF2B5EF4-FFF2-40B4-BE49-F238E27FC236}">
                <a16:creationId xmlns:a16="http://schemas.microsoft.com/office/drawing/2014/main" id="{462141BD-C80D-448D-B2CE-A4B7DB1DDF3C}"/>
              </a:ext>
            </a:extLst>
          </p:cNvPr>
          <p:cNvSpPr>
            <a:spLocks noGrp="1"/>
          </p:cNvSpPr>
          <p:nvPr>
            <p:ph type="sldNum" sz="quarter" idx="11"/>
          </p:nvPr>
        </p:nvSpPr>
        <p:spPr/>
        <p:txBody>
          <a:bodyPr/>
          <a:lstStyle>
            <a:lvl1pPr>
              <a:defRPr/>
            </a:lvl1pPr>
          </a:lstStyle>
          <a:p>
            <a:fld id="{6A9B507E-4788-418A-96A2-152A54E5D456}" type="slidenum">
              <a:rPr lang="en-US" altLang="en-US"/>
              <a:pPr/>
              <a:t>‹#›</a:t>
            </a:fld>
            <a:endParaRPr lang="en-US" altLang="en-US"/>
          </a:p>
        </p:txBody>
      </p:sp>
      <p:sp>
        <p:nvSpPr>
          <p:cNvPr id="9" name="Footer Placeholder 13">
            <a:extLst>
              <a:ext uri="{FF2B5EF4-FFF2-40B4-BE49-F238E27FC236}">
                <a16:creationId xmlns:a16="http://schemas.microsoft.com/office/drawing/2014/main" id="{5F822AE8-4709-4E53-92CD-1321A940D430}"/>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441787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BAB75CBD-D3C6-4D4F-A806-0785DD0070CB}"/>
              </a:ext>
            </a:extLst>
          </p:cNvPr>
          <p:cNvSpPr>
            <a:spLocks noGrp="1"/>
          </p:cNvSpPr>
          <p:nvPr>
            <p:ph type="dt" sz="half" idx="10"/>
          </p:nvPr>
        </p:nvSpPr>
        <p:spPr/>
        <p:txBody>
          <a:bodyPr/>
          <a:lstStyle>
            <a:lvl1pPr>
              <a:defRPr/>
            </a:lvl1pPr>
          </a:lstStyle>
          <a:p>
            <a:pPr>
              <a:defRPr/>
            </a:pPr>
            <a:fld id="{7555BCDA-87E1-4AB2-ABB9-1E3A8D60F084}" type="datetimeFigureOut">
              <a:rPr lang="en-US"/>
              <a:pPr>
                <a:defRPr/>
              </a:pPr>
              <a:t>7/16/2021</a:t>
            </a:fld>
            <a:endParaRPr lang="en-US"/>
          </a:p>
        </p:txBody>
      </p:sp>
      <p:sp>
        <p:nvSpPr>
          <p:cNvPr id="4" name="Footer Placeholder 2">
            <a:extLst>
              <a:ext uri="{FF2B5EF4-FFF2-40B4-BE49-F238E27FC236}">
                <a16:creationId xmlns:a16="http://schemas.microsoft.com/office/drawing/2014/main" id="{598B81D6-110B-48E9-B556-BDB5CC84444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335B3BD7-00F5-496A-B5FD-0AB7EFFE2408}"/>
              </a:ext>
            </a:extLst>
          </p:cNvPr>
          <p:cNvSpPr>
            <a:spLocks noGrp="1"/>
          </p:cNvSpPr>
          <p:nvPr>
            <p:ph type="sldNum" sz="quarter" idx="12"/>
          </p:nvPr>
        </p:nvSpPr>
        <p:spPr/>
        <p:txBody>
          <a:bodyPr/>
          <a:lstStyle>
            <a:lvl1pPr>
              <a:defRPr/>
            </a:lvl1pPr>
          </a:lstStyle>
          <a:p>
            <a:fld id="{8D77F90D-6545-47C1-AA5C-C06F68AFC102}" type="slidenum">
              <a:rPr lang="en-US" altLang="en-US"/>
              <a:pPr/>
              <a:t>‹#›</a:t>
            </a:fld>
            <a:endParaRPr lang="en-US" altLang="en-US"/>
          </a:p>
        </p:txBody>
      </p:sp>
    </p:spTree>
    <p:extLst>
      <p:ext uri="{BB962C8B-B14F-4D97-AF65-F5344CB8AC3E}">
        <p14:creationId xmlns:p14="http://schemas.microsoft.com/office/powerpoint/2010/main" val="357747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B59E86-E2C4-4C96-ADD9-F758AADCCCBA}"/>
              </a:ext>
            </a:extLst>
          </p:cNvPr>
          <p:cNvSpPr>
            <a:spLocks noGrp="1"/>
          </p:cNvSpPr>
          <p:nvPr>
            <p:ph type="dt" sz="half" idx="10"/>
          </p:nvPr>
        </p:nvSpPr>
        <p:spPr/>
        <p:txBody>
          <a:bodyPr/>
          <a:lstStyle>
            <a:lvl1pPr>
              <a:defRPr/>
            </a:lvl1pPr>
          </a:lstStyle>
          <a:p>
            <a:pPr>
              <a:defRPr/>
            </a:pPr>
            <a:fld id="{760F1294-36EA-4F17-9080-1C7C84E457B1}" type="datetimeFigureOut">
              <a:rPr lang="en-US"/>
              <a:pPr>
                <a:defRPr/>
              </a:pPr>
              <a:t>7/16/2021</a:t>
            </a:fld>
            <a:endParaRPr lang="en-US"/>
          </a:p>
        </p:txBody>
      </p:sp>
      <p:sp>
        <p:nvSpPr>
          <p:cNvPr id="3" name="Footer Placeholder 2">
            <a:extLst>
              <a:ext uri="{FF2B5EF4-FFF2-40B4-BE49-F238E27FC236}">
                <a16:creationId xmlns:a16="http://schemas.microsoft.com/office/drawing/2014/main" id="{18124359-7E11-4488-A7DD-FF0D3D77190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8685E8D4-DCF8-4BFE-B64D-260FADF87D5C}"/>
              </a:ext>
            </a:extLst>
          </p:cNvPr>
          <p:cNvSpPr>
            <a:spLocks noGrp="1"/>
          </p:cNvSpPr>
          <p:nvPr>
            <p:ph type="sldNum" sz="quarter" idx="12"/>
          </p:nvPr>
        </p:nvSpPr>
        <p:spPr>
          <a:xfrm>
            <a:off x="0" y="6248400"/>
            <a:ext cx="533400" cy="381000"/>
          </a:xfrm>
        </p:spPr>
        <p:txBody>
          <a:bodyPr/>
          <a:lstStyle>
            <a:lvl1pPr>
              <a:defRPr>
                <a:solidFill>
                  <a:schemeClr val="tx2"/>
                </a:solidFill>
              </a:defRPr>
            </a:lvl1pPr>
          </a:lstStyle>
          <a:p>
            <a:fld id="{F7FDCD18-2BF6-44A0-AD75-5285C56E3BC9}" type="slidenum">
              <a:rPr lang="en-US" altLang="en-US"/>
              <a:pPr/>
              <a:t>‹#›</a:t>
            </a:fld>
            <a:endParaRPr lang="en-US" altLang="en-US"/>
          </a:p>
        </p:txBody>
      </p:sp>
    </p:spTree>
    <p:extLst>
      <p:ext uri="{BB962C8B-B14F-4D97-AF65-F5344CB8AC3E}">
        <p14:creationId xmlns:p14="http://schemas.microsoft.com/office/powerpoint/2010/main" val="349680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86610B52-F63B-43B2-B943-36701927746D}"/>
              </a:ext>
            </a:extLst>
          </p:cNvPr>
          <p:cNvSpPr>
            <a:spLocks noGrp="1"/>
          </p:cNvSpPr>
          <p:nvPr>
            <p:ph type="dt" sz="half" idx="10"/>
          </p:nvPr>
        </p:nvSpPr>
        <p:spPr/>
        <p:txBody>
          <a:bodyPr/>
          <a:lstStyle>
            <a:lvl1pPr>
              <a:defRPr/>
            </a:lvl1pPr>
          </a:lstStyle>
          <a:p>
            <a:pPr>
              <a:defRPr/>
            </a:pPr>
            <a:fld id="{AA1ADCD4-24BB-43F6-9836-6E8910B2AFA3}" type="datetimeFigureOut">
              <a:rPr lang="en-US"/>
              <a:pPr>
                <a:defRPr/>
              </a:pPr>
              <a:t>7/16/2021</a:t>
            </a:fld>
            <a:endParaRPr lang="en-US"/>
          </a:p>
        </p:txBody>
      </p:sp>
      <p:sp>
        <p:nvSpPr>
          <p:cNvPr id="6" name="Footer Placeholder 2">
            <a:extLst>
              <a:ext uri="{FF2B5EF4-FFF2-40B4-BE49-F238E27FC236}">
                <a16:creationId xmlns:a16="http://schemas.microsoft.com/office/drawing/2014/main" id="{A40F5164-DD3B-4B96-A32A-F19C64A9617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C1DCAFD2-6C1D-43FC-9818-71815548DFBA}"/>
              </a:ext>
            </a:extLst>
          </p:cNvPr>
          <p:cNvSpPr>
            <a:spLocks noGrp="1"/>
          </p:cNvSpPr>
          <p:nvPr>
            <p:ph type="sldNum" sz="quarter" idx="12"/>
          </p:nvPr>
        </p:nvSpPr>
        <p:spPr/>
        <p:txBody>
          <a:bodyPr/>
          <a:lstStyle>
            <a:lvl1pPr>
              <a:defRPr/>
            </a:lvl1pPr>
          </a:lstStyle>
          <a:p>
            <a:fld id="{AD2325E0-4326-412C-B6DE-1E652F1DF975}" type="slidenum">
              <a:rPr lang="en-US" altLang="en-US"/>
              <a:pPr/>
              <a:t>‹#›</a:t>
            </a:fld>
            <a:endParaRPr lang="en-US" altLang="en-US"/>
          </a:p>
        </p:txBody>
      </p:sp>
    </p:spTree>
    <p:extLst>
      <p:ext uri="{BB962C8B-B14F-4D97-AF65-F5344CB8AC3E}">
        <p14:creationId xmlns:p14="http://schemas.microsoft.com/office/powerpoint/2010/main" val="256297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1F9583-5288-4E08-8745-CE984FCEC549}"/>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91AD104C-93F8-475A-9F69-DFB8A68132F2}"/>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30A316C3-8EDC-4AD0-8C85-F1962718DC91}"/>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6EFD49AF-ACD9-498E-8E13-26E2BD3C2607}"/>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1587C2B6-4C95-452B-B46E-07E6F1F8D24D}"/>
              </a:ext>
            </a:extLst>
          </p:cNvPr>
          <p:cNvSpPr>
            <a:spLocks noGrp="1"/>
          </p:cNvSpPr>
          <p:nvPr>
            <p:ph type="dt" sz="half" idx="10"/>
          </p:nvPr>
        </p:nvSpPr>
        <p:spPr>
          <a:xfrm>
            <a:off x="6248400" y="6248400"/>
            <a:ext cx="2667000" cy="365125"/>
          </a:xfrm>
        </p:spPr>
        <p:txBody>
          <a:bodyPr rtlCol="0"/>
          <a:lstStyle>
            <a:lvl1pPr>
              <a:defRPr/>
            </a:lvl1pPr>
          </a:lstStyle>
          <a:p>
            <a:pPr>
              <a:defRPr/>
            </a:pPr>
            <a:fld id="{9562DE1F-394B-4C06-884D-53EED999E197}" type="datetimeFigureOut">
              <a:rPr lang="en-US"/>
              <a:pPr>
                <a:defRPr/>
              </a:pPr>
              <a:t>7/16/2021</a:t>
            </a:fld>
            <a:endParaRPr lang="en-US"/>
          </a:p>
        </p:txBody>
      </p:sp>
      <p:sp>
        <p:nvSpPr>
          <p:cNvPr id="10" name="Slide Number Placeholder 12">
            <a:extLst>
              <a:ext uri="{FF2B5EF4-FFF2-40B4-BE49-F238E27FC236}">
                <a16:creationId xmlns:a16="http://schemas.microsoft.com/office/drawing/2014/main" id="{9579B834-DC22-4904-8267-587201FE39F9}"/>
              </a:ext>
            </a:extLst>
          </p:cNvPr>
          <p:cNvSpPr>
            <a:spLocks noGrp="1"/>
          </p:cNvSpPr>
          <p:nvPr>
            <p:ph type="sldNum" sz="quarter" idx="11"/>
          </p:nvPr>
        </p:nvSpPr>
        <p:spPr>
          <a:xfrm>
            <a:off x="0" y="4667250"/>
            <a:ext cx="1447800" cy="663575"/>
          </a:xfrm>
        </p:spPr>
        <p:txBody>
          <a:bodyPr/>
          <a:lstStyle>
            <a:lvl1pPr>
              <a:defRPr sz="2800"/>
            </a:lvl1pPr>
          </a:lstStyle>
          <a:p>
            <a:fld id="{6DE9C503-4B0D-4A0B-8766-AC11B0290D96}" type="slidenum">
              <a:rPr lang="en-US" altLang="en-US"/>
              <a:pPr/>
              <a:t>‹#›</a:t>
            </a:fld>
            <a:endParaRPr lang="en-US" altLang="en-US"/>
          </a:p>
        </p:txBody>
      </p:sp>
      <p:sp>
        <p:nvSpPr>
          <p:cNvPr id="11" name="Footer Placeholder 13">
            <a:extLst>
              <a:ext uri="{FF2B5EF4-FFF2-40B4-BE49-F238E27FC236}">
                <a16:creationId xmlns:a16="http://schemas.microsoft.com/office/drawing/2014/main" id="{86D9EE47-F769-4E45-91F5-A16530EE96AC}"/>
              </a:ext>
            </a:extLst>
          </p:cNvPr>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00445421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22352C8F-BBFA-4171-AFAD-505754204CEE}"/>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61E292E5-D32E-44C8-9557-41791954632C}"/>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B032F36C-D354-491E-B389-9CA2E67CFDF7}"/>
              </a:ext>
            </a:extLst>
          </p:cNvPr>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fld id="{623CEDEB-A122-45AB-A1C2-546A739F9333}" type="datetimeFigureOut">
              <a:rPr lang="en-US"/>
              <a:pPr>
                <a:defRPr/>
              </a:pPr>
              <a:t>7/16/2021</a:t>
            </a:fld>
            <a:endParaRPr lang="en-US"/>
          </a:p>
        </p:txBody>
      </p:sp>
      <p:sp>
        <p:nvSpPr>
          <p:cNvPr id="3" name="Footer Placeholder 2">
            <a:extLst>
              <a:ext uri="{FF2B5EF4-FFF2-40B4-BE49-F238E27FC236}">
                <a16:creationId xmlns:a16="http://schemas.microsoft.com/office/drawing/2014/main" id="{09DF055A-CE9D-46CB-A506-4D3E21D5E65B}"/>
              </a:ext>
            </a:extLst>
          </p:cNvPr>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7" name="Rectangle 6">
            <a:extLst>
              <a:ext uri="{FF2B5EF4-FFF2-40B4-BE49-F238E27FC236}">
                <a16:creationId xmlns:a16="http://schemas.microsoft.com/office/drawing/2014/main" id="{545F546B-8472-4DEE-9E94-00CF52E8A7AA}"/>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BFF4AF2E-FAF1-4E5B-B331-7EEB565DD902}"/>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670D8A6C-E9EA-4AC6-BF22-6CF7C43ACF01}"/>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Slide Number Placeholder 22">
            <a:extLst>
              <a:ext uri="{FF2B5EF4-FFF2-40B4-BE49-F238E27FC236}">
                <a16:creationId xmlns:a16="http://schemas.microsoft.com/office/drawing/2014/main" id="{D9F09661-E77B-4A1B-84F7-B867601E814B}"/>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Tw Cen MT" panose="020B0602020104020603" pitchFamily="34" charset="0"/>
              </a:defRPr>
            </a:lvl1pPr>
          </a:lstStyle>
          <a:p>
            <a:fld id="{FEE53C74-D1A5-49D8-A4B1-C48A9F03978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9" r:id="rId1"/>
    <p:sldLayoutId id="2147483835" r:id="rId2"/>
    <p:sldLayoutId id="2147483840" r:id="rId3"/>
    <p:sldLayoutId id="2147483841" r:id="rId4"/>
    <p:sldLayoutId id="2147483842" r:id="rId5"/>
    <p:sldLayoutId id="2147483836" r:id="rId6"/>
    <p:sldLayoutId id="2147483843" r:id="rId7"/>
    <p:sldLayoutId id="2147483837" r:id="rId8"/>
    <p:sldLayoutId id="2147483844" r:id="rId9"/>
    <p:sldLayoutId id="2147483838" r:id="rId10"/>
    <p:sldLayoutId id="2147483845"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anose="020B0602020104020603" pitchFamily="34" charset="0"/>
        </a:defRPr>
      </a:lvl2pPr>
      <a:lvl3pPr algn="l" rtl="0" eaLnBrk="0" fontAlgn="base" hangingPunct="0">
        <a:spcBef>
          <a:spcPct val="0"/>
        </a:spcBef>
        <a:spcAft>
          <a:spcPct val="0"/>
        </a:spcAft>
        <a:defRPr sz="4400">
          <a:solidFill>
            <a:schemeClr val="tx2"/>
          </a:solidFill>
          <a:latin typeface="Tw Cen MT" panose="020B0602020104020603" pitchFamily="34" charset="0"/>
        </a:defRPr>
      </a:lvl3pPr>
      <a:lvl4pPr algn="l" rtl="0" eaLnBrk="0" fontAlgn="base" hangingPunct="0">
        <a:spcBef>
          <a:spcPct val="0"/>
        </a:spcBef>
        <a:spcAft>
          <a:spcPct val="0"/>
        </a:spcAft>
        <a:defRPr sz="4400">
          <a:solidFill>
            <a:schemeClr val="tx2"/>
          </a:solidFill>
          <a:latin typeface="Tw Cen MT" panose="020B0602020104020603" pitchFamily="34" charset="0"/>
        </a:defRPr>
      </a:lvl4pPr>
      <a:lvl5pPr algn="l" rtl="0" eaLnBrk="0" fontAlgn="base" hangingPunct="0">
        <a:spcBef>
          <a:spcPct val="0"/>
        </a:spcBef>
        <a:spcAft>
          <a:spcPct val="0"/>
        </a:spcAft>
        <a:defRPr sz="4400">
          <a:solidFill>
            <a:schemeClr val="tx2"/>
          </a:solidFill>
          <a:latin typeface="Tw Cen MT" panose="020B0602020104020603" pitchFamily="34" charset="0"/>
        </a:defRPr>
      </a:lvl5pPr>
      <a:lvl6pPr marL="457200" algn="l" rtl="0" fontAlgn="base">
        <a:spcBef>
          <a:spcPct val="0"/>
        </a:spcBef>
        <a:spcAft>
          <a:spcPct val="0"/>
        </a:spcAft>
        <a:defRPr sz="4400">
          <a:solidFill>
            <a:schemeClr val="tx2"/>
          </a:solidFill>
          <a:latin typeface="Tw Cen MT" panose="020B0602020104020603" pitchFamily="34" charset="0"/>
        </a:defRPr>
      </a:lvl6pPr>
      <a:lvl7pPr marL="914400" algn="l" rtl="0" fontAlgn="base">
        <a:spcBef>
          <a:spcPct val="0"/>
        </a:spcBef>
        <a:spcAft>
          <a:spcPct val="0"/>
        </a:spcAft>
        <a:defRPr sz="4400">
          <a:solidFill>
            <a:schemeClr val="tx2"/>
          </a:solidFill>
          <a:latin typeface="Tw Cen MT" panose="020B0602020104020603" pitchFamily="34" charset="0"/>
        </a:defRPr>
      </a:lvl7pPr>
      <a:lvl8pPr marL="1371600" algn="l" rtl="0" fontAlgn="base">
        <a:spcBef>
          <a:spcPct val="0"/>
        </a:spcBef>
        <a:spcAft>
          <a:spcPct val="0"/>
        </a:spcAft>
        <a:defRPr sz="4400">
          <a:solidFill>
            <a:schemeClr val="tx2"/>
          </a:solidFill>
          <a:latin typeface="Tw Cen MT" panose="020B0602020104020603" pitchFamily="34" charset="0"/>
        </a:defRPr>
      </a:lvl8pPr>
      <a:lvl9pPr marL="1828800" algn="l" rtl="0" fontAlgn="base">
        <a:spcBef>
          <a:spcPct val="0"/>
        </a:spcBef>
        <a:spcAft>
          <a:spcPct val="0"/>
        </a:spcAft>
        <a:defRPr sz="4400">
          <a:solidFill>
            <a:schemeClr val="tx2"/>
          </a:solidFill>
          <a:latin typeface="Tw Cen MT" panose="020B0602020104020603"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6.xml" /></Relationships>
</file>

<file path=ppt/slides/_rels/slide31.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58.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13.png" /><Relationship Id="rId1" Type="http://schemas.openxmlformats.org/officeDocument/2006/relationships/slideLayout" Target="../slideLayouts/slideLayout2.xml" /><Relationship Id="rId4" Type="http://schemas.openxmlformats.org/officeDocument/2006/relationships/image" Target="../media/image15.png"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925A-F775-4E84-96B8-5DC30CCFCC75}"/>
              </a:ext>
            </a:extLst>
          </p:cNvPr>
          <p:cNvSpPr>
            <a:spLocks noGrp="1"/>
          </p:cNvSpPr>
          <p:nvPr>
            <p:ph type="ctrTitle"/>
          </p:nvPr>
        </p:nvSpPr>
        <p:spPr>
          <a:xfrm>
            <a:off x="533400" y="1905000"/>
            <a:ext cx="6480175" cy="2301875"/>
          </a:xfrm>
        </p:spPr>
        <p:txBody>
          <a:bodyPr>
            <a:normAutofit/>
          </a:bodyPr>
          <a:lstStyle/>
          <a:p>
            <a:pPr eaLnBrk="1" fontAlgn="auto" hangingPunct="1">
              <a:spcAft>
                <a:spcPts val="0"/>
              </a:spcAft>
              <a:defRPr/>
            </a:pPr>
            <a:r>
              <a:rPr lang="en-US" b="1" dirty="0"/>
              <a:t>NORMAL LABOUR</a:t>
            </a:r>
          </a:p>
        </p:txBody>
      </p:sp>
      <p:sp>
        <p:nvSpPr>
          <p:cNvPr id="10243" name="Subtitle 2">
            <a:extLst>
              <a:ext uri="{FF2B5EF4-FFF2-40B4-BE49-F238E27FC236}">
                <a16:creationId xmlns:a16="http://schemas.microsoft.com/office/drawing/2014/main" id="{76994924-F97C-47DA-B56B-BE018FA23538}"/>
              </a:ext>
            </a:extLst>
          </p:cNvPr>
          <p:cNvSpPr>
            <a:spLocks noGrp="1"/>
          </p:cNvSpPr>
          <p:nvPr>
            <p:ph type="subTitle" idx="1"/>
          </p:nvPr>
        </p:nvSpPr>
        <p:spPr>
          <a:xfrm>
            <a:off x="2362200" y="6049963"/>
            <a:ext cx="6705600" cy="685800"/>
          </a:xfrm>
        </p:spPr>
        <p:txBody>
          <a:bodyPr/>
          <a:lstStyle/>
          <a:p>
            <a:pPr eaLnBrk="1" hangingPunct="1"/>
            <a:r>
              <a:rPr lang="en-US" altLang="en-US" sz="3200" b="1"/>
              <a:t>Lecture guide notes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2D215D-6238-4C98-9259-948302659708}"/>
              </a:ext>
            </a:extLst>
          </p:cNvPr>
          <p:cNvSpPr>
            <a:spLocks noGrp="1"/>
          </p:cNvSpPr>
          <p:nvPr>
            <p:ph sz="quarter" idx="1"/>
          </p:nvPr>
        </p:nvSpPr>
        <p:spPr>
          <a:xfrm>
            <a:off x="612775" y="1600200"/>
            <a:ext cx="8153400" cy="4495800"/>
          </a:xfrm>
        </p:spPr>
        <p:txBody>
          <a:bodyPr>
            <a:normAutofit/>
          </a:bodyPr>
          <a:lstStyle/>
          <a:p>
            <a:pPr marL="609600" indent="-609600" eaLnBrk="1" fontAlgn="auto" hangingPunct="1">
              <a:lnSpc>
                <a:spcPct val="80000"/>
              </a:lnSpc>
              <a:spcAft>
                <a:spcPts val="0"/>
              </a:spcAft>
              <a:buFont typeface="Wingdings"/>
              <a:buNone/>
              <a:defRPr/>
            </a:pPr>
            <a:r>
              <a:rPr lang="en-US" sz="2400" b="1" dirty="0">
                <a:solidFill>
                  <a:schemeClr val="accent2"/>
                </a:solidFill>
              </a:rPr>
              <a:t>Lightening:</a:t>
            </a:r>
            <a:r>
              <a:rPr lang="en-US" sz="2400" dirty="0"/>
              <a:t> occurs when the fetal presenting part begins to descend into the maternal pelvis. The uterus lowers and moves into a more anterior position. this change will cause:</a:t>
            </a:r>
          </a:p>
          <a:p>
            <a:pPr marL="990600" lvl="1" indent="-533400" eaLnBrk="1" fontAlgn="auto" hangingPunct="1">
              <a:lnSpc>
                <a:spcPct val="80000"/>
              </a:lnSpc>
              <a:spcAft>
                <a:spcPts val="0"/>
              </a:spcAft>
              <a:buFont typeface="Wingdings 2"/>
              <a:buChar char=""/>
              <a:defRPr/>
            </a:pPr>
            <a:r>
              <a:rPr lang="en-US" sz="2400" dirty="0"/>
              <a:t>Breathing to become easier</a:t>
            </a:r>
          </a:p>
          <a:p>
            <a:pPr marL="990600" lvl="1" indent="-533400" eaLnBrk="1" fontAlgn="auto" hangingPunct="1">
              <a:lnSpc>
                <a:spcPct val="80000"/>
              </a:lnSpc>
              <a:spcAft>
                <a:spcPts val="0"/>
              </a:spcAft>
              <a:buFont typeface="Wingdings 2"/>
              <a:buChar char=""/>
              <a:defRPr/>
            </a:pPr>
            <a:r>
              <a:rPr lang="en-US" sz="2400" dirty="0"/>
              <a:t>Increased pelvic pressure</a:t>
            </a:r>
          </a:p>
          <a:p>
            <a:pPr marL="990600" lvl="1" indent="-533400" eaLnBrk="1" fontAlgn="auto" hangingPunct="1">
              <a:lnSpc>
                <a:spcPct val="80000"/>
              </a:lnSpc>
              <a:spcAft>
                <a:spcPts val="0"/>
              </a:spcAft>
              <a:buFont typeface="Wingdings 2"/>
              <a:buChar char=""/>
              <a:defRPr/>
            </a:pPr>
            <a:r>
              <a:rPr lang="en-US" sz="2400" dirty="0"/>
              <a:t>Cramping and low backache</a:t>
            </a:r>
          </a:p>
          <a:p>
            <a:pPr marL="990600" lvl="1" indent="-533400" eaLnBrk="1" fontAlgn="auto" hangingPunct="1">
              <a:lnSpc>
                <a:spcPct val="80000"/>
              </a:lnSpc>
              <a:spcAft>
                <a:spcPts val="0"/>
              </a:spcAft>
              <a:buFont typeface="Wingdings 2"/>
              <a:buChar char=""/>
              <a:defRPr/>
            </a:pPr>
            <a:r>
              <a:rPr lang="en-US" sz="2400" dirty="0"/>
              <a:t>Lower extremities edema</a:t>
            </a:r>
          </a:p>
          <a:p>
            <a:pPr marL="990600" lvl="1" indent="-533400" eaLnBrk="1" fontAlgn="auto" hangingPunct="1">
              <a:lnSpc>
                <a:spcPct val="80000"/>
              </a:lnSpc>
              <a:spcAft>
                <a:spcPts val="0"/>
              </a:spcAft>
              <a:buFont typeface="Wingdings 2"/>
              <a:buChar char=""/>
              <a:defRPr/>
            </a:pPr>
            <a:r>
              <a:rPr lang="en-US" sz="2400" dirty="0"/>
              <a:t>Increased vaginal secretion</a:t>
            </a:r>
          </a:p>
          <a:p>
            <a:pPr marL="990600" lvl="1" indent="-533400" eaLnBrk="1" fontAlgn="auto" hangingPunct="1">
              <a:lnSpc>
                <a:spcPct val="80000"/>
              </a:lnSpc>
              <a:spcAft>
                <a:spcPts val="0"/>
              </a:spcAft>
              <a:buFont typeface="Wingdings 2"/>
              <a:buChar char=""/>
              <a:defRPr/>
            </a:pPr>
            <a:r>
              <a:rPr lang="en-US" sz="2400" dirty="0"/>
              <a:t>More frequent urination</a:t>
            </a:r>
          </a:p>
          <a:p>
            <a:pPr marL="609600" indent="-609600" eaLnBrk="1" fontAlgn="auto" hangingPunct="1">
              <a:lnSpc>
                <a:spcPct val="80000"/>
              </a:lnSpc>
              <a:spcAft>
                <a:spcPts val="0"/>
              </a:spcAft>
              <a:buFont typeface="Wingdings"/>
              <a:buChar char=""/>
              <a:defRPr/>
            </a:pPr>
            <a:r>
              <a:rPr lang="en-US" sz="2400" dirty="0"/>
              <a:t>In </a:t>
            </a:r>
            <a:r>
              <a:rPr lang="en-US" sz="2400" dirty="0" err="1"/>
              <a:t>primigravida</a:t>
            </a:r>
            <a:r>
              <a:rPr lang="en-US" sz="2400" dirty="0"/>
              <a:t> it occurs 2 weeks or more before labor.</a:t>
            </a:r>
          </a:p>
          <a:p>
            <a:pPr marL="609600" indent="-609600" eaLnBrk="1" fontAlgn="auto" hangingPunct="1">
              <a:lnSpc>
                <a:spcPct val="80000"/>
              </a:lnSpc>
              <a:spcAft>
                <a:spcPts val="0"/>
              </a:spcAft>
              <a:buFont typeface="Wingdings"/>
              <a:buChar char=""/>
              <a:defRPr/>
            </a:pPr>
            <a:r>
              <a:rPr lang="en-US" sz="2400" dirty="0"/>
              <a:t>In </a:t>
            </a:r>
            <a:r>
              <a:rPr lang="en-US" sz="2400" dirty="0" err="1"/>
              <a:t>multigravida</a:t>
            </a:r>
            <a:r>
              <a:rPr lang="en-US" sz="2400" dirty="0"/>
              <a:t> it can occur during labor </a:t>
            </a:r>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652C2F32-B804-4980-A99F-9F4FD783A294}"/>
              </a:ext>
            </a:extLst>
          </p:cNvPr>
          <p:cNvSpPr>
            <a:spLocks noGrp="1"/>
          </p:cNvSpPr>
          <p:nvPr>
            <p:ph type="title"/>
          </p:nvPr>
        </p:nvSpPr>
        <p:spPr>
          <a:xfrm>
            <a:off x="612775" y="228600"/>
            <a:ext cx="8153400" cy="990600"/>
          </a:xfrm>
        </p:spPr>
        <p:txBody>
          <a:bodyPr/>
          <a:lstStyle/>
          <a:p>
            <a:r>
              <a:rPr lang="en-US" altLang="en-US"/>
              <a:t>Types of incision</a:t>
            </a:r>
          </a:p>
        </p:txBody>
      </p:sp>
      <p:sp>
        <p:nvSpPr>
          <p:cNvPr id="120835" name="Content Placeholder 2">
            <a:extLst>
              <a:ext uri="{FF2B5EF4-FFF2-40B4-BE49-F238E27FC236}">
                <a16:creationId xmlns:a16="http://schemas.microsoft.com/office/drawing/2014/main" id="{76589DF6-45D5-415D-9CE7-E399BF15895E}"/>
              </a:ext>
            </a:extLst>
          </p:cNvPr>
          <p:cNvSpPr>
            <a:spLocks noGrp="1"/>
          </p:cNvSpPr>
          <p:nvPr>
            <p:ph sz="quarter" idx="1"/>
          </p:nvPr>
        </p:nvSpPr>
        <p:spPr>
          <a:xfrm>
            <a:off x="612775" y="1600200"/>
            <a:ext cx="8153400" cy="4495800"/>
          </a:xfrm>
        </p:spPr>
        <p:txBody>
          <a:bodyPr/>
          <a:lstStyle/>
          <a:p>
            <a:r>
              <a:rPr lang="en-GB" altLang="en-US" b="1"/>
              <a:t>J-incision: </a:t>
            </a:r>
            <a:r>
              <a:rPr lang="en-GB" altLang="en-US"/>
              <a:t>rarely used</a:t>
            </a:r>
            <a:endParaRPr lang="en-US" altLang="en-US"/>
          </a:p>
          <a:p>
            <a:endParaRPr lang="en-US"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7661D3D2-451E-4F0B-B54E-A5A4C6AA82B5}"/>
              </a:ext>
            </a:extLst>
          </p:cNvPr>
          <p:cNvSpPr>
            <a:spLocks noGrp="1"/>
          </p:cNvSpPr>
          <p:nvPr>
            <p:ph type="title"/>
          </p:nvPr>
        </p:nvSpPr>
        <p:spPr>
          <a:xfrm>
            <a:off x="612775" y="228600"/>
            <a:ext cx="8153400" cy="990600"/>
          </a:xfrm>
        </p:spPr>
        <p:txBody>
          <a:bodyPr/>
          <a:lstStyle/>
          <a:p>
            <a:endParaRPr lang="en-US" altLang="en-US"/>
          </a:p>
        </p:txBody>
      </p:sp>
      <p:pic>
        <p:nvPicPr>
          <p:cNvPr id="121859" name="Picture 2" descr="Matokeo ya picha ya midline vs j shaped episiotomy">
            <a:extLst>
              <a:ext uri="{FF2B5EF4-FFF2-40B4-BE49-F238E27FC236}">
                <a16:creationId xmlns:a16="http://schemas.microsoft.com/office/drawing/2014/main" id="{3D73769F-47AD-401A-8A7A-2F289825D6D8}"/>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6200" y="1524000"/>
            <a:ext cx="8689975" cy="5334000"/>
          </a:xfr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537CAF81-EA12-4520-911F-D3BDEF342B43}"/>
              </a:ext>
            </a:extLst>
          </p:cNvPr>
          <p:cNvSpPr>
            <a:spLocks noGrp="1"/>
          </p:cNvSpPr>
          <p:nvPr>
            <p:ph type="title"/>
          </p:nvPr>
        </p:nvSpPr>
        <p:spPr>
          <a:xfrm>
            <a:off x="612775" y="228600"/>
            <a:ext cx="8153400" cy="990600"/>
          </a:xfrm>
        </p:spPr>
        <p:txBody>
          <a:bodyPr/>
          <a:lstStyle/>
          <a:p>
            <a:pPr eaLnBrk="1" hangingPunct="1"/>
            <a:r>
              <a:rPr lang="en-US" altLang="en-US" b="1"/>
              <a:t>Comparison/differences</a:t>
            </a:r>
          </a:p>
        </p:txBody>
      </p:sp>
      <p:graphicFrame>
        <p:nvGraphicFramePr>
          <p:cNvPr id="4" name="Content Placeholder 3">
            <a:extLst>
              <a:ext uri="{FF2B5EF4-FFF2-40B4-BE49-F238E27FC236}">
                <a16:creationId xmlns:a16="http://schemas.microsoft.com/office/drawing/2014/main" id="{EAE8E504-F09B-4B45-AB8F-D681655E09BE}"/>
              </a:ext>
            </a:extLst>
          </p:cNvPr>
          <p:cNvGraphicFramePr>
            <a:graphicFrameLocks noGrp="1"/>
          </p:cNvGraphicFramePr>
          <p:nvPr>
            <p:ph idx="1"/>
          </p:nvPr>
        </p:nvGraphicFramePr>
        <p:xfrm>
          <a:off x="304800" y="1524000"/>
          <a:ext cx="8610600" cy="4724400"/>
        </p:xfrm>
        <a:graphic>
          <a:graphicData uri="http://schemas.openxmlformats.org/drawingml/2006/table">
            <a:tbl>
              <a:tblPr/>
              <a:tblGrid>
                <a:gridCol w="3287684">
                  <a:extLst>
                    <a:ext uri="{9D8B030D-6E8A-4147-A177-3AD203B41FA5}">
                      <a16:colId xmlns:a16="http://schemas.microsoft.com/office/drawing/2014/main" val="20000"/>
                    </a:ext>
                  </a:extLst>
                </a:gridCol>
                <a:gridCol w="2818015">
                  <a:extLst>
                    <a:ext uri="{9D8B030D-6E8A-4147-A177-3AD203B41FA5}">
                      <a16:colId xmlns:a16="http://schemas.microsoft.com/office/drawing/2014/main" val="20001"/>
                    </a:ext>
                  </a:extLst>
                </a:gridCol>
                <a:gridCol w="2504902">
                  <a:extLst>
                    <a:ext uri="{9D8B030D-6E8A-4147-A177-3AD203B41FA5}">
                      <a16:colId xmlns:a16="http://schemas.microsoft.com/office/drawing/2014/main" val="20002"/>
                    </a:ext>
                  </a:extLst>
                </a:gridCol>
              </a:tblGrid>
              <a:tr h="524933">
                <a:tc rowSpan="2">
                  <a:txBody>
                    <a:bodyPr/>
                    <a:lstStyle/>
                    <a:p>
                      <a:pPr marL="0" marR="0" algn="ctr">
                        <a:spcBef>
                          <a:spcPts val="0"/>
                        </a:spcBef>
                        <a:spcAft>
                          <a:spcPts val="0"/>
                        </a:spcAft>
                      </a:pPr>
                      <a:endParaRPr lang="en-US" sz="2800" dirty="0">
                        <a:latin typeface="+mn-lt"/>
                      </a:endParaRPr>
                    </a:p>
                    <a:p>
                      <a:pPr marL="0" marR="0" algn="ctr">
                        <a:spcBef>
                          <a:spcPts val="0"/>
                        </a:spcBef>
                        <a:spcAft>
                          <a:spcPts val="0"/>
                        </a:spcAft>
                      </a:pPr>
                      <a:r>
                        <a:rPr lang="en-GB" sz="2800" b="1" i="1" dirty="0">
                          <a:latin typeface="+mn-lt"/>
                        </a:rPr>
                        <a:t>Characteristic</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GB" sz="2800" b="1" dirty="0">
                          <a:latin typeface="+mn-lt"/>
                        </a:rPr>
                        <a:t>Type of incision</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524933">
                <a:tc vMerge="1">
                  <a:txBody>
                    <a:bodyPr/>
                    <a:lstStyle/>
                    <a:p>
                      <a:endParaRPr lang="en-US"/>
                    </a:p>
                  </a:txBody>
                  <a:tcPr/>
                </a:tc>
                <a:tc>
                  <a:txBody>
                    <a:bodyPr/>
                    <a:lstStyle/>
                    <a:p>
                      <a:pPr marL="0" marR="0" algn="l">
                        <a:spcBef>
                          <a:spcPts val="0"/>
                        </a:spcBef>
                        <a:spcAft>
                          <a:spcPts val="0"/>
                        </a:spcAft>
                      </a:pPr>
                      <a:r>
                        <a:rPr lang="en-GB" sz="2800" b="1" i="1" dirty="0">
                          <a:latin typeface="+mn-lt"/>
                        </a:rPr>
                        <a:t>Midline</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2800" b="1" i="1" dirty="0">
                          <a:latin typeface="+mn-lt"/>
                        </a:rPr>
                        <a:t>Mediolateral</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74534">
                <a:tc>
                  <a:txBody>
                    <a:bodyPr/>
                    <a:lstStyle/>
                    <a:p>
                      <a:pPr marL="342900" lvl="0" indent="-342900" algn="l">
                        <a:spcBef>
                          <a:spcPts val="0"/>
                        </a:spcBef>
                        <a:spcAft>
                          <a:spcPts val="0"/>
                        </a:spcAft>
                        <a:buFont typeface="+mj-lt"/>
                        <a:buAutoNum type="arabicPeriod"/>
                      </a:pPr>
                      <a:r>
                        <a:rPr lang="en-GB" sz="2800" dirty="0">
                          <a:latin typeface="+mn-lt"/>
                        </a:rPr>
                        <a:t>Surgical repair</a:t>
                      </a:r>
                      <a:endParaRPr lang="en-US" sz="2800" dirty="0">
                        <a:latin typeface="+mn-lt"/>
                      </a:endParaRPr>
                    </a:p>
                    <a:p>
                      <a:pPr marL="342900" lvl="0" indent="-342900" algn="l">
                        <a:spcBef>
                          <a:spcPts val="0"/>
                        </a:spcBef>
                        <a:spcAft>
                          <a:spcPts val="0"/>
                        </a:spcAft>
                        <a:buFont typeface="+mj-lt"/>
                        <a:buAutoNum type="arabicPeriod"/>
                      </a:pPr>
                      <a:r>
                        <a:rPr lang="en-GB" sz="2800" dirty="0">
                          <a:latin typeface="+mn-lt"/>
                        </a:rPr>
                        <a:t>Faulty healing</a:t>
                      </a:r>
                      <a:endParaRPr lang="en-US" sz="2800" dirty="0">
                        <a:latin typeface="+mn-lt"/>
                      </a:endParaRPr>
                    </a:p>
                    <a:p>
                      <a:pPr marL="342900" lvl="0" indent="-342900" algn="l">
                        <a:spcBef>
                          <a:spcPts val="0"/>
                        </a:spcBef>
                        <a:spcAft>
                          <a:spcPts val="0"/>
                        </a:spcAft>
                        <a:buFont typeface="+mj-lt"/>
                        <a:buAutoNum type="arabicPeriod"/>
                      </a:pPr>
                      <a:r>
                        <a:rPr lang="en-GB" sz="2800" dirty="0">
                          <a:latin typeface="+mn-lt"/>
                        </a:rPr>
                        <a:t>Post operative pain</a:t>
                      </a:r>
                      <a:endParaRPr lang="en-US" sz="2800" dirty="0">
                        <a:latin typeface="+mn-lt"/>
                      </a:endParaRPr>
                    </a:p>
                    <a:p>
                      <a:pPr marL="342900" lvl="0" indent="-342900" algn="l">
                        <a:spcBef>
                          <a:spcPts val="0"/>
                        </a:spcBef>
                        <a:spcAft>
                          <a:spcPts val="0"/>
                        </a:spcAft>
                        <a:buFont typeface="+mj-lt"/>
                        <a:buAutoNum type="arabicPeriod"/>
                      </a:pPr>
                      <a:r>
                        <a:rPr lang="en-GB" sz="2800" dirty="0">
                          <a:latin typeface="+mn-lt"/>
                        </a:rPr>
                        <a:t>Blood loss</a:t>
                      </a:r>
                      <a:endParaRPr lang="en-US" sz="2800" dirty="0">
                        <a:latin typeface="+mn-lt"/>
                      </a:endParaRPr>
                    </a:p>
                    <a:p>
                      <a:pPr marL="342900" lvl="0" indent="-342900" algn="l">
                        <a:spcBef>
                          <a:spcPts val="0"/>
                        </a:spcBef>
                        <a:spcAft>
                          <a:spcPts val="0"/>
                        </a:spcAft>
                        <a:buFont typeface="+mj-lt"/>
                        <a:buAutoNum type="arabicPeriod"/>
                      </a:pPr>
                      <a:r>
                        <a:rPr lang="en-GB" sz="2800" dirty="0">
                          <a:latin typeface="+mn-lt"/>
                        </a:rPr>
                        <a:t>Dyspareunia</a:t>
                      </a:r>
                      <a:endParaRPr lang="en-US" sz="2800" dirty="0">
                        <a:latin typeface="+mn-lt"/>
                      </a:endParaRPr>
                    </a:p>
                    <a:p>
                      <a:pPr marL="342900" lvl="0" indent="-342900" algn="l">
                        <a:spcBef>
                          <a:spcPts val="0"/>
                        </a:spcBef>
                        <a:spcAft>
                          <a:spcPts val="0"/>
                        </a:spcAft>
                        <a:buFont typeface="+mj-lt"/>
                        <a:buAutoNum type="arabicPeriod"/>
                      </a:pPr>
                      <a:r>
                        <a:rPr lang="en-GB" sz="2800" dirty="0">
                          <a:latin typeface="+mn-lt"/>
                        </a:rPr>
                        <a:t>Extensions</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2800" dirty="0">
                          <a:latin typeface="+mn-lt"/>
                        </a:rPr>
                        <a:t>Easy</a:t>
                      </a:r>
                      <a:endParaRPr lang="en-US" sz="2800" dirty="0">
                        <a:latin typeface="+mn-lt"/>
                      </a:endParaRPr>
                    </a:p>
                    <a:p>
                      <a:pPr marL="0" marR="0" algn="l">
                        <a:spcBef>
                          <a:spcPts val="0"/>
                        </a:spcBef>
                        <a:spcAft>
                          <a:spcPts val="0"/>
                        </a:spcAft>
                      </a:pPr>
                      <a:r>
                        <a:rPr lang="en-GB" sz="2800" dirty="0">
                          <a:latin typeface="+mn-lt"/>
                        </a:rPr>
                        <a:t>Rare</a:t>
                      </a:r>
                      <a:endParaRPr lang="en-US" sz="2800" dirty="0">
                        <a:latin typeface="+mn-lt"/>
                      </a:endParaRPr>
                    </a:p>
                    <a:p>
                      <a:pPr marL="0" marR="0" algn="l">
                        <a:spcBef>
                          <a:spcPts val="0"/>
                        </a:spcBef>
                        <a:spcAft>
                          <a:spcPts val="0"/>
                        </a:spcAft>
                      </a:pPr>
                      <a:r>
                        <a:rPr lang="en-GB" sz="2800" dirty="0">
                          <a:latin typeface="+mn-lt"/>
                        </a:rPr>
                        <a:t>Minimal</a:t>
                      </a:r>
                      <a:endParaRPr lang="en-US" sz="2800" dirty="0">
                        <a:latin typeface="+mn-lt"/>
                      </a:endParaRPr>
                    </a:p>
                    <a:p>
                      <a:pPr marL="0" marR="0" algn="l">
                        <a:spcBef>
                          <a:spcPts val="0"/>
                        </a:spcBef>
                        <a:spcAft>
                          <a:spcPts val="0"/>
                        </a:spcAft>
                      </a:pPr>
                      <a:r>
                        <a:rPr lang="en-GB" sz="2800" dirty="0">
                          <a:latin typeface="+mn-lt"/>
                        </a:rPr>
                        <a:t>Less</a:t>
                      </a:r>
                      <a:endParaRPr lang="en-US" sz="2800" dirty="0">
                        <a:latin typeface="+mn-lt"/>
                      </a:endParaRPr>
                    </a:p>
                    <a:p>
                      <a:pPr marL="0" marR="0" algn="l">
                        <a:spcBef>
                          <a:spcPts val="0"/>
                        </a:spcBef>
                        <a:spcAft>
                          <a:spcPts val="0"/>
                        </a:spcAft>
                      </a:pPr>
                      <a:r>
                        <a:rPr lang="en-GB" sz="2800" dirty="0">
                          <a:latin typeface="+mn-lt"/>
                        </a:rPr>
                        <a:t>Rare</a:t>
                      </a:r>
                      <a:endParaRPr lang="en-US" sz="2800" dirty="0">
                        <a:latin typeface="+mn-lt"/>
                      </a:endParaRPr>
                    </a:p>
                    <a:p>
                      <a:pPr marL="0" marR="0" algn="l">
                        <a:spcBef>
                          <a:spcPts val="0"/>
                        </a:spcBef>
                        <a:spcAft>
                          <a:spcPts val="0"/>
                        </a:spcAft>
                      </a:pPr>
                      <a:r>
                        <a:rPr lang="en-GB" sz="2800" dirty="0">
                          <a:latin typeface="+mn-lt"/>
                        </a:rPr>
                        <a:t>Common (3</a:t>
                      </a:r>
                      <a:r>
                        <a:rPr lang="en-GB" sz="2800" baseline="30000" dirty="0">
                          <a:latin typeface="+mn-lt"/>
                        </a:rPr>
                        <a:t>rd</a:t>
                      </a:r>
                      <a:r>
                        <a:rPr lang="en-GB" sz="2800" dirty="0">
                          <a:latin typeface="+mn-lt"/>
                        </a:rPr>
                        <a:t> &amp; 4</a:t>
                      </a:r>
                      <a:r>
                        <a:rPr lang="en-GB" sz="2800" baseline="30000" dirty="0">
                          <a:latin typeface="+mn-lt"/>
                        </a:rPr>
                        <a:t>th</a:t>
                      </a:r>
                      <a:r>
                        <a:rPr lang="en-GB" sz="2800" dirty="0">
                          <a:latin typeface="+mn-lt"/>
                        </a:rPr>
                        <a:t> degree tears)</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GB" sz="2800" dirty="0">
                          <a:latin typeface="+mn-lt"/>
                        </a:rPr>
                        <a:t>More difficult</a:t>
                      </a:r>
                      <a:endParaRPr lang="en-US" sz="2800" dirty="0">
                        <a:latin typeface="+mn-lt"/>
                      </a:endParaRPr>
                    </a:p>
                    <a:p>
                      <a:pPr marL="0" marR="0" algn="l">
                        <a:spcBef>
                          <a:spcPts val="0"/>
                        </a:spcBef>
                        <a:spcAft>
                          <a:spcPts val="0"/>
                        </a:spcAft>
                      </a:pPr>
                      <a:r>
                        <a:rPr lang="en-GB" sz="2800" dirty="0">
                          <a:latin typeface="+mn-lt"/>
                        </a:rPr>
                        <a:t>More common</a:t>
                      </a:r>
                      <a:endParaRPr lang="en-US" sz="2800" dirty="0">
                        <a:latin typeface="+mn-lt"/>
                      </a:endParaRPr>
                    </a:p>
                    <a:p>
                      <a:pPr marL="0" marR="0" algn="l">
                        <a:spcBef>
                          <a:spcPts val="0"/>
                        </a:spcBef>
                        <a:spcAft>
                          <a:spcPts val="0"/>
                        </a:spcAft>
                      </a:pPr>
                      <a:r>
                        <a:rPr lang="en-GB" sz="2800" dirty="0">
                          <a:latin typeface="+mn-lt"/>
                        </a:rPr>
                        <a:t>Common</a:t>
                      </a:r>
                      <a:endParaRPr lang="en-US" sz="2800" dirty="0">
                        <a:latin typeface="+mn-lt"/>
                      </a:endParaRPr>
                    </a:p>
                    <a:p>
                      <a:pPr marL="0" marR="0" algn="l">
                        <a:spcBef>
                          <a:spcPts val="0"/>
                        </a:spcBef>
                        <a:spcAft>
                          <a:spcPts val="0"/>
                        </a:spcAft>
                      </a:pPr>
                      <a:r>
                        <a:rPr lang="en-GB" sz="2800" dirty="0">
                          <a:latin typeface="+mn-lt"/>
                        </a:rPr>
                        <a:t>More</a:t>
                      </a:r>
                      <a:endParaRPr lang="en-US" sz="2800" dirty="0">
                        <a:latin typeface="+mn-lt"/>
                      </a:endParaRPr>
                    </a:p>
                    <a:p>
                      <a:pPr marL="0" marR="0" algn="l">
                        <a:spcBef>
                          <a:spcPts val="0"/>
                        </a:spcBef>
                        <a:spcAft>
                          <a:spcPts val="0"/>
                        </a:spcAft>
                      </a:pPr>
                      <a:r>
                        <a:rPr lang="en-GB" sz="2800" dirty="0">
                          <a:latin typeface="+mn-lt"/>
                        </a:rPr>
                        <a:t>Occasional</a:t>
                      </a:r>
                      <a:endParaRPr lang="en-US" sz="2800" dirty="0">
                        <a:latin typeface="+mn-lt"/>
                      </a:endParaRPr>
                    </a:p>
                    <a:p>
                      <a:pPr marL="0" marR="0" algn="l">
                        <a:spcBef>
                          <a:spcPts val="0"/>
                        </a:spcBef>
                        <a:spcAft>
                          <a:spcPts val="0"/>
                        </a:spcAft>
                      </a:pPr>
                      <a:r>
                        <a:rPr lang="en-GB" sz="2800" dirty="0">
                          <a:latin typeface="+mn-lt"/>
                        </a:rPr>
                        <a:t>Uncommon</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A3316A7D-29B8-4BB1-94AB-D3B830FC3604}"/>
              </a:ext>
            </a:extLst>
          </p:cNvPr>
          <p:cNvSpPr>
            <a:spLocks noGrp="1"/>
          </p:cNvSpPr>
          <p:nvPr>
            <p:ph type="title"/>
          </p:nvPr>
        </p:nvSpPr>
        <p:spPr>
          <a:xfrm>
            <a:off x="612775" y="228600"/>
            <a:ext cx="8153400" cy="990600"/>
          </a:xfrm>
        </p:spPr>
        <p:txBody>
          <a:bodyPr/>
          <a:lstStyle/>
          <a:p>
            <a:pPr eaLnBrk="1" hangingPunct="1"/>
            <a:r>
              <a:rPr lang="en-GB" altLang="en-US" b="1"/>
              <a:t>Perineal tears</a:t>
            </a:r>
            <a:endParaRPr lang="en-US" altLang="en-US"/>
          </a:p>
        </p:txBody>
      </p:sp>
      <p:sp>
        <p:nvSpPr>
          <p:cNvPr id="123907" name="Content Placeholder 2">
            <a:extLst>
              <a:ext uri="{FF2B5EF4-FFF2-40B4-BE49-F238E27FC236}">
                <a16:creationId xmlns:a16="http://schemas.microsoft.com/office/drawing/2014/main" id="{2A2F0F90-7FAB-494B-82B0-EAF573A3ECD7}"/>
              </a:ext>
            </a:extLst>
          </p:cNvPr>
          <p:cNvSpPr>
            <a:spLocks noGrp="1"/>
          </p:cNvSpPr>
          <p:nvPr>
            <p:ph idx="1"/>
          </p:nvPr>
        </p:nvSpPr>
        <p:spPr>
          <a:xfrm>
            <a:off x="457200" y="1600200"/>
            <a:ext cx="8229600" cy="4876800"/>
          </a:xfrm>
        </p:spPr>
        <p:txBody>
          <a:bodyPr/>
          <a:lstStyle/>
          <a:p>
            <a:pPr eaLnBrk="1" hangingPunct="1"/>
            <a:r>
              <a:rPr lang="en-GB" altLang="en-US" b="1"/>
              <a:t>Classification (degrees) of perineal tears</a:t>
            </a:r>
            <a:r>
              <a:rPr lang="en-GB" altLang="en-US"/>
              <a:t>:</a:t>
            </a:r>
            <a:endParaRPr lang="en-US" altLang="en-US"/>
          </a:p>
          <a:p>
            <a:pPr lvl="1" eaLnBrk="1" hangingPunct="1">
              <a:buFont typeface="Wingdings" panose="05000000000000000000" pitchFamily="2" charset="2"/>
              <a:buChar char="v"/>
            </a:pPr>
            <a:r>
              <a:rPr lang="en-GB" altLang="en-US" b="1"/>
              <a:t>First-degree lacerations - </a:t>
            </a:r>
            <a:r>
              <a:rPr lang="en-GB" altLang="en-US"/>
              <a:t>involve part of labia minora, </a:t>
            </a:r>
            <a:r>
              <a:rPr lang="en-GB" altLang="en-US" b="1"/>
              <a:t>perineal skin</a:t>
            </a:r>
            <a:r>
              <a:rPr lang="en-GB" altLang="en-US"/>
              <a:t>, and </a:t>
            </a:r>
            <a:r>
              <a:rPr lang="en-GB" altLang="en-US" b="1"/>
              <a:t>vaginal mucous membrane</a:t>
            </a:r>
            <a:endParaRPr lang="en-US" altLang="en-US"/>
          </a:p>
          <a:p>
            <a:pPr lvl="1" eaLnBrk="1" hangingPunct="1">
              <a:buFont typeface="Wingdings" panose="05000000000000000000" pitchFamily="2" charset="2"/>
              <a:buChar char="v"/>
            </a:pPr>
            <a:r>
              <a:rPr lang="en-GB" altLang="en-US" b="1"/>
              <a:t>Second-degree lacerations - </a:t>
            </a:r>
            <a:r>
              <a:rPr lang="en-GB" altLang="en-US"/>
              <a:t>involve, in addition to </a:t>
            </a:r>
            <a:r>
              <a:rPr lang="en-GB" altLang="en-US" b="1"/>
              <a:t>skin</a:t>
            </a:r>
            <a:r>
              <a:rPr lang="en-GB" altLang="en-US"/>
              <a:t> and </a:t>
            </a:r>
            <a:r>
              <a:rPr lang="en-GB" altLang="en-US" b="1"/>
              <a:t>mucous membrane</a:t>
            </a:r>
            <a:r>
              <a:rPr lang="en-GB" altLang="en-US"/>
              <a:t>, the </a:t>
            </a:r>
            <a:r>
              <a:rPr lang="en-GB" altLang="en-US" b="1"/>
              <a:t>fascia</a:t>
            </a:r>
            <a:r>
              <a:rPr lang="en-GB" altLang="en-US"/>
              <a:t> and underlying </a:t>
            </a:r>
            <a:r>
              <a:rPr lang="en-GB" altLang="en-US" b="1"/>
              <a:t>muscles</a:t>
            </a:r>
            <a:r>
              <a:rPr lang="en-GB" altLang="en-US"/>
              <a:t>. </a:t>
            </a:r>
            <a:endParaRPr lang="en-US" altLang="en-US"/>
          </a:p>
          <a:p>
            <a:pPr lvl="1" eaLnBrk="1" hangingPunct="1">
              <a:buFont typeface="Wingdings" panose="05000000000000000000" pitchFamily="2" charset="2"/>
              <a:buChar char="v"/>
            </a:pPr>
            <a:r>
              <a:rPr lang="en-GB" altLang="en-US" b="1"/>
              <a:t>Third-degree lacerations</a:t>
            </a:r>
            <a:r>
              <a:rPr lang="en-GB" altLang="en-US"/>
              <a:t> - extend through the </a:t>
            </a:r>
            <a:r>
              <a:rPr lang="en-GB" altLang="en-US" b="1"/>
              <a:t>skin,</a:t>
            </a:r>
            <a:r>
              <a:rPr lang="en-GB" altLang="en-US"/>
              <a:t> </a:t>
            </a:r>
            <a:r>
              <a:rPr lang="en-GB" altLang="en-US" b="1"/>
              <a:t>mucous membrane</a:t>
            </a:r>
            <a:r>
              <a:rPr lang="en-GB" altLang="en-US"/>
              <a:t>, and </a:t>
            </a:r>
            <a:r>
              <a:rPr lang="en-GB" altLang="en-US" b="1"/>
              <a:t>perineal body</a:t>
            </a:r>
            <a:r>
              <a:rPr lang="en-GB" altLang="en-US"/>
              <a:t> and involve the </a:t>
            </a:r>
            <a:r>
              <a:rPr lang="en-GB" altLang="en-US" b="1"/>
              <a:t>anal sphincter</a:t>
            </a:r>
            <a:r>
              <a:rPr lang="en-GB" altLang="en-US"/>
              <a:t>.</a:t>
            </a:r>
            <a:endParaRPr lang="en-US" altLang="en-US"/>
          </a:p>
          <a:p>
            <a:pPr lvl="1" eaLnBrk="1" hangingPunct="1">
              <a:buFont typeface="Wingdings" panose="05000000000000000000" pitchFamily="2" charset="2"/>
              <a:buChar char="v"/>
            </a:pPr>
            <a:r>
              <a:rPr lang="en-GB" altLang="en-US" b="1"/>
              <a:t>Fourth-degree laceration - </a:t>
            </a:r>
            <a:r>
              <a:rPr lang="en-GB" altLang="en-US"/>
              <a:t>extends through the </a:t>
            </a:r>
            <a:r>
              <a:rPr lang="en-GB" altLang="en-US" b="1"/>
              <a:t>rectal mucosa</a:t>
            </a:r>
            <a:r>
              <a:rPr lang="en-GB" altLang="en-US"/>
              <a:t> to expose the lumen of the rectum.</a:t>
            </a:r>
            <a:r>
              <a:rPr lang="en-GB" altLang="en-US" b="1"/>
              <a:t> </a:t>
            </a:r>
            <a:endParaRPr lang="en-US" altLang="en-US"/>
          </a:p>
          <a:p>
            <a:pPr eaLnBrk="1" hangingPunct="1"/>
            <a:endParaRPr lang="en-US"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2">
            <a:extLst>
              <a:ext uri="{FF2B5EF4-FFF2-40B4-BE49-F238E27FC236}">
                <a16:creationId xmlns:a16="http://schemas.microsoft.com/office/drawing/2014/main" id="{3CF53525-39C2-47D9-9D04-E43B636F30B1}"/>
              </a:ext>
            </a:extLst>
          </p:cNvPr>
          <p:cNvSpPr>
            <a:spLocks noGrp="1"/>
          </p:cNvSpPr>
          <p:nvPr>
            <p:ph idx="1"/>
          </p:nvPr>
        </p:nvSpPr>
        <p:spPr>
          <a:xfrm>
            <a:off x="612775" y="1600200"/>
            <a:ext cx="8153400" cy="4495800"/>
          </a:xfrm>
        </p:spPr>
        <p:txBody>
          <a:bodyPr/>
          <a:lstStyle/>
          <a:p>
            <a:pPr algn="ctr" eaLnBrk="1" hangingPunct="1">
              <a:buFont typeface="Wingdings" panose="05000000000000000000" pitchFamily="2" charset="2"/>
              <a:buNone/>
            </a:pPr>
            <a:endParaRPr lang="en-US" altLang="en-US" sz="4000" b="1"/>
          </a:p>
          <a:p>
            <a:pPr algn="ctr" eaLnBrk="1" hangingPunct="1">
              <a:buFont typeface="Wingdings" panose="05000000000000000000" pitchFamily="2" charset="2"/>
              <a:buNone/>
            </a:pPr>
            <a:endParaRPr lang="en-US" altLang="en-US" sz="4000" b="1"/>
          </a:p>
          <a:p>
            <a:pPr algn="ctr" eaLnBrk="1" hangingPunct="1">
              <a:buFont typeface="Wingdings" panose="05000000000000000000" pitchFamily="2" charset="2"/>
              <a:buNone/>
            </a:pPr>
            <a:r>
              <a:rPr lang="en-US" altLang="en-US" sz="4000" b="1"/>
              <a:t>Questions?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A30C2DE0-F625-4CAD-ADBD-F1DB654E4107}"/>
              </a:ext>
            </a:extLst>
          </p:cNvPr>
          <p:cNvSpPr>
            <a:spLocks noGrp="1"/>
          </p:cNvSpPr>
          <p:nvPr>
            <p:ph type="title"/>
          </p:nvPr>
        </p:nvSpPr>
        <p:spPr>
          <a:xfrm>
            <a:off x="612775" y="228600"/>
            <a:ext cx="8153400" cy="990600"/>
          </a:xfrm>
        </p:spPr>
        <p:txBody>
          <a:bodyPr/>
          <a:lstStyle/>
          <a:p>
            <a:pPr eaLnBrk="1" hangingPunct="1"/>
            <a:r>
              <a:rPr lang="en-US" altLang="en-US" b="1"/>
              <a:t>Third stage of labour</a:t>
            </a:r>
          </a:p>
        </p:txBody>
      </p:sp>
      <p:sp>
        <p:nvSpPr>
          <p:cNvPr id="125955" name="Content Placeholder 2">
            <a:extLst>
              <a:ext uri="{FF2B5EF4-FFF2-40B4-BE49-F238E27FC236}">
                <a16:creationId xmlns:a16="http://schemas.microsoft.com/office/drawing/2014/main" id="{64641954-C9A2-4807-B501-6062934D22D7}"/>
              </a:ext>
            </a:extLst>
          </p:cNvPr>
          <p:cNvSpPr>
            <a:spLocks noGrp="1"/>
          </p:cNvSpPr>
          <p:nvPr>
            <p:ph sz="quarter" idx="1"/>
          </p:nvPr>
        </p:nvSpPr>
        <p:spPr>
          <a:xfrm>
            <a:off x="612775" y="1600200"/>
            <a:ext cx="8153400" cy="4495800"/>
          </a:xfrm>
        </p:spPr>
        <p:txBody>
          <a:bodyPr/>
          <a:lstStyle/>
          <a:p>
            <a:pPr eaLnBrk="1" hangingPunct="1"/>
            <a:r>
              <a:rPr lang="en-GB" altLang="en-US"/>
              <a:t>Period from delivery of the baby to the delivery of the placenta and membranes and the physiological control of bleeding.</a:t>
            </a:r>
            <a:endParaRPr lang="en-US" altLang="en-US"/>
          </a:p>
          <a:p>
            <a:pPr eaLnBrk="1" hangingPunct="1"/>
            <a:r>
              <a:rPr lang="en-GB" altLang="en-US"/>
              <a:t>Separation of the placenta is brought about by the contraction and retraction of the uterine muscle fibres which reduces the placental site when they thicken and shorten.</a:t>
            </a:r>
            <a:endParaRPr lang="en-US" altLang="en-US"/>
          </a:p>
          <a:p>
            <a:pPr eaLnBrk="1" hangingPunct="1"/>
            <a:r>
              <a:rPr lang="en-GB" altLang="en-US"/>
              <a:t>Administration of oxytocin shortens the third stage of labour as it facilitates uterine contraction.</a:t>
            </a:r>
            <a:endParaRPr lang="en-US" altLang="en-US"/>
          </a:p>
          <a:p>
            <a:pPr eaLnBrk="1" hangingPunct="1"/>
            <a:endParaRPr lang="en-US" alt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718B34DF-F975-4395-A856-AD5BE7A34C2F}"/>
              </a:ext>
            </a:extLst>
          </p:cNvPr>
          <p:cNvSpPr>
            <a:spLocks noGrp="1"/>
          </p:cNvSpPr>
          <p:nvPr>
            <p:ph type="title"/>
          </p:nvPr>
        </p:nvSpPr>
        <p:spPr>
          <a:xfrm>
            <a:off x="612775" y="228600"/>
            <a:ext cx="8153400" cy="990600"/>
          </a:xfrm>
        </p:spPr>
        <p:txBody>
          <a:bodyPr/>
          <a:lstStyle/>
          <a:p>
            <a:pPr eaLnBrk="1" hangingPunct="1"/>
            <a:r>
              <a:rPr lang="en-GB" altLang="en-US" b="1"/>
              <a:t>Physiological control of bleeding</a:t>
            </a:r>
            <a:endParaRPr lang="en-US" altLang="en-US"/>
          </a:p>
        </p:txBody>
      </p:sp>
      <p:sp>
        <p:nvSpPr>
          <p:cNvPr id="126979" name="Content Placeholder 2">
            <a:extLst>
              <a:ext uri="{FF2B5EF4-FFF2-40B4-BE49-F238E27FC236}">
                <a16:creationId xmlns:a16="http://schemas.microsoft.com/office/drawing/2014/main" id="{6938E0D7-E431-4C65-AB16-92B84C81BAFE}"/>
              </a:ext>
            </a:extLst>
          </p:cNvPr>
          <p:cNvSpPr>
            <a:spLocks noGrp="1"/>
          </p:cNvSpPr>
          <p:nvPr>
            <p:ph sz="quarter" idx="1"/>
          </p:nvPr>
        </p:nvSpPr>
        <p:spPr>
          <a:xfrm>
            <a:off x="612775" y="1600200"/>
            <a:ext cx="8153400" cy="4495800"/>
          </a:xfrm>
        </p:spPr>
        <p:txBody>
          <a:bodyPr/>
          <a:lstStyle/>
          <a:p>
            <a:pPr eaLnBrk="1" hangingPunct="1"/>
            <a:r>
              <a:rPr lang="en-GB" altLang="en-US"/>
              <a:t>Bleeding from the torn blood sinuses is controlled even as the placenta is separating. </a:t>
            </a:r>
          </a:p>
          <a:p>
            <a:pPr eaLnBrk="1" hangingPunct="1"/>
            <a:r>
              <a:rPr lang="en-GB" altLang="en-US"/>
              <a:t>Contraction and retraction of the oblique uterine muscle fibres prevent bleeding from the sinuses.</a:t>
            </a:r>
            <a:endParaRPr lang="en-US" altLang="en-US"/>
          </a:p>
          <a:p>
            <a:pPr eaLnBrk="1" hangingPunct="1"/>
            <a:r>
              <a:rPr lang="en-GB" altLang="en-US"/>
              <a:t>The oblique uterine muscle fibres of the uterus are believed to play the most important role in constricting the uterine sinuses and arresting bleeding. Due to their action, they are referred to as </a:t>
            </a:r>
            <a:r>
              <a:rPr lang="en-GB" altLang="en-US" u="sng"/>
              <a:t>living ligatures.</a:t>
            </a:r>
            <a:endParaRPr lang="en-US" altLang="en-US"/>
          </a:p>
          <a:p>
            <a:pPr eaLnBrk="1" hangingPunct="1"/>
            <a:endParaRPr lang="en-US" alt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2">
            <a:extLst>
              <a:ext uri="{FF2B5EF4-FFF2-40B4-BE49-F238E27FC236}">
                <a16:creationId xmlns:a16="http://schemas.microsoft.com/office/drawing/2014/main" id="{B3D6A384-C9B3-4A04-B757-E8BF63E9DEB7}"/>
              </a:ext>
            </a:extLst>
          </p:cNvPr>
          <p:cNvSpPr>
            <a:spLocks noGrp="1"/>
          </p:cNvSpPr>
          <p:nvPr>
            <p:ph sz="quarter" idx="1"/>
          </p:nvPr>
        </p:nvSpPr>
        <p:spPr>
          <a:xfrm>
            <a:off x="612775" y="1600200"/>
            <a:ext cx="8153400" cy="4495800"/>
          </a:xfrm>
        </p:spPr>
        <p:txBody>
          <a:bodyPr/>
          <a:lstStyle/>
          <a:p>
            <a:pPr eaLnBrk="1" hangingPunct="1"/>
            <a:r>
              <a:rPr lang="en-GB" altLang="en-US"/>
              <a:t>In the third stage of labour, there is transitory activation of the coagulation and fibrinolytic activity leading to intensified clot formation. </a:t>
            </a:r>
          </a:p>
          <a:p>
            <a:pPr eaLnBrk="1" hangingPunct="1"/>
            <a:endParaRPr lang="en-GB" altLang="en-US"/>
          </a:p>
          <a:p>
            <a:pPr eaLnBrk="1" hangingPunct="1"/>
            <a:endParaRPr lang="en-US" altLang="en-US"/>
          </a:p>
          <a:p>
            <a:pPr eaLnBrk="1" hangingPunct="1"/>
            <a:r>
              <a:rPr lang="en-GB" altLang="en-US"/>
              <a:t>Blood loss in the third stage of labour should not exceed 500 mls.</a:t>
            </a:r>
            <a:endParaRPr lang="en-US" altLang="en-US"/>
          </a:p>
          <a:p>
            <a:pPr eaLnBrk="1" hangingPunct="1"/>
            <a:endParaRPr lang="en-US" alt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21741-6407-4145-ABC1-44364601AE6C}"/>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GB" b="1" dirty="0"/>
              <a:t>Separation and expulsion of the placenta</a:t>
            </a:r>
            <a:endParaRPr lang="en-US" dirty="0"/>
          </a:p>
        </p:txBody>
      </p:sp>
      <p:sp>
        <p:nvSpPr>
          <p:cNvPr id="129027" name="Content Placeholder 2">
            <a:extLst>
              <a:ext uri="{FF2B5EF4-FFF2-40B4-BE49-F238E27FC236}">
                <a16:creationId xmlns:a16="http://schemas.microsoft.com/office/drawing/2014/main" id="{4B47C20B-D86B-4459-9002-18EE6990583D}"/>
              </a:ext>
            </a:extLst>
          </p:cNvPr>
          <p:cNvSpPr>
            <a:spLocks noGrp="1"/>
          </p:cNvSpPr>
          <p:nvPr>
            <p:ph sz="quarter" idx="1"/>
          </p:nvPr>
        </p:nvSpPr>
        <p:spPr>
          <a:xfrm>
            <a:off x="612775" y="1600200"/>
            <a:ext cx="8153400" cy="4495800"/>
          </a:xfrm>
        </p:spPr>
        <p:txBody>
          <a:bodyPr/>
          <a:lstStyle/>
          <a:p>
            <a:pPr eaLnBrk="1" hangingPunct="1"/>
            <a:r>
              <a:rPr lang="en-GB" altLang="en-US"/>
              <a:t>Once separation has occurred, the uterus contract strongly forcing the placenta and membranes to fall in to the lower uterine segment and then to the vagina. The fundus:</a:t>
            </a:r>
          </a:p>
          <a:p>
            <a:pPr lvl="1" eaLnBrk="1" hangingPunct="1"/>
            <a:r>
              <a:rPr lang="en-GB" altLang="en-US"/>
              <a:t>Becomes hard, firm and globular in shape. </a:t>
            </a:r>
          </a:p>
          <a:p>
            <a:pPr lvl="1" eaLnBrk="1" hangingPunct="1"/>
            <a:r>
              <a:rPr lang="en-GB" altLang="en-US"/>
              <a:t>Rises above the umbilicus.</a:t>
            </a:r>
            <a:endParaRPr lang="en-US" altLang="en-US"/>
          </a:p>
          <a:p>
            <a:pPr eaLnBrk="1" hangingPunct="1"/>
            <a:endParaRPr lang="en-US" alt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534E-BF3A-469B-92A8-F8DF42AA78D7}"/>
              </a:ext>
            </a:extLst>
          </p:cNvPr>
          <p:cNvSpPr>
            <a:spLocks noGrp="1"/>
          </p:cNvSpPr>
          <p:nvPr>
            <p:ph type="title"/>
          </p:nvPr>
        </p:nvSpPr>
        <p:spPr>
          <a:xfrm>
            <a:off x="612775" y="228600"/>
            <a:ext cx="8302625" cy="990600"/>
          </a:xfrm>
        </p:spPr>
        <p:txBody>
          <a:bodyPr>
            <a:normAutofit fontScale="90000"/>
          </a:bodyPr>
          <a:lstStyle/>
          <a:p>
            <a:pPr eaLnBrk="1" fontAlgn="auto" hangingPunct="1">
              <a:spcAft>
                <a:spcPts val="0"/>
              </a:spcAft>
              <a:defRPr/>
            </a:pPr>
            <a:r>
              <a:rPr lang="en-GB" b="1" dirty="0"/>
              <a:t>Types/methods of placenta separation</a:t>
            </a:r>
            <a:endParaRPr lang="en-US" b="1" dirty="0"/>
          </a:p>
        </p:txBody>
      </p:sp>
      <p:sp>
        <p:nvSpPr>
          <p:cNvPr id="130051" name="Content Placeholder 2">
            <a:extLst>
              <a:ext uri="{FF2B5EF4-FFF2-40B4-BE49-F238E27FC236}">
                <a16:creationId xmlns:a16="http://schemas.microsoft.com/office/drawing/2014/main" id="{3497DE6B-BBC4-415A-8AB5-0F4FC1C1917E}"/>
              </a:ext>
            </a:extLst>
          </p:cNvPr>
          <p:cNvSpPr>
            <a:spLocks noGrp="1"/>
          </p:cNvSpPr>
          <p:nvPr>
            <p:ph sz="quarter" idx="1"/>
          </p:nvPr>
        </p:nvSpPr>
        <p:spPr>
          <a:xfrm>
            <a:off x="612775" y="1600200"/>
            <a:ext cx="8153400" cy="4495800"/>
          </a:xfrm>
        </p:spPr>
        <p:txBody>
          <a:bodyPr/>
          <a:lstStyle/>
          <a:p>
            <a:pPr eaLnBrk="1" hangingPunct="1">
              <a:buFont typeface="Wingdings" panose="05000000000000000000" pitchFamily="2" charset="2"/>
              <a:buNone/>
            </a:pPr>
            <a:r>
              <a:rPr lang="en-GB" altLang="en-US" b="1"/>
              <a:t>Schultze method</a:t>
            </a:r>
            <a:endParaRPr lang="en-US" altLang="en-US"/>
          </a:p>
          <a:p>
            <a:pPr eaLnBrk="1" hangingPunct="1"/>
            <a:r>
              <a:rPr lang="en-GB" altLang="en-US"/>
              <a:t>Separation begins centrally so that a retro-placental clot is formed. The placenta is delivered with the fetal surface on the lead.</a:t>
            </a:r>
            <a:endParaRPr lang="en-US" altLang="en-US"/>
          </a:p>
          <a:p>
            <a:pPr eaLnBrk="1" hangingPunct="1"/>
            <a:r>
              <a:rPr lang="en-GB" altLang="en-US"/>
              <a:t>The membranes trail behind it like an inverted umbrella. The maternal surface of the placenta is thus enclosed by these membranes and any blood loss or clot collects here.</a:t>
            </a:r>
            <a:endParaRPr lang="en-US" altLang="en-US"/>
          </a:p>
          <a:p>
            <a:pPr eaLnBrk="1" hangingPunct="1"/>
            <a:r>
              <a:rPr lang="en-GB" altLang="en-US"/>
              <a:t>This indicates fundal insertion of the placenta.</a:t>
            </a:r>
            <a:endParaRPr lang="en-US" altLang="en-US"/>
          </a:p>
          <a:p>
            <a:pPr eaLnBrk="1" hangingPunct="1"/>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564EDC-2864-4EF2-84DB-BEC0196E7021}"/>
              </a:ext>
            </a:extLst>
          </p:cNvPr>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None/>
              <a:defRPr/>
            </a:pPr>
            <a:r>
              <a:rPr lang="en-GB" b="1" dirty="0"/>
              <a:t>True (positive) signs of labour</a:t>
            </a:r>
            <a:endParaRPr lang="en-US" dirty="0"/>
          </a:p>
          <a:p>
            <a:pPr marL="320040" indent="-320040" eaLnBrk="1" fontAlgn="auto" hangingPunct="1">
              <a:spcAft>
                <a:spcPts val="0"/>
              </a:spcAft>
              <a:buFont typeface="Wingdings"/>
              <a:buChar char=""/>
              <a:defRPr/>
            </a:pPr>
            <a:r>
              <a:rPr lang="en-GB" dirty="0"/>
              <a:t>Uterine contractions that are painful, rhythmic and regular</a:t>
            </a:r>
            <a:endParaRPr lang="en-US" dirty="0"/>
          </a:p>
          <a:p>
            <a:pPr marL="320040" indent="-320040" eaLnBrk="1" fontAlgn="auto" hangingPunct="1">
              <a:spcAft>
                <a:spcPts val="0"/>
              </a:spcAft>
              <a:buFont typeface="Wingdings"/>
              <a:buChar char=""/>
              <a:defRPr/>
            </a:pPr>
            <a:r>
              <a:rPr lang="en-GB" dirty="0"/>
              <a:t>The uterus is tense on palpation and the woman complains of backache</a:t>
            </a:r>
            <a:endParaRPr lang="en-US" dirty="0"/>
          </a:p>
          <a:p>
            <a:pPr marL="320040" indent="-320040" eaLnBrk="1" fontAlgn="auto" hangingPunct="1">
              <a:spcAft>
                <a:spcPts val="0"/>
              </a:spcAft>
              <a:buFont typeface="Wingdings"/>
              <a:buChar char=""/>
              <a:defRPr/>
            </a:pPr>
            <a:r>
              <a:rPr lang="en-GB" dirty="0"/>
              <a:t>There is dilatation of the cervix as a result of the contractions</a:t>
            </a:r>
            <a:endParaRPr lang="en-US" dirty="0"/>
          </a:p>
          <a:p>
            <a:pPr marL="320040" indent="-320040" eaLnBrk="1" fontAlgn="auto" hangingPunct="1">
              <a:spcAft>
                <a:spcPts val="0"/>
              </a:spcAft>
              <a:buFont typeface="Wingdings"/>
              <a:buChar char=""/>
              <a:defRPr/>
            </a:pPr>
            <a:r>
              <a:rPr lang="en-GB" dirty="0"/>
              <a:t>Show</a:t>
            </a:r>
            <a:endParaRPr lang="en-US" dirty="0"/>
          </a:p>
          <a:p>
            <a:pPr marL="320040" indent="-320040" eaLnBrk="1" fontAlgn="auto" hangingPunct="1">
              <a:spcAft>
                <a:spcPts val="0"/>
              </a:spcAft>
              <a:buFont typeface="Wingdings"/>
              <a:buChar char=""/>
              <a:defRPr/>
            </a:pPr>
            <a:r>
              <a:rPr lang="en-GB" dirty="0"/>
              <a:t>Rupture of membranes </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1D4A3D61-7908-41B9-945A-C8ABDFBE0F05}"/>
              </a:ext>
            </a:extLst>
          </p:cNvPr>
          <p:cNvSpPr>
            <a:spLocks noGrp="1"/>
          </p:cNvSpPr>
          <p:nvPr>
            <p:ph type="title"/>
          </p:nvPr>
        </p:nvSpPr>
        <p:spPr>
          <a:xfrm>
            <a:off x="612775" y="228600"/>
            <a:ext cx="8153400" cy="990600"/>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CE7BB335-FA03-4563-B5C8-D7AC1F724FBF}"/>
              </a:ext>
            </a:extLst>
          </p:cNvPr>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None/>
              <a:defRPr/>
            </a:pPr>
            <a:r>
              <a:rPr lang="en-GB" b="1" dirty="0"/>
              <a:t>Mathew Duncan’s method</a:t>
            </a:r>
            <a:endParaRPr lang="en-US" dirty="0"/>
          </a:p>
          <a:p>
            <a:pPr marL="320040" indent="-320040" eaLnBrk="1" fontAlgn="auto" hangingPunct="1">
              <a:spcAft>
                <a:spcPts val="0"/>
              </a:spcAft>
              <a:buFont typeface="Wingdings"/>
              <a:buChar char=""/>
              <a:defRPr/>
            </a:pPr>
            <a:r>
              <a:rPr lang="en-GB" dirty="0"/>
              <a:t>The placenta begins to detach asymmetrically at one side of its lateral borders. </a:t>
            </a:r>
          </a:p>
          <a:p>
            <a:pPr marL="320040" indent="-320040" eaLnBrk="1" fontAlgn="auto" hangingPunct="1">
              <a:spcAft>
                <a:spcPts val="0"/>
              </a:spcAft>
              <a:buFont typeface="Wingdings"/>
              <a:buChar char=""/>
              <a:defRPr/>
            </a:pPr>
            <a:r>
              <a:rPr lang="en-GB" dirty="0"/>
              <a:t>The blood loss escapes so that separation is unaided by the formation of a retro-placental clot. The placenta descends, sloping sideways, maternal surface first.</a:t>
            </a:r>
            <a:endParaRPr lang="en-US" dirty="0"/>
          </a:p>
          <a:p>
            <a:pPr marL="320040" indent="-320040" eaLnBrk="1" fontAlgn="auto" hangingPunct="1">
              <a:spcAft>
                <a:spcPts val="0"/>
              </a:spcAft>
              <a:buFont typeface="Wingdings"/>
              <a:buChar char=""/>
              <a:defRPr/>
            </a:pPr>
            <a:r>
              <a:rPr lang="en-GB" dirty="0"/>
              <a:t>The process takes longer and is associated with ragged, incomplete expulsion of the membranes and a higher fluid blood loss.</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F0AD1B19-39F4-4CA3-B8AD-E6FCC43ACEFB}"/>
              </a:ext>
            </a:extLst>
          </p:cNvPr>
          <p:cNvSpPr>
            <a:spLocks noGrp="1"/>
          </p:cNvSpPr>
          <p:nvPr>
            <p:ph type="title"/>
          </p:nvPr>
        </p:nvSpPr>
        <p:spPr>
          <a:xfrm>
            <a:off x="612775" y="228600"/>
            <a:ext cx="8153400" cy="990600"/>
          </a:xfrm>
        </p:spPr>
        <p:txBody>
          <a:bodyPr/>
          <a:lstStyle/>
          <a:p>
            <a:pPr eaLnBrk="1" hangingPunct="1"/>
            <a:r>
              <a:rPr lang="en-GB" altLang="en-US" b="1"/>
              <a:t>Signs of placental separation</a:t>
            </a:r>
            <a:endParaRPr lang="en-US" altLang="en-US"/>
          </a:p>
        </p:txBody>
      </p:sp>
      <p:sp>
        <p:nvSpPr>
          <p:cNvPr id="132099" name="Content Placeholder 2">
            <a:extLst>
              <a:ext uri="{FF2B5EF4-FFF2-40B4-BE49-F238E27FC236}">
                <a16:creationId xmlns:a16="http://schemas.microsoft.com/office/drawing/2014/main" id="{BEAC7DBA-26B3-447C-9E53-FCB5E2E11632}"/>
              </a:ext>
            </a:extLst>
          </p:cNvPr>
          <p:cNvSpPr>
            <a:spLocks noGrp="1"/>
          </p:cNvSpPr>
          <p:nvPr>
            <p:ph sz="quarter" idx="1"/>
          </p:nvPr>
        </p:nvSpPr>
        <p:spPr>
          <a:xfrm>
            <a:off x="612775" y="1600200"/>
            <a:ext cx="8153400" cy="4495800"/>
          </a:xfrm>
        </p:spPr>
        <p:txBody>
          <a:bodyPr/>
          <a:lstStyle/>
          <a:p>
            <a:pPr eaLnBrk="1" hangingPunct="1"/>
            <a:r>
              <a:rPr lang="en-GB" altLang="en-US"/>
              <a:t>The fundus becomes hard, firm and globular. It rises above the umbilicus and can be balloted.</a:t>
            </a:r>
            <a:endParaRPr lang="en-US" altLang="en-US"/>
          </a:p>
          <a:p>
            <a:pPr eaLnBrk="1" hangingPunct="1"/>
            <a:r>
              <a:rPr lang="en-GB" altLang="en-US"/>
              <a:t>Lengthening of the cord at the vulva</a:t>
            </a:r>
            <a:endParaRPr lang="en-US" altLang="en-US"/>
          </a:p>
          <a:p>
            <a:pPr eaLnBrk="1" hangingPunct="1"/>
            <a:r>
              <a:rPr lang="en-GB" altLang="en-US"/>
              <a:t>A gush of blood about 30-60 mls</a:t>
            </a:r>
            <a:endParaRPr lang="en-US" altLang="en-US"/>
          </a:p>
          <a:p>
            <a:pPr eaLnBrk="1" hangingPunct="1"/>
            <a:r>
              <a:rPr lang="en-GB" altLang="en-US"/>
              <a:t>There is no retraction of the cord on applying fundal pressure. </a:t>
            </a:r>
            <a:endParaRPr lang="en-US" altLang="en-US"/>
          </a:p>
          <a:p>
            <a:pPr eaLnBrk="1" hangingPunct="1"/>
            <a:endParaRPr lang="en-US" alt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08D9D-FC17-4AA5-A737-02DB99A5CF32}"/>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GB" b="1" dirty="0"/>
              <a:t>ACTIVE MANAGEMENT OF THE 3</a:t>
            </a:r>
            <a:r>
              <a:rPr lang="en-GB" b="1" baseline="30000" dirty="0"/>
              <a:t>RD</a:t>
            </a:r>
            <a:r>
              <a:rPr lang="en-GB" b="1" dirty="0"/>
              <a:t>  STAGE OF LABOUR (AMSTL)</a:t>
            </a:r>
            <a:endParaRPr lang="en-US" dirty="0"/>
          </a:p>
        </p:txBody>
      </p:sp>
      <p:sp>
        <p:nvSpPr>
          <p:cNvPr id="133123" name="Content Placeholder 2">
            <a:extLst>
              <a:ext uri="{FF2B5EF4-FFF2-40B4-BE49-F238E27FC236}">
                <a16:creationId xmlns:a16="http://schemas.microsoft.com/office/drawing/2014/main" id="{A09E408B-DFA0-40AE-9048-57A3ED2CF541}"/>
              </a:ext>
            </a:extLst>
          </p:cNvPr>
          <p:cNvSpPr>
            <a:spLocks noGrp="1"/>
          </p:cNvSpPr>
          <p:nvPr>
            <p:ph sz="quarter" idx="1"/>
          </p:nvPr>
        </p:nvSpPr>
        <p:spPr>
          <a:xfrm>
            <a:off x="612775" y="1600200"/>
            <a:ext cx="8153400" cy="4495800"/>
          </a:xfrm>
        </p:spPr>
        <p:txBody>
          <a:bodyPr/>
          <a:lstStyle/>
          <a:p>
            <a:pPr eaLnBrk="1" hangingPunct="1"/>
            <a:r>
              <a:rPr lang="en-GB" altLang="en-US"/>
              <a:t>This is the recommended approach to manage third stage of labour because it has been shown to prevent postpartum hemorrhage.</a:t>
            </a:r>
            <a:endParaRPr lang="en-US" altLang="en-US"/>
          </a:p>
          <a:p>
            <a:pPr eaLnBrk="1" hangingPunct="1"/>
            <a:r>
              <a:rPr lang="en-GB" altLang="en-US"/>
              <a:t>AMSTL includes the following:</a:t>
            </a:r>
            <a:endParaRPr lang="en-US" altLang="en-US"/>
          </a:p>
          <a:p>
            <a:pPr lvl="1" eaLnBrk="1" hangingPunct="1"/>
            <a:r>
              <a:rPr lang="en-GB" altLang="en-US"/>
              <a:t>Early clamping and division (cutting) of the umbilical cord</a:t>
            </a:r>
            <a:endParaRPr lang="en-US" altLang="en-US"/>
          </a:p>
          <a:p>
            <a:pPr lvl="1" eaLnBrk="1" hangingPunct="1"/>
            <a:r>
              <a:rPr lang="en-GB" altLang="en-US"/>
              <a:t>Prophylactic use of oxytocin</a:t>
            </a:r>
            <a:endParaRPr lang="en-US" altLang="en-US"/>
          </a:p>
          <a:p>
            <a:pPr lvl="1" eaLnBrk="1" hangingPunct="1"/>
            <a:r>
              <a:rPr lang="en-GB" altLang="en-US"/>
              <a:t>Controlled cord traction for delivery of the placenta</a:t>
            </a:r>
            <a:endParaRPr lang="en-US" altLang="en-US"/>
          </a:p>
          <a:p>
            <a:pPr eaLnBrk="1" hangingPunct="1"/>
            <a:endParaRPr lang="en-US" alt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C21EF686-466C-42DD-A2BB-6D2C434D1DD3}"/>
              </a:ext>
            </a:extLst>
          </p:cNvPr>
          <p:cNvSpPr>
            <a:spLocks noGrp="1"/>
          </p:cNvSpPr>
          <p:nvPr>
            <p:ph type="title"/>
          </p:nvPr>
        </p:nvSpPr>
        <p:spPr>
          <a:xfrm>
            <a:off x="612775" y="228600"/>
            <a:ext cx="8153400" cy="990600"/>
          </a:xfrm>
        </p:spPr>
        <p:txBody>
          <a:bodyPr/>
          <a:lstStyle/>
          <a:p>
            <a:pPr eaLnBrk="1" hangingPunct="1"/>
            <a:r>
              <a:rPr lang="en-US" altLang="en-US"/>
              <a:t>AMSTL</a:t>
            </a:r>
          </a:p>
        </p:txBody>
      </p:sp>
      <p:sp>
        <p:nvSpPr>
          <p:cNvPr id="3" name="Content Placeholder 2">
            <a:extLst>
              <a:ext uri="{FF2B5EF4-FFF2-40B4-BE49-F238E27FC236}">
                <a16:creationId xmlns:a16="http://schemas.microsoft.com/office/drawing/2014/main" id="{AC8F0A8B-485E-4E21-A4D9-72CDD745E829}"/>
              </a:ext>
            </a:extLst>
          </p:cNvPr>
          <p:cNvSpPr>
            <a:spLocks noGrp="1"/>
          </p:cNvSpPr>
          <p:nvPr>
            <p:ph sz="quarter" idx="1"/>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None/>
              <a:defRPr/>
            </a:pPr>
            <a:r>
              <a:rPr lang="en-GB" b="1" dirty="0"/>
              <a:t>Prophylactic use of oxytocin to prevent postpartum </a:t>
            </a:r>
          </a:p>
          <a:p>
            <a:pPr marL="320040" indent="-320040" eaLnBrk="1" fontAlgn="auto" hangingPunct="1">
              <a:spcAft>
                <a:spcPts val="0"/>
              </a:spcAft>
              <a:buFont typeface="Wingdings"/>
              <a:buNone/>
              <a:defRPr/>
            </a:pPr>
            <a:r>
              <a:rPr lang="en-GB" b="1" dirty="0"/>
              <a:t>hemorrhage</a:t>
            </a:r>
            <a:endParaRPr lang="en-US" dirty="0"/>
          </a:p>
          <a:p>
            <a:pPr marL="320040" indent="-320040" eaLnBrk="1" fontAlgn="auto" hangingPunct="1">
              <a:spcAft>
                <a:spcPts val="0"/>
              </a:spcAft>
              <a:buFont typeface="Wingdings"/>
              <a:buChar char=""/>
              <a:defRPr/>
            </a:pPr>
            <a:r>
              <a:rPr lang="en-GB" dirty="0"/>
              <a:t>Within 1 minute of delivery of the baby, palpate the abdomen to rule out the presence of an additional baby(s) and give oxytocin 10 units IM.</a:t>
            </a:r>
            <a:endParaRPr lang="en-US" dirty="0"/>
          </a:p>
          <a:p>
            <a:pPr marL="320040" indent="-320040" eaLnBrk="1" fontAlgn="auto" hangingPunct="1">
              <a:spcAft>
                <a:spcPts val="0"/>
              </a:spcAft>
              <a:buFont typeface="Wingdings"/>
              <a:buChar char=""/>
              <a:defRPr/>
            </a:pPr>
            <a:r>
              <a:rPr lang="en-GB" dirty="0"/>
              <a:t>Oxytocin is preferred because it is effective 2-3 minutes after injection, has minimal adverse effects and can be used in all women.</a:t>
            </a:r>
            <a:endParaRPr lang="en-US" dirty="0"/>
          </a:p>
          <a:p>
            <a:pPr marL="320040" indent="-320040" eaLnBrk="1" fontAlgn="auto" hangingPunct="1">
              <a:spcAft>
                <a:spcPts val="0"/>
              </a:spcAft>
              <a:buFont typeface="Wingdings"/>
              <a:buChar char=""/>
              <a:defRPr/>
            </a:pPr>
            <a:r>
              <a:rPr lang="en-GB" dirty="0"/>
              <a:t>Ergometrine 0.2 mg IM can also be given if oxytocin is not available (don’t give in women with hypertension, pre-</a:t>
            </a:r>
            <a:r>
              <a:rPr lang="en-GB" dirty="0" err="1"/>
              <a:t>eclampsia</a:t>
            </a:r>
            <a:r>
              <a:rPr lang="en-GB" dirty="0"/>
              <a:t>).</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992F9BBC-5525-44BB-A0D8-AC475C5DA95A}"/>
              </a:ext>
            </a:extLst>
          </p:cNvPr>
          <p:cNvSpPr>
            <a:spLocks noGrp="1"/>
          </p:cNvSpPr>
          <p:nvPr>
            <p:ph type="title"/>
          </p:nvPr>
        </p:nvSpPr>
        <p:spPr>
          <a:xfrm>
            <a:off x="612775" y="228600"/>
            <a:ext cx="8153400" cy="990600"/>
          </a:xfrm>
        </p:spPr>
        <p:txBody>
          <a:bodyPr/>
          <a:lstStyle/>
          <a:p>
            <a:pPr eaLnBrk="1" hangingPunct="1"/>
            <a:r>
              <a:rPr lang="en-US" altLang="en-US"/>
              <a:t>AMSTL</a:t>
            </a:r>
          </a:p>
        </p:txBody>
      </p:sp>
      <p:sp>
        <p:nvSpPr>
          <p:cNvPr id="3" name="Content Placeholder 2">
            <a:extLst>
              <a:ext uri="{FF2B5EF4-FFF2-40B4-BE49-F238E27FC236}">
                <a16:creationId xmlns:a16="http://schemas.microsoft.com/office/drawing/2014/main" id="{0D4048C3-4A79-4DE5-BB96-A016DFED9A7F}"/>
              </a:ext>
            </a:extLst>
          </p:cNvPr>
          <p:cNvSpPr>
            <a:spLocks noGrp="1"/>
          </p:cNvSpPr>
          <p:nvPr>
            <p:ph sz="quarter" idx="1"/>
          </p:nvPr>
        </p:nvSpPr>
        <p:spPr>
          <a:xfrm>
            <a:off x="304800" y="1600200"/>
            <a:ext cx="8610600" cy="5029200"/>
          </a:xfrm>
        </p:spPr>
        <p:txBody>
          <a:bodyPr>
            <a:normAutofit fontScale="85000" lnSpcReduction="20000"/>
          </a:bodyPr>
          <a:lstStyle/>
          <a:p>
            <a:pPr marL="320040" indent="-320040" eaLnBrk="1" fontAlgn="auto" hangingPunct="1">
              <a:spcAft>
                <a:spcPts val="0"/>
              </a:spcAft>
              <a:buFont typeface="Wingdings"/>
              <a:buNone/>
              <a:defRPr/>
            </a:pPr>
            <a:r>
              <a:rPr lang="en-GB" b="1" dirty="0"/>
              <a:t>Controlled cord traction (CCT)</a:t>
            </a:r>
            <a:endParaRPr lang="en-US" dirty="0"/>
          </a:p>
          <a:p>
            <a:pPr marL="320040" indent="-320040" eaLnBrk="1" fontAlgn="auto" hangingPunct="1">
              <a:spcAft>
                <a:spcPts val="0"/>
              </a:spcAft>
              <a:buFont typeface="Wingdings"/>
              <a:buChar char=""/>
              <a:defRPr/>
            </a:pPr>
            <a:r>
              <a:rPr lang="en-GB" dirty="0"/>
              <a:t>Clamp the cord close to the perineum using sponge forceps. Hold the clamped cord and the end of forceps with one hand.</a:t>
            </a:r>
            <a:endParaRPr lang="en-US" dirty="0"/>
          </a:p>
          <a:p>
            <a:pPr marL="320040" indent="-320040" eaLnBrk="1" fontAlgn="auto" hangingPunct="1">
              <a:spcAft>
                <a:spcPts val="0"/>
              </a:spcAft>
              <a:buFont typeface="Wingdings"/>
              <a:buChar char=""/>
              <a:defRPr/>
            </a:pPr>
            <a:r>
              <a:rPr lang="en-GB" dirty="0"/>
              <a:t>Place the other hand just above the woman’s pubic bone and stabilise the uterus by applying counter traction during controlled cord traction. This helps prevent inversion of the uterus.</a:t>
            </a:r>
            <a:endParaRPr lang="en-US" dirty="0"/>
          </a:p>
          <a:p>
            <a:pPr marL="320040" indent="-320040" eaLnBrk="1" fontAlgn="auto" hangingPunct="1">
              <a:spcAft>
                <a:spcPts val="0"/>
              </a:spcAft>
              <a:buFont typeface="Wingdings"/>
              <a:buChar char=""/>
              <a:defRPr/>
            </a:pPr>
            <a:r>
              <a:rPr lang="en-GB" dirty="0"/>
              <a:t>Keep slight tension on the cord and await a strong uterine contraction (2-3 minutes wait)</a:t>
            </a:r>
            <a:endParaRPr lang="en-US" dirty="0"/>
          </a:p>
          <a:p>
            <a:pPr marL="320040" indent="-320040" eaLnBrk="1" fontAlgn="auto" hangingPunct="1">
              <a:spcAft>
                <a:spcPts val="0"/>
              </a:spcAft>
              <a:buFont typeface="Wingdings"/>
              <a:buChar char=""/>
              <a:defRPr/>
            </a:pPr>
            <a:r>
              <a:rPr lang="en-GB" dirty="0"/>
              <a:t>When the uterus becomes rounded or the cord lengthens, very gently pull downward on the cord to deliver the placenta. </a:t>
            </a:r>
            <a:r>
              <a:rPr lang="en-GB" b="1" dirty="0"/>
              <a:t>Do not wait for a gush of blood before applying traction on the cord</a:t>
            </a:r>
            <a:r>
              <a:rPr lang="en-GB" dirty="0"/>
              <a:t>. Continue to apply counter traction to the uterus with the other hand.</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A5B283-5CA2-4844-A451-1616BBBFFF5E}"/>
              </a:ext>
            </a:extLst>
          </p:cNvPr>
          <p:cNvSpPr>
            <a:spLocks noGrp="1"/>
          </p:cNvSpPr>
          <p:nvPr>
            <p:ph sz="quarter" idx="1"/>
          </p:nvPr>
        </p:nvSpPr>
        <p:spPr>
          <a:xfrm>
            <a:off x="228600" y="1600200"/>
            <a:ext cx="8763000" cy="5257800"/>
          </a:xfrm>
        </p:spPr>
        <p:txBody>
          <a:bodyPr>
            <a:normAutofit fontScale="85000" lnSpcReduction="10000"/>
          </a:bodyPr>
          <a:lstStyle/>
          <a:p>
            <a:pPr marL="320040" indent="-320040" eaLnBrk="1" fontAlgn="auto" hangingPunct="1">
              <a:spcAft>
                <a:spcPts val="0"/>
              </a:spcAft>
              <a:buFont typeface="Wingdings"/>
              <a:buChar char=""/>
              <a:defRPr/>
            </a:pPr>
            <a:r>
              <a:rPr lang="en-GB" dirty="0"/>
              <a:t>If the placenta does not descend during 30-40 seconds of controlled cord traction, do not continue to pull on the cord.</a:t>
            </a:r>
            <a:endParaRPr lang="en-US" dirty="0"/>
          </a:p>
          <a:p>
            <a:pPr marL="320040" indent="-320040" eaLnBrk="1" fontAlgn="auto" hangingPunct="1">
              <a:spcAft>
                <a:spcPts val="0"/>
              </a:spcAft>
              <a:buFont typeface="Wingdings"/>
              <a:buChar char=""/>
              <a:defRPr/>
            </a:pPr>
            <a:r>
              <a:rPr lang="en-GB" dirty="0"/>
              <a:t>Gently hold the cord and wait until the uterus is well contracted again. If necessary, use a sponge forceps to clamp the cord closer to the perineum as is it lengthens.</a:t>
            </a:r>
            <a:endParaRPr lang="en-US" dirty="0"/>
          </a:p>
          <a:p>
            <a:pPr marL="320040" indent="-320040" eaLnBrk="1" fontAlgn="auto" hangingPunct="1">
              <a:spcAft>
                <a:spcPts val="0"/>
              </a:spcAft>
              <a:buFont typeface="Wingdings"/>
              <a:buChar char=""/>
              <a:defRPr/>
            </a:pPr>
            <a:r>
              <a:rPr lang="en-GB" b="1" dirty="0"/>
              <a:t>NB</a:t>
            </a:r>
            <a:r>
              <a:rPr lang="en-GB" dirty="0"/>
              <a:t>: </a:t>
            </a:r>
            <a:r>
              <a:rPr lang="en-GB" i="1" dirty="0"/>
              <a:t>never apply cord traction (pull) without applying counter traction (push) above the pubic bone with the other hand.</a:t>
            </a:r>
            <a:endParaRPr lang="en-US" dirty="0"/>
          </a:p>
          <a:p>
            <a:pPr marL="320040" indent="-320040" eaLnBrk="1" fontAlgn="auto" hangingPunct="1">
              <a:spcAft>
                <a:spcPts val="0"/>
              </a:spcAft>
              <a:buFont typeface="Wingdings"/>
              <a:buChar char=""/>
              <a:defRPr/>
            </a:pPr>
            <a:r>
              <a:rPr lang="en-GB" dirty="0"/>
              <a:t>As the placenta delivers, the thin membranes can tear off. Hold the placenta in two hands and gently turn it until the membranes are twisted. Slowly pull to complete the delivery.</a:t>
            </a:r>
            <a:endParaRPr lang="en-US" dirty="0"/>
          </a:p>
          <a:p>
            <a:pPr marL="320040" indent="-320040" eaLnBrk="1" fontAlgn="auto" hangingPunct="1">
              <a:spcAft>
                <a:spcPts val="0"/>
              </a:spcAft>
              <a:buFont typeface="Wingdings"/>
              <a:buChar char=""/>
              <a:defRPr/>
            </a:pPr>
            <a:r>
              <a:rPr lang="en-GB" dirty="0"/>
              <a:t>If the membranes tear, gently examine the upper vagina and cervix wearing high-level disinfected gloves and use a sponge forceps to remove any pieces of membrane that are present.</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DFF5-4F2C-4BD2-9432-A7EA942193CF}"/>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GB" b="1" dirty="0"/>
              <a:t>Care of the woman in the fourth stage of labour (postpartum)</a:t>
            </a:r>
            <a:endParaRPr lang="en-US" dirty="0"/>
          </a:p>
        </p:txBody>
      </p:sp>
      <p:sp>
        <p:nvSpPr>
          <p:cNvPr id="3" name="Content Placeholder 2">
            <a:extLst>
              <a:ext uri="{FF2B5EF4-FFF2-40B4-BE49-F238E27FC236}">
                <a16:creationId xmlns:a16="http://schemas.microsoft.com/office/drawing/2014/main" id="{C410D6A9-FC68-4844-A896-E89B3010C5AB}"/>
              </a:ext>
            </a:extLst>
          </p:cNvPr>
          <p:cNvSpPr>
            <a:spLocks noGrp="1"/>
          </p:cNvSpPr>
          <p:nvPr>
            <p:ph sz="quarter" idx="1"/>
          </p:nvPr>
        </p:nvSpPr>
        <p:spPr>
          <a:xfrm>
            <a:off x="612775" y="1600200"/>
            <a:ext cx="8153400" cy="4495800"/>
          </a:xfrm>
        </p:spPr>
        <p:txBody>
          <a:bodyPr>
            <a:normAutofit fontScale="92500"/>
          </a:bodyPr>
          <a:lstStyle/>
          <a:p>
            <a:pPr marL="320040" indent="-320040" eaLnBrk="1" fontAlgn="auto" hangingPunct="1">
              <a:spcAft>
                <a:spcPts val="0"/>
              </a:spcAft>
              <a:buFont typeface="Wingdings"/>
              <a:buChar char=""/>
              <a:defRPr/>
            </a:pPr>
            <a:r>
              <a:rPr lang="en-GB" dirty="0"/>
              <a:t>Expel the blood clots from the uterus by gently rubbing the uterus for a contraction. Remove all blood clots from the vaginal canal.</a:t>
            </a:r>
            <a:endParaRPr lang="en-US" dirty="0"/>
          </a:p>
          <a:p>
            <a:pPr marL="320040" indent="-320040" eaLnBrk="1" fontAlgn="auto" hangingPunct="1">
              <a:spcAft>
                <a:spcPts val="0"/>
              </a:spcAft>
              <a:buFont typeface="Wingdings"/>
              <a:buChar char=""/>
              <a:defRPr/>
            </a:pPr>
            <a:r>
              <a:rPr lang="en-GB" dirty="0"/>
              <a:t>Clean the woman’s vulva then examine the perineum, posterior and anterior cervix, vaginal walls and vulva for lacerations and tears. If any, repair them.</a:t>
            </a:r>
            <a:endParaRPr lang="en-US" dirty="0"/>
          </a:p>
          <a:p>
            <a:pPr marL="320040" indent="-320040" eaLnBrk="1" fontAlgn="auto" hangingPunct="1">
              <a:spcAft>
                <a:spcPts val="0"/>
              </a:spcAft>
              <a:buFont typeface="Wingdings"/>
              <a:buChar char=""/>
              <a:defRPr/>
            </a:pPr>
            <a:r>
              <a:rPr lang="en-GB" dirty="0"/>
              <a:t>Clean the woman’s perineum, buttocks and thighs (with soapy water) and apply a pad. Change the linen, let her lie on the back with legs adducted (close together) and make her comfortable.</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5CB7D9B0-F547-4050-A926-ED08C42C66E5}"/>
              </a:ext>
            </a:extLst>
          </p:cNvPr>
          <p:cNvSpPr>
            <a:spLocks noGrp="1"/>
          </p:cNvSpPr>
          <p:nvPr>
            <p:ph type="title"/>
          </p:nvPr>
        </p:nvSpPr>
        <p:spPr>
          <a:xfrm>
            <a:off x="612775" y="228600"/>
            <a:ext cx="8153400" cy="990600"/>
          </a:xfrm>
        </p:spPr>
        <p:txBody>
          <a:bodyPr/>
          <a:lstStyle/>
          <a:p>
            <a:pPr eaLnBrk="1" hangingPunct="1"/>
            <a:endParaRPr lang="en-US" altLang="en-US"/>
          </a:p>
        </p:txBody>
      </p:sp>
      <p:sp>
        <p:nvSpPr>
          <p:cNvPr id="3" name="Content Placeholder 2">
            <a:extLst>
              <a:ext uri="{FF2B5EF4-FFF2-40B4-BE49-F238E27FC236}">
                <a16:creationId xmlns:a16="http://schemas.microsoft.com/office/drawing/2014/main" id="{F543E350-535F-45E4-ACCC-97FDC872CCAC}"/>
              </a:ext>
            </a:extLst>
          </p:cNvPr>
          <p:cNvSpPr>
            <a:spLocks noGrp="1"/>
          </p:cNvSpPr>
          <p:nvPr>
            <p:ph sz="quarter" idx="1"/>
          </p:nvPr>
        </p:nvSpPr>
        <p:spPr>
          <a:xfrm>
            <a:off x="612775" y="1600200"/>
            <a:ext cx="8153400" cy="4495800"/>
          </a:xfrm>
        </p:spPr>
        <p:txBody>
          <a:bodyPr>
            <a:normAutofit fontScale="92500" lnSpcReduction="10000"/>
          </a:bodyPr>
          <a:lstStyle/>
          <a:p>
            <a:pPr marL="320040" indent="-320040" eaLnBrk="1" fontAlgn="auto" hangingPunct="1">
              <a:spcAft>
                <a:spcPts val="0"/>
              </a:spcAft>
              <a:buFont typeface="Wingdings"/>
              <a:buChar char=""/>
              <a:defRPr/>
            </a:pPr>
            <a:r>
              <a:rPr lang="en-GB" dirty="0"/>
              <a:t>Observations in the fourth stage of labour include the following:</a:t>
            </a:r>
            <a:endParaRPr lang="en-US" dirty="0"/>
          </a:p>
          <a:p>
            <a:pPr marL="640080" lvl="1" indent="-274320" eaLnBrk="1" fontAlgn="auto" hangingPunct="1">
              <a:spcAft>
                <a:spcPts val="0"/>
              </a:spcAft>
              <a:buFont typeface="Wingdings 2"/>
              <a:buChar char=""/>
              <a:defRPr/>
            </a:pPr>
            <a:r>
              <a:rPr lang="en-GB" dirty="0"/>
              <a:t>Vital observations: TPR and BP</a:t>
            </a:r>
            <a:endParaRPr lang="en-US" dirty="0"/>
          </a:p>
          <a:p>
            <a:pPr marL="640080" lvl="1" indent="-274320" eaLnBrk="1" fontAlgn="auto" hangingPunct="1">
              <a:spcAft>
                <a:spcPts val="0"/>
              </a:spcAft>
              <a:buFont typeface="Wingdings 2"/>
              <a:buChar char=""/>
              <a:defRPr/>
            </a:pPr>
            <a:r>
              <a:rPr lang="en-GB" dirty="0"/>
              <a:t>Regular monitoring for vaginal blood loss. Inform the woman to report any active bleeding.</a:t>
            </a:r>
            <a:endParaRPr lang="en-US" dirty="0"/>
          </a:p>
          <a:p>
            <a:pPr marL="640080" lvl="1" indent="-274320" eaLnBrk="1" fontAlgn="auto" hangingPunct="1">
              <a:spcAft>
                <a:spcPts val="0"/>
              </a:spcAft>
              <a:buFont typeface="Wingdings 2"/>
              <a:buChar char=""/>
              <a:defRPr/>
            </a:pPr>
            <a:r>
              <a:rPr lang="en-GB" dirty="0"/>
              <a:t>Examine the uterus for contraction: the uterus should remain contracted to prevent postpartum hemorrhage</a:t>
            </a:r>
            <a:endParaRPr lang="en-US" dirty="0"/>
          </a:p>
          <a:p>
            <a:pPr marL="640080" lvl="1" indent="-274320" eaLnBrk="1" fontAlgn="auto" hangingPunct="1">
              <a:spcAft>
                <a:spcPts val="0"/>
              </a:spcAft>
              <a:buFont typeface="Wingdings 2"/>
              <a:buChar char=""/>
              <a:defRPr/>
            </a:pPr>
            <a:r>
              <a:rPr lang="en-GB" dirty="0"/>
              <a:t>Fundal height: it should be below the umbilicus</a:t>
            </a:r>
            <a:endParaRPr lang="en-US" dirty="0"/>
          </a:p>
          <a:p>
            <a:pPr marL="640080" lvl="1" indent="-274320" eaLnBrk="1" fontAlgn="auto" hangingPunct="1">
              <a:spcAft>
                <a:spcPts val="0"/>
              </a:spcAft>
              <a:buFont typeface="Wingdings 2"/>
              <a:buChar char=""/>
              <a:defRPr/>
            </a:pPr>
            <a:r>
              <a:rPr lang="en-GB" dirty="0"/>
              <a:t>Encourage the woman to frequently empty the bladder since a full bladder affects contraction of the uterus hence bleeding.</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3756044B-0960-47A5-B8DD-036138733D05}"/>
              </a:ext>
            </a:extLst>
          </p:cNvPr>
          <p:cNvSpPr>
            <a:spLocks noGrp="1"/>
          </p:cNvSpPr>
          <p:nvPr>
            <p:ph type="title"/>
          </p:nvPr>
        </p:nvSpPr>
        <p:spPr>
          <a:xfrm>
            <a:off x="612775" y="228600"/>
            <a:ext cx="8153400" cy="990600"/>
          </a:xfrm>
        </p:spPr>
        <p:txBody>
          <a:bodyPr/>
          <a:lstStyle/>
          <a:p>
            <a:pPr eaLnBrk="1" hangingPunct="1"/>
            <a:r>
              <a:rPr lang="en-GB" altLang="en-US" b="1"/>
              <a:t>Examination of the placenta</a:t>
            </a:r>
            <a:endParaRPr lang="en-US" altLang="en-US"/>
          </a:p>
        </p:txBody>
      </p:sp>
      <p:sp>
        <p:nvSpPr>
          <p:cNvPr id="3" name="Content Placeholder 2">
            <a:extLst>
              <a:ext uri="{FF2B5EF4-FFF2-40B4-BE49-F238E27FC236}">
                <a16:creationId xmlns:a16="http://schemas.microsoft.com/office/drawing/2014/main" id="{2915E40C-FD3D-492E-9DCB-B8BC494B294D}"/>
              </a:ext>
            </a:extLst>
          </p:cNvPr>
          <p:cNvSpPr>
            <a:spLocks noGrp="1"/>
          </p:cNvSpPr>
          <p:nvPr>
            <p:ph sz="quarter" idx="1"/>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Char char=""/>
              <a:defRPr/>
            </a:pPr>
            <a:r>
              <a:rPr lang="en-GB" dirty="0"/>
              <a:t>This is done as soon as possible after its delivery to determine its completeness.</a:t>
            </a:r>
            <a:endParaRPr lang="en-US" dirty="0"/>
          </a:p>
          <a:p>
            <a:pPr marL="320040" indent="-320040" eaLnBrk="1" fontAlgn="auto" hangingPunct="1">
              <a:spcAft>
                <a:spcPts val="0"/>
              </a:spcAft>
              <a:buFont typeface="Wingdings"/>
              <a:buChar char=""/>
              <a:defRPr/>
            </a:pPr>
            <a:r>
              <a:rPr lang="en-GB" dirty="0"/>
              <a:t>First, the blood loss is estimated by measuring the volume of blood and blood clots using a measuring jar.</a:t>
            </a:r>
            <a:endParaRPr lang="en-US" dirty="0"/>
          </a:p>
          <a:p>
            <a:pPr marL="320040" indent="-320040" eaLnBrk="1" fontAlgn="auto" hangingPunct="1">
              <a:spcAft>
                <a:spcPts val="0"/>
              </a:spcAft>
              <a:buFont typeface="Wingdings"/>
              <a:buChar char=""/>
              <a:defRPr/>
            </a:pPr>
            <a:r>
              <a:rPr lang="en-GB" dirty="0"/>
              <a:t>Estimate the length of the umbilical cord and note the insertion of the cord. Identify any true and false knots on the cord. Identify the cord blood vessels (arteries and vein).</a:t>
            </a:r>
            <a:endParaRPr lang="en-US" dirty="0"/>
          </a:p>
          <a:p>
            <a:pPr marL="320040" indent="-320040" eaLnBrk="1" fontAlgn="auto" hangingPunct="1">
              <a:spcAft>
                <a:spcPts val="0"/>
              </a:spcAft>
              <a:buFont typeface="Wingdings"/>
              <a:buChar char=""/>
              <a:defRPr/>
            </a:pPr>
            <a:r>
              <a:rPr lang="en-GB" dirty="0"/>
              <a:t>Holding the placenta by the cord like an inverted umbrella, inspect the membranes for completeness. If the membranes are rugged, indicate that in the patient’s </a:t>
            </a:r>
            <a:r>
              <a:rPr lang="en-GB" dirty="0" err="1"/>
              <a:t>cardex</a:t>
            </a:r>
            <a:r>
              <a:rPr lang="en-GB" dirty="0"/>
              <a:t> or notes.</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3FB2BE-B51B-4E4D-BAF2-4C534C2C0F51}"/>
              </a:ext>
            </a:extLst>
          </p:cNvPr>
          <p:cNvSpPr>
            <a:spLocks noGrp="1"/>
          </p:cNvSpPr>
          <p:nvPr>
            <p:ph sz="quarter" idx="1"/>
          </p:nvPr>
        </p:nvSpPr>
        <p:spPr>
          <a:xfrm>
            <a:off x="612775" y="1600200"/>
            <a:ext cx="8153400" cy="4495800"/>
          </a:xfrm>
        </p:spPr>
        <p:txBody>
          <a:bodyPr>
            <a:normAutofit fontScale="92500" lnSpcReduction="10000"/>
          </a:bodyPr>
          <a:lstStyle/>
          <a:p>
            <a:pPr marL="320040" indent="-320040" eaLnBrk="1" fontAlgn="auto" hangingPunct="1">
              <a:spcAft>
                <a:spcPts val="0"/>
              </a:spcAft>
              <a:buFont typeface="Wingdings"/>
              <a:buChar char=""/>
              <a:defRPr/>
            </a:pPr>
            <a:r>
              <a:rPr lang="en-GB" dirty="0"/>
              <a:t>Identify the amnion and chorion by their characteristics.</a:t>
            </a:r>
            <a:endParaRPr lang="en-US" dirty="0"/>
          </a:p>
          <a:p>
            <a:pPr marL="320040" indent="-320040" eaLnBrk="1" fontAlgn="auto" hangingPunct="1">
              <a:spcAft>
                <a:spcPts val="0"/>
              </a:spcAft>
              <a:buFont typeface="Wingdings"/>
              <a:buChar char=""/>
              <a:defRPr/>
            </a:pPr>
            <a:r>
              <a:rPr lang="en-GB" dirty="0"/>
              <a:t>The maternal surface is cleaned and placenta is placed on a flat surface and cotyledons are fitted together. Note their number and any missing lobes.</a:t>
            </a:r>
            <a:endParaRPr lang="en-US" dirty="0"/>
          </a:p>
          <a:p>
            <a:pPr marL="320040" indent="-320040" eaLnBrk="1" fontAlgn="auto" hangingPunct="1">
              <a:spcAft>
                <a:spcPts val="0"/>
              </a:spcAft>
              <a:buFont typeface="Wingdings"/>
              <a:buChar char=""/>
              <a:defRPr/>
            </a:pPr>
            <a:r>
              <a:rPr lang="en-GB" dirty="0"/>
              <a:t>Feel for the consistency of the placenta: healthy placenta feels firm and unhealthy placenta is soft and mushy.</a:t>
            </a:r>
            <a:endParaRPr lang="en-US" dirty="0"/>
          </a:p>
          <a:p>
            <a:pPr marL="320040" indent="-320040" eaLnBrk="1" fontAlgn="auto" hangingPunct="1">
              <a:spcAft>
                <a:spcPts val="0"/>
              </a:spcAft>
              <a:buFont typeface="Wingdings"/>
              <a:buChar char=""/>
              <a:defRPr/>
            </a:pPr>
            <a:r>
              <a:rPr lang="en-GB" dirty="0"/>
              <a:t>Inspect the maternal surface for any infarcts.</a:t>
            </a:r>
            <a:endParaRPr lang="en-US" dirty="0"/>
          </a:p>
          <a:p>
            <a:pPr marL="320040" indent="-320040" eaLnBrk="1" fontAlgn="auto" hangingPunct="1">
              <a:spcAft>
                <a:spcPts val="0"/>
              </a:spcAft>
              <a:buFont typeface="Wingdings"/>
              <a:buChar char=""/>
              <a:defRPr/>
            </a:pPr>
            <a:r>
              <a:rPr lang="en-GB" dirty="0"/>
              <a:t>Document all the relevant findings and dispose the placenta in the respective colour coded bin.</a:t>
            </a:r>
            <a:endParaRPr lang="en-US" dirty="0"/>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DCDF7AC-C122-4786-B864-26801FD1B55C}"/>
              </a:ext>
            </a:extLst>
          </p:cNvPr>
          <p:cNvSpPr>
            <a:spLocks noGrp="1"/>
          </p:cNvSpPr>
          <p:nvPr>
            <p:ph type="title"/>
          </p:nvPr>
        </p:nvSpPr>
        <p:spPr>
          <a:xfrm>
            <a:off x="685800" y="0"/>
            <a:ext cx="7772400" cy="990600"/>
          </a:xfrm>
        </p:spPr>
        <p:txBody>
          <a:bodyPr/>
          <a:lstStyle/>
          <a:p>
            <a:pPr eaLnBrk="1" hangingPunct="1"/>
            <a:r>
              <a:rPr lang="en-US" altLang="en-US" b="1"/>
              <a:t>True versus false labor:</a:t>
            </a:r>
          </a:p>
        </p:txBody>
      </p:sp>
      <p:sp>
        <p:nvSpPr>
          <p:cNvPr id="22531" name="Rectangle 3">
            <a:extLst>
              <a:ext uri="{FF2B5EF4-FFF2-40B4-BE49-F238E27FC236}">
                <a16:creationId xmlns:a16="http://schemas.microsoft.com/office/drawing/2014/main" id="{4B324D9E-3546-4E01-B191-5CA2037DF17B}"/>
              </a:ext>
            </a:extLst>
          </p:cNvPr>
          <p:cNvSpPr>
            <a:spLocks noGrp="1"/>
          </p:cNvSpPr>
          <p:nvPr>
            <p:ph sz="quarter" idx="1"/>
          </p:nvPr>
        </p:nvSpPr>
        <p:spPr>
          <a:xfrm>
            <a:off x="152400" y="1219200"/>
            <a:ext cx="8839200" cy="4876800"/>
          </a:xfrm>
        </p:spPr>
        <p:txBody>
          <a:bodyPr/>
          <a:lstStyle/>
          <a:p>
            <a:pPr eaLnBrk="1" hangingPunct="1"/>
            <a:r>
              <a:rPr lang="en-US" altLang="en-US" b="1"/>
              <a:t> </a:t>
            </a:r>
            <a:endParaRPr lang="en-US" altLang="en-US"/>
          </a:p>
        </p:txBody>
      </p:sp>
      <p:graphicFrame>
        <p:nvGraphicFramePr>
          <p:cNvPr id="101501" name="Group 125">
            <a:extLst>
              <a:ext uri="{FF2B5EF4-FFF2-40B4-BE49-F238E27FC236}">
                <a16:creationId xmlns:a16="http://schemas.microsoft.com/office/drawing/2014/main" id="{69252432-D647-46EB-91C7-490B6306ECCB}"/>
              </a:ext>
            </a:extLst>
          </p:cNvPr>
          <p:cNvGraphicFramePr>
            <a:graphicFrameLocks noGrp="1"/>
          </p:cNvGraphicFramePr>
          <p:nvPr/>
        </p:nvGraphicFramePr>
        <p:xfrm>
          <a:off x="228600" y="1600200"/>
          <a:ext cx="8686799" cy="5056188"/>
        </p:xfrm>
        <a:graphic>
          <a:graphicData uri="http://schemas.openxmlformats.org/drawingml/2006/table">
            <a:tbl>
              <a:tblPr/>
              <a:tblGrid>
                <a:gridCol w="1447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3124199">
                  <a:extLst>
                    <a:ext uri="{9D8B030D-6E8A-4147-A177-3AD203B41FA5}">
                      <a16:colId xmlns:a16="http://schemas.microsoft.com/office/drawing/2014/main" val="20002"/>
                    </a:ext>
                  </a:extLst>
                </a:gridCol>
              </a:tblGrid>
              <a:tr h="36578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Factors</a:t>
                      </a:r>
                      <a:endParaRPr kumimoji="0" lang="en-US" sz="1800" b="0"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True labor</a:t>
                      </a:r>
                      <a:endParaRPr kumimoji="0" lang="en-US" sz="1800" b="0"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False labor</a:t>
                      </a:r>
                      <a:endParaRPr kumimoji="0" lang="en-US" sz="1800" b="0"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445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Contractions timing</a:t>
                      </a:r>
                      <a:endParaRPr kumimoji="0" lang="en-US" sz="1800" b="1"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Regular intervals, becoming more frequent, usually 4-6 minutes apart, each lasting 30-60 seconds.</a:t>
                      </a:r>
                      <a:endParaRPr kumimoji="0" lang="en-US" sz="1800" b="1"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Irregular intervals, not occurring close together</a:t>
                      </a:r>
                      <a:endParaRPr kumimoji="0" lang="en-US" sz="1800" b="1"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3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Times New Roman" pitchFamily="18" charset="0"/>
                        </a:rPr>
                        <a:t> </a:t>
                      </a:r>
                      <a:r>
                        <a:rPr kumimoji="0" lang="en-US" sz="1800" b="1" i="0" u="none" strike="noStrike" cap="none" normalizeH="0" baseline="0">
                          <a:ln>
                            <a:noFill/>
                          </a:ln>
                          <a:solidFill>
                            <a:schemeClr val="tx1"/>
                          </a:solidFill>
                          <a:effectLst/>
                          <a:latin typeface="Times New Roman" pitchFamily="18" charset="0"/>
                          <a:cs typeface="Times New Roman" pitchFamily="18" charset="0"/>
                        </a:rPr>
                        <a:t>Contraction strength</a:t>
                      </a:r>
                      <a:endParaRPr kumimoji="0" lang="en-US" sz="1800" b="1" i="0" u="none" strike="noStrike" cap="none" normalizeH="0" baseline="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Becomes stronger with time, vaginal pressure is usually felt</a:t>
                      </a:r>
                      <a:endParaRPr kumimoji="0" lang="en-US" sz="1800" b="1"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Frequently weak, not getting strong with time</a:t>
                      </a:r>
                      <a:endParaRPr kumimoji="0" lang="en-US" sz="1800" b="1"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1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Contraction discomfort</a:t>
                      </a:r>
                      <a:endParaRPr kumimoji="0" lang="en-US" sz="1800" b="1" i="0" u="none" strike="noStrike" cap="none" normalizeH="0" baseline="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Start in the back and radiates around toward the front of the abdomen</a:t>
                      </a:r>
                      <a:endParaRPr kumimoji="0" lang="en-US" sz="1800" b="1"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Usually felt in the front of the abdomen</a:t>
                      </a:r>
                      <a:endParaRPr kumimoji="0" lang="en-US" sz="1800" b="1"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2082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Position changes</a:t>
                      </a:r>
                      <a:r>
                        <a:rPr kumimoji="0" lang="en-US" sz="1800" b="0" i="0" u="none" strike="noStrike" cap="none" normalizeH="0" baseline="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Contractions continue no matter what positional change is made</a:t>
                      </a:r>
                      <a:endParaRPr kumimoji="0" lang="en-US" sz="1800" b="1"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 Contraction may stop or slow down with walking or changing position</a:t>
                      </a:r>
                      <a:endParaRPr kumimoji="0" lang="en-US" sz="1800" b="1"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108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Effect of analgesia</a:t>
                      </a:r>
                      <a:endParaRPr kumimoji="0" lang="en-US" sz="1800" b="1"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Not terminated by sedation</a:t>
                      </a:r>
                      <a:endParaRPr kumimoji="0" lang="en-US" sz="1800" b="1"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Frequently abolished by sedation</a:t>
                      </a:r>
                      <a:endParaRPr kumimoji="0" lang="en-US" sz="1800" b="1"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01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Cervical change</a:t>
                      </a:r>
                      <a:endParaRPr kumimoji="0" lang="en-US" sz="1800" b="1" i="0" u="none" strike="noStrike" cap="none" normalizeH="0" baseline="0" dirty="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cs typeface="Times New Roman" pitchFamily="18" charset="0"/>
                        </a:rPr>
                        <a:t>Progressive effacement and dilation</a:t>
                      </a:r>
                      <a:endParaRPr kumimoji="0" lang="en-US" sz="1800" b="1" i="0" u="none" strike="noStrike" cap="none" normalizeH="0" baseline="0">
                        <a:ln>
                          <a:noFill/>
                        </a:ln>
                        <a:solidFill>
                          <a:schemeClr val="tx1"/>
                        </a:solidFill>
                        <a:effectLst/>
                        <a:latin typeface="Times New Roman" pitchFamily="18"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cs typeface="Times New Roman" pitchFamily="18" charset="0"/>
                        </a:rPr>
                        <a:t>No dilatation/ effacement</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2">
            <a:extLst>
              <a:ext uri="{FF2B5EF4-FFF2-40B4-BE49-F238E27FC236}">
                <a16:creationId xmlns:a16="http://schemas.microsoft.com/office/drawing/2014/main" id="{52AAF7D9-F4A1-4520-AD2C-2889BEB8EFA5}"/>
              </a:ext>
            </a:extLst>
          </p:cNvPr>
          <p:cNvSpPr>
            <a:spLocks noGrp="1"/>
          </p:cNvSpPr>
          <p:nvPr>
            <p:ph sz="quarter" idx="1"/>
          </p:nvPr>
        </p:nvSpPr>
        <p:spPr>
          <a:xfrm>
            <a:off x="612775" y="1600200"/>
            <a:ext cx="8153400" cy="4495800"/>
          </a:xfrm>
        </p:spPr>
        <p:txBody>
          <a:bodyPr/>
          <a:lstStyle/>
          <a:p>
            <a:pPr algn="ctr" eaLnBrk="1" hangingPunct="1">
              <a:lnSpc>
                <a:spcPct val="300000"/>
              </a:lnSpc>
              <a:buFont typeface="Wingdings" panose="05000000000000000000" pitchFamily="2" charset="2"/>
              <a:buNone/>
            </a:pPr>
            <a:r>
              <a:rPr lang="en-US" altLang="en-US" sz="4400" b="1"/>
              <a:t>The end </a:t>
            </a:r>
          </a:p>
          <a:p>
            <a:pPr algn="ctr" eaLnBrk="1" hangingPunct="1">
              <a:lnSpc>
                <a:spcPct val="300000"/>
              </a:lnSpc>
              <a:buFont typeface="Wingdings" panose="05000000000000000000" pitchFamily="2" charset="2"/>
              <a:buNone/>
            </a:pPr>
            <a:r>
              <a:rPr lang="en-US" altLang="en-US" sz="4400" b="1"/>
              <a:t>Questions?</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61DFEC06-D023-4AD7-B562-1D5F59D6CA3B}"/>
              </a:ext>
            </a:extLst>
          </p:cNvPr>
          <p:cNvSpPr>
            <a:spLocks noChangeArrowheads="1"/>
          </p:cNvSpPr>
          <p:nvPr/>
        </p:nvSpPr>
        <p:spPr bwMode="auto">
          <a:xfrm>
            <a:off x="685800" y="228600"/>
            <a:ext cx="7772400" cy="63722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eaLnBrk="1" fontAlgn="auto" hangingPunct="1">
              <a:spcBef>
                <a:spcPts val="0"/>
              </a:spcBef>
              <a:spcAft>
                <a:spcPts val="0"/>
              </a:spcAft>
              <a:defRPr/>
            </a:pPr>
            <a:r>
              <a:rPr lang="en-US" sz="2000" b="1" i="1" dirty="0">
                <a:solidFill>
                  <a:srgbClr val="000000"/>
                </a:solidFill>
                <a:latin typeface="Times New Roman" pitchFamily="16" charset="0"/>
              </a:rPr>
              <a:t>If we hope to create</a:t>
            </a:r>
          </a:p>
          <a:p>
            <a:pPr algn="ctr" eaLnBrk="1" fontAlgn="auto" hangingPunct="1">
              <a:spcBef>
                <a:spcPts val="0"/>
              </a:spcBef>
              <a:spcAft>
                <a:spcPts val="0"/>
              </a:spcAft>
              <a:defRPr/>
            </a:pPr>
            <a:r>
              <a:rPr lang="en-US" sz="2000" b="1" i="1" dirty="0">
                <a:solidFill>
                  <a:srgbClr val="000000"/>
                </a:solidFill>
                <a:latin typeface="Times New Roman" pitchFamily="16" charset="0"/>
              </a:rPr>
              <a:t>a non-violent world</a:t>
            </a:r>
          </a:p>
          <a:p>
            <a:pPr algn="ctr" eaLnBrk="1" fontAlgn="auto" hangingPunct="1">
              <a:spcBef>
                <a:spcPts val="0"/>
              </a:spcBef>
              <a:spcAft>
                <a:spcPts val="0"/>
              </a:spcAft>
              <a:defRPr/>
            </a:pPr>
            <a:r>
              <a:rPr lang="en-US" sz="2000" b="1" i="1" dirty="0">
                <a:solidFill>
                  <a:srgbClr val="000000"/>
                </a:solidFill>
                <a:latin typeface="Times New Roman" pitchFamily="16" charset="0"/>
              </a:rPr>
              <a:t>where respect and kindness</a:t>
            </a:r>
          </a:p>
          <a:p>
            <a:pPr algn="ctr" eaLnBrk="1" fontAlgn="auto" hangingPunct="1">
              <a:spcBef>
                <a:spcPts val="0"/>
              </a:spcBef>
              <a:spcAft>
                <a:spcPts val="0"/>
              </a:spcAft>
              <a:defRPr/>
            </a:pPr>
            <a:r>
              <a:rPr lang="en-US" sz="2000" b="1" i="1" dirty="0">
                <a:solidFill>
                  <a:srgbClr val="000000"/>
                </a:solidFill>
                <a:latin typeface="Times New Roman" pitchFamily="16" charset="0"/>
              </a:rPr>
              <a:t>replace fear and hatred</a:t>
            </a:r>
            <a:endParaRPr lang="en-US" sz="2000" b="1" dirty="0">
              <a:solidFill>
                <a:srgbClr val="000000"/>
              </a:solidFill>
              <a:latin typeface="Times New Roman" pitchFamily="16" charset="0"/>
            </a:endParaRPr>
          </a:p>
          <a:p>
            <a:pPr algn="ctr" eaLnBrk="1" fontAlgn="auto" hangingPunct="1">
              <a:spcBef>
                <a:spcPts val="0"/>
              </a:spcBef>
              <a:spcAft>
                <a:spcPts val="0"/>
              </a:spcAft>
              <a:defRPr/>
            </a:pPr>
            <a:endParaRPr lang="en-US" sz="2000" b="1" dirty="0">
              <a:solidFill>
                <a:srgbClr val="000000"/>
              </a:solidFill>
              <a:latin typeface="Times New Roman" pitchFamily="16" charset="0"/>
            </a:endParaRPr>
          </a:p>
          <a:p>
            <a:pPr algn="ctr" eaLnBrk="1" fontAlgn="auto" hangingPunct="1">
              <a:spcBef>
                <a:spcPts val="0"/>
              </a:spcBef>
              <a:spcAft>
                <a:spcPts val="0"/>
              </a:spcAft>
              <a:defRPr/>
            </a:pPr>
            <a:r>
              <a:rPr lang="en-US" sz="2000" b="1" i="1" dirty="0">
                <a:solidFill>
                  <a:srgbClr val="000000"/>
                </a:solidFill>
                <a:latin typeface="Times New Roman" pitchFamily="16" charset="0"/>
              </a:rPr>
              <a:t>We must begin</a:t>
            </a:r>
          </a:p>
          <a:p>
            <a:pPr algn="ctr" eaLnBrk="1" fontAlgn="auto" hangingPunct="1">
              <a:spcBef>
                <a:spcPts val="0"/>
              </a:spcBef>
              <a:spcAft>
                <a:spcPts val="0"/>
              </a:spcAft>
              <a:defRPr/>
            </a:pPr>
            <a:r>
              <a:rPr lang="en-US" sz="2000" b="1" i="1" dirty="0">
                <a:solidFill>
                  <a:srgbClr val="000000"/>
                </a:solidFill>
                <a:latin typeface="Times New Roman" pitchFamily="16" charset="0"/>
              </a:rPr>
              <a:t>with how we treat each other</a:t>
            </a:r>
          </a:p>
          <a:p>
            <a:pPr algn="ctr" eaLnBrk="1" fontAlgn="auto" hangingPunct="1">
              <a:spcBef>
                <a:spcPts val="0"/>
              </a:spcBef>
              <a:spcAft>
                <a:spcPts val="0"/>
              </a:spcAft>
              <a:defRPr/>
            </a:pPr>
            <a:r>
              <a:rPr lang="en-US" sz="2000" b="1" i="1" dirty="0">
                <a:solidFill>
                  <a:srgbClr val="000000"/>
                </a:solidFill>
                <a:latin typeface="Times New Roman" pitchFamily="16" charset="0"/>
              </a:rPr>
              <a:t>at the beginning of life.</a:t>
            </a:r>
            <a:endParaRPr lang="en-US" sz="2000" b="1" dirty="0">
              <a:solidFill>
                <a:srgbClr val="000000"/>
              </a:solidFill>
              <a:latin typeface="Times New Roman" pitchFamily="16" charset="0"/>
            </a:endParaRPr>
          </a:p>
          <a:p>
            <a:pPr algn="ctr" eaLnBrk="1" fontAlgn="auto" hangingPunct="1">
              <a:spcBef>
                <a:spcPts val="0"/>
              </a:spcBef>
              <a:spcAft>
                <a:spcPts val="0"/>
              </a:spcAft>
              <a:defRPr/>
            </a:pPr>
            <a:endParaRPr lang="en-US" sz="2000" b="1" dirty="0">
              <a:solidFill>
                <a:srgbClr val="000000"/>
              </a:solidFill>
              <a:latin typeface="Times New Roman" pitchFamily="16" charset="0"/>
            </a:endParaRPr>
          </a:p>
          <a:p>
            <a:pPr algn="ctr" eaLnBrk="1" fontAlgn="auto" hangingPunct="1">
              <a:spcBef>
                <a:spcPts val="0"/>
              </a:spcBef>
              <a:spcAft>
                <a:spcPts val="0"/>
              </a:spcAft>
              <a:defRPr/>
            </a:pPr>
            <a:r>
              <a:rPr lang="en-US" sz="2000" b="1" i="1" dirty="0">
                <a:solidFill>
                  <a:srgbClr val="000000"/>
                </a:solidFill>
                <a:latin typeface="Times New Roman" pitchFamily="16" charset="0"/>
              </a:rPr>
              <a:t>For that is where</a:t>
            </a:r>
          </a:p>
          <a:p>
            <a:pPr algn="ctr" eaLnBrk="1" fontAlgn="auto" hangingPunct="1">
              <a:spcBef>
                <a:spcPts val="0"/>
              </a:spcBef>
              <a:spcAft>
                <a:spcPts val="0"/>
              </a:spcAft>
              <a:defRPr/>
            </a:pPr>
            <a:r>
              <a:rPr lang="en-US" sz="2000" b="1" i="1" dirty="0">
                <a:solidFill>
                  <a:srgbClr val="000000"/>
                </a:solidFill>
                <a:latin typeface="Times New Roman" pitchFamily="16" charset="0"/>
              </a:rPr>
              <a:t>our deepest patterns are set.</a:t>
            </a:r>
            <a:endParaRPr lang="en-US" sz="2000" b="1" dirty="0">
              <a:solidFill>
                <a:srgbClr val="000000"/>
              </a:solidFill>
              <a:latin typeface="Times New Roman" pitchFamily="16" charset="0"/>
            </a:endParaRPr>
          </a:p>
          <a:p>
            <a:pPr algn="ctr" eaLnBrk="1" fontAlgn="auto" hangingPunct="1">
              <a:spcBef>
                <a:spcPts val="0"/>
              </a:spcBef>
              <a:spcAft>
                <a:spcPts val="0"/>
              </a:spcAft>
              <a:defRPr/>
            </a:pPr>
            <a:endParaRPr lang="en-US" sz="2000" b="1" dirty="0">
              <a:solidFill>
                <a:srgbClr val="000000"/>
              </a:solidFill>
              <a:latin typeface="Times New Roman" pitchFamily="16" charset="0"/>
            </a:endParaRPr>
          </a:p>
          <a:p>
            <a:pPr algn="ctr" eaLnBrk="1" fontAlgn="auto" hangingPunct="1">
              <a:spcBef>
                <a:spcPts val="0"/>
              </a:spcBef>
              <a:spcAft>
                <a:spcPts val="0"/>
              </a:spcAft>
              <a:defRPr/>
            </a:pPr>
            <a:r>
              <a:rPr lang="en-US" sz="2000" b="1" i="1" dirty="0">
                <a:solidFill>
                  <a:srgbClr val="000000"/>
                </a:solidFill>
                <a:latin typeface="Times New Roman" pitchFamily="16" charset="0"/>
              </a:rPr>
              <a:t>From these roots</a:t>
            </a:r>
          </a:p>
          <a:p>
            <a:pPr algn="ctr" eaLnBrk="1" fontAlgn="auto" hangingPunct="1">
              <a:spcBef>
                <a:spcPts val="0"/>
              </a:spcBef>
              <a:spcAft>
                <a:spcPts val="0"/>
              </a:spcAft>
              <a:defRPr/>
            </a:pPr>
            <a:r>
              <a:rPr lang="en-US" sz="2000" b="1" i="1" dirty="0">
                <a:solidFill>
                  <a:srgbClr val="000000"/>
                </a:solidFill>
                <a:latin typeface="Times New Roman" pitchFamily="16" charset="0"/>
              </a:rPr>
              <a:t>grow fear and alienation</a:t>
            </a:r>
          </a:p>
          <a:p>
            <a:pPr algn="ctr" eaLnBrk="1" fontAlgn="auto" hangingPunct="1">
              <a:spcBef>
                <a:spcPts val="0"/>
              </a:spcBef>
              <a:spcAft>
                <a:spcPts val="0"/>
              </a:spcAft>
              <a:defRPr/>
            </a:pPr>
            <a:r>
              <a:rPr lang="en-US" sz="2000" b="1" i="1" dirty="0">
                <a:solidFill>
                  <a:srgbClr val="000000"/>
                </a:solidFill>
                <a:latin typeface="Times New Roman" pitchFamily="16" charset="0"/>
              </a:rPr>
              <a:t>~or love and trust.</a:t>
            </a:r>
            <a:endParaRPr lang="en-US" sz="2000" b="1" dirty="0">
              <a:solidFill>
                <a:srgbClr val="000000"/>
              </a:solidFill>
              <a:latin typeface="Times New Roman" pitchFamily="16" charset="0"/>
            </a:endParaRPr>
          </a:p>
          <a:p>
            <a:pPr eaLnBrk="1" fontAlgn="auto" hangingPunct="1">
              <a:spcBef>
                <a:spcPts val="0"/>
              </a:spcBef>
              <a:spcAft>
                <a:spcPts val="0"/>
              </a:spcAft>
              <a:defRPr/>
            </a:pPr>
            <a:endParaRPr lang="en-US" sz="2000" dirty="0">
              <a:solidFill>
                <a:srgbClr val="000000"/>
              </a:solidFill>
              <a:latin typeface="Times New Roman" pitchFamily="16" charset="0"/>
            </a:endParaRPr>
          </a:p>
          <a:p>
            <a:pPr algn="r" eaLnBrk="1" fontAlgn="auto" hangingPunct="1">
              <a:spcBef>
                <a:spcPts val="0"/>
              </a:spcBef>
              <a:spcAft>
                <a:spcPts val="0"/>
              </a:spcAft>
              <a:defRPr/>
            </a:pPr>
            <a:r>
              <a:rPr lang="en-US" sz="2000" i="1" dirty="0">
                <a:solidFill>
                  <a:srgbClr val="000000"/>
                </a:solidFill>
                <a:latin typeface="Times New Roman" pitchFamily="16" charset="0"/>
              </a:rPr>
              <a:t>~</a:t>
            </a:r>
            <a:r>
              <a:rPr lang="en-US" sz="2000" b="1" i="1" dirty="0">
                <a:solidFill>
                  <a:srgbClr val="000000"/>
                </a:solidFill>
                <a:latin typeface="Times New Roman" pitchFamily="16" charset="0"/>
              </a:rPr>
              <a:t>Suzanne Arms</a:t>
            </a:r>
            <a:endParaRPr lang="en-US" sz="1600" b="1" dirty="0">
              <a:solidFill>
                <a:srgbClr val="000000"/>
              </a:solidFill>
              <a:latin typeface="Times New Roman" pitchFamily="16" charset="0"/>
            </a:endParaRPr>
          </a:p>
          <a:p>
            <a:pPr eaLnBrk="1" fontAlgn="auto" hangingPunct="1">
              <a:spcBef>
                <a:spcPts val="0"/>
              </a:spcBef>
              <a:spcAft>
                <a:spcPts val="0"/>
              </a:spcAft>
              <a:defRPr/>
            </a:pPr>
            <a:r>
              <a:rPr lang="en-US" sz="1600" dirty="0">
                <a:solidFill>
                  <a:srgbClr val="000000"/>
                </a:solidFill>
                <a:latin typeface="Times New Roman" pitchFamily="16" charset="0"/>
              </a:rPr>
              <a:t>	</a:t>
            </a:r>
          </a:p>
          <a:p>
            <a:pPr eaLnBrk="1" fontAlgn="auto" hangingPunct="1">
              <a:spcBef>
                <a:spcPts val="0"/>
              </a:spcBef>
              <a:spcAft>
                <a:spcPts val="0"/>
              </a:spcAft>
              <a:defRPr/>
            </a:pPr>
            <a:r>
              <a:rPr lang="en-US" sz="1600" b="1" dirty="0">
                <a:solidFill>
                  <a:srgbClr val="00B050"/>
                </a:solidFill>
                <a:latin typeface="Times New Roman" pitchFamily="16" charset="0"/>
              </a:rPr>
              <a:t> </a:t>
            </a:r>
            <a:r>
              <a:rPr lang="en-US" sz="2800" b="1" i="1" dirty="0">
                <a:solidFill>
                  <a:srgbClr val="00B050"/>
                </a:solidFill>
                <a:latin typeface="Times New Roman" pitchFamily="16" charset="0"/>
              </a:rPr>
              <a:t>If we want to create a less violent world, we must begin with birth</a:t>
            </a:r>
            <a:r>
              <a:rPr lang="en-US" sz="1600" b="1" dirty="0">
                <a:solidFill>
                  <a:srgbClr val="00B050"/>
                </a:solidFill>
                <a:latin typeface="Times New Roman" pitchFamily="16"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ABC15FA-57E4-4616-B61B-ADEB0776F823}"/>
              </a:ext>
            </a:extLst>
          </p:cNvPr>
          <p:cNvSpPr>
            <a:spLocks noGrp="1"/>
          </p:cNvSpPr>
          <p:nvPr>
            <p:ph type="title"/>
          </p:nvPr>
        </p:nvSpPr>
        <p:spPr>
          <a:xfrm>
            <a:off x="612775" y="228600"/>
            <a:ext cx="8153400" cy="990600"/>
          </a:xfrm>
        </p:spPr>
        <p:txBody>
          <a:bodyPr/>
          <a:lstStyle/>
          <a:p>
            <a:pPr eaLnBrk="1" hangingPunct="1"/>
            <a:r>
              <a:rPr lang="en-US" altLang="en-US" b="1"/>
              <a:t>Characteristics of normal labor</a:t>
            </a:r>
          </a:p>
        </p:txBody>
      </p:sp>
      <p:graphicFrame>
        <p:nvGraphicFramePr>
          <p:cNvPr id="4" name="Content Placeholder 3">
            <a:extLst>
              <a:ext uri="{FF2B5EF4-FFF2-40B4-BE49-F238E27FC236}">
                <a16:creationId xmlns:a16="http://schemas.microsoft.com/office/drawing/2014/main" id="{13EBFE6B-D602-4628-A2DF-EB038CEB2855}"/>
              </a:ext>
            </a:extLst>
          </p:cNvPr>
          <p:cNvGraphicFramePr>
            <a:graphicFrameLocks noGrp="1"/>
          </p:cNvGraphicFramePr>
          <p:nvPr>
            <p:ph idx="1"/>
          </p:nvPr>
        </p:nvGraphicFramePr>
        <p:xfrm>
          <a:off x="457200" y="1600200"/>
          <a:ext cx="8229600" cy="493397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712543">
                <a:tc>
                  <a:txBody>
                    <a:bodyPr/>
                    <a:lstStyle/>
                    <a:p>
                      <a:pPr algn="l"/>
                      <a:r>
                        <a:rPr lang="en-US" sz="2800" b="1" dirty="0"/>
                        <a:t>Characteristic</a:t>
                      </a:r>
                      <a:endParaRPr lang="en-US" sz="2800" dirty="0"/>
                    </a:p>
                  </a:txBody>
                  <a:tcPr marL="47625" marR="47625" marT="47619" marB="47619" anchor="b"/>
                </a:tc>
                <a:tc>
                  <a:txBody>
                    <a:bodyPr/>
                    <a:lstStyle/>
                    <a:p>
                      <a:pPr algn="l"/>
                      <a:r>
                        <a:rPr lang="en-US" sz="2800" b="1"/>
                        <a:t>Primipara</a:t>
                      </a:r>
                      <a:endParaRPr lang="en-US" sz="2800"/>
                    </a:p>
                  </a:txBody>
                  <a:tcPr marL="47625" marR="47625" marT="47619" marB="47619" anchor="b"/>
                </a:tc>
                <a:tc>
                  <a:txBody>
                    <a:bodyPr/>
                    <a:lstStyle/>
                    <a:p>
                      <a:pPr algn="l"/>
                      <a:r>
                        <a:rPr lang="en-US" sz="2800" b="1"/>
                        <a:t>Multipara</a:t>
                      </a:r>
                      <a:endParaRPr lang="en-US" sz="2800"/>
                    </a:p>
                  </a:txBody>
                  <a:tcPr marL="47625" marR="47625" marT="47619" marB="47619" anchor="b"/>
                </a:tc>
                <a:extLst>
                  <a:ext uri="{0D108BD9-81ED-4DB2-BD59-A6C34878D82A}">
                    <a16:rowId xmlns:a16="http://schemas.microsoft.com/office/drawing/2014/main" val="10000"/>
                  </a:ext>
                </a:extLst>
              </a:tr>
              <a:tr h="948672">
                <a:tc>
                  <a:txBody>
                    <a:bodyPr/>
                    <a:lstStyle/>
                    <a:p>
                      <a:pPr algn="l"/>
                      <a:r>
                        <a:rPr lang="en-US" sz="2800" dirty="0"/>
                        <a:t>Duration of first stage</a:t>
                      </a:r>
                    </a:p>
                  </a:txBody>
                  <a:tcPr marL="47625" marR="47625" marT="47619" marB="47619"/>
                </a:tc>
                <a:tc>
                  <a:txBody>
                    <a:bodyPr/>
                    <a:lstStyle/>
                    <a:p>
                      <a:pPr algn="l"/>
                      <a:r>
                        <a:rPr lang="en-US" sz="2800" dirty="0"/>
                        <a:t>6-18 hr</a:t>
                      </a:r>
                    </a:p>
                  </a:txBody>
                  <a:tcPr marL="47625" marR="47625" marT="47619" marB="47619"/>
                </a:tc>
                <a:tc>
                  <a:txBody>
                    <a:bodyPr/>
                    <a:lstStyle/>
                    <a:p>
                      <a:pPr algn="l"/>
                      <a:r>
                        <a:rPr lang="en-US" sz="2800" dirty="0"/>
                        <a:t>2-10 hr</a:t>
                      </a:r>
                    </a:p>
                  </a:txBody>
                  <a:tcPr marL="47625" marR="47625" marT="47619" marB="47619"/>
                </a:tc>
                <a:extLst>
                  <a:ext uri="{0D108BD9-81ED-4DB2-BD59-A6C34878D82A}">
                    <a16:rowId xmlns:a16="http://schemas.microsoft.com/office/drawing/2014/main" val="10001"/>
                  </a:ext>
                </a:extLst>
              </a:tr>
              <a:tr h="1375390">
                <a:tc>
                  <a:txBody>
                    <a:bodyPr/>
                    <a:lstStyle/>
                    <a:p>
                      <a:pPr algn="l"/>
                      <a:r>
                        <a:rPr lang="en-US" sz="2800"/>
                        <a:t>Rate of cervical dilatation during active phase</a:t>
                      </a:r>
                    </a:p>
                  </a:txBody>
                  <a:tcPr marL="47625" marR="47625" marT="47619" marB="47619"/>
                </a:tc>
                <a:tc>
                  <a:txBody>
                    <a:bodyPr/>
                    <a:lstStyle/>
                    <a:p>
                      <a:pPr algn="l"/>
                      <a:r>
                        <a:rPr lang="en-US" sz="2800" dirty="0"/>
                        <a:t>1 cm/hr</a:t>
                      </a:r>
                    </a:p>
                  </a:txBody>
                  <a:tcPr marL="47625" marR="47625" marT="47619" marB="47619"/>
                </a:tc>
                <a:tc>
                  <a:txBody>
                    <a:bodyPr/>
                    <a:lstStyle/>
                    <a:p>
                      <a:pPr algn="l"/>
                      <a:r>
                        <a:rPr lang="en-US" sz="2800" dirty="0"/>
                        <a:t>1.5 cm/hr</a:t>
                      </a:r>
                    </a:p>
                  </a:txBody>
                  <a:tcPr marL="47625" marR="47625" marT="47619" marB="47619"/>
                </a:tc>
                <a:extLst>
                  <a:ext uri="{0D108BD9-81ED-4DB2-BD59-A6C34878D82A}">
                    <a16:rowId xmlns:a16="http://schemas.microsoft.com/office/drawing/2014/main" val="10002"/>
                  </a:ext>
                </a:extLst>
              </a:tr>
              <a:tr h="948672">
                <a:tc>
                  <a:txBody>
                    <a:bodyPr/>
                    <a:lstStyle/>
                    <a:p>
                      <a:pPr algn="l"/>
                      <a:r>
                        <a:rPr lang="en-US" sz="2800" dirty="0"/>
                        <a:t>Duration of second stage</a:t>
                      </a:r>
                    </a:p>
                  </a:txBody>
                  <a:tcPr marL="47625" marR="47625" marT="47619" marB="47619"/>
                </a:tc>
                <a:tc>
                  <a:txBody>
                    <a:bodyPr/>
                    <a:lstStyle/>
                    <a:p>
                      <a:pPr algn="l"/>
                      <a:r>
                        <a:rPr lang="en-US" sz="2800" dirty="0"/>
                        <a:t>30 min to 1 hr</a:t>
                      </a:r>
                    </a:p>
                  </a:txBody>
                  <a:tcPr marL="47625" marR="47625" marT="47619" marB="47619"/>
                </a:tc>
                <a:tc>
                  <a:txBody>
                    <a:bodyPr/>
                    <a:lstStyle/>
                    <a:p>
                      <a:pPr algn="l"/>
                      <a:r>
                        <a:rPr lang="en-US" sz="2800" dirty="0"/>
                        <a:t>5-30 min</a:t>
                      </a:r>
                    </a:p>
                  </a:txBody>
                  <a:tcPr marL="47625" marR="47625" marT="47619" marB="47619"/>
                </a:tc>
                <a:extLst>
                  <a:ext uri="{0D108BD9-81ED-4DB2-BD59-A6C34878D82A}">
                    <a16:rowId xmlns:a16="http://schemas.microsoft.com/office/drawing/2014/main" val="10003"/>
                  </a:ext>
                </a:extLst>
              </a:tr>
              <a:tr h="948672">
                <a:tc>
                  <a:txBody>
                    <a:bodyPr/>
                    <a:lstStyle/>
                    <a:p>
                      <a:pPr algn="l"/>
                      <a:r>
                        <a:rPr lang="en-US" sz="2800"/>
                        <a:t>Duration of third stage</a:t>
                      </a:r>
                    </a:p>
                  </a:txBody>
                  <a:tcPr marL="47625" marR="47625" marT="47619" marB="47619"/>
                </a:tc>
                <a:tc>
                  <a:txBody>
                    <a:bodyPr/>
                    <a:lstStyle/>
                    <a:p>
                      <a:pPr algn="l"/>
                      <a:r>
                        <a:rPr lang="en-US" sz="2800"/>
                        <a:t>0-30 min</a:t>
                      </a:r>
                    </a:p>
                  </a:txBody>
                  <a:tcPr marL="47625" marR="47625" marT="47619" marB="47619"/>
                </a:tc>
                <a:tc>
                  <a:txBody>
                    <a:bodyPr/>
                    <a:lstStyle/>
                    <a:p>
                      <a:pPr algn="l"/>
                      <a:r>
                        <a:rPr lang="en-US" sz="2800" dirty="0"/>
                        <a:t>0-30 min</a:t>
                      </a:r>
                    </a:p>
                  </a:txBody>
                  <a:tcPr marL="47625" marR="47625" marT="47619" marB="47619"/>
                </a:tc>
                <a:extLst>
                  <a:ext uri="{0D108BD9-81ED-4DB2-BD59-A6C34878D82A}">
                    <a16:rowId xmlns:a16="http://schemas.microsoft.com/office/drawing/2014/main" val="10004"/>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869E152-8CE6-4B0C-85D6-65FBC70E3778}"/>
              </a:ext>
            </a:extLst>
          </p:cNvPr>
          <p:cNvSpPr>
            <a:spLocks noGrp="1"/>
          </p:cNvSpPr>
          <p:nvPr>
            <p:ph type="title"/>
          </p:nvPr>
        </p:nvSpPr>
        <p:spPr>
          <a:xfrm>
            <a:off x="612775" y="228600"/>
            <a:ext cx="8153400" cy="990600"/>
          </a:xfrm>
        </p:spPr>
        <p:txBody>
          <a:bodyPr/>
          <a:lstStyle/>
          <a:p>
            <a:pPr eaLnBrk="1" hangingPunct="1"/>
            <a:r>
              <a:rPr lang="en-GB" altLang="en-US" b="1"/>
              <a:t>STAGES OF LABOUR</a:t>
            </a:r>
            <a:endParaRPr lang="en-US" altLang="en-US"/>
          </a:p>
        </p:txBody>
      </p:sp>
      <p:sp>
        <p:nvSpPr>
          <p:cNvPr id="25603" name="Content Placeholder 2">
            <a:extLst>
              <a:ext uri="{FF2B5EF4-FFF2-40B4-BE49-F238E27FC236}">
                <a16:creationId xmlns:a16="http://schemas.microsoft.com/office/drawing/2014/main" id="{A47E4984-65DD-4911-BC1F-4AD110A69BAD}"/>
              </a:ext>
            </a:extLst>
          </p:cNvPr>
          <p:cNvSpPr>
            <a:spLocks noGrp="1"/>
          </p:cNvSpPr>
          <p:nvPr>
            <p:ph sz="quarter" idx="1"/>
          </p:nvPr>
        </p:nvSpPr>
        <p:spPr>
          <a:xfrm>
            <a:off x="612775" y="1600200"/>
            <a:ext cx="8153400" cy="4495800"/>
          </a:xfrm>
        </p:spPr>
        <p:txBody>
          <a:bodyPr/>
          <a:lstStyle/>
          <a:p>
            <a:pPr eaLnBrk="1" hangingPunct="1"/>
            <a:r>
              <a:rPr lang="en-GB" altLang="en-US"/>
              <a:t>Labour is divided into four stages:</a:t>
            </a:r>
          </a:p>
          <a:p>
            <a:pPr lvl="1" eaLnBrk="1" hangingPunct="1"/>
            <a:r>
              <a:rPr lang="en-GB" altLang="en-US"/>
              <a:t>1</a:t>
            </a:r>
            <a:r>
              <a:rPr lang="en-GB" altLang="en-US" baseline="30000"/>
              <a:t>st</a:t>
            </a:r>
            <a:r>
              <a:rPr lang="en-GB" altLang="en-US"/>
              <a:t> stage</a:t>
            </a:r>
          </a:p>
          <a:p>
            <a:pPr lvl="2" eaLnBrk="1" hangingPunct="1"/>
            <a:r>
              <a:rPr lang="en-GB" altLang="en-US"/>
              <a:t>Latent phase</a:t>
            </a:r>
          </a:p>
          <a:p>
            <a:pPr lvl="2" eaLnBrk="1" hangingPunct="1"/>
            <a:r>
              <a:rPr lang="en-GB" altLang="en-US"/>
              <a:t>Active phase</a:t>
            </a:r>
          </a:p>
          <a:p>
            <a:pPr lvl="1" eaLnBrk="1" hangingPunct="1"/>
            <a:r>
              <a:rPr lang="en-GB" altLang="en-US"/>
              <a:t>2</a:t>
            </a:r>
            <a:r>
              <a:rPr lang="en-GB" altLang="en-US" baseline="30000"/>
              <a:t>nd</a:t>
            </a:r>
            <a:r>
              <a:rPr lang="en-GB" altLang="en-US"/>
              <a:t> stage</a:t>
            </a:r>
          </a:p>
          <a:p>
            <a:pPr lvl="1" eaLnBrk="1" hangingPunct="1"/>
            <a:r>
              <a:rPr lang="en-GB" altLang="en-US"/>
              <a:t>3</a:t>
            </a:r>
            <a:r>
              <a:rPr lang="en-GB" altLang="en-US" baseline="30000"/>
              <a:t>rd</a:t>
            </a:r>
            <a:r>
              <a:rPr lang="en-GB" altLang="en-US"/>
              <a:t> stage</a:t>
            </a:r>
          </a:p>
          <a:p>
            <a:pPr lvl="1" eaLnBrk="1" hangingPunct="1"/>
            <a:r>
              <a:rPr lang="en-GB" altLang="en-US"/>
              <a:t>4</a:t>
            </a:r>
            <a:r>
              <a:rPr lang="en-GB" altLang="en-US" baseline="30000"/>
              <a:t>th</a:t>
            </a:r>
            <a:r>
              <a:rPr lang="en-GB" altLang="en-US"/>
              <a:t> stage</a:t>
            </a:r>
            <a:endParaRPr lang="en-US" altLang="en-US"/>
          </a:p>
          <a:p>
            <a:pPr eaLnBrk="1" hangingPunct="1"/>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273C75C-8014-477A-B556-E22A11C489B6}"/>
              </a:ext>
            </a:extLst>
          </p:cNvPr>
          <p:cNvSpPr>
            <a:spLocks noGrp="1"/>
          </p:cNvSpPr>
          <p:nvPr>
            <p:ph type="title"/>
          </p:nvPr>
        </p:nvSpPr>
        <p:spPr>
          <a:xfrm>
            <a:off x="612775" y="228600"/>
            <a:ext cx="8153400" cy="990600"/>
          </a:xfrm>
        </p:spPr>
        <p:txBody>
          <a:bodyPr/>
          <a:lstStyle/>
          <a:p>
            <a:pPr eaLnBrk="1" hangingPunct="1"/>
            <a:r>
              <a:rPr lang="en-US" altLang="en-US"/>
              <a:t>First stage</a:t>
            </a:r>
          </a:p>
        </p:txBody>
      </p:sp>
      <p:sp>
        <p:nvSpPr>
          <p:cNvPr id="26627" name="Content Placeholder 2">
            <a:extLst>
              <a:ext uri="{FF2B5EF4-FFF2-40B4-BE49-F238E27FC236}">
                <a16:creationId xmlns:a16="http://schemas.microsoft.com/office/drawing/2014/main" id="{75B36467-9492-4213-9AB2-B025C0823F90}"/>
              </a:ext>
            </a:extLst>
          </p:cNvPr>
          <p:cNvSpPr>
            <a:spLocks noGrp="1"/>
          </p:cNvSpPr>
          <p:nvPr>
            <p:ph sz="quarter" idx="1"/>
          </p:nvPr>
        </p:nvSpPr>
        <p:spPr>
          <a:xfrm>
            <a:off x="612775" y="1600200"/>
            <a:ext cx="8153400" cy="4495800"/>
          </a:xfrm>
        </p:spPr>
        <p:txBody>
          <a:bodyPr/>
          <a:lstStyle/>
          <a:p>
            <a:pPr eaLnBrk="1" hangingPunct="1"/>
            <a:r>
              <a:rPr lang="en-US" altLang="en-US"/>
              <a:t>Latent phase is prior to active first stage of labor and may last 6-8 hours in primigravidas when the cervix dilates from 0 cm to 3-4 cm dilated and the cervical canal shortens from 3 cm long to less than 0.5 cm long.</a:t>
            </a:r>
          </a:p>
          <a:p>
            <a:pPr eaLnBrk="1" hangingPunct="1"/>
            <a:r>
              <a:rPr lang="en-US" altLang="en-US"/>
              <a:t>Active phase the cervix undergoes more rapid dilatation. It begins when the cervix is 3-4 cm dilated in the presence of rhythmic contractions, and its complete when the cervix is fully dilated (10 cm).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24C16F0A-CD34-4B85-824A-D207D13033D3}"/>
              </a:ext>
            </a:extLst>
          </p:cNvPr>
          <p:cNvSpPr>
            <a:spLocks noGrp="1"/>
          </p:cNvSpPr>
          <p:nvPr>
            <p:ph type="title"/>
          </p:nvPr>
        </p:nvSpPr>
        <p:spPr>
          <a:xfrm>
            <a:off x="612775" y="228600"/>
            <a:ext cx="8153400" cy="990600"/>
          </a:xfrm>
        </p:spPr>
        <p:txBody>
          <a:bodyPr/>
          <a:lstStyle/>
          <a:p>
            <a:pPr eaLnBrk="1" hangingPunct="1"/>
            <a:r>
              <a:rPr lang="en-US" altLang="en-US"/>
              <a:t>First stage cont…</a:t>
            </a:r>
          </a:p>
        </p:txBody>
      </p:sp>
      <p:sp>
        <p:nvSpPr>
          <p:cNvPr id="27651" name="Content Placeholder 2">
            <a:extLst>
              <a:ext uri="{FF2B5EF4-FFF2-40B4-BE49-F238E27FC236}">
                <a16:creationId xmlns:a16="http://schemas.microsoft.com/office/drawing/2014/main" id="{1ECD45B3-0D4B-48F1-948D-770A5C093D4F}"/>
              </a:ext>
            </a:extLst>
          </p:cNvPr>
          <p:cNvSpPr>
            <a:spLocks noGrp="1"/>
          </p:cNvSpPr>
          <p:nvPr>
            <p:ph sz="quarter" idx="1"/>
          </p:nvPr>
        </p:nvSpPr>
        <p:spPr>
          <a:xfrm>
            <a:off x="612775" y="1600200"/>
            <a:ext cx="8153400" cy="4495800"/>
          </a:xfrm>
        </p:spPr>
        <p:txBody>
          <a:bodyPr/>
          <a:lstStyle/>
          <a:p>
            <a:pPr eaLnBrk="1" hangingPunct="1"/>
            <a:r>
              <a:rPr lang="en-US" altLang="en-US"/>
              <a:t>Transitional phase : the stage of labor when the cervix is from around 8 cm dilated until it is fully dilated (or until expulsive contractions during second stage are felt by the woman): there is often a brief lull in the intensity of uterine activity at this time.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976194B-24C1-48A6-B194-1048DFE249FF}"/>
              </a:ext>
            </a:extLst>
          </p:cNvPr>
          <p:cNvSpPr>
            <a:spLocks noGrp="1"/>
          </p:cNvSpPr>
          <p:nvPr>
            <p:ph type="title"/>
          </p:nvPr>
        </p:nvSpPr>
        <p:spPr>
          <a:xfrm>
            <a:off x="612775" y="228600"/>
            <a:ext cx="8153400" cy="990600"/>
          </a:xfrm>
        </p:spPr>
        <p:txBody>
          <a:bodyPr/>
          <a:lstStyle/>
          <a:p>
            <a:pPr eaLnBrk="1" hangingPunct="1"/>
            <a:r>
              <a:rPr lang="en-US" altLang="en-US"/>
              <a:t>Second stage</a:t>
            </a:r>
          </a:p>
        </p:txBody>
      </p:sp>
      <p:sp>
        <p:nvSpPr>
          <p:cNvPr id="28675" name="Content Placeholder 2">
            <a:extLst>
              <a:ext uri="{FF2B5EF4-FFF2-40B4-BE49-F238E27FC236}">
                <a16:creationId xmlns:a16="http://schemas.microsoft.com/office/drawing/2014/main" id="{01D7CD7D-F8E5-435A-9C3B-C390009B8647}"/>
              </a:ext>
            </a:extLst>
          </p:cNvPr>
          <p:cNvSpPr>
            <a:spLocks noGrp="1"/>
          </p:cNvSpPr>
          <p:nvPr>
            <p:ph sz="quarter" idx="1"/>
          </p:nvPr>
        </p:nvSpPr>
        <p:spPr>
          <a:xfrm>
            <a:off x="612775" y="1600200"/>
            <a:ext cx="8153400" cy="4495800"/>
          </a:xfrm>
        </p:spPr>
        <p:txBody>
          <a:bodyPr/>
          <a:lstStyle/>
          <a:p>
            <a:pPr eaLnBrk="1" hangingPunct="1"/>
            <a:r>
              <a:rPr lang="en-US" altLang="en-US"/>
              <a:t>Expulsion of the fetus takes place.</a:t>
            </a:r>
          </a:p>
          <a:p>
            <a:pPr eaLnBrk="1" hangingPunct="1"/>
            <a:r>
              <a:rPr lang="en-US" altLang="en-US"/>
              <a:t>It begins when the cervix is fully dilated and the woman feels the urge to expel the baby. </a:t>
            </a:r>
          </a:p>
          <a:p>
            <a:pPr eaLnBrk="1" hangingPunct="1"/>
            <a:r>
              <a:rPr lang="en-US" altLang="en-US"/>
              <a:t>It is complete when the baby is born.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6130AB4-289E-4CDA-90F1-76789913DEAE}"/>
              </a:ext>
            </a:extLst>
          </p:cNvPr>
          <p:cNvSpPr>
            <a:spLocks noGrp="1"/>
          </p:cNvSpPr>
          <p:nvPr>
            <p:ph type="title"/>
          </p:nvPr>
        </p:nvSpPr>
        <p:spPr>
          <a:xfrm>
            <a:off x="612775" y="228600"/>
            <a:ext cx="8153400" cy="990600"/>
          </a:xfrm>
        </p:spPr>
        <p:txBody>
          <a:bodyPr/>
          <a:lstStyle/>
          <a:p>
            <a:pPr eaLnBrk="1" hangingPunct="1"/>
            <a:r>
              <a:rPr lang="en-US" altLang="en-US"/>
              <a:t>Third stage</a:t>
            </a:r>
          </a:p>
        </p:txBody>
      </p:sp>
      <p:sp>
        <p:nvSpPr>
          <p:cNvPr id="29699" name="Content Placeholder 2">
            <a:extLst>
              <a:ext uri="{FF2B5EF4-FFF2-40B4-BE49-F238E27FC236}">
                <a16:creationId xmlns:a16="http://schemas.microsoft.com/office/drawing/2014/main" id="{EEFCFB43-6286-44DF-892E-CFA2FF07BB81}"/>
              </a:ext>
            </a:extLst>
          </p:cNvPr>
          <p:cNvSpPr>
            <a:spLocks noGrp="1"/>
          </p:cNvSpPr>
          <p:nvPr>
            <p:ph sz="quarter" idx="1"/>
          </p:nvPr>
        </p:nvSpPr>
        <p:spPr>
          <a:xfrm>
            <a:off x="612775" y="1600200"/>
            <a:ext cx="8153400" cy="4495800"/>
          </a:xfrm>
        </p:spPr>
        <p:txBody>
          <a:bodyPr/>
          <a:lstStyle/>
          <a:p>
            <a:pPr eaLnBrk="1" hangingPunct="1"/>
            <a:r>
              <a:rPr lang="en-US" altLang="en-US"/>
              <a:t>There is separation and expulsion of the placenta and membranes.</a:t>
            </a:r>
          </a:p>
          <a:p>
            <a:pPr eaLnBrk="1" hangingPunct="1"/>
            <a:r>
              <a:rPr lang="en-US" altLang="en-US"/>
              <a:t>It involves control of bleeding.</a:t>
            </a:r>
          </a:p>
          <a:p>
            <a:pPr eaLnBrk="1" hangingPunct="1"/>
            <a:r>
              <a:rPr lang="en-US" altLang="en-US"/>
              <a:t>It lasts from the birth of the baby until the placenta and membranes have been expelled.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20F2E69-7558-40AF-8F70-EA084EAC39B7}"/>
              </a:ext>
            </a:extLst>
          </p:cNvPr>
          <p:cNvSpPr>
            <a:spLocks noGrp="1"/>
          </p:cNvSpPr>
          <p:nvPr>
            <p:ph type="title"/>
          </p:nvPr>
        </p:nvSpPr>
        <p:spPr>
          <a:xfrm>
            <a:off x="612775" y="228600"/>
            <a:ext cx="8153400" cy="990600"/>
          </a:xfrm>
        </p:spPr>
        <p:txBody>
          <a:bodyPr/>
          <a:lstStyle/>
          <a:p>
            <a:pPr eaLnBrk="1" hangingPunct="1"/>
            <a:r>
              <a:rPr lang="en-US" altLang="en-US"/>
              <a:t>Duration of labor</a:t>
            </a:r>
          </a:p>
        </p:txBody>
      </p:sp>
      <p:sp>
        <p:nvSpPr>
          <p:cNvPr id="30723" name="Content Placeholder 2">
            <a:extLst>
              <a:ext uri="{FF2B5EF4-FFF2-40B4-BE49-F238E27FC236}">
                <a16:creationId xmlns:a16="http://schemas.microsoft.com/office/drawing/2014/main" id="{D86B3641-7D8B-40FC-97FD-BB6D18D4F5F8}"/>
              </a:ext>
            </a:extLst>
          </p:cNvPr>
          <p:cNvSpPr>
            <a:spLocks noGrp="1"/>
          </p:cNvSpPr>
          <p:nvPr>
            <p:ph sz="quarter" idx="1"/>
          </p:nvPr>
        </p:nvSpPr>
        <p:spPr>
          <a:xfrm>
            <a:off x="612775" y="1600200"/>
            <a:ext cx="8153400" cy="4495800"/>
          </a:xfrm>
        </p:spPr>
        <p:txBody>
          <a:bodyPr/>
          <a:lstStyle/>
          <a:p>
            <a:pPr eaLnBrk="1" hangingPunct="1"/>
            <a:r>
              <a:rPr lang="en-US" altLang="en-US"/>
              <a:t>The length of labor is influenced by:-</a:t>
            </a:r>
          </a:p>
          <a:p>
            <a:pPr eaLnBrk="1" hangingPunct="1">
              <a:buFont typeface="Wingdings" panose="05000000000000000000" pitchFamily="2" charset="2"/>
              <a:buChar char="Ø"/>
            </a:pPr>
            <a:r>
              <a:rPr lang="en-US" altLang="en-US"/>
              <a:t>Parity</a:t>
            </a:r>
          </a:p>
          <a:p>
            <a:pPr eaLnBrk="1" hangingPunct="1">
              <a:buFont typeface="Wingdings" panose="05000000000000000000" pitchFamily="2" charset="2"/>
              <a:buChar char="Ø"/>
            </a:pPr>
            <a:r>
              <a:rPr lang="en-US" altLang="en-US"/>
              <a:t>Birth interval</a:t>
            </a:r>
          </a:p>
          <a:p>
            <a:pPr eaLnBrk="1" hangingPunct="1">
              <a:buFont typeface="Wingdings" panose="05000000000000000000" pitchFamily="2" charset="2"/>
              <a:buChar char="Ø"/>
            </a:pPr>
            <a:r>
              <a:rPr lang="en-US" altLang="en-US"/>
              <a:t>Psychological state</a:t>
            </a:r>
          </a:p>
          <a:p>
            <a:pPr eaLnBrk="1" hangingPunct="1">
              <a:buFont typeface="Wingdings" panose="05000000000000000000" pitchFamily="2" charset="2"/>
              <a:buChar char="Ø"/>
            </a:pPr>
            <a:r>
              <a:rPr lang="en-US" altLang="en-US"/>
              <a:t>Presentation and position of the fetus</a:t>
            </a:r>
          </a:p>
          <a:p>
            <a:pPr eaLnBrk="1" hangingPunct="1">
              <a:buFont typeface="Wingdings" panose="05000000000000000000" pitchFamily="2" charset="2"/>
              <a:buChar char="Ø"/>
            </a:pPr>
            <a:r>
              <a:rPr lang="en-US" altLang="en-US"/>
              <a:t>Maternal pelvic shape and size</a:t>
            </a:r>
          </a:p>
          <a:p>
            <a:pPr eaLnBrk="1" hangingPunct="1">
              <a:buFont typeface="Wingdings" panose="05000000000000000000" pitchFamily="2" charset="2"/>
              <a:buChar char="Ø"/>
            </a:pPr>
            <a:r>
              <a:rPr lang="en-US" altLang="en-US"/>
              <a:t>Character of uterine contractions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4C5AB86-B9FB-4860-9240-4AD571473E60}"/>
              </a:ext>
            </a:extLst>
          </p:cNvPr>
          <p:cNvSpPr>
            <a:spLocks noGrp="1"/>
          </p:cNvSpPr>
          <p:nvPr>
            <p:ph type="title"/>
          </p:nvPr>
        </p:nvSpPr>
        <p:spPr>
          <a:xfrm>
            <a:off x="612775" y="228600"/>
            <a:ext cx="8153400" cy="990600"/>
          </a:xfrm>
        </p:spPr>
        <p:txBody>
          <a:bodyPr/>
          <a:lstStyle/>
          <a:p>
            <a:pPr eaLnBrk="1" hangingPunct="1"/>
            <a:r>
              <a:rPr lang="en-US" altLang="en-US" b="1"/>
              <a:t>Course objectives</a:t>
            </a:r>
          </a:p>
        </p:txBody>
      </p:sp>
      <p:sp>
        <p:nvSpPr>
          <p:cNvPr id="3" name="Content Placeholder 2">
            <a:extLst>
              <a:ext uri="{FF2B5EF4-FFF2-40B4-BE49-F238E27FC236}">
                <a16:creationId xmlns:a16="http://schemas.microsoft.com/office/drawing/2014/main" id="{9111E610-79C8-4268-BA3F-D9A0F29B794F}"/>
              </a:ext>
            </a:extLst>
          </p:cNvPr>
          <p:cNvSpPr>
            <a:spLocks noGrp="1"/>
          </p:cNvSpPr>
          <p:nvPr>
            <p:ph sz="quarter" idx="1"/>
          </p:nvPr>
        </p:nvSpPr>
        <p:spPr>
          <a:xfrm>
            <a:off x="612775" y="1600200"/>
            <a:ext cx="8153400" cy="4495800"/>
          </a:xfrm>
        </p:spPr>
        <p:txBody>
          <a:bodyPr>
            <a:normAutofit fontScale="85000" lnSpcReduction="20000"/>
          </a:bodyPr>
          <a:lstStyle/>
          <a:p>
            <a:pPr marL="320040" indent="-320040" eaLnBrk="1" fontAlgn="auto" hangingPunct="1">
              <a:spcAft>
                <a:spcPts val="0"/>
              </a:spcAft>
              <a:buFont typeface="Wingdings"/>
              <a:buNone/>
              <a:defRPr/>
            </a:pPr>
            <a:r>
              <a:rPr lang="en-GB" dirty="0"/>
              <a:t>By the end of the unit the student should be able to:</a:t>
            </a:r>
            <a:endParaRPr lang="en-US" dirty="0"/>
          </a:p>
          <a:p>
            <a:pPr marL="320040" indent="-320040" eaLnBrk="1" fontAlgn="auto" hangingPunct="1">
              <a:spcAft>
                <a:spcPts val="0"/>
              </a:spcAft>
              <a:buFont typeface="Wingdings"/>
              <a:buChar char=""/>
              <a:defRPr/>
            </a:pPr>
            <a:r>
              <a:rPr lang="en-GB" dirty="0"/>
              <a:t>Define normal labour</a:t>
            </a:r>
            <a:endParaRPr lang="en-US" dirty="0"/>
          </a:p>
          <a:p>
            <a:pPr marL="320040" indent="-320040" eaLnBrk="1" fontAlgn="auto" hangingPunct="1">
              <a:spcAft>
                <a:spcPts val="0"/>
              </a:spcAft>
              <a:buFont typeface="Wingdings"/>
              <a:buChar char=""/>
              <a:defRPr/>
            </a:pPr>
            <a:r>
              <a:rPr lang="en-GB" dirty="0"/>
              <a:t>Diagnose normal labour</a:t>
            </a:r>
            <a:endParaRPr lang="en-US" dirty="0"/>
          </a:p>
          <a:p>
            <a:pPr marL="320040" indent="-320040" eaLnBrk="1" fontAlgn="auto" hangingPunct="1">
              <a:spcAft>
                <a:spcPts val="0"/>
              </a:spcAft>
              <a:buFont typeface="Wingdings"/>
              <a:buChar char=""/>
              <a:defRPr/>
            </a:pPr>
            <a:r>
              <a:rPr lang="en-GB" dirty="0"/>
              <a:t>Perform vaginal examination using a dummy</a:t>
            </a:r>
            <a:endParaRPr lang="en-US" dirty="0"/>
          </a:p>
          <a:p>
            <a:pPr marL="320040" indent="-320040" eaLnBrk="1" fontAlgn="auto" hangingPunct="1">
              <a:spcAft>
                <a:spcPts val="0"/>
              </a:spcAft>
              <a:buFont typeface="Wingdings"/>
              <a:buChar char=""/>
              <a:defRPr/>
            </a:pPr>
            <a:r>
              <a:rPr lang="en-GB" dirty="0"/>
              <a:t>Identify the stages of normal labour</a:t>
            </a:r>
            <a:endParaRPr lang="en-US" dirty="0"/>
          </a:p>
          <a:p>
            <a:pPr marL="320040" indent="-320040" eaLnBrk="1" fontAlgn="auto" hangingPunct="1">
              <a:spcAft>
                <a:spcPts val="0"/>
              </a:spcAft>
              <a:buFont typeface="Wingdings"/>
              <a:buChar char=""/>
              <a:defRPr/>
            </a:pPr>
            <a:r>
              <a:rPr lang="en-GB" dirty="0"/>
              <a:t>Describe the process of normal labour</a:t>
            </a:r>
            <a:endParaRPr lang="en-US" dirty="0"/>
          </a:p>
          <a:p>
            <a:pPr marL="320040" indent="-320040" eaLnBrk="1" fontAlgn="auto" hangingPunct="1">
              <a:spcAft>
                <a:spcPts val="0"/>
              </a:spcAft>
              <a:buFont typeface="Wingdings"/>
              <a:buChar char=""/>
              <a:defRPr/>
            </a:pPr>
            <a:r>
              <a:rPr lang="en-GB" dirty="0"/>
              <a:t>Describe the physiological changes which occur in normal labour</a:t>
            </a:r>
            <a:endParaRPr lang="en-US" dirty="0"/>
          </a:p>
          <a:p>
            <a:pPr marL="320040" indent="-320040" eaLnBrk="1" fontAlgn="auto" hangingPunct="1">
              <a:spcAft>
                <a:spcPts val="0"/>
              </a:spcAft>
              <a:buFont typeface="Wingdings"/>
              <a:buChar char=""/>
              <a:defRPr/>
            </a:pPr>
            <a:r>
              <a:rPr lang="en-GB" dirty="0"/>
              <a:t>Describe the management of a woman in normal labour</a:t>
            </a:r>
          </a:p>
          <a:p>
            <a:pPr marL="320040" indent="-320040" eaLnBrk="1" fontAlgn="auto" hangingPunct="1">
              <a:spcAft>
                <a:spcPts val="0"/>
              </a:spcAft>
              <a:buFont typeface="Wingdings"/>
              <a:buChar char=""/>
              <a:defRPr/>
            </a:pPr>
            <a:r>
              <a:rPr lang="en-GB" dirty="0"/>
              <a:t>Describe the physiologic adjustments of the newborn</a:t>
            </a:r>
          </a:p>
          <a:p>
            <a:pPr marL="320040" indent="-320040" eaLnBrk="1" fontAlgn="auto" hangingPunct="1">
              <a:spcAft>
                <a:spcPts val="0"/>
              </a:spcAft>
              <a:buFont typeface="Wingdings"/>
              <a:buChar char=""/>
              <a:defRPr/>
            </a:pPr>
            <a:r>
              <a:rPr lang="en-GB" dirty="0"/>
              <a:t>Describe the care of a newborn</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D13A2-C13A-4E53-9E9E-FA2BF43D1322}"/>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GB" b="1" dirty="0"/>
              <a:t>Physiology of first stage of labour</a:t>
            </a:r>
            <a:endParaRPr lang="en-US" dirty="0"/>
          </a:p>
        </p:txBody>
      </p:sp>
      <p:sp>
        <p:nvSpPr>
          <p:cNvPr id="3" name="Content Placeholder 2">
            <a:extLst>
              <a:ext uri="{FF2B5EF4-FFF2-40B4-BE49-F238E27FC236}">
                <a16:creationId xmlns:a16="http://schemas.microsoft.com/office/drawing/2014/main" id="{1D2DEACC-DA28-4C74-AFEA-9A745F7E2E9C}"/>
              </a:ext>
            </a:extLst>
          </p:cNvPr>
          <p:cNvSpPr>
            <a:spLocks noGrp="1"/>
          </p:cNvSpPr>
          <p:nvPr>
            <p:ph sz="quarter" idx="1"/>
          </p:nvPr>
        </p:nvSpPr>
        <p:spPr>
          <a:xfrm>
            <a:off x="457200" y="1600200"/>
            <a:ext cx="8229600" cy="4876800"/>
          </a:xfrm>
        </p:spPr>
        <p:txBody>
          <a:bodyPr>
            <a:normAutofit lnSpcReduction="10000"/>
          </a:bodyPr>
          <a:lstStyle/>
          <a:p>
            <a:pPr marL="320040" indent="-320040" eaLnBrk="1" fontAlgn="auto" hangingPunct="1">
              <a:spcAft>
                <a:spcPts val="0"/>
              </a:spcAft>
              <a:buFont typeface="Wingdings"/>
              <a:buNone/>
              <a:defRPr/>
            </a:pPr>
            <a:r>
              <a:rPr lang="en-GB" b="1" dirty="0"/>
              <a:t>Uterine action/ factors</a:t>
            </a:r>
            <a:endParaRPr lang="en-US" dirty="0"/>
          </a:p>
          <a:p>
            <a:pPr marL="320040" indent="-320040" eaLnBrk="1" fontAlgn="auto" hangingPunct="1">
              <a:spcAft>
                <a:spcPts val="0"/>
              </a:spcAft>
              <a:buFont typeface="Wingdings"/>
              <a:buChar char=""/>
              <a:defRPr/>
            </a:pPr>
            <a:r>
              <a:rPr lang="en-GB" dirty="0" err="1"/>
              <a:t>Fundal</a:t>
            </a:r>
            <a:r>
              <a:rPr lang="en-GB" dirty="0"/>
              <a:t> dominance</a:t>
            </a:r>
            <a:endParaRPr lang="en-US" dirty="0"/>
          </a:p>
          <a:p>
            <a:pPr marL="320040" indent="-320040" eaLnBrk="1" fontAlgn="auto" hangingPunct="1">
              <a:spcAft>
                <a:spcPts val="0"/>
              </a:spcAft>
              <a:buFont typeface="Wingdings"/>
              <a:buChar char=""/>
              <a:defRPr/>
            </a:pPr>
            <a:r>
              <a:rPr lang="en-GB" dirty="0"/>
              <a:t>Polarity </a:t>
            </a:r>
            <a:endParaRPr lang="en-US" dirty="0"/>
          </a:p>
          <a:p>
            <a:pPr marL="320040" indent="-320040" eaLnBrk="1" fontAlgn="auto" hangingPunct="1">
              <a:spcAft>
                <a:spcPts val="0"/>
              </a:spcAft>
              <a:buFont typeface="Wingdings"/>
              <a:buChar char=""/>
              <a:defRPr/>
            </a:pPr>
            <a:r>
              <a:rPr lang="en-GB" dirty="0"/>
              <a:t>Contraction and retraction of the uterine muscle fibres</a:t>
            </a:r>
            <a:endParaRPr lang="en-US" dirty="0"/>
          </a:p>
          <a:p>
            <a:pPr marL="320040" indent="-320040" eaLnBrk="1" fontAlgn="auto" hangingPunct="1">
              <a:spcAft>
                <a:spcPts val="0"/>
              </a:spcAft>
              <a:buFont typeface="Wingdings"/>
              <a:buChar char=""/>
              <a:defRPr/>
            </a:pPr>
            <a:r>
              <a:rPr lang="en-GB" dirty="0"/>
              <a:t>Formation of upper and lower uterine segments</a:t>
            </a:r>
            <a:endParaRPr lang="en-US" dirty="0"/>
          </a:p>
          <a:p>
            <a:pPr marL="320040" indent="-320040" eaLnBrk="1" fontAlgn="auto" hangingPunct="1">
              <a:spcAft>
                <a:spcPts val="0"/>
              </a:spcAft>
              <a:buFont typeface="Wingdings"/>
              <a:buChar char=""/>
              <a:defRPr/>
            </a:pPr>
            <a:r>
              <a:rPr lang="en-GB" dirty="0"/>
              <a:t>Development of the retraction ring</a:t>
            </a:r>
            <a:endParaRPr lang="en-US" dirty="0"/>
          </a:p>
          <a:p>
            <a:pPr marL="320040" indent="-320040" eaLnBrk="1" fontAlgn="auto" hangingPunct="1">
              <a:spcAft>
                <a:spcPts val="0"/>
              </a:spcAft>
              <a:buFont typeface="Wingdings"/>
              <a:buChar char=""/>
              <a:defRPr/>
            </a:pPr>
            <a:r>
              <a:rPr lang="en-GB" dirty="0"/>
              <a:t>Dilatation of the cervix</a:t>
            </a:r>
            <a:endParaRPr lang="en-US" dirty="0"/>
          </a:p>
          <a:p>
            <a:pPr marL="320040" indent="-320040" eaLnBrk="1" fontAlgn="auto" hangingPunct="1">
              <a:spcAft>
                <a:spcPts val="0"/>
              </a:spcAft>
              <a:buFont typeface="Wingdings"/>
              <a:buChar char=""/>
              <a:defRPr/>
            </a:pPr>
            <a:r>
              <a:rPr lang="en-GB" dirty="0"/>
              <a:t>Effacement of the cervix (taking up of the cervix)</a:t>
            </a:r>
            <a:endParaRPr lang="en-US" dirty="0"/>
          </a:p>
          <a:p>
            <a:pPr marL="320040" indent="-320040" eaLnBrk="1" fontAlgn="auto" hangingPunct="1">
              <a:spcAft>
                <a:spcPts val="0"/>
              </a:spcAft>
              <a:buFont typeface="Wingdings"/>
              <a:buChar char=""/>
              <a:defRPr/>
            </a:pPr>
            <a:r>
              <a:rPr lang="en-GB" dirty="0"/>
              <a:t>Show</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6A1BF35-F82A-45FD-A158-21024488E328}"/>
              </a:ext>
            </a:extLst>
          </p:cNvPr>
          <p:cNvSpPr>
            <a:spLocks noGrp="1"/>
          </p:cNvSpPr>
          <p:nvPr>
            <p:ph type="title"/>
          </p:nvPr>
        </p:nvSpPr>
        <p:spPr>
          <a:xfrm>
            <a:off x="612775" y="228600"/>
            <a:ext cx="8153400" cy="990600"/>
          </a:xfrm>
        </p:spPr>
        <p:txBody>
          <a:bodyPr/>
          <a:lstStyle/>
          <a:p>
            <a:pPr eaLnBrk="1" hangingPunct="1"/>
            <a:r>
              <a:rPr lang="en-US" altLang="en-US"/>
              <a:t>Fundal dominance</a:t>
            </a:r>
          </a:p>
        </p:txBody>
      </p:sp>
      <p:sp>
        <p:nvSpPr>
          <p:cNvPr id="32771" name="Content Placeholder 2">
            <a:extLst>
              <a:ext uri="{FF2B5EF4-FFF2-40B4-BE49-F238E27FC236}">
                <a16:creationId xmlns:a16="http://schemas.microsoft.com/office/drawing/2014/main" id="{E69BB4E5-3CE7-4656-9300-990BAF6D54BE}"/>
              </a:ext>
            </a:extLst>
          </p:cNvPr>
          <p:cNvSpPr>
            <a:spLocks noGrp="1"/>
          </p:cNvSpPr>
          <p:nvPr>
            <p:ph sz="quarter" idx="1"/>
          </p:nvPr>
        </p:nvSpPr>
        <p:spPr>
          <a:xfrm>
            <a:off x="612775" y="1600200"/>
            <a:ext cx="8153400" cy="4495800"/>
          </a:xfrm>
        </p:spPr>
        <p:txBody>
          <a:bodyPr/>
          <a:lstStyle/>
          <a:p>
            <a:pPr eaLnBrk="1" hangingPunct="1"/>
            <a:r>
              <a:rPr lang="en-US" altLang="en-US"/>
              <a:t>Each uterine contraction starts in the fundus near one of the cornua and spreads across and downwards.</a:t>
            </a:r>
          </a:p>
          <a:p>
            <a:pPr eaLnBrk="1" hangingPunct="1"/>
            <a:r>
              <a:rPr lang="en-US" altLang="en-US"/>
              <a:t>The contraction lasts longest in the fundus where it is also most intense, but the peak is reached simultaneously over the whole uterus and the contraction fades from all parts together.</a:t>
            </a:r>
          </a:p>
          <a:p>
            <a:pPr eaLnBrk="1" hangingPunct="1"/>
            <a:r>
              <a:rPr lang="en-US" altLang="en-US"/>
              <a:t>This pattern permits the cervix to dilate and the strongly contracting fundus to expel the fetus.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E36F2EB1-352A-49C5-8C77-5CFA4B35C0C6}"/>
              </a:ext>
            </a:extLst>
          </p:cNvPr>
          <p:cNvSpPr>
            <a:spLocks noGrp="1"/>
          </p:cNvSpPr>
          <p:nvPr>
            <p:ph type="title"/>
          </p:nvPr>
        </p:nvSpPr>
        <p:spPr>
          <a:xfrm>
            <a:off x="612775" y="228600"/>
            <a:ext cx="8153400" cy="990600"/>
          </a:xfrm>
        </p:spPr>
        <p:txBody>
          <a:bodyPr/>
          <a:lstStyle/>
          <a:p>
            <a:pPr eaLnBrk="1" hangingPunct="1"/>
            <a:r>
              <a:rPr lang="en-US" altLang="en-US"/>
              <a:t>Polarity </a:t>
            </a:r>
          </a:p>
        </p:txBody>
      </p:sp>
      <p:sp>
        <p:nvSpPr>
          <p:cNvPr id="3" name="Content Placeholder 2">
            <a:extLst>
              <a:ext uri="{FF2B5EF4-FFF2-40B4-BE49-F238E27FC236}">
                <a16:creationId xmlns:a16="http://schemas.microsoft.com/office/drawing/2014/main" id="{99BF8A8C-94C5-4B33-A052-5F7599DEA2F1}"/>
              </a:ext>
            </a:extLst>
          </p:cNvPr>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a:t>This is the neuromuscular harmony that prevails between the poles or segments of the uterus throughout labor.</a:t>
            </a:r>
          </a:p>
          <a:p>
            <a:pPr marL="320040" indent="-320040" eaLnBrk="1" fontAlgn="auto" hangingPunct="1">
              <a:spcAft>
                <a:spcPts val="0"/>
              </a:spcAft>
              <a:buFont typeface="Wingdings"/>
              <a:buChar char=""/>
              <a:defRPr/>
            </a:pPr>
            <a:r>
              <a:rPr lang="en-US" dirty="0"/>
              <a:t>During each uterine contraction these two poles act harmoniously.</a:t>
            </a:r>
          </a:p>
          <a:p>
            <a:pPr marL="320040" indent="-320040" eaLnBrk="1" fontAlgn="auto" hangingPunct="1">
              <a:spcAft>
                <a:spcPts val="0"/>
              </a:spcAft>
              <a:buFont typeface="Wingdings"/>
              <a:buChar char=""/>
              <a:defRPr/>
            </a:pPr>
            <a:r>
              <a:rPr lang="en-US" dirty="0"/>
              <a:t>The upper pole contracts strongly and retracts to expel the fetus; the lower pole contracts slightly and dilates to allow expulsion to take place.</a:t>
            </a:r>
          </a:p>
          <a:p>
            <a:pPr marL="320040" indent="-320040" eaLnBrk="1" fontAlgn="auto" hangingPunct="1">
              <a:spcAft>
                <a:spcPts val="0"/>
              </a:spcAft>
              <a:buFont typeface="Wingdings"/>
              <a:buChar char=""/>
              <a:defRPr/>
            </a:pPr>
            <a:r>
              <a:rPr lang="en-US" dirty="0"/>
              <a:t>If polarity is disorganized then the progress of labor is inhibited.</a:t>
            </a:r>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8C5A52F9-64BD-401B-BE5C-8E08F62C2873}"/>
              </a:ext>
            </a:extLst>
          </p:cNvPr>
          <p:cNvSpPr>
            <a:spLocks noGrp="1"/>
          </p:cNvSpPr>
          <p:nvPr>
            <p:ph type="title"/>
          </p:nvPr>
        </p:nvSpPr>
        <p:spPr>
          <a:xfrm>
            <a:off x="612775" y="228600"/>
            <a:ext cx="8153400" cy="990600"/>
          </a:xfrm>
        </p:spPr>
        <p:txBody>
          <a:bodyPr/>
          <a:lstStyle/>
          <a:p>
            <a:pPr eaLnBrk="1" hangingPunct="1"/>
            <a:r>
              <a:rPr lang="en-US" altLang="en-US"/>
              <a:t>Contraction and retraction</a:t>
            </a:r>
          </a:p>
        </p:txBody>
      </p:sp>
      <p:sp>
        <p:nvSpPr>
          <p:cNvPr id="34819" name="Content Placeholder 2">
            <a:extLst>
              <a:ext uri="{FF2B5EF4-FFF2-40B4-BE49-F238E27FC236}">
                <a16:creationId xmlns:a16="http://schemas.microsoft.com/office/drawing/2014/main" id="{8ADED0B3-7B74-44D7-A126-7CA63EA33EFD}"/>
              </a:ext>
            </a:extLst>
          </p:cNvPr>
          <p:cNvSpPr>
            <a:spLocks noGrp="1"/>
          </p:cNvSpPr>
          <p:nvPr>
            <p:ph sz="quarter" idx="1"/>
          </p:nvPr>
        </p:nvSpPr>
        <p:spPr>
          <a:xfrm>
            <a:off x="612775" y="1600200"/>
            <a:ext cx="8153400" cy="4495800"/>
          </a:xfrm>
        </p:spPr>
        <p:txBody>
          <a:bodyPr/>
          <a:lstStyle/>
          <a:p>
            <a:pPr eaLnBrk="1" hangingPunct="1"/>
            <a:r>
              <a:rPr lang="en-US" altLang="en-US"/>
              <a:t>During labor the contraction does not pass off entirely, but muscle fibres retain some of the shortening of contraction instead of becoming completely relaxed. This is termed retraction.</a:t>
            </a:r>
          </a:p>
          <a:p>
            <a:pPr eaLnBrk="1" hangingPunct="1"/>
            <a:r>
              <a:rPr lang="en-US" altLang="en-US"/>
              <a:t>It assists in the progressive expulsion of the fetus; the upper segment of the uterus becomes gradually shorter and thicker and its cavity diminishes.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E95A-5BDA-4971-8175-09AAFDA635A9}"/>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Formation of upper and lower uterine segments</a:t>
            </a:r>
          </a:p>
        </p:txBody>
      </p:sp>
      <p:sp>
        <p:nvSpPr>
          <p:cNvPr id="3" name="Content Placeholder 2">
            <a:extLst>
              <a:ext uri="{FF2B5EF4-FFF2-40B4-BE49-F238E27FC236}">
                <a16:creationId xmlns:a16="http://schemas.microsoft.com/office/drawing/2014/main" id="{7E62EF27-6C31-4B79-B326-53FC6017D486}"/>
              </a:ext>
            </a:extLst>
          </p:cNvPr>
          <p:cNvSpPr>
            <a:spLocks noGrp="1"/>
          </p:cNvSpPr>
          <p:nvPr>
            <p:ph sz="quarter" idx="1"/>
          </p:nvPr>
        </p:nvSpPr>
        <p:spPr>
          <a:xfrm>
            <a:off x="612775" y="1600200"/>
            <a:ext cx="8153400" cy="4495800"/>
          </a:xfrm>
        </p:spPr>
        <p:txBody>
          <a:bodyPr>
            <a:normAutofit fontScale="92500" lnSpcReduction="10000"/>
          </a:bodyPr>
          <a:lstStyle/>
          <a:p>
            <a:pPr marL="320040" indent="-320040" eaLnBrk="1" fontAlgn="auto" hangingPunct="1">
              <a:spcAft>
                <a:spcPts val="0"/>
              </a:spcAft>
              <a:buFont typeface="Wingdings"/>
              <a:buChar char=""/>
              <a:defRPr/>
            </a:pPr>
            <a:r>
              <a:rPr lang="en-US" dirty="0"/>
              <a:t>The upper uterine segment, is formed from the body of the </a:t>
            </a:r>
            <a:r>
              <a:rPr lang="en-US" dirty="0" err="1"/>
              <a:t>fundus</a:t>
            </a:r>
            <a:r>
              <a:rPr lang="en-US" dirty="0"/>
              <a:t>, and is mainly concerned with contraction and retraction; it is thick and muscular.</a:t>
            </a:r>
          </a:p>
          <a:p>
            <a:pPr marL="320040" indent="-320040" eaLnBrk="1" fontAlgn="auto" hangingPunct="1">
              <a:spcAft>
                <a:spcPts val="0"/>
              </a:spcAft>
              <a:buFont typeface="Wingdings"/>
              <a:buChar char=""/>
              <a:defRPr/>
            </a:pPr>
            <a:r>
              <a:rPr lang="en-US" dirty="0"/>
              <a:t>The lower uterine segment is formed of the isthmus and the cervix, and is about 8-10 cm in length. The lower uterine segment is prepared for distension and dilatation.</a:t>
            </a:r>
          </a:p>
          <a:p>
            <a:pPr marL="320040" indent="-320040" eaLnBrk="1" fontAlgn="auto" hangingPunct="1">
              <a:spcAft>
                <a:spcPts val="0"/>
              </a:spcAft>
              <a:buFont typeface="Wingdings"/>
              <a:buChar char=""/>
              <a:defRPr/>
            </a:pPr>
            <a:r>
              <a:rPr lang="en-US" dirty="0"/>
              <a:t>When labor begins, the retracted longitudinal </a:t>
            </a:r>
            <a:r>
              <a:rPr lang="en-US" dirty="0" err="1"/>
              <a:t>fibres</a:t>
            </a:r>
            <a:r>
              <a:rPr lang="en-US" dirty="0"/>
              <a:t> in the upper segment pull on the lower segment causing it to stretch; this is aided by the force applied by the descending presenting part. </a:t>
            </a:r>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915C2E11-7704-4CE2-BFE8-1AC2A22863BE}"/>
              </a:ext>
            </a:extLst>
          </p:cNvPr>
          <p:cNvSpPr>
            <a:spLocks noGrp="1"/>
          </p:cNvSpPr>
          <p:nvPr>
            <p:ph type="title"/>
          </p:nvPr>
        </p:nvSpPr>
        <p:spPr>
          <a:xfrm>
            <a:off x="612775" y="228600"/>
            <a:ext cx="8153400" cy="990600"/>
          </a:xfrm>
        </p:spPr>
        <p:txBody>
          <a:bodyPr/>
          <a:lstStyle/>
          <a:p>
            <a:pPr eaLnBrk="1" hangingPunct="1"/>
            <a:r>
              <a:rPr lang="en-US" altLang="en-US"/>
              <a:t>The retraction ring</a:t>
            </a:r>
          </a:p>
        </p:txBody>
      </p:sp>
      <p:sp>
        <p:nvSpPr>
          <p:cNvPr id="36867" name="Content Placeholder 2">
            <a:extLst>
              <a:ext uri="{FF2B5EF4-FFF2-40B4-BE49-F238E27FC236}">
                <a16:creationId xmlns:a16="http://schemas.microsoft.com/office/drawing/2014/main" id="{F6C9AF04-40BD-43E0-8BCB-0BBD9819C898}"/>
              </a:ext>
            </a:extLst>
          </p:cNvPr>
          <p:cNvSpPr>
            <a:spLocks noGrp="1"/>
          </p:cNvSpPr>
          <p:nvPr>
            <p:ph sz="quarter" idx="1"/>
          </p:nvPr>
        </p:nvSpPr>
        <p:spPr>
          <a:xfrm>
            <a:off x="612775" y="1600200"/>
            <a:ext cx="8153400" cy="4495800"/>
          </a:xfrm>
        </p:spPr>
        <p:txBody>
          <a:bodyPr/>
          <a:lstStyle/>
          <a:p>
            <a:pPr eaLnBrk="1" hangingPunct="1"/>
            <a:r>
              <a:rPr lang="en-US" altLang="en-US"/>
              <a:t>A ridge forms between the upper and lower uterine segments; known as the ‘retraction’ or ‘bandl’s ring’.</a:t>
            </a:r>
          </a:p>
          <a:p>
            <a:pPr eaLnBrk="1" hangingPunct="1"/>
            <a:r>
              <a:rPr lang="en-US" altLang="en-US"/>
              <a:t>The physiological ring gradually rises as the upper uterine segment contracts and retracts and the lower uterine segment thins out to accommodate the descending fetus.</a:t>
            </a:r>
          </a:p>
          <a:p>
            <a:pPr eaLnBrk="1" hangingPunct="1"/>
            <a:r>
              <a:rPr lang="en-US" altLang="en-US"/>
              <a:t>Once the cervix is fully dilated and the fetus can leave the uterus, the retraction ring rises further.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9ACB7ADD-CF2A-413F-8205-FD81EAEF62BA}"/>
              </a:ext>
            </a:extLst>
          </p:cNvPr>
          <p:cNvSpPr>
            <a:spLocks noGrp="1"/>
          </p:cNvSpPr>
          <p:nvPr>
            <p:ph type="title"/>
          </p:nvPr>
        </p:nvSpPr>
        <p:spPr>
          <a:xfrm>
            <a:off x="612775" y="228600"/>
            <a:ext cx="8153400" cy="990600"/>
          </a:xfrm>
        </p:spPr>
        <p:txBody>
          <a:bodyPr/>
          <a:lstStyle/>
          <a:p>
            <a:pPr eaLnBrk="1" hangingPunct="1"/>
            <a:r>
              <a:rPr lang="en-US" altLang="en-US"/>
              <a:t>Cervical effacement</a:t>
            </a:r>
          </a:p>
        </p:txBody>
      </p:sp>
      <p:sp>
        <p:nvSpPr>
          <p:cNvPr id="37891" name="Content Placeholder 2">
            <a:extLst>
              <a:ext uri="{FF2B5EF4-FFF2-40B4-BE49-F238E27FC236}">
                <a16:creationId xmlns:a16="http://schemas.microsoft.com/office/drawing/2014/main" id="{CBB23CE1-E1DC-4F6C-931A-EBBF1731BAFD}"/>
              </a:ext>
            </a:extLst>
          </p:cNvPr>
          <p:cNvSpPr>
            <a:spLocks noGrp="1"/>
          </p:cNvSpPr>
          <p:nvPr>
            <p:ph sz="quarter" idx="1"/>
          </p:nvPr>
        </p:nvSpPr>
        <p:spPr>
          <a:xfrm>
            <a:off x="612775" y="1600200"/>
            <a:ext cx="8153400" cy="4495800"/>
          </a:xfrm>
        </p:spPr>
        <p:txBody>
          <a:bodyPr/>
          <a:lstStyle/>
          <a:p>
            <a:pPr eaLnBrk="1" hangingPunct="1"/>
            <a:r>
              <a:rPr lang="en-US" altLang="en-US"/>
              <a:t>Effacement is the inclusion of the cervical into the lower uterine segment.</a:t>
            </a:r>
          </a:p>
          <a:p>
            <a:pPr eaLnBrk="1" hangingPunct="1"/>
            <a:r>
              <a:rPr lang="en-US" altLang="en-US"/>
              <a:t>Effacement may occur late in pregnancy, or it may not take place until labor begins.</a:t>
            </a:r>
          </a:p>
          <a:p>
            <a:pPr eaLnBrk="1" hangingPunct="1"/>
            <a:r>
              <a:rPr lang="en-US" altLang="en-US"/>
              <a:t>In the nulliparous woman the cervix will not usually dilate until effacement is complete, whereas in the parous woman effacement and dilatation may occur simultaneously and a small canal may be felt in early labor (</a:t>
            </a:r>
            <a:r>
              <a:rPr lang="en-US" altLang="en-US" b="1"/>
              <a:t>multips os</a:t>
            </a:r>
            <a:r>
              <a:rPr lang="en-US" altLang="en-US"/>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9B1153B-473A-4FCF-B84A-0F936D774341}"/>
              </a:ext>
            </a:extLst>
          </p:cNvPr>
          <p:cNvSpPr>
            <a:spLocks noGrp="1"/>
          </p:cNvSpPr>
          <p:nvPr>
            <p:ph type="title"/>
          </p:nvPr>
        </p:nvSpPr>
        <p:spPr>
          <a:xfrm>
            <a:off x="612775" y="228600"/>
            <a:ext cx="8153400" cy="990600"/>
          </a:xfrm>
        </p:spPr>
        <p:txBody>
          <a:bodyPr/>
          <a:lstStyle/>
          <a:p>
            <a:pPr eaLnBrk="1" hangingPunct="1"/>
            <a:r>
              <a:rPr lang="en-US" altLang="en-US"/>
              <a:t>Cervical dilatation</a:t>
            </a:r>
          </a:p>
        </p:txBody>
      </p:sp>
      <p:sp>
        <p:nvSpPr>
          <p:cNvPr id="38915" name="Content Placeholder 2">
            <a:extLst>
              <a:ext uri="{FF2B5EF4-FFF2-40B4-BE49-F238E27FC236}">
                <a16:creationId xmlns:a16="http://schemas.microsoft.com/office/drawing/2014/main" id="{6462F1FF-AD73-4C8F-B3ED-E50D1E8C52A5}"/>
              </a:ext>
            </a:extLst>
          </p:cNvPr>
          <p:cNvSpPr>
            <a:spLocks noGrp="1"/>
          </p:cNvSpPr>
          <p:nvPr>
            <p:ph sz="quarter" idx="1"/>
          </p:nvPr>
        </p:nvSpPr>
        <p:spPr>
          <a:xfrm>
            <a:off x="612775" y="1600200"/>
            <a:ext cx="8153400" cy="4495800"/>
          </a:xfrm>
        </p:spPr>
        <p:txBody>
          <a:bodyPr/>
          <a:lstStyle/>
          <a:p>
            <a:pPr eaLnBrk="1" hangingPunct="1"/>
            <a:r>
              <a:rPr lang="en-US" altLang="en-US"/>
              <a:t>Dilatation of the cervix is process of enlargement of the os uteri from a tightly closed aperture to an opening large enough to permit passage of the fetal head.</a:t>
            </a:r>
          </a:p>
          <a:p>
            <a:pPr eaLnBrk="1" hangingPunct="1"/>
            <a:r>
              <a:rPr lang="en-US" altLang="en-US"/>
              <a:t>Dilatation is measured in centimetres and full dilatation at term equates to about 10 cm.</a:t>
            </a:r>
          </a:p>
          <a:p>
            <a:pPr eaLnBrk="1" hangingPunct="1"/>
            <a:r>
              <a:rPr lang="en-US" altLang="en-US"/>
              <a:t>Dilatation occurs as a result of uterine action and the counterpressure applied by either the intact bag of membranes or the presenting part, or both.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37BADB9-200C-4804-855F-B5A7BE243247}"/>
              </a:ext>
            </a:extLst>
          </p:cNvPr>
          <p:cNvSpPr>
            <a:spLocks noGrp="1"/>
          </p:cNvSpPr>
          <p:nvPr>
            <p:ph type="title"/>
          </p:nvPr>
        </p:nvSpPr>
        <p:spPr>
          <a:xfrm>
            <a:off x="612775" y="228600"/>
            <a:ext cx="8153400" cy="990600"/>
          </a:xfrm>
        </p:spPr>
        <p:txBody>
          <a:bodyPr/>
          <a:lstStyle/>
          <a:p>
            <a:pPr eaLnBrk="1" hangingPunct="1"/>
            <a:r>
              <a:rPr lang="en-US" altLang="en-US"/>
              <a:t>Cervical dilatation cont…..</a:t>
            </a:r>
          </a:p>
        </p:txBody>
      </p:sp>
      <p:sp>
        <p:nvSpPr>
          <p:cNvPr id="39939" name="Content Placeholder 2">
            <a:extLst>
              <a:ext uri="{FF2B5EF4-FFF2-40B4-BE49-F238E27FC236}">
                <a16:creationId xmlns:a16="http://schemas.microsoft.com/office/drawing/2014/main" id="{6EE49CDC-BC05-495E-8394-C29CE5542BE1}"/>
              </a:ext>
            </a:extLst>
          </p:cNvPr>
          <p:cNvSpPr>
            <a:spLocks noGrp="1"/>
          </p:cNvSpPr>
          <p:nvPr>
            <p:ph sz="quarter" idx="1"/>
          </p:nvPr>
        </p:nvSpPr>
        <p:spPr>
          <a:xfrm>
            <a:off x="612775" y="1600200"/>
            <a:ext cx="8153400" cy="4495800"/>
          </a:xfrm>
        </p:spPr>
        <p:txBody>
          <a:bodyPr/>
          <a:lstStyle/>
          <a:p>
            <a:pPr eaLnBrk="1" hangingPunct="1"/>
            <a:r>
              <a:rPr lang="en-US" altLang="en-US"/>
              <a:t>A well flexed fetal head closely applied to the cervix favors efficient dilatation.</a:t>
            </a:r>
          </a:p>
          <a:p>
            <a:pPr eaLnBrk="1" hangingPunct="1"/>
            <a:r>
              <a:rPr lang="en-US" altLang="en-US"/>
              <a:t>Pressure applied evenly to the cervix causes the uterine fundus to respond by contraction and retraction.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ED25F2DD-93BC-4415-826A-4E903CEE59B3}"/>
              </a:ext>
            </a:extLst>
          </p:cNvPr>
          <p:cNvSpPr>
            <a:spLocks noGrp="1"/>
          </p:cNvSpPr>
          <p:nvPr>
            <p:ph type="title"/>
          </p:nvPr>
        </p:nvSpPr>
        <p:spPr>
          <a:xfrm>
            <a:off x="612775" y="228600"/>
            <a:ext cx="8153400" cy="990600"/>
          </a:xfrm>
        </p:spPr>
        <p:txBody>
          <a:bodyPr/>
          <a:lstStyle/>
          <a:p>
            <a:pPr eaLnBrk="1" hangingPunct="1"/>
            <a:r>
              <a:rPr lang="en-US" altLang="en-US"/>
              <a:t>Show </a:t>
            </a:r>
          </a:p>
        </p:txBody>
      </p:sp>
      <p:sp>
        <p:nvSpPr>
          <p:cNvPr id="40963" name="Content Placeholder 2">
            <a:extLst>
              <a:ext uri="{FF2B5EF4-FFF2-40B4-BE49-F238E27FC236}">
                <a16:creationId xmlns:a16="http://schemas.microsoft.com/office/drawing/2014/main" id="{1FDEF5E3-01A3-4630-A4EA-59BEF613142E}"/>
              </a:ext>
            </a:extLst>
          </p:cNvPr>
          <p:cNvSpPr>
            <a:spLocks noGrp="1"/>
          </p:cNvSpPr>
          <p:nvPr>
            <p:ph sz="quarter" idx="1"/>
          </p:nvPr>
        </p:nvSpPr>
        <p:spPr>
          <a:xfrm>
            <a:off x="612775" y="1600200"/>
            <a:ext cx="8153400" cy="4495800"/>
          </a:xfrm>
        </p:spPr>
        <p:txBody>
          <a:bodyPr/>
          <a:lstStyle/>
          <a:p>
            <a:pPr eaLnBrk="1" hangingPunct="1"/>
            <a:r>
              <a:rPr lang="en-US" altLang="en-US"/>
              <a:t>It a bloodstained mucoid discharge seen a few hours before, or within a few hours after, labor starts.</a:t>
            </a:r>
          </a:p>
          <a:p>
            <a:pPr eaLnBrk="1" hangingPunct="1"/>
            <a:r>
              <a:rPr lang="en-US" altLang="en-US"/>
              <a:t>The blood comes from ruptured capillaries in the parietal decidua where the chorion has become detached from the dilating cervix.</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863D-FFCD-42B1-A50A-CC0BA2D200FF}"/>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cap="small" dirty="0"/>
              <a:t>CHANGES IN LAST FEW WEEKS OF PREGNANCY</a:t>
            </a:r>
          </a:p>
        </p:txBody>
      </p:sp>
      <p:sp>
        <p:nvSpPr>
          <p:cNvPr id="3" name="Content Placeholder 2">
            <a:extLst>
              <a:ext uri="{FF2B5EF4-FFF2-40B4-BE49-F238E27FC236}">
                <a16:creationId xmlns:a16="http://schemas.microsoft.com/office/drawing/2014/main" id="{2815203F-0CA3-4833-9428-344D98EA0E2B}"/>
              </a:ext>
            </a:extLst>
          </p:cNvPr>
          <p:cNvSpPr>
            <a:spLocks noGrp="1"/>
          </p:cNvSpPr>
          <p:nvPr>
            <p:ph sz="quarter" idx="1"/>
          </p:nvPr>
        </p:nvSpPr>
        <p:spPr>
          <a:xfrm>
            <a:off x="612775" y="1600200"/>
            <a:ext cx="8153400" cy="4495800"/>
          </a:xfrm>
        </p:spPr>
        <p:txBody>
          <a:bodyPr>
            <a:normAutofit fontScale="92500" lnSpcReduction="10000"/>
          </a:bodyPr>
          <a:lstStyle/>
          <a:p>
            <a:pPr marL="320040" indent="-320040" eaLnBrk="1" fontAlgn="auto" hangingPunct="1">
              <a:spcAft>
                <a:spcPts val="0"/>
              </a:spcAft>
              <a:buFont typeface="Wingdings"/>
              <a:buChar char=""/>
              <a:defRPr/>
            </a:pPr>
            <a:r>
              <a:rPr lang="en-GB" dirty="0"/>
              <a:t>Mood swings are common and a surge of energy may be experienced.</a:t>
            </a:r>
            <a:endParaRPr lang="en-US" dirty="0"/>
          </a:p>
          <a:p>
            <a:pPr marL="320040" indent="-320040" eaLnBrk="1" fontAlgn="auto" hangingPunct="1">
              <a:spcAft>
                <a:spcPts val="0"/>
              </a:spcAft>
              <a:buFont typeface="Wingdings"/>
              <a:buChar char=""/>
              <a:defRPr/>
            </a:pPr>
            <a:r>
              <a:rPr lang="en-GB" dirty="0"/>
              <a:t>Lower uterine segment expands and allows the </a:t>
            </a:r>
            <a:r>
              <a:rPr lang="en-GB" dirty="0" err="1"/>
              <a:t>fetal</a:t>
            </a:r>
            <a:r>
              <a:rPr lang="en-GB" dirty="0"/>
              <a:t> head to sink lower and engage in the pelvis particularly in the first time mothers (2 to 3 weeks)</a:t>
            </a:r>
            <a:endParaRPr lang="en-US" dirty="0"/>
          </a:p>
          <a:p>
            <a:pPr marL="320040" indent="-320040" eaLnBrk="1" fontAlgn="auto" hangingPunct="1">
              <a:spcAft>
                <a:spcPts val="0"/>
              </a:spcAft>
              <a:buFont typeface="Wingdings"/>
              <a:buChar char=""/>
              <a:defRPr/>
            </a:pPr>
            <a:r>
              <a:rPr lang="en-GB" dirty="0"/>
              <a:t>The </a:t>
            </a:r>
            <a:r>
              <a:rPr lang="en-GB" dirty="0" err="1"/>
              <a:t>fundus</a:t>
            </a:r>
            <a:r>
              <a:rPr lang="en-GB" dirty="0"/>
              <a:t> of the uterus descends </a:t>
            </a:r>
            <a:endParaRPr lang="en-US" dirty="0"/>
          </a:p>
          <a:p>
            <a:pPr marL="320040" indent="-320040" eaLnBrk="1" fontAlgn="auto" hangingPunct="1">
              <a:spcAft>
                <a:spcPts val="0"/>
              </a:spcAft>
              <a:buFont typeface="Wingdings"/>
              <a:buChar char=""/>
              <a:defRPr/>
            </a:pPr>
            <a:r>
              <a:rPr lang="en-GB" dirty="0"/>
              <a:t>Engagement takes place.</a:t>
            </a:r>
            <a:endParaRPr lang="en-US" dirty="0"/>
          </a:p>
          <a:p>
            <a:pPr marL="320040" indent="-320040" eaLnBrk="1" fontAlgn="auto" hangingPunct="1">
              <a:spcAft>
                <a:spcPts val="0"/>
              </a:spcAft>
              <a:buFont typeface="Wingdings"/>
              <a:buChar char=""/>
              <a:defRPr/>
            </a:pPr>
            <a:r>
              <a:rPr lang="en-GB" dirty="0"/>
              <a:t>Walking may become more difficult for some women at the end of pregnancy </a:t>
            </a:r>
            <a:endParaRPr lang="en-US" dirty="0"/>
          </a:p>
          <a:p>
            <a:pPr marL="320040" indent="-320040" eaLnBrk="1" fontAlgn="auto" hangingPunct="1">
              <a:spcAft>
                <a:spcPts val="0"/>
              </a:spcAft>
              <a:buFont typeface="Wingdings"/>
              <a:buChar char=""/>
              <a:defRPr/>
            </a:pPr>
            <a:r>
              <a:rPr lang="en-GB" dirty="0"/>
              <a:t>Increase in pressure within the pelvis </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D3223126-D30F-405E-8814-B8C65CA8B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4654550" cy="503872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87" name="Text Box 4">
            <a:extLst>
              <a:ext uri="{FF2B5EF4-FFF2-40B4-BE49-F238E27FC236}">
                <a16:creationId xmlns:a16="http://schemas.microsoft.com/office/drawing/2014/main" id="{69E83FB2-D1AF-422E-B134-1003904CACBE}"/>
              </a:ext>
            </a:extLst>
          </p:cNvPr>
          <p:cNvSpPr txBox="1">
            <a:spLocks noChangeArrowheads="1"/>
          </p:cNvSpPr>
          <p:nvPr/>
        </p:nvSpPr>
        <p:spPr bwMode="auto">
          <a:xfrm>
            <a:off x="2057400" y="9144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t>Nulliparous</a:t>
            </a:r>
          </a:p>
        </p:txBody>
      </p:sp>
      <p:sp>
        <p:nvSpPr>
          <p:cNvPr id="41988" name="Text Box 5">
            <a:extLst>
              <a:ext uri="{FF2B5EF4-FFF2-40B4-BE49-F238E27FC236}">
                <a16:creationId xmlns:a16="http://schemas.microsoft.com/office/drawing/2014/main" id="{8651BE00-05AC-483F-A7DF-E0B184843E22}"/>
              </a:ext>
            </a:extLst>
          </p:cNvPr>
          <p:cNvSpPr txBox="1">
            <a:spLocks noChangeArrowheads="1"/>
          </p:cNvSpPr>
          <p:nvPr/>
        </p:nvSpPr>
        <p:spPr bwMode="auto">
          <a:xfrm>
            <a:off x="5486400" y="8382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t>Parous</a:t>
            </a:r>
          </a:p>
        </p:txBody>
      </p:sp>
      <p:sp>
        <p:nvSpPr>
          <p:cNvPr id="41989" name="Text Box 6">
            <a:extLst>
              <a:ext uri="{FF2B5EF4-FFF2-40B4-BE49-F238E27FC236}">
                <a16:creationId xmlns:a16="http://schemas.microsoft.com/office/drawing/2014/main" id="{00A55329-ED05-4F2C-9401-D7B00708A261}"/>
              </a:ext>
            </a:extLst>
          </p:cNvPr>
          <p:cNvSpPr txBox="1">
            <a:spLocks noChangeArrowheads="1"/>
          </p:cNvSpPr>
          <p:nvPr/>
        </p:nvSpPr>
        <p:spPr bwMode="auto">
          <a:xfrm>
            <a:off x="685800" y="228600"/>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a:t>Effacement and dilatation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a:extLst>
              <a:ext uri="{FF2B5EF4-FFF2-40B4-BE49-F238E27FC236}">
                <a16:creationId xmlns:a16="http://schemas.microsoft.com/office/drawing/2014/main" id="{A62BCD50-4C54-45C7-BA96-63131E31B3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2122488"/>
            <a:ext cx="8816975"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3011" name="Text Box 2">
            <a:extLst>
              <a:ext uri="{FF2B5EF4-FFF2-40B4-BE49-F238E27FC236}">
                <a16:creationId xmlns:a16="http://schemas.microsoft.com/office/drawing/2014/main" id="{3CD30788-3880-46C4-A0D5-96F6ECD1E54C}"/>
              </a:ext>
            </a:extLst>
          </p:cNvPr>
          <p:cNvSpPr txBox="1">
            <a:spLocks noChangeArrowheads="1"/>
          </p:cNvSpPr>
          <p:nvPr/>
        </p:nvSpPr>
        <p:spPr bwMode="auto">
          <a:xfrm>
            <a:off x="4408488" y="327025"/>
            <a:ext cx="394335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lstStyle>
            <a:lvl1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3300" b="1">
                <a:solidFill>
                  <a:srgbClr val="000000"/>
                </a:solidFill>
                <a:latin typeface="Tw Cen MT" panose="020B0602020104020603" pitchFamily="34" charset="0"/>
              </a:rPr>
              <a:t>Cervical effacement </a:t>
            </a:r>
          </a:p>
          <a:p>
            <a:pPr algn="ctr" eaLnBrk="1" hangingPunct="1"/>
            <a:r>
              <a:rPr lang="en-GB" altLang="en-US" sz="3300" b="1">
                <a:solidFill>
                  <a:srgbClr val="000000"/>
                </a:solidFill>
                <a:latin typeface="Tw Cen MT" panose="020B0602020104020603" pitchFamily="34" charset="0"/>
              </a:rPr>
              <a:t>vs </a:t>
            </a:r>
          </a:p>
          <a:p>
            <a:pPr algn="ctr" eaLnBrk="1" hangingPunct="1"/>
            <a:r>
              <a:rPr lang="en-GB" altLang="en-US" sz="3300" b="1">
                <a:solidFill>
                  <a:srgbClr val="000000"/>
                </a:solidFill>
                <a:latin typeface="Tw Cen MT" panose="020B0602020104020603" pitchFamily="34" charset="0"/>
              </a:rPr>
              <a:t>cervical dilation </a:t>
            </a:r>
          </a:p>
        </p:txBody>
      </p:sp>
      <p:sp>
        <p:nvSpPr>
          <p:cNvPr id="43012" name="Text Box 3">
            <a:extLst>
              <a:ext uri="{FF2B5EF4-FFF2-40B4-BE49-F238E27FC236}">
                <a16:creationId xmlns:a16="http://schemas.microsoft.com/office/drawing/2014/main" id="{59CBCAE6-D0F7-46C7-9486-00456ACF010E}"/>
              </a:ext>
            </a:extLst>
          </p:cNvPr>
          <p:cNvSpPr txBox="1">
            <a:spLocks noChangeArrowheads="1"/>
          </p:cNvSpPr>
          <p:nvPr/>
        </p:nvSpPr>
        <p:spPr bwMode="auto">
          <a:xfrm>
            <a:off x="766763" y="6042025"/>
            <a:ext cx="1789112"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lstStyle>
            <a:lvl1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a:solidFill>
                  <a:srgbClr val="000000"/>
                </a:solidFill>
                <a:latin typeface="Tw Cen MT" panose="020B0602020104020603" pitchFamily="34" charset="0"/>
              </a:rPr>
              <a:t>Cervix closed, </a:t>
            </a:r>
          </a:p>
          <a:p>
            <a:pPr algn="ctr" eaLnBrk="1" hangingPunct="1"/>
            <a:r>
              <a:rPr lang="en-GB" altLang="en-US" b="1">
                <a:solidFill>
                  <a:srgbClr val="000000"/>
                </a:solidFill>
                <a:latin typeface="Tw Cen MT" panose="020B0602020104020603" pitchFamily="34" charset="0"/>
              </a:rPr>
              <a:t>3 cm long</a:t>
            </a:r>
          </a:p>
        </p:txBody>
      </p:sp>
      <p:sp>
        <p:nvSpPr>
          <p:cNvPr id="43013" name="Text Box 4">
            <a:extLst>
              <a:ext uri="{FF2B5EF4-FFF2-40B4-BE49-F238E27FC236}">
                <a16:creationId xmlns:a16="http://schemas.microsoft.com/office/drawing/2014/main" id="{A2693D6C-A1F9-459F-A08F-A00CCE6464D0}"/>
              </a:ext>
            </a:extLst>
          </p:cNvPr>
          <p:cNvSpPr txBox="1">
            <a:spLocks noChangeArrowheads="1"/>
          </p:cNvSpPr>
          <p:nvPr/>
        </p:nvSpPr>
        <p:spPr bwMode="auto">
          <a:xfrm>
            <a:off x="2806700" y="6042025"/>
            <a:ext cx="186848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lstStyle>
            <a:lvl1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a:solidFill>
                  <a:srgbClr val="000000"/>
                </a:solidFill>
                <a:latin typeface="Tw Cen MT" panose="020B0602020104020603" pitchFamily="34" charset="0"/>
              </a:rPr>
              <a:t>Cervix effaced, </a:t>
            </a:r>
          </a:p>
          <a:p>
            <a:pPr algn="ctr" eaLnBrk="1" hangingPunct="1"/>
            <a:r>
              <a:rPr lang="en-GB" altLang="en-US" b="1">
                <a:solidFill>
                  <a:srgbClr val="000000"/>
                </a:solidFill>
                <a:latin typeface="Tw Cen MT" panose="020B0602020104020603" pitchFamily="34" charset="0"/>
              </a:rPr>
              <a:t>1 cm dilated</a:t>
            </a:r>
          </a:p>
        </p:txBody>
      </p:sp>
      <p:sp>
        <p:nvSpPr>
          <p:cNvPr id="43014" name="Text Box 5">
            <a:extLst>
              <a:ext uri="{FF2B5EF4-FFF2-40B4-BE49-F238E27FC236}">
                <a16:creationId xmlns:a16="http://schemas.microsoft.com/office/drawing/2014/main" id="{95FCA95D-8638-4FFB-9872-1170553E7999}"/>
              </a:ext>
            </a:extLst>
          </p:cNvPr>
          <p:cNvSpPr txBox="1">
            <a:spLocks noChangeArrowheads="1"/>
          </p:cNvSpPr>
          <p:nvPr/>
        </p:nvSpPr>
        <p:spPr bwMode="auto">
          <a:xfrm>
            <a:off x="5387975" y="6042025"/>
            <a:ext cx="14970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lstStyle>
            <a:lvl1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a:solidFill>
                  <a:srgbClr val="000000"/>
                </a:solidFill>
                <a:latin typeface="Tw Cen MT" panose="020B0602020104020603" pitchFamily="34" charset="0"/>
              </a:rPr>
              <a:t>Cervix </a:t>
            </a:r>
          </a:p>
          <a:p>
            <a:pPr algn="ctr" eaLnBrk="1" hangingPunct="1"/>
            <a:r>
              <a:rPr lang="en-GB" altLang="en-US" b="1">
                <a:solidFill>
                  <a:srgbClr val="000000"/>
                </a:solidFill>
                <a:latin typeface="Tw Cen MT" panose="020B0602020104020603" pitchFamily="34" charset="0"/>
              </a:rPr>
              <a:t>5 cm dilated</a:t>
            </a:r>
          </a:p>
        </p:txBody>
      </p:sp>
      <p:sp>
        <p:nvSpPr>
          <p:cNvPr id="43015" name="Text Box 6">
            <a:extLst>
              <a:ext uri="{FF2B5EF4-FFF2-40B4-BE49-F238E27FC236}">
                <a16:creationId xmlns:a16="http://schemas.microsoft.com/office/drawing/2014/main" id="{7AB8E271-4ED1-4622-91C0-4E3608626C1B}"/>
              </a:ext>
            </a:extLst>
          </p:cNvPr>
          <p:cNvSpPr txBox="1">
            <a:spLocks noChangeArrowheads="1"/>
          </p:cNvSpPr>
          <p:nvPr/>
        </p:nvSpPr>
        <p:spPr bwMode="auto">
          <a:xfrm>
            <a:off x="7510463" y="6042025"/>
            <a:ext cx="14414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1639" tIns="40820" rIns="81639" bIns="40820"/>
          <a:lstStyle>
            <a:lvl1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1pPr>
            <a:lvl2pPr marL="742950" indent="-28575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2pPr>
            <a:lvl3pPr marL="1143000" indent="-2286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3pPr>
            <a:lvl4pPr marL="1600200" indent="-2286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4pPr>
            <a:lvl5pPr marL="2057400" indent="-2286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a:solidFill>
                  <a:srgbClr val="000000"/>
                </a:solidFill>
                <a:latin typeface="Tw Cen MT" panose="020B0602020104020603" pitchFamily="34" charset="0"/>
              </a:rPr>
              <a:t>Cervix </a:t>
            </a:r>
          </a:p>
          <a:p>
            <a:pPr algn="ctr" eaLnBrk="1" hangingPunct="1"/>
            <a:r>
              <a:rPr lang="en-GB" altLang="en-US" b="1">
                <a:solidFill>
                  <a:srgbClr val="000000"/>
                </a:solidFill>
                <a:latin typeface="Tw Cen MT" panose="020B0602020104020603" pitchFamily="34" charset="0"/>
              </a:rPr>
              <a:t>fully dilated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26BB7DFB-3DC2-4614-BC11-011D4586E173}"/>
              </a:ext>
            </a:extLst>
          </p:cNvPr>
          <p:cNvSpPr>
            <a:spLocks noGrp="1"/>
          </p:cNvSpPr>
          <p:nvPr>
            <p:ph type="title"/>
          </p:nvPr>
        </p:nvSpPr>
        <p:spPr>
          <a:xfrm>
            <a:off x="612775" y="228600"/>
            <a:ext cx="8153400" cy="990600"/>
          </a:xfrm>
        </p:spPr>
        <p:txBody>
          <a:bodyPr/>
          <a:lstStyle/>
          <a:p>
            <a:pPr eaLnBrk="1" hangingPunct="1"/>
            <a:r>
              <a:rPr lang="en-US" altLang="en-US"/>
              <a:t>Mechanical factors</a:t>
            </a:r>
          </a:p>
        </p:txBody>
      </p:sp>
      <p:sp>
        <p:nvSpPr>
          <p:cNvPr id="45059" name="Content Placeholder 2">
            <a:extLst>
              <a:ext uri="{FF2B5EF4-FFF2-40B4-BE49-F238E27FC236}">
                <a16:creationId xmlns:a16="http://schemas.microsoft.com/office/drawing/2014/main" id="{E5F20369-A72F-4D55-8B92-58988B9DAECB}"/>
              </a:ext>
            </a:extLst>
          </p:cNvPr>
          <p:cNvSpPr>
            <a:spLocks noGrp="1"/>
          </p:cNvSpPr>
          <p:nvPr>
            <p:ph sz="quarter" idx="1"/>
          </p:nvPr>
        </p:nvSpPr>
        <p:spPr>
          <a:xfrm>
            <a:off x="612775" y="1600200"/>
            <a:ext cx="8153400" cy="4495800"/>
          </a:xfrm>
        </p:spPr>
        <p:txBody>
          <a:bodyPr/>
          <a:lstStyle/>
          <a:p>
            <a:pPr eaLnBrk="1" hangingPunct="1"/>
            <a:r>
              <a:rPr lang="en-GB" altLang="en-US"/>
              <a:t>Formation of fore waters (bag of waters)</a:t>
            </a:r>
          </a:p>
          <a:p>
            <a:pPr eaLnBrk="1" hangingPunct="1"/>
            <a:endParaRPr lang="en-US" altLang="en-US"/>
          </a:p>
          <a:p>
            <a:pPr eaLnBrk="1" hangingPunct="1"/>
            <a:r>
              <a:rPr lang="en-GB" altLang="en-US"/>
              <a:t>General fluid pressure</a:t>
            </a:r>
          </a:p>
          <a:p>
            <a:pPr eaLnBrk="1" hangingPunct="1"/>
            <a:endParaRPr lang="en-US" altLang="en-US"/>
          </a:p>
          <a:p>
            <a:pPr eaLnBrk="1" hangingPunct="1"/>
            <a:r>
              <a:rPr lang="en-GB" altLang="en-US"/>
              <a:t>Fetal axis pressure</a:t>
            </a:r>
          </a:p>
          <a:p>
            <a:pPr eaLnBrk="1" hangingPunct="1"/>
            <a:endParaRPr lang="en-US" altLang="en-US"/>
          </a:p>
          <a:p>
            <a:pPr eaLnBrk="1" hangingPunct="1"/>
            <a:r>
              <a:rPr lang="en-GB" altLang="en-US"/>
              <a:t>Rupture of the membranes</a:t>
            </a: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334AE49-DE87-4B31-9C57-778DFF837744}"/>
              </a:ext>
            </a:extLst>
          </p:cNvPr>
          <p:cNvSpPr>
            <a:spLocks noGrp="1"/>
          </p:cNvSpPr>
          <p:nvPr>
            <p:ph type="title"/>
          </p:nvPr>
        </p:nvSpPr>
        <p:spPr>
          <a:xfrm>
            <a:off x="612775" y="228600"/>
            <a:ext cx="8153400" cy="990600"/>
          </a:xfrm>
        </p:spPr>
        <p:txBody>
          <a:bodyPr/>
          <a:lstStyle/>
          <a:p>
            <a:pPr eaLnBrk="1" hangingPunct="1"/>
            <a:r>
              <a:rPr lang="en-US" altLang="en-US"/>
              <a:t>Formation of the forewaters </a:t>
            </a:r>
          </a:p>
        </p:txBody>
      </p:sp>
      <p:sp>
        <p:nvSpPr>
          <p:cNvPr id="3" name="Content Placeholder 2">
            <a:extLst>
              <a:ext uri="{FF2B5EF4-FFF2-40B4-BE49-F238E27FC236}">
                <a16:creationId xmlns:a16="http://schemas.microsoft.com/office/drawing/2014/main" id="{D3E763FF-4C40-44B9-A8BD-4FA38CA9AC5C}"/>
              </a:ext>
            </a:extLst>
          </p:cNvPr>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a:t>As the lower uterine segment forms and stretches, the </a:t>
            </a:r>
            <a:r>
              <a:rPr lang="en-US" dirty="0" err="1"/>
              <a:t>chorion</a:t>
            </a:r>
            <a:r>
              <a:rPr lang="en-US" dirty="0"/>
              <a:t> becomes detached from it and the increased intrauterine pressure causes this loosened part of the sac of fluid to bulge downwards into the internal </a:t>
            </a:r>
            <a:r>
              <a:rPr lang="en-US" dirty="0" err="1"/>
              <a:t>os</a:t>
            </a:r>
            <a:r>
              <a:rPr lang="en-US" dirty="0"/>
              <a:t>, to the depth of 6-12mm.</a:t>
            </a:r>
          </a:p>
          <a:p>
            <a:pPr marL="320040" indent="-320040" eaLnBrk="1" fontAlgn="auto" hangingPunct="1">
              <a:spcAft>
                <a:spcPts val="0"/>
              </a:spcAft>
              <a:buFont typeface="Wingdings"/>
              <a:buChar char=""/>
              <a:defRPr/>
            </a:pPr>
            <a:r>
              <a:rPr lang="en-US" dirty="0"/>
              <a:t>The well-flexed head fits snugly into the cervix and cuts off the fluid in front of the head from that which surrounds the body.</a:t>
            </a:r>
          </a:p>
          <a:p>
            <a:pPr marL="320040" indent="-320040" eaLnBrk="1" fontAlgn="auto" hangingPunct="1">
              <a:spcAft>
                <a:spcPts val="0"/>
              </a:spcAft>
              <a:buFont typeface="Wingdings"/>
              <a:buChar char=""/>
              <a:defRPr/>
            </a:pPr>
            <a:r>
              <a:rPr lang="en-US" dirty="0"/>
              <a:t>The former is known as the ‘</a:t>
            </a:r>
            <a:r>
              <a:rPr lang="en-US" b="1" dirty="0" err="1"/>
              <a:t>forewaters</a:t>
            </a:r>
            <a:r>
              <a:rPr lang="en-US" dirty="0"/>
              <a:t>’ and the latter ‘</a:t>
            </a:r>
            <a:r>
              <a:rPr lang="en-US" b="1" dirty="0" err="1"/>
              <a:t>hindwaters</a:t>
            </a:r>
            <a:r>
              <a:rPr lang="en-US"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7A6B8D39-2B6D-4179-A313-AEB30F5B64C7}"/>
              </a:ext>
            </a:extLst>
          </p:cNvPr>
          <p:cNvSpPr>
            <a:spLocks noGrp="1"/>
          </p:cNvSpPr>
          <p:nvPr>
            <p:ph type="title"/>
          </p:nvPr>
        </p:nvSpPr>
        <p:spPr>
          <a:xfrm>
            <a:off x="612775" y="228600"/>
            <a:ext cx="8153400" cy="990600"/>
          </a:xfrm>
        </p:spPr>
        <p:txBody>
          <a:bodyPr/>
          <a:lstStyle/>
          <a:p>
            <a:pPr eaLnBrk="1" hangingPunct="1"/>
            <a:r>
              <a:rPr lang="en-US" altLang="en-US"/>
              <a:t>Formation of the forewaters </a:t>
            </a:r>
          </a:p>
        </p:txBody>
      </p:sp>
      <p:sp>
        <p:nvSpPr>
          <p:cNvPr id="47107" name="Content Placeholder 2">
            <a:extLst>
              <a:ext uri="{FF2B5EF4-FFF2-40B4-BE49-F238E27FC236}">
                <a16:creationId xmlns:a16="http://schemas.microsoft.com/office/drawing/2014/main" id="{D958EA02-47C0-49A5-A38C-F354064A780D}"/>
              </a:ext>
            </a:extLst>
          </p:cNvPr>
          <p:cNvSpPr>
            <a:spLocks noGrp="1"/>
          </p:cNvSpPr>
          <p:nvPr>
            <p:ph sz="quarter" idx="1"/>
          </p:nvPr>
        </p:nvSpPr>
        <p:spPr>
          <a:xfrm>
            <a:off x="612775" y="1600200"/>
            <a:ext cx="8153400" cy="4495800"/>
          </a:xfrm>
        </p:spPr>
        <p:txBody>
          <a:bodyPr/>
          <a:lstStyle/>
          <a:p>
            <a:pPr eaLnBrk="1" hangingPunct="1"/>
            <a:r>
              <a:rPr lang="en-US" altLang="en-US"/>
              <a:t>The effect of separation of the forewaters prevents the pressure that is applied to the hindwaters during uterine contractions from being applied to the forewaters.</a:t>
            </a:r>
          </a:p>
          <a:p>
            <a:pPr eaLnBrk="1" hangingPunct="1"/>
            <a:r>
              <a:rPr lang="en-US" altLang="en-US"/>
              <a:t>This helps keep the membranes intact during the first stage of labor and the natural defence against infection.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EE3C3E0C-63A8-4DBF-AD99-CCF7711EC3E8}"/>
              </a:ext>
            </a:extLst>
          </p:cNvPr>
          <p:cNvSpPr>
            <a:spLocks noGrp="1"/>
          </p:cNvSpPr>
          <p:nvPr>
            <p:ph type="title"/>
          </p:nvPr>
        </p:nvSpPr>
        <p:spPr>
          <a:xfrm>
            <a:off x="612775" y="228600"/>
            <a:ext cx="8153400" cy="990600"/>
          </a:xfrm>
        </p:spPr>
        <p:txBody>
          <a:bodyPr/>
          <a:lstStyle/>
          <a:p>
            <a:pPr eaLnBrk="1" hangingPunct="1"/>
            <a:r>
              <a:rPr lang="en-US" altLang="en-US"/>
              <a:t>General fluid pressure</a:t>
            </a:r>
          </a:p>
        </p:txBody>
      </p:sp>
      <p:sp>
        <p:nvSpPr>
          <p:cNvPr id="48131" name="Content Placeholder 2">
            <a:extLst>
              <a:ext uri="{FF2B5EF4-FFF2-40B4-BE49-F238E27FC236}">
                <a16:creationId xmlns:a16="http://schemas.microsoft.com/office/drawing/2014/main" id="{9F53E469-10C4-44F7-B678-3AFE5A4505B5}"/>
              </a:ext>
            </a:extLst>
          </p:cNvPr>
          <p:cNvSpPr>
            <a:spLocks noGrp="1"/>
          </p:cNvSpPr>
          <p:nvPr>
            <p:ph sz="quarter" idx="1"/>
          </p:nvPr>
        </p:nvSpPr>
        <p:spPr>
          <a:xfrm>
            <a:off x="612775" y="1600200"/>
            <a:ext cx="8153400" cy="4495800"/>
          </a:xfrm>
        </p:spPr>
        <p:txBody>
          <a:bodyPr/>
          <a:lstStyle/>
          <a:p>
            <a:pPr eaLnBrk="1" hangingPunct="1"/>
            <a:r>
              <a:rPr lang="en-US" altLang="en-US"/>
              <a:t>While the membranes remain intact, the pressure of the uterine contractions is exerted on the fluid and, as fluid is not compressible, the pressure is equalized throughout the uterus and over the fetal body.</a:t>
            </a:r>
          </a:p>
          <a:p>
            <a:pPr eaLnBrk="1" hangingPunct="1"/>
            <a:r>
              <a:rPr lang="en-US" altLang="en-US"/>
              <a:t>When the membranes rupture and a quantity of fluid emerges, the placenta and umbilical cord are compressed between the uterine wall and the oxygen supply to the  fetus is diminished.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B39F430-8629-4B6B-ABAE-C73D6DF5FC65}"/>
              </a:ext>
            </a:extLst>
          </p:cNvPr>
          <p:cNvSpPr>
            <a:spLocks noGrp="1"/>
          </p:cNvSpPr>
          <p:nvPr>
            <p:ph type="title"/>
          </p:nvPr>
        </p:nvSpPr>
        <p:spPr>
          <a:xfrm>
            <a:off x="612775" y="228600"/>
            <a:ext cx="8153400" cy="990600"/>
          </a:xfrm>
        </p:spPr>
        <p:txBody>
          <a:bodyPr/>
          <a:lstStyle/>
          <a:p>
            <a:pPr eaLnBrk="1" hangingPunct="1"/>
            <a:r>
              <a:rPr lang="en-US" altLang="en-US"/>
              <a:t>General fluid pressure cont…</a:t>
            </a:r>
          </a:p>
        </p:txBody>
      </p:sp>
      <p:sp>
        <p:nvSpPr>
          <p:cNvPr id="49155" name="Content Placeholder 2">
            <a:extLst>
              <a:ext uri="{FF2B5EF4-FFF2-40B4-BE49-F238E27FC236}">
                <a16:creationId xmlns:a16="http://schemas.microsoft.com/office/drawing/2014/main" id="{CEEF8BEF-AF5E-48D1-A523-BD04DE1AF7BF}"/>
              </a:ext>
            </a:extLst>
          </p:cNvPr>
          <p:cNvSpPr>
            <a:spLocks noGrp="1"/>
          </p:cNvSpPr>
          <p:nvPr>
            <p:ph sz="quarter" idx="1"/>
          </p:nvPr>
        </p:nvSpPr>
        <p:spPr>
          <a:xfrm>
            <a:off x="612775" y="1600200"/>
            <a:ext cx="8153400" cy="4495800"/>
          </a:xfrm>
        </p:spPr>
        <p:txBody>
          <a:bodyPr/>
          <a:lstStyle/>
          <a:p>
            <a:pPr eaLnBrk="1" hangingPunct="1"/>
            <a:r>
              <a:rPr lang="en-US" altLang="en-US"/>
              <a:t>Preserving the integrity of the membranes, therefore optimizes the oxygen supply to the fetus and also helps to prevent intrauterine and fetal infection especially in longer labors.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041ADD94-5302-4651-85CA-BC20596AEA5F}"/>
              </a:ext>
            </a:extLst>
          </p:cNvPr>
          <p:cNvSpPr>
            <a:spLocks noGrp="1"/>
          </p:cNvSpPr>
          <p:nvPr>
            <p:ph type="title"/>
          </p:nvPr>
        </p:nvSpPr>
        <p:spPr>
          <a:xfrm>
            <a:off x="612775" y="228600"/>
            <a:ext cx="8153400" cy="990600"/>
          </a:xfrm>
        </p:spPr>
        <p:txBody>
          <a:bodyPr/>
          <a:lstStyle/>
          <a:p>
            <a:pPr eaLnBrk="1" hangingPunct="1"/>
            <a:r>
              <a:rPr lang="en-US" altLang="en-US"/>
              <a:t>Fetal axis pressure</a:t>
            </a:r>
          </a:p>
        </p:txBody>
      </p:sp>
      <p:sp>
        <p:nvSpPr>
          <p:cNvPr id="50179" name="Content Placeholder 2">
            <a:extLst>
              <a:ext uri="{FF2B5EF4-FFF2-40B4-BE49-F238E27FC236}">
                <a16:creationId xmlns:a16="http://schemas.microsoft.com/office/drawing/2014/main" id="{309FC715-19C7-42F7-B519-A366F4F5EB1A}"/>
              </a:ext>
            </a:extLst>
          </p:cNvPr>
          <p:cNvSpPr>
            <a:spLocks noGrp="1"/>
          </p:cNvSpPr>
          <p:nvPr>
            <p:ph sz="quarter" idx="1"/>
          </p:nvPr>
        </p:nvSpPr>
        <p:spPr>
          <a:xfrm>
            <a:off x="612775" y="1600200"/>
            <a:ext cx="8153400" cy="4495800"/>
          </a:xfrm>
        </p:spPr>
        <p:txBody>
          <a:bodyPr/>
          <a:lstStyle/>
          <a:p>
            <a:pPr eaLnBrk="1" hangingPunct="1"/>
            <a:r>
              <a:rPr lang="en-US" altLang="en-US"/>
              <a:t>During each contraction the uterus rises forward and the force of the fundal contractions is transmitted to the upper pole of the fetus, down the long axis of the fetus and applied by the presenting part to the cervix.</a:t>
            </a:r>
          </a:p>
          <a:p>
            <a:pPr eaLnBrk="1" hangingPunct="1"/>
            <a:r>
              <a:rPr lang="en-US" altLang="en-US"/>
              <a:t>It becomes more significant after rupture of membranes and during the second stage of labor.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A13D79C-D537-4DBB-BC56-322635BE9C06}"/>
              </a:ext>
            </a:extLst>
          </p:cNvPr>
          <p:cNvSpPr>
            <a:spLocks noGrp="1"/>
          </p:cNvSpPr>
          <p:nvPr>
            <p:ph type="title"/>
          </p:nvPr>
        </p:nvSpPr>
        <p:spPr>
          <a:xfrm>
            <a:off x="612775" y="228600"/>
            <a:ext cx="8153400" cy="990600"/>
          </a:xfrm>
        </p:spPr>
        <p:txBody>
          <a:bodyPr/>
          <a:lstStyle/>
          <a:p>
            <a:pPr eaLnBrk="1" hangingPunct="1"/>
            <a:r>
              <a:rPr lang="en-US" altLang="en-US"/>
              <a:t>Rupture of membranes </a:t>
            </a:r>
          </a:p>
        </p:txBody>
      </p:sp>
      <p:sp>
        <p:nvSpPr>
          <p:cNvPr id="3" name="Content Placeholder 2">
            <a:extLst>
              <a:ext uri="{FF2B5EF4-FFF2-40B4-BE49-F238E27FC236}">
                <a16:creationId xmlns:a16="http://schemas.microsoft.com/office/drawing/2014/main" id="{DAEF1F6C-8021-44DB-9942-E6688C2C176E}"/>
              </a:ext>
            </a:extLst>
          </p:cNvPr>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a:t>The optimum physiological time for the membranes to rupture spontaneously is at the end of the first stage of labor after the cervix becomes fully dilated and no longer supports the bag of </a:t>
            </a:r>
            <a:r>
              <a:rPr lang="en-US" dirty="0" err="1"/>
              <a:t>forewaters</a:t>
            </a:r>
            <a:r>
              <a:rPr lang="en-US" dirty="0"/>
              <a:t>. Uterine contractions are applying increasing force at this time.</a:t>
            </a:r>
          </a:p>
          <a:p>
            <a:pPr marL="320040" indent="-320040" eaLnBrk="1" fontAlgn="auto" hangingPunct="1">
              <a:spcAft>
                <a:spcPts val="0"/>
              </a:spcAft>
              <a:buFont typeface="Wingdings"/>
              <a:buChar char=""/>
              <a:defRPr/>
            </a:pPr>
            <a:r>
              <a:rPr lang="en-US" dirty="0"/>
              <a:t>Occasionally the membranes do not rupture even in the second stage and appear at the vulva as a bulging sac covering the fetal head as it is born; this is known as </a:t>
            </a:r>
            <a:r>
              <a:rPr lang="en-US" b="1" dirty="0"/>
              <a:t>‘</a:t>
            </a:r>
            <a:r>
              <a:rPr lang="en-US" b="1" dirty="0" err="1"/>
              <a:t>caul</a:t>
            </a:r>
            <a:r>
              <a:rPr lang="en-US" b="1" dirty="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976E1-C17D-4087-81D0-AF7BCA566671}"/>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GB" b="1" dirty="0"/>
              <a:t>Recognition of the first stage of labour</a:t>
            </a:r>
            <a:endParaRPr lang="en-US" dirty="0"/>
          </a:p>
        </p:txBody>
      </p:sp>
      <p:sp>
        <p:nvSpPr>
          <p:cNvPr id="3" name="Content Placeholder 2">
            <a:extLst>
              <a:ext uri="{FF2B5EF4-FFF2-40B4-BE49-F238E27FC236}">
                <a16:creationId xmlns:a16="http://schemas.microsoft.com/office/drawing/2014/main" id="{35AC7EA9-F310-46BB-8684-A65CCC0837E7}"/>
              </a:ext>
            </a:extLst>
          </p:cNvPr>
          <p:cNvSpPr>
            <a:spLocks noGrp="1"/>
          </p:cNvSpPr>
          <p:nvPr>
            <p:ph sz="quarter" idx="1"/>
          </p:nvPr>
        </p:nvSpPr>
        <p:spPr>
          <a:xfrm>
            <a:off x="612775" y="1600200"/>
            <a:ext cx="8153400" cy="4495800"/>
          </a:xfrm>
        </p:spPr>
        <p:txBody>
          <a:bodyPr>
            <a:normAutofit fontScale="92500" lnSpcReduction="10000"/>
          </a:bodyPr>
          <a:lstStyle/>
          <a:p>
            <a:pPr marL="320040" indent="-320040" eaLnBrk="1" fontAlgn="auto" hangingPunct="1">
              <a:spcAft>
                <a:spcPts val="0"/>
              </a:spcAft>
              <a:buFont typeface="Wingdings"/>
              <a:buChar char=""/>
              <a:defRPr/>
            </a:pPr>
            <a:r>
              <a:rPr lang="en-GB" dirty="0"/>
              <a:t>Show</a:t>
            </a:r>
            <a:endParaRPr lang="en-US" dirty="0"/>
          </a:p>
          <a:p>
            <a:pPr marL="320040" indent="-320040" eaLnBrk="1" fontAlgn="auto" hangingPunct="1">
              <a:spcAft>
                <a:spcPts val="0"/>
              </a:spcAft>
              <a:buFont typeface="Wingdings"/>
              <a:buChar char=""/>
              <a:defRPr/>
            </a:pPr>
            <a:r>
              <a:rPr lang="en-GB" dirty="0"/>
              <a:t>Uterine contractions: increase in frequency, intensity and regularity as labour progresses</a:t>
            </a:r>
            <a:endParaRPr lang="en-US" dirty="0"/>
          </a:p>
          <a:p>
            <a:pPr marL="320040" indent="-320040" eaLnBrk="1" fontAlgn="auto" hangingPunct="1">
              <a:spcAft>
                <a:spcPts val="0"/>
              </a:spcAft>
              <a:buFont typeface="Wingdings"/>
              <a:buChar char=""/>
              <a:defRPr/>
            </a:pPr>
            <a:r>
              <a:rPr lang="en-GB" dirty="0"/>
              <a:t>Backache</a:t>
            </a:r>
            <a:endParaRPr lang="en-US" dirty="0"/>
          </a:p>
          <a:p>
            <a:pPr marL="320040" indent="-320040" eaLnBrk="1" fontAlgn="auto" hangingPunct="1">
              <a:spcAft>
                <a:spcPts val="0"/>
              </a:spcAft>
              <a:buFont typeface="Wingdings"/>
              <a:buChar char=""/>
              <a:defRPr/>
            </a:pPr>
            <a:r>
              <a:rPr lang="en-GB" dirty="0"/>
              <a:t>Spontaneous rupture of the membranes and draining of liquor.</a:t>
            </a:r>
            <a:endParaRPr lang="en-US" dirty="0"/>
          </a:p>
          <a:p>
            <a:pPr marL="320040" indent="-320040" eaLnBrk="1" fontAlgn="auto" hangingPunct="1">
              <a:spcAft>
                <a:spcPts val="0"/>
              </a:spcAft>
              <a:buFont typeface="Wingdings"/>
              <a:buChar char=""/>
              <a:defRPr/>
            </a:pPr>
            <a:endParaRPr lang="en-GB" dirty="0"/>
          </a:p>
          <a:p>
            <a:pPr marL="320040" indent="-320040" eaLnBrk="1" fontAlgn="auto" hangingPunct="1">
              <a:spcAft>
                <a:spcPts val="0"/>
              </a:spcAft>
              <a:buFont typeface="Wingdings"/>
              <a:buChar char=""/>
              <a:defRPr/>
            </a:pPr>
            <a:r>
              <a:rPr lang="en-GB" dirty="0"/>
              <a:t>Confirmation by midwife: </a:t>
            </a:r>
          </a:p>
          <a:p>
            <a:pPr marL="640080" lvl="1" indent="-274320" eaLnBrk="1" fontAlgn="auto" hangingPunct="1">
              <a:spcAft>
                <a:spcPts val="0"/>
              </a:spcAft>
              <a:buFont typeface="Wingdings 2"/>
              <a:buChar char=""/>
              <a:defRPr/>
            </a:pPr>
            <a:r>
              <a:rPr lang="en-GB" dirty="0"/>
              <a:t>Assess uterine contractions </a:t>
            </a:r>
          </a:p>
          <a:p>
            <a:pPr marL="640080" lvl="1" indent="-274320" eaLnBrk="1" fontAlgn="auto" hangingPunct="1">
              <a:spcAft>
                <a:spcPts val="0"/>
              </a:spcAft>
              <a:buFont typeface="Wingdings 2"/>
              <a:buChar char=""/>
              <a:defRPr/>
            </a:pPr>
            <a:r>
              <a:rPr lang="en-GB" dirty="0"/>
              <a:t>Perform vaginal examination</a:t>
            </a:r>
            <a:endParaRPr lang="en-US" dirty="0"/>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DC1932B-77D3-41FC-93B8-98D50B9F60B6}"/>
              </a:ext>
            </a:extLst>
          </p:cNvPr>
          <p:cNvSpPr>
            <a:spLocks noGrp="1"/>
          </p:cNvSpPr>
          <p:nvPr>
            <p:ph type="title"/>
          </p:nvPr>
        </p:nvSpPr>
        <p:spPr>
          <a:xfrm>
            <a:off x="612775" y="228600"/>
            <a:ext cx="8153400" cy="990600"/>
          </a:xfrm>
        </p:spPr>
        <p:txBody>
          <a:bodyPr/>
          <a:lstStyle/>
          <a:p>
            <a:pPr eaLnBrk="1" hangingPunct="1"/>
            <a:r>
              <a:rPr lang="en-US" altLang="en-US" b="1"/>
              <a:t>Definitions </a:t>
            </a:r>
          </a:p>
        </p:txBody>
      </p:sp>
      <p:sp>
        <p:nvSpPr>
          <p:cNvPr id="3" name="Content Placeholder 2">
            <a:extLst>
              <a:ext uri="{FF2B5EF4-FFF2-40B4-BE49-F238E27FC236}">
                <a16:creationId xmlns:a16="http://schemas.microsoft.com/office/drawing/2014/main" id="{3BD07E10-700B-448A-8392-10100285B155}"/>
              </a:ext>
            </a:extLst>
          </p:cNvPr>
          <p:cNvSpPr>
            <a:spLocks noGrp="1"/>
          </p:cNvSpPr>
          <p:nvPr>
            <p:ph sz="quarter" idx="1"/>
          </p:nvPr>
        </p:nvSpPr>
        <p:spPr>
          <a:xfrm>
            <a:off x="457200" y="1600200"/>
            <a:ext cx="8229600" cy="4953000"/>
          </a:xfrm>
        </p:spPr>
        <p:txBody>
          <a:bodyPr>
            <a:normAutofit fontScale="92500" lnSpcReduction="10000"/>
          </a:bodyPr>
          <a:lstStyle/>
          <a:p>
            <a:pPr marL="320040" indent="-320040" eaLnBrk="1" fontAlgn="auto" hangingPunct="1">
              <a:spcAft>
                <a:spcPts val="0"/>
              </a:spcAft>
              <a:buFont typeface="Wingdings"/>
              <a:buNone/>
              <a:defRPr/>
            </a:pPr>
            <a:r>
              <a:rPr lang="en-GB" b="1" dirty="0"/>
              <a:t>LABOUR</a:t>
            </a:r>
            <a:endParaRPr lang="en-US" dirty="0"/>
          </a:p>
          <a:p>
            <a:pPr marL="320040" indent="-320040" eaLnBrk="1" fontAlgn="auto" hangingPunct="1">
              <a:spcAft>
                <a:spcPts val="0"/>
              </a:spcAft>
              <a:buFont typeface="Wingdings"/>
              <a:buChar char=""/>
              <a:defRPr/>
            </a:pPr>
            <a:r>
              <a:rPr lang="en-GB" dirty="0"/>
              <a:t>The process by which the </a:t>
            </a:r>
            <a:r>
              <a:rPr lang="en-GB" dirty="0" err="1"/>
              <a:t>fetus</a:t>
            </a:r>
            <a:r>
              <a:rPr lang="en-GB" dirty="0"/>
              <a:t>, placenta and membranes are expelled from the uterus through the birth canal after 24 weeks of gestation</a:t>
            </a:r>
            <a:endParaRPr lang="en-US" dirty="0"/>
          </a:p>
          <a:p>
            <a:pPr marL="320040" indent="-320040" eaLnBrk="1" fontAlgn="auto" hangingPunct="1">
              <a:spcAft>
                <a:spcPts val="0"/>
              </a:spcAft>
              <a:buFont typeface="Wingdings"/>
              <a:buNone/>
              <a:defRPr/>
            </a:pPr>
            <a:endParaRPr lang="en-GB" b="1" dirty="0"/>
          </a:p>
          <a:p>
            <a:pPr marL="320040" indent="-320040" eaLnBrk="1" fontAlgn="auto" hangingPunct="1">
              <a:spcAft>
                <a:spcPts val="0"/>
              </a:spcAft>
              <a:buFont typeface="Wingdings"/>
              <a:buNone/>
              <a:defRPr/>
            </a:pPr>
            <a:r>
              <a:rPr lang="en-GB" b="1" dirty="0"/>
              <a:t>Normal labour</a:t>
            </a:r>
            <a:endParaRPr lang="en-US" dirty="0"/>
          </a:p>
          <a:p>
            <a:pPr marL="320040" indent="-320040" eaLnBrk="1" fontAlgn="auto" hangingPunct="1">
              <a:spcAft>
                <a:spcPts val="0"/>
              </a:spcAft>
              <a:buFont typeface="Wingdings"/>
              <a:buChar char=""/>
              <a:defRPr/>
            </a:pPr>
            <a:r>
              <a:rPr lang="en-GB" dirty="0"/>
              <a:t>The process by which the </a:t>
            </a:r>
            <a:r>
              <a:rPr lang="en-GB" dirty="0" err="1"/>
              <a:t>fetus</a:t>
            </a:r>
            <a:r>
              <a:rPr lang="en-GB" dirty="0"/>
              <a:t> is born spontaneously at term, presents with the vertex, is born with maternal unaided effort and the duration does not exceed 18 hours and there is no complication to the mother and the baby after delivery.</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8E79-EA1C-4617-A33D-0AAC4F5CD8A5}"/>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GB" b="1" dirty="0"/>
              <a:t>Factors that influence the outcome of labour</a:t>
            </a:r>
            <a:endParaRPr lang="en-US" dirty="0"/>
          </a:p>
        </p:txBody>
      </p:sp>
      <p:sp>
        <p:nvSpPr>
          <p:cNvPr id="3" name="Content Placeholder 2">
            <a:extLst>
              <a:ext uri="{FF2B5EF4-FFF2-40B4-BE49-F238E27FC236}">
                <a16:creationId xmlns:a16="http://schemas.microsoft.com/office/drawing/2014/main" id="{910C5093-3919-4AD6-80C7-006AF4A53AEA}"/>
              </a:ext>
            </a:extLst>
          </p:cNvPr>
          <p:cNvSpPr>
            <a:spLocks noGrp="1"/>
          </p:cNvSpPr>
          <p:nvPr>
            <p:ph sz="quarter" idx="1"/>
          </p:nvPr>
        </p:nvSpPr>
        <p:spPr>
          <a:xfrm>
            <a:off x="612775" y="1600200"/>
            <a:ext cx="8153400" cy="4495800"/>
          </a:xfrm>
        </p:spPr>
        <p:txBody>
          <a:bodyPr>
            <a:normAutofit fontScale="92500" lnSpcReduction="10000"/>
          </a:bodyPr>
          <a:lstStyle/>
          <a:p>
            <a:pPr marL="320040" indent="-320040" eaLnBrk="1" fontAlgn="auto" hangingPunct="1">
              <a:spcAft>
                <a:spcPts val="0"/>
              </a:spcAft>
              <a:buFont typeface="Wingdings"/>
              <a:buChar char=""/>
              <a:defRPr/>
            </a:pPr>
            <a:r>
              <a:rPr lang="en-US" dirty="0"/>
              <a:t>Passageway (maternal pelvis)</a:t>
            </a:r>
          </a:p>
          <a:p>
            <a:pPr marL="640080" lvl="1" indent="-274320" eaLnBrk="1" fontAlgn="auto" hangingPunct="1">
              <a:spcAft>
                <a:spcPts val="0"/>
              </a:spcAft>
              <a:buFont typeface="Wingdings 2"/>
              <a:buChar char=""/>
              <a:defRPr/>
            </a:pPr>
            <a:r>
              <a:rPr lang="en-US" dirty="0"/>
              <a:t>Bony pelvis, joints and ligaments</a:t>
            </a:r>
          </a:p>
          <a:p>
            <a:pPr marL="640080" lvl="1" indent="-274320" eaLnBrk="1" fontAlgn="auto" hangingPunct="1">
              <a:spcAft>
                <a:spcPts val="0"/>
              </a:spcAft>
              <a:buFont typeface="Wingdings 2"/>
              <a:buChar char=""/>
              <a:defRPr/>
            </a:pPr>
            <a:r>
              <a:rPr lang="en-US" dirty="0"/>
              <a:t>Soft tissues-pelvic floor muscles, cervix and vagina</a:t>
            </a:r>
          </a:p>
          <a:p>
            <a:pPr marL="320040" indent="-320040" eaLnBrk="1" fontAlgn="auto" hangingPunct="1">
              <a:spcAft>
                <a:spcPts val="0"/>
              </a:spcAft>
              <a:buFont typeface="Wingdings"/>
              <a:buChar char=""/>
              <a:defRPr/>
            </a:pPr>
            <a:r>
              <a:rPr lang="en-US" dirty="0"/>
              <a:t>Passenger(fetus and placenta)</a:t>
            </a:r>
          </a:p>
          <a:p>
            <a:pPr marL="640080" lvl="1" indent="-274320" eaLnBrk="1" fontAlgn="auto" hangingPunct="1">
              <a:spcAft>
                <a:spcPts val="0"/>
              </a:spcAft>
              <a:buFont typeface="Wingdings 2"/>
              <a:buChar char=""/>
              <a:defRPr/>
            </a:pPr>
            <a:r>
              <a:rPr lang="en-US" dirty="0"/>
              <a:t>Fetal skull, lie, attitude, presentation, engagement, position</a:t>
            </a:r>
          </a:p>
          <a:p>
            <a:pPr marL="320040" indent="-320040" eaLnBrk="1" fontAlgn="auto" hangingPunct="1">
              <a:spcAft>
                <a:spcPts val="0"/>
              </a:spcAft>
              <a:buFont typeface="Wingdings"/>
              <a:buChar char=""/>
              <a:defRPr/>
            </a:pPr>
            <a:r>
              <a:rPr lang="en-US" dirty="0"/>
              <a:t>Powers (primary and secondary)</a:t>
            </a:r>
          </a:p>
          <a:p>
            <a:pPr marL="640080" lvl="1" indent="-274320" eaLnBrk="1" fontAlgn="auto" hangingPunct="1">
              <a:spcAft>
                <a:spcPts val="0"/>
              </a:spcAft>
              <a:buFont typeface="Wingdings 2"/>
              <a:buChar char=""/>
              <a:defRPr/>
            </a:pPr>
            <a:r>
              <a:rPr lang="en-US" dirty="0"/>
              <a:t>Intensity, frequency and duration of contraction</a:t>
            </a:r>
          </a:p>
          <a:p>
            <a:pPr marL="640080" lvl="1" indent="-274320" eaLnBrk="1" fontAlgn="auto" hangingPunct="1">
              <a:spcAft>
                <a:spcPts val="0"/>
              </a:spcAft>
              <a:buFont typeface="Wingdings 2"/>
              <a:buChar char=""/>
              <a:defRPr/>
            </a:pPr>
            <a:r>
              <a:rPr lang="en-US" dirty="0"/>
              <a:t>Intra-abdominal pressure</a:t>
            </a:r>
          </a:p>
          <a:p>
            <a:pPr marL="320040" indent="-320040" eaLnBrk="1" fontAlgn="auto" hangingPunct="1">
              <a:spcAft>
                <a:spcPts val="0"/>
              </a:spcAft>
              <a:buFont typeface="Wingdings"/>
              <a:buChar char=""/>
              <a:defRPr/>
            </a:pPr>
            <a:r>
              <a:rPr lang="en-US" dirty="0"/>
              <a:t>Psychology (maternal)</a:t>
            </a:r>
          </a:p>
          <a:p>
            <a:pPr marL="320040" indent="-320040" eaLnBrk="1" fontAlgn="auto" hangingPunct="1">
              <a:spcAft>
                <a:spcPts val="0"/>
              </a:spcAft>
              <a:buFont typeface="Wingdings"/>
              <a:buChar char=""/>
              <a:defRPr/>
            </a:pPr>
            <a:r>
              <a:rPr lang="en-US" dirty="0"/>
              <a:t>Position (maternal)</a:t>
            </a:r>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B43D66E-C168-4AC7-9F38-9CA69F5C0BC0}"/>
              </a:ext>
            </a:extLst>
          </p:cNvPr>
          <p:cNvSpPr>
            <a:spLocks noGrp="1"/>
          </p:cNvSpPr>
          <p:nvPr>
            <p:ph type="title"/>
          </p:nvPr>
        </p:nvSpPr>
        <p:spPr>
          <a:xfrm>
            <a:off x="612775" y="228600"/>
            <a:ext cx="8153400" cy="990600"/>
          </a:xfrm>
        </p:spPr>
        <p:txBody>
          <a:bodyPr/>
          <a:lstStyle/>
          <a:p>
            <a:pPr eaLnBrk="1" hangingPunct="1"/>
            <a:r>
              <a:rPr lang="en-US" altLang="en-US" b="1"/>
              <a:t>Psychological responses:</a:t>
            </a:r>
          </a:p>
        </p:txBody>
      </p:sp>
      <p:sp>
        <p:nvSpPr>
          <p:cNvPr id="54275" name="Rectangle 3">
            <a:extLst>
              <a:ext uri="{FF2B5EF4-FFF2-40B4-BE49-F238E27FC236}">
                <a16:creationId xmlns:a16="http://schemas.microsoft.com/office/drawing/2014/main" id="{F5B769D0-3C23-44A7-8478-646550B2F9A4}"/>
              </a:ext>
            </a:extLst>
          </p:cNvPr>
          <p:cNvSpPr>
            <a:spLocks noGrp="1"/>
          </p:cNvSpPr>
          <p:nvPr>
            <p:ph sz="quarter" idx="1"/>
          </p:nvPr>
        </p:nvSpPr>
        <p:spPr>
          <a:xfrm>
            <a:off x="685800" y="1981200"/>
            <a:ext cx="8763000" cy="4876800"/>
          </a:xfrm>
        </p:spPr>
        <p:txBody>
          <a:bodyPr/>
          <a:lstStyle/>
          <a:p>
            <a:pPr eaLnBrk="1" hangingPunct="1">
              <a:lnSpc>
                <a:spcPct val="90000"/>
              </a:lnSpc>
            </a:pPr>
            <a:r>
              <a:rPr lang="en-US" altLang="en-US" sz="2800"/>
              <a:t>The birth experience influence the woman's self confidence, self esteem, and her view of life, her relationships, and her children.</a:t>
            </a:r>
          </a:p>
          <a:p>
            <a:pPr eaLnBrk="1" hangingPunct="1">
              <a:lnSpc>
                <a:spcPct val="90000"/>
              </a:lnSpc>
            </a:pPr>
            <a:r>
              <a:rPr lang="en-US" altLang="en-US" sz="2800"/>
              <a:t>Factors influencing a positive birth experience include:</a:t>
            </a:r>
          </a:p>
          <a:p>
            <a:pPr lvl="1" eaLnBrk="1" hangingPunct="1">
              <a:lnSpc>
                <a:spcPct val="90000"/>
              </a:lnSpc>
            </a:pPr>
            <a:r>
              <a:rPr lang="en-US" altLang="en-US" sz="2400"/>
              <a:t>clear information on procedure</a:t>
            </a:r>
          </a:p>
          <a:p>
            <a:pPr lvl="1" eaLnBrk="1" hangingPunct="1">
              <a:lnSpc>
                <a:spcPct val="90000"/>
              </a:lnSpc>
            </a:pPr>
            <a:r>
              <a:rPr lang="en-US" altLang="en-US" sz="2400"/>
              <a:t>positive support, not being alone</a:t>
            </a:r>
          </a:p>
          <a:p>
            <a:pPr lvl="1" eaLnBrk="1" hangingPunct="1">
              <a:lnSpc>
                <a:spcPct val="90000"/>
              </a:lnSpc>
            </a:pPr>
            <a:r>
              <a:rPr lang="en-US" altLang="en-US" sz="2400"/>
              <a:t>sense of mastery, self- confidence</a:t>
            </a:r>
          </a:p>
          <a:p>
            <a:pPr lvl="1" eaLnBrk="1" hangingPunct="1">
              <a:lnSpc>
                <a:spcPct val="90000"/>
              </a:lnSpc>
            </a:pPr>
            <a:r>
              <a:rPr lang="en-US" altLang="en-US" sz="2400"/>
              <a:t>trust in staff caring for her</a:t>
            </a:r>
          </a:p>
          <a:p>
            <a:pPr lvl="1" eaLnBrk="1" hangingPunct="1">
              <a:lnSpc>
                <a:spcPct val="90000"/>
              </a:lnSpc>
            </a:pPr>
            <a:r>
              <a:rPr lang="en-US" altLang="en-US" sz="2400"/>
              <a:t>positive reaction to the pregnancy</a:t>
            </a:r>
          </a:p>
          <a:p>
            <a:pPr lvl="1" eaLnBrk="1" hangingPunct="1">
              <a:lnSpc>
                <a:spcPct val="90000"/>
              </a:lnSpc>
            </a:pPr>
            <a:r>
              <a:rPr lang="en-US" altLang="en-US" sz="2400"/>
              <a:t>Preparation for childbirth experience.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34B2392C-6252-46B9-9E65-509161D92442}"/>
              </a:ext>
            </a:extLst>
          </p:cNvPr>
          <p:cNvSpPr>
            <a:spLocks noGrp="1"/>
          </p:cNvSpPr>
          <p:nvPr>
            <p:ph type="title"/>
          </p:nvPr>
        </p:nvSpPr>
        <p:spPr>
          <a:xfrm>
            <a:off x="612775" y="228600"/>
            <a:ext cx="8153400" cy="990600"/>
          </a:xfrm>
        </p:spPr>
        <p:txBody>
          <a:bodyPr/>
          <a:lstStyle/>
          <a:p>
            <a:pPr eaLnBrk="1" hangingPunct="1"/>
            <a:endParaRPr lang="en-US" altLang="en-US"/>
          </a:p>
        </p:txBody>
      </p:sp>
      <p:pic>
        <p:nvPicPr>
          <p:cNvPr id="56323" name="Content Placeholder 4">
            <a:extLst>
              <a:ext uri="{FF2B5EF4-FFF2-40B4-BE49-F238E27FC236}">
                <a16:creationId xmlns:a16="http://schemas.microsoft.com/office/drawing/2014/main" id="{6ABDB983-FDE5-497C-A2A5-300DC6E0692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81000" y="1600200"/>
            <a:ext cx="8610600" cy="50292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97D27D5E-F2B3-49C5-A785-B63626015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991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D44F284-FF36-41D5-9DE7-FAF5D43D1595}"/>
              </a:ext>
            </a:extLst>
          </p:cNvPr>
          <p:cNvSpPr>
            <a:spLocks noGrp="1"/>
          </p:cNvSpPr>
          <p:nvPr>
            <p:ph type="title"/>
          </p:nvPr>
        </p:nvSpPr>
        <p:spPr>
          <a:xfrm>
            <a:off x="612775" y="228600"/>
            <a:ext cx="8153400" cy="990600"/>
          </a:xfrm>
        </p:spPr>
        <p:txBody>
          <a:bodyPr/>
          <a:lstStyle/>
          <a:p>
            <a:pPr eaLnBrk="1" hangingPunct="1"/>
            <a:r>
              <a:rPr lang="en-US" altLang="en-US" b="1"/>
              <a:t>Maternal position:</a:t>
            </a:r>
            <a:r>
              <a:rPr lang="en-US" altLang="en-US"/>
              <a:t> </a:t>
            </a:r>
          </a:p>
        </p:txBody>
      </p:sp>
      <p:sp>
        <p:nvSpPr>
          <p:cNvPr id="58371" name="Rectangle 3">
            <a:extLst>
              <a:ext uri="{FF2B5EF4-FFF2-40B4-BE49-F238E27FC236}">
                <a16:creationId xmlns:a16="http://schemas.microsoft.com/office/drawing/2014/main" id="{5A61A6A0-8FBA-4D95-A9E1-D47A957C74B1}"/>
              </a:ext>
            </a:extLst>
          </p:cNvPr>
          <p:cNvSpPr>
            <a:spLocks noGrp="1"/>
          </p:cNvSpPr>
          <p:nvPr>
            <p:ph sz="quarter" idx="1"/>
          </p:nvPr>
        </p:nvSpPr>
        <p:spPr>
          <a:xfrm>
            <a:off x="612775" y="1600200"/>
            <a:ext cx="8153400" cy="4800600"/>
          </a:xfrm>
        </p:spPr>
        <p:txBody>
          <a:bodyPr/>
          <a:lstStyle/>
          <a:p>
            <a:pPr eaLnBrk="1" hangingPunct="1"/>
            <a:r>
              <a:rPr lang="en-US" altLang="en-US" sz="2800"/>
              <a:t>Changing positions and moving around during birth facilitate fetal descend and rotation</a:t>
            </a:r>
          </a:p>
          <a:p>
            <a:pPr eaLnBrk="1" hangingPunct="1"/>
            <a:r>
              <a:rPr lang="en-US" altLang="en-US" sz="2800"/>
              <a:t>Squatting position enlarges the pelvic outlet by approximately 25% .</a:t>
            </a:r>
            <a:endParaRPr lang="en-US" altLang="en-US" sz="2800">
              <a:cs typeface="Times New Roman" panose="02020603050405020304" pitchFamily="18" charset="0"/>
            </a:endParaRPr>
          </a:p>
          <a:p>
            <a:pPr eaLnBrk="1" hangingPunct="1"/>
            <a:r>
              <a:rPr lang="en-US" altLang="en-US" sz="2800"/>
              <a:t>The use of upright or lateral position compared with supine or lithotomy positions may:</a:t>
            </a:r>
          </a:p>
          <a:p>
            <a:pPr lvl="1" eaLnBrk="1" hangingPunct="1"/>
            <a:r>
              <a:rPr lang="en-US" altLang="en-US" sz="2800"/>
              <a:t>reduce the duration of the second stage of labor</a:t>
            </a:r>
          </a:p>
          <a:p>
            <a:pPr lvl="1" eaLnBrk="1" hangingPunct="1"/>
            <a:r>
              <a:rPr lang="en-US" altLang="en-US" sz="2800"/>
              <a:t>reduce the number of assisted deliveries( vacuum and forceps)</a:t>
            </a:r>
          </a:p>
          <a:p>
            <a:pPr eaLnBrk="1" hangingPunct="1"/>
            <a:endParaRPr lang="en-US" altLang="en-US" sz="280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a:extLst>
              <a:ext uri="{FF2B5EF4-FFF2-40B4-BE49-F238E27FC236}">
                <a16:creationId xmlns:a16="http://schemas.microsoft.com/office/drawing/2014/main" id="{E9057B12-15D5-4F3E-8750-AAEB30F9FC6C}"/>
              </a:ext>
            </a:extLst>
          </p:cNvPr>
          <p:cNvSpPr>
            <a:spLocks noChangeArrowheads="1"/>
          </p:cNvSpPr>
          <p:nvPr/>
        </p:nvSpPr>
        <p:spPr bwMode="auto">
          <a:xfrm>
            <a:off x="457200" y="3048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400" b="1">
                <a:latin typeface="Tw Cen MT" panose="020B0602020104020603" pitchFamily="34" charset="0"/>
              </a:rPr>
              <a:t>Physiologic responses to labor:</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FB1D531-7BD8-434B-B845-E4FCADD2B6C5}"/>
              </a:ext>
            </a:extLst>
          </p:cNvPr>
          <p:cNvSpPr>
            <a:spLocks noGrp="1"/>
          </p:cNvSpPr>
          <p:nvPr>
            <p:ph type="title"/>
          </p:nvPr>
        </p:nvSpPr>
        <p:spPr>
          <a:xfrm>
            <a:off x="612775" y="228600"/>
            <a:ext cx="8153400" cy="990600"/>
          </a:xfrm>
        </p:spPr>
        <p:txBody>
          <a:bodyPr/>
          <a:lstStyle/>
          <a:p>
            <a:pPr eaLnBrk="1" hangingPunct="1"/>
            <a:r>
              <a:rPr lang="en-US" altLang="en-US" b="1"/>
              <a:t>Maternal responses:</a:t>
            </a:r>
          </a:p>
        </p:txBody>
      </p:sp>
      <p:sp>
        <p:nvSpPr>
          <p:cNvPr id="62467" name="Rectangle 3">
            <a:extLst>
              <a:ext uri="{FF2B5EF4-FFF2-40B4-BE49-F238E27FC236}">
                <a16:creationId xmlns:a16="http://schemas.microsoft.com/office/drawing/2014/main" id="{A89E9FA8-1662-4787-B9C4-8192FC032828}"/>
              </a:ext>
            </a:extLst>
          </p:cNvPr>
          <p:cNvSpPr>
            <a:spLocks noGrp="1"/>
          </p:cNvSpPr>
          <p:nvPr>
            <p:ph sz="quarter" idx="1"/>
          </p:nvPr>
        </p:nvSpPr>
        <p:spPr>
          <a:xfrm>
            <a:off x="612775" y="1600200"/>
            <a:ext cx="8153400" cy="4495800"/>
          </a:xfrm>
        </p:spPr>
        <p:txBody>
          <a:bodyPr/>
          <a:lstStyle/>
          <a:p>
            <a:pPr eaLnBrk="1" hangingPunct="1">
              <a:lnSpc>
                <a:spcPct val="90000"/>
              </a:lnSpc>
            </a:pPr>
            <a:r>
              <a:rPr lang="en-US" altLang="en-US" sz="2800"/>
              <a:t>Increased heart rate by 10 to 18 bpm </a:t>
            </a:r>
          </a:p>
          <a:p>
            <a:pPr eaLnBrk="1" hangingPunct="1">
              <a:lnSpc>
                <a:spcPct val="90000"/>
              </a:lnSpc>
            </a:pPr>
            <a:r>
              <a:rPr lang="en-US" altLang="en-US" sz="2800"/>
              <a:t>Increased cardiac output by l 0 to 15% during the first stage of labor and increased by 30 to 50% during the second stage of labor</a:t>
            </a:r>
          </a:p>
          <a:p>
            <a:pPr eaLnBrk="1" hangingPunct="1">
              <a:lnSpc>
                <a:spcPct val="90000"/>
              </a:lnSpc>
            </a:pPr>
            <a:r>
              <a:rPr lang="en-US" altLang="en-US" sz="2800"/>
              <a:t>Increased blood pressure by 10 to 30 mm Hg during uterine contractions in all labor stages </a:t>
            </a:r>
          </a:p>
          <a:p>
            <a:pPr eaLnBrk="1" hangingPunct="1">
              <a:lnSpc>
                <a:spcPct val="90000"/>
              </a:lnSpc>
            </a:pPr>
            <a:r>
              <a:rPr lang="en-US" altLang="en-US" sz="2800"/>
              <a:t>Increase in white blood cell count to 25,000 to 30,000 cells/mm</a:t>
            </a:r>
            <a:r>
              <a:rPr lang="en-US" altLang="en-US" sz="2800" baseline="30000"/>
              <a:t>3</a:t>
            </a:r>
            <a:r>
              <a:rPr lang="en-US" altLang="en-US" sz="2800"/>
              <a:t> perhaps as a result of tissue trauma</a:t>
            </a:r>
          </a:p>
          <a:p>
            <a:pPr eaLnBrk="1" hangingPunct="1">
              <a:lnSpc>
                <a:spcPct val="90000"/>
              </a:lnSpc>
            </a:pPr>
            <a:r>
              <a:rPr lang="en-US" altLang="en-US" sz="2800"/>
              <a:t>Increased respiratory rate along with greater oxygen consumption related to the increase in metabolism</a:t>
            </a:r>
          </a:p>
          <a:p>
            <a:pPr eaLnBrk="1" hangingPunct="1">
              <a:lnSpc>
                <a:spcPct val="90000"/>
              </a:lnSpc>
              <a:buFontTx/>
              <a:buNone/>
            </a:pPr>
            <a:endParaRPr lang="en-US" altLang="en-US" sz="280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B29317F-83A2-4A57-B27A-47D553A42A92}"/>
              </a:ext>
            </a:extLst>
          </p:cNvPr>
          <p:cNvSpPr>
            <a:spLocks noGrp="1"/>
          </p:cNvSpPr>
          <p:nvPr>
            <p:ph type="title"/>
          </p:nvPr>
        </p:nvSpPr>
        <p:spPr>
          <a:xfrm>
            <a:off x="612775" y="228600"/>
            <a:ext cx="8153400" cy="990600"/>
          </a:xfrm>
        </p:spPr>
        <p:txBody>
          <a:bodyPr/>
          <a:lstStyle/>
          <a:p>
            <a:pPr eaLnBrk="1" hangingPunct="1"/>
            <a:r>
              <a:rPr lang="en-US" altLang="en-US" b="1"/>
              <a:t>Maternal responses:</a:t>
            </a:r>
          </a:p>
        </p:txBody>
      </p:sp>
      <p:sp>
        <p:nvSpPr>
          <p:cNvPr id="64515" name="Rectangle 3">
            <a:extLst>
              <a:ext uri="{FF2B5EF4-FFF2-40B4-BE49-F238E27FC236}">
                <a16:creationId xmlns:a16="http://schemas.microsoft.com/office/drawing/2014/main" id="{FDC2B990-2D65-45CF-9F02-003A2B17C646}"/>
              </a:ext>
            </a:extLst>
          </p:cNvPr>
          <p:cNvSpPr>
            <a:spLocks noGrp="1"/>
          </p:cNvSpPr>
          <p:nvPr>
            <p:ph sz="quarter" idx="1"/>
          </p:nvPr>
        </p:nvSpPr>
        <p:spPr>
          <a:xfrm>
            <a:off x="612775" y="1600200"/>
            <a:ext cx="8153400" cy="5029200"/>
          </a:xfrm>
        </p:spPr>
        <p:txBody>
          <a:bodyPr/>
          <a:lstStyle/>
          <a:p>
            <a:pPr eaLnBrk="1" hangingPunct="1">
              <a:lnSpc>
                <a:spcPct val="90000"/>
              </a:lnSpc>
            </a:pPr>
            <a:r>
              <a:rPr lang="en-US" altLang="en-US" sz="2800"/>
              <a:t> Decreased gastric motility and food absorption, which may increase the risk of nausea and vomiting during the transition stage of labor </a:t>
            </a:r>
          </a:p>
          <a:p>
            <a:pPr eaLnBrk="1" hangingPunct="1">
              <a:lnSpc>
                <a:spcPct val="90000"/>
              </a:lnSpc>
            </a:pPr>
            <a:r>
              <a:rPr lang="en-US" altLang="en-US" sz="2800"/>
              <a:t> Decreased gastric emptying and gastric pH which increase the risk of vomiting and aspiration</a:t>
            </a:r>
          </a:p>
          <a:p>
            <a:pPr eaLnBrk="1" hangingPunct="1">
              <a:lnSpc>
                <a:spcPct val="90000"/>
              </a:lnSpc>
            </a:pPr>
            <a:r>
              <a:rPr lang="en-US" altLang="en-US" sz="2800"/>
              <a:t>Slight elevation in temperature possibly as a result of an increase in muscle activity. </a:t>
            </a:r>
          </a:p>
          <a:p>
            <a:pPr eaLnBrk="1" hangingPunct="1">
              <a:lnSpc>
                <a:spcPct val="90000"/>
              </a:lnSpc>
            </a:pPr>
            <a:r>
              <a:rPr lang="en-US" altLang="en-US" sz="2800"/>
              <a:t>Muscular aches/cramps as a result of a stressed musculoskeletal system involved in the labor process. </a:t>
            </a:r>
          </a:p>
          <a:p>
            <a:pPr eaLnBrk="1" hangingPunct="1">
              <a:lnSpc>
                <a:spcPct val="90000"/>
              </a:lnSpc>
            </a:pPr>
            <a:r>
              <a:rPr lang="en-US" altLang="en-US" sz="2800"/>
              <a:t>Increased BMR and decreased blood glucose level because of the stress of labor.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F392A5C-7683-4AFB-A93C-BECB759508DC}"/>
              </a:ext>
            </a:extLst>
          </p:cNvPr>
          <p:cNvSpPr>
            <a:spLocks noGrp="1"/>
          </p:cNvSpPr>
          <p:nvPr>
            <p:ph type="title"/>
          </p:nvPr>
        </p:nvSpPr>
        <p:spPr>
          <a:xfrm>
            <a:off x="612775" y="228600"/>
            <a:ext cx="8153400" cy="990600"/>
          </a:xfrm>
        </p:spPr>
        <p:txBody>
          <a:bodyPr/>
          <a:lstStyle/>
          <a:p>
            <a:pPr eaLnBrk="1" hangingPunct="1"/>
            <a:r>
              <a:rPr lang="en-US" altLang="en-US" b="1"/>
              <a:t>Fetal responses</a:t>
            </a:r>
            <a:r>
              <a:rPr lang="en-US" altLang="en-US"/>
              <a:t> </a:t>
            </a:r>
          </a:p>
        </p:txBody>
      </p:sp>
      <p:sp>
        <p:nvSpPr>
          <p:cNvPr id="66563" name="Rectangle 3">
            <a:extLst>
              <a:ext uri="{FF2B5EF4-FFF2-40B4-BE49-F238E27FC236}">
                <a16:creationId xmlns:a16="http://schemas.microsoft.com/office/drawing/2014/main" id="{529AC9C6-F739-4A58-B256-7529C0DA0554}"/>
              </a:ext>
            </a:extLst>
          </p:cNvPr>
          <p:cNvSpPr>
            <a:spLocks noGrp="1"/>
          </p:cNvSpPr>
          <p:nvPr>
            <p:ph sz="quarter" idx="1"/>
          </p:nvPr>
        </p:nvSpPr>
        <p:spPr>
          <a:xfrm>
            <a:off x="612775" y="1600200"/>
            <a:ext cx="8153400" cy="4953000"/>
          </a:xfrm>
        </p:spPr>
        <p:txBody>
          <a:bodyPr/>
          <a:lstStyle/>
          <a:p>
            <a:pPr marL="609600" indent="-609600" eaLnBrk="1" hangingPunct="1">
              <a:lnSpc>
                <a:spcPct val="90000"/>
              </a:lnSpc>
            </a:pPr>
            <a:r>
              <a:rPr lang="en-US" altLang="en-US" sz="2800"/>
              <a:t>Periodic fetal heart rate accelerations and slight decelerations related to fetal movement, fundal pressure, and uterine contractions.</a:t>
            </a:r>
          </a:p>
          <a:p>
            <a:pPr marL="609600" indent="-609600" eaLnBrk="1" hangingPunct="1">
              <a:lnSpc>
                <a:spcPct val="90000"/>
              </a:lnSpc>
            </a:pPr>
            <a:r>
              <a:rPr lang="en-US" altLang="en-US" sz="2800"/>
              <a:t>Decrease in circulation and perfusion to the fetus secondary to uterine contractions.</a:t>
            </a:r>
          </a:p>
          <a:p>
            <a:pPr marL="609600" indent="-609600" eaLnBrk="1" hangingPunct="1">
              <a:lnSpc>
                <a:spcPct val="90000"/>
              </a:lnSpc>
            </a:pPr>
            <a:r>
              <a:rPr lang="en-US" altLang="en-US" sz="2800"/>
              <a:t>Increase in arterial carbon dioxide pressure(pCO</a:t>
            </a:r>
            <a:r>
              <a:rPr lang="en-US" altLang="en-US" sz="2800" baseline="-25000"/>
              <a:t>2</a:t>
            </a:r>
            <a:r>
              <a:rPr lang="en-US" altLang="en-US" sz="2800"/>
              <a:t>)</a:t>
            </a:r>
          </a:p>
          <a:p>
            <a:pPr marL="609600" indent="-609600" eaLnBrk="1" hangingPunct="1">
              <a:lnSpc>
                <a:spcPct val="90000"/>
              </a:lnSpc>
            </a:pPr>
            <a:r>
              <a:rPr lang="en-US" altLang="en-US" sz="2800"/>
              <a:t>Decrease in fetal breathing movements throughout labor.</a:t>
            </a:r>
          </a:p>
          <a:p>
            <a:pPr marL="609600" indent="-609600" eaLnBrk="1" hangingPunct="1">
              <a:lnSpc>
                <a:spcPct val="90000"/>
              </a:lnSpc>
            </a:pPr>
            <a:r>
              <a:rPr lang="en-US" altLang="en-US" sz="2800"/>
              <a:t>Decrease in fetal oxygen pressure with a decrease in the partial pressure of oxygen (pO</a:t>
            </a:r>
            <a:r>
              <a:rPr lang="en-US" altLang="en-US" sz="2800" baseline="-25000"/>
              <a:t>2</a:t>
            </a:r>
            <a:r>
              <a:rPr lang="en-US" altLang="en-US" sz="2800"/>
              <a:t>).</a:t>
            </a:r>
          </a:p>
          <a:p>
            <a:pPr marL="609600" indent="-609600" eaLnBrk="1" hangingPunct="1">
              <a:lnSpc>
                <a:spcPct val="90000"/>
              </a:lnSpc>
              <a:buFontTx/>
              <a:buAutoNum type="arabicPeriod"/>
            </a:pPr>
            <a:endParaRPr lang="en-US" altLang="en-US" sz="240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D7874-2ECA-4322-A728-4D17AB84E51C}"/>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Non-pharmacological methods of pain control</a:t>
            </a:r>
          </a:p>
        </p:txBody>
      </p:sp>
      <p:sp>
        <p:nvSpPr>
          <p:cNvPr id="3" name="Content Placeholder 2">
            <a:extLst>
              <a:ext uri="{FF2B5EF4-FFF2-40B4-BE49-F238E27FC236}">
                <a16:creationId xmlns:a16="http://schemas.microsoft.com/office/drawing/2014/main" id="{420C83A4-FAB3-4A9E-947C-6456D8A46CDA}"/>
              </a:ext>
            </a:extLst>
          </p:cNvPr>
          <p:cNvSpPr>
            <a:spLocks noGrp="1"/>
          </p:cNvSpPr>
          <p:nvPr>
            <p:ph sz="quarter" idx="1"/>
          </p:nvPr>
        </p:nvSpPr>
        <p:spPr>
          <a:xfrm>
            <a:off x="612775" y="1600200"/>
            <a:ext cx="8153400" cy="4495800"/>
          </a:xfrm>
        </p:spPr>
        <p:txBody>
          <a:bodyPr>
            <a:normAutofit fontScale="85000" lnSpcReduction="20000"/>
          </a:bodyPr>
          <a:lstStyle/>
          <a:p>
            <a:pPr marL="320040" indent="-320040" eaLnBrk="1" fontAlgn="auto" hangingPunct="1">
              <a:spcAft>
                <a:spcPts val="0"/>
              </a:spcAft>
              <a:buFont typeface="Wingdings"/>
              <a:buChar char=""/>
              <a:defRPr/>
            </a:pPr>
            <a:r>
              <a:rPr lang="en-US" dirty="0"/>
              <a:t>Homeopathy</a:t>
            </a:r>
          </a:p>
          <a:p>
            <a:pPr marL="320040" indent="-320040" eaLnBrk="1" fontAlgn="auto" hangingPunct="1">
              <a:spcAft>
                <a:spcPts val="0"/>
              </a:spcAft>
              <a:buFont typeface="Wingdings"/>
              <a:buChar char=""/>
              <a:defRPr/>
            </a:pPr>
            <a:r>
              <a:rPr lang="en-US" dirty="0"/>
              <a:t>Hydrotherapy</a:t>
            </a:r>
          </a:p>
          <a:p>
            <a:pPr marL="320040" indent="-320040" eaLnBrk="1" fontAlgn="auto" hangingPunct="1">
              <a:spcAft>
                <a:spcPts val="0"/>
              </a:spcAft>
              <a:buFont typeface="Wingdings"/>
              <a:buChar char=""/>
              <a:defRPr/>
            </a:pPr>
            <a:r>
              <a:rPr lang="en-US" dirty="0"/>
              <a:t>Music therapy</a:t>
            </a:r>
          </a:p>
          <a:p>
            <a:pPr marL="320040" indent="-320040" eaLnBrk="1" fontAlgn="auto" hangingPunct="1">
              <a:spcAft>
                <a:spcPts val="0"/>
              </a:spcAft>
              <a:buFont typeface="Wingdings"/>
              <a:buChar char=""/>
              <a:defRPr/>
            </a:pPr>
            <a:r>
              <a:rPr lang="en-US" dirty="0"/>
              <a:t>TENS</a:t>
            </a:r>
          </a:p>
          <a:p>
            <a:pPr marL="320040" indent="-320040" eaLnBrk="1" fontAlgn="auto" hangingPunct="1">
              <a:spcAft>
                <a:spcPts val="0"/>
              </a:spcAft>
              <a:buFont typeface="Wingdings"/>
              <a:buChar char=""/>
              <a:defRPr/>
            </a:pPr>
            <a:r>
              <a:rPr lang="en-US" dirty="0"/>
              <a:t>Distraction</a:t>
            </a:r>
          </a:p>
          <a:p>
            <a:pPr marL="320040" indent="-320040" eaLnBrk="1" fontAlgn="auto" hangingPunct="1">
              <a:spcAft>
                <a:spcPts val="0"/>
              </a:spcAft>
              <a:buFont typeface="Wingdings"/>
              <a:buChar char=""/>
              <a:defRPr/>
            </a:pPr>
            <a:r>
              <a:rPr lang="en-US" dirty="0"/>
              <a:t>Relaxation and breathing techniques</a:t>
            </a:r>
          </a:p>
          <a:p>
            <a:pPr marL="320040" indent="-320040" eaLnBrk="1" fontAlgn="auto" hangingPunct="1">
              <a:spcAft>
                <a:spcPts val="0"/>
              </a:spcAft>
              <a:buFont typeface="Wingdings"/>
              <a:buChar char=""/>
              <a:defRPr/>
            </a:pPr>
            <a:r>
              <a:rPr lang="en-US" dirty="0"/>
              <a:t>Superficial heat and cold</a:t>
            </a:r>
          </a:p>
          <a:p>
            <a:pPr marL="320040" indent="-320040" eaLnBrk="1" fontAlgn="auto" hangingPunct="1">
              <a:spcAft>
                <a:spcPts val="0"/>
              </a:spcAft>
              <a:buFont typeface="Wingdings"/>
              <a:buChar char=""/>
              <a:defRPr/>
            </a:pPr>
            <a:r>
              <a:rPr lang="en-US" dirty="0"/>
              <a:t>Touch and massage</a:t>
            </a:r>
          </a:p>
          <a:p>
            <a:pPr marL="320040" indent="-320040" eaLnBrk="1" fontAlgn="auto" hangingPunct="1">
              <a:spcAft>
                <a:spcPts val="0"/>
              </a:spcAft>
              <a:buFont typeface="Wingdings"/>
              <a:buChar char=""/>
              <a:defRPr/>
            </a:pPr>
            <a:r>
              <a:rPr lang="en-US" dirty="0" err="1"/>
              <a:t>Acupunture</a:t>
            </a:r>
            <a:endParaRPr lang="en-US" dirty="0"/>
          </a:p>
          <a:p>
            <a:pPr marL="320040" indent="-320040" eaLnBrk="1" fontAlgn="auto" hangingPunct="1">
              <a:spcAft>
                <a:spcPts val="0"/>
              </a:spcAft>
              <a:buFont typeface="Wingdings"/>
              <a:buChar char=""/>
              <a:defRPr/>
            </a:pPr>
            <a:r>
              <a:rPr lang="en-US" dirty="0" err="1"/>
              <a:t>Hypoisis</a:t>
            </a:r>
            <a:endParaRPr lang="en-US" dirty="0"/>
          </a:p>
          <a:p>
            <a:pPr marL="320040" indent="-320040" eaLnBrk="1" fontAlgn="auto" hangingPunct="1">
              <a:spcAft>
                <a:spcPts val="0"/>
              </a:spcAft>
              <a:buFont typeface="Wingdings"/>
              <a:buChar char=""/>
              <a:defRPr/>
            </a:pPr>
            <a:r>
              <a:rPr lang="en-US" dirty="0"/>
              <a:t>Aromatherapy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B02E0EA-F58A-437D-9E63-010B579E818F}"/>
              </a:ext>
            </a:extLst>
          </p:cNvPr>
          <p:cNvSpPr>
            <a:spLocks noGrp="1"/>
          </p:cNvSpPr>
          <p:nvPr>
            <p:ph type="title"/>
          </p:nvPr>
        </p:nvSpPr>
        <p:spPr>
          <a:xfrm>
            <a:off x="612775" y="266700"/>
            <a:ext cx="8153400" cy="990600"/>
          </a:xfrm>
        </p:spPr>
        <p:txBody>
          <a:bodyPr/>
          <a:lstStyle/>
          <a:p>
            <a:pPr eaLnBrk="1" hangingPunct="1"/>
            <a:r>
              <a:rPr lang="en-US" altLang="en-US"/>
              <a:t>Normal labor</a:t>
            </a:r>
          </a:p>
        </p:txBody>
      </p:sp>
      <p:sp>
        <p:nvSpPr>
          <p:cNvPr id="14339" name="Content Placeholder 2">
            <a:extLst>
              <a:ext uri="{FF2B5EF4-FFF2-40B4-BE49-F238E27FC236}">
                <a16:creationId xmlns:a16="http://schemas.microsoft.com/office/drawing/2014/main" id="{DB098431-2FFA-4FA8-99B0-7F1515412AFA}"/>
              </a:ext>
            </a:extLst>
          </p:cNvPr>
          <p:cNvSpPr>
            <a:spLocks noGrp="1"/>
          </p:cNvSpPr>
          <p:nvPr>
            <p:ph sz="quarter" idx="1"/>
          </p:nvPr>
        </p:nvSpPr>
        <p:spPr>
          <a:xfrm>
            <a:off x="612775" y="1600200"/>
            <a:ext cx="8153400" cy="4495800"/>
          </a:xfrm>
        </p:spPr>
        <p:txBody>
          <a:bodyPr/>
          <a:lstStyle/>
          <a:p>
            <a:pPr eaLnBrk="1" hangingPunct="1"/>
            <a:r>
              <a:rPr lang="en-US" altLang="en-US"/>
              <a:t>Is the process by which the fetus, placenta and membranes are expelled through the birth canal,</a:t>
            </a:r>
          </a:p>
          <a:p>
            <a:pPr eaLnBrk="1" hangingPunct="1"/>
            <a:r>
              <a:rPr lang="en-US" altLang="en-US"/>
              <a:t>It occurs between 37 and 42 weeks’  gestation,</a:t>
            </a:r>
          </a:p>
          <a:p>
            <a:pPr eaLnBrk="1" hangingPunct="1"/>
            <a:r>
              <a:rPr lang="en-US" altLang="en-US"/>
              <a:t>Its spontaneous on onset,</a:t>
            </a:r>
          </a:p>
          <a:p>
            <a:pPr eaLnBrk="1" hangingPunct="1"/>
            <a:r>
              <a:rPr lang="en-US" altLang="en-US"/>
              <a:t>Low risk throughout,</a:t>
            </a:r>
          </a:p>
          <a:p>
            <a:pPr eaLnBrk="1" hangingPunct="1"/>
            <a:r>
              <a:rPr lang="en-US" altLang="en-US"/>
              <a:t>Fetus presents by vertex,</a:t>
            </a:r>
          </a:p>
          <a:p>
            <a:pPr eaLnBrk="1" hangingPunct="1"/>
            <a:r>
              <a:rPr lang="en-US" altLang="en-US"/>
              <a:t>Culminates in the mother and infant in good condition following birth.</a:t>
            </a:r>
          </a:p>
          <a:p>
            <a:pPr eaLnBrk="1" hangingPunct="1"/>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1192-0D78-4612-BCA6-2FC5DDBE7379}"/>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Pharmacological methods of pain control</a:t>
            </a:r>
          </a:p>
        </p:txBody>
      </p:sp>
      <p:sp>
        <p:nvSpPr>
          <p:cNvPr id="69635" name="Content Placeholder 2">
            <a:extLst>
              <a:ext uri="{FF2B5EF4-FFF2-40B4-BE49-F238E27FC236}">
                <a16:creationId xmlns:a16="http://schemas.microsoft.com/office/drawing/2014/main" id="{2D1FE236-A3B4-46BC-BC84-53C1542437A4}"/>
              </a:ext>
            </a:extLst>
          </p:cNvPr>
          <p:cNvSpPr>
            <a:spLocks noGrp="1"/>
          </p:cNvSpPr>
          <p:nvPr>
            <p:ph sz="quarter" idx="1"/>
          </p:nvPr>
        </p:nvSpPr>
        <p:spPr>
          <a:xfrm>
            <a:off x="612775" y="1600200"/>
            <a:ext cx="8153400" cy="4495800"/>
          </a:xfrm>
        </p:spPr>
        <p:txBody>
          <a:bodyPr/>
          <a:lstStyle/>
          <a:p>
            <a:pPr eaLnBrk="1" hangingPunct="1"/>
            <a:r>
              <a:rPr lang="en-US" altLang="en-US"/>
              <a:t>Opiate drugs</a:t>
            </a:r>
          </a:p>
          <a:p>
            <a:pPr eaLnBrk="1" hangingPunct="1"/>
            <a:endParaRPr lang="en-US" altLang="en-US"/>
          </a:p>
          <a:p>
            <a:pPr eaLnBrk="1" hangingPunct="1"/>
            <a:r>
              <a:rPr lang="en-US" altLang="en-US"/>
              <a:t>Inhalation analgesia</a:t>
            </a:r>
          </a:p>
          <a:p>
            <a:pPr eaLnBrk="1" hangingPunct="1"/>
            <a:endParaRPr lang="en-US" altLang="en-US"/>
          </a:p>
          <a:p>
            <a:pPr eaLnBrk="1" hangingPunct="1"/>
            <a:r>
              <a:rPr lang="en-US" altLang="en-US"/>
              <a:t>Regional(epidural) analgesia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Placeholder 4">
            <a:extLst>
              <a:ext uri="{FF2B5EF4-FFF2-40B4-BE49-F238E27FC236}">
                <a16:creationId xmlns:a16="http://schemas.microsoft.com/office/drawing/2014/main" id="{F525886E-BB2A-437B-B09B-F5FB334FA873}"/>
              </a:ext>
            </a:extLst>
          </p:cNvPr>
          <p:cNvSpPr>
            <a:spLocks noGrp="1"/>
          </p:cNvSpPr>
          <p:nvPr>
            <p:ph type="body" idx="1"/>
          </p:nvPr>
        </p:nvSpPr>
        <p:spPr/>
        <p:txBody>
          <a:bodyPr/>
          <a:lstStyle/>
          <a:p>
            <a:pPr eaLnBrk="1" hangingPunct="1"/>
            <a:r>
              <a:rPr lang="en-US" altLang="en-US"/>
              <a:t>QUESTIONS…</a:t>
            </a:r>
          </a:p>
        </p:txBody>
      </p:sp>
      <p:sp>
        <p:nvSpPr>
          <p:cNvPr id="70659" name="Title 3">
            <a:extLst>
              <a:ext uri="{FF2B5EF4-FFF2-40B4-BE49-F238E27FC236}">
                <a16:creationId xmlns:a16="http://schemas.microsoft.com/office/drawing/2014/main" id="{1120CAA1-EBD9-4DBC-A561-D9A5FACD0559}"/>
              </a:ext>
            </a:extLst>
          </p:cNvPr>
          <p:cNvSpPr>
            <a:spLocks noGrp="1"/>
          </p:cNvSpPr>
          <p:nvPr>
            <p:ph type="title"/>
          </p:nvPr>
        </p:nvSpPr>
        <p:spPr/>
        <p:txBody>
          <a:bodyPr/>
          <a:lstStyle/>
          <a:p>
            <a:pPr eaLnBrk="1" hangingPunct="1"/>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2E3FC-07D8-40D3-B6CC-0AEED1DD98E2}"/>
              </a:ext>
            </a:extLst>
          </p:cNvPr>
          <p:cNvSpPr>
            <a:spLocks noGrp="1"/>
          </p:cNvSpPr>
          <p:nvPr>
            <p:ph type="title"/>
          </p:nvPr>
        </p:nvSpPr>
        <p:spPr>
          <a:xfrm>
            <a:off x="0" y="228600"/>
            <a:ext cx="8991600" cy="990600"/>
          </a:xfrm>
        </p:spPr>
        <p:txBody>
          <a:bodyPr>
            <a:normAutofit fontScale="90000"/>
          </a:bodyPr>
          <a:lstStyle/>
          <a:p>
            <a:pPr algn="ctr" eaLnBrk="1" fontAlgn="auto" hangingPunct="1">
              <a:spcAft>
                <a:spcPts val="0"/>
              </a:spcAft>
              <a:defRPr/>
            </a:pPr>
            <a:r>
              <a:rPr lang="en-US" b="1" dirty="0"/>
              <a:t>ADMISSION OF A WOMAN IN LABOUR (1</a:t>
            </a:r>
            <a:r>
              <a:rPr lang="en-US" b="1" baseline="30000" dirty="0"/>
              <a:t>ST</a:t>
            </a:r>
            <a:r>
              <a:rPr lang="en-US" b="1" dirty="0"/>
              <a:t> STAGE)</a:t>
            </a:r>
          </a:p>
        </p:txBody>
      </p:sp>
      <p:sp>
        <p:nvSpPr>
          <p:cNvPr id="71683" name="Content Placeholder 2">
            <a:extLst>
              <a:ext uri="{FF2B5EF4-FFF2-40B4-BE49-F238E27FC236}">
                <a16:creationId xmlns:a16="http://schemas.microsoft.com/office/drawing/2014/main" id="{99E313EE-B132-498C-A1A3-79CCAC02B4B7}"/>
              </a:ext>
            </a:extLst>
          </p:cNvPr>
          <p:cNvSpPr>
            <a:spLocks noGrp="1"/>
          </p:cNvSpPr>
          <p:nvPr>
            <p:ph sz="quarter" idx="1"/>
          </p:nvPr>
        </p:nvSpPr>
        <p:spPr>
          <a:xfrm>
            <a:off x="381000" y="1600200"/>
            <a:ext cx="8385175" cy="5029200"/>
          </a:xfrm>
        </p:spPr>
        <p:txBody>
          <a:bodyPr/>
          <a:lstStyle/>
          <a:p>
            <a:pPr eaLnBrk="1" hangingPunct="1"/>
            <a:r>
              <a:rPr lang="en-GB" altLang="en-US"/>
              <a:t>Welcome the woman in a friendly manner together with the birth partner and relatives.</a:t>
            </a:r>
            <a:endParaRPr lang="en-US" altLang="en-US"/>
          </a:p>
          <a:p>
            <a:pPr eaLnBrk="1" hangingPunct="1"/>
            <a:r>
              <a:rPr lang="en-GB" altLang="en-US"/>
              <a:t>Assess the mothers general condition and the progress of labour</a:t>
            </a:r>
            <a:endParaRPr lang="en-US" altLang="en-US"/>
          </a:p>
          <a:p>
            <a:pPr eaLnBrk="1" hangingPunct="1"/>
            <a:r>
              <a:rPr lang="en-GB" altLang="en-US"/>
              <a:t>Comprehensive history (chief complaint, history of the presenting complaint, obstetric, gynaecological, past medical and surgical history, family history and ANC attendance. History of the onset of labour: onset of the uterine contractions, presence of show and rupture of membranes.</a:t>
            </a:r>
            <a:endParaRPr lang="en-US" altLang="en-US"/>
          </a:p>
          <a:p>
            <a:pPr eaLnBrk="1" hangingPunct="1"/>
            <a:endParaRPr lang="en-US"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8B7B32-47F6-4FEA-9826-22045600DFC1}"/>
              </a:ext>
            </a:extLst>
          </p:cNvPr>
          <p:cNvSpPr>
            <a:spLocks noGrp="1"/>
          </p:cNvSpPr>
          <p:nvPr>
            <p:ph sz="quarter" idx="1"/>
          </p:nvPr>
        </p:nvSpPr>
        <p:spPr>
          <a:xfrm>
            <a:off x="612775" y="1600200"/>
            <a:ext cx="8153400" cy="4495800"/>
          </a:xfrm>
        </p:spPr>
        <p:txBody>
          <a:bodyPr>
            <a:normAutofit fontScale="92500" lnSpcReduction="10000"/>
          </a:bodyPr>
          <a:lstStyle/>
          <a:p>
            <a:pPr marL="320040" indent="-320040" eaLnBrk="1" fontAlgn="auto" hangingPunct="1">
              <a:spcAft>
                <a:spcPts val="0"/>
              </a:spcAft>
              <a:buFont typeface="Wingdings"/>
              <a:buChar char=""/>
              <a:defRPr/>
            </a:pPr>
            <a:r>
              <a:rPr lang="en-GB" dirty="0"/>
              <a:t>Vital signs </a:t>
            </a:r>
            <a:endParaRPr lang="en-US" dirty="0"/>
          </a:p>
          <a:p>
            <a:pPr marL="320040" indent="-320040" eaLnBrk="1" fontAlgn="auto" hangingPunct="1">
              <a:spcAft>
                <a:spcPts val="0"/>
              </a:spcAft>
              <a:buFont typeface="Wingdings"/>
              <a:buChar char=""/>
              <a:defRPr/>
            </a:pPr>
            <a:r>
              <a:rPr lang="en-GB" dirty="0"/>
              <a:t>Perform a general head to toe exam</a:t>
            </a:r>
            <a:endParaRPr lang="en-US" dirty="0"/>
          </a:p>
          <a:p>
            <a:pPr marL="320040" indent="-320040" eaLnBrk="1" fontAlgn="auto" hangingPunct="1">
              <a:spcAft>
                <a:spcPts val="0"/>
              </a:spcAft>
              <a:buFont typeface="Wingdings"/>
              <a:buChar char=""/>
              <a:defRPr/>
            </a:pPr>
            <a:r>
              <a:rPr lang="en-GB" u="sng" dirty="0"/>
              <a:t>Abdominal examination</a:t>
            </a:r>
            <a:r>
              <a:rPr lang="en-GB" dirty="0"/>
              <a:t>: inspection, palpation and auscultation; Uterine contractions</a:t>
            </a:r>
            <a:endParaRPr lang="en-US" dirty="0"/>
          </a:p>
          <a:p>
            <a:pPr marL="320040" indent="-320040" eaLnBrk="1" fontAlgn="auto" hangingPunct="1">
              <a:spcAft>
                <a:spcPts val="0"/>
              </a:spcAft>
              <a:buFont typeface="Wingdings"/>
              <a:buChar char=""/>
              <a:defRPr/>
            </a:pPr>
            <a:r>
              <a:rPr lang="en-GB" dirty="0"/>
              <a:t>Explain to the woman the need to fill an informed consent form.</a:t>
            </a:r>
            <a:endParaRPr lang="en-US" dirty="0"/>
          </a:p>
          <a:p>
            <a:pPr marL="320040" indent="-320040" eaLnBrk="1" fontAlgn="auto" hangingPunct="1">
              <a:spcAft>
                <a:spcPts val="0"/>
              </a:spcAft>
              <a:buFont typeface="Wingdings"/>
              <a:buChar char=""/>
              <a:defRPr/>
            </a:pPr>
            <a:r>
              <a:rPr lang="en-GB" dirty="0"/>
              <a:t>Conduct a vaginal examination to confirm labour, assess its progress and adequacy of the pelvis.</a:t>
            </a:r>
            <a:endParaRPr lang="en-US" dirty="0"/>
          </a:p>
          <a:p>
            <a:pPr marL="320040" indent="-320040" eaLnBrk="1" fontAlgn="auto" hangingPunct="1">
              <a:spcAft>
                <a:spcPts val="0"/>
              </a:spcAft>
              <a:buFont typeface="Wingdings"/>
              <a:buChar char=""/>
              <a:defRPr/>
            </a:pPr>
            <a:r>
              <a:rPr lang="en-GB" dirty="0"/>
              <a:t>Obtain a urine sample and test for glucose, acetone and protein.</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F196-BB5F-4F35-9440-181BDB1A022E}"/>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GB" b="1" dirty="0"/>
              <a:t>MANAGEMENT OF A WOMAN IN 1</a:t>
            </a:r>
            <a:r>
              <a:rPr lang="en-GB" b="1" baseline="30000" dirty="0"/>
              <a:t>ST</a:t>
            </a:r>
            <a:r>
              <a:rPr lang="en-GB" b="1" dirty="0"/>
              <a:t> STAGE OF LABOUR</a:t>
            </a:r>
            <a:endParaRPr lang="en-US" dirty="0"/>
          </a:p>
        </p:txBody>
      </p:sp>
      <p:sp>
        <p:nvSpPr>
          <p:cNvPr id="73731" name="Content Placeholder 2">
            <a:extLst>
              <a:ext uri="{FF2B5EF4-FFF2-40B4-BE49-F238E27FC236}">
                <a16:creationId xmlns:a16="http://schemas.microsoft.com/office/drawing/2014/main" id="{E6374DA2-51E9-4C99-95AF-FF0695DAD5DC}"/>
              </a:ext>
            </a:extLst>
          </p:cNvPr>
          <p:cNvSpPr>
            <a:spLocks noGrp="1"/>
          </p:cNvSpPr>
          <p:nvPr>
            <p:ph sz="quarter" idx="1"/>
          </p:nvPr>
        </p:nvSpPr>
        <p:spPr>
          <a:xfrm>
            <a:off x="612775" y="1600200"/>
            <a:ext cx="8153400" cy="4495800"/>
          </a:xfrm>
        </p:spPr>
        <p:txBody>
          <a:bodyPr/>
          <a:lstStyle/>
          <a:p>
            <a:pPr eaLnBrk="1" hangingPunct="1"/>
            <a:r>
              <a:rPr lang="en-GB" altLang="en-US"/>
              <a:t>Admission of a woman in labour (1</a:t>
            </a:r>
            <a:r>
              <a:rPr lang="en-GB" altLang="en-US" baseline="30000"/>
              <a:t>st</a:t>
            </a:r>
            <a:r>
              <a:rPr lang="en-GB" altLang="en-US"/>
              <a:t> stage of labour)</a:t>
            </a:r>
          </a:p>
          <a:p>
            <a:pPr eaLnBrk="1" hangingPunct="1"/>
            <a:r>
              <a:rPr lang="en-GB" altLang="en-US"/>
              <a:t>Specific management</a:t>
            </a:r>
          </a:p>
          <a:p>
            <a:pPr lvl="1" eaLnBrk="1" hangingPunct="1"/>
            <a:r>
              <a:rPr lang="en-GB" altLang="en-US"/>
              <a:t>partograph</a:t>
            </a:r>
            <a:endParaRPr lang="en-US" altLang="en-US"/>
          </a:p>
        </p:txBody>
      </p:sp>
      <p:pic>
        <p:nvPicPr>
          <p:cNvPr id="73732" name="Picture 11">
            <a:extLst>
              <a:ext uri="{FF2B5EF4-FFF2-40B4-BE49-F238E27FC236}">
                <a16:creationId xmlns:a16="http://schemas.microsoft.com/office/drawing/2014/main" id="{F2B4DFA0-D646-443F-911A-02B962241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A5EA7901-A502-496F-937E-4CB777AEB0A0}"/>
              </a:ext>
            </a:extLst>
          </p:cNvPr>
          <p:cNvSpPr>
            <a:spLocks noGrp="1"/>
          </p:cNvSpPr>
          <p:nvPr>
            <p:ph type="title"/>
          </p:nvPr>
        </p:nvSpPr>
        <p:spPr>
          <a:xfrm>
            <a:off x="612775" y="228600"/>
            <a:ext cx="8153400" cy="990600"/>
          </a:xfrm>
        </p:spPr>
        <p:txBody>
          <a:bodyPr/>
          <a:lstStyle/>
          <a:p>
            <a:pPr eaLnBrk="1" hangingPunct="1"/>
            <a:r>
              <a:rPr lang="en-GB" altLang="en-US" b="1"/>
              <a:t>Specific management (1</a:t>
            </a:r>
            <a:r>
              <a:rPr lang="en-GB" altLang="en-US" b="1" baseline="30000"/>
              <a:t>st</a:t>
            </a:r>
            <a:r>
              <a:rPr lang="en-GB" altLang="en-US" b="1"/>
              <a:t> stage)</a:t>
            </a:r>
            <a:endParaRPr lang="en-US" altLang="en-US"/>
          </a:p>
        </p:txBody>
      </p:sp>
      <p:sp>
        <p:nvSpPr>
          <p:cNvPr id="74755" name="Content Placeholder 2">
            <a:extLst>
              <a:ext uri="{FF2B5EF4-FFF2-40B4-BE49-F238E27FC236}">
                <a16:creationId xmlns:a16="http://schemas.microsoft.com/office/drawing/2014/main" id="{9780B334-47E2-4FF5-BC11-67F5BA9848ED}"/>
              </a:ext>
            </a:extLst>
          </p:cNvPr>
          <p:cNvSpPr>
            <a:spLocks noGrp="1"/>
          </p:cNvSpPr>
          <p:nvPr>
            <p:ph sz="quarter" idx="1"/>
          </p:nvPr>
        </p:nvSpPr>
        <p:spPr>
          <a:xfrm>
            <a:off x="612775" y="1600200"/>
            <a:ext cx="8153400" cy="5029200"/>
          </a:xfrm>
        </p:spPr>
        <p:txBody>
          <a:bodyPr/>
          <a:lstStyle/>
          <a:p>
            <a:pPr eaLnBrk="1" hangingPunct="1"/>
            <a:r>
              <a:rPr lang="en-GB" altLang="en-US"/>
              <a:t>General comfort of the woman: changing linen when soiled, provision of sanitary pads e.t.c </a:t>
            </a:r>
            <a:endParaRPr lang="en-US" altLang="en-US"/>
          </a:p>
          <a:p>
            <a:pPr eaLnBrk="1" hangingPunct="1"/>
            <a:r>
              <a:rPr lang="en-US" altLang="en-US"/>
              <a:t>Encourage ambulation</a:t>
            </a:r>
          </a:p>
          <a:p>
            <a:pPr eaLnBrk="1" hangingPunct="1"/>
            <a:r>
              <a:rPr lang="en-GB" altLang="en-US"/>
              <a:t>Pain management: non-pharmacological methods are encouraged such as massaging the lower back, ambulation, having a familiar companion during labour.</a:t>
            </a:r>
            <a:endParaRPr lang="en-US" altLang="en-US"/>
          </a:p>
          <a:p>
            <a:pPr lvl="1" eaLnBrk="1" hangingPunct="1"/>
            <a:r>
              <a:rPr lang="en-GB" altLang="en-US"/>
              <a:t>Pethidine and other narcotic analgesics should be avoided as they may depress the respiratory centre of the fetus</a:t>
            </a:r>
            <a:endParaRPr lang="en-US" altLang="en-US"/>
          </a:p>
          <a:p>
            <a:pPr eaLnBrk="1" hangingPunct="1"/>
            <a:endParaRPr lang="en-US"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5C41B1-7AEE-46B1-9E91-4D70537CD2E6}"/>
              </a:ext>
            </a:extLst>
          </p:cNvPr>
          <p:cNvSpPr>
            <a:spLocks noGrp="1"/>
          </p:cNvSpPr>
          <p:nvPr>
            <p:ph sz="quarter" idx="1"/>
          </p:nvPr>
        </p:nvSpPr>
        <p:spPr>
          <a:xfrm>
            <a:off x="612775" y="1600200"/>
            <a:ext cx="8153400" cy="4495800"/>
          </a:xfrm>
        </p:spPr>
        <p:txBody>
          <a:bodyPr>
            <a:normAutofit fontScale="92500"/>
          </a:bodyPr>
          <a:lstStyle/>
          <a:p>
            <a:pPr marL="320040" indent="-320040" eaLnBrk="1" fontAlgn="auto" hangingPunct="1">
              <a:spcAft>
                <a:spcPts val="0"/>
              </a:spcAft>
              <a:buFont typeface="Wingdings"/>
              <a:buChar char=""/>
              <a:defRPr/>
            </a:pPr>
            <a:r>
              <a:rPr lang="en-GB" dirty="0"/>
              <a:t>Feeding:  maintain hydration by offering small sips of warm water as labour process causes sweating and loss of fluid. Glucose solution or powder should be provided to replenish the energy spent during labour</a:t>
            </a:r>
            <a:endParaRPr lang="en-US" dirty="0"/>
          </a:p>
          <a:p>
            <a:pPr marL="320040" indent="-320040" eaLnBrk="1" fontAlgn="auto" hangingPunct="1">
              <a:spcAft>
                <a:spcPts val="0"/>
              </a:spcAft>
              <a:buFont typeface="Wingdings"/>
              <a:buChar char=""/>
              <a:defRPr/>
            </a:pPr>
            <a:r>
              <a:rPr lang="en-GB" dirty="0"/>
              <a:t>Monitoring the progress of labour using a </a:t>
            </a:r>
            <a:r>
              <a:rPr lang="en-GB" dirty="0" err="1"/>
              <a:t>partograph</a:t>
            </a:r>
            <a:endParaRPr lang="en-US" dirty="0"/>
          </a:p>
          <a:p>
            <a:pPr marL="320040" indent="-320040" eaLnBrk="1" fontAlgn="auto" hangingPunct="1">
              <a:spcAft>
                <a:spcPts val="0"/>
              </a:spcAft>
              <a:buFont typeface="Wingdings"/>
              <a:buChar char=""/>
              <a:defRPr/>
            </a:pPr>
            <a:r>
              <a:rPr lang="en-GB" dirty="0"/>
              <a:t>Provide health messages on:</a:t>
            </a:r>
            <a:endParaRPr lang="en-US" dirty="0"/>
          </a:p>
          <a:p>
            <a:pPr marL="640080" lvl="1" indent="-274320" eaLnBrk="1" fontAlgn="auto" hangingPunct="1">
              <a:spcAft>
                <a:spcPts val="0"/>
              </a:spcAft>
              <a:buFont typeface="Wingdings 2"/>
              <a:buChar char=""/>
              <a:defRPr/>
            </a:pPr>
            <a:r>
              <a:rPr lang="en-GB" dirty="0"/>
              <a:t>Breathing exercises during a contraction</a:t>
            </a:r>
            <a:endParaRPr lang="en-US" dirty="0"/>
          </a:p>
          <a:p>
            <a:pPr marL="640080" lvl="1" indent="-274320" eaLnBrk="1" fontAlgn="auto" hangingPunct="1">
              <a:spcAft>
                <a:spcPts val="0"/>
              </a:spcAft>
              <a:buFont typeface="Wingdings 2"/>
              <a:buChar char=""/>
              <a:defRPr/>
            </a:pPr>
            <a:r>
              <a:rPr lang="en-GB" dirty="0"/>
              <a:t>Personal hygiene and handling of used pads</a:t>
            </a:r>
            <a:endParaRPr lang="en-US" dirty="0"/>
          </a:p>
          <a:p>
            <a:pPr marL="640080" lvl="1" indent="-274320" eaLnBrk="1" fontAlgn="auto" hangingPunct="1">
              <a:spcAft>
                <a:spcPts val="0"/>
              </a:spcAft>
              <a:buFont typeface="Wingdings 2"/>
              <a:buChar char=""/>
              <a:defRPr/>
            </a:pPr>
            <a:r>
              <a:rPr lang="en-GB" dirty="0"/>
              <a:t>Role of the labouring woman in the second stage of labour</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ubtitle 2">
            <a:extLst>
              <a:ext uri="{FF2B5EF4-FFF2-40B4-BE49-F238E27FC236}">
                <a16:creationId xmlns:a16="http://schemas.microsoft.com/office/drawing/2014/main" id="{C94B4E36-1011-4C70-9EBB-B402CF027180}"/>
              </a:ext>
            </a:extLst>
          </p:cNvPr>
          <p:cNvSpPr>
            <a:spLocks noGrp="1"/>
          </p:cNvSpPr>
          <p:nvPr>
            <p:ph type="body" idx="1"/>
          </p:nvPr>
        </p:nvSpPr>
        <p:spPr/>
        <p:txBody>
          <a:bodyPr/>
          <a:lstStyle/>
          <a:p>
            <a:pPr eaLnBrk="1" hangingPunct="1"/>
            <a:r>
              <a:rPr lang="en-US" altLang="en-US" b="1"/>
              <a:t>The Modified  WHO Partograph</a:t>
            </a:r>
          </a:p>
        </p:txBody>
      </p:sp>
      <p:sp>
        <p:nvSpPr>
          <p:cNvPr id="76803" name="Title 1">
            <a:extLst>
              <a:ext uri="{FF2B5EF4-FFF2-40B4-BE49-F238E27FC236}">
                <a16:creationId xmlns:a16="http://schemas.microsoft.com/office/drawing/2014/main" id="{B4ACEC32-E894-4A42-AA2E-9BBC0CF3C648}"/>
              </a:ext>
            </a:extLst>
          </p:cNvPr>
          <p:cNvSpPr>
            <a:spLocks noGrp="1"/>
          </p:cNvSpPr>
          <p:nvPr>
            <p:ph type="title"/>
          </p:nvPr>
        </p:nvSpPr>
        <p:spPr/>
        <p:txBody>
          <a:bodyPr/>
          <a:lstStyle/>
          <a:p>
            <a:pPr eaLnBrk="1" hangingPunct="1"/>
            <a:r>
              <a:rPr lang="en-US" altLang="en-US" b="1"/>
              <a:t>Management of labour</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descr="C:\WINDOWS\Start Menu\DBrigade\_MNHcw backup\partograph in PPT\C10 blank partograph 4ppt.gif">
            <a:extLst>
              <a:ext uri="{FF2B5EF4-FFF2-40B4-BE49-F238E27FC236}">
                <a16:creationId xmlns:a16="http://schemas.microsoft.com/office/drawing/2014/main" id="{C0971FDC-A4ED-4BEB-A678-A51D37B83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63513"/>
            <a:ext cx="4762500" cy="653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931B9EE0-1DFB-4773-8EEC-342F8D2A46B9}"/>
              </a:ext>
            </a:extLst>
          </p:cNvPr>
          <p:cNvSpPr>
            <a:spLocks noGrp="1"/>
          </p:cNvSpPr>
          <p:nvPr>
            <p:ph type="title"/>
          </p:nvPr>
        </p:nvSpPr>
        <p:spPr>
          <a:xfrm>
            <a:off x="612775" y="228600"/>
            <a:ext cx="8153400" cy="990600"/>
          </a:xfrm>
        </p:spPr>
        <p:txBody>
          <a:bodyPr/>
          <a:lstStyle/>
          <a:p>
            <a:pPr eaLnBrk="1" hangingPunct="1"/>
            <a:r>
              <a:rPr lang="en-US" altLang="en-US" b="1"/>
              <a:t>Partograph </a:t>
            </a:r>
          </a:p>
        </p:txBody>
      </p:sp>
      <p:sp>
        <p:nvSpPr>
          <p:cNvPr id="3" name="Content Placeholder 2">
            <a:extLst>
              <a:ext uri="{FF2B5EF4-FFF2-40B4-BE49-F238E27FC236}">
                <a16:creationId xmlns:a16="http://schemas.microsoft.com/office/drawing/2014/main" id="{4032B6E1-A01D-4C09-8AC3-9238B40EF029}"/>
              </a:ext>
            </a:extLst>
          </p:cNvPr>
          <p:cNvSpPr>
            <a:spLocks noGrp="1"/>
          </p:cNvSpPr>
          <p:nvPr>
            <p:ph idx="1"/>
          </p:nvPr>
        </p:nvSpPr>
        <p:spPr>
          <a:xfrm>
            <a:off x="457200" y="1600200"/>
            <a:ext cx="8229600" cy="4953000"/>
          </a:xfrm>
        </p:spPr>
        <p:txBody>
          <a:bodyPr/>
          <a:lstStyle/>
          <a:p>
            <a:pPr eaLnBrk="1" hangingPunct="1"/>
            <a:r>
              <a:rPr lang="en-US" altLang="en-US"/>
              <a:t>What is it?</a:t>
            </a:r>
          </a:p>
          <a:p>
            <a:pPr lvl="1" eaLnBrk="1" hangingPunct="1"/>
            <a:r>
              <a:rPr lang="en-US" altLang="en-US"/>
              <a:t>Graphic and visual record of progress of labour and all observations made concerning maternal and fetal wellbeing.</a:t>
            </a:r>
          </a:p>
          <a:p>
            <a:pPr eaLnBrk="1" hangingPunct="1"/>
            <a:endParaRPr lang="en-US" altLang="en-US"/>
          </a:p>
          <a:p>
            <a:pPr eaLnBrk="1" hangingPunct="1"/>
            <a:r>
              <a:rPr lang="en-US" altLang="en-US"/>
              <a:t>At what stage should we start using it?</a:t>
            </a:r>
          </a:p>
          <a:p>
            <a:pPr lvl="1" eaLnBrk="1" hangingPunct="1"/>
            <a:r>
              <a:rPr lang="en-US" altLang="en-US"/>
              <a:t>Only when a woman is in established labour i.e. active phase of labour (dilatation of ≥4 cm)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37ADCBC-0983-44CE-BF7E-83A948EE7D49}"/>
              </a:ext>
            </a:extLst>
          </p:cNvPr>
          <p:cNvSpPr>
            <a:spLocks noGrp="1"/>
          </p:cNvSpPr>
          <p:nvPr>
            <p:ph type="title"/>
          </p:nvPr>
        </p:nvSpPr>
        <p:spPr>
          <a:xfrm>
            <a:off x="612775" y="228600"/>
            <a:ext cx="8153400" cy="990600"/>
          </a:xfrm>
        </p:spPr>
        <p:txBody>
          <a:bodyPr/>
          <a:lstStyle/>
          <a:p>
            <a:pPr eaLnBrk="1" hangingPunct="1"/>
            <a:r>
              <a:rPr lang="en-GB" altLang="en-US" b="1"/>
              <a:t>Causes of onset of labour</a:t>
            </a:r>
            <a:endParaRPr lang="en-US" altLang="en-US" b="1"/>
          </a:p>
        </p:txBody>
      </p:sp>
      <p:sp>
        <p:nvSpPr>
          <p:cNvPr id="15363" name="Content Placeholder 2">
            <a:extLst>
              <a:ext uri="{FF2B5EF4-FFF2-40B4-BE49-F238E27FC236}">
                <a16:creationId xmlns:a16="http://schemas.microsoft.com/office/drawing/2014/main" id="{8EDBED02-3F2C-4A5D-BEE6-705BD9F9241D}"/>
              </a:ext>
            </a:extLst>
          </p:cNvPr>
          <p:cNvSpPr>
            <a:spLocks noGrp="1"/>
          </p:cNvSpPr>
          <p:nvPr>
            <p:ph sz="quarter" idx="1"/>
          </p:nvPr>
        </p:nvSpPr>
        <p:spPr>
          <a:xfrm>
            <a:off x="612775" y="1600200"/>
            <a:ext cx="8153400" cy="4495800"/>
          </a:xfrm>
        </p:spPr>
        <p:txBody>
          <a:bodyPr/>
          <a:lstStyle/>
          <a:p>
            <a:pPr eaLnBrk="1" hangingPunct="1"/>
            <a:r>
              <a:rPr lang="en-GB" altLang="en-US" b="1"/>
              <a:t>Many theories</a:t>
            </a:r>
            <a:r>
              <a:rPr lang="en-GB" altLang="en-US"/>
              <a:t> have been advanced to explain the cause of onset of labour, however the cause is thought to be multifactorial: mechanical, nervous and hormonal influences</a:t>
            </a:r>
          </a:p>
          <a:p>
            <a:pPr eaLnBrk="1" hangingPunct="1">
              <a:buFont typeface="Wingdings" panose="05000000000000000000" pitchFamily="2" charset="2"/>
              <a:buNone/>
            </a:pPr>
            <a:r>
              <a:rPr lang="en-GB" altLang="en-US"/>
              <a:t>1. When the presenting part presses on the cervix, the nerves innervating the cervix are stimulated to start the onset of labour- NERVOUS</a:t>
            </a:r>
            <a:endParaRPr lang="en-US" altLang="en-US"/>
          </a:p>
          <a:p>
            <a:pPr eaLnBrk="1" hangingPunct="1"/>
            <a:endParaRPr lang="en-US"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250DDB8A-455A-49E0-B258-15AE50AFB705}"/>
              </a:ext>
            </a:extLst>
          </p:cNvPr>
          <p:cNvSpPr>
            <a:spLocks noGrp="1"/>
          </p:cNvSpPr>
          <p:nvPr>
            <p:ph type="title"/>
          </p:nvPr>
        </p:nvSpPr>
        <p:spPr>
          <a:xfrm>
            <a:off x="612775" y="228600"/>
            <a:ext cx="8153400" cy="990600"/>
          </a:xfrm>
        </p:spPr>
        <p:txBody>
          <a:bodyPr/>
          <a:lstStyle/>
          <a:p>
            <a:pPr eaLnBrk="1" hangingPunct="1"/>
            <a:r>
              <a:rPr lang="en-US" altLang="en-US"/>
              <a:t>Using the partograph</a:t>
            </a:r>
          </a:p>
        </p:txBody>
      </p:sp>
      <p:sp>
        <p:nvSpPr>
          <p:cNvPr id="3" name="Content Placeholder 2">
            <a:extLst>
              <a:ext uri="{FF2B5EF4-FFF2-40B4-BE49-F238E27FC236}">
                <a16:creationId xmlns:a16="http://schemas.microsoft.com/office/drawing/2014/main" id="{AD5E19F8-7635-4401-A584-C1462846D234}"/>
              </a:ext>
            </a:extLst>
          </p:cNvPr>
          <p:cNvSpPr>
            <a:spLocks noGrp="1"/>
          </p:cNvSpPr>
          <p:nvPr>
            <p:ph idx="1"/>
          </p:nvPr>
        </p:nvSpPr>
        <p:spPr>
          <a:xfrm>
            <a:off x="612775" y="1600200"/>
            <a:ext cx="8153400" cy="4495800"/>
          </a:xfrm>
        </p:spPr>
        <p:txBody>
          <a:bodyPr>
            <a:normAutofit fontScale="92500" lnSpcReduction="10000"/>
          </a:bodyPr>
          <a:lstStyle/>
          <a:p>
            <a:pPr marL="320040" indent="-320040" eaLnBrk="1" fontAlgn="auto" hangingPunct="1">
              <a:spcAft>
                <a:spcPts val="0"/>
              </a:spcAft>
              <a:buFont typeface="Wingdings"/>
              <a:buChar char=""/>
              <a:defRPr/>
            </a:pPr>
            <a:r>
              <a:rPr lang="en-US" dirty="0"/>
              <a:t>Patient information</a:t>
            </a:r>
          </a:p>
          <a:p>
            <a:pPr marL="320040" indent="-320040" eaLnBrk="1" fontAlgn="auto" hangingPunct="1">
              <a:spcAft>
                <a:spcPts val="0"/>
              </a:spcAft>
              <a:buFont typeface="Wingdings"/>
              <a:buChar char=""/>
              <a:defRPr/>
            </a:pPr>
            <a:r>
              <a:rPr lang="en-US" dirty="0"/>
              <a:t>Fetal heart rate</a:t>
            </a:r>
          </a:p>
          <a:p>
            <a:pPr marL="640080" lvl="1" indent="-274320" eaLnBrk="1" fontAlgn="auto" hangingPunct="1">
              <a:spcAft>
                <a:spcPts val="0"/>
              </a:spcAft>
              <a:buFont typeface="Wingdings 2"/>
              <a:buChar char=""/>
              <a:defRPr/>
            </a:pPr>
            <a:r>
              <a:rPr lang="en-US" dirty="0"/>
              <a:t>Record every 30 minutes</a:t>
            </a:r>
          </a:p>
          <a:p>
            <a:pPr marL="640080" lvl="1" indent="-274320" eaLnBrk="1" fontAlgn="auto" hangingPunct="1">
              <a:spcAft>
                <a:spcPts val="0"/>
              </a:spcAft>
              <a:buFont typeface="Wingdings 2"/>
              <a:buChar char=""/>
              <a:defRPr/>
            </a:pPr>
            <a:r>
              <a:rPr lang="en-US" dirty="0"/>
              <a:t>Make the first entry on the “0” hours timeline</a:t>
            </a:r>
          </a:p>
          <a:p>
            <a:pPr marL="320040" indent="-320040" eaLnBrk="1" fontAlgn="auto" hangingPunct="1">
              <a:spcAft>
                <a:spcPts val="0"/>
              </a:spcAft>
              <a:buFont typeface="Wingdings"/>
              <a:buChar char=""/>
              <a:defRPr/>
            </a:pPr>
            <a:r>
              <a:rPr lang="en-US" dirty="0"/>
              <a:t>Amniotic fluid</a:t>
            </a:r>
          </a:p>
          <a:p>
            <a:pPr marL="640080" lvl="1" indent="-274320" eaLnBrk="1" fontAlgn="auto" hangingPunct="1">
              <a:spcAft>
                <a:spcPts val="0"/>
              </a:spcAft>
              <a:buFont typeface="Wingdings 2"/>
              <a:buChar char=""/>
              <a:defRPr/>
            </a:pPr>
            <a:r>
              <a:rPr lang="en-US" dirty="0"/>
              <a:t>Record the </a:t>
            </a:r>
            <a:r>
              <a:rPr lang="en-US" dirty="0" err="1"/>
              <a:t>colour</a:t>
            </a:r>
            <a:r>
              <a:rPr lang="en-US" dirty="0"/>
              <a:t> of amniotic fluid at every vaginal examination (4 hourly)</a:t>
            </a:r>
          </a:p>
          <a:p>
            <a:pPr lvl="2" eaLnBrk="1" fontAlgn="auto" hangingPunct="1">
              <a:spcAft>
                <a:spcPts val="0"/>
              </a:spcAft>
              <a:buFont typeface="Wingdings"/>
              <a:buChar char=""/>
              <a:defRPr/>
            </a:pPr>
            <a:r>
              <a:rPr lang="en-US" dirty="0"/>
              <a:t>I: membranes intact</a:t>
            </a:r>
          </a:p>
          <a:p>
            <a:pPr lvl="2" eaLnBrk="1" fontAlgn="auto" hangingPunct="1">
              <a:spcAft>
                <a:spcPts val="0"/>
              </a:spcAft>
              <a:buFont typeface="Wingdings"/>
              <a:buChar char=""/>
              <a:defRPr/>
            </a:pPr>
            <a:r>
              <a:rPr lang="en-US" dirty="0"/>
              <a:t>C: clear</a:t>
            </a:r>
          </a:p>
          <a:p>
            <a:pPr lvl="2" eaLnBrk="1" fontAlgn="auto" hangingPunct="1">
              <a:spcAft>
                <a:spcPts val="0"/>
              </a:spcAft>
              <a:buFont typeface="Wingdings"/>
              <a:buChar char=""/>
              <a:defRPr/>
            </a:pPr>
            <a:r>
              <a:rPr lang="en-US" dirty="0"/>
              <a:t>M: </a:t>
            </a:r>
            <a:r>
              <a:rPr lang="en-US" dirty="0" err="1"/>
              <a:t>meconium</a:t>
            </a:r>
            <a:r>
              <a:rPr lang="en-US" dirty="0"/>
              <a:t> stained</a:t>
            </a:r>
          </a:p>
          <a:p>
            <a:pPr lvl="2" eaLnBrk="1" fontAlgn="auto" hangingPunct="1">
              <a:spcAft>
                <a:spcPts val="0"/>
              </a:spcAft>
              <a:buFont typeface="Wingdings"/>
              <a:buChar char=""/>
              <a:defRPr/>
            </a:pPr>
            <a:r>
              <a:rPr lang="en-US" dirty="0"/>
              <a:t>B: blood stained</a:t>
            </a:r>
          </a:p>
          <a:p>
            <a:pPr marL="320040" indent="-320040" eaLnBrk="1" fontAlgn="auto" hangingPunct="1">
              <a:spcAft>
                <a:spcPts val="0"/>
              </a:spcAft>
              <a:buFont typeface="Wingdings"/>
              <a:buChar char=""/>
              <a:defRPr/>
            </a:pPr>
            <a:endParaRPr lang="en-US" dirty="0"/>
          </a:p>
        </p:txBody>
      </p:sp>
      <p:pic>
        <p:nvPicPr>
          <p:cNvPr id="79876" name="Picture 2">
            <a:extLst>
              <a:ext uri="{FF2B5EF4-FFF2-40B4-BE49-F238E27FC236}">
                <a16:creationId xmlns:a16="http://schemas.microsoft.com/office/drawing/2014/main" id="{092D6A45-DD62-4EAE-8D6F-99810397B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2133600"/>
            <a:ext cx="12795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B4034ED1-54BD-43B2-A7A3-81A79DE4F28B}"/>
              </a:ext>
            </a:extLst>
          </p:cNvPr>
          <p:cNvSpPr>
            <a:spLocks noGrp="1"/>
          </p:cNvSpPr>
          <p:nvPr>
            <p:ph type="title"/>
          </p:nvPr>
        </p:nvSpPr>
        <p:spPr>
          <a:xfrm>
            <a:off x="612775" y="228600"/>
            <a:ext cx="8153400" cy="990600"/>
          </a:xfrm>
        </p:spPr>
        <p:txBody>
          <a:bodyPr/>
          <a:lstStyle/>
          <a:p>
            <a:pPr eaLnBrk="1" hangingPunct="1"/>
            <a:endParaRPr lang="en-US" altLang="en-US"/>
          </a:p>
        </p:txBody>
      </p:sp>
      <p:sp>
        <p:nvSpPr>
          <p:cNvPr id="80899" name="Content Placeholder 2">
            <a:extLst>
              <a:ext uri="{FF2B5EF4-FFF2-40B4-BE49-F238E27FC236}">
                <a16:creationId xmlns:a16="http://schemas.microsoft.com/office/drawing/2014/main" id="{73A94753-3EDE-43F0-82BA-FDB55C018B99}"/>
              </a:ext>
            </a:extLst>
          </p:cNvPr>
          <p:cNvSpPr>
            <a:spLocks noGrp="1"/>
          </p:cNvSpPr>
          <p:nvPr>
            <p:ph idx="1"/>
          </p:nvPr>
        </p:nvSpPr>
        <p:spPr>
          <a:xfrm>
            <a:off x="612775" y="1600200"/>
            <a:ext cx="8153400" cy="4495800"/>
          </a:xfrm>
        </p:spPr>
        <p:txBody>
          <a:bodyPr/>
          <a:lstStyle/>
          <a:p>
            <a:pPr eaLnBrk="1" hangingPunct="1"/>
            <a:r>
              <a:rPr lang="en-US" altLang="en-US" b="1"/>
              <a:t>Moulding</a:t>
            </a:r>
          </a:p>
          <a:p>
            <a:pPr lvl="1" eaLnBrk="1" hangingPunct="1"/>
            <a:r>
              <a:rPr lang="en-US" altLang="en-US"/>
              <a:t>1:sutures apposed</a:t>
            </a:r>
          </a:p>
          <a:p>
            <a:pPr lvl="1" eaLnBrk="1" hangingPunct="1"/>
            <a:r>
              <a:rPr lang="en-US" altLang="en-US"/>
              <a:t>2: sutures overlapped but reducible</a:t>
            </a:r>
          </a:p>
          <a:p>
            <a:pPr lvl="1" eaLnBrk="1" hangingPunct="1"/>
            <a:r>
              <a:rPr lang="en-US" altLang="en-US"/>
              <a:t>3: sutures overlapped and not reducible</a:t>
            </a:r>
          </a:p>
          <a:p>
            <a:pPr eaLnBrk="1" hangingPunct="1"/>
            <a:r>
              <a:rPr lang="en-US" altLang="en-US" b="1"/>
              <a:t>Cervical dilatation</a:t>
            </a:r>
          </a:p>
          <a:p>
            <a:pPr lvl="1" eaLnBrk="1" hangingPunct="1"/>
            <a:r>
              <a:rPr lang="en-US" altLang="en-US"/>
              <a:t>Assess at every vaginal examination and marked with a cross (</a:t>
            </a:r>
            <a:r>
              <a:rPr lang="en-US" altLang="en-US" b="1"/>
              <a:t>X</a:t>
            </a:r>
            <a:r>
              <a:rPr lang="en-US" altLang="en-US"/>
              <a:t>)</a:t>
            </a:r>
          </a:p>
          <a:p>
            <a:pPr lvl="1" eaLnBrk="1" hangingPunct="1"/>
            <a:r>
              <a:rPr lang="en-US" altLang="en-US"/>
              <a:t>Begin plotting on the partograph at 4 cm dilatation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BFF53545-B89B-48F9-B881-9A14F6382379}"/>
              </a:ext>
            </a:extLst>
          </p:cNvPr>
          <p:cNvSpPr>
            <a:spLocks noGrp="1"/>
          </p:cNvSpPr>
          <p:nvPr>
            <p:ph type="title"/>
          </p:nvPr>
        </p:nvSpPr>
        <p:spPr>
          <a:xfrm>
            <a:off x="612775" y="228600"/>
            <a:ext cx="8153400" cy="990600"/>
          </a:xfrm>
        </p:spPr>
        <p:txBody>
          <a:bodyPr/>
          <a:lstStyle/>
          <a:p>
            <a:pPr eaLnBrk="1" hangingPunct="1"/>
            <a:endParaRPr lang="en-US" altLang="en-US"/>
          </a:p>
        </p:txBody>
      </p:sp>
      <p:sp>
        <p:nvSpPr>
          <p:cNvPr id="81923" name="Content Placeholder 2">
            <a:extLst>
              <a:ext uri="{FF2B5EF4-FFF2-40B4-BE49-F238E27FC236}">
                <a16:creationId xmlns:a16="http://schemas.microsoft.com/office/drawing/2014/main" id="{043F2C72-8006-43FC-ABC3-99E3571DB1F7}"/>
              </a:ext>
            </a:extLst>
          </p:cNvPr>
          <p:cNvSpPr>
            <a:spLocks noGrp="1"/>
          </p:cNvSpPr>
          <p:nvPr>
            <p:ph idx="1"/>
          </p:nvPr>
        </p:nvSpPr>
        <p:spPr>
          <a:xfrm>
            <a:off x="612775" y="1600200"/>
            <a:ext cx="8153400" cy="4495800"/>
          </a:xfrm>
        </p:spPr>
        <p:txBody>
          <a:bodyPr/>
          <a:lstStyle/>
          <a:p>
            <a:pPr eaLnBrk="1" hangingPunct="1"/>
            <a:r>
              <a:rPr lang="en-US" altLang="en-US" b="1"/>
              <a:t>Alert</a:t>
            </a:r>
            <a:r>
              <a:rPr lang="en-US" altLang="en-US"/>
              <a:t> </a:t>
            </a:r>
            <a:r>
              <a:rPr lang="en-US" altLang="en-US" b="1"/>
              <a:t>line</a:t>
            </a:r>
          </a:p>
          <a:p>
            <a:pPr lvl="1" eaLnBrk="1" hangingPunct="1"/>
            <a:r>
              <a:rPr lang="en-US" altLang="en-US"/>
              <a:t>Starts at 4cm dilatation to the point of expected full dilatation at the rate of 1cm/hour</a:t>
            </a:r>
          </a:p>
          <a:p>
            <a:pPr eaLnBrk="1" hangingPunct="1"/>
            <a:r>
              <a:rPr lang="en-US" altLang="en-US" b="1"/>
              <a:t>Action line</a:t>
            </a:r>
          </a:p>
          <a:p>
            <a:pPr lvl="1" eaLnBrk="1" hangingPunct="1"/>
            <a:r>
              <a:rPr lang="en-US" altLang="en-US"/>
              <a:t>Parallel and 4 hours to the right of the alert line</a:t>
            </a:r>
          </a:p>
          <a:p>
            <a:pPr eaLnBrk="1" hangingPunct="1"/>
            <a:endParaRPr lang="en-US" altLang="en-US"/>
          </a:p>
          <a:p>
            <a:pPr eaLnBrk="1" hangingPunct="1"/>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a:extLst>
              <a:ext uri="{FF2B5EF4-FFF2-40B4-BE49-F238E27FC236}">
                <a16:creationId xmlns:a16="http://schemas.microsoft.com/office/drawing/2014/main" id="{5ABDCE54-CF99-4C38-A585-4B59D887ABCD}"/>
              </a:ext>
            </a:extLst>
          </p:cNvPr>
          <p:cNvSpPr>
            <a:spLocks noGrp="1"/>
          </p:cNvSpPr>
          <p:nvPr>
            <p:ph idx="1"/>
          </p:nvPr>
        </p:nvSpPr>
        <p:spPr>
          <a:xfrm>
            <a:off x="457200" y="685800"/>
            <a:ext cx="8229600" cy="5867400"/>
          </a:xfrm>
        </p:spPr>
        <p:txBody>
          <a:bodyPr/>
          <a:lstStyle/>
          <a:p>
            <a:pPr eaLnBrk="1" hangingPunct="1"/>
            <a:r>
              <a:rPr lang="en-US" altLang="en-US" b="1"/>
              <a:t>Descent</a:t>
            </a:r>
          </a:p>
          <a:p>
            <a:pPr eaLnBrk="1" hangingPunct="1"/>
            <a:endParaRPr lang="en-US" altLang="en-US" b="1"/>
          </a:p>
          <a:p>
            <a:pPr lvl="1" eaLnBrk="1" hangingPunct="1"/>
            <a:r>
              <a:rPr lang="en-US" altLang="en-US"/>
              <a:t>Assessed through abdominal palpation</a:t>
            </a:r>
          </a:p>
          <a:p>
            <a:pPr lvl="1" eaLnBrk="1" hangingPunct="1"/>
            <a:r>
              <a:rPr lang="en-US" altLang="en-US"/>
              <a:t>Refers to the part of the head (divided into 5 parts) palpable above the symphysis pubis.</a:t>
            </a:r>
          </a:p>
          <a:p>
            <a:pPr lvl="1" eaLnBrk="1" hangingPunct="1"/>
            <a:r>
              <a:rPr lang="en-US" altLang="en-US"/>
              <a:t>Recorded as a circle (</a:t>
            </a:r>
            <a:r>
              <a:rPr lang="en-US" altLang="en-US" b="1"/>
              <a:t>o</a:t>
            </a:r>
            <a:r>
              <a:rPr lang="en-US" altLang="en-US"/>
              <a:t>) at every vaginal examination</a:t>
            </a:r>
          </a:p>
          <a:p>
            <a:pPr lvl="2" eaLnBrk="1" hangingPunct="1"/>
            <a:r>
              <a:rPr lang="en-US" altLang="en-US"/>
              <a:t>5/5: sinciput and occiput completely above</a:t>
            </a:r>
          </a:p>
          <a:p>
            <a:pPr lvl="2" eaLnBrk="1" hangingPunct="1"/>
            <a:r>
              <a:rPr lang="en-US" altLang="en-US"/>
              <a:t>4/5:sinciput high, occiput easily felt</a:t>
            </a:r>
          </a:p>
          <a:p>
            <a:pPr lvl="2" eaLnBrk="1" hangingPunct="1"/>
            <a:r>
              <a:rPr lang="en-US" altLang="en-US"/>
              <a:t>3/5:sinciput easily felt, occiput felt</a:t>
            </a:r>
          </a:p>
          <a:p>
            <a:pPr lvl="2" eaLnBrk="1" hangingPunct="1"/>
            <a:r>
              <a:rPr lang="en-US" altLang="en-US"/>
              <a:t>2/5:sinciput felt, occiput just felt</a:t>
            </a:r>
          </a:p>
          <a:p>
            <a:pPr lvl="2" eaLnBrk="1" hangingPunct="1"/>
            <a:r>
              <a:rPr lang="en-US" altLang="en-US"/>
              <a:t>1/5:sinciput felt, occiput not felt</a:t>
            </a:r>
          </a:p>
          <a:p>
            <a:pPr lvl="2" eaLnBrk="1" hangingPunct="1"/>
            <a:r>
              <a:rPr lang="en-US" altLang="en-US"/>
              <a:t>0/5:none of head is palpable; Sinciput and occiput below or at the level of symphysis pubis</a:t>
            </a:r>
          </a:p>
          <a:p>
            <a:pPr lvl="1" eaLnBrk="1" hangingPunct="1"/>
            <a:endParaRPr lang="en-US" altLang="en-US"/>
          </a:p>
          <a:p>
            <a:pPr eaLnBrk="1" hangingPunct="1"/>
            <a:endParaRPr lang="en-US" altLang="en-US"/>
          </a:p>
          <a:p>
            <a:pPr eaLnBrk="1" hangingPunct="1"/>
            <a:endParaRPr lang="en-U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81288B-9A6F-4B6B-B2FA-F0E51905D813}"/>
              </a:ext>
            </a:extLst>
          </p:cNvPr>
          <p:cNvSpPr>
            <a:spLocks noGrp="1"/>
          </p:cNvSpPr>
          <p:nvPr>
            <p:ph idx="1"/>
          </p:nvPr>
        </p:nvSpPr>
        <p:spPr>
          <a:xfrm>
            <a:off x="457200" y="533400"/>
            <a:ext cx="8229600" cy="5867400"/>
          </a:xfrm>
        </p:spPr>
        <p:txBody>
          <a:bodyPr>
            <a:normAutofit fontScale="92500" lnSpcReduction="10000"/>
          </a:bodyPr>
          <a:lstStyle/>
          <a:p>
            <a:pPr marL="320040" indent="-320040" eaLnBrk="1" fontAlgn="auto" hangingPunct="1">
              <a:spcAft>
                <a:spcPts val="0"/>
              </a:spcAft>
              <a:buFont typeface="Wingdings"/>
              <a:buChar char=""/>
              <a:defRPr/>
            </a:pPr>
            <a:r>
              <a:rPr lang="en-US" b="1" dirty="0"/>
              <a:t>Hours</a:t>
            </a:r>
          </a:p>
          <a:p>
            <a:pPr marL="320040" indent="-320040" eaLnBrk="1" fontAlgn="auto" hangingPunct="1">
              <a:spcAft>
                <a:spcPts val="0"/>
              </a:spcAft>
              <a:buFont typeface="Wingdings"/>
              <a:buNone/>
              <a:defRPr/>
            </a:pPr>
            <a:endParaRPr lang="en-US" b="1" dirty="0"/>
          </a:p>
          <a:p>
            <a:pPr marL="640080" lvl="1" indent="-274320" eaLnBrk="1" fontAlgn="auto" hangingPunct="1">
              <a:spcAft>
                <a:spcPts val="0"/>
              </a:spcAft>
              <a:buFont typeface="Wingdings 2"/>
              <a:buChar char=""/>
              <a:defRPr/>
            </a:pPr>
            <a:r>
              <a:rPr lang="en-US" dirty="0"/>
              <a:t>Time elapsed since the onset of active phase of labor (observed or extrapolated)</a:t>
            </a:r>
          </a:p>
          <a:p>
            <a:pPr marL="320040" indent="-320040" eaLnBrk="1" fontAlgn="auto" hangingPunct="1">
              <a:spcAft>
                <a:spcPts val="0"/>
              </a:spcAft>
              <a:buFont typeface="Wingdings"/>
              <a:buChar char=""/>
              <a:defRPr/>
            </a:pPr>
            <a:r>
              <a:rPr lang="en-US" b="1" dirty="0"/>
              <a:t>Time</a:t>
            </a:r>
          </a:p>
          <a:p>
            <a:pPr marL="640080" lvl="1" indent="-274320" eaLnBrk="1" fontAlgn="auto" hangingPunct="1">
              <a:spcAft>
                <a:spcPts val="0"/>
              </a:spcAft>
              <a:buFont typeface="Wingdings 2"/>
              <a:buChar char=""/>
              <a:defRPr/>
            </a:pPr>
            <a:r>
              <a:rPr lang="en-US" dirty="0"/>
              <a:t>Record the actual time</a:t>
            </a:r>
          </a:p>
          <a:p>
            <a:pPr marL="320040" indent="-320040" eaLnBrk="1" fontAlgn="auto" hangingPunct="1">
              <a:spcAft>
                <a:spcPts val="0"/>
              </a:spcAft>
              <a:buFont typeface="Wingdings"/>
              <a:buChar char=""/>
              <a:defRPr/>
            </a:pPr>
            <a:r>
              <a:rPr lang="en-US" b="1" dirty="0"/>
              <a:t>Contractions</a:t>
            </a:r>
          </a:p>
          <a:p>
            <a:pPr marL="640080" lvl="1" indent="-274320" eaLnBrk="1" fontAlgn="auto" hangingPunct="1">
              <a:spcAft>
                <a:spcPts val="0"/>
              </a:spcAft>
              <a:buFont typeface="Wingdings 2"/>
              <a:buChar char=""/>
              <a:defRPr/>
            </a:pPr>
            <a:r>
              <a:rPr lang="en-US" dirty="0"/>
              <a:t>Chart every 30 minutes</a:t>
            </a:r>
          </a:p>
          <a:p>
            <a:pPr marL="640080" lvl="1" indent="-274320" eaLnBrk="1" fontAlgn="auto" hangingPunct="1">
              <a:spcAft>
                <a:spcPts val="0"/>
              </a:spcAft>
              <a:buFont typeface="Wingdings 2"/>
              <a:buChar char=""/>
              <a:defRPr/>
            </a:pPr>
            <a:r>
              <a:rPr lang="en-US" dirty="0"/>
              <a:t>Palpate the number of contractions in 10 minutes and their duration in seconds</a:t>
            </a:r>
          </a:p>
          <a:p>
            <a:pPr lvl="2" eaLnBrk="1" fontAlgn="auto" hangingPunct="1">
              <a:spcAft>
                <a:spcPts val="0"/>
              </a:spcAft>
              <a:buFont typeface="Wingdings"/>
              <a:buChar char=""/>
              <a:defRPr/>
            </a:pPr>
            <a:r>
              <a:rPr lang="en-US" b="1" dirty="0"/>
              <a:t>Less than 20 seconds:                     </a:t>
            </a:r>
          </a:p>
          <a:p>
            <a:pPr lvl="2" eaLnBrk="1" fontAlgn="auto" hangingPunct="1">
              <a:spcAft>
                <a:spcPts val="0"/>
              </a:spcAft>
              <a:buFont typeface="Wingdings"/>
              <a:buChar char=""/>
              <a:defRPr/>
            </a:pPr>
            <a:r>
              <a:rPr lang="en-US" b="1" dirty="0"/>
              <a:t>Between 20 and 40 seconds: </a:t>
            </a:r>
          </a:p>
          <a:p>
            <a:pPr lvl="2" eaLnBrk="1" fontAlgn="auto" hangingPunct="1">
              <a:spcAft>
                <a:spcPts val="0"/>
              </a:spcAft>
              <a:buFont typeface="Wingdings"/>
              <a:buChar char=""/>
              <a:defRPr/>
            </a:pPr>
            <a:r>
              <a:rPr lang="en-US" b="1" dirty="0"/>
              <a:t>More than 40 seconds: </a:t>
            </a:r>
            <a:r>
              <a:rPr lang="en-US" dirty="0"/>
              <a:t> </a:t>
            </a:r>
          </a:p>
          <a:p>
            <a:pPr lvl="2" eaLnBrk="1" fontAlgn="auto" hangingPunct="1">
              <a:spcAft>
                <a:spcPts val="0"/>
              </a:spcAft>
              <a:buFont typeface="Wingdings"/>
              <a:buNone/>
              <a:defRPr/>
            </a:pPr>
            <a:r>
              <a:rPr lang="en-US" b="1" dirty="0"/>
              <a:t>  </a:t>
            </a:r>
            <a:endParaRPr lang="en-US" dirty="0"/>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endParaRPr lang="en-US" dirty="0"/>
          </a:p>
        </p:txBody>
      </p:sp>
      <p:pic>
        <p:nvPicPr>
          <p:cNvPr id="83971" name="Picture 3">
            <a:extLst>
              <a:ext uri="{FF2B5EF4-FFF2-40B4-BE49-F238E27FC236}">
                <a16:creationId xmlns:a16="http://schemas.microsoft.com/office/drawing/2014/main" id="{B47CC94B-90CB-4A21-9DBD-C4EBA21F48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648200"/>
            <a:ext cx="274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a:extLst>
              <a:ext uri="{FF2B5EF4-FFF2-40B4-BE49-F238E27FC236}">
                <a16:creationId xmlns:a16="http://schemas.microsoft.com/office/drawing/2014/main" id="{91C4DF85-7C2C-4EA4-83DE-E24739F53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029200"/>
            <a:ext cx="274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5">
            <a:extLst>
              <a:ext uri="{FF2B5EF4-FFF2-40B4-BE49-F238E27FC236}">
                <a16:creationId xmlns:a16="http://schemas.microsoft.com/office/drawing/2014/main" id="{9F98DDCD-302A-49A2-8AFA-69A402108F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5410200"/>
            <a:ext cx="274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EC509637-7C49-40ED-9AB7-0DF44E3F102E}"/>
              </a:ext>
            </a:extLst>
          </p:cNvPr>
          <p:cNvSpPr>
            <a:spLocks noGrp="1"/>
          </p:cNvSpPr>
          <p:nvPr>
            <p:ph type="title"/>
          </p:nvPr>
        </p:nvSpPr>
        <p:spPr>
          <a:xfrm>
            <a:off x="612775" y="228600"/>
            <a:ext cx="8153400" cy="990600"/>
          </a:xfrm>
        </p:spPr>
        <p:txBody>
          <a:bodyPr/>
          <a:lstStyle/>
          <a:p>
            <a:pPr eaLnBrk="1" hangingPunct="1"/>
            <a:endParaRPr lang="en-US" altLang="en-US"/>
          </a:p>
        </p:txBody>
      </p:sp>
      <p:sp>
        <p:nvSpPr>
          <p:cNvPr id="84995" name="Content Placeholder 2">
            <a:extLst>
              <a:ext uri="{FF2B5EF4-FFF2-40B4-BE49-F238E27FC236}">
                <a16:creationId xmlns:a16="http://schemas.microsoft.com/office/drawing/2014/main" id="{67350121-E03C-427A-A2E6-522C3BB1E4DF}"/>
              </a:ext>
            </a:extLst>
          </p:cNvPr>
          <p:cNvSpPr>
            <a:spLocks noGrp="1"/>
          </p:cNvSpPr>
          <p:nvPr>
            <p:ph idx="1"/>
          </p:nvPr>
        </p:nvSpPr>
        <p:spPr>
          <a:xfrm>
            <a:off x="612775" y="1600200"/>
            <a:ext cx="8153400" cy="4495800"/>
          </a:xfrm>
        </p:spPr>
        <p:txBody>
          <a:bodyPr/>
          <a:lstStyle/>
          <a:p>
            <a:pPr eaLnBrk="1" hangingPunct="1"/>
            <a:r>
              <a:rPr lang="en-US" altLang="en-US" b="1"/>
              <a:t>Oxytocin</a:t>
            </a:r>
          </a:p>
          <a:p>
            <a:pPr lvl="1" eaLnBrk="1" hangingPunct="1"/>
            <a:r>
              <a:rPr lang="en-US" altLang="en-US"/>
              <a:t>Record the amount of oxytocin/volume intravenous fluid in drops per minute every 30 minutes when used</a:t>
            </a:r>
          </a:p>
          <a:p>
            <a:pPr eaLnBrk="1" hangingPunct="1"/>
            <a:r>
              <a:rPr lang="en-US" altLang="en-US" b="1"/>
              <a:t>Drugs given</a:t>
            </a:r>
          </a:p>
          <a:p>
            <a:pPr lvl="1" eaLnBrk="1" hangingPunct="1"/>
            <a:r>
              <a:rPr lang="en-US" altLang="en-US"/>
              <a:t>Record any additional drugs given</a:t>
            </a:r>
          </a:p>
          <a:p>
            <a:pPr eaLnBrk="1" hangingPunct="1"/>
            <a:r>
              <a:rPr lang="en-US" altLang="en-US" b="1"/>
              <a:t>Pulse</a:t>
            </a:r>
          </a:p>
          <a:p>
            <a:pPr lvl="1" eaLnBrk="1" hangingPunct="1"/>
            <a:r>
              <a:rPr lang="en-US" altLang="en-US"/>
              <a:t>Record every 30 minutes and mark with a dot (</a:t>
            </a:r>
            <a:r>
              <a:rPr lang="en-US" altLang="en-US" b="1"/>
              <a:t>.</a:t>
            </a:r>
            <a:r>
              <a:rPr lang="en-US" altLang="en-US"/>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DAE3DF51-E746-419C-9AE4-FD7915CAA979}"/>
              </a:ext>
            </a:extLst>
          </p:cNvPr>
          <p:cNvSpPr>
            <a:spLocks noGrp="1"/>
          </p:cNvSpPr>
          <p:nvPr>
            <p:ph type="title"/>
          </p:nvPr>
        </p:nvSpPr>
        <p:spPr>
          <a:xfrm>
            <a:off x="612775" y="228600"/>
            <a:ext cx="8153400" cy="990600"/>
          </a:xfrm>
        </p:spPr>
        <p:txBody>
          <a:bodyPr/>
          <a:lstStyle/>
          <a:p>
            <a:pPr eaLnBrk="1" hangingPunct="1"/>
            <a:endParaRPr lang="en-US" altLang="en-US"/>
          </a:p>
        </p:txBody>
      </p:sp>
      <p:sp>
        <p:nvSpPr>
          <p:cNvPr id="86019" name="Content Placeholder 2">
            <a:extLst>
              <a:ext uri="{FF2B5EF4-FFF2-40B4-BE49-F238E27FC236}">
                <a16:creationId xmlns:a16="http://schemas.microsoft.com/office/drawing/2014/main" id="{3B692924-9256-4877-B5DF-C5AF601425FD}"/>
              </a:ext>
            </a:extLst>
          </p:cNvPr>
          <p:cNvSpPr>
            <a:spLocks noGrp="1"/>
          </p:cNvSpPr>
          <p:nvPr>
            <p:ph idx="1"/>
          </p:nvPr>
        </p:nvSpPr>
        <p:spPr>
          <a:xfrm>
            <a:off x="612775" y="1600200"/>
            <a:ext cx="8153400" cy="4495800"/>
          </a:xfrm>
        </p:spPr>
        <p:txBody>
          <a:bodyPr/>
          <a:lstStyle/>
          <a:p>
            <a:pPr eaLnBrk="1" hangingPunct="1"/>
            <a:r>
              <a:rPr lang="en-US" altLang="en-US" b="1"/>
              <a:t>Blood pressure</a:t>
            </a:r>
          </a:p>
          <a:p>
            <a:pPr lvl="1" eaLnBrk="1" hangingPunct="1"/>
            <a:r>
              <a:rPr lang="en-US" altLang="en-US"/>
              <a:t>Record every 4 hours and mark with arrows (  )</a:t>
            </a:r>
          </a:p>
          <a:p>
            <a:pPr eaLnBrk="1" hangingPunct="1"/>
            <a:r>
              <a:rPr lang="en-US" altLang="en-US" b="1"/>
              <a:t>Temperature</a:t>
            </a:r>
          </a:p>
          <a:p>
            <a:pPr lvl="1" eaLnBrk="1" hangingPunct="1"/>
            <a:r>
              <a:rPr lang="en-US" altLang="en-US"/>
              <a:t>Record every 2 hours</a:t>
            </a:r>
          </a:p>
          <a:p>
            <a:pPr eaLnBrk="1" hangingPunct="1"/>
            <a:r>
              <a:rPr lang="en-US" altLang="en-US" b="1"/>
              <a:t>Protein, acetone and volume</a:t>
            </a:r>
          </a:p>
          <a:p>
            <a:pPr lvl="1" eaLnBrk="1" hangingPunct="1"/>
            <a:r>
              <a:rPr lang="en-US" altLang="en-US"/>
              <a:t>Record every time urine is passed</a:t>
            </a:r>
          </a:p>
        </p:txBody>
      </p:sp>
      <p:cxnSp>
        <p:nvCxnSpPr>
          <p:cNvPr id="5" name="Straight Arrow Connector 4">
            <a:extLst>
              <a:ext uri="{FF2B5EF4-FFF2-40B4-BE49-F238E27FC236}">
                <a16:creationId xmlns:a16="http://schemas.microsoft.com/office/drawing/2014/main" id="{44641521-E6AA-494E-A1FF-4A304ABF52A2}"/>
              </a:ext>
            </a:extLst>
          </p:cNvPr>
          <p:cNvCxnSpPr/>
          <p:nvPr/>
        </p:nvCxnSpPr>
        <p:spPr>
          <a:xfrm>
            <a:off x="7315200" y="2209800"/>
            <a:ext cx="0" cy="365125"/>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7D90ED2A-BF55-48CC-9D24-B6ECEA555926}"/>
              </a:ext>
            </a:extLst>
          </p:cNvPr>
          <p:cNvSpPr>
            <a:spLocks noGrp="1"/>
          </p:cNvSpPr>
          <p:nvPr>
            <p:ph type="title"/>
          </p:nvPr>
        </p:nvSpPr>
        <p:spPr>
          <a:xfrm>
            <a:off x="612775" y="228600"/>
            <a:ext cx="8153400" cy="990600"/>
          </a:xfrm>
        </p:spPr>
        <p:txBody>
          <a:bodyPr/>
          <a:lstStyle/>
          <a:p>
            <a:pPr eaLnBrk="1" hangingPunct="1"/>
            <a:r>
              <a:rPr lang="en-US" altLang="en-US"/>
              <a:t>Vaginal examination</a:t>
            </a:r>
          </a:p>
        </p:txBody>
      </p:sp>
      <p:sp>
        <p:nvSpPr>
          <p:cNvPr id="87043" name="Content Placeholder 2">
            <a:extLst>
              <a:ext uri="{FF2B5EF4-FFF2-40B4-BE49-F238E27FC236}">
                <a16:creationId xmlns:a16="http://schemas.microsoft.com/office/drawing/2014/main" id="{B504B870-54BA-4869-84A6-AF4D4D88278A}"/>
              </a:ext>
            </a:extLst>
          </p:cNvPr>
          <p:cNvSpPr>
            <a:spLocks noGrp="1"/>
          </p:cNvSpPr>
          <p:nvPr>
            <p:ph sz="quarter" idx="1"/>
          </p:nvPr>
        </p:nvSpPr>
        <p:spPr>
          <a:xfrm>
            <a:off x="612775" y="1600200"/>
            <a:ext cx="8153400" cy="4495800"/>
          </a:xfrm>
        </p:spPr>
        <p:txBody>
          <a:bodyPr/>
          <a:lstStyle/>
          <a:p>
            <a:pPr eaLnBrk="1" hangingPunct="1"/>
            <a:r>
              <a:rPr lang="en-GB" altLang="en-US" sz="2400"/>
              <a:t>Done following abdominal examination. It is the only method used in determining the dilatation of the cervix.</a:t>
            </a:r>
            <a:endParaRPr lang="en-US" altLang="en-US" sz="2400"/>
          </a:p>
          <a:p>
            <a:pPr eaLnBrk="1" hangingPunct="1"/>
            <a:r>
              <a:rPr lang="en-GB" altLang="en-US" sz="2400" b="1"/>
              <a:t>Indications of VE</a:t>
            </a:r>
            <a:endParaRPr lang="en-US" altLang="en-US" sz="2400"/>
          </a:p>
          <a:p>
            <a:pPr lvl="1" eaLnBrk="1" hangingPunct="1"/>
            <a:r>
              <a:rPr lang="en-GB" altLang="en-US" sz="2400"/>
              <a:t>To confirm labour </a:t>
            </a:r>
            <a:endParaRPr lang="en-US" altLang="en-US" sz="2400"/>
          </a:p>
          <a:p>
            <a:pPr lvl="1" eaLnBrk="1" hangingPunct="1"/>
            <a:r>
              <a:rPr lang="en-GB" altLang="en-US" sz="2400"/>
              <a:t>To assess progress of labour (done every 4 hours)</a:t>
            </a:r>
            <a:endParaRPr lang="en-US" altLang="en-US" sz="2400"/>
          </a:p>
          <a:p>
            <a:pPr lvl="1" eaLnBrk="1" hangingPunct="1"/>
            <a:r>
              <a:rPr lang="en-GB" altLang="en-US" sz="2400"/>
              <a:t>To rule out cord prolapse when membranes are ruptured</a:t>
            </a:r>
            <a:endParaRPr lang="en-US" altLang="en-US" sz="2400"/>
          </a:p>
          <a:p>
            <a:pPr lvl="1" eaLnBrk="1" hangingPunct="1"/>
            <a:r>
              <a:rPr lang="en-GB" altLang="en-US" sz="2400"/>
              <a:t>To confirm the second stage of labour</a:t>
            </a:r>
            <a:endParaRPr lang="en-US" altLang="en-US" sz="2400"/>
          </a:p>
          <a:p>
            <a:pPr lvl="1" eaLnBrk="1" hangingPunct="1"/>
            <a:r>
              <a:rPr lang="en-GB" altLang="en-US" sz="2400"/>
              <a:t>In multiple pregnancy to confirm the presentation of the second twin</a:t>
            </a:r>
            <a:endParaRPr lang="en-US" altLang="en-US" sz="2400"/>
          </a:p>
          <a:p>
            <a:pPr eaLnBrk="1" hangingPunct="1"/>
            <a:r>
              <a:rPr lang="en-GB" altLang="en-US" sz="2400" b="1"/>
              <a:t>Contraindications</a:t>
            </a:r>
            <a:endParaRPr lang="en-US" altLang="en-US" sz="2400"/>
          </a:p>
          <a:p>
            <a:pPr lvl="1" eaLnBrk="1" hangingPunct="1"/>
            <a:r>
              <a:rPr lang="en-GB" altLang="en-US" sz="2400"/>
              <a:t>Antepartum hemorrhage</a:t>
            </a:r>
            <a:endParaRPr lang="en-US" altLang="en-US" sz="2400"/>
          </a:p>
          <a:p>
            <a:pPr eaLnBrk="1" hangingPunct="1"/>
            <a:r>
              <a:rPr lang="en-GB" altLang="en-US" sz="2700" b="1"/>
              <a:t>Procedure</a:t>
            </a:r>
            <a:r>
              <a:rPr lang="en-GB" altLang="en-US" sz="2700"/>
              <a:t>: </a:t>
            </a:r>
            <a:r>
              <a:rPr lang="en-GB" altLang="en-US" sz="2700" i="1" u="sng"/>
              <a:t>procedure manual</a:t>
            </a:r>
            <a:endParaRPr lang="en-US" altLang="en-US" sz="2700"/>
          </a:p>
          <a:p>
            <a:pPr eaLnBrk="1" hangingPunct="1"/>
            <a:endParaRPr lang="en-US" altLang="en-US" sz="2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B429AECF-DC60-430B-9CCE-0FD8A9E56832}"/>
              </a:ext>
            </a:extLst>
          </p:cNvPr>
          <p:cNvSpPr>
            <a:spLocks noGrp="1"/>
          </p:cNvSpPr>
          <p:nvPr>
            <p:ph type="title"/>
          </p:nvPr>
        </p:nvSpPr>
        <p:spPr>
          <a:xfrm>
            <a:off x="612775" y="228600"/>
            <a:ext cx="8153400" cy="990600"/>
          </a:xfrm>
        </p:spPr>
        <p:txBody>
          <a:bodyPr/>
          <a:lstStyle/>
          <a:p>
            <a:pPr eaLnBrk="1" hangingPunct="1"/>
            <a:r>
              <a:rPr lang="en-GB" altLang="en-US" b="1"/>
              <a:t>Findings on VE</a:t>
            </a:r>
            <a:endParaRPr lang="en-US" altLang="en-US"/>
          </a:p>
        </p:txBody>
      </p:sp>
      <p:sp>
        <p:nvSpPr>
          <p:cNvPr id="3" name="Content Placeholder 2">
            <a:extLst>
              <a:ext uri="{FF2B5EF4-FFF2-40B4-BE49-F238E27FC236}">
                <a16:creationId xmlns:a16="http://schemas.microsoft.com/office/drawing/2014/main" id="{9B3DBF03-7D37-4895-A08B-1B2D7BD3C2CA}"/>
              </a:ext>
            </a:extLst>
          </p:cNvPr>
          <p:cNvSpPr>
            <a:spLocks noGrp="1"/>
          </p:cNvSpPr>
          <p:nvPr>
            <p:ph sz="quarter" idx="1"/>
          </p:nvPr>
        </p:nvSpPr>
        <p:spPr>
          <a:xfrm>
            <a:off x="612775" y="1600200"/>
            <a:ext cx="8153400" cy="5029200"/>
          </a:xfrm>
        </p:spPr>
        <p:txBody>
          <a:bodyPr>
            <a:normAutofit fontScale="70000" lnSpcReduction="20000"/>
          </a:bodyPr>
          <a:lstStyle/>
          <a:p>
            <a:pPr marL="320040" indent="-320040" eaLnBrk="1" fontAlgn="auto" hangingPunct="1">
              <a:spcAft>
                <a:spcPts val="0"/>
              </a:spcAft>
              <a:buFont typeface="Wingdings"/>
              <a:buChar char=""/>
              <a:defRPr/>
            </a:pPr>
            <a:r>
              <a:rPr lang="en-GB" dirty="0"/>
              <a:t>External genitalia: congestion of the vulva, warts, varicose veins, discharge (colour, smell and amount), liquor e.t.c</a:t>
            </a:r>
            <a:endParaRPr lang="en-US" dirty="0"/>
          </a:p>
          <a:p>
            <a:pPr marL="320040" indent="-320040" eaLnBrk="1" fontAlgn="auto" hangingPunct="1">
              <a:spcAft>
                <a:spcPts val="0"/>
              </a:spcAft>
              <a:buFont typeface="Wingdings"/>
              <a:buChar char=""/>
              <a:defRPr/>
            </a:pPr>
            <a:r>
              <a:rPr lang="en-GB" dirty="0"/>
              <a:t>Vagina: should be soft, warm and moist. It should feel distensible.</a:t>
            </a:r>
            <a:endParaRPr lang="en-US" dirty="0"/>
          </a:p>
          <a:p>
            <a:pPr marL="320040" indent="-320040" eaLnBrk="1" fontAlgn="auto" hangingPunct="1">
              <a:spcAft>
                <a:spcPts val="0"/>
              </a:spcAft>
              <a:buFont typeface="Wingdings"/>
              <a:buChar char=""/>
              <a:defRPr/>
            </a:pPr>
            <a:r>
              <a:rPr lang="en-GB" dirty="0"/>
              <a:t>Cervix: state of the cervix- thick or thin, effaced or not</a:t>
            </a:r>
            <a:endParaRPr lang="en-US" dirty="0"/>
          </a:p>
          <a:p>
            <a:pPr marL="320040" indent="-320040" eaLnBrk="1" fontAlgn="auto" hangingPunct="1">
              <a:spcAft>
                <a:spcPts val="0"/>
              </a:spcAft>
              <a:buFont typeface="Wingdings"/>
              <a:buChar char=""/>
              <a:defRPr/>
            </a:pPr>
            <a:r>
              <a:rPr lang="en-GB" dirty="0"/>
              <a:t>Cervical </a:t>
            </a:r>
            <a:r>
              <a:rPr lang="en-GB" dirty="0" err="1"/>
              <a:t>os</a:t>
            </a:r>
            <a:r>
              <a:rPr lang="en-GB" dirty="0"/>
              <a:t>: dilatation in centimetres</a:t>
            </a:r>
            <a:endParaRPr lang="en-US" dirty="0"/>
          </a:p>
          <a:p>
            <a:pPr marL="320040" indent="-320040" eaLnBrk="1" fontAlgn="auto" hangingPunct="1">
              <a:spcAft>
                <a:spcPts val="0"/>
              </a:spcAft>
              <a:buFont typeface="Wingdings"/>
              <a:buChar char=""/>
              <a:defRPr/>
            </a:pPr>
            <a:r>
              <a:rPr lang="en-GB" dirty="0"/>
              <a:t>Membranes and fore waters: have a slippery feeling to touch but during contractions they become hard. </a:t>
            </a:r>
          </a:p>
          <a:p>
            <a:pPr marL="640080" lvl="1" indent="-274320" eaLnBrk="1" fontAlgn="auto" hangingPunct="1">
              <a:spcAft>
                <a:spcPts val="0"/>
              </a:spcAft>
              <a:buFont typeface="Wingdings 2"/>
              <a:buChar char=""/>
              <a:defRPr/>
            </a:pPr>
            <a:r>
              <a:rPr lang="en-GB" dirty="0"/>
              <a:t>Report whether intact or ruptured</a:t>
            </a:r>
            <a:endParaRPr lang="en-US" dirty="0"/>
          </a:p>
          <a:p>
            <a:pPr marL="320040" indent="-320040" eaLnBrk="1" fontAlgn="auto" hangingPunct="1">
              <a:spcAft>
                <a:spcPts val="0"/>
              </a:spcAft>
              <a:buFont typeface="Wingdings"/>
              <a:buChar char=""/>
              <a:defRPr/>
            </a:pPr>
            <a:r>
              <a:rPr lang="en-GB" dirty="0"/>
              <a:t>Cord: check for the presence of the cord and its location in relation to presenting part</a:t>
            </a:r>
            <a:endParaRPr lang="en-US" dirty="0"/>
          </a:p>
          <a:p>
            <a:pPr marL="320040" indent="-320040" eaLnBrk="1" fontAlgn="auto" hangingPunct="1">
              <a:spcAft>
                <a:spcPts val="0"/>
              </a:spcAft>
              <a:buFont typeface="Wingdings"/>
              <a:buChar char=""/>
              <a:defRPr/>
            </a:pPr>
            <a:r>
              <a:rPr lang="en-GB" dirty="0"/>
              <a:t>Presenting part: in cephalic presentation, feel the sutures, fontanels and skull bones. Assess the station of the presenting part, degree of moulding and presence of caput succedaneum</a:t>
            </a:r>
            <a:endParaRPr lang="en-US" dirty="0"/>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r>
              <a:rPr lang="en-US" b="1" dirty="0"/>
              <a:t>NB: REPORTING OF THE FINDINGS IS FROM THE FURTHEST TO THE NEAREST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3069E-2306-40E7-960A-D4C7753B8A67}"/>
              </a:ext>
            </a:extLst>
          </p:cNvPr>
          <p:cNvSpPr>
            <a:spLocks noGrp="1"/>
          </p:cNvSpPr>
          <p:nvPr>
            <p:ph sz="quarter" idx="1"/>
          </p:nvPr>
        </p:nvSpPr>
        <p:spPr>
          <a:xfrm>
            <a:off x="612775" y="1600200"/>
            <a:ext cx="8153400" cy="4495800"/>
          </a:xfrm>
        </p:spPr>
        <p:txBody>
          <a:bodyPr>
            <a:normAutofit fontScale="92500"/>
          </a:bodyPr>
          <a:lstStyle/>
          <a:p>
            <a:pPr marL="320040" indent="-320040" eaLnBrk="1" fontAlgn="auto" hangingPunct="1">
              <a:spcAft>
                <a:spcPts val="0"/>
              </a:spcAft>
              <a:buFont typeface="Wingdings"/>
              <a:buChar char=""/>
              <a:defRPr/>
            </a:pPr>
            <a:r>
              <a:rPr lang="en-GB" dirty="0"/>
              <a:t>Pelvis: assess five important landmarks:</a:t>
            </a:r>
            <a:endParaRPr lang="en-US" dirty="0"/>
          </a:p>
          <a:p>
            <a:pPr marL="640080" lvl="1" indent="-274320" eaLnBrk="1" fontAlgn="auto" hangingPunct="1">
              <a:spcAft>
                <a:spcPts val="0"/>
              </a:spcAft>
              <a:buFont typeface="Wingdings 2"/>
              <a:buChar char=""/>
              <a:defRPr/>
            </a:pPr>
            <a:r>
              <a:rPr lang="en-GB" dirty="0"/>
              <a:t>Sacral promontory: this should not be reached in normal circumstances</a:t>
            </a:r>
            <a:endParaRPr lang="en-US" dirty="0"/>
          </a:p>
          <a:p>
            <a:pPr marL="640080" lvl="1" indent="-274320" eaLnBrk="1" fontAlgn="auto" hangingPunct="1">
              <a:spcAft>
                <a:spcPts val="0"/>
              </a:spcAft>
              <a:buFont typeface="Wingdings 2"/>
              <a:buChar char=""/>
              <a:defRPr/>
            </a:pPr>
            <a:r>
              <a:rPr lang="en-GB" dirty="0"/>
              <a:t>Hollow of the sacrum: should be well curved</a:t>
            </a:r>
            <a:endParaRPr lang="en-US" dirty="0"/>
          </a:p>
          <a:p>
            <a:pPr marL="640080" lvl="1" indent="-274320" eaLnBrk="1" fontAlgn="auto" hangingPunct="1">
              <a:spcAft>
                <a:spcPts val="0"/>
              </a:spcAft>
              <a:buFont typeface="Wingdings 2"/>
              <a:buChar char=""/>
              <a:defRPr/>
            </a:pPr>
            <a:r>
              <a:rPr lang="en-GB" dirty="0" err="1"/>
              <a:t>Ischial</a:t>
            </a:r>
            <a:r>
              <a:rPr lang="en-GB" dirty="0"/>
              <a:t> spines: should not be prominent </a:t>
            </a:r>
            <a:endParaRPr lang="en-US" dirty="0"/>
          </a:p>
          <a:p>
            <a:pPr marL="640080" lvl="1" indent="-274320" eaLnBrk="1" fontAlgn="auto" hangingPunct="1">
              <a:spcAft>
                <a:spcPts val="0"/>
              </a:spcAft>
              <a:buFont typeface="Wingdings 2"/>
              <a:buChar char=""/>
              <a:defRPr/>
            </a:pPr>
            <a:r>
              <a:rPr lang="en-GB" dirty="0"/>
              <a:t>Pubic arch: should accommodate two finger breadths</a:t>
            </a:r>
            <a:endParaRPr lang="en-US" dirty="0"/>
          </a:p>
          <a:p>
            <a:pPr marL="640080" lvl="1" indent="-274320" eaLnBrk="1" fontAlgn="auto" hangingPunct="1">
              <a:spcAft>
                <a:spcPts val="0"/>
              </a:spcAft>
              <a:buFont typeface="Wingdings 2"/>
              <a:buChar char=""/>
              <a:defRPr/>
            </a:pPr>
            <a:r>
              <a:rPr lang="en-GB" dirty="0" err="1"/>
              <a:t>Intertuberous</a:t>
            </a:r>
            <a:r>
              <a:rPr lang="en-GB" dirty="0"/>
              <a:t> diameter: should accommodate four knuckles</a:t>
            </a:r>
          </a:p>
          <a:p>
            <a:pPr marL="640080" lvl="1" indent="-274320" eaLnBrk="1" fontAlgn="auto" hangingPunct="1">
              <a:spcAft>
                <a:spcPts val="0"/>
              </a:spcAft>
              <a:buFont typeface="Wingdings 2"/>
              <a:buChar char=""/>
              <a:defRPr/>
            </a:pPr>
            <a:endParaRPr lang="en-US" dirty="0"/>
          </a:p>
          <a:p>
            <a:pPr marL="320040" indent="-320040" eaLnBrk="1" fontAlgn="auto" hangingPunct="1">
              <a:spcAft>
                <a:spcPts val="0"/>
              </a:spcAft>
              <a:buFont typeface="Wingdings"/>
              <a:buChar char=""/>
              <a:defRPr/>
            </a:pPr>
            <a:r>
              <a:rPr lang="en-GB" dirty="0"/>
              <a:t>Note the colour and smell of the discharge on withdrawing the examining fingers</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EBBCF-4384-4FE4-892B-91866035F3B0}"/>
              </a:ext>
            </a:extLst>
          </p:cNvPr>
          <p:cNvSpPr>
            <a:spLocks noGrp="1"/>
          </p:cNvSpPr>
          <p:nvPr>
            <p:ph sz="quarter" idx="1"/>
          </p:nvPr>
        </p:nvSpPr>
        <p:spPr>
          <a:xfrm>
            <a:off x="457200" y="1600200"/>
            <a:ext cx="8077200" cy="5105400"/>
          </a:xfrm>
        </p:spPr>
        <p:txBody>
          <a:bodyPr>
            <a:normAutofit fontScale="92500" lnSpcReduction="20000"/>
          </a:bodyPr>
          <a:lstStyle/>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None/>
              <a:defRPr/>
            </a:pPr>
            <a:r>
              <a:rPr lang="en-GB" dirty="0"/>
              <a:t>2. Labour starts at term due to overstretching and over-distension of the uterus. MECHANICAL</a:t>
            </a:r>
          </a:p>
          <a:p>
            <a:pPr marL="640080" lvl="1" indent="-274320" eaLnBrk="1" fontAlgn="auto" hangingPunct="1">
              <a:spcAft>
                <a:spcPts val="0"/>
              </a:spcAft>
              <a:buFont typeface="Wingdings 2"/>
              <a:buChar char=""/>
              <a:defRPr/>
            </a:pPr>
            <a:r>
              <a:rPr lang="en-GB" dirty="0"/>
              <a:t>Multiple pregnancy or </a:t>
            </a:r>
            <a:r>
              <a:rPr lang="en-GB" dirty="0" err="1"/>
              <a:t>polyhydramnios</a:t>
            </a:r>
            <a:r>
              <a:rPr lang="en-GB" dirty="0"/>
              <a:t> tend to be premature labour</a:t>
            </a:r>
            <a:endParaRPr lang="en-US" dirty="0"/>
          </a:p>
          <a:p>
            <a:pPr marL="320040" indent="-320040" eaLnBrk="1" fontAlgn="auto" hangingPunct="1">
              <a:spcAft>
                <a:spcPts val="0"/>
              </a:spcAft>
              <a:buFont typeface="Wingdings"/>
              <a:buNone/>
              <a:defRPr/>
            </a:pPr>
            <a:r>
              <a:rPr lang="en-GB" dirty="0"/>
              <a:t>3. Placental efficiency is diminished towards term resulting in the reduction in the levels of estrogen and progesterone. HORMONAL</a:t>
            </a:r>
          </a:p>
          <a:p>
            <a:pPr marL="640080" lvl="1" indent="-274320" eaLnBrk="1" fontAlgn="auto" hangingPunct="1">
              <a:spcAft>
                <a:spcPts val="0"/>
              </a:spcAft>
              <a:buFont typeface="Wingdings 2"/>
              <a:buChar char=""/>
              <a:defRPr/>
            </a:pPr>
            <a:r>
              <a:rPr lang="en-GB" dirty="0"/>
              <a:t>This makes the uterus to be more sensitive to oxytocin hence labour</a:t>
            </a:r>
            <a:endParaRPr lang="en-US" dirty="0"/>
          </a:p>
          <a:p>
            <a:pPr marL="320040" indent="-320040" eaLnBrk="1" fontAlgn="auto" hangingPunct="1">
              <a:spcAft>
                <a:spcPts val="0"/>
              </a:spcAft>
              <a:buFont typeface="Wingdings"/>
              <a:buNone/>
              <a:defRPr/>
            </a:pPr>
            <a:r>
              <a:rPr lang="en-GB" dirty="0"/>
              <a:t>4. There is increased contractibility of the uterus towards term due to increased oxytocin receptors. MECHANICAL, HORMONAL</a:t>
            </a:r>
          </a:p>
          <a:p>
            <a:pPr marL="320040" indent="-320040" eaLnBrk="1" fontAlgn="auto" hangingPunct="1">
              <a:spcAft>
                <a:spcPts val="0"/>
              </a:spcAft>
              <a:buFont typeface="Wingdings"/>
              <a:buNone/>
              <a:defRPr/>
            </a:pPr>
            <a:r>
              <a:rPr lang="en-GB" dirty="0"/>
              <a:t>5. Emotional and physical stress</a:t>
            </a:r>
            <a:endParaRPr lang="en-US" dirty="0"/>
          </a:p>
          <a:p>
            <a:pPr marL="320040" indent="-320040" eaLnBrk="1" fontAlgn="auto" hangingPunct="1">
              <a:spcAft>
                <a:spcPts val="0"/>
              </a:spcAft>
              <a:buFont typeface="Wingdings"/>
              <a:buChar char=""/>
              <a:defRPr/>
            </a:pPr>
            <a:endParaRPr lang="en-US" dirty="0"/>
          </a:p>
        </p:txBody>
      </p:sp>
      <p:sp>
        <p:nvSpPr>
          <p:cNvPr id="16387" name="TextBox 3">
            <a:extLst>
              <a:ext uri="{FF2B5EF4-FFF2-40B4-BE49-F238E27FC236}">
                <a16:creationId xmlns:a16="http://schemas.microsoft.com/office/drawing/2014/main" id="{E963D9E7-F1E3-4C4C-93E9-7D761B2D1233}"/>
              </a:ext>
            </a:extLst>
          </p:cNvPr>
          <p:cNvSpPr txBox="1">
            <a:spLocks noChangeArrowheads="1"/>
          </p:cNvSpPr>
          <p:nvPr/>
        </p:nvSpPr>
        <p:spPr bwMode="auto">
          <a:xfrm>
            <a:off x="533400" y="457200"/>
            <a:ext cx="762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latin typeface="Tw Cen MT" panose="020B0602020104020603" pitchFamily="34" charset="0"/>
              </a:rPr>
              <a:t>Some of the theories include: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8DBAD75B-F0BA-4803-AACE-8DF26F18E8BC}"/>
              </a:ext>
            </a:extLst>
          </p:cNvPr>
          <p:cNvSpPr>
            <a:spLocks noGrp="1"/>
          </p:cNvSpPr>
          <p:nvPr>
            <p:ph type="title"/>
          </p:nvPr>
        </p:nvSpPr>
        <p:spPr>
          <a:xfrm>
            <a:off x="612775" y="228600"/>
            <a:ext cx="8153400" cy="990600"/>
          </a:xfrm>
        </p:spPr>
        <p:txBody>
          <a:bodyPr/>
          <a:lstStyle/>
          <a:p>
            <a:pPr eaLnBrk="1" hangingPunct="1"/>
            <a:r>
              <a:rPr lang="en-US" altLang="en-US" b="1"/>
              <a:t>2</a:t>
            </a:r>
            <a:r>
              <a:rPr lang="en-US" altLang="en-US" b="1" baseline="30000"/>
              <a:t>nd</a:t>
            </a:r>
            <a:r>
              <a:rPr lang="en-US" altLang="en-US" b="1"/>
              <a:t> stage of labour</a:t>
            </a:r>
          </a:p>
        </p:txBody>
      </p:sp>
      <p:sp>
        <p:nvSpPr>
          <p:cNvPr id="3" name="Content Placeholder 2">
            <a:extLst>
              <a:ext uri="{FF2B5EF4-FFF2-40B4-BE49-F238E27FC236}">
                <a16:creationId xmlns:a16="http://schemas.microsoft.com/office/drawing/2014/main" id="{39B95918-7359-40B7-AE28-5D46D12FE71F}"/>
              </a:ext>
            </a:extLst>
          </p:cNvPr>
          <p:cNvSpPr>
            <a:spLocks noGrp="1"/>
          </p:cNvSpPr>
          <p:nvPr>
            <p:ph sz="quarter" idx="1"/>
          </p:nvPr>
        </p:nvSpPr>
        <p:spPr>
          <a:xfrm>
            <a:off x="612775" y="1600200"/>
            <a:ext cx="8153400" cy="4495800"/>
          </a:xfrm>
        </p:spPr>
        <p:txBody>
          <a:bodyPr>
            <a:normAutofit fontScale="85000" lnSpcReduction="20000"/>
          </a:bodyPr>
          <a:lstStyle/>
          <a:p>
            <a:pPr marL="320040" indent="-320040" eaLnBrk="1" fontAlgn="auto" hangingPunct="1">
              <a:spcAft>
                <a:spcPts val="0"/>
              </a:spcAft>
              <a:buFont typeface="Wingdings"/>
              <a:buNone/>
              <a:defRPr/>
            </a:pPr>
            <a:r>
              <a:rPr lang="en-US" b="1" dirty="0"/>
              <a:t>Physiological events</a:t>
            </a:r>
          </a:p>
          <a:p>
            <a:pPr marL="320040" indent="-320040" eaLnBrk="1" fontAlgn="auto" hangingPunct="1">
              <a:spcAft>
                <a:spcPts val="0"/>
              </a:spcAft>
              <a:buFont typeface="Wingdings"/>
              <a:buChar char=""/>
              <a:defRPr/>
            </a:pPr>
            <a:r>
              <a:rPr lang="en-GB" dirty="0"/>
              <a:t>Uterine contractions: the contractions are stronger, last longer and occur more frequent. The mother feels a compelling urge to push.</a:t>
            </a:r>
            <a:endParaRPr lang="en-US" dirty="0"/>
          </a:p>
          <a:p>
            <a:pPr marL="320040" indent="-320040" eaLnBrk="1" fontAlgn="auto" hangingPunct="1">
              <a:spcAft>
                <a:spcPts val="0"/>
              </a:spcAft>
              <a:buFont typeface="Wingdings"/>
              <a:buChar char=""/>
              <a:defRPr/>
            </a:pPr>
            <a:r>
              <a:rPr lang="en-GB" dirty="0"/>
              <a:t>The abdominal muscles and diaphragm are expulsive in action and help the </a:t>
            </a:r>
            <a:r>
              <a:rPr lang="en-GB" dirty="0" err="1"/>
              <a:t>fetus</a:t>
            </a:r>
            <a:r>
              <a:rPr lang="en-GB" dirty="0"/>
              <a:t> to descent. </a:t>
            </a:r>
          </a:p>
          <a:p>
            <a:pPr marL="640080" lvl="1" indent="-274320" eaLnBrk="1" fontAlgn="auto" hangingPunct="1">
              <a:spcAft>
                <a:spcPts val="0"/>
              </a:spcAft>
              <a:buFont typeface="Wingdings 2"/>
              <a:buChar char=""/>
              <a:defRPr/>
            </a:pPr>
            <a:r>
              <a:rPr lang="en-GB" dirty="0"/>
              <a:t>At first, the  action of pushing is voluntary but when the presenting part reaches the pelvic floor, it becomes involuntary (Ferguson reflex)</a:t>
            </a:r>
            <a:endParaRPr lang="en-US" dirty="0"/>
          </a:p>
          <a:p>
            <a:pPr marL="320040" indent="-320040" eaLnBrk="1" fontAlgn="auto" hangingPunct="1">
              <a:spcAft>
                <a:spcPts val="0"/>
              </a:spcAft>
              <a:buFont typeface="Wingdings"/>
              <a:buChar char=""/>
              <a:defRPr/>
            </a:pPr>
            <a:r>
              <a:rPr lang="en-GB" dirty="0"/>
              <a:t>Soft tissue displacement: bladder, urethra, rectum</a:t>
            </a:r>
            <a:endParaRPr lang="en-US" dirty="0"/>
          </a:p>
          <a:p>
            <a:pPr marL="320040" indent="-320040" eaLnBrk="1" fontAlgn="auto" hangingPunct="1">
              <a:spcAft>
                <a:spcPts val="0"/>
              </a:spcAft>
              <a:buFont typeface="Wingdings"/>
              <a:buChar char=""/>
              <a:defRPr/>
            </a:pPr>
            <a:r>
              <a:rPr lang="en-GB" dirty="0"/>
              <a:t>The presenting part pushes down and there is crowning of the </a:t>
            </a:r>
            <a:r>
              <a:rPr lang="en-GB" dirty="0" err="1"/>
              <a:t>fetal</a:t>
            </a:r>
            <a:r>
              <a:rPr lang="en-GB" dirty="0"/>
              <a:t> head</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D6B789C1-8939-4407-A1AA-3682A96EEADC}"/>
              </a:ext>
            </a:extLst>
          </p:cNvPr>
          <p:cNvSpPr>
            <a:spLocks noGrp="1"/>
          </p:cNvSpPr>
          <p:nvPr>
            <p:ph type="title"/>
          </p:nvPr>
        </p:nvSpPr>
        <p:spPr>
          <a:xfrm>
            <a:off x="612775" y="228600"/>
            <a:ext cx="8153400" cy="990600"/>
          </a:xfrm>
        </p:spPr>
        <p:txBody>
          <a:bodyPr/>
          <a:lstStyle/>
          <a:p>
            <a:pPr eaLnBrk="1" hangingPunct="1"/>
            <a:r>
              <a:rPr lang="en-US" altLang="en-US"/>
              <a:t>Signs of 2</a:t>
            </a:r>
            <a:r>
              <a:rPr lang="en-US" altLang="en-US" baseline="30000"/>
              <a:t>nd</a:t>
            </a:r>
            <a:r>
              <a:rPr lang="en-US" altLang="en-US"/>
              <a:t> stage</a:t>
            </a:r>
          </a:p>
        </p:txBody>
      </p:sp>
      <p:sp>
        <p:nvSpPr>
          <p:cNvPr id="3" name="Content Placeholder 2">
            <a:extLst>
              <a:ext uri="{FF2B5EF4-FFF2-40B4-BE49-F238E27FC236}">
                <a16:creationId xmlns:a16="http://schemas.microsoft.com/office/drawing/2014/main" id="{888DE75D-788F-40DA-A418-8F2C08291335}"/>
              </a:ext>
            </a:extLst>
          </p:cNvPr>
          <p:cNvSpPr>
            <a:spLocks noGrp="1"/>
          </p:cNvSpPr>
          <p:nvPr>
            <p:ph sz="quarter" idx="1"/>
          </p:nvPr>
        </p:nvSpPr>
        <p:spPr>
          <a:xfrm>
            <a:off x="228600" y="1524000"/>
            <a:ext cx="8686800" cy="5105400"/>
          </a:xfrm>
        </p:spPr>
        <p:txBody>
          <a:bodyPr>
            <a:normAutofit fontScale="77500" lnSpcReduction="20000"/>
          </a:bodyPr>
          <a:lstStyle/>
          <a:p>
            <a:pPr marL="320040" indent="-320040" eaLnBrk="1" fontAlgn="auto" hangingPunct="1">
              <a:spcAft>
                <a:spcPts val="0"/>
              </a:spcAft>
              <a:buFont typeface="Wingdings"/>
              <a:buNone/>
              <a:defRPr/>
            </a:pPr>
            <a:r>
              <a:rPr lang="en-GB" b="1" dirty="0"/>
              <a:t>Presumptive signs of second stage</a:t>
            </a:r>
            <a:endParaRPr lang="en-US" dirty="0"/>
          </a:p>
          <a:p>
            <a:pPr marL="320040" indent="-320040" eaLnBrk="1" fontAlgn="auto" hangingPunct="1">
              <a:spcAft>
                <a:spcPts val="0"/>
              </a:spcAft>
              <a:buFont typeface="Wingdings"/>
              <a:buChar char=""/>
              <a:defRPr/>
            </a:pPr>
            <a:r>
              <a:rPr lang="en-GB" dirty="0"/>
              <a:t>Expulsive uterine contractions: woman has an urge to push and bear down</a:t>
            </a:r>
            <a:endParaRPr lang="en-US" dirty="0"/>
          </a:p>
          <a:p>
            <a:pPr marL="640080" lvl="1" indent="-274320" eaLnBrk="1" fontAlgn="auto" hangingPunct="1">
              <a:spcAft>
                <a:spcPts val="0"/>
              </a:spcAft>
              <a:buFont typeface="Wingdings 2"/>
              <a:buChar char=""/>
              <a:defRPr/>
            </a:pPr>
            <a:r>
              <a:rPr lang="en-GB" dirty="0"/>
              <a:t>These type of contractions can also occur before the cervix is fully dilated in </a:t>
            </a:r>
            <a:r>
              <a:rPr lang="en-GB" dirty="0" err="1"/>
              <a:t>occipito</a:t>
            </a:r>
            <a:r>
              <a:rPr lang="en-GB" dirty="0"/>
              <a:t>-posterior position; full rectum and in high </a:t>
            </a:r>
            <a:r>
              <a:rPr lang="en-GB" dirty="0" err="1"/>
              <a:t>parous</a:t>
            </a:r>
            <a:r>
              <a:rPr lang="en-GB" dirty="0"/>
              <a:t> woman</a:t>
            </a:r>
            <a:endParaRPr lang="en-US" dirty="0"/>
          </a:p>
          <a:p>
            <a:pPr marL="320040" indent="-320040" eaLnBrk="1" fontAlgn="auto" hangingPunct="1">
              <a:spcAft>
                <a:spcPts val="0"/>
              </a:spcAft>
              <a:buFont typeface="Wingdings"/>
              <a:buChar char=""/>
              <a:defRPr/>
            </a:pPr>
            <a:r>
              <a:rPr lang="en-GB" dirty="0"/>
              <a:t>Dilatation and gaping of the anus: </a:t>
            </a:r>
          </a:p>
          <a:p>
            <a:pPr marL="640080" lvl="1" indent="-274320" eaLnBrk="1" fontAlgn="auto" hangingPunct="1">
              <a:spcAft>
                <a:spcPts val="0"/>
              </a:spcAft>
              <a:buFont typeface="Wingdings 2"/>
              <a:buChar char=""/>
              <a:defRPr/>
            </a:pPr>
            <a:r>
              <a:rPr lang="en-GB" dirty="0"/>
              <a:t>may occur in 1</a:t>
            </a:r>
            <a:r>
              <a:rPr lang="en-GB" baseline="30000" dirty="0"/>
              <a:t>st</a:t>
            </a:r>
            <a:r>
              <a:rPr lang="en-GB" dirty="0"/>
              <a:t> stage if there is deep engagement of presenting part</a:t>
            </a:r>
            <a:endParaRPr lang="en-US" dirty="0"/>
          </a:p>
          <a:p>
            <a:pPr marL="320040" indent="-320040" eaLnBrk="1" fontAlgn="auto" hangingPunct="1">
              <a:spcAft>
                <a:spcPts val="0"/>
              </a:spcAft>
              <a:buFont typeface="Wingdings"/>
              <a:buChar char=""/>
              <a:defRPr/>
            </a:pPr>
            <a:r>
              <a:rPr lang="en-GB" dirty="0"/>
              <a:t>Show: this must be distinguished from bleeding due to partial separation of the placenta</a:t>
            </a:r>
            <a:endParaRPr lang="en-US" dirty="0"/>
          </a:p>
          <a:p>
            <a:pPr marL="320040" indent="-320040" eaLnBrk="1" fontAlgn="auto" hangingPunct="1">
              <a:spcAft>
                <a:spcPts val="0"/>
              </a:spcAft>
              <a:buFont typeface="Wingdings"/>
              <a:buChar char=""/>
              <a:defRPr/>
            </a:pPr>
            <a:r>
              <a:rPr lang="en-GB" dirty="0"/>
              <a:t>Rupture of the membranes: </a:t>
            </a:r>
          </a:p>
          <a:p>
            <a:pPr marL="640080" lvl="1" indent="-274320" eaLnBrk="1" fontAlgn="auto" hangingPunct="1">
              <a:spcAft>
                <a:spcPts val="0"/>
              </a:spcAft>
              <a:buFont typeface="Wingdings 2"/>
              <a:buChar char=""/>
              <a:defRPr/>
            </a:pPr>
            <a:r>
              <a:rPr lang="en-GB" dirty="0"/>
              <a:t>may occur at any time in labour</a:t>
            </a:r>
            <a:endParaRPr lang="en-US" dirty="0"/>
          </a:p>
          <a:p>
            <a:pPr marL="320040" indent="-320040" eaLnBrk="1" fontAlgn="auto" hangingPunct="1">
              <a:spcAft>
                <a:spcPts val="0"/>
              </a:spcAft>
              <a:buFont typeface="Wingdings"/>
              <a:buChar char=""/>
              <a:defRPr/>
            </a:pPr>
            <a:r>
              <a:rPr lang="en-GB" dirty="0"/>
              <a:t>Appearance of the presenting part at the vulva: </a:t>
            </a:r>
          </a:p>
          <a:p>
            <a:pPr marL="640080" lvl="1" indent="-274320" eaLnBrk="1" fontAlgn="auto" hangingPunct="1">
              <a:spcAft>
                <a:spcPts val="0"/>
              </a:spcAft>
              <a:buFont typeface="Wingdings 2"/>
              <a:buChar char=""/>
              <a:defRPr/>
            </a:pPr>
            <a:r>
              <a:rPr lang="en-GB" dirty="0"/>
              <a:t>excessive moulding may cause the appearance of the caput succedaneum</a:t>
            </a:r>
            <a:endParaRPr lang="en-US" dirty="0"/>
          </a:p>
          <a:p>
            <a:pPr marL="320040" indent="-320040" eaLnBrk="1" fontAlgn="auto" hangingPunct="1">
              <a:spcAft>
                <a:spcPts val="0"/>
              </a:spcAft>
              <a:buFont typeface="Wingdings"/>
              <a:buChar char=""/>
              <a:defRPr/>
            </a:pPr>
            <a:r>
              <a:rPr lang="en-GB" dirty="0"/>
              <a:t>Bulging of the perineum or congestion of the vulva: </a:t>
            </a:r>
          </a:p>
          <a:p>
            <a:pPr marL="640080" lvl="1" indent="-274320" eaLnBrk="1" fontAlgn="auto" hangingPunct="1">
              <a:spcAft>
                <a:spcPts val="0"/>
              </a:spcAft>
              <a:buFont typeface="Wingdings 2"/>
              <a:buChar char=""/>
              <a:defRPr/>
            </a:pPr>
            <a:r>
              <a:rPr lang="en-GB" dirty="0"/>
              <a:t>this may also be caused by premature pushing.</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Content Placeholder 2">
            <a:extLst>
              <a:ext uri="{FF2B5EF4-FFF2-40B4-BE49-F238E27FC236}">
                <a16:creationId xmlns:a16="http://schemas.microsoft.com/office/drawing/2014/main" id="{C6352EBE-B2B2-44A7-B765-85DA2954F98F}"/>
              </a:ext>
            </a:extLst>
          </p:cNvPr>
          <p:cNvSpPr>
            <a:spLocks noGrp="1"/>
          </p:cNvSpPr>
          <p:nvPr>
            <p:ph sz="quarter" idx="1"/>
          </p:nvPr>
        </p:nvSpPr>
        <p:spPr>
          <a:xfrm>
            <a:off x="612775" y="1600200"/>
            <a:ext cx="8153400" cy="4495800"/>
          </a:xfrm>
        </p:spPr>
        <p:txBody>
          <a:bodyPr/>
          <a:lstStyle/>
          <a:p>
            <a:pPr eaLnBrk="1" hangingPunct="1">
              <a:buFont typeface="Wingdings" panose="05000000000000000000" pitchFamily="2" charset="2"/>
              <a:buNone/>
            </a:pPr>
            <a:r>
              <a:rPr lang="en-GB" altLang="en-US" b="1"/>
              <a:t>Confirmation of second stage (positive sign)</a:t>
            </a:r>
            <a:endParaRPr lang="en-US" altLang="en-US"/>
          </a:p>
          <a:p>
            <a:pPr eaLnBrk="1" hangingPunct="1"/>
            <a:r>
              <a:rPr lang="en-GB" altLang="en-US"/>
              <a:t>Done via VE to assess cervical dilatation. </a:t>
            </a:r>
          </a:p>
          <a:p>
            <a:pPr lvl="1" eaLnBrk="1" hangingPunct="1"/>
            <a:r>
              <a:rPr lang="en-GB" altLang="en-US"/>
              <a:t>In second stage, there should be no cervical rim felt and the cervix should be fully dilated (10 cm)</a:t>
            </a:r>
            <a:endParaRPr lang="en-US"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DE3ED27E-2CAC-49B9-8ABC-18A6B56DD75A}"/>
              </a:ext>
            </a:extLst>
          </p:cNvPr>
          <p:cNvSpPr>
            <a:spLocks noGrp="1"/>
          </p:cNvSpPr>
          <p:nvPr>
            <p:ph type="title"/>
          </p:nvPr>
        </p:nvSpPr>
        <p:spPr>
          <a:xfrm>
            <a:off x="612775" y="228600"/>
            <a:ext cx="8153400" cy="990600"/>
          </a:xfrm>
        </p:spPr>
        <p:txBody>
          <a:bodyPr/>
          <a:lstStyle/>
          <a:p>
            <a:pPr eaLnBrk="1" hangingPunct="1"/>
            <a:r>
              <a:rPr lang="en-US" altLang="en-US" b="1"/>
              <a:t>Mechanisms of normal labour </a:t>
            </a:r>
          </a:p>
        </p:txBody>
      </p:sp>
      <p:sp>
        <p:nvSpPr>
          <p:cNvPr id="93187" name="Content Placeholder 2">
            <a:extLst>
              <a:ext uri="{FF2B5EF4-FFF2-40B4-BE49-F238E27FC236}">
                <a16:creationId xmlns:a16="http://schemas.microsoft.com/office/drawing/2014/main" id="{F96013D1-813C-48D7-BDD5-B0A8168E45A6}"/>
              </a:ext>
            </a:extLst>
          </p:cNvPr>
          <p:cNvSpPr>
            <a:spLocks noGrp="1"/>
          </p:cNvSpPr>
          <p:nvPr>
            <p:ph sz="quarter" idx="1"/>
          </p:nvPr>
        </p:nvSpPr>
        <p:spPr>
          <a:xfrm>
            <a:off x="612775" y="1600200"/>
            <a:ext cx="8153400" cy="4495800"/>
          </a:xfrm>
        </p:spPr>
        <p:txBody>
          <a:bodyPr/>
          <a:lstStyle/>
          <a:p>
            <a:pPr eaLnBrk="1" hangingPunct="1"/>
            <a:r>
              <a:rPr lang="en-GB" altLang="en-US"/>
              <a:t>Series of passive movements of the fetus during second stage</a:t>
            </a:r>
          </a:p>
          <a:p>
            <a:pPr eaLnBrk="1" hangingPunct="1"/>
            <a:r>
              <a:rPr lang="en-GB" altLang="en-US"/>
              <a:t>Common principles:</a:t>
            </a:r>
            <a:endParaRPr lang="en-US" altLang="en-US"/>
          </a:p>
          <a:p>
            <a:pPr lvl="1" eaLnBrk="1" hangingPunct="1"/>
            <a:r>
              <a:rPr lang="en-GB" altLang="en-US"/>
              <a:t>Descent takes place throughout</a:t>
            </a:r>
            <a:endParaRPr lang="en-US" altLang="en-US"/>
          </a:p>
          <a:p>
            <a:pPr lvl="1" eaLnBrk="1" hangingPunct="1"/>
            <a:r>
              <a:rPr lang="en-GB" altLang="en-US"/>
              <a:t>Whichever part leads and first meets the resistance of the pelvic floor will rotate forward until it comes under the symphysis pubis.</a:t>
            </a:r>
            <a:endParaRPr lang="en-US" altLang="en-US"/>
          </a:p>
          <a:p>
            <a:pPr lvl="1" eaLnBrk="1" hangingPunct="1"/>
            <a:r>
              <a:rPr lang="en-GB" altLang="en-US"/>
              <a:t>Whatever emerges from the pelvis will pivot around the pubic bone.</a:t>
            </a:r>
            <a:endParaRPr lang="en-US" altLang="en-US"/>
          </a:p>
          <a:p>
            <a:pPr eaLnBrk="1" hangingPunct="1"/>
            <a:endParaRPr lang="en-US" alt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27A3F729-628F-44B1-8C1D-B4109A3C9358}"/>
              </a:ext>
            </a:extLst>
          </p:cNvPr>
          <p:cNvSpPr>
            <a:spLocks noGrp="1"/>
          </p:cNvSpPr>
          <p:nvPr>
            <p:ph type="title"/>
          </p:nvPr>
        </p:nvSpPr>
        <p:spPr>
          <a:xfrm>
            <a:off x="612775" y="228600"/>
            <a:ext cx="8153400" cy="990600"/>
          </a:xfrm>
        </p:spPr>
        <p:txBody>
          <a:bodyPr/>
          <a:lstStyle/>
          <a:p>
            <a:pPr eaLnBrk="1" hangingPunct="1"/>
            <a:endParaRPr lang="en-US" altLang="en-US"/>
          </a:p>
        </p:txBody>
      </p:sp>
      <p:sp>
        <p:nvSpPr>
          <p:cNvPr id="94211" name="Content Placeholder 2">
            <a:extLst>
              <a:ext uri="{FF2B5EF4-FFF2-40B4-BE49-F238E27FC236}">
                <a16:creationId xmlns:a16="http://schemas.microsoft.com/office/drawing/2014/main" id="{C1F2DEED-5D3D-4148-A183-8BD048A2CDBA}"/>
              </a:ext>
            </a:extLst>
          </p:cNvPr>
          <p:cNvSpPr>
            <a:spLocks noGrp="1"/>
          </p:cNvSpPr>
          <p:nvPr>
            <p:ph sz="quarter" idx="1"/>
          </p:nvPr>
        </p:nvSpPr>
        <p:spPr>
          <a:xfrm>
            <a:off x="612775" y="1600200"/>
            <a:ext cx="8153400" cy="4495800"/>
          </a:xfrm>
        </p:spPr>
        <p:txBody>
          <a:bodyPr/>
          <a:lstStyle/>
          <a:p>
            <a:pPr eaLnBrk="1" hangingPunct="1"/>
            <a:r>
              <a:rPr lang="en-US" altLang="en-US"/>
              <a:t>During the mechanism of labor the fetus turns slightly to take advantage of the widest available space in each plane of the pelvis.</a:t>
            </a:r>
          </a:p>
          <a:p>
            <a:pPr eaLnBrk="1" hangingPunct="1"/>
            <a:r>
              <a:rPr lang="en-US" altLang="en-US"/>
              <a:t>The widest diameter of the pelvic brim is the transverse; at the pelvic outlet the greatest space lies in the anteroposterior diameter.</a:t>
            </a:r>
          </a:p>
          <a:p>
            <a:pPr eaLnBrk="1" hangingPunct="1"/>
            <a:r>
              <a:rPr lang="en-US" altLang="en-US"/>
              <a:t>At the onset of labor, the commonest presentation is the vertex and the most common position either left or right occipitoanterior. </a:t>
            </a:r>
          </a:p>
          <a:p>
            <a:pPr eaLnBrk="1" hangingPunct="1"/>
            <a:endParaRPr lang="en-US" altLang="en-US"/>
          </a:p>
          <a:p>
            <a:pPr eaLnBrk="1" hangingPunct="1"/>
            <a:endParaRPr lang="en-US" altLang="en-US"/>
          </a:p>
          <a:p>
            <a:pPr eaLnBrk="1" hangingPunct="1"/>
            <a:endParaRPr lang="en-US" alt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984E907B-161D-4D8C-B5D9-AADE3792F218}"/>
              </a:ext>
            </a:extLst>
          </p:cNvPr>
          <p:cNvSpPr>
            <a:spLocks noGrp="1"/>
          </p:cNvSpPr>
          <p:nvPr>
            <p:ph type="title"/>
          </p:nvPr>
        </p:nvSpPr>
        <p:spPr>
          <a:xfrm>
            <a:off x="612775" y="228600"/>
            <a:ext cx="8153400" cy="990600"/>
          </a:xfrm>
        </p:spPr>
        <p:txBody>
          <a:bodyPr/>
          <a:lstStyle/>
          <a:p>
            <a:pPr eaLnBrk="1" hangingPunct="1"/>
            <a:endParaRPr lang="en-US" altLang="en-US"/>
          </a:p>
        </p:txBody>
      </p:sp>
      <p:sp>
        <p:nvSpPr>
          <p:cNvPr id="95235" name="Content Placeholder 2">
            <a:extLst>
              <a:ext uri="{FF2B5EF4-FFF2-40B4-BE49-F238E27FC236}">
                <a16:creationId xmlns:a16="http://schemas.microsoft.com/office/drawing/2014/main" id="{A0FBD639-723D-40A2-B75F-9711EB5749A4}"/>
              </a:ext>
            </a:extLst>
          </p:cNvPr>
          <p:cNvSpPr>
            <a:spLocks noGrp="1"/>
          </p:cNvSpPr>
          <p:nvPr>
            <p:ph sz="quarter" idx="1"/>
          </p:nvPr>
        </p:nvSpPr>
        <p:spPr>
          <a:xfrm>
            <a:off x="612775" y="1600200"/>
            <a:ext cx="8153400" cy="4495800"/>
          </a:xfrm>
        </p:spPr>
        <p:txBody>
          <a:bodyPr/>
          <a:lstStyle/>
          <a:p>
            <a:pPr eaLnBrk="1" hangingPunct="1"/>
            <a:r>
              <a:rPr lang="en-US" altLang="en-US"/>
              <a:t>The lie is longitudinal</a:t>
            </a:r>
          </a:p>
          <a:p>
            <a:pPr eaLnBrk="1" hangingPunct="1"/>
            <a:r>
              <a:rPr lang="en-US" altLang="en-US"/>
              <a:t>The presentation is cephalic</a:t>
            </a:r>
          </a:p>
          <a:p>
            <a:pPr eaLnBrk="1" hangingPunct="1"/>
            <a:r>
              <a:rPr lang="en-US" altLang="en-US"/>
              <a:t>The position is right or left occipitoanterior</a:t>
            </a:r>
          </a:p>
          <a:p>
            <a:pPr eaLnBrk="1" hangingPunct="1"/>
            <a:r>
              <a:rPr lang="en-US" altLang="en-US"/>
              <a:t>The attitude is one of good flexion</a:t>
            </a:r>
          </a:p>
          <a:p>
            <a:pPr eaLnBrk="1" hangingPunct="1"/>
            <a:r>
              <a:rPr lang="en-US" altLang="en-US"/>
              <a:t>The denominator is the occiput</a:t>
            </a:r>
          </a:p>
          <a:p>
            <a:pPr eaLnBrk="1" hangingPunct="1"/>
            <a:r>
              <a:rPr lang="en-US" altLang="en-US"/>
              <a:t>The presenting part is the posterior of the anterior parietal bone</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3">
            <a:extLst>
              <a:ext uri="{FF2B5EF4-FFF2-40B4-BE49-F238E27FC236}">
                <a16:creationId xmlns:a16="http://schemas.microsoft.com/office/drawing/2014/main" id="{B4A6E2C6-40F3-4582-BF5D-E68EF2DE46D1}"/>
              </a:ext>
            </a:extLst>
          </p:cNvPr>
          <p:cNvSpPr>
            <a:spLocks noGrp="1"/>
          </p:cNvSpPr>
          <p:nvPr>
            <p:ph type="title"/>
          </p:nvPr>
        </p:nvSpPr>
        <p:spPr>
          <a:xfrm>
            <a:off x="612775" y="228600"/>
            <a:ext cx="8153400" cy="990600"/>
          </a:xfrm>
        </p:spPr>
        <p:txBody>
          <a:bodyPr/>
          <a:lstStyle/>
          <a:p>
            <a:pPr eaLnBrk="1" hangingPunct="1"/>
            <a:r>
              <a:rPr lang="en-US" altLang="en-US" b="1"/>
              <a:t>Mechanisms of normal labour </a:t>
            </a:r>
            <a:endParaRPr lang="en-US" altLang="en-US"/>
          </a:p>
        </p:txBody>
      </p:sp>
      <p:sp>
        <p:nvSpPr>
          <p:cNvPr id="3" name="Content Placeholder 2">
            <a:extLst>
              <a:ext uri="{FF2B5EF4-FFF2-40B4-BE49-F238E27FC236}">
                <a16:creationId xmlns:a16="http://schemas.microsoft.com/office/drawing/2014/main" id="{BDE17215-5DB6-4D94-A05E-78691DFC8E5C}"/>
              </a:ext>
            </a:extLst>
          </p:cNvPr>
          <p:cNvSpPr>
            <a:spLocks noGrp="1"/>
          </p:cNvSpPr>
          <p:nvPr>
            <p:ph sz="quarter" idx="1"/>
          </p:nvPr>
        </p:nvSpPr>
        <p:spPr>
          <a:xfrm>
            <a:off x="612775" y="1600200"/>
            <a:ext cx="8153400" cy="4495800"/>
          </a:xfrm>
        </p:spPr>
        <p:txBody>
          <a:bodyPr>
            <a:normAutofit fontScale="92500" lnSpcReduction="20000"/>
          </a:bodyPr>
          <a:lstStyle/>
          <a:p>
            <a:pPr marL="320040" indent="-320040" eaLnBrk="1" fontAlgn="auto" hangingPunct="1">
              <a:spcAft>
                <a:spcPts val="0"/>
              </a:spcAft>
              <a:buFont typeface="Wingdings"/>
              <a:buNone/>
              <a:defRPr/>
            </a:pPr>
            <a:r>
              <a:rPr lang="en-GB" b="1" dirty="0"/>
              <a:t>Movements </a:t>
            </a:r>
            <a:endParaRPr lang="en-US" dirty="0"/>
          </a:p>
          <a:p>
            <a:pPr marL="320040" indent="-320040" eaLnBrk="1" fontAlgn="auto" hangingPunct="1">
              <a:spcAft>
                <a:spcPts val="0"/>
              </a:spcAft>
              <a:buFont typeface="Wingdings"/>
              <a:buChar char=""/>
              <a:defRPr/>
            </a:pPr>
            <a:r>
              <a:rPr lang="en-GB" dirty="0"/>
              <a:t>Descent</a:t>
            </a:r>
            <a:endParaRPr lang="en-US" dirty="0"/>
          </a:p>
          <a:p>
            <a:pPr marL="320040" indent="-320040" eaLnBrk="1" fontAlgn="auto" hangingPunct="1">
              <a:spcAft>
                <a:spcPts val="0"/>
              </a:spcAft>
              <a:buFont typeface="Wingdings"/>
              <a:buChar char=""/>
              <a:defRPr/>
            </a:pPr>
            <a:r>
              <a:rPr lang="en-GB" dirty="0"/>
              <a:t>Flexion of the head</a:t>
            </a:r>
            <a:endParaRPr lang="en-US" dirty="0"/>
          </a:p>
          <a:p>
            <a:pPr marL="320040" indent="-320040" eaLnBrk="1" fontAlgn="auto" hangingPunct="1">
              <a:spcAft>
                <a:spcPts val="0"/>
              </a:spcAft>
              <a:buFont typeface="Wingdings"/>
              <a:buChar char=""/>
              <a:defRPr/>
            </a:pPr>
            <a:r>
              <a:rPr lang="en-GB" dirty="0"/>
              <a:t>Internal rotation of the head</a:t>
            </a:r>
            <a:endParaRPr lang="en-US" dirty="0"/>
          </a:p>
          <a:p>
            <a:pPr marL="320040" indent="-320040" eaLnBrk="1" fontAlgn="auto" hangingPunct="1">
              <a:spcAft>
                <a:spcPts val="0"/>
              </a:spcAft>
              <a:buFont typeface="Wingdings"/>
              <a:buChar char=""/>
              <a:defRPr/>
            </a:pPr>
            <a:r>
              <a:rPr lang="en-GB" dirty="0"/>
              <a:t>Crowning of the head</a:t>
            </a:r>
            <a:endParaRPr lang="en-US" dirty="0"/>
          </a:p>
          <a:p>
            <a:pPr marL="320040" indent="-320040" eaLnBrk="1" fontAlgn="auto" hangingPunct="1">
              <a:spcAft>
                <a:spcPts val="0"/>
              </a:spcAft>
              <a:buFont typeface="Wingdings"/>
              <a:buChar char=""/>
              <a:defRPr/>
            </a:pPr>
            <a:r>
              <a:rPr lang="en-GB" dirty="0"/>
              <a:t>Extension of the head	</a:t>
            </a:r>
            <a:endParaRPr lang="en-US" dirty="0"/>
          </a:p>
          <a:p>
            <a:pPr marL="320040" indent="-320040" eaLnBrk="1" fontAlgn="auto" hangingPunct="1">
              <a:spcAft>
                <a:spcPts val="0"/>
              </a:spcAft>
              <a:buFont typeface="Wingdings"/>
              <a:buChar char=""/>
              <a:defRPr/>
            </a:pPr>
            <a:r>
              <a:rPr lang="en-GB" dirty="0"/>
              <a:t>Restitution of the head</a:t>
            </a:r>
            <a:endParaRPr lang="en-US" dirty="0"/>
          </a:p>
          <a:p>
            <a:pPr marL="320040" indent="-320040" eaLnBrk="1" fontAlgn="auto" hangingPunct="1">
              <a:spcAft>
                <a:spcPts val="0"/>
              </a:spcAft>
              <a:buFont typeface="Wingdings"/>
              <a:buChar char=""/>
              <a:defRPr/>
            </a:pPr>
            <a:r>
              <a:rPr lang="en-GB" dirty="0"/>
              <a:t>Internal rotation of the shoulders and external rotation of the head</a:t>
            </a:r>
            <a:endParaRPr lang="en-US" dirty="0"/>
          </a:p>
          <a:p>
            <a:pPr marL="320040" indent="-320040" eaLnBrk="1" fontAlgn="auto" hangingPunct="1">
              <a:spcAft>
                <a:spcPts val="0"/>
              </a:spcAft>
              <a:buFont typeface="Wingdings"/>
              <a:buChar char=""/>
              <a:defRPr/>
            </a:pPr>
            <a:r>
              <a:rPr lang="en-GB" dirty="0"/>
              <a:t>Lateral flexion of the body</a:t>
            </a:r>
            <a:endParaRPr lang="en-US"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9DE79D44-8BA0-447C-A5EA-397E6DC2A137}"/>
              </a:ext>
            </a:extLst>
          </p:cNvPr>
          <p:cNvSpPr>
            <a:spLocks noGrp="1"/>
          </p:cNvSpPr>
          <p:nvPr>
            <p:ph type="title"/>
          </p:nvPr>
        </p:nvSpPr>
        <p:spPr>
          <a:xfrm>
            <a:off x="612775" y="228600"/>
            <a:ext cx="8153400" cy="990600"/>
          </a:xfrm>
        </p:spPr>
        <p:txBody>
          <a:bodyPr/>
          <a:lstStyle/>
          <a:p>
            <a:pPr eaLnBrk="1" hangingPunct="1"/>
            <a:r>
              <a:rPr lang="en-US" altLang="en-US"/>
              <a:t>Descent </a:t>
            </a:r>
          </a:p>
        </p:txBody>
      </p:sp>
      <p:sp>
        <p:nvSpPr>
          <p:cNvPr id="97283" name="Content Placeholder 2">
            <a:extLst>
              <a:ext uri="{FF2B5EF4-FFF2-40B4-BE49-F238E27FC236}">
                <a16:creationId xmlns:a16="http://schemas.microsoft.com/office/drawing/2014/main" id="{659199F6-4186-48D6-87D0-7E0F58F6B1DE}"/>
              </a:ext>
            </a:extLst>
          </p:cNvPr>
          <p:cNvSpPr>
            <a:spLocks noGrp="1"/>
          </p:cNvSpPr>
          <p:nvPr>
            <p:ph sz="quarter" idx="1"/>
          </p:nvPr>
        </p:nvSpPr>
        <p:spPr>
          <a:xfrm>
            <a:off x="612775" y="1600200"/>
            <a:ext cx="8153400" cy="4495800"/>
          </a:xfrm>
        </p:spPr>
        <p:txBody>
          <a:bodyPr/>
          <a:lstStyle/>
          <a:p>
            <a:pPr eaLnBrk="1" hangingPunct="1"/>
            <a:r>
              <a:rPr lang="en-US" altLang="en-US" b="1"/>
              <a:t>Descent</a:t>
            </a:r>
            <a:r>
              <a:rPr lang="en-US" altLang="en-US"/>
              <a:t>. Descent of the head into the pelvis often begins before the onset of labor. The fetus of a nulliparous woman usually descends into the pelvis during the latter weeks of pregnancy. In multigravid women the muscle tone is often more lax and therefore engagement may not occur until labor actually begins.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99776234-239B-4338-8ABC-5D82CB28AE22}"/>
              </a:ext>
            </a:extLst>
          </p:cNvPr>
          <p:cNvSpPr>
            <a:spLocks noGrp="1"/>
          </p:cNvSpPr>
          <p:nvPr>
            <p:ph type="title"/>
          </p:nvPr>
        </p:nvSpPr>
        <p:spPr>
          <a:xfrm>
            <a:off x="612775" y="228600"/>
            <a:ext cx="8153400" cy="990600"/>
          </a:xfrm>
        </p:spPr>
        <p:txBody>
          <a:bodyPr/>
          <a:lstStyle/>
          <a:p>
            <a:pPr eaLnBrk="1" hangingPunct="1"/>
            <a:r>
              <a:rPr lang="en-US" altLang="en-US"/>
              <a:t>Descent cont…</a:t>
            </a:r>
          </a:p>
        </p:txBody>
      </p:sp>
      <p:sp>
        <p:nvSpPr>
          <p:cNvPr id="98307" name="Content Placeholder 2">
            <a:extLst>
              <a:ext uri="{FF2B5EF4-FFF2-40B4-BE49-F238E27FC236}">
                <a16:creationId xmlns:a16="http://schemas.microsoft.com/office/drawing/2014/main" id="{C2C6871F-D4B2-427D-AF8F-1BF45A5A915D}"/>
              </a:ext>
            </a:extLst>
          </p:cNvPr>
          <p:cNvSpPr>
            <a:spLocks noGrp="1"/>
          </p:cNvSpPr>
          <p:nvPr>
            <p:ph sz="quarter" idx="1"/>
          </p:nvPr>
        </p:nvSpPr>
        <p:spPr>
          <a:xfrm>
            <a:off x="612775" y="1600200"/>
            <a:ext cx="8153400" cy="4495800"/>
          </a:xfrm>
        </p:spPr>
        <p:txBody>
          <a:bodyPr/>
          <a:lstStyle/>
          <a:p>
            <a:pPr eaLnBrk="1" hangingPunct="1"/>
            <a:r>
              <a:rPr lang="en-US" altLang="en-US"/>
              <a:t>Throughout the first stage of labor the contraction and retraction of the uterine muscles allow less room in the uterus , exerting pressure on the fetus to descend. </a:t>
            </a:r>
          </a:p>
          <a:p>
            <a:pPr eaLnBrk="1" hangingPunct="1"/>
            <a:r>
              <a:rPr lang="en-US" altLang="en-US"/>
              <a:t>Following rupture of the forewaters and the exertion of maternal effort, progress speeds up.</a:t>
            </a:r>
          </a:p>
          <a:p>
            <a:pPr eaLnBrk="1" hangingPunct="1"/>
            <a:endParaRPr lang="en-US"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F50149C7-549B-45C6-92A2-6BFE8D53CE14}"/>
              </a:ext>
            </a:extLst>
          </p:cNvPr>
          <p:cNvSpPr>
            <a:spLocks noGrp="1"/>
          </p:cNvSpPr>
          <p:nvPr>
            <p:ph type="title"/>
          </p:nvPr>
        </p:nvSpPr>
        <p:spPr>
          <a:xfrm>
            <a:off x="495300" y="381000"/>
            <a:ext cx="8153400" cy="990600"/>
          </a:xfrm>
        </p:spPr>
        <p:txBody>
          <a:bodyPr/>
          <a:lstStyle/>
          <a:p>
            <a:pPr eaLnBrk="1" hangingPunct="1"/>
            <a:r>
              <a:rPr lang="en-US" altLang="en-US"/>
              <a:t>Flexion </a:t>
            </a:r>
          </a:p>
        </p:txBody>
      </p:sp>
      <p:sp>
        <p:nvSpPr>
          <p:cNvPr id="99331" name="Content Placeholder 2">
            <a:extLst>
              <a:ext uri="{FF2B5EF4-FFF2-40B4-BE49-F238E27FC236}">
                <a16:creationId xmlns:a16="http://schemas.microsoft.com/office/drawing/2014/main" id="{5C18E228-29C7-47DB-8A12-515F41201DD1}"/>
              </a:ext>
            </a:extLst>
          </p:cNvPr>
          <p:cNvSpPr>
            <a:spLocks noGrp="1"/>
          </p:cNvSpPr>
          <p:nvPr>
            <p:ph sz="quarter" idx="1"/>
          </p:nvPr>
        </p:nvSpPr>
        <p:spPr>
          <a:xfrm>
            <a:off x="612775" y="1600200"/>
            <a:ext cx="8153400" cy="4495800"/>
          </a:xfrm>
        </p:spPr>
        <p:txBody>
          <a:bodyPr/>
          <a:lstStyle/>
          <a:p>
            <a:pPr eaLnBrk="1" hangingPunct="1"/>
            <a:r>
              <a:rPr lang="en-US" altLang="en-US"/>
              <a:t>It increases through out labor. The fetal spine is attached nearer the posterior part of the skull; pressure exerted down the fetal axis will be more forcibly transmitted to the occiput than to the sinciput.</a:t>
            </a:r>
          </a:p>
          <a:p>
            <a:pPr eaLnBrk="1" hangingPunct="1"/>
            <a:r>
              <a:rPr lang="en-US" altLang="en-US"/>
              <a:t>The effect is to increase flexion, resulting in smaller presenting diameters, which will negotiate the pelvis more easily.</a:t>
            </a:r>
          </a:p>
          <a:p>
            <a:pPr eaLnBrk="1" hangingPunct="1"/>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4">
            <a:extLst>
              <a:ext uri="{FF2B5EF4-FFF2-40B4-BE49-F238E27FC236}">
                <a16:creationId xmlns:a16="http://schemas.microsoft.com/office/drawing/2014/main" id="{4BBC9FC6-FEEE-4A27-A64A-B7E1F023E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1A6A3596-0022-46FC-9AB0-5FB3DA819E83}"/>
              </a:ext>
            </a:extLst>
          </p:cNvPr>
          <p:cNvSpPr>
            <a:spLocks noGrp="1"/>
          </p:cNvSpPr>
          <p:nvPr>
            <p:ph type="title"/>
          </p:nvPr>
        </p:nvSpPr>
        <p:spPr>
          <a:xfrm>
            <a:off x="612775" y="228600"/>
            <a:ext cx="8153400" cy="990600"/>
          </a:xfrm>
        </p:spPr>
        <p:txBody>
          <a:bodyPr/>
          <a:lstStyle/>
          <a:p>
            <a:pPr eaLnBrk="1" hangingPunct="1"/>
            <a:r>
              <a:rPr lang="en-US" altLang="en-US"/>
              <a:t>Flexion cont…</a:t>
            </a:r>
          </a:p>
        </p:txBody>
      </p:sp>
      <p:sp>
        <p:nvSpPr>
          <p:cNvPr id="100355" name="Content Placeholder 2">
            <a:extLst>
              <a:ext uri="{FF2B5EF4-FFF2-40B4-BE49-F238E27FC236}">
                <a16:creationId xmlns:a16="http://schemas.microsoft.com/office/drawing/2014/main" id="{26B4EDF1-AC6E-483C-B90D-A9B11D234A96}"/>
              </a:ext>
            </a:extLst>
          </p:cNvPr>
          <p:cNvSpPr>
            <a:spLocks noGrp="1"/>
          </p:cNvSpPr>
          <p:nvPr>
            <p:ph sz="quarter" idx="1"/>
          </p:nvPr>
        </p:nvSpPr>
        <p:spPr>
          <a:xfrm>
            <a:off x="612775" y="1600200"/>
            <a:ext cx="8153400" cy="4495800"/>
          </a:xfrm>
        </p:spPr>
        <p:txBody>
          <a:bodyPr/>
          <a:lstStyle/>
          <a:p>
            <a:pPr eaLnBrk="1" hangingPunct="1"/>
            <a:r>
              <a:rPr lang="en-US" altLang="en-US"/>
              <a:t>At the onset onset of labor the suboccipitofrontal diameter, 10cm is presenting; with greater flexion the suboccipitobregmatic 9.5cm diameter presents. The occiput becomes the leading part.</a:t>
            </a:r>
          </a:p>
          <a:p>
            <a:pPr eaLnBrk="1" hangingPunct="1"/>
            <a:endParaRPr lang="en-US"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6CEC7C6-B171-49C7-8232-96EBD5ED00C4}"/>
              </a:ext>
            </a:extLst>
          </p:cNvPr>
          <p:cNvSpPr>
            <a:spLocks noGrp="1"/>
          </p:cNvSpPr>
          <p:nvPr>
            <p:ph type="title"/>
          </p:nvPr>
        </p:nvSpPr>
        <p:spPr>
          <a:xfrm>
            <a:off x="612775" y="228600"/>
            <a:ext cx="8153400" cy="990600"/>
          </a:xfrm>
        </p:spPr>
        <p:txBody>
          <a:bodyPr/>
          <a:lstStyle/>
          <a:p>
            <a:pPr eaLnBrk="1" hangingPunct="1"/>
            <a:r>
              <a:rPr lang="en-US" altLang="en-US"/>
              <a:t>Internal rotation of the head</a:t>
            </a:r>
          </a:p>
        </p:txBody>
      </p:sp>
      <p:sp>
        <p:nvSpPr>
          <p:cNvPr id="101379" name="Content Placeholder 2">
            <a:extLst>
              <a:ext uri="{FF2B5EF4-FFF2-40B4-BE49-F238E27FC236}">
                <a16:creationId xmlns:a16="http://schemas.microsoft.com/office/drawing/2014/main" id="{D0D95E7B-5060-4B48-AD69-0E4256A4FCF1}"/>
              </a:ext>
            </a:extLst>
          </p:cNvPr>
          <p:cNvSpPr>
            <a:spLocks noGrp="1"/>
          </p:cNvSpPr>
          <p:nvPr>
            <p:ph sz="quarter" idx="1"/>
          </p:nvPr>
        </p:nvSpPr>
        <p:spPr>
          <a:xfrm>
            <a:off x="612775" y="1600200"/>
            <a:ext cx="8153400" cy="4495800"/>
          </a:xfrm>
        </p:spPr>
        <p:txBody>
          <a:bodyPr/>
          <a:lstStyle/>
          <a:p>
            <a:pPr eaLnBrk="1" hangingPunct="1"/>
            <a:r>
              <a:rPr lang="en-US" altLang="en-US"/>
              <a:t>During a contraction the leading part is pushed downwards on to the pelvic floor. The resistance of this muscular diaphragm brings about rotation. As the contraction fades, the pelvic floor rebounds causing the occiput to glide forwards.</a:t>
            </a:r>
          </a:p>
          <a:p>
            <a:pPr eaLnBrk="1" hangingPunct="1"/>
            <a:r>
              <a:rPr lang="en-US" altLang="en-US"/>
              <a:t>Resistance is an important determinant of rotation. During epidural analgesia rotation is delayed because of relaxation of pelvic floor muscles.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1B8EB4A5-48CC-4632-BF65-C2F73F51E9C1}"/>
              </a:ext>
            </a:extLst>
          </p:cNvPr>
          <p:cNvSpPr>
            <a:spLocks noGrp="1"/>
          </p:cNvSpPr>
          <p:nvPr>
            <p:ph type="title"/>
          </p:nvPr>
        </p:nvSpPr>
        <p:spPr>
          <a:xfrm>
            <a:off x="612775" y="228600"/>
            <a:ext cx="8153400" cy="990600"/>
          </a:xfrm>
        </p:spPr>
        <p:txBody>
          <a:bodyPr/>
          <a:lstStyle/>
          <a:p>
            <a:pPr eaLnBrk="1" hangingPunct="1"/>
            <a:r>
              <a:rPr lang="en-US" altLang="en-US"/>
              <a:t>Internal rotation of the head cont..</a:t>
            </a:r>
          </a:p>
        </p:txBody>
      </p:sp>
      <p:sp>
        <p:nvSpPr>
          <p:cNvPr id="102403" name="Content Placeholder 2">
            <a:extLst>
              <a:ext uri="{FF2B5EF4-FFF2-40B4-BE49-F238E27FC236}">
                <a16:creationId xmlns:a16="http://schemas.microsoft.com/office/drawing/2014/main" id="{81F8DB72-E6C9-4743-9390-82C524EC6BDA}"/>
              </a:ext>
            </a:extLst>
          </p:cNvPr>
          <p:cNvSpPr>
            <a:spLocks noGrp="1"/>
          </p:cNvSpPr>
          <p:nvPr>
            <p:ph sz="quarter" idx="1"/>
          </p:nvPr>
        </p:nvSpPr>
        <p:spPr>
          <a:xfrm>
            <a:off x="612775" y="1600200"/>
            <a:ext cx="8153400" cy="4495800"/>
          </a:xfrm>
        </p:spPr>
        <p:txBody>
          <a:bodyPr/>
          <a:lstStyle/>
          <a:p>
            <a:pPr eaLnBrk="1" hangingPunct="1"/>
            <a:r>
              <a:rPr lang="en-US" altLang="en-US"/>
              <a:t>In a well-flexed vertex presentation the occiput leads and meets the pelvic floor first and rotates anteriorly through 1/8 of a circle. This causes a slight twist in the neck of the fetus as the head is no longer in direct alignment with the shoulders. The anteroposterior diameter of the head now lies in the widest (anteroposterior) diameter of the pelvic outlet.</a:t>
            </a:r>
          </a:p>
          <a:p>
            <a:pPr eaLnBrk="1" hangingPunct="1"/>
            <a:endParaRPr lang="en-US" altLang="en-US"/>
          </a:p>
          <a:p>
            <a:pPr eaLnBrk="1" hangingPunct="1"/>
            <a:endParaRPr lang="en-US" alt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E964A1E5-B822-4E6F-A5CE-524F24F815E7}"/>
              </a:ext>
            </a:extLst>
          </p:cNvPr>
          <p:cNvSpPr>
            <a:spLocks noGrp="1"/>
          </p:cNvSpPr>
          <p:nvPr>
            <p:ph type="title"/>
          </p:nvPr>
        </p:nvSpPr>
        <p:spPr>
          <a:xfrm>
            <a:off x="612775" y="228600"/>
            <a:ext cx="8153400" cy="990600"/>
          </a:xfrm>
        </p:spPr>
        <p:txBody>
          <a:bodyPr/>
          <a:lstStyle/>
          <a:p>
            <a:pPr eaLnBrk="1" hangingPunct="1"/>
            <a:r>
              <a:rPr lang="en-US" altLang="en-US"/>
              <a:t>Internal rotation of the head cont..</a:t>
            </a:r>
          </a:p>
        </p:txBody>
      </p:sp>
      <p:sp>
        <p:nvSpPr>
          <p:cNvPr id="103427" name="Content Placeholder 2">
            <a:extLst>
              <a:ext uri="{FF2B5EF4-FFF2-40B4-BE49-F238E27FC236}">
                <a16:creationId xmlns:a16="http://schemas.microsoft.com/office/drawing/2014/main" id="{70BB34A2-6E17-411A-ACBB-65351CB50CEB}"/>
              </a:ext>
            </a:extLst>
          </p:cNvPr>
          <p:cNvSpPr>
            <a:spLocks noGrp="1"/>
          </p:cNvSpPr>
          <p:nvPr>
            <p:ph sz="quarter" idx="1"/>
          </p:nvPr>
        </p:nvSpPr>
        <p:spPr>
          <a:xfrm>
            <a:off x="612775" y="1600200"/>
            <a:ext cx="8153400" cy="4495800"/>
          </a:xfrm>
        </p:spPr>
        <p:txBody>
          <a:bodyPr/>
          <a:lstStyle/>
          <a:p>
            <a:pPr eaLnBrk="1" hangingPunct="1"/>
            <a:r>
              <a:rPr lang="en-US" altLang="en-US"/>
              <a:t>The occiput slips beneath the subpubic arch and crowning occurs when the head no longer recedes between contractions and the widest transverse diameter (biparietal) is born. If flexion is maintanied, the suboccipitobregmatic diameter 9.5 cm, distends the vaginal orifice.</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D4264D39-4139-4D06-AE55-AA5552A10E0C}"/>
              </a:ext>
            </a:extLst>
          </p:cNvPr>
          <p:cNvSpPr>
            <a:spLocks noGrp="1"/>
          </p:cNvSpPr>
          <p:nvPr>
            <p:ph type="title"/>
          </p:nvPr>
        </p:nvSpPr>
        <p:spPr>
          <a:xfrm>
            <a:off x="612775" y="228600"/>
            <a:ext cx="8153400" cy="990600"/>
          </a:xfrm>
        </p:spPr>
        <p:txBody>
          <a:bodyPr/>
          <a:lstStyle/>
          <a:p>
            <a:pPr eaLnBrk="1" hangingPunct="1"/>
            <a:r>
              <a:rPr lang="en-US" altLang="en-US"/>
              <a:t>Extension of the head</a:t>
            </a:r>
          </a:p>
        </p:txBody>
      </p:sp>
      <p:sp>
        <p:nvSpPr>
          <p:cNvPr id="104451" name="Content Placeholder 2">
            <a:extLst>
              <a:ext uri="{FF2B5EF4-FFF2-40B4-BE49-F238E27FC236}">
                <a16:creationId xmlns:a16="http://schemas.microsoft.com/office/drawing/2014/main" id="{B0DE1BCB-63EC-4457-ACAE-3BEDCB85B4F5}"/>
              </a:ext>
            </a:extLst>
          </p:cNvPr>
          <p:cNvSpPr>
            <a:spLocks noGrp="1"/>
          </p:cNvSpPr>
          <p:nvPr>
            <p:ph sz="quarter" idx="1"/>
          </p:nvPr>
        </p:nvSpPr>
        <p:spPr>
          <a:xfrm>
            <a:off x="612775" y="1600200"/>
            <a:ext cx="8153400" cy="4495800"/>
          </a:xfrm>
        </p:spPr>
        <p:txBody>
          <a:bodyPr/>
          <a:lstStyle/>
          <a:p>
            <a:pPr eaLnBrk="1" hangingPunct="1"/>
            <a:r>
              <a:rPr lang="en-US" altLang="en-US"/>
              <a:t>Once crowning has occurred the fetal head can extend, pivoting on the suboccipital region around the pubic bone.</a:t>
            </a:r>
          </a:p>
          <a:p>
            <a:pPr eaLnBrk="1" hangingPunct="1"/>
            <a:r>
              <a:rPr lang="en-US" altLang="en-US"/>
              <a:t>This releases the sinciput, face and chin, which sweep the perineum and are born by a movement of extension.</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F42501F2-19A7-4144-8436-CBBB80935FA1}"/>
              </a:ext>
            </a:extLst>
          </p:cNvPr>
          <p:cNvSpPr>
            <a:spLocks noGrp="1"/>
          </p:cNvSpPr>
          <p:nvPr>
            <p:ph type="title"/>
          </p:nvPr>
        </p:nvSpPr>
        <p:spPr>
          <a:xfrm>
            <a:off x="612775" y="228600"/>
            <a:ext cx="8153400" cy="990600"/>
          </a:xfrm>
        </p:spPr>
        <p:txBody>
          <a:bodyPr/>
          <a:lstStyle/>
          <a:p>
            <a:pPr eaLnBrk="1" hangingPunct="1"/>
            <a:r>
              <a:rPr lang="en-US" altLang="en-US"/>
              <a:t>Restitution </a:t>
            </a:r>
          </a:p>
        </p:txBody>
      </p:sp>
      <p:sp>
        <p:nvSpPr>
          <p:cNvPr id="105475" name="Content Placeholder 2">
            <a:extLst>
              <a:ext uri="{FF2B5EF4-FFF2-40B4-BE49-F238E27FC236}">
                <a16:creationId xmlns:a16="http://schemas.microsoft.com/office/drawing/2014/main" id="{A731770F-7A54-4707-885D-B52116934BD9}"/>
              </a:ext>
            </a:extLst>
          </p:cNvPr>
          <p:cNvSpPr>
            <a:spLocks noGrp="1"/>
          </p:cNvSpPr>
          <p:nvPr>
            <p:ph sz="quarter" idx="1"/>
          </p:nvPr>
        </p:nvSpPr>
        <p:spPr>
          <a:xfrm>
            <a:off x="612775" y="1600200"/>
            <a:ext cx="8153400" cy="4495800"/>
          </a:xfrm>
        </p:spPr>
        <p:txBody>
          <a:bodyPr/>
          <a:lstStyle/>
          <a:p>
            <a:pPr eaLnBrk="1" hangingPunct="1"/>
            <a:r>
              <a:rPr lang="en-US" altLang="en-US"/>
              <a:t>The twist in the neck of the fetus that resulted from internal rotation is now corrected by slight untwisting movement.</a:t>
            </a:r>
          </a:p>
          <a:p>
            <a:pPr eaLnBrk="1" hangingPunct="1"/>
            <a:r>
              <a:rPr lang="en-US" altLang="en-US"/>
              <a:t>The occiput moves 1/8 of a circle towards the side from which it started.</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EA5C26FF-402B-4AE3-8897-33736799925A}"/>
              </a:ext>
            </a:extLst>
          </p:cNvPr>
          <p:cNvSpPr>
            <a:spLocks noGrp="1"/>
          </p:cNvSpPr>
          <p:nvPr>
            <p:ph type="title"/>
          </p:nvPr>
        </p:nvSpPr>
        <p:spPr>
          <a:xfrm>
            <a:off x="612775" y="228600"/>
            <a:ext cx="8153400" cy="990600"/>
          </a:xfrm>
        </p:spPr>
        <p:txBody>
          <a:bodyPr/>
          <a:lstStyle/>
          <a:p>
            <a:pPr eaLnBrk="1" hangingPunct="1"/>
            <a:r>
              <a:rPr lang="en-US" altLang="en-US"/>
              <a:t>Internal rotation of the shoulders</a:t>
            </a:r>
          </a:p>
        </p:txBody>
      </p:sp>
      <p:sp>
        <p:nvSpPr>
          <p:cNvPr id="3" name="Content Placeholder 2">
            <a:extLst>
              <a:ext uri="{FF2B5EF4-FFF2-40B4-BE49-F238E27FC236}">
                <a16:creationId xmlns:a16="http://schemas.microsoft.com/office/drawing/2014/main" id="{BE750277-BA7F-4A2E-BFB9-8319DDD8EF1C}"/>
              </a:ext>
            </a:extLst>
          </p:cNvPr>
          <p:cNvSpPr>
            <a:spLocks noGrp="1"/>
          </p:cNvSpPr>
          <p:nvPr>
            <p:ph sz="quarter" idx="1"/>
          </p:nvPr>
        </p:nvSpPr>
        <p:spPr>
          <a:xfrm>
            <a:off x="612775" y="1600200"/>
            <a:ext cx="8153400" cy="4495800"/>
          </a:xfrm>
        </p:spPr>
        <p:txBody>
          <a:bodyPr>
            <a:normAutofit fontScale="92500"/>
          </a:bodyPr>
          <a:lstStyle/>
          <a:p>
            <a:pPr marL="320040" indent="-320040" eaLnBrk="1" fontAlgn="auto" hangingPunct="1">
              <a:spcAft>
                <a:spcPts val="0"/>
              </a:spcAft>
              <a:buFont typeface="Wingdings"/>
              <a:buChar char=""/>
              <a:defRPr/>
            </a:pPr>
            <a:r>
              <a:rPr lang="en-US" dirty="0"/>
              <a:t>The shoulders undergo a similar rotation to that of the head to lie in the widest diameter of the pelvic outlet (</a:t>
            </a:r>
            <a:r>
              <a:rPr lang="en-US" dirty="0" err="1"/>
              <a:t>anteroposterior</a:t>
            </a:r>
            <a:r>
              <a:rPr lang="en-US" dirty="0"/>
              <a:t>).</a:t>
            </a:r>
          </a:p>
          <a:p>
            <a:pPr marL="320040" indent="-320040" eaLnBrk="1" fontAlgn="auto" hangingPunct="1">
              <a:spcAft>
                <a:spcPts val="0"/>
              </a:spcAft>
              <a:buFont typeface="Wingdings"/>
              <a:buChar char=""/>
              <a:defRPr/>
            </a:pPr>
            <a:r>
              <a:rPr lang="en-US" dirty="0"/>
              <a:t>The anterior shoulder is the first to reach the </a:t>
            </a:r>
            <a:r>
              <a:rPr lang="en-US" dirty="0" err="1"/>
              <a:t>levator</a:t>
            </a:r>
            <a:r>
              <a:rPr lang="en-US" dirty="0"/>
              <a:t> </a:t>
            </a:r>
            <a:r>
              <a:rPr lang="en-US" dirty="0" err="1"/>
              <a:t>ani</a:t>
            </a:r>
            <a:r>
              <a:rPr lang="en-US" dirty="0"/>
              <a:t> muscles and it therefore rotates </a:t>
            </a:r>
            <a:r>
              <a:rPr lang="en-US" dirty="0" err="1"/>
              <a:t>anteriorly</a:t>
            </a:r>
            <a:r>
              <a:rPr lang="en-US" dirty="0"/>
              <a:t> to lie under the </a:t>
            </a:r>
            <a:r>
              <a:rPr lang="en-US" dirty="0" err="1"/>
              <a:t>symphysis</a:t>
            </a:r>
            <a:r>
              <a:rPr lang="en-US" dirty="0"/>
              <a:t> pubis.</a:t>
            </a:r>
          </a:p>
          <a:p>
            <a:pPr marL="320040" indent="-320040" eaLnBrk="1" fontAlgn="auto" hangingPunct="1">
              <a:spcAft>
                <a:spcPts val="0"/>
              </a:spcAft>
              <a:buFont typeface="Wingdings"/>
              <a:buChar char=""/>
              <a:defRPr/>
            </a:pPr>
            <a:r>
              <a:rPr lang="en-US" dirty="0"/>
              <a:t>This movement can be clearly seen as the head turns at the same time (external rotation of the head).</a:t>
            </a:r>
          </a:p>
          <a:p>
            <a:pPr marL="320040" indent="-320040" eaLnBrk="1" fontAlgn="auto" hangingPunct="1">
              <a:spcAft>
                <a:spcPts val="0"/>
              </a:spcAft>
              <a:buFont typeface="Wingdings"/>
              <a:buChar char=""/>
              <a:defRPr/>
            </a:pPr>
            <a:r>
              <a:rPr lang="en-US" dirty="0"/>
              <a:t>It occurs in the same direction as restitution, and the </a:t>
            </a:r>
            <a:r>
              <a:rPr lang="en-US" dirty="0" err="1"/>
              <a:t>the</a:t>
            </a:r>
            <a:r>
              <a:rPr lang="en-US" dirty="0"/>
              <a:t> </a:t>
            </a:r>
            <a:r>
              <a:rPr lang="en-US" dirty="0" err="1"/>
              <a:t>occiput</a:t>
            </a:r>
            <a:r>
              <a:rPr lang="en-US" dirty="0"/>
              <a:t> of the fetal head  now lies laterally.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D525F4FE-5B1D-4758-94AF-3E0932F9B3D9}"/>
              </a:ext>
            </a:extLst>
          </p:cNvPr>
          <p:cNvSpPr>
            <a:spLocks noGrp="1"/>
          </p:cNvSpPr>
          <p:nvPr>
            <p:ph type="title"/>
          </p:nvPr>
        </p:nvSpPr>
        <p:spPr>
          <a:xfrm>
            <a:off x="612775" y="228600"/>
            <a:ext cx="8153400" cy="990600"/>
          </a:xfrm>
        </p:spPr>
        <p:txBody>
          <a:bodyPr/>
          <a:lstStyle/>
          <a:p>
            <a:pPr eaLnBrk="1" hangingPunct="1"/>
            <a:r>
              <a:rPr lang="en-US" altLang="en-US"/>
              <a:t>Lateral flexion</a:t>
            </a:r>
          </a:p>
        </p:txBody>
      </p:sp>
      <p:sp>
        <p:nvSpPr>
          <p:cNvPr id="107523" name="Content Placeholder 2">
            <a:extLst>
              <a:ext uri="{FF2B5EF4-FFF2-40B4-BE49-F238E27FC236}">
                <a16:creationId xmlns:a16="http://schemas.microsoft.com/office/drawing/2014/main" id="{419F1FE3-94B4-44F4-889B-0A54B555050B}"/>
              </a:ext>
            </a:extLst>
          </p:cNvPr>
          <p:cNvSpPr>
            <a:spLocks noGrp="1"/>
          </p:cNvSpPr>
          <p:nvPr>
            <p:ph sz="quarter" idx="1"/>
          </p:nvPr>
        </p:nvSpPr>
        <p:spPr>
          <a:xfrm>
            <a:off x="612775" y="1600200"/>
            <a:ext cx="8153400" cy="4495800"/>
          </a:xfrm>
        </p:spPr>
        <p:txBody>
          <a:bodyPr/>
          <a:lstStyle/>
          <a:p>
            <a:pPr eaLnBrk="1" hangingPunct="1"/>
            <a:r>
              <a:rPr lang="en-US" altLang="en-US"/>
              <a:t>The shoulders are usually born sequentially enabling a smaller diameter to distend the vaginal orifice than if both shoulders were born simultaneously.</a:t>
            </a:r>
          </a:p>
          <a:p>
            <a:pPr eaLnBrk="1" hangingPunct="1">
              <a:buFont typeface="Wingdings" panose="05000000000000000000" pitchFamily="2" charset="2"/>
              <a:buNone/>
            </a:pPr>
            <a:r>
              <a:rPr lang="en-US" altLang="en-US"/>
              <a:t>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71122860-7B05-4B1C-B40D-2DFDA63DC252}"/>
              </a:ext>
            </a:extLst>
          </p:cNvPr>
          <p:cNvSpPr>
            <a:spLocks noGrp="1"/>
          </p:cNvSpPr>
          <p:nvPr>
            <p:ph type="title"/>
          </p:nvPr>
        </p:nvSpPr>
        <p:spPr>
          <a:xfrm>
            <a:off x="612775" y="228600"/>
            <a:ext cx="8153400" cy="990600"/>
          </a:xfrm>
        </p:spPr>
        <p:txBody>
          <a:bodyPr/>
          <a:lstStyle/>
          <a:p>
            <a:pPr eaLnBrk="1" hangingPunct="1"/>
            <a:r>
              <a:rPr lang="en-US" altLang="en-US" b="1"/>
              <a:t>Monitoring a woman in 2</a:t>
            </a:r>
            <a:r>
              <a:rPr lang="en-US" altLang="en-US" b="1" baseline="30000"/>
              <a:t>nd</a:t>
            </a:r>
            <a:r>
              <a:rPr lang="en-US" altLang="en-US" b="1"/>
              <a:t> stage</a:t>
            </a:r>
          </a:p>
        </p:txBody>
      </p:sp>
      <p:sp>
        <p:nvSpPr>
          <p:cNvPr id="108547" name="Content Placeholder 2">
            <a:extLst>
              <a:ext uri="{FF2B5EF4-FFF2-40B4-BE49-F238E27FC236}">
                <a16:creationId xmlns:a16="http://schemas.microsoft.com/office/drawing/2014/main" id="{2F7889C7-44D1-4878-BD64-7A1DEC182D40}"/>
              </a:ext>
            </a:extLst>
          </p:cNvPr>
          <p:cNvSpPr>
            <a:spLocks noGrp="1"/>
          </p:cNvSpPr>
          <p:nvPr>
            <p:ph sz="quarter" idx="1"/>
          </p:nvPr>
        </p:nvSpPr>
        <p:spPr>
          <a:xfrm>
            <a:off x="228600" y="1600200"/>
            <a:ext cx="8686800" cy="4495800"/>
          </a:xfrm>
        </p:spPr>
        <p:txBody>
          <a:bodyPr/>
          <a:lstStyle/>
          <a:p>
            <a:pPr eaLnBrk="1" hangingPunct="1"/>
            <a:r>
              <a:rPr lang="en-GB" altLang="en-US" sz="2400">
                <a:latin typeface="Arial" panose="020B0604020202020204" pitchFamily="34" charset="0"/>
                <a:cs typeface="Arial" panose="020B0604020202020204" pitchFamily="34" charset="0"/>
              </a:rPr>
              <a:t>Fetal heart rate after each contraction</a:t>
            </a:r>
            <a:endParaRPr lang="en-US" altLang="en-US" sz="2400">
              <a:latin typeface="Arial" panose="020B0604020202020204" pitchFamily="34" charset="0"/>
              <a:cs typeface="Arial" panose="020B0604020202020204" pitchFamily="34" charset="0"/>
            </a:endParaRPr>
          </a:p>
          <a:p>
            <a:pPr eaLnBrk="1" hangingPunct="1"/>
            <a:r>
              <a:rPr lang="en-GB" altLang="en-US" sz="2400">
                <a:latin typeface="Arial" panose="020B0604020202020204" pitchFamily="34" charset="0"/>
                <a:cs typeface="Arial" panose="020B0604020202020204" pitchFamily="34" charset="0"/>
              </a:rPr>
              <a:t>Maternal pulse every 10 minutes</a:t>
            </a:r>
            <a:endParaRPr lang="en-US" altLang="en-US" sz="2400">
              <a:latin typeface="Arial" panose="020B0604020202020204" pitchFamily="34" charset="0"/>
              <a:cs typeface="Arial" panose="020B0604020202020204" pitchFamily="34" charset="0"/>
            </a:endParaRPr>
          </a:p>
          <a:p>
            <a:pPr eaLnBrk="1" hangingPunct="1"/>
            <a:r>
              <a:rPr lang="en-GB" altLang="en-US" sz="2400">
                <a:latin typeface="Arial" panose="020B0604020202020204" pitchFamily="34" charset="0"/>
                <a:cs typeface="Arial" panose="020B0604020202020204" pitchFamily="34" charset="0"/>
              </a:rPr>
              <a:t>Descent of the presenting part per vagina</a:t>
            </a:r>
            <a:endParaRPr lang="en-US" altLang="en-US" sz="2400">
              <a:latin typeface="Arial" panose="020B0604020202020204" pitchFamily="34" charset="0"/>
              <a:cs typeface="Arial" panose="020B0604020202020204" pitchFamily="34" charset="0"/>
            </a:endParaRPr>
          </a:p>
          <a:p>
            <a:pPr eaLnBrk="1" hangingPunct="1"/>
            <a:r>
              <a:rPr lang="en-GB" altLang="en-US" sz="2400">
                <a:latin typeface="Arial" panose="020B0604020202020204" pitchFamily="34" charset="0"/>
                <a:cs typeface="Arial" panose="020B0604020202020204" pitchFamily="34" charset="0"/>
              </a:rPr>
              <a:t>Nature of the contractions which should remain strong and expulsive</a:t>
            </a:r>
            <a:endParaRPr lang="en-US" altLang="en-US" sz="2400">
              <a:latin typeface="Arial" panose="020B0604020202020204" pitchFamily="34" charset="0"/>
              <a:cs typeface="Arial" panose="020B0604020202020204" pitchFamily="34" charset="0"/>
            </a:endParaRPr>
          </a:p>
          <a:p>
            <a:pPr eaLnBrk="1" hangingPunct="1"/>
            <a:r>
              <a:rPr lang="en-GB" altLang="en-US" sz="2400">
                <a:latin typeface="Arial" panose="020B0604020202020204" pitchFamily="34" charset="0"/>
                <a:cs typeface="Arial" panose="020B0604020202020204" pitchFamily="34" charset="0"/>
              </a:rPr>
              <a:t>The perineum to determine adequacy (flexibility) for delivery</a:t>
            </a:r>
            <a:endParaRPr lang="en-US" altLang="en-US" sz="2400">
              <a:solidFill>
                <a:srgbClr val="FF0000"/>
              </a:solidFill>
              <a:latin typeface="Arial" panose="020B0604020202020204" pitchFamily="34" charset="0"/>
              <a:cs typeface="Arial" panose="020B0604020202020204" pitchFamily="34" charset="0"/>
            </a:endParaRPr>
          </a:p>
          <a:p>
            <a:pPr eaLnBrk="1" hangingPunct="1"/>
            <a:r>
              <a:rPr lang="en-GB" altLang="en-US" sz="2400">
                <a:latin typeface="Arial" panose="020B0604020202020204" pitchFamily="34" charset="0"/>
                <a:cs typeface="Arial" panose="020B0604020202020204" pitchFamily="34" charset="0"/>
              </a:rPr>
              <a:t>The urinary bladder should be emptied during the 1</a:t>
            </a:r>
            <a:r>
              <a:rPr lang="en-GB" altLang="en-US" sz="2400" baseline="30000">
                <a:latin typeface="Arial" panose="020B0604020202020204" pitchFamily="34" charset="0"/>
                <a:cs typeface="Arial" panose="020B0604020202020204" pitchFamily="34" charset="0"/>
              </a:rPr>
              <a:t>st</a:t>
            </a:r>
            <a:r>
              <a:rPr lang="en-GB" altLang="en-US" sz="2400">
                <a:latin typeface="Arial" panose="020B0604020202020204" pitchFamily="34" charset="0"/>
                <a:cs typeface="Arial" panose="020B0604020202020204" pitchFamily="34" charset="0"/>
              </a:rPr>
              <a:t> stage of labour</a:t>
            </a:r>
          </a:p>
          <a:p>
            <a:pPr lvl="1" eaLnBrk="1" hangingPunct="1"/>
            <a:r>
              <a:rPr lang="en-GB" altLang="en-US" sz="2100">
                <a:latin typeface="Arial" panose="020B0604020202020204" pitchFamily="34" charset="0"/>
                <a:cs typeface="Arial" panose="020B0604020202020204" pitchFamily="34" charset="0"/>
              </a:rPr>
              <a:t>Catheterisation in second stage if bladder full</a:t>
            </a:r>
            <a:endParaRPr lang="en-US" altLang="en-US" sz="2100">
              <a:latin typeface="Arial" panose="020B0604020202020204" pitchFamily="34" charset="0"/>
              <a:cs typeface="Arial" panose="020B0604020202020204" pitchFamily="34" charset="0"/>
            </a:endParaRPr>
          </a:p>
          <a:p>
            <a:pPr eaLnBrk="1" hangingPunct="1"/>
            <a:r>
              <a:rPr lang="en-GB" altLang="en-US" sz="2400">
                <a:latin typeface="Arial" panose="020B0604020202020204" pitchFamily="34" charset="0"/>
                <a:cs typeface="Arial" panose="020B0604020202020204" pitchFamily="34" charset="0"/>
              </a:rPr>
              <a:t>The delivery trolley should be ready before the 2</a:t>
            </a:r>
            <a:r>
              <a:rPr lang="en-GB" altLang="en-US" sz="2400" baseline="30000">
                <a:latin typeface="Arial" panose="020B0604020202020204" pitchFamily="34" charset="0"/>
                <a:cs typeface="Arial" panose="020B0604020202020204" pitchFamily="34" charset="0"/>
              </a:rPr>
              <a:t>nd</a:t>
            </a:r>
            <a:r>
              <a:rPr lang="en-GB" altLang="en-US" sz="2400">
                <a:latin typeface="Arial" panose="020B0604020202020204" pitchFamily="34" charset="0"/>
                <a:cs typeface="Arial" panose="020B0604020202020204" pitchFamily="34" charset="0"/>
              </a:rPr>
              <a:t> stage of labour</a:t>
            </a:r>
            <a:endParaRPr lang="en-US" altLang="en-US" sz="2400">
              <a:latin typeface="Arial" panose="020B0604020202020204" pitchFamily="34" charset="0"/>
              <a:cs typeface="Arial" panose="020B0604020202020204" pitchFamily="34" charset="0"/>
            </a:endParaRPr>
          </a:p>
          <a:p>
            <a:pPr eaLnBrk="1" hangingPunct="1"/>
            <a:endParaRPr lang="en-US" altLang="en-US" sz="2400">
              <a:latin typeface="Arial" panose="020B0604020202020204" pitchFamily="34" charset="0"/>
              <a:cs typeface="Arial" panose="020B0604020202020204" pitchFamily="34" charset="0"/>
            </a:endParaRPr>
          </a:p>
          <a:p>
            <a:pPr eaLnBrk="1" hangingPunct="1"/>
            <a:endParaRPr lang="en-US" altLang="en-US" sz="2400">
              <a:latin typeface="Arial" panose="020B0604020202020204" pitchFamily="34" charset="0"/>
              <a:cs typeface="Arial" panose="020B0604020202020204"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54522C18-DBD1-418D-BCD3-3434967B27D7}"/>
              </a:ext>
            </a:extLst>
          </p:cNvPr>
          <p:cNvSpPr>
            <a:spLocks noGrp="1"/>
          </p:cNvSpPr>
          <p:nvPr>
            <p:ph type="title"/>
          </p:nvPr>
        </p:nvSpPr>
        <p:spPr>
          <a:xfrm>
            <a:off x="612775" y="228600"/>
            <a:ext cx="8153400" cy="990600"/>
          </a:xfrm>
        </p:spPr>
        <p:txBody>
          <a:bodyPr/>
          <a:lstStyle/>
          <a:p>
            <a:pPr eaLnBrk="1" hangingPunct="1"/>
            <a:r>
              <a:rPr lang="en-US" altLang="en-US" b="1"/>
              <a:t>Delivery procedure</a:t>
            </a:r>
          </a:p>
        </p:txBody>
      </p:sp>
      <p:sp>
        <p:nvSpPr>
          <p:cNvPr id="109571" name="Content Placeholder 2">
            <a:extLst>
              <a:ext uri="{FF2B5EF4-FFF2-40B4-BE49-F238E27FC236}">
                <a16:creationId xmlns:a16="http://schemas.microsoft.com/office/drawing/2014/main" id="{F29DBC05-5A37-4C3B-88F3-905A0C4473E5}"/>
              </a:ext>
            </a:extLst>
          </p:cNvPr>
          <p:cNvSpPr>
            <a:spLocks noGrp="1"/>
          </p:cNvSpPr>
          <p:nvPr>
            <p:ph sz="quarter" idx="1"/>
          </p:nvPr>
        </p:nvSpPr>
        <p:spPr>
          <a:xfrm>
            <a:off x="612775" y="1600200"/>
            <a:ext cx="8153400" cy="4495800"/>
          </a:xfrm>
        </p:spPr>
        <p:txBody>
          <a:bodyPr/>
          <a:lstStyle/>
          <a:p>
            <a:pPr eaLnBrk="1" hangingPunct="1">
              <a:buFont typeface="Wingdings" panose="05000000000000000000" pitchFamily="2" charset="2"/>
              <a:buNone/>
            </a:pPr>
            <a:r>
              <a:rPr lang="en-GB" altLang="en-US" b="1"/>
              <a:t>Procedure manual:</a:t>
            </a:r>
            <a:endParaRPr lang="en-US" altLang="en-US" b="1"/>
          </a:p>
          <a:p>
            <a:pPr eaLnBrk="1" hangingPunct="1"/>
            <a:r>
              <a:rPr lang="en-GB" altLang="en-US"/>
              <a:t>Preparation for delivery:</a:t>
            </a:r>
          </a:p>
          <a:p>
            <a:pPr lvl="1" eaLnBrk="1" hangingPunct="1"/>
            <a:r>
              <a:rPr lang="en-GB" altLang="en-US"/>
              <a:t>labour ward</a:t>
            </a:r>
            <a:endParaRPr lang="en-US" altLang="en-US"/>
          </a:p>
          <a:p>
            <a:pPr lvl="1" eaLnBrk="1" hangingPunct="1"/>
            <a:r>
              <a:rPr lang="en-GB" altLang="en-US"/>
              <a:t>mother for delivery</a:t>
            </a:r>
            <a:endParaRPr lang="en-US" altLang="en-US"/>
          </a:p>
          <a:p>
            <a:pPr lvl="1" eaLnBrk="1" hangingPunct="1"/>
            <a:r>
              <a:rPr lang="en-GB" altLang="en-US"/>
              <a:t>Equipment and supplies required for delivery</a:t>
            </a:r>
            <a:endParaRPr lang="en-US" altLang="en-US"/>
          </a:p>
          <a:p>
            <a:pPr eaLnBrk="1" hangingPunct="1"/>
            <a:r>
              <a:rPr lang="en-GB" altLang="en-US"/>
              <a:t>The conduct of delivery</a:t>
            </a: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BF2A436-90F9-412E-951B-A2A5E8D0BE46}"/>
              </a:ext>
            </a:extLst>
          </p:cNvPr>
          <p:cNvSpPr>
            <a:spLocks noGrp="1"/>
          </p:cNvSpPr>
          <p:nvPr>
            <p:ph type="title"/>
          </p:nvPr>
        </p:nvSpPr>
        <p:spPr>
          <a:xfrm>
            <a:off x="612775" y="228600"/>
            <a:ext cx="8153400" cy="990600"/>
          </a:xfrm>
        </p:spPr>
        <p:txBody>
          <a:bodyPr/>
          <a:lstStyle/>
          <a:p>
            <a:pPr eaLnBrk="1" hangingPunct="1"/>
            <a:r>
              <a:rPr lang="en-GB" altLang="en-US" b="1"/>
              <a:t>Signs and symptoms of labour</a:t>
            </a:r>
            <a:endParaRPr lang="en-US" altLang="en-US"/>
          </a:p>
        </p:txBody>
      </p:sp>
      <p:sp>
        <p:nvSpPr>
          <p:cNvPr id="19459" name="Content Placeholder 2">
            <a:extLst>
              <a:ext uri="{FF2B5EF4-FFF2-40B4-BE49-F238E27FC236}">
                <a16:creationId xmlns:a16="http://schemas.microsoft.com/office/drawing/2014/main" id="{4A2B189B-056F-4E47-BFC4-F913DCAF4C59}"/>
              </a:ext>
            </a:extLst>
          </p:cNvPr>
          <p:cNvSpPr>
            <a:spLocks noGrp="1"/>
          </p:cNvSpPr>
          <p:nvPr>
            <p:ph sz="quarter" idx="1"/>
          </p:nvPr>
        </p:nvSpPr>
        <p:spPr>
          <a:xfrm>
            <a:off x="612775" y="1600200"/>
            <a:ext cx="8153400" cy="4495800"/>
          </a:xfrm>
        </p:spPr>
        <p:txBody>
          <a:bodyPr/>
          <a:lstStyle/>
          <a:p>
            <a:pPr eaLnBrk="1" hangingPunct="1">
              <a:buFont typeface="Wingdings" panose="05000000000000000000" pitchFamily="2" charset="2"/>
              <a:buNone/>
            </a:pPr>
            <a:r>
              <a:rPr lang="en-GB" altLang="en-US" b="1"/>
              <a:t>Premonitory signs and symptoms</a:t>
            </a:r>
            <a:endParaRPr lang="en-US" altLang="en-US"/>
          </a:p>
          <a:p>
            <a:pPr eaLnBrk="1" hangingPunct="1"/>
            <a:r>
              <a:rPr lang="en-GB" altLang="en-US"/>
              <a:t>Feeling of uneasiness</a:t>
            </a:r>
            <a:endParaRPr lang="en-US" altLang="en-US"/>
          </a:p>
          <a:p>
            <a:pPr eaLnBrk="1" hangingPunct="1"/>
            <a:r>
              <a:rPr lang="en-GB" altLang="en-US"/>
              <a:t>Mild pains</a:t>
            </a:r>
            <a:endParaRPr lang="en-US" altLang="en-US"/>
          </a:p>
          <a:p>
            <a:pPr eaLnBrk="1" hangingPunct="1"/>
            <a:r>
              <a:rPr lang="en-GB" altLang="en-US"/>
              <a:t>Contractions of the uterus which are mild and irregular (Braxton hicks)</a:t>
            </a:r>
            <a:endParaRPr lang="en-US" altLang="en-US"/>
          </a:p>
          <a:p>
            <a:pPr eaLnBrk="1" hangingPunct="1"/>
            <a:r>
              <a:rPr lang="en-GB" altLang="en-US"/>
              <a:t>Frequency of micturition </a:t>
            </a:r>
          </a:p>
          <a:p>
            <a:pPr eaLnBrk="1" hangingPunct="1"/>
            <a:r>
              <a:rPr lang="en-GB" altLang="en-US"/>
              <a:t>Lightening</a:t>
            </a:r>
            <a:endParaRPr lang="en-US" altLang="en-US"/>
          </a:p>
          <a:p>
            <a:pPr eaLnBrk="1" hangingPunct="1"/>
            <a:r>
              <a:rPr lang="en-GB" altLang="en-US"/>
              <a:t>Decrease in weight gain towards term</a:t>
            </a:r>
            <a:endParaRPr lang="en-US" altLang="en-US"/>
          </a:p>
          <a:p>
            <a:pPr eaLnBrk="1" hangingPunct="1">
              <a:buFont typeface="Wingdings" panose="05000000000000000000" pitchFamily="2" charset="2"/>
              <a:buNone/>
            </a:pPr>
            <a:endParaRPr lang="en-US" altLang="en-US"/>
          </a:p>
          <a:p>
            <a:pPr eaLnBrk="1" hangingPunct="1"/>
            <a:endParaRPr lang="en-US" alt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33924-62FC-4810-A305-D1E53B3FEBCA}"/>
              </a:ext>
            </a:extLst>
          </p:cNvPr>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GB" b="1" dirty="0"/>
              <a:t>Immediate care (needs) of the baby</a:t>
            </a:r>
            <a:endParaRPr lang="en-US" dirty="0"/>
          </a:p>
        </p:txBody>
      </p:sp>
      <p:sp>
        <p:nvSpPr>
          <p:cNvPr id="110595" name="Content Placeholder 2">
            <a:extLst>
              <a:ext uri="{FF2B5EF4-FFF2-40B4-BE49-F238E27FC236}">
                <a16:creationId xmlns:a16="http://schemas.microsoft.com/office/drawing/2014/main" id="{517CF361-8855-4929-97EF-7B028F24EA44}"/>
              </a:ext>
            </a:extLst>
          </p:cNvPr>
          <p:cNvSpPr>
            <a:spLocks noGrp="1"/>
          </p:cNvSpPr>
          <p:nvPr>
            <p:ph sz="quarter" idx="1"/>
          </p:nvPr>
        </p:nvSpPr>
        <p:spPr>
          <a:xfrm>
            <a:off x="612775" y="1600200"/>
            <a:ext cx="8153400" cy="4495800"/>
          </a:xfrm>
        </p:spPr>
        <p:txBody>
          <a:bodyPr/>
          <a:lstStyle/>
          <a:p>
            <a:pPr eaLnBrk="1" hangingPunct="1"/>
            <a:r>
              <a:rPr lang="en-GB" altLang="en-US" sz="2800"/>
              <a:t>Clearing of the airway should be done as soon as the baby’s face is delivered. This is because the baby can inhale amniotic fluid</a:t>
            </a:r>
            <a:endParaRPr lang="en-US" altLang="en-US" sz="2800"/>
          </a:p>
          <a:p>
            <a:pPr eaLnBrk="1" hangingPunct="1"/>
            <a:r>
              <a:rPr lang="en-GB" altLang="en-US" sz="2800" b="1"/>
              <a:t>APGAR</a:t>
            </a:r>
            <a:r>
              <a:rPr lang="en-GB" altLang="en-US" sz="2800"/>
              <a:t> scoring (see next slide)</a:t>
            </a:r>
          </a:p>
          <a:p>
            <a:pPr eaLnBrk="1" hangingPunct="1"/>
            <a:r>
              <a:rPr lang="en-GB" altLang="en-US" sz="2800"/>
              <a:t>Warmth: dry and wrap with warm blankets.</a:t>
            </a:r>
            <a:endParaRPr lang="en-US" altLang="en-US" sz="2800"/>
          </a:p>
          <a:p>
            <a:pPr eaLnBrk="1" hangingPunct="1"/>
            <a:r>
              <a:rPr lang="en-GB" altLang="en-US" sz="2800"/>
              <a:t>Umbilical cord: cord is clipped as soon as possible. </a:t>
            </a:r>
            <a:endParaRPr lang="en-US" altLang="en-US" sz="2800"/>
          </a:p>
          <a:p>
            <a:pPr eaLnBrk="1" hangingPunct="1"/>
            <a:r>
              <a:rPr lang="en-GB" altLang="en-US" sz="2800"/>
              <a:t>Breastfeeding: as soon as possible</a:t>
            </a:r>
          </a:p>
          <a:p>
            <a:pPr lvl="1" eaLnBrk="1" hangingPunct="1"/>
            <a:r>
              <a:rPr lang="en-GB" altLang="en-US" sz="2800"/>
              <a:t>For bonding and facilitating uterine contraction.</a:t>
            </a:r>
            <a:endParaRPr lang="en-US" altLang="en-US" sz="2800"/>
          </a:p>
          <a:p>
            <a:pPr eaLnBrk="1" hangingPunct="1"/>
            <a:endParaRPr lang="en-US" altLang="en-US" sz="28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3ED51-7C8F-483D-AFCC-4BA93B191B69}"/>
              </a:ext>
            </a:extLst>
          </p:cNvPr>
          <p:cNvSpPr>
            <a:spLocks noGrp="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GB" sz="3200" dirty="0"/>
              <a:t>Rest: allow the baby to rest after birth, handle it gently</a:t>
            </a:r>
          </a:p>
          <a:p>
            <a:pPr marL="320040" indent="-320040" eaLnBrk="1" fontAlgn="auto" hangingPunct="1">
              <a:spcAft>
                <a:spcPts val="0"/>
              </a:spcAft>
              <a:buFont typeface="Wingdings"/>
              <a:buChar char=""/>
              <a:defRPr/>
            </a:pPr>
            <a:r>
              <a:rPr lang="en-GB" sz="3200" dirty="0"/>
              <a:t>Identification tag to the baby.</a:t>
            </a:r>
          </a:p>
          <a:p>
            <a:pPr marL="342900" indent="-342900" algn="just" eaLnBrk="1" fontAlgn="auto" hangingPunct="1">
              <a:spcAft>
                <a:spcPts val="0"/>
              </a:spcAft>
              <a:buFont typeface="Wingdings"/>
              <a:buChar char=""/>
              <a:defRPr/>
            </a:pPr>
            <a:r>
              <a:rPr lang="en-US" sz="3200" dirty="0">
                <a:cs typeface="Traditional Arabic" pitchFamily="2" charset="-78"/>
              </a:rPr>
              <a:t>General assessment of the infant to exclude any congenital anomalies.</a:t>
            </a:r>
          </a:p>
          <a:p>
            <a:pPr marL="342900" indent="-342900" algn="just" eaLnBrk="1" fontAlgn="auto" hangingPunct="1">
              <a:spcAft>
                <a:spcPts val="0"/>
              </a:spcAft>
              <a:buFont typeface="Wingdings"/>
              <a:buChar char=""/>
              <a:defRPr/>
            </a:pPr>
            <a:r>
              <a:rPr lang="en-US" sz="3200" dirty="0">
                <a:cs typeface="Traditional Arabic" pitchFamily="2" charset="-78"/>
              </a:rPr>
              <a:t>Measurement of weight</a:t>
            </a:r>
            <a:endParaRPr lang="en-US" sz="3200" dirty="0"/>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bbsdost.com/fbapp/medinotes/images/indianpg-facts-Pediatrics-11-September-2014-03-13-030.jpg">
            <a:extLst>
              <a:ext uri="{FF2B5EF4-FFF2-40B4-BE49-F238E27FC236}">
                <a16:creationId xmlns:a16="http://schemas.microsoft.com/office/drawing/2014/main" id="{7270009A-4F46-47D3-AAE4-93F3A0021ECC}"/>
              </a:ext>
            </a:extLst>
          </p:cNvPr>
          <p:cNvPicPr>
            <a:picLocks noGrp="1" noChangeAspect="1" noChangeArrowheads="1"/>
          </p:cNvPicPr>
          <p:nvPr>
            <p:ph sz="quarter" idx="1"/>
          </p:nvPr>
        </p:nvPicPr>
        <p:blipFill>
          <a:blip r:embed="rId2"/>
          <a:srcRect l="13965" r="25833" b="27059"/>
          <a:stretch>
            <a:fillRect/>
          </a:stretch>
        </p:blipFill>
        <p:spPr>
          <a:xfrm>
            <a:off x="505016" y="208499"/>
            <a:ext cx="8763000" cy="6553200"/>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A4E22A32-AD86-4E64-8659-384DA72A89C7}"/>
              </a:ext>
            </a:extLst>
          </p:cNvPr>
          <p:cNvSpPr>
            <a:spLocks noGrp="1"/>
          </p:cNvSpPr>
          <p:nvPr>
            <p:ph type="title"/>
          </p:nvPr>
        </p:nvSpPr>
        <p:spPr/>
        <p:txBody>
          <a:bodyPr/>
          <a:lstStyle/>
          <a:p>
            <a:pPr algn="ctr" eaLnBrk="1" hangingPunct="1"/>
            <a:r>
              <a:rPr lang="en-US" altLang="en-US" b="1"/>
              <a:t>Episiotomy &amp; perineal tears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3EF236EE-0778-4C75-8870-90A8BD3AF4CD}"/>
              </a:ext>
            </a:extLst>
          </p:cNvPr>
          <p:cNvSpPr>
            <a:spLocks noGrp="1"/>
          </p:cNvSpPr>
          <p:nvPr>
            <p:ph type="title"/>
          </p:nvPr>
        </p:nvSpPr>
        <p:spPr>
          <a:xfrm>
            <a:off x="612775" y="228600"/>
            <a:ext cx="8153400" cy="990600"/>
          </a:xfrm>
        </p:spPr>
        <p:txBody>
          <a:bodyPr/>
          <a:lstStyle/>
          <a:p>
            <a:pPr eaLnBrk="1" hangingPunct="1"/>
            <a:r>
              <a:rPr lang="en-GB" altLang="en-US" b="1"/>
              <a:t>Definition</a:t>
            </a:r>
            <a:endParaRPr lang="en-US" altLang="en-US"/>
          </a:p>
        </p:txBody>
      </p:sp>
      <p:sp>
        <p:nvSpPr>
          <p:cNvPr id="114691" name="Content Placeholder 2">
            <a:extLst>
              <a:ext uri="{FF2B5EF4-FFF2-40B4-BE49-F238E27FC236}">
                <a16:creationId xmlns:a16="http://schemas.microsoft.com/office/drawing/2014/main" id="{6F408C15-A7E1-42FF-98DA-E9B1B1A44317}"/>
              </a:ext>
            </a:extLst>
          </p:cNvPr>
          <p:cNvSpPr>
            <a:spLocks noGrp="1"/>
          </p:cNvSpPr>
          <p:nvPr>
            <p:ph idx="1"/>
          </p:nvPr>
        </p:nvSpPr>
        <p:spPr>
          <a:xfrm>
            <a:off x="612775" y="1600200"/>
            <a:ext cx="8153400" cy="4495800"/>
          </a:xfrm>
        </p:spPr>
        <p:txBody>
          <a:bodyPr/>
          <a:lstStyle/>
          <a:p>
            <a:pPr eaLnBrk="1" hangingPunct="1"/>
            <a:r>
              <a:rPr lang="en-GB" altLang="en-US"/>
              <a:t>An incision through the perineal tissues designed to enlarge the vulval outlet during delivery (2</a:t>
            </a:r>
            <a:r>
              <a:rPr lang="en-GB" altLang="en-US" baseline="30000"/>
              <a:t>nd</a:t>
            </a:r>
            <a:r>
              <a:rPr lang="en-GB" altLang="en-US"/>
              <a:t> stage).</a:t>
            </a:r>
            <a:endParaRPr lang="en-US" altLang="en-US"/>
          </a:p>
          <a:p>
            <a:pPr eaLnBrk="1" hangingPunct="1"/>
            <a:endParaRPr lang="en-GB" altLang="en-US"/>
          </a:p>
          <a:p>
            <a:pPr eaLnBrk="1" hangingPunct="1"/>
            <a:endParaRPr lang="en-GB" altLang="en-US"/>
          </a:p>
          <a:p>
            <a:pPr eaLnBrk="1" hangingPunct="1"/>
            <a:r>
              <a:rPr lang="en-GB" altLang="en-US">
                <a:solidFill>
                  <a:srgbClr val="FF0000"/>
                </a:solidFill>
              </a:rPr>
              <a:t>This should not be a routine practice.</a:t>
            </a:r>
            <a:endParaRPr lang="en-US" altLang="en-US">
              <a:solidFill>
                <a:srgbClr val="FF0000"/>
              </a:solidFill>
            </a:endParaRPr>
          </a:p>
          <a:p>
            <a:pPr eaLnBrk="1" hangingPunct="1"/>
            <a:endParaRPr lang="en-US"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5D0308F9-BBFA-4052-B850-EDAFDC141C68}"/>
              </a:ext>
            </a:extLst>
          </p:cNvPr>
          <p:cNvSpPr>
            <a:spLocks noGrp="1"/>
          </p:cNvSpPr>
          <p:nvPr>
            <p:ph type="title"/>
          </p:nvPr>
        </p:nvSpPr>
        <p:spPr>
          <a:xfrm>
            <a:off x="612775" y="228600"/>
            <a:ext cx="8153400" cy="990600"/>
          </a:xfrm>
        </p:spPr>
        <p:txBody>
          <a:bodyPr/>
          <a:lstStyle/>
          <a:p>
            <a:pPr eaLnBrk="1" hangingPunct="1"/>
            <a:r>
              <a:rPr lang="en-GB" altLang="en-US" b="1"/>
              <a:t>Timing of episiotomy</a:t>
            </a:r>
            <a:endParaRPr lang="en-US" altLang="en-US"/>
          </a:p>
        </p:txBody>
      </p:sp>
      <p:sp>
        <p:nvSpPr>
          <p:cNvPr id="115715" name="Content Placeholder 2">
            <a:extLst>
              <a:ext uri="{FF2B5EF4-FFF2-40B4-BE49-F238E27FC236}">
                <a16:creationId xmlns:a16="http://schemas.microsoft.com/office/drawing/2014/main" id="{E326F0A5-2321-4C9F-83FB-C93B62DC8C6B}"/>
              </a:ext>
            </a:extLst>
          </p:cNvPr>
          <p:cNvSpPr>
            <a:spLocks noGrp="1"/>
          </p:cNvSpPr>
          <p:nvPr>
            <p:ph idx="1"/>
          </p:nvPr>
        </p:nvSpPr>
        <p:spPr>
          <a:xfrm>
            <a:off x="612775" y="1600200"/>
            <a:ext cx="8153400" cy="4495800"/>
          </a:xfrm>
        </p:spPr>
        <p:txBody>
          <a:bodyPr/>
          <a:lstStyle/>
          <a:p>
            <a:pPr eaLnBrk="1" hangingPunct="1"/>
            <a:r>
              <a:rPr lang="en-GB" altLang="en-US"/>
              <a:t>Performed when the head is visible </a:t>
            </a:r>
            <a:r>
              <a:rPr lang="en-GB" altLang="en-US" b="1"/>
              <a:t>during a contraction </a:t>
            </a:r>
            <a:r>
              <a:rPr lang="en-GB" altLang="en-US"/>
              <a:t>therefore the advancing fetal head compresses the surrounding blood vessels minimizing blood loss</a:t>
            </a:r>
            <a:r>
              <a:rPr lang="en-GB" altLang="en-US" b="1"/>
              <a:t>.</a:t>
            </a:r>
          </a:p>
          <a:p>
            <a:pPr eaLnBrk="1" hangingPunct="1"/>
            <a:endParaRPr lang="en-GB" altLang="en-US" b="1"/>
          </a:p>
          <a:p>
            <a:pPr eaLnBrk="1" hangingPunct="1"/>
            <a:r>
              <a:rPr lang="en-GB" altLang="en-US" b="1"/>
              <a:t>Timing of the Repair of Episiotomy - </a:t>
            </a:r>
            <a:r>
              <a:rPr lang="en-GB" altLang="en-US"/>
              <a:t>episiotomy repair is deferred until the placenta has been delivered.</a:t>
            </a:r>
            <a:endParaRPr lang="en-US" altLang="en-US"/>
          </a:p>
          <a:p>
            <a:pPr eaLnBrk="1" hangingPunct="1"/>
            <a:endParaRPr lang="en-US" altLang="en-US"/>
          </a:p>
          <a:p>
            <a:pPr eaLnBrk="1" hangingPunct="1"/>
            <a:endParaRPr lang="en-US" alt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9533465C-4D8D-4EFE-AF77-A889F672014C}"/>
              </a:ext>
            </a:extLst>
          </p:cNvPr>
          <p:cNvSpPr>
            <a:spLocks noGrp="1"/>
          </p:cNvSpPr>
          <p:nvPr>
            <p:ph type="title"/>
          </p:nvPr>
        </p:nvSpPr>
        <p:spPr>
          <a:xfrm>
            <a:off x="612775" y="228600"/>
            <a:ext cx="8153400" cy="990600"/>
          </a:xfrm>
        </p:spPr>
        <p:txBody>
          <a:bodyPr/>
          <a:lstStyle/>
          <a:p>
            <a:pPr eaLnBrk="1" hangingPunct="1"/>
            <a:r>
              <a:rPr lang="en-GB" altLang="en-US" b="1"/>
              <a:t>Types of incisions</a:t>
            </a:r>
            <a:endParaRPr lang="en-US" altLang="en-US"/>
          </a:p>
        </p:txBody>
      </p:sp>
      <p:sp>
        <p:nvSpPr>
          <p:cNvPr id="116739" name="Content Placeholder 2">
            <a:extLst>
              <a:ext uri="{FF2B5EF4-FFF2-40B4-BE49-F238E27FC236}">
                <a16:creationId xmlns:a16="http://schemas.microsoft.com/office/drawing/2014/main" id="{78F867C2-9878-4235-BFDF-C67D71D89F79}"/>
              </a:ext>
            </a:extLst>
          </p:cNvPr>
          <p:cNvSpPr>
            <a:spLocks noGrp="1"/>
          </p:cNvSpPr>
          <p:nvPr>
            <p:ph idx="1"/>
          </p:nvPr>
        </p:nvSpPr>
        <p:spPr>
          <a:xfrm>
            <a:off x="0" y="1600200"/>
            <a:ext cx="9144000" cy="5257800"/>
          </a:xfrm>
        </p:spPr>
        <p:txBody>
          <a:bodyPr/>
          <a:lstStyle/>
          <a:p>
            <a:pPr eaLnBrk="1" hangingPunct="1"/>
            <a:r>
              <a:rPr lang="en-GB" altLang="en-US" b="1"/>
              <a:t>Median or midline episiotomy -</a:t>
            </a:r>
            <a:r>
              <a:rPr lang="en-GB" altLang="en-US"/>
              <a:t> The incision is made in the midline.</a:t>
            </a:r>
            <a:r>
              <a:rPr lang="en-US" altLang="en-US"/>
              <a:t> The incision is made in the middle of the vaginal opening, straight down toward the anus.</a:t>
            </a:r>
            <a:r>
              <a:rPr lang="en-GB" altLang="en-US"/>
              <a:t> </a:t>
            </a:r>
          </a:p>
          <a:p>
            <a:r>
              <a:rPr lang="en-US" altLang="en-US"/>
              <a:t>The advantages of a midline episiotomy include easy repair and improved healing. This type of episiotomy is also less painful and is less likely to result in long-term tenderness or problems with pain during sexual intercourse. There is often less blood loss with a midline episiotomy as well.</a:t>
            </a:r>
          </a:p>
          <a:p>
            <a:pPr eaLnBrk="1" hangingPunct="1"/>
            <a:endParaRPr lang="en-GB" altLang="en-US"/>
          </a:p>
          <a:p>
            <a:pPr eaLnBrk="1" hangingPunct="1"/>
            <a:endParaRPr lang="en-US" altLang="en-US"/>
          </a:p>
          <a:p>
            <a:pPr eaLnBrk="1" hangingPunct="1"/>
            <a:endParaRPr lang="en-US" alt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8417EE18-9C62-4C62-AB4C-ABC5BCD30FA2}"/>
              </a:ext>
            </a:extLst>
          </p:cNvPr>
          <p:cNvSpPr>
            <a:spLocks noGrp="1"/>
          </p:cNvSpPr>
          <p:nvPr>
            <p:ph type="title"/>
          </p:nvPr>
        </p:nvSpPr>
        <p:spPr>
          <a:xfrm>
            <a:off x="612775" y="228600"/>
            <a:ext cx="8153400" cy="990600"/>
          </a:xfrm>
        </p:spPr>
        <p:txBody>
          <a:bodyPr/>
          <a:lstStyle/>
          <a:p>
            <a:r>
              <a:rPr lang="en-US" altLang="en-US"/>
              <a:t>Midline episiotomy</a:t>
            </a:r>
          </a:p>
        </p:txBody>
      </p:sp>
      <p:sp>
        <p:nvSpPr>
          <p:cNvPr id="117763" name="Content Placeholder 2">
            <a:extLst>
              <a:ext uri="{FF2B5EF4-FFF2-40B4-BE49-F238E27FC236}">
                <a16:creationId xmlns:a16="http://schemas.microsoft.com/office/drawing/2014/main" id="{F3578E4B-738F-4C90-980E-E7B7D1F89027}"/>
              </a:ext>
            </a:extLst>
          </p:cNvPr>
          <p:cNvSpPr>
            <a:spLocks noGrp="1"/>
          </p:cNvSpPr>
          <p:nvPr>
            <p:ph sz="quarter" idx="1"/>
          </p:nvPr>
        </p:nvSpPr>
        <p:spPr>
          <a:xfrm>
            <a:off x="612775" y="1600200"/>
            <a:ext cx="8153400" cy="4495800"/>
          </a:xfrm>
        </p:spPr>
        <p:txBody>
          <a:bodyPr/>
          <a:lstStyle/>
          <a:p>
            <a:r>
              <a:rPr lang="en-US" altLang="en-US"/>
              <a:t>The main disadvantage of a midline episiotomy is the increased risk for tears that extend into or through the anal muscles. This type of injury can result in long-term problems, including fecal incontinence, or the inability to control bowel movements.</a:t>
            </a:r>
          </a:p>
          <a:p>
            <a:endParaRPr lang="en-US"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B144863A-8F1A-4502-99E8-08A08CC1BF73}"/>
              </a:ext>
            </a:extLst>
          </p:cNvPr>
          <p:cNvSpPr>
            <a:spLocks noGrp="1"/>
          </p:cNvSpPr>
          <p:nvPr>
            <p:ph type="title"/>
          </p:nvPr>
        </p:nvSpPr>
        <p:spPr>
          <a:xfrm>
            <a:off x="612775" y="228600"/>
            <a:ext cx="8153400" cy="990600"/>
          </a:xfrm>
        </p:spPr>
        <p:txBody>
          <a:bodyPr/>
          <a:lstStyle/>
          <a:p>
            <a:r>
              <a:rPr lang="en-US" altLang="en-US"/>
              <a:t>Types of incisions-</a:t>
            </a:r>
            <a:r>
              <a:rPr lang="en-GB" altLang="en-US" b="1"/>
              <a:t> Mediolateral episiotomy</a:t>
            </a:r>
            <a:r>
              <a:rPr lang="en-GB" altLang="en-US"/>
              <a:t> </a:t>
            </a:r>
            <a:endParaRPr lang="en-US" altLang="en-US"/>
          </a:p>
        </p:txBody>
      </p:sp>
      <p:sp>
        <p:nvSpPr>
          <p:cNvPr id="118787" name="Content Placeholder 2">
            <a:extLst>
              <a:ext uri="{FF2B5EF4-FFF2-40B4-BE49-F238E27FC236}">
                <a16:creationId xmlns:a16="http://schemas.microsoft.com/office/drawing/2014/main" id="{FDC363FD-CE2D-4C81-AC29-A1CA6CA603CA}"/>
              </a:ext>
            </a:extLst>
          </p:cNvPr>
          <p:cNvSpPr>
            <a:spLocks noGrp="1"/>
          </p:cNvSpPr>
          <p:nvPr>
            <p:ph sz="quarter" idx="1"/>
          </p:nvPr>
        </p:nvSpPr>
        <p:spPr>
          <a:xfrm>
            <a:off x="76200" y="1600200"/>
            <a:ext cx="9067800" cy="5257800"/>
          </a:xfrm>
        </p:spPr>
        <p:txBody>
          <a:bodyPr/>
          <a:lstStyle/>
          <a:p>
            <a:pPr eaLnBrk="1" hangingPunct="1"/>
            <a:r>
              <a:rPr lang="en-GB" altLang="en-US"/>
              <a:t>The incision begins in the midline but is directed 45</a:t>
            </a:r>
            <a:r>
              <a:rPr lang="en-GB" altLang="en-US" baseline="30000"/>
              <a:t>o</a:t>
            </a:r>
            <a:r>
              <a:rPr lang="en-GB" altLang="en-US"/>
              <a:t> laterally and downward away from the rectum.</a:t>
            </a:r>
          </a:p>
          <a:p>
            <a:r>
              <a:rPr lang="en-US" altLang="en-US"/>
              <a:t>The primary advantage of a mediolateral episiotomy is that the risk for anal muscle tears is much lower. disadvantages associated with this type of episiotomy, including:</a:t>
            </a:r>
          </a:p>
          <a:p>
            <a:r>
              <a:rPr lang="en-US" altLang="en-US"/>
              <a:t>increased blood loss</a:t>
            </a:r>
          </a:p>
          <a:p>
            <a:r>
              <a:rPr lang="en-US" altLang="en-US"/>
              <a:t>more severe pain</a:t>
            </a:r>
          </a:p>
          <a:p>
            <a:r>
              <a:rPr lang="en-US" altLang="en-US"/>
              <a:t>difficult repair</a:t>
            </a:r>
          </a:p>
          <a:p>
            <a:r>
              <a:rPr lang="en-US" altLang="en-US"/>
              <a:t>higher risk of long-term discomfort, especially during sexual intercourse</a:t>
            </a:r>
          </a:p>
          <a:p>
            <a:pPr eaLnBrk="1" hangingPunct="1"/>
            <a:endParaRPr lang="en-GB" altLang="en-US"/>
          </a:p>
          <a:p>
            <a:endParaRPr lang="en-US" alt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505FC115-C8E3-4DBA-881A-6E9E1EFC269D}"/>
              </a:ext>
            </a:extLst>
          </p:cNvPr>
          <p:cNvSpPr>
            <a:spLocks noGrp="1"/>
          </p:cNvSpPr>
          <p:nvPr>
            <p:ph type="title"/>
          </p:nvPr>
        </p:nvSpPr>
        <p:spPr>
          <a:xfrm>
            <a:off x="612775" y="228600"/>
            <a:ext cx="8153400" cy="990600"/>
          </a:xfrm>
        </p:spPr>
        <p:txBody>
          <a:bodyPr/>
          <a:lstStyle/>
          <a:p>
            <a:endParaRPr lang="en-US" altLang="en-US"/>
          </a:p>
        </p:txBody>
      </p:sp>
      <p:pic>
        <p:nvPicPr>
          <p:cNvPr id="119811" name="Picture 2" descr="Matokeo ya picha ya midline vs j shaped episiotomy">
            <a:extLst>
              <a:ext uri="{FF2B5EF4-FFF2-40B4-BE49-F238E27FC236}">
                <a16:creationId xmlns:a16="http://schemas.microsoft.com/office/drawing/2014/main" id="{4E6D030B-4F3B-4FF4-9287-9A14140451F4}"/>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 y="1676400"/>
            <a:ext cx="8763000" cy="4953000"/>
          </a:xfr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7156</TotalTime>
  <Words>6562</Words>
  <Application>Microsoft Office PowerPoint</Application>
  <PresentationFormat>On-screen Show (4:3)</PresentationFormat>
  <Paragraphs>674</Paragraphs>
  <Slides>121</Slides>
  <Notes>9</Notes>
  <HiddenSlides>1</HiddenSlides>
  <MMClips>0</MMClips>
  <ScaleCrop>false</ScaleCrop>
  <HeadingPairs>
    <vt:vector size="4" baseType="variant">
      <vt:variant>
        <vt:lpstr>Theme</vt:lpstr>
      </vt:variant>
      <vt:variant>
        <vt:i4>1</vt:i4>
      </vt:variant>
      <vt:variant>
        <vt:lpstr>Slide Titles</vt:lpstr>
      </vt:variant>
      <vt:variant>
        <vt:i4>121</vt:i4>
      </vt:variant>
    </vt:vector>
  </HeadingPairs>
  <TitlesOfParts>
    <vt:vector size="122" baseType="lpstr">
      <vt:lpstr>Median</vt:lpstr>
      <vt:lpstr>NORMAL LABOUR</vt:lpstr>
      <vt:lpstr>Course objectives</vt:lpstr>
      <vt:lpstr>CHANGES IN LAST FEW WEEKS OF PREGNANCY</vt:lpstr>
      <vt:lpstr>Definitions </vt:lpstr>
      <vt:lpstr>Normal labor</vt:lpstr>
      <vt:lpstr>Causes of onset of labour</vt:lpstr>
      <vt:lpstr>PowerPoint Presentation</vt:lpstr>
      <vt:lpstr>PowerPoint Presentation</vt:lpstr>
      <vt:lpstr>Signs and symptoms of labour</vt:lpstr>
      <vt:lpstr>PowerPoint Presentation</vt:lpstr>
      <vt:lpstr>PowerPoint Presentation</vt:lpstr>
      <vt:lpstr>True versus false labor:</vt:lpstr>
      <vt:lpstr>Characteristics of normal labor</vt:lpstr>
      <vt:lpstr>STAGES OF LABOUR</vt:lpstr>
      <vt:lpstr>First stage</vt:lpstr>
      <vt:lpstr>First stage cont…</vt:lpstr>
      <vt:lpstr>Second stage</vt:lpstr>
      <vt:lpstr>Third stage</vt:lpstr>
      <vt:lpstr>Duration of labor</vt:lpstr>
      <vt:lpstr>Physiology of first stage of labour</vt:lpstr>
      <vt:lpstr>Fundal dominance</vt:lpstr>
      <vt:lpstr>Polarity </vt:lpstr>
      <vt:lpstr>Contraction and retraction</vt:lpstr>
      <vt:lpstr>Formation of upper and lower uterine segments</vt:lpstr>
      <vt:lpstr>The retraction ring</vt:lpstr>
      <vt:lpstr>Cervical effacement</vt:lpstr>
      <vt:lpstr>Cervical dilatation</vt:lpstr>
      <vt:lpstr>Cervical dilatation cont…..</vt:lpstr>
      <vt:lpstr>Show </vt:lpstr>
      <vt:lpstr>PowerPoint Presentation</vt:lpstr>
      <vt:lpstr>PowerPoint Presentation</vt:lpstr>
      <vt:lpstr>Mechanical factors</vt:lpstr>
      <vt:lpstr>Formation of the forewaters </vt:lpstr>
      <vt:lpstr>Formation of the forewaters </vt:lpstr>
      <vt:lpstr>General fluid pressure</vt:lpstr>
      <vt:lpstr>General fluid pressure cont…</vt:lpstr>
      <vt:lpstr>Fetal axis pressure</vt:lpstr>
      <vt:lpstr>Rupture of membranes </vt:lpstr>
      <vt:lpstr>Recognition of the first stage of labour</vt:lpstr>
      <vt:lpstr>Factors that influence the outcome of labour</vt:lpstr>
      <vt:lpstr>Psychological responses:</vt:lpstr>
      <vt:lpstr>PowerPoint Presentation</vt:lpstr>
      <vt:lpstr>PowerPoint Presentation</vt:lpstr>
      <vt:lpstr>Maternal position: </vt:lpstr>
      <vt:lpstr>PowerPoint Presentation</vt:lpstr>
      <vt:lpstr>Maternal responses:</vt:lpstr>
      <vt:lpstr>Maternal responses:</vt:lpstr>
      <vt:lpstr>Fetal responses </vt:lpstr>
      <vt:lpstr>Non-pharmacological methods of pain control</vt:lpstr>
      <vt:lpstr>Pharmacological methods of pain control</vt:lpstr>
      <vt:lpstr>PowerPoint Presentation</vt:lpstr>
      <vt:lpstr>ADMISSION OF A WOMAN IN LABOUR (1ST STAGE)</vt:lpstr>
      <vt:lpstr>PowerPoint Presentation</vt:lpstr>
      <vt:lpstr>MANAGEMENT OF A WOMAN IN 1ST STAGE OF LABOUR</vt:lpstr>
      <vt:lpstr>Specific management (1st stage)</vt:lpstr>
      <vt:lpstr>PowerPoint Presentation</vt:lpstr>
      <vt:lpstr>Management of labour</vt:lpstr>
      <vt:lpstr>PowerPoint Presentation</vt:lpstr>
      <vt:lpstr>Partograph </vt:lpstr>
      <vt:lpstr>Using the partograph</vt:lpstr>
      <vt:lpstr>PowerPoint Presentation</vt:lpstr>
      <vt:lpstr>PowerPoint Presentation</vt:lpstr>
      <vt:lpstr>PowerPoint Presentation</vt:lpstr>
      <vt:lpstr>PowerPoint Presentation</vt:lpstr>
      <vt:lpstr>PowerPoint Presentation</vt:lpstr>
      <vt:lpstr>PowerPoint Presentation</vt:lpstr>
      <vt:lpstr>Vaginal examination</vt:lpstr>
      <vt:lpstr>Findings on VE</vt:lpstr>
      <vt:lpstr>PowerPoint Presentation</vt:lpstr>
      <vt:lpstr>2nd stage of labour</vt:lpstr>
      <vt:lpstr>Signs of 2nd stage</vt:lpstr>
      <vt:lpstr>PowerPoint Presentation</vt:lpstr>
      <vt:lpstr>Mechanisms of normal labour </vt:lpstr>
      <vt:lpstr>PowerPoint Presentation</vt:lpstr>
      <vt:lpstr>PowerPoint Presentation</vt:lpstr>
      <vt:lpstr>Mechanisms of normal labour </vt:lpstr>
      <vt:lpstr>Descent </vt:lpstr>
      <vt:lpstr>Descent cont…</vt:lpstr>
      <vt:lpstr>Flexion </vt:lpstr>
      <vt:lpstr>Flexion cont…</vt:lpstr>
      <vt:lpstr>Internal rotation of the head</vt:lpstr>
      <vt:lpstr>Internal rotation of the head cont..</vt:lpstr>
      <vt:lpstr>Internal rotation of the head cont..</vt:lpstr>
      <vt:lpstr>Extension of the head</vt:lpstr>
      <vt:lpstr>Restitution </vt:lpstr>
      <vt:lpstr>Internal rotation of the shoulders</vt:lpstr>
      <vt:lpstr>Lateral flexion</vt:lpstr>
      <vt:lpstr>Monitoring a woman in 2nd stage</vt:lpstr>
      <vt:lpstr>Delivery procedure</vt:lpstr>
      <vt:lpstr>Immediate care (needs) of the baby</vt:lpstr>
      <vt:lpstr>PowerPoint Presentation</vt:lpstr>
      <vt:lpstr>PowerPoint Presentation</vt:lpstr>
      <vt:lpstr>Episiotomy &amp; perineal tears</vt:lpstr>
      <vt:lpstr>Definition</vt:lpstr>
      <vt:lpstr>Timing of episiotomy</vt:lpstr>
      <vt:lpstr>Types of incisions</vt:lpstr>
      <vt:lpstr>Midline episiotomy</vt:lpstr>
      <vt:lpstr>Types of incisions- Mediolateral episiotomy </vt:lpstr>
      <vt:lpstr>PowerPoint Presentation</vt:lpstr>
      <vt:lpstr>Types of incision</vt:lpstr>
      <vt:lpstr>PowerPoint Presentation</vt:lpstr>
      <vt:lpstr>Comparison/differences</vt:lpstr>
      <vt:lpstr>Perineal tears</vt:lpstr>
      <vt:lpstr>PowerPoint Presentation</vt:lpstr>
      <vt:lpstr>Third stage of labour</vt:lpstr>
      <vt:lpstr>Physiological control of bleeding</vt:lpstr>
      <vt:lpstr>PowerPoint Presentation</vt:lpstr>
      <vt:lpstr>Separation and expulsion of the placenta</vt:lpstr>
      <vt:lpstr>Types/methods of placenta separation</vt:lpstr>
      <vt:lpstr>PowerPoint Presentation</vt:lpstr>
      <vt:lpstr>Signs of placental separation</vt:lpstr>
      <vt:lpstr>ACTIVE MANAGEMENT OF THE 3RD  STAGE OF LABOUR (AMSTL)</vt:lpstr>
      <vt:lpstr>AMSTL</vt:lpstr>
      <vt:lpstr>AMSTL</vt:lpstr>
      <vt:lpstr>PowerPoint Presentation</vt:lpstr>
      <vt:lpstr>Care of the woman in the fourth stage of labour (postpartum)</vt:lpstr>
      <vt:lpstr>PowerPoint Presentation</vt:lpstr>
      <vt:lpstr>Examination of the placenta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LABOUR</dc:title>
  <dc:creator>pius</dc:creator>
  <cp:lastModifiedBy>Loise Kimaru</cp:lastModifiedBy>
  <cp:revision>150</cp:revision>
  <dcterms:created xsi:type="dcterms:W3CDTF">2014-04-28T06:36:26Z</dcterms:created>
  <dcterms:modified xsi:type="dcterms:W3CDTF">2021-07-15T22:49:03Z</dcterms:modified>
</cp:coreProperties>
</file>