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9" r:id="rId13"/>
    <p:sldId id="267" r:id="rId14"/>
    <p:sldId id="270" r:id="rId15"/>
    <p:sldId id="271" r:id="rId16"/>
    <p:sldId id="272" r:id="rId17"/>
    <p:sldId id="273" r:id="rId18"/>
    <p:sldId id="278"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 d="1"/>
        <a:sy n="1" d="1"/>
      </p:scale>
      <p:origin x="0" y="0"/>
    </p:cViewPr>
  </p:notesTextViewPr>
  <p:sorterViewPr>
    <p:cViewPr>
      <p:scale>
        <a:sx n="100" d="100"/>
        <a:sy n="100" d="100"/>
      </p:scale>
      <p:origin x="0" y="177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F007E6-212D-4497-AADE-74112D2B2E7F}"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441721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007E6-212D-4497-AADE-74112D2B2E7F}"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730253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007E6-212D-4497-AADE-74112D2B2E7F}"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845065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1162050" y="6243638"/>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657600" y="6243638"/>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042150" y="6243638"/>
            <a:ext cx="1905000" cy="457200"/>
          </a:xfrm>
        </p:spPr>
        <p:txBody>
          <a:bodyPr/>
          <a:lstStyle>
            <a:lvl1pPr>
              <a:defRPr/>
            </a:lvl1pPr>
          </a:lstStyle>
          <a:p>
            <a:pPr>
              <a:defRPr/>
            </a:pPr>
            <a:fld id="{5517C37D-E84D-4C0F-945B-1993E6712AEA}" type="slidenum">
              <a:rPr lang="en-US"/>
              <a:pPr>
                <a:defRPr/>
              </a:pPr>
              <a:t>‹#›</a:t>
            </a:fld>
            <a:endParaRPr lang="en-US"/>
          </a:p>
        </p:txBody>
      </p:sp>
    </p:spTree>
    <p:extLst>
      <p:ext uri="{BB962C8B-B14F-4D97-AF65-F5344CB8AC3E}">
        <p14:creationId xmlns="" xmlns:p14="http://schemas.microsoft.com/office/powerpoint/2010/main" val="971506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007E6-212D-4497-AADE-74112D2B2E7F}"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209427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F007E6-212D-4497-AADE-74112D2B2E7F}"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1328517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F007E6-212D-4497-AADE-74112D2B2E7F}" type="datetimeFigureOut">
              <a:rPr lang="en-US" smtClean="0"/>
              <a:pPr/>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263794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F007E6-212D-4497-AADE-74112D2B2E7F}" type="datetimeFigureOut">
              <a:rPr lang="en-US" smtClean="0"/>
              <a:pPr/>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2858681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F007E6-212D-4497-AADE-74112D2B2E7F}" type="datetimeFigureOut">
              <a:rPr lang="en-US" smtClean="0"/>
              <a:pPr/>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177202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007E6-212D-4497-AADE-74112D2B2E7F}" type="datetimeFigureOut">
              <a:rPr lang="en-US" smtClean="0"/>
              <a:pPr/>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207462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007E6-212D-4497-AADE-74112D2B2E7F}" type="datetimeFigureOut">
              <a:rPr lang="en-US" smtClean="0"/>
              <a:pPr/>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620293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007E6-212D-4497-AADE-74112D2B2E7F}" type="datetimeFigureOut">
              <a:rPr lang="en-US" smtClean="0"/>
              <a:pPr/>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4232377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007E6-212D-4497-AADE-74112D2B2E7F}" type="datetimeFigureOut">
              <a:rPr lang="en-US" smtClean="0"/>
              <a:pPr/>
              <a:t>4/12/2021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5A8EC-1651-493D-AFF0-D405D90DC131}" type="slidenum">
              <a:rPr lang="en-US" smtClean="0"/>
              <a:pPr/>
              <a:t>‹#›</a:t>
            </a:fld>
            <a:endParaRPr lang="en-US"/>
          </a:p>
        </p:txBody>
      </p:sp>
    </p:spTree>
    <p:extLst>
      <p:ext uri="{BB962C8B-B14F-4D97-AF65-F5344CB8AC3E}">
        <p14:creationId xmlns="" xmlns:p14="http://schemas.microsoft.com/office/powerpoint/2010/main" val="845106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NORMAL </a:t>
            </a:r>
            <a:r>
              <a:rPr lang="en-US" dirty="0" smtClean="0"/>
              <a:t>LABOUR</a:t>
            </a:r>
            <a:endParaRPr lang="en-US" dirty="0"/>
          </a:p>
        </p:txBody>
      </p:sp>
      <p:sp>
        <p:nvSpPr>
          <p:cNvPr id="3" name="Subtitle 2"/>
          <p:cNvSpPr>
            <a:spLocks noGrp="1"/>
          </p:cNvSpPr>
          <p:nvPr>
            <p:ph type="subTitle" idx="1"/>
          </p:nvPr>
        </p:nvSpPr>
        <p:spPr/>
        <p:txBody>
          <a:bodyPr/>
          <a:lstStyle/>
          <a:p>
            <a:r>
              <a:rPr lang="en-US" dirty="0" smtClean="0"/>
              <a:t>ALI MUMBO</a:t>
            </a:r>
          </a:p>
          <a:p>
            <a:r>
              <a:rPr lang="en-US" dirty="0" smtClean="0"/>
              <a:t>REPRODUCTIVE HEALTH</a:t>
            </a:r>
            <a:endParaRPr lang="en-US" dirty="0"/>
          </a:p>
        </p:txBody>
      </p:sp>
    </p:spTree>
    <p:extLst>
      <p:ext uri="{BB962C8B-B14F-4D97-AF65-F5344CB8AC3E}">
        <p14:creationId xmlns="" xmlns:p14="http://schemas.microsoft.com/office/powerpoint/2010/main" val="2334545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Mechanisms of labor</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Movements that the presenting part goes through in negotiating down the pelvis </a:t>
            </a:r>
          </a:p>
          <a:p>
            <a:r>
              <a:rPr lang="en-US" dirty="0" smtClean="0"/>
              <a:t>Brought about by uterine contractions but influenced by anatomy of the pelvis</a:t>
            </a:r>
          </a:p>
          <a:p>
            <a:r>
              <a:rPr lang="en-US" dirty="0" smtClean="0"/>
              <a:t>Include:</a:t>
            </a:r>
          </a:p>
          <a:p>
            <a:pPr lvl="1"/>
            <a:r>
              <a:rPr lang="en-US" dirty="0" smtClean="0"/>
              <a:t> Descent </a:t>
            </a:r>
          </a:p>
          <a:p>
            <a:pPr lvl="1"/>
            <a:r>
              <a:rPr lang="en-US" dirty="0" smtClean="0"/>
              <a:t>Engagement </a:t>
            </a:r>
          </a:p>
          <a:p>
            <a:pPr lvl="1"/>
            <a:r>
              <a:rPr lang="en-US" dirty="0" smtClean="0"/>
              <a:t>Flexion</a:t>
            </a:r>
          </a:p>
          <a:p>
            <a:pPr lvl="1"/>
            <a:r>
              <a:rPr lang="en-US" dirty="0" smtClean="0"/>
              <a:t>Internal rotation</a:t>
            </a:r>
          </a:p>
          <a:p>
            <a:pPr lvl="1"/>
            <a:r>
              <a:rPr lang="en-US" dirty="0" smtClean="0"/>
              <a:t>Extension, Restitution, External rotation, </a:t>
            </a:r>
          </a:p>
          <a:p>
            <a:pPr lvl="1"/>
            <a:r>
              <a:rPr lang="en-US" dirty="0" smtClean="0"/>
              <a:t>Lateral flexion of the spine</a:t>
            </a:r>
            <a:endParaRPr lang="en-US" dirty="0"/>
          </a:p>
        </p:txBody>
      </p:sp>
    </p:spTree>
    <p:extLst>
      <p:ext uri="{BB962C8B-B14F-4D97-AF65-F5344CB8AC3E}">
        <p14:creationId xmlns="" xmlns:p14="http://schemas.microsoft.com/office/powerpoint/2010/main" val="1819307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Mechanisms  1 &amp; 2 </a:t>
            </a:r>
            <a:endParaRPr lang="en-US" dirty="0"/>
          </a:p>
        </p:txBody>
      </p:sp>
      <p:sp>
        <p:nvSpPr>
          <p:cNvPr id="3" name="Content Placeholder 2"/>
          <p:cNvSpPr>
            <a:spLocks noGrp="1"/>
          </p:cNvSpPr>
          <p:nvPr>
            <p:ph idx="1"/>
          </p:nvPr>
        </p:nvSpPr>
        <p:spPr/>
        <p:txBody>
          <a:bodyPr>
            <a:normAutofit lnSpcReduction="10000"/>
          </a:bodyPr>
          <a:lstStyle/>
          <a:p>
            <a:r>
              <a:rPr lang="en-US" dirty="0" smtClean="0"/>
              <a:t>Descent = movement into and down the pelvis propelled by force of contractions</a:t>
            </a:r>
          </a:p>
          <a:p>
            <a:r>
              <a:rPr lang="en-US" dirty="0" smtClean="0"/>
              <a:t>Continuous descent allows the other movements to take place </a:t>
            </a:r>
          </a:p>
          <a:p>
            <a:r>
              <a:rPr lang="en-US" dirty="0" smtClean="0"/>
              <a:t>Engagement refers to entry of presenting part into the pelvic inlet </a:t>
            </a:r>
          </a:p>
          <a:p>
            <a:r>
              <a:rPr lang="en-US" dirty="0" smtClean="0"/>
              <a:t>Occurs with widest diameter on the fetal head (AP) occupying the widest pelvic diameter (Transverse)</a:t>
            </a:r>
            <a:endParaRPr lang="en-US" dirty="0"/>
          </a:p>
        </p:txBody>
      </p:sp>
    </p:spTree>
    <p:extLst>
      <p:ext uri="{BB962C8B-B14F-4D97-AF65-F5344CB8AC3E}">
        <p14:creationId xmlns="" xmlns:p14="http://schemas.microsoft.com/office/powerpoint/2010/main" val="2275410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Average pelvic diameters (cm)</a:t>
            </a:r>
          </a:p>
        </p:txBody>
      </p:sp>
      <p:graphicFrame>
        <p:nvGraphicFramePr>
          <p:cNvPr id="15391" name="Group 31"/>
          <p:cNvGraphicFramePr>
            <a:graphicFrameLocks noGrp="1"/>
          </p:cNvGraphicFramePr>
          <p:nvPr>
            <p:ph type="tbl" idx="1"/>
            <p:extLst>
              <p:ext uri="{D42A27DB-BD31-4B8C-83A1-F6EECF244321}">
                <p14:modId xmlns="" xmlns:p14="http://schemas.microsoft.com/office/powerpoint/2010/main" val="847054366"/>
              </p:ext>
            </p:extLst>
          </p:nvPr>
        </p:nvGraphicFramePr>
        <p:xfrm>
          <a:off x="1182688" y="1958341"/>
          <a:ext cx="7772400" cy="3759707"/>
        </p:xfrm>
        <a:graphic>
          <a:graphicData uri="http://schemas.openxmlformats.org/drawingml/2006/table">
            <a:tbl>
              <a:tblPr/>
              <a:tblGrid>
                <a:gridCol w="1943100"/>
                <a:gridCol w="1943100"/>
                <a:gridCol w="1943100"/>
                <a:gridCol w="1943100"/>
              </a:tblGrid>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Plane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Antero-posterior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Oblique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Transverse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055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Inlet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11.5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Mid-cavity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12.5</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Tahoma"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878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Outlet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smtClean="0">
                          <a:ln>
                            <a:noFill/>
                          </a:ln>
                          <a:solidFill>
                            <a:schemeClr val="tx1"/>
                          </a:solidFill>
                          <a:effectLst/>
                          <a:latin typeface="Tahoma" charset="0"/>
                          <a:cs typeface="Arial" charset="0"/>
                        </a:rPr>
                        <a:t>11.5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tx1"/>
                          </a:solidFill>
                          <a:effectLst/>
                          <a:latin typeface="Tahoma" charset="0"/>
                          <a:cs typeface="Arial" charset="0"/>
                        </a:rPr>
                        <a:t>11.5</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smtClean="0">
                        <a:ln>
                          <a:noFill/>
                        </a:ln>
                        <a:solidFill>
                          <a:schemeClr val="tx1"/>
                        </a:solidFill>
                        <a:effectLst/>
                        <a:latin typeface="Tahoma"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2642068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Mechanisms - 3 : Flexion</a:t>
            </a:r>
            <a:endParaRPr lang="en-US" dirty="0"/>
          </a:p>
        </p:txBody>
      </p:sp>
      <p:sp>
        <p:nvSpPr>
          <p:cNvPr id="3" name="Content Placeholder 2"/>
          <p:cNvSpPr>
            <a:spLocks noGrp="1"/>
          </p:cNvSpPr>
          <p:nvPr>
            <p:ph idx="1"/>
          </p:nvPr>
        </p:nvSpPr>
        <p:spPr/>
        <p:txBody>
          <a:bodyPr/>
          <a:lstStyle/>
          <a:p>
            <a:r>
              <a:rPr lang="en-US" dirty="0" smtClean="0"/>
              <a:t>Flexion occurs due to frictional resistance from the pelvic side walls with descent </a:t>
            </a:r>
          </a:p>
          <a:p>
            <a:r>
              <a:rPr lang="en-US" dirty="0" smtClean="0"/>
              <a:t>Causes occiput to descent lower than </a:t>
            </a:r>
            <a:r>
              <a:rPr lang="en-US" dirty="0" err="1" smtClean="0"/>
              <a:t>synciput</a:t>
            </a:r>
            <a:r>
              <a:rPr lang="en-US" dirty="0" smtClean="0"/>
              <a:t> due to lever effect with </a:t>
            </a:r>
            <a:r>
              <a:rPr lang="en-US" dirty="0" err="1" smtClean="0"/>
              <a:t>Atlanto</a:t>
            </a:r>
            <a:r>
              <a:rPr lang="en-US" dirty="0" smtClean="0"/>
              <a:t>-axial joint acting as fulcrum</a:t>
            </a:r>
          </a:p>
          <a:p>
            <a:r>
              <a:rPr lang="en-US" dirty="0" smtClean="0"/>
              <a:t>Ensures shortest possible fetal head diameters are presented to pelvis – </a:t>
            </a:r>
            <a:r>
              <a:rPr lang="en-US" dirty="0" err="1" smtClean="0"/>
              <a:t>suboccipito-bregmatic</a:t>
            </a:r>
            <a:r>
              <a:rPr lang="en-US" dirty="0" smtClean="0"/>
              <a:t>  in vertex presentation (9.5cm)</a:t>
            </a:r>
            <a:endParaRPr lang="en-US" dirty="0"/>
          </a:p>
        </p:txBody>
      </p:sp>
    </p:spTree>
    <p:extLst>
      <p:ext uri="{BB962C8B-B14F-4D97-AF65-F5344CB8AC3E}">
        <p14:creationId xmlns="" xmlns:p14="http://schemas.microsoft.com/office/powerpoint/2010/main" val="2628865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4 – Internal rotation</a:t>
            </a:r>
            <a:endParaRPr lang="en-US" dirty="0"/>
          </a:p>
        </p:txBody>
      </p:sp>
      <p:sp>
        <p:nvSpPr>
          <p:cNvPr id="3" name="Content Placeholder 2"/>
          <p:cNvSpPr>
            <a:spLocks noGrp="1"/>
          </p:cNvSpPr>
          <p:nvPr>
            <p:ph idx="1"/>
          </p:nvPr>
        </p:nvSpPr>
        <p:spPr/>
        <p:txBody>
          <a:bodyPr>
            <a:normAutofit lnSpcReduction="10000"/>
          </a:bodyPr>
          <a:lstStyle/>
          <a:p>
            <a:r>
              <a:rPr lang="en-US" dirty="0" smtClean="0"/>
              <a:t>Occurs as descent brings fetal head to mid-cavity</a:t>
            </a:r>
          </a:p>
          <a:p>
            <a:r>
              <a:rPr lang="en-US" dirty="0" smtClean="0"/>
              <a:t>Completed when the fetal head reaches pelvic floor (outlet)</a:t>
            </a:r>
          </a:p>
          <a:p>
            <a:r>
              <a:rPr lang="en-US" dirty="0" smtClean="0"/>
              <a:t>Due to architecture of bony pelvis and arrangement of </a:t>
            </a:r>
            <a:r>
              <a:rPr lang="en-US" dirty="0" err="1" smtClean="0"/>
              <a:t>levator</a:t>
            </a:r>
            <a:r>
              <a:rPr lang="en-US" dirty="0" smtClean="0"/>
              <a:t> </a:t>
            </a:r>
            <a:r>
              <a:rPr lang="en-US" dirty="0" err="1" smtClean="0"/>
              <a:t>ani</a:t>
            </a:r>
            <a:r>
              <a:rPr lang="en-US" dirty="0" smtClean="0"/>
              <a:t> muscle</a:t>
            </a:r>
          </a:p>
          <a:p>
            <a:r>
              <a:rPr lang="en-US" dirty="0" smtClean="0"/>
              <a:t>Brings AP diameter of fetal head into the AP diameter of the pelvic outlet – with nape of neck in contact with </a:t>
            </a:r>
            <a:r>
              <a:rPr lang="en-US" dirty="0" err="1" smtClean="0"/>
              <a:t>symphysis</a:t>
            </a:r>
            <a:r>
              <a:rPr lang="en-US" dirty="0" smtClean="0"/>
              <a:t> pubis </a:t>
            </a:r>
            <a:endParaRPr lang="en-US" dirty="0"/>
          </a:p>
        </p:txBody>
      </p:sp>
    </p:spTree>
    <p:extLst>
      <p:ext uri="{BB962C8B-B14F-4D97-AF65-F5344CB8AC3E}">
        <p14:creationId xmlns="" xmlns:p14="http://schemas.microsoft.com/office/powerpoint/2010/main" val="3668419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5 – extension </a:t>
            </a:r>
            <a:endParaRPr lang="en-US" dirty="0"/>
          </a:p>
        </p:txBody>
      </p:sp>
      <p:sp>
        <p:nvSpPr>
          <p:cNvPr id="3" name="Content Placeholder 2"/>
          <p:cNvSpPr>
            <a:spLocks noGrp="1"/>
          </p:cNvSpPr>
          <p:nvPr>
            <p:ph idx="1"/>
          </p:nvPr>
        </p:nvSpPr>
        <p:spPr/>
        <p:txBody>
          <a:bodyPr>
            <a:normAutofit lnSpcReduction="10000"/>
          </a:bodyPr>
          <a:lstStyle/>
          <a:p>
            <a:r>
              <a:rPr lang="en-US" dirty="0" smtClean="0"/>
              <a:t>Uses inferior surface of </a:t>
            </a:r>
            <a:r>
              <a:rPr lang="en-US" dirty="0" err="1" smtClean="0"/>
              <a:t>symphysis</a:t>
            </a:r>
            <a:r>
              <a:rPr lang="en-US" dirty="0" smtClean="0"/>
              <a:t> pubis as the fulcrum for extension of head on the neck</a:t>
            </a:r>
          </a:p>
          <a:p>
            <a:r>
              <a:rPr lang="en-US" dirty="0" smtClean="0"/>
              <a:t>Causes delivery of occiput followed by vertex, </a:t>
            </a:r>
            <a:r>
              <a:rPr lang="en-US" dirty="0" err="1" smtClean="0"/>
              <a:t>synciput</a:t>
            </a:r>
            <a:r>
              <a:rPr lang="en-US" dirty="0" smtClean="0"/>
              <a:t> and face last</a:t>
            </a:r>
          </a:p>
          <a:p>
            <a:r>
              <a:rPr lang="en-US" dirty="0" smtClean="0"/>
              <a:t>The descent associated here leads to entry of shoulders at inlet and initiation of internal rotation</a:t>
            </a:r>
          </a:p>
          <a:p>
            <a:r>
              <a:rPr lang="en-US" dirty="0" smtClean="0"/>
              <a:t>At delivery of head, shoulders are in oblique diameter of pelvis, thus head twisted on neck  </a:t>
            </a:r>
            <a:endParaRPr lang="en-US" dirty="0"/>
          </a:p>
        </p:txBody>
      </p:sp>
    </p:spTree>
    <p:extLst>
      <p:ext uri="{BB962C8B-B14F-4D97-AF65-F5344CB8AC3E}">
        <p14:creationId xmlns="" xmlns:p14="http://schemas.microsoft.com/office/powerpoint/2010/main" val="12407264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6 &amp; 7</a:t>
            </a:r>
            <a:endParaRPr lang="en-US" dirty="0"/>
          </a:p>
        </p:txBody>
      </p:sp>
      <p:sp>
        <p:nvSpPr>
          <p:cNvPr id="3" name="Content Placeholder 2"/>
          <p:cNvSpPr>
            <a:spLocks noGrp="1"/>
          </p:cNvSpPr>
          <p:nvPr>
            <p:ph idx="1"/>
          </p:nvPr>
        </p:nvSpPr>
        <p:spPr/>
        <p:txBody>
          <a:bodyPr>
            <a:normAutofit fontScale="92500"/>
          </a:bodyPr>
          <a:lstStyle/>
          <a:p>
            <a:r>
              <a:rPr lang="en-US" dirty="0" smtClean="0"/>
              <a:t>The head undergoes an initial external rotation to correct the twist of the neck = Restitution</a:t>
            </a:r>
          </a:p>
          <a:p>
            <a:r>
              <a:rPr lang="en-US" dirty="0" smtClean="0"/>
              <a:t>Further descent of the shoulders is associated with completion of their internal rotation – </a:t>
            </a:r>
            <a:r>
              <a:rPr lang="en-US" dirty="0" err="1" smtClean="0"/>
              <a:t>Bisacromial</a:t>
            </a:r>
            <a:r>
              <a:rPr lang="en-US" dirty="0" smtClean="0"/>
              <a:t> diameter occupying AP of pelvis</a:t>
            </a:r>
          </a:p>
          <a:p>
            <a:r>
              <a:rPr lang="en-US" dirty="0" smtClean="0"/>
              <a:t>This carries the head through a further external rotation</a:t>
            </a:r>
          </a:p>
          <a:p>
            <a:r>
              <a:rPr lang="en-US" dirty="0" smtClean="0"/>
              <a:t>Shoulders then delivered by lateral flexion of spine </a:t>
            </a:r>
            <a:endParaRPr lang="en-US" dirty="0"/>
          </a:p>
        </p:txBody>
      </p:sp>
    </p:spTree>
    <p:extLst>
      <p:ext uri="{BB962C8B-B14F-4D97-AF65-F5344CB8AC3E}">
        <p14:creationId xmlns="" xmlns:p14="http://schemas.microsoft.com/office/powerpoint/2010/main" val="22509334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a:t>
            </a:r>
            <a:r>
              <a:rPr lang="en-US" dirty="0" err="1" smtClean="0"/>
              <a:t>labour</a:t>
            </a:r>
            <a:r>
              <a:rPr lang="en-US" dirty="0" smtClean="0"/>
              <a:t> </a:t>
            </a:r>
            <a:endParaRPr lang="en-US" dirty="0"/>
          </a:p>
        </p:txBody>
      </p:sp>
      <p:sp>
        <p:nvSpPr>
          <p:cNvPr id="3" name="Content Placeholder 2"/>
          <p:cNvSpPr>
            <a:spLocks noGrp="1"/>
          </p:cNvSpPr>
          <p:nvPr>
            <p:ph idx="1"/>
          </p:nvPr>
        </p:nvSpPr>
        <p:spPr/>
        <p:txBody>
          <a:bodyPr/>
          <a:lstStyle/>
          <a:p>
            <a:r>
              <a:rPr lang="en-US" dirty="0" smtClean="0"/>
              <a:t>Begins with diagnosis </a:t>
            </a:r>
          </a:p>
          <a:p>
            <a:r>
              <a:rPr lang="en-US" dirty="0" smtClean="0"/>
              <a:t>Determine whether latent or active phase </a:t>
            </a:r>
          </a:p>
          <a:p>
            <a:r>
              <a:rPr lang="en-US" dirty="0" smtClean="0"/>
              <a:t>Monitor with </a:t>
            </a:r>
            <a:r>
              <a:rPr lang="en-US" dirty="0" err="1" smtClean="0"/>
              <a:t>partogram</a:t>
            </a:r>
            <a:r>
              <a:rPr lang="en-US" dirty="0" smtClean="0"/>
              <a:t> in active phase</a:t>
            </a:r>
          </a:p>
          <a:p>
            <a:r>
              <a:rPr lang="en-US" dirty="0" smtClean="0"/>
              <a:t>Diagnosis of 2</a:t>
            </a:r>
            <a:r>
              <a:rPr lang="en-US" baseline="30000" dirty="0" smtClean="0"/>
              <a:t>nd</a:t>
            </a:r>
            <a:r>
              <a:rPr lang="en-US" dirty="0" smtClean="0"/>
              <a:t> stage – move to delivery room</a:t>
            </a:r>
          </a:p>
          <a:p>
            <a:r>
              <a:rPr lang="en-US" dirty="0" smtClean="0"/>
              <a:t>Conduct delivery of infant</a:t>
            </a:r>
          </a:p>
          <a:p>
            <a:r>
              <a:rPr lang="en-US" dirty="0" smtClean="0"/>
              <a:t>Conduct delivery of placenta</a:t>
            </a:r>
          </a:p>
          <a:p>
            <a:r>
              <a:rPr lang="en-US" dirty="0" smtClean="0"/>
              <a:t>Monitor in 4</a:t>
            </a:r>
            <a:r>
              <a:rPr lang="en-US" baseline="30000" dirty="0" smtClean="0"/>
              <a:t>th</a:t>
            </a:r>
            <a:r>
              <a:rPr lang="en-US" dirty="0" smtClean="0"/>
              <a:t> stage</a:t>
            </a:r>
          </a:p>
          <a:p>
            <a:endParaRPr lang="en-US" dirty="0"/>
          </a:p>
        </p:txBody>
      </p:sp>
    </p:spTree>
    <p:extLst>
      <p:ext uri="{BB962C8B-B14F-4D97-AF65-F5344CB8AC3E}">
        <p14:creationId xmlns="" xmlns:p14="http://schemas.microsoft.com/office/powerpoint/2010/main" val="35557989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of 2</a:t>
            </a:r>
            <a:r>
              <a:rPr lang="en-US" baseline="30000" dirty="0" smtClean="0"/>
              <a:t>nd</a:t>
            </a:r>
            <a:r>
              <a:rPr lang="en-US" dirty="0" smtClean="0"/>
              <a:t> stage </a:t>
            </a:r>
            <a:endParaRPr lang="en-US" dirty="0"/>
          </a:p>
        </p:txBody>
      </p:sp>
      <p:sp>
        <p:nvSpPr>
          <p:cNvPr id="3" name="Content Placeholder 2"/>
          <p:cNvSpPr>
            <a:spLocks noGrp="1"/>
          </p:cNvSpPr>
          <p:nvPr>
            <p:ph idx="1"/>
          </p:nvPr>
        </p:nvSpPr>
        <p:spPr/>
        <p:txBody>
          <a:bodyPr>
            <a:normAutofit lnSpcReduction="10000"/>
          </a:bodyPr>
          <a:lstStyle/>
          <a:p>
            <a:r>
              <a:rPr lang="en-US" dirty="0" smtClean="0"/>
              <a:t>Premonitory signs/symptoms:</a:t>
            </a:r>
          </a:p>
          <a:p>
            <a:pPr lvl="1"/>
            <a:r>
              <a:rPr lang="en-US" dirty="0" smtClean="0"/>
              <a:t>Stronger &amp; more frequent contractions </a:t>
            </a:r>
          </a:p>
          <a:p>
            <a:pPr lvl="1"/>
            <a:r>
              <a:rPr lang="en-US" dirty="0" smtClean="0"/>
              <a:t>+/- retching or vomiting</a:t>
            </a:r>
          </a:p>
          <a:p>
            <a:pPr lvl="1"/>
            <a:r>
              <a:rPr lang="en-US" dirty="0" smtClean="0"/>
              <a:t>Grunting with contraction and urge to bear down</a:t>
            </a:r>
          </a:p>
          <a:p>
            <a:pPr lvl="1"/>
            <a:r>
              <a:rPr lang="en-US" dirty="0" smtClean="0"/>
              <a:t>Increase in vaginal secretions – bloody</a:t>
            </a:r>
          </a:p>
          <a:p>
            <a:pPr lvl="1"/>
            <a:r>
              <a:rPr lang="en-US" dirty="0" smtClean="0"/>
              <a:t>Bulging of perineum</a:t>
            </a:r>
          </a:p>
          <a:p>
            <a:pPr lvl="1"/>
            <a:r>
              <a:rPr lang="en-US" dirty="0" smtClean="0"/>
              <a:t>Gaping of anus +/- passage of </a:t>
            </a:r>
            <a:r>
              <a:rPr lang="en-US" dirty="0" err="1" smtClean="0"/>
              <a:t>feacal</a:t>
            </a:r>
            <a:r>
              <a:rPr lang="en-US" dirty="0" smtClean="0"/>
              <a:t> matter</a:t>
            </a:r>
          </a:p>
          <a:p>
            <a:r>
              <a:rPr lang="en-US" dirty="0" smtClean="0"/>
              <a:t>Definitive:</a:t>
            </a:r>
          </a:p>
          <a:p>
            <a:pPr lvl="1"/>
            <a:r>
              <a:rPr lang="en-US" dirty="0" smtClean="0"/>
              <a:t>Full dilatation of cervix</a:t>
            </a:r>
          </a:p>
          <a:p>
            <a:endParaRPr lang="en-US" dirty="0" smtClean="0"/>
          </a:p>
          <a:p>
            <a:endParaRPr lang="en-US" dirty="0"/>
          </a:p>
        </p:txBody>
      </p:sp>
    </p:spTree>
    <p:extLst>
      <p:ext uri="{BB962C8B-B14F-4D97-AF65-F5344CB8AC3E}">
        <p14:creationId xmlns="" xmlns:p14="http://schemas.microsoft.com/office/powerpoint/2010/main" val="949341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a delivery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Position appropriately</a:t>
            </a:r>
          </a:p>
          <a:p>
            <a:r>
              <a:rPr lang="en-US" dirty="0" err="1" smtClean="0"/>
              <a:t>Asceptic</a:t>
            </a:r>
            <a:r>
              <a:rPr lang="en-US" dirty="0" smtClean="0"/>
              <a:t> technique – cleaning, draping, gowning, gloving, mask, sterile towels</a:t>
            </a:r>
          </a:p>
          <a:p>
            <a:r>
              <a:rPr lang="en-US" dirty="0" smtClean="0"/>
              <a:t>Attendant on right side, or head-on </a:t>
            </a:r>
          </a:p>
          <a:p>
            <a:r>
              <a:rPr lang="en-US" dirty="0" smtClean="0"/>
              <a:t>Encourage to bear down with contractions </a:t>
            </a:r>
          </a:p>
          <a:p>
            <a:r>
              <a:rPr lang="en-US" dirty="0" smtClean="0"/>
              <a:t>At crowning, support perineum with pad, episiotomy only when necessary</a:t>
            </a:r>
          </a:p>
          <a:p>
            <a:r>
              <a:rPr lang="en-US" dirty="0" smtClean="0"/>
              <a:t>Place fingers of left hand on head – maintain flexion, disengage from under </a:t>
            </a:r>
            <a:r>
              <a:rPr lang="en-US" dirty="0" err="1" smtClean="0"/>
              <a:t>symphysis</a:t>
            </a:r>
            <a:endParaRPr lang="en-US" dirty="0"/>
          </a:p>
        </p:txBody>
      </p:sp>
    </p:spTree>
    <p:extLst>
      <p:ext uri="{BB962C8B-B14F-4D97-AF65-F5344CB8AC3E}">
        <p14:creationId xmlns="" xmlns:p14="http://schemas.microsoft.com/office/powerpoint/2010/main" val="2888446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lstStyle/>
          <a:p>
            <a:r>
              <a:rPr lang="en-US" dirty="0" smtClean="0"/>
              <a:t>Definitions</a:t>
            </a:r>
          </a:p>
          <a:p>
            <a:r>
              <a:rPr lang="en-US" dirty="0" smtClean="0"/>
              <a:t>Phases of labor</a:t>
            </a:r>
          </a:p>
          <a:p>
            <a:r>
              <a:rPr lang="en-US" dirty="0" smtClean="0"/>
              <a:t>Stages of labor</a:t>
            </a:r>
          </a:p>
          <a:p>
            <a:r>
              <a:rPr lang="en-US" dirty="0" smtClean="0"/>
              <a:t>Uterine action during labor </a:t>
            </a:r>
          </a:p>
          <a:p>
            <a:r>
              <a:rPr lang="en-US" dirty="0" smtClean="0"/>
              <a:t>Cervical changes in labor</a:t>
            </a:r>
          </a:p>
          <a:p>
            <a:r>
              <a:rPr lang="en-US" dirty="0" smtClean="0"/>
              <a:t>Mechanisms of labor (fetal changes)</a:t>
            </a:r>
          </a:p>
          <a:p>
            <a:r>
              <a:rPr lang="en-US" dirty="0" smtClean="0"/>
              <a:t>Management of labor</a:t>
            </a:r>
            <a:endParaRPr lang="en-US" dirty="0"/>
          </a:p>
        </p:txBody>
      </p:sp>
    </p:spTree>
    <p:extLst>
      <p:ext uri="{BB962C8B-B14F-4D97-AF65-F5344CB8AC3E}">
        <p14:creationId xmlns="" xmlns:p14="http://schemas.microsoft.com/office/powerpoint/2010/main" val="15431403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 of delivery contd.</a:t>
            </a:r>
            <a:endParaRPr lang="en-US" dirty="0"/>
          </a:p>
        </p:txBody>
      </p:sp>
      <p:sp>
        <p:nvSpPr>
          <p:cNvPr id="3" name="Content Placeholder 2"/>
          <p:cNvSpPr>
            <a:spLocks noGrp="1"/>
          </p:cNvSpPr>
          <p:nvPr>
            <p:ph idx="1"/>
          </p:nvPr>
        </p:nvSpPr>
        <p:spPr/>
        <p:txBody>
          <a:bodyPr/>
          <a:lstStyle/>
          <a:p>
            <a:r>
              <a:rPr lang="en-US" dirty="0" smtClean="0"/>
              <a:t>With delivery of head, wipe face, check for cord round the neck</a:t>
            </a:r>
          </a:p>
          <a:p>
            <a:r>
              <a:rPr lang="en-US" dirty="0" smtClean="0"/>
              <a:t>Allow restitution, external rotation</a:t>
            </a:r>
          </a:p>
          <a:p>
            <a:r>
              <a:rPr lang="en-US" dirty="0" smtClean="0"/>
              <a:t>With traction on sides of head, pull down wards to deliver anterior shoulder then upwards to deliver posterior shoulder</a:t>
            </a:r>
          </a:p>
          <a:p>
            <a:r>
              <a:rPr lang="en-US" dirty="0" smtClean="0"/>
              <a:t>Clamp and cut cord after 1 min</a:t>
            </a:r>
          </a:p>
          <a:p>
            <a:r>
              <a:rPr lang="en-US" dirty="0" err="1" smtClean="0"/>
              <a:t>Oxytocin</a:t>
            </a:r>
            <a:r>
              <a:rPr lang="en-US" dirty="0" smtClean="0"/>
              <a:t> within 1 min of delivery</a:t>
            </a:r>
            <a:endParaRPr lang="en-US" dirty="0"/>
          </a:p>
        </p:txBody>
      </p:sp>
    </p:spTree>
    <p:extLst>
      <p:ext uri="{BB962C8B-B14F-4D97-AF65-F5344CB8AC3E}">
        <p14:creationId xmlns="" xmlns:p14="http://schemas.microsoft.com/office/powerpoint/2010/main" val="1417475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care of newborn</a:t>
            </a:r>
            <a:endParaRPr lang="en-US" dirty="0"/>
          </a:p>
        </p:txBody>
      </p:sp>
      <p:sp>
        <p:nvSpPr>
          <p:cNvPr id="3" name="Content Placeholder 2"/>
          <p:cNvSpPr>
            <a:spLocks noGrp="1"/>
          </p:cNvSpPr>
          <p:nvPr>
            <p:ph idx="1"/>
          </p:nvPr>
        </p:nvSpPr>
        <p:spPr/>
        <p:txBody>
          <a:bodyPr/>
          <a:lstStyle/>
          <a:p>
            <a:r>
              <a:rPr lang="en-US" dirty="0" smtClean="0"/>
              <a:t>Clear face of secretions upon delivery</a:t>
            </a:r>
          </a:p>
          <a:p>
            <a:r>
              <a:rPr lang="en-US" dirty="0" smtClean="0"/>
              <a:t>Cut cord after 1 min.</a:t>
            </a:r>
          </a:p>
          <a:p>
            <a:r>
              <a:rPr lang="en-US" dirty="0" smtClean="0"/>
              <a:t>Dry the baby thoroughly</a:t>
            </a:r>
          </a:p>
          <a:p>
            <a:r>
              <a:rPr lang="en-US" dirty="0" smtClean="0"/>
              <a:t>Wrap in warm dry towels</a:t>
            </a:r>
          </a:p>
          <a:p>
            <a:r>
              <a:rPr lang="en-US" dirty="0" smtClean="0"/>
              <a:t>APGAR score as the above is done to determine need for resuscitation</a:t>
            </a:r>
            <a:endParaRPr lang="en-US" dirty="0"/>
          </a:p>
        </p:txBody>
      </p:sp>
    </p:spTree>
    <p:extLst>
      <p:ext uri="{BB962C8B-B14F-4D97-AF65-F5344CB8AC3E}">
        <p14:creationId xmlns="" xmlns:p14="http://schemas.microsoft.com/office/powerpoint/2010/main" val="308558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management of 3</a:t>
            </a:r>
            <a:r>
              <a:rPr lang="en-US" baseline="30000" dirty="0" smtClean="0"/>
              <a:t>rd</a:t>
            </a:r>
            <a:r>
              <a:rPr lang="en-US" dirty="0" smtClean="0"/>
              <a:t> stage</a:t>
            </a:r>
            <a:endParaRPr lang="en-US" dirty="0"/>
          </a:p>
        </p:txBody>
      </p:sp>
      <p:sp>
        <p:nvSpPr>
          <p:cNvPr id="3" name="Content Placeholder 2"/>
          <p:cNvSpPr>
            <a:spLocks noGrp="1"/>
          </p:cNvSpPr>
          <p:nvPr>
            <p:ph idx="1"/>
          </p:nvPr>
        </p:nvSpPr>
        <p:spPr/>
        <p:txBody>
          <a:bodyPr/>
          <a:lstStyle/>
          <a:p>
            <a:r>
              <a:rPr lang="en-US" dirty="0" smtClean="0"/>
              <a:t>IM Oxytocin within 1 min</a:t>
            </a:r>
          </a:p>
          <a:p>
            <a:r>
              <a:rPr lang="en-US" dirty="0" smtClean="0"/>
              <a:t>Controlled cord traction </a:t>
            </a:r>
          </a:p>
          <a:p>
            <a:r>
              <a:rPr lang="en-US" dirty="0" smtClean="0"/>
              <a:t>Massage uterus to maintain contracted state – every 15min</a:t>
            </a:r>
          </a:p>
          <a:p>
            <a:r>
              <a:rPr lang="en-US" dirty="0" smtClean="0"/>
              <a:t>Examine placenta, membranes for completeness</a:t>
            </a:r>
          </a:p>
          <a:p>
            <a:r>
              <a:rPr lang="en-US" dirty="0" smtClean="0"/>
              <a:t>4</a:t>
            </a:r>
            <a:r>
              <a:rPr lang="en-US" baseline="30000" dirty="0" smtClean="0"/>
              <a:t>th</a:t>
            </a:r>
            <a:r>
              <a:rPr lang="en-US" dirty="0" smtClean="0"/>
              <a:t> stage – continue massage, monitor lochia flow with pads</a:t>
            </a:r>
            <a:endParaRPr lang="en-US" dirty="0"/>
          </a:p>
        </p:txBody>
      </p:sp>
    </p:spTree>
    <p:extLst>
      <p:ext uri="{BB962C8B-B14F-4D97-AF65-F5344CB8AC3E}">
        <p14:creationId xmlns="" xmlns:p14="http://schemas.microsoft.com/office/powerpoint/2010/main" val="1713772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a:xfrm>
            <a:off x="457200" y="1295400"/>
            <a:ext cx="8229600" cy="4953000"/>
          </a:xfrm>
        </p:spPr>
        <p:txBody>
          <a:bodyPr>
            <a:normAutofit fontScale="92500"/>
          </a:bodyPr>
          <a:lstStyle/>
          <a:p>
            <a:r>
              <a:rPr lang="en-US" dirty="0" smtClean="0"/>
              <a:t>A process during late pregnancy characterized by uterine contractions which increase in regularity, intensity and duration and causes progressive dilatation and effacement of the cervix and descent of the fetus down the birth canal</a:t>
            </a:r>
          </a:p>
          <a:p>
            <a:r>
              <a:rPr lang="en-US" dirty="0" smtClean="0"/>
              <a:t>Build up from Braxton-Hicks contractions</a:t>
            </a:r>
          </a:p>
          <a:p>
            <a:r>
              <a:rPr lang="en-US" dirty="0" smtClean="0"/>
              <a:t>False labor if at term but no cervical changes despite persistent  contractions</a:t>
            </a:r>
          </a:p>
          <a:p>
            <a:r>
              <a:rPr lang="en-US" dirty="0" smtClean="0"/>
              <a:t>Suspected to be false if no change in frequency or intensity; or irregular/infrequent contractions </a:t>
            </a:r>
            <a:endParaRPr lang="en-US" dirty="0"/>
          </a:p>
        </p:txBody>
      </p:sp>
    </p:spTree>
    <p:extLst>
      <p:ext uri="{BB962C8B-B14F-4D97-AF65-F5344CB8AC3E}">
        <p14:creationId xmlns="" xmlns:p14="http://schemas.microsoft.com/office/powerpoint/2010/main" val="3059699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labor </a:t>
            </a:r>
            <a:endParaRPr lang="en-US" dirty="0"/>
          </a:p>
        </p:txBody>
      </p:sp>
      <p:sp>
        <p:nvSpPr>
          <p:cNvPr id="3" name="Content Placeholder 2"/>
          <p:cNvSpPr>
            <a:spLocks noGrp="1"/>
          </p:cNvSpPr>
          <p:nvPr>
            <p:ph idx="1"/>
          </p:nvPr>
        </p:nvSpPr>
        <p:spPr/>
        <p:txBody>
          <a:bodyPr>
            <a:normAutofit/>
          </a:bodyPr>
          <a:lstStyle/>
          <a:p>
            <a:r>
              <a:rPr lang="en-US" dirty="0" smtClean="0"/>
              <a:t>Latent phase of labor – from onset up to when cervix is more than 4 cm dilated</a:t>
            </a:r>
          </a:p>
          <a:p>
            <a:pPr lvl="1"/>
            <a:r>
              <a:rPr lang="en-US" dirty="0" smtClean="0"/>
              <a:t>Slower progress </a:t>
            </a:r>
          </a:p>
          <a:p>
            <a:r>
              <a:rPr lang="en-US" dirty="0" smtClean="0"/>
              <a:t>Active phase – from after 4 cm to delivery of baby</a:t>
            </a:r>
          </a:p>
          <a:p>
            <a:pPr lvl="1"/>
            <a:r>
              <a:rPr lang="en-US" dirty="0" smtClean="0"/>
              <a:t>More rapid progress – cervical dilatation, descent</a:t>
            </a:r>
          </a:p>
          <a:p>
            <a:pPr lvl="1"/>
            <a:r>
              <a:rPr lang="en-US" dirty="0" smtClean="0"/>
              <a:t>Subdivided into acceleration, phase of maximum slope, deceleration </a:t>
            </a:r>
            <a:endParaRPr lang="en-US" dirty="0"/>
          </a:p>
        </p:txBody>
      </p:sp>
    </p:spTree>
    <p:extLst>
      <p:ext uri="{BB962C8B-B14F-4D97-AF65-F5344CB8AC3E}">
        <p14:creationId xmlns="" xmlns:p14="http://schemas.microsoft.com/office/powerpoint/2010/main" val="92098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labor</a:t>
            </a:r>
            <a:endParaRPr lang="en-US" dirty="0"/>
          </a:p>
        </p:txBody>
      </p:sp>
      <p:sp>
        <p:nvSpPr>
          <p:cNvPr id="3" name="Content Placeholder 2"/>
          <p:cNvSpPr>
            <a:spLocks noGrp="1"/>
          </p:cNvSpPr>
          <p:nvPr>
            <p:ph idx="1"/>
          </p:nvPr>
        </p:nvSpPr>
        <p:spPr/>
        <p:txBody>
          <a:bodyPr>
            <a:normAutofit lnSpcReduction="10000"/>
          </a:bodyPr>
          <a:lstStyle/>
          <a:p>
            <a:r>
              <a:rPr lang="en-US" dirty="0"/>
              <a:t>On basis of cervical dilatation labor subdivided into 1</a:t>
            </a:r>
            <a:r>
              <a:rPr lang="en-US" baseline="30000" dirty="0"/>
              <a:t>st</a:t>
            </a:r>
            <a:r>
              <a:rPr lang="en-US" dirty="0"/>
              <a:t>, 2</a:t>
            </a:r>
            <a:r>
              <a:rPr lang="en-US" baseline="30000" dirty="0"/>
              <a:t>nd</a:t>
            </a:r>
            <a:r>
              <a:rPr lang="en-US" dirty="0"/>
              <a:t> &amp; 3</a:t>
            </a:r>
            <a:r>
              <a:rPr lang="en-US" baseline="30000" dirty="0"/>
              <a:t>rd</a:t>
            </a:r>
            <a:r>
              <a:rPr lang="en-US" dirty="0"/>
              <a:t> stage</a:t>
            </a:r>
          </a:p>
          <a:p>
            <a:r>
              <a:rPr lang="en-US" dirty="0"/>
              <a:t>1</a:t>
            </a:r>
            <a:r>
              <a:rPr lang="en-US" baseline="30000" dirty="0"/>
              <a:t>st</a:t>
            </a:r>
            <a:r>
              <a:rPr lang="en-US" dirty="0"/>
              <a:t> – cervical dilation up to 10cm</a:t>
            </a:r>
          </a:p>
          <a:p>
            <a:r>
              <a:rPr lang="en-US" dirty="0"/>
              <a:t>2</a:t>
            </a:r>
            <a:r>
              <a:rPr lang="en-US" baseline="30000" dirty="0"/>
              <a:t>nd</a:t>
            </a:r>
            <a:r>
              <a:rPr lang="en-US" dirty="0"/>
              <a:t> – full dilation to delivery</a:t>
            </a:r>
          </a:p>
          <a:p>
            <a:r>
              <a:rPr lang="en-US" dirty="0"/>
              <a:t>3</a:t>
            </a:r>
            <a:r>
              <a:rPr lang="en-US" baseline="30000" dirty="0"/>
              <a:t>rd</a:t>
            </a:r>
            <a:r>
              <a:rPr lang="en-US" dirty="0"/>
              <a:t> – delivery of fetus to delivery of placenta</a:t>
            </a:r>
          </a:p>
          <a:p>
            <a:r>
              <a:rPr lang="en-US" dirty="0"/>
              <a:t>1</a:t>
            </a:r>
            <a:r>
              <a:rPr lang="en-US" baseline="30000" dirty="0"/>
              <a:t>st</a:t>
            </a:r>
            <a:r>
              <a:rPr lang="en-US" dirty="0"/>
              <a:t> stage = </a:t>
            </a:r>
            <a:r>
              <a:rPr lang="en-US" dirty="0" smtClean="0"/>
              <a:t>labor</a:t>
            </a:r>
          </a:p>
          <a:p>
            <a:r>
              <a:rPr lang="en-US" dirty="0" smtClean="0"/>
              <a:t>2</a:t>
            </a:r>
            <a:r>
              <a:rPr lang="en-US" baseline="30000" dirty="0" smtClean="0"/>
              <a:t>nd</a:t>
            </a:r>
            <a:r>
              <a:rPr lang="en-US" dirty="0" smtClean="0"/>
              <a:t> </a:t>
            </a:r>
            <a:r>
              <a:rPr lang="en-US" dirty="0"/>
              <a:t>and 3</a:t>
            </a:r>
            <a:r>
              <a:rPr lang="en-US" baseline="30000" dirty="0"/>
              <a:t>rd</a:t>
            </a:r>
            <a:r>
              <a:rPr lang="en-US" dirty="0"/>
              <a:t> = </a:t>
            </a:r>
            <a:r>
              <a:rPr lang="en-US" dirty="0" smtClean="0"/>
              <a:t>delivery</a:t>
            </a:r>
          </a:p>
          <a:p>
            <a:r>
              <a:rPr lang="en-US" dirty="0" smtClean="0"/>
              <a:t>4</a:t>
            </a:r>
            <a:r>
              <a:rPr lang="en-US" baseline="30000" dirty="0" smtClean="0"/>
              <a:t>th</a:t>
            </a:r>
            <a:r>
              <a:rPr lang="en-US" dirty="0" smtClean="0"/>
              <a:t> stage = an observational stage – risk of PPH</a:t>
            </a:r>
            <a:endParaRPr lang="en-US" dirty="0"/>
          </a:p>
          <a:p>
            <a:endParaRPr lang="en-US" dirty="0"/>
          </a:p>
        </p:txBody>
      </p:sp>
    </p:spTree>
    <p:extLst>
      <p:ext uri="{BB962C8B-B14F-4D97-AF65-F5344CB8AC3E}">
        <p14:creationId xmlns="" xmlns:p14="http://schemas.microsoft.com/office/powerpoint/2010/main" val="859626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Initiation of labor</a:t>
            </a:r>
            <a:endParaRPr lang="en-US" dirty="0"/>
          </a:p>
        </p:txBody>
      </p:sp>
      <p:sp>
        <p:nvSpPr>
          <p:cNvPr id="3" name="Content Placeholder 2"/>
          <p:cNvSpPr>
            <a:spLocks noGrp="1"/>
          </p:cNvSpPr>
          <p:nvPr>
            <p:ph idx="1"/>
          </p:nvPr>
        </p:nvSpPr>
        <p:spPr/>
        <p:txBody>
          <a:bodyPr/>
          <a:lstStyle/>
          <a:p>
            <a:r>
              <a:rPr lang="en-US" dirty="0" smtClean="0"/>
              <a:t>Mechanism in humans not well understood</a:t>
            </a:r>
          </a:p>
          <a:p>
            <a:r>
              <a:rPr lang="en-US" dirty="0" smtClean="0"/>
              <a:t>Terminally brought about by Oxytocin acting on its receptors on </a:t>
            </a:r>
            <a:r>
              <a:rPr lang="en-US" dirty="0" err="1" smtClean="0"/>
              <a:t>myometrial</a:t>
            </a:r>
            <a:r>
              <a:rPr lang="en-US" dirty="0" smtClean="0"/>
              <a:t> cells</a:t>
            </a:r>
          </a:p>
          <a:p>
            <a:r>
              <a:rPr lang="en-US" dirty="0" smtClean="0"/>
              <a:t>Receptor population influenced by Estrogen but function primed by prostaglandins</a:t>
            </a:r>
          </a:p>
          <a:p>
            <a:r>
              <a:rPr lang="en-US" dirty="0" smtClean="0"/>
              <a:t>Degree of stretch also plays a role </a:t>
            </a:r>
          </a:p>
          <a:p>
            <a:r>
              <a:rPr lang="en-US" dirty="0" smtClean="0"/>
              <a:t>Secretions from fetal adrenals thought to give signal for initiation (fetal maturity)</a:t>
            </a:r>
            <a:endParaRPr lang="en-US" dirty="0"/>
          </a:p>
        </p:txBody>
      </p:sp>
    </p:spTree>
    <p:extLst>
      <p:ext uri="{BB962C8B-B14F-4D97-AF65-F5344CB8AC3E}">
        <p14:creationId xmlns="" xmlns:p14="http://schemas.microsoft.com/office/powerpoint/2010/main" val="796064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Uterine action during labor</a:t>
            </a:r>
            <a:endParaRPr lang="en-US" dirty="0"/>
          </a:p>
        </p:txBody>
      </p:sp>
      <p:sp>
        <p:nvSpPr>
          <p:cNvPr id="3" name="Content Placeholder 2"/>
          <p:cNvSpPr>
            <a:spLocks noGrp="1"/>
          </p:cNvSpPr>
          <p:nvPr>
            <p:ph idx="1"/>
          </p:nvPr>
        </p:nvSpPr>
        <p:spPr/>
        <p:txBody>
          <a:bodyPr>
            <a:normAutofit lnSpcReduction="10000"/>
          </a:bodyPr>
          <a:lstStyle/>
          <a:p>
            <a:r>
              <a:rPr lang="en-US" dirty="0" smtClean="0"/>
              <a:t>Waves of contraction from one or other </a:t>
            </a:r>
            <a:r>
              <a:rPr lang="en-US" dirty="0" err="1" smtClean="0"/>
              <a:t>cornu</a:t>
            </a:r>
            <a:endParaRPr lang="en-US" dirty="0" smtClean="0"/>
          </a:p>
          <a:p>
            <a:r>
              <a:rPr lang="en-US" dirty="0" smtClean="0"/>
              <a:t>Upper segment contracts more than lower segment </a:t>
            </a:r>
          </a:p>
          <a:p>
            <a:r>
              <a:rPr lang="en-US" dirty="0" smtClean="0"/>
              <a:t>Upper segment </a:t>
            </a:r>
            <a:r>
              <a:rPr lang="en-US" dirty="0" err="1" smtClean="0"/>
              <a:t>fibres</a:t>
            </a:r>
            <a:r>
              <a:rPr lang="en-US" dirty="0" smtClean="0"/>
              <a:t> get incomplete relaxation </a:t>
            </a:r>
          </a:p>
          <a:p>
            <a:r>
              <a:rPr lang="en-US" dirty="0" smtClean="0"/>
              <a:t>Progressively bunch up – retraction</a:t>
            </a:r>
          </a:p>
          <a:p>
            <a:r>
              <a:rPr lang="en-US" dirty="0" smtClean="0"/>
              <a:t>Lower segment </a:t>
            </a:r>
            <a:r>
              <a:rPr lang="en-US" dirty="0" err="1" smtClean="0"/>
              <a:t>fibres</a:t>
            </a:r>
            <a:r>
              <a:rPr lang="en-US" dirty="0" smtClean="0"/>
              <a:t> progressively stretched on the fetus due to volume reduction in upper segment </a:t>
            </a:r>
          </a:p>
        </p:txBody>
      </p:sp>
    </p:spTree>
    <p:extLst>
      <p:ext uri="{BB962C8B-B14F-4D97-AF65-F5344CB8AC3E}">
        <p14:creationId xmlns="" xmlns:p14="http://schemas.microsoft.com/office/powerpoint/2010/main" val="571710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Uterine action contd.</a:t>
            </a:r>
            <a:endParaRPr lang="en-US" dirty="0"/>
          </a:p>
        </p:txBody>
      </p:sp>
      <p:sp>
        <p:nvSpPr>
          <p:cNvPr id="3" name="Content Placeholder 2"/>
          <p:cNvSpPr>
            <a:spLocks noGrp="1"/>
          </p:cNvSpPr>
          <p:nvPr>
            <p:ph idx="1"/>
          </p:nvPr>
        </p:nvSpPr>
        <p:spPr/>
        <p:txBody>
          <a:bodyPr/>
          <a:lstStyle/>
          <a:p>
            <a:r>
              <a:rPr lang="en-US" dirty="0" smtClean="0"/>
              <a:t>Intermittent application of pressure on fetus by the fundus causes descent</a:t>
            </a:r>
          </a:p>
          <a:p>
            <a:r>
              <a:rPr lang="en-US" dirty="0" smtClean="0"/>
              <a:t>If descent fails, excessive bunching up and thinning happens – obvious palpable and visible demarcation between upper and lower segment = </a:t>
            </a:r>
            <a:r>
              <a:rPr lang="en-US" dirty="0" err="1" smtClean="0"/>
              <a:t>Bandls</a:t>
            </a:r>
            <a:r>
              <a:rPr lang="en-US" dirty="0" smtClean="0"/>
              <a:t>’ ring</a:t>
            </a:r>
            <a:endParaRPr lang="en-US" dirty="0"/>
          </a:p>
        </p:txBody>
      </p:sp>
    </p:spTree>
    <p:extLst>
      <p:ext uri="{BB962C8B-B14F-4D97-AF65-F5344CB8AC3E}">
        <p14:creationId xmlns="" xmlns:p14="http://schemas.microsoft.com/office/powerpoint/2010/main" val="510030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changes </a:t>
            </a:r>
            <a:endParaRPr lang="en-US" dirty="0"/>
          </a:p>
        </p:txBody>
      </p:sp>
      <p:sp>
        <p:nvSpPr>
          <p:cNvPr id="3" name="Content Placeholder 2"/>
          <p:cNvSpPr>
            <a:spLocks noGrp="1"/>
          </p:cNvSpPr>
          <p:nvPr>
            <p:ph idx="1"/>
          </p:nvPr>
        </p:nvSpPr>
        <p:spPr/>
        <p:txBody>
          <a:bodyPr/>
          <a:lstStyle/>
          <a:p>
            <a:r>
              <a:rPr lang="en-US" dirty="0" smtClean="0"/>
              <a:t>Intermittent pressure on cervix causes stretch in cervix and lower segment </a:t>
            </a:r>
          </a:p>
          <a:p>
            <a:r>
              <a:rPr lang="en-US" dirty="0" smtClean="0"/>
              <a:t>Cervix undergoes softening,  thinning and </a:t>
            </a:r>
            <a:r>
              <a:rPr lang="en-US" dirty="0"/>
              <a:t>shortening </a:t>
            </a:r>
            <a:r>
              <a:rPr lang="en-US" dirty="0" smtClean="0"/>
              <a:t>– effacement</a:t>
            </a:r>
          </a:p>
          <a:p>
            <a:r>
              <a:rPr lang="en-US" dirty="0" smtClean="0"/>
              <a:t>Progressive dilatation follows </a:t>
            </a:r>
          </a:p>
          <a:p>
            <a:r>
              <a:rPr lang="en-US" dirty="0" smtClean="0"/>
              <a:t>Pressure on cervix either direct from presenting part or via the </a:t>
            </a:r>
            <a:r>
              <a:rPr lang="en-US" dirty="0" err="1" smtClean="0"/>
              <a:t>forewaters</a:t>
            </a:r>
            <a:endParaRPr lang="en-US" dirty="0"/>
          </a:p>
          <a:p>
            <a:endParaRPr lang="en-US" dirty="0"/>
          </a:p>
        </p:txBody>
      </p:sp>
    </p:spTree>
    <p:extLst>
      <p:ext uri="{BB962C8B-B14F-4D97-AF65-F5344CB8AC3E}">
        <p14:creationId xmlns="" xmlns:p14="http://schemas.microsoft.com/office/powerpoint/2010/main" val="2615181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1023</Words>
  <Application>Microsoft Office PowerPoint</Application>
  <PresentationFormat>On-screen Show (4:3)</PresentationFormat>
  <Paragraphs>144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NORMAL LABOUR</vt:lpstr>
      <vt:lpstr>Outline </vt:lpstr>
      <vt:lpstr>Definitions </vt:lpstr>
      <vt:lpstr>Phases of labor </vt:lpstr>
      <vt:lpstr>Stages of labor</vt:lpstr>
      <vt:lpstr>Initiation of labor</vt:lpstr>
      <vt:lpstr>Uterine action during labor</vt:lpstr>
      <vt:lpstr>Uterine action contd.</vt:lpstr>
      <vt:lpstr>Cervical changes </vt:lpstr>
      <vt:lpstr>Mechanisms of labor</vt:lpstr>
      <vt:lpstr>Mechanisms  1 &amp; 2 </vt:lpstr>
      <vt:lpstr>Average pelvic diameters (cm)</vt:lpstr>
      <vt:lpstr>Mechanisms - 3 : Flexion</vt:lpstr>
      <vt:lpstr>Mechanism 4 – Internal rotation</vt:lpstr>
      <vt:lpstr>Mechanism 5 – extension </vt:lpstr>
      <vt:lpstr>Mechanism 6 &amp; 7</vt:lpstr>
      <vt:lpstr>Management of labour </vt:lpstr>
      <vt:lpstr>Diagnosis of 2nd stage </vt:lpstr>
      <vt:lpstr>Conducting a delivery</vt:lpstr>
      <vt:lpstr>Conduct of delivery contd.</vt:lpstr>
      <vt:lpstr>Immediate care of newborn</vt:lpstr>
      <vt:lpstr>Active management of 3rd stage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LABOUR</dc:title>
  <dc:creator>Dr. Aswani</dc:creator>
  <cp:lastModifiedBy>lenovo</cp:lastModifiedBy>
  <cp:revision>23</cp:revision>
  <dcterms:created xsi:type="dcterms:W3CDTF">2016-12-07T19:43:51Z</dcterms:created>
  <dcterms:modified xsi:type="dcterms:W3CDTF">2021-04-12T18:07:26Z</dcterms:modified>
</cp:coreProperties>
</file>