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Slides/notesSlide1.xml" ContentType="application/vnd.openxmlformats-officedocument.presentationml.notes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94.xml" ContentType="application/vnd.openxmlformats-officedocument.presentationml.slide+xml"/>
  <Override PartName="/ppt/notesSlides/notesSlide3.xml" ContentType="application/vnd.openxmlformats-officedocument.presentationml.notes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Slides/notesSlide4.xml" ContentType="application/vnd.openxmlformats-officedocument.presentationml.notes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notesSlides/notesSlide5.xml" ContentType="application/vnd.openxmlformats-officedocument.presentationml.notes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Slides/notesSlide6.xml" ContentType="application/vnd.openxmlformats-officedocument.presentationml.notes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notesSlides/notesSlide7.xml" ContentType="application/vnd.openxmlformats-officedocument.presentationml.notes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notesSlides/notesSlide8.xml" ContentType="application/vnd.openxmlformats-officedocument.presentationml.notes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notesSlides/notesSlide9.xml" ContentType="application/vnd.openxmlformats-officedocument.presentationml.notes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notesSlides/notesSlide10.xml" ContentType="application/vnd.openxmlformats-officedocument.presentationml.notesSlide+xml"/>
  <Override PartName="/ppt/slides/slide475.xml" ContentType="application/vnd.openxmlformats-officedocument.presentationml.slide+xml"/>
  <Override PartName="/ppt/notesSlides/notesSlide11.xml" ContentType="application/vnd.openxmlformats-officedocument.presentationml.notesSlide+xml"/>
  <Override PartName="/ppt/slides/slide476.xml" ContentType="application/vnd.openxmlformats-officedocument.presentationml.slide+xml"/>
  <Override PartName="/ppt/notesSlides/notesSlide12.xml" ContentType="application/vnd.openxmlformats-officedocument.presentationml.notesSlide+xml"/>
  <Override PartName="/ppt/slides/slide477.xml" ContentType="application/vnd.openxmlformats-officedocument.presentationml.slide+xml"/>
  <Override PartName="/ppt/notesSlides/notesSlide13.xml" ContentType="application/vnd.openxmlformats-officedocument.presentationml.notesSlide+xml"/>
  <Override PartName="/ppt/slides/slide478.xml" ContentType="application/vnd.openxmlformats-officedocument.presentationml.slide+xml"/>
  <Override PartName="/ppt/notesSlides/notesSlide14.xml" ContentType="application/vnd.openxmlformats-officedocument.presentationml.notesSlide+xml"/>
  <Override PartName="/ppt/slides/slide479.xml" ContentType="application/vnd.openxmlformats-officedocument.presentationml.slide+xml"/>
  <Override PartName="/ppt/notesSlides/notesSlide15.xml" ContentType="application/vnd.openxmlformats-officedocument.presentationml.notesSlide+xml"/>
  <Override PartName="/ppt/slides/slide480.xml" ContentType="application/vnd.openxmlformats-officedocument.presentationml.slide+xml"/>
  <Override PartName="/ppt/notesSlides/notesSlide16.xml" ContentType="application/vnd.openxmlformats-officedocument.presentationml.notesSlide+xml"/>
  <Override PartName="/ppt/slides/slide481.xml" ContentType="application/vnd.openxmlformats-officedocument.presentationml.slide+xml"/>
  <Override PartName="/ppt/notesSlides/notesSlide17.xml" ContentType="application/vnd.openxmlformats-officedocument.presentationml.notesSlide+xml"/>
  <Override PartName="/ppt/slides/slide482.xml" ContentType="application/vnd.openxmlformats-officedocument.presentationml.slide+xml"/>
  <Override PartName="/ppt/notesSlides/notesSlide18.xml" ContentType="application/vnd.openxmlformats-officedocument.presentationml.notesSlide+xml"/>
  <Override PartName="/ppt/slides/slide483.xml" ContentType="application/vnd.openxmlformats-officedocument.presentationml.slide+xml"/>
  <Override PartName="/ppt/slides/slide484.xml" ContentType="application/vnd.openxmlformats-officedocument.presentationml.slide+xml"/>
  <Override PartName="/ppt/notesSlides/notesSlide19.xml" ContentType="application/vnd.openxmlformats-officedocument.presentationml.notesSlide+xml"/>
  <Override PartName="/ppt/slides/slide485.xml" ContentType="application/vnd.openxmlformats-officedocument.presentationml.slide+xml"/>
  <Override PartName="/ppt/notesSlides/notesSlide20.xml" ContentType="application/vnd.openxmlformats-officedocument.presentationml.notesSlide+xml"/>
  <Override PartName="/ppt/slides/slide486.xml" ContentType="application/vnd.openxmlformats-officedocument.presentationml.slide+xml"/>
  <Override PartName="/ppt/notesSlides/notesSlide21.xml" ContentType="application/vnd.openxmlformats-officedocument.presentationml.notesSlide+xml"/>
  <Override PartName="/ppt/slides/slide487.xml" ContentType="application/vnd.openxmlformats-officedocument.presentationml.slide+xml"/>
  <Override PartName="/ppt/notesSlides/notesSlide22.xml" ContentType="application/vnd.openxmlformats-officedocument.presentationml.notesSlide+xml"/>
  <Override PartName="/ppt/slides/slide488.xml" ContentType="application/vnd.openxmlformats-officedocument.presentationml.slide+xml"/>
  <Override PartName="/ppt/notesSlides/notesSlide23.xml" ContentType="application/vnd.openxmlformats-officedocument.presentationml.notesSlide+xml"/>
  <Override PartName="/ppt/slides/slide489.xml" ContentType="application/vnd.openxmlformats-officedocument.presentationml.slide+xml"/>
  <Override PartName="/ppt/notesSlides/notesSlide24.xml" ContentType="application/vnd.openxmlformats-officedocument.presentationml.notesSlide+xml"/>
  <Override PartName="/ppt/slides/slide490.xml" ContentType="application/vnd.openxmlformats-officedocument.presentationml.slide+xml"/>
  <Override PartName="/ppt/notesSlides/notesSlide25.xml" ContentType="application/vnd.openxmlformats-officedocument.presentationml.notes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notesSlides/notesSlide26.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 id="719" r:id="rId465"/>
    <p:sldId id="720" r:id="rId466"/>
    <p:sldId id="721" r:id="rId467"/>
    <p:sldId id="722" r:id="rId468"/>
    <p:sldId id="723" r:id="rId469"/>
    <p:sldId id="724" r:id="rId470"/>
    <p:sldId id="725" r:id="rId471"/>
    <p:sldId id="726" r:id="rId472"/>
    <p:sldId id="727" r:id="rId473"/>
    <p:sldId id="728" r:id="rId474"/>
    <p:sldId id="729" r:id="rId475"/>
    <p:sldId id="730" r:id="rId476"/>
    <p:sldId id="731" r:id="rId477"/>
    <p:sldId id="732" r:id="rId478"/>
    <p:sldId id="733" r:id="rId479"/>
    <p:sldId id="734" r:id="rId480"/>
    <p:sldId id="735" r:id="rId481"/>
    <p:sldId id="736" r:id="rId482"/>
    <p:sldId id="737" r:id="rId483"/>
    <p:sldId id="738" r:id="rId484"/>
    <p:sldId id="739" r:id="rId485"/>
    <p:sldId id="740" r:id="rId486"/>
    <p:sldId id="741" r:id="rId487"/>
    <p:sldId id="742" r:id="rId488"/>
    <p:sldId id="743" r:id="rId489"/>
    <p:sldId id="744" r:id="rId490"/>
    <p:sldId id="745" r:id="rId491"/>
    <p:sldId id="746" r:id="rId492"/>
    <p:sldId id="747" r:id="rId493"/>
    <p:sldId id="748" r:id="rId494"/>
    <p:sldId id="749" r:id="rId495"/>
    <p:sldId id="750" r:id="rId496"/>
    <p:sldId id="751" r:id="rId497"/>
    <p:sldId id="752" r:id="rId498"/>
    <p:sldId id="753" r:id="rId499"/>
    <p:sldId id="754" r:id="rId500"/>
    <p:sldId id="755" r:id="rId501"/>
    <p:sldId id="756" r:id="rId502"/>
    <p:sldId id="757" r:id="rId503"/>
    <p:sldId id="758" r:id="rId504"/>
    <p:sldId id="759" r:id="rId505"/>
    <p:sldId id="760" r:id="rId506"/>
    <p:sldId id="761" r:id="rId507"/>
    <p:sldId id="762" r:id="rId508"/>
    <p:sldId id="763" r:id="rId509"/>
    <p:sldId id="764" r:id="rId510"/>
    <p:sldId id="765" r:id="rId511"/>
    <p:sldId id="766" r:id="rId512"/>
    <p:sldId id="767" r:id="rId513"/>
    <p:sldId id="768" r:id="rId514"/>
    <p:sldId id="769" r:id="rId515"/>
    <p:sldId id="770" r:id="rId516"/>
    <p:sldId id="771" r:id="rId517"/>
    <p:sldId id="772" r:id="rId518"/>
    <p:sldId id="773" r:id="rId519"/>
    <p:sldId id="774" r:id="rId520"/>
    <p:sldId id="775" r:id="rId521"/>
    <p:sldId id="776" r:id="rId522"/>
    <p:sldId id="777" r:id="rId523"/>
    <p:sldId id="778" r:id="rId524"/>
    <p:sldId id="779" r:id="rId525"/>
    <p:sldId id="780" r:id="rId526"/>
    <p:sldId id="781" r:id="rId527"/>
    <p:sldId id="782" r:id="rId528"/>
    <p:sldId id="783" r:id="rId529"/>
    <p:sldId id="784" r:id="rId530"/>
    <p:sldId id="785" r:id="rId531"/>
    <p:sldId id="786" r:id="rId532"/>
    <p:sldId id="787" r:id="rId533"/>
    <p:sldId id="788" r:id="rId534"/>
    <p:sldId id="789" r:id="rId535"/>
    <p:sldId id="790" r:id="rId536"/>
    <p:sldId id="791" r:id="rId537"/>
    <p:sldId id="792" r:id="rId538"/>
    <p:sldId id="793" r:id="rId539"/>
    <p:sldId id="794" r:id="rId540"/>
    <p:sldId id="795" r:id="rId541"/>
    <p:sldId id="796" r:id="rId542"/>
    <p:sldId id="797" r:id="rId543"/>
    <p:sldId id="798" r:id="rId544"/>
    <p:sldId id="799" r:id="rId545"/>
    <p:sldId id="800" r:id="rId546"/>
    <p:sldId id="801" r:id="rId547"/>
    <p:sldId id="802" r:id="rId548"/>
    <p:sldId id="803" r:id="rId549"/>
    <p:sldId id="804" r:id="rId550"/>
    <p:sldId id="805" r:id="rId551"/>
    <p:sldId id="806" r:id="rId552"/>
    <p:sldId id="807" r:id="rId553"/>
  </p:sldIdLst>
  <p:sldSz cy="6858000" cx="9144000"/>
  <p:notesSz cx="6858000" cy="9144000"/>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slide" Target="slides/slide300.xml"/><Relationship Id="rId303" Type="http://schemas.openxmlformats.org/officeDocument/2006/relationships/slide" Target="slides/slide301.xml"/><Relationship Id="rId304" Type="http://schemas.openxmlformats.org/officeDocument/2006/relationships/slide" Target="slides/slide302.xml"/><Relationship Id="rId305" Type="http://schemas.openxmlformats.org/officeDocument/2006/relationships/slide" Target="slides/slide303.xml"/><Relationship Id="rId306" Type="http://schemas.openxmlformats.org/officeDocument/2006/relationships/slide" Target="slides/slide304.xml"/><Relationship Id="rId307" Type="http://schemas.openxmlformats.org/officeDocument/2006/relationships/slide" Target="slides/slide305.xml"/><Relationship Id="rId308" Type="http://schemas.openxmlformats.org/officeDocument/2006/relationships/slide" Target="slides/slide306.xml"/><Relationship Id="rId309" Type="http://schemas.openxmlformats.org/officeDocument/2006/relationships/slide" Target="slides/slide307.xml"/><Relationship Id="rId310" Type="http://schemas.openxmlformats.org/officeDocument/2006/relationships/slide" Target="slides/slide308.xml"/><Relationship Id="rId311" Type="http://schemas.openxmlformats.org/officeDocument/2006/relationships/slide" Target="slides/slide309.xml"/><Relationship Id="rId312" Type="http://schemas.openxmlformats.org/officeDocument/2006/relationships/slide" Target="slides/slide310.xml"/><Relationship Id="rId313" Type="http://schemas.openxmlformats.org/officeDocument/2006/relationships/slide" Target="slides/slide311.xml"/><Relationship Id="rId314" Type="http://schemas.openxmlformats.org/officeDocument/2006/relationships/slide" Target="slides/slide312.xml"/><Relationship Id="rId315" Type="http://schemas.openxmlformats.org/officeDocument/2006/relationships/slide" Target="slides/slide313.xml"/><Relationship Id="rId316" Type="http://schemas.openxmlformats.org/officeDocument/2006/relationships/slide" Target="slides/slide314.xml"/><Relationship Id="rId317" Type="http://schemas.openxmlformats.org/officeDocument/2006/relationships/slide" Target="slides/slide315.xml"/><Relationship Id="rId318" Type="http://schemas.openxmlformats.org/officeDocument/2006/relationships/slide" Target="slides/slide316.xml"/><Relationship Id="rId319" Type="http://schemas.openxmlformats.org/officeDocument/2006/relationships/slide" Target="slides/slide317.xml"/><Relationship Id="rId320" Type="http://schemas.openxmlformats.org/officeDocument/2006/relationships/slide" Target="slides/slide318.xml"/><Relationship Id="rId321" Type="http://schemas.openxmlformats.org/officeDocument/2006/relationships/slide" Target="slides/slide319.xml"/><Relationship Id="rId322" Type="http://schemas.openxmlformats.org/officeDocument/2006/relationships/slide" Target="slides/slide320.xml"/><Relationship Id="rId323" Type="http://schemas.openxmlformats.org/officeDocument/2006/relationships/slide" Target="slides/slide321.xml"/><Relationship Id="rId324" Type="http://schemas.openxmlformats.org/officeDocument/2006/relationships/slide" Target="slides/slide322.xml"/><Relationship Id="rId325" Type="http://schemas.openxmlformats.org/officeDocument/2006/relationships/slide" Target="slides/slide323.xml"/><Relationship Id="rId326" Type="http://schemas.openxmlformats.org/officeDocument/2006/relationships/slide" Target="slides/slide324.xml"/><Relationship Id="rId327" Type="http://schemas.openxmlformats.org/officeDocument/2006/relationships/slide" Target="slides/slide325.xml"/><Relationship Id="rId328" Type="http://schemas.openxmlformats.org/officeDocument/2006/relationships/slide" Target="slides/slide326.xml"/><Relationship Id="rId329" Type="http://schemas.openxmlformats.org/officeDocument/2006/relationships/slide" Target="slides/slide327.xml"/><Relationship Id="rId330" Type="http://schemas.openxmlformats.org/officeDocument/2006/relationships/slide" Target="slides/slide328.xml"/><Relationship Id="rId331" Type="http://schemas.openxmlformats.org/officeDocument/2006/relationships/slide" Target="slides/slide329.xml"/><Relationship Id="rId332" Type="http://schemas.openxmlformats.org/officeDocument/2006/relationships/slide" Target="slides/slide330.xml"/><Relationship Id="rId333" Type="http://schemas.openxmlformats.org/officeDocument/2006/relationships/slide" Target="slides/slide331.xml"/><Relationship Id="rId334" Type="http://schemas.openxmlformats.org/officeDocument/2006/relationships/slide" Target="slides/slide332.xml"/><Relationship Id="rId335" Type="http://schemas.openxmlformats.org/officeDocument/2006/relationships/slide" Target="slides/slide333.xml"/><Relationship Id="rId336" Type="http://schemas.openxmlformats.org/officeDocument/2006/relationships/slide" Target="slides/slide334.xml"/><Relationship Id="rId337" Type="http://schemas.openxmlformats.org/officeDocument/2006/relationships/slide" Target="slides/slide335.xml"/><Relationship Id="rId338" Type="http://schemas.openxmlformats.org/officeDocument/2006/relationships/slide" Target="slides/slide336.xml"/><Relationship Id="rId339" Type="http://schemas.openxmlformats.org/officeDocument/2006/relationships/slide" Target="slides/slide337.xml"/><Relationship Id="rId340" Type="http://schemas.openxmlformats.org/officeDocument/2006/relationships/slide" Target="slides/slide338.xml"/><Relationship Id="rId341" Type="http://schemas.openxmlformats.org/officeDocument/2006/relationships/slide" Target="slides/slide339.xml"/><Relationship Id="rId342" Type="http://schemas.openxmlformats.org/officeDocument/2006/relationships/slide" Target="slides/slide340.xml"/><Relationship Id="rId343" Type="http://schemas.openxmlformats.org/officeDocument/2006/relationships/slide" Target="slides/slide341.xml"/><Relationship Id="rId344" Type="http://schemas.openxmlformats.org/officeDocument/2006/relationships/slide" Target="slides/slide342.xml"/><Relationship Id="rId345" Type="http://schemas.openxmlformats.org/officeDocument/2006/relationships/slide" Target="slides/slide343.xml"/><Relationship Id="rId346" Type="http://schemas.openxmlformats.org/officeDocument/2006/relationships/slide" Target="slides/slide344.xml"/><Relationship Id="rId347" Type="http://schemas.openxmlformats.org/officeDocument/2006/relationships/slide" Target="slides/slide345.xml"/><Relationship Id="rId348" Type="http://schemas.openxmlformats.org/officeDocument/2006/relationships/slide" Target="slides/slide346.xml"/><Relationship Id="rId349" Type="http://schemas.openxmlformats.org/officeDocument/2006/relationships/slide" Target="slides/slide347.xml"/><Relationship Id="rId350" Type="http://schemas.openxmlformats.org/officeDocument/2006/relationships/slide" Target="slides/slide348.xml"/><Relationship Id="rId351" Type="http://schemas.openxmlformats.org/officeDocument/2006/relationships/slide" Target="slides/slide349.xml"/><Relationship Id="rId352" Type="http://schemas.openxmlformats.org/officeDocument/2006/relationships/slide" Target="slides/slide350.xml"/><Relationship Id="rId353" Type="http://schemas.openxmlformats.org/officeDocument/2006/relationships/slide" Target="slides/slide351.xml"/><Relationship Id="rId354" Type="http://schemas.openxmlformats.org/officeDocument/2006/relationships/slide" Target="slides/slide352.xml"/><Relationship Id="rId355" Type="http://schemas.openxmlformats.org/officeDocument/2006/relationships/slide" Target="slides/slide353.xml"/><Relationship Id="rId356" Type="http://schemas.openxmlformats.org/officeDocument/2006/relationships/slide" Target="slides/slide354.xml"/><Relationship Id="rId357" Type="http://schemas.openxmlformats.org/officeDocument/2006/relationships/slide" Target="slides/slide355.xml"/><Relationship Id="rId358" Type="http://schemas.openxmlformats.org/officeDocument/2006/relationships/slide" Target="slides/slide356.xml"/><Relationship Id="rId359" Type="http://schemas.openxmlformats.org/officeDocument/2006/relationships/slide" Target="slides/slide357.xml"/><Relationship Id="rId360" Type="http://schemas.openxmlformats.org/officeDocument/2006/relationships/slide" Target="slides/slide358.xml"/><Relationship Id="rId361" Type="http://schemas.openxmlformats.org/officeDocument/2006/relationships/slide" Target="slides/slide359.xml"/><Relationship Id="rId362" Type="http://schemas.openxmlformats.org/officeDocument/2006/relationships/slide" Target="slides/slide360.xml"/><Relationship Id="rId363" Type="http://schemas.openxmlformats.org/officeDocument/2006/relationships/slide" Target="slides/slide361.xml"/><Relationship Id="rId364" Type="http://schemas.openxmlformats.org/officeDocument/2006/relationships/slide" Target="slides/slide362.xml"/><Relationship Id="rId365" Type="http://schemas.openxmlformats.org/officeDocument/2006/relationships/slide" Target="slides/slide363.xml"/><Relationship Id="rId366" Type="http://schemas.openxmlformats.org/officeDocument/2006/relationships/slide" Target="slides/slide364.xml"/><Relationship Id="rId367" Type="http://schemas.openxmlformats.org/officeDocument/2006/relationships/slide" Target="slides/slide365.xml"/><Relationship Id="rId368" Type="http://schemas.openxmlformats.org/officeDocument/2006/relationships/slide" Target="slides/slide366.xml"/><Relationship Id="rId369" Type="http://schemas.openxmlformats.org/officeDocument/2006/relationships/slide" Target="slides/slide367.xml"/><Relationship Id="rId370" Type="http://schemas.openxmlformats.org/officeDocument/2006/relationships/slide" Target="slides/slide368.xml"/><Relationship Id="rId371" Type="http://schemas.openxmlformats.org/officeDocument/2006/relationships/slide" Target="slides/slide369.xml"/><Relationship Id="rId372" Type="http://schemas.openxmlformats.org/officeDocument/2006/relationships/slide" Target="slides/slide370.xml"/><Relationship Id="rId373" Type="http://schemas.openxmlformats.org/officeDocument/2006/relationships/slide" Target="slides/slide371.xml"/><Relationship Id="rId374" Type="http://schemas.openxmlformats.org/officeDocument/2006/relationships/slide" Target="slides/slide372.xml"/><Relationship Id="rId375" Type="http://schemas.openxmlformats.org/officeDocument/2006/relationships/slide" Target="slides/slide373.xml"/><Relationship Id="rId376" Type="http://schemas.openxmlformats.org/officeDocument/2006/relationships/slide" Target="slides/slide374.xml"/><Relationship Id="rId377" Type="http://schemas.openxmlformats.org/officeDocument/2006/relationships/slide" Target="slides/slide375.xml"/><Relationship Id="rId378" Type="http://schemas.openxmlformats.org/officeDocument/2006/relationships/slide" Target="slides/slide376.xml"/><Relationship Id="rId379" Type="http://schemas.openxmlformats.org/officeDocument/2006/relationships/slide" Target="slides/slide377.xml"/><Relationship Id="rId380" Type="http://schemas.openxmlformats.org/officeDocument/2006/relationships/slide" Target="slides/slide378.xml"/><Relationship Id="rId381" Type="http://schemas.openxmlformats.org/officeDocument/2006/relationships/slide" Target="slides/slide379.xml"/><Relationship Id="rId382" Type="http://schemas.openxmlformats.org/officeDocument/2006/relationships/slide" Target="slides/slide380.xml"/><Relationship Id="rId383" Type="http://schemas.openxmlformats.org/officeDocument/2006/relationships/slide" Target="slides/slide381.xml"/><Relationship Id="rId384" Type="http://schemas.openxmlformats.org/officeDocument/2006/relationships/slide" Target="slides/slide382.xml"/><Relationship Id="rId385" Type="http://schemas.openxmlformats.org/officeDocument/2006/relationships/slide" Target="slides/slide383.xml"/><Relationship Id="rId386" Type="http://schemas.openxmlformats.org/officeDocument/2006/relationships/slide" Target="slides/slide384.xml"/><Relationship Id="rId387" Type="http://schemas.openxmlformats.org/officeDocument/2006/relationships/slide" Target="slides/slide385.xml"/><Relationship Id="rId388" Type="http://schemas.openxmlformats.org/officeDocument/2006/relationships/slide" Target="slides/slide386.xml"/><Relationship Id="rId389" Type="http://schemas.openxmlformats.org/officeDocument/2006/relationships/slide" Target="slides/slide387.xml"/><Relationship Id="rId390" Type="http://schemas.openxmlformats.org/officeDocument/2006/relationships/slide" Target="slides/slide388.xml"/><Relationship Id="rId391" Type="http://schemas.openxmlformats.org/officeDocument/2006/relationships/slide" Target="slides/slide389.xml"/><Relationship Id="rId392" Type="http://schemas.openxmlformats.org/officeDocument/2006/relationships/slide" Target="slides/slide390.xml"/><Relationship Id="rId393" Type="http://schemas.openxmlformats.org/officeDocument/2006/relationships/slide" Target="slides/slide391.xml"/><Relationship Id="rId394" Type="http://schemas.openxmlformats.org/officeDocument/2006/relationships/slide" Target="slides/slide392.xml"/><Relationship Id="rId395" Type="http://schemas.openxmlformats.org/officeDocument/2006/relationships/slide" Target="slides/slide393.xml"/><Relationship Id="rId396" Type="http://schemas.openxmlformats.org/officeDocument/2006/relationships/slide" Target="slides/slide394.xml"/><Relationship Id="rId397" Type="http://schemas.openxmlformats.org/officeDocument/2006/relationships/slide" Target="slides/slide395.xml"/><Relationship Id="rId398" Type="http://schemas.openxmlformats.org/officeDocument/2006/relationships/slide" Target="slides/slide396.xml"/><Relationship Id="rId399" Type="http://schemas.openxmlformats.org/officeDocument/2006/relationships/slide" Target="slides/slide397.xml"/><Relationship Id="rId400" Type="http://schemas.openxmlformats.org/officeDocument/2006/relationships/slide" Target="slides/slide398.xml"/><Relationship Id="rId401" Type="http://schemas.openxmlformats.org/officeDocument/2006/relationships/slide" Target="slides/slide399.xml"/><Relationship Id="rId402" Type="http://schemas.openxmlformats.org/officeDocument/2006/relationships/slide" Target="slides/slide400.xml"/><Relationship Id="rId403" Type="http://schemas.openxmlformats.org/officeDocument/2006/relationships/slide" Target="slides/slide401.xml"/><Relationship Id="rId404" Type="http://schemas.openxmlformats.org/officeDocument/2006/relationships/slide" Target="slides/slide402.xml"/><Relationship Id="rId405" Type="http://schemas.openxmlformats.org/officeDocument/2006/relationships/slide" Target="slides/slide403.xml"/><Relationship Id="rId406" Type="http://schemas.openxmlformats.org/officeDocument/2006/relationships/slide" Target="slides/slide404.xml"/><Relationship Id="rId407" Type="http://schemas.openxmlformats.org/officeDocument/2006/relationships/slide" Target="slides/slide405.xml"/><Relationship Id="rId408" Type="http://schemas.openxmlformats.org/officeDocument/2006/relationships/slide" Target="slides/slide406.xml"/><Relationship Id="rId409" Type="http://schemas.openxmlformats.org/officeDocument/2006/relationships/slide" Target="slides/slide407.xml"/><Relationship Id="rId410" Type="http://schemas.openxmlformats.org/officeDocument/2006/relationships/slide" Target="slides/slide408.xml"/><Relationship Id="rId411" Type="http://schemas.openxmlformats.org/officeDocument/2006/relationships/slide" Target="slides/slide409.xml"/><Relationship Id="rId412" Type="http://schemas.openxmlformats.org/officeDocument/2006/relationships/slide" Target="slides/slide410.xml"/><Relationship Id="rId413" Type="http://schemas.openxmlformats.org/officeDocument/2006/relationships/slide" Target="slides/slide411.xml"/><Relationship Id="rId414" Type="http://schemas.openxmlformats.org/officeDocument/2006/relationships/slide" Target="slides/slide412.xml"/><Relationship Id="rId415" Type="http://schemas.openxmlformats.org/officeDocument/2006/relationships/slide" Target="slides/slide413.xml"/><Relationship Id="rId416" Type="http://schemas.openxmlformats.org/officeDocument/2006/relationships/slide" Target="slides/slide414.xml"/><Relationship Id="rId417" Type="http://schemas.openxmlformats.org/officeDocument/2006/relationships/slide" Target="slides/slide415.xml"/><Relationship Id="rId418" Type="http://schemas.openxmlformats.org/officeDocument/2006/relationships/slide" Target="slides/slide416.xml"/><Relationship Id="rId419" Type="http://schemas.openxmlformats.org/officeDocument/2006/relationships/slide" Target="slides/slide417.xml"/><Relationship Id="rId420" Type="http://schemas.openxmlformats.org/officeDocument/2006/relationships/slide" Target="slides/slide418.xml"/><Relationship Id="rId421" Type="http://schemas.openxmlformats.org/officeDocument/2006/relationships/slide" Target="slides/slide419.xml"/><Relationship Id="rId422" Type="http://schemas.openxmlformats.org/officeDocument/2006/relationships/slide" Target="slides/slide420.xml"/><Relationship Id="rId423" Type="http://schemas.openxmlformats.org/officeDocument/2006/relationships/slide" Target="slides/slide421.xml"/><Relationship Id="rId424" Type="http://schemas.openxmlformats.org/officeDocument/2006/relationships/slide" Target="slides/slide422.xml"/><Relationship Id="rId425" Type="http://schemas.openxmlformats.org/officeDocument/2006/relationships/slide" Target="slides/slide423.xml"/><Relationship Id="rId426" Type="http://schemas.openxmlformats.org/officeDocument/2006/relationships/slide" Target="slides/slide424.xml"/><Relationship Id="rId427" Type="http://schemas.openxmlformats.org/officeDocument/2006/relationships/slide" Target="slides/slide425.xml"/><Relationship Id="rId428" Type="http://schemas.openxmlformats.org/officeDocument/2006/relationships/slide" Target="slides/slide426.xml"/><Relationship Id="rId429" Type="http://schemas.openxmlformats.org/officeDocument/2006/relationships/slide" Target="slides/slide427.xml"/><Relationship Id="rId430" Type="http://schemas.openxmlformats.org/officeDocument/2006/relationships/slide" Target="slides/slide428.xml"/><Relationship Id="rId431" Type="http://schemas.openxmlformats.org/officeDocument/2006/relationships/slide" Target="slides/slide429.xml"/><Relationship Id="rId432" Type="http://schemas.openxmlformats.org/officeDocument/2006/relationships/slide" Target="slides/slide430.xml"/><Relationship Id="rId433" Type="http://schemas.openxmlformats.org/officeDocument/2006/relationships/slide" Target="slides/slide431.xml"/><Relationship Id="rId434" Type="http://schemas.openxmlformats.org/officeDocument/2006/relationships/slide" Target="slides/slide432.xml"/><Relationship Id="rId435" Type="http://schemas.openxmlformats.org/officeDocument/2006/relationships/slide" Target="slides/slide433.xml"/><Relationship Id="rId436" Type="http://schemas.openxmlformats.org/officeDocument/2006/relationships/slide" Target="slides/slide434.xml"/><Relationship Id="rId437" Type="http://schemas.openxmlformats.org/officeDocument/2006/relationships/slide" Target="slides/slide435.xml"/><Relationship Id="rId438" Type="http://schemas.openxmlformats.org/officeDocument/2006/relationships/slide" Target="slides/slide436.xml"/><Relationship Id="rId439" Type="http://schemas.openxmlformats.org/officeDocument/2006/relationships/slide" Target="slides/slide437.xml"/><Relationship Id="rId440" Type="http://schemas.openxmlformats.org/officeDocument/2006/relationships/slide" Target="slides/slide438.xml"/><Relationship Id="rId441" Type="http://schemas.openxmlformats.org/officeDocument/2006/relationships/slide" Target="slides/slide439.xml"/><Relationship Id="rId442" Type="http://schemas.openxmlformats.org/officeDocument/2006/relationships/slide" Target="slides/slide440.xml"/><Relationship Id="rId443" Type="http://schemas.openxmlformats.org/officeDocument/2006/relationships/slide" Target="slides/slide441.xml"/><Relationship Id="rId444" Type="http://schemas.openxmlformats.org/officeDocument/2006/relationships/slide" Target="slides/slide442.xml"/><Relationship Id="rId445" Type="http://schemas.openxmlformats.org/officeDocument/2006/relationships/slide" Target="slides/slide443.xml"/><Relationship Id="rId446" Type="http://schemas.openxmlformats.org/officeDocument/2006/relationships/slide" Target="slides/slide444.xml"/><Relationship Id="rId447" Type="http://schemas.openxmlformats.org/officeDocument/2006/relationships/slide" Target="slides/slide445.xml"/><Relationship Id="rId448" Type="http://schemas.openxmlformats.org/officeDocument/2006/relationships/slide" Target="slides/slide446.xml"/><Relationship Id="rId449" Type="http://schemas.openxmlformats.org/officeDocument/2006/relationships/slide" Target="slides/slide447.xml"/><Relationship Id="rId450" Type="http://schemas.openxmlformats.org/officeDocument/2006/relationships/slide" Target="slides/slide448.xml"/><Relationship Id="rId451" Type="http://schemas.openxmlformats.org/officeDocument/2006/relationships/slide" Target="slides/slide449.xml"/><Relationship Id="rId452" Type="http://schemas.openxmlformats.org/officeDocument/2006/relationships/slide" Target="slides/slide450.xml"/><Relationship Id="rId453" Type="http://schemas.openxmlformats.org/officeDocument/2006/relationships/slide" Target="slides/slide451.xml"/><Relationship Id="rId454" Type="http://schemas.openxmlformats.org/officeDocument/2006/relationships/slide" Target="slides/slide452.xml"/><Relationship Id="rId455" Type="http://schemas.openxmlformats.org/officeDocument/2006/relationships/slide" Target="slides/slide453.xml"/><Relationship Id="rId456" Type="http://schemas.openxmlformats.org/officeDocument/2006/relationships/slide" Target="slides/slide454.xml"/><Relationship Id="rId457" Type="http://schemas.openxmlformats.org/officeDocument/2006/relationships/slide" Target="slides/slide455.xml"/><Relationship Id="rId458" Type="http://schemas.openxmlformats.org/officeDocument/2006/relationships/slide" Target="slides/slide456.xml"/><Relationship Id="rId459" Type="http://schemas.openxmlformats.org/officeDocument/2006/relationships/slide" Target="slides/slide457.xml"/><Relationship Id="rId460" Type="http://schemas.openxmlformats.org/officeDocument/2006/relationships/slide" Target="slides/slide458.xml"/><Relationship Id="rId461" Type="http://schemas.openxmlformats.org/officeDocument/2006/relationships/slide" Target="slides/slide459.xml"/><Relationship Id="rId462" Type="http://schemas.openxmlformats.org/officeDocument/2006/relationships/slide" Target="slides/slide460.xml"/><Relationship Id="rId463" Type="http://schemas.openxmlformats.org/officeDocument/2006/relationships/slide" Target="slides/slide461.xml"/><Relationship Id="rId464" Type="http://schemas.openxmlformats.org/officeDocument/2006/relationships/slide" Target="slides/slide462.xml"/><Relationship Id="rId465" Type="http://schemas.openxmlformats.org/officeDocument/2006/relationships/slide" Target="slides/slide463.xml"/><Relationship Id="rId466" Type="http://schemas.openxmlformats.org/officeDocument/2006/relationships/slide" Target="slides/slide464.xml"/><Relationship Id="rId467" Type="http://schemas.openxmlformats.org/officeDocument/2006/relationships/slide" Target="slides/slide465.xml"/><Relationship Id="rId468" Type="http://schemas.openxmlformats.org/officeDocument/2006/relationships/slide" Target="slides/slide466.xml"/><Relationship Id="rId469" Type="http://schemas.openxmlformats.org/officeDocument/2006/relationships/slide" Target="slides/slide467.xml"/><Relationship Id="rId470" Type="http://schemas.openxmlformats.org/officeDocument/2006/relationships/slide" Target="slides/slide468.xml"/><Relationship Id="rId471" Type="http://schemas.openxmlformats.org/officeDocument/2006/relationships/slide" Target="slides/slide469.xml"/><Relationship Id="rId472" Type="http://schemas.openxmlformats.org/officeDocument/2006/relationships/slide" Target="slides/slide470.xml"/><Relationship Id="rId473" Type="http://schemas.openxmlformats.org/officeDocument/2006/relationships/slide" Target="slides/slide471.xml"/><Relationship Id="rId474" Type="http://schemas.openxmlformats.org/officeDocument/2006/relationships/slide" Target="slides/slide472.xml"/><Relationship Id="rId475" Type="http://schemas.openxmlformats.org/officeDocument/2006/relationships/slide" Target="slides/slide473.xml"/><Relationship Id="rId476" Type="http://schemas.openxmlformats.org/officeDocument/2006/relationships/slide" Target="slides/slide474.xml"/><Relationship Id="rId477" Type="http://schemas.openxmlformats.org/officeDocument/2006/relationships/slide" Target="slides/slide475.xml"/><Relationship Id="rId478" Type="http://schemas.openxmlformats.org/officeDocument/2006/relationships/slide" Target="slides/slide476.xml"/><Relationship Id="rId479" Type="http://schemas.openxmlformats.org/officeDocument/2006/relationships/slide" Target="slides/slide477.xml"/><Relationship Id="rId480" Type="http://schemas.openxmlformats.org/officeDocument/2006/relationships/slide" Target="slides/slide478.xml"/><Relationship Id="rId481" Type="http://schemas.openxmlformats.org/officeDocument/2006/relationships/slide" Target="slides/slide479.xml"/><Relationship Id="rId482" Type="http://schemas.openxmlformats.org/officeDocument/2006/relationships/slide" Target="slides/slide480.xml"/><Relationship Id="rId483" Type="http://schemas.openxmlformats.org/officeDocument/2006/relationships/slide" Target="slides/slide481.xml"/><Relationship Id="rId484" Type="http://schemas.openxmlformats.org/officeDocument/2006/relationships/slide" Target="slides/slide482.xml"/><Relationship Id="rId485" Type="http://schemas.openxmlformats.org/officeDocument/2006/relationships/slide" Target="slides/slide483.xml"/><Relationship Id="rId486" Type="http://schemas.openxmlformats.org/officeDocument/2006/relationships/slide" Target="slides/slide484.xml"/><Relationship Id="rId487" Type="http://schemas.openxmlformats.org/officeDocument/2006/relationships/slide" Target="slides/slide485.xml"/><Relationship Id="rId488" Type="http://schemas.openxmlformats.org/officeDocument/2006/relationships/slide" Target="slides/slide486.xml"/><Relationship Id="rId489" Type="http://schemas.openxmlformats.org/officeDocument/2006/relationships/slide" Target="slides/slide487.xml"/><Relationship Id="rId490" Type="http://schemas.openxmlformats.org/officeDocument/2006/relationships/slide" Target="slides/slide488.xml"/><Relationship Id="rId491" Type="http://schemas.openxmlformats.org/officeDocument/2006/relationships/slide" Target="slides/slide489.xml"/><Relationship Id="rId492" Type="http://schemas.openxmlformats.org/officeDocument/2006/relationships/slide" Target="slides/slide490.xml"/><Relationship Id="rId493" Type="http://schemas.openxmlformats.org/officeDocument/2006/relationships/slide" Target="slides/slide491.xml"/><Relationship Id="rId494" Type="http://schemas.openxmlformats.org/officeDocument/2006/relationships/slide" Target="slides/slide492.xml"/><Relationship Id="rId495" Type="http://schemas.openxmlformats.org/officeDocument/2006/relationships/slide" Target="slides/slide493.xml"/><Relationship Id="rId496" Type="http://schemas.openxmlformats.org/officeDocument/2006/relationships/slide" Target="slides/slide494.xml"/><Relationship Id="rId497" Type="http://schemas.openxmlformats.org/officeDocument/2006/relationships/slide" Target="slides/slide495.xml"/><Relationship Id="rId498" Type="http://schemas.openxmlformats.org/officeDocument/2006/relationships/slide" Target="slides/slide496.xml"/><Relationship Id="rId499" Type="http://schemas.openxmlformats.org/officeDocument/2006/relationships/slide" Target="slides/slide497.xml"/><Relationship Id="rId500" Type="http://schemas.openxmlformats.org/officeDocument/2006/relationships/slide" Target="slides/slide498.xml"/><Relationship Id="rId501" Type="http://schemas.openxmlformats.org/officeDocument/2006/relationships/slide" Target="slides/slide499.xml"/><Relationship Id="rId502" Type="http://schemas.openxmlformats.org/officeDocument/2006/relationships/slide" Target="slides/slide500.xml"/><Relationship Id="rId503" Type="http://schemas.openxmlformats.org/officeDocument/2006/relationships/slide" Target="slides/slide501.xml"/><Relationship Id="rId504" Type="http://schemas.openxmlformats.org/officeDocument/2006/relationships/slide" Target="slides/slide502.xml"/><Relationship Id="rId505" Type="http://schemas.openxmlformats.org/officeDocument/2006/relationships/slide" Target="slides/slide503.xml"/><Relationship Id="rId506" Type="http://schemas.openxmlformats.org/officeDocument/2006/relationships/slide" Target="slides/slide504.xml"/><Relationship Id="rId507" Type="http://schemas.openxmlformats.org/officeDocument/2006/relationships/slide" Target="slides/slide505.xml"/><Relationship Id="rId508" Type="http://schemas.openxmlformats.org/officeDocument/2006/relationships/slide" Target="slides/slide506.xml"/><Relationship Id="rId509" Type="http://schemas.openxmlformats.org/officeDocument/2006/relationships/slide" Target="slides/slide507.xml"/><Relationship Id="rId510" Type="http://schemas.openxmlformats.org/officeDocument/2006/relationships/slide" Target="slides/slide508.xml"/><Relationship Id="rId511" Type="http://schemas.openxmlformats.org/officeDocument/2006/relationships/slide" Target="slides/slide509.xml"/><Relationship Id="rId512" Type="http://schemas.openxmlformats.org/officeDocument/2006/relationships/slide" Target="slides/slide510.xml"/><Relationship Id="rId513" Type="http://schemas.openxmlformats.org/officeDocument/2006/relationships/slide" Target="slides/slide511.xml"/><Relationship Id="rId514" Type="http://schemas.openxmlformats.org/officeDocument/2006/relationships/slide" Target="slides/slide512.xml"/><Relationship Id="rId515" Type="http://schemas.openxmlformats.org/officeDocument/2006/relationships/slide" Target="slides/slide513.xml"/><Relationship Id="rId516" Type="http://schemas.openxmlformats.org/officeDocument/2006/relationships/slide" Target="slides/slide514.xml"/><Relationship Id="rId517" Type="http://schemas.openxmlformats.org/officeDocument/2006/relationships/slide" Target="slides/slide515.xml"/><Relationship Id="rId518" Type="http://schemas.openxmlformats.org/officeDocument/2006/relationships/slide" Target="slides/slide516.xml"/><Relationship Id="rId519" Type="http://schemas.openxmlformats.org/officeDocument/2006/relationships/slide" Target="slides/slide517.xml"/><Relationship Id="rId520" Type="http://schemas.openxmlformats.org/officeDocument/2006/relationships/slide" Target="slides/slide518.xml"/><Relationship Id="rId521" Type="http://schemas.openxmlformats.org/officeDocument/2006/relationships/slide" Target="slides/slide519.xml"/><Relationship Id="rId522" Type="http://schemas.openxmlformats.org/officeDocument/2006/relationships/slide" Target="slides/slide520.xml"/><Relationship Id="rId523" Type="http://schemas.openxmlformats.org/officeDocument/2006/relationships/slide" Target="slides/slide521.xml"/><Relationship Id="rId524" Type="http://schemas.openxmlformats.org/officeDocument/2006/relationships/slide" Target="slides/slide522.xml"/><Relationship Id="rId525" Type="http://schemas.openxmlformats.org/officeDocument/2006/relationships/slide" Target="slides/slide523.xml"/><Relationship Id="rId526" Type="http://schemas.openxmlformats.org/officeDocument/2006/relationships/slide" Target="slides/slide524.xml"/><Relationship Id="rId527" Type="http://schemas.openxmlformats.org/officeDocument/2006/relationships/slide" Target="slides/slide525.xml"/><Relationship Id="rId528" Type="http://schemas.openxmlformats.org/officeDocument/2006/relationships/slide" Target="slides/slide526.xml"/><Relationship Id="rId529" Type="http://schemas.openxmlformats.org/officeDocument/2006/relationships/slide" Target="slides/slide527.xml"/><Relationship Id="rId530" Type="http://schemas.openxmlformats.org/officeDocument/2006/relationships/slide" Target="slides/slide528.xml"/><Relationship Id="rId531" Type="http://schemas.openxmlformats.org/officeDocument/2006/relationships/slide" Target="slides/slide529.xml"/><Relationship Id="rId532" Type="http://schemas.openxmlformats.org/officeDocument/2006/relationships/slide" Target="slides/slide530.xml"/><Relationship Id="rId533" Type="http://schemas.openxmlformats.org/officeDocument/2006/relationships/slide" Target="slides/slide531.xml"/><Relationship Id="rId534" Type="http://schemas.openxmlformats.org/officeDocument/2006/relationships/slide" Target="slides/slide532.xml"/><Relationship Id="rId535" Type="http://schemas.openxmlformats.org/officeDocument/2006/relationships/slide" Target="slides/slide533.xml"/><Relationship Id="rId536" Type="http://schemas.openxmlformats.org/officeDocument/2006/relationships/slide" Target="slides/slide534.xml"/><Relationship Id="rId537" Type="http://schemas.openxmlformats.org/officeDocument/2006/relationships/slide" Target="slides/slide535.xml"/><Relationship Id="rId538" Type="http://schemas.openxmlformats.org/officeDocument/2006/relationships/slide" Target="slides/slide536.xml"/><Relationship Id="rId539" Type="http://schemas.openxmlformats.org/officeDocument/2006/relationships/slide" Target="slides/slide537.xml"/><Relationship Id="rId540" Type="http://schemas.openxmlformats.org/officeDocument/2006/relationships/slide" Target="slides/slide538.xml"/><Relationship Id="rId541" Type="http://schemas.openxmlformats.org/officeDocument/2006/relationships/slide" Target="slides/slide539.xml"/><Relationship Id="rId542" Type="http://schemas.openxmlformats.org/officeDocument/2006/relationships/slide" Target="slides/slide540.xml"/><Relationship Id="rId543" Type="http://schemas.openxmlformats.org/officeDocument/2006/relationships/slide" Target="slides/slide541.xml"/><Relationship Id="rId544" Type="http://schemas.openxmlformats.org/officeDocument/2006/relationships/slide" Target="slides/slide542.xml"/><Relationship Id="rId545" Type="http://schemas.openxmlformats.org/officeDocument/2006/relationships/slide" Target="slides/slide543.xml"/><Relationship Id="rId546" Type="http://schemas.openxmlformats.org/officeDocument/2006/relationships/slide" Target="slides/slide544.xml"/><Relationship Id="rId547" Type="http://schemas.openxmlformats.org/officeDocument/2006/relationships/slide" Target="slides/slide545.xml"/><Relationship Id="rId548" Type="http://schemas.openxmlformats.org/officeDocument/2006/relationships/slide" Target="slides/slide546.xml"/><Relationship Id="rId549" Type="http://schemas.openxmlformats.org/officeDocument/2006/relationships/slide" Target="slides/slide547.xml"/><Relationship Id="rId550" Type="http://schemas.openxmlformats.org/officeDocument/2006/relationships/slide" Target="slides/slide548.xml"/><Relationship Id="rId551" Type="http://schemas.openxmlformats.org/officeDocument/2006/relationships/slide" Target="slides/slide549.xml"/><Relationship Id="rId552" Type="http://schemas.openxmlformats.org/officeDocument/2006/relationships/slide" Target="slides/slide550.xml"/><Relationship Id="rId553" Type="http://schemas.openxmlformats.org/officeDocument/2006/relationships/slide" Target="slides/slide551.xml"/><Relationship Id="rId554" Type="http://schemas.openxmlformats.org/officeDocument/2006/relationships/tableStyles" Target="tableStyles.xml"/><Relationship Id="rId555" Type="http://schemas.openxmlformats.org/officeDocument/2006/relationships/presProps" Target="presProps.xml"/><Relationship Id="rId5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175" name=""/>
        <p:cNvGrpSpPr/>
        <p:nvPr/>
      </p:nvGrpSpPr>
      <p:grpSpPr>
        <a:xfrm>
          <a:off x="0" y="0"/>
          <a:ext cx="0" cy="0"/>
          <a:chOff x="0" y="0"/>
          <a:chExt cx="0" cy="0"/>
        </a:xfrm>
      </p:grpSpPr>
      <p:sp>
        <p:nvSpPr>
          <p:cNvPr id="105001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5002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5002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5002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02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5002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474.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475.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476.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477.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478.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479.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480.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481.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482.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48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485.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486.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487.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488.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489.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490.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551.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4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284.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295.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373.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42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4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38" name=""/>
        <p:cNvGrpSpPr/>
        <p:nvPr/>
      </p:nvGrpSpPr>
      <p:grpSpPr>
        <a:xfrm>
          <a:off x="0" y="0"/>
          <a:ext cx="0" cy="0"/>
          <a:chOff x="0" y="0"/>
          <a:chExt cx="0" cy="0"/>
        </a:xfrm>
      </p:grpSpPr>
      <p:sp>
        <p:nvSpPr>
          <p:cNvPr id="1048766" name=""/>
          <p:cNvSpPr txBox="1"/>
          <p:nvPr>
            <p:ph type="sldNum" idx="5"/>
          </p:nvPr>
        </p:nvSpPr>
        <p:spPr>
          <a:xfrm>
            <a:off x="0" y="0"/>
            <a:ext cx="0" cy="0"/>
          </a:xfrm>
          <a:prstGeom prst="rect"/>
          <a:noFill/>
          <a:ln>
            <a:noFill/>
          </a:ln>
        </p:spPr>
        <p:txBody>
          <a:bodyPr anchor="t" wrap="square"/>
          <a:lstStyle>
            <a:lvl1pPr lvl="0"/>
          </a:lstStyle>
          <a:p>
            <a:fld id="{8B38DBA3-52F9-4AF4-A6A4-FA4D7DB2F99C}" type="slidenum"/>
          </a:p>
        </p:txBody>
      </p:sp>
      <p:sp>
        <p:nvSpPr>
          <p:cNvPr id="1048767" name=""/>
          <p:cNvSpPr txBox="1"/>
          <p:nvPr>
            <p:ph type="sldImg" idx="0"/>
          </p:nvPr>
        </p:nvSpPr>
        <p:spPr>
          <a:xfrm>
            <a:off x="0" y="0"/>
            <a:ext cx="0" cy="0"/>
          </a:xfrm>
          <a:prstGeom prst="rect"/>
          <a:noFill/>
          <a:ln>
            <a:noFill/>
          </a:ln>
        </p:spPr>
        <p:txBody>
          <a:bodyPr anchor="t" wrap="square"/>
          <a:p>
            <a:pPr lvl="0"/>
          </a:p>
        </p:txBody>
      </p:sp>
      <p:sp>
        <p:nvSpPr>
          <p:cNvPr id="1048768" name=""/>
          <p:cNvSpPr txBox="1"/>
          <p:nvPr>
            <p:ph type="body" idx="1"/>
          </p:nvPr>
        </p:nvSpPr>
        <p:spPr>
          <a:xfrm>
            <a:off x="0" y="0"/>
            <a:ext cx="0" cy="0"/>
          </a:xfrm>
          <a:prstGeom prst="rect"/>
          <a:noFill/>
          <a:ln>
            <a:noFill/>
          </a:ln>
        </p:spPr>
        <p:txBody>
          <a:bodyPr anchor="t" wrap="square"/>
          <a:p>
            <a:pPr lvl="0"/>
            <a:r>
              <a:t>(4 to 6 inches) = length</a:t>
            </a:r>
          </a:p>
          <a:p>
            <a:pPr lvl="0"/>
            <a:r>
              <a:t>called </a:t>
            </a:r>
            <a:r>
              <a:t>fimbria</a:t>
            </a:r>
            <a:r>
              <a:t> (Latin for "fringes" or "fingers").each tube has about </a:t>
            </a:r>
            <a:r>
              <a:t>about</a:t>
            </a:r>
            <a:r>
              <a:t> 20 to 25 </a:t>
            </a:r>
          </a:p>
          <a:p>
            <a:pPr lvl="0"/>
          </a:p>
          <a:p>
            <a:pPr lvl="0"/>
            <a:r>
              <a:t> Millions of tiny hair-like cilia line the </a:t>
            </a:r>
            <a:r>
              <a:t>fimbria</a:t>
            </a:r>
            <a:r>
              <a:t> and interior of the fallopian tubes. The cilia beat in waves hundreds of times a second catching the egg at ovulation and moving it through the tube to the uterine cavity. Other cells in the tube's inner lining or endothelium nourish the egg and lubricate it's path during its stay inside the fallopian tube. Once inside the fallopian tube, the egg and sperm meet and the egg is fertilized. If an egg doesn't become fertilized within 24 to 36 hours after ovulation, it will deteriorate and be removed by the body's immune system like any other dead cell in the body. </a:t>
            </a:r>
          </a:p>
          <a:p>
            <a:pPr lvl="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64" name=""/>
        <p:cNvGrpSpPr/>
        <p:nvPr/>
      </p:nvGrpSpPr>
      <p:grpSpPr>
        <a:xfrm>
          <a:off x="0" y="0"/>
          <a:ext cx="0" cy="0"/>
          <a:chOff x="0" y="0"/>
          <a:chExt cx="0" cy="0"/>
        </a:xfrm>
      </p:grpSpPr>
      <p:sp>
        <p:nvSpPr>
          <p:cNvPr id="104970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0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0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0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67" name=""/>
        <p:cNvGrpSpPr/>
        <p:nvPr/>
      </p:nvGrpSpPr>
      <p:grpSpPr>
        <a:xfrm>
          <a:off x="0" y="0"/>
          <a:ext cx="0" cy="0"/>
          <a:chOff x="0" y="0"/>
          <a:chExt cx="0" cy="0"/>
        </a:xfrm>
      </p:grpSpPr>
      <p:sp>
        <p:nvSpPr>
          <p:cNvPr id="1049710"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11"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12"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13"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0" name=""/>
        <p:cNvGrpSpPr/>
        <p:nvPr/>
      </p:nvGrpSpPr>
      <p:grpSpPr>
        <a:xfrm>
          <a:off x="0" y="0"/>
          <a:ext cx="0" cy="0"/>
          <a:chOff x="0" y="0"/>
          <a:chExt cx="0" cy="0"/>
        </a:xfrm>
      </p:grpSpPr>
      <p:sp>
        <p:nvSpPr>
          <p:cNvPr id="1049716"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17"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18"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19"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3" name=""/>
        <p:cNvGrpSpPr/>
        <p:nvPr/>
      </p:nvGrpSpPr>
      <p:grpSpPr>
        <a:xfrm>
          <a:off x="0" y="0"/>
          <a:ext cx="0" cy="0"/>
          <a:chOff x="0" y="0"/>
          <a:chExt cx="0" cy="0"/>
        </a:xfrm>
      </p:grpSpPr>
      <p:sp>
        <p:nvSpPr>
          <p:cNvPr id="1049722"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23"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24"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25"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6" name=""/>
        <p:cNvGrpSpPr/>
        <p:nvPr/>
      </p:nvGrpSpPr>
      <p:grpSpPr>
        <a:xfrm>
          <a:off x="0" y="0"/>
          <a:ext cx="0" cy="0"/>
          <a:chOff x="0" y="0"/>
          <a:chExt cx="0" cy="0"/>
        </a:xfrm>
      </p:grpSpPr>
      <p:sp>
        <p:nvSpPr>
          <p:cNvPr id="1049728"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29"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30"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31"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9" name=""/>
        <p:cNvGrpSpPr/>
        <p:nvPr/>
      </p:nvGrpSpPr>
      <p:grpSpPr>
        <a:xfrm>
          <a:off x="0" y="0"/>
          <a:ext cx="0" cy="0"/>
          <a:chOff x="0" y="0"/>
          <a:chExt cx="0" cy="0"/>
        </a:xfrm>
      </p:grpSpPr>
      <p:sp>
        <p:nvSpPr>
          <p:cNvPr id="104973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3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3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3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2" name=""/>
        <p:cNvGrpSpPr/>
        <p:nvPr/>
      </p:nvGrpSpPr>
      <p:grpSpPr>
        <a:xfrm>
          <a:off x="0" y="0"/>
          <a:ext cx="0" cy="0"/>
          <a:chOff x="0" y="0"/>
          <a:chExt cx="0" cy="0"/>
        </a:xfrm>
      </p:grpSpPr>
      <p:sp>
        <p:nvSpPr>
          <p:cNvPr id="1049740"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41"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42"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43"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5" name=""/>
        <p:cNvGrpSpPr/>
        <p:nvPr/>
      </p:nvGrpSpPr>
      <p:grpSpPr>
        <a:xfrm>
          <a:off x="0" y="0"/>
          <a:ext cx="0" cy="0"/>
          <a:chOff x="0" y="0"/>
          <a:chExt cx="0" cy="0"/>
        </a:xfrm>
      </p:grpSpPr>
      <p:sp>
        <p:nvSpPr>
          <p:cNvPr id="1049746"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47"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48"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49"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8" name=""/>
        <p:cNvGrpSpPr/>
        <p:nvPr/>
      </p:nvGrpSpPr>
      <p:grpSpPr>
        <a:xfrm>
          <a:off x="0" y="0"/>
          <a:ext cx="0" cy="0"/>
          <a:chOff x="0" y="0"/>
          <a:chExt cx="0" cy="0"/>
        </a:xfrm>
      </p:grpSpPr>
      <p:sp>
        <p:nvSpPr>
          <p:cNvPr id="1049752"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53"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54"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55"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2" name=""/>
        <p:cNvGrpSpPr/>
        <p:nvPr/>
      </p:nvGrpSpPr>
      <p:grpSpPr>
        <a:xfrm>
          <a:off x="0" y="0"/>
          <a:ext cx="0" cy="0"/>
          <a:chOff x="0" y="0"/>
          <a:chExt cx="0" cy="0"/>
        </a:xfrm>
      </p:grpSpPr>
      <p:sp>
        <p:nvSpPr>
          <p:cNvPr id="1049759"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60"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61"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62"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70" name=""/>
        <p:cNvGrpSpPr/>
        <p:nvPr/>
      </p:nvGrpSpPr>
      <p:grpSpPr>
        <a:xfrm>
          <a:off x="0" y="0"/>
          <a:ext cx="0" cy="0"/>
          <a:chOff x="0" y="0"/>
          <a:chExt cx="0" cy="0"/>
        </a:xfrm>
      </p:grpSpPr>
      <p:sp>
        <p:nvSpPr>
          <p:cNvPr id="1048819" name=""/>
          <p:cNvSpPr txBox="1"/>
          <p:nvPr>
            <p:ph type="sldImg" idx="0"/>
          </p:nvPr>
        </p:nvSpPr>
        <p:spPr>
          <a:xfrm>
            <a:off x="0" y="0"/>
            <a:ext cx="0" cy="0"/>
          </a:xfrm>
          <a:prstGeom prst="rect"/>
          <a:noFill/>
          <a:ln>
            <a:noFill/>
          </a:ln>
        </p:spPr>
        <p:txBody>
          <a:bodyPr anchor="t" wrap="square"/>
          <a:p>
            <a:pPr lvl="0"/>
          </a:p>
        </p:txBody>
      </p:sp>
      <p:sp>
        <p:nvSpPr>
          <p:cNvPr id="1048820" name=""/>
          <p:cNvSpPr txBox="1"/>
          <p:nvPr>
            <p:ph type="body" idx="1"/>
          </p:nvPr>
        </p:nvSpPr>
        <p:spPr>
          <a:xfrm>
            <a:off x="0" y="0"/>
            <a:ext cx="0" cy="0"/>
          </a:xfrm>
          <a:prstGeom prst="rect"/>
          <a:noFill/>
          <a:ln>
            <a:noFill/>
          </a:ln>
        </p:spPr>
        <p:txBody>
          <a:bodyPr anchor="t" wrap="square"/>
          <a:p>
            <a:pPr lvl="0"/>
          </a:p>
        </p:txBody>
      </p:sp>
      <p:sp>
        <p:nvSpPr>
          <p:cNvPr id="1048821"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5" name=""/>
        <p:cNvGrpSpPr/>
        <p:nvPr/>
      </p:nvGrpSpPr>
      <p:grpSpPr>
        <a:xfrm>
          <a:off x="0" y="0"/>
          <a:ext cx="0" cy="0"/>
          <a:chOff x="0" y="0"/>
          <a:chExt cx="0" cy="0"/>
        </a:xfrm>
      </p:grpSpPr>
      <p:sp>
        <p:nvSpPr>
          <p:cNvPr id="1049765"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66"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67"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68"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8" name=""/>
        <p:cNvGrpSpPr/>
        <p:nvPr/>
      </p:nvGrpSpPr>
      <p:grpSpPr>
        <a:xfrm>
          <a:off x="0" y="0"/>
          <a:ext cx="0" cy="0"/>
          <a:chOff x="0" y="0"/>
          <a:chExt cx="0" cy="0"/>
        </a:xfrm>
      </p:grpSpPr>
      <p:sp>
        <p:nvSpPr>
          <p:cNvPr id="1049771"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72"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73"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74"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01" name=""/>
        <p:cNvGrpSpPr/>
        <p:nvPr/>
      </p:nvGrpSpPr>
      <p:grpSpPr>
        <a:xfrm>
          <a:off x="0" y="0"/>
          <a:ext cx="0" cy="0"/>
          <a:chOff x="0" y="0"/>
          <a:chExt cx="0" cy="0"/>
        </a:xfrm>
      </p:grpSpPr>
      <p:sp>
        <p:nvSpPr>
          <p:cNvPr id="1049777"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78"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79"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80"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04" name=""/>
        <p:cNvGrpSpPr/>
        <p:nvPr/>
      </p:nvGrpSpPr>
      <p:grpSpPr>
        <a:xfrm>
          <a:off x="0" y="0"/>
          <a:ext cx="0" cy="0"/>
          <a:chOff x="0" y="0"/>
          <a:chExt cx="0" cy="0"/>
        </a:xfrm>
      </p:grpSpPr>
      <p:sp>
        <p:nvSpPr>
          <p:cNvPr id="1049783"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84"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85"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86" name=""/>
          <p:cNvSpPr txBox="1"/>
          <p:nvPr>
            <p:ph type="body" idx="1"/>
          </p:nvPr>
        </p:nvSpPr>
        <p:spPr>
          <a:xfrm>
            <a:off x="701675" y="4419600"/>
            <a:ext cx="5616575" cy="4187825"/>
          </a:xfrm>
          <a:prstGeom prst="rect"/>
          <a:noFill/>
          <a:ln>
            <a:noFill/>
          </a:ln>
        </p:spPr>
        <p:txBody>
          <a:bodyPr anchor="t" wrap="square"/>
          <a:p>
            <a:pPr lvl="0"/>
            <a:r>
              <a:rPr>
                <a:latin typeface="Arial"/>
              </a:rPr>
              <a:t>Constrict ducts &amp; stop flow &amp; production of breast milk.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107" name=""/>
        <p:cNvGrpSpPr/>
        <p:nvPr/>
      </p:nvGrpSpPr>
      <p:grpSpPr>
        <a:xfrm>
          <a:off x="0" y="0"/>
          <a:ext cx="0" cy="0"/>
          <a:chOff x="0" y="0"/>
          <a:chExt cx="0" cy="0"/>
        </a:xfrm>
      </p:grpSpPr>
      <p:sp>
        <p:nvSpPr>
          <p:cNvPr id="1049789" name=""/>
          <p:cNvSpPr txBox="1"/>
          <p:nvPr>
            <p:ph type="sldImg" idx="0"/>
          </p:nvPr>
        </p:nvSpPr>
        <p:spPr>
          <a:xfrm>
            <a:off x="0" y="0"/>
            <a:ext cx="0" cy="0"/>
          </a:xfrm>
          <a:prstGeom prst="rect"/>
          <a:noFill/>
          <a:ln>
            <a:noFill/>
          </a:ln>
        </p:spPr>
        <p:txBody>
          <a:bodyPr anchor="t" wrap="square"/>
          <a:p>
            <a:pPr lvl="0"/>
          </a:p>
        </p:txBody>
      </p:sp>
      <p:sp>
        <p:nvSpPr>
          <p:cNvPr id="1049790" name=""/>
          <p:cNvSpPr txBox="1"/>
          <p:nvPr>
            <p:ph type="body" idx="1"/>
          </p:nvPr>
        </p:nvSpPr>
        <p:spPr>
          <a:xfrm>
            <a:off x="0" y="0"/>
            <a:ext cx="0" cy="0"/>
          </a:xfrm>
          <a:prstGeom prst="rect"/>
          <a:noFill/>
          <a:ln>
            <a:noFill/>
          </a:ln>
        </p:spPr>
        <p:txBody>
          <a:bodyPr anchor="t" wrap="square"/>
          <a:p>
            <a:pPr lvl="0"/>
          </a:p>
        </p:txBody>
      </p:sp>
      <p:sp>
        <p:nvSpPr>
          <p:cNvPr id="1049791"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10" name=""/>
        <p:cNvGrpSpPr/>
        <p:nvPr/>
      </p:nvGrpSpPr>
      <p:grpSpPr>
        <a:xfrm>
          <a:off x="0" y="0"/>
          <a:ext cx="0" cy="0"/>
          <a:chOff x="0" y="0"/>
          <a:chExt cx="0" cy="0"/>
        </a:xfrm>
      </p:grpSpPr>
      <p:sp>
        <p:nvSpPr>
          <p:cNvPr id="104979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9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9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9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174" name=""/>
        <p:cNvGrpSpPr/>
        <p:nvPr/>
      </p:nvGrpSpPr>
      <p:grpSpPr>
        <a:xfrm>
          <a:off x="0" y="0"/>
          <a:ext cx="0" cy="0"/>
          <a:chOff x="0" y="0"/>
          <a:chExt cx="0" cy="0"/>
        </a:xfrm>
      </p:grpSpPr>
      <p:sp>
        <p:nvSpPr>
          <p:cNvPr id="1050016" name=""/>
          <p:cNvSpPr txBox="1"/>
          <p:nvPr>
            <p:ph type="sldImg" idx="0"/>
          </p:nvPr>
        </p:nvSpPr>
        <p:spPr>
          <a:xfrm>
            <a:off x="0" y="0"/>
            <a:ext cx="0" cy="0"/>
          </a:xfrm>
          <a:prstGeom prst="rect"/>
          <a:noFill/>
          <a:ln>
            <a:noFill/>
          </a:ln>
        </p:spPr>
        <p:txBody>
          <a:bodyPr anchor="t" wrap="square"/>
          <a:p>
            <a:pPr lvl="0"/>
          </a:p>
        </p:txBody>
      </p:sp>
      <p:sp>
        <p:nvSpPr>
          <p:cNvPr id="1050017" name=""/>
          <p:cNvSpPr txBox="1"/>
          <p:nvPr>
            <p:ph type="body" idx="1"/>
          </p:nvPr>
        </p:nvSpPr>
        <p:spPr>
          <a:xfrm>
            <a:off x="0" y="0"/>
            <a:ext cx="0" cy="0"/>
          </a:xfrm>
          <a:prstGeom prst="rect"/>
          <a:noFill/>
          <a:ln>
            <a:noFill/>
          </a:ln>
        </p:spPr>
        <p:txBody>
          <a:bodyPr anchor="t" wrap="square"/>
          <a:p>
            <a:pPr lvl="0"/>
          </a:p>
        </p:txBody>
      </p:sp>
      <p:sp>
        <p:nvSpPr>
          <p:cNvPr id="105001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74" name=""/>
        <p:cNvGrpSpPr/>
        <p:nvPr/>
      </p:nvGrpSpPr>
      <p:grpSpPr>
        <a:xfrm>
          <a:off x="0" y="0"/>
          <a:ext cx="0" cy="0"/>
          <a:chOff x="0" y="0"/>
          <a:chExt cx="0" cy="0"/>
        </a:xfrm>
      </p:grpSpPr>
      <p:sp>
        <p:nvSpPr>
          <p:cNvPr id="1048826" name=""/>
          <p:cNvSpPr txBox="1"/>
          <p:nvPr>
            <p:ph type="sldImg" idx="0"/>
          </p:nvPr>
        </p:nvSpPr>
        <p:spPr>
          <a:xfrm>
            <a:off x="0" y="0"/>
            <a:ext cx="0" cy="0"/>
          </a:xfrm>
          <a:prstGeom prst="rect"/>
          <a:noFill/>
          <a:ln>
            <a:noFill/>
          </a:ln>
        </p:spPr>
        <p:txBody>
          <a:bodyPr anchor="t" wrap="square"/>
          <a:p>
            <a:pPr lvl="0"/>
          </a:p>
        </p:txBody>
      </p:sp>
      <p:sp>
        <p:nvSpPr>
          <p:cNvPr id="1048827" name=""/>
          <p:cNvSpPr txBox="1"/>
          <p:nvPr>
            <p:ph type="body" idx="1"/>
          </p:nvPr>
        </p:nvSpPr>
        <p:spPr>
          <a:xfrm>
            <a:off x="0" y="0"/>
            <a:ext cx="0" cy="0"/>
          </a:xfrm>
          <a:prstGeom prst="rect"/>
          <a:noFill/>
          <a:ln>
            <a:noFill/>
          </a:ln>
        </p:spPr>
        <p:txBody>
          <a:bodyPr anchor="t" wrap="square"/>
          <a:p>
            <a:pPr lvl="0"/>
          </a:p>
        </p:txBody>
      </p:sp>
      <p:sp>
        <p:nvSpPr>
          <p:cNvPr id="104882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36" name=""/>
        <p:cNvGrpSpPr/>
        <p:nvPr/>
      </p:nvGrpSpPr>
      <p:grpSpPr>
        <a:xfrm>
          <a:off x="0" y="0"/>
          <a:ext cx="0" cy="0"/>
          <a:chOff x="0" y="0"/>
          <a:chExt cx="0" cy="0"/>
        </a:xfrm>
      </p:grpSpPr>
      <p:sp>
        <p:nvSpPr>
          <p:cNvPr id="1049258" name=""/>
          <p:cNvSpPr txBox="1"/>
          <p:nvPr>
            <p:ph type="sldImg" idx="0"/>
          </p:nvPr>
        </p:nvSpPr>
        <p:spPr>
          <a:xfrm>
            <a:off x="0" y="0"/>
            <a:ext cx="0" cy="0"/>
          </a:xfrm>
          <a:prstGeom prst="rect"/>
          <a:noFill/>
          <a:ln>
            <a:noFill/>
          </a:ln>
        </p:spPr>
        <p:txBody>
          <a:bodyPr anchor="t" wrap="square"/>
          <a:p>
            <a:pPr lvl="0"/>
          </a:p>
        </p:txBody>
      </p:sp>
      <p:sp>
        <p:nvSpPr>
          <p:cNvPr id="1049259" name=""/>
          <p:cNvSpPr txBox="1"/>
          <p:nvPr>
            <p:ph type="body" idx="1"/>
          </p:nvPr>
        </p:nvSpPr>
        <p:spPr>
          <a:xfrm>
            <a:off x="0" y="0"/>
            <a:ext cx="0" cy="0"/>
          </a:xfrm>
          <a:prstGeom prst="rect"/>
          <a:noFill/>
          <a:ln>
            <a:noFill/>
          </a:ln>
        </p:spPr>
        <p:txBody>
          <a:bodyPr anchor="t" wrap="square"/>
          <a:p>
            <a:pPr lvl="0"/>
          </a:p>
        </p:txBody>
      </p:sp>
      <p:sp>
        <p:nvSpPr>
          <p:cNvPr id="104926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74" name=""/>
        <p:cNvGrpSpPr/>
        <p:nvPr/>
      </p:nvGrpSpPr>
      <p:grpSpPr>
        <a:xfrm>
          <a:off x="0" y="0"/>
          <a:ext cx="0" cy="0"/>
          <a:chOff x="0" y="0"/>
          <a:chExt cx="0" cy="0"/>
        </a:xfrm>
      </p:grpSpPr>
      <p:sp>
        <p:nvSpPr>
          <p:cNvPr id="1049333" name=""/>
          <p:cNvSpPr txBox="1"/>
          <p:nvPr>
            <p:ph type="sldImg" idx="0"/>
          </p:nvPr>
        </p:nvSpPr>
        <p:spPr>
          <a:xfrm>
            <a:off x="0" y="0"/>
            <a:ext cx="0" cy="0"/>
          </a:xfrm>
          <a:prstGeom prst="rect"/>
          <a:noFill/>
          <a:ln>
            <a:noFill/>
          </a:ln>
        </p:spPr>
        <p:txBody>
          <a:bodyPr anchor="t" wrap="square"/>
          <a:p>
            <a:pPr lvl="0"/>
          </a:p>
        </p:txBody>
      </p:sp>
      <p:sp>
        <p:nvSpPr>
          <p:cNvPr id="1049334" name=""/>
          <p:cNvSpPr txBox="1"/>
          <p:nvPr>
            <p:ph type="body" idx="1"/>
          </p:nvPr>
        </p:nvSpPr>
        <p:spPr>
          <a:xfrm>
            <a:off x="0" y="0"/>
            <a:ext cx="0" cy="0"/>
          </a:xfrm>
          <a:prstGeom prst="rect"/>
          <a:noFill/>
          <a:ln>
            <a:noFill/>
          </a:ln>
        </p:spPr>
        <p:txBody>
          <a:bodyPr anchor="t" wrap="square"/>
          <a:p>
            <a:pPr lvl="0"/>
          </a:p>
        </p:txBody>
      </p:sp>
      <p:sp>
        <p:nvSpPr>
          <p:cNvPr id="1049335"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87" name=""/>
        <p:cNvGrpSpPr/>
        <p:nvPr/>
      </p:nvGrpSpPr>
      <p:grpSpPr>
        <a:xfrm>
          <a:off x="0" y="0"/>
          <a:ext cx="0" cy="0"/>
          <a:chOff x="0" y="0"/>
          <a:chExt cx="0" cy="0"/>
        </a:xfrm>
      </p:grpSpPr>
      <p:sp>
        <p:nvSpPr>
          <p:cNvPr id="1049358" name=""/>
          <p:cNvSpPr txBox="1"/>
          <p:nvPr>
            <p:ph type="sldImg" idx="0"/>
          </p:nvPr>
        </p:nvSpPr>
        <p:spPr>
          <a:xfrm>
            <a:off x="0" y="0"/>
            <a:ext cx="0" cy="0"/>
          </a:xfrm>
          <a:prstGeom prst="rect"/>
          <a:noFill/>
          <a:ln>
            <a:noFill/>
          </a:ln>
        </p:spPr>
        <p:txBody>
          <a:bodyPr anchor="t" wrap="square"/>
          <a:p>
            <a:pPr lvl="0"/>
          </a:p>
        </p:txBody>
      </p:sp>
      <p:sp>
        <p:nvSpPr>
          <p:cNvPr id="1049359" name=""/>
          <p:cNvSpPr txBox="1"/>
          <p:nvPr>
            <p:ph type="body" idx="1"/>
          </p:nvPr>
        </p:nvSpPr>
        <p:spPr>
          <a:xfrm>
            <a:off x="0" y="0"/>
            <a:ext cx="0" cy="0"/>
          </a:xfrm>
          <a:prstGeom prst="rect"/>
          <a:noFill/>
          <a:ln>
            <a:noFill/>
          </a:ln>
        </p:spPr>
        <p:txBody>
          <a:bodyPr anchor="t" wrap="square"/>
          <a:p>
            <a:pPr lvl="0"/>
          </a:p>
        </p:txBody>
      </p:sp>
      <p:sp>
        <p:nvSpPr>
          <p:cNvPr id="104936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969" name=""/>
        <p:cNvGrpSpPr/>
        <p:nvPr/>
      </p:nvGrpSpPr>
      <p:grpSpPr>
        <a:xfrm>
          <a:off x="0" y="0"/>
          <a:ext cx="0" cy="0"/>
          <a:chOff x="0" y="0"/>
          <a:chExt cx="0" cy="0"/>
        </a:xfrm>
      </p:grpSpPr>
      <p:sp>
        <p:nvSpPr>
          <p:cNvPr id="1049518" name=""/>
          <p:cNvSpPr txBox="1"/>
          <p:nvPr>
            <p:ph type="sldImg" idx="0"/>
          </p:nvPr>
        </p:nvSpPr>
        <p:spPr>
          <a:xfrm>
            <a:off x="0" y="0"/>
            <a:ext cx="0" cy="0"/>
          </a:xfrm>
          <a:prstGeom prst="rect"/>
          <a:noFill/>
          <a:ln>
            <a:noFill/>
          </a:ln>
        </p:spPr>
        <p:txBody>
          <a:bodyPr anchor="t" wrap="square"/>
          <a:p>
            <a:pPr lvl="0"/>
          </a:p>
        </p:txBody>
      </p:sp>
      <p:sp>
        <p:nvSpPr>
          <p:cNvPr id="1049519" name=""/>
          <p:cNvSpPr txBox="1"/>
          <p:nvPr>
            <p:ph type="body" idx="1"/>
          </p:nvPr>
        </p:nvSpPr>
        <p:spPr>
          <a:xfrm>
            <a:off x="0" y="0"/>
            <a:ext cx="0" cy="0"/>
          </a:xfrm>
          <a:prstGeom prst="rect"/>
          <a:noFill/>
          <a:ln>
            <a:noFill/>
          </a:ln>
        </p:spPr>
        <p:txBody>
          <a:bodyPr anchor="t" wrap="square"/>
          <a:p>
            <a:pPr lvl="0"/>
          </a:p>
        </p:txBody>
      </p:sp>
      <p:sp>
        <p:nvSpPr>
          <p:cNvPr id="104952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019" name=""/>
        <p:cNvGrpSpPr/>
        <p:nvPr/>
      </p:nvGrpSpPr>
      <p:grpSpPr>
        <a:xfrm>
          <a:off x="0" y="0"/>
          <a:ext cx="0" cy="0"/>
          <a:chOff x="0" y="0"/>
          <a:chExt cx="0" cy="0"/>
        </a:xfrm>
      </p:grpSpPr>
      <p:sp>
        <p:nvSpPr>
          <p:cNvPr id="1049616" name=""/>
          <p:cNvSpPr txBox="1"/>
          <p:nvPr>
            <p:ph type="sldImg" idx="0"/>
          </p:nvPr>
        </p:nvSpPr>
        <p:spPr>
          <a:xfrm>
            <a:off x="0" y="0"/>
            <a:ext cx="0" cy="0"/>
          </a:xfrm>
          <a:prstGeom prst="rect"/>
          <a:noFill/>
          <a:ln>
            <a:noFill/>
          </a:ln>
        </p:spPr>
        <p:txBody>
          <a:bodyPr anchor="t" wrap="square"/>
          <a:p>
            <a:pPr lvl="0"/>
          </a:p>
        </p:txBody>
      </p:sp>
      <p:sp>
        <p:nvSpPr>
          <p:cNvPr id="1049617" name=""/>
          <p:cNvSpPr txBox="1"/>
          <p:nvPr>
            <p:ph type="body" idx="1"/>
          </p:nvPr>
        </p:nvSpPr>
        <p:spPr>
          <a:xfrm>
            <a:off x="0" y="0"/>
            <a:ext cx="0" cy="0"/>
          </a:xfrm>
          <a:prstGeom prst="rect"/>
          <a:noFill/>
          <a:ln>
            <a:noFill/>
          </a:ln>
        </p:spPr>
        <p:txBody>
          <a:bodyPr anchor="t" wrap="square"/>
          <a:p>
            <a:pPr lvl="0"/>
          </a:p>
        </p:txBody>
      </p:sp>
      <p:sp>
        <p:nvSpPr>
          <p:cNvPr id="104961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038" name=""/>
        <p:cNvGrpSpPr/>
        <p:nvPr/>
      </p:nvGrpSpPr>
      <p:grpSpPr>
        <a:xfrm>
          <a:off x="0" y="0"/>
          <a:ext cx="0" cy="0"/>
          <a:chOff x="0" y="0"/>
          <a:chExt cx="0" cy="0"/>
        </a:xfrm>
      </p:grpSpPr>
      <p:sp>
        <p:nvSpPr>
          <p:cNvPr id="1049653" name=""/>
          <p:cNvSpPr txBox="1"/>
          <p:nvPr>
            <p:ph type="sldImg" idx="0"/>
          </p:nvPr>
        </p:nvSpPr>
        <p:spPr>
          <a:xfrm>
            <a:off x="0" y="0"/>
            <a:ext cx="0" cy="0"/>
          </a:xfrm>
          <a:prstGeom prst="rect"/>
          <a:noFill/>
          <a:ln>
            <a:noFill/>
          </a:ln>
        </p:spPr>
        <p:txBody>
          <a:bodyPr anchor="t" wrap="square"/>
          <a:p>
            <a:pPr lvl="0"/>
          </a:p>
        </p:txBody>
      </p:sp>
      <p:sp>
        <p:nvSpPr>
          <p:cNvPr id="1049654" name=""/>
          <p:cNvSpPr txBox="1"/>
          <p:nvPr>
            <p:ph type="body" idx="1"/>
          </p:nvPr>
        </p:nvSpPr>
        <p:spPr>
          <a:xfrm>
            <a:off x="0" y="0"/>
            <a:ext cx="0" cy="0"/>
          </a:xfrm>
          <a:prstGeom prst="rect"/>
          <a:noFill/>
          <a:ln>
            <a:noFill/>
          </a:ln>
        </p:spPr>
        <p:txBody>
          <a:bodyPr anchor="t" wrap="square"/>
          <a:p>
            <a:pPr lvl="0"/>
          </a:p>
        </p:txBody>
      </p:sp>
      <p:sp>
        <p:nvSpPr>
          <p:cNvPr id="1049655"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8624" name=""/>
          <p:cNvSpPr txBox="1"/>
          <p:nvPr>
            <p:ph type="ctrTitle" idx="0"/>
          </p:nvPr>
        </p:nvSpPr>
        <p:spPr>
          <a:xfrm>
            <a:off x="685800" y="2130425"/>
            <a:ext cx="7772400" cy="1470025"/>
          </a:xfrm>
          <a:prstGeom prst="rect"/>
          <a:noFill/>
          <a:ln>
            <a:noFill/>
          </a:ln>
        </p:spPr>
        <p:txBody>
          <a:bodyPr anchor="t" wrap="square"/>
          <a:lstStyle>
            <a:lvl1pPr algn="ctr" indent="0" lvl="0" marL="0">
              <a:lnSpc>
                <a:spcPct val="100000"/>
              </a:lnSpc>
              <a:buNone/>
              <a:defRPr baseline="0" b="0" sz="4400" i="0" strike="noStrike" u="none">
                <a:solidFill>
                  <a:srgbClr val="000000"/>
                </a:solidFill>
                <a:latin typeface="Arial"/>
              </a:defRPr>
            </a:lvl1pPr>
          </a:lstStyle>
          <a:p>
            <a:pPr algn="ctr" indent="0" lvl="0" marL="0">
              <a:lnSpc>
                <a:spcPct val="100000"/>
              </a:lnSpc>
              <a:buNone/>
            </a:pPr>
            <a:r>
              <a:rPr baseline="0" b="0" sz="4400" i="0" strike="noStrike" u="none">
                <a:solidFill>
                  <a:srgbClr val="000000"/>
                </a:solidFill>
                <a:latin typeface="Arial"/>
              </a:rPr>
              <a:t>Click to edit Master title style</a:t>
            </a:r>
          </a:p>
        </p:txBody>
      </p:sp>
      <p:sp>
        <p:nvSpPr>
          <p:cNvPr id="1048625"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Click to edit Master subtitle style</a:t>
            </a:r>
          </a:p>
        </p:txBody>
      </p:sp>
      <p:sp>
        <p:nvSpPr>
          <p:cNvPr id="1048626"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627"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628"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581"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8582" name=""/>
          <p:cNvSpPr txBox="1"/>
          <p:nvPr>
            <p:ph type="body" idx="1"/>
          </p:nvPr>
        </p:nvSpPr>
        <p:spPr>
          <a:xfrm>
            <a:off x="457200" y="1600200"/>
            <a:ext cx="8229600" cy="4524375"/>
          </a:xfrm>
          <a:prstGeom prst="rect"/>
          <a:noFill/>
          <a:ln>
            <a:noFill/>
          </a:ln>
        </p:spPr>
        <p:txBody>
          <a:bodyPr anchor="t" wrap="square"/>
          <a:p>
            <a:pPr lvl="0"/>
            <a:r>
              <a:t>Click to edit Master text styles</a:t>
            </a:r>
          </a:p>
          <a:p>
            <a:pPr lvl="1"/>
            <a:r>
              <a:t>Second level</a:t>
            </a:r>
          </a:p>
          <a:p>
            <a:pPr lvl="2"/>
            <a:r>
              <a:t>Third level</a:t>
            </a:r>
          </a:p>
          <a:p>
            <a:pPr lvl="3"/>
            <a:r>
              <a:t>Fourth level</a:t>
            </a:r>
          </a:p>
          <a:p>
            <a:pPr lvl="4"/>
            <a:r>
              <a:t>Fifth level</a:t>
            </a:r>
          </a:p>
        </p:txBody>
      </p:sp>
      <p:sp>
        <p:nvSpPr>
          <p:cNvPr id="1048583"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584"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585"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8656" name=""/>
          <p:cNvSpPr txBox="1"/>
          <p:nvPr>
            <p:ph type="title" idx="0"/>
          </p:nvPr>
        </p:nvSpPr>
        <p:spPr>
          <a:xfrm>
            <a:off x="720725" y="4406900"/>
            <a:ext cx="7772400" cy="1362075"/>
          </a:xfrm>
          <a:prstGeom prst="rect"/>
          <a:noFill/>
          <a:ln>
            <a:noFill/>
          </a:ln>
        </p:spPr>
        <p:txBody>
          <a:bodyPr anchor="t" wrap="square"/>
          <a:p>
            <a:pPr algn="l" lvl="0"/>
            <a:r>
              <a:rPr b="1" sz="4000" i="0" strike="noStrike" u="none"/>
              <a:t>Click to edit Master title style</a:t>
            </a:r>
          </a:p>
        </p:txBody>
      </p:sp>
      <p:sp>
        <p:nvSpPr>
          <p:cNvPr id="1048657" name=""/>
          <p:cNvSpPr txBox="1"/>
          <p:nvPr>
            <p:ph type="body" idx="1"/>
          </p:nvPr>
        </p:nvSpPr>
        <p:spPr>
          <a:xfrm>
            <a:off x="720725" y="2905125"/>
            <a:ext cx="7772400" cy="1498600"/>
          </a:xfrm>
          <a:prstGeom prst="rect"/>
          <a:noFill/>
          <a:ln>
            <a:noFill/>
          </a:ln>
        </p:spPr>
        <p:txBody>
          <a:bodyPr anchor="b" wrap="square"/>
          <a:p>
            <a:pPr indent="0" lvl="0" marL="0">
              <a:buNone/>
            </a:pPr>
            <a:r>
              <a:rPr sz="2000">
                <a:solidFill>
                  <a:srgbClr val="3F3F3F"/>
                </a:solidFill>
              </a:rPr>
              <a:t>Click to edit Master text styles</a:t>
            </a:r>
          </a:p>
        </p:txBody>
      </p:sp>
      <p:sp>
        <p:nvSpPr>
          <p:cNvPr id="1048658"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659"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660"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8710"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711"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712"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762" name=""/>
        <p:cNvGrpSpPr/>
        <p:nvPr/>
      </p:nvGrpSpPr>
      <p:grpSpPr>
        <a:xfrm>
          <a:off x="0" y="0"/>
          <a:ext cx="0" cy="0"/>
          <a:chOff x="0" y="0"/>
          <a:chExt cx="0" cy="0"/>
        </a:xfrm>
      </p:grpSpPr>
      <p:sp>
        <p:nvSpPr>
          <p:cNvPr id="1049111"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9112" name=""/>
          <p:cNvSpPr txBox="1"/>
          <p:nvPr>
            <p:ph type="body" idx="1"/>
          </p:nvPr>
        </p:nvSpPr>
        <p:spPr>
          <a:xfrm>
            <a:off x="457200" y="1600200"/>
            <a:ext cx="4038600" cy="4524375"/>
          </a:xfrm>
          <a:prstGeom prst="rect"/>
          <a:noFill/>
          <a:ln>
            <a:noFill/>
          </a:ln>
        </p:spPr>
        <p:txBody>
          <a:bodyPr anchor="t" wrap="squar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1049113" name=""/>
          <p:cNvSpPr txBox="1"/>
          <p:nvPr>
            <p:ph type="body" idx="2"/>
          </p:nvPr>
        </p:nvSpPr>
        <p:spPr>
          <a:xfrm>
            <a:off x="4648200" y="1600200"/>
            <a:ext cx="4038600" cy="4524375"/>
          </a:xfrm>
          <a:prstGeom prst="rect"/>
          <a:noFill/>
          <a:ln>
            <a:noFill/>
          </a:ln>
        </p:spPr>
        <p:txBody>
          <a:bodyPr anchor="t" wrap="squar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1049114"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9115"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9116"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907" name=""/>
        <p:cNvGrpSpPr/>
        <p:nvPr/>
      </p:nvGrpSpPr>
      <p:grpSpPr>
        <a:xfrm>
          <a:off x="0" y="0"/>
          <a:ext cx="0" cy="0"/>
          <a:chOff x="0" y="0"/>
          <a:chExt cx="0" cy="0"/>
        </a:xfrm>
      </p:grpSpPr>
      <p:sp>
        <p:nvSpPr>
          <p:cNvPr id="1049395"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9396"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9397"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9398"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8590" name=""/>
          <p:cNvSpPr txBox="1"/>
          <p:nvPr>
            <p:ph type="title" idx="0"/>
          </p:nvPr>
        </p:nvSpPr>
        <p:spPr>
          <a:xfrm>
            <a:off x="441325" y="101600"/>
            <a:ext cx="8242300" cy="1314450"/>
          </a:xfrm>
          <a:prstGeom prst="rect"/>
          <a:noFill/>
          <a:ln>
            <a:noFill/>
          </a:ln>
        </p:spPr>
        <p:txBody>
          <a:bodyPr anchor="ctr" wrap="square"/>
          <a:p>
            <a:pPr lvl="0"/>
            <a:r>
              <a:t>Click to edit Master title style</a:t>
            </a:r>
          </a:p>
        </p:txBody>
      </p:sp>
      <p:sp>
        <p:nvSpPr>
          <p:cNvPr id="1048591" name=""/>
          <p:cNvSpPr txBox="1"/>
          <p:nvPr>
            <p:ph type="tbl" idx="1"/>
          </p:nvPr>
        </p:nvSpPr>
        <p:spPr>
          <a:xfrm>
            <a:off x="457200" y="1600200"/>
            <a:ext cx="8229600" cy="4454525"/>
          </a:xfrm>
          <a:prstGeom prst="rect"/>
          <a:noFill/>
          <a:ln>
            <a:noFill/>
          </a:ln>
        </p:spPr>
        <p:txBody>
          <a:bodyPr anchor="t" wrap="square"/>
          <a:p>
            <a:pPr lvl="0"/>
          </a:p>
        </p:txBody>
      </p:sp>
      <p:sp>
        <p:nvSpPr>
          <p:cNvPr id="1048592"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593"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594"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453" name=""/>
        <p:cNvGrpSpPr/>
        <p:nvPr/>
      </p:nvGrpSpPr>
      <p:grpSpPr>
        <a:xfrm>
          <a:off x="0" y="0"/>
          <a:ext cx="0" cy="0"/>
          <a:chOff x="0" y="0"/>
          <a:chExt cx="0" cy="0"/>
        </a:xfrm>
      </p:grpSpPr>
      <p:sp>
        <p:nvSpPr>
          <p:cNvPr id="1048576"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8577" name=""/>
          <p:cNvSpPr txBox="1"/>
          <p:nvPr>
            <p:ph type="body" idx="1"/>
          </p:nvPr>
        </p:nvSpPr>
        <p:spPr>
          <a:xfrm>
            <a:off x="457200" y="1600200"/>
            <a:ext cx="8229600" cy="4524375"/>
          </a:xfrm>
          <a:prstGeom prst="rect"/>
          <a:noFill/>
          <a:ln>
            <a:noFill/>
          </a:ln>
        </p:spPr>
        <p:txBody>
          <a:bodyPr anchor="t" wrap="square"/>
          <a:p>
            <a:pPr lvl="0"/>
            <a:r>
              <a:t>Click to edit Master text styles</a:t>
            </a:r>
          </a:p>
          <a:p>
            <a:pPr lvl="1"/>
            <a:r>
              <a:t>Second level</a:t>
            </a:r>
          </a:p>
          <a:p>
            <a:pPr lvl="2"/>
            <a:r>
              <a:t>Third level</a:t>
            </a:r>
          </a:p>
          <a:p>
            <a:pPr lvl="3"/>
            <a:r>
              <a:t>Fourth level</a:t>
            </a:r>
          </a:p>
          <a:p>
            <a:pPr lvl="4"/>
            <a:r>
              <a:t>Fifth level</a:t>
            </a:r>
          </a:p>
        </p:txBody>
      </p:sp>
      <p:sp>
        <p:nvSpPr>
          <p:cNvPr id="1048578" name=""/>
          <p:cNvSpPr txBox="1"/>
          <p:nvPr>
            <p:ph type="dt" idx="2"/>
          </p:nvPr>
        </p:nvSpPr>
        <p:spPr>
          <a:xfrm>
            <a:off x="457200" y="6356350"/>
            <a:ext cx="2133600" cy="365125"/>
          </a:xfrm>
          <a:prstGeom prst="rect"/>
          <a:noFill/>
          <a:ln>
            <a:noFill/>
          </a:ln>
        </p:spPr>
        <p:txBody>
          <a:bodyPr anchor="ctr" wrap="square"/>
          <a:lstStyle>
            <a:lvl1pPr algn="l" lvl="0"/>
          </a:lstStyle>
          <a:p/>
        </p:txBody>
      </p:sp>
      <p:sp>
        <p:nvSpPr>
          <p:cNvPr id="1048579" name=""/>
          <p:cNvSpPr txBox="1"/>
          <p:nvPr>
            <p:ph type="ftr" idx="3"/>
          </p:nvPr>
        </p:nvSpPr>
        <p:spPr>
          <a:xfrm>
            <a:off x="3124200" y="6356350"/>
            <a:ext cx="2895600" cy="365125"/>
          </a:xfrm>
          <a:prstGeom prst="rect"/>
          <a:noFill/>
          <a:ln>
            <a:noFill/>
          </a:ln>
        </p:spPr>
        <p:txBody>
          <a:bodyPr anchor="ctr" wrap="square"/>
          <a:lstStyle>
            <a:lvl1pPr algn="ctr" lvl="0"/>
          </a:lstStyle>
          <a:p/>
        </p:txBody>
      </p:sp>
      <p:sp>
        <p:nvSpPr>
          <p:cNvPr id="1048580" name=""/>
          <p:cNvSpPr txBox="1"/>
          <p:nvPr>
            <p:ph type="sldNum" idx="4"/>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indent="0" lvl="0" marL="0">
        <a:lnSpc>
          <a:spcPct val="100000"/>
        </a:lnSpc>
        <a:buNone/>
        <a:defRPr baseline="0" b="0" sz="4400" i="0" strike="noStrike" u="none">
          <a:solidFill>
            <a:srgbClr val="000000"/>
          </a:solidFill>
          <a:latin typeface="Arial"/>
        </a:defRPr>
      </a:lvl1pPr>
    </p:titleStyle>
    <p:bodyStyle>
      <a:lvl1pPr algn="l" indent="342900" lvl="0" marL="342900">
        <a:lnSpc>
          <a:spcPct val="100000"/>
        </a:lnSpc>
        <a:buFont typeface="Arial"/>
        <a:buChar char="•"/>
        <a:defRPr baseline="0" b="0" sz="3200" i="0" strike="noStrike" u="none">
          <a:solidFill>
            <a:srgbClr val="000000"/>
          </a:solidFill>
          <a:latin typeface="Arial"/>
        </a:defRPr>
      </a:lvl1pPr>
      <a:lvl2pPr algn="l" indent="1200150" lvl="1" marL="742950">
        <a:lnSpc>
          <a:spcPct val="100000"/>
        </a:lnSpc>
        <a:buFont typeface="Arial"/>
        <a:buChar char="–"/>
        <a:defRPr baseline="0" b="0" sz="2800" i="0" strike="noStrike" u="none">
          <a:solidFill>
            <a:srgbClr val="000000"/>
          </a:solidFill>
          <a:latin typeface="Arial"/>
        </a:defRPr>
      </a:lvl2pPr>
      <a:lvl3pPr algn="l" indent="2057400" lvl="2" marL="1143000">
        <a:lnSpc>
          <a:spcPct val="100000"/>
        </a:lnSpc>
        <a:buFont typeface="Arial"/>
        <a:buChar char="•"/>
        <a:defRPr baseline="0" b="0" sz="2400" i="0" strike="noStrike" u="none">
          <a:solidFill>
            <a:srgbClr val="000000"/>
          </a:solidFill>
          <a:latin typeface="Arial"/>
        </a:defRPr>
      </a:lvl3pPr>
      <a:lvl4pPr algn="l" indent="2971800" lvl="3" marL="1600200">
        <a:lnSpc>
          <a:spcPct val="100000"/>
        </a:lnSpc>
        <a:buFont typeface="Arial"/>
        <a:buChar char="–"/>
        <a:defRPr baseline="0" b="0" sz="2000" i="0" strike="noStrike" u="none">
          <a:solidFill>
            <a:srgbClr val="000000"/>
          </a:solidFill>
          <a:latin typeface="Arial"/>
        </a:defRPr>
      </a:lvl4pPr>
      <a:lvl5pPr algn="l" indent="3886200" lvl="4" marL="2057400">
        <a:lnSpc>
          <a:spcPct val="100000"/>
        </a:lnSpc>
        <a:buFont typeface="Arial"/>
        <a:buChar char="»"/>
        <a:defRPr baseline="0" b="0" sz="2000" i="0" strike="noStrike" u="none">
          <a:solidFill>
            <a:srgbClr val="000000"/>
          </a:solidFill>
          <a:latin typeface="Arial"/>
        </a:defRPr>
      </a:lvl5pPr>
      <a:lvl6pPr algn="l" indent="4800600" lvl="5" marL="2514600">
        <a:lnSpc>
          <a:spcPct val="100000"/>
        </a:lnSpc>
        <a:buFont typeface="Arial"/>
        <a:buChar char="•"/>
        <a:defRPr baseline="0" b="0" sz="2000" i="0" strike="noStrike" u="none">
          <a:solidFill>
            <a:srgbClr val="000000"/>
          </a:solidFill>
          <a:latin typeface="Arial"/>
        </a:defRPr>
      </a:lvl6pPr>
      <a:lvl7pPr algn="l" indent="5715000" lvl="6" marL="2971800">
        <a:lnSpc>
          <a:spcPct val="100000"/>
        </a:lnSpc>
        <a:buFont typeface="Arial"/>
        <a:buChar char="•"/>
        <a:defRPr baseline="0" b="0" sz="2000" i="0" strike="noStrike" u="none">
          <a:solidFill>
            <a:srgbClr val="000000"/>
          </a:solidFill>
          <a:latin typeface="Arial"/>
        </a:defRPr>
      </a:lvl7pPr>
      <a:lvl8pPr algn="l" indent="6629400" lvl="7" marL="3429000">
        <a:lnSpc>
          <a:spcPct val="100000"/>
        </a:lnSpc>
        <a:buFont typeface="Arial"/>
        <a:buChar char="•"/>
        <a:defRPr baseline="0" b="0" sz="2000" i="0" strike="noStrike" u="none">
          <a:solidFill>
            <a:srgbClr val="000000"/>
          </a:solidFill>
          <a:latin typeface="Arial"/>
        </a:defRPr>
      </a:lvl8pPr>
      <a:lvl9pPr algn="l" indent="7543800" lvl="8" marL="3886200">
        <a:lnSpc>
          <a:spcPct val="100000"/>
        </a:lnSpc>
        <a:buFont typeface="Arial"/>
        <a:buChar char="•"/>
        <a:defRPr baseline="0" b="0" sz="2000" i="0" strike="noStrike" u="none">
          <a:solidFill>
            <a:srgbClr val="000000"/>
          </a:solidFill>
          <a:latin typeface="Arial"/>
        </a:defRPr>
      </a:lvl9pPr>
    </p:bodyStyle>
    <p:otherStyle>
      <a:lvl1pPr algn="l" indent="0" lvl="0" marL="0">
        <a:lnSpc>
          <a:spcPct val="100000"/>
        </a:lnSpc>
        <a:buNone/>
        <a:defRPr baseline="0" b="0" sz="1800" i="0" strike="noStrike" u="none">
          <a:solidFill>
            <a:srgbClr val="000000"/>
          </a:solidFill>
          <a:latin typeface="Arial"/>
        </a:defRPr>
      </a:lvl1pPr>
      <a:lvl2pPr algn="l" indent="914400" lvl="1" marL="457200">
        <a:lnSpc>
          <a:spcPct val="100000"/>
        </a:lnSpc>
        <a:buNone/>
        <a:defRPr baseline="0" b="0" sz="1800" i="0" strike="noStrike" u="none">
          <a:solidFill>
            <a:srgbClr val="000000"/>
          </a:solidFill>
          <a:latin typeface="Arial"/>
        </a:defRPr>
      </a:lvl2pPr>
      <a:lvl3pPr algn="l" indent="1828800" lvl="2" marL="914400">
        <a:lnSpc>
          <a:spcPct val="100000"/>
        </a:lnSpc>
        <a:buNone/>
        <a:defRPr baseline="0" b="0" sz="1800" i="0" strike="noStrike" u="none">
          <a:solidFill>
            <a:srgbClr val="000000"/>
          </a:solidFill>
          <a:latin typeface="Arial"/>
        </a:defRPr>
      </a:lvl3pPr>
      <a:lvl4pPr algn="l" indent="2743200" lvl="3" marL="1371600">
        <a:lnSpc>
          <a:spcPct val="100000"/>
        </a:lnSpc>
        <a:buNone/>
        <a:defRPr baseline="0" b="0" sz="1800" i="0" strike="noStrike" u="none">
          <a:solidFill>
            <a:srgbClr val="000000"/>
          </a:solidFill>
          <a:latin typeface="Arial"/>
        </a:defRPr>
      </a:lvl4pPr>
      <a:lvl5pPr algn="l" indent="3657600" lvl="4" marL="1828800">
        <a:lnSpc>
          <a:spcPct val="100000"/>
        </a:lnSpc>
        <a:buNone/>
        <a:defRPr baseline="0" b="0" sz="1800" i="0" strike="noStrike" u="none">
          <a:solidFill>
            <a:srgbClr val="000000"/>
          </a:solidFill>
          <a:latin typeface="Arial"/>
        </a:defRPr>
      </a:lvl5pPr>
      <a:lvl6pPr algn="l" indent="4572000" lvl="5" marL="2286000">
        <a:lnSpc>
          <a:spcPct val="100000"/>
        </a:lnSpc>
        <a:buNone/>
        <a:defRPr baseline="0" b="0" sz="1800" i="0" strike="noStrike" u="none">
          <a:solidFill>
            <a:srgbClr val="000000"/>
          </a:solidFill>
          <a:latin typeface="Arial"/>
        </a:defRPr>
      </a:lvl6pPr>
      <a:lvl7pPr algn="l" indent="5486400" lvl="6" marL="2743200">
        <a:lnSpc>
          <a:spcPct val="100000"/>
        </a:lnSpc>
        <a:buNone/>
        <a:defRPr baseline="0" b="0" sz="1800" i="0" strike="noStrike" u="none">
          <a:solidFill>
            <a:srgbClr val="000000"/>
          </a:solidFill>
          <a:latin typeface="Arial"/>
        </a:defRPr>
      </a:lvl7pPr>
      <a:lvl8pPr algn="l" indent="6400800" lvl="7" marL="3200400">
        <a:lnSpc>
          <a:spcPct val="100000"/>
        </a:lnSpc>
        <a:buNone/>
        <a:defRPr baseline="0" b="0" sz="1800" i="0" strike="noStrike" u="none">
          <a:solidFill>
            <a:srgbClr val="000000"/>
          </a:solidFill>
          <a:latin typeface="Arial"/>
        </a:defRPr>
      </a:lvl8pPr>
      <a:lvl9pPr algn="l" indent="7315200" lvl="8" marL="3657600">
        <a:lnSpc>
          <a:spcPct val="100000"/>
        </a:lnSpc>
        <a:buNone/>
        <a:defRPr baseline="0" b="0" sz="1800" i="0" strike="noStrike" u="none">
          <a:solidFill>
            <a:srgbClr val="000000"/>
          </a:solidFill>
          <a:latin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image" Target="../media/image31.gif"/><Relationship Id="rId2"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image" Target="../media/image42.gif"/><Relationship Id="rId2"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jpeg"/><Relationship Id="rId3"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6.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3.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8629"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1" sz="4400" i="0" strike="noStrike" u="none">
                <a:solidFill>
                  <a:srgbClr val="000000"/>
                </a:solidFill>
                <a:latin typeface="Arial Black"/>
              </a:rPr>
              <a:t>NORMAL MIDWIFERY</a:t>
            </a:r>
          </a:p>
        </p:txBody>
      </p:sp>
      <p:sp>
        <p:nvSpPr>
          <p:cNvPr id="1048630" name=""/>
          <p:cNvSpPr txBox="1"/>
          <p:nvPr>
            <p:ph type="subTitle" idx="1"/>
          </p:nvPr>
        </p:nvSpPr>
        <p:spPr>
          <a:xfrm rot="0">
            <a:off x="1371600" y="3886200"/>
            <a:ext cx="6400800" cy="1752600"/>
          </a:xfrm>
          <a:prstGeom prst="rect"/>
          <a:noFill/>
          <a:ln>
            <a:noFill/>
          </a:ln>
        </p:spPr>
        <p:txBody>
          <a:bodyPr anchor="t" wrap="square"/>
          <a:p>
            <a:pPr algn="ctr" indent="0" lvl="0" marL="0">
              <a:buNone/>
            </a:pPr>
            <a:r>
              <a:rPr>
                <a:solidFill>
                  <a:srgbClr val="3F3F3F"/>
                </a:solidFill>
              </a:rPr>
              <a:t>Introduction</a:t>
            </a:r>
          </a:p>
          <a:p>
            <a:pPr algn="ctr" indent="0" lvl="0" marL="0">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8644" name=""/>
          <p:cNvSpPr txBox="1"/>
          <p:nvPr>
            <p:ph type="title" idx="0"/>
          </p:nvPr>
        </p:nvSpPr>
        <p:spPr>
          <a:xfrm>
            <a:off x="457200" y="273050"/>
            <a:ext cx="8229600" cy="1143000"/>
          </a:xfrm>
          <a:prstGeom prst="rect"/>
          <a:noFill/>
          <a:ln>
            <a:noFill/>
          </a:ln>
        </p:spPr>
        <p:txBody>
          <a:bodyPr anchor="ctr" wrap="square"/>
          <a:p>
            <a:pPr lvl="0"/>
            <a:r>
              <a:t>Aims ct…</a:t>
            </a:r>
          </a:p>
        </p:txBody>
      </p:sp>
      <p:sp>
        <p:nvSpPr>
          <p:cNvPr id="1048645" name=""/>
          <p:cNvSpPr txBox="1"/>
          <p:nvPr>
            <p:ph type="body" idx="1"/>
          </p:nvPr>
        </p:nvSpPr>
        <p:spPr>
          <a:xfrm>
            <a:off x="457200" y="1600200"/>
            <a:ext cx="8229600" cy="4524375"/>
          </a:xfrm>
          <a:prstGeom prst="rect"/>
          <a:noFill/>
          <a:ln>
            <a:noFill/>
          </a:ln>
        </p:spPr>
        <p:txBody>
          <a:bodyPr anchor="t" wrap="square"/>
          <a:p>
            <a:pPr indent="514350" lvl="0" marL="514350">
              <a:buNone/>
            </a:pPr>
            <a:r>
              <a:t>4. </a:t>
            </a:r>
            <a:r>
              <a:rPr b="1" i="0" strike="noStrike" u="none"/>
              <a:t>to detect early and correct or treat appropriately and promptly any risk conditions(medical or obstetrical) that might interfere or endanger the health of the mother or fetus.</a:t>
            </a:r>
          </a:p>
          <a:p>
            <a:pPr indent="514350" lvl="0" marL="514350">
              <a:buNone/>
            </a:pPr>
            <a:r>
              <a:rPr b="1" i="0" strike="noStrike" u="none"/>
              <a:t>5. To involve the husband and other members of the family in the care of the pregnant woman and that of the baby after birth.</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8839" name=""/>
          <p:cNvSpPr txBox="1"/>
          <p:nvPr>
            <p:ph type="title" idx="0"/>
          </p:nvPr>
        </p:nvSpPr>
        <p:spPr>
          <a:xfrm>
            <a:off x="457200" y="273050"/>
            <a:ext cx="8229600" cy="1143000"/>
          </a:xfrm>
          <a:prstGeom prst="rect"/>
          <a:noFill/>
          <a:ln>
            <a:noFill/>
          </a:ln>
        </p:spPr>
        <p:txBody>
          <a:bodyPr anchor="ctr" wrap="square"/>
          <a:p>
            <a:pPr lvl="0"/>
            <a:r>
              <a:rPr b="1" i="1" strike="noStrike" u="none"/>
              <a:t>Structure of the testis</a:t>
            </a:r>
          </a:p>
        </p:txBody>
      </p:sp>
      <p:sp>
        <p:nvSpPr>
          <p:cNvPr id="1048840" name=""/>
          <p:cNvSpPr txBox="1"/>
          <p:nvPr>
            <p:ph type="body" idx="1"/>
          </p:nvPr>
        </p:nvSpPr>
        <p:spPr>
          <a:xfrm>
            <a:off x="457200" y="1600200"/>
            <a:ext cx="8229600" cy="4524375"/>
          </a:xfrm>
          <a:prstGeom prst="rect"/>
          <a:noFill/>
          <a:ln>
            <a:noFill/>
          </a:ln>
        </p:spPr>
        <p:txBody>
          <a:bodyPr anchor="t" wrap="square"/>
          <a:p>
            <a:pPr lvl="0"/>
            <a:r>
              <a:rPr b="1" i="0" strike="noStrike" u="none"/>
              <a:t>Each testis is made up of about 200-300 lobules</a:t>
            </a:r>
          </a:p>
          <a:p>
            <a:pPr lvl="0"/>
            <a:r>
              <a:rPr b="1" i="0" strike="noStrike" u="none"/>
              <a:t>Each lobule has between 1-4 convoluted loops composed of germinal epithelium, called seminiferous tubules</a:t>
            </a:r>
          </a:p>
          <a:p>
            <a:pPr lvl="0"/>
            <a:r>
              <a:rPr b="1" i="0" strike="noStrike" u="none"/>
              <a:t>Between the tubules are cells interstitial cells of </a:t>
            </a:r>
            <a:r>
              <a:rPr b="1" i="0" strike="noStrike" u="none"/>
              <a:t>Leydig</a:t>
            </a:r>
            <a:r>
              <a:rPr b="1" i="0" strike="noStrike" u="none"/>
              <a:t> which produces hormone testosterone.</a:t>
            </a:r>
          </a:p>
          <a:p>
            <a:pPr lvl="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681" name=""/>
        <p:cNvGrpSpPr/>
        <p:nvPr/>
      </p:nvGrpSpPr>
      <p:grpSpPr>
        <a:xfrm>
          <a:off x="0" y="0"/>
          <a:ext cx="0" cy="0"/>
          <a:chOff x="0" y="0"/>
          <a:chExt cx="0" cy="0"/>
        </a:xfrm>
      </p:grpSpPr>
      <p:sp>
        <p:nvSpPr>
          <p:cNvPr id="1048841" name=""/>
          <p:cNvSpPr txBox="1"/>
          <p:nvPr>
            <p:ph type="title" idx="0"/>
          </p:nvPr>
        </p:nvSpPr>
        <p:spPr>
          <a:xfrm>
            <a:off x="457200" y="273050"/>
            <a:ext cx="8229600" cy="1143000"/>
          </a:xfrm>
          <a:prstGeom prst="rect"/>
          <a:noFill/>
          <a:ln>
            <a:noFill/>
          </a:ln>
        </p:spPr>
        <p:txBody>
          <a:bodyPr anchor="ctr" wrap="square"/>
          <a:p>
            <a:pPr lvl="0"/>
          </a:p>
        </p:txBody>
      </p:sp>
      <p:sp>
        <p:nvSpPr>
          <p:cNvPr id="1048842" name=""/>
          <p:cNvSpPr txBox="1"/>
          <p:nvPr>
            <p:ph type="body" idx="1"/>
          </p:nvPr>
        </p:nvSpPr>
        <p:spPr>
          <a:xfrm>
            <a:off x="457200" y="1600200"/>
            <a:ext cx="8229600" cy="4524375"/>
          </a:xfrm>
          <a:prstGeom prst="rect"/>
          <a:noFill/>
          <a:ln>
            <a:noFill/>
          </a:ln>
        </p:spPr>
        <p:txBody>
          <a:bodyPr anchor="t" wrap="square"/>
          <a:p>
            <a:pPr lvl="0"/>
            <a:r>
              <a:rPr b="1" i="0" strike="noStrike" u="none"/>
              <a:t>The tubules combine at the upper pole to form a single tubule, the epididymis which leaves the scrotum as the deferent duct in the spermatic cord</a:t>
            </a:r>
          </a:p>
          <a:p>
            <a:pPr lvl="0"/>
            <a:r>
              <a:rPr b="1" i="0" strike="noStrike" u="none"/>
              <a:t>Blood and lymphatic vessels pass to the testes through the spermatic cord.</a:t>
            </a:r>
          </a:p>
          <a:p>
            <a:pPr lvl="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683" name=""/>
        <p:cNvGrpSpPr/>
        <p:nvPr/>
      </p:nvGrpSpPr>
      <p:grpSpPr>
        <a:xfrm>
          <a:off x="0" y="0"/>
          <a:ext cx="0" cy="0"/>
          <a:chOff x="0" y="0"/>
          <a:chExt cx="0" cy="0"/>
        </a:xfrm>
      </p:grpSpPr>
      <p:sp>
        <p:nvSpPr>
          <p:cNvPr id="1048845" name=""/>
          <p:cNvSpPr txBox="1"/>
          <p:nvPr>
            <p:ph type="title" idx="0"/>
          </p:nvPr>
        </p:nvSpPr>
        <p:spPr>
          <a:xfrm>
            <a:off x="457200" y="273050"/>
            <a:ext cx="8229600" cy="1143000"/>
          </a:xfrm>
          <a:prstGeom prst="rect"/>
          <a:noFill/>
          <a:ln>
            <a:noFill/>
          </a:ln>
        </p:spPr>
        <p:txBody>
          <a:bodyPr anchor="ctr" wrap="square"/>
          <a:p>
            <a:pPr lvl="0"/>
            <a:r>
              <a:rPr b="1" i="1" strike="noStrike" u="none"/>
              <a:t>Spermatic cords</a:t>
            </a:r>
          </a:p>
        </p:txBody>
      </p:sp>
      <p:sp>
        <p:nvSpPr>
          <p:cNvPr id="104884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they are two, one on each side.</a:t>
            </a:r>
          </a:p>
          <a:p>
            <a:pPr lvl="0"/>
            <a:r>
              <a:rPr b="1" i="0" strike="noStrike" u="none"/>
              <a:t>They consist of  one testicular artery, one testicular vein, 1 deferent duct, nerves and lymph vessels  within a sheath of fibrous connective tissue and smooth muscles.</a:t>
            </a:r>
          </a:p>
          <a:p>
            <a:pPr lvl="0"/>
            <a:r>
              <a:rPr b="1" i="0" strike="noStrike" u="none"/>
              <a:t>It serves to suspended the testes</a:t>
            </a:r>
          </a:p>
          <a:p>
            <a:pPr lvl="0"/>
            <a:r>
              <a:rPr b="1" i="0" strike="noStrike" u="none"/>
              <a:t>The vas deferens passes through the inguinal canal and ascends medially towards the posterior wall of bladder.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8847" name=""/>
          <p:cNvSpPr txBox="1"/>
          <p:nvPr>
            <p:ph type="title" idx="0"/>
          </p:nvPr>
        </p:nvSpPr>
        <p:spPr>
          <a:xfrm>
            <a:off x="457200" y="273050"/>
            <a:ext cx="8229600" cy="1143000"/>
          </a:xfrm>
          <a:prstGeom prst="rect"/>
          <a:noFill/>
          <a:ln>
            <a:noFill/>
          </a:ln>
        </p:spPr>
        <p:txBody>
          <a:bodyPr anchor="ctr" wrap="square"/>
          <a:p>
            <a:pPr lvl="0"/>
          </a:p>
        </p:txBody>
      </p:sp>
      <p:sp>
        <p:nvSpPr>
          <p:cNvPr id="1048848" name=""/>
          <p:cNvSpPr txBox="1"/>
          <p:nvPr>
            <p:ph type="body" idx="1"/>
          </p:nvPr>
        </p:nvSpPr>
        <p:spPr>
          <a:xfrm>
            <a:off x="457200" y="1600200"/>
            <a:ext cx="8229600" cy="4524375"/>
          </a:xfrm>
          <a:prstGeom prst="rect"/>
          <a:noFill/>
          <a:ln>
            <a:noFill/>
          </a:ln>
        </p:spPr>
        <p:txBody>
          <a:bodyPr anchor="t" wrap="square"/>
          <a:p>
            <a:pPr lvl="0"/>
            <a:r>
              <a:rPr b="1" i="0" strike="noStrike" u="none"/>
              <a:t>They join with ducts from seminal vesicles which together form the ejaculatory duct.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685" name=""/>
        <p:cNvGrpSpPr/>
        <p:nvPr/>
      </p:nvGrpSpPr>
      <p:grpSpPr>
        <a:xfrm>
          <a:off x="0" y="0"/>
          <a:ext cx="0" cy="0"/>
          <a:chOff x="0" y="0"/>
          <a:chExt cx="0" cy="0"/>
        </a:xfrm>
      </p:grpSpPr>
      <p:sp>
        <p:nvSpPr>
          <p:cNvPr id="1048849" name=""/>
          <p:cNvSpPr txBox="1"/>
          <p:nvPr>
            <p:ph type="title" idx="0"/>
          </p:nvPr>
        </p:nvSpPr>
        <p:spPr>
          <a:xfrm>
            <a:off x="457200" y="273050"/>
            <a:ext cx="8229600" cy="1143000"/>
          </a:xfrm>
          <a:prstGeom prst="rect"/>
          <a:noFill/>
          <a:ln>
            <a:noFill/>
          </a:ln>
        </p:spPr>
        <p:txBody>
          <a:bodyPr anchor="ctr" wrap="square"/>
          <a:p>
            <a:pPr lvl="0"/>
            <a:r>
              <a:rPr b="1" i="1" strike="noStrike" u="none"/>
              <a:t>Seminal vesicles</a:t>
            </a:r>
          </a:p>
        </p:txBody>
      </p:sp>
      <p:sp>
        <p:nvSpPr>
          <p:cNvPr id="1048850" name=""/>
          <p:cNvSpPr txBox="1"/>
          <p:nvPr>
            <p:ph type="body" idx="1"/>
          </p:nvPr>
        </p:nvSpPr>
        <p:spPr>
          <a:xfrm>
            <a:off x="457200" y="1600200"/>
            <a:ext cx="8229600" cy="4524375"/>
          </a:xfrm>
          <a:prstGeom prst="rect"/>
          <a:noFill/>
          <a:ln>
            <a:noFill/>
          </a:ln>
        </p:spPr>
        <p:txBody>
          <a:bodyPr anchor="t" wrap="square"/>
          <a:p>
            <a:pPr lvl="0"/>
            <a:r>
              <a:rPr b="1" i="0" strike="noStrike" u="none"/>
              <a:t>are two fibromascular pouches lined with columnar epithelium in the posterior aspect of bladder.</a:t>
            </a:r>
          </a:p>
          <a:p>
            <a:pPr lvl="0"/>
            <a:r>
              <a:rPr b="1" i="0" strike="noStrike" u="none"/>
              <a:t>Produce 60% of  alkaline semen including fructose to provide energy for sperm.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686" name=""/>
        <p:cNvGrpSpPr/>
        <p:nvPr/>
      </p:nvGrpSpPr>
      <p:grpSpPr>
        <a:xfrm>
          <a:off x="0" y="0"/>
          <a:ext cx="0" cy="0"/>
          <a:chOff x="0" y="0"/>
          <a:chExt cx="0" cy="0"/>
        </a:xfrm>
      </p:grpSpPr>
      <p:sp>
        <p:nvSpPr>
          <p:cNvPr id="1048851" name=""/>
          <p:cNvSpPr txBox="1"/>
          <p:nvPr>
            <p:ph type="title" idx="0"/>
          </p:nvPr>
        </p:nvSpPr>
        <p:spPr>
          <a:xfrm>
            <a:off x="457200" y="273050"/>
            <a:ext cx="8229600" cy="1143000"/>
          </a:xfrm>
          <a:prstGeom prst="rect"/>
          <a:noFill/>
          <a:ln>
            <a:noFill/>
          </a:ln>
        </p:spPr>
        <p:txBody>
          <a:bodyPr anchor="ctr" wrap="square"/>
          <a:p>
            <a:pPr lvl="0"/>
            <a:r>
              <a:rPr b="1" i="1" strike="noStrike" u="none"/>
              <a:t>Ejaculatory ducts</a:t>
            </a:r>
          </a:p>
        </p:txBody>
      </p:sp>
      <p:sp>
        <p:nvSpPr>
          <p:cNvPr id="1048852" name=""/>
          <p:cNvSpPr txBox="1"/>
          <p:nvPr>
            <p:ph type="body" idx="1"/>
          </p:nvPr>
        </p:nvSpPr>
        <p:spPr>
          <a:xfrm>
            <a:off x="457200" y="1600200"/>
            <a:ext cx="8229600" cy="4524375"/>
          </a:xfrm>
          <a:prstGeom prst="rect"/>
          <a:noFill/>
          <a:ln>
            <a:noFill/>
          </a:ln>
        </p:spPr>
        <p:txBody>
          <a:bodyPr anchor="t" wrap="square"/>
          <a:p>
            <a:pPr lvl="0"/>
            <a:r>
              <a:rPr b="1" i="0" strike="noStrike" u="none"/>
              <a:t>Are two tubes about 2cm long formed from the union of deferent duct and seminal vesicles</a:t>
            </a:r>
          </a:p>
          <a:p>
            <a:pPr lvl="0"/>
            <a:r>
              <a:rPr b="1" i="0" strike="noStrike" u="none"/>
              <a:t>They pass through the prostate gland and join the prostatic urethra.</a:t>
            </a:r>
          </a:p>
          <a:p>
            <a:pPr lvl="0"/>
            <a:r>
              <a:rPr b="1" i="0" strike="noStrike" u="none"/>
              <a:t>It carries the spermatic fluid and spermatozoa to the urethra</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8853" name=""/>
          <p:cNvSpPr txBox="1"/>
          <p:nvPr>
            <p:ph type="title" idx="0"/>
          </p:nvPr>
        </p:nvSpPr>
        <p:spPr>
          <a:xfrm>
            <a:off x="457200" y="273050"/>
            <a:ext cx="8229600" cy="1143000"/>
          </a:xfrm>
          <a:prstGeom prst="rect"/>
          <a:noFill/>
          <a:ln>
            <a:noFill/>
          </a:ln>
        </p:spPr>
        <p:txBody>
          <a:bodyPr anchor="ctr" wrap="square"/>
          <a:p>
            <a:pPr lvl="0"/>
            <a:r>
              <a:rPr b="1" i="1" strike="noStrike" u="none"/>
              <a:t>Prostate gland</a:t>
            </a:r>
          </a:p>
        </p:txBody>
      </p:sp>
      <p:sp>
        <p:nvSpPr>
          <p:cNvPr id="1048854" name=""/>
          <p:cNvSpPr txBox="1"/>
          <p:nvPr>
            <p:ph type="body" idx="1"/>
          </p:nvPr>
        </p:nvSpPr>
        <p:spPr>
          <a:xfrm>
            <a:off x="457200" y="1600200"/>
            <a:ext cx="8229600" cy="4524375"/>
          </a:xfrm>
          <a:prstGeom prst="rect"/>
          <a:noFill/>
          <a:ln>
            <a:noFill/>
          </a:ln>
        </p:spPr>
        <p:txBody>
          <a:bodyPr anchor="t" wrap="square"/>
          <a:p>
            <a:pPr lvl="0"/>
            <a:r>
              <a:rPr b="1" i="0" strike="noStrike" u="none"/>
              <a:t>Lies in the pelvic cavity in front of rectum and behind the symphysis pubis, surrounding the first part of urethra</a:t>
            </a:r>
          </a:p>
          <a:p>
            <a:pPr lvl="0"/>
            <a:r>
              <a:rPr b="1" i="0" strike="noStrike" u="none"/>
              <a:t>It consist of an outer fibrous covering, a layer of smooth muscle and glandular tissue</a:t>
            </a:r>
          </a:p>
          <a:p>
            <a:pPr lvl="0"/>
            <a:r>
              <a:rPr b="1" i="0" strike="noStrike" u="none"/>
              <a:t>Produces up to 1/3 of the semen &amp; includes nutrients &amp; enzymes to activate sperm.</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8855" name=""/>
          <p:cNvSpPr txBox="1"/>
          <p:nvPr>
            <p:ph type="title" idx="0"/>
          </p:nvPr>
        </p:nvSpPr>
        <p:spPr>
          <a:xfrm>
            <a:off x="457200" y="273050"/>
            <a:ext cx="8229600" cy="1143000"/>
          </a:xfrm>
          <a:prstGeom prst="rect"/>
          <a:noFill/>
          <a:ln>
            <a:noFill/>
          </a:ln>
        </p:spPr>
        <p:txBody>
          <a:bodyPr anchor="ctr" wrap="square"/>
          <a:p>
            <a:pPr lvl="0"/>
            <a:r>
              <a:rPr b="1" i="1" strike="noStrike" u="none"/>
              <a:t>Cowper’s gland</a:t>
            </a:r>
          </a:p>
        </p:txBody>
      </p:sp>
      <p:sp>
        <p:nvSpPr>
          <p:cNvPr id="1048856" name=""/>
          <p:cNvSpPr txBox="1"/>
          <p:nvPr>
            <p:ph type="body" idx="1"/>
          </p:nvPr>
        </p:nvSpPr>
        <p:spPr>
          <a:xfrm>
            <a:off x="457200" y="1600200"/>
            <a:ext cx="8229600" cy="4524375"/>
          </a:xfrm>
          <a:prstGeom prst="rect"/>
          <a:noFill/>
          <a:ln>
            <a:noFill/>
          </a:ln>
        </p:spPr>
        <p:txBody>
          <a:bodyPr anchor="t" wrap="square"/>
          <a:p>
            <a:pPr lvl="0"/>
            <a:r>
              <a:rPr b="1" i="0" strike="noStrike" u="none"/>
              <a:t>A small gland just below the prostate gland.</a:t>
            </a:r>
          </a:p>
          <a:p>
            <a:pPr lvl="0"/>
            <a:r>
              <a:rPr b="1" i="0" strike="noStrike" u="none"/>
              <a:t>Secretes mucous &amp; alkaline buffers to neutralize acidic conditions of urethra.</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sp>
        <p:nvSpPr>
          <p:cNvPr id="1048857" name=""/>
          <p:cNvSpPr txBox="1"/>
          <p:nvPr>
            <p:ph type="title" idx="0"/>
          </p:nvPr>
        </p:nvSpPr>
        <p:spPr>
          <a:xfrm>
            <a:off x="457200" y="273050"/>
            <a:ext cx="8229600" cy="1143000"/>
          </a:xfrm>
          <a:prstGeom prst="rect"/>
          <a:noFill/>
          <a:ln>
            <a:noFill/>
          </a:ln>
        </p:spPr>
        <p:txBody>
          <a:bodyPr anchor="ctr" wrap="square"/>
          <a:p>
            <a:pPr lvl="0"/>
            <a:r>
              <a:rPr b="1" i="1" strike="noStrike" u="none"/>
              <a:t>urethra</a:t>
            </a:r>
          </a:p>
        </p:txBody>
      </p:sp>
      <p:sp>
        <p:nvSpPr>
          <p:cNvPr id="1048858"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It is a tubular passage about 19-20 cm long </a:t>
            </a:r>
          </a:p>
          <a:p>
            <a:pPr lvl="0"/>
            <a:r>
              <a:rPr b="1" i="0" strike="noStrike" u="none"/>
              <a:t>It consist of three parts:-</a:t>
            </a:r>
          </a:p>
          <a:p>
            <a:pPr lvl="1"/>
            <a:r>
              <a:rPr b="1" sz="3200" i="1" strike="noStrike" u="none">
                <a:solidFill>
                  <a:srgbClr val="00B0F0"/>
                </a:solidFill>
              </a:rPr>
              <a:t>Prostatic urethra- </a:t>
            </a:r>
            <a:r>
              <a:rPr b="1" sz="3200" i="0" strike="noStrike" u="none"/>
              <a:t>from the urethral orifice of bladder through the prostate gland.</a:t>
            </a:r>
          </a:p>
          <a:p>
            <a:pPr lvl="1"/>
            <a:r>
              <a:rPr b="1" sz="3200" i="1" strike="noStrike" u="none">
                <a:solidFill>
                  <a:srgbClr val="00B0F0"/>
                </a:solidFill>
              </a:rPr>
              <a:t>Membranous urethra- </a:t>
            </a:r>
            <a:r>
              <a:rPr b="1" sz="3200" i="0" strike="noStrike" u="none"/>
              <a:t>shortest and narrowest part extending from the prostate gland to the bulb of the penis</a:t>
            </a:r>
          </a:p>
          <a:p>
            <a:pPr lvl="1"/>
            <a:r>
              <a:rPr b="1" sz="3200" i="1" strike="noStrike" u="none">
                <a:solidFill>
                  <a:srgbClr val="00B0F0"/>
                </a:solidFill>
              </a:rPr>
              <a:t>Spongiose</a:t>
            </a:r>
            <a:r>
              <a:rPr b="1" sz="3200" i="1" strike="noStrike" u="none">
                <a:solidFill>
                  <a:srgbClr val="00B0F0"/>
                </a:solidFill>
              </a:rPr>
              <a:t> urethra- </a:t>
            </a:r>
            <a:r>
              <a:rPr b="1" sz="3200" i="0" strike="noStrike" u="none"/>
              <a:t>lies within the penis and terminates at external urethra orifice.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690" name=""/>
        <p:cNvGrpSpPr/>
        <p:nvPr/>
      </p:nvGrpSpPr>
      <p:grpSpPr>
        <a:xfrm>
          <a:off x="0" y="0"/>
          <a:ext cx="0" cy="0"/>
          <a:chOff x="0" y="0"/>
          <a:chExt cx="0" cy="0"/>
        </a:xfrm>
      </p:grpSpPr>
      <p:sp>
        <p:nvSpPr>
          <p:cNvPr id="1048859" name=""/>
          <p:cNvSpPr txBox="1"/>
          <p:nvPr>
            <p:ph type="title" idx="0"/>
          </p:nvPr>
        </p:nvSpPr>
        <p:spPr>
          <a:xfrm>
            <a:off x="457200" y="273050"/>
            <a:ext cx="8229600" cy="1143000"/>
          </a:xfrm>
          <a:prstGeom prst="rect"/>
          <a:noFill/>
          <a:ln>
            <a:noFill/>
          </a:ln>
        </p:spPr>
        <p:txBody>
          <a:bodyPr anchor="ctr" wrap="square"/>
          <a:p>
            <a:pPr lvl="0"/>
            <a:r>
              <a:rPr b="1" i="1" strike="noStrike" u="none"/>
              <a:t>penis</a:t>
            </a:r>
          </a:p>
        </p:txBody>
      </p:sp>
      <p:sp>
        <p:nvSpPr>
          <p:cNvPr id="104886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Formed by erectile tissue and involuntary muscles.</a:t>
            </a:r>
          </a:p>
          <a:p>
            <a:pPr lvl="0"/>
            <a:r>
              <a:rPr b="1" i="0" strike="noStrike" u="none"/>
              <a:t>The erectile tissue is supported by fibrous tissue and covered by skin. It is highly vascular</a:t>
            </a:r>
          </a:p>
          <a:p>
            <a:pPr lvl="0"/>
            <a:r>
              <a:rPr b="1" i="0" strike="noStrike" u="none"/>
              <a:t>The penis has two lateral columns of tissues made of corpora carvenosa and a medial column, the corpus spongiosum that contains the urethra</a:t>
            </a:r>
          </a:p>
          <a:p>
            <a:pPr lvl="0"/>
            <a:r>
              <a:rPr b="1" i="0" strike="noStrike" u="none"/>
              <a:t>At the tip, it is expanded into a triangular structure known as glans penis.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8646" name=""/>
          <p:cNvSpPr txBox="1"/>
          <p:nvPr>
            <p:ph type="title" idx="0"/>
          </p:nvPr>
        </p:nvSpPr>
        <p:spPr>
          <a:xfrm>
            <a:off x="457200" y="273050"/>
            <a:ext cx="8229600" cy="1143000"/>
          </a:xfrm>
          <a:prstGeom prst="rect"/>
          <a:noFill/>
          <a:ln>
            <a:noFill/>
          </a:ln>
        </p:spPr>
        <p:txBody>
          <a:bodyPr anchor="ctr" wrap="square"/>
          <a:p>
            <a:pPr lvl="0"/>
            <a:r>
              <a:rPr b="1" i="1" strike="noStrike" u="none"/>
              <a:t>Code of ethics- moral principles</a:t>
            </a:r>
          </a:p>
        </p:txBody>
      </p:sp>
      <p:sp>
        <p:nvSpPr>
          <p:cNvPr id="1048647" name=""/>
          <p:cNvSpPr txBox="1"/>
          <p:nvPr>
            <p:ph type="body" idx="1"/>
          </p:nvPr>
        </p:nvSpPr>
        <p:spPr>
          <a:xfrm>
            <a:off x="457200" y="1600200"/>
            <a:ext cx="8229600" cy="4524375"/>
          </a:xfrm>
          <a:prstGeom prst="rect"/>
          <a:noFill/>
          <a:ln>
            <a:noFill/>
          </a:ln>
        </p:spPr>
        <p:txBody>
          <a:bodyPr anchor="t" wrap="square"/>
          <a:p>
            <a:pPr lvl="0"/>
            <a:r>
              <a:rPr b="1" i="0" strike="noStrike" u="none"/>
              <a:t>This should govern the midwife behavior with women and partners or relatives</a:t>
            </a:r>
          </a:p>
          <a:p>
            <a:pPr lvl="3"/>
            <a:r>
              <a:rPr b="1" sz="3200" i="0" strike="noStrike" u="none"/>
              <a:t>Respect for life</a:t>
            </a:r>
          </a:p>
          <a:p>
            <a:pPr lvl="3"/>
            <a:r>
              <a:rPr b="1" sz="3200" i="0" strike="noStrike" u="none"/>
              <a:t>Be respectful to others and polite</a:t>
            </a:r>
          </a:p>
          <a:p>
            <a:pPr lvl="3"/>
            <a:r>
              <a:rPr b="1" sz="3200" i="0" strike="noStrike" u="none"/>
              <a:t>Confidentiality- keep information given in trust by the patient secret</a:t>
            </a:r>
          </a:p>
          <a:p>
            <a:pPr lvl="3"/>
            <a:r>
              <a:rPr b="1" sz="3200" i="0" strike="noStrike" u="none"/>
              <a:t>To be calm, obedient and control their tempers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sp>
        <p:nvSpPr>
          <p:cNvPr id="1048861" name=""/>
          <p:cNvSpPr txBox="1"/>
          <p:nvPr>
            <p:ph type="title" idx="0"/>
          </p:nvPr>
        </p:nvSpPr>
        <p:spPr>
          <a:xfrm>
            <a:off x="457200" y="273050"/>
            <a:ext cx="8229600" cy="1143000"/>
          </a:xfrm>
          <a:prstGeom prst="rect"/>
          <a:noFill/>
          <a:ln>
            <a:noFill/>
          </a:ln>
        </p:spPr>
        <p:txBody>
          <a:bodyPr anchor="ctr" wrap="square"/>
          <a:p>
            <a:pPr lvl="0"/>
          </a:p>
        </p:txBody>
      </p:sp>
      <p:sp>
        <p:nvSpPr>
          <p:cNvPr id="1048862" name=""/>
          <p:cNvSpPr txBox="1"/>
          <p:nvPr>
            <p:ph type="body" idx="1"/>
          </p:nvPr>
        </p:nvSpPr>
        <p:spPr>
          <a:xfrm>
            <a:off x="457200" y="1600200"/>
            <a:ext cx="8229600" cy="4524375"/>
          </a:xfrm>
          <a:prstGeom prst="rect"/>
          <a:noFill/>
          <a:ln>
            <a:noFill/>
          </a:ln>
        </p:spPr>
        <p:txBody>
          <a:bodyPr anchor="t" wrap="square"/>
          <a:p>
            <a:pPr lvl="0"/>
            <a:r>
              <a:rPr b="1" i="0" strike="noStrike" u="none"/>
              <a:t>Glans penis is well supplied by autonomic and somatic nerves.</a:t>
            </a:r>
          </a:p>
          <a:p>
            <a:pPr lvl="0"/>
            <a:r>
              <a:rPr b="1" i="0" strike="noStrike" u="none"/>
              <a:t>Parasympathetic stimulation leads to engorgement with blood and erection of penis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692" name=""/>
        <p:cNvGrpSpPr/>
        <p:nvPr/>
      </p:nvGrpSpPr>
      <p:grpSpPr>
        <a:xfrm>
          <a:off x="0" y="0"/>
          <a:ext cx="0" cy="0"/>
          <a:chOff x="0" y="0"/>
          <a:chExt cx="0" cy="0"/>
        </a:xfrm>
      </p:grpSpPr>
      <p:sp>
        <p:nvSpPr>
          <p:cNvPr id="1048863" name=""/>
          <p:cNvSpPr txBox="1"/>
          <p:nvPr>
            <p:ph type="title" idx="0"/>
          </p:nvPr>
        </p:nvSpPr>
        <p:spPr>
          <a:xfrm>
            <a:off x="457200" y="273050"/>
            <a:ext cx="8229600" cy="1143000"/>
          </a:xfrm>
          <a:prstGeom prst="rect"/>
          <a:noFill/>
          <a:ln>
            <a:noFill/>
          </a:ln>
        </p:spPr>
        <p:txBody>
          <a:bodyPr anchor="ctr" wrap="square"/>
          <a:p>
            <a:pPr lvl="0"/>
            <a:r>
              <a:rPr b="1" i="1" strike="noStrike" u="none"/>
              <a:t>Male hormones</a:t>
            </a:r>
          </a:p>
        </p:txBody>
      </p:sp>
      <p:sp>
        <p:nvSpPr>
          <p:cNvPr id="1048864" name=""/>
          <p:cNvSpPr txBox="1"/>
          <p:nvPr>
            <p:ph type="body" idx="1"/>
          </p:nvPr>
        </p:nvSpPr>
        <p:spPr>
          <a:xfrm>
            <a:off x="457200" y="1600200"/>
            <a:ext cx="8229600" cy="4524375"/>
          </a:xfrm>
          <a:prstGeom prst="rect"/>
          <a:noFill/>
          <a:ln>
            <a:noFill/>
          </a:ln>
        </p:spPr>
        <p:txBody>
          <a:bodyPr anchor="t" wrap="square"/>
          <a:p>
            <a:pPr lvl="0"/>
            <a:r>
              <a:rPr b="1" i="0" strike="noStrike" u="none"/>
              <a:t>Unlike in females, male reproductive hormones are not produced in cyclical fashion.</a:t>
            </a:r>
          </a:p>
          <a:p>
            <a:pPr lvl="0"/>
            <a:r>
              <a:rPr b="1" i="1" strike="noStrike" u="none">
                <a:solidFill>
                  <a:srgbClr val="00B0F0"/>
                </a:solidFill>
              </a:rPr>
              <a:t>Follicle stimulating hormone </a:t>
            </a:r>
            <a:r>
              <a:rPr b="1" i="0" strike="noStrike" u="none"/>
              <a:t>is produced by the anterior pituitary gland under the influence of gonadotropin releasing hormone</a:t>
            </a:r>
          </a:p>
          <a:p>
            <a:pPr lvl="0"/>
            <a:r>
              <a:rPr b="1" i="0" strike="noStrike" u="none"/>
              <a:t>It causes spermatogenesis in seminiferous tubules.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8865" name=""/>
          <p:cNvSpPr txBox="1"/>
          <p:nvPr>
            <p:ph type="title" idx="0"/>
          </p:nvPr>
        </p:nvSpPr>
        <p:spPr>
          <a:xfrm>
            <a:off x="457200" y="273050"/>
            <a:ext cx="8229600" cy="1143000"/>
          </a:xfrm>
          <a:prstGeom prst="rect"/>
          <a:noFill/>
          <a:ln>
            <a:noFill/>
          </a:ln>
        </p:spPr>
        <p:txBody>
          <a:bodyPr anchor="ctr" wrap="square"/>
          <a:p>
            <a:pPr lvl="0"/>
          </a:p>
        </p:txBody>
      </p:sp>
      <p:sp>
        <p:nvSpPr>
          <p:cNvPr id="1048866" name=""/>
          <p:cNvSpPr txBox="1"/>
          <p:nvPr>
            <p:ph type="body" idx="1"/>
          </p:nvPr>
        </p:nvSpPr>
        <p:spPr>
          <a:xfrm>
            <a:off x="457200" y="1600200"/>
            <a:ext cx="8229600" cy="4524375"/>
          </a:xfrm>
          <a:prstGeom prst="rect"/>
          <a:noFill/>
          <a:ln>
            <a:noFill/>
          </a:ln>
        </p:spPr>
        <p:txBody>
          <a:bodyPr anchor="t" wrap="square"/>
          <a:p>
            <a:pPr lvl="0"/>
            <a:r>
              <a:rPr b="1" i="1" strike="noStrike" u="none"/>
              <a:t>Luteinizing hormone</a:t>
            </a:r>
            <a:r>
              <a:rPr b="1" i="0" strike="noStrike" u="none"/>
              <a:t> is also produced by anterior pituitary gland and is carried through blood stream to the testis.</a:t>
            </a:r>
          </a:p>
          <a:p>
            <a:pPr lvl="0"/>
            <a:r>
              <a:rPr b="1" i="1" strike="noStrike" u="none"/>
              <a:t>It stimulates </a:t>
            </a:r>
            <a:r>
              <a:rPr b="1" i="0" strike="noStrike" u="none"/>
              <a:t>the interstitial cells(</a:t>
            </a:r>
            <a:r>
              <a:rPr b="1" i="0" strike="noStrike" u="none"/>
              <a:t>leydig</a:t>
            </a:r>
            <a:r>
              <a:rPr b="1" i="0" strike="noStrike" u="none"/>
              <a:t>) to produce the hormone testosterone, the chief male sexual hormone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8867" name=""/>
          <p:cNvSpPr txBox="1"/>
          <p:nvPr>
            <p:ph type="title" idx="0"/>
          </p:nvPr>
        </p:nvSpPr>
        <p:spPr>
          <a:xfrm>
            <a:off x="457200" y="273050"/>
            <a:ext cx="8229600" cy="1143000"/>
          </a:xfrm>
          <a:prstGeom prst="rect"/>
          <a:noFill/>
          <a:ln>
            <a:noFill/>
          </a:ln>
        </p:spPr>
        <p:txBody>
          <a:bodyPr anchor="ctr" wrap="square"/>
          <a:p>
            <a:pPr lvl="0"/>
            <a:r>
              <a:rPr b="1" i="1" strike="noStrike" u="none"/>
              <a:t>testosterone</a:t>
            </a:r>
          </a:p>
        </p:txBody>
      </p:sp>
      <p:sp>
        <p:nvSpPr>
          <p:cNvPr id="1048868" name=""/>
          <p:cNvSpPr txBox="1"/>
          <p:nvPr>
            <p:ph type="body" idx="1"/>
          </p:nvPr>
        </p:nvSpPr>
        <p:spPr>
          <a:xfrm>
            <a:off x="457200" y="1600200"/>
            <a:ext cx="8229600" cy="4524375"/>
          </a:xfrm>
          <a:prstGeom prst="rect"/>
          <a:noFill/>
          <a:ln>
            <a:noFill/>
          </a:ln>
        </p:spPr>
        <p:txBody>
          <a:bodyPr anchor="t" wrap="square"/>
          <a:p>
            <a:pPr lvl="0"/>
            <a:r>
              <a:rPr b="1" i="0" strike="noStrike" u="none"/>
              <a:t>Produced by the interstitial cells</a:t>
            </a:r>
          </a:p>
          <a:p>
            <a:pPr lvl="0"/>
            <a:r>
              <a:rPr b="1" i="0" strike="noStrike" u="none"/>
              <a:t>It Is responsible for development of male secondary characteristics.</a:t>
            </a:r>
          </a:p>
          <a:p>
            <a:pPr lvl="1"/>
            <a:r>
              <a:rPr b="1" sz="3200" i="0" strike="noStrike" u="none"/>
              <a:t>Deepening of voice</a:t>
            </a:r>
          </a:p>
          <a:p>
            <a:pPr lvl="1"/>
            <a:r>
              <a:rPr b="1" sz="3200" i="0" strike="noStrike" u="none"/>
              <a:t>Maturation of genitalia</a:t>
            </a:r>
          </a:p>
          <a:p>
            <a:pPr lvl="1"/>
            <a:r>
              <a:rPr b="1" sz="3200" i="0" strike="noStrike" u="none"/>
              <a:t>Growth of hair on the pubis, </a:t>
            </a:r>
            <a:r>
              <a:rPr b="1" sz="3200" i="0" strike="noStrike" u="none"/>
              <a:t>axilla</a:t>
            </a:r>
            <a:r>
              <a:rPr b="1" sz="3200" i="0" strike="noStrike" u="none"/>
              <a:t>, face and chest</a:t>
            </a:r>
          </a:p>
          <a:p>
            <a:pPr lvl="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695" name=""/>
        <p:cNvGrpSpPr/>
        <p:nvPr/>
      </p:nvGrpSpPr>
      <p:grpSpPr>
        <a:xfrm>
          <a:off x="0" y="0"/>
          <a:ext cx="0" cy="0"/>
          <a:chOff x="0" y="0"/>
          <a:chExt cx="0" cy="0"/>
        </a:xfrm>
      </p:grpSpPr>
      <p:sp>
        <p:nvSpPr>
          <p:cNvPr id="1048869" name=""/>
          <p:cNvSpPr txBox="1"/>
          <p:nvPr>
            <p:ph type="title" idx="0"/>
          </p:nvPr>
        </p:nvSpPr>
        <p:spPr>
          <a:xfrm>
            <a:off x="457200" y="273050"/>
            <a:ext cx="8229600" cy="1143000"/>
          </a:xfrm>
          <a:prstGeom prst="rect"/>
          <a:noFill/>
          <a:ln>
            <a:noFill/>
          </a:ln>
        </p:spPr>
        <p:txBody>
          <a:bodyPr anchor="ctr" wrap="square"/>
          <a:p>
            <a:pPr lvl="0"/>
          </a:p>
        </p:txBody>
      </p:sp>
      <p:sp>
        <p:nvSpPr>
          <p:cNvPr id="1048870"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Spermatogenesis begins at puberty and continues throughout adult life.</a:t>
            </a:r>
          </a:p>
          <a:p>
            <a:pPr lvl="0"/>
            <a:r>
              <a:rPr b="1" i="0" strike="noStrike" u="none"/>
              <a:t>It is stimulated by changes in pituitary gland secretion when it starts releasing follicle stimulating hormone.</a:t>
            </a:r>
          </a:p>
          <a:p>
            <a:pPr lvl="0"/>
            <a:r>
              <a:rPr b="1" i="0" strike="noStrike" u="none"/>
              <a:t>The mature sperms are stored in the epididymis and released during ejaculation.</a:t>
            </a:r>
          </a:p>
          <a:p>
            <a:pPr lvl="0"/>
            <a:r>
              <a:rPr b="1" i="0" strike="noStrike" u="none"/>
              <a:t>At each ejaculation, between 2-4mls of semen is released, each ml containing about 100million sperms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696" name=""/>
        <p:cNvGrpSpPr/>
        <p:nvPr/>
      </p:nvGrpSpPr>
      <p:grpSpPr>
        <a:xfrm>
          <a:off x="0" y="0"/>
          <a:ext cx="0" cy="0"/>
          <a:chOff x="0" y="0"/>
          <a:chExt cx="0" cy="0"/>
        </a:xfrm>
      </p:grpSpPr>
      <p:sp>
        <p:nvSpPr>
          <p:cNvPr id="1048871" name=""/>
          <p:cNvSpPr txBox="1"/>
          <p:nvPr>
            <p:ph type="title" idx="0"/>
          </p:nvPr>
        </p:nvSpPr>
        <p:spPr>
          <a:xfrm>
            <a:off x="457200" y="273050"/>
            <a:ext cx="8229600" cy="1143000"/>
          </a:xfrm>
          <a:prstGeom prst="rect"/>
          <a:noFill/>
          <a:ln>
            <a:noFill/>
          </a:ln>
        </p:spPr>
        <p:txBody>
          <a:bodyPr anchor="ctr" wrap="square"/>
          <a:p>
            <a:pPr lvl="0"/>
            <a:r>
              <a:rPr b="1" i="1" strike="noStrike" u="none"/>
              <a:t>Structure of the sperm</a:t>
            </a:r>
          </a:p>
        </p:txBody>
      </p:sp>
      <p:pic>
        <p:nvPicPr>
          <p:cNvPr id="2097171" name=""/>
          <p:cNvPicPr>
            <a:picLocks/>
          </p:cNvPicPr>
          <p:nvPr/>
        </p:nvPicPr>
        <p:blipFill>
          <a:blip xmlns:r="http://schemas.openxmlformats.org/officeDocument/2006/relationships" r:embed="rId1"/>
          <a:srcRect/>
          <a:stretch>
            <a:fillRect/>
          </a:stretch>
        </p:blipFill>
        <p:spPr>
          <a:xfrm>
            <a:off x="2190750" y="2028825"/>
            <a:ext cx="4762500" cy="3667125"/>
          </a:xfrm>
          <a:prstGeom prst="rect"/>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8872" name=""/>
          <p:cNvSpPr txBox="1"/>
          <p:nvPr>
            <p:ph type="title" idx="0"/>
          </p:nvPr>
        </p:nvSpPr>
        <p:spPr>
          <a:xfrm>
            <a:off x="457200" y="273050"/>
            <a:ext cx="8229600" cy="1143000"/>
          </a:xfrm>
          <a:prstGeom prst="rect"/>
          <a:noFill/>
          <a:ln>
            <a:noFill/>
          </a:ln>
        </p:spPr>
        <p:txBody>
          <a:bodyPr anchor="ctr" wrap="square"/>
          <a:p>
            <a:pPr lvl="0"/>
            <a:r>
              <a:rPr b="1" i="1" strike="noStrike" u="none"/>
              <a:t>Structure of the ovum</a:t>
            </a:r>
          </a:p>
        </p:txBody>
      </p:sp>
      <p:pic>
        <p:nvPicPr>
          <p:cNvPr id="2097172" name=""/>
          <p:cNvPicPr>
            <a:picLocks/>
          </p:cNvPicPr>
          <p:nvPr/>
        </p:nvPicPr>
        <p:blipFill>
          <a:blip xmlns:r="http://schemas.openxmlformats.org/officeDocument/2006/relationships" r:embed="rId1"/>
          <a:srcRect/>
          <a:stretch>
            <a:fillRect/>
          </a:stretch>
        </p:blipFill>
        <p:spPr>
          <a:xfrm>
            <a:off x="4721172" y="2705212"/>
            <a:ext cx="4229100" cy="2343150"/>
          </a:xfrm>
          <a:prstGeom prst="rect"/>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698" name=""/>
        <p:cNvGrpSpPr/>
        <p:nvPr/>
      </p:nvGrpSpPr>
      <p:grpSpPr>
        <a:xfrm>
          <a:off x="0" y="0"/>
          <a:ext cx="0" cy="0"/>
          <a:chOff x="0" y="0"/>
          <a:chExt cx="0" cy="0"/>
        </a:xfrm>
      </p:grpSpPr>
      <p:sp>
        <p:nvSpPr>
          <p:cNvPr id="1048873" name=""/>
          <p:cNvSpPr txBox="1"/>
          <p:nvPr>
            <p:ph type="title" idx="0"/>
          </p:nvPr>
        </p:nvSpPr>
        <p:spPr>
          <a:xfrm>
            <a:off x="457200" y="273050"/>
            <a:ext cx="8229600" cy="1143000"/>
          </a:xfrm>
          <a:prstGeom prst="rect"/>
          <a:noFill/>
          <a:ln>
            <a:noFill/>
          </a:ln>
        </p:spPr>
        <p:txBody>
          <a:bodyPr anchor="ctr" wrap="square"/>
          <a:p>
            <a:pPr lvl="0"/>
            <a:r>
              <a:t>THE PELVIS</a:t>
            </a:r>
          </a:p>
        </p:txBody>
      </p:sp>
      <p:sp>
        <p:nvSpPr>
          <p:cNvPr id="1048874" name=""/>
          <p:cNvSpPr txBox="1"/>
          <p:nvPr>
            <p:ph type="body" idx="1"/>
          </p:nvPr>
        </p:nvSpPr>
        <p:spPr>
          <a:xfrm>
            <a:off x="405643" y="1617411"/>
            <a:ext cx="8281156" cy="4851348"/>
          </a:xfrm>
          <a:prstGeom prst="rect"/>
          <a:noFill/>
          <a:ln>
            <a:noFill/>
          </a:ln>
        </p:spPr>
        <p:txBody>
          <a:bodyPr anchor="t" wrap="square"/>
          <a:p>
            <a:pPr lvl="0"/>
            <a:r>
              <a:rPr altLang="en-KE" lang="en-US"/>
              <a:t>Acquired/</a:t>
            </a:r>
            <a:r>
              <a:rPr altLang="en-KE" lang="en-US"/>
              <a:t>deformed</a:t>
            </a:r>
            <a:r>
              <a:rPr altLang="en-KE" lang="en-US"/>
              <a:t> </a:t>
            </a:r>
            <a:r>
              <a:rPr altLang="en-KE" lang="en-US"/>
              <a:t>pelvis</a:t>
            </a:r>
            <a:endParaRPr altLang="en-US" lang="zh-CN"/>
          </a:p>
          <a:p>
            <a:pPr lvl="0"/>
            <a:r>
              <a:rPr altLang="zh-CN" lang="en-US"/>
              <a:t>Results</a:t>
            </a:r>
            <a:r>
              <a:rPr altLang="zh-CN" lang="en-US"/>
              <a:t> </a:t>
            </a:r>
            <a:r>
              <a:rPr altLang="zh-CN" lang="en-US"/>
              <a:t>from</a:t>
            </a:r>
            <a:r>
              <a:rPr altLang="zh-CN" lang="en-US"/>
              <a:t> </a:t>
            </a:r>
            <a:r>
              <a:rPr altLang="zh-CN" lang="en-US"/>
              <a:t>intrauterine</a:t>
            </a:r>
            <a:r>
              <a:rPr altLang="zh-CN" lang="en-US"/>
              <a:t> </a:t>
            </a:r>
            <a:r>
              <a:rPr altLang="zh-CN" lang="en-US"/>
              <a:t>abnomalities</a:t>
            </a:r>
            <a:endParaRPr altLang="en-US" lang="zh-CN"/>
          </a:p>
          <a:p>
            <a:pPr lvl="0"/>
            <a:r>
              <a:rPr altLang="zh-CN" lang="en-US"/>
              <a:t>Dietry</a:t>
            </a:r>
            <a:r>
              <a:rPr altLang="zh-CN" lang="en-US"/>
              <a:t> </a:t>
            </a:r>
            <a:r>
              <a:rPr altLang="zh-CN" lang="en-US"/>
              <a:t>deficiency</a:t>
            </a:r>
            <a:r>
              <a:rPr altLang="zh-CN" lang="en-US"/>
              <a:t>,</a:t>
            </a:r>
            <a:r>
              <a:rPr altLang="zh-CN" lang="en-US"/>
              <a:t>disese</a:t>
            </a:r>
            <a:r>
              <a:rPr altLang="zh-CN" lang="en-US"/>
              <a:t> </a:t>
            </a:r>
            <a:r>
              <a:rPr altLang="zh-CN" lang="en-US"/>
              <a:t>during</a:t>
            </a:r>
            <a:r>
              <a:rPr altLang="zh-CN" lang="en-US"/>
              <a:t> </a:t>
            </a:r>
            <a:r>
              <a:rPr altLang="zh-CN" lang="en-US"/>
              <a:t>chldbirth</a:t>
            </a:r>
            <a:endParaRPr altLang="en-US" lang="zh-CN"/>
          </a:p>
          <a:p>
            <a:pPr lvl="0"/>
            <a:r>
              <a:rPr altLang="zh-CN" lang="en-US"/>
              <a:t>*</a:t>
            </a:r>
            <a:r>
              <a:rPr altLang="zh-CN" lang="en-US"/>
              <a:t>rachitic</a:t>
            </a:r>
            <a:r>
              <a:rPr altLang="zh-CN" lang="en-US"/>
              <a:t>_</a:t>
            </a:r>
            <a:r>
              <a:rPr altLang="zh-CN" lang="en-US"/>
              <a:t>c</a:t>
            </a:r>
            <a:r>
              <a:rPr altLang="zh-CN" lang="en-US"/>
              <a:t>a</a:t>
            </a:r>
            <a:r>
              <a:rPr altLang="zh-CN" lang="en-US"/>
              <a:t>u</a:t>
            </a:r>
            <a:r>
              <a:rPr altLang="zh-CN" lang="en-US"/>
              <a:t>s</a:t>
            </a:r>
            <a:r>
              <a:rPr altLang="zh-CN" lang="en-US"/>
              <a:t>e</a:t>
            </a:r>
            <a:r>
              <a:rPr altLang="zh-CN" lang="en-US"/>
              <a:t>d</a:t>
            </a:r>
            <a:r>
              <a:rPr altLang="zh-CN" lang="en-US"/>
              <a:t> </a:t>
            </a:r>
            <a:r>
              <a:rPr altLang="zh-CN" lang="en-US"/>
              <a:t>rickets</a:t>
            </a:r>
            <a:endParaRPr altLang="en-US" lang="zh-CN"/>
          </a:p>
          <a:p>
            <a:pPr lvl="0"/>
            <a:r>
              <a:rPr altLang="zh-CN" lang="en-US"/>
              <a:t>*</a:t>
            </a:r>
            <a:r>
              <a:rPr altLang="zh-CN" lang="en-US"/>
              <a:t>osteomalacic_</a:t>
            </a:r>
            <a:r>
              <a:rPr altLang="zh-CN" lang="en-US"/>
              <a:t>caused</a:t>
            </a:r>
            <a:r>
              <a:rPr altLang="zh-CN" lang="en-US"/>
              <a:t> </a:t>
            </a:r>
            <a:r>
              <a:rPr altLang="zh-CN" lang="en-US"/>
              <a:t>calcium</a:t>
            </a:r>
            <a:endParaRPr altLang="en-US" lang="zh-CN"/>
          </a:p>
          <a:p>
            <a:pPr lvl="0"/>
            <a:r>
              <a:rPr altLang="zh-CN" lang="en-US"/>
              <a:t>*</a:t>
            </a:r>
            <a:r>
              <a:rPr altLang="zh-CN" lang="en-US"/>
              <a:t>asymetrial(nuegeles</a:t>
            </a:r>
            <a:r>
              <a:rPr altLang="zh-CN" lang="en-US"/>
              <a:t>)</a:t>
            </a:r>
            <a:r>
              <a:rPr altLang="zh-CN" lang="en-US"/>
              <a:t> </a:t>
            </a:r>
            <a:r>
              <a:rPr altLang="zh-CN" lang="en-US"/>
              <a:t>_</a:t>
            </a:r>
            <a:r>
              <a:rPr altLang="zh-CN" lang="en-US"/>
              <a:t>intrauterine</a:t>
            </a:r>
            <a:r>
              <a:rPr altLang="zh-CN" lang="en-US"/>
              <a:t> </a:t>
            </a:r>
            <a:r>
              <a:rPr altLang="zh-CN" lang="en-US"/>
              <a:t>abnormalities</a:t>
            </a:r>
            <a:endParaRPr altLang="en-US" lang="zh-CN"/>
          </a:p>
          <a:p>
            <a:pPr lvl="0"/>
            <a:r>
              <a:rPr altLang="zh-CN" lang="en-US"/>
              <a:t>*</a:t>
            </a:r>
            <a:r>
              <a:rPr altLang="zh-CN" lang="en-US"/>
              <a:t>roberts_conjenital</a:t>
            </a:r>
            <a:r>
              <a:rPr altLang="zh-CN" lang="en-US"/>
              <a:t> </a:t>
            </a:r>
            <a:r>
              <a:rPr altLang="zh-CN" lang="en-US"/>
              <a:t>absence</a:t>
            </a:r>
            <a:r>
              <a:rPr altLang="zh-CN" lang="en-US"/>
              <a:t> </a:t>
            </a:r>
            <a:r>
              <a:rPr altLang="zh-CN" lang="en-US"/>
              <a:t>or</a:t>
            </a:r>
            <a:r>
              <a:rPr altLang="zh-CN" lang="en-US"/>
              <a:t> </a:t>
            </a:r>
            <a:r>
              <a:rPr altLang="zh-CN" lang="en-US"/>
              <a:t>poor</a:t>
            </a:r>
            <a:r>
              <a:rPr altLang="zh-CN" lang="en-US"/>
              <a:t> </a:t>
            </a:r>
            <a:r>
              <a:rPr altLang="zh-CN" lang="en-US"/>
              <a:t>dvlpt</a:t>
            </a:r>
            <a:r>
              <a:rPr altLang="zh-CN" lang="en-US"/>
              <a:t> </a:t>
            </a:r>
            <a:r>
              <a:rPr altLang="zh-CN" lang="en-US"/>
              <a:t>of</a:t>
            </a:r>
            <a:r>
              <a:rPr altLang="zh-CN" lang="en-US"/>
              <a:t> </a:t>
            </a:r>
            <a:r>
              <a:rPr altLang="zh-CN" lang="en-US"/>
              <a:t>alae</a:t>
            </a:r>
            <a:r>
              <a:rPr altLang="zh-CN" lang="en-US"/>
              <a:t> </a:t>
            </a:r>
            <a:r>
              <a:rPr altLang="zh-CN" lang="en-US"/>
              <a:t>bilaterally</a:t>
            </a:r>
            <a:r>
              <a:rPr altLang="zh-CN" lang="en-US"/>
              <a:t> </a:t>
            </a:r>
            <a:r>
              <a:rPr altLang="zh-CN" lang="en-US"/>
              <a:t>leading</a:t>
            </a:r>
            <a:r>
              <a:rPr altLang="zh-CN" lang="en-US"/>
              <a:t> </a:t>
            </a:r>
            <a:r>
              <a:rPr altLang="zh-CN" lang="en-US"/>
              <a:t>to</a:t>
            </a:r>
            <a:r>
              <a:rPr altLang="zh-CN" lang="en-US"/>
              <a:t> </a:t>
            </a:r>
            <a:r>
              <a:rPr altLang="zh-CN" lang="en-US"/>
              <a:t>too</a:t>
            </a:r>
            <a:r>
              <a:rPr altLang="zh-CN" lang="en-US"/>
              <a:t> </a:t>
            </a:r>
            <a:r>
              <a:rPr altLang="zh-CN" lang="en-US"/>
              <a:t>small</a:t>
            </a:r>
            <a:r>
              <a:rPr altLang="zh-CN" lang="en-US"/>
              <a:t> </a:t>
            </a:r>
            <a:r>
              <a:rPr altLang="zh-CN" lang="en-US"/>
              <a:t>pelvis</a:t>
            </a:r>
            <a:r>
              <a:rPr altLang="zh-CN" lang="en-US"/>
              <a:t> </a:t>
            </a:r>
            <a:endParaRPr altLang="en-US" lang="zh-CN"/>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8875" name=""/>
          <p:cNvSpPr txBox="1"/>
          <p:nvPr>
            <p:ph type="title" idx="0"/>
          </p:nvPr>
        </p:nvSpPr>
        <p:spPr>
          <a:xfrm>
            <a:off x="457200" y="273050"/>
            <a:ext cx="8229600" cy="1143000"/>
          </a:xfrm>
          <a:prstGeom prst="rect"/>
          <a:noFill/>
          <a:ln>
            <a:noFill/>
          </a:ln>
        </p:spPr>
        <p:txBody>
          <a:bodyPr anchor="ctr" wrap="square"/>
          <a:p>
            <a:pPr lvl="0"/>
            <a:r>
              <a:t>The pelvis</a:t>
            </a:r>
          </a:p>
        </p:txBody>
      </p:sp>
      <p:pic>
        <p:nvPicPr>
          <p:cNvPr id="2097173" name=""/>
          <p:cNvPicPr>
            <a:picLocks/>
          </p:cNvPicPr>
          <p:nvPr/>
        </p:nvPicPr>
        <p:blipFill>
          <a:blip xmlns:r="http://schemas.openxmlformats.org/officeDocument/2006/relationships" r:embed="rId1"/>
          <a:srcRect/>
          <a:stretch>
            <a:fillRect/>
          </a:stretch>
        </p:blipFill>
        <p:spPr>
          <a:xfrm>
            <a:off x="914400" y="1600200"/>
            <a:ext cx="5997575" cy="5026025"/>
          </a:xfrm>
          <a:prstGeom prst="rect"/>
          <a:noFill/>
          <a:ln>
            <a:noFill/>
          </a:ln>
        </p:spPr>
      </p:pic>
      <p:sp>
        <p:nvSpPr>
          <p:cNvPr id="1048876" name=""/>
          <p:cNvSpPr txBox="1"/>
          <p:nvPr/>
        </p:nvSpPr>
        <p:spPr>
          <a:xfrm>
            <a:off x="2057400" y="1981200"/>
            <a:ext cx="1038225" cy="584200"/>
          </a:xfrm>
          <a:prstGeom prst="rect"/>
          <a:noFill/>
          <a:ln>
            <a:noFill/>
          </a:ln>
        </p:spPr>
        <p:txBody>
          <a:bodyPr anchor="t" wrap="none"/>
          <a:p>
            <a:pPr algn="l" indent="0" lvl="0" marL="0"/>
            <a:r>
              <a:rPr b="1" sz="3200" i="0" strike="noStrike" u="none">
                <a:solidFill>
                  <a:srgbClr val="000000"/>
                </a:solidFill>
              </a:rPr>
              <a:t>ilium</a:t>
            </a:r>
          </a:p>
        </p:txBody>
      </p:sp>
      <p:sp>
        <p:nvSpPr>
          <p:cNvPr id="1048877" name=""/>
          <p:cNvSpPr txBox="1"/>
          <p:nvPr/>
        </p:nvSpPr>
        <p:spPr>
          <a:xfrm>
            <a:off x="4876800" y="2057400"/>
            <a:ext cx="1419225" cy="584200"/>
          </a:xfrm>
          <a:prstGeom prst="rect"/>
          <a:noFill/>
          <a:ln>
            <a:noFill/>
          </a:ln>
        </p:spPr>
        <p:txBody>
          <a:bodyPr anchor="t" wrap="none"/>
          <a:p>
            <a:pPr algn="l" indent="0" lvl="0" marL="0"/>
            <a:r>
              <a:rPr b="1" sz="3200" i="0" strike="noStrike" u="none">
                <a:solidFill>
                  <a:srgbClr val="000000"/>
                </a:solidFill>
              </a:rPr>
              <a:t>sacrum</a:t>
            </a:r>
          </a:p>
        </p:txBody>
      </p:sp>
      <p:sp>
        <p:nvSpPr>
          <p:cNvPr id="1048878" name=""/>
          <p:cNvSpPr txBox="1"/>
          <p:nvPr/>
        </p:nvSpPr>
        <p:spPr>
          <a:xfrm>
            <a:off x="5943600" y="5029200"/>
            <a:ext cx="292100" cy="368300"/>
          </a:xfrm>
          <a:prstGeom prst="rect"/>
          <a:noFill/>
          <a:ln>
            <a:noFill/>
          </a:ln>
        </p:spPr>
        <p:txBody>
          <a:bodyPr anchor="t" wrap="none"/>
          <a:p>
            <a:pPr algn="l" indent="0" lvl="0" marL="0"/>
            <a:r>
              <a:rPr sz="1800">
                <a:solidFill>
                  <a:srgbClr val="000000"/>
                </a:solidFill>
              </a:rPr>
              <a:t>a</a:t>
            </a:r>
          </a:p>
        </p:txBody>
      </p:sp>
      <p:sp>
        <p:nvSpPr>
          <p:cNvPr id="1048879" name=""/>
          <p:cNvSpPr txBox="1"/>
          <p:nvPr/>
        </p:nvSpPr>
        <p:spPr>
          <a:xfrm>
            <a:off x="6096000" y="5105400"/>
            <a:ext cx="2155825" cy="584200"/>
          </a:xfrm>
          <a:prstGeom prst="rect"/>
          <a:noFill/>
          <a:ln>
            <a:noFill/>
          </a:ln>
        </p:spPr>
        <p:txBody>
          <a:bodyPr anchor="t" wrap="none"/>
          <a:p>
            <a:pPr algn="l" indent="0" lvl="0" marL="0"/>
            <a:r>
              <a:rPr sz="3200">
                <a:solidFill>
                  <a:srgbClr val="000000"/>
                </a:solidFill>
              </a:rPr>
              <a:t>acetabulum</a:t>
            </a:r>
          </a:p>
        </p:txBody>
      </p:sp>
      <p:sp>
        <p:nvSpPr>
          <p:cNvPr id="1048880" name=""/>
          <p:cNvSpPr txBox="1"/>
          <p:nvPr/>
        </p:nvSpPr>
        <p:spPr>
          <a:xfrm>
            <a:off x="3962400" y="4876800"/>
            <a:ext cx="349250" cy="368300"/>
          </a:xfrm>
          <a:prstGeom prst="rect"/>
          <a:noFill/>
          <a:ln>
            <a:noFill/>
          </a:ln>
        </p:spPr>
        <p:txBody>
          <a:bodyPr anchor="t" wrap="none"/>
          <a:p>
            <a:pPr algn="l" indent="0" lvl="0" marL="0"/>
            <a:r>
              <a:rPr sz="1800">
                <a:solidFill>
                  <a:srgbClr val="000000"/>
                </a:solidFill>
              </a:rPr>
              <a:t>G</a:t>
            </a:r>
          </a:p>
        </p:txBody>
      </p:sp>
      <p:sp>
        <p:nvSpPr>
          <p:cNvPr id="1048881" name=""/>
          <p:cNvSpPr/>
          <p:nvPr/>
        </p:nvSpPr>
        <p:spPr>
          <a:xfrm rot="16200000" flipH="1">
            <a:off x="4010024" y="4824413"/>
            <a:ext cx="228600" cy="174625"/>
          </a:xfrm>
          <a:prstGeom prst="line"/>
          <a:noFill/>
          <a:ln w="9525">
            <a:solidFill>
              <a:srgbClr val="4F81BD"/>
            </a:solidFill>
          </a:ln>
        </p:spPr>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700" name=""/>
        <p:cNvGrpSpPr/>
        <p:nvPr/>
      </p:nvGrpSpPr>
      <p:grpSpPr>
        <a:xfrm>
          <a:off x="0" y="0"/>
          <a:ext cx="0" cy="0"/>
          <a:chOff x="0" y="0"/>
          <a:chExt cx="0" cy="0"/>
        </a:xfrm>
      </p:grpSpPr>
      <p:sp>
        <p:nvSpPr>
          <p:cNvPr id="1048882"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Android Pelvis (Male type) </a:t>
            </a:r>
            <a:r>
              <a:rPr b="1" i="0" strike="noStrike" u="none"/>
              <a:t> </a:t>
            </a:r>
          </a:p>
        </p:txBody>
      </p:sp>
      <p:sp>
        <p:nvSpPr>
          <p:cNvPr id="1048883" name=""/>
          <p:cNvSpPr txBox="1"/>
          <p:nvPr>
            <p:ph type="body" idx="1"/>
          </p:nvPr>
        </p:nvSpPr>
        <p:spPr>
          <a:xfrm>
            <a:off x="625687" y="1182777"/>
            <a:ext cx="8258940" cy="5675222"/>
          </a:xfrm>
          <a:prstGeom prst="rect"/>
          <a:noFill/>
          <a:ln>
            <a:noFill/>
          </a:ln>
        </p:spPr>
        <p:txBody>
          <a:bodyPr anchor="t" wrap="square"/>
          <a:p>
            <a:pPr lvl="0"/>
            <a:r>
              <a:rPr b="1" i="0" strike="noStrike" u="none"/>
              <a:t>Pelvic brim is triangular</a:t>
            </a:r>
            <a:r>
              <a:rPr b="1" i="0" lang="en-US" strike="noStrike" u="none"/>
              <a:t>/</a:t>
            </a:r>
            <a:r>
              <a:rPr b="1" i="0" lang="en-US" strike="noStrike" u="none"/>
              <a:t>heart</a:t>
            </a:r>
            <a:r>
              <a:rPr b="1" i="0" lang="en-US" strike="noStrike" u="none"/>
              <a:t> </a:t>
            </a:r>
            <a:r>
              <a:rPr b="1" i="0" lang="en-US" strike="noStrike" u="none"/>
              <a:t>shaped</a:t>
            </a:r>
            <a:endParaRPr altLang="en-US" lang="zh-CN"/>
          </a:p>
          <a:p>
            <a:pPr lvl="0"/>
            <a:r>
              <a:rPr b="1" i="0" strike="noStrike" u="none"/>
              <a:t>Convergent Side Walls (widest </a:t>
            </a:r>
            <a:r>
              <a:rPr b="1" i="0" strike="noStrike" u="none"/>
              <a:t>posteriorly</a:t>
            </a:r>
            <a:r>
              <a:rPr b="1" i="0" strike="noStrike" u="none"/>
              <a:t>)</a:t>
            </a:r>
          </a:p>
          <a:p>
            <a:pPr lvl="0"/>
            <a:r>
              <a:rPr b="1" i="0" strike="noStrike" u="none"/>
              <a:t>Prominent ischial spines</a:t>
            </a:r>
          </a:p>
          <a:p>
            <a:pPr lvl="0"/>
            <a:r>
              <a:rPr b="1" i="0" strike="noStrike" u="none"/>
              <a:t>Narrow subpubic arch</a:t>
            </a:r>
          </a:p>
          <a:p>
            <a:pPr lvl="0"/>
            <a:r>
              <a:rPr b="1" i="0" strike="noStrike" u="none"/>
              <a:t>More common in white women</a:t>
            </a:r>
          </a:p>
          <a:p>
            <a:pPr lvl="0"/>
            <a:r>
              <a:rPr altLang="en-KE" lang="en-US"/>
              <a:t>Anterior</a:t>
            </a:r>
            <a:r>
              <a:rPr altLang="en-KE" lang="en-US"/>
              <a:t> </a:t>
            </a:r>
            <a:r>
              <a:rPr altLang="en-KE" lang="en-US"/>
              <a:t>aspect</a:t>
            </a:r>
            <a:r>
              <a:rPr altLang="en-KE" lang="en-US"/>
              <a:t> </a:t>
            </a:r>
            <a:r>
              <a:rPr altLang="en-KE" lang="en-US"/>
              <a:t>is</a:t>
            </a:r>
            <a:r>
              <a:rPr altLang="en-KE" lang="en-US"/>
              <a:t> </a:t>
            </a:r>
            <a:r>
              <a:rPr altLang="en-KE" lang="en-US"/>
              <a:t>angulaed</a:t>
            </a:r>
            <a:r>
              <a:rPr altLang="en-KE" lang="en-US"/>
              <a:t> </a:t>
            </a:r>
            <a:r>
              <a:rPr altLang="en-KE" lang="en-US"/>
              <a:t>while</a:t>
            </a:r>
            <a:r>
              <a:rPr altLang="en-KE" lang="en-US"/>
              <a:t> </a:t>
            </a:r>
            <a:r>
              <a:rPr altLang="en-KE" lang="en-US"/>
              <a:t>posterior</a:t>
            </a:r>
            <a:r>
              <a:rPr altLang="en-KE" lang="en-US"/>
              <a:t> </a:t>
            </a:r>
            <a:r>
              <a:rPr altLang="en-KE" lang="en-US"/>
              <a:t>is</a:t>
            </a:r>
            <a:r>
              <a:rPr altLang="en-KE" lang="en-US"/>
              <a:t> </a:t>
            </a:r>
            <a:r>
              <a:rPr altLang="en-KE" lang="en-US"/>
              <a:t>spacious</a:t>
            </a:r>
            <a:endParaRPr altLang="en-US" lang="zh-CN"/>
          </a:p>
          <a:p>
            <a:pPr lvl="0"/>
            <a:r>
              <a:rPr altLang="zh-CN" lang="en-US"/>
              <a:t>Cavity</a:t>
            </a:r>
            <a:r>
              <a:rPr altLang="zh-CN" lang="en-US"/>
              <a:t> </a:t>
            </a:r>
            <a:r>
              <a:rPr altLang="zh-CN" lang="en-US"/>
              <a:t>is</a:t>
            </a:r>
            <a:r>
              <a:rPr altLang="zh-CN" lang="en-US"/>
              <a:t> </a:t>
            </a:r>
            <a:r>
              <a:rPr altLang="zh-CN" lang="en-US"/>
              <a:t>funnel</a:t>
            </a:r>
            <a:r>
              <a:rPr altLang="zh-CN" lang="en-US"/>
              <a:t> </a:t>
            </a:r>
            <a:r>
              <a:rPr altLang="zh-CN" lang="en-US"/>
              <a:t>shaped</a:t>
            </a:r>
            <a:r>
              <a:rPr altLang="zh-CN" lang="en-US"/>
              <a:t> </a:t>
            </a:r>
            <a:r>
              <a:rPr altLang="zh-CN" lang="en-US"/>
              <a:t>and</a:t>
            </a:r>
            <a:r>
              <a:rPr altLang="zh-CN" lang="en-US"/>
              <a:t> </a:t>
            </a:r>
            <a:r>
              <a:rPr altLang="zh-CN" lang="en-US"/>
              <a:t>deep</a:t>
            </a:r>
            <a:endParaRPr altLang="en-US" lang="zh-CN"/>
          </a:p>
          <a:p>
            <a:pPr lvl="0"/>
            <a:r>
              <a:rPr altLang="zh-CN" lang="en-US"/>
              <a:t>Sciatic</a:t>
            </a:r>
            <a:r>
              <a:rPr altLang="zh-CN" lang="en-US"/>
              <a:t> </a:t>
            </a:r>
            <a:r>
              <a:rPr altLang="zh-CN" lang="en-US"/>
              <a:t>notch</a:t>
            </a:r>
            <a:r>
              <a:rPr altLang="zh-CN" lang="en-US"/>
              <a:t> </a:t>
            </a:r>
            <a:r>
              <a:rPr altLang="zh-CN" lang="en-US"/>
              <a:t>is</a:t>
            </a:r>
            <a:r>
              <a:rPr altLang="zh-CN" lang="en-US"/>
              <a:t> </a:t>
            </a:r>
            <a:r>
              <a:rPr altLang="zh-CN" lang="en-US"/>
              <a:t>narrow</a:t>
            </a:r>
            <a:r>
              <a:rPr altLang="zh-CN" lang="en-US"/>
              <a:t> </a:t>
            </a:r>
            <a:r>
              <a:rPr altLang="zh-CN" lang="en-US"/>
              <a:t>and</a:t>
            </a:r>
            <a:r>
              <a:rPr altLang="zh-CN" lang="en-US"/>
              <a:t> </a:t>
            </a:r>
            <a:r>
              <a:rPr altLang="zh-CN" lang="en-US"/>
              <a:t>deep</a:t>
            </a:r>
            <a:endParaRPr altLang="en-US" lang="zh-CN"/>
          </a:p>
          <a:p>
            <a:pPr lvl="0"/>
            <a:r>
              <a:rPr altLang="zh-CN" lang="en-US"/>
              <a:t>Sacrum</a:t>
            </a:r>
            <a:r>
              <a:rPr altLang="zh-CN" lang="en-US"/>
              <a:t> </a:t>
            </a:r>
            <a:r>
              <a:rPr altLang="zh-CN" lang="en-US"/>
              <a:t>isstraight</a:t>
            </a:r>
            <a:endParaRPr altLang="en-US"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8648" name=""/>
          <p:cNvSpPr txBox="1"/>
          <p:nvPr>
            <p:ph type="title" idx="0"/>
          </p:nvPr>
        </p:nvSpPr>
        <p:spPr>
          <a:xfrm>
            <a:off x="457200" y="273050"/>
            <a:ext cx="8229600" cy="1143000"/>
          </a:xfrm>
          <a:prstGeom prst="rect"/>
          <a:noFill/>
          <a:ln>
            <a:noFill/>
          </a:ln>
        </p:spPr>
        <p:txBody>
          <a:bodyPr anchor="ctr" wrap="square"/>
          <a:p>
            <a:pPr lvl="0"/>
            <a:r>
              <a:t>Principles </a:t>
            </a:r>
          </a:p>
        </p:txBody>
      </p:sp>
      <p:sp>
        <p:nvSpPr>
          <p:cNvPr id="1048649" name=""/>
          <p:cNvSpPr txBox="1"/>
          <p:nvPr>
            <p:ph type="body" idx="1"/>
          </p:nvPr>
        </p:nvSpPr>
        <p:spPr>
          <a:xfrm>
            <a:off x="457200" y="1600200"/>
            <a:ext cx="8229600" cy="4524375"/>
          </a:xfrm>
          <a:prstGeom prst="rect"/>
          <a:noFill/>
          <a:ln>
            <a:noFill/>
          </a:ln>
        </p:spPr>
        <p:txBody>
          <a:bodyPr anchor="t" wrap="square"/>
          <a:p>
            <a:pPr lvl="1"/>
            <a:r>
              <a:rPr b="1" sz="3200" i="0" strike="noStrike" u="none"/>
              <a:t>Trustful- the midwife should behave and act in a way that the client can believe in him/her all through the provision of care.</a:t>
            </a:r>
          </a:p>
          <a:p>
            <a:pPr lvl="1"/>
            <a:r>
              <a:rPr b="1" sz="3200" i="0" strike="noStrike" u="none"/>
              <a:t>Good communication to colleagues, team members, client and relatives.</a:t>
            </a:r>
          </a:p>
          <a:p>
            <a:pPr lvl="1"/>
            <a:r>
              <a:rPr b="1" sz="3200" i="0" strike="noStrike" u="none"/>
              <a:t>Punctuality- both on duty and taking actions because delays can cause irreversible damages.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701" name=""/>
        <p:cNvGrpSpPr/>
        <p:nvPr/>
      </p:nvGrpSpPr>
      <p:grpSpPr>
        <a:xfrm>
          <a:off x="0" y="0"/>
          <a:ext cx="0" cy="0"/>
          <a:chOff x="0" y="0"/>
          <a:chExt cx="0" cy="0"/>
        </a:xfrm>
      </p:grpSpPr>
      <p:sp>
        <p:nvSpPr>
          <p:cNvPr id="1048884" name=""/>
          <p:cNvSpPr txBox="1"/>
          <p:nvPr>
            <p:ph type="title" idx="0"/>
          </p:nvPr>
        </p:nvSpPr>
        <p:spPr>
          <a:xfrm>
            <a:off x="457200" y="273050"/>
            <a:ext cx="8229600" cy="1143000"/>
          </a:xfrm>
          <a:prstGeom prst="rect"/>
          <a:noFill/>
          <a:ln>
            <a:noFill/>
          </a:ln>
        </p:spPr>
        <p:txBody>
          <a:bodyPr anchor="ctr" wrap="square"/>
          <a:p>
            <a:pPr lvl="0"/>
            <a:r>
              <a:rPr b="1" i="0" strike="noStrike" u="none"/>
              <a:t>types of pelvis</a:t>
            </a:r>
          </a:p>
        </p:txBody>
      </p:sp>
      <p:sp>
        <p:nvSpPr>
          <p:cNvPr id="1048885" name=""/>
          <p:cNvSpPr txBox="1"/>
          <p:nvPr>
            <p:ph type="body" idx="1"/>
          </p:nvPr>
        </p:nvSpPr>
        <p:spPr>
          <a:xfrm>
            <a:off x="457200" y="1600200"/>
            <a:ext cx="8229600" cy="4524375"/>
          </a:xfrm>
          <a:prstGeom prst="rect"/>
          <a:noFill/>
          <a:ln>
            <a:noFill/>
          </a:ln>
        </p:spPr>
        <p:txBody>
          <a:bodyPr anchor="t" wrap="square">
            <a:normAutofit fontScale="90625" lnSpcReduction="20000"/>
          </a:bodyPr>
          <a:p>
            <a:pPr lvl="0">
              <a:buNone/>
            </a:pPr>
            <a:r>
              <a:rPr b="1" i="0" strike="noStrike" u="none"/>
              <a:t>Gynecoid Pelvis (50%) </a:t>
            </a:r>
          </a:p>
          <a:p>
            <a:pPr lvl="0"/>
            <a:r>
              <a:rPr b="1" i="0" strike="noStrike" u="none"/>
              <a:t>Pelvic brim is a transverse ellipse (nearly a circle)</a:t>
            </a:r>
          </a:p>
          <a:p>
            <a:pPr lvl="0"/>
            <a:r>
              <a:rPr b="1" i="0" strike="noStrike" u="none"/>
              <a:t>Rounded brim</a:t>
            </a:r>
          </a:p>
          <a:p>
            <a:pPr lvl="0"/>
            <a:r>
              <a:rPr b="1" i="0" strike="noStrike" u="none"/>
              <a:t>Generous fore-pelvis</a:t>
            </a:r>
          </a:p>
          <a:p>
            <a:pPr lvl="0"/>
            <a:r>
              <a:rPr b="1" i="0" strike="noStrike" u="none"/>
              <a:t>Straight side-walls</a:t>
            </a:r>
          </a:p>
          <a:p>
            <a:pPr lvl="0"/>
            <a:r>
              <a:rPr b="1" i="0" strike="noStrike" u="none"/>
              <a:t>Shallow </a:t>
            </a:r>
            <a:r>
              <a:rPr b="1" i="0" lang="en-US" strike="noStrike" u="none"/>
              <a:t>cavity</a:t>
            </a:r>
            <a:r>
              <a:rPr b="1" i="0" lang="en-US" strike="noStrike" u="none"/>
              <a:t> </a:t>
            </a:r>
            <a:r>
              <a:rPr b="1" i="0" lang="en-US" strike="noStrike" u="none"/>
              <a:t>and</a:t>
            </a:r>
            <a:r>
              <a:rPr b="1" i="0" lang="en-US" strike="noStrike" u="none"/>
              <a:t> </a:t>
            </a:r>
            <a:r>
              <a:rPr b="1" i="0" lang="en-US" strike="noStrike" u="none"/>
              <a:t>round</a:t>
            </a:r>
            <a:r>
              <a:rPr b="1" i="0" strike="noStrike" u="none"/>
              <a:t> </a:t>
            </a:r>
            <a:endParaRPr altLang="en-US" lang="zh-CN"/>
          </a:p>
          <a:p>
            <a:pPr lvl="0"/>
            <a:r>
              <a:rPr b="1" i="0" strike="noStrike" u="none"/>
              <a:t>Well curved sacrum</a:t>
            </a:r>
            <a:r>
              <a:rPr b="1" i="0" lang="en-US" strike="noStrike" u="none"/>
              <a:t> </a:t>
            </a:r>
            <a:r>
              <a:rPr b="1" i="0" lang="en-US" strike="noStrike" u="none"/>
              <a:t>and</a:t>
            </a:r>
            <a:r>
              <a:rPr b="1" i="0" lang="en-US" strike="noStrike" u="none"/>
              <a:t> </a:t>
            </a:r>
            <a:r>
              <a:rPr b="1" i="0" lang="en-US" strike="noStrike" u="none"/>
              <a:t>broad</a:t>
            </a:r>
            <a:endParaRPr altLang="en-US" lang="zh-CN"/>
          </a:p>
          <a:p>
            <a:pPr lvl="0"/>
            <a:r>
              <a:rPr b="1" i="0" strike="noStrike" u="none"/>
              <a:t>Sub-pubic arch of 90</a:t>
            </a:r>
          </a:p>
          <a:p>
            <a:pPr lvl="0"/>
            <a:r>
              <a:rPr b="1" i="0" strike="noStrike" u="none"/>
              <a:t>Most favorable for delivery</a:t>
            </a:r>
          </a:p>
          <a:p>
            <a:pPr lvl="0"/>
            <a:r>
              <a:rPr altLang="en-KE" lang="en-US"/>
              <a:t>Normal</a:t>
            </a:r>
            <a:r>
              <a:rPr altLang="en-KE" lang="en-US"/>
              <a:t> </a:t>
            </a:r>
            <a:r>
              <a:rPr altLang="en-KE" lang="en-US"/>
              <a:t>pelvis</a:t>
            </a:r>
            <a:endParaRPr altLang="en-US" lang="zh-CN"/>
          </a:p>
          <a:p>
            <a:pPr lvl="0"/>
            <a:r>
              <a:rPr altLang="zh-CN" lang="en-US"/>
              <a:t>Ischial</a:t>
            </a:r>
            <a:r>
              <a:rPr altLang="zh-CN" lang="en-US"/>
              <a:t> </a:t>
            </a:r>
            <a:r>
              <a:rPr altLang="zh-CN" lang="en-US"/>
              <a:t>spine</a:t>
            </a:r>
            <a:r>
              <a:rPr altLang="zh-CN" lang="en-US"/>
              <a:t> </a:t>
            </a:r>
            <a:r>
              <a:rPr altLang="zh-CN" lang="en-US"/>
              <a:t>re</a:t>
            </a:r>
            <a:r>
              <a:rPr altLang="zh-CN" lang="en-US"/>
              <a:t> </a:t>
            </a:r>
            <a:r>
              <a:rPr altLang="zh-CN" lang="en-US"/>
              <a:t>blant</a:t>
            </a:r>
            <a:r>
              <a:rPr altLang="zh-CN" lang="en-US"/>
              <a:t> </a:t>
            </a:r>
            <a:endParaRPr altLang="en-US" lang="zh-CN"/>
          </a:p>
          <a:p>
            <a:pPr lvl="0"/>
            <a:r>
              <a:rPr altLang="zh-CN" lang="en-US"/>
              <a:t>Siatic</a:t>
            </a:r>
            <a:r>
              <a:rPr altLang="zh-CN" lang="en-US"/>
              <a:t> </a:t>
            </a:r>
            <a:r>
              <a:rPr altLang="zh-CN" lang="en-US"/>
              <a:t>notch</a:t>
            </a:r>
            <a:r>
              <a:rPr altLang="zh-CN" lang="en-US"/>
              <a:t> </a:t>
            </a:r>
            <a:r>
              <a:rPr altLang="zh-CN" lang="en-US"/>
              <a:t>is</a:t>
            </a:r>
            <a:r>
              <a:rPr altLang="zh-CN" lang="en-US"/>
              <a:t> </a:t>
            </a:r>
            <a:r>
              <a:rPr altLang="zh-CN" lang="en-US"/>
              <a:t>round</a:t>
            </a:r>
            <a:r>
              <a:rPr altLang="zh-CN" lang="en-US"/>
              <a:t> </a:t>
            </a:r>
            <a:r>
              <a:rPr altLang="zh-CN" lang="en-US"/>
              <a:t>or</a:t>
            </a:r>
            <a:r>
              <a:rPr altLang="zh-CN" lang="en-US"/>
              <a:t> </a:t>
            </a:r>
            <a:r>
              <a:rPr altLang="zh-CN" lang="en-US"/>
              <a:t>wide</a:t>
            </a:r>
            <a:r>
              <a:rPr altLang="zh-CN" lang="en-US"/>
              <a:t> </a:t>
            </a:r>
            <a:endParaRPr altLang="en-US" lang="zh-CN"/>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8886" name=""/>
          <p:cNvSpPr txBox="1"/>
          <p:nvPr>
            <p:ph type="title" idx="0"/>
          </p:nvPr>
        </p:nvSpPr>
        <p:spPr>
          <a:xfrm>
            <a:off x="457200" y="273050"/>
            <a:ext cx="8229600" cy="1143000"/>
          </a:xfrm>
          <a:prstGeom prst="rect"/>
          <a:noFill/>
          <a:ln>
            <a:noFill/>
          </a:ln>
        </p:spPr>
        <p:txBody>
          <a:bodyPr anchor="ctr" wrap="square"/>
          <a:p>
            <a:pPr lvl="0"/>
            <a:r>
              <a:rPr b="1" i="0" strike="noStrike" u="none"/>
              <a:t>Anthropoid Pelvis</a:t>
            </a:r>
          </a:p>
        </p:txBody>
      </p:sp>
      <p:sp>
        <p:nvSpPr>
          <p:cNvPr id="1048887" name=""/>
          <p:cNvSpPr txBox="1"/>
          <p:nvPr>
            <p:ph type="body" idx="1"/>
          </p:nvPr>
        </p:nvSpPr>
        <p:spPr>
          <a:xfrm>
            <a:off x="457200" y="1600200"/>
            <a:ext cx="8229600" cy="4524375"/>
          </a:xfrm>
          <a:prstGeom prst="rect"/>
          <a:noFill/>
          <a:ln>
            <a:noFill/>
          </a:ln>
        </p:spPr>
        <p:txBody>
          <a:bodyPr anchor="t" wrap="square"/>
          <a:p>
            <a:pPr lvl="0"/>
            <a:r>
              <a:rPr b="1" i="0" strike="noStrike" u="none"/>
              <a:t>Pelvic brim is an anteroposterior ellipse</a:t>
            </a:r>
            <a:r>
              <a:rPr b="1" i="0" lang="en-US" strike="noStrike" u="none"/>
              <a:t>/</a:t>
            </a:r>
            <a:r>
              <a:rPr b="1" i="0" lang="en-US" strike="noStrike" u="none"/>
              <a:t>long</a:t>
            </a:r>
            <a:r>
              <a:rPr b="1" i="0" lang="en-US" strike="noStrike" u="none"/>
              <a:t> </a:t>
            </a:r>
            <a:r>
              <a:rPr b="1" i="0" lang="en-US" strike="noStrike" u="none"/>
              <a:t>and</a:t>
            </a:r>
            <a:r>
              <a:rPr b="1" i="0" lang="en-US" strike="noStrike" u="none"/>
              <a:t> </a:t>
            </a:r>
            <a:r>
              <a:rPr b="1" i="0" lang="en-US" strike="noStrike" u="none"/>
              <a:t>oval</a:t>
            </a:r>
            <a:r>
              <a:rPr b="1" i="0" lang="en-US" strike="noStrike" u="none"/>
              <a:t> </a:t>
            </a:r>
            <a:r>
              <a:rPr b="1" i="0" lang="en-US" strike="noStrike" u="none"/>
              <a:t>in</a:t>
            </a:r>
            <a:r>
              <a:rPr b="1" i="0" lang="en-US" strike="noStrike" u="none"/>
              <a:t> </a:t>
            </a:r>
            <a:r>
              <a:rPr b="1" i="0" lang="en-US" strike="noStrike" u="none"/>
              <a:t>shape</a:t>
            </a:r>
            <a:r>
              <a:rPr b="1" i="0" strike="noStrike" u="none"/>
              <a:t> </a:t>
            </a:r>
            <a:endParaRPr altLang="en-US" lang="zh-CN"/>
          </a:p>
          <a:p>
            <a:pPr lvl="1"/>
            <a:r>
              <a:rPr b="1" i="0" strike="noStrike" u="none"/>
              <a:t>Gynecoid pelvis turned 90 degrees</a:t>
            </a:r>
          </a:p>
          <a:p>
            <a:pPr lvl="0"/>
            <a:r>
              <a:rPr b="1" i="0" strike="noStrike" u="none"/>
              <a:t>Narrow </a:t>
            </a:r>
            <a:r>
              <a:rPr b="1" i="0" strike="noStrike" u="none"/>
              <a:t>ischial</a:t>
            </a:r>
            <a:r>
              <a:rPr b="1" i="0" strike="noStrike" u="none"/>
              <a:t> spines</a:t>
            </a:r>
          </a:p>
          <a:p>
            <a:pPr lvl="0"/>
            <a:r>
              <a:rPr b="1" i="0" strike="noStrike" u="none"/>
              <a:t>Sidewalls diverge as the sacrum is long  ad deeply </a:t>
            </a:r>
            <a:r>
              <a:rPr b="1" i="0" lang="en-US" strike="noStrike" u="none"/>
              <a:t>conc</a:t>
            </a:r>
            <a:r>
              <a:rPr b="1" i="0" lang="en-US" strike="noStrike" u="none"/>
              <a:t>ave</a:t>
            </a:r>
            <a:endParaRPr altLang="en-US" lang="zh-CN"/>
          </a:p>
          <a:p>
            <a:pPr lvl="0"/>
            <a:r>
              <a:rPr b="1" i="0" strike="noStrike" u="none"/>
              <a:t>Much more common in tall women with narrow shoulders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703" name=""/>
        <p:cNvGrpSpPr/>
        <p:nvPr/>
      </p:nvGrpSpPr>
      <p:grpSpPr>
        <a:xfrm>
          <a:off x="0" y="0"/>
          <a:ext cx="0" cy="0"/>
          <a:chOff x="0" y="0"/>
          <a:chExt cx="0" cy="0"/>
        </a:xfrm>
      </p:grpSpPr>
      <p:sp>
        <p:nvSpPr>
          <p:cNvPr id="1048888" name=""/>
          <p:cNvSpPr txBox="1"/>
          <p:nvPr>
            <p:ph type="title" idx="0"/>
          </p:nvPr>
        </p:nvSpPr>
        <p:spPr>
          <a:xfrm>
            <a:off x="457200" y="273050"/>
            <a:ext cx="8229600" cy="1143000"/>
          </a:xfrm>
          <a:prstGeom prst="rect"/>
          <a:noFill/>
          <a:ln>
            <a:noFill/>
          </a:ln>
        </p:spPr>
        <p:txBody>
          <a:bodyPr anchor="ctr" wrap="square"/>
          <a:p>
            <a:pPr lvl="0"/>
            <a:r>
              <a:rPr b="1" i="0" strike="noStrike" u="none"/>
              <a:t>Platypelloid</a:t>
            </a:r>
            <a:r>
              <a:rPr b="1" i="0" strike="noStrike" u="none"/>
              <a:t> Pelvis (3%)</a:t>
            </a:r>
          </a:p>
        </p:txBody>
      </p:sp>
      <p:sp>
        <p:nvSpPr>
          <p:cNvPr id="1048889" name=""/>
          <p:cNvSpPr txBox="1"/>
          <p:nvPr>
            <p:ph type="body" idx="1"/>
          </p:nvPr>
        </p:nvSpPr>
        <p:spPr>
          <a:xfrm>
            <a:off x="457200" y="1600200"/>
            <a:ext cx="8229600" cy="4524375"/>
          </a:xfrm>
          <a:prstGeom prst="rect"/>
          <a:noFill/>
          <a:ln>
            <a:noFill/>
          </a:ln>
        </p:spPr>
        <p:txBody>
          <a:bodyPr anchor="t" wrap="square"/>
          <a:p>
            <a:pPr lvl="0"/>
            <a:r>
              <a:rPr b="1" i="0" strike="noStrike" u="none"/>
              <a:t>Pelvic brim is transverse kidney shape</a:t>
            </a:r>
          </a:p>
          <a:p>
            <a:pPr lvl="0"/>
            <a:r>
              <a:rPr b="1" i="0" strike="noStrike" u="none"/>
              <a:t>Sacrum is flat</a:t>
            </a:r>
          </a:p>
          <a:p>
            <a:pPr lvl="0"/>
            <a:r>
              <a:rPr b="1" i="0" strike="noStrike" u="none"/>
              <a:t>Cavity is shallow</a:t>
            </a:r>
          </a:p>
          <a:p>
            <a:pPr lvl="0"/>
            <a:r>
              <a:rPr b="1" i="0" strike="noStrike" u="none"/>
              <a:t>Ischial</a:t>
            </a:r>
            <a:r>
              <a:rPr b="1" i="0" strike="noStrike" u="none"/>
              <a:t> spines are blunt</a:t>
            </a:r>
          </a:p>
          <a:p>
            <a:pPr lvl="0"/>
            <a:r>
              <a:rPr b="1" i="0" strike="noStrike" u="none"/>
              <a:t>Flattened </a:t>
            </a:r>
            <a:r>
              <a:rPr b="1" i="0" strike="noStrike" u="none"/>
              <a:t>gynaecoid</a:t>
            </a:r>
            <a:r>
              <a:rPr b="1" i="0" strike="noStrike" u="none"/>
              <a:t> shape</a:t>
            </a:r>
          </a:p>
          <a:p>
            <a:pPr lvl="0"/>
            <a:r>
              <a:rPr altLang="en-KE" lang="en-US"/>
              <a:t>Side</a:t>
            </a:r>
            <a:r>
              <a:rPr altLang="en-KE" lang="en-US"/>
              <a:t> </a:t>
            </a:r>
            <a:r>
              <a:rPr altLang="en-KE" lang="en-US"/>
              <a:t>walls</a:t>
            </a:r>
            <a:r>
              <a:rPr altLang="en-KE" lang="en-US"/>
              <a:t> </a:t>
            </a:r>
            <a:r>
              <a:rPr altLang="en-KE" lang="en-US"/>
              <a:t>re</a:t>
            </a:r>
            <a:r>
              <a:rPr altLang="en-KE" lang="en-US"/>
              <a:t> </a:t>
            </a:r>
            <a:r>
              <a:rPr altLang="en-KE" lang="en-US"/>
              <a:t>deverged</a:t>
            </a:r>
            <a:endParaRPr altLang="en-US" lang="zh-CN"/>
          </a:p>
          <a:p>
            <a:pPr lvl="0"/>
            <a:endParaRPr altLang="en-US" lang="zh-CN"/>
          </a:p>
          <a:p>
            <a:pPr lvl="0"/>
            <a:r>
              <a:rPr altLang="zh-CN" lang="en-US"/>
              <a:t>Labour</a:t>
            </a:r>
            <a:r>
              <a:rPr altLang="zh-CN" lang="en-US"/>
              <a:t> </a:t>
            </a:r>
            <a:r>
              <a:rPr altLang="zh-CN" lang="en-US"/>
              <a:t>is</a:t>
            </a:r>
            <a:r>
              <a:rPr altLang="zh-CN" lang="en-US"/>
              <a:t> </a:t>
            </a:r>
            <a:r>
              <a:rPr altLang="zh-CN" lang="en-US"/>
              <a:t>prolonged</a:t>
            </a:r>
            <a:r>
              <a:rPr altLang="zh-CN" lang="en-US"/>
              <a:t> </a:t>
            </a:r>
            <a:r>
              <a:rPr altLang="zh-CN" lang="en-US"/>
              <a:t>and</a:t>
            </a:r>
            <a:r>
              <a:rPr altLang="zh-CN" lang="en-US"/>
              <a:t> </a:t>
            </a:r>
            <a:r>
              <a:rPr altLang="zh-CN" lang="en-US"/>
              <a:t>is</a:t>
            </a:r>
            <a:r>
              <a:rPr altLang="zh-CN" lang="en-US"/>
              <a:t> </a:t>
            </a:r>
            <a:r>
              <a:rPr altLang="zh-CN" lang="en-US"/>
              <a:t>aided</a:t>
            </a:r>
            <a:r>
              <a:rPr altLang="zh-CN" lang="en-US"/>
              <a:t> </a:t>
            </a:r>
            <a:r>
              <a:rPr altLang="zh-CN" lang="en-US"/>
              <a:t>by</a:t>
            </a:r>
            <a:r>
              <a:rPr altLang="zh-CN" lang="en-US"/>
              <a:t> </a:t>
            </a:r>
            <a:r>
              <a:rPr altLang="zh-CN" lang="en-US"/>
              <a:t>instruments</a:t>
            </a:r>
            <a:endParaRPr altLang="en-US" lang="zh-C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704" name=""/>
        <p:cNvGrpSpPr/>
        <p:nvPr/>
      </p:nvGrpSpPr>
      <p:grpSpPr>
        <a:xfrm>
          <a:off x="0" y="0"/>
          <a:ext cx="0" cy="0"/>
          <a:chOff x="0" y="0"/>
          <a:chExt cx="0" cy="0"/>
        </a:xfrm>
      </p:grpSpPr>
      <p:sp>
        <p:nvSpPr>
          <p:cNvPr id="1048890" name=""/>
          <p:cNvSpPr txBox="1"/>
          <p:nvPr>
            <p:ph type="title" idx="0"/>
          </p:nvPr>
        </p:nvSpPr>
        <p:spPr>
          <a:xfrm>
            <a:off x="457200" y="273050"/>
            <a:ext cx="8229600" cy="1143000"/>
          </a:xfrm>
          <a:prstGeom prst="rect"/>
          <a:noFill/>
          <a:ln>
            <a:noFill/>
          </a:ln>
        </p:spPr>
        <p:txBody>
          <a:bodyPr anchor="ctr" wrap="square"/>
          <a:p>
            <a:pPr lvl="0"/>
            <a:r>
              <a:rPr b="1" i="1" strike="noStrike" u="none"/>
              <a:t>THE FEMALE PELVIS</a:t>
            </a:r>
          </a:p>
        </p:txBody>
      </p:sp>
      <p:sp>
        <p:nvSpPr>
          <p:cNvPr id="1048891" name=""/>
          <p:cNvSpPr txBox="1"/>
          <p:nvPr>
            <p:ph type="body" idx="1"/>
          </p:nvPr>
        </p:nvSpPr>
        <p:spPr>
          <a:xfrm>
            <a:off x="457200" y="1600200"/>
            <a:ext cx="8229600" cy="4524375"/>
          </a:xfrm>
          <a:prstGeom prst="rect"/>
          <a:noFill/>
          <a:ln>
            <a:noFill/>
          </a:ln>
        </p:spPr>
        <p:txBody>
          <a:bodyPr anchor="t" wrap="square"/>
          <a:p>
            <a:pPr lvl="0"/>
            <a:r>
              <a:rPr b="1" i="0" strike="noStrike" u="none"/>
              <a:t>The bony pelvis is a basin-like structure which connects the vertebral column with the lower limbs.</a:t>
            </a:r>
          </a:p>
          <a:p>
            <a:pPr lvl="0"/>
            <a:endParaRPr altLang="en-US" lang="zh-CN"/>
          </a:p>
          <a:p>
            <a:pPr lvl="0"/>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Justo</a:t>
            </a:r>
            <a:r>
              <a:rPr lang="en-US"/>
              <a:t> </a:t>
            </a:r>
            <a:r>
              <a:rPr lang="en-US"/>
              <a:t>minor</a:t>
            </a:r>
            <a:r>
              <a:rPr lang="en-US"/>
              <a:t> </a:t>
            </a:r>
            <a:endParaRPr altLang="en-US" lang="zh-CN"/>
          </a:p>
          <a:p>
            <a:pPr lvl="0"/>
            <a:r>
              <a:rPr altLang="zh-CN" lang="en-US"/>
              <a:t> </a:t>
            </a:r>
            <a:r>
              <a:rPr altLang="zh-CN" lang="en-US"/>
              <a:t>All</a:t>
            </a:r>
            <a:r>
              <a:rPr altLang="zh-CN" lang="en-US"/>
              <a:t> </a:t>
            </a:r>
            <a:r>
              <a:rPr altLang="zh-CN" lang="en-US"/>
              <a:t>diameters</a:t>
            </a:r>
            <a:r>
              <a:rPr altLang="zh-CN" lang="en-US"/>
              <a:t> </a:t>
            </a:r>
            <a:r>
              <a:rPr altLang="zh-CN" lang="en-US"/>
              <a:t>re</a:t>
            </a:r>
            <a:r>
              <a:rPr altLang="zh-CN" lang="en-US"/>
              <a:t> </a:t>
            </a:r>
            <a:r>
              <a:rPr altLang="zh-CN" lang="en-US"/>
              <a:t>reduced</a:t>
            </a:r>
            <a:r>
              <a:rPr altLang="zh-CN" lang="en-US"/>
              <a:t> </a:t>
            </a:r>
            <a:r>
              <a:rPr altLang="zh-CN" lang="en-US"/>
              <a:t>propotionaly</a:t>
            </a:r>
            <a:endParaRPr altLang="en-US" lang="zh-CN"/>
          </a:p>
          <a:p>
            <a:pPr lvl="0"/>
            <a:r>
              <a:rPr altLang="zh-CN" lang="en-US"/>
              <a:t> </a:t>
            </a:r>
            <a:r>
              <a:rPr altLang="zh-CN" lang="en-US"/>
              <a:t>Common</a:t>
            </a:r>
            <a:r>
              <a:rPr altLang="zh-CN" lang="en-US"/>
              <a:t> </a:t>
            </a:r>
            <a:r>
              <a:rPr altLang="zh-CN" lang="en-US"/>
              <a:t>in</a:t>
            </a:r>
            <a:r>
              <a:rPr altLang="zh-CN" lang="en-US"/>
              <a:t> </a:t>
            </a:r>
            <a:r>
              <a:rPr altLang="zh-CN" lang="en-US"/>
              <a:t>women</a:t>
            </a:r>
            <a:r>
              <a:rPr altLang="zh-CN" lang="en-US"/>
              <a:t> </a:t>
            </a:r>
            <a:r>
              <a:rPr altLang="zh-CN" lang="en-US"/>
              <a:t>less</a:t>
            </a:r>
            <a:r>
              <a:rPr altLang="zh-CN" lang="en-US"/>
              <a:t> </a:t>
            </a:r>
            <a:r>
              <a:rPr altLang="zh-CN" lang="en-US"/>
              <a:t>than</a:t>
            </a:r>
            <a:r>
              <a:rPr altLang="zh-CN" lang="en-US"/>
              <a:t> </a:t>
            </a:r>
            <a:r>
              <a:rPr altLang="zh-CN" lang="en-US"/>
              <a:t>1</a:t>
            </a:r>
            <a:r>
              <a:rPr altLang="zh-CN" lang="en-US"/>
              <a:t>5</a:t>
            </a:r>
            <a:r>
              <a:rPr altLang="zh-CN" lang="en-US"/>
              <a:t>0</a:t>
            </a:r>
            <a:r>
              <a:rPr altLang="zh-CN" lang="en-US"/>
              <a:t>cm&amp;4cm</a:t>
            </a:r>
            <a:r>
              <a:rPr altLang="zh-CN" lang="en-US"/>
              <a:t> </a:t>
            </a:r>
            <a:r>
              <a:rPr altLang="zh-CN" lang="en-US"/>
              <a:t>s</a:t>
            </a:r>
            <a:r>
              <a:rPr altLang="zh-CN" lang="en-US"/>
              <a:t>hoes</a:t>
            </a:r>
            <a:r>
              <a:rPr altLang="zh-CN" lang="en-US"/>
              <a:t> </a:t>
            </a:r>
            <a:r>
              <a:rPr altLang="zh-CN" lang="en-US"/>
              <a:t>size</a:t>
            </a:r>
            <a:endParaRPr altLang="en-US" lang="zh-CN"/>
          </a:p>
          <a:p>
            <a:pPr lvl="0"/>
          </a:p>
          <a:p>
            <a:pPr lvl="0"/>
          </a:p>
          <a:p>
            <a:pPr lvl="0"/>
          </a:p>
          <a:p>
            <a:pPr lvl="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8892" name=""/>
          <p:cNvSpPr txBox="1"/>
          <p:nvPr>
            <p:ph type="title" idx="0"/>
          </p:nvPr>
        </p:nvSpPr>
        <p:spPr>
          <a:xfrm>
            <a:off x="457200" y="273050"/>
            <a:ext cx="8229600" cy="1143000"/>
          </a:xfrm>
          <a:prstGeom prst="rect"/>
          <a:noFill/>
          <a:ln>
            <a:noFill/>
          </a:ln>
        </p:spPr>
        <p:txBody>
          <a:bodyPr anchor="ctr" wrap="square"/>
          <a:p>
            <a:pPr lvl="0"/>
            <a:r>
              <a:rPr b="1" i="1" strike="noStrike" u="none"/>
              <a:t>functions</a:t>
            </a:r>
          </a:p>
        </p:txBody>
      </p:sp>
      <p:sp>
        <p:nvSpPr>
          <p:cNvPr id="1048893"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0" strike="noStrike" u="none"/>
              <a:t>Transmits the weight of the body from the spinal column to the lower limbs</a:t>
            </a:r>
          </a:p>
          <a:p>
            <a:pPr indent="514350" lvl="0" marL="514350">
              <a:buFont typeface="+mj-lt"/>
              <a:buAutoNum type="arabicPeriod" startAt="1"/>
            </a:pPr>
            <a:r>
              <a:rPr b="1" i="0" strike="noStrike" u="none"/>
              <a:t>It contains and protects the pelvic organs</a:t>
            </a:r>
          </a:p>
          <a:p>
            <a:pPr indent="514350" lvl="0" marL="514350">
              <a:buFont typeface="+mj-lt"/>
              <a:buAutoNum type="arabicPeriod" startAt="1"/>
            </a:pPr>
            <a:r>
              <a:rPr b="1" i="0" strike="noStrike" u="none"/>
              <a:t>Provides attachment for the abdominal muscles and pelvic floor muscles</a:t>
            </a:r>
          </a:p>
          <a:p>
            <a:pPr indent="514350" lvl="0" marL="514350">
              <a:buFont typeface="+mj-lt"/>
              <a:buAutoNum type="arabicPeriod" startAt="1"/>
            </a:pPr>
            <a:r>
              <a:rPr b="1" i="0" strike="noStrike" u="none"/>
              <a:t>It allows the passage of fetus during labor</a:t>
            </a:r>
          </a:p>
          <a:p>
            <a:pPr indent="514350" lvl="0" marL="514350">
              <a:buFont typeface="+mj-lt"/>
              <a:buAutoNum type="arabicPeriod" startAt="1"/>
            </a:pPr>
            <a:r>
              <a:rPr b="1" i="0" strike="noStrike" u="none"/>
              <a:t>It allows the person to sit and kneel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706" name=""/>
        <p:cNvGrpSpPr/>
        <p:nvPr/>
      </p:nvGrpSpPr>
      <p:grpSpPr>
        <a:xfrm>
          <a:off x="0" y="0"/>
          <a:ext cx="0" cy="0"/>
          <a:chOff x="0" y="0"/>
          <a:chExt cx="0" cy="0"/>
        </a:xfrm>
      </p:grpSpPr>
      <p:sp>
        <p:nvSpPr>
          <p:cNvPr id="1048894" name=""/>
          <p:cNvSpPr txBox="1"/>
          <p:nvPr>
            <p:ph type="title" idx="0"/>
          </p:nvPr>
        </p:nvSpPr>
        <p:spPr>
          <a:xfrm>
            <a:off x="457200" y="273050"/>
            <a:ext cx="8229600" cy="1143000"/>
          </a:xfrm>
          <a:prstGeom prst="rect"/>
          <a:noFill/>
          <a:ln>
            <a:noFill/>
          </a:ln>
        </p:spPr>
        <p:txBody>
          <a:bodyPr anchor="ctr" wrap="square"/>
          <a:p>
            <a:pPr lvl="0"/>
            <a:r>
              <a:rPr b="1" i="1" strike="noStrike" u="none"/>
              <a:t>Structure of the pelvis</a:t>
            </a:r>
          </a:p>
        </p:txBody>
      </p:sp>
      <p:sp>
        <p:nvSpPr>
          <p:cNvPr id="1048895" name=""/>
          <p:cNvSpPr txBox="1"/>
          <p:nvPr>
            <p:ph type="body" idx="1"/>
          </p:nvPr>
        </p:nvSpPr>
        <p:spPr>
          <a:xfrm>
            <a:off x="457200" y="1600200"/>
            <a:ext cx="8229600" cy="4524375"/>
          </a:xfrm>
          <a:prstGeom prst="rect"/>
          <a:noFill/>
          <a:ln>
            <a:noFill/>
          </a:ln>
        </p:spPr>
        <p:txBody>
          <a:bodyPr anchor="t" wrap="square"/>
          <a:p>
            <a:pPr lvl="0"/>
            <a:r>
              <a:rPr b="1" i="0" strike="noStrike" u="none"/>
              <a:t>It Is formed by four bones</a:t>
            </a:r>
          </a:p>
          <a:p>
            <a:pPr lvl="1"/>
            <a:r>
              <a:rPr b="1" sz="3200" i="0" strike="noStrike" u="none"/>
              <a:t>Two innominate bones</a:t>
            </a:r>
          </a:p>
          <a:p>
            <a:pPr lvl="1"/>
            <a:r>
              <a:rPr b="1" sz="3200" i="0" strike="noStrike" u="none"/>
              <a:t>One sacrum</a:t>
            </a:r>
          </a:p>
          <a:p>
            <a:pPr lvl="1"/>
            <a:r>
              <a:rPr b="1" sz="3200" i="0" strike="noStrike" u="none"/>
              <a:t>One coccyx</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707" name=""/>
        <p:cNvGrpSpPr/>
        <p:nvPr/>
      </p:nvGrpSpPr>
      <p:grpSpPr>
        <a:xfrm>
          <a:off x="0" y="0"/>
          <a:ext cx="0" cy="0"/>
          <a:chOff x="0" y="0"/>
          <a:chExt cx="0" cy="0"/>
        </a:xfrm>
      </p:grpSpPr>
      <p:sp>
        <p:nvSpPr>
          <p:cNvPr id="1048896" name=""/>
          <p:cNvSpPr txBox="1"/>
          <p:nvPr>
            <p:ph type="title" idx="0"/>
          </p:nvPr>
        </p:nvSpPr>
        <p:spPr>
          <a:xfrm>
            <a:off x="457200" y="273050"/>
            <a:ext cx="8229600" cy="1143000"/>
          </a:xfrm>
          <a:prstGeom prst="rect"/>
          <a:noFill/>
          <a:ln>
            <a:noFill/>
          </a:ln>
        </p:spPr>
        <p:txBody>
          <a:bodyPr anchor="ctr" wrap="square"/>
          <a:p>
            <a:pPr lvl="0"/>
            <a:r>
              <a:rPr b="1" i="1" strike="noStrike" u="none"/>
              <a:t>Innominate bones</a:t>
            </a:r>
          </a:p>
        </p:txBody>
      </p:sp>
      <p:sp>
        <p:nvSpPr>
          <p:cNvPr id="1048897" name=""/>
          <p:cNvSpPr txBox="1"/>
          <p:nvPr>
            <p:ph type="body" idx="1"/>
          </p:nvPr>
        </p:nvSpPr>
        <p:spPr>
          <a:xfrm>
            <a:off x="457200" y="1600200"/>
            <a:ext cx="8229600" cy="4524375"/>
          </a:xfrm>
          <a:prstGeom prst="rect"/>
          <a:noFill/>
          <a:ln>
            <a:noFill/>
          </a:ln>
        </p:spPr>
        <p:txBody>
          <a:bodyPr anchor="t" wrap="square"/>
          <a:p>
            <a:pPr lvl="0"/>
            <a:r>
              <a:rPr b="1" i="0" strike="noStrike" u="none"/>
              <a:t>Also referred to as hip bones</a:t>
            </a:r>
          </a:p>
          <a:p>
            <a:pPr lvl="0"/>
            <a:r>
              <a:rPr b="1" i="0" strike="noStrike" u="none"/>
              <a:t>They are two in number, each made of three fused bones.</a:t>
            </a:r>
          </a:p>
          <a:p>
            <a:pPr lvl="1"/>
            <a:r>
              <a:rPr b="1" sz="3200" i="0" strike="noStrike" u="none"/>
              <a:t>The ilium</a:t>
            </a:r>
          </a:p>
          <a:p>
            <a:pPr lvl="1"/>
            <a:r>
              <a:rPr b="1" sz="3200" i="0" strike="noStrike" u="none"/>
              <a:t>Ischium</a:t>
            </a:r>
          </a:p>
          <a:p>
            <a:pPr lvl="1"/>
            <a:r>
              <a:rPr b="1" sz="3200" i="0" strike="noStrike" u="none"/>
              <a:t>Pubic bones </a:t>
            </a:r>
          </a:p>
          <a:p>
            <a:pPr lvl="0"/>
            <a:r>
              <a:rPr b="1" i="0" strike="noStrike" u="none"/>
              <a:t>The three bones articulate with each other at the acetabulum.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8898" name=""/>
          <p:cNvSpPr txBox="1"/>
          <p:nvPr>
            <p:ph type="title" idx="0"/>
          </p:nvPr>
        </p:nvSpPr>
        <p:spPr>
          <a:xfrm>
            <a:off x="457200" y="273050"/>
            <a:ext cx="8229600" cy="1143000"/>
          </a:xfrm>
          <a:prstGeom prst="rect"/>
          <a:noFill/>
          <a:ln>
            <a:noFill/>
          </a:ln>
        </p:spPr>
        <p:txBody>
          <a:bodyPr anchor="ctr" wrap="square"/>
          <a:p>
            <a:pPr lvl="0"/>
            <a:r>
              <a:rPr b="1" i="1" strike="noStrike" u="none"/>
              <a:t>ilium</a:t>
            </a:r>
          </a:p>
        </p:txBody>
      </p:sp>
      <p:sp>
        <p:nvSpPr>
          <p:cNvPr id="104889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It forms the flared out superior part of the pelvis</a:t>
            </a:r>
          </a:p>
          <a:p>
            <a:pPr lvl="0"/>
            <a:r>
              <a:rPr b="1" i="0" strike="noStrike" u="none"/>
              <a:t>The anterior surface is concave and called the iliac </a:t>
            </a:r>
            <a:r>
              <a:rPr b="1" i="0" strike="noStrike" u="none"/>
              <a:t>fossa</a:t>
            </a:r>
          </a:p>
          <a:p>
            <a:pPr lvl="0"/>
            <a:r>
              <a:rPr b="1" i="0" strike="noStrike" u="none"/>
              <a:t>The upper border is called the iliac crest</a:t>
            </a:r>
          </a:p>
          <a:p>
            <a:pPr lvl="0"/>
            <a:r>
              <a:rPr b="1" i="0" strike="noStrike" u="none"/>
              <a:t>In front of the iliac crest is a bony prominence called anterior superior iliac spine and below this, anterior inferior iliac spine.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709" name=""/>
        <p:cNvGrpSpPr/>
        <p:nvPr/>
      </p:nvGrpSpPr>
      <p:grpSpPr>
        <a:xfrm>
          <a:off x="0" y="0"/>
          <a:ext cx="0" cy="0"/>
          <a:chOff x="0" y="0"/>
          <a:chExt cx="0" cy="0"/>
        </a:xfrm>
      </p:grpSpPr>
      <p:sp>
        <p:nvSpPr>
          <p:cNvPr id="1048900" name=""/>
          <p:cNvSpPr txBox="1"/>
          <p:nvPr>
            <p:ph type="title" idx="0"/>
          </p:nvPr>
        </p:nvSpPr>
        <p:spPr>
          <a:xfrm>
            <a:off x="457200" y="273050"/>
            <a:ext cx="8229600" cy="1143000"/>
          </a:xfrm>
          <a:prstGeom prst="rect"/>
          <a:noFill/>
          <a:ln>
            <a:noFill/>
          </a:ln>
        </p:spPr>
        <p:txBody>
          <a:bodyPr anchor="ctr" wrap="square"/>
          <a:p>
            <a:pPr lvl="0"/>
            <a:r>
              <a:t>Ilium</a:t>
            </a:r>
          </a:p>
        </p:txBody>
      </p:sp>
      <p:sp>
        <p:nvSpPr>
          <p:cNvPr id="1048901" name=""/>
          <p:cNvSpPr txBox="1"/>
          <p:nvPr>
            <p:ph type="body" idx="1"/>
          </p:nvPr>
        </p:nvSpPr>
        <p:spPr>
          <a:xfrm>
            <a:off x="457200" y="1600200"/>
            <a:ext cx="8229600" cy="4524375"/>
          </a:xfrm>
          <a:prstGeom prst="rect"/>
          <a:noFill/>
          <a:ln>
            <a:noFill/>
          </a:ln>
        </p:spPr>
        <p:txBody>
          <a:bodyPr anchor="t" wrap="square"/>
          <a:p>
            <a:pPr lvl="0"/>
            <a:r>
              <a:rPr b="1" i="0" strike="noStrike" u="none"/>
              <a:t>On the posterior aspect are two corresponding spines, the posterior superior and posterior inferior iliac spines</a:t>
            </a:r>
          </a:p>
          <a:p>
            <a:pPr lvl="0"/>
            <a:r>
              <a:rPr b="1" i="0" strike="noStrike" u="none"/>
              <a:t>The iliac bones on each side articulate with the sacrum at a joint called sacro-iliac joint</a:t>
            </a:r>
          </a:p>
          <a:p>
            <a:pPr lvl="0"/>
          </a:p>
          <a:p>
            <a:pPr lvl="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sp>
        <p:nvSpPr>
          <p:cNvPr id="1048902" name=""/>
          <p:cNvSpPr txBox="1"/>
          <p:nvPr>
            <p:ph type="title" idx="0"/>
          </p:nvPr>
        </p:nvSpPr>
        <p:spPr>
          <a:xfrm>
            <a:off x="457200" y="273050"/>
            <a:ext cx="8229600" cy="1143000"/>
          </a:xfrm>
          <a:prstGeom prst="rect"/>
          <a:noFill/>
          <a:ln>
            <a:noFill/>
          </a:ln>
        </p:spPr>
        <p:txBody>
          <a:bodyPr anchor="ctr" wrap="square"/>
          <a:p>
            <a:pPr lvl="0"/>
            <a:r>
              <a:rPr b="1" i="1" strike="noStrike" u="none"/>
              <a:t>ischium</a:t>
            </a:r>
          </a:p>
        </p:txBody>
      </p:sp>
      <p:sp>
        <p:nvSpPr>
          <p:cNvPr id="1048903" name=""/>
          <p:cNvSpPr txBox="1"/>
          <p:nvPr>
            <p:ph type="body" idx="1"/>
          </p:nvPr>
        </p:nvSpPr>
        <p:spPr>
          <a:xfrm>
            <a:off x="457200" y="1600200"/>
            <a:ext cx="8229600" cy="4524375"/>
          </a:xfrm>
          <a:prstGeom prst="rect"/>
          <a:noFill/>
          <a:ln>
            <a:noFill/>
          </a:ln>
        </p:spPr>
        <p:txBody>
          <a:bodyPr anchor="t" wrap="square"/>
          <a:p>
            <a:pPr lvl="0"/>
            <a:r>
              <a:rPr b="1" i="0" strike="noStrike" u="none"/>
              <a:t>It is the thick, lower bone </a:t>
            </a:r>
            <a:r>
              <a:rPr b="1" i="0" strike="noStrike" u="none"/>
              <a:t>posteriorly</a:t>
            </a:r>
          </a:p>
          <a:p>
            <a:pPr lvl="0"/>
            <a:r>
              <a:rPr b="1" i="0" strike="noStrike" u="none"/>
              <a:t>It has a large prominence, the ischial tuberosity which we sit on</a:t>
            </a:r>
          </a:p>
          <a:p>
            <a:pPr lvl="0"/>
            <a:r>
              <a:rPr b="1" i="0" strike="noStrike" u="none"/>
              <a:t>Posterior inward projection above the </a:t>
            </a:r>
            <a:r>
              <a:rPr b="1" i="0" strike="noStrike" u="none"/>
              <a:t>tuberosity</a:t>
            </a:r>
            <a:r>
              <a:rPr b="1" i="0" strike="noStrike" u="none"/>
              <a:t> are known as the </a:t>
            </a:r>
            <a:r>
              <a:rPr b="1" i="0" strike="noStrike" u="none"/>
              <a:t>ischial</a:t>
            </a:r>
            <a:r>
              <a:rPr b="1" i="0" strike="noStrike" u="none"/>
              <a:t> spines</a:t>
            </a:r>
          </a:p>
          <a:p>
            <a:pPr lvl="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8650" name=""/>
          <p:cNvSpPr txBox="1"/>
          <p:nvPr>
            <p:ph type="title" idx="0"/>
          </p:nvPr>
        </p:nvSpPr>
        <p:spPr>
          <a:xfrm>
            <a:off x="457200" y="273050"/>
            <a:ext cx="8229600" cy="1143000"/>
          </a:xfrm>
          <a:prstGeom prst="rect"/>
          <a:noFill/>
          <a:ln>
            <a:noFill/>
          </a:ln>
        </p:spPr>
        <p:txBody>
          <a:bodyPr anchor="ctr" wrap="square"/>
          <a:p>
            <a:pPr lvl="0"/>
            <a:r>
              <a:t>Principles </a:t>
            </a:r>
          </a:p>
        </p:txBody>
      </p:sp>
      <p:sp>
        <p:nvSpPr>
          <p:cNvPr id="1048651" name=""/>
          <p:cNvSpPr txBox="1"/>
          <p:nvPr>
            <p:ph type="body" idx="1"/>
          </p:nvPr>
        </p:nvSpPr>
        <p:spPr>
          <a:xfrm>
            <a:off x="457200" y="1600200"/>
            <a:ext cx="8229600" cy="4524375"/>
          </a:xfrm>
          <a:prstGeom prst="rect"/>
          <a:noFill/>
          <a:ln>
            <a:noFill/>
          </a:ln>
        </p:spPr>
        <p:txBody>
          <a:bodyPr anchor="t" wrap="square"/>
          <a:p>
            <a:pPr lvl="1"/>
            <a:r>
              <a:rPr b="1" sz="3200" i="0" strike="noStrike" u="none"/>
              <a:t>Maintain own and others dignity through good moral behavior and respect for life.</a:t>
            </a:r>
          </a:p>
          <a:p>
            <a:pPr lvl="1"/>
            <a:r>
              <a:rPr b="1" sz="3200" i="0" strike="noStrike" u="none"/>
              <a:t>Exercise equity to all irrespective of their social background and status, religion, race or beliefs.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8904" name=""/>
          <p:cNvSpPr txBox="1"/>
          <p:nvPr>
            <p:ph type="title" idx="0"/>
          </p:nvPr>
        </p:nvSpPr>
        <p:spPr>
          <a:xfrm>
            <a:off x="457200" y="273050"/>
            <a:ext cx="8229600" cy="1143000"/>
          </a:xfrm>
          <a:prstGeom prst="rect"/>
          <a:noFill/>
          <a:ln>
            <a:noFill/>
          </a:ln>
        </p:spPr>
        <p:txBody>
          <a:bodyPr anchor="ctr" wrap="square"/>
          <a:p>
            <a:pPr lvl="0"/>
            <a:r>
              <a:rPr b="1" i="1" strike="noStrike" u="none"/>
              <a:t>The pubic bone</a:t>
            </a:r>
          </a:p>
        </p:txBody>
      </p:sp>
      <p:sp>
        <p:nvSpPr>
          <p:cNvPr id="1048905" name=""/>
          <p:cNvSpPr txBox="1"/>
          <p:nvPr>
            <p:ph type="body" idx="1"/>
          </p:nvPr>
        </p:nvSpPr>
        <p:spPr>
          <a:xfrm>
            <a:off x="457200" y="1416050"/>
            <a:ext cx="8229600" cy="4524375"/>
          </a:xfrm>
          <a:prstGeom prst="rect"/>
          <a:noFill/>
          <a:ln>
            <a:noFill/>
          </a:ln>
        </p:spPr>
        <p:txBody>
          <a:bodyPr anchor="t" wrap="square">
            <a:normAutofit fontScale="96875" lnSpcReduction="10000"/>
          </a:bodyPr>
          <a:p>
            <a:pPr lvl="0"/>
            <a:r>
              <a:rPr b="1" i="0" strike="noStrike" u="none"/>
              <a:t>Forms the anterior part of the pelvis</a:t>
            </a:r>
          </a:p>
          <a:p>
            <a:pPr lvl="0"/>
            <a:r>
              <a:rPr b="1" i="0" strike="noStrike" u="none"/>
              <a:t>It has a body, and two projections, the superior and inferior ramus.</a:t>
            </a:r>
          </a:p>
          <a:p>
            <a:pPr lvl="0"/>
            <a:r>
              <a:rPr b="1" i="0" strike="noStrike" u="none"/>
              <a:t>The inferior rami form the pubic arch</a:t>
            </a:r>
          </a:p>
          <a:p>
            <a:pPr lvl="0"/>
            <a:r>
              <a:rPr b="1" i="0" strike="noStrike" u="none"/>
              <a:t>The space between the rami and ischium is known as the obturator foramen</a:t>
            </a:r>
          </a:p>
          <a:p>
            <a:pPr lvl="0"/>
            <a:r>
              <a:rPr b="1" i="0" strike="noStrike" u="none"/>
              <a:t>On the lower border of the innominate bone are found two curves, the greater and lesser sciatic notches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8906" name=""/>
          <p:cNvSpPr txBox="1"/>
          <p:nvPr>
            <p:ph type="title" idx="0"/>
          </p:nvPr>
        </p:nvSpPr>
        <p:spPr>
          <a:xfrm>
            <a:off x="457200" y="273050"/>
            <a:ext cx="8229600" cy="1143000"/>
          </a:xfrm>
          <a:prstGeom prst="rect"/>
          <a:noFill/>
          <a:ln>
            <a:noFill/>
          </a:ln>
        </p:spPr>
        <p:txBody>
          <a:bodyPr anchor="ctr" wrap="square"/>
          <a:p>
            <a:pPr lvl="0"/>
            <a:r>
              <a:rPr b="1" i="1" strike="noStrike" u="none"/>
              <a:t>The sacrum</a:t>
            </a:r>
          </a:p>
        </p:txBody>
      </p:sp>
      <p:sp>
        <p:nvSpPr>
          <p:cNvPr id="1048907" name=""/>
          <p:cNvSpPr txBox="1"/>
          <p:nvPr>
            <p:ph type="body" idx="1"/>
          </p:nvPr>
        </p:nvSpPr>
        <p:spPr>
          <a:xfrm>
            <a:off x="457200" y="1600200"/>
            <a:ext cx="8229600" cy="4524375"/>
          </a:xfrm>
          <a:prstGeom prst="rect"/>
          <a:noFill/>
          <a:ln>
            <a:noFill/>
          </a:ln>
        </p:spPr>
        <p:txBody>
          <a:bodyPr anchor="t" wrap="square"/>
          <a:p>
            <a:pPr lvl="0"/>
            <a:r>
              <a:rPr b="1" i="0" strike="noStrike" u="none"/>
              <a:t>It is a wedge shaped bone</a:t>
            </a:r>
          </a:p>
          <a:p>
            <a:pPr lvl="0"/>
            <a:r>
              <a:rPr b="1" i="0" strike="noStrike" u="none"/>
              <a:t>It is made of five fused vertebral bones</a:t>
            </a:r>
          </a:p>
          <a:p>
            <a:pPr lvl="0"/>
            <a:r>
              <a:rPr b="1" i="0" strike="noStrike" u="none"/>
              <a:t>The upper boarder of the first sacral vertebra is  pushed forwards and is known as the sacral promontory</a:t>
            </a:r>
          </a:p>
          <a:p>
            <a:pPr lvl="0"/>
            <a:r>
              <a:rPr b="1" i="0" strike="noStrike" u="none"/>
              <a:t>The concave anterior surface is called the hollow of the sacrum</a:t>
            </a:r>
          </a:p>
          <a:p>
            <a:pPr lvl="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713" name=""/>
        <p:cNvGrpSpPr/>
        <p:nvPr/>
      </p:nvGrpSpPr>
      <p:grpSpPr>
        <a:xfrm>
          <a:off x="0" y="0"/>
          <a:ext cx="0" cy="0"/>
          <a:chOff x="0" y="0"/>
          <a:chExt cx="0" cy="0"/>
        </a:xfrm>
      </p:grpSpPr>
      <p:sp>
        <p:nvSpPr>
          <p:cNvPr id="1048908" name=""/>
          <p:cNvSpPr txBox="1"/>
          <p:nvPr>
            <p:ph type="title" idx="0"/>
          </p:nvPr>
        </p:nvSpPr>
        <p:spPr>
          <a:xfrm>
            <a:off x="457200" y="273050"/>
            <a:ext cx="8229600" cy="1143000"/>
          </a:xfrm>
          <a:prstGeom prst="rect"/>
          <a:noFill/>
          <a:ln>
            <a:noFill/>
          </a:ln>
        </p:spPr>
        <p:txBody>
          <a:bodyPr anchor="ctr" wrap="square"/>
          <a:p>
            <a:pPr lvl="0"/>
            <a:r>
              <a:t>The sacrum</a:t>
            </a:r>
          </a:p>
        </p:txBody>
      </p:sp>
      <p:sp>
        <p:nvSpPr>
          <p:cNvPr id="1048909" name=""/>
          <p:cNvSpPr txBox="1"/>
          <p:nvPr>
            <p:ph type="body" idx="1"/>
          </p:nvPr>
        </p:nvSpPr>
        <p:spPr>
          <a:xfrm>
            <a:off x="457200" y="1600200"/>
            <a:ext cx="8229600" cy="4524375"/>
          </a:xfrm>
          <a:prstGeom prst="rect"/>
          <a:noFill/>
          <a:ln>
            <a:noFill/>
          </a:ln>
        </p:spPr>
        <p:txBody>
          <a:bodyPr anchor="t" wrap="square"/>
          <a:p>
            <a:pPr lvl="0"/>
            <a:r>
              <a:rPr b="1" i="0" strike="noStrike" u="none"/>
              <a:t>On the sides, the sacrum extends into a wing or ala.</a:t>
            </a:r>
          </a:p>
          <a:p>
            <a:pPr lvl="0"/>
            <a:r>
              <a:rPr b="1" i="0" strike="noStrike" u="none"/>
              <a:t>Four pairs of foramina pierce the sacrum, allowing the nerves to pass through them to supply the pelvic organs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8910" name=""/>
          <p:cNvSpPr txBox="1"/>
          <p:nvPr>
            <p:ph type="title" idx="0"/>
          </p:nvPr>
        </p:nvSpPr>
        <p:spPr>
          <a:xfrm>
            <a:off x="457200" y="273050"/>
            <a:ext cx="8229600" cy="1143000"/>
          </a:xfrm>
          <a:prstGeom prst="rect"/>
          <a:noFill/>
          <a:ln>
            <a:noFill/>
          </a:ln>
        </p:spPr>
        <p:txBody>
          <a:bodyPr anchor="ctr" wrap="square"/>
          <a:p>
            <a:pPr lvl="0"/>
            <a:r>
              <a:rPr b="1" i="1" strike="noStrike" u="none"/>
              <a:t>coccyx</a:t>
            </a:r>
          </a:p>
        </p:txBody>
      </p:sp>
      <p:sp>
        <p:nvSpPr>
          <p:cNvPr id="1048911" name=""/>
          <p:cNvSpPr txBox="1"/>
          <p:nvPr>
            <p:ph type="body" idx="1"/>
          </p:nvPr>
        </p:nvSpPr>
        <p:spPr>
          <a:xfrm>
            <a:off x="457200" y="1600200"/>
            <a:ext cx="8229600" cy="4524375"/>
          </a:xfrm>
          <a:prstGeom prst="rect"/>
          <a:noFill/>
          <a:ln>
            <a:noFill/>
          </a:ln>
        </p:spPr>
        <p:txBody>
          <a:bodyPr anchor="t" wrap="square"/>
          <a:p>
            <a:pPr lvl="0"/>
            <a:r>
              <a:rPr b="1" i="0" strike="noStrike" u="none"/>
              <a:t>It is a triangular bone formed by four fused coccygeal bones.</a:t>
            </a:r>
          </a:p>
        </p:txBody>
      </p:sp>
      <p:pic>
        <p:nvPicPr>
          <p:cNvPr id="2097174" name=""/>
          <p:cNvPicPr>
            <a:picLocks/>
          </p:cNvPicPr>
          <p:nvPr/>
        </p:nvPicPr>
        <p:blipFill>
          <a:blip xmlns:r="http://schemas.openxmlformats.org/officeDocument/2006/relationships" r:embed="rId1"/>
          <a:srcRect/>
          <a:stretch>
            <a:fillRect/>
          </a:stretch>
        </p:blipFill>
        <p:spPr>
          <a:xfrm>
            <a:off x="3216275" y="1981200"/>
            <a:ext cx="2943225" cy="3956050"/>
          </a:xfrm>
          <a:prstGeom prst="rect"/>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8912" name=""/>
          <p:cNvSpPr txBox="1"/>
          <p:nvPr>
            <p:ph type="title" idx="0"/>
          </p:nvPr>
        </p:nvSpPr>
        <p:spPr>
          <a:xfrm>
            <a:off x="457200" y="273050"/>
            <a:ext cx="8229600" cy="1143000"/>
          </a:xfrm>
          <a:prstGeom prst="rect"/>
          <a:noFill/>
          <a:ln>
            <a:noFill/>
          </a:ln>
        </p:spPr>
        <p:txBody>
          <a:bodyPr anchor="ctr" wrap="square"/>
          <a:p>
            <a:pPr lvl="0"/>
            <a:r>
              <a:rPr b="1" i="1" strike="noStrike" u="none"/>
              <a:t>Pelvic joints</a:t>
            </a:r>
          </a:p>
        </p:txBody>
      </p:sp>
      <p:sp>
        <p:nvSpPr>
          <p:cNvPr id="1048913"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solidFill>
                  <a:srgbClr val="00B0F0"/>
                </a:solidFill>
              </a:rPr>
              <a:t>Two sacro-iliac joints- </a:t>
            </a:r>
            <a:r>
              <a:rPr b="1" i="0" strike="noStrike" u="none"/>
              <a:t>the strongest joints in the body, where the sacrum articulate with the ilium. Strain due to pregnancy on the ligaments of these joints lead to back pains</a:t>
            </a:r>
          </a:p>
          <a:p>
            <a:pPr lvl="0">
              <a:buFont typeface="Wingdings"/>
              <a:buChar char="ü"/>
            </a:pPr>
            <a:r>
              <a:rPr b="1" i="1" strike="noStrike" u="none">
                <a:solidFill>
                  <a:srgbClr val="00B0F0"/>
                </a:solidFill>
              </a:rPr>
              <a:t>Symphysis pubis joint- </a:t>
            </a:r>
            <a:r>
              <a:rPr b="1" i="0" strike="noStrike" u="none"/>
              <a:t>this is the joint between the pubic bones. It widens in late pregnancy causing pain while walking. In severe case, it can cause pelvic dysfunction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716" name=""/>
        <p:cNvGrpSpPr/>
        <p:nvPr/>
      </p:nvGrpSpPr>
      <p:grpSpPr>
        <a:xfrm>
          <a:off x="0" y="0"/>
          <a:ext cx="0" cy="0"/>
          <a:chOff x="0" y="0"/>
          <a:chExt cx="0" cy="0"/>
        </a:xfrm>
      </p:grpSpPr>
      <p:sp>
        <p:nvSpPr>
          <p:cNvPr id="1048914" name=""/>
          <p:cNvSpPr txBox="1"/>
          <p:nvPr>
            <p:ph type="title" idx="0"/>
          </p:nvPr>
        </p:nvSpPr>
        <p:spPr>
          <a:xfrm>
            <a:off x="457200" y="273050"/>
            <a:ext cx="8229600" cy="1143000"/>
          </a:xfrm>
          <a:prstGeom prst="rect"/>
          <a:noFill/>
          <a:ln>
            <a:noFill/>
          </a:ln>
        </p:spPr>
        <p:txBody>
          <a:bodyPr anchor="ctr" wrap="square"/>
          <a:p>
            <a:pPr lvl="0"/>
            <a:r>
              <a:rPr b="1" i="1" strike="noStrike" u="none"/>
              <a:t>Pelvic joints</a:t>
            </a:r>
          </a:p>
        </p:txBody>
      </p:sp>
      <p:sp>
        <p:nvSpPr>
          <p:cNvPr id="1048915"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solidFill>
                  <a:srgbClr val="00B0F0"/>
                </a:solidFill>
              </a:rPr>
              <a:t>Sacro-coccygeal joint- </a:t>
            </a:r>
            <a:r>
              <a:rPr b="1" i="0" strike="noStrike" u="none"/>
              <a:t>found where the sacrum articulates with the coccyx. It allows for the coccyx to be displaced </a:t>
            </a:r>
            <a:r>
              <a:rPr b="1" i="0" strike="noStrike" u="none"/>
              <a:t>posteriorly</a:t>
            </a:r>
            <a:r>
              <a:rPr b="1" i="0" strike="noStrike" u="none"/>
              <a:t> during labor.</a:t>
            </a:r>
          </a:p>
          <a:p>
            <a:pPr lvl="0"/>
            <a:r>
              <a:rPr b="1" i="0" strike="noStrike" u="none"/>
              <a:t>Each pelvic joint is held together by ligaments that strengthen it.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8916" name=""/>
          <p:cNvSpPr txBox="1"/>
          <p:nvPr>
            <p:ph type="title" idx="0"/>
          </p:nvPr>
        </p:nvSpPr>
        <p:spPr>
          <a:xfrm>
            <a:off x="457200" y="273050"/>
            <a:ext cx="8229600" cy="1143000"/>
          </a:xfrm>
          <a:prstGeom prst="rect"/>
          <a:noFill/>
          <a:ln>
            <a:noFill/>
          </a:ln>
        </p:spPr>
        <p:txBody>
          <a:bodyPr anchor="ctr" wrap="square"/>
          <a:p>
            <a:pPr lvl="0"/>
            <a:r>
              <a:rPr b="1" i="1" strike="noStrike" u="none"/>
              <a:t>Pelvic ligaments</a:t>
            </a:r>
          </a:p>
        </p:txBody>
      </p:sp>
      <p:sp>
        <p:nvSpPr>
          <p:cNvPr id="1048917"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Font typeface="+mj-lt"/>
              <a:buAutoNum type="arabicPeriod" startAt="1"/>
            </a:pPr>
            <a:r>
              <a:rPr b="1" i="0" strike="noStrike" u="none"/>
              <a:t>Inter pubic ligaments found at the symphysis pubis</a:t>
            </a:r>
          </a:p>
          <a:p>
            <a:pPr indent="514350" lvl="0" marL="514350">
              <a:buFont typeface="+mj-lt"/>
              <a:buAutoNum type="arabicPeriod" startAt="1"/>
            </a:pPr>
            <a:r>
              <a:rPr b="1" i="0" strike="noStrike" u="none"/>
              <a:t>Sacro-iliac ligaments attach the sacrum and the ilium</a:t>
            </a:r>
          </a:p>
          <a:p>
            <a:pPr indent="514350" lvl="0" marL="514350">
              <a:buFont typeface="+mj-lt"/>
              <a:buAutoNum type="arabicPeriod" startAt="1"/>
            </a:pPr>
            <a:r>
              <a:rPr b="1" i="0" strike="noStrike" u="none"/>
              <a:t>Sacrococcygeal ligaments are found at the sacro-coccygeal joint</a:t>
            </a:r>
          </a:p>
          <a:p>
            <a:pPr indent="514350" lvl="0" marL="514350">
              <a:buFont typeface="+mj-lt"/>
              <a:buAutoNum type="arabicPeriod" startAt="1"/>
            </a:pPr>
            <a:r>
              <a:rPr b="1" i="0" strike="noStrike" u="none"/>
              <a:t>Sacro tuberous ligaments attach the sacrum and ischial tuberosities</a:t>
            </a:r>
          </a:p>
          <a:p>
            <a:pPr indent="514350" lvl="0" marL="514350">
              <a:buFont typeface="+mj-lt"/>
              <a:buAutoNum type="arabicPeriod" startAt="1"/>
            </a:pPr>
            <a:r>
              <a:rPr b="1" i="0" strike="noStrike" u="none"/>
              <a:t>Sacrospinous ligaments connect the sacrum and the posterior ischial spines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8918" name=""/>
          <p:cNvSpPr txBox="1"/>
          <p:nvPr>
            <p:ph type="title" idx="0"/>
          </p:nvPr>
        </p:nvSpPr>
        <p:spPr>
          <a:xfrm>
            <a:off x="457200" y="273050"/>
            <a:ext cx="8229600" cy="1143000"/>
          </a:xfrm>
          <a:prstGeom prst="rect"/>
          <a:noFill/>
          <a:ln>
            <a:noFill/>
          </a:ln>
        </p:spPr>
        <p:txBody>
          <a:bodyPr anchor="ctr" wrap="square"/>
          <a:p>
            <a:pPr lvl="0"/>
            <a:r>
              <a:rPr b="1" i="1" strike="noStrike" u="none"/>
              <a:t>Pelvic ligaments</a:t>
            </a:r>
          </a:p>
        </p:txBody>
      </p:sp>
      <p:sp>
        <p:nvSpPr>
          <p:cNvPr id="1048919" name=""/>
          <p:cNvSpPr txBox="1"/>
          <p:nvPr>
            <p:ph type="body" idx="1"/>
          </p:nvPr>
        </p:nvSpPr>
        <p:spPr>
          <a:xfrm>
            <a:off x="457200" y="1600200"/>
            <a:ext cx="8229600" cy="4524375"/>
          </a:xfrm>
          <a:prstGeom prst="rect"/>
          <a:noFill/>
          <a:ln>
            <a:noFill/>
          </a:ln>
        </p:spPr>
        <p:txBody>
          <a:bodyPr anchor="t" wrap="square"/>
          <a:p>
            <a:pPr lvl="0"/>
            <a:r>
              <a:rPr b="1" i="1" strike="noStrike" u="none">
                <a:solidFill>
                  <a:srgbClr val="00B0F0"/>
                </a:solidFill>
              </a:rPr>
              <a:t>Nb</a:t>
            </a:r>
            <a:r>
              <a:rPr b="1" i="1" strike="noStrike" u="none">
                <a:solidFill>
                  <a:srgbClr val="00B0F0"/>
                </a:solidFill>
              </a:rPr>
              <a:t>: the sacrotuberous and Sacrospinous ligaments form the posterior wall of pelvic outlet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719" name=""/>
        <p:cNvGrpSpPr/>
        <p:nvPr/>
      </p:nvGrpSpPr>
      <p:grpSpPr>
        <a:xfrm>
          <a:off x="0" y="0"/>
          <a:ext cx="0" cy="0"/>
          <a:chOff x="0" y="0"/>
          <a:chExt cx="0" cy="0"/>
        </a:xfrm>
      </p:grpSpPr>
      <p:sp>
        <p:nvSpPr>
          <p:cNvPr id="1048920" name=""/>
          <p:cNvSpPr txBox="1"/>
          <p:nvPr>
            <p:ph type="title" idx="0"/>
          </p:nvPr>
        </p:nvSpPr>
        <p:spPr>
          <a:xfrm>
            <a:off x="457200" y="273050"/>
            <a:ext cx="8229600" cy="1143000"/>
          </a:xfrm>
          <a:prstGeom prst="rect"/>
          <a:noFill/>
          <a:ln>
            <a:noFill/>
          </a:ln>
        </p:spPr>
        <p:txBody>
          <a:bodyPr anchor="ctr" wrap="square"/>
          <a:p>
            <a:pPr lvl="0"/>
            <a:r>
              <a:rPr b="1" i="1" strike="noStrike" u="none"/>
              <a:t>PARTS OF THE PELVIS</a:t>
            </a:r>
          </a:p>
        </p:txBody>
      </p:sp>
      <p:sp>
        <p:nvSpPr>
          <p:cNvPr id="1048921" name=""/>
          <p:cNvSpPr txBox="1"/>
          <p:nvPr>
            <p:ph type="body" idx="1"/>
          </p:nvPr>
        </p:nvSpPr>
        <p:spPr>
          <a:xfrm>
            <a:off x="-3199807" y="2953726"/>
            <a:ext cx="8229600" cy="4524375"/>
          </a:xfrm>
          <a:prstGeom prst="rect"/>
          <a:noFill/>
          <a:ln>
            <a:noFill/>
          </a:ln>
        </p:spPr>
        <p:txBody>
          <a:bodyPr anchor="t" wrap="square"/>
          <a:p>
            <a:pPr lvl="0"/>
            <a:r>
              <a:rPr b="1" i="0" strike="noStrike" u="none"/>
              <a:t>The bony pelvis is divided into two parts:</a:t>
            </a:r>
          </a:p>
          <a:p>
            <a:pPr lvl="1"/>
            <a:r>
              <a:rPr b="1" sz="3200" i="0" strike="noStrike" u="none"/>
              <a:t>False pelvis</a:t>
            </a:r>
          </a:p>
          <a:p>
            <a:pPr lvl="1"/>
            <a:r>
              <a:rPr b="1" sz="3200" i="0" strike="noStrike" u="none"/>
              <a:t>True pelvis</a:t>
            </a:r>
          </a:p>
          <a:p>
            <a:pPr lvl="0">
              <a:buNone/>
            </a:pPr>
            <a:r>
              <a:rPr b="1" i="1" strike="noStrike" u="sng">
                <a:solidFill>
                  <a:srgbClr val="00B0F0"/>
                </a:solidFill>
              </a:rPr>
              <a:t>False pelvis</a:t>
            </a:r>
          </a:p>
          <a:p>
            <a:pPr lvl="0"/>
            <a:r>
              <a:rPr b="1" i="0" strike="noStrike" u="none"/>
              <a:t>It is the part above the brim formed by the flared out part of iliac bones. it is bordered by the iliac crest and the 5</a:t>
            </a:r>
            <a:r>
              <a:rPr baseline="30000" b="1" i="0" strike="noStrike" u="none"/>
              <a:t>th</a:t>
            </a:r>
            <a:r>
              <a:rPr b="1" i="0" strike="noStrike" u="none"/>
              <a:t> lumbar vertebra. It is of little obstetrical significance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8922" name=""/>
          <p:cNvSpPr txBox="1"/>
          <p:nvPr>
            <p:ph type="title" idx="0"/>
          </p:nvPr>
        </p:nvSpPr>
        <p:spPr>
          <a:xfrm>
            <a:off x="457200" y="273050"/>
            <a:ext cx="8229600" cy="1143000"/>
          </a:xfrm>
          <a:prstGeom prst="rect"/>
          <a:noFill/>
          <a:ln>
            <a:noFill/>
          </a:ln>
        </p:spPr>
        <p:txBody>
          <a:bodyPr anchor="ctr" wrap="square"/>
          <a:p>
            <a:pPr lvl="0"/>
            <a:r>
              <a:rPr b="1" i="1" strike="noStrike" u="sng">
                <a:solidFill>
                  <a:srgbClr val="00B0F0"/>
                </a:solidFill>
              </a:rPr>
              <a:t>True pelvis</a:t>
            </a:r>
          </a:p>
        </p:txBody>
      </p:sp>
      <p:sp>
        <p:nvSpPr>
          <p:cNvPr id="1048923" name=""/>
          <p:cNvSpPr txBox="1"/>
          <p:nvPr>
            <p:ph type="body" idx="1"/>
          </p:nvPr>
        </p:nvSpPr>
        <p:spPr>
          <a:xfrm>
            <a:off x="457200" y="1600200"/>
            <a:ext cx="8229600" cy="4524375"/>
          </a:xfrm>
          <a:prstGeom prst="rect"/>
          <a:noFill/>
          <a:ln>
            <a:noFill/>
          </a:ln>
        </p:spPr>
        <p:txBody>
          <a:bodyPr anchor="t" wrap="square"/>
          <a:p>
            <a:pPr lvl="0"/>
            <a:r>
              <a:rPr b="1" i="0" strike="noStrike" u="none"/>
              <a:t>It is the curved bony canal that the fetus pass through during labor</a:t>
            </a:r>
          </a:p>
          <a:p>
            <a:pPr lvl="0"/>
            <a:r>
              <a:rPr b="1" i="0" strike="noStrike" u="none"/>
              <a:t>It is divided into:-</a:t>
            </a:r>
          </a:p>
          <a:p>
            <a:pPr lvl="4"/>
            <a:r>
              <a:rPr b="1" sz="3200" i="0" strike="noStrike" u="none"/>
              <a:t>The brim</a:t>
            </a:r>
          </a:p>
          <a:p>
            <a:pPr lvl="4"/>
            <a:r>
              <a:rPr b="1" sz="3200" i="0" strike="noStrike" u="none"/>
              <a:t>The cavity</a:t>
            </a:r>
          </a:p>
          <a:p>
            <a:pPr lvl="4"/>
            <a:r>
              <a:rPr b="1" sz="3200" i="0" strike="noStrike" u="none"/>
              <a:t>The outlet</a:t>
            </a:r>
          </a:p>
          <a:p>
            <a:pPr lvl="0"/>
            <a:r>
              <a:rPr b="1" i="0" strike="noStrike" u="none"/>
              <a:t>True pelvis is of obstetrical importance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8652" name=""/>
          <p:cNvSpPr txBox="1"/>
          <p:nvPr>
            <p:ph type="title" idx="0"/>
          </p:nvPr>
        </p:nvSpPr>
        <p:spPr>
          <a:xfrm>
            <a:off x="457200" y="273050"/>
            <a:ext cx="8229600" cy="1143000"/>
          </a:xfrm>
          <a:prstGeom prst="rect"/>
          <a:noFill/>
          <a:ln>
            <a:noFill/>
          </a:ln>
        </p:spPr>
        <p:txBody>
          <a:bodyPr anchor="ctr" wrap="square"/>
          <a:p>
            <a:pPr lvl="0"/>
            <a:r>
              <a:rPr b="1" i="1" strike="noStrike" u="none"/>
              <a:t>Students objectives</a:t>
            </a:r>
          </a:p>
        </p:txBody>
      </p:sp>
      <p:sp>
        <p:nvSpPr>
          <p:cNvPr id="1048653" name=""/>
          <p:cNvSpPr txBox="1"/>
          <p:nvPr>
            <p:ph type="body" idx="1"/>
          </p:nvPr>
        </p:nvSpPr>
        <p:spPr>
          <a:xfrm>
            <a:off x="457200" y="1600200"/>
            <a:ext cx="8229600" cy="4524375"/>
          </a:xfrm>
          <a:prstGeom prst="rect"/>
          <a:noFill/>
          <a:ln>
            <a:noFill/>
          </a:ln>
        </p:spPr>
        <p:txBody>
          <a:bodyPr anchor="t" wrap="square"/>
          <a:p>
            <a:pPr lvl="0"/>
            <a:r>
              <a:t> </a:t>
            </a:r>
            <a:r>
              <a:rPr b="1" i="0" strike="noStrike" u="none"/>
              <a:t>To describe the anatomy and physiology of female and Male reproductive system</a:t>
            </a:r>
          </a:p>
          <a:p>
            <a:pPr lvl="0"/>
            <a:r>
              <a:rPr b="1" i="0" strike="noStrike" u="none"/>
              <a:t>Develop knowledge, skills</a:t>
            </a:r>
            <a:r>
              <a:rPr b="1" i="0" strike="noStrike" u="none"/>
              <a:t> </a:t>
            </a:r>
            <a:r>
              <a:rPr b="1" i="0" strike="noStrike" u="none"/>
              <a:t>and attitude towards caring of a pregnant woman and mothers in labor.</a:t>
            </a:r>
          </a:p>
          <a:p>
            <a:pPr lvl="0"/>
            <a:r>
              <a:rPr b="1" i="0" strike="noStrike" u="none"/>
              <a:t>Acquire knowledge, skills and positive attitude towards caring of a woman after birth.</a:t>
            </a:r>
          </a:p>
          <a:p>
            <a:pPr lvl="0"/>
          </a:p>
          <a:p>
            <a:pPr lvl="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8924" name=""/>
          <p:cNvSpPr txBox="1"/>
          <p:nvPr>
            <p:ph type="title" idx="0"/>
          </p:nvPr>
        </p:nvSpPr>
        <p:spPr>
          <a:xfrm>
            <a:off x="457200" y="273050"/>
            <a:ext cx="8229600" cy="1143000"/>
          </a:xfrm>
          <a:prstGeom prst="rect"/>
          <a:noFill/>
          <a:ln>
            <a:noFill/>
          </a:ln>
        </p:spPr>
        <p:txBody>
          <a:bodyPr anchor="ctr" wrap="square"/>
          <a:p>
            <a:pPr lvl="0"/>
            <a:r>
              <a:rPr b="1" i="1" strike="noStrike" u="none"/>
              <a:t>The brim</a:t>
            </a:r>
          </a:p>
        </p:txBody>
      </p:sp>
      <p:sp>
        <p:nvSpPr>
          <p:cNvPr id="1048925" name=""/>
          <p:cNvSpPr txBox="1"/>
          <p:nvPr>
            <p:ph type="body" idx="1"/>
          </p:nvPr>
        </p:nvSpPr>
        <p:spPr>
          <a:xfrm>
            <a:off x="457200" y="1600200"/>
            <a:ext cx="8229600" cy="4524375"/>
          </a:xfrm>
          <a:prstGeom prst="rect"/>
          <a:noFill/>
          <a:ln>
            <a:noFill/>
          </a:ln>
        </p:spPr>
        <p:txBody>
          <a:bodyPr anchor="t" wrap="square"/>
          <a:p>
            <a:pPr lvl="0"/>
            <a:r>
              <a:rPr b="1" i="0" strike="noStrike" u="none"/>
              <a:t>In females, it is rounded except where the sacral promontory projects in it</a:t>
            </a:r>
          </a:p>
          <a:p>
            <a:pPr lvl="0"/>
            <a:r>
              <a:rPr b="1" i="0" strike="noStrike" u="none"/>
              <a:t>It borders are:-</a:t>
            </a:r>
          </a:p>
          <a:p>
            <a:pPr lvl="0"/>
            <a:r>
              <a:rPr b="1" i="0" strike="noStrike" u="none"/>
              <a:t>Posteriorly, sacral promontory and the wings of sacrum</a:t>
            </a:r>
          </a:p>
          <a:p>
            <a:pPr lvl="0"/>
            <a:r>
              <a:rPr b="1" i="0" strike="noStrike" u="none"/>
              <a:t>Laterally- iliac bones</a:t>
            </a:r>
          </a:p>
          <a:p>
            <a:pPr lvl="0"/>
            <a:r>
              <a:rPr b="1" i="0" strike="noStrike" u="none"/>
              <a:t>Anteriorly- pubic bones</a:t>
            </a:r>
          </a:p>
          <a:p>
            <a:pPr lvl="0"/>
            <a:r>
              <a:rPr b="1" i="0" strike="noStrike" u="none"/>
              <a: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722" name=""/>
        <p:cNvGrpSpPr/>
        <p:nvPr/>
      </p:nvGrpSpPr>
      <p:grpSpPr>
        <a:xfrm>
          <a:off x="0" y="0"/>
          <a:ext cx="0" cy="0"/>
          <a:chOff x="0" y="0"/>
          <a:chExt cx="0" cy="0"/>
        </a:xfrm>
      </p:grpSpPr>
      <p:sp>
        <p:nvSpPr>
          <p:cNvPr id="1048926" name=""/>
          <p:cNvSpPr txBox="1"/>
          <p:nvPr>
            <p:ph type="title" idx="0"/>
          </p:nvPr>
        </p:nvSpPr>
        <p:spPr>
          <a:xfrm>
            <a:off x="457200" y="273050"/>
            <a:ext cx="8229600" cy="1143000"/>
          </a:xfrm>
          <a:prstGeom prst="rect"/>
          <a:noFill/>
          <a:ln>
            <a:noFill/>
          </a:ln>
        </p:spPr>
        <p:txBody>
          <a:bodyPr anchor="ctr" wrap="square"/>
          <a:p>
            <a:pPr lvl="0"/>
            <a:r>
              <a:t>Landmarks of pelvic brim</a:t>
            </a:r>
          </a:p>
        </p:txBody>
      </p:sp>
      <p:sp>
        <p:nvSpPr>
          <p:cNvPr id="1048927" name=""/>
          <p:cNvSpPr txBox="1"/>
          <p:nvPr>
            <p:ph type="body" idx="1"/>
          </p:nvPr>
        </p:nvSpPr>
        <p:spPr>
          <a:xfrm>
            <a:off x="-2012575" y="3062751"/>
            <a:ext cx="8229600" cy="4524375"/>
          </a:xfrm>
          <a:prstGeom prst="rect"/>
          <a:noFill/>
          <a:ln>
            <a:noFill/>
          </a:ln>
        </p:spPr>
        <p:txBody>
          <a:bodyPr anchor="t" wrap="square">
            <a:normAutofit fontScale="87500" lnSpcReduction="10000"/>
          </a:bodyPr>
          <a:p>
            <a:pPr lvl="0">
              <a:buNone/>
            </a:pPr>
            <a:r>
              <a:rPr b="1" i="0" strike="noStrike" u="none"/>
              <a:t>The brim has important fixed points known as the landmarks of the brim</a:t>
            </a:r>
          </a:p>
          <a:p>
            <a:pPr lvl="1"/>
            <a:r>
              <a:rPr b="1" sz="3200" i="0" strike="noStrike" u="none"/>
              <a:t>Sacral promontory</a:t>
            </a:r>
          </a:p>
          <a:p>
            <a:pPr lvl="1"/>
            <a:r>
              <a:rPr b="1" sz="3200" i="0" strike="noStrike" u="none"/>
              <a:t>Sacral ala or wings</a:t>
            </a:r>
          </a:p>
          <a:p>
            <a:pPr lvl="1"/>
            <a:r>
              <a:rPr b="1" sz="3200" i="0" strike="noStrike" u="none"/>
              <a:t>Sacro-iliac joint</a:t>
            </a:r>
          </a:p>
          <a:p>
            <a:pPr lvl="1"/>
            <a:r>
              <a:rPr b="1" sz="3200" i="0" strike="noStrike" u="none"/>
              <a:t>Iliopectineal line</a:t>
            </a:r>
          </a:p>
          <a:p>
            <a:pPr lvl="1"/>
            <a:r>
              <a:rPr b="1" sz="3200" i="0" strike="noStrike" u="none"/>
              <a:t>Iliopectineal eminence</a:t>
            </a:r>
          </a:p>
          <a:p>
            <a:pPr lvl="1"/>
            <a:r>
              <a:rPr b="1" sz="3200" i="0" strike="noStrike" u="none"/>
              <a:t>Superior ramus of the pubic bone</a:t>
            </a:r>
          </a:p>
          <a:p>
            <a:pPr lvl="1"/>
            <a:r>
              <a:rPr b="1" sz="3200" i="0" strike="noStrike" u="none"/>
              <a:t>Upper inner boarder of the body of pubic bone</a:t>
            </a:r>
          </a:p>
          <a:p>
            <a:pPr lvl="1"/>
            <a:r>
              <a:rPr b="1" sz="3200" i="0" strike="noStrike" u="none"/>
              <a:t>Upper inner boarder of the symphysis</a:t>
            </a:r>
          </a:p>
          <a:p>
            <a:pPr lvl="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8928" name=""/>
          <p:cNvSpPr txBox="1"/>
          <p:nvPr>
            <p:ph type="title" idx="0"/>
          </p:nvPr>
        </p:nvSpPr>
        <p:spPr>
          <a:xfrm>
            <a:off x="457200" y="273050"/>
            <a:ext cx="8229600" cy="1143000"/>
          </a:xfrm>
          <a:prstGeom prst="rect"/>
          <a:noFill/>
          <a:ln>
            <a:noFill/>
          </a:ln>
        </p:spPr>
        <p:txBody>
          <a:bodyPr anchor="ctr" wrap="square"/>
          <a:p>
            <a:pPr lvl="0"/>
            <a:r>
              <a:rPr b="1" i="1" strike="noStrike" u="none"/>
              <a:t>The pelvic cavity</a:t>
            </a:r>
          </a:p>
        </p:txBody>
      </p:sp>
      <p:sp>
        <p:nvSpPr>
          <p:cNvPr id="1048929"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Extends from the pelvic brim above to the outlet below</a:t>
            </a:r>
          </a:p>
          <a:p>
            <a:pPr lvl="0"/>
            <a:r>
              <a:rPr b="1" i="0" strike="noStrike" u="none"/>
              <a:t>Its anterior wall is formed by symphysis pubis and is about 4cm long.</a:t>
            </a:r>
          </a:p>
          <a:p>
            <a:pPr lvl="0"/>
            <a:r>
              <a:rPr b="1" i="0" strike="noStrike" u="none"/>
              <a:t>The posterior wall is formed by the curve of sacrum and is about 12cm long.</a:t>
            </a:r>
          </a:p>
          <a:p>
            <a:pPr lvl="0"/>
            <a:r>
              <a:rPr b="1" i="0" strike="noStrike" u="none"/>
              <a:t>The lateral border is formed by the wall of the pelvis which is covered by obturator internus muscle.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8930" name=""/>
          <p:cNvSpPr txBox="1"/>
          <p:nvPr>
            <p:ph type="title" idx="0"/>
          </p:nvPr>
        </p:nvSpPr>
        <p:spPr>
          <a:xfrm>
            <a:off x="457200" y="273050"/>
            <a:ext cx="8229600" cy="1143000"/>
          </a:xfrm>
          <a:prstGeom prst="rect"/>
          <a:noFill/>
          <a:ln>
            <a:noFill/>
          </a:ln>
        </p:spPr>
        <p:txBody>
          <a:bodyPr anchor="ctr" wrap="square"/>
          <a:p>
            <a:pPr lvl="0"/>
            <a:r>
              <a:rPr b="1" i="1" strike="noStrike" u="none"/>
              <a:t>The outlet</a:t>
            </a:r>
          </a:p>
        </p:txBody>
      </p:sp>
      <p:sp>
        <p:nvSpPr>
          <p:cNvPr id="1048931" name=""/>
          <p:cNvSpPr txBox="1"/>
          <p:nvPr>
            <p:ph type="body" idx="1"/>
          </p:nvPr>
        </p:nvSpPr>
        <p:spPr>
          <a:xfrm>
            <a:off x="457200" y="1600200"/>
            <a:ext cx="8229600" cy="4524375"/>
          </a:xfrm>
          <a:prstGeom prst="rect"/>
          <a:noFill/>
          <a:ln>
            <a:noFill/>
          </a:ln>
        </p:spPr>
        <p:txBody>
          <a:bodyPr anchor="t" wrap="square"/>
          <a:p>
            <a:pPr lvl="0"/>
            <a:r>
              <a:rPr b="1" i="0" strike="noStrike" u="none"/>
              <a:t>It is diamond shaped.</a:t>
            </a:r>
          </a:p>
          <a:p>
            <a:pPr lvl="0"/>
            <a:r>
              <a:rPr b="1" i="0" strike="noStrike" u="none"/>
              <a:t>Borders</a:t>
            </a:r>
          </a:p>
          <a:p>
            <a:pPr lvl="0"/>
            <a:r>
              <a:rPr b="1" i="0" strike="noStrike" u="none"/>
              <a:t>Anteriorly- pubic arch</a:t>
            </a:r>
          </a:p>
          <a:p>
            <a:pPr lvl="0"/>
            <a:r>
              <a:rPr b="1" i="0" strike="noStrike" u="none"/>
              <a:t>Laterally- ischial tuberosities</a:t>
            </a:r>
          </a:p>
          <a:p>
            <a:pPr lvl="0"/>
            <a:r>
              <a:rPr b="1" i="0" strike="noStrike" u="none"/>
              <a:t>Posteriorly- coccyx and sacral tuberous ligaments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725" name=""/>
        <p:cNvGrpSpPr/>
        <p:nvPr/>
      </p:nvGrpSpPr>
      <p:grpSpPr>
        <a:xfrm>
          <a:off x="0" y="0"/>
          <a:ext cx="0" cy="0"/>
          <a:chOff x="0" y="0"/>
          <a:chExt cx="0" cy="0"/>
        </a:xfrm>
      </p:grpSpPr>
      <p:sp>
        <p:nvSpPr>
          <p:cNvPr id="1048932" name=""/>
          <p:cNvSpPr txBox="1"/>
          <p:nvPr>
            <p:ph type="title" idx="0"/>
          </p:nvPr>
        </p:nvSpPr>
        <p:spPr>
          <a:xfrm>
            <a:off x="457200" y="273050"/>
            <a:ext cx="8229600" cy="1143000"/>
          </a:xfrm>
          <a:prstGeom prst="rect"/>
          <a:noFill/>
          <a:ln>
            <a:noFill/>
          </a:ln>
        </p:spPr>
        <p:txBody>
          <a:bodyPr anchor="ctr" wrap="square">
            <a:normAutofit fontScale="90000"/>
          </a:bodyPr>
          <a:p>
            <a:pPr lvl="0"/>
            <a:r>
              <a:rPr b="1" i="1" strike="noStrike" u="none"/>
              <a:t>DIAMETERS OF THE TRUE PELVIS</a:t>
            </a:r>
            <a:r>
              <a:rPr b="1" i="1" strike="noStrike" u="none"/>
              <a:t> </a:t>
            </a:r>
            <a:r>
              <a:rPr b="1" i="1" strike="noStrike" u="none"/>
              <a:t>a) the inlet</a:t>
            </a:r>
          </a:p>
        </p:txBody>
      </p:sp>
      <p:sp>
        <p:nvSpPr>
          <p:cNvPr id="1048933" name=""/>
          <p:cNvSpPr txBox="1"/>
          <p:nvPr>
            <p:ph type="body" idx="1"/>
          </p:nvPr>
        </p:nvSpPr>
        <p:spPr>
          <a:xfrm>
            <a:off x="457200" y="1600200"/>
            <a:ext cx="8229600" cy="4524375"/>
          </a:xfrm>
          <a:prstGeom prst="rect"/>
          <a:noFill/>
          <a:ln>
            <a:noFill/>
          </a:ln>
        </p:spPr>
        <p:txBody>
          <a:bodyPr anchor="t" wrap="square">
            <a:normAutofit fontScale="96429" lnSpcReduction="20000"/>
          </a:bodyPr>
          <a:p>
            <a:pPr algn="ctr" lvl="0">
              <a:buNone/>
            </a:pPr>
            <a:r>
              <a:rPr b="1" i="0" strike="noStrike" u="sng">
                <a:solidFill>
                  <a:srgbClr val="00B0F0"/>
                </a:solidFill>
              </a:rPr>
              <a:t>Antero -posterior diameters: </a:t>
            </a:r>
          </a:p>
          <a:p>
            <a:pPr lvl="0"/>
            <a:r>
              <a:rPr b="1" i="0" strike="noStrike" u="none"/>
              <a:t>Anatomical </a:t>
            </a:r>
            <a:r>
              <a:rPr b="1" i="0" strike="noStrike" u="none"/>
              <a:t>antero</a:t>
            </a:r>
            <a:r>
              <a:rPr b="1" i="0" strike="noStrike" u="none"/>
              <a:t>-posterior diameter (true conjugate) = 12cm </a:t>
            </a:r>
          </a:p>
          <a:p>
            <a:pPr lvl="1"/>
            <a:r>
              <a:rPr b="1" i="0" strike="noStrike" u="none"/>
              <a:t>from the tip of the sacral promontory to the upper border of the symphysis pubis.</a:t>
            </a:r>
          </a:p>
          <a:p>
            <a:pPr lvl="0"/>
            <a:r>
              <a:rPr b="1" i="0" strike="noStrike" u="none"/>
              <a:t>Obstetric conjugate = 11 cm</a:t>
            </a:r>
          </a:p>
          <a:p>
            <a:pPr lvl="1"/>
            <a:r>
              <a:rPr b="1" sz="3000" i="0" strike="noStrike" u="none"/>
              <a:t>from the tip of the sacral promontory to the most bulging point on the back of symphysis pubis which is about 1 cm below its upper border. It is the shortest </a:t>
            </a:r>
            <a:r>
              <a:rPr b="1" sz="3000" i="0" strike="noStrike" u="none"/>
              <a:t>antero</a:t>
            </a:r>
            <a:r>
              <a:rPr b="1" sz="3000" i="0" strike="noStrike" u="none"/>
              <a:t>-posterior diameter.</a:t>
            </a:r>
          </a:p>
          <a:p>
            <a:pPr lvl="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8934" name=""/>
          <p:cNvSpPr txBox="1"/>
          <p:nvPr>
            <p:ph type="title" idx="0"/>
          </p:nvPr>
        </p:nvSpPr>
        <p:spPr>
          <a:xfrm>
            <a:off x="457200" y="273050"/>
            <a:ext cx="8229600" cy="1143000"/>
          </a:xfrm>
          <a:prstGeom prst="rect"/>
          <a:noFill/>
          <a:ln>
            <a:noFill/>
          </a:ln>
        </p:spPr>
        <p:txBody>
          <a:bodyPr anchor="ctr" wrap="square"/>
          <a:p>
            <a:pPr lvl="0"/>
            <a:r>
              <a:t>Brim</a:t>
            </a:r>
          </a:p>
        </p:txBody>
      </p:sp>
      <p:sp>
        <p:nvSpPr>
          <p:cNvPr id="1048935" name=""/>
          <p:cNvSpPr txBox="1"/>
          <p:nvPr>
            <p:ph type="body" idx="1"/>
          </p:nvPr>
        </p:nvSpPr>
        <p:spPr>
          <a:xfrm>
            <a:off x="457200" y="1600200"/>
            <a:ext cx="8229600" cy="4524375"/>
          </a:xfrm>
          <a:prstGeom prst="rect"/>
          <a:noFill/>
          <a:ln>
            <a:noFill/>
          </a:ln>
        </p:spPr>
        <p:txBody>
          <a:bodyPr anchor="t" wrap="square"/>
          <a:p>
            <a:pPr lvl="0"/>
            <a:r>
              <a:rPr b="1" i="0" strike="noStrike" u="none"/>
              <a:t>Diagonal conjugate = 12.5 cm </a:t>
            </a:r>
          </a:p>
          <a:p>
            <a:pPr lvl="1"/>
            <a:r>
              <a:rPr b="1" sz="3200" i="0" strike="noStrike" u="none"/>
              <a:t>i.e. 1.5 cm longer than the true conjugate. From the tip of sacral promontory to the lower border of symphysis pubis.</a:t>
            </a:r>
          </a:p>
          <a:p>
            <a:pPr lvl="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8936" name=""/>
          <p:cNvSpPr txBox="1"/>
          <p:nvPr>
            <p:ph type="title" idx="0"/>
          </p:nvPr>
        </p:nvSpPr>
        <p:spPr>
          <a:xfrm>
            <a:off x="457200" y="273050"/>
            <a:ext cx="8229600" cy="1143000"/>
          </a:xfrm>
          <a:prstGeom prst="rect"/>
          <a:noFill/>
          <a:ln>
            <a:noFill/>
          </a:ln>
        </p:spPr>
        <p:txBody>
          <a:bodyPr anchor="ctr" wrap="square"/>
          <a:p>
            <a:pPr lvl="0"/>
            <a:r>
              <a:t>Brim </a:t>
            </a:r>
          </a:p>
        </p:txBody>
      </p:sp>
      <p:sp>
        <p:nvSpPr>
          <p:cNvPr id="1048937" name=""/>
          <p:cNvSpPr txBox="1"/>
          <p:nvPr>
            <p:ph type="body" idx="1"/>
          </p:nvPr>
        </p:nvSpPr>
        <p:spPr>
          <a:xfrm>
            <a:off x="457200" y="1874745"/>
            <a:ext cx="8229600" cy="4524375"/>
          </a:xfrm>
          <a:prstGeom prst="rect"/>
          <a:noFill/>
          <a:ln>
            <a:noFill/>
          </a:ln>
        </p:spPr>
        <p:txBody>
          <a:bodyPr anchor="t" wrap="square"/>
          <a:p>
            <a:pPr lvl="0"/>
            <a:r>
              <a:rPr b="1" i="0" strike="noStrike" u="none"/>
              <a:t>Transverse diameters: </a:t>
            </a:r>
          </a:p>
          <a:p>
            <a:pPr lvl="0"/>
            <a:r>
              <a:rPr b="1" i="0" strike="noStrike" u="none"/>
              <a:t>Anatomical transverse diameter =13cm</a:t>
            </a:r>
          </a:p>
          <a:p>
            <a:pPr lvl="1"/>
            <a:r>
              <a:rPr b="1" i="0" strike="noStrike" u="none"/>
              <a:t> </a:t>
            </a:r>
            <a:r>
              <a:rPr b="1" sz="3200" i="0" strike="noStrike" u="none"/>
              <a:t>between the farthest two points on the iliopectineal lines.</a:t>
            </a:r>
          </a:p>
          <a:p>
            <a:pPr lvl="1"/>
            <a:r>
              <a:rPr b="1" sz="3200" i="0" strike="noStrike" u="none"/>
              <a:t> It lies 4 cm anterior to the promontory and 7 cm behind the symphysis.</a:t>
            </a:r>
          </a:p>
          <a:p>
            <a:pPr lvl="1"/>
            <a:r>
              <a:rPr b="1" sz="3200" i="0" strike="noStrike" u="none"/>
              <a:t> It is the largest diameter in the pelvis.</a:t>
            </a:r>
          </a:p>
          <a:p>
            <a:pPr lvl="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728" name=""/>
        <p:cNvGrpSpPr/>
        <p:nvPr/>
      </p:nvGrpSpPr>
      <p:grpSpPr>
        <a:xfrm>
          <a:off x="0" y="0"/>
          <a:ext cx="0" cy="0"/>
          <a:chOff x="0" y="0"/>
          <a:chExt cx="0" cy="0"/>
        </a:xfrm>
      </p:grpSpPr>
      <p:sp>
        <p:nvSpPr>
          <p:cNvPr id="1048938" name=""/>
          <p:cNvSpPr txBox="1"/>
          <p:nvPr>
            <p:ph type="title" idx="0"/>
          </p:nvPr>
        </p:nvSpPr>
        <p:spPr>
          <a:xfrm>
            <a:off x="457200" y="273050"/>
            <a:ext cx="8229600" cy="1143000"/>
          </a:xfrm>
          <a:prstGeom prst="rect"/>
          <a:noFill/>
          <a:ln>
            <a:noFill/>
          </a:ln>
        </p:spPr>
        <p:txBody>
          <a:bodyPr anchor="ctr" wrap="square"/>
          <a:p>
            <a:pPr lvl="0"/>
            <a:r>
              <a:rPr b="1" i="0" strike="noStrike" u="none"/>
              <a:t>Oblique diameters of  the brim:</a:t>
            </a:r>
          </a:p>
        </p:txBody>
      </p:sp>
      <p:sp>
        <p:nvSpPr>
          <p:cNvPr id="1048939" name=""/>
          <p:cNvSpPr txBox="1"/>
          <p:nvPr>
            <p:ph type="body" idx="1"/>
          </p:nvPr>
        </p:nvSpPr>
        <p:spPr>
          <a:xfrm>
            <a:off x="457200" y="1600200"/>
            <a:ext cx="8229600" cy="4524375"/>
          </a:xfrm>
          <a:prstGeom prst="rect"/>
          <a:noFill/>
          <a:ln>
            <a:noFill/>
          </a:ln>
        </p:spPr>
        <p:txBody>
          <a:bodyPr anchor="t" wrap="square"/>
          <a:p>
            <a:pPr lvl="0"/>
            <a:r>
              <a:rPr b="1" i="0" strike="noStrike" u="none"/>
              <a:t>Right oblique diameter =12 cm</a:t>
            </a:r>
          </a:p>
          <a:p>
            <a:pPr lvl="1"/>
            <a:r>
              <a:rPr b="1" sz="3200" i="0" strike="noStrike" u="none"/>
              <a:t>from the right sacroiliac joint to the left iliopectineal eminence.</a:t>
            </a:r>
          </a:p>
          <a:p>
            <a:pPr lvl="0"/>
            <a:r>
              <a:rPr b="1" i="0" strike="noStrike" u="none"/>
              <a:t> Left oblique diameter = 12 cm </a:t>
            </a:r>
          </a:p>
          <a:p>
            <a:pPr lvl="1"/>
            <a:r>
              <a:rPr b="1" sz="3200" i="0" strike="noStrike" u="none"/>
              <a:t>from the left sacroiliac joint to the right iliopectineal eminence.</a:t>
            </a:r>
          </a:p>
          <a:p>
            <a:pPr lvl="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8940" name=""/>
          <p:cNvSpPr txBox="1"/>
          <p:nvPr>
            <p:ph type="title" idx="0"/>
          </p:nvPr>
        </p:nvSpPr>
        <p:spPr>
          <a:xfrm>
            <a:off x="457200" y="273050"/>
            <a:ext cx="8229600" cy="1143000"/>
          </a:xfrm>
          <a:prstGeom prst="rect"/>
          <a:noFill/>
          <a:ln>
            <a:noFill/>
          </a:ln>
        </p:spPr>
        <p:txBody>
          <a:bodyPr anchor="ctr" wrap="square"/>
          <a:p>
            <a:pPr lvl="0"/>
            <a:r>
              <a:t>Brim </a:t>
            </a:r>
          </a:p>
        </p:txBody>
      </p:sp>
      <p:sp>
        <p:nvSpPr>
          <p:cNvPr id="1048941" name=""/>
          <p:cNvSpPr txBox="1"/>
          <p:nvPr>
            <p:ph type="body" idx="1"/>
          </p:nvPr>
        </p:nvSpPr>
        <p:spPr>
          <a:xfrm>
            <a:off x="457200" y="1600200"/>
            <a:ext cx="8229600" cy="4524375"/>
          </a:xfrm>
          <a:prstGeom prst="rect"/>
          <a:noFill/>
          <a:ln>
            <a:noFill/>
          </a:ln>
        </p:spPr>
        <p:txBody>
          <a:bodyPr anchor="t" wrap="square"/>
          <a:p>
            <a:pPr lvl="0"/>
            <a:r>
              <a:rPr b="1" i="0" strike="noStrike" u="none"/>
              <a:t>Obstetric transverse diameter:</a:t>
            </a:r>
          </a:p>
          <a:p>
            <a:pPr lvl="1"/>
            <a:r>
              <a:rPr b="1" sz="3200" i="0" strike="noStrike" u="none"/>
              <a:t>It bisects the true conjugate and is slightly shorter than the anatomical transverse diameter</a:t>
            </a:r>
          </a:p>
          <a:p>
            <a:pPr lvl="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730" name=""/>
        <p:cNvGrpSpPr/>
        <p:nvPr/>
      </p:nvGrpSpPr>
      <p:grpSpPr>
        <a:xfrm>
          <a:off x="0" y="0"/>
          <a:ext cx="0" cy="0"/>
          <a:chOff x="0" y="0"/>
          <a:chExt cx="0" cy="0"/>
        </a:xfrm>
      </p:grpSpPr>
      <p:sp>
        <p:nvSpPr>
          <p:cNvPr id="1048942" name=""/>
          <p:cNvSpPr txBox="1"/>
          <p:nvPr>
            <p:ph type="title" idx="0"/>
          </p:nvPr>
        </p:nvSpPr>
        <p:spPr>
          <a:xfrm>
            <a:off x="457200" y="273050"/>
            <a:ext cx="8229600" cy="1143000"/>
          </a:xfrm>
          <a:prstGeom prst="rect"/>
          <a:noFill/>
          <a:ln>
            <a:noFill/>
          </a:ln>
        </p:spPr>
        <p:txBody>
          <a:bodyPr anchor="ctr" wrap="square"/>
          <a:p>
            <a:pPr lvl="0"/>
            <a:r>
              <a:rPr b="1" i="1" strike="noStrike" u="none"/>
              <a:t>Diameters of the cavity</a:t>
            </a:r>
          </a:p>
        </p:txBody>
      </p:sp>
      <p:sp>
        <p:nvSpPr>
          <p:cNvPr id="1048943" name=""/>
          <p:cNvSpPr txBox="1"/>
          <p:nvPr>
            <p:ph type="body" idx="1"/>
          </p:nvPr>
        </p:nvSpPr>
        <p:spPr>
          <a:xfrm>
            <a:off x="742877" y="1166813"/>
            <a:ext cx="8229600" cy="4524375"/>
          </a:xfrm>
          <a:prstGeom prst="rect"/>
          <a:noFill/>
          <a:ln>
            <a:noFill/>
          </a:ln>
        </p:spPr>
        <p:txBody>
          <a:bodyPr anchor="t" wrap="square"/>
          <a:p>
            <a:pPr lvl="0"/>
            <a:r>
              <a:rPr b="1" i="0" strike="noStrike" u="none"/>
              <a:t>It is circular and all diameters are estimated to be 12cm</a:t>
            </a:r>
          </a:p>
          <a:p>
            <a:pPr lvl="0"/>
            <a:r>
              <a:rPr b="1" i="0" strike="noStrike" u="none"/>
              <a:t>They cannot be measured exactly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8654" name=""/>
          <p:cNvSpPr txBox="1"/>
          <p:nvPr>
            <p:ph type="title" idx="0"/>
          </p:nvPr>
        </p:nvSpPr>
        <p:spPr>
          <a:xfrm>
            <a:off x="457200" y="273050"/>
            <a:ext cx="8229600" cy="1143000"/>
          </a:xfrm>
          <a:prstGeom prst="rect"/>
          <a:noFill/>
          <a:ln>
            <a:noFill/>
          </a:ln>
        </p:spPr>
        <p:txBody>
          <a:bodyPr anchor="ctr" wrap="square"/>
          <a:p>
            <a:pPr lvl="0"/>
            <a:r>
              <a:t>Objectives ct…</a:t>
            </a:r>
          </a:p>
        </p:txBody>
      </p:sp>
      <p:sp>
        <p:nvSpPr>
          <p:cNvPr id="1048655" name=""/>
          <p:cNvSpPr txBox="1"/>
          <p:nvPr>
            <p:ph type="body" idx="1"/>
          </p:nvPr>
        </p:nvSpPr>
        <p:spPr>
          <a:xfrm>
            <a:off x="457200" y="1600200"/>
            <a:ext cx="8229600" cy="4524375"/>
          </a:xfrm>
          <a:prstGeom prst="rect"/>
          <a:noFill/>
          <a:ln>
            <a:noFill/>
          </a:ln>
        </p:spPr>
        <p:txBody>
          <a:bodyPr anchor="t" wrap="square"/>
          <a:p>
            <a:pPr lvl="0"/>
            <a:r>
              <a:rPr b="1" i="0" strike="noStrike" u="none"/>
              <a:t>Acquire knowledge, skills and positive attitude towards caring of babies at risk</a:t>
            </a:r>
          </a:p>
          <a:p>
            <a:pPr lvl="0"/>
            <a:r>
              <a:rPr b="1" i="0" strike="noStrike" u="none"/>
              <a:t>Acquire knowledge, skills and positive attitude in management of obstetrical complications.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731" name=""/>
        <p:cNvGrpSpPr/>
        <p:nvPr/>
      </p:nvGrpSpPr>
      <p:grpSpPr>
        <a:xfrm>
          <a:off x="0" y="0"/>
          <a:ext cx="0" cy="0"/>
          <a:chOff x="0" y="0"/>
          <a:chExt cx="0" cy="0"/>
        </a:xfrm>
      </p:grpSpPr>
      <p:sp>
        <p:nvSpPr>
          <p:cNvPr id="1048944" name=""/>
          <p:cNvSpPr txBox="1"/>
          <p:nvPr>
            <p:ph type="title" idx="0"/>
          </p:nvPr>
        </p:nvSpPr>
        <p:spPr>
          <a:xfrm>
            <a:off x="457200" y="273050"/>
            <a:ext cx="8229600" cy="1143000"/>
          </a:xfrm>
          <a:prstGeom prst="rect"/>
          <a:noFill/>
          <a:ln>
            <a:noFill/>
          </a:ln>
        </p:spPr>
        <p:txBody>
          <a:bodyPr anchor="ctr" wrap="square"/>
          <a:p>
            <a:pPr lvl="0"/>
            <a:r>
              <a:rPr b="1" i="1" strike="noStrike" u="none"/>
              <a:t>Diameters of the outlet</a:t>
            </a:r>
          </a:p>
        </p:txBody>
      </p:sp>
      <p:sp>
        <p:nvSpPr>
          <p:cNvPr id="104894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Anteroposterior diameter- measured from the lower boarder of the symphysis pubis to sacrococcygeal joint. It is approximately 13 cm.</a:t>
            </a:r>
          </a:p>
          <a:p>
            <a:pPr lvl="0"/>
            <a:r>
              <a:rPr b="1" i="0" strike="noStrike" u="none"/>
              <a:t>Oblique diameter- estimated between obturator foramen and sacrospinous ligaments. Estimated to be 12  cm</a:t>
            </a:r>
          </a:p>
          <a:p>
            <a:pPr lvl="0"/>
            <a:r>
              <a:rPr b="1" i="0" strike="noStrike" u="none"/>
              <a:t>Transverse diameter- measured between the ischial spines and is about 11 cm(10-11cm)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732" name=""/>
        <p:cNvGrpSpPr/>
        <p:nvPr/>
      </p:nvGrpSpPr>
      <p:grpSpPr>
        <a:xfrm>
          <a:off x="0" y="0"/>
          <a:ext cx="0" cy="0"/>
          <a:chOff x="0" y="0"/>
          <a:chExt cx="0" cy="0"/>
        </a:xfrm>
      </p:grpSpPr>
      <p:sp>
        <p:nvSpPr>
          <p:cNvPr id="1048946" name=""/>
          <p:cNvSpPr txBox="1"/>
          <p:nvPr>
            <p:ph type="title" idx="0"/>
          </p:nvPr>
        </p:nvSpPr>
        <p:spPr>
          <a:xfrm>
            <a:off x="457200" y="273050"/>
            <a:ext cx="8229600" cy="1143000"/>
          </a:xfrm>
          <a:prstGeom prst="rect"/>
          <a:noFill/>
          <a:ln>
            <a:noFill/>
          </a:ln>
        </p:spPr>
        <p:txBody>
          <a:bodyPr anchor="ctr" wrap="square"/>
          <a:p>
            <a:pPr lvl="0"/>
            <a:r>
              <a:t>Diameters </a:t>
            </a:r>
          </a:p>
        </p:txBody>
      </p:sp>
      <p:grpSp>
        <p:nvGrpSpPr>
          <p:cNvPr id="733" name=""/>
          <p:cNvGrpSpPr/>
          <p:nvPr/>
        </p:nvGrpSpPr>
        <p:grpSpPr>
          <a:xfrm rot="0">
            <a:off x="457200" y="1828800"/>
            <a:ext cx="8305800" cy="4667250"/>
            <a:chOff x="288" y="1152"/>
            <a:chExt cx="5232" cy="2940"/>
          </a:xfrm>
        </p:grpSpPr>
        <p:sp>
          <p:nvSpPr>
            <p:cNvPr id="1048947" name=""/>
            <p:cNvSpPr/>
            <p:nvPr/>
          </p:nvSpPr>
          <p:spPr>
            <a:xfrm>
              <a:off x="288"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Diameters</a:t>
              </a:r>
            </a:p>
          </p:txBody>
        </p:sp>
        <p:sp>
          <p:nvSpPr>
            <p:cNvPr id="1048948" name=""/>
            <p:cNvSpPr/>
            <p:nvPr/>
          </p:nvSpPr>
          <p:spPr>
            <a:xfrm>
              <a:off x="288" y="1152"/>
              <a:ext cx="1308" cy="0"/>
            </a:xfrm>
            <a:prstGeom prst="line"/>
            <a:noFill/>
            <a:ln w="12700">
              <a:solidFill>
                <a:srgbClr val="FFFFFF"/>
              </a:solidFill>
            </a:ln>
          </p:spPr>
        </p:sp>
        <p:sp>
          <p:nvSpPr>
            <p:cNvPr id="1048949" name=""/>
            <p:cNvSpPr/>
            <p:nvPr/>
          </p:nvSpPr>
          <p:spPr>
            <a:xfrm>
              <a:off x="288" y="1152"/>
              <a:ext cx="0" cy="528"/>
            </a:xfrm>
            <a:prstGeom prst="line"/>
            <a:noFill/>
            <a:ln w="12700">
              <a:solidFill>
                <a:srgbClr val="FFFFFF"/>
              </a:solidFill>
            </a:ln>
          </p:spPr>
        </p:sp>
        <p:sp>
          <p:nvSpPr>
            <p:cNvPr id="1048950" name=""/>
            <p:cNvSpPr/>
            <p:nvPr/>
          </p:nvSpPr>
          <p:spPr>
            <a:xfrm>
              <a:off x="1596" y="1152"/>
              <a:ext cx="0" cy="528"/>
            </a:xfrm>
            <a:prstGeom prst="line"/>
            <a:noFill/>
            <a:ln w="12700">
              <a:solidFill>
                <a:srgbClr val="FFFFFF"/>
              </a:solidFill>
            </a:ln>
          </p:spPr>
        </p:sp>
        <p:sp>
          <p:nvSpPr>
            <p:cNvPr id="1048951" name=""/>
            <p:cNvSpPr/>
            <p:nvPr/>
          </p:nvSpPr>
          <p:spPr>
            <a:xfrm>
              <a:off x="1596" y="1152"/>
              <a:ext cx="1308" cy="528"/>
            </a:xfrm>
            <a:prstGeom prst="rect"/>
            <a:solidFill>
              <a:srgbClr val="4F81BD"/>
            </a:solidFill>
            <a:ln>
              <a:noFill/>
            </a:ln>
          </p:spPr>
          <p:txBody>
            <a:bodyPr anchor="t" wrap="square"/>
            <a:p>
              <a:pPr indent="0" lvl="0" marL="0">
                <a:buNone/>
              </a:pPr>
              <a:r>
                <a:rPr b="0" sz="2400" i="0" strike="noStrike" u="none">
                  <a:solidFill>
                    <a:srgbClr val="FFFFFF"/>
                  </a:solidFill>
                  <a:latin typeface="Calibri"/>
                </a:rPr>
                <a:t>anteroposterior</a:t>
              </a:r>
            </a:p>
          </p:txBody>
        </p:sp>
        <p:sp>
          <p:nvSpPr>
            <p:cNvPr id="1048952" name=""/>
            <p:cNvSpPr/>
            <p:nvPr/>
          </p:nvSpPr>
          <p:spPr>
            <a:xfrm>
              <a:off x="1596" y="1152"/>
              <a:ext cx="1308" cy="0"/>
            </a:xfrm>
            <a:prstGeom prst="line"/>
            <a:noFill/>
            <a:ln w="12700">
              <a:solidFill>
                <a:srgbClr val="FFFFFF"/>
              </a:solidFill>
            </a:ln>
          </p:spPr>
        </p:sp>
        <p:sp>
          <p:nvSpPr>
            <p:cNvPr id="1048953" name=""/>
            <p:cNvSpPr/>
            <p:nvPr/>
          </p:nvSpPr>
          <p:spPr>
            <a:xfrm>
              <a:off x="1596" y="1152"/>
              <a:ext cx="0" cy="528"/>
            </a:xfrm>
            <a:prstGeom prst="line"/>
            <a:noFill/>
            <a:ln w="12700">
              <a:solidFill>
                <a:srgbClr val="FFFFFF"/>
              </a:solidFill>
            </a:ln>
          </p:spPr>
        </p:sp>
        <p:sp>
          <p:nvSpPr>
            <p:cNvPr id="1048954" name=""/>
            <p:cNvSpPr/>
            <p:nvPr/>
          </p:nvSpPr>
          <p:spPr>
            <a:xfrm>
              <a:off x="2904" y="1152"/>
              <a:ext cx="0" cy="528"/>
            </a:xfrm>
            <a:prstGeom prst="line"/>
            <a:noFill/>
            <a:ln w="12700">
              <a:solidFill>
                <a:srgbClr val="FFFFFF"/>
              </a:solidFill>
            </a:ln>
          </p:spPr>
        </p:sp>
        <p:sp>
          <p:nvSpPr>
            <p:cNvPr id="1048955" name=""/>
            <p:cNvSpPr/>
            <p:nvPr/>
          </p:nvSpPr>
          <p:spPr>
            <a:xfrm>
              <a:off x="2904"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oblique</a:t>
              </a:r>
            </a:p>
          </p:txBody>
        </p:sp>
        <p:sp>
          <p:nvSpPr>
            <p:cNvPr id="1048956" name=""/>
            <p:cNvSpPr/>
            <p:nvPr/>
          </p:nvSpPr>
          <p:spPr>
            <a:xfrm>
              <a:off x="2904" y="1152"/>
              <a:ext cx="1308" cy="0"/>
            </a:xfrm>
            <a:prstGeom prst="line"/>
            <a:noFill/>
            <a:ln w="12700">
              <a:solidFill>
                <a:srgbClr val="FFFFFF"/>
              </a:solidFill>
            </a:ln>
          </p:spPr>
        </p:sp>
        <p:sp>
          <p:nvSpPr>
            <p:cNvPr id="1048957" name=""/>
            <p:cNvSpPr/>
            <p:nvPr/>
          </p:nvSpPr>
          <p:spPr>
            <a:xfrm>
              <a:off x="2904" y="1152"/>
              <a:ext cx="0" cy="528"/>
            </a:xfrm>
            <a:prstGeom prst="line"/>
            <a:noFill/>
            <a:ln w="12700">
              <a:solidFill>
                <a:srgbClr val="FFFFFF"/>
              </a:solidFill>
            </a:ln>
          </p:spPr>
        </p:sp>
        <p:sp>
          <p:nvSpPr>
            <p:cNvPr id="1048958" name=""/>
            <p:cNvSpPr/>
            <p:nvPr/>
          </p:nvSpPr>
          <p:spPr>
            <a:xfrm>
              <a:off x="4212" y="1152"/>
              <a:ext cx="0" cy="528"/>
            </a:xfrm>
            <a:prstGeom prst="line"/>
            <a:noFill/>
            <a:ln w="12700">
              <a:solidFill>
                <a:srgbClr val="FFFFFF"/>
              </a:solidFill>
            </a:ln>
          </p:spPr>
        </p:sp>
        <p:sp>
          <p:nvSpPr>
            <p:cNvPr id="1048959" name=""/>
            <p:cNvSpPr/>
            <p:nvPr/>
          </p:nvSpPr>
          <p:spPr>
            <a:xfrm>
              <a:off x="4212"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transverse</a:t>
              </a:r>
            </a:p>
          </p:txBody>
        </p:sp>
        <p:sp>
          <p:nvSpPr>
            <p:cNvPr id="1048960" name=""/>
            <p:cNvSpPr/>
            <p:nvPr/>
          </p:nvSpPr>
          <p:spPr>
            <a:xfrm>
              <a:off x="4212" y="1152"/>
              <a:ext cx="1308" cy="0"/>
            </a:xfrm>
            <a:prstGeom prst="line"/>
            <a:noFill/>
            <a:ln w="12700">
              <a:solidFill>
                <a:srgbClr val="FFFFFF"/>
              </a:solidFill>
            </a:ln>
          </p:spPr>
        </p:sp>
        <p:sp>
          <p:nvSpPr>
            <p:cNvPr id="1048961" name=""/>
            <p:cNvSpPr/>
            <p:nvPr/>
          </p:nvSpPr>
          <p:spPr>
            <a:xfrm>
              <a:off x="4212" y="1152"/>
              <a:ext cx="0" cy="528"/>
            </a:xfrm>
            <a:prstGeom prst="line"/>
            <a:noFill/>
            <a:ln w="12700">
              <a:solidFill>
                <a:srgbClr val="FFFFFF"/>
              </a:solidFill>
            </a:ln>
          </p:spPr>
        </p:sp>
        <p:sp>
          <p:nvSpPr>
            <p:cNvPr id="1048962" name=""/>
            <p:cNvSpPr/>
            <p:nvPr/>
          </p:nvSpPr>
          <p:spPr>
            <a:xfrm>
              <a:off x="5520" y="1152"/>
              <a:ext cx="0" cy="528"/>
            </a:xfrm>
            <a:prstGeom prst="line"/>
            <a:noFill/>
            <a:ln w="12700">
              <a:solidFill>
                <a:srgbClr val="FFFFFF"/>
              </a:solidFill>
            </a:ln>
          </p:spPr>
        </p:sp>
        <p:sp>
          <p:nvSpPr>
            <p:cNvPr id="1048963" name=""/>
            <p:cNvSpPr/>
            <p:nvPr/>
          </p:nvSpPr>
          <p:spPr>
            <a:xfrm>
              <a:off x="288" y="1680"/>
              <a:ext cx="1308" cy="0"/>
            </a:xfrm>
            <a:prstGeom prst="line"/>
            <a:noFill/>
            <a:ln w="38100">
              <a:solidFill>
                <a:srgbClr val="FFFFFF"/>
              </a:solidFill>
            </a:ln>
          </p:spPr>
        </p:sp>
        <p:sp>
          <p:nvSpPr>
            <p:cNvPr id="1048964" name=""/>
            <p:cNvSpPr/>
            <p:nvPr/>
          </p:nvSpPr>
          <p:spPr>
            <a:xfrm>
              <a:off x="288"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Brim</a:t>
              </a:r>
            </a:p>
          </p:txBody>
        </p:sp>
        <p:sp>
          <p:nvSpPr>
            <p:cNvPr id="1048965" name=""/>
            <p:cNvSpPr/>
            <p:nvPr/>
          </p:nvSpPr>
          <p:spPr>
            <a:xfrm>
              <a:off x="288" y="1680"/>
              <a:ext cx="1308" cy="0"/>
            </a:xfrm>
            <a:prstGeom prst="line"/>
            <a:noFill/>
            <a:ln w="12700">
              <a:solidFill>
                <a:srgbClr val="FFFFFF"/>
              </a:solidFill>
            </a:ln>
          </p:spPr>
        </p:sp>
        <p:sp>
          <p:nvSpPr>
            <p:cNvPr id="1048966" name=""/>
            <p:cNvSpPr/>
            <p:nvPr/>
          </p:nvSpPr>
          <p:spPr>
            <a:xfrm>
              <a:off x="288" y="1680"/>
              <a:ext cx="0" cy="420"/>
            </a:xfrm>
            <a:prstGeom prst="line"/>
            <a:noFill/>
            <a:ln w="12700">
              <a:solidFill>
                <a:srgbClr val="FFFFFF"/>
              </a:solidFill>
            </a:ln>
          </p:spPr>
        </p:sp>
        <p:sp>
          <p:nvSpPr>
            <p:cNvPr id="1048967" name=""/>
            <p:cNvSpPr/>
            <p:nvPr/>
          </p:nvSpPr>
          <p:spPr>
            <a:xfrm>
              <a:off x="1596" y="1680"/>
              <a:ext cx="1308" cy="0"/>
            </a:xfrm>
            <a:prstGeom prst="line"/>
            <a:noFill/>
            <a:ln w="38100">
              <a:solidFill>
                <a:srgbClr val="FFFFFF"/>
              </a:solidFill>
            </a:ln>
          </p:spPr>
        </p:sp>
        <p:sp>
          <p:nvSpPr>
            <p:cNvPr id="1048968" name=""/>
            <p:cNvSpPr/>
            <p:nvPr/>
          </p:nvSpPr>
          <p:spPr>
            <a:xfrm>
              <a:off x="1596" y="1680"/>
              <a:ext cx="0" cy="420"/>
            </a:xfrm>
            <a:prstGeom prst="line"/>
            <a:noFill/>
            <a:ln w="12700">
              <a:solidFill>
                <a:srgbClr val="FFFFFF"/>
              </a:solidFill>
            </a:ln>
          </p:spPr>
        </p:sp>
        <p:sp>
          <p:nvSpPr>
            <p:cNvPr id="1048969" name=""/>
            <p:cNvSpPr/>
            <p:nvPr/>
          </p:nvSpPr>
          <p:spPr>
            <a:xfrm>
              <a:off x="1596"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11cm</a:t>
              </a:r>
            </a:p>
          </p:txBody>
        </p:sp>
        <p:sp>
          <p:nvSpPr>
            <p:cNvPr id="1048970" name=""/>
            <p:cNvSpPr/>
            <p:nvPr/>
          </p:nvSpPr>
          <p:spPr>
            <a:xfrm>
              <a:off x="1596" y="1680"/>
              <a:ext cx="1308" cy="0"/>
            </a:xfrm>
            <a:prstGeom prst="line"/>
            <a:noFill/>
            <a:ln w="12700">
              <a:solidFill>
                <a:srgbClr val="FFFFFF"/>
              </a:solidFill>
            </a:ln>
          </p:spPr>
        </p:sp>
        <p:sp>
          <p:nvSpPr>
            <p:cNvPr id="1048971" name=""/>
            <p:cNvSpPr/>
            <p:nvPr/>
          </p:nvSpPr>
          <p:spPr>
            <a:xfrm>
              <a:off x="1596" y="1680"/>
              <a:ext cx="0" cy="420"/>
            </a:xfrm>
            <a:prstGeom prst="line"/>
            <a:noFill/>
            <a:ln w="12700">
              <a:solidFill>
                <a:srgbClr val="FFFFFF"/>
              </a:solidFill>
            </a:ln>
          </p:spPr>
        </p:sp>
        <p:sp>
          <p:nvSpPr>
            <p:cNvPr id="1048972" name=""/>
            <p:cNvSpPr/>
            <p:nvPr/>
          </p:nvSpPr>
          <p:spPr>
            <a:xfrm>
              <a:off x="2904" y="1680"/>
              <a:ext cx="1308" cy="0"/>
            </a:xfrm>
            <a:prstGeom prst="line"/>
            <a:noFill/>
            <a:ln w="38100">
              <a:solidFill>
                <a:srgbClr val="FFFFFF"/>
              </a:solidFill>
            </a:ln>
          </p:spPr>
        </p:sp>
        <p:sp>
          <p:nvSpPr>
            <p:cNvPr id="1048973" name=""/>
            <p:cNvSpPr/>
            <p:nvPr/>
          </p:nvSpPr>
          <p:spPr>
            <a:xfrm>
              <a:off x="2904" y="1680"/>
              <a:ext cx="0" cy="420"/>
            </a:xfrm>
            <a:prstGeom prst="line"/>
            <a:noFill/>
            <a:ln w="12700">
              <a:solidFill>
                <a:srgbClr val="FFFFFF"/>
              </a:solidFill>
            </a:ln>
          </p:spPr>
        </p:sp>
        <p:sp>
          <p:nvSpPr>
            <p:cNvPr id="1048974" name=""/>
            <p:cNvSpPr/>
            <p:nvPr/>
          </p:nvSpPr>
          <p:spPr>
            <a:xfrm>
              <a:off x="2904"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12cm</a:t>
              </a:r>
            </a:p>
          </p:txBody>
        </p:sp>
        <p:sp>
          <p:nvSpPr>
            <p:cNvPr id="1048975" name=""/>
            <p:cNvSpPr/>
            <p:nvPr/>
          </p:nvSpPr>
          <p:spPr>
            <a:xfrm>
              <a:off x="2904" y="1680"/>
              <a:ext cx="1308" cy="0"/>
            </a:xfrm>
            <a:prstGeom prst="line"/>
            <a:noFill/>
            <a:ln w="12700">
              <a:solidFill>
                <a:srgbClr val="FFFFFF"/>
              </a:solidFill>
            </a:ln>
          </p:spPr>
        </p:sp>
        <p:sp>
          <p:nvSpPr>
            <p:cNvPr id="1048976" name=""/>
            <p:cNvSpPr/>
            <p:nvPr/>
          </p:nvSpPr>
          <p:spPr>
            <a:xfrm>
              <a:off x="2904" y="1680"/>
              <a:ext cx="0" cy="420"/>
            </a:xfrm>
            <a:prstGeom prst="line"/>
            <a:noFill/>
            <a:ln w="12700">
              <a:solidFill>
                <a:srgbClr val="FFFFFF"/>
              </a:solidFill>
            </a:ln>
          </p:spPr>
        </p:sp>
        <p:sp>
          <p:nvSpPr>
            <p:cNvPr id="1048977" name=""/>
            <p:cNvSpPr/>
            <p:nvPr/>
          </p:nvSpPr>
          <p:spPr>
            <a:xfrm>
              <a:off x="4212" y="1680"/>
              <a:ext cx="1308" cy="0"/>
            </a:xfrm>
            <a:prstGeom prst="line"/>
            <a:noFill/>
            <a:ln w="38100">
              <a:solidFill>
                <a:srgbClr val="FFFFFF"/>
              </a:solidFill>
            </a:ln>
          </p:spPr>
        </p:sp>
        <p:sp>
          <p:nvSpPr>
            <p:cNvPr id="1048978" name=""/>
            <p:cNvSpPr/>
            <p:nvPr/>
          </p:nvSpPr>
          <p:spPr>
            <a:xfrm>
              <a:off x="4212" y="1680"/>
              <a:ext cx="0" cy="420"/>
            </a:xfrm>
            <a:prstGeom prst="line"/>
            <a:noFill/>
            <a:ln w="12700">
              <a:solidFill>
                <a:srgbClr val="FFFFFF"/>
              </a:solidFill>
            </a:ln>
          </p:spPr>
        </p:sp>
        <p:sp>
          <p:nvSpPr>
            <p:cNvPr id="1048979" name=""/>
            <p:cNvSpPr/>
            <p:nvPr/>
          </p:nvSpPr>
          <p:spPr>
            <a:xfrm>
              <a:off x="4212"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13cm</a:t>
              </a:r>
            </a:p>
          </p:txBody>
        </p:sp>
        <p:sp>
          <p:nvSpPr>
            <p:cNvPr id="1048980" name=""/>
            <p:cNvSpPr/>
            <p:nvPr/>
          </p:nvSpPr>
          <p:spPr>
            <a:xfrm>
              <a:off x="4212" y="1680"/>
              <a:ext cx="1308" cy="0"/>
            </a:xfrm>
            <a:prstGeom prst="line"/>
            <a:noFill/>
            <a:ln w="12700">
              <a:solidFill>
                <a:srgbClr val="FFFFFF"/>
              </a:solidFill>
            </a:ln>
          </p:spPr>
        </p:sp>
        <p:sp>
          <p:nvSpPr>
            <p:cNvPr id="1048981" name=""/>
            <p:cNvSpPr/>
            <p:nvPr/>
          </p:nvSpPr>
          <p:spPr>
            <a:xfrm>
              <a:off x="4212" y="1680"/>
              <a:ext cx="0" cy="420"/>
            </a:xfrm>
            <a:prstGeom prst="line"/>
            <a:noFill/>
            <a:ln w="12700">
              <a:solidFill>
                <a:srgbClr val="FFFFFF"/>
              </a:solidFill>
            </a:ln>
          </p:spPr>
        </p:sp>
        <p:sp>
          <p:nvSpPr>
            <p:cNvPr id="1048982" name=""/>
            <p:cNvSpPr/>
            <p:nvPr/>
          </p:nvSpPr>
          <p:spPr>
            <a:xfrm>
              <a:off x="5520" y="1680"/>
              <a:ext cx="0" cy="420"/>
            </a:xfrm>
            <a:prstGeom prst="line"/>
            <a:noFill/>
            <a:ln w="12700">
              <a:solidFill>
                <a:srgbClr val="FFFFFF"/>
              </a:solidFill>
            </a:ln>
          </p:spPr>
        </p:sp>
        <p:sp>
          <p:nvSpPr>
            <p:cNvPr id="1048983" name=""/>
            <p:cNvSpPr/>
            <p:nvPr/>
          </p:nvSpPr>
          <p:spPr>
            <a:xfrm>
              <a:off x="288" y="2100"/>
              <a:ext cx="1308" cy="0"/>
            </a:xfrm>
            <a:prstGeom prst="line"/>
            <a:noFill/>
            <a:ln w="12700">
              <a:solidFill>
                <a:srgbClr val="FFFFFF"/>
              </a:solidFill>
            </a:ln>
          </p:spPr>
        </p:sp>
        <p:sp>
          <p:nvSpPr>
            <p:cNvPr id="1048984" name=""/>
            <p:cNvSpPr/>
            <p:nvPr/>
          </p:nvSpPr>
          <p:spPr>
            <a:xfrm>
              <a:off x="288"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Cavity</a:t>
              </a:r>
            </a:p>
          </p:txBody>
        </p:sp>
        <p:sp>
          <p:nvSpPr>
            <p:cNvPr id="1048985" name=""/>
            <p:cNvSpPr/>
            <p:nvPr/>
          </p:nvSpPr>
          <p:spPr>
            <a:xfrm>
              <a:off x="288" y="2100"/>
              <a:ext cx="1308" cy="0"/>
            </a:xfrm>
            <a:prstGeom prst="line"/>
            <a:noFill/>
            <a:ln w="12700">
              <a:solidFill>
                <a:srgbClr val="FFFFFF"/>
              </a:solidFill>
            </a:ln>
          </p:spPr>
        </p:sp>
        <p:sp>
          <p:nvSpPr>
            <p:cNvPr id="1048986" name=""/>
            <p:cNvSpPr/>
            <p:nvPr/>
          </p:nvSpPr>
          <p:spPr>
            <a:xfrm>
              <a:off x="288" y="2100"/>
              <a:ext cx="0" cy="420"/>
            </a:xfrm>
            <a:prstGeom prst="line"/>
            <a:noFill/>
            <a:ln w="12700">
              <a:solidFill>
                <a:srgbClr val="FFFFFF"/>
              </a:solidFill>
            </a:ln>
          </p:spPr>
        </p:sp>
        <p:sp>
          <p:nvSpPr>
            <p:cNvPr id="1048987" name=""/>
            <p:cNvSpPr/>
            <p:nvPr/>
          </p:nvSpPr>
          <p:spPr>
            <a:xfrm>
              <a:off x="1596" y="2100"/>
              <a:ext cx="1308" cy="0"/>
            </a:xfrm>
            <a:prstGeom prst="line"/>
            <a:noFill/>
            <a:ln w="12700">
              <a:solidFill>
                <a:srgbClr val="FFFFFF"/>
              </a:solidFill>
            </a:ln>
          </p:spPr>
        </p:sp>
        <p:sp>
          <p:nvSpPr>
            <p:cNvPr id="1048988" name=""/>
            <p:cNvSpPr/>
            <p:nvPr/>
          </p:nvSpPr>
          <p:spPr>
            <a:xfrm>
              <a:off x="1596" y="2100"/>
              <a:ext cx="0" cy="420"/>
            </a:xfrm>
            <a:prstGeom prst="line"/>
            <a:noFill/>
            <a:ln w="12700">
              <a:solidFill>
                <a:srgbClr val="FFFFFF"/>
              </a:solidFill>
            </a:ln>
          </p:spPr>
        </p:sp>
        <p:sp>
          <p:nvSpPr>
            <p:cNvPr id="1048989" name=""/>
            <p:cNvSpPr/>
            <p:nvPr/>
          </p:nvSpPr>
          <p:spPr>
            <a:xfrm>
              <a:off x="1596"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8990" name=""/>
            <p:cNvSpPr/>
            <p:nvPr/>
          </p:nvSpPr>
          <p:spPr>
            <a:xfrm>
              <a:off x="1596" y="2100"/>
              <a:ext cx="1308" cy="0"/>
            </a:xfrm>
            <a:prstGeom prst="line"/>
            <a:noFill/>
            <a:ln w="12700">
              <a:solidFill>
                <a:srgbClr val="FFFFFF"/>
              </a:solidFill>
            </a:ln>
          </p:spPr>
        </p:sp>
        <p:sp>
          <p:nvSpPr>
            <p:cNvPr id="1048991" name=""/>
            <p:cNvSpPr/>
            <p:nvPr/>
          </p:nvSpPr>
          <p:spPr>
            <a:xfrm>
              <a:off x="1596" y="2100"/>
              <a:ext cx="0" cy="420"/>
            </a:xfrm>
            <a:prstGeom prst="line"/>
            <a:noFill/>
            <a:ln w="12700">
              <a:solidFill>
                <a:srgbClr val="FFFFFF"/>
              </a:solidFill>
            </a:ln>
          </p:spPr>
        </p:sp>
        <p:sp>
          <p:nvSpPr>
            <p:cNvPr id="1048992" name=""/>
            <p:cNvSpPr/>
            <p:nvPr/>
          </p:nvSpPr>
          <p:spPr>
            <a:xfrm>
              <a:off x="2904" y="2100"/>
              <a:ext cx="1308" cy="0"/>
            </a:xfrm>
            <a:prstGeom prst="line"/>
            <a:noFill/>
            <a:ln w="12700">
              <a:solidFill>
                <a:srgbClr val="FFFFFF"/>
              </a:solidFill>
            </a:ln>
          </p:spPr>
        </p:sp>
        <p:sp>
          <p:nvSpPr>
            <p:cNvPr id="1048993" name=""/>
            <p:cNvSpPr/>
            <p:nvPr/>
          </p:nvSpPr>
          <p:spPr>
            <a:xfrm>
              <a:off x="2904" y="2100"/>
              <a:ext cx="0" cy="420"/>
            </a:xfrm>
            <a:prstGeom prst="line"/>
            <a:noFill/>
            <a:ln w="12700">
              <a:solidFill>
                <a:srgbClr val="FFFFFF"/>
              </a:solidFill>
            </a:ln>
          </p:spPr>
        </p:sp>
        <p:sp>
          <p:nvSpPr>
            <p:cNvPr id="1048994" name=""/>
            <p:cNvSpPr/>
            <p:nvPr/>
          </p:nvSpPr>
          <p:spPr>
            <a:xfrm>
              <a:off x="2904"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8995" name=""/>
            <p:cNvSpPr/>
            <p:nvPr/>
          </p:nvSpPr>
          <p:spPr>
            <a:xfrm>
              <a:off x="2904" y="2100"/>
              <a:ext cx="1308" cy="0"/>
            </a:xfrm>
            <a:prstGeom prst="line"/>
            <a:noFill/>
            <a:ln w="12700">
              <a:solidFill>
                <a:srgbClr val="FFFFFF"/>
              </a:solidFill>
            </a:ln>
          </p:spPr>
        </p:sp>
        <p:sp>
          <p:nvSpPr>
            <p:cNvPr id="1048996" name=""/>
            <p:cNvSpPr/>
            <p:nvPr/>
          </p:nvSpPr>
          <p:spPr>
            <a:xfrm>
              <a:off x="2904" y="2100"/>
              <a:ext cx="0" cy="420"/>
            </a:xfrm>
            <a:prstGeom prst="line"/>
            <a:noFill/>
            <a:ln w="12700">
              <a:solidFill>
                <a:srgbClr val="FFFFFF"/>
              </a:solidFill>
            </a:ln>
          </p:spPr>
        </p:sp>
        <p:sp>
          <p:nvSpPr>
            <p:cNvPr id="1048997" name=""/>
            <p:cNvSpPr/>
            <p:nvPr/>
          </p:nvSpPr>
          <p:spPr>
            <a:xfrm>
              <a:off x="4212" y="2100"/>
              <a:ext cx="1308" cy="0"/>
            </a:xfrm>
            <a:prstGeom prst="line"/>
            <a:noFill/>
            <a:ln w="12700">
              <a:solidFill>
                <a:srgbClr val="FFFFFF"/>
              </a:solidFill>
            </a:ln>
          </p:spPr>
        </p:sp>
        <p:sp>
          <p:nvSpPr>
            <p:cNvPr id="1048998" name=""/>
            <p:cNvSpPr/>
            <p:nvPr/>
          </p:nvSpPr>
          <p:spPr>
            <a:xfrm>
              <a:off x="4212" y="2100"/>
              <a:ext cx="0" cy="420"/>
            </a:xfrm>
            <a:prstGeom prst="line"/>
            <a:noFill/>
            <a:ln w="12700">
              <a:solidFill>
                <a:srgbClr val="FFFFFF"/>
              </a:solidFill>
            </a:ln>
          </p:spPr>
        </p:sp>
        <p:sp>
          <p:nvSpPr>
            <p:cNvPr id="1048999" name=""/>
            <p:cNvSpPr/>
            <p:nvPr/>
          </p:nvSpPr>
          <p:spPr>
            <a:xfrm>
              <a:off x="4212"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9000" name=""/>
            <p:cNvSpPr/>
            <p:nvPr/>
          </p:nvSpPr>
          <p:spPr>
            <a:xfrm>
              <a:off x="4212" y="2100"/>
              <a:ext cx="1308" cy="0"/>
            </a:xfrm>
            <a:prstGeom prst="line"/>
            <a:noFill/>
            <a:ln w="12700">
              <a:solidFill>
                <a:srgbClr val="FFFFFF"/>
              </a:solidFill>
            </a:ln>
          </p:spPr>
        </p:sp>
        <p:sp>
          <p:nvSpPr>
            <p:cNvPr id="1049001" name=""/>
            <p:cNvSpPr/>
            <p:nvPr/>
          </p:nvSpPr>
          <p:spPr>
            <a:xfrm>
              <a:off x="4212" y="2100"/>
              <a:ext cx="0" cy="420"/>
            </a:xfrm>
            <a:prstGeom prst="line"/>
            <a:noFill/>
            <a:ln w="12700">
              <a:solidFill>
                <a:srgbClr val="FFFFFF"/>
              </a:solidFill>
            </a:ln>
          </p:spPr>
        </p:sp>
        <p:sp>
          <p:nvSpPr>
            <p:cNvPr id="1049002" name=""/>
            <p:cNvSpPr/>
            <p:nvPr/>
          </p:nvSpPr>
          <p:spPr>
            <a:xfrm>
              <a:off x="5520" y="2100"/>
              <a:ext cx="0" cy="420"/>
            </a:xfrm>
            <a:prstGeom prst="line"/>
            <a:noFill/>
            <a:ln w="12700">
              <a:solidFill>
                <a:srgbClr val="FFFFFF"/>
              </a:solidFill>
            </a:ln>
          </p:spPr>
        </p:sp>
        <p:sp>
          <p:nvSpPr>
            <p:cNvPr id="1049003" name=""/>
            <p:cNvSpPr/>
            <p:nvPr/>
          </p:nvSpPr>
          <p:spPr>
            <a:xfrm>
              <a:off x="288" y="2520"/>
              <a:ext cx="1308" cy="0"/>
            </a:xfrm>
            <a:prstGeom prst="line"/>
            <a:noFill/>
            <a:ln w="12700">
              <a:solidFill>
                <a:srgbClr val="FFFFFF"/>
              </a:solidFill>
            </a:ln>
          </p:spPr>
        </p:sp>
        <p:sp>
          <p:nvSpPr>
            <p:cNvPr id="1049004" name=""/>
            <p:cNvSpPr/>
            <p:nvPr/>
          </p:nvSpPr>
          <p:spPr>
            <a:xfrm>
              <a:off x="288"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outlet</a:t>
              </a:r>
            </a:p>
          </p:txBody>
        </p:sp>
        <p:sp>
          <p:nvSpPr>
            <p:cNvPr id="1049005" name=""/>
            <p:cNvSpPr/>
            <p:nvPr/>
          </p:nvSpPr>
          <p:spPr>
            <a:xfrm>
              <a:off x="288" y="2520"/>
              <a:ext cx="1308" cy="0"/>
            </a:xfrm>
            <a:prstGeom prst="line"/>
            <a:noFill/>
            <a:ln w="12700">
              <a:solidFill>
                <a:srgbClr val="FFFFFF"/>
              </a:solidFill>
            </a:ln>
          </p:spPr>
        </p:sp>
        <p:sp>
          <p:nvSpPr>
            <p:cNvPr id="1049006" name=""/>
            <p:cNvSpPr/>
            <p:nvPr/>
          </p:nvSpPr>
          <p:spPr>
            <a:xfrm>
              <a:off x="288" y="2520"/>
              <a:ext cx="0" cy="420"/>
            </a:xfrm>
            <a:prstGeom prst="line"/>
            <a:noFill/>
            <a:ln w="12700">
              <a:solidFill>
                <a:srgbClr val="FFFFFF"/>
              </a:solidFill>
            </a:ln>
          </p:spPr>
        </p:sp>
        <p:sp>
          <p:nvSpPr>
            <p:cNvPr id="1049007" name=""/>
            <p:cNvSpPr/>
            <p:nvPr/>
          </p:nvSpPr>
          <p:spPr>
            <a:xfrm>
              <a:off x="1596" y="2520"/>
              <a:ext cx="1308" cy="0"/>
            </a:xfrm>
            <a:prstGeom prst="line"/>
            <a:noFill/>
            <a:ln w="12700">
              <a:solidFill>
                <a:srgbClr val="FFFFFF"/>
              </a:solidFill>
            </a:ln>
          </p:spPr>
        </p:sp>
        <p:sp>
          <p:nvSpPr>
            <p:cNvPr id="1049008" name=""/>
            <p:cNvSpPr/>
            <p:nvPr/>
          </p:nvSpPr>
          <p:spPr>
            <a:xfrm>
              <a:off x="1596" y="2520"/>
              <a:ext cx="0" cy="420"/>
            </a:xfrm>
            <a:prstGeom prst="line"/>
            <a:noFill/>
            <a:ln w="12700">
              <a:solidFill>
                <a:srgbClr val="FFFFFF"/>
              </a:solidFill>
            </a:ln>
          </p:spPr>
        </p:sp>
        <p:sp>
          <p:nvSpPr>
            <p:cNvPr id="1049009" name=""/>
            <p:cNvSpPr/>
            <p:nvPr/>
          </p:nvSpPr>
          <p:spPr>
            <a:xfrm>
              <a:off x="1596"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13cm</a:t>
              </a:r>
            </a:p>
          </p:txBody>
        </p:sp>
        <p:sp>
          <p:nvSpPr>
            <p:cNvPr id="1049010" name=""/>
            <p:cNvSpPr/>
            <p:nvPr/>
          </p:nvSpPr>
          <p:spPr>
            <a:xfrm>
              <a:off x="1596" y="2520"/>
              <a:ext cx="1308" cy="0"/>
            </a:xfrm>
            <a:prstGeom prst="line"/>
            <a:noFill/>
            <a:ln w="12700">
              <a:solidFill>
                <a:srgbClr val="FFFFFF"/>
              </a:solidFill>
            </a:ln>
          </p:spPr>
        </p:sp>
        <p:sp>
          <p:nvSpPr>
            <p:cNvPr id="1049011" name=""/>
            <p:cNvSpPr/>
            <p:nvPr/>
          </p:nvSpPr>
          <p:spPr>
            <a:xfrm>
              <a:off x="1596" y="2520"/>
              <a:ext cx="0" cy="420"/>
            </a:xfrm>
            <a:prstGeom prst="line"/>
            <a:noFill/>
            <a:ln w="12700">
              <a:solidFill>
                <a:srgbClr val="FFFFFF"/>
              </a:solidFill>
            </a:ln>
          </p:spPr>
        </p:sp>
        <p:sp>
          <p:nvSpPr>
            <p:cNvPr id="1049012" name=""/>
            <p:cNvSpPr/>
            <p:nvPr/>
          </p:nvSpPr>
          <p:spPr>
            <a:xfrm>
              <a:off x="2904" y="2520"/>
              <a:ext cx="1308" cy="0"/>
            </a:xfrm>
            <a:prstGeom prst="line"/>
            <a:noFill/>
            <a:ln w="12700">
              <a:solidFill>
                <a:srgbClr val="FFFFFF"/>
              </a:solidFill>
            </a:ln>
          </p:spPr>
        </p:sp>
        <p:sp>
          <p:nvSpPr>
            <p:cNvPr id="1049013" name=""/>
            <p:cNvSpPr/>
            <p:nvPr/>
          </p:nvSpPr>
          <p:spPr>
            <a:xfrm>
              <a:off x="2904" y="2520"/>
              <a:ext cx="0" cy="420"/>
            </a:xfrm>
            <a:prstGeom prst="line"/>
            <a:noFill/>
            <a:ln w="12700">
              <a:solidFill>
                <a:srgbClr val="FFFFFF"/>
              </a:solidFill>
            </a:ln>
          </p:spPr>
        </p:sp>
        <p:sp>
          <p:nvSpPr>
            <p:cNvPr id="1049014" name=""/>
            <p:cNvSpPr/>
            <p:nvPr/>
          </p:nvSpPr>
          <p:spPr>
            <a:xfrm>
              <a:off x="2904"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12cm</a:t>
              </a:r>
            </a:p>
          </p:txBody>
        </p:sp>
        <p:sp>
          <p:nvSpPr>
            <p:cNvPr id="1049015" name=""/>
            <p:cNvSpPr/>
            <p:nvPr/>
          </p:nvSpPr>
          <p:spPr>
            <a:xfrm>
              <a:off x="2904" y="2520"/>
              <a:ext cx="1308" cy="0"/>
            </a:xfrm>
            <a:prstGeom prst="line"/>
            <a:noFill/>
            <a:ln w="12700">
              <a:solidFill>
                <a:srgbClr val="FFFFFF"/>
              </a:solidFill>
            </a:ln>
          </p:spPr>
        </p:sp>
        <p:sp>
          <p:nvSpPr>
            <p:cNvPr id="1049016" name=""/>
            <p:cNvSpPr/>
            <p:nvPr/>
          </p:nvSpPr>
          <p:spPr>
            <a:xfrm>
              <a:off x="2904" y="2520"/>
              <a:ext cx="0" cy="420"/>
            </a:xfrm>
            <a:prstGeom prst="line"/>
            <a:noFill/>
            <a:ln w="12700">
              <a:solidFill>
                <a:srgbClr val="FFFFFF"/>
              </a:solidFill>
            </a:ln>
          </p:spPr>
        </p:sp>
        <p:sp>
          <p:nvSpPr>
            <p:cNvPr id="1049017" name=""/>
            <p:cNvSpPr/>
            <p:nvPr/>
          </p:nvSpPr>
          <p:spPr>
            <a:xfrm>
              <a:off x="4212" y="2520"/>
              <a:ext cx="1308" cy="0"/>
            </a:xfrm>
            <a:prstGeom prst="line"/>
            <a:noFill/>
            <a:ln w="12700">
              <a:solidFill>
                <a:srgbClr val="FFFFFF"/>
              </a:solidFill>
            </a:ln>
          </p:spPr>
        </p:sp>
        <p:sp>
          <p:nvSpPr>
            <p:cNvPr id="1049018" name=""/>
            <p:cNvSpPr/>
            <p:nvPr/>
          </p:nvSpPr>
          <p:spPr>
            <a:xfrm>
              <a:off x="4212" y="2520"/>
              <a:ext cx="0" cy="420"/>
            </a:xfrm>
            <a:prstGeom prst="line"/>
            <a:noFill/>
            <a:ln w="12700">
              <a:solidFill>
                <a:srgbClr val="FFFFFF"/>
              </a:solidFill>
            </a:ln>
          </p:spPr>
        </p:sp>
        <p:sp>
          <p:nvSpPr>
            <p:cNvPr id="1049019" name=""/>
            <p:cNvSpPr/>
            <p:nvPr/>
          </p:nvSpPr>
          <p:spPr>
            <a:xfrm>
              <a:off x="4212"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11cm</a:t>
              </a:r>
            </a:p>
          </p:txBody>
        </p:sp>
        <p:sp>
          <p:nvSpPr>
            <p:cNvPr id="1049020" name=""/>
            <p:cNvSpPr/>
            <p:nvPr/>
          </p:nvSpPr>
          <p:spPr>
            <a:xfrm>
              <a:off x="4212" y="2520"/>
              <a:ext cx="1308" cy="0"/>
            </a:xfrm>
            <a:prstGeom prst="line"/>
            <a:noFill/>
            <a:ln w="12700">
              <a:solidFill>
                <a:srgbClr val="FFFFFF"/>
              </a:solidFill>
            </a:ln>
          </p:spPr>
        </p:sp>
        <p:sp>
          <p:nvSpPr>
            <p:cNvPr id="1049021" name=""/>
            <p:cNvSpPr/>
            <p:nvPr/>
          </p:nvSpPr>
          <p:spPr>
            <a:xfrm>
              <a:off x="4212" y="2520"/>
              <a:ext cx="0" cy="420"/>
            </a:xfrm>
            <a:prstGeom prst="line"/>
            <a:noFill/>
            <a:ln w="12700">
              <a:solidFill>
                <a:srgbClr val="FFFFFF"/>
              </a:solidFill>
            </a:ln>
          </p:spPr>
        </p:sp>
        <p:sp>
          <p:nvSpPr>
            <p:cNvPr id="1049022" name=""/>
            <p:cNvSpPr/>
            <p:nvPr/>
          </p:nvSpPr>
          <p:spPr>
            <a:xfrm>
              <a:off x="5520" y="2520"/>
              <a:ext cx="0" cy="420"/>
            </a:xfrm>
            <a:prstGeom prst="line"/>
            <a:noFill/>
            <a:ln w="12700">
              <a:solidFill>
                <a:srgbClr val="FFFFFF"/>
              </a:solidFill>
            </a:ln>
          </p:spPr>
        </p:sp>
        <p:sp>
          <p:nvSpPr>
            <p:cNvPr id="1049023" name=""/>
            <p:cNvSpPr/>
            <p:nvPr/>
          </p:nvSpPr>
          <p:spPr>
            <a:xfrm>
              <a:off x="288" y="2940"/>
              <a:ext cx="1308" cy="0"/>
            </a:xfrm>
            <a:prstGeom prst="line"/>
            <a:noFill/>
            <a:ln w="12700">
              <a:solidFill>
                <a:srgbClr val="FFFFFF"/>
              </a:solidFill>
            </a:ln>
          </p:spPr>
        </p:sp>
        <p:sp>
          <p:nvSpPr>
            <p:cNvPr id="1049024" name=""/>
            <p:cNvSpPr/>
            <p:nvPr/>
          </p:nvSpPr>
          <p:spPr>
            <a:xfrm>
              <a:off x="1596" y="2940"/>
              <a:ext cx="1308" cy="0"/>
            </a:xfrm>
            <a:prstGeom prst="line"/>
            <a:noFill/>
            <a:ln w="12700">
              <a:solidFill>
                <a:srgbClr val="FFFFFF"/>
              </a:solidFill>
            </a:ln>
          </p:spPr>
        </p:sp>
        <p:sp>
          <p:nvSpPr>
            <p:cNvPr id="1049025" name=""/>
            <p:cNvSpPr/>
            <p:nvPr/>
          </p:nvSpPr>
          <p:spPr>
            <a:xfrm>
              <a:off x="2904" y="2940"/>
              <a:ext cx="1308" cy="0"/>
            </a:xfrm>
            <a:prstGeom prst="line"/>
            <a:noFill/>
            <a:ln w="12700">
              <a:solidFill>
                <a:srgbClr val="FFFFFF"/>
              </a:solidFill>
            </a:ln>
          </p:spPr>
        </p:sp>
        <p:sp>
          <p:nvSpPr>
            <p:cNvPr id="1049026" name=""/>
            <p:cNvSpPr/>
            <p:nvPr/>
          </p:nvSpPr>
          <p:spPr>
            <a:xfrm>
              <a:off x="4212" y="2940"/>
              <a:ext cx="1308" cy="0"/>
            </a:xfrm>
            <a:prstGeom prst="line"/>
            <a:noFill/>
            <a:ln w="12700">
              <a:solidFill>
                <a:srgbClr val="FFFFFF"/>
              </a:solidFill>
            </a:ln>
          </p:spPr>
        </p:sp>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734" name=""/>
        <p:cNvGrpSpPr/>
        <p:nvPr/>
      </p:nvGrpSpPr>
      <p:grpSpPr>
        <a:xfrm>
          <a:off x="0" y="0"/>
          <a:ext cx="0" cy="0"/>
          <a:chOff x="0" y="0"/>
          <a:chExt cx="0" cy="0"/>
        </a:xfrm>
      </p:grpSpPr>
      <p:grpSp>
        <p:nvGrpSpPr>
          <p:cNvPr id="735" name=""/>
          <p:cNvGrpSpPr/>
          <p:nvPr/>
        </p:nvGrpSpPr>
        <p:grpSpPr>
          <a:xfrm rot="0">
            <a:off x="152400" y="228600"/>
            <a:ext cx="8763000" cy="6400800"/>
            <a:chOff x="96" y="144"/>
            <a:chExt cx="5520" cy="4032"/>
          </a:xfrm>
        </p:grpSpPr>
        <p:sp>
          <p:nvSpPr>
            <p:cNvPr id="1049027" name=""/>
            <p:cNvSpPr/>
            <p:nvPr/>
          </p:nvSpPr>
          <p:spPr>
            <a:xfrm>
              <a:off x="96" y="144"/>
              <a:ext cx="5519" cy="381"/>
            </a:xfrm>
            <a:prstGeom prst="rect"/>
            <a:noFill/>
            <a:ln>
              <a:noFill/>
            </a:ln>
          </p:spPr>
          <p:txBody>
            <a:bodyPr anchor="t" wrap="square"/>
            <a:p>
              <a:pPr algn="ctr" indent="0" lvl="0" marL="0">
                <a:lnSpc>
                  <a:spcPct val="100000"/>
                </a:lnSpc>
                <a:buNone/>
              </a:pPr>
              <a:r>
                <a:rPr baseline="0" b="0" sz="2800" i="0" strike="noStrike" u="none">
                  <a:solidFill>
                    <a:srgbClr val="000066"/>
                  </a:solidFill>
                  <a:latin typeface="Tahoma"/>
                </a:rPr>
                <a:t>The Ideal Obstetric Pelvis</a:t>
              </a:r>
            </a:p>
          </p:txBody>
        </p:sp>
        <p:sp>
          <p:nvSpPr>
            <p:cNvPr id="1049028" name=""/>
            <p:cNvSpPr/>
            <p:nvPr/>
          </p:nvSpPr>
          <p:spPr>
            <a:xfrm>
              <a:off x="96" y="144"/>
              <a:ext cx="5519" cy="0"/>
            </a:xfrm>
            <a:prstGeom prst="line"/>
            <a:noFill/>
            <a:ln w="38100">
              <a:solidFill>
                <a:srgbClr val="CC00CC"/>
              </a:solidFill>
            </a:ln>
          </p:spPr>
        </p:sp>
        <p:sp>
          <p:nvSpPr>
            <p:cNvPr id="1049029" name=""/>
            <p:cNvSpPr/>
            <p:nvPr/>
          </p:nvSpPr>
          <p:spPr>
            <a:xfrm>
              <a:off x="96" y="144"/>
              <a:ext cx="0" cy="381"/>
            </a:xfrm>
            <a:prstGeom prst="line"/>
            <a:noFill/>
            <a:ln>
              <a:noFill/>
            </a:ln>
          </p:spPr>
        </p:sp>
        <p:sp>
          <p:nvSpPr>
            <p:cNvPr id="1049030" name=""/>
            <p:cNvSpPr/>
            <p:nvPr/>
          </p:nvSpPr>
          <p:spPr>
            <a:xfrm>
              <a:off x="5615" y="144"/>
              <a:ext cx="0" cy="381"/>
            </a:xfrm>
            <a:prstGeom prst="line"/>
            <a:noFill/>
            <a:ln>
              <a:noFill/>
            </a:ln>
          </p:spPr>
        </p:sp>
        <p:sp>
          <p:nvSpPr>
            <p:cNvPr id="1049031" name=""/>
            <p:cNvSpPr/>
            <p:nvPr/>
          </p:nvSpPr>
          <p:spPr>
            <a:xfrm>
              <a:off x="96" y="525"/>
              <a:ext cx="5519" cy="0"/>
            </a:xfrm>
            <a:prstGeom prst="line"/>
            <a:noFill/>
            <a:ln w="38100">
              <a:solidFill>
                <a:srgbClr val="CC00CC"/>
              </a:solidFill>
            </a:ln>
          </p:spPr>
        </p:sp>
        <p:sp>
          <p:nvSpPr>
            <p:cNvPr id="1049032" name=""/>
            <p:cNvSpPr/>
            <p:nvPr/>
          </p:nvSpPr>
          <p:spPr>
            <a:xfrm>
              <a:off x="96" y="525"/>
              <a:ext cx="809" cy="1483"/>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Brim</a:t>
              </a:r>
            </a:p>
          </p:txBody>
        </p:sp>
        <p:sp>
          <p:nvSpPr>
            <p:cNvPr id="1049033" name=""/>
            <p:cNvSpPr/>
            <p:nvPr/>
          </p:nvSpPr>
          <p:spPr>
            <a:xfrm>
              <a:off x="96" y="525"/>
              <a:ext cx="809" cy="0"/>
            </a:xfrm>
            <a:prstGeom prst="line"/>
            <a:noFill/>
            <a:ln w="38100">
              <a:solidFill>
                <a:srgbClr val="CC00CC"/>
              </a:solidFill>
            </a:ln>
          </p:spPr>
        </p:sp>
        <p:sp>
          <p:nvSpPr>
            <p:cNvPr id="1049034" name=""/>
            <p:cNvSpPr/>
            <p:nvPr/>
          </p:nvSpPr>
          <p:spPr>
            <a:xfrm>
              <a:off x="96" y="525"/>
              <a:ext cx="0" cy="1483"/>
            </a:xfrm>
            <a:prstGeom prst="line"/>
            <a:noFill/>
            <a:ln w="38100">
              <a:solidFill>
                <a:srgbClr val="CC00CC"/>
              </a:solidFill>
            </a:ln>
          </p:spPr>
        </p:sp>
        <p:sp>
          <p:nvSpPr>
            <p:cNvPr id="1049035" name=""/>
            <p:cNvSpPr/>
            <p:nvPr/>
          </p:nvSpPr>
          <p:spPr>
            <a:xfrm>
              <a:off x="905" y="525"/>
              <a:ext cx="0" cy="1483"/>
            </a:xfrm>
            <a:prstGeom prst="line"/>
            <a:noFill/>
            <a:ln>
              <a:noFill/>
            </a:ln>
          </p:spPr>
        </p:sp>
        <p:sp>
          <p:nvSpPr>
            <p:cNvPr id="1049036" name=""/>
            <p:cNvSpPr/>
            <p:nvPr/>
          </p:nvSpPr>
          <p:spPr>
            <a:xfrm>
              <a:off x="905" y="525"/>
              <a:ext cx="4710" cy="1483"/>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Round or Oval transversely</a:t>
              </a:r>
            </a:p>
            <a:p>
              <a:pPr algn="l" indent="0" lvl="0" marL="0">
                <a:lnSpc>
                  <a:spcPct val="100000"/>
                </a:lnSpc>
              </a:pPr>
              <a:r>
                <a:rPr baseline="0" b="0" sz="2400" i="0" strike="noStrike" u="none">
                  <a:solidFill>
                    <a:srgbClr val="000066"/>
                  </a:solidFill>
                  <a:latin typeface="Tahoma"/>
                </a:rPr>
                <a:t>No undue projection of sacral promontory.</a:t>
              </a:r>
            </a:p>
            <a:p>
              <a:pPr algn="l" indent="0" lvl="0" marL="0">
                <a:lnSpc>
                  <a:spcPct val="100000"/>
                </a:lnSpc>
              </a:pPr>
              <a:r>
                <a:rPr baseline="0" b="0" sz="2400" i="0" strike="noStrike" u="none">
                  <a:solidFill>
                    <a:srgbClr val="000066"/>
                  </a:solidFill>
                  <a:latin typeface="Tahoma"/>
                </a:rPr>
                <a:t>AP diameter: 12 cm.</a:t>
              </a:r>
            </a:p>
            <a:p>
              <a:pPr algn="l" indent="0" lvl="0" marL="0">
                <a:lnSpc>
                  <a:spcPct val="100000"/>
                </a:lnSpc>
              </a:pPr>
              <a:r>
                <a:rPr baseline="0" b="0" sz="2400" i="0" strike="noStrike" u="none">
                  <a:solidFill>
                    <a:srgbClr val="000066"/>
                  </a:solidFill>
                  <a:latin typeface="Tahoma"/>
                </a:rPr>
                <a:t>Transverse diameter: 13 cm</a:t>
              </a:r>
            </a:p>
            <a:p>
              <a:pPr algn="l" indent="0" lvl="0" marL="0">
                <a:lnSpc>
                  <a:spcPct val="100000"/>
                </a:lnSpc>
              </a:pPr>
              <a:r>
                <a:rPr baseline="0" b="0" sz="2400" i="0" strike="noStrike" u="none">
                  <a:solidFill>
                    <a:srgbClr val="000066"/>
                  </a:solidFill>
                  <a:latin typeface="Tahoma"/>
                </a:rPr>
                <a:t>The plane of pelvic inlet not more than 55°.</a:t>
              </a:r>
            </a:p>
          </p:txBody>
        </p:sp>
        <p:sp>
          <p:nvSpPr>
            <p:cNvPr id="1049037" name=""/>
            <p:cNvSpPr/>
            <p:nvPr/>
          </p:nvSpPr>
          <p:spPr>
            <a:xfrm>
              <a:off x="905" y="525"/>
              <a:ext cx="4710" cy="0"/>
            </a:xfrm>
            <a:prstGeom prst="line"/>
            <a:noFill/>
            <a:ln w="38100">
              <a:solidFill>
                <a:srgbClr val="CC00CC"/>
              </a:solidFill>
            </a:ln>
          </p:spPr>
        </p:sp>
        <p:sp>
          <p:nvSpPr>
            <p:cNvPr id="1049038" name=""/>
            <p:cNvSpPr/>
            <p:nvPr/>
          </p:nvSpPr>
          <p:spPr>
            <a:xfrm>
              <a:off x="905" y="525"/>
              <a:ext cx="0" cy="1483"/>
            </a:xfrm>
            <a:prstGeom prst="line"/>
            <a:noFill/>
            <a:ln>
              <a:noFill/>
            </a:ln>
          </p:spPr>
        </p:sp>
        <p:sp>
          <p:nvSpPr>
            <p:cNvPr id="1049039" name=""/>
            <p:cNvSpPr/>
            <p:nvPr/>
          </p:nvSpPr>
          <p:spPr>
            <a:xfrm>
              <a:off x="5615" y="525"/>
              <a:ext cx="0" cy="1483"/>
            </a:xfrm>
            <a:prstGeom prst="line"/>
            <a:noFill/>
            <a:ln w="38100">
              <a:solidFill>
                <a:srgbClr val="CC00CC"/>
              </a:solidFill>
            </a:ln>
          </p:spPr>
        </p:sp>
        <p:sp>
          <p:nvSpPr>
            <p:cNvPr id="1049040" name=""/>
            <p:cNvSpPr/>
            <p:nvPr/>
          </p:nvSpPr>
          <p:spPr>
            <a:xfrm>
              <a:off x="96" y="2008"/>
              <a:ext cx="809" cy="0"/>
            </a:xfrm>
            <a:prstGeom prst="line"/>
            <a:noFill/>
            <a:ln w="38100">
              <a:solidFill>
                <a:srgbClr val="CC00CC"/>
              </a:solidFill>
            </a:ln>
          </p:spPr>
        </p:sp>
        <p:sp>
          <p:nvSpPr>
            <p:cNvPr id="1049041" name=""/>
            <p:cNvSpPr/>
            <p:nvPr/>
          </p:nvSpPr>
          <p:spPr>
            <a:xfrm>
              <a:off x="96" y="2008"/>
              <a:ext cx="809" cy="987"/>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Cavity</a:t>
              </a:r>
            </a:p>
          </p:txBody>
        </p:sp>
        <p:sp>
          <p:nvSpPr>
            <p:cNvPr id="1049042" name=""/>
            <p:cNvSpPr/>
            <p:nvPr/>
          </p:nvSpPr>
          <p:spPr>
            <a:xfrm>
              <a:off x="96" y="2008"/>
              <a:ext cx="809" cy="0"/>
            </a:xfrm>
            <a:prstGeom prst="line"/>
            <a:noFill/>
            <a:ln w="38100">
              <a:solidFill>
                <a:srgbClr val="CC00CC"/>
              </a:solidFill>
            </a:ln>
          </p:spPr>
        </p:sp>
        <p:sp>
          <p:nvSpPr>
            <p:cNvPr id="1049043" name=""/>
            <p:cNvSpPr/>
            <p:nvPr/>
          </p:nvSpPr>
          <p:spPr>
            <a:xfrm>
              <a:off x="96" y="2008"/>
              <a:ext cx="0" cy="987"/>
            </a:xfrm>
            <a:prstGeom prst="line"/>
            <a:noFill/>
            <a:ln w="38100">
              <a:solidFill>
                <a:srgbClr val="CC00CC"/>
              </a:solidFill>
            </a:ln>
          </p:spPr>
        </p:sp>
        <p:sp>
          <p:nvSpPr>
            <p:cNvPr id="1049044" name=""/>
            <p:cNvSpPr/>
            <p:nvPr/>
          </p:nvSpPr>
          <p:spPr>
            <a:xfrm>
              <a:off x="905" y="2008"/>
              <a:ext cx="4710" cy="0"/>
            </a:xfrm>
            <a:prstGeom prst="line"/>
            <a:noFill/>
            <a:ln w="38100">
              <a:solidFill>
                <a:srgbClr val="CC00CC"/>
              </a:solidFill>
            </a:ln>
          </p:spPr>
        </p:sp>
        <p:sp>
          <p:nvSpPr>
            <p:cNvPr id="1049045" name=""/>
            <p:cNvSpPr/>
            <p:nvPr/>
          </p:nvSpPr>
          <p:spPr>
            <a:xfrm>
              <a:off x="905" y="2008"/>
              <a:ext cx="0" cy="987"/>
            </a:xfrm>
            <a:prstGeom prst="line"/>
            <a:noFill/>
            <a:ln>
              <a:noFill/>
            </a:ln>
          </p:spPr>
        </p:sp>
        <p:sp>
          <p:nvSpPr>
            <p:cNvPr id="1049046" name=""/>
            <p:cNvSpPr/>
            <p:nvPr/>
          </p:nvSpPr>
          <p:spPr>
            <a:xfrm>
              <a:off x="905" y="2008"/>
              <a:ext cx="4710" cy="987"/>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Shallow with straight side-walls.</a:t>
              </a:r>
            </a:p>
            <a:p>
              <a:pPr algn="l" indent="0" lvl="0" marL="0">
                <a:lnSpc>
                  <a:spcPct val="100000"/>
                </a:lnSpc>
              </a:pPr>
              <a:r>
                <a:rPr baseline="0" b="0" sz="2400" i="0" strike="noStrike" u="none">
                  <a:solidFill>
                    <a:srgbClr val="000066"/>
                  </a:solidFill>
                  <a:latin typeface="Tahoma"/>
                </a:rPr>
                <a:t>No great projections of ischial spines.</a:t>
              </a:r>
            </a:p>
            <a:p>
              <a:pPr algn="l" indent="0" lvl="0" marL="0">
                <a:lnSpc>
                  <a:spcPct val="100000"/>
                </a:lnSpc>
              </a:pPr>
              <a:r>
                <a:rPr baseline="0" b="0" sz="2400" i="0" strike="noStrike" u="none">
                  <a:solidFill>
                    <a:srgbClr val="000066"/>
                  </a:solidFill>
                  <a:latin typeface="Tahoma"/>
                </a:rPr>
                <a:t>Smooth sacral curve</a:t>
              </a:r>
            </a:p>
          </p:txBody>
        </p:sp>
        <p:sp>
          <p:nvSpPr>
            <p:cNvPr id="1049047" name=""/>
            <p:cNvSpPr/>
            <p:nvPr/>
          </p:nvSpPr>
          <p:spPr>
            <a:xfrm>
              <a:off x="905" y="2008"/>
              <a:ext cx="4710" cy="0"/>
            </a:xfrm>
            <a:prstGeom prst="line"/>
            <a:noFill/>
            <a:ln w="38100">
              <a:solidFill>
                <a:srgbClr val="CC00CC"/>
              </a:solidFill>
            </a:ln>
          </p:spPr>
        </p:sp>
        <p:sp>
          <p:nvSpPr>
            <p:cNvPr id="1049048" name=""/>
            <p:cNvSpPr/>
            <p:nvPr/>
          </p:nvSpPr>
          <p:spPr>
            <a:xfrm>
              <a:off x="905" y="2008"/>
              <a:ext cx="0" cy="987"/>
            </a:xfrm>
            <a:prstGeom prst="line"/>
            <a:noFill/>
            <a:ln>
              <a:noFill/>
            </a:ln>
          </p:spPr>
        </p:sp>
        <p:sp>
          <p:nvSpPr>
            <p:cNvPr id="1049049" name=""/>
            <p:cNvSpPr/>
            <p:nvPr/>
          </p:nvSpPr>
          <p:spPr>
            <a:xfrm>
              <a:off x="5615" y="2008"/>
              <a:ext cx="0" cy="987"/>
            </a:xfrm>
            <a:prstGeom prst="line"/>
            <a:noFill/>
            <a:ln w="38100">
              <a:solidFill>
                <a:srgbClr val="CC00CC"/>
              </a:solidFill>
            </a:ln>
          </p:spPr>
        </p:sp>
        <p:sp>
          <p:nvSpPr>
            <p:cNvPr id="1049050" name=""/>
            <p:cNvSpPr/>
            <p:nvPr/>
          </p:nvSpPr>
          <p:spPr>
            <a:xfrm>
              <a:off x="96" y="2995"/>
              <a:ext cx="809" cy="0"/>
            </a:xfrm>
            <a:prstGeom prst="line"/>
            <a:noFill/>
            <a:ln w="38100">
              <a:solidFill>
                <a:srgbClr val="CC00CC"/>
              </a:solidFill>
            </a:ln>
          </p:spPr>
        </p:sp>
        <p:sp>
          <p:nvSpPr>
            <p:cNvPr id="1049051" name=""/>
            <p:cNvSpPr/>
            <p:nvPr/>
          </p:nvSpPr>
          <p:spPr>
            <a:xfrm>
              <a:off x="96" y="2995"/>
              <a:ext cx="809" cy="1037"/>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Outlet</a:t>
              </a:r>
            </a:p>
          </p:txBody>
        </p:sp>
        <p:sp>
          <p:nvSpPr>
            <p:cNvPr id="1049052" name=""/>
            <p:cNvSpPr/>
            <p:nvPr/>
          </p:nvSpPr>
          <p:spPr>
            <a:xfrm>
              <a:off x="96" y="2995"/>
              <a:ext cx="809" cy="0"/>
            </a:xfrm>
            <a:prstGeom prst="line"/>
            <a:noFill/>
            <a:ln w="38100">
              <a:solidFill>
                <a:srgbClr val="CC00CC"/>
              </a:solidFill>
            </a:ln>
          </p:spPr>
        </p:sp>
        <p:sp>
          <p:nvSpPr>
            <p:cNvPr id="1049053" name=""/>
            <p:cNvSpPr/>
            <p:nvPr/>
          </p:nvSpPr>
          <p:spPr>
            <a:xfrm>
              <a:off x="96" y="2995"/>
              <a:ext cx="0" cy="1037"/>
            </a:xfrm>
            <a:prstGeom prst="line"/>
            <a:noFill/>
            <a:ln w="38100">
              <a:solidFill>
                <a:srgbClr val="CC00CC"/>
              </a:solidFill>
            </a:ln>
          </p:spPr>
        </p:sp>
        <p:sp>
          <p:nvSpPr>
            <p:cNvPr id="1049054" name=""/>
            <p:cNvSpPr/>
            <p:nvPr/>
          </p:nvSpPr>
          <p:spPr>
            <a:xfrm>
              <a:off x="905" y="2995"/>
              <a:ext cx="4710" cy="0"/>
            </a:xfrm>
            <a:prstGeom prst="line"/>
            <a:noFill/>
            <a:ln w="38100">
              <a:solidFill>
                <a:srgbClr val="CC00CC"/>
              </a:solidFill>
            </a:ln>
          </p:spPr>
        </p:sp>
        <p:sp>
          <p:nvSpPr>
            <p:cNvPr id="1049055" name=""/>
            <p:cNvSpPr/>
            <p:nvPr/>
          </p:nvSpPr>
          <p:spPr>
            <a:xfrm>
              <a:off x="905" y="2995"/>
              <a:ext cx="0" cy="1037"/>
            </a:xfrm>
            <a:prstGeom prst="line"/>
            <a:noFill/>
            <a:ln>
              <a:noFill/>
            </a:ln>
          </p:spPr>
        </p:sp>
        <p:sp>
          <p:nvSpPr>
            <p:cNvPr id="1049056" name=""/>
            <p:cNvSpPr/>
            <p:nvPr/>
          </p:nvSpPr>
          <p:spPr>
            <a:xfrm>
              <a:off x="905" y="2995"/>
              <a:ext cx="4710" cy="1037"/>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Pubic arch rounded</a:t>
              </a:r>
            </a:p>
            <a:p>
              <a:pPr algn="l" indent="0" lvl="0" marL="0">
                <a:lnSpc>
                  <a:spcPct val="100000"/>
                </a:lnSpc>
              </a:pPr>
              <a:r>
                <a:rPr baseline="0" b="0" sz="2400" i="0" strike="noStrike" u="none">
                  <a:solidFill>
                    <a:srgbClr val="000066"/>
                  </a:solidFill>
                  <a:latin typeface="Tahoma"/>
                </a:rPr>
                <a:t>Subpubic</a:t>
              </a:r>
              <a:r>
                <a:rPr baseline="0" b="0" sz="2400" i="0" strike="noStrike" u="none">
                  <a:solidFill>
                    <a:srgbClr val="000066"/>
                  </a:solidFill>
                  <a:latin typeface="Tahoma"/>
                </a:rPr>
                <a:t> angle &gt;90°.</a:t>
              </a:r>
            </a:p>
            <a:p>
              <a:pPr algn="l" indent="0" lvl="0" marL="0">
                <a:lnSpc>
                  <a:spcPct val="100000"/>
                </a:lnSpc>
              </a:pPr>
              <a:r>
                <a:rPr baseline="0" b="0" sz="2400" i="0" strike="noStrike" u="none">
                  <a:solidFill>
                    <a:srgbClr val="000066"/>
                  </a:solidFill>
                  <a:latin typeface="Tahoma"/>
                </a:rPr>
                <a:t>Intertuberous</a:t>
              </a:r>
              <a:r>
                <a:rPr baseline="0" b="0" sz="2400" i="0" strike="noStrike" u="none">
                  <a:solidFill>
                    <a:srgbClr val="000066"/>
                  </a:solidFill>
                  <a:latin typeface="Tahoma"/>
                </a:rPr>
                <a:t> diameter of at least 10 cm.</a:t>
              </a:r>
            </a:p>
          </p:txBody>
        </p:sp>
        <p:sp>
          <p:nvSpPr>
            <p:cNvPr id="1049057" name=""/>
            <p:cNvSpPr/>
            <p:nvPr/>
          </p:nvSpPr>
          <p:spPr>
            <a:xfrm>
              <a:off x="905" y="2995"/>
              <a:ext cx="4710" cy="0"/>
            </a:xfrm>
            <a:prstGeom prst="line"/>
            <a:noFill/>
            <a:ln w="38100">
              <a:solidFill>
                <a:srgbClr val="CC00CC"/>
              </a:solidFill>
            </a:ln>
          </p:spPr>
        </p:sp>
        <p:sp>
          <p:nvSpPr>
            <p:cNvPr id="1049058" name=""/>
            <p:cNvSpPr/>
            <p:nvPr/>
          </p:nvSpPr>
          <p:spPr>
            <a:xfrm>
              <a:off x="905" y="2995"/>
              <a:ext cx="0" cy="1037"/>
            </a:xfrm>
            <a:prstGeom prst="line"/>
            <a:noFill/>
            <a:ln>
              <a:noFill/>
            </a:ln>
          </p:spPr>
        </p:sp>
        <p:sp>
          <p:nvSpPr>
            <p:cNvPr id="1049059" name=""/>
            <p:cNvSpPr/>
            <p:nvPr/>
          </p:nvSpPr>
          <p:spPr>
            <a:xfrm>
              <a:off x="5615" y="2995"/>
              <a:ext cx="0" cy="1037"/>
            </a:xfrm>
            <a:prstGeom prst="line"/>
            <a:noFill/>
            <a:ln w="38100">
              <a:solidFill>
                <a:srgbClr val="CC00CC"/>
              </a:solidFill>
            </a:ln>
          </p:spPr>
        </p:sp>
        <p:sp>
          <p:nvSpPr>
            <p:cNvPr id="1049060" name=""/>
            <p:cNvSpPr/>
            <p:nvPr/>
          </p:nvSpPr>
          <p:spPr>
            <a:xfrm>
              <a:off x="96" y="4032"/>
              <a:ext cx="809" cy="0"/>
            </a:xfrm>
            <a:prstGeom prst="line"/>
            <a:noFill/>
            <a:ln w="38100">
              <a:solidFill>
                <a:srgbClr val="CC00CC"/>
              </a:solidFill>
            </a:ln>
          </p:spPr>
        </p:sp>
        <p:sp>
          <p:nvSpPr>
            <p:cNvPr id="1049061" name=""/>
            <p:cNvSpPr/>
            <p:nvPr/>
          </p:nvSpPr>
          <p:spPr>
            <a:xfrm>
              <a:off x="905" y="4032"/>
              <a:ext cx="4710" cy="0"/>
            </a:xfrm>
            <a:prstGeom prst="line"/>
            <a:noFill/>
            <a:ln w="38100">
              <a:solidFill>
                <a:srgbClr val="CC00CC"/>
              </a:solidFill>
            </a:ln>
          </p:spPr>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736" name=""/>
        <p:cNvGrpSpPr/>
        <p:nvPr/>
      </p:nvGrpSpPr>
      <p:grpSpPr>
        <a:xfrm>
          <a:off x="0" y="0"/>
          <a:ext cx="0" cy="0"/>
          <a:chOff x="0" y="0"/>
          <a:chExt cx="0" cy="0"/>
        </a:xfrm>
      </p:grpSpPr>
      <p:sp>
        <p:nvSpPr>
          <p:cNvPr id="1049062" name=""/>
          <p:cNvSpPr txBox="1"/>
          <p:nvPr>
            <p:ph type="title" idx="0"/>
          </p:nvPr>
        </p:nvSpPr>
        <p:spPr>
          <a:xfrm>
            <a:off x="457200" y="273050"/>
            <a:ext cx="8229600" cy="1143000"/>
          </a:xfrm>
          <a:prstGeom prst="rect"/>
          <a:noFill/>
          <a:ln>
            <a:noFill/>
          </a:ln>
        </p:spPr>
        <p:txBody>
          <a:bodyPr anchor="ctr" wrap="square"/>
          <a:p>
            <a:pPr lvl="0"/>
            <a:r>
              <a:t>Pelvic floor</a:t>
            </a:r>
          </a:p>
        </p:txBody>
      </p:sp>
      <p:sp>
        <p:nvSpPr>
          <p:cNvPr id="1049063" name=""/>
          <p:cNvSpPr txBox="1"/>
          <p:nvPr>
            <p:ph type="body" idx="1"/>
          </p:nvPr>
        </p:nvSpPr>
        <p:spPr>
          <a:xfrm>
            <a:off x="457200" y="1600200"/>
            <a:ext cx="8229600" cy="4524375"/>
          </a:xfrm>
          <a:prstGeom prst="rect"/>
          <a:noFill/>
          <a:ln>
            <a:noFill/>
          </a:ln>
        </p:spPr>
        <p:txBody>
          <a:bodyPr anchor="t" wrap="square"/>
          <a:p>
            <a:pPr lvl="0"/>
            <a:r>
              <a:rPr b="1" sz="3200" i="0" strike="noStrike" u="none"/>
              <a:t>It is formed by soft tissues which fill the outlet of the pelvis</a:t>
            </a:r>
          </a:p>
          <a:p>
            <a:pPr lvl="0"/>
            <a:r>
              <a:rPr b="1" sz="3200" i="0" strike="noStrike" u="none"/>
              <a:t>It is made up of:-</a:t>
            </a:r>
          </a:p>
          <a:p>
            <a:pPr lvl="1"/>
            <a:r>
              <a:rPr b="1" sz="3200" i="0" strike="noStrike" u="none"/>
              <a:t>Skin and subcutaneous fat</a:t>
            </a:r>
          </a:p>
          <a:p>
            <a:pPr lvl="1"/>
            <a:r>
              <a:rPr b="1" sz="3200" i="0" strike="noStrike" u="none"/>
              <a:t>Superficial muscles</a:t>
            </a:r>
          </a:p>
          <a:p>
            <a:pPr lvl="1"/>
            <a:r>
              <a:rPr b="1" sz="3200" i="0" strike="noStrike" u="none"/>
              <a:t>Deep pelvic muscles</a:t>
            </a:r>
          </a:p>
          <a:p>
            <a:pPr lvl="1"/>
            <a:r>
              <a:rPr b="1" sz="3200" i="0" strike="noStrike" u="none"/>
              <a:t>Pelvic ligaments and peritoneum</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sp>
        <p:nvSpPr>
          <p:cNvPr id="1049066" name=""/>
          <p:cNvSpPr txBox="1"/>
          <p:nvPr>
            <p:ph type="title" idx="0"/>
          </p:nvPr>
        </p:nvSpPr>
        <p:spPr>
          <a:xfrm>
            <a:off x="457200" y="273050"/>
            <a:ext cx="8229600" cy="1143000"/>
          </a:xfrm>
          <a:prstGeom prst="rect"/>
          <a:noFill/>
          <a:ln>
            <a:noFill/>
          </a:ln>
        </p:spPr>
        <p:txBody>
          <a:bodyPr anchor="ctr" wrap="square"/>
          <a:p>
            <a:pPr lvl="0"/>
            <a:r>
              <a:t>Muscle layer of the pelvic floor</a:t>
            </a:r>
          </a:p>
        </p:txBody>
      </p:sp>
      <p:sp>
        <p:nvSpPr>
          <p:cNvPr id="1049067"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rPr b="1" sz="3200" i="1" strike="noStrike" u="none">
                <a:solidFill>
                  <a:srgbClr val="FF0000"/>
                </a:solidFill>
              </a:rPr>
              <a:t>Superficial layer</a:t>
            </a:r>
          </a:p>
          <a:p>
            <a:pPr lvl="0"/>
            <a:r>
              <a:rPr b="1" sz="3200" i="0" strike="noStrike" u="none"/>
              <a:t>The external anal sphincter- surrounds the anus and is attached to the coccyx</a:t>
            </a:r>
          </a:p>
          <a:p>
            <a:pPr lvl="0"/>
            <a:r>
              <a:rPr b="1" sz="3200" i="0" strike="noStrike" u="none"/>
              <a:t>The transverse perineal muscles passes from the ischial tuberosities to the centre of the perineum.</a:t>
            </a:r>
          </a:p>
          <a:p>
            <a:pPr lvl="0"/>
            <a:r>
              <a:rPr b="1" sz="3200" i="0" strike="noStrike" u="none"/>
              <a:t>The bulbo-carvenosus muscle passes from the perineum, surrounds the vagina and is inserted to the corpora carvenosa of the clitoris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739" name=""/>
        <p:cNvGrpSpPr/>
        <p:nvPr/>
      </p:nvGrpSpPr>
      <p:grpSpPr>
        <a:xfrm>
          <a:off x="0" y="0"/>
          <a:ext cx="0" cy="0"/>
          <a:chOff x="0" y="0"/>
          <a:chExt cx="0" cy="0"/>
        </a:xfrm>
      </p:grpSpPr>
      <p:sp>
        <p:nvSpPr>
          <p:cNvPr id="1049068" name=""/>
          <p:cNvSpPr txBox="1"/>
          <p:nvPr>
            <p:ph type="title" idx="0"/>
          </p:nvPr>
        </p:nvSpPr>
        <p:spPr>
          <a:xfrm>
            <a:off x="457200" y="273050"/>
            <a:ext cx="8229600" cy="1143000"/>
          </a:xfrm>
          <a:prstGeom prst="rect"/>
          <a:noFill/>
          <a:ln>
            <a:noFill/>
          </a:ln>
        </p:spPr>
        <p:txBody>
          <a:bodyPr anchor="ctr" wrap="square"/>
          <a:p>
            <a:pPr lvl="0"/>
            <a:r>
              <a:t>Superficial layer</a:t>
            </a:r>
          </a:p>
        </p:txBody>
      </p:sp>
      <p:sp>
        <p:nvSpPr>
          <p:cNvPr id="1049069" name=""/>
          <p:cNvSpPr txBox="1"/>
          <p:nvPr>
            <p:ph type="body" idx="1"/>
          </p:nvPr>
        </p:nvSpPr>
        <p:spPr>
          <a:xfrm>
            <a:off x="457200" y="1600200"/>
            <a:ext cx="8229600" cy="4524375"/>
          </a:xfrm>
          <a:prstGeom prst="rect"/>
          <a:noFill/>
          <a:ln>
            <a:noFill/>
          </a:ln>
        </p:spPr>
        <p:txBody>
          <a:bodyPr anchor="t" wrap="square"/>
          <a:p>
            <a:pPr lvl="0"/>
            <a:r>
              <a:rPr b="1" sz="3200" i="0" strike="noStrike" u="none"/>
              <a:t> the ischial-</a:t>
            </a:r>
            <a:r>
              <a:rPr b="1" sz="3200" i="0" strike="noStrike" u="none"/>
              <a:t>carvenosus</a:t>
            </a:r>
            <a:r>
              <a:rPr b="1" sz="3200" i="0" strike="noStrike" u="none"/>
              <a:t> muscles pass from the ischial tuberosities to the corpora carvenosa</a:t>
            </a:r>
          </a:p>
          <a:p>
            <a:pPr lvl="0"/>
            <a:r>
              <a:rPr b="1" sz="3200" i="0" strike="noStrike" u="none"/>
              <a:t>Membranous sphincter of the urethra- muscle fibers pass above and below the urethra to attach to the pubic bones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740" name=""/>
        <p:cNvGrpSpPr/>
        <p:nvPr/>
      </p:nvGrpSpPr>
      <p:grpSpPr>
        <a:xfrm>
          <a:off x="0" y="0"/>
          <a:ext cx="0" cy="0"/>
          <a:chOff x="0" y="0"/>
          <a:chExt cx="0" cy="0"/>
        </a:xfrm>
      </p:grpSpPr>
      <p:sp>
        <p:nvSpPr>
          <p:cNvPr id="1049070" name=""/>
          <p:cNvSpPr txBox="1"/>
          <p:nvPr>
            <p:ph type="title" idx="0"/>
          </p:nvPr>
        </p:nvSpPr>
        <p:spPr>
          <a:xfrm>
            <a:off x="457200" y="273050"/>
            <a:ext cx="8229600" cy="1143000"/>
          </a:xfrm>
          <a:prstGeom prst="rect"/>
          <a:noFill/>
          <a:ln>
            <a:noFill/>
          </a:ln>
        </p:spPr>
        <p:txBody>
          <a:bodyPr anchor="ctr" wrap="square"/>
          <a:p>
            <a:pPr lvl="0"/>
            <a:r>
              <a:t>Superficial layer</a:t>
            </a:r>
          </a:p>
        </p:txBody>
      </p:sp>
      <p:pic>
        <p:nvPicPr>
          <p:cNvPr id="2097175" name=""/>
          <p:cNvPicPr>
            <a:picLocks/>
          </p:cNvPicPr>
          <p:nvPr/>
        </p:nvPicPr>
        <p:blipFill>
          <a:blip xmlns:r="http://schemas.openxmlformats.org/officeDocument/2006/relationships" r:embed="rId1"/>
          <a:srcRect/>
          <a:stretch>
            <a:fillRect/>
          </a:stretch>
        </p:blipFill>
        <p:spPr>
          <a:xfrm>
            <a:off x="609600" y="1600200"/>
            <a:ext cx="6324600" cy="5105400"/>
          </a:xfrm>
          <a:prstGeom prst="rect"/>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741" name=""/>
        <p:cNvGrpSpPr/>
        <p:nvPr/>
      </p:nvGrpSpPr>
      <p:grpSpPr>
        <a:xfrm>
          <a:off x="0" y="0"/>
          <a:ext cx="0" cy="0"/>
          <a:chOff x="0" y="0"/>
          <a:chExt cx="0" cy="0"/>
        </a:xfrm>
      </p:grpSpPr>
      <p:sp>
        <p:nvSpPr>
          <p:cNvPr id="1049071" name=""/>
          <p:cNvSpPr txBox="1"/>
          <p:nvPr>
            <p:ph type="title" idx="0"/>
          </p:nvPr>
        </p:nvSpPr>
        <p:spPr>
          <a:xfrm>
            <a:off x="457200" y="273050"/>
            <a:ext cx="8229600" cy="1143000"/>
          </a:xfrm>
          <a:prstGeom prst="rect"/>
          <a:noFill/>
          <a:ln>
            <a:noFill/>
          </a:ln>
        </p:spPr>
        <p:txBody>
          <a:bodyPr anchor="ctr" wrap="square"/>
          <a:p>
            <a:pPr lvl="0"/>
            <a:r>
              <a:t>The deep layers</a:t>
            </a:r>
          </a:p>
        </p:txBody>
      </p:sp>
      <p:sp>
        <p:nvSpPr>
          <p:cNvPr id="1049072"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Composed of three layers of muscles which are collectively known as levator ani muscles.</a:t>
            </a:r>
          </a:p>
          <a:p>
            <a:pPr lvl="0"/>
            <a:r>
              <a:rPr b="1" i="0" strike="noStrike" u="none"/>
              <a:t>Pubococcygeus muscle passes from the pubis to the coccyx</a:t>
            </a:r>
          </a:p>
          <a:p>
            <a:pPr lvl="0"/>
            <a:r>
              <a:rPr b="1" i="0" strike="noStrike" u="none"/>
              <a:t>Iliococcygeus muscle passes from the fascia covering the obturator internus muscle to the coccyx.</a:t>
            </a:r>
          </a:p>
          <a:p>
            <a:pPr lvl="0"/>
            <a:r>
              <a:rPr b="1" i="0" strike="noStrike" u="none"/>
              <a:t>Ischio-coccygeus muscle passes from the ischial spines to the coccyx.</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742" name=""/>
        <p:cNvGrpSpPr/>
        <p:nvPr/>
      </p:nvGrpSpPr>
      <p:grpSpPr>
        <a:xfrm>
          <a:off x="0" y="0"/>
          <a:ext cx="0" cy="0"/>
          <a:chOff x="0" y="0"/>
          <a:chExt cx="0" cy="0"/>
        </a:xfrm>
      </p:grpSpPr>
      <p:sp>
        <p:nvSpPr>
          <p:cNvPr id="1049073" name=""/>
          <p:cNvSpPr txBox="1"/>
          <p:nvPr>
            <p:ph type="title" idx="0"/>
          </p:nvPr>
        </p:nvSpPr>
        <p:spPr>
          <a:xfrm>
            <a:off x="457200" y="273050"/>
            <a:ext cx="8229600" cy="1143000"/>
          </a:xfrm>
          <a:prstGeom prst="rect"/>
          <a:noFill/>
          <a:ln>
            <a:noFill/>
          </a:ln>
        </p:spPr>
        <p:txBody>
          <a:bodyPr anchor="ctr" wrap="square"/>
          <a:p>
            <a:pPr lvl="0"/>
          </a:p>
        </p:txBody>
      </p:sp>
      <p:sp>
        <p:nvSpPr>
          <p:cNvPr id="1049074" name=""/>
          <p:cNvSpPr txBox="1"/>
          <p:nvPr>
            <p:ph type="body" idx="1"/>
          </p:nvPr>
        </p:nvSpPr>
        <p:spPr>
          <a:xfrm>
            <a:off x="457200" y="1600200"/>
            <a:ext cx="8229600" cy="4524375"/>
          </a:xfrm>
          <a:prstGeom prst="rect"/>
          <a:noFill/>
          <a:ln>
            <a:noFill/>
          </a:ln>
        </p:spPr>
        <p:txBody>
          <a:bodyPr anchor="t" wrap="square"/>
          <a:p>
            <a:pPr algn="ctr" lvl="0">
              <a:buNone/>
            </a:pPr>
            <a:r>
              <a:rPr b="1" sz="3200" i="0" strike="noStrike" u="none">
                <a:solidFill>
                  <a:srgbClr val="00B0F0"/>
                </a:solidFill>
              </a:rPr>
              <a:t>The perineal body</a:t>
            </a:r>
          </a:p>
          <a:p>
            <a:pPr lvl="0"/>
            <a:r>
              <a:rPr b="1" sz="2800" i="0" strike="noStrike" u="none"/>
              <a:t>This is a pyramidal fibromascular structure which lies between the vagina and the anal canal.</a:t>
            </a:r>
          </a:p>
          <a:p>
            <a:pPr lvl="0"/>
            <a:r>
              <a:rPr b="1" sz="2800" i="0" strike="noStrike" u="none"/>
              <a:t>It gives attachment to perineal muscles.</a:t>
            </a:r>
          </a:p>
          <a:p>
            <a:pPr lvl="0"/>
            <a:r>
              <a:rPr b="1" sz="2800" i="0" strike="noStrike" u="none"/>
              <a:t>During the second stage of labor, the perineal body is flattened by the descending head and perineum elongates becoming more liable to tear.</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743" name=""/>
        <p:cNvGrpSpPr/>
        <p:nvPr/>
      </p:nvGrpSpPr>
      <p:grpSpPr>
        <a:xfrm>
          <a:off x="0" y="0"/>
          <a:ext cx="0" cy="0"/>
          <a:chOff x="0" y="0"/>
          <a:chExt cx="0" cy="0"/>
        </a:xfrm>
      </p:grpSpPr>
      <p:sp>
        <p:nvSpPr>
          <p:cNvPr id="1049075" name=""/>
          <p:cNvSpPr txBox="1"/>
          <p:nvPr>
            <p:ph type="ctrTitle" idx="0"/>
          </p:nvPr>
        </p:nvSpPr>
        <p:spPr>
          <a:xfrm>
            <a:off x="685800" y="381000"/>
            <a:ext cx="7772400" cy="1524000"/>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THE FETAL SKULL.</a:t>
            </a:r>
          </a:p>
        </p:txBody>
      </p:sp>
      <p:sp>
        <p:nvSpPr>
          <p:cNvPr id="1049076" name=""/>
          <p:cNvSpPr txBox="1"/>
          <p:nvPr>
            <p:ph type="subTitle" idx="1"/>
          </p:nvPr>
        </p:nvSpPr>
        <p:spPr>
          <a:xfrm>
            <a:off x="1371600" y="3886200"/>
            <a:ext cx="6400800" cy="1752600"/>
          </a:xfrm>
          <a:prstGeom prst="rect"/>
          <a:noFill/>
          <a:ln>
            <a:noFill/>
          </a:ln>
        </p:spPr>
        <p:txBody>
          <a:bodyPr anchor="t" wrap="square"/>
          <a:p>
            <a:pPr algn="ctr" indent="0" lvl="0" marL="0">
              <a:buNone/>
            </a:pPr>
          </a:p>
        </p:txBody>
      </p:sp>
      <p:pic>
        <p:nvPicPr>
          <p:cNvPr id="2097176" name=""/>
          <p:cNvPicPr>
            <a:picLocks/>
          </p:cNvPicPr>
          <p:nvPr/>
        </p:nvPicPr>
        <p:blipFill>
          <a:blip xmlns:r="http://schemas.openxmlformats.org/officeDocument/2006/relationships" r:embed="rId1"/>
          <a:srcRect/>
          <a:stretch>
            <a:fillRect/>
          </a:stretch>
        </p:blipFill>
        <p:spPr>
          <a:xfrm>
            <a:off x="990600" y="1905000"/>
            <a:ext cx="6781800" cy="4572000"/>
          </a:xfrm>
          <a:prstGeom prst="rect"/>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8661" name=""/>
          <p:cNvSpPr txBox="1"/>
          <p:nvPr>
            <p:ph type="title" idx="0"/>
          </p:nvPr>
        </p:nvSpPr>
        <p:spPr>
          <a:xfrm>
            <a:off x="720725" y="4406900"/>
            <a:ext cx="7772400" cy="1362075"/>
          </a:xfrm>
          <a:prstGeom prst="rect"/>
          <a:noFill/>
          <a:ln>
            <a:noFill/>
          </a:ln>
        </p:spPr>
        <p:txBody>
          <a:bodyPr anchor="t" wrap="square"/>
          <a:p>
            <a:pPr algn="l" lvl="0"/>
            <a:r>
              <a:rPr b="1" sz="4000" i="0" strike="noStrike" u="none"/>
              <a:t>ANATOMY AND PHYSIOLOGY OF FEMALE REPRODUCTIVE SYSTEM</a:t>
            </a:r>
          </a:p>
        </p:txBody>
      </p:sp>
      <p:sp>
        <p:nvSpPr>
          <p:cNvPr id="1048662" name=""/>
          <p:cNvSpPr txBox="1"/>
          <p:nvPr>
            <p:ph type="body" idx="1"/>
          </p:nvPr>
        </p:nvSpPr>
        <p:spPr>
          <a:xfrm>
            <a:off x="720725" y="2905125"/>
            <a:ext cx="7772400" cy="1498600"/>
          </a:xfrm>
          <a:prstGeom prst="rect"/>
          <a:noFill/>
          <a:ln>
            <a:noFill/>
          </a:ln>
        </p:spPr>
        <p:txBody>
          <a:bodyPr anchor="b" wrap="square"/>
          <a:p>
            <a:pPr indent="0" lvl="0" marL="0">
              <a:buNone/>
            </a:p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744" name=""/>
        <p:cNvGrpSpPr/>
        <p:nvPr/>
      </p:nvGrpSpPr>
      <p:grpSpPr>
        <a:xfrm>
          <a:off x="0" y="0"/>
          <a:ext cx="0" cy="0"/>
          <a:chOff x="0" y="0"/>
          <a:chExt cx="0" cy="0"/>
        </a:xfrm>
      </p:grpSpPr>
      <p:sp>
        <p:nvSpPr>
          <p:cNvPr id="1049077" name=""/>
          <p:cNvSpPr txBox="1"/>
          <p:nvPr>
            <p:ph type="title" idx="0"/>
          </p:nvPr>
        </p:nvSpPr>
        <p:spPr>
          <a:xfrm>
            <a:off x="457200" y="273050"/>
            <a:ext cx="8229600" cy="1143000"/>
          </a:xfrm>
          <a:prstGeom prst="rect"/>
          <a:noFill/>
          <a:ln>
            <a:noFill/>
          </a:ln>
        </p:spPr>
        <p:txBody>
          <a:bodyPr anchor="ctr" wrap="square"/>
          <a:p>
            <a:pPr lvl="0"/>
          </a:p>
        </p:txBody>
      </p:sp>
      <p:sp>
        <p:nvSpPr>
          <p:cNvPr id="1049078" name=""/>
          <p:cNvSpPr txBox="1"/>
          <p:nvPr>
            <p:ph type="body" idx="1"/>
          </p:nvPr>
        </p:nvSpPr>
        <p:spPr>
          <a:xfrm>
            <a:off x="457199" y="1290154"/>
            <a:ext cx="8229600" cy="4524375"/>
          </a:xfrm>
          <a:prstGeom prst="rect"/>
          <a:noFill/>
          <a:ln>
            <a:noFill/>
          </a:ln>
        </p:spPr>
        <p:txBody>
          <a:bodyPr anchor="t" wrap="square">
            <a:normAutofit fontScale="96429" lnSpcReduction="20000"/>
          </a:bodyPr>
          <a:p>
            <a:pPr lvl="0"/>
            <a:r>
              <a:t>The fetal head consist of:</a:t>
            </a:r>
          </a:p>
          <a:p>
            <a:pPr lvl="1"/>
            <a:r>
              <a:t>The scalp-: which is the soft outer part made of skin and muscles.</a:t>
            </a:r>
          </a:p>
          <a:p>
            <a:pPr lvl="1"/>
            <a:r>
              <a:t>The periosteum-: which covers the bone</a:t>
            </a:r>
          </a:p>
          <a:p>
            <a:pPr lvl="1"/>
            <a:r>
              <a:t>The skull-:the bony structure that contains the brain.</a:t>
            </a:r>
          </a:p>
          <a:p>
            <a:pPr lvl="0"/>
            <a:r>
              <a:t>The skull is larger in comparison with the space of the pelvis. Therefore, some modifications must occur between the two delivery to take place.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745" name=""/>
        <p:cNvGrpSpPr/>
        <p:nvPr/>
      </p:nvGrpSpPr>
      <p:grpSpPr>
        <a:xfrm>
          <a:off x="0" y="0"/>
          <a:ext cx="0" cy="0"/>
          <a:chOff x="0" y="0"/>
          <a:chExt cx="0" cy="0"/>
        </a:xfrm>
      </p:grpSpPr>
      <p:sp>
        <p:nvSpPr>
          <p:cNvPr id="1049079" name=""/>
          <p:cNvSpPr txBox="1"/>
          <p:nvPr>
            <p:ph type="title" idx="0"/>
          </p:nvPr>
        </p:nvSpPr>
        <p:spPr>
          <a:xfrm>
            <a:off x="457200" y="273050"/>
            <a:ext cx="8229600" cy="1143000"/>
          </a:xfrm>
          <a:prstGeom prst="rect"/>
          <a:noFill/>
          <a:ln>
            <a:noFill/>
          </a:ln>
        </p:spPr>
        <p:txBody>
          <a:bodyPr anchor="ctr" wrap="square"/>
          <a:p>
            <a:pPr lvl="0"/>
            <a:r>
              <a:t>Development of fetal skull</a:t>
            </a:r>
          </a:p>
        </p:txBody>
      </p:sp>
      <p:sp>
        <p:nvSpPr>
          <p:cNvPr id="104908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fetal skull has both membranous and cartilaginous origin.</a:t>
            </a:r>
          </a:p>
          <a:p>
            <a:pPr lvl="0"/>
            <a:r>
              <a:t>The bones of the face develops from a cartilage while those of the vault are laid down in a membranous frame work.</a:t>
            </a:r>
          </a:p>
          <a:p>
            <a:pPr lvl="0"/>
            <a:r>
              <a:t>The original </a:t>
            </a:r>
            <a:r>
              <a:t>centres</a:t>
            </a:r>
            <a:r>
              <a:t> of ossification of the skull bones are known as eminences of the skull. The one behind is the occipital protuberance.  Laterally the parietal eminences and frontal eminences on frontal bones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746" name=""/>
        <p:cNvGrpSpPr/>
        <p:nvPr/>
      </p:nvGrpSpPr>
      <p:grpSpPr>
        <a:xfrm>
          <a:off x="0" y="0"/>
          <a:ext cx="0" cy="0"/>
          <a:chOff x="0" y="0"/>
          <a:chExt cx="0" cy="0"/>
        </a:xfrm>
      </p:grpSpPr>
      <p:sp>
        <p:nvSpPr>
          <p:cNvPr id="1049081" name=""/>
          <p:cNvSpPr txBox="1"/>
          <p:nvPr>
            <p:ph type="title" idx="0"/>
          </p:nvPr>
        </p:nvSpPr>
        <p:spPr>
          <a:xfrm>
            <a:off x="457200" y="273050"/>
            <a:ext cx="8229600" cy="1143000"/>
          </a:xfrm>
          <a:prstGeom prst="rect"/>
          <a:noFill/>
          <a:ln>
            <a:noFill/>
          </a:ln>
        </p:spPr>
        <p:txBody>
          <a:bodyPr anchor="ctr" wrap="square"/>
          <a:p>
            <a:pPr lvl="0"/>
            <a:r>
              <a:t>Bones of the vault</a:t>
            </a:r>
          </a:p>
        </p:txBody>
      </p:sp>
      <p:sp>
        <p:nvSpPr>
          <p:cNvPr id="1049082" name=""/>
          <p:cNvSpPr txBox="1"/>
          <p:nvPr>
            <p:ph type="body" idx="1"/>
          </p:nvPr>
        </p:nvSpPr>
        <p:spPr>
          <a:xfrm>
            <a:off x="457200" y="1600200"/>
            <a:ext cx="8229600" cy="4524375"/>
          </a:xfrm>
          <a:prstGeom prst="rect"/>
          <a:noFill/>
          <a:ln>
            <a:noFill/>
          </a:ln>
        </p:spPr>
        <p:txBody>
          <a:bodyPr anchor="t" wrap="square"/>
          <a:p>
            <a:pPr lvl="0"/>
            <a:r>
              <a:t>Formed by 5 bones:</a:t>
            </a:r>
          </a:p>
          <a:p>
            <a:pPr lvl="1"/>
            <a:r>
              <a:t>The occipital bone</a:t>
            </a:r>
          </a:p>
          <a:p>
            <a:pPr lvl="1"/>
            <a:r>
              <a:t>Two parietal bones</a:t>
            </a:r>
          </a:p>
          <a:p>
            <a:pPr lvl="1"/>
            <a:r>
              <a:t>Two frontal bones</a:t>
            </a:r>
          </a:p>
          <a:p>
            <a:pPr lvl="0"/>
            <a:r>
              <a:t>The occipital bone-: it lies at the back of the head and forms the region of the occiput. At its centre is the occipital protuberance.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747" name=""/>
        <p:cNvGrpSpPr/>
        <p:nvPr/>
      </p:nvGrpSpPr>
      <p:grpSpPr>
        <a:xfrm>
          <a:off x="0" y="0"/>
          <a:ext cx="0" cy="0"/>
          <a:chOff x="0" y="0"/>
          <a:chExt cx="0" cy="0"/>
        </a:xfrm>
      </p:grpSpPr>
      <p:sp>
        <p:nvSpPr>
          <p:cNvPr id="1049083" name=""/>
          <p:cNvSpPr txBox="1"/>
          <p:nvPr>
            <p:ph type="title" idx="0"/>
          </p:nvPr>
        </p:nvSpPr>
        <p:spPr>
          <a:xfrm>
            <a:off x="457200" y="273050"/>
            <a:ext cx="8229600" cy="1143000"/>
          </a:xfrm>
          <a:prstGeom prst="rect"/>
          <a:noFill/>
          <a:ln>
            <a:noFill/>
          </a:ln>
        </p:spPr>
        <p:txBody>
          <a:bodyPr anchor="ctr" wrap="square"/>
          <a:p>
            <a:pPr lvl="0"/>
            <a:r>
              <a:t>Bones of the vault ct….</a:t>
            </a:r>
          </a:p>
        </p:txBody>
      </p:sp>
      <p:sp>
        <p:nvSpPr>
          <p:cNvPr id="1049084"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Parietal bones lie on either side of the skull. The ossification centre of each is called parietal eminence.</a:t>
            </a:r>
          </a:p>
          <a:p>
            <a:pPr lvl="0"/>
            <a:r>
              <a:t>The frontal bones forms the forehead or the </a:t>
            </a:r>
            <a:r>
              <a:t>sinciput</a:t>
            </a:r>
            <a:r>
              <a:t>. At the centre of ossification is the frontal eminence or frontal boss. These bones fuse into a single bone by the 8</a:t>
            </a:r>
            <a:r>
              <a:rPr baseline="30000"/>
              <a:t>th</a:t>
            </a:r>
            <a:r>
              <a:t> year.</a:t>
            </a:r>
          </a:p>
          <a:p>
            <a:pPr lvl="0"/>
            <a:r>
              <a:t>The upper part or temporal bone contributes to the vault.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748" name=""/>
        <p:cNvGrpSpPr/>
        <p:nvPr/>
      </p:nvGrpSpPr>
      <p:grpSpPr>
        <a:xfrm>
          <a:off x="0" y="0"/>
          <a:ext cx="0" cy="0"/>
          <a:chOff x="0" y="0"/>
          <a:chExt cx="0" cy="0"/>
        </a:xfrm>
      </p:grpSpPr>
      <p:sp>
        <p:nvSpPr>
          <p:cNvPr id="1049085" name=""/>
          <p:cNvSpPr txBox="1"/>
          <p:nvPr>
            <p:ph type="title" idx="0"/>
          </p:nvPr>
        </p:nvSpPr>
        <p:spPr>
          <a:xfrm>
            <a:off x="457200" y="273050"/>
            <a:ext cx="8229600" cy="1143000"/>
          </a:xfrm>
          <a:prstGeom prst="rect"/>
          <a:noFill/>
          <a:ln>
            <a:noFill/>
          </a:ln>
        </p:spPr>
        <p:txBody>
          <a:bodyPr anchor="ctr" wrap="square"/>
          <a:p>
            <a:pPr lvl="0"/>
            <a:r>
              <a:t>sutures</a:t>
            </a:r>
          </a:p>
        </p:txBody>
      </p:sp>
      <p:sp>
        <p:nvSpPr>
          <p:cNvPr id="1049086" name=""/>
          <p:cNvSpPr txBox="1"/>
          <p:nvPr>
            <p:ph type="body" idx="1"/>
          </p:nvPr>
        </p:nvSpPr>
        <p:spPr>
          <a:xfrm>
            <a:off x="457200" y="1600200"/>
            <a:ext cx="8229600" cy="4524375"/>
          </a:xfrm>
          <a:prstGeom prst="rect"/>
          <a:noFill/>
          <a:ln>
            <a:noFill/>
          </a:ln>
        </p:spPr>
        <p:txBody>
          <a:bodyPr anchor="t" wrap="square">
            <a:normAutofit lnSpcReduction="10000"/>
          </a:bodyPr>
          <a:p>
            <a:pPr lvl="0"/>
            <a:r>
              <a:t>Sutures are cranial joints.</a:t>
            </a:r>
          </a:p>
          <a:p>
            <a:pPr lvl="0"/>
            <a:r>
              <a:t>They are formed where two bones meet.</a:t>
            </a:r>
          </a:p>
          <a:p>
            <a:pPr lvl="0"/>
            <a:r>
              <a:t>Sutures are important landmarks used to determine positions and presentations on vaginal examination.</a:t>
            </a:r>
          </a:p>
          <a:p>
            <a:pPr lvl="0"/>
            <a:r>
              <a:t>They also allow moulding to take place during labor.</a:t>
            </a:r>
          </a:p>
          <a:p>
            <a:pPr lvl="0"/>
            <a:r>
              <a:t>There are four sutures of obstetrical importance.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749" name=""/>
        <p:cNvGrpSpPr/>
        <p:nvPr/>
      </p:nvGrpSpPr>
      <p:grpSpPr>
        <a:xfrm>
          <a:off x="0" y="0"/>
          <a:ext cx="0" cy="0"/>
          <a:chOff x="0" y="0"/>
          <a:chExt cx="0" cy="0"/>
        </a:xfrm>
      </p:grpSpPr>
      <p:sp>
        <p:nvSpPr>
          <p:cNvPr id="1049087" name=""/>
          <p:cNvSpPr txBox="1"/>
          <p:nvPr>
            <p:ph type="title" idx="0"/>
          </p:nvPr>
        </p:nvSpPr>
        <p:spPr>
          <a:xfrm>
            <a:off x="457200" y="273050"/>
            <a:ext cx="8229600" cy="1143000"/>
          </a:xfrm>
          <a:prstGeom prst="rect"/>
          <a:noFill/>
          <a:ln>
            <a:noFill/>
          </a:ln>
        </p:spPr>
        <p:txBody>
          <a:bodyPr anchor="ctr" wrap="square"/>
          <a:p>
            <a:pPr lvl="0"/>
            <a:r>
              <a:t>Sutures ct….</a:t>
            </a:r>
          </a:p>
        </p:txBody>
      </p:sp>
      <p:sp>
        <p:nvSpPr>
          <p:cNvPr id="1049088" name=""/>
          <p:cNvSpPr txBox="1"/>
          <p:nvPr>
            <p:ph type="body" idx="1"/>
          </p:nvPr>
        </p:nvSpPr>
        <p:spPr>
          <a:xfrm>
            <a:off x="457200" y="1600200"/>
            <a:ext cx="8229600" cy="4524375"/>
          </a:xfrm>
          <a:prstGeom prst="rect"/>
          <a:noFill/>
          <a:ln>
            <a:noFill/>
          </a:ln>
        </p:spPr>
        <p:txBody>
          <a:bodyPr anchor="t" wrap="square">
            <a:normAutofit fontScale="84375" lnSpcReduction="10000"/>
          </a:bodyPr>
          <a:p>
            <a:pPr indent="641350" lvl="0" marL="577850">
              <a:buFont typeface="+mj-lt"/>
              <a:buAutoNum type="arabicPeriod" startAt="1"/>
            </a:pPr>
            <a:r>
              <a:t>Saggital suture:- is between the two parietal bones, and joins the anterior and posterior fontanels.</a:t>
            </a:r>
          </a:p>
          <a:p>
            <a:pPr indent="641350" lvl="0" marL="577850">
              <a:buFont typeface="+mj-lt"/>
              <a:buAutoNum type="arabicPeriod" startAt="1"/>
            </a:pPr>
            <a:r>
              <a:t>Coronal suture:- it runs transversely between the parietal and frontal bones. Passing from one temple to another.</a:t>
            </a:r>
          </a:p>
          <a:p>
            <a:pPr indent="641350" lvl="0" marL="577850">
              <a:buFont typeface="+mj-lt"/>
              <a:buAutoNum type="arabicPeriod" startAt="1"/>
            </a:pPr>
            <a:r>
              <a:t>Frontal suture:- separates the two frontal bones and extends from the roof of the nose to the anterior fontanel.</a:t>
            </a:r>
          </a:p>
          <a:p>
            <a:pPr indent="641350" lvl="0" marL="577850">
              <a:buFont typeface="+mj-lt"/>
              <a:buAutoNum type="arabicPeriod" startAt="1"/>
            </a:pPr>
            <a:r>
              <a:t>Lambdoidal suture:- separates the occipital and parietal bones and is shaped like the Greek letter lambda (</a:t>
            </a:r>
            <a:r>
              <a:t>λ</a:t>
            </a:r>
            <a: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750" name=""/>
        <p:cNvGrpSpPr/>
        <p:nvPr/>
      </p:nvGrpSpPr>
      <p:grpSpPr>
        <a:xfrm>
          <a:off x="0" y="0"/>
          <a:ext cx="0" cy="0"/>
          <a:chOff x="0" y="0"/>
          <a:chExt cx="0" cy="0"/>
        </a:xfrm>
      </p:grpSpPr>
      <p:sp>
        <p:nvSpPr>
          <p:cNvPr id="1049089" name=""/>
          <p:cNvSpPr txBox="1"/>
          <p:nvPr>
            <p:ph type="title" idx="0"/>
          </p:nvPr>
        </p:nvSpPr>
        <p:spPr>
          <a:xfrm>
            <a:off x="457200" y="273050"/>
            <a:ext cx="8229600" cy="1143000"/>
          </a:xfrm>
          <a:prstGeom prst="rect"/>
          <a:noFill/>
          <a:ln>
            <a:noFill/>
          </a:ln>
        </p:spPr>
        <p:txBody>
          <a:bodyPr anchor="ctr" wrap="square"/>
          <a:p>
            <a:pPr lvl="0"/>
            <a:r>
              <a:t>FONTANELS</a:t>
            </a:r>
          </a:p>
        </p:txBody>
      </p:sp>
      <p:sp>
        <p:nvSpPr>
          <p:cNvPr id="1049090" name=""/>
          <p:cNvSpPr txBox="1"/>
          <p:nvPr>
            <p:ph type="body" idx="1"/>
          </p:nvPr>
        </p:nvSpPr>
        <p:spPr>
          <a:xfrm>
            <a:off x="457200" y="1600200"/>
            <a:ext cx="8229600" cy="4524375"/>
          </a:xfrm>
          <a:prstGeom prst="rect"/>
          <a:noFill/>
          <a:ln>
            <a:noFill/>
          </a:ln>
        </p:spPr>
        <p:txBody>
          <a:bodyPr anchor="t" wrap="square"/>
          <a:p>
            <a:pPr lvl="0"/>
            <a:r>
              <a:t>These are membranous spaces where two or more sutures meet.</a:t>
            </a:r>
          </a:p>
          <a:p>
            <a:pPr lvl="0"/>
            <a:r>
              <a:t>There are two fontanels of obstetrical importance:-</a:t>
            </a:r>
          </a:p>
          <a:p>
            <a:pPr indent="1390650" lvl="1" marL="952500">
              <a:buFont typeface="+mj-lt"/>
              <a:buAutoNum type="arabicPeriod" startAt="1"/>
            </a:pPr>
            <a:r>
              <a:t>The anterior fontanel (bregma)</a:t>
            </a:r>
          </a:p>
          <a:p>
            <a:pPr indent="1390650" lvl="1" marL="952500">
              <a:buFont typeface="+mj-lt"/>
              <a:buAutoNum type="arabicPeriod" startAt="1"/>
            </a:pPr>
            <a:r>
              <a:t>Posterior fontanel (lambda)</a:t>
            </a:r>
          </a:p>
          <a:p>
            <a:pPr lvl="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751" name=""/>
        <p:cNvGrpSpPr/>
        <p:nvPr/>
      </p:nvGrpSpPr>
      <p:grpSpPr>
        <a:xfrm>
          <a:off x="0" y="0"/>
          <a:ext cx="0" cy="0"/>
          <a:chOff x="0" y="0"/>
          <a:chExt cx="0" cy="0"/>
        </a:xfrm>
      </p:grpSpPr>
      <p:sp>
        <p:nvSpPr>
          <p:cNvPr id="1049091" name=""/>
          <p:cNvSpPr txBox="1"/>
          <p:nvPr>
            <p:ph type="title" idx="0"/>
          </p:nvPr>
        </p:nvSpPr>
        <p:spPr>
          <a:xfrm>
            <a:off x="457200" y="273050"/>
            <a:ext cx="8229600" cy="1143000"/>
          </a:xfrm>
          <a:prstGeom prst="rect"/>
          <a:noFill/>
          <a:ln>
            <a:noFill/>
          </a:ln>
        </p:spPr>
        <p:txBody>
          <a:bodyPr anchor="ctr" wrap="square"/>
          <a:p>
            <a:pPr indent="1708150" lvl="0" marL="1225550">
              <a:buFont typeface="+mj-lt"/>
              <a:buAutoNum type="arabicPeriod" startAt="1"/>
            </a:pPr>
            <a:r>
              <a:t>bregma</a:t>
            </a:r>
          </a:p>
        </p:txBody>
      </p:sp>
      <p:sp>
        <p:nvSpPr>
          <p:cNvPr id="1049092"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Found at the junction of saggital, coronal and frontal sutures.</a:t>
            </a:r>
          </a:p>
          <a:p>
            <a:pPr lvl="0"/>
            <a:r>
              <a:t>It is diamond shaped and measures 3-4 cm long and 1.5-2 cm wide.</a:t>
            </a:r>
          </a:p>
          <a:p>
            <a:pPr lvl="0"/>
            <a:r>
              <a:t>It is recognizable per vagina because a suture leaves from each of the four corners.</a:t>
            </a:r>
          </a:p>
          <a:p>
            <a:pPr lvl="0"/>
            <a:r>
              <a:t>Pulsation of cerebral vessels can be felt and seen through it. It closes by the time the child reaches 18 months age.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752" name=""/>
        <p:cNvGrpSpPr/>
        <p:nvPr/>
      </p:nvGrpSpPr>
      <p:grpSpPr>
        <a:xfrm>
          <a:off x="0" y="0"/>
          <a:ext cx="0" cy="0"/>
          <a:chOff x="0" y="0"/>
          <a:chExt cx="0" cy="0"/>
        </a:xfrm>
      </p:grpSpPr>
      <p:sp>
        <p:nvSpPr>
          <p:cNvPr id="1049093" name=""/>
          <p:cNvSpPr txBox="1"/>
          <p:nvPr>
            <p:ph type="title" idx="0"/>
          </p:nvPr>
        </p:nvSpPr>
        <p:spPr>
          <a:xfrm>
            <a:off x="457200" y="273050"/>
            <a:ext cx="8229600" cy="1143000"/>
          </a:xfrm>
          <a:prstGeom prst="rect"/>
          <a:noFill/>
          <a:ln>
            <a:noFill/>
          </a:ln>
        </p:spPr>
        <p:txBody>
          <a:bodyPr anchor="ctr" wrap="square"/>
          <a:p>
            <a:pPr lvl="0"/>
            <a:r>
              <a:t>b)lambda</a:t>
            </a:r>
          </a:p>
        </p:txBody>
      </p:sp>
      <p:sp>
        <p:nvSpPr>
          <p:cNvPr id="1049094" name=""/>
          <p:cNvSpPr txBox="1"/>
          <p:nvPr>
            <p:ph type="body" idx="1"/>
          </p:nvPr>
        </p:nvSpPr>
        <p:spPr>
          <a:xfrm>
            <a:off x="457200" y="1600200"/>
            <a:ext cx="8229600" cy="4524375"/>
          </a:xfrm>
          <a:prstGeom prst="rect"/>
          <a:noFill/>
          <a:ln>
            <a:noFill/>
          </a:ln>
        </p:spPr>
        <p:txBody>
          <a:bodyPr anchor="t" wrap="square"/>
          <a:p>
            <a:pPr lvl="0"/>
            <a:r>
              <a:t>Found at the junction of lambdoidal and saggital sutures.</a:t>
            </a:r>
          </a:p>
          <a:p>
            <a:pPr lvl="0"/>
            <a:r>
              <a:t>It is small and triangular in shape.</a:t>
            </a:r>
          </a:p>
          <a:p>
            <a:pPr lvl="0"/>
            <a:r>
              <a:t>It is recognizable per vaginal as a suture leaves from each of the three angles.</a:t>
            </a:r>
          </a:p>
          <a:p>
            <a:pPr lvl="0"/>
            <a:r>
              <a:t>It normally closes at the age of 6 weeks.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753" name=""/>
        <p:cNvGrpSpPr/>
        <p:nvPr/>
      </p:nvGrpSpPr>
      <p:grpSpPr>
        <a:xfrm>
          <a:off x="0" y="0"/>
          <a:ext cx="0" cy="0"/>
          <a:chOff x="0" y="0"/>
          <a:chExt cx="0" cy="0"/>
        </a:xfrm>
      </p:grpSpPr>
      <p:sp>
        <p:nvSpPr>
          <p:cNvPr id="1049095" name=""/>
          <p:cNvSpPr txBox="1"/>
          <p:nvPr>
            <p:ph type="title" idx="0"/>
          </p:nvPr>
        </p:nvSpPr>
        <p:spPr>
          <a:xfrm>
            <a:off x="457200" y="273050"/>
            <a:ext cx="8229600" cy="1143000"/>
          </a:xfrm>
          <a:prstGeom prst="rect"/>
          <a:noFill/>
          <a:ln>
            <a:noFill/>
          </a:ln>
        </p:spPr>
        <p:txBody>
          <a:bodyPr anchor="ctr" wrap="square"/>
          <a:p>
            <a:pPr lvl="0"/>
            <a:r>
              <a:t>Regions of the fetal skull</a:t>
            </a:r>
          </a:p>
        </p:txBody>
      </p:sp>
      <p:sp>
        <p:nvSpPr>
          <p:cNvPr id="1049096" name=""/>
          <p:cNvSpPr txBox="1"/>
          <p:nvPr>
            <p:ph type="body" idx="1"/>
          </p:nvPr>
        </p:nvSpPr>
        <p:spPr>
          <a:xfrm>
            <a:off x="457200" y="1600200"/>
            <a:ext cx="8229600" cy="4524375"/>
          </a:xfrm>
          <a:prstGeom prst="rect"/>
          <a:noFill/>
          <a:ln>
            <a:noFill/>
          </a:ln>
        </p:spPr>
        <p:txBody>
          <a:bodyPr anchor="t" wrap="square"/>
          <a:p>
            <a:pPr lvl="0"/>
            <a:r>
              <a:t>The skull is the bony part of the head and consists of the following regions.</a:t>
            </a:r>
          </a:p>
          <a:p>
            <a:pPr lvl="1"/>
            <a:r>
              <a:t>Vault</a:t>
            </a:r>
          </a:p>
          <a:p>
            <a:pPr lvl="1"/>
            <a:r>
              <a:t>Base</a:t>
            </a:r>
          </a:p>
          <a:p>
            <a:pPr lvl="1"/>
            <a:r>
              <a:t>Face</a:t>
            </a:r>
          </a:p>
          <a:p>
            <a:pPr lvl="0"/>
            <a:r>
              <a:t>The base consists of sphenoid, ethmoid and temporal bones fused together to protect the medulla.</a:t>
            </a:r>
          </a:p>
          <a:p>
            <a:pPr lvl="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8663" name=""/>
          <p:cNvSpPr txBox="1"/>
          <p:nvPr>
            <p:ph type="title" idx="0"/>
          </p:nvPr>
        </p:nvSpPr>
        <p:spPr>
          <a:xfrm>
            <a:off x="457200" y="273050"/>
            <a:ext cx="8229600" cy="1143000"/>
          </a:xfrm>
          <a:prstGeom prst="rect"/>
          <a:noFill/>
          <a:ln>
            <a:noFill/>
          </a:ln>
        </p:spPr>
        <p:txBody>
          <a:bodyPr anchor="ctr" wrap="square"/>
          <a:p>
            <a:pPr lvl="0"/>
            <a:r>
              <a:t>A &amp;P</a:t>
            </a:r>
          </a:p>
        </p:txBody>
      </p:sp>
      <p:sp>
        <p:nvSpPr>
          <p:cNvPr id="1048664" name=""/>
          <p:cNvSpPr txBox="1"/>
          <p:nvPr>
            <p:ph type="body" idx="1"/>
          </p:nvPr>
        </p:nvSpPr>
        <p:spPr>
          <a:xfrm>
            <a:off x="457200" y="1600200"/>
            <a:ext cx="8229600" cy="4524375"/>
          </a:xfrm>
          <a:prstGeom prst="rect"/>
          <a:noFill/>
          <a:ln>
            <a:noFill/>
          </a:ln>
        </p:spPr>
        <p:txBody>
          <a:bodyPr anchor="t" wrap="square"/>
          <a:p>
            <a:pPr lvl="0"/>
            <a:r>
              <a:rPr b="1" i="0" strike="noStrike" u="none"/>
              <a:t>The female reproductive system is divided into :-</a:t>
            </a:r>
          </a:p>
          <a:p>
            <a:pPr lvl="1"/>
            <a:r>
              <a:rPr b="1" sz="3600" i="0" strike="noStrike" u="none"/>
              <a:t>External organs or genitalia(vulva)</a:t>
            </a:r>
          </a:p>
          <a:p>
            <a:pPr lvl="1"/>
            <a:r>
              <a:rPr b="1" sz="3600" i="0" strike="noStrike" u="none"/>
              <a:t>Internal organs or genitalia</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754" name=""/>
        <p:cNvGrpSpPr/>
        <p:nvPr/>
      </p:nvGrpSpPr>
      <p:grpSpPr>
        <a:xfrm>
          <a:off x="0" y="0"/>
          <a:ext cx="0" cy="0"/>
          <a:chOff x="0" y="0"/>
          <a:chExt cx="0" cy="0"/>
        </a:xfrm>
      </p:grpSpPr>
      <p:sp>
        <p:nvSpPr>
          <p:cNvPr id="1049097" name=""/>
          <p:cNvSpPr txBox="1"/>
          <p:nvPr>
            <p:ph type="title" idx="0"/>
          </p:nvPr>
        </p:nvSpPr>
        <p:spPr>
          <a:xfrm>
            <a:off x="457200" y="273050"/>
            <a:ext cx="8229600" cy="1143000"/>
          </a:xfrm>
          <a:prstGeom prst="rect"/>
          <a:noFill/>
          <a:ln>
            <a:noFill/>
          </a:ln>
        </p:spPr>
        <p:txBody>
          <a:bodyPr anchor="ctr" wrap="square"/>
          <a:p>
            <a:pPr lvl="0"/>
            <a:r>
              <a:t>Face and vault</a:t>
            </a:r>
          </a:p>
        </p:txBody>
      </p:sp>
      <p:sp>
        <p:nvSpPr>
          <p:cNvPr id="1049098"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face consist of 14 small firmly united bones. It extends from the orbital ridges and the root of the nose to the junction of the chin and neck. The point between the eyes is called </a:t>
            </a:r>
            <a:r>
              <a:t>glabella</a:t>
            </a:r>
            <a:r>
              <a:t>. The chin is called the mentum and is an important landmark.</a:t>
            </a:r>
          </a:p>
          <a:p>
            <a:pPr lvl="0"/>
            <a:r>
              <a:t>The vault is the large, dome shaped part at the top of the skull. its bones are relatively thin and pliable at birth.</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755" name=""/>
        <p:cNvGrpSpPr/>
        <p:nvPr/>
      </p:nvGrpSpPr>
      <p:grpSpPr>
        <a:xfrm>
          <a:off x="0" y="0"/>
          <a:ext cx="0" cy="0"/>
          <a:chOff x="0" y="0"/>
          <a:chExt cx="0" cy="0"/>
        </a:xfrm>
      </p:grpSpPr>
      <p:sp>
        <p:nvSpPr>
          <p:cNvPr id="1049099" name=""/>
          <p:cNvSpPr txBox="1"/>
          <p:nvPr>
            <p:ph type="title" idx="0"/>
          </p:nvPr>
        </p:nvSpPr>
        <p:spPr>
          <a:xfrm>
            <a:off x="457200" y="273050"/>
            <a:ext cx="8229600" cy="1143000"/>
          </a:xfrm>
          <a:prstGeom prst="rect"/>
          <a:noFill/>
          <a:ln>
            <a:noFill/>
          </a:ln>
        </p:spPr>
        <p:txBody>
          <a:bodyPr anchor="ctr" wrap="square"/>
          <a:p>
            <a:pPr lvl="0"/>
            <a:r>
              <a:t>The vault</a:t>
            </a:r>
          </a:p>
        </p:txBody>
      </p:sp>
      <p:sp>
        <p:nvSpPr>
          <p:cNvPr id="1049100" name=""/>
          <p:cNvSpPr txBox="1"/>
          <p:nvPr>
            <p:ph type="body" idx="1"/>
          </p:nvPr>
        </p:nvSpPr>
        <p:spPr>
          <a:xfrm>
            <a:off x="457200" y="1600200"/>
            <a:ext cx="8229600" cy="4524375"/>
          </a:xfrm>
          <a:prstGeom prst="rect"/>
          <a:noFill/>
          <a:ln>
            <a:noFill/>
          </a:ln>
        </p:spPr>
        <p:txBody>
          <a:bodyPr anchor="t" wrap="square">
            <a:normAutofit lnSpcReduction="10000"/>
          </a:bodyPr>
          <a:p>
            <a:pPr lvl="0"/>
            <a:r>
              <a:t>This allows slight alteration in shape of the skull at birth. It is made by the occiput, two parietal and two frontal bones.  It extends from the bridge of the nose to the nape of the neck. It has three significant landmarks which are:-</a:t>
            </a:r>
          </a:p>
          <a:p>
            <a:pPr lvl="1"/>
            <a:r>
              <a:t>Occiput</a:t>
            </a:r>
          </a:p>
          <a:p>
            <a:pPr lvl="1"/>
            <a:r>
              <a:t>Sinciput</a:t>
            </a:r>
          </a:p>
          <a:p>
            <a:pPr lvl="1"/>
            <a:r>
              <a:t>vertex</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756" name=""/>
        <p:cNvGrpSpPr/>
        <p:nvPr/>
      </p:nvGrpSpPr>
      <p:grpSpPr>
        <a:xfrm>
          <a:off x="0" y="0"/>
          <a:ext cx="0" cy="0"/>
          <a:chOff x="0" y="0"/>
          <a:chExt cx="0" cy="0"/>
        </a:xfrm>
      </p:grpSpPr>
      <p:sp>
        <p:nvSpPr>
          <p:cNvPr id="1049101" name=""/>
          <p:cNvSpPr txBox="1"/>
          <p:nvPr>
            <p:ph type="title" idx="0"/>
          </p:nvPr>
        </p:nvSpPr>
        <p:spPr>
          <a:xfrm>
            <a:off x="457200" y="273050"/>
            <a:ext cx="8229600" cy="1143000"/>
          </a:xfrm>
          <a:prstGeom prst="rect"/>
          <a:noFill/>
          <a:ln>
            <a:noFill/>
          </a:ln>
        </p:spPr>
        <p:txBody>
          <a:bodyPr anchor="ctr" wrap="square"/>
          <a:p>
            <a:pPr lvl="0"/>
            <a:r>
              <a:t>The vault</a:t>
            </a:r>
          </a:p>
        </p:txBody>
      </p:sp>
      <p:sp>
        <p:nvSpPr>
          <p:cNvPr id="104910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occiput:- lies between the foramen magnum and the posterior fontanel. The part below the occipital protuberance is called the suboccipital region.</a:t>
            </a:r>
          </a:p>
          <a:p>
            <a:pPr lvl="0"/>
            <a:r>
              <a:t>The vertex:- it is bordered by the posterior fontanel, the two parietal eminences and the anterior fontanel. 95% of the babies born head first present by vertex.</a:t>
            </a:r>
          </a:p>
          <a:p>
            <a:pPr lvl="0"/>
            <a:r>
              <a:t>Sinciput/brow:- extends from the anterior fontanel and coronal suture to the orbital ridges.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757" name=""/>
        <p:cNvGrpSpPr/>
        <p:nvPr/>
      </p:nvGrpSpPr>
      <p:grpSpPr>
        <a:xfrm>
          <a:off x="0" y="0"/>
          <a:ext cx="0" cy="0"/>
          <a:chOff x="0" y="0"/>
          <a:chExt cx="0" cy="0"/>
        </a:xfrm>
      </p:grpSpPr>
      <p:sp>
        <p:nvSpPr>
          <p:cNvPr id="1049103" name=""/>
          <p:cNvSpPr txBox="1"/>
          <p:nvPr>
            <p:ph type="title" idx="0"/>
          </p:nvPr>
        </p:nvSpPr>
        <p:spPr>
          <a:xfrm>
            <a:off x="457200" y="273050"/>
            <a:ext cx="8229600" cy="1143000"/>
          </a:xfrm>
          <a:prstGeom prst="rect"/>
          <a:noFill/>
          <a:ln>
            <a:noFill/>
          </a:ln>
        </p:spPr>
        <p:txBody>
          <a:bodyPr anchor="ctr" wrap="square"/>
          <a:p>
            <a:pPr lvl="0"/>
            <a:r>
              <a:t>Landmarks of the fetal skull</a:t>
            </a:r>
          </a:p>
        </p:txBody>
      </p:sp>
      <p:sp>
        <p:nvSpPr>
          <p:cNvPr id="1049104" name=""/>
          <p:cNvSpPr txBox="1"/>
          <p:nvPr>
            <p:ph type="body" idx="1"/>
          </p:nvPr>
        </p:nvSpPr>
        <p:spPr>
          <a:xfrm>
            <a:off x="457200" y="1600200"/>
            <a:ext cx="8229600" cy="4524375"/>
          </a:xfrm>
          <a:prstGeom prst="rect"/>
          <a:noFill/>
          <a:ln>
            <a:noFill/>
          </a:ln>
        </p:spPr>
        <p:txBody>
          <a:bodyPr anchor="t" wrap="square"/>
          <a:p>
            <a:pPr lvl="0"/>
            <a:r>
              <a:t>These are important in determining the position on vaginal examination.</a:t>
            </a:r>
          </a:p>
          <a:p>
            <a:pPr lvl="0"/>
            <a:r>
              <a:t>Four suture.</a:t>
            </a:r>
          </a:p>
          <a:p>
            <a:pPr lvl="0"/>
            <a:r>
              <a:t>Two fontanels</a:t>
            </a:r>
          </a:p>
          <a:p>
            <a:pPr lvl="0"/>
            <a:r>
              <a:t>The sinciput</a:t>
            </a:r>
          </a:p>
          <a:p>
            <a:pPr lvl="0"/>
            <a:r>
              <a:t>The occiput.</a:t>
            </a:r>
          </a:p>
          <a:p>
            <a:pPr lvl="0"/>
            <a:r>
              <a:t>The mentum (chin)</a:t>
            </a:r>
          </a:p>
          <a:p>
            <a:pPr lvl="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758" name=""/>
        <p:cNvGrpSpPr/>
        <p:nvPr/>
      </p:nvGrpSpPr>
      <p:grpSpPr>
        <a:xfrm>
          <a:off x="0" y="0"/>
          <a:ext cx="0" cy="0"/>
          <a:chOff x="0" y="0"/>
          <a:chExt cx="0" cy="0"/>
        </a:xfrm>
      </p:grpSpPr>
      <p:sp>
        <p:nvSpPr>
          <p:cNvPr id="1049105" name=""/>
          <p:cNvSpPr txBox="1"/>
          <p:nvPr>
            <p:ph type="title" idx="0"/>
          </p:nvPr>
        </p:nvSpPr>
        <p:spPr>
          <a:xfrm>
            <a:off x="457200" y="273050"/>
            <a:ext cx="8229600" cy="1143000"/>
          </a:xfrm>
          <a:prstGeom prst="rect"/>
          <a:noFill/>
          <a:ln>
            <a:noFill/>
          </a:ln>
        </p:spPr>
        <p:txBody>
          <a:bodyPr anchor="ctr" wrap="square"/>
          <a:p>
            <a:pPr lvl="0"/>
            <a:r>
              <a:t>Diameters of the </a:t>
            </a:r>
            <a:r>
              <a:t>fetal skull</a:t>
            </a:r>
          </a:p>
        </p:txBody>
      </p:sp>
      <p:sp>
        <p:nvSpPr>
          <p:cNvPr id="1049106" name=""/>
          <p:cNvSpPr txBox="1"/>
          <p:nvPr>
            <p:ph type="body" idx="1"/>
          </p:nvPr>
        </p:nvSpPr>
        <p:spPr>
          <a:xfrm>
            <a:off x="457200" y="1600200"/>
            <a:ext cx="8229600" cy="4524375"/>
          </a:xfrm>
          <a:prstGeom prst="rect"/>
          <a:noFill/>
          <a:ln>
            <a:noFill/>
          </a:ln>
        </p:spPr>
        <p:txBody>
          <a:bodyPr anchor="t" wrap="square"/>
          <a:p>
            <a:pPr lvl="0"/>
            <a:r>
              <a:t>Knowledge of these diameters enables us to determine the relationship with the pelvis</a:t>
            </a:r>
          </a:p>
          <a:p>
            <a:pPr lvl="0"/>
            <a:r>
              <a:t>There are six longitudinal diameters and two transverse diameters</a:t>
            </a:r>
          </a:p>
          <a:p>
            <a:pPr lvl="0"/>
            <a:r>
              <a:t>The transverse diameters</a:t>
            </a:r>
          </a:p>
          <a:p>
            <a:pPr lvl="0">
              <a:buFont typeface="Wingdings"/>
              <a:buChar char="q"/>
            </a:pPr>
            <a:r>
              <a:t> The bi-temporal diameter – 8.2cm</a:t>
            </a:r>
          </a:p>
          <a:p>
            <a:pPr lvl="0">
              <a:buFont typeface="Wingdings"/>
              <a:buChar char="q"/>
            </a:pPr>
            <a:r>
              <a:t>The bi-parietal diameter – 9.5cm</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759" name=""/>
        <p:cNvGrpSpPr/>
        <p:nvPr/>
      </p:nvGrpSpPr>
      <p:grpSpPr>
        <a:xfrm>
          <a:off x="0" y="0"/>
          <a:ext cx="0" cy="0"/>
          <a:chOff x="0" y="0"/>
          <a:chExt cx="0" cy="0"/>
        </a:xfrm>
      </p:grpSpPr>
      <p:sp>
        <p:nvSpPr>
          <p:cNvPr id="1049107" name=""/>
          <p:cNvSpPr txBox="1"/>
          <p:nvPr>
            <p:ph type="title" idx="0"/>
          </p:nvPr>
        </p:nvSpPr>
        <p:spPr>
          <a:xfrm>
            <a:off x="457200" y="273050"/>
            <a:ext cx="8229600" cy="1143000"/>
          </a:xfrm>
          <a:prstGeom prst="rect"/>
          <a:noFill/>
          <a:ln>
            <a:noFill/>
          </a:ln>
        </p:spPr>
        <p:txBody>
          <a:bodyPr anchor="ctr" wrap="square"/>
          <a:p>
            <a:pPr lvl="0"/>
            <a:r>
              <a:t>Diameters of the skull</a:t>
            </a:r>
          </a:p>
        </p:txBody>
      </p:sp>
      <p:sp>
        <p:nvSpPr>
          <p:cNvPr id="1049108" name=""/>
          <p:cNvSpPr txBox="1"/>
          <p:nvPr>
            <p:ph type="body" idx="1"/>
          </p:nvPr>
        </p:nvSpPr>
        <p:spPr>
          <a:xfrm>
            <a:off x="457200" y="1600200"/>
            <a:ext cx="8229600" cy="4524375"/>
          </a:xfrm>
          <a:prstGeom prst="rect"/>
          <a:noFill/>
          <a:ln>
            <a:noFill/>
          </a:ln>
        </p:spPr>
        <p:txBody>
          <a:bodyPr anchor="t" wrap="square"/>
          <a:p>
            <a:pPr lvl="0"/>
            <a:r>
              <a:t>The longitudinal diameters</a:t>
            </a:r>
          </a:p>
          <a:p>
            <a:pPr lvl="1">
              <a:buFont typeface="Wingdings"/>
              <a:buChar char="q"/>
            </a:pPr>
            <a:r>
              <a:t>The sub-occipital </a:t>
            </a:r>
            <a:r>
              <a:t>bregmatic</a:t>
            </a:r>
            <a:r>
              <a:t> (SOB) – 9.5cm</a:t>
            </a:r>
          </a:p>
          <a:p>
            <a:pPr lvl="1">
              <a:buFont typeface="Wingdings"/>
              <a:buChar char="q"/>
            </a:pPr>
            <a:r>
              <a:t>The sub-occipital frontal (SOF) – 10cm</a:t>
            </a:r>
          </a:p>
          <a:p>
            <a:pPr lvl="1">
              <a:buFont typeface="Wingdings"/>
              <a:buChar char="q"/>
            </a:pPr>
            <a:r>
              <a:t>The occipital frontal (OF) – 11.5cm</a:t>
            </a:r>
          </a:p>
          <a:p>
            <a:pPr lvl="1">
              <a:buFont typeface="Wingdings"/>
              <a:buChar char="q"/>
            </a:pPr>
            <a:r>
              <a:t>The </a:t>
            </a:r>
            <a:r>
              <a:t>mento</a:t>
            </a:r>
            <a:r>
              <a:t> vertical (MV) – 13.5cm</a:t>
            </a:r>
          </a:p>
          <a:p>
            <a:pPr lvl="1">
              <a:buFont typeface="Wingdings"/>
              <a:buChar char="q"/>
            </a:pPr>
            <a:r>
              <a:t>The sub – </a:t>
            </a:r>
            <a:r>
              <a:t>mento</a:t>
            </a:r>
            <a:r>
              <a:t> vertical (SMV) - 11.5cm</a:t>
            </a:r>
          </a:p>
          <a:p>
            <a:pPr lvl="1">
              <a:buFont typeface="Wingdings"/>
              <a:buChar char="q"/>
            </a:pPr>
            <a:r>
              <a:t>The sub – </a:t>
            </a:r>
            <a:r>
              <a:t>mento</a:t>
            </a:r>
            <a:r>
              <a:t> </a:t>
            </a:r>
            <a:r>
              <a:t>bregmatic</a:t>
            </a:r>
            <a:r>
              <a:t> (SMB) – 9.5cm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760" name=""/>
        <p:cNvGrpSpPr/>
        <p:nvPr/>
      </p:nvGrpSpPr>
      <p:grpSpPr>
        <a:xfrm>
          <a:off x="0" y="0"/>
          <a:ext cx="0" cy="0"/>
          <a:chOff x="0" y="0"/>
          <a:chExt cx="0" cy="0"/>
        </a:xfrm>
      </p:grpSpPr>
      <p:sp>
        <p:nvSpPr>
          <p:cNvPr id="1049109" name=""/>
          <p:cNvSpPr txBox="1"/>
          <p:nvPr>
            <p:ph type="title" idx="0"/>
          </p:nvPr>
        </p:nvSpPr>
        <p:spPr>
          <a:xfrm>
            <a:off x="457200" y="273050"/>
            <a:ext cx="8229600" cy="1143000"/>
          </a:xfrm>
          <a:prstGeom prst="rect"/>
          <a:noFill/>
          <a:ln>
            <a:noFill/>
          </a:ln>
        </p:spPr>
        <p:txBody>
          <a:bodyPr anchor="ctr" wrap="square"/>
          <a:p>
            <a:pPr lvl="0"/>
            <a:r>
              <a:t>fertilization</a:t>
            </a:r>
          </a:p>
        </p:txBody>
      </p:sp>
      <p:pic>
        <p:nvPicPr>
          <p:cNvPr id="2097177" name=""/>
          <p:cNvPicPr>
            <a:picLocks/>
          </p:cNvPicPr>
          <p:nvPr/>
        </p:nvPicPr>
        <p:blipFill>
          <a:blip xmlns:r="http://schemas.openxmlformats.org/officeDocument/2006/relationships" r:embed="rId1"/>
          <a:srcRect/>
          <a:stretch>
            <a:fillRect/>
          </a:stretch>
        </p:blipFill>
        <p:spPr>
          <a:xfrm>
            <a:off x="0" y="1992061"/>
            <a:ext cx="6172200" cy="5254625"/>
          </a:xfrm>
          <a:prstGeom prst="rect"/>
          <a:noFill/>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761" name=""/>
        <p:cNvGrpSpPr/>
        <p:nvPr/>
      </p:nvGrpSpPr>
      <p:grpSpPr>
        <a:xfrm>
          <a:off x="0" y="0"/>
          <a:ext cx="0" cy="0"/>
          <a:chOff x="0" y="0"/>
          <a:chExt cx="0" cy="0"/>
        </a:xfrm>
      </p:grpSpPr>
      <p:sp>
        <p:nvSpPr>
          <p:cNvPr id="1049110" name=""/>
          <p:cNvSpPr txBox="1"/>
          <p:nvPr>
            <p:ph type="title" idx="0"/>
          </p:nvPr>
        </p:nvSpPr>
        <p:spPr>
          <a:xfrm>
            <a:off x="457200" y="273050"/>
            <a:ext cx="8229600" cy="1143000"/>
          </a:xfrm>
          <a:prstGeom prst="rect"/>
          <a:noFill/>
          <a:ln>
            <a:noFill/>
          </a:ln>
        </p:spPr>
        <p:txBody>
          <a:bodyPr anchor="ctr" wrap="square"/>
          <a:p>
            <a:pPr lvl="0"/>
            <a:r>
              <a:t>Fertilization ct.</a:t>
            </a:r>
          </a:p>
        </p:txBody>
      </p:sp>
      <p:pic>
        <p:nvPicPr>
          <p:cNvPr id="2097178" name=""/>
          <p:cNvPicPr>
            <a:picLocks/>
          </p:cNvPicPr>
          <p:nvPr/>
        </p:nvPicPr>
        <p:blipFill>
          <a:blip xmlns:r="http://schemas.openxmlformats.org/officeDocument/2006/relationships" r:embed="rId1"/>
          <a:srcRect/>
          <a:stretch>
            <a:fillRect/>
          </a:stretch>
        </p:blipFill>
        <p:spPr>
          <a:xfrm>
            <a:off x="3143250" y="2895600"/>
            <a:ext cx="2857500" cy="1933575"/>
          </a:xfrm>
          <a:prstGeom prst="rect"/>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763" name=""/>
        <p:cNvGrpSpPr/>
        <p:nvPr/>
      </p:nvGrpSpPr>
      <p:grpSpPr>
        <a:xfrm>
          <a:off x="0" y="0"/>
          <a:ext cx="0" cy="0"/>
          <a:chOff x="0" y="0"/>
          <a:chExt cx="0" cy="0"/>
        </a:xfrm>
      </p:grpSpPr>
      <p:sp>
        <p:nvSpPr>
          <p:cNvPr id="1049117" name=""/>
          <p:cNvSpPr txBox="1"/>
          <p:nvPr>
            <p:ph type="title" idx="0"/>
          </p:nvPr>
        </p:nvSpPr>
        <p:spPr>
          <a:xfrm>
            <a:off x="457200" y="273050"/>
            <a:ext cx="8229600" cy="1143000"/>
          </a:xfrm>
          <a:prstGeom prst="rect"/>
          <a:noFill/>
          <a:ln>
            <a:noFill/>
          </a:ln>
        </p:spPr>
        <p:txBody>
          <a:bodyPr anchor="ctr" wrap="square"/>
          <a:p>
            <a:pPr lvl="0"/>
            <a:r>
              <a:t>SPERM</a:t>
            </a:r>
          </a:p>
        </p:txBody>
      </p:sp>
      <p:pic>
        <p:nvPicPr>
          <p:cNvPr id="2097179" name=""/>
          <p:cNvPicPr>
            <a:picLocks/>
          </p:cNvPicPr>
          <p:nvPr/>
        </p:nvPicPr>
        <p:blipFill>
          <a:blip xmlns:r="http://schemas.openxmlformats.org/officeDocument/2006/relationships" r:embed="rId1"/>
          <a:srcRect/>
          <a:stretch>
            <a:fillRect/>
          </a:stretch>
        </p:blipFill>
        <p:spPr>
          <a:xfrm>
            <a:off x="381000" y="1295400"/>
            <a:ext cx="3311525" cy="5029200"/>
          </a:xfrm>
          <a:prstGeom prst="rect"/>
          <a:noFill/>
          <a:ln>
            <a:noFill/>
          </a:ln>
        </p:spPr>
      </p:pic>
      <p:sp>
        <p:nvSpPr>
          <p:cNvPr id="1049118" name=""/>
          <p:cNvSpPr txBox="1"/>
          <p:nvPr>
            <p:ph type="body" idx="2"/>
          </p:nvPr>
        </p:nvSpPr>
        <p:spPr>
          <a:xfrm>
            <a:off x="4038600" y="1371600"/>
            <a:ext cx="4800600" cy="4876800"/>
          </a:xfrm>
          <a:prstGeom prst="rect"/>
          <a:noFill/>
          <a:ln>
            <a:noFill/>
          </a:ln>
        </p:spPr>
        <p:txBody>
          <a:bodyPr anchor="t" wrap="square">
            <a:normAutofit fontScale="85000" lnSpcReduction="20000"/>
          </a:bodyPr>
          <a:p>
            <a:pPr lvl="1"/>
            <a:r>
              <a:rPr sz="2400"/>
              <a:t>Each day about 300 million sperm complete spermatogenesis</a:t>
            </a:r>
          </a:p>
          <a:p>
            <a:pPr lvl="1"/>
            <a:r>
              <a:rPr sz="2400"/>
              <a:t>Head</a:t>
            </a:r>
          </a:p>
          <a:p>
            <a:pPr lvl="2"/>
            <a:r>
              <a:rPr sz="2000"/>
              <a:t>Nucleus with 23 chromosomes (haploid or n)</a:t>
            </a:r>
          </a:p>
          <a:p>
            <a:pPr lvl="2"/>
            <a:r>
              <a:rPr sz="2000"/>
              <a:t>Acrosome</a:t>
            </a:r>
            <a:r>
              <a:rPr sz="2000"/>
              <a:t> – vesicle filled with </a:t>
            </a:r>
            <a:r>
              <a:rPr sz="2000"/>
              <a:t>oocyte</a:t>
            </a:r>
            <a:r>
              <a:rPr sz="2000"/>
              <a:t> penetrating enzymes</a:t>
            </a:r>
          </a:p>
          <a:p>
            <a:pPr lvl="1"/>
            <a:r>
              <a:rPr sz="2400"/>
              <a:t>Tail</a:t>
            </a:r>
          </a:p>
          <a:p>
            <a:pPr lvl="2"/>
            <a:r>
              <a:rPr sz="2000"/>
              <a:t>Neck – contains </a:t>
            </a:r>
            <a:r>
              <a:rPr sz="2000"/>
              <a:t>centrioles</a:t>
            </a:r>
            <a:r>
              <a:rPr sz="2000"/>
              <a:t> forming microtubules that comprise remainder of tail</a:t>
            </a:r>
          </a:p>
          <a:p>
            <a:pPr lvl="2"/>
            <a:r>
              <a:rPr sz="2000"/>
              <a:t>Middle piece – contains mitochondria</a:t>
            </a:r>
          </a:p>
          <a:p>
            <a:pPr lvl="2"/>
            <a:r>
              <a:rPr sz="2000"/>
              <a:t>Principal piece – longest portion of tail</a:t>
            </a:r>
          </a:p>
          <a:p>
            <a:pPr lvl="2"/>
            <a:r>
              <a:rPr sz="2000"/>
              <a:t>End piece – terminal, tapering portion of tail</a:t>
            </a:r>
          </a:p>
          <a:p>
            <a:pPr lvl="1"/>
            <a:r>
              <a:rPr sz="2400"/>
              <a:t>Once ejaculated, sperm do not survive more than 48 hours in female reproductive tract</a:t>
            </a:r>
          </a:p>
          <a:p>
            <a:pPr lvl="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764" name=""/>
        <p:cNvGrpSpPr/>
        <p:nvPr/>
      </p:nvGrpSpPr>
      <p:grpSpPr>
        <a:xfrm>
          <a:off x="0" y="0"/>
          <a:ext cx="0" cy="0"/>
          <a:chOff x="0" y="0"/>
          <a:chExt cx="0" cy="0"/>
        </a:xfrm>
      </p:grpSpPr>
      <p:sp>
        <p:nvSpPr>
          <p:cNvPr id="1049119" name=""/>
          <p:cNvSpPr txBox="1"/>
          <p:nvPr>
            <p:ph type="title" idx="0"/>
          </p:nvPr>
        </p:nvSpPr>
        <p:spPr>
          <a:xfrm>
            <a:off x="457200" y="273050"/>
            <a:ext cx="8229600" cy="1143000"/>
          </a:xfrm>
          <a:prstGeom prst="rect"/>
          <a:noFill/>
          <a:ln>
            <a:noFill/>
          </a:ln>
        </p:spPr>
        <p:txBody>
          <a:bodyPr anchor="ctr" wrap="square"/>
          <a:p>
            <a:pPr lvl="0"/>
            <a:r>
              <a:t>THE OVUM</a:t>
            </a:r>
          </a:p>
        </p:txBody>
      </p:sp>
      <p:pic>
        <p:nvPicPr>
          <p:cNvPr id="2097180" name=""/>
          <p:cNvPicPr>
            <a:picLocks/>
          </p:cNvPicPr>
          <p:nvPr/>
        </p:nvPicPr>
        <p:blipFill>
          <a:blip xmlns:r="http://schemas.openxmlformats.org/officeDocument/2006/relationships" r:embed="rId1"/>
          <a:srcRect/>
          <a:stretch>
            <a:fillRect/>
          </a:stretch>
        </p:blipFill>
        <p:spPr>
          <a:xfrm>
            <a:off x="457200" y="1066800"/>
            <a:ext cx="8305800" cy="5334000"/>
          </a:xfrm>
          <a:prstGeom prst="rect"/>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8665" name=""/>
          <p:cNvSpPr txBox="1"/>
          <p:nvPr>
            <p:ph type="title" idx="0"/>
          </p:nvPr>
        </p:nvSpPr>
        <p:spPr>
          <a:xfrm>
            <a:off x="457200" y="273050"/>
            <a:ext cx="8229600" cy="1143000"/>
          </a:xfrm>
          <a:prstGeom prst="rect"/>
          <a:noFill/>
          <a:ln>
            <a:noFill/>
          </a:ln>
        </p:spPr>
        <p:txBody>
          <a:bodyPr anchor="ctr" wrap="square"/>
          <a:p>
            <a:pPr lvl="0"/>
            <a:r>
              <a:rPr b="1" i="0" strike="noStrike" u="none"/>
              <a:t>Female external genitalia</a:t>
            </a:r>
          </a:p>
        </p:txBody>
      </p:sp>
      <p:pic>
        <p:nvPicPr>
          <p:cNvPr id="2097156" name=""/>
          <p:cNvPicPr>
            <a:picLocks/>
          </p:cNvPicPr>
          <p:nvPr/>
        </p:nvPicPr>
        <p:blipFill>
          <a:blip xmlns:r="http://schemas.openxmlformats.org/officeDocument/2006/relationships" r:embed="rId1"/>
          <a:srcRect/>
          <a:stretch>
            <a:fillRect/>
          </a:stretch>
        </p:blipFill>
        <p:spPr>
          <a:xfrm>
            <a:off x="225425" y="1444625"/>
            <a:ext cx="6021387" cy="5640387"/>
          </a:xfrm>
          <a:prstGeom prst="rect"/>
          <a:noFill/>
          <a:ln>
            <a:noFill/>
          </a:ln>
        </p:spPr>
      </p:pic>
      <p:sp>
        <p:nvSpPr>
          <p:cNvPr id="1048666" name=""/>
          <p:cNvSpPr/>
          <p:nvPr/>
        </p:nvSpPr>
        <p:spPr>
          <a:xfrm>
            <a:off x="6400800" y="1600200"/>
            <a:ext cx="2514600" cy="3416300"/>
          </a:xfrm>
          <a:prstGeom prst="rect"/>
        </p:spPr>
        <p:txBody>
          <a:bodyPr anchor="t" wrap="square"/>
          <a:p>
            <a:pPr algn="l" indent="0" lvl="0" marL="0"/>
            <a:r>
              <a:rPr b="1" sz="1800" i="0" strike="noStrike" u="none">
                <a:solidFill>
                  <a:srgbClr val="000000"/>
                </a:solidFill>
              </a:rPr>
              <a:t>  Prepuce (Hood) of Clitoris </a:t>
            </a:r>
            <a:r>
              <a:rPr sz="1800">
                <a:solidFill>
                  <a:srgbClr val="000000"/>
                </a:solidFill>
              </a:rPr>
              <a:t> </a:t>
            </a:r>
          </a:p>
          <a:p>
            <a:pPr algn="l" indent="0" lvl="0" marL="0"/>
            <a:r>
              <a:rPr b="1" sz="1800" i="0" strike="noStrike" u="none">
                <a:solidFill>
                  <a:srgbClr val="000000"/>
                </a:solidFill>
              </a:rPr>
              <a:t>B:  Clitoris  </a:t>
            </a:r>
          </a:p>
          <a:p>
            <a:pPr algn="l" indent="0" lvl="0" marL="0"/>
            <a:r>
              <a:rPr b="1" sz="1800" i="0" strike="noStrike" u="none">
                <a:solidFill>
                  <a:srgbClr val="000000"/>
                </a:solidFill>
              </a:rPr>
              <a:t>C:  Opening of Urethra (urinary tract)  </a:t>
            </a:r>
          </a:p>
          <a:p>
            <a:pPr algn="l" indent="0" lvl="0" marL="0"/>
            <a:r>
              <a:rPr b="1" sz="1800" i="0" strike="noStrike" u="none">
                <a:solidFill>
                  <a:srgbClr val="000000"/>
                </a:solidFill>
              </a:rPr>
              <a:t>D:  Labia minora  </a:t>
            </a:r>
          </a:p>
          <a:p>
            <a:pPr algn="l" indent="0" lvl="0" marL="0"/>
            <a:r>
              <a:rPr b="1" sz="1800" i="0" strike="noStrike" u="none">
                <a:solidFill>
                  <a:srgbClr val="000000"/>
                </a:solidFill>
              </a:rPr>
              <a:t>E:  Labia majora  </a:t>
            </a:r>
          </a:p>
          <a:p>
            <a:pPr algn="l" indent="0" lvl="0" marL="0"/>
            <a:r>
              <a:rPr b="1" sz="1800" i="0" strike="noStrike" u="none">
                <a:solidFill>
                  <a:srgbClr val="000000"/>
                </a:solidFill>
              </a:rPr>
              <a:t>F:  Opening of Vagina  </a:t>
            </a:r>
          </a:p>
          <a:p>
            <a:pPr algn="l" indent="0" lvl="0" marL="0"/>
            <a:r>
              <a:rPr b="1" sz="1800" i="0" strike="noStrike" u="none">
                <a:solidFill>
                  <a:srgbClr val="000000"/>
                </a:solidFill>
              </a:rPr>
              <a:t>G:  Vestibule  </a:t>
            </a:r>
          </a:p>
          <a:p>
            <a:pPr algn="l" indent="0" lvl="0" marL="0"/>
            <a:r>
              <a:rPr b="1" sz="1800" i="0" strike="noStrike" u="none">
                <a:solidFill>
                  <a:srgbClr val="000000"/>
                </a:solidFill>
              </a:rPr>
              <a:t>H:  Hyman tissue (residual)  </a:t>
            </a:r>
          </a:p>
          <a:p>
            <a:pPr algn="l" indent="0" lvl="0" marL="0"/>
            <a:r>
              <a:rPr b="1" sz="1800" i="0" strike="noStrike" u="none">
                <a:solidFill>
                  <a:srgbClr val="000000"/>
                </a:solidFill>
              </a:rPr>
              <a:t>I:  Opening of Anus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765" name=""/>
        <p:cNvGrpSpPr/>
        <p:nvPr/>
      </p:nvGrpSpPr>
      <p:grpSpPr>
        <a:xfrm>
          <a:off x="0" y="0"/>
          <a:ext cx="0" cy="0"/>
          <a:chOff x="0" y="0"/>
          <a:chExt cx="0" cy="0"/>
        </a:xfrm>
      </p:grpSpPr>
      <p:sp>
        <p:nvSpPr>
          <p:cNvPr id="1049120" name=""/>
          <p:cNvSpPr txBox="1"/>
          <p:nvPr>
            <p:ph type="title" idx="0"/>
          </p:nvPr>
        </p:nvSpPr>
        <p:spPr>
          <a:xfrm>
            <a:off x="457200" y="273050"/>
            <a:ext cx="8229600" cy="1143000"/>
          </a:xfrm>
          <a:prstGeom prst="rect"/>
          <a:noFill/>
          <a:ln>
            <a:noFill/>
          </a:ln>
        </p:spPr>
        <p:txBody>
          <a:bodyPr anchor="ctr" wrap="square"/>
          <a:p>
            <a:pPr lvl="0"/>
            <a:r>
              <a:t>fertilization</a:t>
            </a:r>
          </a:p>
        </p:txBody>
      </p:sp>
      <p:sp>
        <p:nvSpPr>
          <p:cNvPr id="1049121" name=""/>
          <p:cNvSpPr txBox="1"/>
          <p:nvPr>
            <p:ph type="body" idx="1"/>
          </p:nvPr>
        </p:nvSpPr>
        <p:spPr>
          <a:xfrm>
            <a:off x="457200" y="1600200"/>
            <a:ext cx="8229600" cy="4524375"/>
          </a:xfrm>
          <a:prstGeom prst="rect"/>
          <a:noFill/>
          <a:ln>
            <a:noFill/>
          </a:ln>
        </p:spPr>
        <p:txBody>
          <a:bodyPr anchor="t" wrap="square"/>
          <a:p>
            <a:pPr lvl="0"/>
            <a:r>
              <a:rPr b="1" sz="3200" i="0" strike="noStrike" u="none"/>
              <a:t>The process by which the sperm fuses with an ovum to form a new diploid cell called a zygote</a:t>
            </a:r>
          </a:p>
          <a:p>
            <a:pPr lvl="0"/>
            <a:r>
              <a:rPr b="1" sz="3200" i="0" strike="noStrike" u="none"/>
              <a:t>The oocyte reaches the peritoneal cavity after it is released.</a:t>
            </a:r>
          </a:p>
          <a:p>
            <a:pPr lvl="0"/>
            <a:r>
              <a:rPr b="1" sz="3200" i="0" strike="noStrike" u="none"/>
              <a:t>Fimbria ovarica together with infundibulo-pelvic ligament of the ovary draws the tube over the ovary by their contraction.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766" name=""/>
        <p:cNvGrpSpPr/>
        <p:nvPr/>
      </p:nvGrpSpPr>
      <p:grpSpPr>
        <a:xfrm>
          <a:off x="0" y="0"/>
          <a:ext cx="0" cy="0"/>
          <a:chOff x="0" y="0"/>
          <a:chExt cx="0" cy="0"/>
        </a:xfrm>
      </p:grpSpPr>
      <p:sp>
        <p:nvSpPr>
          <p:cNvPr id="1049122"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3" name=""/>
          <p:cNvSpPr txBox="1"/>
          <p:nvPr>
            <p:ph type="body" idx="1"/>
          </p:nvPr>
        </p:nvSpPr>
        <p:spPr>
          <a:xfrm>
            <a:off x="457200" y="1600200"/>
            <a:ext cx="8229600" cy="4524375"/>
          </a:xfrm>
          <a:prstGeom prst="rect"/>
          <a:noFill/>
          <a:ln>
            <a:noFill/>
          </a:ln>
        </p:spPr>
        <p:txBody>
          <a:bodyPr anchor="t" wrap="square"/>
          <a:p>
            <a:pPr lvl="0"/>
            <a:r>
              <a:rPr b="1" sz="3200" i="0" strike="noStrike" u="none"/>
              <a:t>The oocyte is then directed into the tube and transported by the cilliary movement and peristaltic contractions.</a:t>
            </a:r>
          </a:p>
          <a:p>
            <a:pPr lvl="0"/>
            <a:r>
              <a:rPr b="1" sz="3200" i="0" strike="noStrike" u="none"/>
              <a:t>The oocyte reaches the upper third of ovarian tube where fertilization usually takes place within 24 hours </a:t>
            </a:r>
          </a:p>
          <a:p>
            <a:pPr lvl="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767" name=""/>
        <p:cNvGrpSpPr/>
        <p:nvPr/>
      </p:nvGrpSpPr>
      <p:grpSpPr>
        <a:xfrm>
          <a:off x="0" y="0"/>
          <a:ext cx="0" cy="0"/>
          <a:chOff x="0" y="0"/>
          <a:chExt cx="0" cy="0"/>
        </a:xfrm>
      </p:grpSpPr>
      <p:sp>
        <p:nvSpPr>
          <p:cNvPr id="1049124" name=""/>
          <p:cNvSpPr txBox="1"/>
          <p:nvPr>
            <p:ph type="title" idx="0"/>
          </p:nvPr>
        </p:nvSpPr>
        <p:spPr>
          <a:xfrm>
            <a:off x="457200" y="273050"/>
            <a:ext cx="8229600" cy="1143000"/>
          </a:xfrm>
          <a:prstGeom prst="rect"/>
          <a:noFill/>
          <a:ln>
            <a:noFill/>
          </a:ln>
        </p:spPr>
        <p:txBody>
          <a:bodyPr anchor="ctr" wrap="square"/>
          <a:p>
            <a:pPr lvl="0"/>
            <a:r>
              <a:t>Fertilization ct.</a:t>
            </a:r>
          </a:p>
        </p:txBody>
      </p:sp>
      <p:pic>
        <p:nvPicPr>
          <p:cNvPr id="2097181" name=""/>
          <p:cNvPicPr>
            <a:picLocks/>
          </p:cNvPicPr>
          <p:nvPr/>
        </p:nvPicPr>
        <p:blipFill>
          <a:blip xmlns:r="http://schemas.openxmlformats.org/officeDocument/2006/relationships" r:embed="rId1"/>
          <a:srcRect/>
          <a:stretch>
            <a:fillRect/>
          </a:stretch>
        </p:blipFill>
        <p:spPr>
          <a:xfrm>
            <a:off x="457200" y="1295400"/>
            <a:ext cx="8153400" cy="5029200"/>
          </a:xfrm>
          <a:prstGeom prst="rect"/>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768" name=""/>
        <p:cNvGrpSpPr/>
        <p:nvPr/>
      </p:nvGrpSpPr>
      <p:grpSpPr>
        <a:xfrm>
          <a:off x="0" y="0"/>
          <a:ext cx="0" cy="0"/>
          <a:chOff x="0" y="0"/>
          <a:chExt cx="0" cy="0"/>
        </a:xfrm>
      </p:grpSpPr>
      <p:sp>
        <p:nvSpPr>
          <p:cNvPr id="1049125"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6" name=""/>
          <p:cNvSpPr txBox="1"/>
          <p:nvPr>
            <p:ph type="body" idx="1"/>
          </p:nvPr>
        </p:nvSpPr>
        <p:spPr>
          <a:xfrm>
            <a:off x="457200" y="1600200"/>
            <a:ext cx="8229600" cy="4524375"/>
          </a:xfrm>
          <a:prstGeom prst="rect"/>
          <a:noFill/>
          <a:ln>
            <a:noFill/>
          </a:ln>
        </p:spPr>
        <p:txBody>
          <a:bodyPr anchor="t" wrap="square"/>
          <a:p>
            <a:pPr lvl="0"/>
            <a:r>
              <a:rPr b="1" sz="3200" i="0" strike="noStrike" u="none"/>
              <a:t>After fertile coitus, the sperms reaches the uterine tubes after approximately one hour.</a:t>
            </a:r>
          </a:p>
          <a:p>
            <a:pPr lvl="0"/>
            <a:r>
              <a:rPr b="1" sz="3200" i="0" strike="noStrike" u="none"/>
              <a:t>The viability of ovum after ovulation is about 12-14 hrs, while the sperms is about 3-4 days. This is the period which fertilization can take place.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769" name=""/>
        <p:cNvGrpSpPr/>
        <p:nvPr/>
      </p:nvGrpSpPr>
      <p:grpSpPr>
        <a:xfrm>
          <a:off x="0" y="0"/>
          <a:ext cx="0" cy="0"/>
          <a:chOff x="0" y="0"/>
          <a:chExt cx="0" cy="0"/>
        </a:xfrm>
      </p:grpSpPr>
      <p:sp>
        <p:nvSpPr>
          <p:cNvPr id="1049127"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8" name=""/>
          <p:cNvSpPr txBox="1"/>
          <p:nvPr>
            <p:ph type="body" idx="1"/>
          </p:nvPr>
        </p:nvSpPr>
        <p:spPr>
          <a:xfrm>
            <a:off x="457200" y="1600200"/>
            <a:ext cx="8229600" cy="4524375"/>
          </a:xfrm>
          <a:prstGeom prst="rect"/>
          <a:noFill/>
          <a:ln>
            <a:noFill/>
          </a:ln>
        </p:spPr>
        <p:txBody>
          <a:bodyPr anchor="t" wrap="square"/>
          <a:p>
            <a:pPr lvl="0"/>
            <a:r>
              <a:rPr b="1" sz="3200" i="0" strike="noStrike" u="none"/>
              <a:t>On reaching the ovum, the sperms releases </a:t>
            </a:r>
            <a:r>
              <a:rPr b="1" sz="3200" i="0" strike="noStrike" u="none"/>
              <a:t>hyaluronic</a:t>
            </a:r>
            <a:r>
              <a:rPr b="1" sz="3200" i="0" strike="noStrike" u="none"/>
              <a:t> acid which digests the corona </a:t>
            </a:r>
            <a:r>
              <a:rPr b="1" sz="3200" i="0" strike="noStrike" u="none"/>
              <a:t>radiata</a:t>
            </a:r>
            <a:r>
              <a:rPr b="1" sz="3200" i="0" strike="noStrike" u="none"/>
              <a:t> enabling the sperm to penetrate the ovum</a:t>
            </a:r>
          </a:p>
          <a:p>
            <a:pPr lvl="0"/>
            <a:r>
              <a:rPr b="1" sz="3200" i="0" strike="noStrike" u="none"/>
              <a:t>Only one sperm can penetrate the ovum</a:t>
            </a:r>
          </a:p>
          <a:p>
            <a:pPr lvl="0"/>
            <a:r>
              <a:rPr b="1" sz="3200" i="0" strike="noStrike" u="none"/>
              <a:t>After penetration, the head of the sperm becomes the male nucleus and the tail degenerates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770" name=""/>
        <p:cNvGrpSpPr/>
        <p:nvPr/>
      </p:nvGrpSpPr>
      <p:grpSpPr>
        <a:xfrm>
          <a:off x="0" y="0"/>
          <a:ext cx="0" cy="0"/>
          <a:chOff x="0" y="0"/>
          <a:chExt cx="0" cy="0"/>
        </a:xfrm>
      </p:grpSpPr>
      <p:sp>
        <p:nvSpPr>
          <p:cNvPr id="1049129"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30" name=""/>
          <p:cNvSpPr txBox="1"/>
          <p:nvPr>
            <p:ph type="body" idx="1"/>
          </p:nvPr>
        </p:nvSpPr>
        <p:spPr>
          <a:xfrm>
            <a:off x="457200" y="1600200"/>
            <a:ext cx="8229600" cy="4524375"/>
          </a:xfrm>
          <a:prstGeom prst="rect"/>
          <a:noFill/>
          <a:ln>
            <a:noFill/>
          </a:ln>
        </p:spPr>
        <p:txBody>
          <a:bodyPr anchor="t" wrap="square"/>
          <a:p>
            <a:pPr lvl="0"/>
            <a:r>
              <a:rPr b="1" sz="3200" i="0" strike="noStrike" u="none"/>
              <a:t>The oocyte then completes the second meiotic division</a:t>
            </a:r>
          </a:p>
          <a:p>
            <a:pPr lvl="0"/>
            <a:r>
              <a:rPr b="1" sz="3200" i="0" strike="noStrike" u="none"/>
              <a:t>The two nucleus approach and fuse resulting to formation of a diploid cell, the zygote(23+23)</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771" name=""/>
        <p:cNvGrpSpPr/>
        <p:nvPr/>
      </p:nvGrpSpPr>
      <p:grpSpPr>
        <a:xfrm>
          <a:off x="0" y="0"/>
          <a:ext cx="0" cy="0"/>
          <a:chOff x="0" y="0"/>
          <a:chExt cx="0" cy="0"/>
        </a:xfrm>
      </p:grpSpPr>
      <p:sp>
        <p:nvSpPr>
          <p:cNvPr id="1049131" name=""/>
          <p:cNvSpPr txBox="1"/>
          <p:nvPr>
            <p:ph type="title" idx="0"/>
          </p:nvPr>
        </p:nvSpPr>
        <p:spPr>
          <a:xfrm>
            <a:off x="457200" y="273050"/>
            <a:ext cx="8229600" cy="790575"/>
          </a:xfrm>
          <a:prstGeom prst="rect"/>
          <a:noFill/>
          <a:ln>
            <a:noFill/>
          </a:ln>
        </p:spPr>
        <p:txBody>
          <a:bodyPr anchor="ctr" wrap="square"/>
          <a:p>
            <a:pPr lvl="0"/>
            <a:r>
              <a:t>Fertilization ct…..</a:t>
            </a:r>
          </a:p>
        </p:txBody>
      </p:sp>
      <p:pic>
        <p:nvPicPr>
          <p:cNvPr id="2097182" name=""/>
          <p:cNvPicPr>
            <a:picLocks/>
          </p:cNvPicPr>
          <p:nvPr/>
        </p:nvPicPr>
        <p:blipFill>
          <a:blip xmlns:r="http://schemas.openxmlformats.org/officeDocument/2006/relationships" r:embed="rId1"/>
          <a:srcRect/>
          <a:stretch>
            <a:fillRect/>
          </a:stretch>
        </p:blipFill>
        <p:spPr>
          <a:xfrm>
            <a:off x="304800" y="914400"/>
            <a:ext cx="8382000" cy="5715000"/>
          </a:xfrm>
          <a:prstGeom prst="rect"/>
          <a:noFill/>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772" name=""/>
        <p:cNvGrpSpPr/>
        <p:nvPr/>
      </p:nvGrpSpPr>
      <p:grpSpPr>
        <a:xfrm>
          <a:off x="0" y="0"/>
          <a:ext cx="0" cy="0"/>
          <a:chOff x="0" y="0"/>
          <a:chExt cx="0" cy="0"/>
        </a:xfrm>
      </p:grpSpPr>
      <p:sp>
        <p:nvSpPr>
          <p:cNvPr id="1049132" name=""/>
          <p:cNvSpPr txBox="1"/>
          <p:nvPr>
            <p:ph type="title" idx="0"/>
          </p:nvPr>
        </p:nvSpPr>
        <p:spPr>
          <a:xfrm>
            <a:off x="457200" y="273050"/>
            <a:ext cx="8229600" cy="1143000"/>
          </a:xfrm>
          <a:prstGeom prst="rect"/>
          <a:noFill/>
          <a:ln>
            <a:noFill/>
          </a:ln>
        </p:spPr>
        <p:txBody>
          <a:bodyPr anchor="ctr" wrap="square"/>
          <a:p>
            <a:pPr lvl="0"/>
            <a:r>
              <a:t>FERTILIZATION</a:t>
            </a:r>
          </a:p>
        </p:txBody>
      </p:sp>
      <p:sp>
        <p:nvSpPr>
          <p:cNvPr id="1049133" name=""/>
          <p:cNvSpPr txBox="1"/>
          <p:nvPr>
            <p:ph type="body" idx="1"/>
          </p:nvPr>
        </p:nvSpPr>
        <p:spPr>
          <a:xfrm>
            <a:off x="457200" y="1600200"/>
            <a:ext cx="8229600" cy="4524375"/>
          </a:xfrm>
          <a:prstGeom prst="rect"/>
          <a:noFill/>
          <a:ln>
            <a:noFill/>
          </a:ln>
        </p:spPr>
        <p:txBody>
          <a:bodyPr anchor="t" wrap="square"/>
          <a:p>
            <a:pPr lvl="0">
              <a:buNone/>
            </a:pPr>
          </a:p>
        </p:txBody>
      </p:sp>
      <p:pic>
        <p:nvPicPr>
          <p:cNvPr id="2097183" name=""/>
          <p:cNvPicPr>
            <a:picLocks/>
          </p:cNvPicPr>
          <p:nvPr/>
        </p:nvPicPr>
        <p:blipFill>
          <a:blip xmlns:r="http://schemas.openxmlformats.org/officeDocument/2006/relationships" r:embed="rId1"/>
          <a:srcRect/>
          <a:stretch>
            <a:fillRect/>
          </a:stretch>
        </p:blipFill>
        <p:spPr>
          <a:xfrm>
            <a:off x="381000" y="1066800"/>
            <a:ext cx="7467600" cy="5105400"/>
          </a:xfrm>
          <a:prstGeom prst="rect"/>
          <a:noFill/>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773" name=""/>
        <p:cNvGrpSpPr/>
        <p:nvPr/>
      </p:nvGrpSpPr>
      <p:grpSpPr>
        <a:xfrm>
          <a:off x="0" y="0"/>
          <a:ext cx="0" cy="0"/>
          <a:chOff x="0" y="0"/>
          <a:chExt cx="0" cy="0"/>
        </a:xfrm>
      </p:grpSpPr>
      <p:sp>
        <p:nvSpPr>
          <p:cNvPr id="1049134" name=""/>
          <p:cNvSpPr txBox="1"/>
          <p:nvPr>
            <p:ph type="title" idx="0"/>
          </p:nvPr>
        </p:nvSpPr>
        <p:spPr>
          <a:xfrm>
            <a:off x="457200" y="273050"/>
            <a:ext cx="8229600" cy="1143000"/>
          </a:xfrm>
          <a:prstGeom prst="rect"/>
          <a:noFill/>
          <a:ln>
            <a:noFill/>
          </a:ln>
        </p:spPr>
        <p:txBody>
          <a:bodyPr anchor="ctr" wrap="square"/>
          <a:p>
            <a:pPr lvl="0"/>
            <a:r>
              <a:t>Effects of fertilization</a:t>
            </a:r>
          </a:p>
        </p:txBody>
      </p:sp>
      <p:sp>
        <p:nvSpPr>
          <p:cNvPr id="1049135" name=""/>
          <p:cNvSpPr txBox="1"/>
          <p:nvPr>
            <p:ph type="body" idx="1"/>
          </p:nvPr>
        </p:nvSpPr>
        <p:spPr>
          <a:xfrm>
            <a:off x="457200" y="1600200"/>
            <a:ext cx="8229600" cy="4524375"/>
          </a:xfrm>
          <a:prstGeom prst="rect"/>
          <a:noFill/>
          <a:ln>
            <a:noFill/>
          </a:ln>
        </p:spPr>
        <p:txBody>
          <a:bodyPr anchor="t" wrap="square"/>
          <a:p>
            <a:pPr algn="ctr" lvl="0">
              <a:buNone/>
            </a:pPr>
            <a:r>
              <a:rPr b="1" sz="3200" i="0" strike="noStrike" u="sng">
                <a:solidFill>
                  <a:srgbClr val="00B0F0"/>
                </a:solidFill>
              </a:rPr>
              <a:t>Effects of fertilization</a:t>
            </a:r>
          </a:p>
          <a:p>
            <a:pPr indent="514350" lvl="0" marL="514350">
              <a:buFont typeface="+mj-lt"/>
              <a:buAutoNum type="arabicPeriod" startAt="1"/>
            </a:pPr>
            <a:r>
              <a:rPr b="1" sz="3200" i="0" strike="noStrike" u="none"/>
              <a:t>Restoration of the full number of diploid chromosomes</a:t>
            </a:r>
          </a:p>
          <a:p>
            <a:pPr indent="514350" lvl="0" marL="514350">
              <a:buFont typeface="+mj-lt"/>
              <a:buAutoNum type="arabicPeriod" startAt="1"/>
            </a:pPr>
            <a:r>
              <a:rPr b="1" sz="3200" i="0" strike="noStrike" u="none"/>
              <a:t>Determination of the sex of the new individual</a:t>
            </a:r>
          </a:p>
          <a:p>
            <a:pPr indent="514350" lvl="0" marL="514350">
              <a:buFont typeface="+mj-lt"/>
              <a:buAutoNum type="arabicPeriod" startAt="1"/>
            </a:pPr>
            <a:r>
              <a:rPr b="1" sz="3200" i="0" strike="noStrike" u="none"/>
              <a:t>Initiation of cleavage phase or segmentation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774" name=""/>
        <p:cNvGrpSpPr/>
        <p:nvPr/>
      </p:nvGrpSpPr>
      <p:grpSpPr>
        <a:xfrm>
          <a:off x="0" y="0"/>
          <a:ext cx="0" cy="0"/>
          <a:chOff x="0" y="0"/>
          <a:chExt cx="0" cy="0"/>
        </a:xfrm>
      </p:grpSpPr>
      <p:sp>
        <p:nvSpPr>
          <p:cNvPr id="1049136"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37" name=""/>
          <p:cNvSpPr txBox="1"/>
          <p:nvPr>
            <p:ph type="body" idx="1"/>
          </p:nvPr>
        </p:nvSpPr>
        <p:spPr>
          <a:xfrm>
            <a:off x="457200" y="1600200"/>
            <a:ext cx="8229600" cy="4524375"/>
          </a:xfrm>
          <a:prstGeom prst="rect"/>
          <a:noFill/>
          <a:ln>
            <a:noFill/>
          </a:ln>
        </p:spPr>
        <p:txBody>
          <a:bodyPr anchor="t" wrap="square"/>
          <a:p>
            <a:pPr lvl="0"/>
            <a:r>
              <a:rPr b="1" sz="3200" i="0" strike="noStrike" u="none"/>
              <a:t>After fertilization, the zygote moves towards the uterus and reaches there within 3-4 days</a:t>
            </a:r>
          </a:p>
          <a:p>
            <a:pPr lvl="0"/>
            <a:r>
              <a:rPr b="1" sz="3200" i="0" strike="noStrike" u="none"/>
              <a:t>During this time, the zygote enters a period of rapid mitotic division, dividing into 2, 4, 8 and so on until a cluster of cells called morula forms </a:t>
            </a:r>
          </a:p>
          <a:p>
            <a:pPr lvl="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8667" name=""/>
          <p:cNvSpPr txBox="1"/>
          <p:nvPr>
            <p:ph type="title" idx="0"/>
          </p:nvPr>
        </p:nvSpPr>
        <p:spPr>
          <a:xfrm>
            <a:off x="457200" y="273050"/>
            <a:ext cx="8229600" cy="1143000"/>
          </a:xfrm>
          <a:prstGeom prst="rect"/>
          <a:noFill/>
          <a:ln>
            <a:noFill/>
          </a:ln>
        </p:spPr>
        <p:txBody>
          <a:bodyPr anchor="ctr" wrap="square"/>
          <a:p>
            <a:pPr lvl="0"/>
            <a:r>
              <a:t>The female external </a:t>
            </a:r>
            <a:r>
              <a:t>genetalia</a:t>
            </a:r>
          </a:p>
        </p:txBody>
      </p:sp>
      <p:sp>
        <p:nvSpPr>
          <p:cNvPr id="1048668"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t>Its composed of :-</a:t>
            </a:r>
          </a:p>
          <a:p>
            <a:pPr lvl="1"/>
            <a:r>
              <a:t>The </a:t>
            </a:r>
            <a:r>
              <a:t>mons</a:t>
            </a:r>
            <a:r>
              <a:t> pubis</a:t>
            </a:r>
          </a:p>
          <a:p>
            <a:pPr lvl="1"/>
            <a:r>
              <a:t>The labia </a:t>
            </a:r>
            <a:r>
              <a:t>majora</a:t>
            </a:r>
          </a:p>
          <a:p>
            <a:pPr lvl="1"/>
            <a:r>
              <a:t>The labia </a:t>
            </a:r>
            <a:r>
              <a:t>minora</a:t>
            </a:r>
          </a:p>
          <a:p>
            <a:pPr lvl="1"/>
            <a:r>
              <a:t>The vestibule</a:t>
            </a:r>
          </a:p>
          <a:p>
            <a:pPr lvl="1"/>
            <a:r>
              <a:t>The urethral opening/</a:t>
            </a:r>
            <a:r>
              <a:t>meatus</a:t>
            </a:r>
          </a:p>
          <a:p>
            <a:pPr lvl="1"/>
            <a:r>
              <a:t>The vagina opening/</a:t>
            </a:r>
            <a:r>
              <a:t>meatus</a:t>
            </a:r>
          </a:p>
          <a:p>
            <a:pPr lvl="1"/>
            <a:r>
              <a:t>The </a:t>
            </a:r>
            <a:r>
              <a:t>bartholin</a:t>
            </a:r>
            <a:r>
              <a:t> glands opening</a:t>
            </a:r>
          </a:p>
          <a:p>
            <a:pPr lvl="1"/>
            <a:r>
              <a:t>The </a:t>
            </a:r>
            <a:r>
              <a:t>paraurethral</a:t>
            </a:r>
            <a:r>
              <a:t> opening</a:t>
            </a:r>
          </a:p>
          <a:p>
            <a:pPr lvl="1"/>
            <a:r>
              <a:t>The clitoris</a:t>
            </a:r>
          </a:p>
          <a:p>
            <a:pPr lvl="1"/>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775" name=""/>
        <p:cNvGrpSpPr/>
        <p:nvPr/>
      </p:nvGrpSpPr>
      <p:grpSpPr>
        <a:xfrm>
          <a:off x="0" y="0"/>
          <a:ext cx="0" cy="0"/>
          <a:chOff x="0" y="0"/>
          <a:chExt cx="0" cy="0"/>
        </a:xfrm>
      </p:grpSpPr>
      <p:sp>
        <p:nvSpPr>
          <p:cNvPr id="1049138"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39" name=""/>
          <p:cNvSpPr txBox="1"/>
          <p:nvPr>
            <p:ph type="body" idx="1"/>
          </p:nvPr>
        </p:nvSpPr>
        <p:spPr>
          <a:xfrm>
            <a:off x="457200" y="1600200"/>
            <a:ext cx="8229600" cy="4524375"/>
          </a:xfrm>
          <a:prstGeom prst="rect"/>
          <a:noFill/>
          <a:ln>
            <a:noFill/>
          </a:ln>
        </p:spPr>
        <p:txBody>
          <a:bodyPr anchor="t" wrap="square"/>
          <a:p>
            <a:pPr lvl="0"/>
            <a:r>
              <a:rPr b="1" sz="3200" i="0" strike="noStrike" u="none"/>
              <a:t>As the morula enters the uterus, it becomes more infiltrated with fluid and a cavity called </a:t>
            </a:r>
            <a:r>
              <a:rPr b="1" sz="3200" i="0" strike="noStrike" u="none">
                <a:solidFill>
                  <a:srgbClr val="00B0F0"/>
                </a:solidFill>
              </a:rPr>
              <a:t>blastocele </a:t>
            </a:r>
            <a:r>
              <a:rPr b="1" sz="3200" i="0" strike="noStrike" u="none"/>
              <a:t>forms.</a:t>
            </a:r>
          </a:p>
          <a:p>
            <a:pPr lvl="0"/>
            <a:r>
              <a:rPr b="1" sz="3200" i="0" strike="noStrike" u="none"/>
              <a:t>The zona pellucida disappears and the cells surrounding the cavity rapidly differentiate into an outer layer, the</a:t>
            </a:r>
            <a:r>
              <a:rPr b="1" sz="3200" i="0" strike="noStrike" u="none">
                <a:solidFill>
                  <a:srgbClr val="00B0F0"/>
                </a:solidFill>
              </a:rPr>
              <a:t> trophoblast</a:t>
            </a:r>
            <a:r>
              <a:rPr b="1" sz="3200" i="0" strike="noStrike" u="none"/>
              <a:t>, and an </a:t>
            </a:r>
            <a:r>
              <a:rPr b="1" sz="3200" i="0" strike="noStrike" u="none">
                <a:solidFill>
                  <a:srgbClr val="00B0F0"/>
                </a:solidFill>
              </a:rPr>
              <a:t>inner cell mass </a:t>
            </a:r>
            <a:r>
              <a:rPr b="1" sz="3200" i="0" strike="noStrike" u="none"/>
              <a:t>or </a:t>
            </a:r>
            <a:r>
              <a:rPr b="1" sz="3200" i="0" strike="noStrike" u="none">
                <a:solidFill>
                  <a:srgbClr val="00B0F0"/>
                </a:solidFill>
              </a:rPr>
              <a:t>embryoblast</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776" name=""/>
        <p:cNvGrpSpPr/>
        <p:nvPr/>
      </p:nvGrpSpPr>
      <p:grpSpPr>
        <a:xfrm>
          <a:off x="0" y="0"/>
          <a:ext cx="0" cy="0"/>
          <a:chOff x="0" y="0"/>
          <a:chExt cx="0" cy="0"/>
        </a:xfrm>
      </p:grpSpPr>
      <p:sp>
        <p:nvSpPr>
          <p:cNvPr id="1049140"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41" name=""/>
          <p:cNvSpPr txBox="1"/>
          <p:nvPr>
            <p:ph type="body" idx="1"/>
          </p:nvPr>
        </p:nvSpPr>
        <p:spPr>
          <a:xfrm>
            <a:off x="457200" y="1600200"/>
            <a:ext cx="8229600" cy="4524375"/>
          </a:xfrm>
          <a:prstGeom prst="rect"/>
          <a:noFill/>
          <a:ln>
            <a:noFill/>
          </a:ln>
        </p:spPr>
        <p:txBody>
          <a:bodyPr anchor="t" wrap="square"/>
          <a:p>
            <a:pPr lvl="0"/>
            <a:r>
              <a:rPr b="1" sz="3200" i="0" strike="noStrike" u="none"/>
              <a:t>The inner cell mass located at the embryonic pole, forms the body of the embryo and contributes to the formation of the amnion and the yolk sac.</a:t>
            </a:r>
          </a:p>
          <a:p>
            <a:pPr lvl="0"/>
            <a:r>
              <a:rPr b="1" sz="3200" i="0" strike="noStrike" u="none"/>
              <a:t>The trophoblast later develops into placenta and chorion</a:t>
            </a:r>
          </a:p>
          <a:p>
            <a:pPr lvl="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777" name=""/>
        <p:cNvGrpSpPr/>
        <p:nvPr/>
      </p:nvGrpSpPr>
      <p:grpSpPr>
        <a:xfrm>
          <a:off x="0" y="0"/>
          <a:ext cx="0" cy="0"/>
          <a:chOff x="0" y="0"/>
          <a:chExt cx="0" cy="0"/>
        </a:xfrm>
      </p:grpSpPr>
      <p:sp>
        <p:nvSpPr>
          <p:cNvPr id="1049142" name=""/>
          <p:cNvSpPr txBox="1"/>
          <p:nvPr>
            <p:ph type="title" idx="0"/>
          </p:nvPr>
        </p:nvSpPr>
        <p:spPr>
          <a:xfrm>
            <a:off x="457200" y="273050"/>
            <a:ext cx="8229600" cy="1143000"/>
          </a:xfrm>
          <a:prstGeom prst="rect"/>
          <a:noFill/>
          <a:ln>
            <a:noFill/>
          </a:ln>
        </p:spPr>
        <p:txBody>
          <a:bodyPr anchor="ctr" wrap="square"/>
          <a:p>
            <a:pPr lvl="0"/>
            <a:r>
              <a:t>Implantation or </a:t>
            </a:r>
            <a:r>
              <a:t>nidation</a:t>
            </a:r>
          </a:p>
        </p:txBody>
      </p:sp>
      <p:sp>
        <p:nvSpPr>
          <p:cNvPr id="1049143" name=""/>
          <p:cNvSpPr txBox="1"/>
          <p:nvPr>
            <p:ph type="body" idx="1"/>
          </p:nvPr>
        </p:nvSpPr>
        <p:spPr>
          <a:xfrm>
            <a:off x="457200" y="1600200"/>
            <a:ext cx="8229600" cy="4524375"/>
          </a:xfrm>
          <a:prstGeom prst="rect"/>
          <a:noFill/>
          <a:ln>
            <a:noFill/>
          </a:ln>
        </p:spPr>
        <p:txBody>
          <a:bodyPr anchor="t" wrap="square"/>
          <a:p>
            <a:pPr lvl="0"/>
            <a:r>
              <a:rPr b="1" sz="2800" i="0" strike="noStrike" u="none"/>
              <a:t>The blastocyst attach to the endometrium for nourishment</a:t>
            </a:r>
          </a:p>
          <a:p>
            <a:pPr lvl="0"/>
            <a:r>
              <a:rPr b="1" sz="2800" i="0" strike="noStrike" u="none"/>
              <a:t>The trophoblastic cells divides rapidly and differentiate into two layers.</a:t>
            </a:r>
          </a:p>
          <a:p>
            <a:pPr lvl="0"/>
            <a:r>
              <a:rPr b="1" sz="2800" i="0" strike="noStrike" u="none"/>
              <a:t>The inner layer is termed cytotrophoblast and the outer syncytiotrophoblast</a:t>
            </a:r>
          </a:p>
          <a:p>
            <a:pPr lvl="0"/>
            <a:r>
              <a:rPr b="1" sz="2800" i="0" strike="noStrike" u="none"/>
              <a:t>The syncytiotroblasts are highly invasive and expands within the endometrium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778" name=""/>
        <p:cNvGrpSpPr/>
        <p:nvPr/>
      </p:nvGrpSpPr>
      <p:grpSpPr>
        <a:xfrm>
          <a:off x="0" y="0"/>
          <a:ext cx="0" cy="0"/>
          <a:chOff x="0" y="0"/>
          <a:chExt cx="0" cy="0"/>
        </a:xfrm>
      </p:grpSpPr>
      <p:sp>
        <p:nvSpPr>
          <p:cNvPr id="1049144" name=""/>
          <p:cNvSpPr txBox="1"/>
          <p:nvPr>
            <p:ph type="title" idx="0"/>
          </p:nvPr>
        </p:nvSpPr>
        <p:spPr>
          <a:xfrm>
            <a:off x="457200" y="273050"/>
            <a:ext cx="8229600" cy="1143000"/>
          </a:xfrm>
          <a:prstGeom prst="rect"/>
          <a:noFill/>
          <a:ln>
            <a:noFill/>
          </a:ln>
        </p:spPr>
        <p:txBody>
          <a:bodyPr anchor="ctr" wrap="square"/>
          <a:p>
            <a:pPr lvl="0"/>
            <a:r>
              <a:t>implantation</a:t>
            </a:r>
          </a:p>
        </p:txBody>
      </p:sp>
      <p:sp>
        <p:nvSpPr>
          <p:cNvPr id="1049145" name=""/>
          <p:cNvSpPr txBox="1"/>
          <p:nvPr>
            <p:ph type="body" idx="1"/>
          </p:nvPr>
        </p:nvSpPr>
        <p:spPr>
          <a:xfrm>
            <a:off x="457200" y="1600200"/>
            <a:ext cx="8229600" cy="4524375"/>
          </a:xfrm>
          <a:prstGeom prst="rect"/>
          <a:noFill/>
          <a:ln>
            <a:noFill/>
          </a:ln>
        </p:spPr>
        <p:txBody>
          <a:bodyPr anchor="t" wrap="square"/>
          <a:p>
            <a:pPr lvl="0"/>
            <a:r>
              <a:rPr b="1" sz="3200" i="0" strike="noStrike" u="none"/>
              <a:t>At this stage, the uterine mucosa is called the </a:t>
            </a:r>
            <a:r>
              <a:rPr b="1" sz="3200" i="0" strike="noStrike" u="none">
                <a:solidFill>
                  <a:srgbClr val="00B0F0"/>
                </a:solidFill>
              </a:rPr>
              <a:t>decidua.</a:t>
            </a:r>
          </a:p>
          <a:p>
            <a:pPr lvl="0"/>
            <a:r>
              <a:rPr b="1" sz="3200" i="0" strike="noStrike" u="none"/>
              <a:t>The layer of the decidua that covers the blastocyst is called </a:t>
            </a:r>
            <a:r>
              <a:rPr b="1" sz="3200" i="0" strike="noStrike" u="none">
                <a:solidFill>
                  <a:srgbClr val="00B0F0"/>
                </a:solidFill>
              </a:rPr>
              <a:t>decidua capsularis</a:t>
            </a:r>
            <a:r>
              <a:rPr b="1" sz="3200" i="0" strike="noStrike" u="none"/>
              <a:t>, where the blastocyst rests </a:t>
            </a:r>
            <a:r>
              <a:rPr b="1" sz="3200" i="0" strike="noStrike" u="none">
                <a:solidFill>
                  <a:srgbClr val="00B0F0"/>
                </a:solidFill>
              </a:rPr>
              <a:t>decidua basalis </a:t>
            </a:r>
            <a:r>
              <a:rPr b="1" sz="3200" i="0" strike="noStrike" u="none"/>
              <a:t>and the rest is </a:t>
            </a:r>
            <a:r>
              <a:rPr b="1" sz="3200" i="0" strike="noStrike" u="none">
                <a:solidFill>
                  <a:srgbClr val="00B0F0"/>
                </a:solidFill>
              </a:rPr>
              <a:t>decidua parietalis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779" name=""/>
        <p:cNvGrpSpPr/>
        <p:nvPr/>
      </p:nvGrpSpPr>
      <p:grpSpPr>
        <a:xfrm>
          <a:off x="0" y="0"/>
          <a:ext cx="0" cy="0"/>
          <a:chOff x="0" y="0"/>
          <a:chExt cx="0" cy="0"/>
        </a:xfrm>
      </p:grpSpPr>
      <p:sp>
        <p:nvSpPr>
          <p:cNvPr id="1049146" name=""/>
          <p:cNvSpPr txBox="1"/>
          <p:nvPr>
            <p:ph type="title" idx="0"/>
          </p:nvPr>
        </p:nvSpPr>
        <p:spPr>
          <a:xfrm>
            <a:off x="457200" y="273050"/>
            <a:ext cx="8229600" cy="1143000"/>
          </a:xfrm>
          <a:prstGeom prst="rect"/>
          <a:noFill/>
          <a:ln>
            <a:noFill/>
          </a:ln>
        </p:spPr>
        <p:txBody>
          <a:bodyPr anchor="ctr" wrap="square"/>
          <a:p>
            <a:pPr lvl="0"/>
            <a:r>
              <a:t>Embryo development</a:t>
            </a:r>
          </a:p>
        </p:txBody>
      </p:sp>
      <p:sp>
        <p:nvSpPr>
          <p:cNvPr id="1049147" name=""/>
          <p:cNvSpPr txBox="1"/>
          <p:nvPr>
            <p:ph type="body" idx="1"/>
          </p:nvPr>
        </p:nvSpPr>
        <p:spPr>
          <a:xfrm>
            <a:off x="457200" y="1600200"/>
            <a:ext cx="8229600" cy="4524375"/>
          </a:xfrm>
          <a:prstGeom prst="rect"/>
          <a:noFill/>
          <a:ln>
            <a:noFill/>
          </a:ln>
        </p:spPr>
        <p:txBody>
          <a:bodyPr anchor="t" wrap="square"/>
          <a:p>
            <a:pPr lvl="0"/>
            <a:r>
              <a:rPr b="1" sz="3200" i="0" strike="noStrike" u="none"/>
              <a:t>10-14 days post conception, the inner cell mass continues to proliferate and segregates into three primitive germ layers. All the organs and body tissues develop from these layers</a:t>
            </a:r>
          </a:p>
          <a:p>
            <a:pPr lvl="1"/>
            <a:r>
              <a:rPr b="1" sz="2800" i="0" strike="noStrike" u="none">
                <a:solidFill>
                  <a:srgbClr val="00B0F0"/>
                </a:solidFill>
              </a:rPr>
              <a:t>ectoderm</a:t>
            </a:r>
            <a:r>
              <a:rPr b="1" sz="2800" i="0" strike="noStrike" u="none"/>
              <a:t>- forms the epidermis, nails, lens of the eye, central and peripheral nervous system, sensory epithelium, mammary glands etc</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780" name=""/>
        <p:cNvGrpSpPr/>
        <p:nvPr/>
      </p:nvGrpSpPr>
      <p:grpSpPr>
        <a:xfrm>
          <a:off x="0" y="0"/>
          <a:ext cx="0" cy="0"/>
          <a:chOff x="0" y="0"/>
          <a:chExt cx="0" cy="0"/>
        </a:xfrm>
      </p:grpSpPr>
      <p:sp>
        <p:nvSpPr>
          <p:cNvPr id="1049148" name=""/>
          <p:cNvSpPr txBox="1"/>
          <p:nvPr>
            <p:ph type="title" idx="0"/>
          </p:nvPr>
        </p:nvSpPr>
        <p:spPr>
          <a:xfrm>
            <a:off x="457200" y="273050"/>
            <a:ext cx="8229600" cy="1143000"/>
          </a:xfrm>
          <a:prstGeom prst="rect"/>
          <a:noFill/>
          <a:ln>
            <a:noFill/>
          </a:ln>
        </p:spPr>
        <p:txBody>
          <a:bodyPr anchor="ctr" wrap="square"/>
          <a:p>
            <a:pPr lvl="0"/>
          </a:p>
        </p:txBody>
      </p:sp>
      <p:sp>
        <p:nvSpPr>
          <p:cNvPr id="1049149" name=""/>
          <p:cNvSpPr txBox="1"/>
          <p:nvPr>
            <p:ph type="body" idx="1"/>
          </p:nvPr>
        </p:nvSpPr>
        <p:spPr>
          <a:xfrm>
            <a:off x="457200" y="1600200"/>
            <a:ext cx="8229600" cy="4524375"/>
          </a:xfrm>
          <a:prstGeom prst="rect"/>
          <a:noFill/>
          <a:ln>
            <a:noFill/>
          </a:ln>
        </p:spPr>
        <p:txBody>
          <a:bodyPr anchor="t" wrap="square"/>
          <a:p>
            <a:pPr lvl="0"/>
            <a:r>
              <a:rPr b="1" sz="3200" i="0" strike="noStrike" u="none"/>
              <a:t>Mesoderm- forms the dermis, digestive tract walls, kidneys, reproductive glands, skeleton, connective tissues and muscles</a:t>
            </a:r>
          </a:p>
          <a:p>
            <a:pPr lvl="0"/>
            <a:r>
              <a:rPr b="1" sz="3200" i="0" strike="noStrike" u="none"/>
              <a:t>Endoderm- forms the respiratory tract, urinary tract system, digestive tract lining etc.</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781" name=""/>
        <p:cNvGrpSpPr/>
        <p:nvPr/>
      </p:nvGrpSpPr>
      <p:grpSpPr>
        <a:xfrm>
          <a:off x="0" y="0"/>
          <a:ext cx="0" cy="0"/>
          <a:chOff x="0" y="0"/>
          <a:chExt cx="0" cy="0"/>
        </a:xfrm>
      </p:grpSpPr>
      <p:sp>
        <p:nvSpPr>
          <p:cNvPr id="1049150" name=""/>
          <p:cNvSpPr txBox="1"/>
          <p:nvPr>
            <p:ph type="title" idx="0"/>
          </p:nvPr>
        </p:nvSpPr>
        <p:spPr>
          <a:xfrm>
            <a:off x="457200" y="273050"/>
            <a:ext cx="8229600" cy="1143000"/>
          </a:xfrm>
          <a:prstGeom prst="rect"/>
          <a:noFill/>
          <a:ln>
            <a:noFill/>
          </a:ln>
        </p:spPr>
        <p:txBody>
          <a:bodyPr anchor="ctr" wrap="square"/>
          <a:p>
            <a:pPr lvl="0"/>
            <a:r>
              <a:t>Development of the placenta</a:t>
            </a:r>
          </a:p>
        </p:txBody>
      </p:sp>
      <p:sp>
        <p:nvSpPr>
          <p:cNvPr id="104915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trophoblast develops into the placenta from about three weeks after fertilization</a:t>
            </a:r>
          </a:p>
          <a:p>
            <a:pPr lvl="0"/>
            <a:r>
              <a:t>The chorionic villi forms and proliferate mostly at the area where blood supply is high, </a:t>
            </a:r>
            <a:r>
              <a:t>ie</a:t>
            </a:r>
            <a:r>
              <a:t>, basal decidua</a:t>
            </a:r>
          </a:p>
          <a:p>
            <a:pPr lvl="0"/>
            <a:r>
              <a:t>They form the chorionic </a:t>
            </a:r>
            <a:r>
              <a:t>frodosum</a:t>
            </a:r>
            <a:r>
              <a:t> that later forms the placenta</a:t>
            </a:r>
          </a:p>
          <a:p>
            <a:pPr lvl="0"/>
            <a:r>
              <a:t>The villi erode the walls of maternal  vessels  as they penetrate the decidua forming the pool of blood inn which they float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782" name=""/>
        <p:cNvGrpSpPr/>
        <p:nvPr/>
      </p:nvGrpSpPr>
      <p:grpSpPr>
        <a:xfrm>
          <a:off x="0" y="0"/>
          <a:ext cx="0" cy="0"/>
          <a:chOff x="0" y="0"/>
          <a:chExt cx="0" cy="0"/>
        </a:xfrm>
      </p:grpSpPr>
      <p:sp>
        <p:nvSpPr>
          <p:cNvPr id="1049152" name=""/>
          <p:cNvSpPr txBox="1"/>
          <p:nvPr>
            <p:ph type="title" idx="0"/>
          </p:nvPr>
        </p:nvSpPr>
        <p:spPr>
          <a:xfrm>
            <a:off x="457200" y="273050"/>
            <a:ext cx="8229600" cy="1143000"/>
          </a:xfrm>
          <a:prstGeom prst="rect"/>
          <a:noFill/>
          <a:ln>
            <a:noFill/>
          </a:ln>
        </p:spPr>
        <p:txBody>
          <a:bodyPr anchor="ctr" wrap="square"/>
          <a:p>
            <a:pPr lvl="0"/>
            <a:r>
              <a:t>Chorionic </a:t>
            </a:r>
            <a:r>
              <a:t>villus</a:t>
            </a:r>
          </a:p>
        </p:txBody>
      </p:sp>
      <p:sp>
        <p:nvSpPr>
          <p:cNvPr id="1049153"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Is a branching structure arising from one stem with a centre consisting  of mesoderm and blood vessels that are branches of umbilical arteries and vein.</a:t>
            </a:r>
          </a:p>
          <a:p>
            <a:pPr lvl="0"/>
            <a:r>
              <a:t>The </a:t>
            </a:r>
            <a:r>
              <a:t>villus</a:t>
            </a:r>
            <a:r>
              <a:t> divides and subdivides until it ends as fine filaments that are embedded in the decidua basalis.</a:t>
            </a:r>
          </a:p>
          <a:p>
            <a:pPr lvl="0"/>
            <a:r>
              <a:t>By their selective action, they absorb substances for the developing embryo from the maternal blood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783" name=""/>
        <p:cNvGrpSpPr/>
        <p:nvPr/>
      </p:nvGrpSpPr>
      <p:grpSpPr>
        <a:xfrm>
          <a:off x="0" y="0"/>
          <a:ext cx="0" cy="0"/>
          <a:chOff x="0" y="0"/>
          <a:chExt cx="0" cy="0"/>
        </a:xfrm>
      </p:grpSpPr>
      <p:sp>
        <p:nvSpPr>
          <p:cNvPr id="1049154" name=""/>
          <p:cNvSpPr txBox="1"/>
          <p:nvPr>
            <p:ph type="title" idx="0"/>
          </p:nvPr>
        </p:nvSpPr>
        <p:spPr>
          <a:xfrm>
            <a:off x="457200" y="273050"/>
            <a:ext cx="8229600" cy="1143000"/>
          </a:xfrm>
          <a:prstGeom prst="rect"/>
          <a:noFill/>
          <a:ln>
            <a:noFill/>
          </a:ln>
        </p:spPr>
        <p:txBody>
          <a:bodyPr anchor="ctr" wrap="square"/>
          <a:p>
            <a:pPr lvl="0"/>
            <a:r>
              <a:t>Embryonic membranes/ fetal sac</a:t>
            </a:r>
          </a:p>
        </p:txBody>
      </p:sp>
      <p:sp>
        <p:nvSpPr>
          <p:cNvPr id="1049155" name=""/>
          <p:cNvSpPr txBox="1"/>
          <p:nvPr>
            <p:ph type="body" idx="1"/>
          </p:nvPr>
        </p:nvSpPr>
        <p:spPr>
          <a:xfrm>
            <a:off x="457200" y="1600200"/>
            <a:ext cx="8229600" cy="4524375"/>
          </a:xfrm>
          <a:prstGeom prst="rect"/>
          <a:noFill/>
          <a:ln>
            <a:noFill/>
          </a:ln>
        </p:spPr>
        <p:txBody>
          <a:bodyPr anchor="t" wrap="square"/>
          <a:p>
            <a:pPr lvl="0"/>
            <a:r>
              <a:t>Consist of two membranes:</a:t>
            </a:r>
          </a:p>
          <a:p>
            <a:pPr lvl="1"/>
            <a:r>
              <a:t>Chorion</a:t>
            </a:r>
          </a:p>
          <a:p>
            <a:pPr lvl="1"/>
            <a:r>
              <a:t>Amnion</a:t>
            </a:r>
          </a:p>
          <a:p>
            <a:pPr lvl="0"/>
            <a:r>
              <a:t>They begin to form at the time of implantation</a:t>
            </a:r>
          </a:p>
          <a:p>
            <a:pPr lvl="0">
              <a:buNone/>
            </a:p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784" name=""/>
        <p:cNvGrpSpPr/>
        <p:nvPr/>
      </p:nvGrpSpPr>
      <p:grpSpPr>
        <a:xfrm>
          <a:off x="0" y="0"/>
          <a:ext cx="0" cy="0"/>
          <a:chOff x="0" y="0"/>
          <a:chExt cx="0" cy="0"/>
        </a:xfrm>
      </p:grpSpPr>
      <p:sp>
        <p:nvSpPr>
          <p:cNvPr id="1049156" name=""/>
          <p:cNvSpPr txBox="1"/>
          <p:nvPr>
            <p:ph type="title" idx="0"/>
          </p:nvPr>
        </p:nvSpPr>
        <p:spPr>
          <a:xfrm>
            <a:off x="457200" y="273050"/>
            <a:ext cx="8229600" cy="1143000"/>
          </a:xfrm>
          <a:prstGeom prst="rect"/>
          <a:noFill/>
          <a:ln>
            <a:noFill/>
          </a:ln>
        </p:spPr>
        <p:txBody>
          <a:bodyPr anchor="ctr" wrap="square"/>
          <a:p>
            <a:pPr lvl="0"/>
            <a:r>
              <a:t>chorion</a:t>
            </a:r>
          </a:p>
        </p:txBody>
      </p:sp>
      <p:sp>
        <p:nvSpPr>
          <p:cNvPr id="1049157" name=""/>
          <p:cNvSpPr txBox="1"/>
          <p:nvPr>
            <p:ph type="body" idx="1"/>
          </p:nvPr>
        </p:nvSpPr>
        <p:spPr>
          <a:xfrm>
            <a:off x="457200" y="1600200"/>
            <a:ext cx="8229600" cy="4524375"/>
          </a:xfrm>
          <a:prstGeom prst="rect"/>
          <a:noFill/>
          <a:ln>
            <a:noFill/>
          </a:ln>
        </p:spPr>
        <p:txBody>
          <a:bodyPr anchor="t" wrap="square"/>
          <a:p>
            <a:pPr lvl="0"/>
            <a:r>
              <a:t>It is the outer membrane and encloses the amnion, embryo and the yoke sac</a:t>
            </a:r>
          </a:p>
          <a:p>
            <a:pPr lvl="0"/>
            <a:r>
              <a:t>Has the following features</a:t>
            </a:r>
          </a:p>
          <a:p>
            <a:pPr lvl="1"/>
            <a:r>
              <a:t>It is opaque</a:t>
            </a:r>
          </a:p>
          <a:p>
            <a:pPr lvl="1"/>
            <a:r>
              <a:t>It is thick</a:t>
            </a:r>
          </a:p>
          <a:p>
            <a:pPr lvl="1"/>
            <a:r>
              <a:t>It is friable (easy to tear)</a:t>
            </a:r>
          </a:p>
          <a:p>
            <a:pPr lvl="1"/>
            <a:r>
              <a:t>Found on the maternal side of the placenta</a:t>
            </a:r>
          </a:p>
          <a:p>
            <a:pPr lvl="1"/>
            <a:r>
              <a:t>Can be peeled to the margin of placenta</a:t>
            </a:r>
          </a:p>
          <a:p>
            <a:pPr lvl="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8631" name=""/>
          <p:cNvSpPr txBox="1"/>
          <p:nvPr>
            <p:ph type="title" idx="0"/>
          </p:nvPr>
        </p:nvSpPr>
        <p:spPr>
          <a:xfrm>
            <a:off x="457200" y="273050"/>
            <a:ext cx="8229600" cy="1143000"/>
          </a:xfrm>
          <a:prstGeom prst="rect"/>
          <a:noFill/>
          <a:ln>
            <a:noFill/>
          </a:ln>
        </p:spPr>
        <p:txBody>
          <a:bodyPr anchor="ctr" wrap="square"/>
          <a:p>
            <a:pPr lvl="0"/>
            <a:r>
              <a:t>MIDWIFERY</a:t>
            </a:r>
          </a:p>
        </p:txBody>
      </p:sp>
      <p:sp>
        <p:nvSpPr>
          <p:cNvPr id="1048632" name=""/>
          <p:cNvSpPr txBox="1"/>
          <p:nvPr>
            <p:ph type="body" idx="1"/>
          </p:nvPr>
        </p:nvSpPr>
        <p:spPr>
          <a:xfrm>
            <a:off x="457200" y="1600200"/>
            <a:ext cx="8229600" cy="4524375"/>
          </a:xfrm>
          <a:prstGeom prst="rect"/>
          <a:noFill/>
          <a:ln>
            <a:noFill/>
          </a:ln>
        </p:spPr>
        <p:txBody>
          <a:bodyPr anchor="t" wrap="square"/>
          <a:p>
            <a:pPr algn="ctr" lvl="0"/>
          </a:p>
          <a:p>
            <a:pPr algn="ctr" lvl="0"/>
          </a:p>
          <a:p>
            <a:pPr algn="ctr" lvl="0"/>
          </a:p>
          <a:p>
            <a:pPr algn="ctr" lvl="0">
              <a:buNone/>
            </a:pPr>
            <a:r>
              <a:t>WHAT IS MIDWIFERY?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8669" name=""/>
          <p:cNvSpPr txBox="1"/>
          <p:nvPr>
            <p:ph type="title" idx="0"/>
          </p:nvPr>
        </p:nvSpPr>
        <p:spPr>
          <a:xfrm>
            <a:off x="457200" y="273050"/>
            <a:ext cx="8229600" cy="1143000"/>
          </a:xfrm>
          <a:prstGeom prst="rect"/>
          <a:noFill/>
          <a:ln>
            <a:noFill/>
          </a:ln>
        </p:spPr>
        <p:txBody>
          <a:bodyPr anchor="ctr" wrap="square"/>
          <a:p>
            <a:pPr lvl="0"/>
            <a:r>
              <a:rPr b="1" i="0" strike="noStrike" u="none"/>
              <a:t>Female external genital organs</a:t>
            </a:r>
          </a:p>
        </p:txBody>
      </p:sp>
      <p:sp>
        <p:nvSpPr>
          <p:cNvPr id="1048670" name=""/>
          <p:cNvSpPr txBox="1"/>
          <p:nvPr>
            <p:ph type="body" idx="1"/>
          </p:nvPr>
        </p:nvSpPr>
        <p:spPr>
          <a:xfrm>
            <a:off x="457200" y="1600200"/>
            <a:ext cx="8229600" cy="4524375"/>
          </a:xfrm>
          <a:prstGeom prst="rect"/>
          <a:noFill/>
          <a:ln>
            <a:noFill/>
          </a:ln>
        </p:spPr>
        <p:txBody>
          <a:bodyPr anchor="t" wrap="square"/>
          <a:p>
            <a:pPr lvl="0"/>
            <a:r>
              <a:rPr b="1" i="1" strike="noStrike" u="none"/>
              <a:t>The Mons Pubis</a:t>
            </a:r>
            <a:r>
              <a:t> </a:t>
            </a:r>
          </a:p>
          <a:p>
            <a:pPr lvl="0"/>
            <a:r>
              <a:t>The </a:t>
            </a:r>
            <a:r>
              <a:t>mons</a:t>
            </a:r>
            <a:r>
              <a:t> pubis is a </a:t>
            </a:r>
            <a:r>
              <a:rPr b="1" i="0" strike="noStrike" u="none"/>
              <a:t>rounded fatty elevation </a:t>
            </a:r>
            <a:r>
              <a:t>located </a:t>
            </a:r>
            <a:r>
              <a:rPr b="1" i="0" strike="noStrike" u="none"/>
              <a:t>anterior</a:t>
            </a:r>
            <a:r>
              <a:t> to the </a:t>
            </a:r>
            <a:r>
              <a:rPr b="1" i="0" strike="noStrike" u="none"/>
              <a:t>symphysis</a:t>
            </a:r>
            <a:r>
              <a:t> </a:t>
            </a:r>
            <a:r>
              <a:rPr b="1" i="0" strike="noStrike" u="none"/>
              <a:t>pubis</a:t>
            </a:r>
            <a:r>
              <a:t> and </a:t>
            </a:r>
            <a:r>
              <a:rPr b="1" i="0" strike="noStrike" u="none"/>
              <a:t>lower pubic region</a:t>
            </a:r>
            <a:r>
              <a:t>.</a:t>
            </a:r>
          </a:p>
          <a:p>
            <a:pPr lvl="0"/>
            <a:r>
              <a:t>It consists mainly of a </a:t>
            </a:r>
            <a:r>
              <a:rPr b="1" i="0" strike="noStrike" u="none"/>
              <a:t>pad</a:t>
            </a:r>
            <a:r>
              <a:t> of </a:t>
            </a:r>
            <a:r>
              <a:rPr b="1" i="0" strike="noStrike" u="none"/>
              <a:t>fatty connective tissue deep to the skin</a:t>
            </a:r>
            <a:r>
              <a:t>.</a:t>
            </a:r>
          </a:p>
          <a:p>
            <a:pPr lvl="0"/>
            <a:r>
              <a:t>The amount of fat </a:t>
            </a:r>
            <a:r>
              <a:rPr b="1" i="0" strike="noStrike" u="none"/>
              <a:t>increases during puberty</a:t>
            </a:r>
            <a:r>
              <a:t> and </a:t>
            </a:r>
            <a:r>
              <a:rPr b="1" i="0" strike="noStrike" u="none"/>
              <a:t>decreases after menopause</a:t>
            </a:r>
            <a:r>
              <a:t>.</a:t>
            </a:r>
          </a:p>
          <a:p>
            <a:pPr lvl="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785" name=""/>
        <p:cNvGrpSpPr/>
        <p:nvPr/>
      </p:nvGrpSpPr>
      <p:grpSpPr>
        <a:xfrm>
          <a:off x="0" y="0"/>
          <a:ext cx="0" cy="0"/>
          <a:chOff x="0" y="0"/>
          <a:chExt cx="0" cy="0"/>
        </a:xfrm>
      </p:grpSpPr>
      <p:sp>
        <p:nvSpPr>
          <p:cNvPr id="1049158" name=""/>
          <p:cNvSpPr txBox="1"/>
          <p:nvPr>
            <p:ph type="title" idx="0"/>
          </p:nvPr>
        </p:nvSpPr>
        <p:spPr>
          <a:xfrm>
            <a:off x="457200" y="273050"/>
            <a:ext cx="8229600" cy="1143000"/>
          </a:xfrm>
          <a:prstGeom prst="rect"/>
          <a:noFill/>
          <a:ln>
            <a:noFill/>
          </a:ln>
        </p:spPr>
        <p:txBody>
          <a:bodyPr anchor="ctr" wrap="square"/>
          <a:p>
            <a:pPr lvl="0"/>
            <a:r>
              <a:t>amnion</a:t>
            </a:r>
          </a:p>
        </p:txBody>
      </p:sp>
      <p:sp>
        <p:nvSpPr>
          <p:cNvPr id="1049159" name=""/>
          <p:cNvSpPr txBox="1"/>
          <p:nvPr>
            <p:ph type="body" idx="1"/>
          </p:nvPr>
        </p:nvSpPr>
        <p:spPr>
          <a:xfrm>
            <a:off x="457200" y="1600200"/>
            <a:ext cx="8229600" cy="4524375"/>
          </a:xfrm>
          <a:prstGeom prst="rect"/>
          <a:noFill/>
          <a:ln>
            <a:noFill/>
          </a:ln>
        </p:spPr>
        <p:txBody>
          <a:bodyPr anchor="t" wrap="square"/>
          <a:p>
            <a:pPr lvl="0"/>
            <a:r>
              <a:t>It originates from the </a:t>
            </a:r>
            <a:r>
              <a:t>ecto</a:t>
            </a:r>
            <a:r>
              <a:t> </a:t>
            </a:r>
            <a:r>
              <a:t>derm</a:t>
            </a:r>
            <a:r>
              <a:t> and it contains the amniotic fluid.</a:t>
            </a:r>
          </a:p>
          <a:p>
            <a:pPr lvl="0"/>
            <a:r>
              <a:t>Has the following characteristics</a:t>
            </a:r>
          </a:p>
          <a:p>
            <a:pPr lvl="1"/>
            <a:r>
              <a:t>It is smooth and tough to tear</a:t>
            </a:r>
          </a:p>
          <a:p>
            <a:pPr lvl="1"/>
            <a:r>
              <a:t>It is translucent</a:t>
            </a:r>
          </a:p>
          <a:p>
            <a:pPr lvl="1"/>
            <a:r>
              <a:t>Peels up to the insertion of the cord</a:t>
            </a:r>
          </a:p>
          <a:p>
            <a:pPr lvl="1"/>
            <a:r>
              <a:t>And found on the fetal side of the placenta</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786" name=""/>
        <p:cNvGrpSpPr/>
        <p:nvPr/>
      </p:nvGrpSpPr>
      <p:grpSpPr>
        <a:xfrm>
          <a:off x="0" y="0"/>
          <a:ext cx="0" cy="0"/>
          <a:chOff x="0" y="0"/>
          <a:chExt cx="0" cy="0"/>
        </a:xfrm>
      </p:grpSpPr>
      <p:sp>
        <p:nvSpPr>
          <p:cNvPr id="1049160" name=""/>
          <p:cNvSpPr txBox="1"/>
          <p:nvPr>
            <p:ph type="title" idx="0"/>
          </p:nvPr>
        </p:nvSpPr>
        <p:spPr>
          <a:xfrm>
            <a:off x="457200" y="273050"/>
            <a:ext cx="8229600" cy="1143000"/>
          </a:xfrm>
          <a:prstGeom prst="rect"/>
          <a:noFill/>
          <a:ln>
            <a:noFill/>
          </a:ln>
        </p:spPr>
        <p:txBody>
          <a:bodyPr anchor="ctr" wrap="square"/>
          <a:p>
            <a:pPr lvl="0"/>
            <a:r>
              <a:t>Amniotic fluid</a:t>
            </a:r>
          </a:p>
        </p:txBody>
      </p:sp>
      <p:sp>
        <p:nvSpPr>
          <p:cNvPr id="104916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Also known as bag of waters or the liquor </a:t>
            </a:r>
            <a:r>
              <a:t>amnii</a:t>
            </a:r>
          </a:p>
          <a:p>
            <a:pPr lvl="0"/>
            <a:r>
              <a:t>It is the fluid found in the fetal sac that protects the floating embryo</a:t>
            </a:r>
          </a:p>
          <a:p>
            <a:pPr lvl="0"/>
            <a:r>
              <a:t>It is clear, pale, straw colored fluid secreted by the amnion</a:t>
            </a:r>
          </a:p>
          <a:p>
            <a:pPr lvl="0"/>
            <a:r>
              <a:t>Some fluid also exudes from the fetal and maternal blood, and after 10 weeks, fetal urine contributes to the volume</a:t>
            </a:r>
          </a:p>
          <a:p>
            <a:pPr lvl="0"/>
            <a:r>
              <a:t>Normal amount ranges from 500-1500mls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787" name=""/>
        <p:cNvGrpSpPr/>
        <p:nvPr/>
      </p:nvGrpSpPr>
      <p:grpSpPr>
        <a:xfrm>
          <a:off x="0" y="0"/>
          <a:ext cx="0" cy="0"/>
          <a:chOff x="0" y="0"/>
          <a:chExt cx="0" cy="0"/>
        </a:xfrm>
      </p:grpSpPr>
      <p:sp>
        <p:nvSpPr>
          <p:cNvPr id="1049162" name=""/>
          <p:cNvSpPr txBox="1"/>
          <p:nvPr>
            <p:ph type="title" idx="0"/>
          </p:nvPr>
        </p:nvSpPr>
        <p:spPr>
          <a:xfrm>
            <a:off x="457200" y="273050"/>
            <a:ext cx="8229600" cy="1143000"/>
          </a:xfrm>
          <a:prstGeom prst="rect"/>
          <a:noFill/>
          <a:ln>
            <a:noFill/>
          </a:ln>
        </p:spPr>
        <p:txBody>
          <a:bodyPr anchor="ctr" wrap="square"/>
          <a:p>
            <a:pPr lvl="0"/>
            <a:r>
              <a:t>Constituents of the amniotic fluid</a:t>
            </a:r>
          </a:p>
        </p:txBody>
      </p:sp>
      <p:sp>
        <p:nvSpPr>
          <p:cNvPr id="1049163" name=""/>
          <p:cNvSpPr txBox="1"/>
          <p:nvPr>
            <p:ph type="body" idx="1"/>
          </p:nvPr>
        </p:nvSpPr>
        <p:spPr>
          <a:xfrm>
            <a:off x="457200" y="1600200"/>
            <a:ext cx="8229600" cy="4524375"/>
          </a:xfrm>
          <a:prstGeom prst="rect"/>
          <a:noFill/>
          <a:ln>
            <a:noFill/>
          </a:ln>
        </p:spPr>
        <p:txBody>
          <a:bodyPr anchor="t" wrap="square">
            <a:normAutofit fontScale="95833" lnSpcReduction="20000"/>
          </a:bodyPr>
          <a:p>
            <a:pPr lvl="0"/>
            <a:r>
              <a:t>It is slightly alkaline and contains:</a:t>
            </a:r>
          </a:p>
          <a:p>
            <a:pPr lvl="1"/>
            <a:r>
              <a:t>99% water</a:t>
            </a:r>
          </a:p>
          <a:p>
            <a:pPr lvl="1"/>
            <a:r>
              <a:t>1% is composed of</a:t>
            </a:r>
          </a:p>
          <a:p>
            <a:pPr lvl="2"/>
            <a:r>
              <a:t>Albumin</a:t>
            </a:r>
          </a:p>
          <a:p>
            <a:pPr lvl="2"/>
            <a:r>
              <a:t>Uric acid</a:t>
            </a:r>
          </a:p>
          <a:p>
            <a:pPr lvl="2"/>
            <a:r>
              <a:t>Creatinin</a:t>
            </a:r>
          </a:p>
          <a:p>
            <a:pPr lvl="2"/>
            <a:r>
              <a:t>Lecithin</a:t>
            </a:r>
          </a:p>
          <a:p>
            <a:pPr lvl="2"/>
            <a:r>
              <a:t>Sphingomyelin</a:t>
            </a:r>
          </a:p>
          <a:p>
            <a:pPr lvl="2"/>
            <a:r>
              <a:t>Vernix</a:t>
            </a:r>
          </a:p>
          <a:p>
            <a:pPr lvl="2"/>
            <a:r>
              <a:t>Lanugo</a:t>
            </a:r>
          </a:p>
          <a:p>
            <a:pPr lvl="2"/>
            <a:r>
              <a:t>Epithelial cells</a:t>
            </a:r>
          </a:p>
          <a:p>
            <a:pPr lvl="2"/>
            <a:r>
              <a:t>enzymes</a:t>
            </a:r>
          </a:p>
          <a:p>
            <a:pPr lvl="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788" name=""/>
        <p:cNvGrpSpPr/>
        <p:nvPr/>
      </p:nvGrpSpPr>
      <p:grpSpPr>
        <a:xfrm>
          <a:off x="0" y="0"/>
          <a:ext cx="0" cy="0"/>
          <a:chOff x="0" y="0"/>
          <a:chExt cx="0" cy="0"/>
        </a:xfrm>
      </p:grpSpPr>
      <p:sp>
        <p:nvSpPr>
          <p:cNvPr id="1049164" name=""/>
          <p:cNvSpPr txBox="1"/>
          <p:nvPr>
            <p:ph type="title" idx="0"/>
          </p:nvPr>
        </p:nvSpPr>
        <p:spPr>
          <a:xfrm>
            <a:off x="457200" y="273050"/>
            <a:ext cx="8229600" cy="1143000"/>
          </a:xfrm>
          <a:prstGeom prst="rect"/>
          <a:noFill/>
          <a:ln>
            <a:noFill/>
          </a:ln>
        </p:spPr>
        <p:txBody>
          <a:bodyPr anchor="ctr" wrap="square"/>
          <a:p>
            <a:pPr lvl="0"/>
            <a:r>
              <a:t>Functions of the amniotic fluid</a:t>
            </a:r>
          </a:p>
        </p:txBody>
      </p:sp>
      <p:sp>
        <p:nvSpPr>
          <p:cNvPr id="1049165" name=""/>
          <p:cNvSpPr txBox="1"/>
          <p:nvPr>
            <p:ph type="body" idx="1"/>
          </p:nvPr>
        </p:nvSpPr>
        <p:spPr>
          <a:xfrm>
            <a:off x="457200" y="1600200"/>
            <a:ext cx="8229600" cy="4524375"/>
          </a:xfrm>
          <a:prstGeom prst="rect"/>
          <a:noFill/>
          <a:ln>
            <a:noFill/>
          </a:ln>
        </p:spPr>
        <p:txBody>
          <a:bodyPr anchor="t" wrap="square"/>
          <a:p>
            <a:pPr indent="641350" lvl="0" marL="577850">
              <a:buFont typeface="+mj-lt"/>
              <a:buAutoNum type="arabicPeriod" startAt="1"/>
            </a:pPr>
            <a:r>
              <a:t>Acts as a cushion to protect against mechanical injury</a:t>
            </a:r>
          </a:p>
          <a:p>
            <a:pPr indent="641350" lvl="0" marL="577850">
              <a:buFont typeface="+mj-lt"/>
              <a:buAutoNum type="arabicPeriod" startAt="1"/>
            </a:pPr>
            <a:r>
              <a:t>It distends the amniotic sac allowing for growth and movement of fetus</a:t>
            </a:r>
          </a:p>
          <a:p>
            <a:pPr indent="641350" lvl="0" marL="577850">
              <a:buFont typeface="+mj-lt"/>
              <a:buAutoNum type="arabicPeriod" startAt="1"/>
            </a:pPr>
            <a:r>
              <a:t>It controls the uterine embryo temperatures to about 37.2</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789" name=""/>
        <p:cNvGrpSpPr/>
        <p:nvPr/>
      </p:nvGrpSpPr>
      <p:grpSpPr>
        <a:xfrm>
          <a:off x="0" y="0"/>
          <a:ext cx="0" cy="0"/>
          <a:chOff x="0" y="0"/>
          <a:chExt cx="0" cy="0"/>
        </a:xfrm>
      </p:grpSpPr>
      <p:sp>
        <p:nvSpPr>
          <p:cNvPr id="1049166" name=""/>
          <p:cNvSpPr txBox="1"/>
          <p:nvPr>
            <p:ph type="title" idx="0"/>
          </p:nvPr>
        </p:nvSpPr>
        <p:spPr>
          <a:xfrm>
            <a:off x="457200" y="273050"/>
            <a:ext cx="8229600" cy="1143000"/>
          </a:xfrm>
          <a:prstGeom prst="rect"/>
          <a:noFill/>
          <a:ln>
            <a:noFill/>
          </a:ln>
        </p:spPr>
        <p:txBody>
          <a:bodyPr anchor="ctr" wrap="square"/>
          <a:p>
            <a:pPr lvl="0"/>
            <a:r>
              <a:t>Functions of amniotic fluid ct.</a:t>
            </a:r>
          </a:p>
        </p:txBody>
      </p:sp>
      <p:sp>
        <p:nvSpPr>
          <p:cNvPr id="1049167" name=""/>
          <p:cNvSpPr txBox="1"/>
          <p:nvPr>
            <p:ph type="body" idx="1"/>
          </p:nvPr>
        </p:nvSpPr>
        <p:spPr>
          <a:xfrm>
            <a:off x="457200" y="1600200"/>
            <a:ext cx="8229600" cy="4524375"/>
          </a:xfrm>
          <a:prstGeom prst="rect"/>
          <a:noFill/>
          <a:ln>
            <a:noFill/>
          </a:ln>
        </p:spPr>
        <p:txBody>
          <a:bodyPr anchor="t" wrap="square"/>
          <a:p>
            <a:pPr lvl="0">
              <a:buNone/>
            </a:pPr>
            <a:r>
              <a:t>4. Prevents adherence of amnion and allows freedom of movement to the fetus</a:t>
            </a:r>
          </a:p>
          <a:p>
            <a:pPr lvl="0">
              <a:buNone/>
            </a:pPr>
            <a:r>
              <a:t>5. It equalizes uterine pressure during labor</a:t>
            </a:r>
          </a:p>
          <a:p>
            <a:pPr lvl="0">
              <a:buNone/>
            </a:pPr>
            <a:r>
              <a:t>6. Assists in cervical dilatation especially when the presenting part is poorly applied</a:t>
            </a:r>
          </a:p>
          <a:p>
            <a:pPr lvl="0">
              <a:buNone/>
            </a:pPr>
            <a:r>
              <a:t>7. Provides some amounts of nutrients.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790" name=""/>
        <p:cNvGrpSpPr/>
        <p:nvPr/>
      </p:nvGrpSpPr>
      <p:grpSpPr>
        <a:xfrm>
          <a:off x="0" y="0"/>
          <a:ext cx="0" cy="0"/>
          <a:chOff x="0" y="0"/>
          <a:chExt cx="0" cy="0"/>
        </a:xfrm>
      </p:grpSpPr>
      <p:sp>
        <p:nvSpPr>
          <p:cNvPr id="1049168" name=""/>
          <p:cNvSpPr txBox="1"/>
          <p:nvPr>
            <p:ph type="title" idx="0"/>
          </p:nvPr>
        </p:nvSpPr>
        <p:spPr>
          <a:xfrm>
            <a:off x="457200" y="273050"/>
            <a:ext cx="8229600" cy="1143000"/>
          </a:xfrm>
          <a:prstGeom prst="rect"/>
          <a:noFill/>
          <a:ln>
            <a:noFill/>
          </a:ln>
        </p:spPr>
        <p:txBody>
          <a:bodyPr anchor="ctr" wrap="square"/>
          <a:p>
            <a:pPr lvl="0"/>
            <a:r>
              <a:t>The mature placenta</a:t>
            </a:r>
          </a:p>
        </p:txBody>
      </p:sp>
      <p:sp>
        <p:nvSpPr>
          <p:cNvPr id="1049169" name=""/>
          <p:cNvSpPr txBox="1"/>
          <p:nvPr>
            <p:ph type="body" idx="1"/>
          </p:nvPr>
        </p:nvSpPr>
        <p:spPr>
          <a:xfrm>
            <a:off x="457200" y="1600200"/>
            <a:ext cx="8229600" cy="4524375"/>
          </a:xfrm>
          <a:prstGeom prst="rect"/>
          <a:noFill/>
          <a:ln>
            <a:noFill/>
          </a:ln>
        </p:spPr>
        <p:txBody>
          <a:bodyPr anchor="t" wrap="square"/>
          <a:p>
            <a:pPr lvl="0"/>
            <a:r>
              <a:t>The placenta at term is a flat mass about 20 cm in diameter and 2.5cm thick.</a:t>
            </a:r>
          </a:p>
          <a:p>
            <a:pPr lvl="0"/>
            <a:r>
              <a:t>It weighs approximately 1/6 of the baby’s weight.</a:t>
            </a:r>
          </a:p>
          <a:p>
            <a:pPr lvl="0"/>
            <a:r>
              <a:t>The placenta has two surfaces </a:t>
            </a:r>
            <a:r>
              <a:t>ie</a:t>
            </a:r>
            <a:r>
              <a:t>;</a:t>
            </a:r>
          </a:p>
          <a:p>
            <a:pPr lvl="1"/>
            <a:r>
              <a:t>Maternal surface</a:t>
            </a:r>
          </a:p>
          <a:p>
            <a:pPr lvl="1"/>
            <a:r>
              <a:t>Fetal surface</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791" name=""/>
        <p:cNvGrpSpPr/>
        <p:nvPr/>
      </p:nvGrpSpPr>
      <p:grpSpPr>
        <a:xfrm>
          <a:off x="0" y="0"/>
          <a:ext cx="0" cy="0"/>
          <a:chOff x="0" y="0"/>
          <a:chExt cx="0" cy="0"/>
        </a:xfrm>
      </p:grpSpPr>
      <p:sp>
        <p:nvSpPr>
          <p:cNvPr id="1049170" name=""/>
          <p:cNvSpPr txBox="1"/>
          <p:nvPr>
            <p:ph type="title" idx="0"/>
          </p:nvPr>
        </p:nvSpPr>
        <p:spPr>
          <a:xfrm>
            <a:off x="457200" y="273050"/>
            <a:ext cx="8229600" cy="1143000"/>
          </a:xfrm>
          <a:prstGeom prst="rect"/>
          <a:noFill/>
          <a:ln>
            <a:noFill/>
          </a:ln>
        </p:spPr>
        <p:txBody>
          <a:bodyPr anchor="ctr" wrap="square"/>
          <a:p>
            <a:pPr lvl="0"/>
            <a:r>
              <a:t>Maternal surface</a:t>
            </a:r>
          </a:p>
        </p:txBody>
      </p:sp>
      <p:sp>
        <p:nvSpPr>
          <p:cNvPr id="1049171" name=""/>
          <p:cNvSpPr txBox="1"/>
          <p:nvPr>
            <p:ph type="body" idx="1"/>
          </p:nvPr>
        </p:nvSpPr>
        <p:spPr>
          <a:xfrm>
            <a:off x="457200" y="1600200"/>
            <a:ext cx="8229600" cy="4524375"/>
          </a:xfrm>
          <a:prstGeom prst="rect"/>
          <a:noFill/>
          <a:ln>
            <a:noFill/>
          </a:ln>
        </p:spPr>
        <p:txBody>
          <a:bodyPr anchor="t" wrap="square"/>
          <a:p>
            <a:pPr lvl="0"/>
            <a:r>
              <a:t>It is usually dark red in color</a:t>
            </a:r>
          </a:p>
          <a:p>
            <a:pPr lvl="0"/>
            <a:r>
              <a:t>It is made up of chorionic villi arranged in cotyledons(lobes) which are about 20 in number</a:t>
            </a:r>
          </a:p>
          <a:p>
            <a:pPr lvl="0"/>
            <a:r>
              <a:t>Between the lobes are furrows called sulci.</a:t>
            </a:r>
          </a:p>
          <a:p>
            <a:pPr lvl="0"/>
            <a:r>
              <a:t>The lobes are further divided into lobules</a:t>
            </a:r>
          </a:p>
          <a:p>
            <a:pPr lvl="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792" name=""/>
        <p:cNvGrpSpPr/>
        <p:nvPr/>
      </p:nvGrpSpPr>
      <p:grpSpPr>
        <a:xfrm>
          <a:off x="0" y="0"/>
          <a:ext cx="0" cy="0"/>
          <a:chOff x="0" y="0"/>
          <a:chExt cx="0" cy="0"/>
        </a:xfrm>
      </p:grpSpPr>
      <p:sp>
        <p:nvSpPr>
          <p:cNvPr id="1049172" name=""/>
          <p:cNvSpPr txBox="1"/>
          <p:nvPr>
            <p:ph type="title" idx="0"/>
          </p:nvPr>
        </p:nvSpPr>
        <p:spPr>
          <a:xfrm>
            <a:off x="457200" y="273050"/>
            <a:ext cx="8229600" cy="1143000"/>
          </a:xfrm>
          <a:prstGeom prst="rect"/>
          <a:noFill/>
          <a:ln>
            <a:noFill/>
          </a:ln>
        </p:spPr>
        <p:txBody>
          <a:bodyPr anchor="ctr" wrap="square"/>
          <a:p>
            <a:pPr lvl="0"/>
            <a:r>
              <a:t>The fetal surface</a:t>
            </a:r>
          </a:p>
        </p:txBody>
      </p:sp>
      <p:sp>
        <p:nvSpPr>
          <p:cNvPr id="1049173" name=""/>
          <p:cNvSpPr txBox="1"/>
          <p:nvPr>
            <p:ph type="body" idx="1"/>
          </p:nvPr>
        </p:nvSpPr>
        <p:spPr>
          <a:xfrm>
            <a:off x="457200" y="1600200"/>
            <a:ext cx="8229600" cy="4524375"/>
          </a:xfrm>
          <a:prstGeom prst="rect"/>
          <a:noFill/>
          <a:ln>
            <a:noFill/>
          </a:ln>
        </p:spPr>
        <p:txBody>
          <a:bodyPr anchor="t" wrap="square"/>
          <a:p>
            <a:pPr lvl="0"/>
            <a:r>
              <a:t>It appears whitish, shinny and smooth</a:t>
            </a:r>
          </a:p>
          <a:p>
            <a:pPr lvl="0"/>
            <a:r>
              <a:t>It has branches of the blood vessels spreading outwards from the insertion of the cord</a:t>
            </a:r>
          </a:p>
          <a:p>
            <a:pPr lvl="0"/>
            <a:r>
              <a:t>The cord is inserted on this side</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793" name=""/>
        <p:cNvGrpSpPr/>
        <p:nvPr/>
      </p:nvGrpSpPr>
      <p:grpSpPr>
        <a:xfrm>
          <a:off x="0" y="0"/>
          <a:ext cx="0" cy="0"/>
          <a:chOff x="0" y="0"/>
          <a:chExt cx="0" cy="0"/>
        </a:xfrm>
      </p:grpSpPr>
      <p:sp>
        <p:nvSpPr>
          <p:cNvPr id="1049174" name=""/>
          <p:cNvSpPr txBox="1"/>
          <p:nvPr>
            <p:ph type="title" idx="0"/>
          </p:nvPr>
        </p:nvSpPr>
        <p:spPr>
          <a:xfrm>
            <a:off x="457200" y="273050"/>
            <a:ext cx="8229600" cy="1143000"/>
          </a:xfrm>
          <a:prstGeom prst="rect"/>
          <a:noFill/>
          <a:ln>
            <a:noFill/>
          </a:ln>
        </p:spPr>
        <p:txBody>
          <a:bodyPr anchor="ctr" wrap="square"/>
          <a:p>
            <a:pPr lvl="0"/>
            <a:r>
              <a:t>Functions of placenta</a:t>
            </a:r>
          </a:p>
        </p:txBody>
      </p:sp>
      <p:sp>
        <p:nvSpPr>
          <p:cNvPr id="1049175" name=""/>
          <p:cNvSpPr txBox="1"/>
          <p:nvPr>
            <p:ph type="body" idx="1"/>
          </p:nvPr>
        </p:nvSpPr>
        <p:spPr>
          <a:xfrm>
            <a:off x="457200" y="1600200"/>
            <a:ext cx="8229600" cy="4524375"/>
          </a:xfrm>
          <a:prstGeom prst="rect"/>
          <a:noFill/>
          <a:ln>
            <a:noFill/>
          </a:ln>
        </p:spPr>
        <p:txBody>
          <a:bodyPr anchor="t" wrap="square"/>
          <a:p>
            <a:pPr indent="641350" lvl="0" marL="577850">
              <a:buFont typeface="+mj-lt"/>
              <a:buAutoNum type="arabicPeriod" startAt="1"/>
            </a:pPr>
            <a:r>
              <a:t>Nutrition-:all the food substances required by the fetus pass through the placenta maternal blood.</a:t>
            </a:r>
          </a:p>
          <a:p>
            <a:pPr indent="641350" lvl="0" marL="577850">
              <a:buFont typeface="+mj-lt"/>
              <a:buAutoNum type="arabicPeriod" startAt="1"/>
            </a:pPr>
            <a:r>
              <a:t>Respiration-:gaseous exchange of the fetus takes place through placenta by simple diffusion</a:t>
            </a:r>
          </a:p>
          <a:p>
            <a:pPr indent="641350" lvl="0" marL="577850">
              <a:buFont typeface="+mj-lt"/>
              <a:buAutoNum type="arabicPeriod" startAt="1"/>
            </a:pPr>
            <a:r>
              <a:t>Storage-:the placenta stores glucose inform of glycogen and reconverts it as need arises.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794" name=""/>
        <p:cNvGrpSpPr/>
        <p:nvPr/>
      </p:nvGrpSpPr>
      <p:grpSpPr>
        <a:xfrm>
          <a:off x="0" y="0"/>
          <a:ext cx="0" cy="0"/>
          <a:chOff x="0" y="0"/>
          <a:chExt cx="0" cy="0"/>
        </a:xfrm>
      </p:grpSpPr>
      <p:sp>
        <p:nvSpPr>
          <p:cNvPr id="1049176" name=""/>
          <p:cNvSpPr txBox="1"/>
          <p:nvPr>
            <p:ph type="title" idx="0"/>
          </p:nvPr>
        </p:nvSpPr>
        <p:spPr>
          <a:xfrm>
            <a:off x="457200" y="273050"/>
            <a:ext cx="8229600" cy="1143000"/>
          </a:xfrm>
          <a:prstGeom prst="rect"/>
          <a:noFill/>
          <a:ln>
            <a:noFill/>
          </a:ln>
        </p:spPr>
        <p:txBody>
          <a:bodyPr anchor="ctr" wrap="square"/>
          <a:p>
            <a:pPr lvl="0"/>
          </a:p>
        </p:txBody>
      </p:sp>
      <p:sp>
        <p:nvSpPr>
          <p:cNvPr id="1049177" name=""/>
          <p:cNvSpPr txBox="1"/>
          <p:nvPr>
            <p:ph type="body" idx="1"/>
          </p:nvPr>
        </p:nvSpPr>
        <p:spPr>
          <a:xfrm>
            <a:off x="457200" y="1600200"/>
            <a:ext cx="8229600" cy="4524375"/>
          </a:xfrm>
          <a:prstGeom prst="rect"/>
          <a:noFill/>
          <a:ln>
            <a:noFill/>
          </a:ln>
        </p:spPr>
        <p:txBody>
          <a:bodyPr anchor="t" wrap="square">
            <a:normAutofit fontScale="96875" lnSpcReduction="20000"/>
          </a:bodyPr>
          <a:p>
            <a:pPr indent="641350" lvl="0" marL="577850">
              <a:buAutoNum type="arabicPeriod" startAt="4"/>
            </a:pPr>
            <a:r>
              <a:t>excretion-:it excretes carbon dioxide, bilirubin, urea and uric acid. These substances diffuse into the maternal blood from the placenta</a:t>
            </a:r>
          </a:p>
          <a:p>
            <a:pPr indent="641350" lvl="0" marL="577850">
              <a:buAutoNum type="arabicPeriod" startAt="4"/>
            </a:pPr>
            <a:r>
              <a:t>Protection-:it provides a limited barrier by preventing the microorganism from the maternal side from reaching the fetus. A few microorganisms such as those causing TB, syphilis and all virus cross this barrier</a:t>
            </a:r>
          </a:p>
          <a:p>
            <a:pPr indent="641350" lvl="0" marL="577850">
              <a:buNone/>
            </a:pPr>
            <a: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867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2" name=""/>
          <p:cNvSpPr txBox="1"/>
          <p:nvPr>
            <p:ph type="body" idx="1"/>
          </p:nvPr>
        </p:nvSpPr>
        <p:spPr>
          <a:xfrm>
            <a:off x="457200" y="1600200"/>
            <a:ext cx="8229600" cy="4524375"/>
          </a:xfrm>
          <a:prstGeom prst="rect"/>
          <a:noFill/>
          <a:ln>
            <a:noFill/>
          </a:ln>
        </p:spPr>
        <p:txBody>
          <a:bodyPr anchor="t" wrap="square"/>
          <a:p>
            <a:pPr lvl="0"/>
            <a:r>
              <a:t>The </a:t>
            </a:r>
            <a:r>
              <a:rPr b="1" i="0" strike="noStrike" u="none"/>
              <a:t>mons</a:t>
            </a:r>
            <a:r>
              <a:rPr b="1" i="0" strike="noStrike" u="none"/>
              <a:t> pubis</a:t>
            </a:r>
            <a:r>
              <a:t> becomes covered with </a:t>
            </a:r>
            <a:r>
              <a:rPr b="1" i="0" strike="noStrike" u="none"/>
              <a:t>coarse pubic hairs</a:t>
            </a:r>
            <a:r>
              <a:t> during </a:t>
            </a:r>
            <a:r>
              <a:rPr b="1" i="0" strike="noStrike" u="none"/>
              <a:t>puberty</a:t>
            </a:r>
            <a:r>
              <a:t>, which </a:t>
            </a:r>
            <a:r>
              <a:rPr b="1" i="0" strike="noStrike" u="none"/>
              <a:t>also decrease after menopause</a:t>
            </a:r>
            <a:r>
              <a:t>.</a:t>
            </a:r>
          </a:p>
          <a:p>
            <a:pPr lvl="0"/>
            <a:r>
              <a:t>The </a:t>
            </a:r>
            <a:r>
              <a:rPr b="1" i="0" strike="noStrike" u="none"/>
              <a:t>typical female distribution</a:t>
            </a:r>
            <a:r>
              <a:t> of </a:t>
            </a:r>
            <a:r>
              <a:rPr b="1" i="0" strike="noStrike" u="none"/>
              <a:t>pubic hair</a:t>
            </a:r>
            <a:r>
              <a:t> has a </a:t>
            </a:r>
            <a:r>
              <a:rPr b="1" i="0" strike="noStrike" u="none"/>
              <a:t>horizontal superior limit across the pubic region</a:t>
            </a:r>
            <a:r>
              <a:t>.</a:t>
            </a:r>
          </a:p>
          <a:p>
            <a:pPr lvl="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795" name=""/>
        <p:cNvGrpSpPr/>
        <p:nvPr/>
      </p:nvGrpSpPr>
      <p:grpSpPr>
        <a:xfrm>
          <a:off x="0" y="0"/>
          <a:ext cx="0" cy="0"/>
          <a:chOff x="0" y="0"/>
          <a:chExt cx="0" cy="0"/>
        </a:xfrm>
      </p:grpSpPr>
      <p:sp>
        <p:nvSpPr>
          <p:cNvPr id="1049178" name=""/>
          <p:cNvSpPr txBox="1"/>
          <p:nvPr>
            <p:ph type="title" idx="0"/>
          </p:nvPr>
        </p:nvSpPr>
        <p:spPr>
          <a:xfrm>
            <a:off x="457200" y="273050"/>
            <a:ext cx="8229600" cy="1143000"/>
          </a:xfrm>
          <a:prstGeom prst="rect"/>
          <a:noFill/>
          <a:ln>
            <a:noFill/>
          </a:ln>
        </p:spPr>
        <p:txBody>
          <a:bodyPr anchor="ctr" wrap="square"/>
          <a:p>
            <a:pPr lvl="0"/>
          </a:p>
        </p:txBody>
      </p:sp>
      <p:sp>
        <p:nvSpPr>
          <p:cNvPr id="1049179"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6"/>
            </a:pPr>
            <a:r>
              <a:t>Endocrine function-: the placenta synthesizes and secrets several hormones:</a:t>
            </a:r>
          </a:p>
          <a:p>
            <a:pPr indent="1390650" lvl="1" marL="952500"/>
            <a:r>
              <a:t>Human chorionic gonadotropin</a:t>
            </a:r>
          </a:p>
          <a:p>
            <a:pPr indent="1390650" lvl="1" marL="952500"/>
            <a:r>
              <a:t>Estrogen</a:t>
            </a:r>
          </a:p>
          <a:p>
            <a:pPr indent="1390650" lvl="1" marL="952500"/>
            <a:r>
              <a:t>Progesterone</a:t>
            </a:r>
          </a:p>
          <a:p>
            <a:pPr indent="1390650" lvl="1" marL="952500"/>
            <a:r>
              <a:t>Human placental lactogen</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796" name=""/>
        <p:cNvGrpSpPr/>
        <p:nvPr/>
      </p:nvGrpSpPr>
      <p:grpSpPr>
        <a:xfrm>
          <a:off x="0" y="0"/>
          <a:ext cx="0" cy="0"/>
          <a:chOff x="0" y="0"/>
          <a:chExt cx="0" cy="0"/>
        </a:xfrm>
      </p:grpSpPr>
      <p:sp>
        <p:nvSpPr>
          <p:cNvPr id="1049180" name=""/>
          <p:cNvSpPr txBox="1"/>
          <p:nvPr>
            <p:ph type="title" idx="0"/>
          </p:nvPr>
        </p:nvSpPr>
        <p:spPr>
          <a:xfrm>
            <a:off x="457200" y="273050"/>
            <a:ext cx="8229600" cy="1143000"/>
          </a:xfrm>
          <a:prstGeom prst="rect"/>
          <a:noFill/>
          <a:ln>
            <a:noFill/>
          </a:ln>
        </p:spPr>
        <p:txBody>
          <a:bodyPr anchor="ctr" wrap="square"/>
          <a:p>
            <a:pPr lvl="0"/>
            <a:r>
              <a:t>Anatomical variations of placenta</a:t>
            </a:r>
          </a:p>
        </p:txBody>
      </p:sp>
      <p:sp>
        <p:nvSpPr>
          <p:cNvPr id="1049181" name=""/>
          <p:cNvSpPr txBox="1"/>
          <p:nvPr>
            <p:ph type="body" idx="1"/>
          </p:nvPr>
        </p:nvSpPr>
        <p:spPr>
          <a:xfrm>
            <a:off x="457200" y="1600200"/>
            <a:ext cx="8229600" cy="4524375"/>
          </a:xfrm>
          <a:prstGeom prst="rect"/>
          <a:noFill/>
          <a:ln>
            <a:noFill/>
          </a:ln>
        </p:spPr>
        <p:txBody>
          <a:bodyPr anchor="t" wrap="square">
            <a:normAutofit fontScale="96875" lnSpcReduction="10000"/>
          </a:bodyPr>
          <a:p>
            <a:pPr indent="641350" lvl="0" marL="577850">
              <a:buFont typeface="+mj-lt"/>
              <a:buAutoNum type="arabicPeriod" startAt="1"/>
            </a:pPr>
            <a:r>
              <a:t>Succenturiate lobe-: this is an extra lobe situated in the membranes. The blood vessels run through membranes to supply it.</a:t>
            </a:r>
          </a:p>
          <a:p>
            <a:pPr indent="641350" lvl="0" marL="577850">
              <a:buFont typeface="+mj-lt"/>
              <a:buAutoNum type="arabicPeriod" startAt="1"/>
            </a:pPr>
            <a:r>
              <a:t>Bipartate/ tripartite placenta-: this is a placenta with two or three lobes</a:t>
            </a:r>
          </a:p>
          <a:p>
            <a:pPr indent="641350" lvl="0" marL="577850">
              <a:buFont typeface="+mj-lt"/>
              <a:buAutoNum type="arabicPeriod" startAt="1"/>
            </a:pPr>
            <a:r>
              <a:t>Circumvalate placenta-: this is a placenta with an opaque ring on the fetal side. This is formed by doubling of the chorion and the amnion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797" name=""/>
        <p:cNvGrpSpPr/>
        <p:nvPr/>
      </p:nvGrpSpPr>
      <p:grpSpPr>
        <a:xfrm>
          <a:off x="0" y="0"/>
          <a:ext cx="0" cy="0"/>
          <a:chOff x="0" y="0"/>
          <a:chExt cx="0" cy="0"/>
        </a:xfrm>
      </p:grpSpPr>
      <p:sp>
        <p:nvSpPr>
          <p:cNvPr id="1049182" name=""/>
          <p:cNvSpPr txBox="1"/>
          <p:nvPr>
            <p:ph type="title" idx="0"/>
          </p:nvPr>
        </p:nvSpPr>
        <p:spPr>
          <a:xfrm>
            <a:off x="457200" y="273050"/>
            <a:ext cx="8229600" cy="1143000"/>
          </a:xfrm>
          <a:prstGeom prst="rect"/>
          <a:noFill/>
          <a:ln>
            <a:noFill/>
          </a:ln>
        </p:spPr>
        <p:txBody>
          <a:bodyPr anchor="ctr" wrap="square"/>
          <a:p>
            <a:pPr lvl="0"/>
          </a:p>
        </p:txBody>
      </p:sp>
      <p:sp>
        <p:nvSpPr>
          <p:cNvPr id="1049183"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4"/>
            </a:pPr>
            <a:r>
              <a:t>Velamentous cord insertion-: the cord is inserted in the fetal membranes and the vessels run through the membranes to reach the placenta</a:t>
            </a:r>
          </a:p>
          <a:p>
            <a:pPr indent="641350" lvl="0" marL="577850">
              <a:buAutoNum type="arabicPeriod" startAt="4"/>
            </a:pPr>
            <a:r>
              <a:t>Battledore cord insertion of the cord-: the cord is inserted at the very edge of the placenta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798" name=""/>
        <p:cNvGrpSpPr/>
        <p:nvPr/>
      </p:nvGrpSpPr>
      <p:grpSpPr>
        <a:xfrm>
          <a:off x="0" y="0"/>
          <a:ext cx="0" cy="0"/>
          <a:chOff x="0" y="0"/>
          <a:chExt cx="0" cy="0"/>
        </a:xfrm>
      </p:grpSpPr>
      <p:sp>
        <p:nvSpPr>
          <p:cNvPr id="1049184" name=""/>
          <p:cNvSpPr txBox="1"/>
          <p:nvPr>
            <p:ph type="title" idx="0"/>
          </p:nvPr>
        </p:nvSpPr>
        <p:spPr>
          <a:xfrm>
            <a:off x="457200" y="273050"/>
            <a:ext cx="8229600" cy="1143000"/>
          </a:xfrm>
          <a:prstGeom prst="rect"/>
          <a:noFill/>
          <a:ln>
            <a:noFill/>
          </a:ln>
        </p:spPr>
        <p:txBody>
          <a:bodyPr anchor="ctr" wrap="square">
            <a:normAutofit fontScale="90000"/>
          </a:bodyPr>
          <a:p>
            <a:pPr lvl="0"/>
            <a:r>
              <a:t>Summary of fetal development</a:t>
            </a:r>
            <a:r>
              <a:t> </a:t>
            </a:r>
            <a:r>
              <a:t>                 0-4 wks</a:t>
            </a:r>
          </a:p>
        </p:txBody>
      </p:sp>
      <p:sp>
        <p:nvSpPr>
          <p:cNvPr id="1049185" name=""/>
          <p:cNvSpPr txBox="1"/>
          <p:nvPr>
            <p:ph type="body" idx="1"/>
          </p:nvPr>
        </p:nvSpPr>
        <p:spPr>
          <a:xfrm>
            <a:off x="457200" y="1600200"/>
            <a:ext cx="8229600" cy="4524375"/>
          </a:xfrm>
          <a:prstGeom prst="rect"/>
          <a:noFill/>
          <a:ln>
            <a:noFill/>
          </a:ln>
        </p:spPr>
        <p:txBody>
          <a:bodyPr anchor="t" wrap="square"/>
          <a:p>
            <a:pPr lvl="0"/>
            <a:r>
              <a:t>The embryo is curved like a bean and is the size of the pigeon's egg. There is rapid growth as the embryonic plate forms</a:t>
            </a:r>
          </a:p>
          <a:p>
            <a:pPr lvl="0"/>
            <a:r>
              <a:t>The primitive </a:t>
            </a:r>
            <a:r>
              <a:t>cns</a:t>
            </a:r>
            <a:r>
              <a:t> forms, the heart </a:t>
            </a:r>
            <a:r>
              <a:t>dvps</a:t>
            </a:r>
            <a:r>
              <a:t> and begins to beat, the limb bud forms and the embryo is about 1 cm long</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799" name=""/>
        <p:cNvGrpSpPr/>
        <p:nvPr/>
      </p:nvGrpSpPr>
      <p:grpSpPr>
        <a:xfrm>
          <a:off x="0" y="0"/>
          <a:ext cx="0" cy="0"/>
          <a:chOff x="0" y="0"/>
          <a:chExt cx="0" cy="0"/>
        </a:xfrm>
      </p:grpSpPr>
      <p:sp>
        <p:nvSpPr>
          <p:cNvPr id="1049186" name=""/>
          <p:cNvSpPr txBox="1"/>
          <p:nvPr>
            <p:ph type="title" idx="0"/>
          </p:nvPr>
        </p:nvSpPr>
        <p:spPr>
          <a:xfrm>
            <a:off x="457200" y="273050"/>
            <a:ext cx="8229600" cy="1143000"/>
          </a:xfrm>
          <a:prstGeom prst="rect"/>
          <a:noFill/>
          <a:ln>
            <a:noFill/>
          </a:ln>
        </p:spPr>
        <p:txBody>
          <a:bodyPr anchor="ctr" wrap="square"/>
          <a:p>
            <a:pPr lvl="0"/>
            <a:r>
              <a:t>4-8 weeks</a:t>
            </a:r>
          </a:p>
        </p:txBody>
      </p:sp>
      <p:sp>
        <p:nvSpPr>
          <p:cNvPr id="1049187" name=""/>
          <p:cNvSpPr txBox="1"/>
          <p:nvPr>
            <p:ph type="body" idx="1"/>
          </p:nvPr>
        </p:nvSpPr>
        <p:spPr>
          <a:xfrm>
            <a:off x="457200" y="1600200"/>
            <a:ext cx="8229600" cy="4524375"/>
          </a:xfrm>
          <a:prstGeom prst="rect"/>
          <a:noFill/>
          <a:ln>
            <a:noFill/>
          </a:ln>
        </p:spPr>
        <p:txBody>
          <a:bodyPr anchor="t" wrap="square"/>
          <a:p>
            <a:pPr lvl="0"/>
            <a:r>
              <a:t>The embryo is the size of the chicken’s egg. There is very rapid growth and head and facial features develop. All the major organs are laid down in their primitive forms. The external genitalia are present but undistinguishable. Early movements are present and fetus is visible on ultrasound. The embryo is about 3cm long, weighs 4gms and amniotic fluid is between 5-10mls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800" name=""/>
        <p:cNvGrpSpPr/>
        <p:nvPr/>
      </p:nvGrpSpPr>
      <p:grpSpPr>
        <a:xfrm>
          <a:off x="0" y="0"/>
          <a:ext cx="0" cy="0"/>
          <a:chOff x="0" y="0"/>
          <a:chExt cx="0" cy="0"/>
        </a:xfrm>
      </p:grpSpPr>
      <p:sp>
        <p:nvSpPr>
          <p:cNvPr id="1049188" name=""/>
          <p:cNvSpPr txBox="1"/>
          <p:nvPr>
            <p:ph type="title" idx="0"/>
          </p:nvPr>
        </p:nvSpPr>
        <p:spPr>
          <a:xfrm>
            <a:off x="457200" y="273050"/>
            <a:ext cx="8229600" cy="1143000"/>
          </a:xfrm>
          <a:prstGeom prst="rect"/>
          <a:noFill/>
          <a:ln>
            <a:noFill/>
          </a:ln>
        </p:spPr>
        <p:txBody>
          <a:bodyPr anchor="ctr" wrap="square"/>
          <a:p>
            <a:pPr lvl="0"/>
            <a:r>
              <a:t>8-12 weeks</a:t>
            </a:r>
          </a:p>
        </p:txBody>
      </p:sp>
      <p:sp>
        <p:nvSpPr>
          <p:cNvPr id="104918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fetal sac is about the size of the goose egg. The eyelids fuse and kidneys begin to function and the fetus begin to pass urine at 10 wks. Fetal circulation is functional, sucking and swallowing begins and sex is apparent. Some primitive reflexes are present.</a:t>
            </a:r>
          </a:p>
          <a:p>
            <a:pPr lvl="0"/>
            <a:r>
              <a:t>The baby is about 10 cm long, weighs just under 60gms and moves freely although not felt by the mother</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801" name=""/>
        <p:cNvGrpSpPr/>
        <p:nvPr/>
      </p:nvGrpSpPr>
      <p:grpSpPr>
        <a:xfrm>
          <a:off x="0" y="0"/>
          <a:ext cx="0" cy="0"/>
          <a:chOff x="0" y="0"/>
          <a:chExt cx="0" cy="0"/>
        </a:xfrm>
      </p:grpSpPr>
      <p:sp>
        <p:nvSpPr>
          <p:cNvPr id="1049190" name=""/>
          <p:cNvSpPr txBox="1"/>
          <p:nvPr>
            <p:ph type="title" idx="0"/>
          </p:nvPr>
        </p:nvSpPr>
        <p:spPr>
          <a:xfrm>
            <a:off x="457200" y="273050"/>
            <a:ext cx="8229600" cy="1143000"/>
          </a:xfrm>
          <a:prstGeom prst="rect"/>
          <a:noFill/>
          <a:ln>
            <a:noFill/>
          </a:ln>
        </p:spPr>
        <p:txBody>
          <a:bodyPr anchor="ctr" wrap="square"/>
          <a:p>
            <a:pPr lvl="0"/>
            <a:r>
              <a:t>12-16 weeks</a:t>
            </a:r>
          </a:p>
        </p:txBody>
      </p:sp>
      <p:sp>
        <p:nvSpPr>
          <p:cNvPr id="1049191" name=""/>
          <p:cNvSpPr txBox="1"/>
          <p:nvPr>
            <p:ph type="body" idx="1"/>
          </p:nvPr>
        </p:nvSpPr>
        <p:spPr>
          <a:xfrm>
            <a:off x="457200" y="1600200"/>
            <a:ext cx="8229600" cy="4524375"/>
          </a:xfrm>
          <a:prstGeom prst="rect"/>
          <a:noFill/>
          <a:ln>
            <a:noFill/>
          </a:ln>
        </p:spPr>
        <p:txBody>
          <a:bodyPr anchor="t" wrap="square"/>
          <a:p>
            <a:pPr lvl="0"/>
            <a:r>
              <a:t>There is rapid skeletal development and the fetus is now visible on x-ray. </a:t>
            </a:r>
            <a:r>
              <a:t>Meconium</a:t>
            </a:r>
            <a:r>
              <a:t> is present in gut, </a:t>
            </a:r>
            <a:r>
              <a:t>lanugo</a:t>
            </a:r>
            <a:r>
              <a:t> appears and the nasal septum and palate fuse. </a:t>
            </a:r>
          </a:p>
          <a:p>
            <a:pPr lvl="0"/>
            <a:r>
              <a:t>The fetus is 15cm long and weighs about 170gms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802" name=""/>
        <p:cNvGrpSpPr/>
        <p:nvPr/>
      </p:nvGrpSpPr>
      <p:grpSpPr>
        <a:xfrm>
          <a:off x="0" y="0"/>
          <a:ext cx="0" cy="0"/>
          <a:chOff x="0" y="0"/>
          <a:chExt cx="0" cy="0"/>
        </a:xfrm>
      </p:grpSpPr>
      <p:sp>
        <p:nvSpPr>
          <p:cNvPr id="1049192" name=""/>
          <p:cNvSpPr txBox="1"/>
          <p:nvPr>
            <p:ph type="title" idx="0"/>
          </p:nvPr>
        </p:nvSpPr>
        <p:spPr>
          <a:xfrm>
            <a:off x="457200" y="273050"/>
            <a:ext cx="8229600" cy="1143000"/>
          </a:xfrm>
          <a:prstGeom prst="rect"/>
          <a:noFill/>
          <a:ln>
            <a:noFill/>
          </a:ln>
        </p:spPr>
        <p:txBody>
          <a:bodyPr anchor="ctr" wrap="square"/>
          <a:p>
            <a:pPr lvl="0"/>
            <a:r>
              <a:t>16-20 weeks</a:t>
            </a:r>
          </a:p>
        </p:txBody>
      </p:sp>
      <p:sp>
        <p:nvSpPr>
          <p:cNvPr id="1049193" name=""/>
          <p:cNvSpPr txBox="1"/>
          <p:nvPr>
            <p:ph type="body" idx="1"/>
          </p:nvPr>
        </p:nvSpPr>
        <p:spPr>
          <a:xfrm>
            <a:off x="457200" y="1600200"/>
            <a:ext cx="8229600" cy="4524375"/>
          </a:xfrm>
          <a:prstGeom prst="rect"/>
          <a:noFill/>
          <a:ln>
            <a:noFill/>
          </a:ln>
        </p:spPr>
        <p:txBody>
          <a:bodyPr anchor="t" wrap="square"/>
          <a:p>
            <a:pPr lvl="0"/>
            <a:r>
              <a:t>Quickening is present and fetal heart rate is heard on auscultation. Vernix caseosa appears, fingernails appear and skin cells begin to be renewed</a:t>
            </a:r>
          </a:p>
          <a:p>
            <a:pPr lvl="0"/>
            <a:r>
              <a:t>The fetus is about 20cm long and weighs about 400gms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803" name=""/>
        <p:cNvGrpSpPr/>
        <p:nvPr/>
      </p:nvGrpSpPr>
      <p:grpSpPr>
        <a:xfrm>
          <a:off x="0" y="0"/>
          <a:ext cx="0" cy="0"/>
          <a:chOff x="0" y="0"/>
          <a:chExt cx="0" cy="0"/>
        </a:xfrm>
      </p:grpSpPr>
      <p:sp>
        <p:nvSpPr>
          <p:cNvPr id="1049194" name=""/>
          <p:cNvSpPr txBox="1"/>
          <p:nvPr>
            <p:ph type="title" idx="0"/>
          </p:nvPr>
        </p:nvSpPr>
        <p:spPr>
          <a:xfrm>
            <a:off x="457200" y="273050"/>
            <a:ext cx="8229600" cy="1143000"/>
          </a:xfrm>
          <a:prstGeom prst="rect"/>
          <a:noFill/>
          <a:ln>
            <a:noFill/>
          </a:ln>
        </p:spPr>
        <p:txBody>
          <a:bodyPr anchor="ctr" wrap="square"/>
          <a:p>
            <a:pPr lvl="0"/>
            <a:r>
              <a:t>20-24 weeks</a:t>
            </a:r>
          </a:p>
        </p:txBody>
      </p:sp>
      <p:sp>
        <p:nvSpPr>
          <p:cNvPr id="1049195" name=""/>
          <p:cNvSpPr txBox="1"/>
          <p:nvPr>
            <p:ph type="body" idx="1"/>
          </p:nvPr>
        </p:nvSpPr>
        <p:spPr>
          <a:xfrm>
            <a:off x="457200" y="1600200"/>
            <a:ext cx="8229600" cy="4524375"/>
          </a:xfrm>
          <a:prstGeom prst="rect"/>
          <a:noFill/>
          <a:ln>
            <a:noFill/>
          </a:ln>
        </p:spPr>
        <p:txBody>
          <a:bodyPr anchor="t" wrap="square"/>
          <a:p>
            <a:pPr lvl="0"/>
            <a:r>
              <a:t>Most organs are capable of functioning and the fetus adapts periods of sleep and activity. The skin is red and wrinkled and the fetus can respond to sound.</a:t>
            </a:r>
          </a:p>
          <a:p>
            <a:pPr lvl="0"/>
            <a:r>
              <a:t>The fetus is 20 cm long, and weighs about 700gms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804" name=""/>
        <p:cNvGrpSpPr/>
        <p:nvPr/>
      </p:nvGrpSpPr>
      <p:grpSpPr>
        <a:xfrm>
          <a:off x="0" y="0"/>
          <a:ext cx="0" cy="0"/>
          <a:chOff x="0" y="0"/>
          <a:chExt cx="0" cy="0"/>
        </a:xfrm>
      </p:grpSpPr>
      <p:sp>
        <p:nvSpPr>
          <p:cNvPr id="1049196" name=""/>
          <p:cNvSpPr txBox="1"/>
          <p:nvPr>
            <p:ph type="title" idx="0"/>
          </p:nvPr>
        </p:nvSpPr>
        <p:spPr>
          <a:xfrm>
            <a:off x="457200" y="273050"/>
            <a:ext cx="8229600" cy="1143000"/>
          </a:xfrm>
          <a:prstGeom prst="rect"/>
          <a:noFill/>
          <a:ln>
            <a:noFill/>
          </a:ln>
        </p:spPr>
        <p:txBody>
          <a:bodyPr anchor="ctr" wrap="square"/>
          <a:p>
            <a:pPr lvl="0"/>
            <a:r>
              <a:t>25-28 weeks</a:t>
            </a:r>
          </a:p>
        </p:txBody>
      </p:sp>
      <p:sp>
        <p:nvSpPr>
          <p:cNvPr id="1049197" name=""/>
          <p:cNvSpPr txBox="1"/>
          <p:nvPr>
            <p:ph type="body" idx="1"/>
          </p:nvPr>
        </p:nvSpPr>
        <p:spPr>
          <a:xfrm>
            <a:off x="457200" y="1600200"/>
            <a:ext cx="8229600" cy="4524375"/>
          </a:xfrm>
          <a:prstGeom prst="rect"/>
          <a:noFill/>
          <a:ln>
            <a:noFill/>
          </a:ln>
        </p:spPr>
        <p:txBody>
          <a:bodyPr anchor="t" wrap="square"/>
          <a:p>
            <a:pPr lvl="0"/>
            <a:r>
              <a:t>Eyelids reopen and slight respiratory movements are present</a:t>
            </a:r>
          </a:p>
          <a:p>
            <a:pPr lvl="0"/>
            <a:r>
              <a:t>Survival may be possible if born</a:t>
            </a:r>
          </a:p>
          <a:p>
            <a:pPr lvl="0"/>
            <a:r>
              <a:t>The fetus is about 36cm long and weighs about 1kg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867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4" name=""/>
          <p:cNvSpPr txBox="1"/>
          <p:nvPr>
            <p:ph type="body" idx="1"/>
          </p:nvPr>
        </p:nvSpPr>
        <p:spPr>
          <a:xfrm>
            <a:off x="457200" y="1600200"/>
            <a:ext cx="8229600" cy="4524375"/>
          </a:xfrm>
          <a:prstGeom prst="rect"/>
          <a:noFill/>
          <a:ln>
            <a:noFill/>
          </a:ln>
        </p:spPr>
        <p:txBody>
          <a:bodyPr anchor="t" wrap="square"/>
          <a:p>
            <a:pPr lvl="0"/>
            <a:r>
              <a:rPr b="1" i="1" strike="noStrike" u="none"/>
              <a:t>The Labia Majora</a:t>
            </a:r>
            <a:r>
              <a:t> </a:t>
            </a:r>
          </a:p>
          <a:p>
            <a:pPr lvl="0"/>
            <a:r>
              <a:t>The labia (L. large lips) are </a:t>
            </a:r>
            <a:r>
              <a:rPr b="1" i="0" strike="noStrike" u="none"/>
              <a:t>two symmetrical folds of skin,</a:t>
            </a:r>
            <a:r>
              <a:t> which </a:t>
            </a:r>
            <a:r>
              <a:rPr b="1" i="0" strike="noStrike" u="none"/>
              <a:t>provide protection</a:t>
            </a:r>
            <a:r>
              <a:t> for the </a:t>
            </a:r>
            <a:r>
              <a:rPr b="0" i="0" strike="noStrike" u="sng">
                <a:solidFill>
                  <a:srgbClr val="0000FF"/>
                </a:solidFill>
              </a:rPr>
              <a:t>urethral</a:t>
            </a:r>
            <a:r>
              <a:t> and </a:t>
            </a:r>
            <a:r>
              <a:rPr b="0" i="0" strike="noStrike" u="sng">
                <a:solidFill>
                  <a:srgbClr val="0000FF"/>
                </a:solidFill>
              </a:rPr>
              <a:t>vaginal orifices</a:t>
            </a:r>
            <a:r>
              <a:t>.</a:t>
            </a:r>
          </a:p>
          <a:p>
            <a:pPr lvl="0"/>
            <a:r>
              <a:t>These open into the </a:t>
            </a:r>
            <a:r>
              <a:rPr b="0" i="0" strike="noStrike" u="sng">
                <a:solidFill>
                  <a:srgbClr val="0000FF"/>
                </a:solidFill>
              </a:rPr>
              <a:t>vestibule of the vagina</a:t>
            </a:r>
            <a:r>
              <a:t>.</a:t>
            </a:r>
          </a:p>
          <a:p>
            <a:pPr lvl="0"/>
            <a:r>
              <a:t>Each labium </a:t>
            </a:r>
            <a:r>
              <a:t>majus</a:t>
            </a:r>
            <a:r>
              <a:t>, largely filled with </a:t>
            </a:r>
            <a:r>
              <a:rPr b="1" i="0" strike="noStrike" u="none"/>
              <a:t>subcutaneous fat</a:t>
            </a:r>
            <a:r>
              <a:t>, passes </a:t>
            </a:r>
            <a:r>
              <a:rPr b="1" i="0" strike="noStrike" u="none"/>
              <a:t>posteriorly</a:t>
            </a:r>
            <a:r>
              <a:rPr b="1" i="0" strike="noStrike" u="none"/>
              <a:t> from the </a:t>
            </a:r>
            <a:r>
              <a:rPr b="0" i="0" strike="noStrike" u="sng">
                <a:solidFill>
                  <a:srgbClr val="0000FF"/>
                </a:solidFill>
              </a:rPr>
              <a:t>mons</a:t>
            </a:r>
            <a:r>
              <a:rPr b="0" i="0" strike="noStrike" u="sng">
                <a:solidFill>
                  <a:srgbClr val="0000FF"/>
                </a:solidFill>
              </a:rPr>
              <a:t> pubis</a:t>
            </a:r>
            <a:r>
              <a:t> to </a:t>
            </a:r>
            <a:r>
              <a:rPr b="1" i="0" strike="noStrike" u="none"/>
              <a:t>about 2.5 cm from the anus</a:t>
            </a:r>
            <a:r>
              <a:t>.</a:t>
            </a:r>
          </a:p>
          <a:p>
            <a:pPr lvl="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805" name=""/>
        <p:cNvGrpSpPr/>
        <p:nvPr/>
      </p:nvGrpSpPr>
      <p:grpSpPr>
        <a:xfrm>
          <a:off x="0" y="0"/>
          <a:ext cx="0" cy="0"/>
          <a:chOff x="0" y="0"/>
          <a:chExt cx="0" cy="0"/>
        </a:xfrm>
      </p:grpSpPr>
      <p:sp>
        <p:nvSpPr>
          <p:cNvPr id="1049198" name=""/>
          <p:cNvSpPr txBox="1"/>
          <p:nvPr>
            <p:ph type="title" idx="0"/>
          </p:nvPr>
        </p:nvSpPr>
        <p:spPr>
          <a:xfrm>
            <a:off x="457200" y="273050"/>
            <a:ext cx="8229600" cy="1143000"/>
          </a:xfrm>
          <a:prstGeom prst="rect"/>
          <a:noFill/>
          <a:ln>
            <a:noFill/>
          </a:ln>
        </p:spPr>
        <p:txBody>
          <a:bodyPr anchor="ctr" wrap="square"/>
          <a:p>
            <a:pPr lvl="0"/>
            <a:r>
              <a:t>28-32 weeks</a:t>
            </a:r>
          </a:p>
        </p:txBody>
      </p:sp>
      <p:sp>
        <p:nvSpPr>
          <p:cNvPr id="1049199" name=""/>
          <p:cNvSpPr txBox="1"/>
          <p:nvPr>
            <p:ph type="body" idx="1"/>
          </p:nvPr>
        </p:nvSpPr>
        <p:spPr>
          <a:xfrm>
            <a:off x="457200" y="1600200"/>
            <a:ext cx="8229600" cy="4524375"/>
          </a:xfrm>
          <a:prstGeom prst="rect"/>
          <a:noFill/>
          <a:ln>
            <a:noFill/>
          </a:ln>
        </p:spPr>
        <p:txBody>
          <a:bodyPr anchor="t" wrap="square"/>
          <a:p>
            <a:pPr lvl="0"/>
            <a:r>
              <a:t>The fetus begin to store fat and testis descend into the scrotum.</a:t>
            </a:r>
          </a:p>
          <a:p>
            <a:pPr lvl="0"/>
            <a:r>
              <a:t>Lanugo disappear from the face and the skin becomes paler and less wrinkled</a:t>
            </a:r>
          </a:p>
          <a:p>
            <a:pPr lvl="0"/>
            <a:r>
              <a:t>The fetus is about 40cm long and weighs about 1.5kgs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806" name=""/>
        <p:cNvGrpSpPr/>
        <p:nvPr/>
      </p:nvGrpSpPr>
      <p:grpSpPr>
        <a:xfrm>
          <a:off x="0" y="0"/>
          <a:ext cx="0" cy="0"/>
          <a:chOff x="0" y="0"/>
          <a:chExt cx="0" cy="0"/>
        </a:xfrm>
      </p:grpSpPr>
      <p:sp>
        <p:nvSpPr>
          <p:cNvPr id="1049200" name=""/>
          <p:cNvSpPr txBox="1"/>
          <p:nvPr>
            <p:ph type="title" idx="0"/>
          </p:nvPr>
        </p:nvSpPr>
        <p:spPr>
          <a:xfrm>
            <a:off x="457200" y="273050"/>
            <a:ext cx="8229600" cy="1143000"/>
          </a:xfrm>
          <a:prstGeom prst="rect"/>
          <a:noFill/>
          <a:ln>
            <a:noFill/>
          </a:ln>
        </p:spPr>
        <p:txBody>
          <a:bodyPr anchor="ctr" wrap="square"/>
          <a:p>
            <a:pPr lvl="0"/>
            <a:r>
              <a:t>32-36 weeks</a:t>
            </a:r>
          </a:p>
        </p:txBody>
      </p:sp>
      <p:sp>
        <p:nvSpPr>
          <p:cNvPr id="1049201" name=""/>
          <p:cNvSpPr txBox="1"/>
          <p:nvPr>
            <p:ph type="body" idx="1"/>
          </p:nvPr>
        </p:nvSpPr>
        <p:spPr>
          <a:xfrm>
            <a:off x="457200" y="1600200"/>
            <a:ext cx="8229600" cy="4524375"/>
          </a:xfrm>
          <a:prstGeom prst="rect"/>
          <a:noFill/>
          <a:ln>
            <a:noFill/>
          </a:ln>
        </p:spPr>
        <p:txBody>
          <a:bodyPr anchor="t" wrap="square"/>
          <a:p>
            <a:pPr lvl="0"/>
            <a:r>
              <a:t>There is increased fat deposition that makes the body appear more round. Lanugo disappear from the body and the hair lengthens. The ear cartilage is soft and the nails reach the tip of the fingers. Planter creases are visible</a:t>
            </a:r>
          </a:p>
          <a:p>
            <a:pPr lvl="0"/>
            <a:r>
              <a:t>The fetus is approximately 46cm long and weighs about 2.5kgs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807" name=""/>
        <p:cNvGrpSpPr/>
        <p:nvPr/>
      </p:nvGrpSpPr>
      <p:grpSpPr>
        <a:xfrm>
          <a:off x="0" y="0"/>
          <a:ext cx="0" cy="0"/>
          <a:chOff x="0" y="0"/>
          <a:chExt cx="0" cy="0"/>
        </a:xfrm>
      </p:grpSpPr>
      <p:sp>
        <p:nvSpPr>
          <p:cNvPr id="1049202" name=""/>
          <p:cNvSpPr txBox="1"/>
          <p:nvPr>
            <p:ph type="title" idx="0"/>
          </p:nvPr>
        </p:nvSpPr>
        <p:spPr>
          <a:xfrm>
            <a:off x="457200" y="273050"/>
            <a:ext cx="8229600" cy="1143000"/>
          </a:xfrm>
          <a:prstGeom prst="rect"/>
          <a:noFill/>
          <a:ln>
            <a:noFill/>
          </a:ln>
        </p:spPr>
        <p:txBody>
          <a:bodyPr anchor="ctr" wrap="square"/>
          <a:p>
            <a:pPr lvl="0"/>
            <a:r>
              <a:t>36-40 weeks</a:t>
            </a:r>
          </a:p>
        </p:txBody>
      </p:sp>
      <p:sp>
        <p:nvSpPr>
          <p:cNvPr id="1049203" name=""/>
          <p:cNvSpPr txBox="1"/>
          <p:nvPr>
            <p:ph type="body" idx="1"/>
          </p:nvPr>
        </p:nvSpPr>
        <p:spPr>
          <a:xfrm>
            <a:off x="457200" y="1600200"/>
            <a:ext cx="8229600" cy="4524375"/>
          </a:xfrm>
          <a:prstGeom prst="rect"/>
          <a:noFill/>
          <a:ln>
            <a:noFill/>
          </a:ln>
        </p:spPr>
        <p:txBody>
          <a:bodyPr anchor="t" wrap="square"/>
          <a:p>
            <a:pPr lvl="0"/>
            <a:r>
              <a:t>Term is reached and birth is due. The skull is firm, contours rounded and the body well covered with subcutaneous fat</a:t>
            </a:r>
          </a:p>
          <a:p>
            <a:pPr lvl="0"/>
            <a:r>
              <a:t>The fetus is approximately 50cm long and weighs between 3-3.5kgs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808" name=""/>
        <p:cNvGrpSpPr/>
        <p:nvPr/>
      </p:nvGrpSpPr>
      <p:grpSpPr>
        <a:xfrm>
          <a:off x="0" y="0"/>
          <a:ext cx="0" cy="0"/>
          <a:chOff x="0" y="0"/>
          <a:chExt cx="0" cy="0"/>
        </a:xfrm>
      </p:grpSpPr>
      <p:sp>
        <p:nvSpPr>
          <p:cNvPr id="1049204" name=""/>
          <p:cNvSpPr txBox="1"/>
          <p:nvPr>
            <p:ph type="title" idx="0"/>
          </p:nvPr>
        </p:nvSpPr>
        <p:spPr>
          <a:xfrm>
            <a:off x="457200" y="273050"/>
            <a:ext cx="8229600" cy="1143000"/>
          </a:xfrm>
          <a:prstGeom prst="rect"/>
          <a:noFill/>
          <a:ln>
            <a:noFill/>
          </a:ln>
        </p:spPr>
        <p:txBody>
          <a:bodyPr anchor="ctr" wrap="square"/>
          <a:p>
            <a:pPr lvl="0"/>
            <a:r>
              <a:t>FETAL CIRCULATION</a:t>
            </a:r>
          </a:p>
        </p:txBody>
      </p:sp>
      <p:sp>
        <p:nvSpPr>
          <p:cNvPr id="1049205" name=""/>
          <p:cNvSpPr txBox="1"/>
          <p:nvPr>
            <p:ph type="body" idx="1"/>
          </p:nvPr>
        </p:nvSpPr>
        <p:spPr>
          <a:xfrm>
            <a:off x="457200" y="1600200"/>
            <a:ext cx="8229600" cy="4524375"/>
          </a:xfrm>
          <a:prstGeom prst="rect"/>
          <a:noFill/>
          <a:ln>
            <a:noFill/>
          </a:ln>
        </p:spPr>
        <p:txBody>
          <a:bodyPr anchor="t" wrap="square">
            <a:normAutofit lnSpcReduction="10000"/>
          </a:bodyPr>
          <a:p>
            <a:pPr lvl="0"/>
            <a:r>
              <a:t>In utero, the fetus derives it nutrients and oxygen from the maternal blood via the placenta. Waste products are also eliminated through the placenta.</a:t>
            </a:r>
          </a:p>
          <a:p>
            <a:pPr lvl="0"/>
            <a:r>
              <a:t>There are various temporary structures that enable fetal-placenta circulation to take place. These structures must cease functioning immediately at birth</a:t>
            </a:r>
          </a:p>
          <a:p>
            <a:pPr lvl="0"/>
            <a:r>
              <a:t>These are: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809" name=""/>
        <p:cNvGrpSpPr/>
        <p:nvPr/>
      </p:nvGrpSpPr>
      <p:grpSpPr>
        <a:xfrm>
          <a:off x="0" y="0"/>
          <a:ext cx="0" cy="0"/>
          <a:chOff x="0" y="0"/>
          <a:chExt cx="0" cy="0"/>
        </a:xfrm>
      </p:grpSpPr>
      <p:sp>
        <p:nvSpPr>
          <p:cNvPr id="1049206" name=""/>
          <p:cNvSpPr txBox="1"/>
          <p:nvPr>
            <p:ph type="title" idx="0"/>
          </p:nvPr>
        </p:nvSpPr>
        <p:spPr>
          <a:xfrm>
            <a:off x="457200" y="273050"/>
            <a:ext cx="8229600" cy="1143000"/>
          </a:xfrm>
          <a:prstGeom prst="rect"/>
          <a:noFill/>
          <a:ln>
            <a:noFill/>
          </a:ln>
        </p:spPr>
        <p:txBody>
          <a:bodyPr anchor="ctr" wrap="square"/>
          <a:p>
            <a:pPr lvl="0"/>
          </a:p>
        </p:txBody>
      </p:sp>
      <p:sp>
        <p:nvSpPr>
          <p:cNvPr id="1049207" name=""/>
          <p:cNvSpPr txBox="1"/>
          <p:nvPr>
            <p:ph type="body" idx="1"/>
          </p:nvPr>
        </p:nvSpPr>
        <p:spPr>
          <a:xfrm>
            <a:off x="457200" y="1600200"/>
            <a:ext cx="8229600" cy="4524375"/>
          </a:xfrm>
          <a:prstGeom prst="rect"/>
          <a:noFill/>
          <a:ln>
            <a:noFill/>
          </a:ln>
        </p:spPr>
        <p:txBody>
          <a:bodyPr anchor="t" wrap="square">
            <a:normAutofit lnSpcReduction="10000"/>
          </a:bodyPr>
          <a:p>
            <a:pPr indent="641350" lvl="0" marL="577850">
              <a:buFont typeface="+mj-lt"/>
              <a:buAutoNum type="arabicPeriod" startAt="1"/>
            </a:pPr>
            <a:r>
              <a:t>The umbilical vein-:it leads from the umbilical cord to the underside of the liver. It carries oxygenated blood rich in nutrients from the placenta. </a:t>
            </a:r>
          </a:p>
          <a:p>
            <a:pPr indent="641350" lvl="0" marL="577850">
              <a:buFont typeface="+mj-lt"/>
              <a:buAutoNum type="arabicPeriod" startAt="1"/>
            </a:pPr>
            <a:r>
              <a:t>Ductus venosus-:it connects the umbilical vein to the inferior vena-cava. Here, there is mixing of deoxygenated blood from the lower part of the body with oxygenated blood from the placenta. </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810" name=""/>
        <p:cNvGrpSpPr/>
        <p:nvPr/>
      </p:nvGrpSpPr>
      <p:grpSpPr>
        <a:xfrm>
          <a:off x="0" y="0"/>
          <a:ext cx="0" cy="0"/>
          <a:chOff x="0" y="0"/>
          <a:chExt cx="0" cy="0"/>
        </a:xfrm>
      </p:grpSpPr>
      <p:sp>
        <p:nvSpPr>
          <p:cNvPr id="1049208" name=""/>
          <p:cNvSpPr txBox="1"/>
          <p:nvPr>
            <p:ph type="title" idx="0"/>
          </p:nvPr>
        </p:nvSpPr>
        <p:spPr>
          <a:xfrm>
            <a:off x="457200" y="273050"/>
            <a:ext cx="8229600" cy="1143000"/>
          </a:xfrm>
          <a:prstGeom prst="rect"/>
          <a:noFill/>
          <a:ln>
            <a:noFill/>
          </a:ln>
        </p:spPr>
        <p:txBody>
          <a:bodyPr anchor="ctr" wrap="square"/>
          <a:p>
            <a:pPr lvl="0"/>
          </a:p>
        </p:txBody>
      </p:sp>
      <p:sp>
        <p:nvSpPr>
          <p:cNvPr id="1049209"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3"/>
            </a:pPr>
            <a:r>
              <a:t>Foramen </a:t>
            </a:r>
            <a:r>
              <a:t>ovale</a:t>
            </a:r>
            <a:r>
              <a:t>-: this is a opening between the atria which shunts most blood entering the right atrium to the left atrium.</a:t>
            </a:r>
          </a:p>
          <a:p>
            <a:pPr indent="641350" lvl="0" marL="577850">
              <a:buAutoNum type="arabicPeriod" startAt="3"/>
            </a:pPr>
            <a:r>
              <a:t>Ductus arteriosus-:this leads from pulmonary artery to the aorta</a:t>
            </a:r>
          </a:p>
          <a:p>
            <a:pPr indent="641350" lvl="0" marL="577850">
              <a:buAutoNum type="arabicPeriod" startAt="3"/>
            </a:pPr>
            <a:r>
              <a:t>Hypogastric arteries-:these are branches of hypogastric arteries. They become umbilical arteries when they enter the umbilical cord.</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811" name=""/>
        <p:cNvGrpSpPr/>
        <p:nvPr/>
      </p:nvGrpSpPr>
      <p:grpSpPr>
        <a:xfrm>
          <a:off x="0" y="0"/>
          <a:ext cx="0" cy="0"/>
          <a:chOff x="0" y="0"/>
          <a:chExt cx="0" cy="0"/>
        </a:xfrm>
      </p:grpSpPr>
      <p:sp>
        <p:nvSpPr>
          <p:cNvPr id="1049210" name=""/>
          <p:cNvSpPr txBox="1"/>
          <p:nvPr>
            <p:ph type="title" idx="0"/>
          </p:nvPr>
        </p:nvSpPr>
        <p:spPr>
          <a:xfrm>
            <a:off x="457200" y="273050"/>
            <a:ext cx="8229600" cy="1143000"/>
          </a:xfrm>
          <a:prstGeom prst="rect"/>
          <a:noFill/>
          <a:ln>
            <a:noFill/>
          </a:ln>
        </p:spPr>
        <p:txBody>
          <a:bodyPr anchor="ctr" wrap="square"/>
          <a:p>
            <a:pPr lvl="0"/>
            <a:r>
              <a:t>Blood flow in fetal circulation</a:t>
            </a:r>
          </a:p>
        </p:txBody>
      </p:sp>
      <p:sp>
        <p:nvSpPr>
          <p:cNvPr id="1049211" name=""/>
          <p:cNvSpPr txBox="1"/>
          <p:nvPr>
            <p:ph type="body" idx="1"/>
          </p:nvPr>
        </p:nvSpPr>
        <p:spPr>
          <a:xfrm>
            <a:off x="347749" y="1839655"/>
            <a:ext cx="8229600" cy="4524375"/>
          </a:xfrm>
          <a:prstGeom prst="rect"/>
          <a:noFill/>
          <a:ln>
            <a:noFill/>
          </a:ln>
        </p:spPr>
        <p:txBody>
          <a:bodyPr anchor="t" wrap="square">
            <a:normAutofit fontScale="96875" lnSpcReduction="10000"/>
          </a:bodyPr>
          <a:p>
            <a:pPr lvl="0"/>
            <a:r>
              <a:t>The umbilical vein carries highly oxygenated blood from the placenta to the underside of the liver.</a:t>
            </a:r>
          </a:p>
          <a:p>
            <a:pPr lvl="0"/>
            <a:r>
              <a:t>The blood is carried through the ductus venosus to the inferior vena-cava where it mixes with deoxygenated blood from the lower  parts of the body.</a:t>
            </a:r>
          </a:p>
          <a:p>
            <a:pPr lvl="0"/>
            <a:r>
              <a:t>The blood enters the right atrium and then most of it is directed to the left atrium through foramen </a:t>
            </a:r>
            <a:r>
              <a:t>ovale</a:t>
            </a:r>
            <a:r>
              <a:t>.</a:t>
            </a:r>
          </a:p>
          <a:p>
            <a:pPr lvl="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812" name=""/>
        <p:cNvGrpSpPr/>
        <p:nvPr/>
      </p:nvGrpSpPr>
      <p:grpSpPr>
        <a:xfrm>
          <a:off x="0" y="0"/>
          <a:ext cx="0" cy="0"/>
          <a:chOff x="0" y="0"/>
          <a:chExt cx="0" cy="0"/>
        </a:xfrm>
      </p:grpSpPr>
      <p:sp>
        <p:nvSpPr>
          <p:cNvPr id="1049212" name=""/>
          <p:cNvSpPr txBox="1"/>
          <p:nvPr>
            <p:ph type="title" idx="0"/>
          </p:nvPr>
        </p:nvSpPr>
        <p:spPr>
          <a:xfrm>
            <a:off x="457200" y="273050"/>
            <a:ext cx="8229600" cy="1143000"/>
          </a:xfrm>
          <a:prstGeom prst="rect"/>
          <a:noFill/>
          <a:ln>
            <a:noFill/>
          </a:ln>
        </p:spPr>
        <p:txBody>
          <a:bodyPr anchor="ctr" wrap="square"/>
          <a:p>
            <a:pPr lvl="0"/>
          </a:p>
        </p:txBody>
      </p:sp>
      <p:sp>
        <p:nvSpPr>
          <p:cNvPr id="1049213" name=""/>
          <p:cNvSpPr txBox="1"/>
          <p:nvPr>
            <p:ph type="body" idx="1"/>
          </p:nvPr>
        </p:nvSpPr>
        <p:spPr>
          <a:xfrm>
            <a:off x="457200" y="1600200"/>
            <a:ext cx="8229600" cy="4524375"/>
          </a:xfrm>
          <a:prstGeom prst="rect"/>
          <a:noFill/>
          <a:ln>
            <a:noFill/>
          </a:ln>
        </p:spPr>
        <p:txBody>
          <a:bodyPr anchor="t" wrap="square">
            <a:normAutofit lnSpcReduction="10000"/>
          </a:bodyPr>
          <a:p>
            <a:pPr lvl="0"/>
            <a:r>
              <a:t>The blood then follows it normal route. It is enters the left ventricle and then pumped through aorta. The heart, the brain and upper limbs receives well oxygenated blood since the arteries that supply them are early branches of aorta.</a:t>
            </a:r>
          </a:p>
          <a:p>
            <a:pPr lvl="0"/>
            <a:r>
              <a:t>The blood from the upper part of the body returns to the right atrium through the superior vena cava.</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813" name=""/>
        <p:cNvGrpSpPr/>
        <p:nvPr/>
      </p:nvGrpSpPr>
      <p:grpSpPr>
        <a:xfrm>
          <a:off x="0" y="0"/>
          <a:ext cx="0" cy="0"/>
          <a:chOff x="0" y="0"/>
          <a:chExt cx="0" cy="0"/>
        </a:xfrm>
      </p:grpSpPr>
      <p:sp>
        <p:nvSpPr>
          <p:cNvPr id="1049214" name=""/>
          <p:cNvSpPr txBox="1"/>
          <p:nvPr>
            <p:ph type="title" idx="0"/>
          </p:nvPr>
        </p:nvSpPr>
        <p:spPr>
          <a:xfrm>
            <a:off x="457200" y="273050"/>
            <a:ext cx="8229600" cy="1143000"/>
          </a:xfrm>
          <a:prstGeom prst="rect"/>
          <a:noFill/>
          <a:ln>
            <a:noFill/>
          </a:ln>
        </p:spPr>
        <p:txBody>
          <a:bodyPr anchor="ctr" wrap="square"/>
          <a:p>
            <a:pPr lvl="0"/>
          </a:p>
        </p:txBody>
      </p:sp>
      <p:sp>
        <p:nvSpPr>
          <p:cNvPr id="104921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This blood crosses the stream from the inferior vena cava and enters the right ventricle. There is mixing of about 25% of the blood. </a:t>
            </a:r>
          </a:p>
          <a:p>
            <a:pPr lvl="0"/>
            <a:r>
              <a:t>The blood is then pumped to the pulmonary artery. Ductus arteriosus shunts most of this blood to the aorta for distribution to the rest of the body. This is because lungs require only little of this blood for their development</a:t>
            </a:r>
          </a:p>
          <a:p>
            <a:pPr lvl="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814" name=""/>
        <p:cNvGrpSpPr/>
        <p:nvPr/>
      </p:nvGrpSpPr>
      <p:grpSpPr>
        <a:xfrm>
          <a:off x="0" y="0"/>
          <a:ext cx="0" cy="0"/>
          <a:chOff x="0" y="0"/>
          <a:chExt cx="0" cy="0"/>
        </a:xfrm>
      </p:grpSpPr>
      <p:sp>
        <p:nvSpPr>
          <p:cNvPr id="1049216" name=""/>
          <p:cNvSpPr txBox="1"/>
          <p:nvPr>
            <p:ph type="title" idx="0"/>
          </p:nvPr>
        </p:nvSpPr>
        <p:spPr>
          <a:xfrm>
            <a:off x="457200" y="273050"/>
            <a:ext cx="8229600" cy="1143000"/>
          </a:xfrm>
          <a:prstGeom prst="rect"/>
          <a:noFill/>
          <a:ln>
            <a:noFill/>
          </a:ln>
        </p:spPr>
        <p:txBody>
          <a:bodyPr anchor="ctr" wrap="square"/>
          <a:p>
            <a:pPr lvl="0"/>
          </a:p>
        </p:txBody>
      </p:sp>
      <p:sp>
        <p:nvSpPr>
          <p:cNvPr id="1049217" name=""/>
          <p:cNvSpPr txBox="1"/>
          <p:nvPr>
            <p:ph type="body" idx="1"/>
          </p:nvPr>
        </p:nvSpPr>
        <p:spPr>
          <a:xfrm>
            <a:off x="457200" y="1600200"/>
            <a:ext cx="8229600" cy="4524375"/>
          </a:xfrm>
          <a:prstGeom prst="rect"/>
          <a:noFill/>
          <a:ln>
            <a:noFill/>
          </a:ln>
        </p:spPr>
        <p:txBody>
          <a:bodyPr anchor="t" wrap="square"/>
          <a:p>
            <a:pPr lvl="0"/>
            <a:r>
              <a:t>The blood continues circulation through the abdominal aorta and into the internal iliac arteries. This leads into the hypogastric arteries which return the blood to the placenta as umbilical arteries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867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6" name=""/>
          <p:cNvSpPr txBox="1"/>
          <p:nvPr>
            <p:ph type="body" idx="1"/>
          </p:nvPr>
        </p:nvSpPr>
        <p:spPr>
          <a:xfrm>
            <a:off x="457200" y="1600200"/>
            <a:ext cx="8229600" cy="4524375"/>
          </a:xfrm>
          <a:prstGeom prst="rect"/>
          <a:noFill/>
          <a:ln>
            <a:noFill/>
          </a:ln>
        </p:spPr>
        <p:txBody>
          <a:bodyPr anchor="t" wrap="square">
            <a:normAutofit lnSpcReduction="10000"/>
          </a:bodyPr>
          <a:p>
            <a:pPr lvl="0"/>
            <a:r>
              <a:t>They are situated on </a:t>
            </a:r>
            <a:r>
              <a:rPr b="1" i="0" strike="noStrike" u="none"/>
              <a:t>each side of the pudendal cleft</a:t>
            </a:r>
            <a:r>
              <a:t>, which is the slit between the labia majora into which the </a:t>
            </a:r>
            <a:r>
              <a:rPr b="0" i="0" strike="noStrike" u="sng">
                <a:solidFill>
                  <a:srgbClr val="0000FF"/>
                </a:solidFill>
              </a:rPr>
              <a:t>vestibule of the vagina</a:t>
            </a:r>
            <a:r>
              <a:t> opens.</a:t>
            </a:r>
          </a:p>
          <a:p>
            <a:pPr lvl="0"/>
            <a:r>
              <a:t>The labia majora </a:t>
            </a:r>
            <a:r>
              <a:rPr b="1" i="0" strike="noStrike" u="none"/>
              <a:t>meet </a:t>
            </a:r>
            <a:r>
              <a:rPr b="1" i="0" strike="noStrike" u="none"/>
              <a:t>anteriorly</a:t>
            </a:r>
            <a:r>
              <a:t> at the </a:t>
            </a:r>
            <a:r>
              <a:rPr b="1" i="0" strike="noStrike" u="none"/>
              <a:t>anterior labial </a:t>
            </a:r>
            <a:r>
              <a:rPr b="1" i="0" strike="noStrike" u="none"/>
              <a:t>commissure</a:t>
            </a:r>
            <a:r>
              <a:t>.</a:t>
            </a:r>
          </a:p>
          <a:p>
            <a:pPr lvl="0"/>
            <a:r>
              <a:t>They </a:t>
            </a:r>
            <a:r>
              <a:rPr b="1" i="0" strike="noStrike" u="none"/>
              <a:t>do not join </a:t>
            </a:r>
            <a:r>
              <a:rPr b="1" i="0" strike="noStrike" u="none"/>
              <a:t>posteriorly</a:t>
            </a:r>
            <a:r>
              <a:t> but a </a:t>
            </a:r>
            <a:r>
              <a:rPr b="1" i="0" strike="noStrike" u="none"/>
              <a:t>transverse bridge of skin</a:t>
            </a:r>
            <a:r>
              <a:t> called the </a:t>
            </a:r>
            <a:r>
              <a:rPr b="1" i="0" strike="noStrike" u="none"/>
              <a:t>posterior labial </a:t>
            </a:r>
            <a:r>
              <a:rPr b="1" i="0" strike="noStrike" u="none"/>
              <a:t>commissure</a:t>
            </a:r>
            <a:r>
              <a:t> passes between them.</a:t>
            </a:r>
          </a:p>
          <a:p>
            <a:pPr lvl="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815" name=""/>
        <p:cNvGrpSpPr/>
        <p:nvPr/>
      </p:nvGrpSpPr>
      <p:grpSpPr>
        <a:xfrm>
          <a:off x="0" y="0"/>
          <a:ext cx="0" cy="0"/>
          <a:chOff x="0" y="0"/>
          <a:chExt cx="0" cy="0"/>
        </a:xfrm>
      </p:grpSpPr>
      <p:sp>
        <p:nvSpPr>
          <p:cNvPr id="1049218" name=""/>
          <p:cNvSpPr txBox="1"/>
          <p:nvPr>
            <p:ph type="title" idx="0"/>
          </p:nvPr>
        </p:nvSpPr>
        <p:spPr>
          <a:xfrm>
            <a:off x="457200" y="273050"/>
            <a:ext cx="8229600" cy="1143000"/>
          </a:xfrm>
          <a:prstGeom prst="rect"/>
          <a:noFill/>
          <a:ln>
            <a:noFill/>
          </a:ln>
        </p:spPr>
        <p:txBody>
          <a:bodyPr anchor="ctr" wrap="square"/>
          <a:p>
            <a:pPr lvl="0"/>
            <a:r>
              <a:t>Points on fetal circulation</a:t>
            </a:r>
          </a:p>
        </p:txBody>
      </p:sp>
      <p:sp>
        <p:nvSpPr>
          <p:cNvPr id="1049219" name=""/>
          <p:cNvSpPr txBox="1"/>
          <p:nvPr>
            <p:ph type="body" idx="1"/>
          </p:nvPr>
        </p:nvSpPr>
        <p:spPr>
          <a:xfrm>
            <a:off x="457200" y="1600200"/>
            <a:ext cx="8229600" cy="4524375"/>
          </a:xfrm>
          <a:prstGeom prst="rect"/>
          <a:noFill/>
          <a:ln>
            <a:noFill/>
          </a:ln>
        </p:spPr>
        <p:txBody>
          <a:bodyPr anchor="t" wrap="square"/>
          <a:p>
            <a:pPr lvl="1"/>
            <a:r>
              <a:t>Umbilical arteries carry deoxygenated blood from the fetus to the placenta</a:t>
            </a:r>
          </a:p>
          <a:p>
            <a:pPr lvl="1"/>
            <a:r>
              <a:t>Umbilical vein carries oxygenated blood from the placenta to the fetus.</a:t>
            </a:r>
          </a:p>
          <a:p>
            <a:pPr lvl="1"/>
            <a:r>
              <a:t>Umbilical vein is the only vessel in the fetus that carry purely oxygenated blood.</a:t>
            </a:r>
          </a:p>
          <a:p>
            <a:pPr lvl="1"/>
            <a:r>
              <a:t>At birth, the upper limbs are more developed than the lower limbs because they receive more oxygenated blood than the lower limbs.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816" name=""/>
        <p:cNvGrpSpPr/>
        <p:nvPr/>
      </p:nvGrpSpPr>
      <p:grpSpPr>
        <a:xfrm>
          <a:off x="0" y="0"/>
          <a:ext cx="0" cy="0"/>
          <a:chOff x="0" y="0"/>
          <a:chExt cx="0" cy="0"/>
        </a:xfrm>
      </p:grpSpPr>
      <p:sp>
        <p:nvSpPr>
          <p:cNvPr id="1049220"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CHANGE AND ADAPTATION IN PREGNANCY</a:t>
            </a:r>
          </a:p>
        </p:txBody>
      </p:sp>
      <p:sp>
        <p:nvSpPr>
          <p:cNvPr id="1049221"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Anatomical and physiological adaptations </a:t>
            </a:r>
            <a:r>
              <a:rPr>
                <a:solidFill>
                  <a:srgbClr val="3F3F3F"/>
                </a:solidFill>
              </a:rPr>
              <a:t>occuring</a:t>
            </a:r>
            <a:r>
              <a:rPr>
                <a:solidFill>
                  <a:srgbClr val="3F3F3F"/>
                </a:solidFill>
              </a:rPr>
              <a:t> throughout pregnancy.</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817" name=""/>
        <p:cNvGrpSpPr/>
        <p:nvPr/>
      </p:nvGrpSpPr>
      <p:grpSpPr>
        <a:xfrm>
          <a:off x="0" y="0"/>
          <a:ext cx="0" cy="0"/>
          <a:chOff x="0" y="0"/>
          <a:chExt cx="0" cy="0"/>
        </a:xfrm>
      </p:grpSpPr>
      <p:sp>
        <p:nvSpPr>
          <p:cNvPr id="1049222" name=""/>
          <p:cNvSpPr txBox="1"/>
          <p:nvPr>
            <p:ph type="title" idx="0"/>
          </p:nvPr>
        </p:nvSpPr>
        <p:spPr>
          <a:xfrm>
            <a:off x="457200" y="273050"/>
            <a:ext cx="8229600" cy="1143000"/>
          </a:xfrm>
          <a:prstGeom prst="rect"/>
          <a:noFill/>
          <a:ln>
            <a:noFill/>
          </a:ln>
        </p:spPr>
        <p:txBody>
          <a:bodyPr anchor="ctr" wrap="square">
            <a:normAutofit fontScale="90000"/>
          </a:bodyPr>
          <a:p>
            <a:pPr lvl="0"/>
            <a:r>
              <a:t>PHYSIOLOGICAL CHANGES IN PREGNANCY</a:t>
            </a:r>
          </a:p>
        </p:txBody>
      </p:sp>
      <p:sp>
        <p:nvSpPr>
          <p:cNvPr id="1049223" name=""/>
          <p:cNvSpPr txBox="1"/>
          <p:nvPr>
            <p:ph type="body" idx="1"/>
          </p:nvPr>
        </p:nvSpPr>
        <p:spPr>
          <a:xfrm>
            <a:off x="457200" y="1600200"/>
            <a:ext cx="8229600" cy="4524375"/>
          </a:xfrm>
          <a:prstGeom prst="rect"/>
          <a:noFill/>
          <a:ln>
            <a:noFill/>
          </a:ln>
        </p:spPr>
        <p:txBody>
          <a:bodyPr anchor="t" wrap="square">
            <a:normAutofit fontScale="93750" lnSpcReduction="20000"/>
          </a:bodyPr>
          <a:p>
            <a:pPr algn="ctr" lvl="0"/>
            <a:r>
              <a:rPr b="1" sz="4300" i="0" strike="noStrike" u="sng"/>
              <a:t>Skin</a:t>
            </a:r>
          </a:p>
          <a:p>
            <a:pPr lvl="0"/>
            <a:r>
              <a:rPr b="1" i="0" strike="noStrike" u="none"/>
              <a:t>deep pigmentation of the skin occurs.</a:t>
            </a:r>
          </a:p>
          <a:p>
            <a:pPr lvl="0"/>
            <a:r>
              <a:rPr b="1" i="0" strike="noStrike" u="none"/>
              <a:t>Patchy pigmentation of the face gives it mask-like appearance known as chloasma</a:t>
            </a:r>
          </a:p>
          <a:p>
            <a:pPr lvl="0"/>
            <a:r>
              <a:rPr b="1" i="0" strike="noStrike" u="none"/>
              <a:t>A pigmented line that usually runs from the symphysis pubis to the umbilicus extends further towards the sternum</a:t>
            </a:r>
          </a:p>
          <a:p>
            <a:pPr lvl="0"/>
            <a:r>
              <a:rPr b="1" i="0" strike="noStrike" u="none"/>
              <a:t>Striae gravidarum appears on the abdomen</a:t>
            </a:r>
          </a:p>
          <a:p>
            <a:pPr lvl="0"/>
            <a:r>
              <a:rPr b="1" i="0" strike="noStrike" u="none"/>
              <a:t>There is increased sweating and feeling hot because basal body temperature rises by about 0.5 degrees Celsius</a:t>
            </a:r>
          </a:p>
          <a:p>
            <a:pPr lvl="0"/>
          </a:p>
          <a:p>
            <a:pPr lvl="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818" name=""/>
        <p:cNvGrpSpPr/>
        <p:nvPr/>
      </p:nvGrpSpPr>
      <p:grpSpPr>
        <a:xfrm>
          <a:off x="0" y="0"/>
          <a:ext cx="0" cy="0"/>
          <a:chOff x="0" y="0"/>
          <a:chExt cx="0" cy="0"/>
        </a:xfrm>
      </p:grpSpPr>
      <p:sp>
        <p:nvSpPr>
          <p:cNvPr id="1049224" name=""/>
          <p:cNvSpPr txBox="1"/>
          <p:nvPr>
            <p:ph type="title" idx="0"/>
          </p:nvPr>
        </p:nvSpPr>
        <p:spPr>
          <a:xfrm>
            <a:off x="457200" y="273050"/>
            <a:ext cx="8229600" cy="1143000"/>
          </a:xfrm>
          <a:prstGeom prst="rect"/>
          <a:noFill/>
          <a:ln>
            <a:noFill/>
          </a:ln>
        </p:spPr>
        <p:txBody>
          <a:bodyPr anchor="ctr" wrap="square"/>
          <a:p>
            <a:pPr lvl="0"/>
            <a:r>
              <a:t>Changes in the GI  system</a:t>
            </a:r>
          </a:p>
        </p:txBody>
      </p:sp>
      <p:sp>
        <p:nvSpPr>
          <p:cNvPr id="1049225" name=""/>
          <p:cNvSpPr txBox="1"/>
          <p:nvPr>
            <p:ph type="body" idx="1"/>
          </p:nvPr>
        </p:nvSpPr>
        <p:spPr>
          <a:xfrm>
            <a:off x="457200" y="1600200"/>
            <a:ext cx="8229600" cy="4524375"/>
          </a:xfrm>
          <a:prstGeom prst="rect"/>
          <a:noFill/>
          <a:ln>
            <a:noFill/>
          </a:ln>
        </p:spPr>
        <p:txBody>
          <a:bodyPr anchor="t" wrap="square"/>
          <a:p>
            <a:pPr lvl="0"/>
            <a:r>
              <a:rPr b="1" i="0" strike="noStrike" u="none"/>
              <a:t>Gums becomes edematous, spongy and soft. This can lead to bleeding</a:t>
            </a:r>
          </a:p>
          <a:p>
            <a:pPr lvl="0"/>
            <a:r>
              <a:rPr b="1" i="0" strike="noStrike" u="none"/>
              <a:t>Ptyalism, pica, nausea and vomiting occurs</a:t>
            </a:r>
          </a:p>
          <a:p>
            <a:pPr lvl="0"/>
            <a:r>
              <a:rPr b="1" i="0" strike="noStrike" u="none"/>
              <a:t>Later in pregnancy, the stomach and intestines are displaced upwards leading to heartburn.</a:t>
            </a:r>
          </a:p>
          <a:p>
            <a:pPr lvl="0"/>
            <a:r>
              <a:rPr b="1" i="0" strike="noStrike" u="none"/>
              <a:t>Intestinal motility is reduced and this predisposes mothers to constipation.</a:t>
            </a:r>
          </a:p>
          <a:p>
            <a:pPr lvl="0">
              <a:buNone/>
            </a:p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819" name=""/>
        <p:cNvGrpSpPr/>
        <p:nvPr/>
      </p:nvGrpSpPr>
      <p:grpSpPr>
        <a:xfrm>
          <a:off x="0" y="0"/>
          <a:ext cx="0" cy="0"/>
          <a:chOff x="0" y="0"/>
          <a:chExt cx="0" cy="0"/>
        </a:xfrm>
      </p:grpSpPr>
      <p:sp>
        <p:nvSpPr>
          <p:cNvPr id="1049226" name=""/>
          <p:cNvSpPr txBox="1"/>
          <p:nvPr>
            <p:ph type="title" idx="0"/>
          </p:nvPr>
        </p:nvSpPr>
        <p:spPr>
          <a:xfrm>
            <a:off x="457200" y="273050"/>
            <a:ext cx="8229600" cy="1143000"/>
          </a:xfrm>
          <a:prstGeom prst="rect"/>
          <a:noFill/>
          <a:ln>
            <a:noFill/>
          </a:ln>
        </p:spPr>
        <p:txBody>
          <a:bodyPr anchor="ctr" wrap="square"/>
          <a:p>
            <a:pPr lvl="0"/>
            <a:r>
              <a:t>Urinary system</a:t>
            </a:r>
          </a:p>
        </p:txBody>
      </p:sp>
      <p:sp>
        <p:nvSpPr>
          <p:cNvPr id="1049227"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Frequency of micturation increases during the first and last trimesters</a:t>
            </a:r>
          </a:p>
          <a:p>
            <a:pPr lvl="0"/>
            <a:r>
              <a:rPr b="1" i="0" strike="noStrike" u="none"/>
              <a:t>There is a net increase in glomerular filtration rate and lowered renal glucose threshold leading to glucosuria</a:t>
            </a:r>
          </a:p>
          <a:p>
            <a:pPr lvl="0"/>
            <a:r>
              <a:rPr b="1" i="0" strike="noStrike" u="none"/>
              <a:t>The ureters becomes kinked causing urine stasis. This predisposes mothers to phylonephritis.</a:t>
            </a:r>
          </a:p>
          <a:p>
            <a:pPr lvl="0"/>
            <a:r>
              <a:rPr b="1" i="0" strike="noStrike" u="none"/>
              <a:t>There is relaxation of urinary sphincters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820" name=""/>
        <p:cNvGrpSpPr/>
        <p:nvPr/>
      </p:nvGrpSpPr>
      <p:grpSpPr>
        <a:xfrm>
          <a:off x="0" y="0"/>
          <a:ext cx="0" cy="0"/>
          <a:chOff x="0" y="0"/>
          <a:chExt cx="0" cy="0"/>
        </a:xfrm>
      </p:grpSpPr>
      <p:sp>
        <p:nvSpPr>
          <p:cNvPr id="1049228" name=""/>
          <p:cNvSpPr txBox="1"/>
          <p:nvPr>
            <p:ph type="title" idx="0"/>
          </p:nvPr>
        </p:nvSpPr>
        <p:spPr>
          <a:xfrm>
            <a:off x="457200" y="273050"/>
            <a:ext cx="8229600" cy="1143000"/>
          </a:xfrm>
          <a:prstGeom prst="rect"/>
          <a:noFill/>
          <a:ln>
            <a:noFill/>
          </a:ln>
        </p:spPr>
        <p:txBody>
          <a:bodyPr anchor="ctr" wrap="square"/>
          <a:p>
            <a:pPr lvl="0"/>
            <a:r>
              <a:t>Changes in the breast</a:t>
            </a:r>
          </a:p>
        </p:txBody>
      </p:sp>
      <p:sp>
        <p:nvSpPr>
          <p:cNvPr id="1049229" name=""/>
          <p:cNvSpPr txBox="1"/>
          <p:nvPr>
            <p:ph type="body" idx="1"/>
          </p:nvPr>
        </p:nvSpPr>
        <p:spPr>
          <a:xfrm>
            <a:off x="457200" y="1600200"/>
            <a:ext cx="8229600" cy="4524375"/>
          </a:xfrm>
          <a:prstGeom prst="rect"/>
          <a:noFill/>
          <a:ln>
            <a:noFill/>
          </a:ln>
        </p:spPr>
        <p:txBody>
          <a:bodyPr anchor="t" wrap="square"/>
          <a:p>
            <a:pPr lvl="0"/>
            <a:r>
              <a:rPr b="1" i="0" strike="noStrike" u="none"/>
              <a:t>Montgomery tubercles becomes more prominent on areola</a:t>
            </a:r>
          </a:p>
          <a:p>
            <a:pPr lvl="0"/>
            <a:r>
              <a:rPr b="1" i="0" strike="noStrike" u="none"/>
              <a:t>There is darkening of areola</a:t>
            </a:r>
          </a:p>
          <a:p>
            <a:pPr lvl="0"/>
            <a:r>
              <a:rPr b="1" i="0" strike="noStrike" u="none"/>
              <a:t>There is tingling and prickling sensation due to increased blood supply</a:t>
            </a:r>
          </a:p>
          <a:p>
            <a:pPr lvl="0"/>
            <a:r>
              <a:rPr b="1" i="0" strike="noStrike" u="none"/>
              <a:t>Breast enlarges, become tense and painful</a:t>
            </a:r>
          </a:p>
          <a:p>
            <a:pPr lvl="0"/>
            <a:r>
              <a:rPr b="1" i="0" strike="noStrike" u="none"/>
              <a:t>Colostrum can be expressed after 16 weeks</a:t>
            </a:r>
          </a:p>
          <a:p>
            <a:pPr lvl="0"/>
            <a:r>
              <a:rPr b="1" i="0" strike="noStrike" u="none"/>
              <a:t>( Check chronological order of change) </a:t>
            </a:r>
          </a:p>
          <a:p>
            <a:pPr lvl="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821" name=""/>
        <p:cNvGrpSpPr/>
        <p:nvPr/>
      </p:nvGrpSpPr>
      <p:grpSpPr>
        <a:xfrm>
          <a:off x="0" y="0"/>
          <a:ext cx="0" cy="0"/>
          <a:chOff x="0" y="0"/>
          <a:chExt cx="0" cy="0"/>
        </a:xfrm>
      </p:grpSpPr>
      <p:sp>
        <p:nvSpPr>
          <p:cNvPr id="1049230" name=""/>
          <p:cNvSpPr txBox="1"/>
          <p:nvPr>
            <p:ph type="title" idx="0"/>
          </p:nvPr>
        </p:nvSpPr>
        <p:spPr>
          <a:xfrm>
            <a:off x="457200" y="273050"/>
            <a:ext cx="8229600" cy="1143000"/>
          </a:xfrm>
          <a:prstGeom prst="rect"/>
          <a:noFill/>
          <a:ln>
            <a:noFill/>
          </a:ln>
        </p:spPr>
        <p:txBody>
          <a:bodyPr anchor="ctr" wrap="square"/>
          <a:p>
            <a:pPr lvl="0"/>
            <a:r>
              <a:t>Changes in weight</a:t>
            </a:r>
          </a:p>
        </p:txBody>
      </p:sp>
      <p:sp>
        <p:nvSpPr>
          <p:cNvPr id="1049231" name=""/>
          <p:cNvSpPr txBox="1"/>
          <p:nvPr>
            <p:ph type="body" idx="1"/>
          </p:nvPr>
        </p:nvSpPr>
        <p:spPr>
          <a:xfrm>
            <a:off x="457200" y="1600200"/>
            <a:ext cx="8229600" cy="4524375"/>
          </a:xfrm>
          <a:prstGeom prst="rect"/>
          <a:noFill/>
          <a:ln>
            <a:noFill/>
          </a:ln>
        </p:spPr>
        <p:txBody>
          <a:bodyPr anchor="t" wrap="square">
            <a:normAutofit fontScale="96429" lnSpcReduction="20000"/>
          </a:bodyPr>
          <a:p>
            <a:pPr lvl="0"/>
            <a:r>
              <a:t>During pregnancy, the weight changes as follows in a primigravida:-</a:t>
            </a:r>
          </a:p>
          <a:p>
            <a:pPr lvl="1"/>
            <a:r>
              <a:rPr b="1" i="0" strike="noStrike" u="none"/>
              <a:t>2-4 kg in the first 20 wks</a:t>
            </a:r>
          </a:p>
          <a:p>
            <a:pPr lvl="1"/>
            <a:r>
              <a:rPr b="1" i="0" strike="noStrike" u="none"/>
              <a:t>0.4-0.5kgs per week until term</a:t>
            </a:r>
          </a:p>
          <a:p>
            <a:pPr lvl="1"/>
            <a:r>
              <a:rPr b="1" i="0" strike="noStrike" u="none"/>
              <a:t>Weight increases by </a:t>
            </a:r>
            <a:r>
              <a:rPr b="1" i="0" strike="noStrike" u="none"/>
              <a:t>appproximately</a:t>
            </a:r>
            <a:r>
              <a:rPr b="1" i="0" strike="noStrike" u="none"/>
              <a:t> 12- 12.5 </a:t>
            </a:r>
            <a:r>
              <a:rPr b="1" i="0" strike="noStrike" u="none"/>
              <a:t>kgs</a:t>
            </a:r>
            <a:r>
              <a:rPr b="1" i="0" strike="noStrike" u="none"/>
              <a:t> in pregnancy</a:t>
            </a:r>
          </a:p>
          <a:p>
            <a:pPr lvl="1"/>
          </a:p>
          <a:p>
            <a:pPr lvl="1">
              <a:buNone/>
            </a:pPr>
            <a:r>
              <a:rPr b="1" i="0" strike="noStrike" u="none"/>
              <a:t>Weight is distributed as follows</a:t>
            </a:r>
          </a:p>
          <a:p>
            <a:pPr lvl="1">
              <a:buNone/>
            </a:pPr>
            <a:r>
              <a:rPr b="1" i="0" strike="noStrike" u="none"/>
              <a:t>Breast 0.4-0.5kgs</a:t>
            </a:r>
          </a:p>
          <a:p>
            <a:pPr lvl="1">
              <a:buNone/>
            </a:pPr>
            <a:r>
              <a:rPr b="1" i="0" strike="noStrike" u="none"/>
              <a:t>Fat           3.5kgs</a:t>
            </a:r>
          </a:p>
          <a:p>
            <a:pPr lvl="1">
              <a:buNone/>
            </a:pPr>
            <a:r>
              <a:rPr b="1" i="0" strike="noStrike" u="none"/>
              <a:t>Placenta    0.6 </a:t>
            </a:r>
            <a:r>
              <a:rPr b="1" i="0" strike="noStrike" u="none"/>
              <a:t>kgs</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822" name=""/>
        <p:cNvGrpSpPr/>
        <p:nvPr/>
      </p:nvGrpSpPr>
      <p:grpSpPr>
        <a:xfrm>
          <a:off x="0" y="0"/>
          <a:ext cx="0" cy="0"/>
          <a:chOff x="0" y="0"/>
          <a:chExt cx="0" cy="0"/>
        </a:xfrm>
      </p:grpSpPr>
      <p:sp>
        <p:nvSpPr>
          <p:cNvPr id="1049232" name=""/>
          <p:cNvSpPr txBox="1"/>
          <p:nvPr>
            <p:ph type="title" idx="0"/>
          </p:nvPr>
        </p:nvSpPr>
        <p:spPr>
          <a:xfrm>
            <a:off x="457200" y="273050"/>
            <a:ext cx="8229600" cy="1143000"/>
          </a:xfrm>
          <a:prstGeom prst="rect"/>
          <a:noFill/>
          <a:ln>
            <a:noFill/>
          </a:ln>
        </p:spPr>
        <p:txBody>
          <a:bodyPr anchor="ctr" wrap="square"/>
          <a:p>
            <a:pPr lvl="0"/>
          </a:p>
        </p:txBody>
      </p:sp>
      <p:sp>
        <p:nvSpPr>
          <p:cNvPr id="1049233" name=""/>
          <p:cNvSpPr txBox="1"/>
          <p:nvPr>
            <p:ph type="body" idx="1"/>
          </p:nvPr>
        </p:nvSpPr>
        <p:spPr>
          <a:xfrm>
            <a:off x="457200" y="1600200"/>
            <a:ext cx="8229600" cy="4524375"/>
          </a:xfrm>
          <a:prstGeom prst="rect"/>
          <a:noFill/>
          <a:ln>
            <a:noFill/>
          </a:ln>
        </p:spPr>
        <p:txBody>
          <a:bodyPr anchor="t" wrap="square"/>
          <a:p>
            <a:pPr lvl="2"/>
            <a:r>
              <a:rPr sz="3200"/>
              <a:t>Fetus                       3.4- 3.5kgs</a:t>
            </a:r>
          </a:p>
          <a:p>
            <a:pPr lvl="2"/>
            <a:r>
              <a:rPr sz="3200"/>
              <a:t>Amniotic fluid          0.6 </a:t>
            </a:r>
            <a:r>
              <a:rPr sz="3200"/>
              <a:t>kgs</a:t>
            </a:r>
          </a:p>
          <a:p>
            <a:pPr lvl="2"/>
            <a:r>
              <a:rPr sz="3200"/>
              <a:t>Uterus increase        0.9- 1kg</a:t>
            </a:r>
          </a:p>
          <a:p>
            <a:pPr lvl="2"/>
            <a:r>
              <a:rPr sz="3200"/>
              <a:t>Blood increase         1.5 </a:t>
            </a:r>
            <a:r>
              <a:rPr sz="3200"/>
              <a:t>kgs</a:t>
            </a:r>
          </a:p>
          <a:p>
            <a:pPr lvl="2"/>
            <a:r>
              <a:rPr sz="3200"/>
              <a:t>Extracellular fluid    1.5 </a:t>
            </a:r>
            <a:r>
              <a:rPr sz="3200"/>
              <a:t>kgs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823" name=""/>
        <p:cNvGrpSpPr/>
        <p:nvPr/>
      </p:nvGrpSpPr>
      <p:grpSpPr>
        <a:xfrm>
          <a:off x="0" y="0"/>
          <a:ext cx="0" cy="0"/>
          <a:chOff x="0" y="0"/>
          <a:chExt cx="0" cy="0"/>
        </a:xfrm>
      </p:grpSpPr>
      <p:sp>
        <p:nvSpPr>
          <p:cNvPr id="1049234" name=""/>
          <p:cNvSpPr txBox="1"/>
          <p:nvPr>
            <p:ph type="title" idx="0"/>
          </p:nvPr>
        </p:nvSpPr>
        <p:spPr>
          <a:xfrm>
            <a:off x="457200" y="273050"/>
            <a:ext cx="8229600" cy="1143000"/>
          </a:xfrm>
          <a:prstGeom prst="rect"/>
          <a:noFill/>
          <a:ln>
            <a:noFill/>
          </a:ln>
        </p:spPr>
        <p:txBody>
          <a:bodyPr anchor="ctr" wrap="square"/>
          <a:p>
            <a:pPr lvl="0"/>
            <a:r>
              <a:t>Changes in cardiovascular system</a:t>
            </a:r>
          </a:p>
        </p:txBody>
      </p:sp>
      <p:sp>
        <p:nvSpPr>
          <p:cNvPr id="1049235" name=""/>
          <p:cNvSpPr txBox="1"/>
          <p:nvPr>
            <p:ph type="body" idx="1"/>
          </p:nvPr>
        </p:nvSpPr>
        <p:spPr>
          <a:xfrm>
            <a:off x="457200" y="1600200"/>
            <a:ext cx="8229600" cy="4524375"/>
          </a:xfrm>
          <a:prstGeom prst="rect"/>
          <a:noFill/>
          <a:ln>
            <a:noFill/>
          </a:ln>
        </p:spPr>
        <p:txBody>
          <a:bodyPr anchor="t" wrap="square"/>
          <a:p>
            <a:pPr lvl="0"/>
            <a:r>
              <a:t>Total blood volume is increased by 20-100%.</a:t>
            </a:r>
          </a:p>
          <a:p>
            <a:pPr lvl="0"/>
            <a:r>
              <a:t>Red blood cells increases as a result of accelerated production in response to increased oxygen demand.</a:t>
            </a:r>
          </a:p>
          <a:p>
            <a:pPr lvl="0"/>
            <a:r>
              <a:t>The plasma volume increases as water is retained in the body leading to hemodilution and physiological anemia despite high levels of red blood cells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824" name=""/>
        <p:cNvGrpSpPr/>
        <p:nvPr/>
      </p:nvGrpSpPr>
      <p:grpSpPr>
        <a:xfrm>
          <a:off x="0" y="0"/>
          <a:ext cx="0" cy="0"/>
          <a:chOff x="0" y="0"/>
          <a:chExt cx="0" cy="0"/>
        </a:xfrm>
      </p:grpSpPr>
      <p:sp>
        <p:nvSpPr>
          <p:cNvPr id="1049236"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37" name=""/>
          <p:cNvSpPr txBox="1"/>
          <p:nvPr>
            <p:ph type="body" idx="1"/>
          </p:nvPr>
        </p:nvSpPr>
        <p:spPr>
          <a:xfrm>
            <a:off x="457200" y="1600200"/>
            <a:ext cx="8229600" cy="4524375"/>
          </a:xfrm>
          <a:prstGeom prst="rect"/>
          <a:noFill/>
          <a:ln>
            <a:noFill/>
          </a:ln>
        </p:spPr>
        <p:txBody>
          <a:bodyPr anchor="t" wrap="square"/>
          <a:p>
            <a:pPr lvl="0"/>
            <a:r>
              <a:t>The white blood cells only increases slightly.</a:t>
            </a:r>
          </a:p>
          <a:p>
            <a:pPr lvl="0"/>
            <a:r>
              <a:t>Platelets and clotting factors increases resulting in increased rate of thrombosis and embolism.</a:t>
            </a:r>
          </a:p>
          <a:p>
            <a:pPr lvl="0"/>
            <a:r>
              <a:t>Increased blood volume increases cardiac workload. This causes slight hypertrophy of the heart.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867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8" name=""/>
          <p:cNvSpPr txBox="1"/>
          <p:nvPr>
            <p:ph type="body" idx="1"/>
          </p:nvPr>
        </p:nvSpPr>
        <p:spPr>
          <a:xfrm>
            <a:off x="457200" y="1600200"/>
            <a:ext cx="8229600" cy="4524375"/>
          </a:xfrm>
          <a:prstGeom prst="rect"/>
          <a:noFill/>
          <a:ln>
            <a:noFill/>
          </a:ln>
        </p:spPr>
        <p:txBody>
          <a:bodyPr anchor="t" wrap="square"/>
          <a:p>
            <a:pPr lvl="0"/>
            <a:r>
              <a:rPr b="1" i="1" strike="noStrike" u="none"/>
              <a:t>The Labia Minora</a:t>
            </a:r>
            <a:r>
              <a:t> </a:t>
            </a:r>
          </a:p>
          <a:p>
            <a:pPr lvl="0"/>
            <a:r>
              <a:rPr b="1" i="0" strike="noStrike" u="none"/>
              <a:t>The labia minora (L. small lips) are thin, delicate folds of fat-free hairless skin.</a:t>
            </a:r>
          </a:p>
          <a:p>
            <a:pPr lvl="0"/>
            <a:r>
              <a:rPr b="1" i="0" strike="noStrike" u="none"/>
              <a:t>They are located between the </a:t>
            </a:r>
            <a:r>
              <a:rPr b="1" i="0" strike="noStrike" u="sng">
                <a:solidFill>
                  <a:srgbClr val="0000FF"/>
                </a:solidFill>
              </a:rPr>
              <a:t>labia majora</a:t>
            </a:r>
            <a:r>
              <a:rPr b="1" i="0" strike="noStrike" u="none"/>
              <a:t>.</a:t>
            </a:r>
          </a:p>
          <a:p>
            <a:pPr lvl="0"/>
            <a:r>
              <a:rPr b="1" i="0" strike="noStrike" u="none"/>
              <a:t>The labia minora contain a core of spongy tissue with many small blood vessels but no fat.</a:t>
            </a:r>
          </a:p>
          <a:p>
            <a:pPr lvl="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825" name=""/>
        <p:cNvGrpSpPr/>
        <p:nvPr/>
      </p:nvGrpSpPr>
      <p:grpSpPr>
        <a:xfrm>
          <a:off x="0" y="0"/>
          <a:ext cx="0" cy="0"/>
          <a:chOff x="0" y="0"/>
          <a:chExt cx="0" cy="0"/>
        </a:xfrm>
      </p:grpSpPr>
      <p:sp>
        <p:nvSpPr>
          <p:cNvPr id="1049238"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39"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Cardiac output increases by about 40-50% from the sixteenth week and remain elevated through out the pregnancy.</a:t>
            </a:r>
          </a:p>
          <a:p>
            <a:pPr lvl="0"/>
            <a:r>
              <a:t>The heart rate goes up by about 10-15 beats per minute.</a:t>
            </a:r>
          </a:p>
          <a:p>
            <a:pPr lvl="0"/>
            <a:r>
              <a:t>Blood pressure remains the same or falls slightly.</a:t>
            </a:r>
          </a:p>
          <a:p>
            <a:pPr lvl="0"/>
            <a:r>
              <a:t>Blood vessels relax due to effects of progesterone on the smooth muscles on their walls. This predisposes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826" name=""/>
        <p:cNvGrpSpPr/>
        <p:nvPr/>
      </p:nvGrpSpPr>
      <p:grpSpPr>
        <a:xfrm>
          <a:off x="0" y="0"/>
          <a:ext cx="0" cy="0"/>
          <a:chOff x="0" y="0"/>
          <a:chExt cx="0" cy="0"/>
        </a:xfrm>
      </p:grpSpPr>
      <p:sp>
        <p:nvSpPr>
          <p:cNvPr id="1049240"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41" name=""/>
          <p:cNvSpPr txBox="1"/>
          <p:nvPr>
            <p:ph type="body" idx="1"/>
          </p:nvPr>
        </p:nvSpPr>
        <p:spPr>
          <a:xfrm>
            <a:off x="457200" y="1600200"/>
            <a:ext cx="8229600" cy="4524375"/>
          </a:xfrm>
          <a:prstGeom prst="rect"/>
          <a:noFill/>
          <a:ln>
            <a:noFill/>
          </a:ln>
        </p:spPr>
        <p:txBody>
          <a:bodyPr anchor="t" wrap="square"/>
          <a:p>
            <a:pPr lvl="0">
              <a:buNone/>
            </a:pPr>
            <a:r>
              <a:t>  pregnant women to varicose veins.</a:t>
            </a:r>
          </a:p>
          <a:p>
            <a:pPr lvl="0"/>
            <a:r>
              <a:t>Blood flow increases towards the uterus, breasts, kidneys and skin but there is no increase in blood flow to the brain and the liver.</a:t>
            </a:r>
          </a:p>
          <a:p>
            <a:pPr lvl="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827" name=""/>
        <p:cNvGrpSpPr/>
        <p:nvPr/>
      </p:nvGrpSpPr>
      <p:grpSpPr>
        <a:xfrm>
          <a:off x="0" y="0"/>
          <a:ext cx="0" cy="0"/>
          <a:chOff x="0" y="0"/>
          <a:chExt cx="0" cy="0"/>
        </a:xfrm>
      </p:grpSpPr>
      <p:sp>
        <p:nvSpPr>
          <p:cNvPr id="1049242" name=""/>
          <p:cNvSpPr txBox="1"/>
          <p:nvPr>
            <p:ph type="title" idx="0"/>
          </p:nvPr>
        </p:nvSpPr>
        <p:spPr>
          <a:xfrm>
            <a:off x="457200" y="273050"/>
            <a:ext cx="8229600" cy="1143000"/>
          </a:xfrm>
          <a:prstGeom prst="rect"/>
          <a:noFill/>
          <a:ln>
            <a:noFill/>
          </a:ln>
        </p:spPr>
        <p:txBody>
          <a:bodyPr anchor="ctr" wrap="square"/>
          <a:p>
            <a:pPr lvl="0"/>
            <a:r>
              <a:t>Changes in the respiratory system</a:t>
            </a:r>
          </a:p>
        </p:txBody>
      </p:sp>
      <p:sp>
        <p:nvSpPr>
          <p:cNvPr id="1049243" name=""/>
          <p:cNvSpPr txBox="1"/>
          <p:nvPr>
            <p:ph type="body" idx="1"/>
          </p:nvPr>
        </p:nvSpPr>
        <p:spPr>
          <a:xfrm>
            <a:off x="457200" y="1600200"/>
            <a:ext cx="8229600" cy="4524375"/>
          </a:xfrm>
          <a:prstGeom prst="rect"/>
          <a:noFill/>
          <a:ln>
            <a:noFill/>
          </a:ln>
        </p:spPr>
        <p:txBody>
          <a:bodyPr anchor="t" wrap="square"/>
          <a:p>
            <a:pPr lvl="0"/>
            <a:r>
              <a:t>This system is not much stressed.</a:t>
            </a:r>
          </a:p>
          <a:p>
            <a:pPr lvl="0"/>
            <a:r>
              <a:t>The mucosa of the system becomes hyperemic and edematous with </a:t>
            </a:r>
            <a:r>
              <a:t>hypersecretion</a:t>
            </a:r>
            <a:r>
              <a:t> of mucus which can lead to stuffiness and </a:t>
            </a:r>
            <a:r>
              <a:t>epistaxis</a:t>
            </a:r>
            <a:r>
              <a:t>. It can also cause progressive running nose with blocked nostrils that disappears after delivery.</a:t>
            </a:r>
          </a:p>
          <a:p>
            <a:pPr lvl="0"/>
            <a:r>
              <a:t>The shape of the chest changes and circumference increases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828" name=""/>
        <p:cNvGrpSpPr/>
        <p:nvPr/>
      </p:nvGrpSpPr>
      <p:grpSpPr>
        <a:xfrm>
          <a:off x="0" y="0"/>
          <a:ext cx="0" cy="0"/>
          <a:chOff x="0" y="0"/>
          <a:chExt cx="0" cy="0"/>
        </a:xfrm>
      </p:grpSpPr>
      <p:sp>
        <p:nvSpPr>
          <p:cNvPr id="1049244" name=""/>
          <p:cNvSpPr txBox="1"/>
          <p:nvPr>
            <p:ph type="title" idx="0"/>
          </p:nvPr>
        </p:nvSpPr>
        <p:spPr>
          <a:xfrm>
            <a:off x="457200" y="273050"/>
            <a:ext cx="8229600" cy="1143000"/>
          </a:xfrm>
          <a:prstGeom prst="rect"/>
          <a:noFill/>
          <a:ln>
            <a:noFill/>
          </a:ln>
        </p:spPr>
        <p:txBody>
          <a:bodyPr anchor="ctr" wrap="square"/>
          <a:p>
            <a:pPr lvl="0"/>
          </a:p>
        </p:txBody>
      </p:sp>
      <p:sp>
        <p:nvSpPr>
          <p:cNvPr id="1049245" name=""/>
          <p:cNvSpPr txBox="1"/>
          <p:nvPr>
            <p:ph type="body" idx="1"/>
          </p:nvPr>
        </p:nvSpPr>
        <p:spPr>
          <a:xfrm>
            <a:off x="457200" y="1600200"/>
            <a:ext cx="8229600" cy="4524375"/>
          </a:xfrm>
          <a:prstGeom prst="rect"/>
          <a:noFill/>
          <a:ln>
            <a:noFill/>
          </a:ln>
        </p:spPr>
        <p:txBody>
          <a:bodyPr anchor="t" wrap="square"/>
          <a:p>
            <a:pPr lvl="0"/>
            <a:r>
              <a:t>The diaphragm is elevated and rib cage displaced upwards.</a:t>
            </a:r>
          </a:p>
          <a:p>
            <a:pPr lvl="0"/>
            <a:r>
              <a:t>Respiratory rate remains the same but breathing becomes more diaphragmatic and deeper.</a:t>
            </a:r>
          </a:p>
          <a:p>
            <a:pPr lvl="0"/>
            <a:r>
              <a:t>Tidal volume increases by 40%</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829" name=""/>
        <p:cNvGrpSpPr/>
        <p:nvPr/>
      </p:nvGrpSpPr>
      <p:grpSpPr>
        <a:xfrm>
          <a:off x="0" y="0"/>
          <a:ext cx="0" cy="0"/>
          <a:chOff x="0" y="0"/>
          <a:chExt cx="0" cy="0"/>
        </a:xfrm>
      </p:grpSpPr>
      <p:sp>
        <p:nvSpPr>
          <p:cNvPr id="1049246" name=""/>
          <p:cNvSpPr txBox="1"/>
          <p:nvPr>
            <p:ph type="title" idx="0"/>
          </p:nvPr>
        </p:nvSpPr>
        <p:spPr>
          <a:xfrm>
            <a:off x="457200" y="273050"/>
            <a:ext cx="8229600" cy="1143000"/>
          </a:xfrm>
          <a:prstGeom prst="rect"/>
          <a:noFill/>
          <a:ln>
            <a:noFill/>
          </a:ln>
        </p:spPr>
        <p:txBody>
          <a:bodyPr anchor="ctr" wrap="square"/>
          <a:p>
            <a:pPr lvl="0"/>
            <a:r>
              <a:t>Changes in the skeletal system</a:t>
            </a:r>
          </a:p>
        </p:txBody>
      </p:sp>
      <p:sp>
        <p:nvSpPr>
          <p:cNvPr id="1049247" name=""/>
          <p:cNvSpPr txBox="1"/>
          <p:nvPr>
            <p:ph type="body" idx="1"/>
          </p:nvPr>
        </p:nvSpPr>
        <p:spPr>
          <a:xfrm>
            <a:off x="457200" y="1600200"/>
            <a:ext cx="8229600" cy="4524375"/>
          </a:xfrm>
          <a:prstGeom prst="rect"/>
          <a:noFill/>
          <a:ln>
            <a:noFill/>
          </a:ln>
        </p:spPr>
        <p:txBody>
          <a:bodyPr anchor="t" wrap="square"/>
          <a:p>
            <a:pPr lvl="0"/>
            <a:r>
              <a:t> there is relaxation of joint ligaments by progesterone resulting to</a:t>
            </a:r>
          </a:p>
          <a:p>
            <a:pPr lvl="1"/>
            <a:r>
              <a:t>Back pain</a:t>
            </a:r>
          </a:p>
          <a:p>
            <a:pPr lvl="1"/>
            <a:r>
              <a:t>Symphysis pubis dysfunction</a:t>
            </a:r>
          </a:p>
          <a:p>
            <a:pPr lvl="1"/>
            <a:r>
              <a:t>Backward curvature.</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830" name=""/>
        <p:cNvGrpSpPr/>
        <p:nvPr/>
      </p:nvGrpSpPr>
      <p:grpSpPr>
        <a:xfrm>
          <a:off x="0" y="0"/>
          <a:ext cx="0" cy="0"/>
          <a:chOff x="0" y="0"/>
          <a:chExt cx="0" cy="0"/>
        </a:xfrm>
      </p:grpSpPr>
      <p:sp>
        <p:nvSpPr>
          <p:cNvPr id="1049248" name=""/>
          <p:cNvSpPr txBox="1"/>
          <p:nvPr>
            <p:ph type="title" idx="0"/>
          </p:nvPr>
        </p:nvSpPr>
        <p:spPr>
          <a:xfrm>
            <a:off x="457200" y="273050"/>
            <a:ext cx="8229600" cy="1143000"/>
          </a:xfrm>
          <a:prstGeom prst="rect"/>
          <a:noFill/>
          <a:ln>
            <a:noFill/>
          </a:ln>
        </p:spPr>
        <p:txBody>
          <a:bodyPr anchor="ctr" wrap="square"/>
          <a:p>
            <a:pPr lvl="0"/>
            <a:r>
              <a:t>Changes in the endocrine system</a:t>
            </a:r>
          </a:p>
        </p:txBody>
      </p:sp>
      <p:sp>
        <p:nvSpPr>
          <p:cNvPr id="1049249" name=""/>
          <p:cNvSpPr txBox="1"/>
          <p:nvPr>
            <p:ph type="body" idx="1"/>
          </p:nvPr>
        </p:nvSpPr>
        <p:spPr>
          <a:xfrm>
            <a:off x="457200" y="1600200"/>
            <a:ext cx="8229600" cy="4524375"/>
          </a:xfrm>
          <a:prstGeom prst="rect"/>
          <a:noFill/>
          <a:ln>
            <a:noFill/>
          </a:ln>
        </p:spPr>
        <p:txBody>
          <a:bodyPr anchor="t" wrap="square"/>
          <a:p>
            <a:pPr lvl="0"/>
            <a:r>
              <a:t>High levels of estrogen and progesterone produced by the placenta inhibits production of LH and FSH.</a:t>
            </a:r>
          </a:p>
          <a:p>
            <a:pPr lvl="0"/>
            <a:r>
              <a:t>There is increased production of prolactin secretion but the effects of the hormone are inhibited by estrogen.</a:t>
            </a:r>
          </a:p>
          <a:p>
            <a:pPr lvl="0"/>
            <a:r>
              <a:t>There is increased secretion of oxytocin but it’s effects are not felt until the onset of labor</a:t>
            </a:r>
          </a:p>
          <a:p>
            <a:pPr lvl="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831" name=""/>
        <p:cNvGrpSpPr/>
        <p:nvPr/>
      </p:nvGrpSpPr>
      <p:grpSpPr>
        <a:xfrm>
          <a:off x="0" y="0"/>
          <a:ext cx="0" cy="0"/>
          <a:chOff x="0" y="0"/>
          <a:chExt cx="0" cy="0"/>
        </a:xfrm>
      </p:grpSpPr>
      <p:sp>
        <p:nvSpPr>
          <p:cNvPr id="1049250" name=""/>
          <p:cNvSpPr txBox="1"/>
          <p:nvPr>
            <p:ph type="title" idx="0"/>
          </p:nvPr>
        </p:nvSpPr>
        <p:spPr>
          <a:xfrm>
            <a:off x="457200" y="273050"/>
            <a:ext cx="8229600" cy="1143000"/>
          </a:xfrm>
          <a:prstGeom prst="rect"/>
          <a:noFill/>
          <a:ln>
            <a:noFill/>
          </a:ln>
        </p:spPr>
        <p:txBody>
          <a:bodyPr anchor="ctr" wrap="square"/>
          <a:p>
            <a:pPr lvl="0"/>
            <a:r>
              <a:t>Endocrine system ct.</a:t>
            </a:r>
          </a:p>
        </p:txBody>
      </p:sp>
      <p:sp>
        <p:nvSpPr>
          <p:cNvPr id="1049251"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There is increased production of adrenal corticosteroids</a:t>
            </a:r>
          </a:p>
          <a:p>
            <a:pPr lvl="0"/>
            <a:r>
              <a:t>Basal metabolic rate increases due to increased oxygen consumption and production of thyroid hormones.</a:t>
            </a:r>
          </a:p>
          <a:p>
            <a:pPr lvl="0"/>
            <a:r>
              <a:t>Human placental lactogen causes maternal tissue resistance to hormone insulin leading to elevated levels of glucose. This can cause pregnancy induced DM.</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832" name=""/>
        <p:cNvGrpSpPr/>
        <p:nvPr/>
      </p:nvGrpSpPr>
      <p:grpSpPr>
        <a:xfrm>
          <a:off x="0" y="0"/>
          <a:ext cx="0" cy="0"/>
          <a:chOff x="0" y="0"/>
          <a:chExt cx="0" cy="0"/>
        </a:xfrm>
      </p:grpSpPr>
      <p:sp>
        <p:nvSpPr>
          <p:cNvPr id="1049252" name=""/>
          <p:cNvSpPr txBox="1"/>
          <p:nvPr>
            <p:ph type="title" idx="0"/>
          </p:nvPr>
        </p:nvSpPr>
        <p:spPr>
          <a:xfrm>
            <a:off x="457200" y="273050"/>
            <a:ext cx="8229600" cy="1143000"/>
          </a:xfrm>
          <a:prstGeom prst="rect"/>
          <a:noFill/>
          <a:ln>
            <a:noFill/>
          </a:ln>
        </p:spPr>
        <p:txBody>
          <a:bodyPr anchor="ctr" wrap="square">
            <a:normAutofit fontScale="90000"/>
          </a:bodyPr>
          <a:p>
            <a:pPr lvl="0"/>
            <a:r>
              <a:t>CHANGES IN THE REPRODUCTIVE SYSTEM</a:t>
            </a:r>
          </a:p>
        </p:txBody>
      </p:sp>
      <p:sp>
        <p:nvSpPr>
          <p:cNvPr id="1049253" name=""/>
          <p:cNvSpPr txBox="1"/>
          <p:nvPr>
            <p:ph type="body" idx="1"/>
          </p:nvPr>
        </p:nvSpPr>
        <p:spPr>
          <a:xfrm>
            <a:off x="457200" y="1600200"/>
            <a:ext cx="8229600" cy="4524375"/>
          </a:xfrm>
          <a:prstGeom prst="rect"/>
          <a:noFill/>
          <a:ln>
            <a:noFill/>
          </a:ln>
        </p:spPr>
        <p:txBody>
          <a:bodyPr anchor="t" wrap="square"/>
          <a:p>
            <a:pPr lvl="0"/>
            <a:r>
              <a:t>The endometrium becomes more thicker and vascular in the upper segment which is mostly often the site of implantation.</a:t>
            </a:r>
          </a:p>
          <a:p>
            <a:pPr lvl="0"/>
            <a:r>
              <a:t>In preparation for labor, the myometrium develops to a remarkable degree. Each muscle fiber increases 10 times in length and 5 times in thickness. New muscle fibers are also formed.</a:t>
            </a:r>
          </a:p>
          <a:p>
            <a:pPr lvl="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833" name=""/>
        <p:cNvGrpSpPr/>
        <p:nvPr/>
      </p:nvGrpSpPr>
      <p:grpSpPr>
        <a:xfrm>
          <a:off x="0" y="0"/>
          <a:ext cx="0" cy="0"/>
          <a:chOff x="0" y="0"/>
          <a:chExt cx="0" cy="0"/>
        </a:xfrm>
      </p:grpSpPr>
      <p:sp>
        <p:nvSpPr>
          <p:cNvPr id="1049254"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55" name=""/>
          <p:cNvSpPr txBox="1"/>
          <p:nvPr>
            <p:ph type="body" idx="1"/>
          </p:nvPr>
        </p:nvSpPr>
        <p:spPr>
          <a:xfrm>
            <a:off x="457200" y="1600200"/>
            <a:ext cx="8229600" cy="4524375"/>
          </a:xfrm>
          <a:prstGeom prst="rect"/>
          <a:noFill/>
          <a:ln>
            <a:noFill/>
          </a:ln>
        </p:spPr>
        <p:txBody>
          <a:bodyPr anchor="t" wrap="square"/>
          <a:p>
            <a:pPr lvl="0"/>
            <a:r>
              <a:t>The uterus increase in size from 7.5×5cm×2.5cm to 30cm×23cm×20cm. Its weight increases from 60gms to 900gms.</a:t>
            </a:r>
          </a:p>
          <a:p>
            <a:pPr lvl="0"/>
            <a:r>
              <a:t>The uterus changes in position from being a pelvic organ to an abdominal organ.</a:t>
            </a:r>
          </a:p>
          <a:p>
            <a:pPr lvl="0"/>
            <a:r>
              <a:t>It also changes from the state of </a:t>
            </a:r>
            <a:r>
              <a:t>anteversion</a:t>
            </a:r>
            <a:r>
              <a:t> and </a:t>
            </a:r>
            <a:r>
              <a:t>anteflexion</a:t>
            </a:r>
            <a:r>
              <a:t> to straightening up and leaning to the right</a:t>
            </a:r>
          </a:p>
          <a:p>
            <a:pPr lvl="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834" name=""/>
        <p:cNvGrpSpPr/>
        <p:nvPr/>
      </p:nvGrpSpPr>
      <p:grpSpPr>
        <a:xfrm>
          <a:off x="0" y="0"/>
          <a:ext cx="0" cy="0"/>
          <a:chOff x="0" y="0"/>
          <a:chExt cx="0" cy="0"/>
        </a:xfrm>
      </p:grpSpPr>
      <p:sp>
        <p:nvSpPr>
          <p:cNvPr id="1049256"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5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From about the 8</a:t>
            </a:r>
            <a:r>
              <a:rPr baseline="30000"/>
              <a:t>th</a:t>
            </a:r>
            <a:r>
              <a:t> week, despite the fact that the uterus is relaxed by effects of progesterone, small waves of painless contractions called Braxton-Hicks contractions begin to be generated. These lasts throughout the pregnancy.</a:t>
            </a:r>
          </a:p>
          <a:p>
            <a:pPr lvl="0"/>
            <a:r>
              <a:t>There is regular growth in uterine size leading to changes in fundal height. This allows for its estimation of period of gestation (refer to text books for discussion)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8679"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0"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The internal surface of each labium minus consists of thin skin and has the typical pink </a:t>
            </a:r>
            <a:r>
              <a:rPr b="1" i="0" strike="noStrike" u="none"/>
              <a:t>colour</a:t>
            </a:r>
            <a:r>
              <a:rPr b="1" i="0" strike="noStrike" u="none"/>
              <a:t> of a mucous membrane.</a:t>
            </a:r>
          </a:p>
          <a:p>
            <a:pPr lvl="0"/>
            <a:r>
              <a:rPr b="1" i="0" strike="noStrike" u="none"/>
              <a:t>It contains many sensory nerve endings.</a:t>
            </a:r>
          </a:p>
          <a:p>
            <a:pPr lvl="0"/>
            <a:r>
              <a:rPr b="1" i="0" strike="noStrike" u="none"/>
              <a:t>Sebaceous and sweat glands open on both of their surfaces.</a:t>
            </a:r>
          </a:p>
          <a:p>
            <a:pPr lvl="0"/>
            <a:r>
              <a:rPr b="1" i="0" strike="noStrike" u="none"/>
              <a:t>The labia minora enclose the </a:t>
            </a:r>
            <a:r>
              <a:rPr b="1" i="0" strike="noStrike" u="sng">
                <a:solidFill>
                  <a:srgbClr val="0000FF"/>
                </a:solidFill>
              </a:rPr>
              <a:t>vestibule of the vagina</a:t>
            </a:r>
            <a:r>
              <a:rPr b="1" i="0" strike="noStrike" u="none"/>
              <a:t> and lie on each side of the </a:t>
            </a:r>
            <a:r>
              <a:rPr b="1" i="0" strike="noStrike" u="sng">
                <a:solidFill>
                  <a:srgbClr val="0000FF"/>
                </a:solidFill>
              </a:rPr>
              <a:t>orifices of the urethra</a:t>
            </a:r>
            <a:r>
              <a:rPr b="1" i="0" strike="noStrike" u="none"/>
              <a:t> and </a:t>
            </a:r>
            <a:r>
              <a:rPr b="1" i="0" strike="noStrike" u="sng">
                <a:solidFill>
                  <a:srgbClr val="0000FF"/>
                </a:solidFill>
              </a:rPr>
              <a:t>vagina</a:t>
            </a:r>
            <a:r>
              <a:rPr b="1" i="0" strike="noStrike" u="none"/>
              <a:t>.</a:t>
            </a:r>
          </a:p>
          <a:p>
            <a:pPr lvl="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837" name=""/>
        <p:cNvGrpSpPr/>
        <p:nvPr/>
      </p:nvGrpSpPr>
      <p:grpSpPr>
        <a:xfrm>
          <a:off x="0" y="0"/>
          <a:ext cx="0" cy="0"/>
          <a:chOff x="0" y="0"/>
          <a:chExt cx="0" cy="0"/>
        </a:xfrm>
      </p:grpSpPr>
      <p:sp>
        <p:nvSpPr>
          <p:cNvPr id="1049261"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2"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The cervix becomes softer and its </a:t>
            </a:r>
            <a:r>
              <a:t>racemose</a:t>
            </a:r>
            <a:r>
              <a:t> glands produces tenacious mucus that forms a pug known as the operculum which occludes the cervical canal and prevent ascending infections</a:t>
            </a:r>
          </a:p>
          <a:p>
            <a:pPr lvl="0"/>
            <a:r>
              <a:t>Towards the end of pregnancy, effacement takes place and the cervix becomes part of the lower uterine segment. The cervix is said to be ripe when it is soft, shortened and admits a tip of a finger</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838" name=""/>
        <p:cNvGrpSpPr/>
        <p:nvPr/>
      </p:nvGrpSpPr>
      <p:grpSpPr>
        <a:xfrm>
          <a:off x="0" y="0"/>
          <a:ext cx="0" cy="0"/>
          <a:chOff x="0" y="0"/>
          <a:chExt cx="0" cy="0"/>
        </a:xfrm>
      </p:grpSpPr>
      <p:sp>
        <p:nvSpPr>
          <p:cNvPr id="1049263"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The muscle coat of the vagina hypertrophies in readiness for distention during the second stage of labor.</a:t>
            </a:r>
          </a:p>
          <a:p>
            <a:pPr lvl="0"/>
            <a:r>
              <a:t>The vagina also becomes bluish-purple in color with pulsation in the fornices due to increased blood supply.</a:t>
            </a:r>
          </a:p>
          <a:p>
            <a:pPr lvl="0"/>
            <a:r>
              <a:t>A whitish vaginal discharge known as leucorrhea  is common. It results from the effects of estrogen  on squamous epithelium tissues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839" name=""/>
        <p:cNvGrpSpPr/>
        <p:nvPr/>
      </p:nvGrpSpPr>
      <p:grpSpPr>
        <a:xfrm>
          <a:off x="0" y="0"/>
          <a:ext cx="0" cy="0"/>
          <a:chOff x="0" y="0"/>
          <a:chExt cx="0" cy="0"/>
        </a:xfrm>
      </p:grpSpPr>
      <p:sp>
        <p:nvSpPr>
          <p:cNvPr id="1049265"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6" name=""/>
          <p:cNvSpPr txBox="1"/>
          <p:nvPr>
            <p:ph type="body" idx="1"/>
          </p:nvPr>
        </p:nvSpPr>
        <p:spPr>
          <a:xfrm>
            <a:off x="457200" y="1600200"/>
            <a:ext cx="8229600" cy="4524375"/>
          </a:xfrm>
          <a:prstGeom prst="rect"/>
          <a:noFill/>
          <a:ln>
            <a:noFill/>
          </a:ln>
        </p:spPr>
        <p:txBody>
          <a:bodyPr anchor="t" wrap="square"/>
          <a:p>
            <a:pPr lvl="0"/>
            <a:r>
              <a:t>The vagina also becomes more acidic due to action of </a:t>
            </a:r>
            <a:r>
              <a:t>Doderlin’s</a:t>
            </a:r>
            <a:r>
              <a:t> bacillus on increased glycogen in the epithelial cells.</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840" name=""/>
        <p:cNvGrpSpPr/>
        <p:nvPr/>
      </p:nvGrpSpPr>
      <p:grpSpPr>
        <a:xfrm>
          <a:off x="0" y="0"/>
          <a:ext cx="0" cy="0"/>
          <a:chOff x="0" y="0"/>
          <a:chExt cx="0" cy="0"/>
        </a:xfrm>
      </p:grpSpPr>
      <p:sp>
        <p:nvSpPr>
          <p:cNvPr id="1049267"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DIAGNOSIS OF PREGNANCY</a:t>
            </a:r>
          </a:p>
        </p:txBody>
      </p:sp>
      <p:sp>
        <p:nvSpPr>
          <p:cNvPr id="1049268"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How do you diagnose a pregnancy?</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841" name=""/>
        <p:cNvGrpSpPr/>
        <p:nvPr/>
      </p:nvGrpSpPr>
      <p:grpSpPr>
        <a:xfrm>
          <a:off x="0" y="0"/>
          <a:ext cx="0" cy="0"/>
          <a:chOff x="0" y="0"/>
          <a:chExt cx="0" cy="0"/>
        </a:xfrm>
      </p:grpSpPr>
      <p:sp>
        <p:nvSpPr>
          <p:cNvPr id="1049269" name=""/>
          <p:cNvSpPr txBox="1"/>
          <p:nvPr>
            <p:ph type="title" idx="0"/>
          </p:nvPr>
        </p:nvSpPr>
        <p:spPr>
          <a:xfrm>
            <a:off x="457200" y="273050"/>
            <a:ext cx="8229600" cy="1143000"/>
          </a:xfrm>
          <a:prstGeom prst="rect"/>
          <a:noFill/>
          <a:ln>
            <a:noFill/>
          </a:ln>
        </p:spPr>
        <p:txBody>
          <a:bodyPr anchor="ctr" wrap="square"/>
          <a:p>
            <a:pPr lvl="0"/>
            <a:r>
              <a:t>Signs and symptoms of pregnancy</a:t>
            </a:r>
          </a:p>
        </p:txBody>
      </p:sp>
      <p:sp>
        <p:nvSpPr>
          <p:cNvPr id="1049270" name=""/>
          <p:cNvSpPr txBox="1"/>
          <p:nvPr>
            <p:ph type="body" idx="1"/>
          </p:nvPr>
        </p:nvSpPr>
        <p:spPr>
          <a:xfrm>
            <a:off x="457200" y="1600200"/>
            <a:ext cx="8229600" cy="4524375"/>
          </a:xfrm>
          <a:prstGeom prst="rect"/>
          <a:noFill/>
          <a:ln>
            <a:noFill/>
          </a:ln>
        </p:spPr>
        <p:txBody>
          <a:bodyPr anchor="t" wrap="square"/>
          <a:p>
            <a:pPr algn="ctr" indent="514350" lvl="0" marL="514350">
              <a:buAutoNum type="arabicPeriod" startAt="1"/>
            </a:pPr>
            <a:r>
              <a:rPr b="1" i="0" strike="noStrike" u="sng">
                <a:solidFill>
                  <a:srgbClr val="FF0000"/>
                </a:solidFill>
              </a:rPr>
              <a:t>Presumptive signs/subjective</a:t>
            </a:r>
          </a:p>
          <a:p>
            <a:pPr indent="514350" lvl="0" marL="514350">
              <a:buNone/>
            </a:pPr>
            <a:r>
              <a:rPr b="1" i="0" strike="noStrike" u="none"/>
              <a:t>These are the symptoms that the woman experiences and reports. They can not be considered as proof of pregnancy</a:t>
            </a:r>
          </a:p>
          <a:p>
            <a:pPr indent="514350" lvl="0" marL="514350">
              <a:buNone/>
            </a:pPr>
            <a:r>
              <a:rPr b="1" i="0" strike="noStrike" u="none"/>
              <a:t>Ammenorhea</a:t>
            </a:r>
            <a:r>
              <a:rPr b="1" i="0" strike="noStrike" u="none"/>
              <a:t>- absence or missing of more than one menstrual period especially in a woman whose cycle is regular.</a:t>
            </a:r>
          </a:p>
          <a:p>
            <a:pPr indent="514350" lvl="0" marL="514350">
              <a:buNone/>
            </a:p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842" name=""/>
        <p:cNvGrpSpPr/>
        <p:nvPr/>
      </p:nvGrpSpPr>
      <p:grpSpPr>
        <a:xfrm>
          <a:off x="0" y="0"/>
          <a:ext cx="0" cy="0"/>
          <a:chOff x="0" y="0"/>
          <a:chExt cx="0" cy="0"/>
        </a:xfrm>
      </p:grpSpPr>
      <p:sp>
        <p:nvSpPr>
          <p:cNvPr id="1049271"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2" name=""/>
          <p:cNvSpPr txBox="1"/>
          <p:nvPr>
            <p:ph type="body" idx="1"/>
          </p:nvPr>
        </p:nvSpPr>
        <p:spPr>
          <a:xfrm>
            <a:off x="457200" y="1600200"/>
            <a:ext cx="8229600" cy="4524375"/>
          </a:xfrm>
          <a:prstGeom prst="rect"/>
          <a:noFill/>
          <a:ln>
            <a:noFill/>
          </a:ln>
        </p:spPr>
        <p:txBody>
          <a:bodyPr anchor="t" wrap="square"/>
          <a:p>
            <a:pPr lvl="0"/>
            <a:r>
              <a:rPr b="1" i="0" strike="noStrike" u="none"/>
              <a:t>Nausea and Vomiting (Morning Sickness)</a:t>
            </a:r>
            <a:r>
              <a:t>.</a:t>
            </a:r>
          </a:p>
          <a:p>
            <a:pPr lvl="1">
              <a:buNone/>
            </a:pPr>
            <a:r>
              <a:t> </a:t>
            </a:r>
            <a:r>
              <a:rPr sz="2400"/>
              <a:t>(1) Usually occurs in early morning during the first weeks of pregnancy.</a:t>
            </a:r>
          </a:p>
          <a:p>
            <a:pPr lvl="1">
              <a:buNone/>
            </a:pPr>
            <a:r>
              <a:rPr sz="2400"/>
              <a:t> (2) Usually spontaneous and subsides in 6 to 8 weeks or by the twelfth to sixteenth week of pregnancy.</a:t>
            </a:r>
          </a:p>
          <a:p>
            <a:pPr lvl="1">
              <a:buNone/>
            </a:pPr>
            <a:r>
              <a:rPr sz="2400"/>
              <a:t> (3) </a:t>
            </a:r>
            <a:r>
              <a:rPr sz="2400"/>
              <a:t>Hyperemesis</a:t>
            </a:r>
            <a:r>
              <a:rPr sz="2400"/>
              <a:t> gravidarum. This is referred to as nausea and vomiting that is severe and lasts beyond the fourth month of pregnancy. It causes weight loss and upsets fluid and electrolyte balance of the patient.</a:t>
            </a:r>
          </a:p>
          <a:p>
            <a:pPr lvl="1"/>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843" name=""/>
        <p:cNvGrpSpPr/>
        <p:nvPr/>
      </p:nvGrpSpPr>
      <p:grpSpPr>
        <a:xfrm>
          <a:off x="0" y="0"/>
          <a:ext cx="0" cy="0"/>
          <a:chOff x="0" y="0"/>
          <a:chExt cx="0" cy="0"/>
        </a:xfrm>
      </p:grpSpPr>
      <p:sp>
        <p:nvSpPr>
          <p:cNvPr id="1049273"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4" name=""/>
          <p:cNvSpPr txBox="1"/>
          <p:nvPr>
            <p:ph type="body" idx="1"/>
          </p:nvPr>
        </p:nvSpPr>
        <p:spPr>
          <a:xfrm>
            <a:off x="457200" y="1295400"/>
            <a:ext cx="8229600" cy="4829175"/>
          </a:xfrm>
          <a:prstGeom prst="rect"/>
          <a:noFill/>
          <a:ln>
            <a:noFill/>
          </a:ln>
        </p:spPr>
        <p:txBody>
          <a:bodyPr anchor="t" wrap="square">
            <a:normAutofit fontScale="93750" lnSpcReduction="20000"/>
          </a:bodyPr>
          <a:p>
            <a:pPr lvl="0"/>
            <a:r>
              <a:rPr b="1" i="0" strike="noStrike" u="none">
                <a:solidFill>
                  <a:srgbClr val="00B0F0"/>
                </a:solidFill>
              </a:rPr>
              <a:t>Frequent Urination.</a:t>
            </a:r>
          </a:p>
          <a:p>
            <a:pPr lvl="0">
              <a:buNone/>
            </a:pPr>
            <a:r>
              <a:t>(1</a:t>
            </a:r>
            <a:r>
              <a:rPr b="1" i="0" strike="noStrike" u="none"/>
              <a:t>) Frequent urination is caused by pressure of the expanding uterus on the bladder.</a:t>
            </a:r>
          </a:p>
          <a:p>
            <a:pPr lvl="0">
              <a:buNone/>
            </a:pPr>
            <a:r>
              <a:rPr b="1" i="0" strike="noStrike" u="none"/>
              <a:t>(2) It subsides as pregnancy progresses and the uterus rises out of the pelvic cavity.</a:t>
            </a:r>
          </a:p>
          <a:p>
            <a:pPr lvl="0">
              <a:buNone/>
            </a:pPr>
            <a:r>
              <a:rPr b="1" i="0" strike="noStrike" u="none"/>
              <a:t>(3) The uterus returns during the last weeks of pregnancy as the head of the fetus presses against the bladder.</a:t>
            </a:r>
          </a:p>
          <a:p>
            <a:pPr lvl="0">
              <a:buNone/>
            </a:pPr>
            <a:r>
              <a:rPr b="1" i="0" strike="noStrike" u="none"/>
              <a:t>(4) Frequent urination is not a definite sign since other factors can be apparent (such as tension, diabetes, urinary tract infection, or tumors).</a:t>
            </a:r>
          </a:p>
          <a:p>
            <a:pPr lvl="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844" name=""/>
        <p:cNvGrpSpPr/>
        <p:nvPr/>
      </p:nvGrpSpPr>
      <p:grpSpPr>
        <a:xfrm>
          <a:off x="0" y="0"/>
          <a:ext cx="0" cy="0"/>
          <a:chOff x="0" y="0"/>
          <a:chExt cx="0" cy="0"/>
        </a:xfrm>
      </p:grpSpPr>
      <p:sp>
        <p:nvSpPr>
          <p:cNvPr id="1049275"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6" name=""/>
          <p:cNvSpPr txBox="1"/>
          <p:nvPr>
            <p:ph type="body" idx="1"/>
          </p:nvPr>
        </p:nvSpPr>
        <p:spPr>
          <a:xfrm>
            <a:off x="457200" y="1600200"/>
            <a:ext cx="8229600" cy="4524375"/>
          </a:xfrm>
          <a:prstGeom prst="rect"/>
          <a:noFill/>
          <a:ln>
            <a:noFill/>
          </a:ln>
        </p:spPr>
        <p:txBody>
          <a:bodyPr anchor="t" wrap="square"/>
          <a:p>
            <a:pPr lvl="0"/>
            <a:r>
              <a:rPr b="1" i="0" strike="noStrike" u="none">
                <a:solidFill>
                  <a:srgbClr val="00B0F0"/>
                </a:solidFill>
              </a:rPr>
              <a:t>Breast Changes</a:t>
            </a:r>
            <a:r>
              <a:rPr>
                <a:solidFill>
                  <a:srgbClr val="00B0F0"/>
                </a:solidFill>
              </a:rPr>
              <a:t>.</a:t>
            </a:r>
          </a:p>
          <a:p>
            <a:pPr lvl="0"/>
            <a:r>
              <a:t>(</a:t>
            </a:r>
            <a:r>
              <a:rPr b="1" i="0" strike="noStrike" u="none"/>
              <a:t>1) In early pregnancy, changes start with a slight, temporary enlargement of the breasts, causing a sensation of weight, fullness, and mild tingling.</a:t>
            </a:r>
          </a:p>
          <a:p>
            <a:pPr lvl="0"/>
            <a:r>
              <a:rPr b="1" i="0" strike="noStrike" u="none"/>
              <a:t>Development of </a:t>
            </a:r>
            <a:r>
              <a:rPr b="1" i="0" strike="noStrike" u="none"/>
              <a:t>montgomery’s</a:t>
            </a:r>
            <a:r>
              <a:rPr b="1" i="0" strike="noStrike" u="none"/>
              <a:t> tubercle</a:t>
            </a:r>
          </a:p>
          <a:p>
            <a:pPr lvl="0"/>
            <a:r>
              <a:rPr b="1" i="0" strike="noStrike" u="none"/>
              <a:t>Darkening of </a:t>
            </a:r>
            <a:r>
              <a:rPr b="1" i="0" strike="noStrike" u="none"/>
              <a:t>ariola</a:t>
            </a:r>
          </a:p>
          <a:p>
            <a:pPr lvl="0"/>
          </a:p>
          <a:p>
            <a:pPr lvl="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845" name=""/>
        <p:cNvGrpSpPr/>
        <p:nvPr/>
      </p:nvGrpSpPr>
      <p:grpSpPr>
        <a:xfrm>
          <a:off x="0" y="0"/>
          <a:ext cx="0" cy="0"/>
          <a:chOff x="0" y="0"/>
          <a:chExt cx="0" cy="0"/>
        </a:xfrm>
      </p:grpSpPr>
      <p:sp>
        <p:nvSpPr>
          <p:cNvPr id="1049277"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8"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b="1" i="0" strike="noStrike" u="none">
                <a:solidFill>
                  <a:srgbClr val="00B0F0"/>
                </a:solidFill>
              </a:rPr>
              <a:t>Quickening (Feeling of Life)</a:t>
            </a:r>
            <a:r>
              <a:rPr>
                <a:solidFill>
                  <a:srgbClr val="00B0F0"/>
                </a:solidFill>
              </a:rPr>
              <a:t>.</a:t>
            </a:r>
          </a:p>
          <a:p>
            <a:pPr lvl="0">
              <a:buNone/>
            </a:pPr>
            <a:r>
              <a:rPr b="1" i="0" strike="noStrike" u="none"/>
              <a:t>(1) This is the first perception of fetal movement within the uterus. It usually occurs toward the end of the fifth month because of spasmodic flutter.</a:t>
            </a:r>
          </a:p>
          <a:p>
            <a:pPr lvl="0">
              <a:buNone/>
            </a:pPr>
            <a:r>
              <a:rPr b="1" i="0" strike="noStrike" u="none"/>
              <a:t>(a) A multigravida can feel quickening as early as 16 weeks.</a:t>
            </a:r>
          </a:p>
          <a:p>
            <a:pPr lvl="0">
              <a:buNone/>
            </a:pPr>
            <a:r>
              <a:rPr b="1" i="0" strike="noStrike" u="none"/>
              <a:t>(b) A primigravida usually cannot feel quickening until after 18 weeks.</a:t>
            </a:r>
          </a:p>
          <a:p>
            <a:pPr lvl="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846" name=""/>
        <p:cNvGrpSpPr/>
        <p:nvPr/>
      </p:nvGrpSpPr>
      <p:grpSpPr>
        <a:xfrm>
          <a:off x="0" y="0"/>
          <a:ext cx="0" cy="0"/>
          <a:chOff x="0" y="0"/>
          <a:chExt cx="0" cy="0"/>
        </a:xfrm>
      </p:grpSpPr>
      <p:sp>
        <p:nvSpPr>
          <p:cNvPr id="1049279" name=""/>
          <p:cNvSpPr txBox="1"/>
          <p:nvPr>
            <p:ph type="title" idx="0"/>
          </p:nvPr>
        </p:nvSpPr>
        <p:spPr>
          <a:xfrm>
            <a:off x="457200" y="273050"/>
            <a:ext cx="8229600" cy="1143000"/>
          </a:xfrm>
          <a:prstGeom prst="rect"/>
          <a:noFill/>
          <a:ln>
            <a:noFill/>
          </a:ln>
        </p:spPr>
        <p:txBody>
          <a:bodyPr anchor="ctr" wrap="square">
            <a:normAutofit fontScale="90000"/>
          </a:bodyPr>
          <a:p>
            <a:pPr lvl="0"/>
            <a:r>
              <a:t>Objective/probable signs of pregnancy</a:t>
            </a:r>
          </a:p>
        </p:txBody>
      </p:sp>
      <p:sp>
        <p:nvSpPr>
          <p:cNvPr id="1049280"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p>
          <a:p>
            <a:pPr lvl="0">
              <a:buNone/>
            </a:pPr>
            <a:r>
              <a:t>(1) </a:t>
            </a:r>
            <a:r>
              <a:rPr b="1" i="0" strike="noStrike" u="none"/>
              <a:t>Chadwick's sign. The vaginal walls have taken on a deeper color caused by the increased vascularity because of increased hormones. It is noted at the sixth week when associated with pregnancy. </a:t>
            </a:r>
          </a:p>
          <a:p>
            <a:pPr lvl="0">
              <a:buNone/>
            </a:pPr>
            <a:r>
              <a:rPr b="1" i="0" strike="noStrike" u="none"/>
              <a:t>(2) Leukorrhea. increase in the white or slightly gray mucoid discharge that has a faint musty odor. It is due to hyperplasia of vaginal epithelial cells of the cervix because of increased hormone level from the pregnancy. Leukorrhea is also present in vaginal infections.</a:t>
            </a:r>
          </a:p>
          <a:p>
            <a:pPr lvl="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868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2" name=""/>
          <p:cNvSpPr txBox="1"/>
          <p:nvPr>
            <p:ph type="body" idx="1"/>
          </p:nvPr>
        </p:nvSpPr>
        <p:spPr>
          <a:xfrm>
            <a:off x="457200" y="1600200"/>
            <a:ext cx="8229600" cy="4524375"/>
          </a:xfrm>
          <a:prstGeom prst="rect"/>
          <a:noFill/>
          <a:ln>
            <a:noFill/>
          </a:ln>
        </p:spPr>
        <p:txBody>
          <a:bodyPr anchor="t" wrap="square"/>
          <a:p>
            <a:pPr lvl="0"/>
            <a:r>
              <a:rPr b="1" i="0" strike="noStrike" u="none"/>
              <a:t>They meet just superior to the </a:t>
            </a:r>
            <a:r>
              <a:rPr b="1" i="0" strike="noStrike" u="sng">
                <a:solidFill>
                  <a:srgbClr val="0000FF"/>
                </a:solidFill>
              </a:rPr>
              <a:t>clitoris</a:t>
            </a:r>
            <a:r>
              <a:rPr b="1" i="0" strike="noStrike" u="none"/>
              <a:t> to form a fold of skin called the prepuce (clitoral hood).</a:t>
            </a:r>
          </a:p>
          <a:p>
            <a:pPr lvl="0"/>
            <a:r>
              <a:rPr b="1" i="0" strike="noStrike" u="none"/>
              <a:t>Posteriorly they fuse forming the </a:t>
            </a:r>
            <a:r>
              <a:rPr b="1" i="0" strike="noStrike" u="none"/>
              <a:t>fourchete</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847" name=""/>
        <p:cNvGrpSpPr/>
        <p:nvPr/>
      </p:nvGrpSpPr>
      <p:grpSpPr>
        <a:xfrm>
          <a:off x="0" y="0"/>
          <a:ext cx="0" cy="0"/>
          <a:chOff x="0" y="0"/>
          <a:chExt cx="0" cy="0"/>
        </a:xfrm>
      </p:grpSpPr>
      <p:sp>
        <p:nvSpPr>
          <p:cNvPr id="1049281" name=""/>
          <p:cNvSpPr txBox="1"/>
          <p:nvPr>
            <p:ph type="title" idx="0"/>
          </p:nvPr>
        </p:nvSpPr>
        <p:spPr>
          <a:xfrm>
            <a:off x="457200" y="273050"/>
            <a:ext cx="8229600" cy="1143000"/>
          </a:xfrm>
          <a:prstGeom prst="rect"/>
          <a:noFill/>
          <a:ln>
            <a:noFill/>
          </a:ln>
        </p:spPr>
        <p:txBody>
          <a:bodyPr anchor="ctr" wrap="square"/>
          <a:p>
            <a:pPr lvl="0"/>
            <a:r>
              <a:t>Objective/probable signs</a:t>
            </a:r>
          </a:p>
        </p:txBody>
      </p:sp>
      <p:sp>
        <p:nvSpPr>
          <p:cNvPr id="1049282"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3"/>
            </a:pPr>
            <a:r>
              <a:t>H</a:t>
            </a:r>
            <a:r>
              <a:t>egar’s</a:t>
            </a:r>
            <a:r>
              <a:t> sign- softening of the cervix.</a:t>
            </a:r>
          </a:p>
          <a:p>
            <a:pPr indent="641350" lvl="0" marL="577850">
              <a:buAutoNum type="arabicPeriod" startAt="3"/>
            </a:pPr>
            <a:r>
              <a:t>McDonald’s sign-increased ease of flexing the body of the uterus against the cervix.</a:t>
            </a:r>
          </a:p>
          <a:p>
            <a:pPr indent="641350" lvl="0" marL="577850">
              <a:buAutoNum type="arabicPeriod" startAt="3"/>
            </a:pPr>
            <a:r>
              <a:t>Progressive increase in fundal height</a:t>
            </a:r>
          </a:p>
          <a:p>
            <a:pPr indent="641350" lvl="0" marL="577850">
              <a:buAutoNum type="arabicPeriod" startAt="3"/>
            </a:pPr>
            <a:r>
              <a:t>Braxton-Hicks contractions can be palpated.</a:t>
            </a:r>
          </a:p>
          <a:p>
            <a:pPr indent="641350" lvl="0" marL="577850">
              <a:buAutoNum type="arabicPeriod" startAt="3"/>
            </a:pPr>
            <a:r>
              <a:t>Positive immunological pregnancy test in early morning specimen from the 14</a:t>
            </a:r>
            <a:r>
              <a:rPr baseline="30000"/>
              <a:t>th</a:t>
            </a:r>
            <a:r>
              <a:t> day after fertilization.</a:t>
            </a:r>
          </a:p>
          <a:p>
            <a:pPr indent="641350" lvl="0" marL="577850">
              <a:buAutoNum type="arabicPeriod" startAt="3"/>
            </a:pPr>
          </a:p>
          <a:p>
            <a:pPr indent="641350" lvl="0" marL="577850">
              <a:buAutoNum type="arabicPeriod" startAt="3"/>
            </a:p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848" name=""/>
        <p:cNvGrpSpPr/>
        <p:nvPr/>
      </p:nvGrpSpPr>
      <p:grpSpPr>
        <a:xfrm>
          <a:off x="0" y="0"/>
          <a:ext cx="0" cy="0"/>
          <a:chOff x="0" y="0"/>
          <a:chExt cx="0" cy="0"/>
        </a:xfrm>
      </p:grpSpPr>
      <p:sp>
        <p:nvSpPr>
          <p:cNvPr id="1049283" name=""/>
          <p:cNvSpPr txBox="1"/>
          <p:nvPr>
            <p:ph type="title" idx="0"/>
          </p:nvPr>
        </p:nvSpPr>
        <p:spPr>
          <a:xfrm>
            <a:off x="457200" y="273050"/>
            <a:ext cx="8229600" cy="1143000"/>
          </a:xfrm>
          <a:prstGeom prst="rect"/>
          <a:noFill/>
          <a:ln>
            <a:noFill/>
          </a:ln>
        </p:spPr>
        <p:txBody>
          <a:bodyPr anchor="ctr" wrap="square"/>
          <a:p>
            <a:pPr lvl="0"/>
            <a:r>
              <a:t>Positive(diagnostic) changes</a:t>
            </a:r>
          </a:p>
        </p:txBody>
      </p:sp>
      <p:sp>
        <p:nvSpPr>
          <p:cNvPr id="1049284" name=""/>
          <p:cNvSpPr txBox="1"/>
          <p:nvPr>
            <p:ph type="body" idx="1"/>
          </p:nvPr>
        </p:nvSpPr>
        <p:spPr>
          <a:xfrm>
            <a:off x="457200" y="1600200"/>
            <a:ext cx="8229600" cy="4524375"/>
          </a:xfrm>
          <a:prstGeom prst="rect"/>
          <a:noFill/>
          <a:ln>
            <a:noFill/>
          </a:ln>
        </p:spPr>
        <p:txBody>
          <a:bodyPr anchor="t" wrap="square"/>
          <a:p>
            <a:pPr lvl="0"/>
            <a:r>
              <a:t>Fetal heart is heard and is regular on auscultation</a:t>
            </a:r>
          </a:p>
          <a:p>
            <a:pPr lvl="0"/>
            <a:r>
              <a:t>Fetal movements are reported by the mother or seen through the abdomen.</a:t>
            </a:r>
          </a:p>
          <a:p>
            <a:pPr lvl="0"/>
            <a:r>
              <a:t>Ultrasound and x-ray-the baby is seen as early as 6 weeks.</a:t>
            </a:r>
          </a:p>
          <a:p>
            <a:pPr lvl="0"/>
            <a:r>
              <a:t>Palpable fetal parts.</a:t>
            </a:r>
          </a:p>
          <a:p>
            <a:pPr lvl="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849" name=""/>
        <p:cNvGrpSpPr/>
        <p:nvPr/>
      </p:nvGrpSpPr>
      <p:grpSpPr>
        <a:xfrm>
          <a:off x="0" y="0"/>
          <a:ext cx="0" cy="0"/>
          <a:chOff x="0" y="0"/>
          <a:chExt cx="0" cy="0"/>
        </a:xfrm>
      </p:grpSpPr>
      <p:sp>
        <p:nvSpPr>
          <p:cNvPr id="1049285" name=""/>
          <p:cNvSpPr txBox="1"/>
          <p:nvPr>
            <p:ph type="title" idx="0"/>
          </p:nvPr>
        </p:nvSpPr>
        <p:spPr>
          <a:xfrm>
            <a:off x="457200" y="273050"/>
            <a:ext cx="8229600" cy="1143000"/>
          </a:xfrm>
          <a:prstGeom prst="rect"/>
          <a:noFill/>
          <a:ln>
            <a:noFill/>
          </a:ln>
        </p:spPr>
        <p:txBody>
          <a:bodyPr anchor="ctr" wrap="square"/>
          <a:p>
            <a:pPr lvl="0"/>
            <a:r>
              <a:t>Minor disorders of pregnancy</a:t>
            </a:r>
          </a:p>
        </p:txBody>
      </p:sp>
      <p:sp>
        <p:nvSpPr>
          <p:cNvPr id="1049286"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t> </a:t>
            </a:r>
            <a:r>
              <a:rPr b="1" i="1" strike="noStrike" u="sng">
                <a:solidFill>
                  <a:srgbClr val="00B0F0"/>
                </a:solidFill>
              </a:rPr>
              <a:t>pica</a:t>
            </a:r>
          </a:p>
          <a:p>
            <a:pPr lvl="0"/>
            <a:r>
              <a:rPr b="1" i="0" strike="noStrike" u="none"/>
              <a:t>It is a desire to eat certain foods or non-food substances such as soil, charcoal, clay, chalk, glue, etc</a:t>
            </a:r>
          </a:p>
          <a:p>
            <a:pPr lvl="0"/>
            <a:r>
              <a:rPr b="1" i="0" strike="noStrike" u="none"/>
              <a:t>It may be due to hormonal changes or lack of enough minerals such as iron and calcium.</a:t>
            </a:r>
          </a:p>
          <a:p>
            <a:pPr lvl="0">
              <a:buNone/>
            </a:pPr>
            <a:r>
              <a:rPr b="1" i="0" strike="noStrike" u="none">
                <a:solidFill>
                  <a:srgbClr val="FF0000"/>
                </a:solidFill>
              </a:rPr>
              <a:t>Advice</a:t>
            </a:r>
          </a:p>
          <a:p>
            <a:pPr lvl="0"/>
            <a:r>
              <a:rPr b="1" i="0" strike="noStrike" u="none"/>
              <a:t>The mother should ensure the substances craved for are not harmful. She should try take food rich in calcium and iron</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850" name=""/>
        <p:cNvGrpSpPr/>
        <p:nvPr/>
      </p:nvGrpSpPr>
      <p:grpSpPr>
        <a:xfrm>
          <a:off x="0" y="0"/>
          <a:ext cx="0" cy="0"/>
          <a:chOff x="0" y="0"/>
          <a:chExt cx="0" cy="0"/>
        </a:xfrm>
      </p:grpSpPr>
      <p:sp>
        <p:nvSpPr>
          <p:cNvPr id="1049287" name=""/>
          <p:cNvSpPr txBox="1"/>
          <p:nvPr>
            <p:ph type="title" idx="0"/>
          </p:nvPr>
        </p:nvSpPr>
        <p:spPr>
          <a:xfrm>
            <a:off x="457200" y="273050"/>
            <a:ext cx="8229600" cy="1143000"/>
          </a:xfrm>
          <a:prstGeom prst="rect"/>
          <a:noFill/>
          <a:ln>
            <a:noFill/>
          </a:ln>
        </p:spPr>
        <p:txBody>
          <a:bodyPr anchor="ctr" wrap="square"/>
          <a:p>
            <a:pPr lvl="0"/>
            <a:r>
              <a:t>constipation</a:t>
            </a:r>
          </a:p>
        </p:txBody>
      </p:sp>
      <p:sp>
        <p:nvSpPr>
          <p:cNvPr id="1049288"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rPr b="1" i="0" strike="noStrike" u="none"/>
              <a:t>This is delayed passage of food through the bowel.</a:t>
            </a:r>
          </a:p>
          <a:p>
            <a:pPr lvl="0"/>
            <a:r>
              <a:rPr b="1" i="0" strike="noStrike" u="none"/>
              <a:t>It is characterized by infrequent bowel action and passage of hard stool.</a:t>
            </a:r>
          </a:p>
          <a:p>
            <a:pPr lvl="0"/>
            <a:r>
              <a:rPr b="1" i="0" strike="noStrike" u="none"/>
              <a:t>It occurs due to relaxing effects of progesterone on smooth muscles of intestinal wall, or due to pressure on the intestines from the growing uterus.</a:t>
            </a:r>
          </a:p>
          <a:p>
            <a:pPr lvl="0">
              <a:buNone/>
            </a:pPr>
            <a:r>
              <a:rPr b="1" i="0" strike="noStrike" u="none">
                <a:solidFill>
                  <a:srgbClr val="FF0000"/>
                </a:solidFill>
              </a:rPr>
              <a:t>Advice</a:t>
            </a:r>
          </a:p>
          <a:p>
            <a:pPr lvl="0">
              <a:buNone/>
            </a:pPr>
            <a:r>
              <a:rPr b="1" i="0" strike="noStrike" u="none"/>
              <a:t>Take more fluids, increase intake of fruits and vegetables, carryout antenatal exercises and if persistent, prescribe some laxatives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851" name=""/>
        <p:cNvGrpSpPr/>
        <p:nvPr/>
      </p:nvGrpSpPr>
      <p:grpSpPr>
        <a:xfrm>
          <a:off x="0" y="0"/>
          <a:ext cx="0" cy="0"/>
          <a:chOff x="0" y="0"/>
          <a:chExt cx="0" cy="0"/>
        </a:xfrm>
      </p:grpSpPr>
      <p:sp>
        <p:nvSpPr>
          <p:cNvPr id="1049289" name=""/>
          <p:cNvSpPr txBox="1"/>
          <p:nvPr>
            <p:ph type="title" idx="0"/>
          </p:nvPr>
        </p:nvSpPr>
        <p:spPr>
          <a:xfrm>
            <a:off x="457200" y="273050"/>
            <a:ext cx="8229600" cy="1143000"/>
          </a:xfrm>
          <a:prstGeom prst="rect"/>
          <a:noFill/>
          <a:ln>
            <a:noFill/>
          </a:ln>
        </p:spPr>
        <p:txBody>
          <a:bodyPr anchor="ctr" wrap="square"/>
          <a:p>
            <a:pPr lvl="0"/>
            <a:r>
              <a:t>Back pain</a:t>
            </a:r>
          </a:p>
        </p:txBody>
      </p:sp>
      <p:sp>
        <p:nvSpPr>
          <p:cNvPr id="104929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This is more common in multiparous women</a:t>
            </a:r>
          </a:p>
          <a:p>
            <a:pPr lvl="0"/>
            <a:r>
              <a:rPr b="1" i="0" strike="noStrike" u="none"/>
              <a:t>It is mostly due to relaxation of pelvic joints and an attempt by the woman to adopt a more comfortable posture to balance the weight.</a:t>
            </a:r>
          </a:p>
          <a:p>
            <a:pPr lvl="0">
              <a:buNone/>
            </a:pPr>
            <a:r>
              <a:rPr b="1" i="0" strike="noStrike" u="none">
                <a:solidFill>
                  <a:srgbClr val="FF0000"/>
                </a:solidFill>
              </a:rPr>
              <a:t>Advice</a:t>
            </a:r>
          </a:p>
          <a:p>
            <a:pPr lvl="0">
              <a:buNone/>
            </a:pPr>
            <a:r>
              <a:rPr b="1" i="0" strike="noStrike" u="none"/>
              <a:t>Try and walk upright, have adequate rest, wear flat shoes, sleep on a firm bed. Also exclude other causes of back pain such as labor.</a:t>
            </a:r>
          </a:p>
          <a:p>
            <a:pPr lvl="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853" name=""/>
        <p:cNvGrpSpPr/>
        <p:nvPr/>
      </p:nvGrpSpPr>
      <p:grpSpPr>
        <a:xfrm>
          <a:off x="0" y="0"/>
          <a:ext cx="0" cy="0"/>
          <a:chOff x="0" y="0"/>
          <a:chExt cx="0" cy="0"/>
        </a:xfrm>
      </p:grpSpPr>
      <p:sp>
        <p:nvSpPr>
          <p:cNvPr id="1049293" name=""/>
          <p:cNvSpPr txBox="1"/>
          <p:nvPr>
            <p:ph type="title" idx="0"/>
          </p:nvPr>
        </p:nvSpPr>
        <p:spPr>
          <a:xfrm>
            <a:off x="457200" y="273050"/>
            <a:ext cx="8229600" cy="1143000"/>
          </a:xfrm>
          <a:prstGeom prst="rect"/>
          <a:noFill/>
          <a:ln>
            <a:noFill/>
          </a:ln>
        </p:spPr>
        <p:txBody>
          <a:bodyPr anchor="ctr" wrap="square"/>
          <a:p>
            <a:pPr lvl="0"/>
            <a:r>
              <a:t>cramps</a:t>
            </a:r>
          </a:p>
        </p:txBody>
      </p:sp>
      <p:sp>
        <p:nvSpPr>
          <p:cNvPr id="104929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These are painful spasmodic muscular contractions in the legs that are more common during pregnancy. They may be due to ischemia or deficiency of vitamins B,C and calcium.</a:t>
            </a:r>
          </a:p>
          <a:p>
            <a:pPr lvl="0">
              <a:buNone/>
            </a:pPr>
            <a:r>
              <a:rPr b="1" i="0" strike="noStrike" u="none">
                <a:solidFill>
                  <a:srgbClr val="FF0000"/>
                </a:solidFill>
              </a:rPr>
              <a:t>Advice</a:t>
            </a:r>
          </a:p>
          <a:p>
            <a:pPr lvl="0"/>
            <a:r>
              <a:rPr b="1" i="0" strike="noStrike" u="none"/>
              <a:t>The mother to do more exercises and elevate the foot of the bed at night.</a:t>
            </a:r>
          </a:p>
          <a:p>
            <a:pPr lvl="0"/>
            <a:r>
              <a:rPr b="1" i="0" strike="noStrike" u="none"/>
              <a:t>Provide more vitamins and calcium, advise on foods rich in these substances.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854" name=""/>
        <p:cNvGrpSpPr/>
        <p:nvPr/>
      </p:nvGrpSpPr>
      <p:grpSpPr>
        <a:xfrm>
          <a:off x="0" y="0"/>
          <a:ext cx="0" cy="0"/>
          <a:chOff x="0" y="0"/>
          <a:chExt cx="0" cy="0"/>
        </a:xfrm>
      </p:grpSpPr>
      <p:sp>
        <p:nvSpPr>
          <p:cNvPr id="1049295" name=""/>
          <p:cNvSpPr txBox="1"/>
          <p:nvPr>
            <p:ph type="title" idx="0"/>
          </p:nvPr>
        </p:nvSpPr>
        <p:spPr>
          <a:xfrm>
            <a:off x="457200" y="273050"/>
            <a:ext cx="8229600" cy="1143000"/>
          </a:xfrm>
          <a:prstGeom prst="rect"/>
          <a:noFill/>
          <a:ln>
            <a:noFill/>
          </a:ln>
        </p:spPr>
        <p:txBody>
          <a:bodyPr anchor="ctr" wrap="square"/>
          <a:p>
            <a:pPr lvl="0"/>
            <a:r>
              <a:t>Increased frequency of micturation</a:t>
            </a:r>
          </a:p>
        </p:txBody>
      </p:sp>
      <p:sp>
        <p:nvSpPr>
          <p:cNvPr id="1049296" name=""/>
          <p:cNvSpPr txBox="1"/>
          <p:nvPr>
            <p:ph type="body" idx="1"/>
          </p:nvPr>
        </p:nvSpPr>
        <p:spPr>
          <a:xfrm>
            <a:off x="457200" y="1600200"/>
            <a:ext cx="8229600" cy="4524375"/>
          </a:xfrm>
          <a:prstGeom prst="rect"/>
          <a:noFill/>
          <a:ln>
            <a:noFill/>
          </a:ln>
        </p:spPr>
        <p:txBody>
          <a:bodyPr anchor="t" wrap="square"/>
          <a:p>
            <a:pPr lvl="0"/>
            <a:r>
              <a:rPr b="1" i="0" strike="noStrike" u="none"/>
              <a:t>Increased frequency of urination occurring in the first and last trimester due to uterine pressure on the urinary bladder.</a:t>
            </a:r>
          </a:p>
          <a:p>
            <a:pPr lvl="0"/>
            <a:r>
              <a:rPr b="1" i="0" strike="noStrike" u="none"/>
              <a:t>It should not be associated with pain or dysuria</a:t>
            </a:r>
          </a:p>
          <a:p>
            <a:pPr lvl="0">
              <a:buNone/>
            </a:pPr>
            <a:r>
              <a:rPr b="1" i="0" strike="noStrike" u="none">
                <a:solidFill>
                  <a:srgbClr val="FF0000"/>
                </a:solidFill>
              </a:rPr>
              <a:t>Advice</a:t>
            </a:r>
          </a:p>
          <a:p>
            <a:pPr lvl="0"/>
            <a:r>
              <a:rPr b="1" i="0" strike="noStrike" u="none"/>
              <a:t>Reassure the mother that this is normal and will pass with time.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855" name=""/>
        <p:cNvGrpSpPr/>
        <p:nvPr/>
      </p:nvGrpSpPr>
      <p:grpSpPr>
        <a:xfrm>
          <a:off x="0" y="0"/>
          <a:ext cx="0" cy="0"/>
          <a:chOff x="0" y="0"/>
          <a:chExt cx="0" cy="0"/>
        </a:xfrm>
      </p:grpSpPr>
      <p:sp>
        <p:nvSpPr>
          <p:cNvPr id="1049297" name=""/>
          <p:cNvSpPr txBox="1"/>
          <p:nvPr>
            <p:ph type="title" idx="0"/>
          </p:nvPr>
        </p:nvSpPr>
        <p:spPr>
          <a:xfrm>
            <a:off x="457200" y="273050"/>
            <a:ext cx="8229600" cy="1143000"/>
          </a:xfrm>
          <a:prstGeom prst="rect"/>
          <a:noFill/>
          <a:ln>
            <a:noFill/>
          </a:ln>
        </p:spPr>
        <p:txBody>
          <a:bodyPr anchor="ctr" wrap="square"/>
          <a:p>
            <a:pPr lvl="0"/>
            <a:r>
              <a:t>fainting</a:t>
            </a:r>
          </a:p>
        </p:txBody>
      </p:sp>
      <p:sp>
        <p:nvSpPr>
          <p:cNvPr id="1049298" name=""/>
          <p:cNvSpPr txBox="1"/>
          <p:nvPr>
            <p:ph type="body" idx="1"/>
          </p:nvPr>
        </p:nvSpPr>
        <p:spPr>
          <a:xfrm>
            <a:off x="457200" y="1600200"/>
            <a:ext cx="8229600" cy="4524375"/>
          </a:xfrm>
          <a:prstGeom prst="rect"/>
          <a:noFill/>
          <a:ln>
            <a:noFill/>
          </a:ln>
        </p:spPr>
        <p:txBody>
          <a:bodyPr anchor="t" wrap="square">
            <a:normAutofit lnSpcReduction="10000"/>
          </a:bodyPr>
          <a:p>
            <a:pPr lvl="0"/>
            <a:r>
              <a:rPr b="1" sz="2800" i="0" strike="noStrike" u="none"/>
              <a:t>Can occur due to several reasons</a:t>
            </a:r>
          </a:p>
          <a:p>
            <a:pPr lvl="1"/>
            <a:r>
              <a:rPr b="1" sz="2800" i="0" strike="noStrike" u="none"/>
              <a:t>Anemia</a:t>
            </a:r>
          </a:p>
          <a:p>
            <a:pPr lvl="1"/>
            <a:r>
              <a:rPr b="1" sz="2800" i="0" strike="noStrike" u="none"/>
              <a:t>Cardiac conditions</a:t>
            </a:r>
          </a:p>
          <a:p>
            <a:pPr lvl="1"/>
            <a:r>
              <a:rPr b="1" sz="2800" i="0" strike="noStrike" u="none"/>
              <a:t>Change in position</a:t>
            </a:r>
          </a:p>
          <a:p>
            <a:pPr lvl="1"/>
            <a:r>
              <a:rPr b="1" sz="2800" i="0" strike="noStrike" u="none"/>
              <a:t>Ruptured ectopic pregnancy</a:t>
            </a:r>
          </a:p>
          <a:p>
            <a:pPr lvl="1"/>
            <a:r>
              <a:rPr b="1" sz="2800" i="0" strike="noStrike" u="none"/>
              <a:t>Supine hypotension</a:t>
            </a:r>
          </a:p>
          <a:p>
            <a:pPr lvl="1"/>
            <a:r>
              <a:rPr b="1" sz="2800" i="0" strike="noStrike" u="none"/>
              <a:t>Fasting</a:t>
            </a:r>
          </a:p>
          <a:p>
            <a:pPr lvl="1"/>
            <a:r>
              <a:rPr b="1" sz="2800" i="0" strike="noStrike" u="none"/>
              <a:t>Standing for long especially in overcrowded places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856" name=""/>
        <p:cNvGrpSpPr/>
        <p:nvPr/>
      </p:nvGrpSpPr>
      <p:grpSpPr>
        <a:xfrm>
          <a:off x="0" y="0"/>
          <a:ext cx="0" cy="0"/>
          <a:chOff x="0" y="0"/>
          <a:chExt cx="0" cy="0"/>
        </a:xfrm>
      </p:grpSpPr>
      <p:sp>
        <p:nvSpPr>
          <p:cNvPr id="1049299" name=""/>
          <p:cNvSpPr txBox="1"/>
          <p:nvPr>
            <p:ph type="title" idx="0"/>
          </p:nvPr>
        </p:nvSpPr>
        <p:spPr>
          <a:xfrm>
            <a:off x="457200" y="273050"/>
            <a:ext cx="8229600" cy="1143000"/>
          </a:xfrm>
          <a:prstGeom prst="rect"/>
          <a:noFill/>
          <a:ln>
            <a:noFill/>
          </a:ln>
        </p:spPr>
        <p:txBody>
          <a:bodyPr anchor="ctr" wrap="square"/>
          <a:p>
            <a:pPr lvl="0"/>
          </a:p>
        </p:txBody>
      </p:sp>
      <p:sp>
        <p:nvSpPr>
          <p:cNvPr id="1049300" name=""/>
          <p:cNvSpPr txBox="1"/>
          <p:nvPr>
            <p:ph type="body" idx="1"/>
          </p:nvPr>
        </p:nvSpPr>
        <p:spPr>
          <a:xfrm>
            <a:off x="457200" y="1600200"/>
            <a:ext cx="8229600" cy="4524375"/>
          </a:xfrm>
          <a:prstGeom prst="rect"/>
          <a:noFill/>
          <a:ln>
            <a:noFill/>
          </a:ln>
        </p:spPr>
        <p:txBody>
          <a:bodyPr anchor="t" wrap="square">
            <a:normAutofit/>
          </a:bodyPr>
          <a:p>
            <a:pPr lvl="0">
              <a:buNone/>
            </a:pPr>
            <a:r>
              <a:rPr b="1" i="0" strike="noStrike" u="none">
                <a:solidFill>
                  <a:srgbClr val="FF0000"/>
                </a:solidFill>
              </a:rPr>
              <a:t>Advice</a:t>
            </a:r>
          </a:p>
          <a:p>
            <a:pPr lvl="0"/>
            <a:r>
              <a:rPr b="1" i="0" strike="noStrike" u="none"/>
              <a:t>Avoid standing for long periods</a:t>
            </a:r>
          </a:p>
          <a:p>
            <a:pPr lvl="0"/>
            <a:r>
              <a:rPr b="1" i="0" strike="noStrike" u="none"/>
              <a:t>Avoid stuffy rooms.</a:t>
            </a:r>
          </a:p>
          <a:p>
            <a:pPr lvl="0"/>
            <a:r>
              <a:rPr b="1" i="0" strike="noStrike" u="none"/>
              <a:t>Have regular meals</a:t>
            </a:r>
          </a:p>
          <a:p>
            <a:pPr lvl="0"/>
            <a:r>
              <a:rPr b="1" i="0" strike="noStrike" u="none"/>
              <a:t>Avoid sudden change of posture</a:t>
            </a:r>
          </a:p>
          <a:p>
            <a:pPr lvl="0"/>
            <a:r>
              <a:rPr b="1" i="0" strike="noStrike" u="none"/>
              <a:t>In late pregnancy, avoid lying flat on the back.</a:t>
            </a:r>
          </a:p>
          <a:p>
            <a:pPr lvl="0"/>
            <a:r>
              <a:rPr b="1" i="0" strike="noStrike" u="none"/>
              <a:t>Use pillows and feeling like fainting, to lie on lateral position.</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857" name=""/>
        <p:cNvGrpSpPr/>
        <p:nvPr/>
      </p:nvGrpSpPr>
      <p:grpSpPr>
        <a:xfrm>
          <a:off x="0" y="0"/>
          <a:ext cx="0" cy="0"/>
          <a:chOff x="0" y="0"/>
          <a:chExt cx="0" cy="0"/>
        </a:xfrm>
      </p:grpSpPr>
      <p:sp>
        <p:nvSpPr>
          <p:cNvPr id="1049301" name=""/>
          <p:cNvSpPr txBox="1"/>
          <p:nvPr>
            <p:ph type="title" idx="0"/>
          </p:nvPr>
        </p:nvSpPr>
        <p:spPr>
          <a:xfrm>
            <a:off x="457200" y="273050"/>
            <a:ext cx="8229600" cy="1143000"/>
          </a:xfrm>
          <a:prstGeom prst="rect"/>
          <a:noFill/>
          <a:ln>
            <a:noFill/>
          </a:ln>
        </p:spPr>
        <p:txBody>
          <a:bodyPr anchor="ctr" wrap="square"/>
          <a:p>
            <a:pPr lvl="0"/>
            <a:r>
              <a:t>Varicose veins</a:t>
            </a:r>
          </a:p>
        </p:txBody>
      </p:sp>
      <p:sp>
        <p:nvSpPr>
          <p:cNvPr id="1049302"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These are engorged superficial veins of the legs, vulva and anus.</a:t>
            </a:r>
          </a:p>
          <a:p>
            <a:pPr lvl="0"/>
            <a:r>
              <a:rPr b="1" i="0" strike="noStrike" u="none"/>
              <a:t>They are due to effects of progesterone on the wall of the vessels.</a:t>
            </a:r>
          </a:p>
          <a:p>
            <a:pPr lvl="0"/>
            <a:r>
              <a:rPr b="1" i="0" strike="noStrike" u="none"/>
              <a:t>The valves become inefficient and allows backflow of blood. This results to distended painful veins.</a:t>
            </a:r>
          </a:p>
          <a:p>
            <a:pPr lvl="0">
              <a:buNone/>
            </a:pPr>
            <a:r>
              <a:rPr b="1" i="0" strike="noStrike" u="none">
                <a:solidFill>
                  <a:srgbClr val="FF0000"/>
                </a:solidFill>
              </a:rPr>
              <a:t>Advice</a:t>
            </a:r>
          </a:p>
          <a:p>
            <a:pPr lvl="0"/>
            <a:r>
              <a:rPr b="1" i="0" strike="noStrike" u="none"/>
              <a:t>Avoid standing for long periods.</a:t>
            </a:r>
          </a:p>
          <a:p>
            <a:pPr lvl="0"/>
            <a:r>
              <a:rPr b="1" i="0" strike="noStrike" u="none"/>
              <a:t>Rest the legs raised on a chair to relieve pain.</a:t>
            </a:r>
          </a:p>
          <a:p>
            <a:pPr lvl="0"/>
          </a:p>
          <a:p>
            <a:pPr lvl="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868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4" name=""/>
          <p:cNvSpPr txBox="1"/>
          <p:nvPr>
            <p:ph type="body" idx="1"/>
          </p:nvPr>
        </p:nvSpPr>
        <p:spPr>
          <a:xfrm>
            <a:off x="457200" y="1600200"/>
            <a:ext cx="8229600" cy="4524375"/>
          </a:xfrm>
          <a:prstGeom prst="rect"/>
          <a:noFill/>
          <a:ln>
            <a:noFill/>
          </a:ln>
        </p:spPr>
        <p:txBody>
          <a:bodyPr anchor="t" wrap="square"/>
          <a:p>
            <a:pPr algn="ctr" lvl="0">
              <a:buNone/>
            </a:pPr>
            <a:r>
              <a:rPr b="1" i="0" strike="noStrike" u="sng"/>
              <a:t>The Vestibule  </a:t>
            </a:r>
          </a:p>
          <a:p>
            <a:pPr lvl="0"/>
            <a:r>
              <a:rPr b="1" i="0" strike="noStrike" u="none"/>
              <a:t>The vestibule  is the space between the </a:t>
            </a:r>
            <a:r>
              <a:rPr b="1" i="0" strike="noStrike" u="sng">
                <a:solidFill>
                  <a:srgbClr val="0000FF"/>
                </a:solidFill>
              </a:rPr>
              <a:t>labia minora</a:t>
            </a:r>
            <a:r>
              <a:rPr b="1" i="0" strike="noStrike" u="none"/>
              <a:t>.</a:t>
            </a:r>
          </a:p>
          <a:p>
            <a:pPr lvl="0"/>
            <a:r>
              <a:rPr b="1" i="0" strike="noStrike" u="none"/>
              <a:t>The </a:t>
            </a:r>
            <a:r>
              <a:rPr b="1" i="0" strike="noStrike" u="sng">
                <a:solidFill>
                  <a:srgbClr val="0000FF"/>
                </a:solidFill>
              </a:rPr>
              <a:t>urethra</a:t>
            </a:r>
            <a:r>
              <a:rPr b="1" i="0" strike="noStrike" u="none"/>
              <a:t>, </a:t>
            </a:r>
            <a:r>
              <a:rPr b="1" i="0" strike="noStrike" u="sng">
                <a:solidFill>
                  <a:srgbClr val="0000FF"/>
                </a:solidFill>
              </a:rPr>
              <a:t>vagina</a:t>
            </a:r>
            <a:r>
              <a:rPr b="1" i="0" strike="noStrike" u="none"/>
              <a:t>, and ducts of the </a:t>
            </a:r>
            <a:r>
              <a:rPr b="1" i="0" strike="noStrike" u="sng">
                <a:solidFill>
                  <a:srgbClr val="0000FF"/>
                </a:solidFill>
              </a:rPr>
              <a:t>greater vestibular glands</a:t>
            </a:r>
            <a:r>
              <a:rPr b="1" i="0" strike="noStrike" u="none"/>
              <a:t> open into the vestibule.</a:t>
            </a:r>
          </a:p>
          <a:p>
            <a:pPr lvl="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858" name=""/>
        <p:cNvGrpSpPr/>
        <p:nvPr/>
      </p:nvGrpSpPr>
      <p:grpSpPr>
        <a:xfrm>
          <a:off x="0" y="0"/>
          <a:ext cx="0" cy="0"/>
          <a:chOff x="0" y="0"/>
          <a:chExt cx="0" cy="0"/>
        </a:xfrm>
      </p:grpSpPr>
      <p:sp>
        <p:nvSpPr>
          <p:cNvPr id="1049303" name=""/>
          <p:cNvSpPr txBox="1"/>
          <p:nvPr>
            <p:ph type="title" idx="0"/>
          </p:nvPr>
        </p:nvSpPr>
        <p:spPr>
          <a:xfrm>
            <a:off x="457200" y="273050"/>
            <a:ext cx="8229600" cy="1143000"/>
          </a:xfrm>
          <a:prstGeom prst="rect"/>
          <a:noFill/>
          <a:ln>
            <a:noFill/>
          </a:ln>
        </p:spPr>
        <p:txBody>
          <a:bodyPr anchor="ctr" wrap="square"/>
          <a:p>
            <a:pPr lvl="0"/>
          </a:p>
        </p:txBody>
      </p:sp>
      <p:sp>
        <p:nvSpPr>
          <p:cNvPr id="104930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b="1" i="0" strike="noStrike" u="none"/>
              <a:t>Wear elastic stockings during the day to provide support.</a:t>
            </a:r>
          </a:p>
          <a:p>
            <a:pPr lvl="0"/>
            <a:r>
              <a:rPr b="1" i="0" strike="noStrike" u="none"/>
              <a:t>Placing a pillow under the legs at night relieves the pain and symptoms.</a:t>
            </a:r>
          </a:p>
          <a:p>
            <a:pPr lvl="0"/>
            <a:r>
              <a:rPr b="1" i="0" strike="noStrike" u="none"/>
              <a:t>Explain the condition increases the risk of thrombosis, and any dull ache on the legs should be reported immediately.</a:t>
            </a:r>
          </a:p>
          <a:p>
            <a:pPr lvl="0"/>
            <a:r>
              <a:rPr b="1" i="0" strike="noStrike" u="none"/>
              <a:t>Use pad to support varicose veins of the vulva.</a:t>
            </a:r>
          </a:p>
          <a:p>
            <a:pPr lvl="0"/>
            <a:r>
              <a:rPr b="1" i="0" strike="noStrike" u="none"/>
              <a:t>The mother should deliver in hospital because the affected vessels may rupture during delivery</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859" name=""/>
        <p:cNvGrpSpPr/>
        <p:nvPr/>
      </p:nvGrpSpPr>
      <p:grpSpPr>
        <a:xfrm>
          <a:off x="0" y="0"/>
          <a:ext cx="0" cy="0"/>
          <a:chOff x="0" y="0"/>
          <a:chExt cx="0" cy="0"/>
        </a:xfrm>
      </p:grpSpPr>
      <p:sp>
        <p:nvSpPr>
          <p:cNvPr id="1049305" name=""/>
          <p:cNvSpPr txBox="1"/>
          <p:nvPr>
            <p:ph type="title" idx="0"/>
          </p:nvPr>
        </p:nvSpPr>
        <p:spPr>
          <a:xfrm>
            <a:off x="457200" y="273050"/>
            <a:ext cx="8229600" cy="1143000"/>
          </a:xfrm>
          <a:prstGeom prst="rect"/>
          <a:noFill/>
          <a:ln>
            <a:noFill/>
          </a:ln>
        </p:spPr>
        <p:txBody>
          <a:bodyPr anchor="ctr" wrap="square"/>
          <a:p>
            <a:pPr lvl="0"/>
            <a:r>
              <a:t>Pruritis vulvae</a:t>
            </a:r>
          </a:p>
        </p:txBody>
      </p:sp>
      <p:sp>
        <p:nvSpPr>
          <p:cNvPr id="1049306" name=""/>
          <p:cNvSpPr txBox="1"/>
          <p:nvPr>
            <p:ph type="body" idx="1"/>
          </p:nvPr>
        </p:nvSpPr>
        <p:spPr>
          <a:xfrm>
            <a:off x="457200" y="1600200"/>
            <a:ext cx="8229600" cy="4524375"/>
          </a:xfrm>
          <a:prstGeom prst="rect"/>
          <a:noFill/>
          <a:ln>
            <a:noFill/>
          </a:ln>
        </p:spPr>
        <p:txBody>
          <a:bodyPr anchor="t" wrap="square"/>
          <a:p>
            <a:pPr lvl="0"/>
            <a:r>
              <a:rPr b="1" i="0" strike="noStrike" u="none"/>
              <a:t>It is the itching of the vulva</a:t>
            </a:r>
          </a:p>
          <a:p>
            <a:pPr lvl="0"/>
            <a:r>
              <a:rPr b="1" i="0" strike="noStrike" u="none"/>
              <a:t>It may be due to poor hygiene or infections such as candidiasis or trichomoniasis.</a:t>
            </a:r>
          </a:p>
          <a:p>
            <a:pPr lvl="0"/>
            <a:r>
              <a:rPr b="1" i="0" strike="noStrike" u="none"/>
              <a:t>Advise the mother based on the cause.</a:t>
            </a:r>
          </a:p>
          <a:p>
            <a:pPr lvl="0"/>
          </a:p>
          <a:p>
            <a:pPr lvl="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860" name=""/>
        <p:cNvGrpSpPr/>
        <p:nvPr/>
      </p:nvGrpSpPr>
      <p:grpSpPr>
        <a:xfrm>
          <a:off x="0" y="0"/>
          <a:ext cx="0" cy="0"/>
          <a:chOff x="0" y="0"/>
          <a:chExt cx="0" cy="0"/>
        </a:xfrm>
      </p:grpSpPr>
      <p:sp>
        <p:nvSpPr>
          <p:cNvPr id="1049307" name=""/>
          <p:cNvSpPr txBox="1"/>
          <p:nvPr>
            <p:ph type="title" idx="0"/>
          </p:nvPr>
        </p:nvSpPr>
        <p:spPr>
          <a:xfrm>
            <a:off x="457200" y="273050"/>
            <a:ext cx="8229600" cy="1143000"/>
          </a:xfrm>
          <a:prstGeom prst="rect"/>
          <a:noFill/>
          <a:ln>
            <a:noFill/>
          </a:ln>
        </p:spPr>
        <p:txBody>
          <a:bodyPr anchor="ctr" wrap="square"/>
          <a:p>
            <a:pPr lvl="0"/>
            <a:r>
              <a:t>insomnia</a:t>
            </a:r>
          </a:p>
        </p:txBody>
      </p:sp>
      <p:sp>
        <p:nvSpPr>
          <p:cNvPr id="1049308" name=""/>
          <p:cNvSpPr txBox="1"/>
          <p:nvPr>
            <p:ph type="body" idx="1"/>
          </p:nvPr>
        </p:nvSpPr>
        <p:spPr>
          <a:xfrm>
            <a:off x="457200" y="1371600"/>
            <a:ext cx="8229600" cy="4953000"/>
          </a:xfrm>
          <a:prstGeom prst="rect"/>
          <a:noFill/>
          <a:ln>
            <a:noFill/>
          </a:ln>
        </p:spPr>
        <p:txBody>
          <a:bodyPr anchor="t" wrap="square">
            <a:normAutofit fontScale="93750" lnSpcReduction="20000"/>
          </a:bodyPr>
          <a:p>
            <a:pPr lvl="0"/>
            <a:r>
              <a:rPr b="1" i="0" strike="noStrike" u="none"/>
              <a:t>It is the in ability to sleep.</a:t>
            </a:r>
          </a:p>
          <a:p>
            <a:pPr lvl="0"/>
            <a:r>
              <a:rPr b="1" i="0" strike="noStrike" u="none"/>
              <a:t>It is common early and late in pregnancy .</a:t>
            </a:r>
          </a:p>
          <a:p>
            <a:pPr lvl="0"/>
            <a:r>
              <a:rPr b="1" i="0" strike="noStrike" u="none"/>
              <a:t>It may be due to anxiety, nightmares, and increased frequency of micturation or discomfort from fetal movement.</a:t>
            </a:r>
          </a:p>
          <a:p>
            <a:pPr lvl="0">
              <a:buNone/>
            </a:pPr>
            <a:r>
              <a:rPr b="1" i="0" strike="noStrike" u="none">
                <a:solidFill>
                  <a:srgbClr val="FF0000"/>
                </a:solidFill>
              </a:rPr>
              <a:t>Advice</a:t>
            </a:r>
          </a:p>
          <a:p>
            <a:pPr lvl="0"/>
            <a:r>
              <a:rPr b="1" i="0" strike="noStrike" u="none"/>
              <a:t>Allay anxiety and reassure the woman.</a:t>
            </a:r>
          </a:p>
          <a:p>
            <a:pPr lvl="0"/>
            <a:r>
              <a:rPr b="1" i="0" strike="noStrike" u="none"/>
              <a:t>NB: the woman should be advised to report the following to the hospital immediately:</a:t>
            </a:r>
          </a:p>
          <a:p>
            <a:pPr lvl="0">
              <a:buNone/>
            </a:pPr>
            <a:r>
              <a:rPr b="1" i="1" strike="noStrike" u="none"/>
              <a:t>Vaginal bleeding, frontal or severe headache, PRM, reduced fetal movements, edema or sudden swelling, premature labor.</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861" name=""/>
        <p:cNvGrpSpPr/>
        <p:nvPr/>
      </p:nvGrpSpPr>
      <p:grpSpPr>
        <a:xfrm>
          <a:off x="0" y="0"/>
          <a:ext cx="0" cy="0"/>
          <a:chOff x="0" y="0"/>
          <a:chExt cx="0" cy="0"/>
        </a:xfrm>
      </p:grpSpPr>
      <p:sp>
        <p:nvSpPr>
          <p:cNvPr id="1049309" name=""/>
          <p:cNvSpPr txBox="1"/>
          <p:nvPr>
            <p:ph type="title" idx="0"/>
          </p:nvPr>
        </p:nvSpPr>
        <p:spPr>
          <a:xfrm>
            <a:off x="720725" y="4406900"/>
            <a:ext cx="7772400" cy="1362075"/>
          </a:xfrm>
          <a:prstGeom prst="rect"/>
          <a:noFill/>
          <a:ln>
            <a:noFill/>
          </a:ln>
        </p:spPr>
        <p:txBody>
          <a:bodyPr anchor="t" wrap="square"/>
          <a:p>
            <a:pPr algn="l" lvl="0"/>
            <a:r>
              <a:rPr b="1" sz="4000" i="0" strike="noStrike" u="none"/>
              <a:t>Antenatal, </a:t>
            </a:r>
            <a:r>
              <a:rPr b="1" sz="4000" i="0" strike="noStrike" u="none"/>
              <a:t>antepartum</a:t>
            </a:r>
            <a:r>
              <a:rPr b="1" sz="4000" i="0" strike="noStrike" u="none"/>
              <a:t> or perinatal care</a:t>
            </a:r>
          </a:p>
        </p:txBody>
      </p:sp>
      <p:sp>
        <p:nvSpPr>
          <p:cNvPr id="1049310" name=""/>
          <p:cNvSpPr txBox="1"/>
          <p:nvPr>
            <p:ph type="body" idx="1"/>
          </p:nvPr>
        </p:nvSpPr>
        <p:spPr>
          <a:xfrm>
            <a:off x="720725" y="2905125"/>
            <a:ext cx="7772400" cy="1498600"/>
          </a:xfrm>
          <a:prstGeom prst="rect"/>
          <a:noFill/>
          <a:ln>
            <a:noFill/>
          </a:ln>
        </p:spPr>
        <p:txBody>
          <a:bodyPr anchor="b" wrap="square"/>
          <a:p>
            <a:pPr indent="0" lvl="0" marL="0">
              <a:buNone/>
            </a:pPr>
            <a:r>
              <a:rPr sz="2000">
                <a:solidFill>
                  <a:srgbClr val="3F3F3F"/>
                </a:solidFill>
              </a:rPr>
              <a:t>What is the meaning of  above terms?</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862" name=""/>
        <p:cNvGrpSpPr/>
        <p:nvPr/>
      </p:nvGrpSpPr>
      <p:grpSpPr>
        <a:xfrm>
          <a:off x="0" y="0"/>
          <a:ext cx="0" cy="0"/>
          <a:chOff x="0" y="0"/>
          <a:chExt cx="0" cy="0"/>
        </a:xfrm>
      </p:grpSpPr>
      <p:sp>
        <p:nvSpPr>
          <p:cNvPr id="1049311" name=""/>
          <p:cNvSpPr txBox="1"/>
          <p:nvPr>
            <p:ph type="title" idx="0"/>
          </p:nvPr>
        </p:nvSpPr>
        <p:spPr>
          <a:xfrm>
            <a:off x="457200" y="273050"/>
            <a:ext cx="8229600" cy="1143000"/>
          </a:xfrm>
          <a:prstGeom prst="rect"/>
          <a:noFill/>
          <a:ln>
            <a:noFill/>
          </a:ln>
        </p:spPr>
        <p:txBody>
          <a:bodyPr anchor="ctr" wrap="square"/>
          <a:p>
            <a:pPr lvl="0"/>
            <a:r>
              <a:t>Focused antenatal care (</a:t>
            </a:r>
            <a:r>
              <a:rPr sz="4400"/>
              <a:t>FANC</a:t>
            </a:r>
            <a:r>
              <a:t>)</a:t>
            </a:r>
          </a:p>
        </p:txBody>
      </p:sp>
      <p:sp>
        <p:nvSpPr>
          <p:cNvPr id="1049312" name=""/>
          <p:cNvSpPr txBox="1"/>
          <p:nvPr>
            <p:ph type="body" idx="1"/>
          </p:nvPr>
        </p:nvSpPr>
        <p:spPr>
          <a:xfrm>
            <a:off x="457200" y="1600200"/>
            <a:ext cx="8229600" cy="4524375"/>
          </a:xfrm>
          <a:prstGeom prst="rect"/>
          <a:noFill/>
          <a:ln>
            <a:noFill/>
          </a:ln>
        </p:spPr>
        <p:txBody>
          <a:bodyPr anchor="t" wrap="square"/>
          <a:p>
            <a:pPr lvl="0"/>
            <a:r>
              <a:t>Refers to the care given to a pregnant woman from the time she realizes she is pregnant until the birth of the baby.</a:t>
            </a:r>
          </a:p>
          <a:p>
            <a:pPr lvl="0"/>
            <a:r>
              <a:t>FANC is aimed at ensuring that the mother and fetus are in good health and that any problem during pregnancy is recognized, treated and referred promptly.</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863" name=""/>
        <p:cNvGrpSpPr/>
        <p:nvPr/>
      </p:nvGrpSpPr>
      <p:grpSpPr>
        <a:xfrm>
          <a:off x="0" y="0"/>
          <a:ext cx="0" cy="0"/>
          <a:chOff x="0" y="0"/>
          <a:chExt cx="0" cy="0"/>
        </a:xfrm>
      </p:grpSpPr>
      <p:sp>
        <p:nvSpPr>
          <p:cNvPr id="1049313" name=""/>
          <p:cNvSpPr txBox="1"/>
          <p:nvPr>
            <p:ph type="title" idx="0"/>
          </p:nvPr>
        </p:nvSpPr>
        <p:spPr>
          <a:xfrm>
            <a:off x="457200" y="273050"/>
            <a:ext cx="8229600" cy="1143000"/>
          </a:xfrm>
          <a:prstGeom prst="rect"/>
          <a:noFill/>
          <a:ln>
            <a:noFill/>
          </a:ln>
        </p:spPr>
        <p:txBody>
          <a:bodyPr anchor="ctr" wrap="square"/>
          <a:p>
            <a:pPr lvl="0"/>
            <a:r>
              <a:t>Focused Antenatal Care</a:t>
            </a:r>
          </a:p>
        </p:txBody>
      </p:sp>
      <p:sp>
        <p:nvSpPr>
          <p:cNvPr id="1049314" name=""/>
          <p:cNvSpPr txBox="1"/>
          <p:nvPr>
            <p:ph type="body" idx="1"/>
          </p:nvPr>
        </p:nvSpPr>
        <p:spPr>
          <a:xfrm>
            <a:off x="457200" y="1600200"/>
            <a:ext cx="8229600" cy="4524375"/>
          </a:xfrm>
          <a:prstGeom prst="rect"/>
          <a:noFill/>
          <a:ln>
            <a:noFill/>
          </a:ln>
        </p:spPr>
        <p:txBody>
          <a:bodyPr anchor="t" wrap="square"/>
          <a:p>
            <a:pPr lvl="0">
              <a:buNone/>
            </a:pPr>
            <a:r>
              <a:t>An approach to ANC that emphasizes:</a:t>
            </a:r>
          </a:p>
          <a:p>
            <a:pPr lvl="0"/>
            <a:r>
              <a:t>Evidence-based, goal-directed actions</a:t>
            </a:r>
          </a:p>
          <a:p>
            <a:pPr lvl="0"/>
            <a:r>
              <a:t>Individualized, woman-centered care</a:t>
            </a:r>
          </a:p>
          <a:p>
            <a:pPr lvl="0"/>
            <a:r>
              <a:t>Quality vs. quantity of visits</a:t>
            </a:r>
          </a:p>
          <a:p>
            <a:pPr lvl="0"/>
            <a:r>
              <a:t>Care by skilled providers</a:t>
            </a:r>
          </a:p>
          <a:p>
            <a:pPr lvl="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864" name=""/>
        <p:cNvGrpSpPr/>
        <p:nvPr/>
      </p:nvGrpSpPr>
      <p:grpSpPr>
        <a:xfrm>
          <a:off x="0" y="0"/>
          <a:ext cx="0" cy="0"/>
          <a:chOff x="0" y="0"/>
          <a:chExt cx="0" cy="0"/>
        </a:xfrm>
      </p:grpSpPr>
      <p:sp>
        <p:nvSpPr>
          <p:cNvPr id="1049315" name=""/>
          <p:cNvSpPr txBox="1"/>
          <p:nvPr>
            <p:ph type="title" idx="0"/>
          </p:nvPr>
        </p:nvSpPr>
        <p:spPr>
          <a:xfrm>
            <a:off x="457200" y="273050"/>
            <a:ext cx="8229600" cy="1143000"/>
          </a:xfrm>
          <a:prstGeom prst="rect"/>
          <a:noFill/>
          <a:ln>
            <a:noFill/>
          </a:ln>
        </p:spPr>
        <p:txBody>
          <a:bodyPr anchor="ctr" wrap="square"/>
          <a:p>
            <a:pPr lvl="0"/>
            <a:r>
              <a:t>Focused Antenatal Care Services</a:t>
            </a:r>
          </a:p>
        </p:txBody>
      </p:sp>
      <p:sp>
        <p:nvSpPr>
          <p:cNvPr id="1049316" name=""/>
          <p:cNvSpPr txBox="1"/>
          <p:nvPr>
            <p:ph type="body" idx="1"/>
          </p:nvPr>
        </p:nvSpPr>
        <p:spPr>
          <a:xfrm>
            <a:off x="457200" y="1600200"/>
            <a:ext cx="8229600" cy="4524375"/>
          </a:xfrm>
          <a:prstGeom prst="rect"/>
          <a:noFill/>
          <a:ln>
            <a:noFill/>
          </a:ln>
        </p:spPr>
        <p:txBody>
          <a:bodyPr anchor="t" wrap="square"/>
          <a:p>
            <a:pPr lvl="0">
              <a:buNone/>
            </a:pPr>
            <a:r>
              <a:rPr b="1" i="0" strike="noStrike" u="none"/>
              <a:t>Evidence-based, goal-directed actions:</a:t>
            </a:r>
          </a:p>
          <a:p>
            <a:pPr lvl="0"/>
            <a:r>
              <a:t>Address most prevalent health issues affecting women and newborns</a:t>
            </a:r>
          </a:p>
          <a:p>
            <a:pPr lvl="0"/>
            <a:r>
              <a:t>Adjusted for specific populations/regions</a:t>
            </a:r>
          </a:p>
          <a:p>
            <a:pPr lvl="0"/>
            <a:r>
              <a:t>Appropriate to gestational age</a:t>
            </a:r>
          </a:p>
          <a:p>
            <a:pPr lvl="0"/>
            <a:r>
              <a:t>Based on firm rationale</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865" name=""/>
        <p:cNvGrpSpPr/>
        <p:nvPr/>
      </p:nvGrpSpPr>
      <p:grpSpPr>
        <a:xfrm>
          <a:off x="0" y="0"/>
          <a:ext cx="0" cy="0"/>
          <a:chOff x="0" y="0"/>
          <a:chExt cx="0" cy="0"/>
        </a:xfrm>
      </p:grpSpPr>
      <p:sp>
        <p:nvSpPr>
          <p:cNvPr id="1049317"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a:t>
            </a:r>
            <a:r>
              <a:t> </a:t>
            </a:r>
            <a:r>
              <a:t> (cont’d.)</a:t>
            </a:r>
          </a:p>
        </p:txBody>
      </p:sp>
      <p:sp>
        <p:nvSpPr>
          <p:cNvPr id="1049318" name=""/>
          <p:cNvSpPr txBox="1"/>
          <p:nvPr>
            <p:ph type="body" idx="1"/>
          </p:nvPr>
        </p:nvSpPr>
        <p:spPr>
          <a:xfrm>
            <a:off x="457200" y="1600200"/>
            <a:ext cx="8229600" cy="4524375"/>
          </a:xfrm>
          <a:prstGeom prst="rect"/>
          <a:noFill/>
          <a:ln>
            <a:noFill/>
          </a:ln>
        </p:spPr>
        <p:txBody>
          <a:bodyPr anchor="t" wrap="square"/>
          <a:p>
            <a:pPr lvl="0">
              <a:buNone/>
            </a:pPr>
            <a:r>
              <a:rPr b="1" i="0" strike="noStrike" u="none"/>
              <a:t>Individualized, woman-centered care</a:t>
            </a:r>
            <a:r>
              <a:t> </a:t>
            </a:r>
            <a:r>
              <a:t>based on each woman’s:</a:t>
            </a:r>
          </a:p>
          <a:p>
            <a:pPr lvl="0"/>
            <a:r>
              <a:t>Specific needs and concerns</a:t>
            </a:r>
          </a:p>
          <a:p>
            <a:pPr lvl="0"/>
            <a:r>
              <a:t>Circumstances</a:t>
            </a:r>
          </a:p>
          <a:p>
            <a:pPr lvl="0"/>
            <a:r>
              <a:t>History, physical examination, testing</a:t>
            </a:r>
          </a:p>
          <a:p>
            <a:pPr lvl="0"/>
            <a:r>
              <a:t>Available resources</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866" name=""/>
        <p:cNvGrpSpPr/>
        <p:nvPr/>
      </p:nvGrpSpPr>
      <p:grpSpPr>
        <a:xfrm>
          <a:off x="0" y="0"/>
          <a:ext cx="0" cy="0"/>
          <a:chOff x="0" y="0"/>
          <a:chExt cx="0" cy="0"/>
        </a:xfrm>
      </p:grpSpPr>
      <p:sp>
        <p:nvSpPr>
          <p:cNvPr id="1049319"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 (cont’d.)</a:t>
            </a:r>
          </a:p>
        </p:txBody>
      </p:sp>
      <p:sp>
        <p:nvSpPr>
          <p:cNvPr id="1049320" name=""/>
          <p:cNvSpPr txBox="1"/>
          <p:nvPr>
            <p:ph type="body" idx="1"/>
          </p:nvPr>
        </p:nvSpPr>
        <p:spPr>
          <a:xfrm>
            <a:off x="457200" y="1600200"/>
            <a:ext cx="8229600" cy="4524375"/>
          </a:xfrm>
          <a:prstGeom prst="rect"/>
          <a:noFill/>
          <a:ln>
            <a:noFill/>
          </a:ln>
        </p:spPr>
        <p:txBody>
          <a:bodyPr anchor="t" wrap="square"/>
          <a:p>
            <a:pPr lvl="0">
              <a:buNone/>
            </a:pPr>
            <a:r>
              <a:rPr b="1" i="0" strike="noStrike" u="none"/>
              <a:t>Quality vs. quantity of ANC visits:</a:t>
            </a:r>
          </a:p>
          <a:p>
            <a:pPr lvl="0"/>
            <a:r>
              <a:t>WHO multi-center study</a:t>
            </a:r>
          </a:p>
          <a:p>
            <a:pPr lvl="1"/>
            <a:r>
              <a:t>Number of visits reduced without affecting outcome for mother or baby</a:t>
            </a:r>
          </a:p>
          <a:p>
            <a:pPr lvl="0"/>
            <a:r>
              <a:t>Recommendations</a:t>
            </a:r>
          </a:p>
          <a:p>
            <a:pPr lvl="1"/>
            <a:r>
              <a:t>Content and quality vs. number of visits</a:t>
            </a:r>
          </a:p>
          <a:p>
            <a:pPr lvl="1"/>
            <a:r>
              <a:t>Goal-oriented care</a:t>
            </a:r>
          </a:p>
          <a:p>
            <a:pPr lvl="1"/>
            <a:r>
              <a:t>Minimum of four visits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867" name=""/>
        <p:cNvGrpSpPr/>
        <p:nvPr/>
      </p:nvGrpSpPr>
      <p:grpSpPr>
        <a:xfrm>
          <a:off x="0" y="0"/>
          <a:ext cx="0" cy="0"/>
          <a:chOff x="0" y="0"/>
          <a:chExt cx="0" cy="0"/>
        </a:xfrm>
      </p:grpSpPr>
      <p:sp>
        <p:nvSpPr>
          <p:cNvPr id="1049321"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a:t>
            </a:r>
            <a:r>
              <a:t> </a:t>
            </a:r>
            <a:r>
              <a:t> (cont’d.)</a:t>
            </a:r>
          </a:p>
        </p:txBody>
      </p:sp>
      <p:sp>
        <p:nvSpPr>
          <p:cNvPr id="1049322" name=""/>
          <p:cNvSpPr txBox="1"/>
          <p:nvPr>
            <p:ph type="body" idx="1"/>
          </p:nvPr>
        </p:nvSpPr>
        <p:spPr>
          <a:xfrm>
            <a:off x="647131" y="1316732"/>
            <a:ext cx="8229600" cy="4524375"/>
          </a:xfrm>
          <a:prstGeom prst="rect"/>
          <a:noFill/>
          <a:ln>
            <a:noFill/>
          </a:ln>
        </p:spPr>
        <p:txBody>
          <a:bodyPr anchor="t" wrap="square"/>
          <a:p>
            <a:pPr lvl="0">
              <a:buNone/>
            </a:pPr>
            <a:r>
              <a:rPr b="1" i="0" strike="noStrike" u="none"/>
              <a:t>Care by a skilled provider who:</a:t>
            </a:r>
          </a:p>
          <a:p>
            <a:pPr lvl="0"/>
            <a:r>
              <a:t>Has formal training and experience</a:t>
            </a:r>
          </a:p>
          <a:p>
            <a:pPr lvl="0"/>
            <a:r>
              <a:t>Has knowledge, skills, and qualifications to deliver safe, effective maternal and newborn healthcare</a:t>
            </a:r>
          </a:p>
          <a:p>
            <a:pPr lvl="0"/>
            <a:r>
              <a:t>Practices in home, hospital, health center</a:t>
            </a:r>
          </a:p>
          <a:p>
            <a:pPr lvl="0"/>
            <a:r>
              <a:t>May be a midwife, nurse, doctor, clinical officer,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868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6" name=""/>
          <p:cNvSpPr txBox="1"/>
          <p:nvPr>
            <p:ph type="body" idx="1"/>
          </p:nvPr>
        </p:nvSpPr>
        <p:spPr>
          <a:xfrm>
            <a:off x="457200" y="1600200"/>
            <a:ext cx="8229600" cy="4524375"/>
          </a:xfrm>
          <a:prstGeom prst="rect"/>
          <a:noFill/>
          <a:ln>
            <a:noFill/>
          </a:ln>
        </p:spPr>
        <p:txBody>
          <a:bodyPr anchor="t" wrap="square"/>
          <a:p>
            <a:pPr algn="ctr" lvl="0">
              <a:buNone/>
            </a:pPr>
            <a:r>
              <a:rPr b="1" i="0" strike="noStrike" u="sng"/>
              <a:t>The External Urethral Orifice </a:t>
            </a:r>
          </a:p>
          <a:p>
            <a:pPr lvl="0"/>
            <a:r>
              <a:rPr b="1" i="0" strike="noStrike" u="none"/>
              <a:t>This median aperture is located 2.5cm posterior to the </a:t>
            </a:r>
            <a:r>
              <a:rPr b="1" i="0" strike="noStrike" u="sng">
                <a:solidFill>
                  <a:srgbClr val="0000FF"/>
                </a:solidFill>
              </a:rPr>
              <a:t>clitoris</a:t>
            </a:r>
            <a:r>
              <a:rPr b="1" i="0" strike="noStrike" u="none"/>
              <a:t> and immediately anterior to the </a:t>
            </a:r>
            <a:r>
              <a:rPr b="1" i="0" strike="noStrike" u="sng">
                <a:solidFill>
                  <a:srgbClr val="0000FF"/>
                </a:solidFill>
              </a:rPr>
              <a:t>vaginal orifice</a:t>
            </a:r>
            <a:r>
              <a:rPr b="1" i="0" strike="noStrike" u="none"/>
              <a:t>.</a:t>
            </a:r>
          </a:p>
          <a:p>
            <a:pPr lvl="0"/>
            <a:r>
              <a:rPr b="1" i="0" strike="noStrike" u="none"/>
              <a:t>On each side of this orifice are the openings of the ducts of the </a:t>
            </a:r>
            <a:r>
              <a:rPr b="1" i="0" strike="noStrike" u="none"/>
              <a:t>paraurethral</a:t>
            </a:r>
            <a:r>
              <a:rPr b="1" i="0" strike="noStrike" u="none"/>
              <a:t> glands (</a:t>
            </a:r>
            <a:r>
              <a:rPr b="1" i="0" strike="noStrike" u="none"/>
              <a:t>Skene's</a:t>
            </a:r>
            <a:r>
              <a:rPr b="1" i="0" strike="noStrike" u="none"/>
              <a:t> glands).</a:t>
            </a:r>
          </a:p>
          <a:p>
            <a:pPr lvl="0">
              <a:buNone/>
            </a:p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868" name=""/>
        <p:cNvGrpSpPr/>
        <p:nvPr/>
      </p:nvGrpSpPr>
      <p:grpSpPr>
        <a:xfrm>
          <a:off x="0" y="0"/>
          <a:ext cx="0" cy="0"/>
          <a:chOff x="0" y="0"/>
          <a:chExt cx="0" cy="0"/>
        </a:xfrm>
      </p:grpSpPr>
      <p:sp>
        <p:nvSpPr>
          <p:cNvPr id="1049323" name=""/>
          <p:cNvSpPr txBox="1"/>
          <p:nvPr>
            <p:ph type="title" idx="0"/>
          </p:nvPr>
        </p:nvSpPr>
        <p:spPr>
          <a:xfrm>
            <a:off x="457200" y="273050"/>
            <a:ext cx="8229600" cy="1143000"/>
          </a:xfrm>
          <a:prstGeom prst="rect"/>
          <a:noFill/>
          <a:ln>
            <a:noFill/>
          </a:ln>
        </p:spPr>
        <p:txBody>
          <a:bodyPr anchor="ctr" wrap="square"/>
          <a:p>
            <a:pPr lvl="0"/>
            <a:r>
              <a:t>Elements or Aims of FANC</a:t>
            </a:r>
          </a:p>
        </p:txBody>
      </p:sp>
      <p:sp>
        <p:nvSpPr>
          <p:cNvPr id="1049324" name=""/>
          <p:cNvSpPr txBox="1"/>
          <p:nvPr>
            <p:ph type="body" idx="1"/>
          </p:nvPr>
        </p:nvSpPr>
        <p:spPr>
          <a:xfrm>
            <a:off x="457200" y="1600200"/>
            <a:ext cx="8229600" cy="4524375"/>
          </a:xfrm>
          <a:prstGeom prst="rect"/>
          <a:noFill/>
          <a:ln>
            <a:noFill/>
          </a:ln>
        </p:spPr>
        <p:txBody>
          <a:bodyPr anchor="t" wrap="square">
            <a:normAutofit fontScale="90625" lnSpcReduction="20000"/>
          </a:bodyPr>
          <a:p>
            <a:pPr indent="514350" lvl="0" marL="514350">
              <a:buFont typeface="+mj-lt"/>
              <a:buAutoNum type="arabicPeriod" startAt="1"/>
            </a:pPr>
            <a:r>
              <a:rPr b="1" i="0" strike="noStrike" u="none"/>
              <a:t>to promote and maintain good physical, mental and social health during pregnancy. This is done by education on:-</a:t>
            </a:r>
          </a:p>
          <a:p>
            <a:pPr indent="514350" lvl="0" marL="514350">
              <a:buFont typeface="Wingdings"/>
              <a:buChar char="Ø"/>
            </a:pPr>
            <a:r>
              <a:rPr b="1" i="0" strike="noStrike" u="none"/>
              <a:t>How to recognize danger signs, </a:t>
            </a:r>
          </a:p>
          <a:p>
            <a:pPr indent="514350" lvl="0" marL="514350">
              <a:buFont typeface="Wingdings"/>
              <a:buChar char="Ø"/>
            </a:pPr>
            <a:r>
              <a:rPr b="1" i="0" strike="noStrike" u="none"/>
              <a:t>what to do, and where to get help </a:t>
            </a:r>
          </a:p>
          <a:p>
            <a:pPr indent="514350" lvl="0" marL="514350">
              <a:buFont typeface="Wingdings"/>
              <a:buChar char="Ø"/>
            </a:pPr>
            <a:r>
              <a:rPr b="1" i="0" strike="noStrike" u="none"/>
              <a:t>Good nutrition and the importance of rest</a:t>
            </a:r>
          </a:p>
          <a:p>
            <a:pPr indent="514350" lvl="0" marL="514350">
              <a:buFont typeface="Wingdings"/>
              <a:buChar char="Ø"/>
            </a:pPr>
            <a:r>
              <a:rPr b="1" i="0" strike="noStrike" u="none"/>
              <a:t>Hygiene and infection prevention practices</a:t>
            </a:r>
          </a:p>
          <a:p>
            <a:pPr indent="514350" lvl="0" marL="514350">
              <a:buFont typeface="Wingdings"/>
              <a:buChar char="Ø"/>
            </a:pPr>
            <a:r>
              <a:rPr b="1" i="0" strike="noStrike" u="none"/>
              <a:t>Risks of using tobacco, alcohol, local drugs, and traditional remedies</a:t>
            </a:r>
          </a:p>
          <a:p>
            <a:pPr indent="514350" lvl="0" marL="514350">
              <a:buFont typeface="Wingdings"/>
              <a:buChar char="Ø"/>
            </a:pPr>
            <a:r>
              <a:rPr b="1" i="0" strike="noStrike" u="none"/>
              <a:t> Breastfeeding </a:t>
            </a:r>
          </a:p>
          <a:p>
            <a:pPr indent="514350" lvl="0" marL="514350">
              <a:buFont typeface="Wingdings"/>
              <a:buChar char="Ø"/>
            </a:pPr>
            <a:r>
              <a:rPr b="1" i="0" strike="noStrike" u="none"/>
              <a:t>Postpartum family planning and birth spacing.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869" name=""/>
        <p:cNvGrpSpPr/>
        <p:nvPr/>
      </p:nvGrpSpPr>
      <p:grpSpPr>
        <a:xfrm>
          <a:off x="0" y="0"/>
          <a:ext cx="0" cy="0"/>
          <a:chOff x="0" y="0"/>
          <a:chExt cx="0" cy="0"/>
        </a:xfrm>
      </p:grpSpPr>
      <p:sp>
        <p:nvSpPr>
          <p:cNvPr id="1049325"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26"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None/>
            </a:pPr>
            <a:r>
              <a:t>2. </a:t>
            </a:r>
            <a:r>
              <a:rPr b="1" i="1" strike="noStrike" u="none"/>
              <a:t>To detect early and treat any arising complications during pregnancy (medical, surgical or obstetrical)</a:t>
            </a:r>
          </a:p>
          <a:p>
            <a:pPr indent="514350" lvl="0" marL="514350">
              <a:buFont typeface="Courier New"/>
              <a:buChar char="o"/>
            </a:pPr>
            <a:r>
              <a:rPr b="1" i="0" strike="noStrike" u="none"/>
              <a:t>This is done through good history taking, observations, investigations, examination and follow-up care.</a:t>
            </a:r>
          </a:p>
          <a:p>
            <a:pPr indent="514350" lvl="0" marL="514350">
              <a:buNone/>
            </a:pPr>
            <a:r>
              <a:rPr b="1" i="0" strike="noStrike" u="none"/>
              <a:t>3. </a:t>
            </a:r>
            <a:r>
              <a:rPr b="1" i="1" strike="noStrike" u="none"/>
              <a:t>To promote safe delivery of a healthy baby with minimal stress and injury to the mother and the baby.</a:t>
            </a:r>
          </a:p>
          <a:p>
            <a:pPr indent="514350" lvl="0" marL="514350">
              <a:buNone/>
            </a:pPr>
            <a:r>
              <a:rPr b="1" i="0" strike="noStrike" u="none"/>
              <a:t>This is possible through monitoring, encouraging pregnant women in ANC,</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870" name=""/>
        <p:cNvGrpSpPr/>
        <p:nvPr/>
      </p:nvGrpSpPr>
      <p:grpSpPr>
        <a:xfrm>
          <a:off x="0" y="0"/>
          <a:ext cx="0" cy="0"/>
          <a:chOff x="0" y="0"/>
          <a:chExt cx="0" cy="0"/>
        </a:xfrm>
      </p:grpSpPr>
      <p:sp>
        <p:nvSpPr>
          <p:cNvPr id="1049327"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28"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r>
              <a:t>  </a:t>
            </a:r>
            <a:r>
              <a:rPr b="1" i="0" strike="noStrike" u="none"/>
              <a:t>monitoring fetal growth and well being during pregnancy, advising mothers to avoid harmful substances and promoting rest.</a:t>
            </a:r>
          </a:p>
          <a:p>
            <a:pPr lvl="0">
              <a:buNone/>
            </a:pPr>
            <a:r>
              <a:rPr b="1" i="0" strike="noStrike" u="none"/>
              <a:t>4. </a:t>
            </a:r>
            <a:r>
              <a:rPr b="1" i="1" strike="noStrike" u="none"/>
              <a:t>To prepare mothers for labor, lactation and normal puerperium</a:t>
            </a:r>
            <a:r>
              <a:rPr b="1" i="0" strike="noStrike" u="none"/>
              <a:t>- teach the woman about labor, child care and events that follows child birth</a:t>
            </a:r>
          </a:p>
          <a:p>
            <a:pPr lvl="0">
              <a:buNone/>
            </a:pPr>
            <a:r>
              <a:rPr b="1" i="0" strike="noStrike" u="none"/>
              <a:t>5. </a:t>
            </a:r>
            <a:r>
              <a:rPr b="1" i="1" strike="noStrike" u="none"/>
              <a:t>To ensure that the pregnant woman makes an individual birth plan</a:t>
            </a:r>
            <a:r>
              <a:rPr b="1" i="0" strike="noStrike" u="none"/>
              <a:t>-counsel and educate the woman on delivery, need to plan for delivery </a:t>
            </a:r>
            <a:r>
              <a:rPr b="1" i="0" strike="noStrike" u="none"/>
              <a:t>ie</a:t>
            </a:r>
            <a:r>
              <a:rPr b="1" i="0" strike="noStrike" u="none"/>
              <a:t> emergency preparedness, where she plans to deliver, mode of transport, financial arrangement, etc</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871" name=""/>
        <p:cNvGrpSpPr/>
        <p:nvPr/>
      </p:nvGrpSpPr>
      <p:grpSpPr>
        <a:xfrm>
          <a:off x="0" y="0"/>
          <a:ext cx="0" cy="0"/>
          <a:chOff x="0" y="0"/>
          <a:chExt cx="0" cy="0"/>
        </a:xfrm>
      </p:grpSpPr>
      <p:sp>
        <p:nvSpPr>
          <p:cNvPr id="1049329" name=""/>
          <p:cNvSpPr txBox="1"/>
          <p:nvPr>
            <p:ph type="title" idx="0"/>
          </p:nvPr>
        </p:nvSpPr>
        <p:spPr>
          <a:xfrm>
            <a:off x="457200" y="273050"/>
            <a:ext cx="8229600" cy="1143000"/>
          </a:xfrm>
          <a:prstGeom prst="rect"/>
          <a:noFill/>
          <a:ln>
            <a:noFill/>
          </a:ln>
        </p:spPr>
        <p:txBody>
          <a:bodyPr anchor="ctr" wrap="square">
            <a:normAutofit fontScale="90000"/>
          </a:bodyPr>
          <a:p>
            <a:pPr lvl="0"/>
            <a:r>
              <a:t>Birth Preparedness and Complication Readiness: Objectives</a:t>
            </a:r>
          </a:p>
        </p:txBody>
      </p:sp>
      <p:sp>
        <p:nvSpPr>
          <p:cNvPr id="1049330"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t>Develop birth plan</a:t>
            </a:r>
            <a:r>
              <a:t>—exact plan</a:t>
            </a:r>
            <a:r>
              <a:t> for normal birth and possible complications:</a:t>
            </a:r>
          </a:p>
          <a:p>
            <a:pPr lvl="1"/>
            <a:r>
              <a:t>Arrangements made in advance by woman and family (with help of skilled provider)</a:t>
            </a:r>
          </a:p>
          <a:p>
            <a:pPr lvl="1"/>
            <a:r>
              <a:t>Usually not a written document</a:t>
            </a:r>
          </a:p>
          <a:p>
            <a:pPr lvl="1"/>
            <a:r>
              <a:t>Reviewed/revised at every visit</a:t>
            </a:r>
          </a:p>
          <a:p>
            <a:pPr lvl="0"/>
            <a:r>
              <a:t>Minimize disorganization at time of birth or in an emergency</a:t>
            </a:r>
          </a:p>
          <a:p>
            <a:pPr lvl="0"/>
            <a:r>
              <a:t>Ensure timely and appropriate care</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872" name=""/>
        <p:cNvGrpSpPr/>
        <p:nvPr/>
      </p:nvGrpSpPr>
      <p:grpSpPr>
        <a:xfrm>
          <a:off x="0" y="0"/>
          <a:ext cx="0" cy="0"/>
          <a:chOff x="0" y="0"/>
          <a:chExt cx="0" cy="0"/>
        </a:xfrm>
      </p:grpSpPr>
      <p:sp>
        <p:nvSpPr>
          <p:cNvPr id="1049331" name=""/>
          <p:cNvSpPr txBox="1"/>
          <p:nvPr>
            <p:ph type="title" idx="0"/>
          </p:nvPr>
        </p:nvSpPr>
        <p:spPr>
          <a:xfrm>
            <a:off x="457200" y="273050"/>
            <a:ext cx="8229600" cy="1143000"/>
          </a:xfrm>
          <a:prstGeom prst="rect"/>
          <a:noFill/>
          <a:ln>
            <a:noFill/>
          </a:ln>
        </p:spPr>
        <p:txBody>
          <a:bodyPr anchor="ctr" wrap="square"/>
          <a:p>
            <a:pPr lvl="0"/>
            <a:r>
              <a:t>Essential Elements of a Birth Plan</a:t>
            </a:r>
          </a:p>
        </p:txBody>
      </p:sp>
      <p:sp>
        <p:nvSpPr>
          <p:cNvPr id="1049332" name=""/>
          <p:cNvSpPr txBox="1"/>
          <p:nvPr>
            <p:ph type="body" idx="1"/>
          </p:nvPr>
        </p:nvSpPr>
        <p:spPr>
          <a:xfrm>
            <a:off x="457200" y="1600200"/>
            <a:ext cx="8229600" cy="4876800"/>
          </a:xfrm>
          <a:prstGeom prst="rect"/>
          <a:noFill/>
          <a:ln>
            <a:noFill/>
          </a:ln>
        </p:spPr>
        <p:txBody>
          <a:bodyPr anchor="t" wrap="square">
            <a:normAutofit fontScale="96875" lnSpcReduction="20000"/>
          </a:bodyPr>
          <a:p>
            <a:pPr lvl="0"/>
            <a:r>
              <a:rPr b="1" i="0" strike="noStrike" u="none"/>
              <a:t>Facility or Place of Birth</a:t>
            </a:r>
            <a:r>
              <a:t>: Home or health facility for birth, appropriate facility for emergencies</a:t>
            </a:r>
          </a:p>
          <a:p>
            <a:pPr lvl="0"/>
            <a:r>
              <a:rPr b="1" i="0" strike="noStrike" u="none"/>
              <a:t>Skilled Provider</a:t>
            </a:r>
            <a:r>
              <a:t>: To attend birth</a:t>
            </a:r>
          </a:p>
          <a:p>
            <a:pPr lvl="0"/>
            <a:r>
              <a:rPr b="1" i="0" strike="noStrike" u="none"/>
              <a:t>Provider/Facility Contact Information</a:t>
            </a:r>
          </a:p>
          <a:p>
            <a:pPr lvl="0"/>
            <a:r>
              <a:rPr b="1" i="0" strike="noStrike" u="none"/>
              <a:t>Transportation</a:t>
            </a:r>
            <a:r>
              <a:t>: Reliable, accessible, especially for odd hours</a:t>
            </a:r>
          </a:p>
          <a:p>
            <a:pPr lvl="0"/>
            <a:r>
              <a:rPr b="1" i="0" strike="noStrike" u="none"/>
              <a:t>Funds</a:t>
            </a:r>
            <a:r>
              <a:t>: Personal savings, emergency funds</a:t>
            </a:r>
          </a:p>
          <a:p>
            <a:pPr lvl="0"/>
            <a:r>
              <a:rPr b="1" i="0" strike="noStrike" u="none"/>
              <a:t>Decision-Making</a:t>
            </a:r>
            <a:r>
              <a:t>: Who will make decisions, especially in an emergency</a:t>
            </a:r>
          </a:p>
          <a:p>
            <a:pPr lvl="0"/>
          </a:p>
          <a:p>
            <a:pPr lvl="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875" name=""/>
        <p:cNvGrpSpPr/>
        <p:nvPr/>
      </p:nvGrpSpPr>
      <p:grpSpPr>
        <a:xfrm>
          <a:off x="0" y="0"/>
          <a:ext cx="0" cy="0"/>
          <a:chOff x="0" y="0"/>
          <a:chExt cx="0" cy="0"/>
        </a:xfrm>
      </p:grpSpPr>
      <p:sp>
        <p:nvSpPr>
          <p:cNvPr id="1049336" name=""/>
          <p:cNvSpPr txBox="1"/>
          <p:nvPr>
            <p:ph type="title" idx="0"/>
          </p:nvPr>
        </p:nvSpPr>
        <p:spPr>
          <a:xfrm>
            <a:off x="457200" y="273050"/>
            <a:ext cx="8229600" cy="1143000"/>
          </a:xfrm>
          <a:prstGeom prst="rect"/>
          <a:noFill/>
          <a:ln>
            <a:noFill/>
          </a:ln>
        </p:spPr>
        <p:txBody>
          <a:bodyPr anchor="ctr" wrap="square">
            <a:normAutofit fontScale="90000"/>
          </a:bodyPr>
          <a:p>
            <a:pPr lvl="0"/>
            <a:r>
              <a:t>Essential Elements of a Birth Plan </a:t>
            </a:r>
            <a:r>
              <a:t> </a:t>
            </a:r>
            <a:r>
              <a:t>(cont’d.)</a:t>
            </a:r>
          </a:p>
        </p:txBody>
      </p:sp>
      <p:sp>
        <p:nvSpPr>
          <p:cNvPr id="1049337" name=""/>
          <p:cNvSpPr txBox="1"/>
          <p:nvPr>
            <p:ph type="body" idx="1"/>
          </p:nvPr>
        </p:nvSpPr>
        <p:spPr>
          <a:xfrm>
            <a:off x="457200" y="1600200"/>
            <a:ext cx="8229600" cy="4524375"/>
          </a:xfrm>
          <a:prstGeom prst="rect"/>
          <a:noFill/>
          <a:ln>
            <a:noFill/>
          </a:ln>
        </p:spPr>
        <p:txBody>
          <a:bodyPr anchor="t" wrap="square"/>
          <a:p>
            <a:pPr lvl="0"/>
            <a:r>
              <a:rPr b="1" i="0" strike="noStrike" u="none"/>
              <a:t>Family and Community Support</a:t>
            </a:r>
            <a:r>
              <a:t>: Care for family in woman’s absence and birth companion during labor</a:t>
            </a:r>
          </a:p>
          <a:p>
            <a:pPr lvl="0"/>
            <a:r>
              <a:rPr b="1" i="0" strike="noStrike" u="none"/>
              <a:t>Blood Donor</a:t>
            </a:r>
            <a:r>
              <a:t>: In case of emergency</a:t>
            </a:r>
          </a:p>
          <a:p>
            <a:pPr lvl="0"/>
            <a:r>
              <a:rPr b="1" i="0" strike="noStrike" u="none"/>
              <a:t>Needed Items</a:t>
            </a:r>
            <a:r>
              <a:t>: For clean and safe birth and for newborn care</a:t>
            </a:r>
          </a:p>
          <a:p>
            <a:pPr lvl="0"/>
            <a:r>
              <a:rPr b="1" i="0" strike="noStrike" u="none"/>
              <a:t>Danger Signs/Signs of Advanced Labor</a:t>
            </a:r>
          </a:p>
          <a:p>
            <a:pPr lvl="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876" name=""/>
        <p:cNvGrpSpPr/>
        <p:nvPr/>
      </p:nvGrpSpPr>
      <p:grpSpPr>
        <a:xfrm>
          <a:off x="0" y="0"/>
          <a:ext cx="0" cy="0"/>
          <a:chOff x="0" y="0"/>
          <a:chExt cx="0" cy="0"/>
        </a:xfrm>
      </p:grpSpPr>
      <p:sp>
        <p:nvSpPr>
          <p:cNvPr id="1049338" name=""/>
          <p:cNvSpPr txBox="1"/>
          <p:nvPr>
            <p:ph type="title" idx="0"/>
          </p:nvPr>
        </p:nvSpPr>
        <p:spPr>
          <a:xfrm>
            <a:off x="457200" y="273050"/>
            <a:ext cx="8229600" cy="1143000"/>
          </a:xfrm>
          <a:prstGeom prst="rect"/>
          <a:noFill/>
          <a:ln>
            <a:noFill/>
          </a:ln>
        </p:spPr>
        <p:txBody>
          <a:bodyPr anchor="ctr" wrap="square"/>
          <a:p>
            <a:pPr lvl="0"/>
            <a:r>
              <a:t>Danger Signs of Pregnancy</a:t>
            </a:r>
          </a:p>
        </p:txBody>
      </p:sp>
      <p:sp>
        <p:nvSpPr>
          <p:cNvPr id="1049339" name=""/>
          <p:cNvSpPr txBox="1"/>
          <p:nvPr>
            <p:ph type="body" idx="1"/>
          </p:nvPr>
        </p:nvSpPr>
        <p:spPr>
          <a:xfrm>
            <a:off x="457200" y="1600200"/>
            <a:ext cx="8229600" cy="4524375"/>
          </a:xfrm>
          <a:prstGeom prst="rect"/>
          <a:noFill/>
          <a:ln>
            <a:noFill/>
          </a:ln>
        </p:spPr>
        <p:txBody>
          <a:bodyPr anchor="t" wrap="square"/>
          <a:p>
            <a:pPr lvl="0"/>
            <a:r>
              <a:t>Vaginal bleeding</a:t>
            </a:r>
          </a:p>
          <a:p>
            <a:pPr lvl="0"/>
            <a:r>
              <a:t>Difficulty breathing</a:t>
            </a:r>
          </a:p>
          <a:p>
            <a:pPr lvl="0"/>
            <a:r>
              <a:t>Fever</a:t>
            </a:r>
          </a:p>
          <a:p>
            <a:pPr lvl="0"/>
            <a:r>
              <a:t>Severe abdominal pain</a:t>
            </a:r>
          </a:p>
          <a:p>
            <a:pPr lvl="0"/>
            <a:r>
              <a:t>Severe headache/blurred vision</a:t>
            </a:r>
          </a:p>
          <a:p>
            <a:pPr lvl="0"/>
            <a:r>
              <a:t>Convulsions/loss of consciousness</a:t>
            </a:r>
          </a:p>
          <a:p>
            <a:pPr lvl="0"/>
            <a:r>
              <a:t>Labor pains before 37 weeks</a:t>
            </a:r>
          </a:p>
          <a:p>
            <a:pPr lvl="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877" name=""/>
        <p:cNvGrpSpPr/>
        <p:nvPr/>
      </p:nvGrpSpPr>
      <p:grpSpPr>
        <a:xfrm>
          <a:off x="0" y="0"/>
          <a:ext cx="0" cy="0"/>
          <a:chOff x="0" y="0"/>
          <a:chExt cx="0" cy="0"/>
        </a:xfrm>
      </p:grpSpPr>
      <p:sp>
        <p:nvSpPr>
          <p:cNvPr id="1049340"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4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FANC emphasizes that a woman should have at least four visits to the clinic during pregnancy.</a:t>
            </a:r>
          </a:p>
          <a:p>
            <a:pPr lvl="0"/>
            <a:r>
              <a:rPr b="1" i="0" strike="noStrike" u="none"/>
              <a:t>FANC is therefore:-</a:t>
            </a:r>
          </a:p>
          <a:p>
            <a:pPr indent="514350" lvl="0" marL="514350">
              <a:buFont typeface="+mj-lt"/>
              <a:buAutoNum type="arabicPeriod" startAt="1"/>
            </a:pPr>
            <a:r>
              <a:rPr b="1" i="0" strike="noStrike" u="none"/>
              <a:t>Care that is timely, friendly, simple, beneficial and safe to pregnant women.</a:t>
            </a:r>
          </a:p>
          <a:p>
            <a:pPr indent="514350" lvl="0" marL="514350">
              <a:buFont typeface="+mj-lt"/>
              <a:buAutoNum type="arabicPeriod" startAt="1"/>
            </a:pPr>
            <a:r>
              <a:rPr b="1" i="0" strike="noStrike" u="none"/>
              <a:t>It is care provided to pregnant women which emphasizes on the woman’s overall health, her preparedness for child birth and readiness for complications(emergency care)</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878" name=""/>
        <p:cNvGrpSpPr/>
        <p:nvPr/>
      </p:nvGrpSpPr>
      <p:grpSpPr>
        <a:xfrm>
          <a:off x="0" y="0"/>
          <a:ext cx="0" cy="0"/>
          <a:chOff x="0" y="0"/>
          <a:chExt cx="0" cy="0"/>
        </a:xfrm>
      </p:grpSpPr>
      <p:sp>
        <p:nvSpPr>
          <p:cNvPr id="1049342" name=""/>
          <p:cNvSpPr txBox="1"/>
          <p:nvPr>
            <p:ph type="title" idx="0"/>
          </p:nvPr>
        </p:nvSpPr>
        <p:spPr>
          <a:xfrm>
            <a:off x="457200" y="273050"/>
            <a:ext cx="8229600" cy="1143000"/>
          </a:xfrm>
          <a:prstGeom prst="rect"/>
          <a:noFill/>
          <a:ln>
            <a:noFill/>
          </a:ln>
        </p:spPr>
        <p:txBody>
          <a:bodyPr anchor="ctr" wrap="square"/>
          <a:p>
            <a:pPr lvl="0"/>
            <a:r>
              <a:t>Booking visit</a:t>
            </a:r>
          </a:p>
        </p:txBody>
      </p:sp>
      <p:sp>
        <p:nvSpPr>
          <p:cNvPr id="1049343"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This is the first visit a pregnant woman makes to the antenatal clinic.</a:t>
            </a:r>
          </a:p>
          <a:p>
            <a:pPr lvl="0">
              <a:buNone/>
            </a:pPr>
            <a:r>
              <a:rPr b="1" i="1" strike="noStrike" u="none">
                <a:solidFill>
                  <a:srgbClr val="FF0000"/>
                </a:solidFill>
              </a:rPr>
              <a:t>Objectives of the visit</a:t>
            </a:r>
          </a:p>
          <a:p>
            <a:pPr indent="514350" lvl="0" marL="514350">
              <a:buFont typeface="+mj-lt"/>
              <a:buAutoNum type="arabicPeriod" startAt="1"/>
            </a:pPr>
            <a:r>
              <a:rPr b="1" i="1" strike="noStrike" u="none"/>
              <a:t>to assess the level of health by taking a detailed history and employing screening tests or appropriate tests that are necessary.</a:t>
            </a:r>
          </a:p>
          <a:p>
            <a:pPr indent="514350" lvl="0" marL="514350">
              <a:buFont typeface="+mj-lt"/>
              <a:buAutoNum type="arabicPeriod" startAt="1"/>
            </a:pPr>
            <a:r>
              <a:rPr b="1" i="1" strike="noStrike" u="none"/>
              <a:t>to make baseline recordings of weight, height, blood pressure and </a:t>
            </a:r>
            <a:r>
              <a:rPr b="1" i="1" strike="noStrike" u="none"/>
              <a:t>hb</a:t>
            </a:r>
            <a:r>
              <a:rPr b="1" i="1" strike="noStrike" u="none"/>
              <a:t> levels in order to assess normality. These values are used for comparison in subsequent visits</a:t>
            </a:r>
          </a:p>
          <a:p>
            <a:pPr indent="514350" lvl="0" marL="514350">
              <a:buFont typeface="+mj-lt"/>
              <a:buAutoNum type="arabicPeriod" startAt="1"/>
            </a:p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879" name=""/>
        <p:cNvGrpSpPr/>
        <p:nvPr/>
      </p:nvGrpSpPr>
      <p:grpSpPr>
        <a:xfrm>
          <a:off x="0" y="0"/>
          <a:ext cx="0" cy="0"/>
          <a:chOff x="0" y="0"/>
          <a:chExt cx="0" cy="0"/>
        </a:xfrm>
      </p:grpSpPr>
      <p:sp>
        <p:nvSpPr>
          <p:cNvPr id="1049344" name=""/>
          <p:cNvSpPr txBox="1"/>
          <p:nvPr>
            <p:ph type="title" idx="0"/>
          </p:nvPr>
        </p:nvSpPr>
        <p:spPr>
          <a:xfrm>
            <a:off x="457200" y="273050"/>
            <a:ext cx="8229600" cy="1143000"/>
          </a:xfrm>
          <a:prstGeom prst="rect"/>
          <a:noFill/>
          <a:ln>
            <a:noFill/>
          </a:ln>
        </p:spPr>
        <p:txBody>
          <a:bodyPr anchor="ctr" wrap="square"/>
          <a:p>
            <a:pPr lvl="0"/>
            <a:r>
              <a:t>Objectives . …</a:t>
            </a:r>
          </a:p>
        </p:txBody>
      </p:sp>
      <p:sp>
        <p:nvSpPr>
          <p:cNvPr id="1049345"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t>3.  </a:t>
            </a:r>
            <a:r>
              <a:rPr b="1" i="1" strike="noStrike" u="none"/>
              <a:t>To indentify risk factors by taking accurate details of past and present obstetric and medical history.</a:t>
            </a:r>
          </a:p>
          <a:p>
            <a:pPr indent="514350" lvl="0" marL="514350">
              <a:buAutoNum type="arabicPeriod" startAt="4"/>
            </a:pPr>
            <a:r>
              <a:rPr b="1" i="1" strike="noStrike" u="none"/>
              <a:t>To provide an opportunity for the woman and her family to express any concerns they might have regarding the pregnancy and previous obstetrical experience.</a:t>
            </a:r>
          </a:p>
          <a:p>
            <a:pPr indent="514350" lvl="0" marL="514350">
              <a:buAutoNum type="arabicPeriod" startAt="4"/>
            </a:pPr>
            <a:r>
              <a:rPr b="1" i="1" strike="noStrike" u="none"/>
              <a:t>To give advice on general health matters and those pertaining to pregnancy in order to maintain the health of the mother and development of the fetus.</a:t>
            </a:r>
          </a:p>
          <a:p>
            <a:pPr indent="514350" lvl="0" marL="514350">
              <a:buAutoNum type="arabicPeriod" startAt="4"/>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868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8" name=""/>
          <p:cNvSpPr txBox="1"/>
          <p:nvPr>
            <p:ph type="body" idx="1"/>
          </p:nvPr>
        </p:nvSpPr>
        <p:spPr>
          <a:xfrm>
            <a:off x="457200" y="1600200"/>
            <a:ext cx="8229600" cy="4524375"/>
          </a:xfrm>
          <a:prstGeom prst="rect"/>
          <a:noFill/>
          <a:ln>
            <a:noFill/>
          </a:ln>
        </p:spPr>
        <p:txBody>
          <a:bodyPr anchor="t" wrap="square"/>
          <a:p>
            <a:pPr algn="ctr" lvl="0">
              <a:buNone/>
            </a:pPr>
            <a:r>
              <a:rPr b="1" i="1" strike="noStrike" u="sng"/>
              <a:t>The Vaginal Orifice</a:t>
            </a:r>
            <a:r>
              <a:rPr b="0" i="1" strike="noStrike" u="sng"/>
              <a:t> </a:t>
            </a:r>
          </a:p>
          <a:p>
            <a:pPr lvl="0"/>
            <a:r>
              <a:rPr b="1" i="0" strike="noStrike" u="none"/>
              <a:t>This large opening is located inferior and posterior to the much smaller </a:t>
            </a:r>
            <a:r>
              <a:rPr b="1" i="0" strike="noStrike" u="sng">
                <a:solidFill>
                  <a:srgbClr val="0000FF"/>
                </a:solidFill>
              </a:rPr>
              <a:t>external urethral orifice</a:t>
            </a:r>
            <a:r>
              <a:rPr b="1" i="0" strike="noStrike" u="none"/>
              <a:t>.</a:t>
            </a:r>
          </a:p>
          <a:p>
            <a:pPr lvl="0"/>
            <a:r>
              <a:rPr b="1" i="0" strike="noStrike" u="none"/>
              <a:t>The size and appearance of the vaginal orifice varies with the condition of the hymen, a thin fold of mucous membrane that surrounds the vaginal orifice. </a:t>
            </a:r>
          </a:p>
          <a:p>
            <a:pPr lvl="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880" name=""/>
        <p:cNvGrpSpPr/>
        <p:nvPr/>
      </p:nvGrpSpPr>
      <p:grpSpPr>
        <a:xfrm>
          <a:off x="0" y="0"/>
          <a:ext cx="0" cy="0"/>
          <a:chOff x="0" y="0"/>
          <a:chExt cx="0" cy="0"/>
        </a:xfrm>
      </p:grpSpPr>
      <p:sp>
        <p:nvSpPr>
          <p:cNvPr id="1049346" name=""/>
          <p:cNvSpPr txBox="1"/>
          <p:nvPr>
            <p:ph type="title" idx="0"/>
          </p:nvPr>
        </p:nvSpPr>
        <p:spPr>
          <a:xfrm>
            <a:off x="457200" y="273050"/>
            <a:ext cx="8229600" cy="1143000"/>
          </a:xfrm>
          <a:prstGeom prst="rect"/>
          <a:noFill/>
          <a:ln>
            <a:noFill/>
          </a:ln>
        </p:spPr>
        <p:txBody>
          <a:bodyPr anchor="ctr" wrap="square"/>
          <a:p>
            <a:pPr lvl="0"/>
            <a:r>
              <a:t>Steps in ANC</a:t>
            </a:r>
          </a:p>
        </p:txBody>
      </p:sp>
      <p:sp>
        <p:nvSpPr>
          <p:cNvPr id="1049347"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6"/>
            </a:pPr>
            <a:r>
              <a:rPr b="1" i="1" strike="noStrike" u="none"/>
              <a:t>To begin building a trusting relationship in which realistic plans of care are discussed.</a:t>
            </a:r>
          </a:p>
          <a:p>
            <a:pPr indent="514350" lvl="0" marL="514350">
              <a:buNone/>
            </a:pPr>
            <a:r>
              <a:rPr b="1" i="0" strike="noStrike" u="sng">
                <a:solidFill>
                  <a:srgbClr val="FF0000"/>
                </a:solidFill>
              </a:rPr>
              <a:t>Steps in antenatal care.</a:t>
            </a:r>
          </a:p>
          <a:p>
            <a:pPr indent="514350" lvl="0" marL="514350">
              <a:buNone/>
            </a:pPr>
            <a:r>
              <a:rPr b="1" i="1" strike="noStrike" u="none"/>
              <a:t>Also referred to as antenatal profile. It is carried out in the following steps.</a:t>
            </a:r>
          </a:p>
          <a:p>
            <a:pPr indent="514350" lvl="0" marL="514350">
              <a:buFont typeface="Wingdings"/>
              <a:buChar char="ü"/>
            </a:pPr>
            <a:r>
              <a:rPr b="1" i="1" strike="noStrike" u="none"/>
              <a:t>History taking</a:t>
            </a:r>
          </a:p>
          <a:p>
            <a:pPr indent="514350" lvl="0" marL="514350">
              <a:buFont typeface="Wingdings"/>
              <a:buChar char="ü"/>
            </a:pPr>
            <a:r>
              <a:rPr b="1" i="1" strike="noStrike" u="none"/>
              <a:t>Observations</a:t>
            </a:r>
          </a:p>
          <a:p>
            <a:pPr indent="514350" lvl="0" marL="514350">
              <a:buFont typeface="Wingdings"/>
              <a:buChar char="ü"/>
            </a:pPr>
            <a:r>
              <a:rPr b="1" i="1" strike="noStrike" u="none"/>
              <a:t>Investigations</a:t>
            </a:r>
          </a:p>
          <a:p>
            <a:pPr indent="514350" lvl="0" marL="514350">
              <a:buFont typeface="Wingdings"/>
              <a:buChar char="ü"/>
            </a:pPr>
            <a:r>
              <a:rPr b="1" i="1" strike="noStrike" u="none"/>
              <a:t>General physical examination(head to toe)</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881" name=""/>
        <p:cNvGrpSpPr/>
        <p:nvPr/>
      </p:nvGrpSpPr>
      <p:grpSpPr>
        <a:xfrm>
          <a:off x="0" y="0"/>
          <a:ext cx="0" cy="0"/>
          <a:chOff x="0" y="0"/>
          <a:chExt cx="0" cy="0"/>
        </a:xfrm>
      </p:grpSpPr>
      <p:sp>
        <p:nvSpPr>
          <p:cNvPr id="1049348" name=""/>
          <p:cNvSpPr txBox="1"/>
          <p:nvPr>
            <p:ph type="title" idx="0"/>
          </p:nvPr>
        </p:nvSpPr>
        <p:spPr>
          <a:xfrm>
            <a:off x="457200" y="273050"/>
            <a:ext cx="8229600" cy="1143000"/>
          </a:xfrm>
          <a:prstGeom prst="rect"/>
          <a:noFill/>
          <a:ln>
            <a:noFill/>
          </a:ln>
        </p:spPr>
        <p:txBody>
          <a:bodyPr anchor="ctr" wrap="square"/>
          <a:p>
            <a:pPr lvl="0"/>
            <a:r>
              <a:t>History taking</a:t>
            </a:r>
          </a:p>
        </p:txBody>
      </p:sp>
      <p:sp>
        <p:nvSpPr>
          <p:cNvPr id="1049349"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rPr b="1" i="0" strike="noStrike" u="none"/>
              <a:t>Welcome the woman, create good  rapport and then take history in a quite, private way.</a:t>
            </a:r>
          </a:p>
          <a:p>
            <a:pPr lvl="0"/>
            <a:r>
              <a:rPr b="1" i="0" strike="noStrike" u="none"/>
              <a:t>Several forms of history are taken:-</a:t>
            </a:r>
          </a:p>
          <a:p>
            <a:pPr indent="514350" lvl="0" marL="514350">
              <a:buFont typeface="+mj-lt"/>
              <a:buAutoNum type="arabicPeriod" startAt="1"/>
            </a:pPr>
            <a:r>
              <a:rPr b="1" i="1" strike="noStrike" u="none">
                <a:solidFill>
                  <a:srgbClr val="FF0000"/>
                </a:solidFill>
              </a:rPr>
              <a:t>Personal and social history- </a:t>
            </a:r>
            <a:r>
              <a:rPr b="1" i="0" strike="noStrike" u="none"/>
              <a:t>name, age, address, religion, educational background, occupation, marital status, spouses name and address, tribe, chief or sub-chief, hobbies and habits such as smoking.</a:t>
            </a:r>
          </a:p>
          <a:p>
            <a:pPr indent="514350" lvl="0" marL="514350">
              <a:buFont typeface="+mj-lt"/>
              <a:buAutoNum type="arabicPeriod" startAt="1"/>
            </a:pPr>
            <a:r>
              <a:rPr b="1" i="1" strike="noStrike" u="none">
                <a:solidFill>
                  <a:srgbClr val="FF0000"/>
                </a:solidFill>
              </a:rPr>
              <a:t>Family history- </a:t>
            </a:r>
            <a:r>
              <a:rPr b="1" i="0" strike="noStrike" u="none"/>
              <a:t>history of illness(s) running in the family such as epilepsy, psychiatric disorders, hypertension, DM, asthma, multiple pregnancies, etc</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882" name=""/>
        <p:cNvGrpSpPr/>
        <p:nvPr/>
      </p:nvGrpSpPr>
      <p:grpSpPr>
        <a:xfrm>
          <a:off x="0" y="0"/>
          <a:ext cx="0" cy="0"/>
          <a:chOff x="0" y="0"/>
          <a:chExt cx="0" cy="0"/>
        </a:xfrm>
      </p:grpSpPr>
      <p:sp>
        <p:nvSpPr>
          <p:cNvPr id="1049350"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1"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3"/>
            </a:pPr>
            <a:r>
              <a:rPr b="1" i="1" strike="noStrike" u="none">
                <a:solidFill>
                  <a:srgbClr val="FF0000"/>
                </a:solidFill>
              </a:rPr>
              <a:t>Past medical/ surgical history- </a:t>
            </a:r>
            <a:r>
              <a:rPr b="1" i="0" strike="noStrike" u="none"/>
              <a:t>any past serious illness warranting medical attention or admission in an hospital such as poliomyelitis, cardiac conditions, UTI, STI, Anemia, hypertension, DM, asthma, blood transfusion, and any kind operations involving pelvic organs or accidents involving the pelvic region</a:t>
            </a:r>
          </a:p>
          <a:p>
            <a:pPr indent="514350" lvl="0" marL="514350">
              <a:buAutoNum type="arabicPeriod" startAt="3"/>
            </a:pPr>
            <a:r>
              <a:rPr b="1" i="1" strike="noStrike" u="none">
                <a:solidFill>
                  <a:srgbClr val="FF0000"/>
                </a:solidFill>
              </a:rPr>
              <a:t>Past obstetrical/ gynecological history- </a:t>
            </a:r>
            <a:r>
              <a:rPr b="1" i="0" strike="noStrike" u="none"/>
              <a:t>ask her parity- the number of times she has delivered, gravida-the number of times she has ever been pregnant,</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883" name=""/>
        <p:cNvGrpSpPr/>
        <p:nvPr/>
      </p:nvGrpSpPr>
      <p:grpSpPr>
        <a:xfrm>
          <a:off x="0" y="0"/>
          <a:ext cx="0" cy="0"/>
          <a:chOff x="0" y="0"/>
          <a:chExt cx="0" cy="0"/>
        </a:xfrm>
      </p:grpSpPr>
      <p:sp>
        <p:nvSpPr>
          <p:cNvPr id="1049352"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3"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b="1" i="0" strike="noStrike" u="none"/>
              <a:t>Abortions- when it occurred, how many times, was it complete or incomplete? was the cause known or identified, and was action or treatment was given.</a:t>
            </a:r>
          </a:p>
          <a:p>
            <a:pPr lvl="0"/>
            <a:r>
              <a:rPr b="1" i="0" strike="noStrike" u="none"/>
              <a:t>Ask about complications of previous pregnancies, labor and purperium.</a:t>
            </a:r>
          </a:p>
          <a:p>
            <a:pPr lvl="0"/>
            <a:r>
              <a:rPr b="1" i="0" strike="noStrike" u="none"/>
              <a:t>Ask whether the labor was spontaneous or induced, duration of labor and type of deliveries.</a:t>
            </a:r>
          </a:p>
          <a:p>
            <a:pPr lvl="0"/>
            <a:r>
              <a:rPr b="1" i="0" strike="noStrike" u="none"/>
              <a:t>Ask the weight of the babies and their fate, sex and any complications of the babies.</a:t>
            </a:r>
          </a:p>
          <a:p>
            <a:pPr lvl="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884" name=""/>
        <p:cNvGrpSpPr/>
        <p:nvPr/>
      </p:nvGrpSpPr>
      <p:grpSpPr>
        <a:xfrm>
          <a:off x="0" y="0"/>
          <a:ext cx="0" cy="0"/>
          <a:chOff x="0" y="0"/>
          <a:chExt cx="0" cy="0"/>
        </a:xfrm>
      </p:grpSpPr>
      <p:sp>
        <p:nvSpPr>
          <p:cNvPr id="1049354" name=""/>
          <p:cNvSpPr txBox="1"/>
          <p:nvPr>
            <p:ph type="title" idx="0"/>
          </p:nvPr>
        </p:nvSpPr>
        <p:spPr>
          <a:xfrm>
            <a:off x="457200" y="273050"/>
            <a:ext cx="8229600" cy="1143000"/>
          </a:xfrm>
          <a:prstGeom prst="rect"/>
          <a:noFill/>
          <a:ln>
            <a:noFill/>
          </a:ln>
        </p:spPr>
        <p:txBody>
          <a:bodyPr anchor="ctr" wrap="square"/>
          <a:p>
            <a:pPr lvl="0"/>
            <a:r>
              <a:t>Past obstetric history ct…..</a:t>
            </a:r>
          </a:p>
        </p:txBody>
      </p:sp>
      <p:sp>
        <p:nvSpPr>
          <p:cNvPr id="104935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Gravidity and parity: </a:t>
            </a:r>
          </a:p>
          <a:p>
            <a:pPr lvl="0"/>
            <a:r>
              <a:t>Gravidity is the number of confirmed pregnancies; a pregnant woman is a </a:t>
            </a:r>
            <a:r>
              <a:t>gravida</a:t>
            </a:r>
            <a:r>
              <a:t>. Parity is the number of deliveries after 20 wk. </a:t>
            </a:r>
            <a:r>
              <a:t>Multifetal</a:t>
            </a:r>
            <a:r>
              <a:t> pregnancy is counted as one in terms of gravidity and parity. </a:t>
            </a:r>
            <a:r>
              <a:t>Abortus</a:t>
            </a:r>
            <a:r>
              <a:t> is the number of pregnancy losses (abortions) before 20 wk regardless of cause (</a:t>
            </a:r>
            <a:r>
              <a:t>eg</a:t>
            </a:r>
            <a:r>
              <a:t>, spontaneous, therapeutic, or elective abortion; ectopic pregnancy). Sum of parity and </a:t>
            </a:r>
            <a:r>
              <a:t>abortus</a:t>
            </a:r>
            <a:r>
              <a:t> equals gravidity.</a:t>
            </a:r>
          </a:p>
          <a:p>
            <a:pPr lvl="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885" name=""/>
        <p:cNvGrpSpPr/>
        <p:nvPr/>
      </p:nvGrpSpPr>
      <p:grpSpPr>
        <a:xfrm>
          <a:off x="0" y="0"/>
          <a:ext cx="0" cy="0"/>
          <a:chOff x="0" y="0"/>
          <a:chExt cx="0" cy="0"/>
        </a:xfrm>
      </p:grpSpPr>
      <p:sp>
        <p:nvSpPr>
          <p:cNvPr id="1049356"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7"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5"/>
            </a:pPr>
            <a:r>
              <a:rPr b="1" i="0" strike="noStrike" u="none">
                <a:solidFill>
                  <a:srgbClr val="FF0000"/>
                </a:solidFill>
              </a:rPr>
              <a:t>present obstetrical history- </a:t>
            </a:r>
            <a:r>
              <a:rPr b="1" i="0" strike="noStrike" u="none"/>
              <a:t>ask about last menstrual period (LMP) and calculate the Expected Date of Delivery (EDD) so as to compare the actual fetal size and uterine size. EDD =first day of LMP+ 7 days + 9 months or – 3 months.</a:t>
            </a:r>
          </a:p>
          <a:p>
            <a:pPr indent="514350" lvl="0" marL="514350">
              <a:buNone/>
            </a:pPr>
            <a:r>
              <a:rPr b="1" i="0" strike="noStrike" u="none"/>
              <a:t>    note history of pregnancy related illnesses, other risks such as </a:t>
            </a:r>
            <a:r>
              <a:rPr b="1" i="0" strike="noStrike" u="none"/>
              <a:t>multiparity</a:t>
            </a:r>
            <a:r>
              <a:rPr b="1" i="0" strike="noStrike" u="none"/>
              <a:t>, age above 35 years or below 16 years and any history of harmful habits such as smoking</a:t>
            </a:r>
          </a:p>
          <a:p>
            <a:pPr indent="514350" lvl="0" marL="514350">
              <a:buNone/>
            </a:pPr>
            <a:r>
              <a:rPr b="1" i="0" strike="noStrike" u="none"/>
              <a:t>Calculate the maturity by date</a:t>
            </a:r>
          </a:p>
          <a:p>
            <a:pPr lvl="0">
              <a:buNone/>
            </a:p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888" name=""/>
        <p:cNvGrpSpPr/>
        <p:nvPr/>
      </p:nvGrpSpPr>
      <p:grpSpPr>
        <a:xfrm>
          <a:off x="0" y="0"/>
          <a:ext cx="0" cy="0"/>
          <a:chOff x="0" y="0"/>
          <a:chExt cx="0" cy="0"/>
        </a:xfrm>
      </p:grpSpPr>
      <p:sp>
        <p:nvSpPr>
          <p:cNvPr id="1049361" name=""/>
          <p:cNvSpPr txBox="1"/>
          <p:nvPr>
            <p:ph type="title" idx="0"/>
          </p:nvPr>
        </p:nvSpPr>
        <p:spPr>
          <a:xfrm>
            <a:off x="457200" y="273050"/>
            <a:ext cx="8229600" cy="1143000"/>
          </a:xfrm>
          <a:prstGeom prst="rect"/>
          <a:noFill/>
          <a:ln>
            <a:noFill/>
          </a:ln>
        </p:spPr>
        <p:txBody>
          <a:bodyPr anchor="ctr" wrap="square"/>
          <a:p>
            <a:pPr lvl="0"/>
            <a:r>
              <a:t>observations</a:t>
            </a:r>
          </a:p>
        </p:txBody>
      </p:sp>
      <p:sp>
        <p:nvSpPr>
          <p:cNvPr id="1049362"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Font typeface="+mj-lt"/>
              <a:buAutoNum type="arabicPeriod" startAt="1"/>
            </a:pPr>
            <a:r>
              <a:rPr b="1" i="0" strike="noStrike" u="none"/>
              <a:t>Take the </a:t>
            </a:r>
            <a:r>
              <a:rPr b="1" i="0" strike="noStrike" u="none">
                <a:solidFill>
                  <a:srgbClr val="FF0000"/>
                </a:solidFill>
              </a:rPr>
              <a:t>height</a:t>
            </a:r>
            <a:r>
              <a:rPr b="1" i="0" strike="noStrike" u="none"/>
              <a:t> at first visit only and record it in the clinic card. Women of 150 cm and below, those who are limping or have abnormal gait are at risk of having contracted pelvis.</a:t>
            </a:r>
          </a:p>
          <a:p>
            <a:pPr indent="514350" lvl="0" marL="514350">
              <a:buFont typeface="+mj-lt"/>
              <a:buAutoNum type="arabicPeriod" startAt="1"/>
            </a:pPr>
            <a:r>
              <a:rPr b="1" i="0" strike="noStrike" u="none">
                <a:solidFill>
                  <a:srgbClr val="FF0000"/>
                </a:solidFill>
              </a:rPr>
              <a:t>Weight-</a:t>
            </a:r>
            <a:r>
              <a:rPr b="1" i="0" strike="noStrike" u="none"/>
              <a:t> should be taken as early as possible in pregnancy and then compared with that of subsequent visits</a:t>
            </a:r>
          </a:p>
          <a:p>
            <a:pPr indent="514350" lvl="0" marL="514350">
              <a:buFont typeface="+mj-lt"/>
              <a:buAutoNum type="arabicPeriod" startAt="1"/>
            </a:pPr>
            <a:r>
              <a:rPr b="1" i="0" strike="noStrike" u="none">
                <a:solidFill>
                  <a:srgbClr val="FF0000"/>
                </a:solidFill>
              </a:rPr>
              <a:t>Blood pressure- </a:t>
            </a:r>
            <a:r>
              <a:rPr b="1" i="0" strike="noStrike" u="none"/>
              <a:t>should be recorded as early as possible and then comparison done during subsequent visits.</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889" name=""/>
        <p:cNvGrpSpPr/>
        <p:nvPr/>
      </p:nvGrpSpPr>
      <p:grpSpPr>
        <a:xfrm>
          <a:off x="0" y="0"/>
          <a:ext cx="0" cy="0"/>
          <a:chOff x="0" y="0"/>
          <a:chExt cx="0" cy="0"/>
        </a:xfrm>
      </p:grpSpPr>
      <p:sp>
        <p:nvSpPr>
          <p:cNvPr id="1049363" name=""/>
          <p:cNvSpPr txBox="1"/>
          <p:nvPr>
            <p:ph type="title" idx="0"/>
          </p:nvPr>
        </p:nvSpPr>
        <p:spPr>
          <a:xfrm>
            <a:off x="457200" y="273050"/>
            <a:ext cx="8229600" cy="1143000"/>
          </a:xfrm>
          <a:prstGeom prst="rect"/>
          <a:noFill/>
          <a:ln>
            <a:noFill/>
          </a:ln>
        </p:spPr>
        <p:txBody>
          <a:bodyPr anchor="ctr" wrap="square"/>
          <a:p>
            <a:pPr lvl="0"/>
            <a:r>
              <a:t>Laboratory investigations</a:t>
            </a:r>
          </a:p>
        </p:txBody>
      </p:sp>
      <p:sp>
        <p:nvSpPr>
          <p:cNvPr id="1049364"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1" strike="noStrike" u="none">
                <a:solidFill>
                  <a:srgbClr val="FF0000"/>
                </a:solidFill>
              </a:rPr>
              <a:t> Urinalysis-</a:t>
            </a:r>
            <a:r>
              <a:rPr b="1" i="0" strike="noStrike" u="none"/>
              <a:t> test urine for proteins, sugar, ketone bodies and ph to identify or excludes conditions such as pre-eclampsia and DM.</a:t>
            </a:r>
          </a:p>
          <a:p>
            <a:pPr indent="514350" lvl="0" marL="514350">
              <a:buFont typeface="+mj-lt"/>
              <a:buAutoNum type="arabicPeriod" startAt="1"/>
            </a:pPr>
            <a:r>
              <a:rPr b="1" i="1" strike="noStrike" u="none">
                <a:solidFill>
                  <a:srgbClr val="FF0000"/>
                </a:solidFill>
              </a:rPr>
              <a:t>Blood tests- </a:t>
            </a:r>
            <a:r>
              <a:rPr b="1" i="0" strike="noStrike" u="none"/>
              <a:t>blood grouping, rhesus factor, hemoglobin level, VDRL, HIV/AIDS, and sometimes malaria.</a:t>
            </a:r>
          </a:p>
          <a:p>
            <a:pPr indent="514350" lvl="0" marL="514350">
              <a:buFont typeface="+mj-lt"/>
              <a:buAutoNum type="arabicPeriod" startAt="1"/>
            </a:pPr>
            <a:r>
              <a:rPr b="1" i="1" strike="noStrike" u="none">
                <a:solidFill>
                  <a:srgbClr val="FF0000"/>
                </a:solidFill>
              </a:rPr>
              <a:t>PMTCT</a:t>
            </a:r>
            <a:r>
              <a:rPr b="1" i="0" strike="noStrike" u="none"/>
              <a:t> </a:t>
            </a:r>
            <a:r>
              <a:rPr b="1" i="1" strike="noStrike" u="none">
                <a:solidFill>
                  <a:srgbClr val="FF0000"/>
                </a:solidFill>
              </a:rPr>
              <a:t>counseling</a:t>
            </a:r>
            <a:r>
              <a:rPr b="1" i="0" strike="noStrike" u="none"/>
              <a:t> is essential</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890" name=""/>
        <p:cNvGrpSpPr/>
        <p:nvPr/>
      </p:nvGrpSpPr>
      <p:grpSpPr>
        <a:xfrm>
          <a:off x="0" y="0"/>
          <a:ext cx="0" cy="0"/>
          <a:chOff x="0" y="0"/>
          <a:chExt cx="0" cy="0"/>
        </a:xfrm>
      </p:grpSpPr>
      <p:sp>
        <p:nvSpPr>
          <p:cNvPr id="1049365" name=""/>
          <p:cNvSpPr txBox="1"/>
          <p:nvPr>
            <p:ph type="title" idx="0"/>
          </p:nvPr>
        </p:nvSpPr>
        <p:spPr>
          <a:xfrm>
            <a:off x="457200" y="273050"/>
            <a:ext cx="8229600" cy="1143000"/>
          </a:xfrm>
          <a:prstGeom prst="rect"/>
          <a:noFill/>
          <a:ln>
            <a:noFill/>
          </a:ln>
        </p:spPr>
        <p:txBody>
          <a:bodyPr anchor="ctr" wrap="square"/>
          <a:p>
            <a:pPr lvl="0"/>
            <a:r>
              <a:t>examination</a:t>
            </a:r>
          </a:p>
        </p:txBody>
      </p:sp>
      <p:sp>
        <p:nvSpPr>
          <p:cNvPr id="1049366"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 general head to toe examination is carried out to:-</a:t>
            </a:r>
          </a:p>
          <a:p>
            <a:pPr indent="514350" lvl="0" marL="514350">
              <a:buFont typeface="+mj-lt"/>
              <a:buAutoNum type="arabicPeriod" startAt="1"/>
            </a:pPr>
            <a:r>
              <a:rPr b="1" i="0" strike="noStrike" u="none"/>
              <a:t>Help detect abnormalities and take appropriate action.</a:t>
            </a:r>
          </a:p>
          <a:p>
            <a:pPr indent="514350" lvl="0" marL="514350">
              <a:buFont typeface="+mj-lt"/>
              <a:buAutoNum type="arabicPeriod" startAt="1"/>
            </a:pPr>
            <a:r>
              <a:rPr b="1" i="0" strike="noStrike" u="none"/>
              <a:t>Help give advice, health education, psychological support and reassurance in line with the findings.</a:t>
            </a:r>
          </a:p>
          <a:p>
            <a:pPr indent="514350" lvl="0" marL="514350">
              <a:buFont typeface="+mj-lt"/>
              <a:buAutoNum type="arabicPeriod" startAt="1"/>
            </a:pPr>
            <a:r>
              <a:rPr b="1" i="0" strike="noStrike" u="none"/>
              <a:t>To help students develop competency in the examination.</a:t>
            </a:r>
          </a:p>
          <a:p>
            <a:pPr indent="514350" lvl="0" marL="514350">
              <a:buNone/>
            </a:pPr>
            <a:r>
              <a:rPr b="1" i="0" strike="noStrike" u="none">
                <a:solidFill>
                  <a:srgbClr val="00B0F0"/>
                </a:solidFill>
              </a:rPr>
              <a:t>Refer to procedure manual for general examination procedure.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891" name=""/>
        <p:cNvGrpSpPr/>
        <p:nvPr/>
      </p:nvGrpSpPr>
      <p:grpSpPr>
        <a:xfrm>
          <a:off x="0" y="0"/>
          <a:ext cx="0" cy="0"/>
          <a:chOff x="0" y="0"/>
          <a:chExt cx="0" cy="0"/>
        </a:xfrm>
      </p:grpSpPr>
      <p:sp>
        <p:nvSpPr>
          <p:cNvPr id="1049367" name=""/>
          <p:cNvSpPr txBox="1"/>
          <p:nvPr>
            <p:ph type="ctrTitle" idx="0"/>
          </p:nvPr>
        </p:nvSpPr>
        <p:spPr>
          <a:xfrm>
            <a:off x="685800" y="685800"/>
            <a:ext cx="7772400" cy="914400"/>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Obstetric physical examination</a:t>
            </a:r>
          </a:p>
        </p:txBody>
      </p:sp>
      <p:sp>
        <p:nvSpPr>
          <p:cNvPr id="1049368" name=""/>
          <p:cNvSpPr txBox="1"/>
          <p:nvPr>
            <p:ph type="subTitle" idx="1"/>
          </p:nvPr>
        </p:nvSpPr>
        <p:spPr>
          <a:xfrm>
            <a:off x="4267200" y="2133600"/>
            <a:ext cx="4038600" cy="3581400"/>
          </a:xfrm>
          <a:prstGeom prst="rect"/>
          <a:noFill/>
          <a:ln>
            <a:noFill/>
          </a:ln>
        </p:spPr>
        <p:txBody>
          <a:bodyPr anchor="t" wrap="square"/>
          <a:p>
            <a:pPr algn="ctr" indent="0" lvl="0" marL="0">
              <a:lnSpc>
                <a:spcPct val="90000"/>
              </a:lnSpc>
              <a:buNone/>
            </a:pPr>
            <a:r>
              <a:rPr sz="2400">
                <a:solidFill>
                  <a:srgbClr val="3F3F3F"/>
                </a:solidFill>
              </a:rPr>
              <a:t>In the initial presentation, full physical examination should be done.</a:t>
            </a:r>
          </a:p>
          <a:p>
            <a:pPr algn="ctr" indent="0" lvl="0" marL="0">
              <a:lnSpc>
                <a:spcPct val="90000"/>
              </a:lnSpc>
              <a:buNone/>
            </a:pPr>
            <a:r>
              <a:rPr b="1" sz="2400" i="0" strike="noStrike" u="none">
                <a:solidFill>
                  <a:srgbClr val="3F3F3F"/>
                </a:solidFill>
              </a:rPr>
              <a:t>Abdominal &amp; pelvic examination</a:t>
            </a:r>
            <a:r>
              <a:rPr sz="2400">
                <a:solidFill>
                  <a:srgbClr val="3F3F3F"/>
                </a:solidFill>
              </a:rPr>
              <a:t> remains important exam for pregnant women because it is the easiest method of fetal monitoring.</a:t>
            </a:r>
          </a:p>
        </p:txBody>
      </p:sp>
      <p:pic>
        <p:nvPicPr>
          <p:cNvPr id="2097184" name=""/>
          <p:cNvPicPr>
            <a:picLocks/>
          </p:cNvPicPr>
          <p:nvPr/>
        </p:nvPicPr>
        <p:blipFill>
          <a:blip xmlns:r="http://schemas.openxmlformats.org/officeDocument/2006/relationships" r:embed="rId1"/>
          <a:srcRect/>
          <a:stretch>
            <a:fillRect/>
          </a:stretch>
        </p:blipFill>
        <p:spPr>
          <a:xfrm>
            <a:off x="914400" y="2133600"/>
            <a:ext cx="3019425" cy="3190875"/>
          </a:xfrm>
          <a:prstGeom prst="rect"/>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8633" name=""/>
          <p:cNvSpPr txBox="1"/>
          <p:nvPr>
            <p:ph type="title" idx="0"/>
          </p:nvPr>
        </p:nvSpPr>
        <p:spPr>
          <a:xfrm>
            <a:off x="457200" y="273050"/>
            <a:ext cx="8229600" cy="1143000"/>
          </a:xfrm>
          <a:prstGeom prst="rect"/>
          <a:noFill/>
          <a:ln>
            <a:noFill/>
          </a:ln>
        </p:spPr>
        <p:txBody>
          <a:bodyPr anchor="ctr" wrap="square"/>
          <a:p>
            <a:pPr lvl="0"/>
          </a:p>
        </p:txBody>
      </p:sp>
      <p:pic>
        <p:nvPicPr>
          <p:cNvPr id="2097153" name=""/>
          <p:cNvPicPr>
            <a:picLocks/>
          </p:cNvPicPr>
          <p:nvPr/>
        </p:nvPicPr>
        <p:blipFill>
          <a:blip xmlns:r="http://schemas.openxmlformats.org/officeDocument/2006/relationships" r:embed="rId1"/>
          <a:srcRect/>
          <a:stretch>
            <a:fillRect/>
          </a:stretch>
        </p:blipFill>
        <p:spPr>
          <a:xfrm>
            <a:off x="838200" y="1143000"/>
            <a:ext cx="6553200" cy="5638800"/>
          </a:xfrm>
          <a:prstGeom prst="rect"/>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869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2" name=""/>
          <p:cNvSpPr txBox="1"/>
          <p:nvPr>
            <p:ph type="body" idx="1"/>
          </p:nvPr>
        </p:nvSpPr>
        <p:spPr>
          <a:xfrm>
            <a:off x="457200" y="1600200"/>
            <a:ext cx="8229600" cy="4524375"/>
          </a:xfrm>
          <a:prstGeom prst="rect"/>
          <a:noFill/>
          <a:ln>
            <a:noFill/>
          </a:ln>
        </p:spPr>
        <p:txBody>
          <a:bodyPr anchor="t" wrap="square">
            <a:normAutofit fontScale="92000" lnSpcReduction="10000"/>
          </a:bodyPr>
          <a:p>
            <a:pPr algn="ctr" lvl="0">
              <a:buNone/>
            </a:pPr>
            <a:r>
              <a:rPr b="1" i="1" strike="noStrike" u="sng"/>
              <a:t>The Greater Vestibular Glands</a:t>
            </a:r>
            <a:r>
              <a:rPr b="0" i="0" strike="noStrike" u="sng"/>
              <a:t> </a:t>
            </a:r>
          </a:p>
          <a:p>
            <a:pPr lvl="0"/>
            <a:r>
              <a:rPr b="1" i="0" strike="noStrike" u="none"/>
              <a:t>These glands are about 0.5 cm in diameter.</a:t>
            </a:r>
          </a:p>
          <a:p>
            <a:pPr lvl="0"/>
            <a:r>
              <a:rPr b="1" i="0" strike="noStrike" u="none"/>
              <a:t>They are located on each side of the </a:t>
            </a:r>
            <a:r>
              <a:rPr b="1" i="0" strike="noStrike" u="sng">
                <a:solidFill>
                  <a:srgbClr val="0000FF"/>
                </a:solidFill>
              </a:rPr>
              <a:t>vestibule of the vagina</a:t>
            </a:r>
            <a:r>
              <a:rPr b="1" i="0" strike="noStrike" u="none"/>
              <a:t>, posterolateral to the </a:t>
            </a:r>
            <a:r>
              <a:rPr b="1" i="0" strike="noStrike" u="sng">
                <a:solidFill>
                  <a:srgbClr val="0000FF"/>
                </a:solidFill>
              </a:rPr>
              <a:t>vaginal orifice</a:t>
            </a:r>
            <a:r>
              <a:rPr b="1" i="0" strike="noStrike" u="none"/>
              <a:t>.</a:t>
            </a:r>
            <a:r>
              <a:t> </a:t>
            </a:r>
          </a:p>
          <a:p>
            <a:pPr lvl="0"/>
            <a:r>
              <a:rPr b="1" i="0" strike="noStrike" u="none"/>
              <a:t>they secrete a small amount of lubricating mucus into the vestibule of the vagina during sexual arousal.</a:t>
            </a:r>
          </a:p>
          <a:p>
            <a:pPr lvl="0"/>
            <a:r>
              <a:rPr b="1" i="0" strike="noStrike" u="none"/>
              <a:t>Bartholin's</a:t>
            </a:r>
            <a:r>
              <a:rPr b="1" i="0" strike="noStrike" u="none"/>
              <a:t> glands are homologous with the </a:t>
            </a:r>
            <a:r>
              <a:rPr b="1" i="0" strike="noStrike" u="none"/>
              <a:t>bulbourethral</a:t>
            </a:r>
            <a:r>
              <a:rPr b="1" i="0" strike="noStrike" u="none"/>
              <a:t> glands in the male</a:t>
            </a:r>
          </a:p>
          <a:p>
            <a:pPr lvl="0"/>
          </a:p>
          <a:p>
            <a:pPr lvl="0"/>
          </a:p>
          <a:p>
            <a:pPr lvl="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892" name=""/>
        <p:cNvGrpSpPr/>
        <p:nvPr/>
      </p:nvGrpSpPr>
      <p:grpSpPr>
        <a:xfrm>
          <a:off x="0" y="0"/>
          <a:ext cx="0" cy="0"/>
          <a:chOff x="0" y="0"/>
          <a:chExt cx="0" cy="0"/>
        </a:xfrm>
      </p:grpSpPr>
      <p:sp>
        <p:nvSpPr>
          <p:cNvPr id="1049369" name=""/>
          <p:cNvSpPr txBox="1"/>
          <p:nvPr>
            <p:ph type="title" idx="0"/>
          </p:nvPr>
        </p:nvSpPr>
        <p:spPr>
          <a:xfrm>
            <a:off x="457200" y="273050"/>
            <a:ext cx="8229600" cy="1143000"/>
          </a:xfrm>
          <a:prstGeom prst="rect"/>
          <a:noFill/>
          <a:ln>
            <a:noFill/>
          </a:ln>
        </p:spPr>
        <p:txBody>
          <a:bodyPr anchor="ctr" wrap="square"/>
          <a:p>
            <a:pPr lvl="0"/>
            <a:r>
              <a:t>Abdominal examination</a:t>
            </a:r>
          </a:p>
        </p:txBody>
      </p:sp>
      <p:sp>
        <p:nvSpPr>
          <p:cNvPr id="1049370"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Aims:</a:t>
            </a:r>
          </a:p>
          <a:p>
            <a:pPr indent="514350" lvl="0" marL="514350">
              <a:buFont typeface="+mj-lt"/>
              <a:buAutoNum type="arabicPeriod" startAt="1"/>
            </a:pPr>
            <a:r>
              <a:rPr b="1" i="0" strike="noStrike" u="none"/>
              <a:t>To observe signs of pregnancy</a:t>
            </a:r>
          </a:p>
          <a:p>
            <a:pPr indent="514350" lvl="0" marL="514350">
              <a:buFont typeface="+mj-lt"/>
              <a:buAutoNum type="arabicPeriod" startAt="1"/>
            </a:pPr>
            <a:r>
              <a:rPr b="1" i="0" strike="noStrike" u="none"/>
              <a:t>To assess fetal size and growth</a:t>
            </a:r>
          </a:p>
          <a:p>
            <a:pPr indent="514350" lvl="0" marL="514350">
              <a:buFont typeface="+mj-lt"/>
              <a:buAutoNum type="arabicPeriod" startAt="1"/>
            </a:pPr>
            <a:r>
              <a:rPr b="1" i="0" strike="noStrike" u="none"/>
              <a:t>To diagnose the location of fetal parts</a:t>
            </a:r>
          </a:p>
          <a:p>
            <a:pPr indent="514350" lvl="0" marL="514350">
              <a:buFont typeface="+mj-lt"/>
              <a:buAutoNum type="arabicPeriod" startAt="1"/>
            </a:pPr>
            <a:r>
              <a:rPr b="1" i="0" strike="noStrike" u="none"/>
              <a:t>To detect any deviation from normal</a:t>
            </a:r>
          </a:p>
          <a:p>
            <a:pPr indent="514350" lvl="0" marL="514350">
              <a:buNone/>
            </a:pPr>
            <a:r>
              <a:rPr b="1" i="1" strike="noStrike" u="none">
                <a:solidFill>
                  <a:srgbClr val="00B0F0"/>
                </a:solidFill>
              </a:rPr>
              <a:t>Preparation.</a:t>
            </a:r>
          </a:p>
          <a:p>
            <a:pPr indent="514350" lvl="0" marL="514350">
              <a:buNone/>
            </a:pPr>
            <a:r>
              <a:rPr b="1" i="0" strike="noStrike" u="none"/>
              <a:t>Conduct general examination first. Abdominal examination is done with mother lying in a supine position. She should empty the bladder first and privacy maintained</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893" name=""/>
        <p:cNvGrpSpPr/>
        <p:nvPr/>
      </p:nvGrpSpPr>
      <p:grpSpPr>
        <a:xfrm>
          <a:off x="0" y="0"/>
          <a:ext cx="0" cy="0"/>
          <a:chOff x="0" y="0"/>
          <a:chExt cx="0" cy="0"/>
        </a:xfrm>
      </p:grpSpPr>
      <p:sp>
        <p:nvSpPr>
          <p:cNvPr id="1049371" name=""/>
          <p:cNvSpPr txBox="1"/>
          <p:nvPr>
            <p:ph type="title" idx="0"/>
          </p:nvPr>
        </p:nvSpPr>
        <p:spPr>
          <a:xfrm>
            <a:off x="457200" y="273050"/>
            <a:ext cx="8229600" cy="1143000"/>
          </a:xfrm>
          <a:prstGeom prst="rect"/>
          <a:noFill/>
          <a:ln>
            <a:noFill/>
          </a:ln>
        </p:spPr>
        <p:txBody>
          <a:bodyPr anchor="ctr" wrap="square"/>
          <a:p>
            <a:pPr lvl="0"/>
            <a:r>
              <a:t>method</a:t>
            </a:r>
          </a:p>
        </p:txBody>
      </p:sp>
      <p:sp>
        <p:nvSpPr>
          <p:cNvPr id="1049372"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a:solidFill>
                  <a:srgbClr val="FF0000"/>
                </a:solidFill>
              </a:rPr>
              <a:t>Inspection.</a:t>
            </a:r>
          </a:p>
          <a:p>
            <a:pPr lvl="0"/>
            <a:r>
              <a:rPr b="1" i="0" strike="noStrike" u="none"/>
              <a:t>Inspect the abdomen for:</a:t>
            </a:r>
          </a:p>
          <a:p>
            <a:pPr lvl="0"/>
            <a:r>
              <a:rPr b="1" i="0" strike="noStrike" u="none"/>
              <a:t>Size-</a:t>
            </a:r>
          </a:p>
          <a:p>
            <a:pPr lvl="0"/>
            <a:r>
              <a:rPr b="1" i="0" strike="noStrike" u="none"/>
              <a:t>Shape</a:t>
            </a:r>
          </a:p>
          <a:p>
            <a:pPr lvl="0"/>
            <a:r>
              <a:rPr b="1" i="0" strike="noStrike" u="none"/>
              <a:t>Fetal movements</a:t>
            </a:r>
          </a:p>
          <a:p>
            <a:pPr lvl="0"/>
            <a:r>
              <a:rPr b="1" i="0" strike="noStrike" u="none"/>
              <a:t>Contour of the abdominal wall</a:t>
            </a:r>
          </a:p>
          <a:p>
            <a:pPr lvl="0"/>
            <a:r>
              <a:rPr b="1" i="0" strike="noStrike" u="none"/>
              <a:t>Skin changes- note any stretch marks, presence of linea nigra, fenesteal scars etc</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894" name=""/>
        <p:cNvGrpSpPr/>
        <p:nvPr/>
      </p:nvGrpSpPr>
      <p:grpSpPr>
        <a:xfrm>
          <a:off x="0" y="0"/>
          <a:ext cx="0" cy="0"/>
          <a:chOff x="0" y="0"/>
          <a:chExt cx="0" cy="0"/>
        </a:xfrm>
      </p:grpSpPr>
      <p:sp>
        <p:nvSpPr>
          <p:cNvPr id="1049373"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rPr b="1" i="1" strike="noStrike" u="sng">
                <a:solidFill>
                  <a:srgbClr val="FF0000"/>
                </a:solidFill>
              </a:rPr>
              <a:t>Palpation</a:t>
            </a:r>
          </a:p>
          <a:p>
            <a:pPr lvl="0"/>
            <a:r>
              <a:rPr b="1" i="0" strike="noStrike" u="none"/>
              <a:t>It is done in three parts with clean and warm hands. </a:t>
            </a:r>
          </a:p>
          <a:p>
            <a:pPr lvl="0">
              <a:buNone/>
            </a:pPr>
            <a:r>
              <a:rPr b="1" i="1" strike="noStrike" u="none">
                <a:solidFill>
                  <a:srgbClr val="00B0F0"/>
                </a:solidFill>
              </a:rPr>
              <a:t>Fundal palpation</a:t>
            </a:r>
          </a:p>
          <a:p>
            <a:pPr lvl="0"/>
            <a:r>
              <a:rPr b="1" i="0" strike="noStrike" u="none"/>
              <a:t>Done to estimate fundal height and thus, gestation</a:t>
            </a:r>
          </a:p>
          <a:p>
            <a:pPr lvl="0"/>
            <a:r>
              <a:rPr b="1" i="0" strike="noStrike" u="none"/>
              <a:t>Place your hand below the xiphisternum, pressing gently and move down until you feel the curved upper boarder of the fundus. note the number of finger breaths that can be accommodated between the two surfaces.</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895" name=""/>
        <p:cNvGrpSpPr/>
        <p:nvPr/>
      </p:nvGrpSpPr>
      <p:grpSpPr>
        <a:xfrm>
          <a:off x="0" y="0"/>
          <a:ext cx="0" cy="0"/>
          <a:chOff x="0" y="0"/>
          <a:chExt cx="0" cy="0"/>
        </a:xfrm>
      </p:grpSpPr>
      <p:sp>
        <p:nvSpPr>
          <p:cNvPr id="1049375"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To determine the presentation, the fundus will contain either the head or breech. The head is distinctive in shape and more firm than the breech.</a:t>
            </a:r>
          </a:p>
          <a:p>
            <a:pPr lvl="0">
              <a:buNone/>
            </a:pPr>
            <a:r>
              <a:rPr b="1" i="1" strike="noStrike" u="none">
                <a:solidFill>
                  <a:srgbClr val="00B0F0"/>
                </a:solidFill>
              </a:rPr>
              <a:t>Lateral palpation.</a:t>
            </a:r>
          </a:p>
          <a:p>
            <a:pPr lvl="0"/>
            <a:r>
              <a:rPr b="1" i="0" strike="noStrike" u="none"/>
              <a:t>To determine the position, the fetal back should be located and this is achieved through lateral palpation.</a:t>
            </a:r>
          </a:p>
          <a:p>
            <a:pPr lvl="0"/>
            <a:r>
              <a:rPr b="1" i="0" strike="noStrike" u="none"/>
              <a:t>The midwife places her hands at either side of uterus at the level of umbilicus</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896" name=""/>
        <p:cNvGrpSpPr/>
        <p:nvPr/>
      </p:nvGrpSpPr>
      <p:grpSpPr>
        <a:xfrm>
          <a:off x="0" y="0"/>
          <a:ext cx="0" cy="0"/>
          <a:chOff x="0" y="0"/>
          <a:chExt cx="0" cy="0"/>
        </a:xfrm>
      </p:grpSpPr>
      <p:sp>
        <p:nvSpPr>
          <p:cNvPr id="1049377"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8"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Apply pressure with alternate hands in order to determine which side of the uterus offers greater resistance.</a:t>
            </a:r>
          </a:p>
          <a:p>
            <a:pPr lvl="0"/>
            <a:r>
              <a:rPr b="1" i="0" strike="noStrike" u="none"/>
              <a:t>The back is marked out as a smooth continuous resistant mass from the breech to the neck and the limbs as parts that slip about under the examining fingers. One hand should steady the uterus while the other palpates</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897" name=""/>
        <p:cNvGrpSpPr/>
        <p:nvPr/>
      </p:nvGrpSpPr>
      <p:grpSpPr>
        <a:xfrm>
          <a:off x="0" y="0"/>
          <a:ext cx="0" cy="0"/>
          <a:chOff x="0" y="0"/>
          <a:chExt cx="0" cy="0"/>
        </a:xfrm>
      </p:grpSpPr>
      <p:sp>
        <p:nvSpPr>
          <p:cNvPr id="1049379"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0" name=""/>
          <p:cNvSpPr txBox="1"/>
          <p:nvPr>
            <p:ph type="body" idx="1"/>
          </p:nvPr>
        </p:nvSpPr>
        <p:spPr>
          <a:xfrm>
            <a:off x="457200" y="1371600"/>
            <a:ext cx="8229600" cy="4752975"/>
          </a:xfrm>
          <a:prstGeom prst="rect"/>
          <a:noFill/>
          <a:ln>
            <a:noFill/>
          </a:ln>
        </p:spPr>
        <p:txBody>
          <a:bodyPr anchor="t" wrap="square">
            <a:normAutofit fontScale="96875" lnSpcReduction="20000"/>
          </a:bodyPr>
          <a:p>
            <a:pPr lvl="0">
              <a:buNone/>
            </a:pPr>
            <a:r>
              <a:rPr b="1" i="1" strike="noStrike" u="sng">
                <a:solidFill>
                  <a:srgbClr val="FF0000"/>
                </a:solidFill>
              </a:rPr>
              <a:t>Pelvic palpation.</a:t>
            </a:r>
          </a:p>
          <a:p>
            <a:pPr lvl="0"/>
            <a:r>
              <a:rPr b="1" i="0" strike="noStrike" u="none"/>
              <a:t>This is to ascertain presentation, engagement and attitude.</a:t>
            </a:r>
          </a:p>
          <a:p>
            <a:pPr lvl="0"/>
            <a:r>
              <a:rPr b="1" i="0" strike="noStrike" u="none"/>
              <a:t>Ask the woman to relax and slightly bend her knees, and steadily breath through open mouth.</a:t>
            </a:r>
          </a:p>
          <a:p>
            <a:pPr lvl="0"/>
            <a:r>
              <a:rPr b="1" i="0" strike="noStrike" u="none"/>
              <a:t>Grasp the sides of uterus just below the umbilicus between the palms of the hand with fingers held close together pointing downwards and inwards.</a:t>
            </a:r>
          </a:p>
          <a:p>
            <a:pPr lvl="0"/>
            <a:r>
              <a:rPr b="1" i="0" strike="noStrike" u="none"/>
              <a:t>The head is felt as a hard mass with a distinctive round smooth surface.</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898" name=""/>
        <p:cNvGrpSpPr/>
        <p:nvPr/>
      </p:nvGrpSpPr>
      <p:grpSpPr>
        <a:xfrm>
          <a:off x="0" y="0"/>
          <a:ext cx="0" cy="0"/>
          <a:chOff x="0" y="0"/>
          <a:chExt cx="0" cy="0"/>
        </a:xfrm>
      </p:grpSpPr>
      <p:sp>
        <p:nvSpPr>
          <p:cNvPr id="1049381"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To estimate the engagement, feel how much of the head is palpable above the pelvic brim. Alternatively, </a:t>
            </a:r>
            <a:r>
              <a:rPr b="1" i="0" strike="noStrike" u="none"/>
              <a:t>Pawliks</a:t>
            </a:r>
            <a:r>
              <a:rPr b="1" i="0" strike="noStrike" u="none"/>
              <a:t> maneuver is used- grasp the head between the fingers and the thumb and find if it is movable.</a:t>
            </a:r>
          </a:p>
          <a:p>
            <a:pPr lvl="0"/>
            <a:r>
              <a:rPr b="1" i="0" strike="noStrike" u="none"/>
              <a:t>(Which palpation begins?)</a:t>
            </a:r>
          </a:p>
          <a:p>
            <a:pPr lvl="0">
              <a:buNone/>
            </a:pPr>
            <a:r>
              <a:rPr b="1" i="1" strike="noStrike" u="sng">
                <a:solidFill>
                  <a:srgbClr val="FF0000"/>
                </a:solidFill>
              </a:rPr>
              <a:t>Auscultation.</a:t>
            </a:r>
          </a:p>
          <a:p>
            <a:pPr lvl="0"/>
            <a:r>
              <a:rPr b="1" i="0" strike="noStrike" u="none"/>
              <a:t>Used to assess fetal well-being.</a:t>
            </a:r>
          </a:p>
          <a:p>
            <a:pPr lvl="0"/>
            <a:r>
              <a:rPr b="1" i="0" strike="noStrike" u="none"/>
              <a:t>Done using </a:t>
            </a:r>
            <a:r>
              <a:rPr b="1" i="0" strike="noStrike" u="none"/>
              <a:t>Pinard’s</a:t>
            </a:r>
            <a:r>
              <a:rPr b="1" i="0" strike="noStrike" u="none"/>
              <a:t> fetal scope.</a:t>
            </a:r>
          </a:p>
          <a:p>
            <a:pPr lvl="0"/>
            <a:r>
              <a:rPr b="1" i="0" strike="noStrike" u="none"/>
              <a:t>Move the fetal scope around until the point of maximum intensity is determined.</a:t>
            </a:r>
          </a:p>
          <a:p>
            <a:pPr lvl="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899" name=""/>
        <p:cNvGrpSpPr/>
        <p:nvPr/>
      </p:nvGrpSpPr>
      <p:grpSpPr>
        <a:xfrm>
          <a:off x="0" y="0"/>
          <a:ext cx="0" cy="0"/>
          <a:chOff x="0" y="0"/>
          <a:chExt cx="0" cy="0"/>
        </a:xfrm>
      </p:grpSpPr>
      <p:sp>
        <p:nvSpPr>
          <p:cNvPr id="1049383"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4" name=""/>
          <p:cNvSpPr txBox="1"/>
          <p:nvPr>
            <p:ph type="body" idx="1"/>
          </p:nvPr>
        </p:nvSpPr>
        <p:spPr>
          <a:xfrm>
            <a:off x="457200" y="1600200"/>
            <a:ext cx="8229600" cy="4524375"/>
          </a:xfrm>
          <a:prstGeom prst="rect"/>
          <a:noFill/>
          <a:ln>
            <a:noFill/>
          </a:ln>
        </p:spPr>
        <p:txBody>
          <a:bodyPr anchor="t" wrap="square"/>
          <a:p>
            <a:pPr lvl="0"/>
            <a:r>
              <a:rPr b="1" i="0" strike="noStrike" u="none"/>
              <a:t>The fetal heart beats are more rapid than the mother’s.</a:t>
            </a:r>
          </a:p>
          <a:p>
            <a:pPr lvl="0"/>
            <a:r>
              <a:rPr b="1" i="0" strike="noStrike" u="none"/>
              <a:t>Ask the mother about fetal movements. Cover the mother and explain the findings to her.</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900" name=""/>
        <p:cNvGrpSpPr/>
        <p:nvPr/>
      </p:nvGrpSpPr>
      <p:grpSpPr>
        <a:xfrm>
          <a:off x="0" y="0"/>
          <a:ext cx="0" cy="0"/>
          <a:chOff x="0" y="0"/>
          <a:chExt cx="0" cy="0"/>
        </a:xfrm>
      </p:grpSpPr>
      <p:sp>
        <p:nvSpPr>
          <p:cNvPr id="1049385" name=""/>
          <p:cNvSpPr txBox="1"/>
          <p:nvPr>
            <p:ph type="title" idx="0"/>
          </p:nvPr>
        </p:nvSpPr>
        <p:spPr>
          <a:xfrm>
            <a:off x="301625" y="228600"/>
            <a:ext cx="8534400" cy="1066800"/>
          </a:xfrm>
          <a:prstGeom prst="rect"/>
          <a:noFill/>
          <a:ln>
            <a:noFill/>
          </a:ln>
        </p:spPr>
        <p:txBody>
          <a:bodyPr anchor="ctr" wrap="square">
            <a:normAutofit/>
          </a:bodyPr>
          <a:p>
            <a:pPr lvl="0"/>
            <a:r>
              <a:rPr b="0" sz="3200" i="1" strike="noStrike" u="none"/>
              <a:t> </a:t>
            </a:r>
            <a:r>
              <a:rPr b="0" sz="3200" i="1" strike="noStrike" u="none"/>
              <a:t>Essential </a:t>
            </a:r>
            <a:r>
              <a:rPr b="0" sz="3200" i="1" strike="noStrike" u="none"/>
              <a:t>definitions that you should know to understand the physical examination findings:</a:t>
            </a:r>
          </a:p>
        </p:txBody>
      </p:sp>
      <p:sp>
        <p:nvSpPr>
          <p:cNvPr id="1049386" name=""/>
          <p:cNvSpPr txBox="1"/>
          <p:nvPr>
            <p:ph type="body" idx="1"/>
          </p:nvPr>
        </p:nvSpPr>
        <p:spPr>
          <a:xfrm>
            <a:off x="457200" y="1600200"/>
            <a:ext cx="4114800" cy="4524375"/>
          </a:xfrm>
          <a:prstGeom prst="rect"/>
          <a:noFill/>
          <a:ln>
            <a:noFill/>
          </a:ln>
        </p:spPr>
        <p:txBody>
          <a:bodyPr anchor="t" wrap="square"/>
          <a:p>
            <a:pPr lvl="0"/>
            <a:r>
              <a:rPr b="1" i="1" strike="noStrike" u="none"/>
              <a:t>The presentation:</a:t>
            </a:r>
            <a:r>
              <a:t> is the part of the fetus in the lower pole of the uterus overlying the pelvic brim (cephalic, breech) </a:t>
            </a:r>
          </a:p>
        </p:txBody>
      </p:sp>
      <p:pic>
        <p:nvPicPr>
          <p:cNvPr id="2097185" name=""/>
          <p:cNvPicPr>
            <a:picLocks/>
          </p:cNvPicPr>
          <p:nvPr/>
        </p:nvPicPr>
        <p:blipFill>
          <a:blip xmlns:r="http://schemas.openxmlformats.org/officeDocument/2006/relationships" r:embed="rId1"/>
          <a:srcRect/>
          <a:stretch>
            <a:fillRect/>
          </a:stretch>
        </p:blipFill>
        <p:spPr>
          <a:xfrm>
            <a:off x="5334000" y="1600200"/>
            <a:ext cx="2667000" cy="4591050"/>
          </a:xfrm>
          <a:prstGeom prst="rect"/>
          <a:noFill/>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901" name=""/>
        <p:cNvGrpSpPr/>
        <p:nvPr/>
      </p:nvGrpSpPr>
      <p:grpSpPr>
        <a:xfrm>
          <a:off x="0" y="0"/>
          <a:ext cx="0" cy="0"/>
          <a:chOff x="0" y="0"/>
          <a:chExt cx="0" cy="0"/>
        </a:xfrm>
      </p:grpSpPr>
      <p:sp>
        <p:nvSpPr>
          <p:cNvPr id="1049387" name=""/>
          <p:cNvSpPr txBox="1"/>
          <p:nvPr>
            <p:ph type="body" idx="1"/>
          </p:nvPr>
        </p:nvSpPr>
        <p:spPr>
          <a:xfrm>
            <a:off x="457200" y="533400"/>
            <a:ext cx="8229600" cy="4524375"/>
          </a:xfrm>
          <a:prstGeom prst="rect"/>
          <a:noFill/>
          <a:ln>
            <a:noFill/>
          </a:ln>
        </p:spPr>
        <p:txBody>
          <a:bodyPr anchor="t" wrap="square"/>
          <a:p>
            <a:pPr lvl="0"/>
            <a:r>
              <a:rPr b="1" i="1" strike="noStrike" u="none"/>
              <a:t>The lie of the fetus</a:t>
            </a:r>
            <a:r>
              <a:t>: is the relation of the long axis of the fetus to the uterus (could be longitudinal, oblique or transverse. only longitudinal lie is normal)</a:t>
            </a:r>
          </a:p>
          <a:p>
            <a:pPr lvl="0">
              <a:buNone/>
            </a:pPr>
          </a:p>
        </p:txBody>
      </p:sp>
      <p:pic>
        <p:nvPicPr>
          <p:cNvPr id="2097186" name=""/>
          <p:cNvPicPr>
            <a:picLocks/>
          </p:cNvPicPr>
          <p:nvPr/>
        </p:nvPicPr>
        <p:blipFill>
          <a:blip xmlns:r="http://schemas.openxmlformats.org/officeDocument/2006/relationships" r:embed="rId1"/>
          <a:srcRect/>
          <a:stretch>
            <a:fillRect/>
          </a:stretch>
        </p:blipFill>
        <p:spPr>
          <a:xfrm>
            <a:off x="1676400" y="2971800"/>
            <a:ext cx="6248400" cy="2819400"/>
          </a:xfrm>
          <a:prstGeom prst="rect"/>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869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4" name=""/>
          <p:cNvSpPr txBox="1"/>
          <p:nvPr>
            <p:ph type="body" idx="1"/>
          </p:nvPr>
        </p:nvSpPr>
        <p:spPr>
          <a:xfrm>
            <a:off x="457200" y="1600200"/>
            <a:ext cx="8229600" cy="4524375"/>
          </a:xfrm>
          <a:prstGeom prst="rect"/>
          <a:noFill/>
          <a:ln>
            <a:noFill/>
          </a:ln>
        </p:spPr>
        <p:txBody>
          <a:bodyPr anchor="t" wrap="square"/>
          <a:p>
            <a:pPr algn="ctr" lvl="0">
              <a:buNone/>
            </a:pPr>
            <a:r>
              <a:rPr b="1" i="1" strike="noStrike" u="sng"/>
              <a:t>The Clitoris</a:t>
            </a:r>
            <a:r>
              <a:rPr b="0" i="0" strike="noStrike" u="sng"/>
              <a:t> </a:t>
            </a:r>
          </a:p>
          <a:p>
            <a:pPr lvl="0"/>
            <a:r>
              <a:rPr b="1" i="0" strike="noStrike" u="none"/>
              <a:t>The clitoris is 2 to 3 cm in length.</a:t>
            </a:r>
          </a:p>
          <a:p>
            <a:pPr lvl="0"/>
            <a:r>
              <a:rPr b="1" i="0" strike="noStrike" u="none"/>
              <a:t>It is homologous with the glans of penis and is an erectile organ.</a:t>
            </a:r>
          </a:p>
          <a:p>
            <a:pPr lvl="0"/>
            <a:r>
              <a:rPr b="1" i="0" strike="noStrike" u="none"/>
              <a:t>Unlike the penis, the clitoris is not traversed by the urethra; therefore it has no corpus spongiosum.</a:t>
            </a:r>
          </a:p>
          <a:p>
            <a:pPr lvl="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902" name=""/>
        <p:cNvGrpSpPr/>
        <p:nvPr/>
      </p:nvGrpSpPr>
      <p:grpSpPr>
        <a:xfrm>
          <a:off x="0" y="0"/>
          <a:ext cx="0" cy="0"/>
          <a:chOff x="0" y="0"/>
          <a:chExt cx="0" cy="0"/>
        </a:xfrm>
      </p:grpSpPr>
      <p:sp>
        <p:nvSpPr>
          <p:cNvPr id="1049388" name=""/>
          <p:cNvSpPr txBox="1"/>
          <p:nvPr>
            <p:ph type="body" idx="1"/>
          </p:nvPr>
        </p:nvSpPr>
        <p:spPr>
          <a:xfrm>
            <a:off x="457200" y="381000"/>
            <a:ext cx="8229600" cy="4524375"/>
          </a:xfrm>
          <a:prstGeom prst="rect"/>
          <a:noFill/>
          <a:ln>
            <a:noFill/>
          </a:ln>
        </p:spPr>
        <p:txBody>
          <a:bodyPr anchor="t" wrap="square"/>
          <a:p>
            <a:pPr lvl="0"/>
            <a:r>
              <a:rPr b="1" i="1" strike="noStrike" u="none"/>
              <a:t>The attitude</a:t>
            </a:r>
            <a:r>
              <a:t>: is the posture of the fetus (flexion, deflexion, extension)</a:t>
            </a:r>
          </a:p>
        </p:txBody>
      </p:sp>
      <p:pic>
        <p:nvPicPr>
          <p:cNvPr id="2097187" name=""/>
          <p:cNvPicPr>
            <a:picLocks/>
          </p:cNvPicPr>
          <p:nvPr/>
        </p:nvPicPr>
        <p:blipFill>
          <a:blip xmlns:r="http://schemas.openxmlformats.org/officeDocument/2006/relationships" r:embed="rId1"/>
          <a:srcRect/>
          <a:stretch>
            <a:fillRect/>
          </a:stretch>
        </p:blipFill>
        <p:spPr>
          <a:xfrm>
            <a:off x="1676400" y="2209800"/>
            <a:ext cx="5334000" cy="3019425"/>
          </a:xfrm>
          <a:prstGeom prst="rect"/>
          <a:noFill/>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903" name=""/>
        <p:cNvGrpSpPr/>
        <p:nvPr/>
      </p:nvGrpSpPr>
      <p:grpSpPr>
        <a:xfrm>
          <a:off x="0" y="0"/>
          <a:ext cx="0" cy="0"/>
          <a:chOff x="0" y="0"/>
          <a:chExt cx="0" cy="0"/>
        </a:xfrm>
      </p:grpSpPr>
      <p:sp>
        <p:nvSpPr>
          <p:cNvPr id="1049389" name=""/>
          <p:cNvSpPr txBox="1"/>
          <p:nvPr>
            <p:ph type="body" idx="1"/>
          </p:nvPr>
        </p:nvSpPr>
        <p:spPr>
          <a:xfrm>
            <a:off x="152400" y="381000"/>
            <a:ext cx="3200400" cy="5867400"/>
          </a:xfrm>
          <a:prstGeom prst="rect"/>
          <a:noFill/>
          <a:ln>
            <a:noFill/>
          </a:ln>
        </p:spPr>
        <p:txBody>
          <a:bodyPr anchor="t" wrap="square"/>
          <a:p>
            <a:pPr lvl="0">
              <a:lnSpc>
                <a:spcPct val="90000"/>
              </a:lnSpc>
            </a:pPr>
            <a:r>
              <a:rPr b="1" sz="2400" i="1" strike="noStrike" u="none"/>
              <a:t>The position</a:t>
            </a:r>
            <a:r>
              <a:rPr sz="2400"/>
              <a:t>: of the baby in relation to the presenting part of the mother’s pelvis. It is expressed according to the denominator which is :</a:t>
            </a:r>
          </a:p>
          <a:p>
            <a:pPr lvl="0">
              <a:lnSpc>
                <a:spcPct val="90000"/>
              </a:lnSpc>
            </a:pPr>
            <a:r>
              <a:rPr sz="2400"/>
              <a:t>occiput in vertex presentation</a:t>
            </a:r>
          </a:p>
          <a:p>
            <a:pPr lvl="0">
              <a:lnSpc>
                <a:spcPct val="90000"/>
              </a:lnSpc>
            </a:pPr>
            <a:r>
              <a:rPr sz="2400"/>
              <a:t>sacrum in breech presentation</a:t>
            </a:r>
          </a:p>
          <a:p>
            <a:pPr lvl="0">
              <a:lnSpc>
                <a:spcPct val="90000"/>
              </a:lnSpc>
            </a:pPr>
            <a:r>
              <a:rPr sz="2400"/>
              <a:t>mentum in face presentation</a:t>
            </a:r>
          </a:p>
          <a:p>
            <a:pPr lvl="0">
              <a:lnSpc>
                <a:spcPct val="90000"/>
              </a:lnSpc>
            </a:pPr>
          </a:p>
          <a:p>
            <a:pPr lvl="0">
              <a:lnSpc>
                <a:spcPct val="90000"/>
              </a:lnSpc>
            </a:pPr>
          </a:p>
        </p:txBody>
      </p:sp>
      <p:pic>
        <p:nvPicPr>
          <p:cNvPr id="2097188" name=""/>
          <p:cNvPicPr>
            <a:picLocks/>
          </p:cNvPicPr>
          <p:nvPr/>
        </p:nvPicPr>
        <p:blipFill>
          <a:blip xmlns:r="http://schemas.openxmlformats.org/officeDocument/2006/relationships" r:embed="rId1"/>
          <a:srcRect/>
          <a:stretch>
            <a:fillRect/>
          </a:stretch>
        </p:blipFill>
        <p:spPr>
          <a:xfrm>
            <a:off x="3267075" y="457200"/>
            <a:ext cx="5800725" cy="5600700"/>
          </a:xfrm>
          <a:prstGeom prst="rect"/>
          <a:noFill/>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904" name=""/>
        <p:cNvGrpSpPr/>
        <p:nvPr/>
      </p:nvGrpSpPr>
      <p:grpSpPr>
        <a:xfrm>
          <a:off x="0" y="0"/>
          <a:ext cx="0" cy="0"/>
          <a:chOff x="0" y="0"/>
          <a:chExt cx="0" cy="0"/>
        </a:xfrm>
      </p:grpSpPr>
      <p:sp>
        <p:nvSpPr>
          <p:cNvPr id="1049390" name=""/>
          <p:cNvSpPr txBox="1"/>
          <p:nvPr>
            <p:ph type="body" idx="1"/>
          </p:nvPr>
        </p:nvSpPr>
        <p:spPr>
          <a:xfrm>
            <a:off x="0" y="228600"/>
            <a:ext cx="4038600" cy="6400800"/>
          </a:xfrm>
          <a:prstGeom prst="rect"/>
          <a:noFill/>
          <a:ln>
            <a:noFill/>
          </a:ln>
        </p:spPr>
        <p:txBody>
          <a:bodyPr anchor="t" wrap="square"/>
          <a:p>
            <a:pPr lvl="0">
              <a:lnSpc>
                <a:spcPct val="90000"/>
              </a:lnSpc>
              <a:buNone/>
            </a:pPr>
            <a:r>
              <a:rPr b="1" sz="2800" i="0" strike="noStrike" u="none"/>
              <a:t>Station &amp; engagement </a:t>
            </a:r>
          </a:p>
          <a:p>
            <a:pPr lvl="0">
              <a:lnSpc>
                <a:spcPct val="90000"/>
              </a:lnSpc>
              <a:buNone/>
            </a:pPr>
            <a:r>
              <a:rPr b="1" sz="2800" i="0" strike="noStrike" u="none"/>
              <a:t>Station</a:t>
            </a:r>
            <a:r>
              <a:rPr sz="2800"/>
              <a:t>: is the relation of the presenting part to the ischial spine. If the presenting part is at the level of ischial spine, station =0 </a:t>
            </a:r>
          </a:p>
          <a:p>
            <a:pPr lvl="0">
              <a:lnSpc>
                <a:spcPct val="90000"/>
              </a:lnSpc>
              <a:buNone/>
            </a:pPr>
            <a:r>
              <a:rPr b="1" sz="2800" i="0" strike="noStrike" u="none"/>
              <a:t>Engagement</a:t>
            </a:r>
            <a:r>
              <a:rPr sz="2800"/>
              <a:t>: the descent of the biparietal diameter through pelvic brim. If the head is at the level of ischial spine the head must be engaged.</a:t>
            </a:r>
          </a:p>
          <a:p>
            <a:pPr lvl="0">
              <a:lnSpc>
                <a:spcPct val="90000"/>
              </a:lnSpc>
              <a:buNone/>
            </a:pPr>
          </a:p>
        </p:txBody>
      </p:sp>
      <p:pic>
        <p:nvPicPr>
          <p:cNvPr id="2097189" name=""/>
          <p:cNvPicPr>
            <a:picLocks/>
          </p:cNvPicPr>
          <p:nvPr/>
        </p:nvPicPr>
        <p:blipFill>
          <a:blip xmlns:r="http://schemas.openxmlformats.org/officeDocument/2006/relationships" r:embed="rId1"/>
          <a:srcRect/>
          <a:stretch>
            <a:fillRect/>
          </a:stretch>
        </p:blipFill>
        <p:spPr>
          <a:xfrm>
            <a:off x="4038600" y="1219200"/>
            <a:ext cx="5067300" cy="3886200"/>
          </a:xfrm>
          <a:prstGeom prst="rect"/>
          <a:noFill/>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905" name=""/>
        <p:cNvGrpSpPr/>
        <p:nvPr/>
      </p:nvGrpSpPr>
      <p:grpSpPr>
        <a:xfrm>
          <a:off x="0" y="0"/>
          <a:ext cx="0" cy="0"/>
          <a:chOff x="0" y="0"/>
          <a:chExt cx="0" cy="0"/>
        </a:xfrm>
      </p:grpSpPr>
      <p:sp>
        <p:nvSpPr>
          <p:cNvPr id="1049391"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392" name=""/>
          <p:cNvSpPr txBox="1"/>
          <p:nvPr>
            <p:ph type="body" idx="1"/>
          </p:nvPr>
        </p:nvSpPr>
        <p:spPr>
          <a:xfrm>
            <a:off x="457200" y="1600200"/>
            <a:ext cx="8229600" cy="4953000"/>
          </a:xfrm>
          <a:prstGeom prst="rect"/>
          <a:noFill/>
          <a:ln>
            <a:noFill/>
          </a:ln>
        </p:spPr>
        <p:txBody>
          <a:bodyPr anchor="t" wrap="square"/>
          <a:p>
            <a:pPr lvl="0"/>
            <a:r>
              <a:rPr b="1" sz="2400" i="0" strike="noStrike" u="none"/>
              <a:t>Inspection</a:t>
            </a:r>
            <a:r>
              <a:rPr sz="2400"/>
              <a:t>:</a:t>
            </a:r>
          </a:p>
          <a:p>
            <a:pPr lvl="1"/>
            <a:r>
              <a:rPr b="1" sz="2000" i="0" strike="noStrike" u="none"/>
              <a:t>Size of the uterus</a:t>
            </a:r>
            <a:r>
              <a:rPr sz="2000"/>
              <a:t>: assess </a:t>
            </a:r>
          </a:p>
          <a:p>
            <a:pPr lvl="2"/>
            <a:r>
              <a:rPr sz="2000"/>
              <a:t>If the length &amp; breadth are both increased </a:t>
            </a:r>
            <a:r>
              <a:rPr sz="2000">
                <a:latin typeface="Wingdings"/>
              </a:rPr>
              <a:t> multiple pregnancies, polyhydramnios</a:t>
            </a:r>
          </a:p>
          <a:p>
            <a:pPr lvl="2"/>
            <a:r>
              <a:rPr sz="2000">
                <a:latin typeface="Wingdings"/>
              </a:rPr>
              <a:t>If the length is increased only  large baby</a:t>
            </a:r>
          </a:p>
          <a:p>
            <a:pPr lvl="1"/>
            <a:r>
              <a:rPr b="1" sz="2000" i="0" strike="noStrike" u="none">
                <a:latin typeface="Wingdings"/>
              </a:rPr>
              <a:t>Shape of the uterus</a:t>
            </a:r>
            <a:r>
              <a:rPr sz="2000">
                <a:latin typeface="Wingdings"/>
              </a:rPr>
              <a:t>: length should be larger than broad this indicates longitudinal lie. But if the uterus is low and broad indicates transverse fetus lie.</a:t>
            </a:r>
          </a:p>
          <a:p>
            <a:pPr lvl="1"/>
            <a:r>
              <a:rPr b="1" sz="2000" i="0" strike="noStrike" u="none">
                <a:latin typeface="Wingdings"/>
              </a:rPr>
              <a:t>Fetal movement</a:t>
            </a:r>
          </a:p>
          <a:p>
            <a:pPr lvl="1"/>
            <a:r>
              <a:rPr b="1" sz="2400" i="0" strike="noStrike" u="none">
                <a:latin typeface="Wingdings"/>
              </a:rPr>
              <a:t>Contour of the abdomen</a:t>
            </a:r>
            <a:r>
              <a:rPr sz="2000">
                <a:latin typeface="Wingdings"/>
              </a:rPr>
              <a:t>: full bladder may be visible in late pregnancy. Umbilicus may become everted</a:t>
            </a:r>
          </a:p>
          <a:p>
            <a:pPr lvl="1"/>
            <a:r>
              <a:rPr b="1" sz="2400" i="0" strike="noStrike" u="none">
                <a:latin typeface="Wingdings"/>
              </a:rPr>
              <a:t>Skin changes</a:t>
            </a:r>
            <a:r>
              <a:rPr sz="2000">
                <a:latin typeface="Wingdings"/>
              </a:rPr>
              <a:t>: look for stretch marks, linea nigra, scars that indicates previous surgeries</a:t>
            </a:r>
          </a:p>
          <a:p>
            <a:pPr lvl="2"/>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906" name=""/>
        <p:cNvGrpSpPr/>
        <p:nvPr/>
      </p:nvGrpSpPr>
      <p:grpSpPr>
        <a:xfrm>
          <a:off x="0" y="0"/>
          <a:ext cx="0" cy="0"/>
          <a:chOff x="0" y="0"/>
          <a:chExt cx="0" cy="0"/>
        </a:xfrm>
      </p:grpSpPr>
      <p:sp>
        <p:nvSpPr>
          <p:cNvPr id="1049393"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394" name=""/>
          <p:cNvSpPr txBox="1"/>
          <p:nvPr>
            <p:ph type="body" idx="1"/>
          </p:nvPr>
        </p:nvSpPr>
        <p:spPr>
          <a:xfrm>
            <a:off x="457200" y="1600200"/>
            <a:ext cx="8382000" cy="4524375"/>
          </a:xfrm>
          <a:prstGeom prst="rect"/>
          <a:noFill/>
          <a:ln>
            <a:noFill/>
          </a:ln>
        </p:spPr>
        <p:txBody>
          <a:bodyPr anchor="t" wrap="square"/>
          <a:p>
            <a:pPr lvl="0"/>
            <a:r>
              <a:rPr b="1" sz="2800" i="0" strike="noStrike" u="none"/>
              <a:t>Palpation: by Leopold maneuver-4 maneuvers</a:t>
            </a:r>
          </a:p>
          <a:p>
            <a:pPr lvl="1"/>
            <a:r>
              <a:rPr sz="2400"/>
              <a:t>Palpate the </a:t>
            </a:r>
            <a:r>
              <a:rPr sz="2400"/>
              <a:t>fundus</a:t>
            </a:r>
            <a:r>
              <a:rPr sz="2400"/>
              <a:t> (to determine if it contains breech, head)</a:t>
            </a:r>
          </a:p>
          <a:p>
            <a:pPr lvl="2"/>
            <a:r>
              <a:rPr sz="2000"/>
              <a:t>By gentle pressure: </a:t>
            </a:r>
          </a:p>
          <a:p>
            <a:pPr lvl="3"/>
            <a:r>
              <a:rPr sz="1800"/>
              <a:t>if soft consistency/ indefinite outline </a:t>
            </a:r>
            <a:r>
              <a:rPr sz="1800">
                <a:latin typeface="Wingdings"/>
              </a:rPr>
              <a:t> breech</a:t>
            </a:r>
          </a:p>
          <a:p>
            <a:pPr lvl="3"/>
            <a:r>
              <a:rPr sz="1800">
                <a:latin typeface="Wingdings"/>
              </a:rPr>
              <a:t>If hard, smooth, well defined  head</a:t>
            </a:r>
          </a:p>
          <a:p>
            <a:pPr lvl="2"/>
            <a:r>
              <a:rPr sz="2000">
                <a:latin typeface="Wingdings"/>
              </a:rPr>
              <a:t>Move your fingertips over the fetal mass to determine mobility and </a:t>
            </a:r>
            <a:r>
              <a:rPr sz="2000">
                <a:latin typeface="Wingdings"/>
              </a:rPr>
              <a:t>size</a:t>
            </a:r>
          </a:p>
          <a:p>
            <a:pPr lvl="3"/>
            <a:r>
              <a:rPr sz="1800">
                <a:latin typeface="Wingdings"/>
              </a:rPr>
              <a:t>If can’t move independent from the body  breech</a:t>
            </a:r>
          </a:p>
          <a:p>
            <a:pPr lvl="3"/>
            <a:r>
              <a:rPr sz="1800">
                <a:latin typeface="Wingdings"/>
              </a:rPr>
              <a:t>If moves freely between fingertips  head</a:t>
            </a:r>
          </a:p>
          <a:p>
            <a:pPr lvl="2"/>
          </a:p>
          <a:p>
            <a:pPr lvl="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908" name=""/>
        <p:cNvGrpSpPr/>
        <p:nvPr/>
      </p:nvGrpSpPr>
      <p:grpSpPr>
        <a:xfrm>
          <a:off x="0" y="0"/>
          <a:ext cx="0" cy="0"/>
          <a:chOff x="0" y="0"/>
          <a:chExt cx="0" cy="0"/>
        </a:xfrm>
      </p:grpSpPr>
      <p:sp>
        <p:nvSpPr>
          <p:cNvPr id="1049399"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00" name=""/>
          <p:cNvSpPr txBox="1"/>
          <p:nvPr>
            <p:ph type="body" idx="1"/>
          </p:nvPr>
        </p:nvSpPr>
        <p:spPr>
          <a:xfrm>
            <a:off x="134972" y="1719021"/>
            <a:ext cx="8229600" cy="4524375"/>
          </a:xfrm>
          <a:prstGeom prst="rect"/>
          <a:noFill/>
          <a:ln>
            <a:noFill/>
          </a:ln>
        </p:spPr>
        <p:txBody>
          <a:bodyPr anchor="t" wrap="square"/>
          <a:p>
            <a:pPr lvl="0"/>
            <a:r>
              <a:rPr b="1" sz="2800" i="0" strike="noStrike" u="none"/>
              <a:t>Lateral palpation:</a:t>
            </a:r>
            <a:r>
              <a:rPr sz="2800"/>
              <a:t> (determine the position of the fetal back and small parts)</a:t>
            </a:r>
          </a:p>
          <a:p>
            <a:pPr lvl="0"/>
            <a:r>
              <a:rPr sz="2800"/>
              <a:t>Hands are placed on each side of the umbilicus. The fetal spine will palpate as firm, flat and linear. The fetal extremities are palpable by their varying contour and movements. The purpose of this maneuver is to determine whether the fetal back is left or right.</a:t>
            </a:r>
            <a:r>
              <a:rPr sz="2800"/>
              <a:t> </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909" name=""/>
        <p:cNvGrpSpPr/>
        <p:nvPr/>
      </p:nvGrpSpPr>
      <p:grpSpPr>
        <a:xfrm>
          <a:off x="0" y="0"/>
          <a:ext cx="0" cy="0"/>
          <a:chOff x="0" y="0"/>
          <a:chExt cx="0" cy="0"/>
        </a:xfrm>
      </p:grpSpPr>
      <p:sp>
        <p:nvSpPr>
          <p:cNvPr id="1049401"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02" name=""/>
          <p:cNvSpPr txBox="1"/>
          <p:nvPr>
            <p:ph type="body" idx="1"/>
          </p:nvPr>
        </p:nvSpPr>
        <p:spPr>
          <a:xfrm>
            <a:off x="0" y="1295400"/>
            <a:ext cx="8001000" cy="4800600"/>
          </a:xfrm>
          <a:prstGeom prst="rect"/>
          <a:noFill/>
          <a:ln>
            <a:noFill/>
          </a:ln>
        </p:spPr>
        <p:txBody>
          <a:bodyPr anchor="t" wrap="square"/>
          <a:p>
            <a:pPr lvl="0"/>
            <a:r>
              <a:rPr b="1" sz="2800" i="0" strike="noStrike" u="none"/>
              <a:t>Pelvic palpation: 2 maneuvers</a:t>
            </a:r>
          </a:p>
          <a:p>
            <a:pPr lvl="0"/>
            <a:r>
              <a:rPr sz="2400"/>
              <a:t>Grasp the lower poles of the uterus between fingers and thumbs and comment of the size, flexion and mobility of the head.</a:t>
            </a:r>
          </a:p>
          <a:p>
            <a:pPr lvl="0"/>
            <a:r>
              <a:rPr sz="2400"/>
              <a:t>To determine the position of the vertex presentation: try to palpate the prominences (occiput @ the same side of the back &amp; sincipital @ the opposite side of the back) </a:t>
            </a:r>
          </a:p>
          <a:p>
            <a:pPr lvl="1"/>
            <a:r>
              <a:rPr sz="2000"/>
              <a:t>If the sinciput is higher the occiput </a:t>
            </a:r>
            <a:r>
              <a:rPr sz="2000">
                <a:latin typeface="Wingdings"/>
              </a:rPr>
              <a:t> well flexed</a:t>
            </a:r>
          </a:p>
          <a:p>
            <a:pPr lvl="1"/>
            <a:r>
              <a:rPr sz="2000">
                <a:latin typeface="Wingdings"/>
              </a:rPr>
              <a:t>If both prominances are at the same level  deflexed</a:t>
            </a:r>
          </a:p>
          <a:p>
            <a:pPr lvl="1"/>
            <a:r>
              <a:rPr sz="2000">
                <a:latin typeface="Wingdings"/>
              </a:rPr>
              <a:t>If can’t palpate the prominances, and the bulk of the head is felt at the same side of the back  extended</a:t>
            </a:r>
            <a:r>
              <a:rPr sz="2000"/>
              <a:t> </a:t>
            </a:r>
          </a:p>
          <a:p>
            <a:pPr lvl="0"/>
          </a:p>
          <a:p>
            <a:pPr lvl="0"/>
          </a:p>
          <a:p>
            <a:pPr lvl="0"/>
          </a:p>
          <a:p>
            <a:pPr lvl="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910" name=""/>
        <p:cNvGrpSpPr/>
        <p:nvPr/>
      </p:nvGrpSpPr>
      <p:grpSpPr>
        <a:xfrm>
          <a:off x="0" y="0"/>
          <a:ext cx="0" cy="0"/>
          <a:chOff x="0" y="0"/>
          <a:chExt cx="0" cy="0"/>
        </a:xfrm>
      </p:grpSpPr>
      <p:pic>
        <p:nvPicPr>
          <p:cNvPr id="2097190" name=""/>
          <p:cNvPicPr>
            <a:picLocks/>
          </p:cNvPicPr>
          <p:nvPr/>
        </p:nvPicPr>
        <p:blipFill>
          <a:blip xmlns:r="http://schemas.openxmlformats.org/officeDocument/2006/relationships" r:embed="rId1"/>
          <a:srcRect/>
          <a:stretch>
            <a:fillRect/>
          </a:stretch>
        </p:blipFill>
        <p:spPr>
          <a:xfrm>
            <a:off x="2286000" y="0"/>
            <a:ext cx="4359275" cy="6858000"/>
          </a:xfrm>
          <a:prstGeom prst="rect"/>
          <a:noFill/>
        </p:spPr>
      </p:pic>
      <p:sp>
        <p:nvSpPr>
          <p:cNvPr id="1049403" name=""/>
          <p:cNvSpPr/>
          <p:nvPr/>
        </p:nvSpPr>
        <p:spPr>
          <a:xfrm flipH="1">
            <a:off x="6172200" y="5257800"/>
            <a:ext cx="685800" cy="228600"/>
          </a:xfrm>
          <a:prstGeom prst="line"/>
          <a:noFill/>
          <a:ln w="9525">
            <a:solidFill>
              <a:srgbClr val="000000"/>
            </a:solidFill>
          </a:ln>
        </p:spPr>
      </p:sp>
      <p:sp>
        <p:nvSpPr>
          <p:cNvPr id="1049404" name=""/>
          <p:cNvSpPr txBox="1"/>
          <p:nvPr/>
        </p:nvSpPr>
        <p:spPr>
          <a:xfrm>
            <a:off x="6858000" y="4953000"/>
            <a:ext cx="1828800" cy="365125"/>
          </a:xfrm>
          <a:prstGeom prst="rect"/>
          <a:noFill/>
          <a:ln>
            <a:noFill/>
          </a:ln>
        </p:spPr>
        <p:txBody>
          <a:bodyPr anchor="t" wrap="square"/>
          <a:p>
            <a:pPr algn="l" indent="0" lvl="0" marL="0"/>
            <a:r>
              <a:rPr b="1" sz="1800" i="0" strike="noStrike" u="none">
                <a:solidFill>
                  <a:srgbClr val="000000"/>
                </a:solidFill>
              </a:rPr>
              <a:t>occiput</a:t>
            </a:r>
          </a:p>
        </p:txBody>
      </p:sp>
      <p:sp>
        <p:nvSpPr>
          <p:cNvPr id="1049405" name=""/>
          <p:cNvSpPr/>
          <p:nvPr/>
        </p:nvSpPr>
        <p:spPr>
          <a:xfrm flipV="1">
            <a:off x="5029200" y="5486400"/>
            <a:ext cx="304800" cy="533400"/>
          </a:xfrm>
          <a:prstGeom prst="line"/>
          <a:noFill/>
          <a:ln w="9525">
            <a:solidFill>
              <a:srgbClr val="000000"/>
            </a:solidFill>
          </a:ln>
        </p:spPr>
      </p:sp>
      <p:sp>
        <p:nvSpPr>
          <p:cNvPr id="1049406" name=""/>
          <p:cNvSpPr txBox="1"/>
          <p:nvPr/>
        </p:nvSpPr>
        <p:spPr>
          <a:xfrm>
            <a:off x="4648200" y="6096000"/>
            <a:ext cx="1295400" cy="365125"/>
          </a:xfrm>
          <a:prstGeom prst="rect"/>
          <a:noFill/>
          <a:ln>
            <a:noFill/>
          </a:ln>
        </p:spPr>
        <p:txBody>
          <a:bodyPr anchor="t" wrap="square"/>
          <a:p>
            <a:pPr algn="l" indent="0" lvl="0" marL="0"/>
            <a:r>
              <a:rPr b="1" sz="1800" i="0" strike="noStrike" u="none">
                <a:solidFill>
                  <a:srgbClr val="000000"/>
                </a:solidFill>
              </a:rPr>
              <a:t>siniciput)</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912" name=""/>
        <p:cNvGrpSpPr/>
        <p:nvPr/>
      </p:nvGrpSpPr>
      <p:grpSpPr>
        <a:xfrm>
          <a:off x="0" y="0"/>
          <a:ext cx="0" cy="0"/>
          <a:chOff x="0" y="0"/>
          <a:chExt cx="0" cy="0"/>
        </a:xfrm>
      </p:grpSpPr>
      <p:sp>
        <p:nvSpPr>
          <p:cNvPr id="1049409"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10" name=""/>
          <p:cNvSpPr txBox="1"/>
          <p:nvPr>
            <p:ph type="body" idx="1"/>
          </p:nvPr>
        </p:nvSpPr>
        <p:spPr>
          <a:xfrm>
            <a:off x="457200" y="1600200"/>
            <a:ext cx="4572000" cy="4524375"/>
          </a:xfrm>
          <a:prstGeom prst="rect"/>
          <a:noFill/>
          <a:ln>
            <a:noFill/>
          </a:ln>
        </p:spPr>
        <p:txBody>
          <a:bodyPr anchor="t" wrap="square"/>
          <a:p>
            <a:pPr lvl="0">
              <a:lnSpc>
                <a:spcPct val="90000"/>
              </a:lnSpc>
            </a:pPr>
            <a:r>
              <a:rPr b="1" sz="2400" i="0" strike="noStrike" u="none"/>
              <a:t>Auscultation</a:t>
            </a:r>
            <a:r>
              <a:rPr sz="2400"/>
              <a:t>: help assess fetal well being</a:t>
            </a:r>
          </a:p>
          <a:p>
            <a:pPr lvl="0">
              <a:lnSpc>
                <a:spcPct val="90000"/>
              </a:lnSpc>
              <a:buNone/>
            </a:pPr>
            <a:r>
              <a:rPr sz="2400"/>
              <a:t>Auscult the whole abdomen trying to locate the point of maximum intensity</a:t>
            </a:r>
          </a:p>
          <a:p>
            <a:pPr lvl="0">
              <a:lnSpc>
                <a:spcPct val="90000"/>
              </a:lnSpc>
            </a:pPr>
            <a:r>
              <a:rPr sz="2400"/>
              <a:t>Don’t forget to perform a </a:t>
            </a:r>
            <a:r>
              <a:rPr b="1" sz="2400" i="0" strike="noStrike" u="none"/>
              <a:t>pelvic exam </a:t>
            </a:r>
            <a:r>
              <a:rPr sz="1800"/>
              <a:t>(details of pelvic exam will be discussed in gynecological exam)</a:t>
            </a:r>
            <a:r>
              <a:rPr b="1" sz="2400" i="0" strike="noStrike" u="none"/>
              <a:t> </a:t>
            </a:r>
            <a:r>
              <a:rPr sz="2400"/>
              <a:t>but important landmarks to notice during pelvic exam are</a:t>
            </a:r>
          </a:p>
          <a:p>
            <a:pPr lvl="1">
              <a:lnSpc>
                <a:spcPct val="90000"/>
              </a:lnSpc>
            </a:pPr>
            <a:r>
              <a:rPr b="1" sz="2000" i="0" strike="noStrike" u="none"/>
              <a:t>Pubis symphasis</a:t>
            </a:r>
          </a:p>
          <a:p>
            <a:pPr lvl="1">
              <a:lnSpc>
                <a:spcPct val="90000"/>
              </a:lnSpc>
            </a:pPr>
            <a:r>
              <a:rPr b="1" sz="2000" i="0" strike="noStrike" u="none"/>
              <a:t>Ischial spine</a:t>
            </a:r>
          </a:p>
          <a:p>
            <a:pPr lvl="0">
              <a:lnSpc>
                <a:spcPct val="90000"/>
              </a:lnSpc>
            </a:pPr>
          </a:p>
        </p:txBody>
      </p:sp>
      <p:pic>
        <p:nvPicPr>
          <p:cNvPr id="2097191" name=""/>
          <p:cNvPicPr>
            <a:picLocks/>
          </p:cNvPicPr>
          <p:nvPr/>
        </p:nvPicPr>
        <p:blipFill>
          <a:blip xmlns:r="http://schemas.openxmlformats.org/officeDocument/2006/relationships" r:embed="rId1"/>
          <a:srcRect/>
          <a:stretch>
            <a:fillRect/>
          </a:stretch>
        </p:blipFill>
        <p:spPr>
          <a:xfrm>
            <a:off x="5105400" y="1600200"/>
            <a:ext cx="3644900" cy="4038600"/>
          </a:xfrm>
          <a:prstGeom prst="rect"/>
          <a:noFill/>
        </p:spPr>
      </p:pic>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913" name=""/>
        <p:cNvGrpSpPr/>
        <p:nvPr/>
      </p:nvGrpSpPr>
      <p:grpSpPr>
        <a:xfrm>
          <a:off x="0" y="0"/>
          <a:ext cx="0" cy="0"/>
          <a:chOff x="0" y="0"/>
          <a:chExt cx="0" cy="0"/>
        </a:xfrm>
      </p:grpSpPr>
      <p:sp>
        <p:nvSpPr>
          <p:cNvPr id="1049411" name=""/>
          <p:cNvSpPr txBox="1"/>
          <p:nvPr>
            <p:ph type="title" idx="0"/>
          </p:nvPr>
        </p:nvSpPr>
        <p:spPr>
          <a:xfrm>
            <a:off x="0" y="273050"/>
            <a:ext cx="9144000" cy="1143000"/>
          </a:xfrm>
          <a:prstGeom prst="rect"/>
          <a:noFill/>
          <a:ln>
            <a:noFill/>
          </a:ln>
        </p:spPr>
        <p:txBody>
          <a:bodyPr anchor="ctr" wrap="square">
            <a:normAutofit fontScale="90000"/>
          </a:bodyPr>
          <a:p>
            <a:pPr lvl="0"/>
            <a:r>
              <a:rPr sz="4000"/>
              <a:t>After you examine a pregnant women you should answer the following questions</a:t>
            </a:r>
          </a:p>
        </p:txBody>
      </p:sp>
      <p:sp>
        <p:nvSpPr>
          <p:cNvPr id="1049412" name=""/>
          <p:cNvSpPr txBox="1"/>
          <p:nvPr>
            <p:ph type="body" idx="1"/>
          </p:nvPr>
        </p:nvSpPr>
        <p:spPr>
          <a:xfrm>
            <a:off x="152400" y="1797050"/>
            <a:ext cx="3581400" cy="4524375"/>
          </a:xfrm>
          <a:prstGeom prst="rect"/>
          <a:noFill/>
          <a:ln>
            <a:noFill/>
          </a:ln>
        </p:spPr>
        <p:txBody>
          <a:bodyPr anchor="t" wrap="square"/>
          <a:p>
            <a:pPr indent="609600" lvl="0" marL="609600">
              <a:lnSpc>
                <a:spcPct val="80000"/>
              </a:lnSpc>
              <a:buNone/>
            </a:pPr>
            <a:r>
              <a:rPr b="1" sz="2400" i="0" strike="noStrike" u="none"/>
              <a:t>1. What is the fundal height?</a:t>
            </a:r>
          </a:p>
          <a:p>
            <a:pPr indent="609600" lvl="0" marL="609600">
              <a:lnSpc>
                <a:spcPct val="80000"/>
              </a:lnSpc>
              <a:buNone/>
            </a:pPr>
            <a:r>
              <a:rPr sz="2400"/>
              <a:t>	It is estimated by centimeters from upper border of the fundus to the pubis symphasis by taping measure. The height of the fundus correlates well with the gestational age especially during the weeks of pregnancy.</a:t>
            </a:r>
          </a:p>
        </p:txBody>
      </p:sp>
      <p:pic>
        <p:nvPicPr>
          <p:cNvPr id="2097192" name=""/>
          <p:cNvPicPr>
            <a:picLocks/>
          </p:cNvPicPr>
          <p:nvPr/>
        </p:nvPicPr>
        <p:blipFill>
          <a:blip xmlns:r="http://schemas.openxmlformats.org/officeDocument/2006/relationships" r:embed="rId1"/>
          <a:srcRect/>
          <a:stretch>
            <a:fillRect/>
          </a:stretch>
        </p:blipFill>
        <p:spPr>
          <a:xfrm>
            <a:off x="3657600" y="1676400"/>
            <a:ext cx="5486400" cy="4752975"/>
          </a:xfrm>
          <a:prstGeom prst="rect"/>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869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6"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rPr b="1" i="0" strike="noStrike" u="none"/>
              <a:t>The clitoris is located posterior to the anterior labial </a:t>
            </a:r>
            <a:r>
              <a:rPr b="1" i="0" strike="noStrike" u="none"/>
              <a:t>commissure</a:t>
            </a:r>
            <a:r>
              <a:rPr b="1" i="0" strike="noStrike" u="none"/>
              <a:t>, where the labia majora meet.</a:t>
            </a:r>
          </a:p>
          <a:p>
            <a:pPr lvl="0"/>
            <a:r>
              <a:rPr b="1" i="0" strike="noStrike" u="none"/>
              <a:t>It is usually hidden by the labia when it is flaccid.</a:t>
            </a:r>
          </a:p>
          <a:p>
            <a:pPr lvl="0"/>
            <a:r>
              <a:rPr b="1" i="0" strike="noStrike" u="none"/>
              <a:t>The clitoris, like the penis, it will enlarge upon tactile stimulation, but it does not lengthen significantly.</a:t>
            </a:r>
          </a:p>
          <a:p>
            <a:pPr lvl="0"/>
            <a:r>
              <a:rPr b="1" i="0" strike="noStrike" u="none"/>
              <a:t>It is highly sensitive and very important in the sexual arousal of a female.</a:t>
            </a:r>
          </a:p>
          <a:p>
            <a:pPr lvl="0"/>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914" name=""/>
        <p:cNvGrpSpPr/>
        <p:nvPr/>
      </p:nvGrpSpPr>
      <p:grpSpPr>
        <a:xfrm>
          <a:off x="0" y="0"/>
          <a:ext cx="0" cy="0"/>
          <a:chOff x="0" y="0"/>
          <a:chExt cx="0" cy="0"/>
        </a:xfrm>
      </p:grpSpPr>
      <p:sp>
        <p:nvSpPr>
          <p:cNvPr id="1049413" name=""/>
          <p:cNvSpPr txBox="1"/>
          <p:nvPr>
            <p:ph type="title" idx="0"/>
          </p:nvPr>
        </p:nvSpPr>
        <p:spPr>
          <a:xfrm>
            <a:off x="0" y="273050"/>
            <a:ext cx="9144000" cy="1143000"/>
          </a:xfrm>
          <a:prstGeom prst="rect"/>
          <a:noFill/>
          <a:ln>
            <a:noFill/>
          </a:ln>
        </p:spPr>
        <p:txBody>
          <a:bodyPr anchor="ctr" wrap="square">
            <a:normAutofit fontScale="90000"/>
          </a:bodyPr>
          <a:p>
            <a:pPr lvl="0"/>
            <a:r>
              <a:rPr sz="4000"/>
              <a:t>After you examine a pregnant women you should answer the following questions</a:t>
            </a:r>
          </a:p>
        </p:txBody>
      </p:sp>
      <p:sp>
        <p:nvSpPr>
          <p:cNvPr id="1049414" name=""/>
          <p:cNvSpPr txBox="1"/>
          <p:nvPr>
            <p:ph type="body" idx="1"/>
          </p:nvPr>
        </p:nvSpPr>
        <p:spPr>
          <a:xfrm>
            <a:off x="457200" y="1600200"/>
            <a:ext cx="8229600" cy="4524375"/>
          </a:xfrm>
          <a:prstGeom prst="rect"/>
          <a:noFill/>
          <a:ln>
            <a:noFill/>
          </a:ln>
        </p:spPr>
        <p:txBody>
          <a:bodyPr anchor="t" wrap="square"/>
          <a:p>
            <a:pPr lvl="0">
              <a:buNone/>
            </a:pPr>
            <a:r>
              <a:t>2. </a:t>
            </a:r>
            <a:r>
              <a:rPr b="1" sz="2800" i="0" strike="noStrike" u="none"/>
              <a:t>Lie </a:t>
            </a:r>
            <a:r>
              <a:rPr b="1" sz="2800" i="0" strike="noStrike" u="none"/>
              <a:t>of the fetus</a:t>
            </a:r>
            <a:r>
              <a:rPr sz="2800"/>
              <a:t>: only longitudinal lie is normal</a:t>
            </a:r>
          </a:p>
          <a:p>
            <a:pPr lvl="0">
              <a:buNone/>
            </a:pPr>
            <a:r>
              <a:rPr sz="2800"/>
              <a:t>3. </a:t>
            </a:r>
            <a:r>
              <a:rPr b="1" sz="2800" i="0" strike="noStrike" u="none"/>
              <a:t>Attitude</a:t>
            </a:r>
            <a:r>
              <a:rPr sz="2800"/>
              <a:t>: normally it is full flexion and every fetal joint is flexed.</a:t>
            </a:r>
          </a:p>
          <a:p>
            <a:pPr lvl="0">
              <a:buNone/>
            </a:pPr>
            <a:r>
              <a:rPr sz="2800"/>
              <a:t>4. </a:t>
            </a:r>
            <a:r>
              <a:rPr b="1" sz="2800" i="0" strike="noStrike" u="none"/>
              <a:t>Presentation</a:t>
            </a:r>
            <a:r>
              <a:rPr sz="2800"/>
              <a:t>: normally cephalic</a:t>
            </a:r>
          </a:p>
          <a:p>
            <a:pPr lvl="0">
              <a:buNone/>
            </a:pPr>
            <a:r>
              <a:rPr sz="2800"/>
              <a:t>5. </a:t>
            </a:r>
            <a:r>
              <a:rPr b="1" sz="2800" i="0" strike="noStrike" u="none"/>
              <a:t>Position</a:t>
            </a:r>
            <a:r>
              <a:rPr sz="2800"/>
              <a:t>: according to the dominator</a:t>
            </a:r>
          </a:p>
          <a:p>
            <a:pPr lvl="0">
              <a:buNone/>
            </a:pPr>
            <a:r>
              <a:rPr sz="2800"/>
              <a:t>6. Is the vertex </a:t>
            </a:r>
            <a:r>
              <a:rPr b="1" sz="2800" i="0" strike="noStrike" u="none"/>
              <a:t>engaged</a:t>
            </a:r>
            <a:r>
              <a:rPr sz="2800"/>
              <a:t>?</a:t>
            </a:r>
            <a:r>
              <a:t> </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915" name=""/>
        <p:cNvGrpSpPr/>
        <p:nvPr/>
      </p:nvGrpSpPr>
      <p:grpSpPr>
        <a:xfrm>
          <a:off x="0" y="0"/>
          <a:ext cx="0" cy="0"/>
          <a:chOff x="0" y="0"/>
          <a:chExt cx="0" cy="0"/>
        </a:xfrm>
      </p:grpSpPr>
      <p:sp>
        <p:nvSpPr>
          <p:cNvPr id="1049415" name=""/>
          <p:cNvSpPr txBox="1"/>
          <p:nvPr>
            <p:ph type="title" idx="0"/>
          </p:nvPr>
        </p:nvSpPr>
        <p:spPr>
          <a:xfrm>
            <a:off x="457200" y="273050"/>
            <a:ext cx="8229600" cy="1143000"/>
          </a:xfrm>
          <a:prstGeom prst="rect"/>
          <a:noFill/>
          <a:ln>
            <a:noFill/>
          </a:ln>
        </p:spPr>
        <p:txBody>
          <a:bodyPr anchor="ctr" wrap="square">
            <a:normAutofit fontScale="90000"/>
          </a:bodyPr>
          <a:p>
            <a:pPr lvl="0"/>
            <a:r>
              <a:t>Recording the findings (documentation)</a:t>
            </a:r>
          </a:p>
        </p:txBody>
      </p:sp>
      <p:sp>
        <p:nvSpPr>
          <p:cNvPr id="1049416"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Recording should be done on ANC card and clinic book.</a:t>
            </a:r>
          </a:p>
          <a:p>
            <a:pPr lvl="0"/>
            <a:r>
              <a:rPr b="1" i="0" strike="noStrike" u="none"/>
              <a:t>The mother should carry the card home and instructed to always carry it to the clinic.</a:t>
            </a:r>
          </a:p>
          <a:p>
            <a:pPr lvl="0"/>
            <a:r>
              <a:rPr b="1" i="0" strike="noStrike" u="none">
                <a:solidFill>
                  <a:srgbClr val="00B0F0"/>
                </a:solidFill>
              </a:rPr>
              <a:t>Gestation age- </a:t>
            </a:r>
            <a:r>
              <a:rPr b="1" i="0" strike="noStrike" u="none"/>
              <a:t>predicted gestational age should correspond to the fundal height. In singleton pregnancy, the uterus reaches the level of umbilicus at 22-24 weeks and sternum at 36 weeks. multiple pregnancy should be diagnosed by 24</a:t>
            </a:r>
            <a:r>
              <a:rPr baseline="30000" b="1" i="0" strike="noStrike" u="none"/>
              <a:t>th</a:t>
            </a:r>
            <a:r>
              <a:rPr b="1" i="0" strike="noStrike" u="none"/>
              <a:t> week</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916" name=""/>
        <p:cNvGrpSpPr/>
        <p:nvPr/>
      </p:nvGrpSpPr>
      <p:grpSpPr>
        <a:xfrm>
          <a:off x="0" y="0"/>
          <a:ext cx="0" cy="0"/>
          <a:chOff x="0" y="0"/>
          <a:chExt cx="0" cy="0"/>
        </a:xfrm>
      </p:grpSpPr>
      <p:sp>
        <p:nvSpPr>
          <p:cNvPr id="1049417" name=""/>
          <p:cNvSpPr txBox="1"/>
          <p:nvPr>
            <p:ph type="title" idx="0"/>
          </p:nvPr>
        </p:nvSpPr>
        <p:spPr>
          <a:xfrm>
            <a:off x="457200" y="273050"/>
            <a:ext cx="8229600" cy="1143000"/>
          </a:xfrm>
          <a:prstGeom prst="rect"/>
          <a:noFill/>
          <a:ln>
            <a:noFill/>
          </a:ln>
        </p:spPr>
        <p:txBody>
          <a:bodyPr anchor="ctr" wrap="square"/>
          <a:p>
            <a:pPr lvl="0"/>
            <a:r>
              <a:t>DOCUMENTATION ct. . .</a:t>
            </a:r>
          </a:p>
        </p:txBody>
      </p:sp>
      <p:sp>
        <p:nvSpPr>
          <p:cNvPr id="1049418" name=""/>
          <p:cNvSpPr txBox="1"/>
          <p:nvPr>
            <p:ph type="body" idx="1"/>
          </p:nvPr>
        </p:nvSpPr>
        <p:spPr>
          <a:xfrm>
            <a:off x="457200" y="1600200"/>
            <a:ext cx="7239000" cy="4845050"/>
          </a:xfrm>
          <a:prstGeom prst="rect"/>
          <a:noFill/>
          <a:ln>
            <a:noFill/>
          </a:ln>
        </p:spPr>
        <p:txBody>
          <a:bodyPr anchor="t" wrap="square">
            <a:normAutofit fontScale="96429" lnSpcReduction="20000"/>
          </a:bodyPr>
          <a:p>
            <a:pPr algn="ctr" lvl="0">
              <a:buNone/>
            </a:pPr>
            <a:r>
              <a:rPr b="1" sz="2800" i="1" strike="noStrike" u="sng">
                <a:solidFill>
                  <a:srgbClr val="FF0000"/>
                </a:solidFill>
              </a:rPr>
              <a:t>Lie</a:t>
            </a:r>
          </a:p>
          <a:p>
            <a:pPr lvl="0"/>
            <a:r>
              <a:rPr b="1" i="0" strike="noStrike" u="none"/>
              <a:t>It is the relationship between the long axis of the fetus and the long axis of the uterus.</a:t>
            </a:r>
          </a:p>
          <a:p>
            <a:pPr lvl="0"/>
            <a:r>
              <a:rPr b="1" i="0" strike="noStrike" u="none"/>
              <a:t>The lie may be:-</a:t>
            </a:r>
          </a:p>
          <a:p>
            <a:pPr lvl="0"/>
            <a:r>
              <a:rPr b="1" i="0" strike="noStrike" u="none">
                <a:solidFill>
                  <a:srgbClr val="00B0F0"/>
                </a:solidFill>
              </a:rPr>
              <a:t>Longitudinal</a:t>
            </a:r>
            <a:r>
              <a:rPr b="1" i="0" strike="noStrike" u="none"/>
              <a:t>-the fetus lies along the uterine long axis. occurs in 99.5% </a:t>
            </a:r>
          </a:p>
          <a:p>
            <a:pPr lvl="0"/>
            <a:r>
              <a:rPr b="1" i="0" strike="noStrike" u="none">
                <a:solidFill>
                  <a:srgbClr val="00B0F0"/>
                </a:solidFill>
              </a:rPr>
              <a:t>Oblique</a:t>
            </a:r>
            <a:r>
              <a:rPr b="1" i="0" strike="noStrike" u="none"/>
              <a:t>- the fetus lies diagonally across the long axis of the uterus</a:t>
            </a:r>
          </a:p>
          <a:p>
            <a:pPr lvl="0"/>
            <a:r>
              <a:rPr b="1" i="0" strike="noStrike" u="none">
                <a:solidFill>
                  <a:srgbClr val="00B0F0"/>
                </a:solidFill>
              </a:rPr>
              <a:t>Transverse</a:t>
            </a:r>
            <a:r>
              <a:rPr b="1" i="0" strike="noStrike" u="none"/>
              <a:t>- the fetus lies at right angles to the long axis of the uterus</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917" name=""/>
        <p:cNvGrpSpPr/>
        <p:nvPr/>
      </p:nvGrpSpPr>
      <p:grpSpPr>
        <a:xfrm>
          <a:off x="0" y="0"/>
          <a:ext cx="0" cy="0"/>
          <a:chOff x="0" y="0"/>
          <a:chExt cx="0" cy="0"/>
        </a:xfrm>
      </p:grpSpPr>
      <p:sp>
        <p:nvSpPr>
          <p:cNvPr id="1049419" name=""/>
          <p:cNvSpPr txBox="1"/>
          <p:nvPr>
            <p:ph type="title" idx="0"/>
          </p:nvPr>
        </p:nvSpPr>
        <p:spPr>
          <a:xfrm>
            <a:off x="457200" y="273050"/>
            <a:ext cx="8229600" cy="1143000"/>
          </a:xfrm>
          <a:prstGeom prst="rect"/>
          <a:noFill/>
          <a:ln>
            <a:noFill/>
          </a:ln>
        </p:spPr>
        <p:txBody>
          <a:bodyPr anchor="ctr" wrap="square"/>
          <a:p>
            <a:pPr lvl="0"/>
            <a:r>
              <a:t>DOCUMENTATION ct. .</a:t>
            </a:r>
          </a:p>
        </p:txBody>
      </p:sp>
      <p:sp>
        <p:nvSpPr>
          <p:cNvPr id="1049420" name=""/>
          <p:cNvSpPr txBox="1"/>
          <p:nvPr>
            <p:ph type="body" idx="1"/>
          </p:nvPr>
        </p:nvSpPr>
        <p:spPr>
          <a:xfrm>
            <a:off x="457200" y="1600200"/>
            <a:ext cx="8229600" cy="4524375"/>
          </a:xfrm>
          <a:prstGeom prst="rect"/>
          <a:noFill/>
          <a:ln>
            <a:noFill/>
          </a:ln>
        </p:spPr>
        <p:txBody>
          <a:bodyPr anchor="t" wrap="square"/>
          <a:p>
            <a:pPr algn="ctr" lvl="0">
              <a:buNone/>
            </a:pPr>
            <a:r>
              <a:rPr b="1" i="1" strike="noStrike" u="sng">
                <a:solidFill>
                  <a:srgbClr val="FF0000"/>
                </a:solidFill>
              </a:rPr>
              <a:t>Attitude</a:t>
            </a:r>
          </a:p>
          <a:p>
            <a:pPr lvl="0"/>
            <a:r>
              <a:rPr b="1" i="0" strike="noStrike" u="none"/>
              <a:t>This is the relationship of the fetal head and limbs to its trunk.</a:t>
            </a:r>
          </a:p>
          <a:p>
            <a:pPr lvl="0"/>
            <a:r>
              <a:rPr b="1" i="0" strike="noStrike" u="none"/>
              <a:t>the attitude can be that of flexion or extension.</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918" name=""/>
        <p:cNvGrpSpPr/>
        <p:nvPr/>
      </p:nvGrpSpPr>
      <p:grpSpPr>
        <a:xfrm>
          <a:off x="0" y="0"/>
          <a:ext cx="0" cy="0"/>
          <a:chOff x="0" y="0"/>
          <a:chExt cx="0" cy="0"/>
        </a:xfrm>
      </p:grpSpPr>
      <p:sp>
        <p:nvSpPr>
          <p:cNvPr id="1049421" name=""/>
          <p:cNvSpPr txBox="1"/>
          <p:nvPr>
            <p:ph type="title" idx="0"/>
          </p:nvPr>
        </p:nvSpPr>
        <p:spPr>
          <a:xfrm>
            <a:off x="457200" y="273050"/>
            <a:ext cx="8229600" cy="1143000"/>
          </a:xfrm>
          <a:prstGeom prst="rect"/>
          <a:noFill/>
          <a:ln>
            <a:noFill/>
          </a:ln>
        </p:spPr>
        <p:txBody>
          <a:bodyPr anchor="ctr" wrap="square"/>
          <a:p>
            <a:pPr lvl="0"/>
            <a:r>
              <a:t>DOCUMENTATION ct. .</a:t>
            </a:r>
          </a:p>
        </p:txBody>
      </p:sp>
      <p:sp>
        <p:nvSpPr>
          <p:cNvPr id="1049422" name=""/>
          <p:cNvSpPr txBox="1"/>
          <p:nvPr>
            <p:ph type="body" idx="1"/>
          </p:nvPr>
        </p:nvSpPr>
        <p:spPr>
          <a:xfrm>
            <a:off x="457200" y="1600200"/>
            <a:ext cx="8229600" cy="4524375"/>
          </a:xfrm>
          <a:prstGeom prst="rect"/>
          <a:noFill/>
          <a:ln>
            <a:noFill/>
          </a:ln>
        </p:spPr>
        <p:txBody>
          <a:bodyPr anchor="t" wrap="square">
            <a:normAutofit fontScale="96429" lnSpcReduction="10000"/>
          </a:bodyPr>
          <a:p>
            <a:pPr algn="ctr" lvl="0">
              <a:buNone/>
            </a:pPr>
            <a:r>
              <a:rPr b="1" i="1" strike="noStrike" u="sng">
                <a:solidFill>
                  <a:srgbClr val="FF0000"/>
                </a:solidFill>
              </a:rPr>
              <a:t>Presentation</a:t>
            </a:r>
          </a:p>
          <a:p>
            <a:pPr lvl="0"/>
            <a:r>
              <a:rPr b="1" i="0" strike="noStrike" u="none"/>
              <a:t>Refers to the part of the fetus that lies at the pelvic brim or in the lower uterine pole</a:t>
            </a:r>
          </a:p>
          <a:p>
            <a:pPr lvl="0"/>
            <a:r>
              <a:rPr b="1" i="0" strike="noStrike" u="none"/>
              <a:t>Presentation can be:-</a:t>
            </a:r>
          </a:p>
          <a:p>
            <a:pPr lvl="1"/>
            <a:r>
              <a:rPr b="1" sz="2800" i="0" strike="noStrike" u="none"/>
              <a:t>Vertex- 96.8%</a:t>
            </a:r>
          </a:p>
          <a:p>
            <a:pPr lvl="1"/>
            <a:r>
              <a:rPr b="1" sz="2800" i="0" strike="noStrike" u="none"/>
              <a:t>Breech- 2.5%</a:t>
            </a:r>
          </a:p>
          <a:p>
            <a:pPr lvl="1"/>
            <a:r>
              <a:rPr b="1" sz="2800" i="0" strike="noStrike" u="none"/>
              <a:t>Shoulder-0.4%</a:t>
            </a:r>
          </a:p>
          <a:p>
            <a:pPr lvl="1"/>
            <a:r>
              <a:rPr b="1" sz="2800" i="0" strike="noStrike" u="none"/>
              <a:t>Face-0.2%</a:t>
            </a:r>
          </a:p>
          <a:p>
            <a:pPr lvl="1"/>
            <a:r>
              <a:rPr b="1" sz="2800" i="0" strike="noStrike" u="none"/>
              <a:t>Brow- 0.1%</a:t>
            </a:r>
          </a:p>
          <a:p>
            <a:pPr lvl="0"/>
            <a:r>
              <a:rPr b="1" i="0" strike="noStrike" u="none"/>
              <a:t>Brow, face and vertex are all cephalic presentations.</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919" name=""/>
        <p:cNvGrpSpPr/>
        <p:nvPr/>
      </p:nvGrpSpPr>
      <p:grpSpPr>
        <a:xfrm>
          <a:off x="0" y="0"/>
          <a:ext cx="0" cy="0"/>
          <a:chOff x="0" y="0"/>
          <a:chExt cx="0" cy="0"/>
        </a:xfrm>
      </p:grpSpPr>
      <p:sp>
        <p:nvSpPr>
          <p:cNvPr id="1049423" name=""/>
          <p:cNvSpPr txBox="1"/>
          <p:nvPr>
            <p:ph type="title" idx="0"/>
          </p:nvPr>
        </p:nvSpPr>
        <p:spPr>
          <a:xfrm>
            <a:off x="457200" y="273050"/>
            <a:ext cx="8229600" cy="1143000"/>
          </a:xfrm>
          <a:prstGeom prst="rect"/>
          <a:noFill/>
          <a:ln>
            <a:noFill/>
          </a:ln>
        </p:spPr>
        <p:txBody>
          <a:bodyPr anchor="ctr" wrap="square"/>
          <a:p>
            <a:pPr lvl="0"/>
            <a:r>
              <a:t>Documentation ct…</a:t>
            </a:r>
          </a:p>
        </p:txBody>
      </p:sp>
      <p:sp>
        <p:nvSpPr>
          <p:cNvPr id="1049424" name=""/>
          <p:cNvSpPr txBox="1"/>
          <p:nvPr>
            <p:ph type="body" idx="1"/>
          </p:nvPr>
        </p:nvSpPr>
        <p:spPr>
          <a:xfrm>
            <a:off x="457200" y="1600200"/>
            <a:ext cx="8229600" cy="4524375"/>
          </a:xfrm>
          <a:prstGeom prst="rect"/>
          <a:noFill/>
          <a:ln>
            <a:noFill/>
          </a:ln>
        </p:spPr>
        <p:txBody>
          <a:bodyPr anchor="t" wrap="square">
            <a:normAutofit fontScale="96429" lnSpcReduction="10000"/>
          </a:bodyPr>
          <a:p>
            <a:pPr algn="ctr" lvl="0">
              <a:buNone/>
            </a:pPr>
            <a:r>
              <a:rPr b="1" i="1" strike="noStrike" u="sng">
                <a:solidFill>
                  <a:srgbClr val="FF0000"/>
                </a:solidFill>
              </a:rPr>
              <a:t>Denominator</a:t>
            </a:r>
          </a:p>
          <a:p>
            <a:pPr lvl="0"/>
            <a:r>
              <a:rPr b="1" i="0" strike="noStrike" u="none"/>
              <a:t>It is the name given to the part of the presentation which is used when referring to the fetal position. Each presentation has a different denominator.</a:t>
            </a:r>
          </a:p>
          <a:p>
            <a:pPr lvl="1"/>
            <a:r>
              <a:rPr b="1" i="0" strike="noStrike" u="none">
                <a:solidFill>
                  <a:srgbClr val="00B0F0"/>
                </a:solidFill>
              </a:rPr>
              <a:t>Presentation</a:t>
            </a:r>
            <a:r>
              <a:rPr b="1" i="0" strike="noStrike" u="none"/>
              <a:t>            </a:t>
            </a:r>
            <a:r>
              <a:rPr b="1" i="0" strike="noStrike" u="none">
                <a:solidFill>
                  <a:srgbClr val="00B0F0"/>
                </a:solidFill>
              </a:rPr>
              <a:t>denominator</a:t>
            </a:r>
          </a:p>
          <a:p>
            <a:pPr lvl="1"/>
            <a:r>
              <a:rPr b="1" i="0" strike="noStrike" u="none"/>
              <a:t>Vertex                      occiput</a:t>
            </a:r>
          </a:p>
          <a:p>
            <a:pPr lvl="1"/>
            <a:r>
              <a:rPr b="1" i="0" strike="noStrike" u="none"/>
              <a:t>Breech                     sacrum</a:t>
            </a:r>
          </a:p>
          <a:p>
            <a:pPr lvl="1"/>
            <a:r>
              <a:rPr b="1" i="0" strike="noStrike" u="none"/>
              <a:t>Face                         mentum</a:t>
            </a:r>
          </a:p>
          <a:p>
            <a:pPr lvl="1"/>
            <a:r>
              <a:rPr b="1" i="0" strike="noStrike" u="none"/>
              <a:t>Shoulder                   </a:t>
            </a:r>
            <a:r>
              <a:rPr b="1" i="0" strike="noStrike" u="none"/>
              <a:t>acromion</a:t>
            </a:r>
            <a:r>
              <a:rPr b="1" i="0" strike="noStrike" u="none"/>
              <a:t>/dorsum</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920" name=""/>
        <p:cNvGrpSpPr/>
        <p:nvPr/>
      </p:nvGrpSpPr>
      <p:grpSpPr>
        <a:xfrm>
          <a:off x="0" y="0"/>
          <a:ext cx="0" cy="0"/>
          <a:chOff x="0" y="0"/>
          <a:chExt cx="0" cy="0"/>
        </a:xfrm>
      </p:grpSpPr>
      <p:sp>
        <p:nvSpPr>
          <p:cNvPr id="1049425" name=""/>
          <p:cNvSpPr txBox="1"/>
          <p:nvPr>
            <p:ph type="title" idx="0"/>
          </p:nvPr>
        </p:nvSpPr>
        <p:spPr>
          <a:xfrm>
            <a:off x="457200" y="273050"/>
            <a:ext cx="8229600" cy="1143000"/>
          </a:xfrm>
          <a:prstGeom prst="rect"/>
          <a:noFill/>
          <a:ln>
            <a:noFill/>
          </a:ln>
        </p:spPr>
        <p:txBody>
          <a:bodyPr anchor="ctr" wrap="square"/>
          <a:p>
            <a:pPr lvl="0"/>
            <a:r>
              <a:t>DOCUMENTATION ct….</a:t>
            </a:r>
          </a:p>
        </p:txBody>
      </p:sp>
      <p:sp>
        <p:nvSpPr>
          <p:cNvPr id="1049426"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rPr b="1" i="1" strike="noStrike" u="sng">
                <a:solidFill>
                  <a:srgbClr val="FF0000"/>
                </a:solidFill>
              </a:rPr>
              <a:t>Position</a:t>
            </a:r>
          </a:p>
          <a:p>
            <a:pPr lvl="0"/>
            <a:r>
              <a:rPr b="1" i="0" strike="noStrike" u="none"/>
              <a:t>It is the relationship between the denominator and the fixed six positions (land marks) of the pelvic brim </a:t>
            </a:r>
            <a:r>
              <a:rPr b="1" i="0" strike="noStrike" u="none"/>
              <a:t>eg</a:t>
            </a:r>
            <a:r>
              <a:rPr b="1" i="0" strike="noStrike" u="none"/>
              <a:t> in the left occipital  anterior (LOA), the occiput points to the left iliopectineal eminence and the saggital suture lies in the oblique diameter of the pelvis</a:t>
            </a:r>
          </a:p>
          <a:p>
            <a:pPr lvl="0"/>
            <a:r>
              <a:rPr b="1" i="1" strike="noStrike" u="none">
                <a:solidFill>
                  <a:srgbClr val="0070C0"/>
                </a:solidFill>
              </a:rPr>
              <a:t>Assignment- read and make notes on other positions </a:t>
            </a:r>
            <a:r>
              <a:rPr b="1" i="1" strike="noStrike" u="none">
                <a:solidFill>
                  <a:srgbClr val="0070C0"/>
                </a:solidFill>
              </a:rPr>
              <a:t>ie</a:t>
            </a:r>
            <a:r>
              <a:rPr b="1" i="1" strike="noStrike" u="none">
                <a:solidFill>
                  <a:srgbClr val="0070C0"/>
                </a:solidFill>
              </a:rPr>
              <a:t>, ROA, ROP, ROL, LOP, ROL</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921" name=""/>
        <p:cNvGrpSpPr/>
        <p:nvPr/>
      </p:nvGrpSpPr>
      <p:grpSpPr>
        <a:xfrm>
          <a:off x="0" y="0"/>
          <a:ext cx="0" cy="0"/>
          <a:chOff x="0" y="0"/>
          <a:chExt cx="0" cy="0"/>
        </a:xfrm>
      </p:grpSpPr>
      <p:sp>
        <p:nvSpPr>
          <p:cNvPr id="1049427" name=""/>
          <p:cNvSpPr txBox="1"/>
          <p:nvPr>
            <p:ph type="title" idx="0"/>
          </p:nvPr>
        </p:nvSpPr>
        <p:spPr>
          <a:xfrm>
            <a:off x="457200" y="273050"/>
            <a:ext cx="8229600" cy="1143000"/>
          </a:xfrm>
          <a:prstGeom prst="rect"/>
          <a:noFill/>
          <a:ln>
            <a:noFill/>
          </a:ln>
        </p:spPr>
        <p:txBody>
          <a:bodyPr anchor="ctr" wrap="square"/>
          <a:p>
            <a:pPr lvl="0"/>
            <a:r>
              <a:t>DOCUMENTATION</a:t>
            </a:r>
          </a:p>
        </p:txBody>
      </p:sp>
      <p:sp>
        <p:nvSpPr>
          <p:cNvPr id="1049428" name=""/>
          <p:cNvSpPr txBox="1"/>
          <p:nvPr>
            <p:ph type="body" idx="1"/>
          </p:nvPr>
        </p:nvSpPr>
        <p:spPr>
          <a:xfrm>
            <a:off x="457200" y="1600200"/>
            <a:ext cx="8229600" cy="4524375"/>
          </a:xfrm>
          <a:prstGeom prst="rect"/>
          <a:noFill/>
          <a:ln>
            <a:noFill/>
          </a:ln>
        </p:spPr>
        <p:txBody>
          <a:bodyPr anchor="t" wrap="square"/>
          <a:p>
            <a:pPr algn="ctr" lvl="0">
              <a:buNone/>
            </a:pPr>
            <a:r>
              <a:rPr b="0" i="1" strike="noStrike" u="sng">
                <a:solidFill>
                  <a:srgbClr val="FF0000"/>
                </a:solidFill>
              </a:rPr>
              <a:t>PRESENTING PART</a:t>
            </a:r>
          </a:p>
          <a:p>
            <a:pPr lvl="0"/>
            <a:r>
              <a:rPr b="1" i="0" strike="noStrike" u="none"/>
              <a:t>The part that lies over the cervical os during labor</a:t>
            </a:r>
          </a:p>
          <a:p>
            <a:pPr lvl="0"/>
            <a:r>
              <a:rPr b="1" i="0" strike="noStrike" u="none"/>
              <a:t>Engagement</a:t>
            </a:r>
          </a:p>
          <a:p>
            <a:pPr lvl="0"/>
            <a:r>
              <a:rPr b="1" i="0" strike="noStrike" u="none"/>
              <a:t>Said to occur when the largest diameter has passed the pelvic brim. It can be assessed as descent abdominally or in relation to the ischial spines.</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922" name=""/>
        <p:cNvGrpSpPr/>
        <p:nvPr/>
      </p:nvGrpSpPr>
      <p:grpSpPr>
        <a:xfrm>
          <a:off x="0" y="0"/>
          <a:ext cx="0" cy="0"/>
          <a:chOff x="0" y="0"/>
          <a:chExt cx="0" cy="0"/>
        </a:xfrm>
      </p:grpSpPr>
      <p:sp>
        <p:nvSpPr>
          <p:cNvPr id="1049429" name=""/>
          <p:cNvSpPr txBox="1"/>
          <p:nvPr>
            <p:ph type="title" idx="0"/>
          </p:nvPr>
        </p:nvSpPr>
        <p:spPr>
          <a:xfrm>
            <a:off x="457200" y="273050"/>
            <a:ext cx="8229600" cy="1143000"/>
          </a:xfrm>
          <a:prstGeom prst="rect"/>
          <a:noFill/>
          <a:ln>
            <a:noFill/>
          </a:ln>
        </p:spPr>
        <p:txBody>
          <a:bodyPr anchor="ctr" wrap="square"/>
          <a:p>
            <a:pPr lvl="0"/>
            <a:r>
              <a:t>DOCUMENTATION</a:t>
            </a:r>
          </a:p>
        </p:txBody>
      </p:sp>
      <p:sp>
        <p:nvSpPr>
          <p:cNvPr id="1049430" name=""/>
          <p:cNvSpPr txBox="1"/>
          <p:nvPr>
            <p:ph type="body" idx="1"/>
          </p:nvPr>
        </p:nvSpPr>
        <p:spPr>
          <a:xfrm>
            <a:off x="457200" y="1600200"/>
            <a:ext cx="8229600" cy="4524375"/>
          </a:xfrm>
          <a:prstGeom prst="rect"/>
          <a:noFill/>
          <a:ln>
            <a:noFill/>
          </a:ln>
        </p:spPr>
        <p:txBody>
          <a:bodyPr anchor="t" wrap="square">
            <a:normAutofit fontScale="92857" lnSpcReduction="10000"/>
          </a:bodyPr>
          <a:p>
            <a:pPr lvl="0"/>
            <a:r>
              <a:rPr b="1" i="0" strike="noStrike" u="none"/>
              <a:t>All the findings are recorded and appropriate action taken according to the findings.</a:t>
            </a:r>
          </a:p>
          <a:p>
            <a:pPr lvl="0"/>
            <a:r>
              <a:rPr b="1" i="0" strike="noStrike" u="none"/>
              <a:t>The woman also receives the following in the process of profiling</a:t>
            </a:r>
          </a:p>
          <a:p>
            <a:pPr lvl="1"/>
            <a:r>
              <a:rPr b="1" i="0" strike="noStrike" u="none"/>
              <a:t>Malaria prophylaxis</a:t>
            </a:r>
          </a:p>
          <a:p>
            <a:pPr lvl="1"/>
            <a:r>
              <a:rPr b="1" i="0" strike="noStrike" u="none"/>
              <a:t>Hematinics, iron and folate supplements</a:t>
            </a:r>
          </a:p>
          <a:p>
            <a:pPr lvl="1"/>
            <a:r>
              <a:rPr b="1" i="0" strike="noStrike" u="none"/>
              <a:t>Tetanus toxoid according to the schedule</a:t>
            </a:r>
          </a:p>
          <a:p>
            <a:pPr lvl="1"/>
            <a:r>
              <a:rPr b="1" i="0" strike="noStrike" u="none"/>
              <a:t>Date of the next visit is written down and well communicated.</a:t>
            </a:r>
          </a:p>
          <a:p>
            <a:pPr lvl="1"/>
            <a:r>
              <a:rPr b="1" i="0" strike="noStrike" u="none"/>
              <a:t>Health education and relevant advice.</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923" name=""/>
        <p:cNvGrpSpPr/>
        <p:nvPr/>
      </p:nvGrpSpPr>
      <p:grpSpPr>
        <a:xfrm>
          <a:off x="0" y="0"/>
          <a:ext cx="0" cy="0"/>
          <a:chOff x="0" y="0"/>
          <a:chExt cx="0" cy="0"/>
        </a:xfrm>
      </p:grpSpPr>
      <p:sp>
        <p:nvSpPr>
          <p:cNvPr id="1049431"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1" sz="4400" i="0" strike="noStrike" u="none">
                <a:solidFill>
                  <a:srgbClr val="00B0F0"/>
                </a:solidFill>
                <a:latin typeface="Arial"/>
              </a:rPr>
              <a:t>PHYSIOLOGY OF LABOUR</a:t>
            </a:r>
          </a:p>
        </p:txBody>
      </p:sp>
      <p:sp>
        <p:nvSpPr>
          <p:cNvPr id="1049432"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LABOUR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869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8"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b="1" i="1" strike="noStrike" u="sng"/>
              <a:t>Arterial Supply of the Female External Genitalia</a:t>
            </a:r>
            <a:r>
              <a:rPr b="0" i="0" strike="noStrike" u="sng"/>
              <a:t> </a:t>
            </a:r>
          </a:p>
          <a:p>
            <a:pPr lvl="0"/>
            <a:r>
              <a:rPr b="1" i="0" strike="noStrike" u="none"/>
              <a:t>The rich arterial supply to the vulva is from two external pudendal arteries and one internal pudendal artery on each side.</a:t>
            </a:r>
          </a:p>
          <a:p>
            <a:pPr lvl="0"/>
            <a:r>
              <a:rPr b="1" i="0" strike="noStrike" u="none"/>
              <a:t>The internal pudendal artery supplies the skin, sex organs, and the perineal muscles.</a:t>
            </a:r>
          </a:p>
          <a:p>
            <a:pPr lvl="0"/>
            <a:r>
              <a:rPr b="1" i="0" strike="noStrike" u="none"/>
              <a:t>The labial arteries are branches of the internal pudendal artery, as are the dorsal and deep arteries of the clitoris.</a:t>
            </a:r>
          </a:p>
          <a:p>
            <a:pPr lvl="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924" name=""/>
        <p:cNvGrpSpPr/>
        <p:nvPr/>
      </p:nvGrpSpPr>
      <p:grpSpPr>
        <a:xfrm>
          <a:off x="0" y="0"/>
          <a:ext cx="0" cy="0"/>
          <a:chOff x="0" y="0"/>
          <a:chExt cx="0" cy="0"/>
        </a:xfrm>
      </p:grpSpPr>
      <p:sp>
        <p:nvSpPr>
          <p:cNvPr id="1049433" name=""/>
          <p:cNvSpPr txBox="1"/>
          <p:nvPr>
            <p:ph type="title" idx="0"/>
          </p:nvPr>
        </p:nvSpPr>
        <p:spPr>
          <a:xfrm>
            <a:off x="457200" y="273050"/>
            <a:ext cx="8229600" cy="1143000"/>
          </a:xfrm>
          <a:prstGeom prst="rect"/>
          <a:noFill/>
          <a:ln>
            <a:noFill/>
          </a:ln>
        </p:spPr>
        <p:txBody>
          <a:bodyPr anchor="ctr" wrap="square"/>
          <a:p>
            <a:pPr lvl="0"/>
            <a:r>
              <a:rPr sz="3600"/>
              <a:t>Normal labour</a:t>
            </a:r>
          </a:p>
        </p:txBody>
      </p:sp>
      <p:sp>
        <p:nvSpPr>
          <p:cNvPr id="104943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t>LABOUR</a:t>
            </a:r>
          </a:p>
          <a:p>
            <a:pPr lvl="0"/>
            <a:r>
              <a:t>It’s the process by which the fetus, placenta and membranes (</a:t>
            </a:r>
            <a:r>
              <a:t>Conceptus</a:t>
            </a:r>
            <a:r>
              <a:t>) are expelled through the birth canal</a:t>
            </a:r>
          </a:p>
          <a:p>
            <a:pPr lvl="0"/>
            <a:r>
              <a:t>NORMAL LABOUR</a:t>
            </a:r>
          </a:p>
          <a:p>
            <a:pPr lvl="0"/>
            <a:r>
              <a:t>Is the process by which the </a:t>
            </a:r>
            <a:r>
              <a:t>conceptus</a:t>
            </a:r>
            <a:r>
              <a:t> are expelled spontaneously at term (38-40weeks) with the fetus presenting by vertex and the process being accomplished within 18hours from onset of true labour, without any complications to the woman or the baby.</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925" name=""/>
        <p:cNvGrpSpPr/>
        <p:nvPr/>
      </p:nvGrpSpPr>
      <p:grpSpPr>
        <a:xfrm>
          <a:off x="0" y="0"/>
          <a:ext cx="0" cy="0"/>
          <a:chOff x="0" y="0"/>
          <a:chExt cx="0" cy="0"/>
        </a:xfrm>
      </p:grpSpPr>
      <p:sp>
        <p:nvSpPr>
          <p:cNvPr id="1049435"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CAUSES OF NORMAL LABOUR</a:t>
            </a:r>
          </a:p>
        </p:txBody>
      </p:sp>
      <p:sp>
        <p:nvSpPr>
          <p:cNvPr id="1049436" name=""/>
          <p:cNvSpPr txBox="1"/>
          <p:nvPr>
            <p:ph type="body" idx="1"/>
          </p:nvPr>
        </p:nvSpPr>
        <p:spPr>
          <a:xfrm>
            <a:off x="457200" y="1600200"/>
            <a:ext cx="8229600" cy="4524375"/>
          </a:xfrm>
          <a:prstGeom prst="rect"/>
          <a:noFill/>
          <a:ln>
            <a:noFill/>
          </a:ln>
        </p:spPr>
        <p:txBody>
          <a:bodyPr anchor="t" wrap="square">
            <a:normAutofit fontScale="81250" lnSpcReduction="10000"/>
          </a:bodyPr>
          <a:p>
            <a:pPr lvl="0"/>
            <a:r>
              <a:t>The cause of labour is unknown but there are important aspects attributed to the occurrence. They include:</a:t>
            </a:r>
          </a:p>
          <a:p>
            <a:pPr lvl="0"/>
            <a:r>
              <a:t>Overstretching and over-distension of the uterus</a:t>
            </a:r>
          </a:p>
          <a:p>
            <a:pPr lvl="0"/>
            <a:r>
              <a:t>Placental sufficiency is diminished towards term</a:t>
            </a:r>
          </a:p>
          <a:p>
            <a:pPr lvl="0"/>
            <a:r>
              <a:t>Uterine contractibility increases towards term (refer to </a:t>
            </a:r>
            <a:r>
              <a:t>myles</a:t>
            </a:r>
            <a:r>
              <a:t> textbook on </a:t>
            </a:r>
            <a:r>
              <a:t>oxytocin</a:t>
            </a:r>
            <a:r>
              <a:t>)</a:t>
            </a:r>
          </a:p>
          <a:p>
            <a:pPr lvl="0"/>
            <a:r>
              <a:t>Cervical nerves are irritated by pressure from the presenting part, stimulating cervical dilatation</a:t>
            </a:r>
          </a:p>
          <a:p>
            <a:pPr lvl="0"/>
            <a:r>
              <a:t>Stressful situations such as fever or emotional uproar</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926" name=""/>
        <p:cNvGrpSpPr/>
        <p:nvPr/>
      </p:nvGrpSpPr>
      <p:grpSpPr>
        <a:xfrm>
          <a:off x="0" y="0"/>
          <a:ext cx="0" cy="0"/>
          <a:chOff x="0" y="0"/>
          <a:chExt cx="0" cy="0"/>
        </a:xfrm>
      </p:grpSpPr>
      <p:sp>
        <p:nvSpPr>
          <p:cNvPr id="1049437" name=""/>
          <p:cNvSpPr txBox="1"/>
          <p:nvPr>
            <p:ph type="title" idx="0"/>
          </p:nvPr>
        </p:nvSpPr>
        <p:spPr>
          <a:xfrm>
            <a:off x="457200" y="273050"/>
            <a:ext cx="8229600" cy="1143000"/>
          </a:xfrm>
          <a:prstGeom prst="rect"/>
          <a:noFill/>
          <a:ln>
            <a:noFill/>
          </a:ln>
        </p:spPr>
        <p:txBody>
          <a:bodyPr anchor="ctr" wrap="square">
            <a:normAutofit fontScale="90000"/>
          </a:bodyPr>
          <a:p>
            <a:pPr lvl="0"/>
            <a:r>
              <a:rPr>
                <a:solidFill>
                  <a:srgbClr val="000000"/>
                </a:solidFill>
              </a:rPr>
              <a:t>CLINICAL PRESENTATION OF LABOUR</a:t>
            </a:r>
          </a:p>
        </p:txBody>
      </p:sp>
      <p:sp>
        <p:nvSpPr>
          <p:cNvPr id="1049438" name=""/>
          <p:cNvSpPr txBox="1"/>
          <p:nvPr>
            <p:ph type="body" idx="1"/>
          </p:nvPr>
        </p:nvSpPr>
        <p:spPr>
          <a:xfrm>
            <a:off x="457200" y="1600200"/>
            <a:ext cx="8229600" cy="4524375"/>
          </a:xfrm>
          <a:prstGeom prst="rect"/>
          <a:noFill/>
          <a:ln>
            <a:noFill/>
          </a:ln>
        </p:spPr>
        <p:txBody>
          <a:bodyPr anchor="t" wrap="square"/>
          <a:p>
            <a:pPr lvl="0"/>
          </a:p>
          <a:p>
            <a:pPr lvl="0"/>
          </a:p>
          <a:p>
            <a:pPr lvl="0"/>
          </a:p>
          <a:p>
            <a:pPr lvl="0"/>
            <a:r>
              <a:t>HOW DO YOU THINK LABOUR PRESENTS?</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927" name=""/>
        <p:cNvGrpSpPr/>
        <p:nvPr/>
      </p:nvGrpSpPr>
      <p:grpSpPr>
        <a:xfrm>
          <a:off x="0" y="0"/>
          <a:ext cx="0" cy="0"/>
          <a:chOff x="0" y="0"/>
          <a:chExt cx="0" cy="0"/>
        </a:xfrm>
      </p:grpSpPr>
      <p:sp>
        <p:nvSpPr>
          <p:cNvPr id="1049439" name=""/>
          <p:cNvSpPr txBox="1"/>
          <p:nvPr>
            <p:ph type="title" idx="0"/>
          </p:nvPr>
        </p:nvSpPr>
        <p:spPr>
          <a:xfrm>
            <a:off x="457200" y="273050"/>
            <a:ext cx="8229600" cy="1143000"/>
          </a:xfrm>
          <a:prstGeom prst="rect"/>
          <a:noFill/>
          <a:ln>
            <a:noFill/>
          </a:ln>
        </p:spPr>
        <p:txBody>
          <a:bodyPr anchor="ctr" wrap="square"/>
          <a:p>
            <a:pPr lvl="0"/>
            <a:r>
              <a:t>Premonitory signs of labour</a:t>
            </a:r>
          </a:p>
        </p:txBody>
      </p:sp>
      <p:sp>
        <p:nvSpPr>
          <p:cNvPr id="1049440" name=""/>
          <p:cNvSpPr txBox="1"/>
          <p:nvPr>
            <p:ph type="body" idx="1"/>
          </p:nvPr>
        </p:nvSpPr>
        <p:spPr>
          <a:xfrm>
            <a:off x="457200" y="1600200"/>
            <a:ext cx="8229600" cy="4524375"/>
          </a:xfrm>
          <a:prstGeom prst="rect"/>
          <a:noFill/>
          <a:ln>
            <a:noFill/>
          </a:ln>
        </p:spPr>
        <p:txBody>
          <a:bodyPr anchor="t" wrap="square"/>
          <a:p>
            <a:pPr lvl="1">
              <a:buNone/>
            </a:pPr>
            <a:r>
              <a:rPr sz="2400"/>
              <a:t>There are changes that occur in last few weeks of pregnancy (pre-labour period). They occur all or just a few and include:</a:t>
            </a:r>
          </a:p>
          <a:p>
            <a:pPr lvl="1"/>
            <a:r>
              <a:rPr sz="2400"/>
              <a:t>Mood swings</a:t>
            </a:r>
          </a:p>
          <a:p>
            <a:pPr lvl="1"/>
            <a:r>
              <a:rPr sz="2400"/>
              <a:t>Energy surge</a:t>
            </a:r>
          </a:p>
          <a:p>
            <a:pPr lvl="1"/>
            <a:r>
              <a:rPr sz="2400"/>
              <a:t>Difficult in walking (</a:t>
            </a:r>
            <a:r>
              <a:rPr sz="2400"/>
              <a:t>symphyisis</a:t>
            </a:r>
            <a:r>
              <a:rPr sz="2400"/>
              <a:t> pubis dysfunction)</a:t>
            </a:r>
          </a:p>
          <a:p>
            <a:pPr lvl="1"/>
            <a:r>
              <a:rPr sz="2400"/>
              <a:t>Cervix softens and has the ability to dilate </a:t>
            </a:r>
          </a:p>
          <a:p>
            <a:pPr lvl="1"/>
            <a:r>
              <a:rPr sz="2800"/>
              <a:t>Increased </a:t>
            </a:r>
            <a:r>
              <a:rPr sz="2800"/>
              <a:t>lekorrhoea</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928" name=""/>
        <p:cNvGrpSpPr/>
        <p:nvPr/>
      </p:nvGrpSpPr>
      <p:grpSpPr>
        <a:xfrm>
          <a:off x="0" y="0"/>
          <a:ext cx="0" cy="0"/>
          <a:chOff x="0" y="0"/>
          <a:chExt cx="0" cy="0"/>
        </a:xfrm>
      </p:grpSpPr>
      <p:sp>
        <p:nvSpPr>
          <p:cNvPr id="1049441"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Premonitory signs ct…..</a:t>
            </a:r>
          </a:p>
        </p:txBody>
      </p:sp>
      <p:sp>
        <p:nvSpPr>
          <p:cNvPr id="1049442" name=""/>
          <p:cNvSpPr txBox="1"/>
          <p:nvPr>
            <p:ph type="body" idx="1"/>
          </p:nvPr>
        </p:nvSpPr>
        <p:spPr>
          <a:xfrm>
            <a:off x="457200" y="1600200"/>
            <a:ext cx="8229600" cy="4524375"/>
          </a:xfrm>
          <a:prstGeom prst="rect"/>
          <a:noFill/>
          <a:ln>
            <a:noFill/>
          </a:ln>
        </p:spPr>
        <p:txBody>
          <a:bodyPr anchor="t" wrap="square"/>
          <a:p>
            <a:pPr lvl="0"/>
            <a:r>
              <a:t> Lightening</a:t>
            </a:r>
          </a:p>
          <a:p>
            <a:pPr lvl="0"/>
            <a:r>
              <a:t>Braxton hicks contractions</a:t>
            </a:r>
          </a:p>
          <a:p>
            <a:pPr lvl="0"/>
            <a:r>
              <a:t>Frequency of </a:t>
            </a:r>
            <a:r>
              <a:t>micturation</a:t>
            </a:r>
          </a:p>
          <a:p>
            <a:pPr lvl="0"/>
            <a:r>
              <a:t>Cervical changes</a:t>
            </a:r>
          </a:p>
          <a:p>
            <a:pPr lvl="0"/>
            <a:r>
              <a:t>Late pregnancy feelings</a:t>
            </a:r>
          </a:p>
          <a:p>
            <a:pPr lvl="0">
              <a:buNone/>
            </a:pPr>
            <a:r>
              <a:rPr b="1" i="0" strike="noStrike" u="none"/>
              <a:t>Assignment:</a:t>
            </a:r>
          </a:p>
          <a:p>
            <a:pPr lvl="0">
              <a:buNone/>
            </a:pPr>
            <a:r>
              <a:t>Differentiate TRUE and FALSE labour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929" name=""/>
        <p:cNvGrpSpPr/>
        <p:nvPr/>
      </p:nvGrpSpPr>
      <p:grpSpPr>
        <a:xfrm>
          <a:off x="0" y="0"/>
          <a:ext cx="0" cy="0"/>
          <a:chOff x="0" y="0"/>
          <a:chExt cx="0" cy="0"/>
        </a:xfrm>
      </p:grpSpPr>
      <p:sp>
        <p:nvSpPr>
          <p:cNvPr id="1049443"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STAGES OF LABOUR</a:t>
            </a:r>
          </a:p>
        </p:txBody>
      </p:sp>
      <p:sp>
        <p:nvSpPr>
          <p:cNvPr id="1049444" name=""/>
          <p:cNvSpPr txBox="1"/>
          <p:nvPr>
            <p:ph type="body" idx="1"/>
          </p:nvPr>
        </p:nvSpPr>
        <p:spPr>
          <a:xfrm>
            <a:off x="457200" y="1295400"/>
            <a:ext cx="8229600" cy="4829175"/>
          </a:xfrm>
          <a:prstGeom prst="rect"/>
          <a:noFill/>
          <a:ln>
            <a:noFill/>
          </a:ln>
        </p:spPr>
        <p:txBody>
          <a:bodyPr anchor="t" wrap="square">
            <a:normAutofit fontScale="90625" lnSpcReduction="10000"/>
          </a:bodyPr>
          <a:p>
            <a:pPr lvl="0">
              <a:buNone/>
            </a:pPr>
            <a:r>
              <a:t>These </a:t>
            </a:r>
            <a:r>
              <a:t>are </a:t>
            </a:r>
            <a:r>
              <a:t>theoritical</a:t>
            </a:r>
            <a:r>
              <a:t> representations of the process of labour which are developed to subdivide the continuous process into phases.</a:t>
            </a:r>
          </a:p>
          <a:p>
            <a:pPr lvl="0">
              <a:buNone/>
            </a:pPr>
            <a:r>
              <a:t>First stage – stage of cervical dilation</a:t>
            </a:r>
          </a:p>
          <a:p>
            <a:pPr lvl="0"/>
            <a:r>
              <a:t>Its dividend into latent and active phases</a:t>
            </a:r>
          </a:p>
          <a:p>
            <a:pPr lvl="0">
              <a:buNone/>
            </a:pPr>
            <a:r>
              <a:t>Second stage – stage of fetal expulsion, begins from full cervical dilatation and ends when the baby is born.</a:t>
            </a:r>
          </a:p>
          <a:p>
            <a:pPr lvl="0">
              <a:buNone/>
            </a:pPr>
            <a:r>
              <a:t>Third stage – stage of separation and expulsion of the placenta</a:t>
            </a:r>
          </a:p>
          <a:p>
            <a:pPr lvl="0">
              <a:buNone/>
            </a:pPr>
            <a:r>
              <a:t>Fouth</a:t>
            </a:r>
            <a:r>
              <a:t> stage – stage of observation following birth, lasts 1-2 hours.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930" name=""/>
        <p:cNvGrpSpPr/>
        <p:nvPr/>
      </p:nvGrpSpPr>
      <p:grpSpPr>
        <a:xfrm>
          <a:off x="0" y="0"/>
          <a:ext cx="0" cy="0"/>
          <a:chOff x="0" y="0"/>
          <a:chExt cx="0" cy="0"/>
        </a:xfrm>
      </p:grpSpPr>
      <p:sp>
        <p:nvSpPr>
          <p:cNvPr id="1049445" name=""/>
          <p:cNvSpPr txBox="1"/>
          <p:nvPr>
            <p:ph type="title" idx="0"/>
          </p:nvPr>
        </p:nvSpPr>
        <p:spPr>
          <a:xfrm>
            <a:off x="457200" y="273050"/>
            <a:ext cx="8229600" cy="1143000"/>
          </a:xfrm>
          <a:prstGeom prst="rect"/>
          <a:noFill/>
          <a:ln>
            <a:noFill/>
          </a:ln>
        </p:spPr>
        <p:txBody>
          <a:bodyPr anchor="ctr" wrap="square"/>
          <a:p>
            <a:pPr lvl="0"/>
            <a:r>
              <a:t>STAGES OF LABOUR</a:t>
            </a:r>
          </a:p>
        </p:txBody>
      </p:sp>
      <p:pic>
        <p:nvPicPr>
          <p:cNvPr id="2097193" name=""/>
          <p:cNvPicPr>
            <a:picLocks/>
          </p:cNvPicPr>
          <p:nvPr/>
        </p:nvPicPr>
        <p:blipFill>
          <a:blip xmlns:r="http://schemas.openxmlformats.org/officeDocument/2006/relationships" r:embed="rId1"/>
          <a:srcRect/>
          <a:stretch>
            <a:fillRect/>
          </a:stretch>
        </p:blipFill>
        <p:spPr>
          <a:xfrm>
            <a:off x="2286000" y="2146300"/>
            <a:ext cx="4572000" cy="3429000"/>
          </a:xfrm>
          <a:prstGeom prst="rect"/>
          <a:noFill/>
        </p:spPr>
      </p:pic>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931" name=""/>
        <p:cNvGrpSpPr/>
        <p:nvPr/>
      </p:nvGrpSpPr>
      <p:grpSpPr>
        <a:xfrm>
          <a:off x="0" y="0"/>
          <a:ext cx="0" cy="0"/>
          <a:chOff x="0" y="0"/>
          <a:chExt cx="0" cy="0"/>
        </a:xfrm>
      </p:grpSpPr>
      <p:sp>
        <p:nvSpPr>
          <p:cNvPr id="1049446" name=""/>
          <p:cNvSpPr txBox="1"/>
          <p:nvPr>
            <p:ph type="title" idx="0"/>
          </p:nvPr>
        </p:nvSpPr>
        <p:spPr>
          <a:xfrm>
            <a:off x="457200" y="273050"/>
            <a:ext cx="8229600" cy="1143000"/>
          </a:xfrm>
          <a:prstGeom prst="rect"/>
          <a:noFill/>
          <a:ln>
            <a:noFill/>
          </a:ln>
        </p:spPr>
        <p:txBody>
          <a:bodyPr anchor="ctr" wrap="square"/>
          <a:p>
            <a:pPr lvl="0"/>
            <a:r>
              <a:t>PHYSIOLOGY OF LABOUR</a:t>
            </a:r>
          </a:p>
        </p:txBody>
      </p:sp>
      <p:sp>
        <p:nvSpPr>
          <p:cNvPr id="1049447"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Physiological changes that occur during labor are divided into three stages</a:t>
            </a:r>
          </a:p>
          <a:p>
            <a:pPr lvl="0"/>
            <a:r>
              <a:rPr b="1" i="0" strike="noStrike" u="none"/>
              <a:t>The duration of first stage of labor determines the duration of labor because it takes the most time. The duration of labor is determined by:</a:t>
            </a:r>
          </a:p>
          <a:p>
            <a:pPr lvl="1"/>
            <a:r>
              <a:rPr b="1" sz="3200" i="0" strike="noStrike" u="none"/>
              <a:t>Parity</a:t>
            </a:r>
          </a:p>
          <a:p>
            <a:pPr lvl="1"/>
            <a:r>
              <a:rPr b="1" sz="3200" i="0" strike="noStrike" u="none"/>
              <a:t>Birth interval</a:t>
            </a:r>
          </a:p>
          <a:p>
            <a:pPr lvl="1"/>
            <a:r>
              <a:rPr b="1" sz="3200" i="0" strike="noStrike" u="none"/>
              <a:t>Psychological state of the mother</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932" name=""/>
        <p:cNvGrpSpPr/>
        <p:nvPr/>
      </p:nvGrpSpPr>
      <p:grpSpPr>
        <a:xfrm>
          <a:off x="0" y="0"/>
          <a:ext cx="0" cy="0"/>
          <a:chOff x="0" y="0"/>
          <a:chExt cx="0" cy="0"/>
        </a:xfrm>
      </p:grpSpPr>
      <p:sp>
        <p:nvSpPr>
          <p:cNvPr id="1049448" name=""/>
          <p:cNvSpPr txBox="1"/>
          <p:nvPr>
            <p:ph type="title" idx="0"/>
          </p:nvPr>
        </p:nvSpPr>
        <p:spPr>
          <a:xfrm>
            <a:off x="457200" y="273050"/>
            <a:ext cx="8229600" cy="1143000"/>
          </a:xfrm>
          <a:prstGeom prst="rect"/>
          <a:noFill/>
          <a:ln>
            <a:noFill/>
          </a:ln>
        </p:spPr>
        <p:txBody>
          <a:bodyPr anchor="ctr" wrap="square"/>
          <a:p>
            <a:pPr lvl="0"/>
            <a:r>
              <a:t>Labour ct. . </a:t>
            </a:r>
          </a:p>
        </p:txBody>
      </p:sp>
      <p:sp>
        <p:nvSpPr>
          <p:cNvPr id="1049449" name=""/>
          <p:cNvSpPr txBox="1"/>
          <p:nvPr>
            <p:ph type="body" idx="1"/>
          </p:nvPr>
        </p:nvSpPr>
        <p:spPr>
          <a:xfrm>
            <a:off x="457200" y="1600200"/>
            <a:ext cx="8229600" cy="4524375"/>
          </a:xfrm>
          <a:prstGeom prst="rect"/>
          <a:noFill/>
          <a:ln>
            <a:noFill/>
          </a:ln>
        </p:spPr>
        <p:txBody>
          <a:bodyPr anchor="t" wrap="square"/>
          <a:p>
            <a:pPr lvl="1"/>
            <a:r>
              <a:rPr b="1" sz="3600" i="0" strike="noStrike" u="none"/>
              <a:t>Presentation and position of the fetus</a:t>
            </a:r>
          </a:p>
          <a:p>
            <a:pPr lvl="1"/>
            <a:r>
              <a:rPr b="1" sz="3600" i="0" strike="noStrike" u="none"/>
              <a:t>Pelvic shape and size</a:t>
            </a:r>
          </a:p>
          <a:p>
            <a:pPr lvl="1"/>
            <a:r>
              <a:rPr b="1" sz="3600" i="0" strike="noStrike" u="none"/>
              <a:t>Character of uterine contractions</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933" name=""/>
        <p:cNvGrpSpPr/>
        <p:nvPr/>
      </p:nvGrpSpPr>
      <p:grpSpPr>
        <a:xfrm>
          <a:off x="0" y="0"/>
          <a:ext cx="0" cy="0"/>
          <a:chOff x="0" y="0"/>
          <a:chExt cx="0" cy="0"/>
        </a:xfrm>
      </p:grpSpPr>
      <p:sp>
        <p:nvSpPr>
          <p:cNvPr id="1049450" name=""/>
          <p:cNvSpPr txBox="1"/>
          <p:nvPr>
            <p:ph type="title" idx="0"/>
          </p:nvPr>
        </p:nvSpPr>
        <p:spPr>
          <a:xfrm>
            <a:off x="457200" y="273050"/>
            <a:ext cx="8229600" cy="1143000"/>
          </a:xfrm>
          <a:prstGeom prst="rect"/>
          <a:noFill/>
          <a:ln>
            <a:noFill/>
          </a:ln>
        </p:spPr>
        <p:txBody>
          <a:bodyPr anchor="ctr" wrap="square"/>
          <a:p>
            <a:pPr lvl="0"/>
            <a:r>
              <a:rPr b="1" i="0" strike="noStrike" u="none"/>
              <a:t>Physiology of first stage</a:t>
            </a:r>
          </a:p>
        </p:txBody>
      </p:sp>
      <p:sp>
        <p:nvSpPr>
          <p:cNvPr id="1049451" name=""/>
          <p:cNvSpPr txBox="1"/>
          <p:nvPr>
            <p:ph type="body" idx="1"/>
          </p:nvPr>
        </p:nvSpPr>
        <p:spPr>
          <a:xfrm>
            <a:off x="457200" y="1600200"/>
            <a:ext cx="8229600" cy="4524375"/>
          </a:xfrm>
          <a:prstGeom prst="rect"/>
          <a:noFill/>
          <a:ln>
            <a:noFill/>
          </a:ln>
        </p:spPr>
        <p:txBody>
          <a:bodyPr anchor="t" wrap="square"/>
          <a:p>
            <a:pPr lvl="0"/>
            <a:r>
              <a:rPr b="1" i="0" strike="noStrike" u="none"/>
              <a:t>Physiology of first stage is divided into two categories.</a:t>
            </a:r>
          </a:p>
          <a:p>
            <a:pPr lvl="4"/>
            <a:r>
              <a:rPr b="1" sz="3200" i="0" strike="noStrike" u="none"/>
              <a:t>Uterine action</a:t>
            </a:r>
          </a:p>
          <a:p>
            <a:pPr lvl="4"/>
            <a:r>
              <a:rPr b="1" sz="3200" i="0" strike="noStrike" u="none"/>
              <a:t>Mechanical factors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8699"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0" name=""/>
          <p:cNvSpPr txBox="1"/>
          <p:nvPr>
            <p:ph type="body" idx="1"/>
          </p:nvPr>
        </p:nvSpPr>
        <p:spPr>
          <a:xfrm>
            <a:off x="457200" y="1600200"/>
            <a:ext cx="8229600" cy="4524375"/>
          </a:xfrm>
          <a:prstGeom prst="rect"/>
          <a:noFill/>
          <a:ln>
            <a:noFill/>
          </a:ln>
        </p:spPr>
        <p:txBody>
          <a:bodyPr anchor="t" wrap="square"/>
          <a:p>
            <a:pPr algn="ctr" lvl="0">
              <a:buNone/>
            </a:pPr>
            <a:r>
              <a:rPr b="1" i="1" strike="noStrike" u="sng"/>
              <a:t>Venous Drainage of the Female External Genitalia</a:t>
            </a:r>
            <a:r>
              <a:rPr b="0" i="0" strike="noStrike" u="sng"/>
              <a:t> </a:t>
            </a:r>
          </a:p>
          <a:p>
            <a:pPr lvl="0"/>
            <a:r>
              <a:t>The </a:t>
            </a:r>
            <a:r>
              <a:rPr b="1" i="0" strike="noStrike" u="none"/>
              <a:t>labial veins</a:t>
            </a:r>
            <a:r>
              <a:t> are tributaries of the </a:t>
            </a:r>
            <a:r>
              <a:rPr b="1" i="0" strike="noStrike" u="none"/>
              <a:t>internal pudendal veins</a:t>
            </a:r>
            <a:r>
              <a:t> and </a:t>
            </a:r>
            <a:r>
              <a:rPr b="1" i="0" strike="noStrike" u="none"/>
              <a:t>venae comitantes</a:t>
            </a:r>
            <a:r>
              <a:t> of the </a:t>
            </a:r>
            <a:r>
              <a:rPr b="1" i="0" strike="noStrike" u="none"/>
              <a:t>internal pudendal artery</a:t>
            </a:r>
            <a:r>
              <a:t>.</a:t>
            </a:r>
          </a:p>
          <a:p>
            <a:pPr lvl="0"/>
          </a:p>
          <a:p>
            <a:pPr lvl="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934" name=""/>
        <p:cNvGrpSpPr/>
        <p:nvPr/>
      </p:nvGrpSpPr>
      <p:grpSpPr>
        <a:xfrm>
          <a:off x="0" y="0"/>
          <a:ext cx="0" cy="0"/>
          <a:chOff x="0" y="0"/>
          <a:chExt cx="0" cy="0"/>
        </a:xfrm>
      </p:grpSpPr>
      <p:sp>
        <p:nvSpPr>
          <p:cNvPr id="1049452" name=""/>
          <p:cNvSpPr txBox="1"/>
          <p:nvPr>
            <p:ph type="title" idx="0"/>
          </p:nvPr>
        </p:nvSpPr>
        <p:spPr>
          <a:xfrm>
            <a:off x="457200" y="273050"/>
            <a:ext cx="8229600" cy="1143000"/>
          </a:xfrm>
          <a:prstGeom prst="rect"/>
          <a:noFill/>
          <a:ln>
            <a:noFill/>
          </a:ln>
        </p:spPr>
        <p:txBody>
          <a:bodyPr anchor="ctr" wrap="square"/>
          <a:p>
            <a:pPr indent="742950" lvl="0" marL="742950">
              <a:buFont typeface="+mj-lt"/>
              <a:buAutoNum type="arabicPeriod" startAt="1"/>
            </a:pPr>
            <a:r>
              <a:rPr b="1" i="0" strike="noStrike" u="none"/>
              <a:t>Uterine action</a:t>
            </a:r>
          </a:p>
        </p:txBody>
      </p:sp>
      <p:sp>
        <p:nvSpPr>
          <p:cNvPr id="1049453"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1"/>
            </a:pPr>
            <a:r>
              <a:rPr b="1" i="0" strike="noStrike" u="none"/>
              <a:t>Fundal dominance</a:t>
            </a:r>
          </a:p>
          <a:p>
            <a:pPr indent="514350" lvl="0" marL="514350">
              <a:buFont typeface="Wingdings"/>
              <a:buChar char="§"/>
            </a:pPr>
            <a:r>
              <a:rPr b="1" i="0" strike="noStrike" u="none"/>
              <a:t>Contractions begins at the fundus and spread downwards lasting at the fundus where it is most intense but the peak is reached simultaneously over the whole uterus and fades from all parts together. This permits cervical dilatation and allows strongly contracting fundus to expel the fetus.</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935" name=""/>
        <p:cNvGrpSpPr/>
        <p:nvPr/>
      </p:nvGrpSpPr>
      <p:grpSpPr>
        <a:xfrm>
          <a:off x="0" y="0"/>
          <a:ext cx="0" cy="0"/>
          <a:chOff x="0" y="0"/>
          <a:chExt cx="0" cy="0"/>
        </a:xfrm>
      </p:grpSpPr>
      <p:sp>
        <p:nvSpPr>
          <p:cNvPr id="1049454" name=""/>
          <p:cNvSpPr txBox="1"/>
          <p:nvPr>
            <p:ph type="title" idx="0"/>
          </p:nvPr>
        </p:nvSpPr>
        <p:spPr>
          <a:xfrm>
            <a:off x="457200" y="273050"/>
            <a:ext cx="8229600" cy="1143000"/>
          </a:xfrm>
          <a:prstGeom prst="rect"/>
          <a:noFill/>
          <a:ln>
            <a:noFill/>
          </a:ln>
        </p:spPr>
        <p:txBody>
          <a:bodyPr anchor="ctr" wrap="square"/>
          <a:p>
            <a:pPr lvl="0"/>
            <a:r>
              <a:t>Uterine action ct. . .</a:t>
            </a:r>
          </a:p>
        </p:txBody>
      </p:sp>
      <p:sp>
        <p:nvSpPr>
          <p:cNvPr id="1049455" name=""/>
          <p:cNvSpPr txBox="1"/>
          <p:nvPr>
            <p:ph type="body" idx="1"/>
          </p:nvPr>
        </p:nvSpPr>
        <p:spPr>
          <a:xfrm>
            <a:off x="457200" y="1600200"/>
            <a:ext cx="8229600" cy="4524375"/>
          </a:xfrm>
          <a:prstGeom prst="rect"/>
          <a:noFill/>
          <a:ln>
            <a:noFill/>
          </a:ln>
        </p:spPr>
        <p:txBody>
          <a:bodyPr anchor="t" wrap="square"/>
          <a:p>
            <a:pPr lvl="0">
              <a:buNone/>
            </a:pPr>
            <a:r>
              <a:rPr b="1" i="0" strike="noStrike" u="none"/>
              <a:t>b) Polarity</a:t>
            </a:r>
          </a:p>
          <a:p>
            <a:pPr lvl="0">
              <a:buFont typeface="Wingdings"/>
              <a:buChar char="§"/>
            </a:pPr>
            <a:r>
              <a:rPr b="1" i="0" strike="noStrike" u="none"/>
              <a:t>The term used to describe the neuromuscular harmony that exist between the upper and lower uterine segments</a:t>
            </a:r>
          </a:p>
          <a:p>
            <a:pPr lvl="0">
              <a:buFont typeface="Wingdings"/>
              <a:buChar char="§"/>
            </a:pPr>
            <a:r>
              <a:rPr b="1" i="0" strike="noStrike" u="none"/>
              <a:t>The upper uterine segment contracts strongly and retracts to expel the fetus while lower segment contracts slightly and dilates to allow expulsion of the fetus </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936" name=""/>
        <p:cNvGrpSpPr/>
        <p:nvPr/>
      </p:nvGrpSpPr>
      <p:grpSpPr>
        <a:xfrm>
          <a:off x="0" y="0"/>
          <a:ext cx="0" cy="0"/>
          <a:chOff x="0" y="0"/>
          <a:chExt cx="0" cy="0"/>
        </a:xfrm>
      </p:grpSpPr>
      <p:sp>
        <p:nvSpPr>
          <p:cNvPr id="1049456"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57"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3"/>
            </a:pPr>
            <a:r>
              <a:rPr b="1" i="0" strike="noStrike" u="none"/>
              <a:t>Contraction and retraction</a:t>
            </a:r>
          </a:p>
          <a:p>
            <a:pPr indent="514350" lvl="0" marL="514350">
              <a:buFont typeface="Wingdings"/>
              <a:buChar char="§"/>
            </a:pPr>
            <a:r>
              <a:rPr b="1" i="0" strike="noStrike" u="none"/>
              <a:t>The uterus contracts and retracts in labor. The contractions do not fade completely but muscle fibers retain some of the shortening of contraction and therefore do not relax completely. This is known as </a:t>
            </a:r>
            <a:r>
              <a:rPr b="1" i="1" strike="noStrike" u="sng"/>
              <a:t>retraction</a:t>
            </a:r>
            <a:r>
              <a:rPr b="1" i="1" strike="noStrike" u="none"/>
              <a:t>.</a:t>
            </a:r>
          </a:p>
          <a:p>
            <a:pPr indent="514350" lvl="0" marL="514350">
              <a:buFont typeface="Wingdings"/>
              <a:buChar char="§"/>
            </a:pPr>
            <a:r>
              <a:rPr b="1" i="0" strike="noStrike" u="none"/>
              <a:t>During contractions, the upper segment becomes thicker and shorter; the cavity diminishes gradually while the lower segment becomes thinner.</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937" name=""/>
        <p:cNvGrpSpPr/>
        <p:nvPr/>
      </p:nvGrpSpPr>
      <p:grpSpPr>
        <a:xfrm>
          <a:off x="0" y="0"/>
          <a:ext cx="0" cy="0"/>
          <a:chOff x="0" y="0"/>
          <a:chExt cx="0" cy="0"/>
        </a:xfrm>
      </p:grpSpPr>
      <p:sp>
        <p:nvSpPr>
          <p:cNvPr id="1049458"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59" name=""/>
          <p:cNvSpPr txBox="1"/>
          <p:nvPr>
            <p:ph type="body" idx="1"/>
          </p:nvPr>
        </p:nvSpPr>
        <p:spPr>
          <a:xfrm>
            <a:off x="457200" y="1600200"/>
            <a:ext cx="8229600" cy="4524375"/>
          </a:xfrm>
          <a:prstGeom prst="rect"/>
          <a:noFill/>
          <a:ln>
            <a:noFill/>
          </a:ln>
        </p:spPr>
        <p:txBody>
          <a:bodyPr anchor="t" wrap="square">
            <a:normAutofit fontScale="96875" lnSpcReduction="10000"/>
          </a:bodyPr>
          <a:p>
            <a:pPr indent="514350" lvl="0" marL="514350">
              <a:buAutoNum type="arabicPeriod" startAt="4"/>
            </a:pPr>
            <a:r>
              <a:rPr b="1" i="0" strike="noStrike" u="none"/>
              <a:t>Formation of the upper and lower uterine segment</a:t>
            </a:r>
          </a:p>
          <a:p>
            <a:pPr indent="514350" lvl="0" marL="514350">
              <a:buFont typeface="Wingdings"/>
              <a:buChar char="§"/>
            </a:pPr>
            <a:r>
              <a:rPr b="1" i="0" strike="noStrike" u="none"/>
              <a:t>This is a functional division that occurs ton the uterus at term. The uterus is divided into the upper and lower segment.</a:t>
            </a:r>
          </a:p>
          <a:p>
            <a:pPr indent="514350" lvl="0" marL="514350">
              <a:buFont typeface="Wingdings"/>
              <a:buChar char="§"/>
            </a:pPr>
            <a:r>
              <a:rPr b="1" i="0" strike="noStrike" u="none"/>
              <a:t>The upper segment is thick and muscular concerned with contraction when the lower segment is thin prepared for distention and dilatation.</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938" name=""/>
        <p:cNvGrpSpPr/>
        <p:nvPr/>
      </p:nvGrpSpPr>
      <p:grpSpPr>
        <a:xfrm>
          <a:off x="0" y="0"/>
          <a:ext cx="0" cy="0"/>
          <a:chOff x="0" y="0"/>
          <a:chExt cx="0" cy="0"/>
        </a:xfrm>
      </p:grpSpPr>
      <p:sp>
        <p:nvSpPr>
          <p:cNvPr id="1049460"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1"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5"/>
            </a:pPr>
            <a:r>
              <a:rPr b="1" i="0" strike="noStrike" u="none"/>
              <a:t>Development of the retraction ring.</a:t>
            </a:r>
          </a:p>
          <a:p>
            <a:pPr indent="514350" lvl="0" marL="514350">
              <a:buFont typeface="Wingdings"/>
              <a:buChar char="§"/>
            </a:pPr>
            <a:r>
              <a:rPr b="1" i="0" strike="noStrike" u="none"/>
              <a:t>The upper segment is functionally separated from the lower segment by a ridge known as retraction ring. it rises with the increase in contractions until full cervical dilatation is achieved</a:t>
            </a:r>
          </a:p>
          <a:p>
            <a:pPr indent="514350" lvl="0" marL="514350">
              <a:buFont typeface="Wingdings"/>
              <a:buChar char="§"/>
            </a:pPr>
            <a:r>
              <a:rPr b="1" i="0" strike="noStrike" u="none"/>
              <a:t>It is not seen abdominally but if it does, it known as </a:t>
            </a:r>
            <a:r>
              <a:rPr b="1" i="0" strike="noStrike" u="none"/>
              <a:t>Bandl’s</a:t>
            </a:r>
            <a:r>
              <a:rPr b="1" i="0" strike="noStrike" u="none"/>
              <a:t> ring and denotes obstructed labor.</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939" name=""/>
        <p:cNvGrpSpPr/>
        <p:nvPr/>
      </p:nvGrpSpPr>
      <p:grpSpPr>
        <a:xfrm>
          <a:off x="0" y="0"/>
          <a:ext cx="0" cy="0"/>
          <a:chOff x="0" y="0"/>
          <a:chExt cx="0" cy="0"/>
        </a:xfrm>
      </p:grpSpPr>
      <p:sp>
        <p:nvSpPr>
          <p:cNvPr id="1049462"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3"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6"/>
            </a:pPr>
            <a:r>
              <a:rPr b="1" i="0" strike="noStrike" u="none"/>
              <a:t>Cervical effacement</a:t>
            </a:r>
          </a:p>
          <a:p>
            <a:pPr indent="514350" lvl="0" marL="514350">
              <a:buFont typeface="Wingdings"/>
              <a:buChar char="§"/>
            </a:pPr>
            <a:r>
              <a:rPr b="1" i="0" strike="noStrike" u="none"/>
              <a:t>It denotes the “taking up” or shortening of the cervix that takes place during the last few days of pregnancy.</a:t>
            </a:r>
          </a:p>
          <a:p>
            <a:pPr indent="514350" lvl="0" marL="514350">
              <a:buFont typeface="Wingdings"/>
              <a:buChar char="§"/>
            </a:pPr>
            <a:r>
              <a:rPr b="1" i="0" strike="noStrike" u="none"/>
              <a:t>The muscle fibers surrounding the internal os are drawn upwards by the retracting upper segment thus allowing the cervix to become shorter as it gets absorbed into the lower uterine segment</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940" name=""/>
        <p:cNvGrpSpPr/>
        <p:nvPr/>
      </p:nvGrpSpPr>
      <p:grpSpPr>
        <a:xfrm>
          <a:off x="0" y="0"/>
          <a:ext cx="0" cy="0"/>
          <a:chOff x="0" y="0"/>
          <a:chExt cx="0" cy="0"/>
        </a:xfrm>
      </p:grpSpPr>
      <p:sp>
        <p:nvSpPr>
          <p:cNvPr id="1049464"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5"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7"/>
            </a:pPr>
            <a:r>
              <a:rPr b="1" i="0" strike="noStrike" u="none"/>
              <a:t>Cervical dilatation</a:t>
            </a:r>
          </a:p>
          <a:p>
            <a:pPr indent="514350" lvl="0" marL="514350">
              <a:buFont typeface="Wingdings"/>
              <a:buChar char="§"/>
            </a:pPr>
            <a:r>
              <a:rPr b="1" i="0" strike="noStrike" u="none"/>
              <a:t>This is brought about by the upward traction exerted by the retracted muscle fibers of the upper segment. It is also aided by the pressure from a well-fitting presenting part</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941" name=""/>
        <p:cNvGrpSpPr/>
        <p:nvPr/>
      </p:nvGrpSpPr>
      <p:grpSpPr>
        <a:xfrm>
          <a:off x="0" y="0"/>
          <a:ext cx="0" cy="0"/>
          <a:chOff x="0" y="0"/>
          <a:chExt cx="0" cy="0"/>
        </a:xfrm>
      </p:grpSpPr>
      <p:sp>
        <p:nvSpPr>
          <p:cNvPr id="1049466"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7"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8"/>
            </a:pPr>
            <a:r>
              <a:rPr b="1" i="0" strike="noStrike" u="none"/>
              <a:t>Show</a:t>
            </a:r>
          </a:p>
          <a:p>
            <a:pPr indent="514350" lvl="0" marL="514350">
              <a:buFont typeface="Wingdings"/>
              <a:buChar char="§"/>
            </a:pPr>
            <a:r>
              <a:rPr b="1" i="0" strike="noStrike" u="none"/>
              <a:t>This is the blood stained mucous discharge that is seen within few hours after the labor starts.</a:t>
            </a:r>
          </a:p>
          <a:p>
            <a:pPr indent="514350" lvl="0" marL="514350">
              <a:buFont typeface="Wingdings"/>
              <a:buChar char="§"/>
            </a:pPr>
            <a:r>
              <a:rPr b="1" i="0" strike="noStrike" u="none"/>
              <a:t>This is the mucous that was forming the cervical plug.</a:t>
            </a:r>
          </a:p>
          <a:p>
            <a:pPr indent="514350" lvl="0" marL="514350">
              <a:buFont typeface="Wingdings"/>
              <a:buChar char="§"/>
            </a:pPr>
            <a:r>
              <a:rPr b="1" i="0" strike="noStrike" u="none"/>
              <a:t>The blood is from the ruptured capillaries as the chorion detaches from the decidua</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942" name=""/>
        <p:cNvGrpSpPr/>
        <p:nvPr/>
      </p:nvGrpSpPr>
      <p:grpSpPr>
        <a:xfrm>
          <a:off x="0" y="0"/>
          <a:ext cx="0" cy="0"/>
          <a:chOff x="0" y="0"/>
          <a:chExt cx="0" cy="0"/>
        </a:xfrm>
      </p:grpSpPr>
      <p:sp>
        <p:nvSpPr>
          <p:cNvPr id="1049468" name=""/>
          <p:cNvSpPr txBox="1"/>
          <p:nvPr>
            <p:ph type="title" idx="0"/>
          </p:nvPr>
        </p:nvSpPr>
        <p:spPr>
          <a:xfrm>
            <a:off x="457200" y="273050"/>
            <a:ext cx="8229600" cy="1143000"/>
          </a:xfrm>
          <a:prstGeom prst="rect"/>
          <a:noFill/>
          <a:ln>
            <a:noFill/>
          </a:ln>
        </p:spPr>
        <p:txBody>
          <a:bodyPr anchor="ctr" wrap="square"/>
          <a:p>
            <a:pPr lvl="0"/>
            <a:r>
              <a:rPr b="1" i="1" strike="noStrike" u="sng"/>
              <a:t>B) Mechanical factors</a:t>
            </a:r>
          </a:p>
        </p:txBody>
      </p:sp>
      <p:sp>
        <p:nvSpPr>
          <p:cNvPr id="1049469"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1"/>
            </a:pPr>
            <a:r>
              <a:rPr b="1" i="0" strike="noStrike" u="none"/>
              <a:t>Formation of the fore waters.</a:t>
            </a:r>
          </a:p>
          <a:p>
            <a:pPr indent="514350" lvl="0" marL="514350">
              <a:buFont typeface="Wingdings"/>
              <a:buChar char="§"/>
            </a:pPr>
            <a:r>
              <a:rPr b="1" i="0" strike="noStrike" u="none"/>
              <a:t>Increased intrauterine pressure causes the detached part of chorion to bulge into the dilating os. Well-fitting presenting part fits into the cervix and cuts off the fluid in front of the head from the reminder of the amniotic fluid. This fluid in front is called the </a:t>
            </a:r>
            <a:r>
              <a:rPr b="1" i="0" strike="noStrike" u="none">
                <a:solidFill>
                  <a:srgbClr val="FF0000"/>
                </a:solidFill>
              </a:rPr>
              <a:t>fore waters </a:t>
            </a:r>
            <a:r>
              <a:rPr b="1" i="0" strike="noStrike" u="none"/>
              <a:t>and the reminder is </a:t>
            </a:r>
            <a:r>
              <a:rPr b="1" i="0" strike="noStrike" u="none">
                <a:solidFill>
                  <a:srgbClr val="FF0000"/>
                </a:solidFill>
              </a:rPr>
              <a:t>hind waters</a:t>
            </a:r>
            <a:r>
              <a:rPr b="1" i="0" strike="noStrike" u="none"/>
              <a:t>. This is the nature’s way of keeping the membranes intact since the pressure is only applied to the hind waters. </a:t>
            </a:r>
          </a:p>
          <a:p>
            <a:pPr indent="514350" lvl="0" marL="514350">
              <a:buNone/>
            </a:p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943" name=""/>
        <p:cNvGrpSpPr/>
        <p:nvPr/>
      </p:nvGrpSpPr>
      <p:grpSpPr>
        <a:xfrm>
          <a:off x="0" y="0"/>
          <a:ext cx="0" cy="0"/>
          <a:chOff x="0" y="0"/>
          <a:chExt cx="0" cy="0"/>
        </a:xfrm>
      </p:grpSpPr>
      <p:sp>
        <p:nvSpPr>
          <p:cNvPr id="1049470"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1"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AutoNum type="arabicPeriod" startAt="2"/>
            </a:pPr>
            <a:r>
              <a:rPr b="1" i="0" strike="noStrike" u="none"/>
              <a:t>Rupture of membranes</a:t>
            </a:r>
          </a:p>
          <a:p>
            <a:pPr indent="514350" lvl="0" marL="514350">
              <a:buFont typeface="Wingdings"/>
              <a:buChar char="§"/>
            </a:pPr>
            <a:r>
              <a:rPr b="1" i="0" strike="noStrike" u="none"/>
              <a:t>Membranes may rupture at any stage in labor.</a:t>
            </a:r>
          </a:p>
          <a:p>
            <a:pPr indent="514350" lvl="0" marL="514350">
              <a:buFont typeface="Wingdings"/>
              <a:buChar char="§"/>
            </a:pPr>
            <a:r>
              <a:rPr b="1" i="0" strike="noStrike" u="none"/>
              <a:t>Towards the end of first stage the membranes ruptures due to </a:t>
            </a:r>
            <a:r>
              <a:rPr b="1" i="0" strike="noStrike" u="none">
                <a:solidFill>
                  <a:srgbClr val="FF0000"/>
                </a:solidFill>
              </a:rPr>
              <a:t>extensive cervical dilatation</a:t>
            </a:r>
            <a:r>
              <a:rPr b="1" i="0" strike="noStrike" u="none"/>
              <a:t>. In poorly fitting presenting part the waters are not cut off effectively and is subjected to intense pressure leading to early rupture of membranes.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870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2" name=""/>
          <p:cNvSpPr txBox="1"/>
          <p:nvPr>
            <p:ph type="body" idx="1"/>
          </p:nvPr>
        </p:nvSpPr>
        <p:spPr>
          <a:xfrm>
            <a:off x="457200" y="1600200"/>
            <a:ext cx="8229600" cy="4524375"/>
          </a:xfrm>
          <a:prstGeom prst="rect"/>
          <a:noFill/>
          <a:ln>
            <a:noFill/>
          </a:ln>
        </p:spPr>
        <p:txBody>
          <a:bodyPr anchor="t" wrap="square"/>
          <a:p>
            <a:pPr algn="ctr" lvl="0">
              <a:buNone/>
            </a:pPr>
            <a:r>
              <a:rPr b="1" i="1" strike="noStrike" u="sng"/>
              <a:t>Lymph Drainage of the Female External Genitalia</a:t>
            </a:r>
            <a:r>
              <a:rPr b="0" i="0" strike="noStrike" u="sng"/>
              <a:t> </a:t>
            </a:r>
          </a:p>
          <a:p>
            <a:pPr lvl="0"/>
            <a:r>
              <a:rPr b="1" i="0" strike="noStrike" u="none"/>
              <a:t>The vulva contains a very rich network of lymphatic channels.</a:t>
            </a:r>
          </a:p>
          <a:p>
            <a:pPr lvl="0"/>
            <a:r>
              <a:rPr b="1" i="0" strike="noStrike" u="none"/>
              <a:t>Most lymph vessels pass to the superficial inguinal lymph nodes and deep inguinal nodes.</a:t>
            </a:r>
          </a:p>
          <a:p>
            <a:pPr lvl="0"/>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944" name=""/>
        <p:cNvGrpSpPr/>
        <p:nvPr/>
      </p:nvGrpSpPr>
      <p:grpSpPr>
        <a:xfrm>
          <a:off x="0" y="0"/>
          <a:ext cx="0" cy="0"/>
          <a:chOff x="0" y="0"/>
          <a:chExt cx="0" cy="0"/>
        </a:xfrm>
      </p:grpSpPr>
      <p:sp>
        <p:nvSpPr>
          <p:cNvPr id="1049472"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3"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3"/>
            </a:pPr>
            <a:r>
              <a:rPr b="1" i="0" strike="noStrike" u="none"/>
              <a:t>General fluid pressure</a:t>
            </a:r>
          </a:p>
          <a:p>
            <a:pPr indent="514350" lvl="0" marL="514350">
              <a:buFont typeface="Wingdings"/>
              <a:buChar char="§"/>
            </a:pPr>
            <a:r>
              <a:rPr b="1" i="0" strike="noStrike" u="none">
                <a:solidFill>
                  <a:srgbClr val="FF0000"/>
                </a:solidFill>
              </a:rPr>
              <a:t>When the membranes are intact, the pressure from uterine contractions is exerted on the fluid</a:t>
            </a:r>
            <a:r>
              <a:rPr b="1" i="0" strike="noStrike" u="none"/>
              <a:t>. Since the fluid is incompressive, the pressure is equalized throughout the uterus and over the fetal body. This is known as general fluid pressure</a:t>
            </a:r>
          </a:p>
          <a:p>
            <a:pPr indent="514350" lvl="0" marL="514350">
              <a:buFont typeface="Wingdings"/>
              <a:buChar char="§"/>
            </a:pPr>
            <a:r>
              <a:rPr b="1" i="0" strike="noStrike" u="none">
                <a:solidFill>
                  <a:srgbClr val="FF0000"/>
                </a:solidFill>
              </a:rPr>
              <a:t>After membranes rupture, the pressure is felt between the uterus and the fetus, with placenta compressed between them</a:t>
            </a:r>
            <a:r>
              <a:rPr b="1" i="0" strike="noStrike" u="none"/>
              <a:t>. This causes diminished oxygen supply to the fetus</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945" name=""/>
        <p:cNvGrpSpPr/>
        <p:nvPr/>
      </p:nvGrpSpPr>
      <p:grpSpPr>
        <a:xfrm>
          <a:off x="0" y="0"/>
          <a:ext cx="0" cy="0"/>
          <a:chOff x="0" y="0"/>
          <a:chExt cx="0" cy="0"/>
        </a:xfrm>
      </p:grpSpPr>
      <p:sp>
        <p:nvSpPr>
          <p:cNvPr id="1049474"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5" name=""/>
          <p:cNvSpPr txBox="1"/>
          <p:nvPr>
            <p:ph type="body" idx="1"/>
          </p:nvPr>
        </p:nvSpPr>
        <p:spPr>
          <a:xfrm>
            <a:off x="217836" y="1416049"/>
            <a:ext cx="8229600" cy="4524375"/>
          </a:xfrm>
          <a:prstGeom prst="rect"/>
          <a:noFill/>
          <a:ln>
            <a:noFill/>
          </a:ln>
        </p:spPr>
        <p:txBody>
          <a:bodyPr anchor="t" wrap="square"/>
          <a:p>
            <a:pPr lvl="0">
              <a:buNone/>
            </a:pPr>
            <a:r>
              <a:rPr b="1" i="0" strike="noStrike" u="none"/>
              <a:t>d) Fetal axis pressure.</a:t>
            </a:r>
          </a:p>
          <a:p>
            <a:pPr lvl="0">
              <a:buNone/>
            </a:pPr>
            <a:r>
              <a:rPr b="1" i="0" strike="noStrike" u="none"/>
              <a:t>During labor, the force of contraction is transmitted to the upper pole of the fetus down the long axis and is applied by the presenting part to the cervix. This pressure is more significant after the rupture of membranes.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946" name=""/>
        <p:cNvGrpSpPr/>
        <p:nvPr/>
      </p:nvGrpSpPr>
      <p:grpSpPr>
        <a:xfrm>
          <a:off x="0" y="0"/>
          <a:ext cx="0" cy="0"/>
          <a:chOff x="0" y="0"/>
          <a:chExt cx="0" cy="0"/>
        </a:xfrm>
      </p:grpSpPr>
      <p:sp>
        <p:nvSpPr>
          <p:cNvPr id="1049476"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PHYSIOLOGICAL CHANGES IN THE SECOND STAGE</a:t>
            </a:r>
          </a:p>
        </p:txBody>
      </p:sp>
      <p:sp>
        <p:nvSpPr>
          <p:cNvPr id="1049477"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1"/>
            </a:pPr>
            <a:r>
              <a:rPr b="1" i="0" strike="noStrike" u="none"/>
              <a:t>Contractions</a:t>
            </a:r>
          </a:p>
          <a:p>
            <a:pPr indent="514350" lvl="0" marL="514350"/>
            <a:r>
              <a:rPr b="1" i="0" strike="noStrike" u="none"/>
              <a:t>The strength of contractions increases once the cervix is fully dilated.</a:t>
            </a:r>
          </a:p>
          <a:p>
            <a:pPr indent="514350" lvl="0" marL="514350"/>
            <a:r>
              <a:rPr b="1" i="0" strike="noStrike" u="none"/>
              <a:t>They are more stronger and frequent due to irritation of the uterus. </a:t>
            </a:r>
          </a:p>
          <a:p>
            <a:pPr indent="514350" lvl="0" marL="514350"/>
            <a:r>
              <a:rPr b="1" i="0" strike="noStrike" u="none"/>
              <a:t>As the vagina is being stretched by the fetus, the reflex stimulates the uterus causing more labor pains</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947" name=""/>
        <p:cNvGrpSpPr/>
        <p:nvPr/>
      </p:nvGrpSpPr>
      <p:grpSpPr>
        <a:xfrm>
          <a:off x="0" y="0"/>
          <a:ext cx="0" cy="0"/>
          <a:chOff x="0" y="0"/>
          <a:chExt cx="0" cy="0"/>
        </a:xfrm>
      </p:grpSpPr>
      <p:sp>
        <p:nvSpPr>
          <p:cNvPr id="1049478"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79" name=""/>
          <p:cNvSpPr txBox="1"/>
          <p:nvPr>
            <p:ph type="body" idx="1"/>
          </p:nvPr>
        </p:nvSpPr>
        <p:spPr>
          <a:xfrm>
            <a:off x="457200" y="1600200"/>
            <a:ext cx="8229600" cy="4524375"/>
          </a:xfrm>
          <a:prstGeom prst="rect"/>
          <a:noFill/>
          <a:ln>
            <a:noFill/>
          </a:ln>
        </p:spPr>
        <p:txBody>
          <a:bodyPr anchor="t" wrap="square">
            <a:normAutofit fontScale="81250" lnSpcReduction="10000"/>
          </a:bodyPr>
          <a:p>
            <a:pPr lvl="0"/>
            <a:r>
              <a:t>Membranes often rupture spontaneously towards the end of 1</a:t>
            </a:r>
            <a:r>
              <a:rPr baseline="30000"/>
              <a:t>st</a:t>
            </a:r>
            <a:r>
              <a:t> stage, the drainage of liquor allows the hard, round fetal head to be directly applied to the vaginal tissues. This pressure aids in distension.</a:t>
            </a:r>
          </a:p>
          <a:p>
            <a:pPr lvl="0"/>
            <a:r>
              <a:t>Increased flexion of the head results in smaller presenting diameters. The physiological stages are:-</a:t>
            </a:r>
          </a:p>
          <a:p>
            <a:pPr indent="0" lvl="0" marL="0">
              <a:buNone/>
            </a:pPr>
            <a:r>
              <a:t>a) Contractions become expulsive as the fetus descends further into the vagina. Pressure from presenting part stimulates nerve receptors (Ferguson reflex) and the woman experiences the urge to push.</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948" name=""/>
        <p:cNvGrpSpPr/>
        <p:nvPr/>
      </p:nvGrpSpPr>
      <p:grpSpPr>
        <a:xfrm>
          <a:off x="0" y="0"/>
          <a:ext cx="0" cy="0"/>
          <a:chOff x="0" y="0"/>
          <a:chExt cx="0" cy="0"/>
        </a:xfrm>
      </p:grpSpPr>
      <p:sp>
        <p:nvSpPr>
          <p:cNvPr id="1049480"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1"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2"/>
            </a:pPr>
            <a:r>
              <a:rPr b="1" i="0" strike="noStrike" u="none"/>
              <a:t>Abdominal and diaphragmatic muscles (secondary powers)</a:t>
            </a:r>
          </a:p>
          <a:p>
            <a:pPr indent="514350" lvl="0" marL="514350"/>
            <a:r>
              <a:rPr b="1" i="0" strike="noStrike" u="none"/>
              <a:t>These muscles becomes more active and expulsive in action. This is known as pushing or bearing down.</a:t>
            </a:r>
          </a:p>
          <a:p>
            <a:pPr indent="514350" lvl="0" marL="514350"/>
            <a:r>
              <a:rPr b="1" i="0" strike="noStrike" u="none"/>
              <a:t>The expulsion becomes involuntary when the presenting part reaches the pelvic floor and distends it.</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949" name=""/>
        <p:cNvGrpSpPr/>
        <p:nvPr/>
      </p:nvGrpSpPr>
      <p:grpSpPr>
        <a:xfrm>
          <a:off x="0" y="0"/>
          <a:ext cx="0" cy="0"/>
          <a:chOff x="0" y="0"/>
          <a:chExt cx="0" cy="0"/>
        </a:xfrm>
      </p:grpSpPr>
      <p:sp>
        <p:nvSpPr>
          <p:cNvPr id="1049482"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3" name=""/>
          <p:cNvSpPr txBox="1"/>
          <p:nvPr>
            <p:ph type="body" idx="1"/>
          </p:nvPr>
        </p:nvSpPr>
        <p:spPr>
          <a:xfrm>
            <a:off x="457200" y="1600200"/>
            <a:ext cx="8229600" cy="4524375"/>
          </a:xfrm>
          <a:prstGeom prst="rect"/>
          <a:noFill/>
          <a:ln>
            <a:noFill/>
          </a:ln>
        </p:spPr>
        <p:txBody>
          <a:bodyPr anchor="t" wrap="square"/>
          <a:p>
            <a:pPr lvl="0">
              <a:buNone/>
            </a:pPr>
            <a:r>
              <a:rPr b="1" i="0" strike="noStrike" u="none"/>
              <a:t>c) Displacement of the pelvic floor</a:t>
            </a:r>
          </a:p>
          <a:p>
            <a:pPr lvl="0"/>
            <a:r>
              <a:rPr b="1" i="0" strike="noStrike" u="none"/>
              <a:t>The pelvic floor organs are displaced to allow the fetus to pass through:</a:t>
            </a:r>
          </a:p>
          <a:p>
            <a:pPr lvl="1">
              <a:buFont typeface="Wingdings"/>
              <a:buChar char="Ø"/>
            </a:pPr>
            <a:r>
              <a:rPr b="1" i="0" strike="noStrike" u="none"/>
              <a:t>The bladder is drawn up into the abdomen.</a:t>
            </a:r>
          </a:p>
          <a:p>
            <a:pPr lvl="1">
              <a:buFont typeface="Wingdings"/>
              <a:buChar char="Ø"/>
            </a:pPr>
            <a:r>
              <a:rPr b="1" i="0" strike="noStrike" u="none"/>
              <a:t>The vagina dilates</a:t>
            </a:r>
          </a:p>
          <a:p>
            <a:pPr lvl="1">
              <a:buFont typeface="Wingdings"/>
              <a:buChar char="Ø"/>
            </a:pPr>
            <a:r>
              <a:rPr b="1" i="0" strike="noStrike" u="none"/>
              <a:t>The posterior part of the pelvic floor is pushed downwards in front of presenting part. If there is any fecal matter in the rectum it is expelled</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950" name=""/>
        <p:cNvGrpSpPr/>
        <p:nvPr/>
      </p:nvGrpSpPr>
      <p:grpSpPr>
        <a:xfrm>
          <a:off x="0" y="0"/>
          <a:ext cx="0" cy="0"/>
          <a:chOff x="0" y="0"/>
          <a:chExt cx="0" cy="0"/>
        </a:xfrm>
      </p:grpSpPr>
      <p:sp>
        <p:nvSpPr>
          <p:cNvPr id="1049484"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5" name=""/>
          <p:cNvSpPr txBox="1"/>
          <p:nvPr>
            <p:ph type="body" idx="1"/>
          </p:nvPr>
        </p:nvSpPr>
        <p:spPr>
          <a:xfrm>
            <a:off x="457200" y="1600200"/>
            <a:ext cx="8229600" cy="4524375"/>
          </a:xfrm>
          <a:prstGeom prst="rect"/>
          <a:noFill/>
          <a:ln>
            <a:noFill/>
          </a:ln>
        </p:spPr>
        <p:txBody>
          <a:bodyPr anchor="t" wrap="square">
            <a:normAutofit fontScale="96429" lnSpcReduction="10000"/>
          </a:bodyPr>
          <a:p>
            <a:pPr lvl="1">
              <a:buFont typeface="Wingdings"/>
              <a:buChar char="Ø"/>
            </a:pPr>
            <a:r>
              <a:rPr b="1" i="0" strike="noStrike" u="none"/>
              <a:t>The anus gapes until the anal opening is about 2.5 cm in diameter.</a:t>
            </a:r>
          </a:p>
          <a:p>
            <a:pPr lvl="1">
              <a:buFont typeface="Wingdings"/>
              <a:buChar char="Ø"/>
            </a:pPr>
            <a:r>
              <a:rPr b="1" i="0" strike="noStrike" u="none"/>
              <a:t>The triangular perineal body is flattened . It becomes thin, almost transparent and lengthens the vaginal canal.</a:t>
            </a:r>
          </a:p>
          <a:p>
            <a:pPr lvl="0"/>
            <a:r>
              <a:rPr b="1" i="0" strike="noStrike" u="none"/>
              <a:t>At this point, the presenting part is seen at the vulva advancing with each contraction and receding between contractions until crowning takes place. The presenting part is born by extension as the shoulders and body follow</a:t>
            </a:r>
          </a:p>
          <a:p>
            <a:pPr lvl="0">
              <a:buNone/>
            </a:p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951" name=""/>
        <p:cNvGrpSpPr/>
        <p:nvPr/>
      </p:nvGrpSpPr>
      <p:grpSpPr>
        <a:xfrm>
          <a:off x="0" y="0"/>
          <a:ext cx="0" cy="0"/>
          <a:chOff x="0" y="0"/>
          <a:chExt cx="0" cy="0"/>
        </a:xfrm>
      </p:grpSpPr>
      <p:sp>
        <p:nvSpPr>
          <p:cNvPr id="1049486" name=""/>
          <p:cNvSpPr txBox="1"/>
          <p:nvPr>
            <p:ph type="title" idx="0"/>
          </p:nvPr>
        </p:nvSpPr>
        <p:spPr>
          <a:xfrm>
            <a:off x="457200" y="273050"/>
            <a:ext cx="8229600" cy="1143000"/>
          </a:xfrm>
          <a:prstGeom prst="rect"/>
          <a:noFill/>
          <a:ln>
            <a:noFill/>
          </a:ln>
        </p:spPr>
        <p:txBody>
          <a:bodyPr anchor="ctr" wrap="square"/>
          <a:p>
            <a:pPr lvl="0"/>
            <a:r>
              <a:t>MECHANISM OF NORMAL LABOR</a:t>
            </a:r>
          </a:p>
        </p:txBody>
      </p:sp>
      <p:sp>
        <p:nvSpPr>
          <p:cNvPr id="1049487"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This describes a series of movements done by the fetus as it moves through the birth canal during delivery.</a:t>
            </a:r>
          </a:p>
          <a:p>
            <a:pPr lvl="0"/>
            <a:r>
              <a:t>Knowledge and recognition of the normal mechanisms enables the midwife anticipate the next step in the process of descent, which in turn will dictate her response to the birth as it progresses. This ensures that normal progress is recognized, and abnormalities are detected and dealt with appropriately early.</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952" name=""/>
        <p:cNvGrpSpPr/>
        <p:nvPr/>
      </p:nvGrpSpPr>
      <p:grpSpPr>
        <a:xfrm>
          <a:off x="0" y="0"/>
          <a:ext cx="0" cy="0"/>
          <a:chOff x="0" y="0"/>
          <a:chExt cx="0" cy="0"/>
        </a:xfrm>
      </p:grpSpPr>
      <p:sp>
        <p:nvSpPr>
          <p:cNvPr id="1049488" name=""/>
          <p:cNvSpPr txBox="1"/>
          <p:nvPr>
            <p:ph type="title" idx="0"/>
          </p:nvPr>
        </p:nvSpPr>
        <p:spPr>
          <a:xfrm>
            <a:off x="457200" y="273050"/>
            <a:ext cx="8229600" cy="1143000"/>
          </a:xfrm>
          <a:prstGeom prst="rect"/>
          <a:noFill/>
          <a:ln>
            <a:noFill/>
          </a:ln>
        </p:spPr>
        <p:txBody>
          <a:bodyPr anchor="ctr" wrap="square"/>
          <a:p>
            <a:pPr lvl="0"/>
            <a:r>
              <a:t>Principles of mechanism</a:t>
            </a:r>
          </a:p>
        </p:txBody>
      </p:sp>
      <p:sp>
        <p:nvSpPr>
          <p:cNvPr id="1049489" name=""/>
          <p:cNvSpPr txBox="1"/>
          <p:nvPr>
            <p:ph type="body" idx="1"/>
          </p:nvPr>
        </p:nvSpPr>
        <p:spPr>
          <a:xfrm>
            <a:off x="457200" y="1600200"/>
            <a:ext cx="8229600" cy="4524375"/>
          </a:xfrm>
          <a:prstGeom prst="rect"/>
          <a:noFill/>
          <a:ln>
            <a:noFill/>
          </a:ln>
        </p:spPr>
        <p:txBody>
          <a:bodyPr anchor="t" wrap="square"/>
          <a:p>
            <a:pPr lvl="0"/>
            <a:r>
              <a:t>The principles common to all mechanisms are:-</a:t>
            </a:r>
          </a:p>
          <a:p>
            <a:pPr lvl="1"/>
            <a:r>
              <a:t>Descent takes place</a:t>
            </a:r>
          </a:p>
          <a:p>
            <a:pPr lvl="1"/>
            <a:r>
              <a:t>Whichever part leads and meet the resistance of the pelvic floor will rotate forwards until it comes under the symphysis pubis.</a:t>
            </a:r>
          </a:p>
          <a:p>
            <a:pPr lvl="1"/>
            <a:r>
              <a:t>Whatever emerges from the pelvis will pivot around the pubic bone.</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953" name=""/>
        <p:cNvGrpSpPr/>
        <p:nvPr/>
      </p:nvGrpSpPr>
      <p:grpSpPr>
        <a:xfrm>
          <a:off x="0" y="0"/>
          <a:ext cx="0" cy="0"/>
          <a:chOff x="0" y="0"/>
          <a:chExt cx="0" cy="0"/>
        </a:xfrm>
      </p:grpSpPr>
      <p:sp>
        <p:nvSpPr>
          <p:cNvPr id="1049490" name=""/>
          <p:cNvSpPr txBox="1"/>
          <p:nvPr>
            <p:ph type="title" idx="0"/>
          </p:nvPr>
        </p:nvSpPr>
        <p:spPr>
          <a:xfrm>
            <a:off x="457200" y="273050"/>
            <a:ext cx="8229600" cy="1143000"/>
          </a:xfrm>
          <a:prstGeom prst="rect"/>
          <a:noFill/>
          <a:ln>
            <a:noFill/>
          </a:ln>
        </p:spPr>
        <p:txBody>
          <a:bodyPr anchor="ctr" wrap="square"/>
          <a:p>
            <a:pPr lvl="0"/>
            <a:r>
              <a:t>Mechanism ct. . . </a:t>
            </a:r>
          </a:p>
        </p:txBody>
      </p:sp>
      <p:sp>
        <p:nvSpPr>
          <p:cNvPr id="1049491" name=""/>
          <p:cNvSpPr txBox="1"/>
          <p:nvPr>
            <p:ph type="body" idx="1"/>
          </p:nvPr>
        </p:nvSpPr>
        <p:spPr>
          <a:xfrm>
            <a:off x="457200" y="1600200"/>
            <a:ext cx="8229600" cy="4524375"/>
          </a:xfrm>
          <a:prstGeom prst="rect"/>
          <a:noFill/>
          <a:ln>
            <a:noFill/>
          </a:ln>
        </p:spPr>
        <p:txBody>
          <a:bodyPr anchor="t" wrap="square"/>
          <a:p>
            <a:pPr lvl="0"/>
            <a:r>
              <a:t>During the mechanism of normal labor, the fetus turns slightly to take advantage of the widest available space in each plane of the pelvis. The widest diameter of the pelvic brim is the transverse, and the outlet greatest diameter is the </a:t>
            </a:r>
            <a:r>
              <a:t>antero</a:t>
            </a:r>
            <a:r>
              <a:t>- posterior.</a:t>
            </a:r>
          </a:p>
          <a:p>
            <a:pPr lvl="0"/>
            <a:r>
              <a:t>In normal vertex presentation, the fetus is situated as follows: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870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4" name=""/>
          <p:cNvSpPr txBox="1"/>
          <p:nvPr>
            <p:ph type="body" idx="1"/>
          </p:nvPr>
        </p:nvSpPr>
        <p:spPr>
          <a:xfrm>
            <a:off x="457200" y="1600200"/>
            <a:ext cx="8229600" cy="4524375"/>
          </a:xfrm>
          <a:prstGeom prst="rect"/>
          <a:noFill/>
          <a:ln>
            <a:noFill/>
          </a:ln>
        </p:spPr>
        <p:txBody>
          <a:bodyPr anchor="t" wrap="square"/>
          <a:p>
            <a:pPr algn="ctr" lvl="0">
              <a:buNone/>
            </a:pPr>
            <a:r>
              <a:rPr b="1" i="1" strike="noStrike" u="sng"/>
              <a:t>innervation</a:t>
            </a:r>
            <a:r>
              <a:rPr b="1" i="1" strike="noStrike" u="sng"/>
              <a:t> of the Female External Genitalia</a:t>
            </a:r>
            <a:r>
              <a:rPr b="0" i="0" strike="noStrike" u="sng"/>
              <a:t> </a:t>
            </a:r>
          </a:p>
          <a:p>
            <a:pPr lvl="0"/>
            <a:r>
              <a:rPr b="1" i="0" strike="noStrike" u="none"/>
              <a:t>The nerves to the vulva are branches of:</a:t>
            </a:r>
          </a:p>
          <a:p>
            <a:pPr lvl="1"/>
            <a:r>
              <a:rPr b="1" sz="3200" i="0" strike="noStrike" u="none"/>
              <a:t>The ilioinguinal nerve;</a:t>
            </a:r>
          </a:p>
          <a:p>
            <a:pPr lvl="1"/>
            <a:r>
              <a:rPr b="1" sz="3200" i="0" strike="noStrike" u="none"/>
              <a:t>The genital branch of the genitofemoral nerve;</a:t>
            </a:r>
          </a:p>
          <a:p>
            <a:pPr lvl="1"/>
            <a:r>
              <a:rPr b="1" sz="3200" i="0" strike="noStrike" u="none"/>
              <a:t>The perineal branch of the femoral cutaneous nerve;</a:t>
            </a:r>
          </a:p>
          <a:p>
            <a:pPr lvl="1"/>
            <a:r>
              <a:rPr b="1" sz="3200" i="0" strike="noStrike" u="none"/>
              <a:t>And the perineal nerve.</a:t>
            </a:r>
          </a:p>
          <a:p>
            <a:pPr lvl="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954" name=""/>
        <p:cNvGrpSpPr/>
        <p:nvPr/>
      </p:nvGrpSpPr>
      <p:grpSpPr>
        <a:xfrm>
          <a:off x="0" y="0"/>
          <a:ext cx="0" cy="0"/>
          <a:chOff x="0" y="0"/>
          <a:chExt cx="0" cy="0"/>
        </a:xfrm>
      </p:grpSpPr>
      <p:sp>
        <p:nvSpPr>
          <p:cNvPr id="1049492" name=""/>
          <p:cNvSpPr txBox="1"/>
          <p:nvPr>
            <p:ph type="title" idx="0"/>
          </p:nvPr>
        </p:nvSpPr>
        <p:spPr>
          <a:xfrm>
            <a:off x="457200" y="273050"/>
            <a:ext cx="8229600" cy="1143000"/>
          </a:xfrm>
          <a:prstGeom prst="rect"/>
          <a:noFill/>
          <a:ln>
            <a:noFill/>
          </a:ln>
        </p:spPr>
        <p:txBody>
          <a:bodyPr anchor="ctr" wrap="square"/>
          <a:p>
            <a:pPr lvl="0"/>
            <a:r>
              <a:t>Mechanism ct. . .</a:t>
            </a:r>
          </a:p>
        </p:txBody>
      </p:sp>
      <p:sp>
        <p:nvSpPr>
          <p:cNvPr id="1049493" name=""/>
          <p:cNvSpPr txBox="1"/>
          <p:nvPr>
            <p:ph type="body" idx="1"/>
          </p:nvPr>
        </p:nvSpPr>
        <p:spPr>
          <a:xfrm>
            <a:off x="457200" y="1600200"/>
            <a:ext cx="8229600" cy="4524375"/>
          </a:xfrm>
          <a:prstGeom prst="rect"/>
          <a:noFill/>
          <a:ln>
            <a:noFill/>
          </a:ln>
        </p:spPr>
        <p:txBody>
          <a:bodyPr anchor="t" wrap="square"/>
          <a:p>
            <a:pPr lvl="1"/>
            <a:r>
              <a:t>The lie is longitudinal.</a:t>
            </a:r>
          </a:p>
          <a:p>
            <a:pPr lvl="1"/>
            <a:r>
              <a:t>The presentation is cephalic</a:t>
            </a:r>
          </a:p>
          <a:p>
            <a:pPr lvl="1"/>
            <a:r>
              <a:t>Position is right or left occipitoanterior.</a:t>
            </a:r>
          </a:p>
          <a:p>
            <a:pPr lvl="1"/>
            <a:r>
              <a:t>The attitude is one of good flexion.</a:t>
            </a:r>
          </a:p>
          <a:p>
            <a:pPr lvl="1"/>
            <a:r>
              <a:t>The denominator is the occiput</a:t>
            </a:r>
          </a:p>
          <a:p>
            <a:pPr lvl="1"/>
            <a:r>
              <a:t>The presenting part is the posterior part of the anterior parietal bone.</a:t>
            </a:r>
          </a:p>
          <a:p>
            <a:pPr lvl="0"/>
          </a:p>
          <a:p>
            <a:pPr lvl="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955" name=""/>
        <p:cNvGrpSpPr/>
        <p:nvPr/>
      </p:nvGrpSpPr>
      <p:grpSpPr>
        <a:xfrm>
          <a:off x="0" y="0"/>
          <a:ext cx="0" cy="0"/>
          <a:chOff x="0" y="0"/>
          <a:chExt cx="0" cy="0"/>
        </a:xfrm>
      </p:grpSpPr>
      <p:sp>
        <p:nvSpPr>
          <p:cNvPr id="1049494"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1" strike="noStrike" u="none">
                <a:solidFill>
                  <a:srgbClr val="00B0F0"/>
                </a:solidFill>
              </a:rPr>
              <a:t>Descent:- </a:t>
            </a:r>
            <a:r>
              <a:t>this takes place throughout labor.</a:t>
            </a:r>
          </a:p>
          <a:p>
            <a:pPr lvl="0"/>
            <a:r>
              <a:t>Flexion:- it increases throughout labor. It ensures that a small diameter, suboccitobrematic, is presenting.</a:t>
            </a:r>
          </a:p>
          <a:p>
            <a:pPr lvl="0"/>
            <a:r>
              <a:rPr b="1" i="1" strike="noStrike" u="none">
                <a:solidFill>
                  <a:srgbClr val="00B0F0"/>
                </a:solidFill>
              </a:rPr>
              <a:t>Internal rotation of the head:- </a:t>
            </a:r>
            <a:r>
              <a:t>the leading part(occiput) meets the pelvic floor and rotates anteriorly through 1/8</a:t>
            </a:r>
            <a:r>
              <a:rPr baseline="30000"/>
              <a:t>th</a:t>
            </a:r>
            <a:r>
              <a:t> of a circle. This causes a slight twist in the neck of the fetus and head is no longer in direct alignment with the shoulders.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956" name=""/>
        <p:cNvGrpSpPr/>
        <p:nvPr/>
      </p:nvGrpSpPr>
      <p:grpSpPr>
        <a:xfrm>
          <a:off x="0" y="0"/>
          <a:ext cx="0" cy="0"/>
          <a:chOff x="0" y="0"/>
          <a:chExt cx="0" cy="0"/>
        </a:xfrm>
      </p:grpSpPr>
      <p:sp>
        <p:nvSpPr>
          <p:cNvPr id="1049496"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7"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anteroposterior diameter of the head now lies in the widest outlet diameter, the anteroposterior diameter.</a:t>
            </a:r>
          </a:p>
          <a:p>
            <a:pPr lvl="0"/>
            <a:r>
              <a:t>Crowning then occurs when the occiput slips beneath the subpubic arch.</a:t>
            </a:r>
          </a:p>
          <a:p>
            <a:pPr lvl="0"/>
            <a:r>
              <a:rPr b="1" i="1" strike="noStrike" u="none">
                <a:solidFill>
                  <a:srgbClr val="00B0F0"/>
                </a:solidFill>
              </a:rPr>
              <a:t>Extension of the head:- </a:t>
            </a:r>
            <a:r>
              <a:t>after crowning the fetal head extends pivoting on the subpubic arch. This releases the sinciput, face and chin which sweeps the perineum and are born by a movement of extension</a:t>
            </a:r>
          </a:p>
          <a:p>
            <a:pPr lvl="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957" name=""/>
        <p:cNvGrpSpPr/>
        <p:nvPr/>
      </p:nvGrpSpPr>
      <p:grpSpPr>
        <a:xfrm>
          <a:off x="0" y="0"/>
          <a:ext cx="0" cy="0"/>
          <a:chOff x="0" y="0"/>
          <a:chExt cx="0" cy="0"/>
        </a:xfrm>
      </p:grpSpPr>
      <p:sp>
        <p:nvSpPr>
          <p:cNvPr id="1049498"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9"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1" strike="noStrike" u="none">
                <a:solidFill>
                  <a:srgbClr val="00B0F0"/>
                </a:solidFill>
              </a:rPr>
              <a:t>Restitution:- </a:t>
            </a:r>
            <a:r>
              <a:t>the twist in the neck of the fetus resulting from the internal rotation of the head is corrected by a slight untwisting movement. The occiput moves 1/8</a:t>
            </a:r>
            <a:r>
              <a:rPr baseline="30000"/>
              <a:t>th</a:t>
            </a:r>
            <a:r>
              <a:t> of a circle towards the side from which it started.</a:t>
            </a:r>
          </a:p>
          <a:p>
            <a:pPr lvl="0"/>
            <a:r>
              <a:rPr b="1" i="1" strike="noStrike" u="none">
                <a:solidFill>
                  <a:srgbClr val="00B0F0"/>
                </a:solidFill>
              </a:rPr>
              <a:t>Internal rotation of the shoulders:- </a:t>
            </a:r>
            <a:r>
              <a:t>the anterior shoulder reaches the pelvic floor and rotates anteriorly to lie under the symphysis pubis. It occurs in the same direction as restitution, and the occiput now lies laterally.</a:t>
            </a:r>
          </a:p>
          <a:p>
            <a:pPr lvl="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958" name=""/>
        <p:cNvGrpSpPr/>
        <p:nvPr/>
      </p:nvGrpSpPr>
      <p:grpSpPr>
        <a:xfrm>
          <a:off x="0" y="0"/>
          <a:ext cx="0" cy="0"/>
          <a:chOff x="0" y="0"/>
          <a:chExt cx="0" cy="0"/>
        </a:xfrm>
      </p:grpSpPr>
      <p:sp>
        <p:nvSpPr>
          <p:cNvPr id="1049500"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501" name=""/>
          <p:cNvSpPr txBox="1"/>
          <p:nvPr>
            <p:ph type="body" idx="1"/>
          </p:nvPr>
        </p:nvSpPr>
        <p:spPr>
          <a:xfrm>
            <a:off x="457200" y="1600200"/>
            <a:ext cx="8229600" cy="4524375"/>
          </a:xfrm>
          <a:prstGeom prst="rect"/>
          <a:noFill/>
          <a:ln>
            <a:noFill/>
          </a:ln>
        </p:spPr>
        <p:txBody>
          <a:bodyPr anchor="t" wrap="square"/>
          <a:p>
            <a:pPr lvl="0"/>
            <a:r>
              <a:rPr b="1" i="1" strike="noStrike" u="none">
                <a:solidFill>
                  <a:srgbClr val="00B0F0"/>
                </a:solidFill>
              </a:rPr>
              <a:t>Lateral flexion:- </a:t>
            </a:r>
            <a:r>
              <a:t>the anterior shoulder escapes beneath the subpubic arch and the posterior shoulder sweeps the perineum. The reminder of the body is born by lateral flexion as the spine bends sideways through the curved birth canal.</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959" name=""/>
        <p:cNvGrpSpPr/>
        <p:nvPr/>
      </p:nvGrpSpPr>
      <p:grpSpPr>
        <a:xfrm>
          <a:off x="0" y="0"/>
          <a:ext cx="0" cy="0"/>
          <a:chOff x="0" y="0"/>
          <a:chExt cx="0" cy="0"/>
        </a:xfrm>
      </p:grpSpPr>
      <p:pic>
        <p:nvPicPr>
          <p:cNvPr id="2097194" name=""/>
          <p:cNvPicPr>
            <a:picLocks/>
          </p:cNvPicPr>
          <p:nvPr/>
        </p:nvPicPr>
        <p:blipFill>
          <a:blip xmlns:r="http://schemas.openxmlformats.org/officeDocument/2006/relationships" r:embed="rId1"/>
          <a:srcRect/>
          <a:stretch>
            <a:fillRect/>
          </a:stretch>
        </p:blipFill>
        <p:spPr>
          <a:xfrm>
            <a:off x="685800" y="228600"/>
            <a:ext cx="8458200" cy="6629400"/>
          </a:xfrm>
          <a:prstGeom prst="rect"/>
          <a:noFill/>
        </p:spPr>
      </p:pic>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960" name=""/>
        <p:cNvGrpSpPr/>
        <p:nvPr/>
      </p:nvGrpSpPr>
      <p:grpSpPr>
        <a:xfrm>
          <a:off x="0" y="0"/>
          <a:ext cx="0" cy="0"/>
          <a:chOff x="0" y="0"/>
          <a:chExt cx="0" cy="0"/>
        </a:xfrm>
      </p:grpSpPr>
      <p:sp>
        <p:nvSpPr>
          <p:cNvPr id="1049502" name=""/>
          <p:cNvSpPr txBox="1"/>
          <p:nvPr>
            <p:ph type="title" idx="0"/>
          </p:nvPr>
        </p:nvSpPr>
        <p:spPr>
          <a:xfrm>
            <a:off x="457200" y="273050"/>
            <a:ext cx="8229600" cy="1143000"/>
          </a:xfrm>
          <a:prstGeom prst="rect"/>
          <a:noFill/>
          <a:ln>
            <a:noFill/>
          </a:ln>
        </p:spPr>
        <p:txBody>
          <a:bodyPr anchor="ctr" wrap="square"/>
          <a:p>
            <a:pPr lvl="0"/>
            <a:r>
              <a:t>Management of labour</a:t>
            </a:r>
          </a:p>
        </p:txBody>
      </p:sp>
      <p:sp>
        <p:nvSpPr>
          <p:cNvPr id="1049503" name=""/>
          <p:cNvSpPr txBox="1"/>
          <p:nvPr>
            <p:ph type="body" idx="1"/>
          </p:nvPr>
        </p:nvSpPr>
        <p:spPr>
          <a:xfrm>
            <a:off x="457200" y="1600200"/>
            <a:ext cx="8229600" cy="4524375"/>
          </a:xfrm>
          <a:prstGeom prst="rect"/>
          <a:noFill/>
          <a:ln>
            <a:noFill/>
          </a:ln>
        </p:spPr>
        <p:txBody>
          <a:bodyPr anchor="t" wrap="square">
            <a:normAutofit lnSpcReduction="10000"/>
          </a:bodyPr>
          <a:p>
            <a:pPr lvl="0"/>
            <a:r>
              <a:t>Is the care given through out the stages of labour </a:t>
            </a:r>
          </a:p>
          <a:p>
            <a:pPr lvl="0">
              <a:buNone/>
            </a:pPr>
            <a:r>
              <a:t>A. Admission procedure  </a:t>
            </a:r>
          </a:p>
          <a:p>
            <a:pPr lvl="0">
              <a:buFont typeface="Wingdings"/>
              <a:buChar char="v"/>
            </a:pPr>
            <a:r>
              <a:t>     Well coming the mother and her partner  </a:t>
            </a:r>
          </a:p>
          <a:p>
            <a:pPr lvl="0">
              <a:buFont typeface="Wingdings"/>
              <a:buChar char="v"/>
            </a:pPr>
            <a:r>
              <a:t>     On Arrival  </a:t>
            </a:r>
          </a:p>
          <a:p>
            <a:pPr lvl="0">
              <a:buFont typeface="Wingdings"/>
              <a:buChar char="v"/>
            </a:pPr>
            <a:r>
              <a:t>     Greet the mother  </a:t>
            </a:r>
          </a:p>
          <a:p>
            <a:pPr lvl="0">
              <a:buFont typeface="Wingdings"/>
              <a:buChar char="v"/>
            </a:pPr>
            <a:r>
              <a:t>     Introduce your self </a:t>
            </a:r>
          </a:p>
          <a:p>
            <a:pPr lvl="0">
              <a:buFont typeface="Wingdings"/>
              <a:buChar char="v"/>
            </a:pPr>
            <a:r>
              <a:t>     Inform relative to wait </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961" name=""/>
        <p:cNvGrpSpPr/>
        <p:nvPr/>
      </p:nvGrpSpPr>
      <p:grpSpPr>
        <a:xfrm>
          <a:off x="0" y="0"/>
          <a:ext cx="0" cy="0"/>
          <a:chOff x="0" y="0"/>
          <a:chExt cx="0" cy="0"/>
        </a:xfrm>
      </p:grpSpPr>
      <p:sp>
        <p:nvSpPr>
          <p:cNvPr id="1049504" name=""/>
          <p:cNvSpPr txBox="1"/>
          <p:nvPr>
            <p:ph type="title" idx="0"/>
          </p:nvPr>
        </p:nvSpPr>
        <p:spPr>
          <a:xfrm>
            <a:off x="457200" y="273050"/>
            <a:ext cx="8229600" cy="1143000"/>
          </a:xfrm>
          <a:prstGeom prst="rect"/>
          <a:noFill/>
          <a:ln>
            <a:noFill/>
          </a:ln>
        </p:spPr>
        <p:txBody>
          <a:bodyPr anchor="ctr" wrap="square"/>
          <a:p>
            <a:pPr lvl="0"/>
            <a:r>
              <a:t>Management cont…..</a:t>
            </a:r>
          </a:p>
        </p:txBody>
      </p:sp>
      <p:sp>
        <p:nvSpPr>
          <p:cNvPr id="1049505" name=""/>
          <p:cNvSpPr txBox="1"/>
          <p:nvPr>
            <p:ph type="body" idx="1"/>
          </p:nvPr>
        </p:nvSpPr>
        <p:spPr>
          <a:xfrm>
            <a:off x="457200" y="1600200"/>
            <a:ext cx="8229600" cy="4524375"/>
          </a:xfrm>
          <a:prstGeom prst="rect"/>
          <a:noFill/>
          <a:ln>
            <a:noFill/>
          </a:ln>
        </p:spPr>
        <p:txBody>
          <a:bodyPr anchor="t" wrap="square"/>
          <a:p>
            <a:pPr lvl="0"/>
            <a:r>
              <a:t>B.  Admission criteria </a:t>
            </a:r>
          </a:p>
          <a:p>
            <a:pPr lvl="0">
              <a:buNone/>
            </a:pPr>
            <a:r>
              <a:t>Check - show  </a:t>
            </a:r>
          </a:p>
          <a:p>
            <a:pPr lvl="0">
              <a:buNone/>
            </a:pPr>
            <a:r>
              <a:t> 		 - rupture of membrane </a:t>
            </a:r>
          </a:p>
          <a:p>
            <a:pPr lvl="0">
              <a:buNone/>
            </a:pPr>
            <a:r>
              <a:t> 		 - regular uterine contraction with progressive 	  	    cervical dilatation</a:t>
            </a:r>
          </a:p>
          <a:p>
            <a:pPr lvl="0">
              <a:buNone/>
            </a:pPr>
            <a:r>
              <a:t>VE – it may be done first or last depending on how the woman presents herself. </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962" name=""/>
        <p:cNvGrpSpPr/>
        <p:nvPr/>
      </p:nvGrpSpPr>
      <p:grpSpPr>
        <a:xfrm>
          <a:off x="0" y="0"/>
          <a:ext cx="0" cy="0"/>
          <a:chOff x="0" y="0"/>
          <a:chExt cx="0" cy="0"/>
        </a:xfrm>
      </p:grpSpPr>
      <p:sp>
        <p:nvSpPr>
          <p:cNvPr id="1049506" name=""/>
          <p:cNvSpPr txBox="1"/>
          <p:nvPr>
            <p:ph type="title" idx="0"/>
          </p:nvPr>
        </p:nvSpPr>
        <p:spPr>
          <a:xfrm>
            <a:off x="457200" y="273050"/>
            <a:ext cx="8229600" cy="1143000"/>
          </a:xfrm>
          <a:prstGeom prst="rect"/>
          <a:noFill/>
          <a:ln>
            <a:noFill/>
          </a:ln>
        </p:spPr>
        <p:txBody>
          <a:bodyPr anchor="ctr" wrap="square"/>
          <a:p>
            <a:pPr lvl="0"/>
            <a:r>
              <a:t>Management  cont…..</a:t>
            </a:r>
          </a:p>
        </p:txBody>
      </p:sp>
      <p:sp>
        <p:nvSpPr>
          <p:cNvPr id="1049507" name=""/>
          <p:cNvSpPr txBox="1"/>
          <p:nvPr>
            <p:ph type="body" idx="1"/>
          </p:nvPr>
        </p:nvSpPr>
        <p:spPr>
          <a:xfrm>
            <a:off x="457200" y="1600200"/>
            <a:ext cx="8229600" cy="4524375"/>
          </a:xfrm>
          <a:prstGeom prst="rect"/>
          <a:noFill/>
          <a:ln>
            <a:noFill/>
          </a:ln>
        </p:spPr>
        <p:txBody>
          <a:bodyPr anchor="t" wrap="square">
            <a:normAutofit fontScale="89286" lnSpcReduction="10000"/>
          </a:bodyPr>
          <a:p>
            <a:pPr lvl="0"/>
            <a:r>
              <a:t>History </a:t>
            </a:r>
          </a:p>
          <a:p>
            <a:pPr lvl="0">
              <a:buNone/>
            </a:pPr>
            <a:r>
              <a:t>  past, present, med/</a:t>
            </a:r>
            <a:r>
              <a:t>surg</a:t>
            </a:r>
            <a:r>
              <a:t> and all other relevant history</a:t>
            </a:r>
          </a:p>
          <a:p>
            <a:pPr lvl="1"/>
            <a:r>
              <a:rPr>
                <a:solidFill>
                  <a:srgbClr val="000000"/>
                </a:solidFill>
              </a:rPr>
              <a:t>Information from the mother  </a:t>
            </a:r>
          </a:p>
          <a:p>
            <a:pPr lvl="1"/>
            <a:r>
              <a:rPr>
                <a:solidFill>
                  <a:srgbClr val="000000"/>
                </a:solidFill>
              </a:rPr>
              <a:t>Ask the mother on set of contraction  </a:t>
            </a:r>
          </a:p>
          <a:p>
            <a:pPr lvl="1"/>
            <a:r>
              <a:rPr>
                <a:solidFill>
                  <a:srgbClr val="000000"/>
                </a:solidFill>
              </a:rPr>
              <a:t>Rupture of membranes / passage of liquor   </a:t>
            </a:r>
          </a:p>
          <a:p>
            <a:pPr lvl="1"/>
            <a:r>
              <a:rPr>
                <a:solidFill>
                  <a:srgbClr val="000000"/>
                </a:solidFill>
              </a:rPr>
              <a:t>Show or any other bright red bleeding </a:t>
            </a:r>
          </a:p>
          <a:p>
            <a:pPr lvl="1">
              <a:buNone/>
            </a:pPr>
            <a:r>
              <a:rPr b="1" i="0" strike="noStrike" u="none">
                <a:solidFill>
                  <a:srgbClr val="000000"/>
                </a:solidFill>
              </a:rPr>
              <a:t>Physical examination  </a:t>
            </a:r>
          </a:p>
          <a:p>
            <a:pPr lvl="1"/>
            <a:r>
              <a:rPr>
                <a:solidFill>
                  <a:srgbClr val="000000"/>
                </a:solidFill>
              </a:rPr>
              <a:t> The general condition  </a:t>
            </a:r>
          </a:p>
          <a:p>
            <a:pPr lvl="1"/>
            <a:r>
              <a:rPr>
                <a:solidFill>
                  <a:srgbClr val="000000"/>
                </a:solidFill>
              </a:rPr>
              <a:t>Exhausted, anemic, pain, dehydrated general edema  </a:t>
            </a:r>
          </a:p>
          <a:p>
            <a:pPr lvl="1"/>
            <a:r>
              <a:rPr>
                <a:solidFill>
                  <a:srgbClr val="000000"/>
                </a:solidFill>
              </a:rPr>
              <a:t>Vital sign: Blood Pressure, Temperature, pulse, respiration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963" name=""/>
        <p:cNvGrpSpPr/>
        <p:nvPr/>
      </p:nvGrpSpPr>
      <p:grpSpPr>
        <a:xfrm>
          <a:off x="0" y="0"/>
          <a:ext cx="0" cy="0"/>
          <a:chOff x="0" y="0"/>
          <a:chExt cx="0" cy="0"/>
        </a:xfrm>
      </p:grpSpPr>
      <p:sp>
        <p:nvSpPr>
          <p:cNvPr id="1049508" name=""/>
          <p:cNvSpPr txBox="1"/>
          <p:nvPr>
            <p:ph type="title" idx="0"/>
          </p:nvPr>
        </p:nvSpPr>
        <p:spPr>
          <a:xfrm>
            <a:off x="457200" y="273050"/>
            <a:ext cx="8229600" cy="1143000"/>
          </a:xfrm>
          <a:prstGeom prst="rect"/>
          <a:noFill/>
          <a:ln>
            <a:noFill/>
          </a:ln>
        </p:spPr>
        <p:txBody>
          <a:bodyPr anchor="ctr" wrap="square"/>
          <a:p>
            <a:pPr lvl="0"/>
            <a:r>
              <a:t>Care in first stage cont……</a:t>
            </a:r>
          </a:p>
        </p:txBody>
      </p:sp>
      <p:sp>
        <p:nvSpPr>
          <p:cNvPr id="1049509" name=""/>
          <p:cNvSpPr txBox="1"/>
          <p:nvPr>
            <p:ph type="body" idx="1"/>
          </p:nvPr>
        </p:nvSpPr>
        <p:spPr>
          <a:xfrm>
            <a:off x="457200" y="1600200"/>
            <a:ext cx="8229600" cy="4524375"/>
          </a:xfrm>
          <a:prstGeom prst="rect"/>
          <a:noFill/>
          <a:ln>
            <a:noFill/>
          </a:ln>
        </p:spPr>
        <p:txBody>
          <a:bodyPr anchor="t" wrap="square">
            <a:normAutofit fontScale="81250" lnSpcReduction="20000"/>
          </a:bodyPr>
          <a:p>
            <a:pPr lvl="0"/>
            <a:r>
              <a:t>Abdominal examination  </a:t>
            </a:r>
          </a:p>
          <a:p>
            <a:pPr lvl="0">
              <a:buNone/>
            </a:pPr>
            <a:r>
              <a:t>	1. Inspection  </a:t>
            </a:r>
          </a:p>
          <a:p>
            <a:pPr lvl="0">
              <a:buNone/>
            </a:pPr>
            <a:r>
              <a:t>	2. Palpation lie, presentation, attitude engagement, Fundal height  </a:t>
            </a:r>
          </a:p>
          <a:p>
            <a:pPr lvl="0">
              <a:buNone/>
            </a:pPr>
            <a:r>
              <a:t>	3. Auscultation fetal heart rate &amp; rhythm</a:t>
            </a:r>
          </a:p>
          <a:p>
            <a:pPr lvl="0">
              <a:buNone/>
            </a:pPr>
          </a:p>
          <a:p>
            <a:pPr lvl="0"/>
            <a:r>
              <a:t>Vaginal examination  </a:t>
            </a:r>
          </a:p>
          <a:p>
            <a:pPr lvl="0">
              <a:buNone/>
            </a:pPr>
            <a:r>
              <a:t>To cheek if the mother is in true labour  	</a:t>
            </a:r>
          </a:p>
          <a:p>
            <a:pPr lvl="0">
              <a:buNone/>
            </a:pPr>
            <a:r>
              <a:t>		- Cervical dilatation </a:t>
            </a:r>
          </a:p>
          <a:p>
            <a:pPr lvl="0">
              <a:buNone/>
            </a:pPr>
            <a:r>
              <a:t>   		- Membrane intact or not</a:t>
            </a:r>
          </a:p>
          <a:p>
            <a:pPr lvl="0">
              <a:buNone/>
            </a:pPr>
            <a:r>
              <a:t>To assess progress of labour  </a:t>
            </a:r>
          </a:p>
          <a:p>
            <a:pPr lvl="0">
              <a:buNone/>
            </a:pPr>
            <a:r>
              <a:t>		- Station, Position </a:t>
            </a:r>
          </a:p>
          <a:p>
            <a:pPr lvl="0">
              <a:buNone/>
            </a:pPr>
            <a:r>
              <a:t>		- presenting part; </a:t>
            </a:r>
            <a:r>
              <a:t>moulding</a:t>
            </a:r>
            <a:r>
              <a:t>, caput and station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870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pic>
        <p:nvPicPr>
          <p:cNvPr id="2097157" name=""/>
          <p:cNvPicPr>
            <a:picLocks/>
          </p:cNvPicPr>
          <p:nvPr/>
        </p:nvPicPr>
        <p:blipFill>
          <a:blip xmlns:r="http://schemas.openxmlformats.org/officeDocument/2006/relationships" r:embed="rId1"/>
          <a:srcRect/>
          <a:stretch>
            <a:fillRect/>
          </a:stretch>
        </p:blipFill>
        <p:spPr>
          <a:xfrm>
            <a:off x="609600" y="1066800"/>
            <a:ext cx="7162800" cy="5581650"/>
          </a:xfrm>
          <a:prstGeom prst="rect"/>
          <a:noFill/>
          <a:ln>
            <a:noFill/>
          </a:ln>
        </p:spPr>
      </p:pic>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964" name=""/>
        <p:cNvGrpSpPr/>
        <p:nvPr/>
      </p:nvGrpSpPr>
      <p:grpSpPr>
        <a:xfrm>
          <a:off x="0" y="0"/>
          <a:ext cx="0" cy="0"/>
          <a:chOff x="0" y="0"/>
          <a:chExt cx="0" cy="0"/>
        </a:xfrm>
      </p:grpSpPr>
      <p:sp>
        <p:nvSpPr>
          <p:cNvPr id="1049510" name=""/>
          <p:cNvSpPr txBox="1"/>
          <p:nvPr>
            <p:ph type="title" idx="0"/>
          </p:nvPr>
        </p:nvSpPr>
        <p:spPr>
          <a:xfrm>
            <a:off x="457200" y="0"/>
            <a:ext cx="8229600" cy="1143000"/>
          </a:xfrm>
          <a:prstGeom prst="rect"/>
          <a:noFill/>
          <a:ln>
            <a:noFill/>
          </a:ln>
        </p:spPr>
        <p:txBody>
          <a:bodyPr anchor="ctr" wrap="square"/>
          <a:p>
            <a:pPr lvl="0"/>
            <a:r>
              <a:t>Examination during labor</a:t>
            </a:r>
          </a:p>
        </p:txBody>
      </p:sp>
      <p:sp>
        <p:nvSpPr>
          <p:cNvPr id="1049511" name=""/>
          <p:cNvSpPr txBox="1"/>
          <p:nvPr>
            <p:ph type="body" idx="1"/>
          </p:nvPr>
        </p:nvSpPr>
        <p:spPr>
          <a:xfrm>
            <a:off x="381000" y="1066800"/>
            <a:ext cx="8229600" cy="3381375"/>
          </a:xfrm>
          <a:prstGeom prst="rect"/>
          <a:noFill/>
          <a:ln>
            <a:noFill/>
          </a:ln>
        </p:spPr>
        <p:txBody>
          <a:bodyPr anchor="t" wrap="square"/>
          <a:p>
            <a:pPr indent="609600" lvl="0" marL="609600">
              <a:buAutoNum type="arabicPeriod" startAt="1"/>
            </a:pPr>
            <a:r>
              <a:t>Palpate uterine contractions</a:t>
            </a:r>
          </a:p>
          <a:p>
            <a:pPr indent="609600" lvl="0" marL="609600">
              <a:buAutoNum type="arabicPeriod" startAt="1"/>
            </a:pPr>
            <a:r>
              <a:t>Assessment of the </a:t>
            </a:r>
            <a:r>
              <a:rPr b="1" i="0" strike="noStrike" u="none"/>
              <a:t>cervix dilatation</a:t>
            </a:r>
          </a:p>
          <a:p>
            <a:pPr indent="1447800" lvl="1" marL="990600">
              <a:buChar char="•"/>
            </a:pPr>
            <a:r>
              <a:t>1 finger </a:t>
            </a:r>
            <a:r>
              <a:rPr>
                <a:latin typeface="Wingdings"/>
              </a:rPr>
              <a:t> 1-2 cm dilated</a:t>
            </a:r>
          </a:p>
          <a:p>
            <a:pPr indent="1447800" lvl="1" marL="990600">
              <a:buChar char="•"/>
            </a:pPr>
            <a:r>
              <a:rPr>
                <a:latin typeface="Wingdings"/>
              </a:rPr>
              <a:t>2 fingers  3-4 cms dilated</a:t>
            </a:r>
          </a:p>
          <a:p>
            <a:pPr indent="1447800" lvl="1" marL="990600">
              <a:buChar char="•"/>
            </a:pPr>
            <a:r>
              <a:rPr>
                <a:latin typeface="Wingdings"/>
              </a:rPr>
              <a:t>3 fingers  5-6 cms dilated</a:t>
            </a:r>
          </a:p>
          <a:p>
            <a:pPr indent="1447800" lvl="1" marL="990600">
              <a:buChar char="•"/>
            </a:pPr>
            <a:r>
              <a:rPr>
                <a:latin typeface="Wingdings"/>
              </a:rPr>
              <a:t>4 fingers  7-10 cms dilates</a:t>
            </a:r>
          </a:p>
          <a:p>
            <a:pPr indent="609600" lvl="0" marL="609600">
              <a:buNone/>
            </a:pPr>
          </a:p>
        </p:txBody>
      </p:sp>
      <p:pic>
        <p:nvPicPr>
          <p:cNvPr id="2097195" name=""/>
          <p:cNvPicPr>
            <a:picLocks/>
          </p:cNvPicPr>
          <p:nvPr/>
        </p:nvPicPr>
        <p:blipFill>
          <a:blip xmlns:r="http://schemas.openxmlformats.org/officeDocument/2006/relationships" r:embed="rId1"/>
          <a:srcRect/>
          <a:stretch>
            <a:fillRect/>
          </a:stretch>
        </p:blipFill>
        <p:spPr>
          <a:xfrm>
            <a:off x="1066800" y="4419600"/>
            <a:ext cx="7010400" cy="2289175"/>
          </a:xfrm>
          <a:prstGeom prst="rect"/>
          <a:noFill/>
        </p:spPr>
      </p:pic>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965" name=""/>
        <p:cNvGrpSpPr/>
        <p:nvPr/>
      </p:nvGrpSpPr>
      <p:grpSpPr>
        <a:xfrm>
          <a:off x="0" y="0"/>
          <a:ext cx="0" cy="0"/>
          <a:chOff x="0" y="0"/>
          <a:chExt cx="0" cy="0"/>
        </a:xfrm>
      </p:grpSpPr>
      <p:sp>
        <p:nvSpPr>
          <p:cNvPr id="1049512" name=""/>
          <p:cNvSpPr txBox="1"/>
          <p:nvPr>
            <p:ph type="body" idx="1"/>
          </p:nvPr>
        </p:nvSpPr>
        <p:spPr>
          <a:xfrm>
            <a:off x="457200" y="609600"/>
            <a:ext cx="8229600" cy="4524375"/>
          </a:xfrm>
          <a:prstGeom prst="rect"/>
          <a:noFill/>
          <a:ln>
            <a:noFill/>
          </a:ln>
        </p:spPr>
        <p:txBody>
          <a:bodyPr anchor="t" wrap="square"/>
          <a:p>
            <a:pPr lvl="0">
              <a:buNone/>
            </a:pPr>
            <a:r>
              <a:t>3. </a:t>
            </a:r>
            <a:r>
              <a:rPr b="1" i="0" strike="noStrike" u="none"/>
              <a:t>Effacement of the cervix</a:t>
            </a:r>
            <a:r>
              <a:t>: thinning of the cervix (%) or length (cm). The cervix is normally 3-5 cms. If cervix is about 2 cm from external to internal os </a:t>
            </a:r>
            <a:r>
              <a:rPr>
                <a:latin typeface="Wingdings"/>
              </a:rPr>
              <a:t> 50% effaced</a:t>
            </a:r>
          </a:p>
        </p:txBody>
      </p:sp>
      <p:pic>
        <p:nvPicPr>
          <p:cNvPr id="2097196" name=""/>
          <p:cNvPicPr>
            <a:picLocks/>
          </p:cNvPicPr>
          <p:nvPr/>
        </p:nvPicPr>
        <p:blipFill>
          <a:blip xmlns:r="http://schemas.openxmlformats.org/officeDocument/2006/relationships" r:embed="rId1"/>
          <a:srcRect/>
          <a:stretch>
            <a:fillRect/>
          </a:stretch>
        </p:blipFill>
        <p:spPr>
          <a:xfrm>
            <a:off x="304800" y="3200400"/>
            <a:ext cx="8572500" cy="3343275"/>
          </a:xfrm>
          <a:prstGeom prst="rect"/>
          <a:noFill/>
        </p:spPr>
      </p:pic>
      <p:sp>
        <p:nvSpPr>
          <p:cNvPr id="1049513" name=""/>
          <p:cNvSpPr txBox="1"/>
          <p:nvPr/>
        </p:nvSpPr>
        <p:spPr>
          <a:xfrm>
            <a:off x="2895600" y="2895600"/>
            <a:ext cx="2057400" cy="365125"/>
          </a:xfrm>
          <a:prstGeom prst="rect"/>
          <a:noFill/>
          <a:ln>
            <a:noFill/>
          </a:ln>
        </p:spPr>
        <p:txBody>
          <a:bodyPr anchor="t" wrap="square"/>
          <a:p>
            <a:pPr algn="l" indent="0" lvl="0" marL="0"/>
            <a:r>
              <a:rPr sz="1800">
                <a:solidFill>
                  <a:srgbClr val="000000"/>
                </a:solidFill>
              </a:rPr>
              <a:t>50% effaced</a:t>
            </a:r>
          </a:p>
        </p:txBody>
      </p:sp>
      <p:sp>
        <p:nvSpPr>
          <p:cNvPr id="1049514" name=""/>
          <p:cNvSpPr txBox="1"/>
          <p:nvPr/>
        </p:nvSpPr>
        <p:spPr>
          <a:xfrm>
            <a:off x="7239000" y="2971800"/>
            <a:ext cx="1752600" cy="365125"/>
          </a:xfrm>
          <a:prstGeom prst="rect"/>
          <a:noFill/>
          <a:ln>
            <a:noFill/>
          </a:ln>
        </p:spPr>
        <p:txBody>
          <a:bodyPr anchor="t" wrap="square"/>
          <a:p>
            <a:pPr algn="l" indent="0" lvl="0" marL="0"/>
            <a:r>
              <a:rPr sz="1800">
                <a:solidFill>
                  <a:srgbClr val="000000"/>
                </a:solidFill>
              </a:rPr>
              <a:t>100% effaced</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966" name=""/>
        <p:cNvGrpSpPr/>
        <p:nvPr/>
      </p:nvGrpSpPr>
      <p:grpSpPr>
        <a:xfrm>
          <a:off x="0" y="0"/>
          <a:ext cx="0" cy="0"/>
          <a:chOff x="0" y="0"/>
          <a:chExt cx="0" cy="0"/>
        </a:xfrm>
      </p:grpSpPr>
      <p:sp>
        <p:nvSpPr>
          <p:cNvPr id="1049515" name=""/>
          <p:cNvSpPr txBox="1"/>
          <p:nvPr>
            <p:ph type="body" idx="1"/>
          </p:nvPr>
        </p:nvSpPr>
        <p:spPr>
          <a:xfrm>
            <a:off x="457200" y="1600200"/>
            <a:ext cx="8229600" cy="4524375"/>
          </a:xfrm>
          <a:prstGeom prst="rect"/>
          <a:noFill/>
          <a:ln>
            <a:noFill/>
          </a:ln>
        </p:spPr>
        <p:txBody>
          <a:bodyPr anchor="t" wrap="square"/>
          <a:p>
            <a:pPr lvl="0">
              <a:buNone/>
            </a:pPr>
            <a:r>
              <a:t>4. </a:t>
            </a:r>
            <a:r>
              <a:rPr b="1" i="0" strike="noStrike" u="none"/>
              <a:t>Consistency </a:t>
            </a:r>
            <a:r>
              <a:t>of the cervix: soft vs. hard. During labor the cervix becomes soft.</a:t>
            </a:r>
          </a:p>
          <a:p>
            <a:pPr lvl="0">
              <a:buNone/>
            </a:pPr>
            <a:r>
              <a:t>5. </a:t>
            </a:r>
            <a:r>
              <a:rPr b="1" i="0" strike="noStrike" u="none"/>
              <a:t>Position of the cervix</a:t>
            </a:r>
            <a:r>
              <a:t>:  posterior vs. anterior. During labor the cervix changes from posterior to anterior.</a:t>
            </a:r>
          </a:p>
          <a:p>
            <a:pPr lvl="0">
              <a:buNone/>
            </a:pPr>
            <a:r>
              <a:t>6. </a:t>
            </a:r>
            <a:r>
              <a:rPr b="1" i="0" strike="noStrike" u="none"/>
              <a:t>Membrane is intact or ruptured:</a:t>
            </a:r>
            <a:r>
              <a:t> assessed by fluid collection in the vagina</a:t>
            </a:r>
          </a:p>
          <a:p>
            <a:pPr lvl="0">
              <a:buNone/>
            </a:p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967" name=""/>
        <p:cNvGrpSpPr/>
        <p:nvPr/>
      </p:nvGrpSpPr>
      <p:grpSpPr>
        <a:xfrm>
          <a:off x="0" y="0"/>
          <a:ext cx="0" cy="0"/>
          <a:chOff x="0" y="0"/>
          <a:chExt cx="0" cy="0"/>
        </a:xfrm>
      </p:grpSpPr>
      <p:sp>
        <p:nvSpPr>
          <p:cNvPr id="1049516" name=""/>
          <p:cNvSpPr txBox="1"/>
          <p:nvPr>
            <p:ph type="title" idx="0"/>
          </p:nvPr>
        </p:nvSpPr>
        <p:spPr>
          <a:xfrm>
            <a:off x="457200" y="273050"/>
            <a:ext cx="8229600" cy="1143000"/>
          </a:xfrm>
          <a:prstGeom prst="rect"/>
          <a:noFill/>
          <a:ln>
            <a:noFill/>
          </a:ln>
        </p:spPr>
        <p:txBody>
          <a:bodyPr anchor="ctr" wrap="square"/>
          <a:p>
            <a:pPr lvl="0"/>
            <a:r>
              <a:t>Care in 1</a:t>
            </a:r>
            <a:r>
              <a:rPr baseline="30000"/>
              <a:t>st</a:t>
            </a:r>
            <a:r>
              <a:t> stage</a:t>
            </a:r>
          </a:p>
        </p:txBody>
      </p:sp>
      <p:sp>
        <p:nvSpPr>
          <p:cNvPr id="1049517" name=""/>
          <p:cNvSpPr txBox="1"/>
          <p:nvPr>
            <p:ph type="body" idx="1"/>
          </p:nvPr>
        </p:nvSpPr>
        <p:spPr>
          <a:xfrm>
            <a:off x="457200" y="1600200"/>
            <a:ext cx="8229600" cy="4524375"/>
          </a:xfrm>
          <a:prstGeom prst="rect"/>
          <a:noFill/>
          <a:ln>
            <a:noFill/>
          </a:ln>
        </p:spPr>
        <p:txBody>
          <a:bodyPr anchor="t" wrap="square">
            <a:normAutofit fontScale="78125" lnSpcReduction="20000"/>
          </a:bodyPr>
          <a:p>
            <a:pPr lvl="0">
              <a:buNone/>
            </a:pPr>
            <a:r>
              <a:t>Investigations </a:t>
            </a:r>
          </a:p>
          <a:p>
            <a:pPr lvl="0">
              <a:buNone/>
            </a:pPr>
            <a:r>
              <a:t>.  Hematology  </a:t>
            </a:r>
          </a:p>
          <a:p>
            <a:pPr lvl="0">
              <a:buNone/>
            </a:pPr>
            <a:r>
              <a:t>		-   </a:t>
            </a:r>
            <a:r>
              <a:t>Hematocrit</a:t>
            </a:r>
            <a:r>
              <a:t> </a:t>
            </a:r>
          </a:p>
          <a:p>
            <a:pPr lvl="0">
              <a:buNone/>
            </a:pPr>
            <a:r>
              <a:t>	   	-   Hemoglobin </a:t>
            </a:r>
          </a:p>
          <a:p>
            <a:pPr lvl="0">
              <a:buNone/>
            </a:pPr>
            <a:r>
              <a:t>		-   Blood Group, </a:t>
            </a:r>
            <a:r>
              <a:t>Rh</a:t>
            </a:r>
            <a:r>
              <a:t>, cross- match  </a:t>
            </a:r>
          </a:p>
          <a:p>
            <a:pPr lvl="0">
              <a:buNone/>
            </a:pPr>
            <a:r>
              <a:t>.  Urine analysis </a:t>
            </a:r>
          </a:p>
          <a:p>
            <a:pPr lvl="0">
              <a:buNone/>
            </a:pPr>
            <a:r>
              <a:t>		-   Protein (Albumin) </a:t>
            </a:r>
          </a:p>
          <a:p>
            <a:pPr lvl="0">
              <a:buNone/>
            </a:pPr>
            <a:r>
              <a:t>		-   Sugar </a:t>
            </a:r>
          </a:p>
          <a:p>
            <a:pPr lvl="0">
              <a:buNone/>
            </a:pPr>
            <a:r>
              <a:t>		-   </a:t>
            </a:r>
            <a:r>
              <a:t>Ketone</a:t>
            </a:r>
            <a:r>
              <a:t> </a:t>
            </a:r>
          </a:p>
          <a:p>
            <a:pPr lvl="0">
              <a:buNone/>
            </a:pPr>
            <a:r>
              <a:t>  </a:t>
            </a:r>
          </a:p>
          <a:p>
            <a:pPr lvl="0">
              <a:buNone/>
            </a:pPr>
            <a:r>
              <a:t>Write on patient chart and inform relatives. Use partograph </a:t>
            </a:r>
          </a:p>
          <a:p>
            <a:pPr lvl="0">
              <a:buNone/>
            </a:pPr>
            <a:r>
              <a:t>and record on it. </a:t>
            </a:r>
          </a:p>
          <a:p>
            <a:pPr lvl="0">
              <a:buNone/>
            </a:pPr>
            <a:r>
              <a:t>NB – if the woman is in true labour </a:t>
            </a:r>
            <a:r>
              <a:t>i.e</a:t>
            </a:r>
            <a:r>
              <a:t> 4cm dilated start a partograph and continue with care as follows.</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970" name=""/>
        <p:cNvGrpSpPr/>
        <p:nvPr/>
      </p:nvGrpSpPr>
      <p:grpSpPr>
        <a:xfrm>
          <a:off x="0" y="0"/>
          <a:ext cx="0" cy="0"/>
          <a:chOff x="0" y="0"/>
          <a:chExt cx="0" cy="0"/>
        </a:xfrm>
      </p:grpSpPr>
      <p:sp>
        <p:nvSpPr>
          <p:cNvPr id="1049521" name=""/>
          <p:cNvSpPr txBox="1"/>
          <p:nvPr>
            <p:ph type="title" idx="0"/>
          </p:nvPr>
        </p:nvSpPr>
        <p:spPr>
          <a:xfrm>
            <a:off x="457200" y="273050"/>
            <a:ext cx="8229600" cy="1143000"/>
          </a:xfrm>
          <a:prstGeom prst="rect"/>
          <a:noFill/>
          <a:ln>
            <a:noFill/>
          </a:ln>
        </p:spPr>
        <p:txBody>
          <a:bodyPr anchor="ctr" wrap="square">
            <a:normAutofit fontScale="90000"/>
          </a:bodyPr>
          <a:p>
            <a:pPr lvl="0"/>
            <a:r>
              <a:t>MANAGEMENT OF THE FIRST STAGE OF LABOR</a:t>
            </a:r>
          </a:p>
        </p:txBody>
      </p:sp>
      <p:sp>
        <p:nvSpPr>
          <p:cNvPr id="1049522" name=""/>
          <p:cNvSpPr txBox="1"/>
          <p:nvPr>
            <p:ph type="body" idx="1"/>
          </p:nvPr>
        </p:nvSpPr>
        <p:spPr>
          <a:xfrm>
            <a:off x="457200" y="1600200"/>
            <a:ext cx="8229600" cy="4524375"/>
          </a:xfrm>
          <a:prstGeom prst="rect"/>
          <a:noFill/>
          <a:ln>
            <a:noFill/>
          </a:ln>
        </p:spPr>
        <p:txBody>
          <a:bodyPr anchor="t" wrap="square"/>
          <a:p>
            <a:pPr algn="ctr" lvl="0"/>
            <a:r>
              <a:rPr b="1" i="0" strike="noStrike" u="none">
                <a:solidFill>
                  <a:srgbClr val="00B0F0"/>
                </a:solidFill>
              </a:rPr>
              <a:t>INFECTION PREVENTION</a:t>
            </a:r>
          </a:p>
          <a:p>
            <a:pPr lvl="0"/>
            <a:r>
              <a:t>Admit the woman in a clean environment.</a:t>
            </a:r>
          </a:p>
          <a:p>
            <a:pPr lvl="0"/>
            <a:r>
              <a:t>Control the no number of visitors in a birthing unit.</a:t>
            </a:r>
          </a:p>
          <a:p>
            <a:pPr lvl="0"/>
            <a:r>
              <a:t>Clean beds and rooms thoroughly after use.</a:t>
            </a:r>
          </a:p>
          <a:p>
            <a:pPr lvl="0"/>
            <a:r>
              <a:t>Encourage the woman to bathe and wash as she wishes.</a:t>
            </a:r>
          </a:p>
          <a:p>
            <a:pPr lvl="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971" name=""/>
        <p:cNvGrpSpPr/>
        <p:nvPr/>
      </p:nvGrpSpPr>
      <p:grpSpPr>
        <a:xfrm>
          <a:off x="0" y="0"/>
          <a:ext cx="0" cy="0"/>
          <a:chOff x="0" y="0"/>
          <a:chExt cx="0" cy="0"/>
        </a:xfrm>
      </p:grpSpPr>
      <p:sp>
        <p:nvSpPr>
          <p:cNvPr id="1049523" name=""/>
          <p:cNvSpPr txBox="1"/>
          <p:nvPr>
            <p:ph type="title" idx="0"/>
          </p:nvPr>
        </p:nvSpPr>
        <p:spPr>
          <a:xfrm>
            <a:off x="457200" y="273050"/>
            <a:ext cx="8229600" cy="1143000"/>
          </a:xfrm>
          <a:prstGeom prst="rect"/>
          <a:noFill/>
          <a:ln>
            <a:noFill/>
          </a:ln>
        </p:spPr>
        <p:txBody>
          <a:bodyPr anchor="ctr" wrap="square"/>
          <a:p>
            <a:pPr lvl="0"/>
            <a:r>
              <a:t>Management ct. . .</a:t>
            </a:r>
          </a:p>
        </p:txBody>
      </p:sp>
      <p:sp>
        <p:nvSpPr>
          <p:cNvPr id="1049524"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Wash your hands before and after attending the client.</a:t>
            </a:r>
          </a:p>
          <a:p>
            <a:pPr lvl="0"/>
            <a:r>
              <a:t>Wear gloves when handling used sanitary pads, blood stained linen or body fluid.</a:t>
            </a:r>
          </a:p>
          <a:p>
            <a:pPr lvl="0"/>
            <a:r>
              <a:t>Invasive procedures should be kept to the minimum</a:t>
            </a:r>
          </a:p>
          <a:p>
            <a:pPr lvl="0"/>
            <a:r>
              <a:t>Artificial rupture of membranes should be avoided unless there is a good indication of the same.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972" name=""/>
        <p:cNvGrpSpPr/>
        <p:nvPr/>
      </p:nvGrpSpPr>
      <p:grpSpPr>
        <a:xfrm>
          <a:off x="0" y="0"/>
          <a:ext cx="0" cy="0"/>
          <a:chOff x="0" y="0"/>
          <a:chExt cx="0" cy="0"/>
        </a:xfrm>
      </p:grpSpPr>
      <p:sp>
        <p:nvSpPr>
          <p:cNvPr id="1049525" name=""/>
          <p:cNvSpPr txBox="1"/>
          <p:nvPr>
            <p:ph type="title" idx="0"/>
          </p:nvPr>
        </p:nvSpPr>
        <p:spPr>
          <a:xfrm>
            <a:off x="457200" y="273050"/>
            <a:ext cx="8229600" cy="1143000"/>
          </a:xfrm>
          <a:prstGeom prst="rect"/>
          <a:noFill/>
          <a:ln>
            <a:noFill/>
          </a:ln>
        </p:spPr>
        <p:txBody>
          <a:bodyPr anchor="ctr" wrap="square"/>
          <a:p>
            <a:pPr lvl="0"/>
            <a:r>
              <a:t>Management ct. . .</a:t>
            </a:r>
          </a:p>
        </p:txBody>
      </p:sp>
      <p:sp>
        <p:nvSpPr>
          <p:cNvPr id="1049526" name=""/>
          <p:cNvSpPr txBox="1"/>
          <p:nvPr>
            <p:ph type="body" idx="1"/>
          </p:nvPr>
        </p:nvSpPr>
        <p:spPr>
          <a:xfrm>
            <a:off x="457200" y="1600200"/>
            <a:ext cx="8229600" cy="4524375"/>
          </a:xfrm>
          <a:prstGeom prst="rect"/>
          <a:noFill/>
          <a:ln>
            <a:noFill/>
          </a:ln>
        </p:spPr>
        <p:txBody>
          <a:bodyPr anchor="t" wrap="square"/>
          <a:p>
            <a:pPr lvl="0"/>
            <a:r>
              <a:t>Observe the aseptic technique every time you are doing a sterile procedure</a:t>
            </a:r>
          </a:p>
          <a:p>
            <a:pPr lvl="0"/>
            <a:r>
              <a:t>Avoid unnecessary frequent vaginal examinations.</a:t>
            </a:r>
          </a:p>
          <a:p>
            <a:pPr lvl="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973" name=""/>
        <p:cNvGrpSpPr/>
        <p:nvPr/>
      </p:nvGrpSpPr>
      <p:grpSpPr>
        <a:xfrm>
          <a:off x="0" y="0"/>
          <a:ext cx="0" cy="0"/>
          <a:chOff x="0" y="0"/>
          <a:chExt cx="0" cy="0"/>
        </a:xfrm>
      </p:grpSpPr>
      <p:sp>
        <p:nvSpPr>
          <p:cNvPr id="1049527" name=""/>
          <p:cNvSpPr txBox="1"/>
          <p:nvPr>
            <p:ph type="title" idx="0"/>
          </p:nvPr>
        </p:nvSpPr>
        <p:spPr>
          <a:xfrm>
            <a:off x="457200" y="273050"/>
            <a:ext cx="8229600" cy="1143000"/>
          </a:xfrm>
          <a:prstGeom prst="rect"/>
          <a:noFill/>
          <a:ln>
            <a:noFill/>
          </a:ln>
        </p:spPr>
        <p:txBody>
          <a:bodyPr anchor="ctr" wrap="square"/>
          <a:p>
            <a:pPr lvl="0"/>
            <a:r>
              <a:t>Emotional support</a:t>
            </a:r>
          </a:p>
        </p:txBody>
      </p:sp>
      <p:sp>
        <p:nvSpPr>
          <p:cNvPr id="1049528"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Encourage the birth companion to support the woman emotionally during labor.</a:t>
            </a:r>
          </a:p>
          <a:p>
            <a:pPr lvl="0"/>
            <a:r>
              <a:t>Explain the process of labor to the woman and lay down expectations to relieve anxiety.</a:t>
            </a:r>
          </a:p>
          <a:p>
            <a:pPr lvl="0"/>
            <a:r>
              <a:t>Keep on encouraging the woman.</a:t>
            </a:r>
          </a:p>
          <a:p>
            <a:pPr lvl="0"/>
            <a:r>
              <a:t>Express care and dependability to the client to boost her confidence.</a:t>
            </a:r>
          </a:p>
          <a:p>
            <a:pPr lvl="0"/>
            <a:r>
              <a:t>As a midwife, display tolerant non-</a:t>
            </a:r>
            <a:r>
              <a:t>judgemental</a:t>
            </a:r>
            <a:r>
              <a:t> attitude in provision of care.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974" name=""/>
        <p:cNvGrpSpPr/>
        <p:nvPr/>
      </p:nvGrpSpPr>
      <p:grpSpPr>
        <a:xfrm>
          <a:off x="0" y="0"/>
          <a:ext cx="0" cy="0"/>
          <a:chOff x="0" y="0"/>
          <a:chExt cx="0" cy="0"/>
        </a:xfrm>
      </p:grpSpPr>
      <p:sp>
        <p:nvSpPr>
          <p:cNvPr id="1049529" name=""/>
          <p:cNvSpPr txBox="1"/>
          <p:nvPr>
            <p:ph type="title" idx="0"/>
          </p:nvPr>
        </p:nvSpPr>
        <p:spPr>
          <a:xfrm>
            <a:off x="457200" y="273050"/>
            <a:ext cx="8229600" cy="1143000"/>
          </a:xfrm>
          <a:prstGeom prst="rect"/>
          <a:noFill/>
          <a:ln>
            <a:noFill/>
          </a:ln>
        </p:spPr>
        <p:txBody>
          <a:bodyPr anchor="ctr" wrap="square"/>
          <a:p>
            <a:pPr lvl="0"/>
            <a:r>
              <a:t>Observations/</a:t>
            </a:r>
            <a:r>
              <a:t>partographing</a:t>
            </a:r>
          </a:p>
        </p:txBody>
      </p:sp>
      <p:sp>
        <p:nvSpPr>
          <p:cNvPr id="1049530" name=""/>
          <p:cNvSpPr txBox="1"/>
          <p:nvPr>
            <p:ph type="body" idx="1"/>
          </p:nvPr>
        </p:nvSpPr>
        <p:spPr>
          <a:xfrm>
            <a:off x="457200" y="1600200"/>
            <a:ext cx="8229600" cy="4524375"/>
          </a:xfrm>
          <a:prstGeom prst="rect"/>
          <a:noFill/>
          <a:ln>
            <a:noFill/>
          </a:ln>
        </p:spPr>
        <p:txBody>
          <a:bodyPr anchor="t" wrap="square"/>
          <a:p>
            <a:pPr lvl="0"/>
            <a:r>
              <a:t>Observations about the condition of the pregnant woman, her unborn baby and progress of labor should be monitored regularly.</a:t>
            </a:r>
          </a:p>
          <a:p>
            <a:pPr lvl="0"/>
            <a:r>
              <a:t>Partograph should only be started when the mother is in active labor, </a:t>
            </a:r>
            <a:r>
              <a:t>ie</a:t>
            </a:r>
            <a:r>
              <a:t> cervical dilatation of 4cm has been achieved.</a:t>
            </a:r>
          </a:p>
          <a:p>
            <a:pPr lvl="0"/>
            <a:r>
              <a:t>The following observations are done:-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975" name=""/>
        <p:cNvGrpSpPr/>
        <p:nvPr/>
      </p:nvGrpSpPr>
      <p:grpSpPr>
        <a:xfrm>
          <a:off x="0" y="0"/>
          <a:ext cx="0" cy="0"/>
          <a:chOff x="0" y="0"/>
          <a:chExt cx="0" cy="0"/>
        </a:xfrm>
      </p:grpSpPr>
      <p:sp>
        <p:nvSpPr>
          <p:cNvPr id="1049531" name=""/>
          <p:cNvSpPr txBox="1"/>
          <p:nvPr>
            <p:ph type="title" idx="0"/>
          </p:nvPr>
        </p:nvSpPr>
        <p:spPr>
          <a:xfrm>
            <a:off x="457200" y="273050"/>
            <a:ext cx="8229600" cy="1143000"/>
          </a:xfrm>
          <a:prstGeom prst="rect"/>
          <a:noFill/>
          <a:ln>
            <a:noFill/>
          </a:ln>
        </p:spPr>
        <p:txBody>
          <a:bodyPr anchor="ctr" wrap="square"/>
          <a:p>
            <a:pPr lvl="0"/>
            <a:r>
              <a:t>Observations ct . .</a:t>
            </a:r>
          </a:p>
        </p:txBody>
      </p:sp>
      <p:sp>
        <p:nvSpPr>
          <p:cNvPr id="104953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a:solidFill>
                  <a:srgbClr val="00B0F0"/>
                </a:solidFill>
              </a:rPr>
              <a:t>Pulse rate</a:t>
            </a:r>
            <a:r>
              <a:t>:-recorded every 30 minutes when the woman is in active labor. Pulse rate of above 100b/m are indicative of anxiety, infections, ketosis or hemorrhage.</a:t>
            </a:r>
          </a:p>
          <a:p>
            <a:pPr lvl="0"/>
            <a:r>
              <a:rPr>
                <a:solidFill>
                  <a:srgbClr val="00B0F0"/>
                </a:solidFill>
              </a:rPr>
              <a:t>Temperatures:- </a:t>
            </a:r>
            <a:r>
              <a:t>should be recorded every 4  hours. Pyrexia is indicative of infections or hypoglycemia.</a:t>
            </a:r>
          </a:p>
          <a:p>
            <a:pPr lvl="0"/>
            <a:r>
              <a:rPr>
                <a:solidFill>
                  <a:srgbClr val="00B0F0"/>
                </a:solidFill>
              </a:rPr>
              <a:t>Blood pressure</a:t>
            </a:r>
            <a:r>
              <a:t>:- measured every four hours, unless it is abnormal. Hypotension may be due to supine position, shock or epidural </a:t>
            </a:r>
            <a:r>
              <a:t>anaesthesia</a:t>
            </a:r>
            <a:r>
              <a:t>.</a:t>
            </a:r>
          </a:p>
          <a:p>
            <a:pPr lvl="0"/>
          </a:p>
          <a:p>
            <a:pPr lvl="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8706" name=""/>
          <p:cNvSpPr txBox="1"/>
          <p:nvPr>
            <p:ph type="title" idx="0"/>
          </p:nvPr>
        </p:nvSpPr>
        <p:spPr>
          <a:xfrm>
            <a:off x="457200" y="273050"/>
            <a:ext cx="8229600" cy="1143000"/>
          </a:xfrm>
          <a:prstGeom prst="rect"/>
          <a:noFill/>
          <a:ln>
            <a:noFill/>
          </a:ln>
        </p:spPr>
        <p:txBody>
          <a:bodyPr anchor="ctr" wrap="square"/>
          <a:p>
            <a:pPr lvl="0"/>
            <a:r>
              <a:t>The internal organs</a:t>
            </a:r>
          </a:p>
        </p:txBody>
      </p:sp>
      <p:sp>
        <p:nvSpPr>
          <p:cNvPr id="1048707" name=""/>
          <p:cNvSpPr txBox="1"/>
          <p:nvPr>
            <p:ph type="body" idx="1"/>
          </p:nvPr>
        </p:nvSpPr>
        <p:spPr>
          <a:xfrm>
            <a:off x="457200" y="1600200"/>
            <a:ext cx="8229600" cy="4524375"/>
          </a:xfrm>
          <a:prstGeom prst="rect"/>
          <a:noFill/>
          <a:ln>
            <a:noFill/>
          </a:ln>
        </p:spPr>
        <p:txBody>
          <a:bodyPr anchor="t" wrap="square"/>
          <a:p>
            <a:pPr lvl="0"/>
            <a:r>
              <a:t>Includes:-</a:t>
            </a:r>
          </a:p>
          <a:p>
            <a:pPr lvl="1"/>
            <a:r>
              <a:t>The vagina</a:t>
            </a:r>
          </a:p>
          <a:p>
            <a:pPr lvl="1"/>
            <a:r>
              <a:t>The uterus</a:t>
            </a:r>
          </a:p>
          <a:p>
            <a:pPr lvl="1"/>
            <a:r>
              <a:t>Two fallopian tubes</a:t>
            </a:r>
          </a:p>
          <a:p>
            <a:pPr lvl="1"/>
            <a:r>
              <a:t>Two ovaries</a:t>
            </a:r>
          </a:p>
          <a:p>
            <a:pPr lvl="1">
              <a:buNone/>
            </a:pPr>
          </a:p>
        </p:txBody>
      </p:sp>
      <p:pic>
        <p:nvPicPr>
          <p:cNvPr id="2097158" name=""/>
          <p:cNvPicPr>
            <a:picLocks/>
          </p:cNvPicPr>
          <p:nvPr/>
        </p:nvPicPr>
        <p:blipFill>
          <a:blip xmlns:r="http://schemas.openxmlformats.org/officeDocument/2006/relationships" r:embed="rId1"/>
          <a:srcRect/>
          <a:stretch>
            <a:fillRect/>
          </a:stretch>
        </p:blipFill>
        <p:spPr>
          <a:xfrm>
            <a:off x="4343400" y="1447800"/>
            <a:ext cx="4505325" cy="5067300"/>
          </a:xfrm>
          <a:prstGeom prst="rect"/>
          <a:noFill/>
          <a:ln>
            <a:noFill/>
          </a:ln>
        </p:spPr>
      </p:pic>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976" name=""/>
        <p:cNvGrpSpPr/>
        <p:nvPr/>
      </p:nvGrpSpPr>
      <p:grpSpPr>
        <a:xfrm>
          <a:off x="0" y="0"/>
          <a:ext cx="0" cy="0"/>
          <a:chOff x="0" y="0"/>
          <a:chExt cx="0" cy="0"/>
        </a:xfrm>
      </p:grpSpPr>
      <p:sp>
        <p:nvSpPr>
          <p:cNvPr id="1049533" name=""/>
          <p:cNvSpPr txBox="1"/>
          <p:nvPr>
            <p:ph type="title" idx="0"/>
          </p:nvPr>
        </p:nvSpPr>
        <p:spPr>
          <a:xfrm>
            <a:off x="457200" y="273050"/>
            <a:ext cx="8229600" cy="1143000"/>
          </a:xfrm>
          <a:prstGeom prst="rect"/>
          <a:noFill/>
          <a:ln>
            <a:noFill/>
          </a:ln>
        </p:spPr>
        <p:txBody>
          <a:bodyPr anchor="ctr" wrap="square"/>
          <a:p>
            <a:pPr lvl="0"/>
            <a:r>
              <a:t>Observations ct. .</a:t>
            </a:r>
          </a:p>
        </p:txBody>
      </p:sp>
      <p:sp>
        <p:nvSpPr>
          <p:cNvPr id="104953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Blood pressures may be further aggravated by labor on women who had hypertensive disorders in pregnancy.</a:t>
            </a:r>
          </a:p>
          <a:p>
            <a:pPr lvl="0"/>
            <a:r>
              <a:rPr>
                <a:solidFill>
                  <a:srgbClr val="00B0F0"/>
                </a:solidFill>
              </a:rPr>
              <a:t>Urinalysis:- </a:t>
            </a:r>
            <a:r>
              <a:t>urine is tested for glucose, ketones and proteins. The volume of the urine is also measured.</a:t>
            </a:r>
          </a:p>
          <a:p>
            <a:pPr lvl="0"/>
            <a:r>
              <a:rPr>
                <a:solidFill>
                  <a:srgbClr val="00B0F0"/>
                </a:solidFill>
              </a:rPr>
              <a:t>Contractions:- </a:t>
            </a:r>
            <a:r>
              <a:t>assessed ½ </a:t>
            </a:r>
            <a:r>
              <a:t>hrly</a:t>
            </a:r>
          </a:p>
          <a:p>
            <a:pPr lvl="0"/>
            <a:r>
              <a:rPr>
                <a:solidFill>
                  <a:srgbClr val="00B0F0"/>
                </a:solidFill>
              </a:rPr>
              <a:t>Descent of the presenting part:- </a:t>
            </a:r>
            <a:r>
              <a:t>assessed 4 hourly</a:t>
            </a:r>
          </a:p>
          <a:p>
            <a:pPr lvl="0"/>
            <a:r>
              <a:rPr>
                <a:solidFill>
                  <a:srgbClr val="00B0F0"/>
                </a:solidFill>
              </a:rPr>
              <a:t>Cervical dilatation:- </a:t>
            </a:r>
            <a:r>
              <a:t>assessed 4 hourly</a:t>
            </a:r>
          </a:p>
          <a:p>
            <a:pPr lvl="0">
              <a:buNone/>
            </a:pPr>
          </a:p>
          <a:p>
            <a:pPr lvl="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977" name=""/>
        <p:cNvGrpSpPr/>
        <p:nvPr/>
      </p:nvGrpSpPr>
      <p:grpSpPr>
        <a:xfrm>
          <a:off x="0" y="0"/>
          <a:ext cx="0" cy="0"/>
          <a:chOff x="0" y="0"/>
          <a:chExt cx="0" cy="0"/>
        </a:xfrm>
      </p:grpSpPr>
      <p:sp>
        <p:nvSpPr>
          <p:cNvPr id="1049535" name=""/>
          <p:cNvSpPr txBox="1"/>
          <p:nvPr>
            <p:ph type="title" idx="0"/>
          </p:nvPr>
        </p:nvSpPr>
        <p:spPr>
          <a:xfrm>
            <a:off x="457200" y="273050"/>
            <a:ext cx="8229600" cy="1143000"/>
          </a:xfrm>
          <a:prstGeom prst="rect"/>
          <a:noFill/>
          <a:ln>
            <a:noFill/>
          </a:ln>
        </p:spPr>
        <p:txBody>
          <a:bodyPr anchor="ctr" wrap="square"/>
          <a:p>
            <a:pPr lvl="0"/>
            <a:r>
              <a:t>Observations ct. . </a:t>
            </a:r>
          </a:p>
        </p:txBody>
      </p:sp>
      <p:sp>
        <p:nvSpPr>
          <p:cNvPr id="1049536" name=""/>
          <p:cNvSpPr txBox="1"/>
          <p:nvPr>
            <p:ph type="body" idx="1"/>
          </p:nvPr>
        </p:nvSpPr>
        <p:spPr>
          <a:xfrm>
            <a:off x="457200" y="1600200"/>
            <a:ext cx="8229600" cy="4524375"/>
          </a:xfrm>
          <a:prstGeom prst="rect"/>
          <a:noFill/>
          <a:ln>
            <a:noFill/>
          </a:ln>
        </p:spPr>
        <p:txBody>
          <a:bodyPr anchor="t" wrap="square"/>
          <a:p>
            <a:pPr lvl="0"/>
            <a:r>
              <a:rPr>
                <a:solidFill>
                  <a:srgbClr val="00B0F0"/>
                </a:solidFill>
              </a:rPr>
              <a:t>Fetal heart rate:- </a:t>
            </a:r>
            <a:r>
              <a:t>to assess fetal well being its assessed ½ hourly</a:t>
            </a:r>
          </a:p>
          <a:p>
            <a:pPr lvl="0"/>
            <a:r>
              <a:rPr>
                <a:solidFill>
                  <a:srgbClr val="00B0F0"/>
                </a:solidFill>
              </a:rPr>
              <a:t>Amniotic fluid:- </a:t>
            </a:r>
            <a:r>
              <a:t>It also determines the fetal reaction to labour and its assessed ½ hourly</a:t>
            </a:r>
          </a:p>
          <a:p>
            <a:pPr lvl="0"/>
            <a:r>
              <a:t>Observe the maternal general status and her fortitude.</a:t>
            </a:r>
          </a:p>
          <a:p>
            <a:pPr lvl="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978" name=""/>
        <p:cNvGrpSpPr/>
        <p:nvPr/>
      </p:nvGrpSpPr>
      <p:grpSpPr>
        <a:xfrm>
          <a:off x="0" y="0"/>
          <a:ext cx="0" cy="0"/>
          <a:chOff x="0" y="0"/>
          <a:chExt cx="0" cy="0"/>
        </a:xfrm>
      </p:grpSpPr>
      <p:sp>
        <p:nvSpPr>
          <p:cNvPr id="1049537" name=""/>
          <p:cNvSpPr txBox="1"/>
          <p:nvPr>
            <p:ph type="title" idx="0"/>
          </p:nvPr>
        </p:nvSpPr>
        <p:spPr>
          <a:xfrm>
            <a:off x="457200" y="273050"/>
            <a:ext cx="8229600" cy="1143000"/>
          </a:xfrm>
          <a:prstGeom prst="rect"/>
          <a:noFill/>
          <a:ln>
            <a:noFill/>
          </a:ln>
        </p:spPr>
        <p:txBody>
          <a:bodyPr anchor="ctr" wrap="square"/>
          <a:p>
            <a:pPr lvl="0"/>
            <a:r>
              <a:t>Care of the bladder</a:t>
            </a:r>
          </a:p>
        </p:txBody>
      </p:sp>
      <p:sp>
        <p:nvSpPr>
          <p:cNvPr id="1049538" name=""/>
          <p:cNvSpPr txBox="1"/>
          <p:nvPr>
            <p:ph type="body" idx="1"/>
          </p:nvPr>
        </p:nvSpPr>
        <p:spPr>
          <a:xfrm>
            <a:off x="457200" y="1600200"/>
            <a:ext cx="8229600" cy="4524375"/>
          </a:xfrm>
          <a:prstGeom prst="rect"/>
          <a:noFill/>
          <a:ln>
            <a:noFill/>
          </a:ln>
        </p:spPr>
        <p:txBody>
          <a:bodyPr anchor="t" wrap="square"/>
          <a:p>
            <a:pPr lvl="0"/>
            <a:r>
              <a:t>Encourage the woman to empty her bladder every 1-2 hours.</a:t>
            </a:r>
          </a:p>
          <a:p>
            <a:pPr lvl="0"/>
            <a:r>
              <a:t>If the woman is not able to visit the toilet, offer privacy and provide with a bed pan.</a:t>
            </a:r>
          </a:p>
          <a:p>
            <a:pPr lvl="0"/>
            <a:r>
              <a:t>A catheter is passed if the woman is unable to empty the bladder completely.</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979" name=""/>
        <p:cNvGrpSpPr/>
        <p:nvPr/>
      </p:nvGrpSpPr>
      <p:grpSpPr>
        <a:xfrm>
          <a:off x="0" y="0"/>
          <a:ext cx="0" cy="0"/>
          <a:chOff x="0" y="0"/>
          <a:chExt cx="0" cy="0"/>
        </a:xfrm>
      </p:grpSpPr>
      <p:sp>
        <p:nvSpPr>
          <p:cNvPr id="1049539" name=""/>
          <p:cNvSpPr txBox="1"/>
          <p:nvPr>
            <p:ph type="title" idx="0"/>
          </p:nvPr>
        </p:nvSpPr>
        <p:spPr>
          <a:xfrm>
            <a:off x="457200" y="273050"/>
            <a:ext cx="8229600" cy="1143000"/>
          </a:xfrm>
          <a:prstGeom prst="rect"/>
          <a:noFill/>
          <a:ln>
            <a:noFill/>
          </a:ln>
        </p:spPr>
        <p:txBody>
          <a:bodyPr anchor="ctr" wrap="square"/>
          <a:p>
            <a:pPr lvl="0"/>
            <a:r>
              <a:t>nutrition</a:t>
            </a:r>
          </a:p>
        </p:txBody>
      </p:sp>
      <p:sp>
        <p:nvSpPr>
          <p:cNvPr id="1049540" name=""/>
          <p:cNvSpPr txBox="1"/>
          <p:nvPr>
            <p:ph type="body" idx="1"/>
          </p:nvPr>
        </p:nvSpPr>
        <p:spPr>
          <a:xfrm>
            <a:off x="457200" y="1600200"/>
            <a:ext cx="8229600" cy="4524375"/>
          </a:xfrm>
          <a:prstGeom prst="rect"/>
          <a:noFill/>
          <a:ln>
            <a:noFill/>
          </a:ln>
        </p:spPr>
        <p:txBody>
          <a:bodyPr anchor="t" wrap="square"/>
          <a:p>
            <a:pPr lvl="0"/>
            <a:r>
              <a:t>Offer the woman light foods rich in carbohydrates to provide energy during labor </a:t>
            </a:r>
            <a:r>
              <a:t>eg</a:t>
            </a:r>
            <a:r>
              <a:t>. Biscuits, toast, yoghurt, breakfast cereal, fruit juice, tea etc.</a:t>
            </a:r>
          </a:p>
          <a:p>
            <a:pPr lvl="0"/>
            <a:r>
              <a:t>Fluids intake will reduce the risk of dehydration during labor.</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980" name=""/>
        <p:cNvGrpSpPr/>
        <p:nvPr/>
      </p:nvGrpSpPr>
      <p:grpSpPr>
        <a:xfrm>
          <a:off x="0" y="0"/>
          <a:ext cx="0" cy="0"/>
          <a:chOff x="0" y="0"/>
          <a:chExt cx="0" cy="0"/>
        </a:xfrm>
      </p:grpSpPr>
      <p:sp>
        <p:nvSpPr>
          <p:cNvPr id="1049541" name=""/>
          <p:cNvSpPr txBox="1"/>
          <p:nvPr>
            <p:ph type="title" idx="0"/>
          </p:nvPr>
        </p:nvSpPr>
        <p:spPr>
          <a:xfrm>
            <a:off x="457200" y="273050"/>
            <a:ext cx="8229600" cy="1143000"/>
          </a:xfrm>
          <a:prstGeom prst="rect"/>
          <a:noFill/>
          <a:ln>
            <a:noFill/>
          </a:ln>
        </p:spPr>
        <p:txBody>
          <a:bodyPr anchor="ctr" wrap="square"/>
          <a:p>
            <a:pPr lvl="0"/>
            <a:r>
              <a:t>Relieving pain and comfort</a:t>
            </a:r>
          </a:p>
        </p:txBody>
      </p:sp>
      <p:sp>
        <p:nvSpPr>
          <p:cNvPr id="1049542" name=""/>
          <p:cNvSpPr txBox="1"/>
          <p:nvPr>
            <p:ph type="body" idx="1"/>
          </p:nvPr>
        </p:nvSpPr>
        <p:spPr>
          <a:xfrm>
            <a:off x="457200" y="1600200"/>
            <a:ext cx="8229600" cy="4524375"/>
          </a:xfrm>
          <a:prstGeom prst="rect"/>
          <a:noFill/>
          <a:ln>
            <a:noFill/>
          </a:ln>
        </p:spPr>
        <p:txBody>
          <a:bodyPr anchor="t" wrap="square">
            <a:normAutofit lnSpcReduction="10000"/>
          </a:bodyPr>
          <a:p>
            <a:pPr lvl="0"/>
            <a:r>
              <a:t>Rub the woman’s back during contractions to increase sensory input and thus reduce sensation of pain.</a:t>
            </a:r>
          </a:p>
          <a:p>
            <a:pPr lvl="0"/>
            <a:r>
              <a:t>Ensure the woman assumes a comfortable position.</a:t>
            </a:r>
          </a:p>
          <a:p>
            <a:pPr lvl="0"/>
            <a:r>
              <a:t>Encourage the woman to walk around to aid in descent and shorten labor.</a:t>
            </a:r>
          </a:p>
          <a:p>
            <a:pPr lvl="0"/>
            <a:r>
              <a:t>Encourage the woman to anticipate positively the birth of her child.</a:t>
            </a:r>
          </a:p>
          <a:p>
            <a:pPr lvl="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981" name=""/>
        <p:cNvGrpSpPr/>
        <p:nvPr/>
      </p:nvGrpSpPr>
      <p:grpSpPr>
        <a:xfrm>
          <a:off x="0" y="0"/>
          <a:ext cx="0" cy="0"/>
          <a:chOff x="0" y="0"/>
          <a:chExt cx="0" cy="0"/>
        </a:xfrm>
      </p:grpSpPr>
      <p:sp>
        <p:nvSpPr>
          <p:cNvPr id="1049543" name=""/>
          <p:cNvSpPr txBox="1"/>
          <p:nvPr>
            <p:ph type="title" idx="0"/>
          </p:nvPr>
        </p:nvSpPr>
        <p:spPr>
          <a:xfrm>
            <a:off x="457200" y="273050"/>
            <a:ext cx="8229600" cy="1143000"/>
          </a:xfrm>
          <a:prstGeom prst="rect"/>
          <a:noFill/>
          <a:ln>
            <a:noFill/>
          </a:ln>
        </p:spPr>
        <p:txBody>
          <a:bodyPr anchor="ctr" wrap="square">
            <a:normAutofit fontScale="90000"/>
          </a:bodyPr>
          <a:p>
            <a:pPr lvl="0"/>
            <a:r>
              <a:t>VAGINAL EXAMINATION IN LABOUR</a:t>
            </a:r>
          </a:p>
        </p:txBody>
      </p:sp>
      <p:sp>
        <p:nvSpPr>
          <p:cNvPr id="1049544" name=""/>
          <p:cNvSpPr txBox="1"/>
          <p:nvPr>
            <p:ph type="body" idx="1"/>
          </p:nvPr>
        </p:nvSpPr>
        <p:spPr>
          <a:xfrm>
            <a:off x="457200" y="1600200"/>
            <a:ext cx="8229600" cy="4524375"/>
          </a:xfrm>
          <a:prstGeom prst="rect"/>
          <a:noFill/>
          <a:ln>
            <a:noFill/>
          </a:ln>
        </p:spPr>
        <p:txBody>
          <a:bodyPr anchor="t" wrap="square">
            <a:normAutofit fontScale="75000" lnSpcReduction="20000"/>
          </a:bodyPr>
          <a:p>
            <a:pPr lvl="0">
              <a:buNone/>
            </a:pPr>
            <a:r>
              <a:t>When Doing Vaginal Examination Always Remember:-  </a:t>
            </a:r>
          </a:p>
          <a:p>
            <a:pPr lvl="0">
              <a:buNone/>
            </a:pPr>
            <a:r>
              <a:t>1.  The vaginal is not a sterile cavity, - the Uterus is. Every </a:t>
            </a:r>
          </a:p>
          <a:p>
            <a:pPr lvl="0">
              <a:buNone/>
            </a:pPr>
            <a:r>
              <a:t>vaginal examination increases the danger of intrauterine </a:t>
            </a:r>
          </a:p>
          <a:p>
            <a:pPr lvl="0">
              <a:buNone/>
            </a:pPr>
            <a:r>
              <a:t>infection, if carelessly performed.  </a:t>
            </a:r>
          </a:p>
          <a:p>
            <a:pPr lvl="0">
              <a:buNone/>
            </a:pPr>
            <a:r>
              <a:t>2.  A vaginal examination is uncomfortable and embarrassing </a:t>
            </a:r>
          </a:p>
          <a:p>
            <a:pPr lvl="0">
              <a:buNone/>
            </a:pPr>
            <a:r>
              <a:t>for the patient.  </a:t>
            </a:r>
          </a:p>
          <a:p>
            <a:pPr lvl="0">
              <a:buNone/>
            </a:pPr>
            <a:r>
              <a:t>3.  Careful abdominal examination gives a lot of information. </a:t>
            </a:r>
          </a:p>
          <a:p>
            <a:pPr lvl="0">
              <a:buNone/>
            </a:pPr>
            <a:r>
              <a:t>Do it always before vaginal examination.  </a:t>
            </a:r>
          </a:p>
          <a:p>
            <a:pPr lvl="0">
              <a:buNone/>
            </a:pPr>
            <a:r>
              <a:t>4.  When doing a vaginal examination, find out all the </a:t>
            </a:r>
          </a:p>
          <a:p>
            <a:pPr lvl="0">
              <a:buNone/>
            </a:pPr>
            <a:r>
              <a:t>information you can, this may save it having to be </a:t>
            </a:r>
          </a:p>
          <a:p>
            <a:pPr lvl="0">
              <a:buNone/>
            </a:pPr>
            <a:r>
              <a:t>repeat</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982" name=""/>
        <p:cNvGrpSpPr/>
        <p:nvPr/>
      </p:nvGrpSpPr>
      <p:grpSpPr>
        <a:xfrm>
          <a:off x="0" y="0"/>
          <a:ext cx="0" cy="0"/>
          <a:chOff x="0" y="0"/>
          <a:chExt cx="0" cy="0"/>
        </a:xfrm>
      </p:grpSpPr>
      <p:sp>
        <p:nvSpPr>
          <p:cNvPr id="1049545" name=""/>
          <p:cNvSpPr txBox="1"/>
          <p:nvPr>
            <p:ph type="title" idx="0"/>
          </p:nvPr>
        </p:nvSpPr>
        <p:spPr>
          <a:xfrm>
            <a:off x="457200" y="273050"/>
            <a:ext cx="8229600" cy="1143000"/>
          </a:xfrm>
          <a:prstGeom prst="rect"/>
          <a:noFill/>
          <a:ln>
            <a:noFill/>
          </a:ln>
        </p:spPr>
        <p:txBody>
          <a:bodyPr anchor="ctr" wrap="square"/>
          <a:p>
            <a:pPr lvl="0"/>
            <a:r>
              <a:t>INDICATIONS FOR VE</a:t>
            </a:r>
          </a:p>
        </p:txBody>
      </p:sp>
      <p:sp>
        <p:nvSpPr>
          <p:cNvPr id="1049546" name=""/>
          <p:cNvSpPr txBox="1"/>
          <p:nvPr>
            <p:ph type="body" idx="1"/>
          </p:nvPr>
        </p:nvSpPr>
        <p:spPr>
          <a:xfrm>
            <a:off x="457200" y="1295400"/>
            <a:ext cx="8229600" cy="4829175"/>
          </a:xfrm>
          <a:prstGeom prst="rect"/>
          <a:noFill/>
          <a:ln>
            <a:noFill/>
          </a:ln>
        </p:spPr>
        <p:txBody>
          <a:bodyPr anchor="t" wrap="square">
            <a:normAutofit fontScale="96875" lnSpcReduction="20000"/>
          </a:bodyPr>
          <a:p>
            <a:pPr lvl="0">
              <a:buNone/>
            </a:pPr>
            <a:r>
              <a:t> 1. When in doubt about the presentation, dilatation, or </a:t>
            </a:r>
          </a:p>
          <a:p>
            <a:pPr lvl="0">
              <a:buNone/>
            </a:pPr>
            <a:r>
              <a:t>      position and to assess progress.  </a:t>
            </a:r>
          </a:p>
          <a:p>
            <a:pPr lvl="0">
              <a:buNone/>
            </a:pPr>
            <a:r>
              <a:t>2.  To assess the shape and size of the pelvis.  </a:t>
            </a:r>
          </a:p>
          <a:p>
            <a:pPr lvl="0">
              <a:buNone/>
            </a:pPr>
            <a:r>
              <a:t>3.  To know the cause in fetal or maternal distress.  </a:t>
            </a:r>
          </a:p>
          <a:p>
            <a:pPr lvl="0">
              <a:buNone/>
            </a:pPr>
            <a:r>
              <a:t>4.  When the membranes rupture and the head is high or there is Malpresentation, to make sure there is not </a:t>
            </a:r>
          </a:p>
          <a:p>
            <a:pPr lvl="0">
              <a:buNone/>
            </a:pPr>
            <a:r>
              <a:t>    prolapsed cord</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983" name=""/>
        <p:cNvGrpSpPr/>
        <p:nvPr/>
      </p:nvGrpSpPr>
      <p:grpSpPr>
        <a:xfrm>
          <a:off x="0" y="0"/>
          <a:ext cx="0" cy="0"/>
          <a:chOff x="0" y="0"/>
          <a:chExt cx="0" cy="0"/>
        </a:xfrm>
      </p:grpSpPr>
      <p:sp>
        <p:nvSpPr>
          <p:cNvPr id="1049547"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48" name=""/>
          <p:cNvSpPr txBox="1"/>
          <p:nvPr>
            <p:ph type="body" idx="1"/>
          </p:nvPr>
        </p:nvSpPr>
        <p:spPr>
          <a:xfrm>
            <a:off x="457200" y="1143000"/>
            <a:ext cx="8229600" cy="4981575"/>
          </a:xfrm>
          <a:prstGeom prst="rect"/>
          <a:noFill/>
          <a:ln>
            <a:noFill/>
          </a:ln>
        </p:spPr>
        <p:txBody>
          <a:bodyPr anchor="t" wrap="square">
            <a:normAutofit fontScale="96875" lnSpcReduction="20000"/>
          </a:bodyPr>
          <a:p>
            <a:pPr lvl="0">
              <a:buNone/>
            </a:pPr>
            <a:r>
              <a:t>Information:  To be got on Vaginal Examination  </a:t>
            </a:r>
          </a:p>
          <a:p>
            <a:pPr lvl="0">
              <a:buNone/>
            </a:pPr>
            <a:r>
              <a:t>1. Presenting Part </a:t>
            </a:r>
          </a:p>
          <a:p>
            <a:pPr lvl="0">
              <a:buNone/>
            </a:pPr>
            <a:r>
              <a:t>		Presentation </a:t>
            </a:r>
          </a:p>
          <a:p>
            <a:pPr lvl="0">
              <a:buNone/>
            </a:pPr>
            <a:r>
              <a:t> 		Level of presenting Part</a:t>
            </a:r>
          </a:p>
          <a:p>
            <a:pPr lvl="0">
              <a:buNone/>
            </a:pPr>
            <a:r>
              <a:t>  		Caput </a:t>
            </a:r>
          </a:p>
          <a:p>
            <a:pPr lvl="0">
              <a:buNone/>
            </a:pPr>
            <a:r>
              <a:t>		Sutures and </a:t>
            </a:r>
            <a:r>
              <a:t>Fontanelles</a:t>
            </a:r>
            <a:r>
              <a:t>.   </a:t>
            </a:r>
          </a:p>
          <a:p>
            <a:pPr lvl="0">
              <a:buNone/>
            </a:pPr>
            <a:r>
              <a:t>		Overlapping or </a:t>
            </a:r>
            <a:r>
              <a:t>moulding</a:t>
            </a:r>
            <a:r>
              <a:t> </a:t>
            </a:r>
          </a:p>
          <a:p>
            <a:pPr lvl="0">
              <a:buNone/>
            </a:pPr>
            <a:r>
              <a:t>2. Membranes </a:t>
            </a:r>
          </a:p>
          <a:p>
            <a:pPr lvl="0">
              <a:buNone/>
            </a:pPr>
            <a:r>
              <a:t>		Intact - Bulging or flat?  </a:t>
            </a:r>
          </a:p>
          <a:p>
            <a:pPr lvl="0">
              <a:buNone/>
            </a:pPr>
            <a:r>
              <a:t>		Ruptured - Color of liquor</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984" name=""/>
        <p:cNvGrpSpPr/>
        <p:nvPr/>
      </p:nvGrpSpPr>
      <p:grpSpPr>
        <a:xfrm>
          <a:off x="0" y="0"/>
          <a:ext cx="0" cy="0"/>
          <a:chOff x="0" y="0"/>
          <a:chExt cx="0" cy="0"/>
        </a:xfrm>
      </p:grpSpPr>
      <p:sp>
        <p:nvSpPr>
          <p:cNvPr id="1049549"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50" name=""/>
          <p:cNvSpPr txBox="1"/>
          <p:nvPr>
            <p:ph type="body" idx="1"/>
          </p:nvPr>
        </p:nvSpPr>
        <p:spPr>
          <a:xfrm>
            <a:off x="457200" y="1600200"/>
            <a:ext cx="8229600" cy="4524375"/>
          </a:xfrm>
          <a:prstGeom prst="rect"/>
          <a:noFill/>
          <a:ln>
            <a:noFill/>
          </a:ln>
        </p:spPr>
        <p:txBody>
          <a:bodyPr anchor="t" wrap="square">
            <a:normAutofit/>
          </a:bodyPr>
          <a:p>
            <a:pPr lvl="0">
              <a:buNone/>
            </a:pPr>
            <a:r>
              <a:t>3. Cervix:  </a:t>
            </a:r>
          </a:p>
          <a:p>
            <a:pPr lvl="0"/>
            <a:r>
              <a:t>RIPE - firm or soft  </a:t>
            </a:r>
          </a:p>
          <a:p>
            <a:pPr lvl="0"/>
            <a:r>
              <a:t>EFFACEMENT - long or short - taken up.  </a:t>
            </a:r>
          </a:p>
          <a:p>
            <a:pPr lvl="0"/>
            <a:r>
              <a:t>OEDEMATOUS- thick or thin </a:t>
            </a:r>
          </a:p>
          <a:p>
            <a:pPr lvl="0"/>
            <a:r>
              <a:t>APPLIED to the presenting part- Loose or well applied.  </a:t>
            </a:r>
          </a:p>
          <a:p>
            <a:pPr lvl="0"/>
            <a:r>
              <a:t>DILATION- Measure in cm. </a:t>
            </a:r>
          </a:p>
          <a:p>
            <a:pPr lvl="0">
              <a:buNone/>
            </a:pPr>
            <a:r>
              <a:t>4. Vagina:                </a:t>
            </a:r>
          </a:p>
          <a:p>
            <a:pPr lvl="0">
              <a:buNone/>
            </a:pPr>
            <a:r>
              <a:t>Lax or tight, Warm or hot, Moist or Dray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985" name=""/>
        <p:cNvGrpSpPr/>
        <p:nvPr/>
      </p:nvGrpSpPr>
      <p:grpSpPr>
        <a:xfrm>
          <a:off x="0" y="0"/>
          <a:ext cx="0" cy="0"/>
          <a:chOff x="0" y="0"/>
          <a:chExt cx="0" cy="0"/>
        </a:xfrm>
      </p:grpSpPr>
      <p:sp>
        <p:nvSpPr>
          <p:cNvPr id="1049551"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52" name=""/>
          <p:cNvSpPr txBox="1"/>
          <p:nvPr>
            <p:ph type="body" idx="1"/>
          </p:nvPr>
        </p:nvSpPr>
        <p:spPr>
          <a:xfrm>
            <a:off x="457200" y="1600200"/>
            <a:ext cx="8229600" cy="4524375"/>
          </a:xfrm>
          <a:prstGeom prst="rect"/>
          <a:noFill/>
          <a:ln>
            <a:noFill/>
          </a:ln>
        </p:spPr>
        <p:txBody>
          <a:bodyPr anchor="t" wrap="square"/>
          <a:p>
            <a:pPr lvl="0">
              <a:buNone/>
            </a:pPr>
            <a:r>
              <a:t>5. Pelvis:  </a:t>
            </a:r>
          </a:p>
          <a:p>
            <a:pPr indent="514350" lvl="0" marL="514350">
              <a:buFont typeface="+mj-lt"/>
              <a:buAutoNum type="arabicPeriod" startAt="1"/>
            </a:pPr>
            <a:r>
              <a:t>Cavity, sacral promontory   </a:t>
            </a:r>
          </a:p>
          <a:p>
            <a:pPr indent="514350" lvl="0" marL="514350">
              <a:buFont typeface="+mj-lt"/>
              <a:buAutoNum type="arabicPeriod" startAt="1"/>
            </a:pPr>
            <a:r>
              <a:t>Curve of the sacrum, </a:t>
            </a:r>
            <a:r>
              <a:t>ischeal</a:t>
            </a:r>
            <a:r>
              <a:t> spine </a:t>
            </a:r>
          </a:p>
          <a:p>
            <a:pPr indent="514350" lvl="0" marL="514350">
              <a:buFont typeface="+mj-lt"/>
              <a:buAutoNum type="arabicPeriod" startAt="1"/>
            </a:pPr>
            <a:r>
              <a:t>Lateral pelvic side walls- parallel or convergent </a:t>
            </a:r>
          </a:p>
          <a:p>
            <a:pPr indent="0" lvl="0" marL="0">
              <a:buNone/>
            </a:pPr>
            <a:r>
              <a:t>Now Co-relate your findings, after recording them and determine the stage of labour.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8708"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Internal female reproductive organs</a:t>
            </a:r>
          </a:p>
        </p:txBody>
      </p:sp>
      <p:pic>
        <p:nvPicPr>
          <p:cNvPr id="2097159" name=""/>
          <p:cNvPicPr>
            <a:picLocks/>
          </p:cNvPicPr>
          <p:nvPr/>
        </p:nvPicPr>
        <p:blipFill>
          <a:blip xmlns:r="http://schemas.openxmlformats.org/officeDocument/2006/relationships" r:embed="rId1"/>
          <a:srcRect/>
          <a:stretch>
            <a:fillRect/>
          </a:stretch>
        </p:blipFill>
        <p:spPr>
          <a:xfrm>
            <a:off x="3419475" y="2879725"/>
            <a:ext cx="2305050" cy="1962150"/>
          </a:xfrm>
          <a:prstGeom prst="rect"/>
          <a:noFill/>
          <a:ln>
            <a:noFill/>
          </a:ln>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986" name=""/>
        <p:cNvGrpSpPr/>
        <p:nvPr/>
      </p:nvGrpSpPr>
      <p:grpSpPr>
        <a:xfrm>
          <a:off x="0" y="0"/>
          <a:ext cx="0" cy="0"/>
          <a:chOff x="0" y="0"/>
          <a:chExt cx="0" cy="0"/>
        </a:xfrm>
      </p:grpSpPr>
      <p:sp>
        <p:nvSpPr>
          <p:cNvPr id="1049553" name=""/>
          <p:cNvSpPr txBox="1"/>
          <p:nvPr>
            <p:ph type="title" idx="0"/>
          </p:nvPr>
        </p:nvSpPr>
        <p:spPr>
          <a:xfrm>
            <a:off x="457200" y="273050"/>
            <a:ext cx="8229600" cy="1143000"/>
          </a:xfrm>
          <a:prstGeom prst="rect"/>
          <a:noFill/>
          <a:ln>
            <a:noFill/>
          </a:ln>
        </p:spPr>
        <p:txBody>
          <a:bodyPr anchor="ctr" wrap="square"/>
          <a:p>
            <a:pPr lvl="0"/>
            <a:r>
              <a:t>THE SECOND STAGE OF LABOUR</a:t>
            </a:r>
          </a:p>
        </p:txBody>
      </p:sp>
      <p:sp>
        <p:nvSpPr>
          <p:cNvPr id="1049554" name=""/>
          <p:cNvSpPr txBox="1"/>
          <p:nvPr>
            <p:ph type="body" idx="1"/>
          </p:nvPr>
        </p:nvSpPr>
        <p:spPr>
          <a:xfrm>
            <a:off x="457200" y="1600200"/>
            <a:ext cx="8229600" cy="4524375"/>
          </a:xfrm>
          <a:prstGeom prst="rect"/>
          <a:noFill/>
          <a:ln>
            <a:noFill/>
          </a:ln>
        </p:spPr>
        <p:txBody>
          <a:bodyPr anchor="t" wrap="square">
            <a:normAutofit fontScale="92000" lnSpcReduction="20000"/>
          </a:bodyPr>
          <a:p>
            <a:pPr lvl="0"/>
            <a:r>
              <a:t>Definition:  </a:t>
            </a:r>
          </a:p>
          <a:p>
            <a:pPr lvl="0">
              <a:buNone/>
            </a:pPr>
            <a:r>
              <a:t>It is the stage from full dilatation of the cervix (</a:t>
            </a:r>
            <a:r>
              <a:t>i.e</a:t>
            </a:r>
            <a:r>
              <a:t> no cervix felt on V.E) until the Baby is born:-  </a:t>
            </a:r>
          </a:p>
          <a:p>
            <a:pPr lvl="0">
              <a:buNone/>
            </a:pPr>
          </a:p>
          <a:p>
            <a:pPr lvl="0"/>
            <a:r>
              <a:t>Duration: </a:t>
            </a:r>
          </a:p>
          <a:p>
            <a:pPr lvl="0">
              <a:buNone/>
            </a:pPr>
            <a:r>
              <a:t>Primigravida</a:t>
            </a:r>
            <a:r>
              <a:t> 45 min – 1 hour, as long as 2 hrs   </a:t>
            </a:r>
          </a:p>
          <a:p>
            <a:pPr lvl="0">
              <a:buNone/>
            </a:pPr>
            <a:r>
              <a:t>Multigravida</a:t>
            </a:r>
            <a:r>
              <a:t> 1/2 hour can be as little as 5 minutes.                                              </a:t>
            </a:r>
          </a:p>
          <a:p>
            <a:pPr lvl="0">
              <a:buNone/>
            </a:pPr>
            <a:r>
              <a:t> </a:t>
            </a:r>
          </a:p>
          <a:p>
            <a:pPr lvl="0"/>
            <a:r>
              <a:t>N.B. there should always be advance or descent in this stage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987" name=""/>
        <p:cNvGrpSpPr/>
        <p:nvPr/>
      </p:nvGrpSpPr>
      <p:grpSpPr>
        <a:xfrm>
          <a:off x="0" y="0"/>
          <a:ext cx="0" cy="0"/>
          <a:chOff x="0" y="0"/>
          <a:chExt cx="0" cy="0"/>
        </a:xfrm>
      </p:grpSpPr>
      <p:sp>
        <p:nvSpPr>
          <p:cNvPr id="1049555" name=""/>
          <p:cNvSpPr txBox="1"/>
          <p:nvPr>
            <p:ph type="title" idx="0"/>
          </p:nvPr>
        </p:nvSpPr>
        <p:spPr>
          <a:xfrm>
            <a:off x="457200" y="273050"/>
            <a:ext cx="8229600" cy="1143000"/>
          </a:xfrm>
          <a:prstGeom prst="rect"/>
          <a:noFill/>
          <a:ln>
            <a:noFill/>
          </a:ln>
        </p:spPr>
        <p:txBody>
          <a:bodyPr anchor="ctr" wrap="square"/>
          <a:p>
            <a:pPr lvl="0"/>
            <a:r>
              <a:t>Signs of second stage</a:t>
            </a:r>
          </a:p>
        </p:txBody>
      </p:sp>
      <p:sp>
        <p:nvSpPr>
          <p:cNvPr id="1049556" name=""/>
          <p:cNvSpPr txBox="1"/>
          <p:nvPr>
            <p:ph type="body" idx="1"/>
          </p:nvPr>
        </p:nvSpPr>
        <p:spPr>
          <a:xfrm>
            <a:off x="457200" y="1600200"/>
            <a:ext cx="8229600" cy="4524375"/>
          </a:xfrm>
          <a:prstGeom prst="rect"/>
          <a:noFill/>
          <a:ln>
            <a:noFill/>
          </a:ln>
        </p:spPr>
        <p:txBody>
          <a:bodyPr anchor="t" wrap="square">
            <a:normAutofit fontScale="92000" lnSpcReduction="20000"/>
          </a:bodyPr>
          <a:p>
            <a:pPr lvl="0"/>
            <a:r>
              <a:t>Presumptive signs</a:t>
            </a:r>
          </a:p>
          <a:p>
            <a:pPr lvl="0">
              <a:buChar char="-"/>
            </a:pPr>
            <a:r>
              <a:t>Dilatation and Gaping of the anus</a:t>
            </a:r>
          </a:p>
          <a:p>
            <a:pPr lvl="0">
              <a:buChar char="-"/>
            </a:pPr>
            <a:r>
              <a:t>Expulsive uterine contractions</a:t>
            </a:r>
          </a:p>
          <a:p>
            <a:pPr lvl="0">
              <a:buChar char="-"/>
            </a:pPr>
            <a:r>
              <a:t>Rupture of the </a:t>
            </a:r>
            <a:r>
              <a:t>forewaters</a:t>
            </a:r>
          </a:p>
          <a:p>
            <a:pPr lvl="0">
              <a:buChar char="-"/>
            </a:pPr>
            <a:r>
              <a:t>Show, appearance of the presenting part</a:t>
            </a:r>
          </a:p>
          <a:p>
            <a:pPr lvl="0">
              <a:buNone/>
            </a:pPr>
          </a:p>
          <a:p>
            <a:pPr lvl="0">
              <a:buNone/>
            </a:pPr>
            <a:r>
              <a:t>Confirmatory signs</a:t>
            </a:r>
          </a:p>
          <a:p>
            <a:pPr lvl="0"/>
            <a:r>
              <a:t>1. No cervix felt on Vaginal examination  </a:t>
            </a:r>
          </a:p>
          <a:p>
            <a:pPr lvl="0">
              <a:buNone/>
            </a:pPr>
            <a:r>
              <a:t>  </a:t>
            </a:r>
          </a:p>
          <a:p>
            <a:pPr lvl="0">
              <a:buNone/>
            </a:p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988" name=""/>
        <p:cNvGrpSpPr/>
        <p:nvPr/>
      </p:nvGrpSpPr>
      <p:grpSpPr>
        <a:xfrm>
          <a:off x="0" y="0"/>
          <a:ext cx="0" cy="0"/>
          <a:chOff x="0" y="0"/>
          <a:chExt cx="0" cy="0"/>
        </a:xfrm>
      </p:grpSpPr>
      <p:sp>
        <p:nvSpPr>
          <p:cNvPr id="1049557" name=""/>
          <p:cNvSpPr txBox="1"/>
          <p:nvPr>
            <p:ph type="title" idx="0"/>
          </p:nvPr>
        </p:nvSpPr>
        <p:spPr>
          <a:xfrm>
            <a:off x="457200" y="273050"/>
            <a:ext cx="8229600" cy="1143000"/>
          </a:xfrm>
          <a:prstGeom prst="rect"/>
          <a:noFill/>
          <a:ln>
            <a:noFill/>
          </a:ln>
        </p:spPr>
        <p:txBody>
          <a:bodyPr anchor="ctr" wrap="square"/>
          <a:p>
            <a:pPr lvl="0"/>
            <a:r>
              <a:t>MANAGEMENT OF SECOND STAGE</a:t>
            </a:r>
          </a:p>
        </p:txBody>
      </p:sp>
      <p:sp>
        <p:nvSpPr>
          <p:cNvPr id="1049558" name=""/>
          <p:cNvSpPr txBox="1"/>
          <p:nvPr>
            <p:ph type="body" idx="1"/>
          </p:nvPr>
        </p:nvSpPr>
        <p:spPr>
          <a:xfrm>
            <a:off x="457200" y="1600200"/>
            <a:ext cx="8229600" cy="4524375"/>
          </a:xfrm>
          <a:prstGeom prst="rect"/>
          <a:noFill/>
          <a:ln>
            <a:noFill/>
          </a:ln>
        </p:spPr>
        <p:txBody>
          <a:bodyPr anchor="t" wrap="square">
            <a:normAutofit fontScale="85000" lnSpcReduction="20000"/>
          </a:bodyPr>
          <a:p>
            <a:pPr lvl="0"/>
            <a:r>
              <a:t>Once the patient is in the second stage the nurse must not </a:t>
            </a:r>
          </a:p>
          <a:p>
            <a:pPr lvl="0">
              <a:buNone/>
            </a:pPr>
            <a:r>
              <a:t>LEAVE HER, and a constant and careful supervision must be kept on her: </a:t>
            </a:r>
          </a:p>
          <a:p>
            <a:pPr lvl="0"/>
            <a:r>
              <a:t>1. General condition, pulse, uterine contractions &amp; Vulva </a:t>
            </a:r>
          </a:p>
          <a:p>
            <a:pPr lvl="0"/>
            <a:r>
              <a:t>2. Bladder should be empty </a:t>
            </a:r>
          </a:p>
          <a:p>
            <a:pPr lvl="0"/>
            <a:r>
              <a:t>3. Fetal heart more frequently (after every contraction) </a:t>
            </a:r>
          </a:p>
          <a:p>
            <a:pPr lvl="0"/>
            <a:r>
              <a:t>4. Descent of the presenting part </a:t>
            </a:r>
            <a:r>
              <a:t>and progress. </a:t>
            </a:r>
          </a:p>
          <a:p>
            <a:pPr lvl="0"/>
            <a:r>
              <a:t>5. Membrane should be ruptured </a:t>
            </a:r>
          </a:p>
          <a:p>
            <a:pPr lvl="0"/>
            <a:r>
              <a:t>NB – see procedure manual for further care.</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989" name=""/>
        <p:cNvGrpSpPr/>
        <p:nvPr/>
      </p:nvGrpSpPr>
      <p:grpSpPr>
        <a:xfrm>
          <a:off x="0" y="0"/>
          <a:ext cx="0" cy="0"/>
          <a:chOff x="0" y="0"/>
          <a:chExt cx="0" cy="0"/>
        </a:xfrm>
      </p:grpSpPr>
      <p:sp>
        <p:nvSpPr>
          <p:cNvPr id="1049559" name=""/>
          <p:cNvSpPr txBox="1"/>
          <p:nvPr>
            <p:ph type="title" idx="0"/>
          </p:nvPr>
        </p:nvSpPr>
        <p:spPr>
          <a:xfrm>
            <a:off x="457200" y="273050"/>
            <a:ext cx="8229600" cy="1143000"/>
          </a:xfrm>
          <a:prstGeom prst="rect"/>
          <a:noFill/>
          <a:ln>
            <a:noFill/>
          </a:ln>
        </p:spPr>
        <p:txBody>
          <a:bodyPr anchor="ctr" wrap="square"/>
          <a:p>
            <a:pPr lvl="0"/>
            <a:r>
              <a:t>Birth</a:t>
            </a:r>
          </a:p>
        </p:txBody>
      </p:sp>
      <p:pic>
        <p:nvPicPr>
          <p:cNvPr id="2097197" name=""/>
          <p:cNvPicPr>
            <a:picLocks/>
          </p:cNvPicPr>
          <p:nvPr/>
        </p:nvPicPr>
        <p:blipFill>
          <a:blip xmlns:r="http://schemas.openxmlformats.org/officeDocument/2006/relationships" r:embed="rId1"/>
          <a:srcRect/>
          <a:stretch>
            <a:fillRect/>
          </a:stretch>
        </p:blipFill>
        <p:spPr>
          <a:xfrm>
            <a:off x="914400" y="1066800"/>
            <a:ext cx="7620000" cy="5181600"/>
          </a:xfrm>
          <a:prstGeom prst="rect"/>
          <a:noFill/>
          <a:ln>
            <a:noFill/>
          </a:ln>
        </p:spPr>
      </p:pic>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990" name=""/>
        <p:cNvGrpSpPr/>
        <p:nvPr/>
      </p:nvGrpSpPr>
      <p:grpSpPr>
        <a:xfrm>
          <a:off x="0" y="0"/>
          <a:ext cx="0" cy="0"/>
          <a:chOff x="0" y="0"/>
          <a:chExt cx="0" cy="0"/>
        </a:xfrm>
      </p:grpSpPr>
      <p:sp>
        <p:nvSpPr>
          <p:cNvPr id="1049560"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1" name=""/>
          <p:cNvSpPr txBox="1"/>
          <p:nvPr>
            <p:ph type="body" idx="1"/>
          </p:nvPr>
        </p:nvSpPr>
        <p:spPr>
          <a:xfrm>
            <a:off x="457200" y="1600200"/>
            <a:ext cx="8229600" cy="4524375"/>
          </a:xfrm>
          <a:prstGeom prst="rect"/>
          <a:noFill/>
          <a:ln>
            <a:noFill/>
          </a:ln>
        </p:spPr>
        <p:txBody>
          <a:bodyPr anchor="t" wrap="square">
            <a:normAutofit fontScale="85000" lnSpcReduction="10000"/>
          </a:bodyPr>
          <a:p>
            <a:pPr lvl="0"/>
            <a:r>
              <a:t>Definition:   The making of an incision into the </a:t>
            </a:r>
            <a:r>
              <a:t>perinium</a:t>
            </a:r>
            <a:r>
              <a:t> to enlarge the vaginal orifice.  </a:t>
            </a:r>
          </a:p>
          <a:p>
            <a:pPr lvl="0">
              <a:buNone/>
            </a:pPr>
            <a:r>
              <a:rPr b="1" i="0" strike="noStrike" u="none"/>
              <a:t>Indications for Episiotomy </a:t>
            </a:r>
          </a:p>
          <a:p>
            <a:pPr lvl="0"/>
            <a:r>
              <a:t>1. Delay due to rigid perineum, disproportion between fetus  and vaginal orifice. </a:t>
            </a:r>
          </a:p>
          <a:p>
            <a:pPr lvl="0"/>
            <a:r>
              <a:t>2. Fetal distress due to prolapsed cord in second stage.  </a:t>
            </a:r>
          </a:p>
          <a:p>
            <a:pPr lvl="0"/>
            <a:r>
              <a:t>3. To facilitate vaginal or intra uterine manipulation  </a:t>
            </a:r>
          </a:p>
          <a:p>
            <a:pPr lvl="0"/>
            <a:r>
              <a:t>Eg</a:t>
            </a:r>
            <a:r>
              <a:t>.  Forceps, breach delivery </a:t>
            </a:r>
          </a:p>
          <a:p>
            <a:pPr lvl="0"/>
            <a:r>
              <a:t>4. Preterm baby in order to avoid intracranial damage </a:t>
            </a:r>
          </a:p>
          <a:p>
            <a:pPr lvl="0"/>
            <a:r>
              <a:t>5.  Previous 3rd degree repair of the perineum.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991" name=""/>
        <p:cNvGrpSpPr/>
        <p:nvPr/>
      </p:nvGrpSpPr>
      <p:grpSpPr>
        <a:xfrm>
          <a:off x="0" y="0"/>
          <a:ext cx="0" cy="0"/>
          <a:chOff x="0" y="0"/>
          <a:chExt cx="0" cy="0"/>
        </a:xfrm>
      </p:grpSpPr>
      <p:sp>
        <p:nvSpPr>
          <p:cNvPr id="1049562"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3" name=""/>
          <p:cNvSpPr txBox="1"/>
          <p:nvPr>
            <p:ph type="body" idx="1"/>
          </p:nvPr>
        </p:nvSpPr>
        <p:spPr>
          <a:xfrm>
            <a:off x="457200" y="1600200"/>
            <a:ext cx="8229600" cy="4524375"/>
          </a:xfrm>
          <a:prstGeom prst="rect"/>
          <a:noFill/>
          <a:ln>
            <a:noFill/>
          </a:ln>
        </p:spPr>
        <p:txBody>
          <a:bodyPr anchor="t" wrap="square">
            <a:normAutofit fontScale="92000" lnSpcReduction="10000"/>
          </a:bodyPr>
          <a:p>
            <a:pPr lvl="0">
              <a:buNone/>
            </a:pPr>
            <a:r>
              <a:rPr b="1" i="0" strike="noStrike" u="none"/>
              <a:t>Advantages of episiotomy </a:t>
            </a:r>
          </a:p>
          <a:p>
            <a:pPr lvl="0"/>
            <a:r>
              <a:t>1. Fetal acidosis and hypoxia are reduced   </a:t>
            </a:r>
          </a:p>
          <a:p>
            <a:pPr lvl="0"/>
            <a:r>
              <a:t>2. Over stretching of the pelvic floor is lessened </a:t>
            </a:r>
          </a:p>
          <a:p>
            <a:pPr lvl="0"/>
            <a:r>
              <a:t>3. Bruising of the urethra is avoided. </a:t>
            </a:r>
          </a:p>
          <a:p>
            <a:pPr lvl="0"/>
            <a:r>
              <a:t>4. In sever pre - </a:t>
            </a:r>
            <a:r>
              <a:t>eclampsia</a:t>
            </a:r>
            <a:r>
              <a:t> or cardiac disease to reduce the effort bearing down. </a:t>
            </a:r>
          </a:p>
          <a:p>
            <a:pPr lvl="0"/>
            <a:r>
              <a:t>5. A previous third degree tear which may occur again because of the scar tissue which does not stretch well is prevented.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992" name=""/>
        <p:cNvGrpSpPr/>
        <p:nvPr/>
      </p:nvGrpSpPr>
      <p:grpSpPr>
        <a:xfrm>
          <a:off x="0" y="0"/>
          <a:ext cx="0" cy="0"/>
          <a:chOff x="0" y="0"/>
          <a:chExt cx="0" cy="0"/>
        </a:xfrm>
      </p:grpSpPr>
      <p:sp>
        <p:nvSpPr>
          <p:cNvPr id="1049564"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5" name=""/>
          <p:cNvSpPr txBox="1"/>
          <p:nvPr>
            <p:ph type="body" idx="1"/>
          </p:nvPr>
        </p:nvSpPr>
        <p:spPr>
          <a:xfrm>
            <a:off x="457200" y="1600200"/>
            <a:ext cx="8229600" cy="4524375"/>
          </a:xfrm>
          <a:prstGeom prst="rect"/>
          <a:noFill/>
          <a:ln>
            <a:noFill/>
          </a:ln>
        </p:spPr>
        <p:txBody>
          <a:bodyPr anchor="t" wrap="square"/>
          <a:p>
            <a:pPr lvl="0">
              <a:buNone/>
            </a:pPr>
            <a:r>
              <a:rPr b="1" i="0" strike="noStrike" u="none"/>
              <a:t>Types of Episiotomy </a:t>
            </a:r>
          </a:p>
          <a:p>
            <a:pPr lvl="0"/>
            <a:r>
              <a:t>1. </a:t>
            </a:r>
            <a:r>
              <a:t>Medio</a:t>
            </a:r>
            <a:r>
              <a:t>- lateral </a:t>
            </a:r>
          </a:p>
          <a:p>
            <a:pPr lvl="0"/>
            <a:r>
              <a:t>2. Median </a:t>
            </a:r>
          </a:p>
          <a:p>
            <a:pPr lvl="0"/>
            <a:r>
              <a:t>3. J-  shaped </a:t>
            </a:r>
          </a:p>
          <a:p>
            <a:pPr lvl="0"/>
            <a:r>
              <a:t>4. Lateral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993" name=""/>
        <p:cNvGrpSpPr/>
        <p:nvPr/>
      </p:nvGrpSpPr>
      <p:grpSpPr>
        <a:xfrm>
          <a:off x="0" y="0"/>
          <a:ext cx="0" cy="0"/>
          <a:chOff x="0" y="0"/>
          <a:chExt cx="0" cy="0"/>
        </a:xfrm>
      </p:grpSpPr>
      <p:sp>
        <p:nvSpPr>
          <p:cNvPr id="1049566"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7"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1.   </a:t>
            </a:r>
            <a:r>
              <a:rPr b="1" i="0" strike="noStrike" u="none"/>
              <a:t>Medio</a:t>
            </a:r>
            <a:r>
              <a:rPr b="1" i="0" strike="noStrike" u="none"/>
              <a:t> – Lateral  </a:t>
            </a:r>
          </a:p>
          <a:p>
            <a:pPr lvl="0"/>
            <a:r>
              <a:t>The incision is begun in the center of the </a:t>
            </a:r>
            <a:r>
              <a:t>fourchette</a:t>
            </a:r>
            <a:r>
              <a:t> and directed </a:t>
            </a:r>
            <a:r>
              <a:t>posterio</a:t>
            </a:r>
            <a:r>
              <a:t> laterally, usually to the woman’s right.  Not more than 3cm long &amp; directed diagonally in straight line which runs 2.5cm distance from the anus. </a:t>
            </a:r>
          </a:p>
          <a:p>
            <a:pPr lvl="0"/>
            <a:r>
              <a:t>Advantages –</a:t>
            </a:r>
          </a:p>
          <a:p>
            <a:pPr lvl="0">
              <a:buNone/>
            </a:pPr>
            <a:r>
              <a:t>	 -  </a:t>
            </a:r>
            <a:r>
              <a:t>Barthlion</a:t>
            </a:r>
            <a:r>
              <a:t> glands are not affected </a:t>
            </a:r>
          </a:p>
          <a:p>
            <a:pPr lvl="0">
              <a:buNone/>
            </a:pPr>
            <a:r>
              <a:t>	 -  Anal sphincters are not injured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994" name=""/>
        <p:cNvGrpSpPr/>
        <p:nvPr/>
      </p:nvGrpSpPr>
      <p:grpSpPr>
        <a:xfrm>
          <a:off x="0" y="0"/>
          <a:ext cx="0" cy="0"/>
          <a:chOff x="0" y="0"/>
          <a:chExt cx="0" cy="0"/>
        </a:xfrm>
      </p:grpSpPr>
      <p:sp>
        <p:nvSpPr>
          <p:cNvPr id="1049568"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9" name=""/>
          <p:cNvSpPr txBox="1"/>
          <p:nvPr>
            <p:ph type="body" idx="1"/>
          </p:nvPr>
        </p:nvSpPr>
        <p:spPr>
          <a:xfrm>
            <a:off x="457200" y="1600200"/>
            <a:ext cx="8229600" cy="4524375"/>
          </a:xfrm>
          <a:prstGeom prst="rect"/>
          <a:noFill/>
          <a:ln>
            <a:noFill/>
          </a:ln>
        </p:spPr>
        <p:txBody>
          <a:bodyPr anchor="t" wrap="square">
            <a:normAutofit fontScale="92000"/>
          </a:bodyPr>
          <a:p>
            <a:pPr lvl="0"/>
            <a:r>
              <a:rPr b="1" i="0" strike="noStrike" u="none"/>
              <a:t>2.  Median</a:t>
            </a:r>
            <a:r>
              <a:t>:    </a:t>
            </a:r>
          </a:p>
          <a:p>
            <a:pPr lvl="0"/>
            <a:r>
              <a:t>The incision begun in the center of the </a:t>
            </a:r>
            <a:r>
              <a:t>fourchette</a:t>
            </a:r>
            <a:r>
              <a:t> and directed </a:t>
            </a:r>
            <a:r>
              <a:t>posteriorly</a:t>
            </a:r>
            <a:r>
              <a:t> for approximately 2.5cm in the midline of the perineum. </a:t>
            </a:r>
          </a:p>
          <a:p>
            <a:pPr lvl="0"/>
            <a:r>
              <a:t>Advantage:  </a:t>
            </a:r>
          </a:p>
          <a:p>
            <a:pPr lvl="0">
              <a:buNone/>
            </a:pPr>
            <a:r>
              <a:t>	-  Less bleeding </a:t>
            </a:r>
          </a:p>
          <a:p>
            <a:pPr lvl="0">
              <a:buNone/>
            </a:pPr>
            <a:r>
              <a:t>	-  More easily and successfully repaired </a:t>
            </a:r>
          </a:p>
          <a:p>
            <a:pPr lvl="0">
              <a:buNone/>
            </a:pPr>
            <a:r>
              <a:t>	-  Greater subsequent comfort for the women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995" name=""/>
        <p:cNvGrpSpPr/>
        <p:nvPr/>
      </p:nvGrpSpPr>
      <p:grpSpPr>
        <a:xfrm>
          <a:off x="0" y="0"/>
          <a:ext cx="0" cy="0"/>
          <a:chOff x="0" y="0"/>
          <a:chExt cx="0" cy="0"/>
        </a:xfrm>
      </p:grpSpPr>
      <p:sp>
        <p:nvSpPr>
          <p:cNvPr id="1049570"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1" name=""/>
          <p:cNvSpPr txBox="1"/>
          <p:nvPr>
            <p:ph type="body" idx="1"/>
          </p:nvPr>
        </p:nvSpPr>
        <p:spPr>
          <a:xfrm>
            <a:off x="457200" y="1600200"/>
            <a:ext cx="8229600" cy="4524375"/>
          </a:xfrm>
          <a:prstGeom prst="rect"/>
          <a:noFill/>
          <a:ln>
            <a:noFill/>
          </a:ln>
        </p:spPr>
        <p:txBody>
          <a:bodyPr anchor="t" wrap="square">
            <a:normAutofit fontScale="92000" lnSpcReduction="10000"/>
          </a:bodyPr>
          <a:p>
            <a:pPr lvl="0">
              <a:buNone/>
            </a:pPr>
            <a:r>
              <a:rPr b="1" i="0" strike="noStrike" u="none"/>
              <a:t>3.  J – Shaped </a:t>
            </a:r>
            <a:r>
              <a:t>:  </a:t>
            </a:r>
          </a:p>
          <a:p>
            <a:pPr lvl="0">
              <a:buNone/>
            </a:pPr>
            <a:r>
              <a:t> The incision is began in the center or the </a:t>
            </a:r>
            <a:r>
              <a:t>fourchette</a:t>
            </a:r>
            <a:r>
              <a:t> and directed </a:t>
            </a:r>
            <a:r>
              <a:t>posteriorly</a:t>
            </a:r>
            <a:r>
              <a:t> in the midline for about 2cm and then directed towards 7 on the clock to avoid the anus. </a:t>
            </a:r>
          </a:p>
          <a:p>
            <a:pPr lvl="0"/>
            <a:r>
              <a:t>Disadvantage </a:t>
            </a:r>
          </a:p>
          <a:p>
            <a:pPr lvl="0">
              <a:buNone/>
            </a:pPr>
            <a:r>
              <a:t>	- The suturing is difficult </a:t>
            </a:r>
          </a:p>
          <a:p>
            <a:pPr lvl="0">
              <a:buNone/>
            </a:pPr>
            <a:r>
              <a:t>	- Shearing of the tissue occurs  </a:t>
            </a:r>
          </a:p>
          <a:p>
            <a:pPr lvl="0">
              <a:buNone/>
            </a:pPr>
            <a:r>
              <a:t>	- The repaired wound tends to be </a:t>
            </a:r>
            <a:r>
              <a:t>pucked</a:t>
            </a:r>
            <a: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8634" name=""/>
          <p:cNvSpPr txBox="1"/>
          <p:nvPr>
            <p:ph type="title" idx="0"/>
          </p:nvPr>
        </p:nvSpPr>
        <p:spPr>
          <a:xfrm>
            <a:off x="457200" y="273050"/>
            <a:ext cx="8229600" cy="1143000"/>
          </a:xfrm>
          <a:prstGeom prst="rect"/>
          <a:noFill/>
          <a:ln>
            <a:noFill/>
          </a:ln>
        </p:spPr>
        <p:txBody>
          <a:bodyPr anchor="ctr" wrap="square"/>
          <a:p>
            <a:pPr lvl="0"/>
          </a:p>
        </p:txBody>
      </p:sp>
      <p:pic>
        <p:nvPicPr>
          <p:cNvPr id="2097154" name=""/>
          <p:cNvPicPr>
            <a:picLocks/>
          </p:cNvPicPr>
          <p:nvPr/>
        </p:nvPicPr>
        <p:blipFill>
          <a:blip xmlns:r="http://schemas.openxmlformats.org/officeDocument/2006/relationships" r:embed="rId1"/>
          <a:srcRect/>
          <a:stretch>
            <a:fillRect/>
          </a:stretch>
        </p:blipFill>
        <p:spPr>
          <a:xfrm>
            <a:off x="1600200" y="1143000"/>
            <a:ext cx="5867400" cy="5257800"/>
          </a:xfrm>
          <a:prstGeom prst="rect"/>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8709" name=""/>
          <p:cNvSpPr txBox="1"/>
          <p:nvPr>
            <p:ph type="title" idx="0"/>
          </p:nvPr>
        </p:nvSpPr>
        <p:spPr>
          <a:xfrm>
            <a:off x="457200" y="273050"/>
            <a:ext cx="8229600" cy="1143000"/>
          </a:xfrm>
          <a:prstGeom prst="rect"/>
          <a:noFill/>
          <a:ln>
            <a:noFill/>
          </a:ln>
        </p:spPr>
        <p:txBody>
          <a:bodyPr anchor="ctr" wrap="square">
            <a:normAutofit fontScale="90000"/>
          </a:bodyPr>
          <a:p>
            <a:pPr lvl="0"/>
            <a:r>
              <a:t>Longitudinal section of female reproductive system</a:t>
            </a:r>
          </a:p>
        </p:txBody>
      </p:sp>
      <p:pic>
        <p:nvPicPr>
          <p:cNvPr id="2097160" name=""/>
          <p:cNvPicPr>
            <a:picLocks/>
          </p:cNvPicPr>
          <p:nvPr/>
        </p:nvPicPr>
        <p:blipFill>
          <a:blip xmlns:r="http://schemas.openxmlformats.org/officeDocument/2006/relationships" r:embed="rId1"/>
          <a:srcRect/>
          <a:stretch>
            <a:fillRect/>
          </a:stretch>
        </p:blipFill>
        <p:spPr>
          <a:xfrm>
            <a:off x="2990850" y="2466975"/>
            <a:ext cx="3162300" cy="2790825"/>
          </a:xfrm>
          <a:prstGeom prst="rect"/>
          <a:noFill/>
          <a:ln>
            <a:noFill/>
          </a:ln>
        </p:spPr>
      </p:pic>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996" name=""/>
        <p:cNvGrpSpPr/>
        <p:nvPr/>
      </p:nvGrpSpPr>
      <p:grpSpPr>
        <a:xfrm>
          <a:off x="0" y="0"/>
          <a:ext cx="0" cy="0"/>
          <a:chOff x="0" y="0"/>
          <a:chExt cx="0" cy="0"/>
        </a:xfrm>
      </p:grpSpPr>
      <p:sp>
        <p:nvSpPr>
          <p:cNvPr id="1049572"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3"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rPr b="1" i="0" strike="noStrike" u="none"/>
              <a:t>4. Lateral</a:t>
            </a:r>
            <a:r>
              <a:t>:  </a:t>
            </a:r>
          </a:p>
          <a:p>
            <a:pPr lvl="0"/>
            <a:r>
              <a:t>The incision is begun one or more cm in distant from the anus.  </a:t>
            </a:r>
          </a:p>
          <a:p>
            <a:pPr lvl="0"/>
            <a:r>
              <a:t>Disadvantages </a:t>
            </a:r>
          </a:p>
          <a:p>
            <a:pPr lvl="0">
              <a:buNone/>
            </a:pPr>
            <a:r>
              <a:t>	- </a:t>
            </a:r>
            <a:r>
              <a:t>Bartholins</a:t>
            </a:r>
            <a:r>
              <a:t> duct  may be saved </a:t>
            </a:r>
          </a:p>
          <a:p>
            <a:pPr lvl="0">
              <a:buNone/>
            </a:pPr>
            <a:r>
              <a:t>	- The </a:t>
            </a:r>
            <a:r>
              <a:t>levator-ani</a:t>
            </a:r>
            <a:r>
              <a:t> muscle is  weakened </a:t>
            </a:r>
          </a:p>
          <a:p>
            <a:pPr lvl="0">
              <a:buNone/>
            </a:pPr>
            <a:r>
              <a:t>	- Bleeding is more profuse </a:t>
            </a:r>
          </a:p>
          <a:p>
            <a:pPr lvl="0">
              <a:buNone/>
            </a:pPr>
            <a:r>
              <a:t>	- Suturing is more difficult </a:t>
            </a:r>
          </a:p>
          <a:p>
            <a:pPr lvl="0">
              <a:buNone/>
            </a:pPr>
            <a:r>
              <a:t>	- The woman experiences subsequent discomfort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997" name=""/>
        <p:cNvGrpSpPr/>
        <p:nvPr/>
      </p:nvGrpSpPr>
      <p:grpSpPr>
        <a:xfrm>
          <a:off x="0" y="0"/>
          <a:ext cx="0" cy="0"/>
          <a:chOff x="0" y="0"/>
          <a:chExt cx="0" cy="0"/>
        </a:xfrm>
      </p:grpSpPr>
      <p:sp>
        <p:nvSpPr>
          <p:cNvPr id="1049574"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5" name=""/>
          <p:cNvSpPr txBox="1"/>
          <p:nvPr>
            <p:ph type="body" idx="1"/>
          </p:nvPr>
        </p:nvSpPr>
        <p:spPr>
          <a:xfrm>
            <a:off x="457200" y="1600200"/>
            <a:ext cx="8229600" cy="4524375"/>
          </a:xfrm>
          <a:prstGeom prst="rect"/>
          <a:noFill/>
          <a:ln>
            <a:noFill/>
          </a:ln>
        </p:spPr>
        <p:txBody>
          <a:bodyPr anchor="t" wrap="square"/>
          <a:p>
            <a:pPr lvl="0">
              <a:buNone/>
            </a:pPr>
            <a:r>
              <a:rPr b="1" i="0" strike="noStrike" u="none"/>
              <a:t>Timing the incision  </a:t>
            </a:r>
          </a:p>
          <a:p>
            <a:pPr lvl="0">
              <a:buNone/>
            </a:pPr>
            <a:r>
              <a:t>1.  The head should be well down on the perineum, low enough to keep it stretched and thinned </a:t>
            </a:r>
          </a:p>
          <a:p>
            <a:pPr indent="514350" lvl="0" marL="514350">
              <a:buNone/>
            </a:pPr>
            <a:r>
              <a:t>2.  In breech presentation the posterior buttock would be distending the perineum  </a:t>
            </a:r>
          </a:p>
          <a:p>
            <a:pPr lvl="0">
              <a:buNone/>
            </a:pPr>
            <a:r>
              <a:t>3.  It must be made neither too soon nor too late</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998" name=""/>
        <p:cNvGrpSpPr/>
        <p:nvPr/>
      </p:nvGrpSpPr>
      <p:grpSpPr>
        <a:xfrm>
          <a:off x="0" y="0"/>
          <a:ext cx="0" cy="0"/>
          <a:chOff x="0" y="0"/>
          <a:chExt cx="0" cy="0"/>
        </a:xfrm>
      </p:grpSpPr>
      <p:sp>
        <p:nvSpPr>
          <p:cNvPr id="1049576"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7" name=""/>
          <p:cNvSpPr txBox="1"/>
          <p:nvPr>
            <p:ph type="body" idx="1"/>
          </p:nvPr>
        </p:nvSpPr>
        <p:spPr>
          <a:xfrm>
            <a:off x="457200" y="1600200"/>
            <a:ext cx="8229600" cy="4524375"/>
          </a:xfrm>
          <a:prstGeom prst="rect"/>
          <a:noFill/>
          <a:ln>
            <a:noFill/>
          </a:ln>
        </p:spPr>
        <p:txBody>
          <a:bodyPr anchor="t" wrap="square">
            <a:normAutofit fontScale="78571" lnSpcReduction="20000"/>
          </a:bodyPr>
          <a:p>
            <a:pPr lvl="0"/>
            <a:r>
              <a:rPr b="1" sz="2800" i="0" strike="noStrike" u="none"/>
              <a:t>REMEMBER:  </a:t>
            </a:r>
          </a:p>
          <a:p>
            <a:pPr lvl="0">
              <a:buNone/>
            </a:pPr>
            <a:r>
              <a:t>1. Do not tie the sutures too tightly  </a:t>
            </a:r>
          </a:p>
          <a:p>
            <a:pPr lvl="0">
              <a:buNone/>
            </a:pPr>
            <a:r>
              <a:t>2. The last stitches are important for they prevent excessive </a:t>
            </a:r>
          </a:p>
          <a:p>
            <a:pPr lvl="0">
              <a:buNone/>
            </a:pPr>
            <a:r>
              <a:t>     Scar formation</a:t>
            </a:r>
          </a:p>
          <a:p>
            <a:pPr lvl="0">
              <a:buNone/>
            </a:pPr>
            <a:r>
              <a:t>3. Press firmly on suture line with a pad to see if bleeding </a:t>
            </a:r>
          </a:p>
          <a:p>
            <a:pPr lvl="0">
              <a:buNone/>
            </a:pPr>
            <a:r>
              <a:t>     has stopped.  </a:t>
            </a:r>
          </a:p>
          <a:p>
            <a:pPr lvl="0">
              <a:buNone/>
            </a:pPr>
            <a:r>
              <a:t>4. Remove </a:t>
            </a:r>
            <a:r>
              <a:t>perineal</a:t>
            </a:r>
            <a:r>
              <a:t> pad or suture pack from vagina. Rub up </a:t>
            </a:r>
          </a:p>
          <a:p>
            <a:pPr lvl="0">
              <a:buNone/>
            </a:pPr>
            <a:r>
              <a:t>     fundus put clean pad on perineum  </a:t>
            </a:r>
          </a:p>
          <a:p>
            <a:pPr lvl="0">
              <a:buNone/>
            </a:pPr>
            <a:r>
              <a:t>5. Put gloved finger in to the rectum – to make suture that no </a:t>
            </a:r>
          </a:p>
          <a:p>
            <a:pPr lvl="0">
              <a:buNone/>
            </a:pPr>
            <a:r>
              <a:t>    stitch has gone through the rectum  </a:t>
            </a:r>
          </a:p>
          <a:p>
            <a:pPr lvl="0">
              <a:buNone/>
            </a:pPr>
            <a:r>
              <a:t>6.  Make the women comfortable, clean and dry.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999" name=""/>
        <p:cNvGrpSpPr/>
        <p:nvPr/>
      </p:nvGrpSpPr>
      <p:grpSpPr>
        <a:xfrm>
          <a:off x="0" y="0"/>
          <a:ext cx="0" cy="0"/>
          <a:chOff x="0" y="0"/>
          <a:chExt cx="0" cy="0"/>
        </a:xfrm>
      </p:grpSpPr>
      <p:sp>
        <p:nvSpPr>
          <p:cNvPr id="1049578"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9" name=""/>
          <p:cNvSpPr txBox="1"/>
          <p:nvPr>
            <p:ph type="body" idx="1"/>
          </p:nvPr>
        </p:nvSpPr>
        <p:spPr>
          <a:xfrm>
            <a:off x="457200" y="1600200"/>
            <a:ext cx="8229600" cy="4524375"/>
          </a:xfrm>
          <a:prstGeom prst="rect"/>
          <a:noFill/>
          <a:ln>
            <a:noFill/>
          </a:ln>
        </p:spPr>
        <p:txBody>
          <a:bodyPr anchor="t" wrap="square"/>
          <a:p>
            <a:pPr lvl="0">
              <a:buNone/>
            </a:pPr>
            <a:r>
              <a:rPr b="1" i="0" strike="noStrike" u="none"/>
              <a:t>After care of episiotomy </a:t>
            </a:r>
          </a:p>
          <a:p>
            <a:pPr lvl="0"/>
            <a:r>
              <a:t>1. Hot bath, cleanliness and wound care  </a:t>
            </a:r>
          </a:p>
          <a:p>
            <a:pPr lvl="0"/>
            <a:r>
              <a:t>2. If pus or foul smelling discharge develop report to health personnel </a:t>
            </a:r>
          </a:p>
          <a:p>
            <a:pPr lvl="0"/>
            <a:r>
              <a:t>3. Advise not to strain and avoid constipation</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000" name=""/>
        <p:cNvGrpSpPr/>
        <p:nvPr/>
      </p:nvGrpSpPr>
      <p:grpSpPr>
        <a:xfrm>
          <a:off x="0" y="0"/>
          <a:ext cx="0" cy="0"/>
          <a:chOff x="0" y="0"/>
          <a:chExt cx="0" cy="0"/>
        </a:xfrm>
      </p:grpSpPr>
      <p:sp>
        <p:nvSpPr>
          <p:cNvPr id="1049580" name=""/>
          <p:cNvSpPr txBox="1"/>
          <p:nvPr>
            <p:ph type="title" idx="0"/>
          </p:nvPr>
        </p:nvSpPr>
        <p:spPr>
          <a:xfrm>
            <a:off x="457200" y="273050"/>
            <a:ext cx="8229600" cy="1143000"/>
          </a:xfrm>
          <a:prstGeom prst="rect"/>
          <a:noFill/>
          <a:ln>
            <a:noFill/>
          </a:ln>
        </p:spPr>
        <p:txBody>
          <a:bodyPr anchor="ctr" wrap="square"/>
          <a:p>
            <a:pPr lvl="0"/>
            <a:r>
              <a:t>THIRD STAGE OF LABOUR</a:t>
            </a:r>
          </a:p>
        </p:txBody>
      </p:sp>
      <p:sp>
        <p:nvSpPr>
          <p:cNvPr id="1049581"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t>The Third Stage of Labour   </a:t>
            </a:r>
          </a:p>
          <a:p>
            <a:pPr lvl="0"/>
            <a:r>
              <a:t>It begins immediately after the baby is born, until the placenta is delivered. The third stage lasts between 5-15 minutes but any period up to 1 hour is normal. If it lasts more than 1 hr it is considered as retained placenta. </a:t>
            </a:r>
          </a:p>
          <a:p>
            <a:pPr lvl="0"/>
          </a:p>
          <a:p>
            <a:pPr lvl="0"/>
            <a:r>
              <a:t>Physiology of the third stage of labour </a:t>
            </a:r>
          </a:p>
          <a:p>
            <a:pPr lvl="0">
              <a:buNone/>
            </a:pPr>
            <a:r>
              <a:t>	1. Separation of the placenta </a:t>
            </a:r>
          </a:p>
          <a:p>
            <a:pPr lvl="0">
              <a:buNone/>
            </a:pPr>
            <a:r>
              <a:t>	2. Descent of the placenta </a:t>
            </a:r>
          </a:p>
          <a:p>
            <a:pPr lvl="0">
              <a:buNone/>
            </a:pPr>
            <a:r>
              <a:t>	3. Expulsion of the placenta </a:t>
            </a:r>
          </a:p>
          <a:p>
            <a:pPr lvl="0">
              <a:buNone/>
            </a:pPr>
            <a:r>
              <a:t>	4. Control of bleeding </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001" name=""/>
        <p:cNvGrpSpPr/>
        <p:nvPr/>
      </p:nvGrpSpPr>
      <p:grpSpPr>
        <a:xfrm>
          <a:off x="0" y="0"/>
          <a:ext cx="0" cy="0"/>
          <a:chOff x="0" y="0"/>
          <a:chExt cx="0" cy="0"/>
        </a:xfrm>
      </p:grpSpPr>
      <p:sp>
        <p:nvSpPr>
          <p:cNvPr id="1049582"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3"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t>1. Separation of the placenta </a:t>
            </a:r>
          </a:p>
          <a:p>
            <a:pPr lvl="0">
              <a:buNone/>
            </a:pPr>
            <a:r>
              <a:t>Mechanism of placental separation  </a:t>
            </a:r>
          </a:p>
          <a:p>
            <a:pPr lvl="0">
              <a:buNone/>
            </a:pPr>
            <a:r>
              <a:t>It is brought by the contraction and retraction of the uterine muscles. Separation usually begins in the center of the placenta. At the area of the separation the blood sinuses are torn across. 30to 60ml of blood is connected between maternal surface of the placenta and the </a:t>
            </a:r>
            <a:r>
              <a:t>decidual</a:t>
            </a:r>
            <a:r>
              <a:t> </a:t>
            </a:r>
            <a:r>
              <a:t>basalis</a:t>
            </a:r>
            <a:r>
              <a:t>.</a:t>
            </a:r>
          </a:p>
          <a:p>
            <a:pPr lvl="0">
              <a:buNone/>
            </a:pPr>
            <a:r>
              <a:t>The uterine contractions detaches the placenta from the uterus and the placenta forced out of the upper uterine segment into the lower uterine segment. </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003" name=""/>
        <p:cNvGrpSpPr/>
        <p:nvPr/>
      </p:nvGrpSpPr>
      <p:grpSpPr>
        <a:xfrm>
          <a:off x="0" y="0"/>
          <a:ext cx="0" cy="0"/>
          <a:chOff x="0" y="0"/>
          <a:chExt cx="0" cy="0"/>
        </a:xfrm>
      </p:grpSpPr>
      <p:sp>
        <p:nvSpPr>
          <p:cNvPr id="1049586"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buNone/>
            </a:pPr>
            <a:r>
              <a:t>Signs for placental separation </a:t>
            </a:r>
          </a:p>
          <a:p>
            <a:pPr lvl="0"/>
            <a:r>
              <a:t>1. Gush of blood </a:t>
            </a:r>
          </a:p>
          <a:p>
            <a:pPr lvl="0"/>
            <a:r>
              <a:t>2. The fundus rises at the level of umbilicus </a:t>
            </a:r>
          </a:p>
          <a:p>
            <a:pPr lvl="0"/>
            <a:r>
              <a:t>3. Uterus becomes globular </a:t>
            </a:r>
          </a:p>
          <a:p>
            <a:pPr lvl="0"/>
            <a:r>
              <a:t>4. Cord lengthens and does not </a:t>
            </a:r>
            <a:r>
              <a:t>recend</a:t>
            </a:r>
            <a:r>
              <a:t> on supra-pubic pressure</a:t>
            </a:r>
          </a:p>
          <a:p>
            <a:pPr lvl="0"/>
            <a:r>
              <a:t>The uterus contracts during &amp; after the birth of the baby. This causes the uterus to become smaller, the placenta remains the same size &amp; is pushed off the uterine wall. </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004" name=""/>
        <p:cNvGrpSpPr/>
        <p:nvPr/>
      </p:nvGrpSpPr>
      <p:grpSpPr>
        <a:xfrm>
          <a:off x="0" y="0"/>
          <a:ext cx="0" cy="0"/>
          <a:chOff x="0" y="0"/>
          <a:chExt cx="0" cy="0"/>
        </a:xfrm>
      </p:grpSpPr>
      <p:sp>
        <p:nvSpPr>
          <p:cNvPr id="1049588"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9" name=""/>
          <p:cNvSpPr txBox="1"/>
          <p:nvPr>
            <p:ph type="body" idx="1"/>
          </p:nvPr>
        </p:nvSpPr>
        <p:spPr>
          <a:xfrm>
            <a:off x="457200" y="1600200"/>
            <a:ext cx="8229600" cy="4524375"/>
          </a:xfrm>
          <a:prstGeom prst="rect"/>
          <a:noFill/>
          <a:ln>
            <a:noFill/>
          </a:ln>
        </p:spPr>
        <p:txBody>
          <a:bodyPr anchor="t" wrap="square">
            <a:normAutofit fontScale="78125" lnSpcReduction="20000"/>
          </a:bodyPr>
          <a:p>
            <a:pPr lvl="0">
              <a:buNone/>
            </a:pPr>
            <a:r>
              <a:t>2. Descent of the placenta </a:t>
            </a:r>
          </a:p>
          <a:p>
            <a:pPr lvl="0"/>
            <a:r>
              <a:t>When the placenta has completely separated, the </a:t>
            </a:r>
          </a:p>
          <a:p>
            <a:pPr lvl="0"/>
            <a:r>
              <a:t>contracting uterus pushes it down into the lower uterine segment and into the vagina. The weight of the placenta itself pulls the chorion off the uterine wall.</a:t>
            </a:r>
          </a:p>
          <a:p>
            <a:pPr lvl="0">
              <a:buNone/>
            </a:pPr>
            <a:r>
              <a:t>Sign of placental descent </a:t>
            </a:r>
          </a:p>
          <a:p>
            <a:pPr lvl="0"/>
            <a:r>
              <a:t>1. The uterus becomes hard, round and movable. </a:t>
            </a:r>
          </a:p>
          <a:p>
            <a:pPr lvl="0"/>
            <a:r>
              <a:t>2. The fundus rises to the level of the umbilicus. </a:t>
            </a:r>
          </a:p>
          <a:p>
            <a:pPr lvl="0"/>
            <a:r>
              <a:t>3. The cord seems to lengthen. </a:t>
            </a:r>
          </a:p>
          <a:p>
            <a:pPr lvl="0"/>
            <a:r>
              <a:t>4. There is a gush of blood </a:t>
            </a:r>
          </a:p>
          <a:p>
            <a:pPr lvl="0"/>
            <a:r>
              <a:t>5. When you apply </a:t>
            </a:r>
            <a:r>
              <a:t>suprapubic</a:t>
            </a:r>
            <a:r>
              <a:t> pressure the cord will not </a:t>
            </a:r>
          </a:p>
          <a:p>
            <a:pPr lvl="0"/>
            <a:r>
              <a:t>reced</a:t>
            </a:r>
            <a:r>
              <a:t> back  </a:t>
            </a:r>
          </a:p>
          <a:p>
            <a:pPr lvl="0"/>
            <a:r>
              <a:t>6. Placenta can be felt on vaginal examination. </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005" name=""/>
        <p:cNvGrpSpPr/>
        <p:nvPr/>
      </p:nvGrpSpPr>
      <p:grpSpPr>
        <a:xfrm>
          <a:off x="0" y="0"/>
          <a:ext cx="0" cy="0"/>
          <a:chOff x="0" y="0"/>
          <a:chExt cx="0" cy="0"/>
        </a:xfrm>
      </p:grpSpPr>
      <p:sp>
        <p:nvSpPr>
          <p:cNvPr id="1049590"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9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buNone/>
            </a:pPr>
            <a:r>
              <a:t>3. Expulsion of the placenta </a:t>
            </a:r>
          </a:p>
          <a:p>
            <a:pPr lvl="0">
              <a:buNone/>
            </a:pPr>
            <a:r>
              <a:t>Method of placental expulsion  </a:t>
            </a:r>
          </a:p>
          <a:p>
            <a:pPr lvl="0"/>
            <a:r>
              <a:t>a). Using the fundus as a piston  </a:t>
            </a:r>
          </a:p>
          <a:p>
            <a:pPr lvl="0"/>
            <a:r>
              <a:t>The contracted fundus is used as apposition to push the placenta out.  </a:t>
            </a:r>
          </a:p>
          <a:p>
            <a:pPr lvl="0"/>
            <a:r>
              <a:t>b).  Controlled cord traction with out </a:t>
            </a:r>
            <a:r>
              <a:t>oxytocin</a:t>
            </a:r>
            <a:r>
              <a:t> drugs (</a:t>
            </a:r>
            <a:r>
              <a:t>Brandit</a:t>
            </a:r>
            <a:r>
              <a:t> Andrews method)  </a:t>
            </a:r>
          </a:p>
          <a:p>
            <a:pPr lvl="0"/>
            <a:r>
              <a:t>c).  </a:t>
            </a:r>
            <a:r>
              <a:t>Fundal</a:t>
            </a:r>
            <a:r>
              <a:t> pressure  </a:t>
            </a:r>
          </a:p>
          <a:p>
            <a:pPr lvl="0"/>
            <a:r>
              <a:t>d).  Traditional method/Bearing down by the woman </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006" name=""/>
        <p:cNvGrpSpPr/>
        <p:nvPr/>
      </p:nvGrpSpPr>
      <p:grpSpPr>
        <a:xfrm>
          <a:off x="0" y="0"/>
          <a:ext cx="0" cy="0"/>
          <a:chOff x="0" y="0"/>
          <a:chExt cx="0" cy="0"/>
        </a:xfrm>
      </p:grpSpPr>
      <p:sp>
        <p:nvSpPr>
          <p:cNvPr id="1049592"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a:t>
            </a:r>
          </a:p>
        </p:txBody>
      </p:sp>
      <p:sp>
        <p:nvSpPr>
          <p:cNvPr id="1049593" name=""/>
          <p:cNvSpPr txBox="1"/>
          <p:nvPr>
            <p:ph type="body" idx="1"/>
          </p:nvPr>
        </p:nvSpPr>
        <p:spPr>
          <a:xfrm>
            <a:off x="457200" y="1600200"/>
            <a:ext cx="8229600" cy="4524375"/>
          </a:xfrm>
          <a:prstGeom prst="rect"/>
          <a:noFill/>
          <a:ln>
            <a:noFill/>
          </a:ln>
        </p:spPr>
        <p:txBody>
          <a:bodyPr anchor="t" wrap="square">
            <a:normAutofit fontScale="71875" lnSpcReduction="20000"/>
          </a:bodyPr>
          <a:p>
            <a:pPr lvl="0">
              <a:buNone/>
            </a:pPr>
            <a:r>
              <a:t>1. ACTIVE MANAGEMENT OF LABOUR</a:t>
            </a:r>
          </a:p>
          <a:p>
            <a:pPr lvl="0"/>
            <a:r>
              <a:t>  An </a:t>
            </a:r>
            <a:r>
              <a:t>oxytocic</a:t>
            </a:r>
            <a:r>
              <a:t> drug is given, if pregnancy is not multiple as soon as anterior shoulder is delivered. </a:t>
            </a:r>
          </a:p>
          <a:p>
            <a:pPr lvl="0"/>
            <a:r>
              <a:t>The cord is clamped and cut, wait for contraction.   </a:t>
            </a:r>
          </a:p>
          <a:p>
            <a:pPr lvl="0"/>
            <a:r>
              <a:t>Do not wait for the sign of placental separation and </a:t>
            </a:r>
          </a:p>
          <a:p>
            <a:pPr lvl="0">
              <a:buNone/>
            </a:pPr>
            <a:r>
              <a:t>    descent  </a:t>
            </a:r>
          </a:p>
          <a:p>
            <a:pPr lvl="0"/>
            <a:r>
              <a:t>As soon as the uterus contracts the left hand is placed </a:t>
            </a:r>
          </a:p>
          <a:p>
            <a:pPr lvl="0">
              <a:buNone/>
            </a:pPr>
            <a:r>
              <a:t>above the </a:t>
            </a:r>
            <a:r>
              <a:t>symphysis</a:t>
            </a:r>
            <a:r>
              <a:t> pubis push and the uterus upwards </a:t>
            </a:r>
          </a:p>
          <a:p>
            <a:pPr lvl="0">
              <a:buNone/>
            </a:pPr>
            <a:r>
              <a:t>towards the umbilicus. At the same time the right hand </a:t>
            </a:r>
          </a:p>
          <a:p>
            <a:pPr lvl="0">
              <a:buNone/>
            </a:pPr>
            <a:r>
              <a:t>grasps the umbilical cord and apply traction in “a down </a:t>
            </a:r>
          </a:p>
          <a:p>
            <a:pPr lvl="0">
              <a:buNone/>
            </a:pPr>
            <a:r>
              <a:t>ward direction” out ward when the placenta is visible traction is </a:t>
            </a:r>
          </a:p>
          <a:p>
            <a:pPr lvl="0">
              <a:buNone/>
            </a:pPr>
            <a:r>
              <a:t>exerted in an upward direction following the curves of then birth</a:t>
            </a:r>
          </a:p>
          <a:p>
            <a:pPr lvl="0">
              <a:buNone/>
            </a:pPr>
            <a:r>
              <a:t>canal and then deliver the placenta.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pic>
        <p:nvPicPr>
          <p:cNvPr id="2097161" name=""/>
          <p:cNvPicPr>
            <a:picLocks/>
          </p:cNvPicPr>
          <p:nvPr/>
        </p:nvPicPr>
        <p:blipFill>
          <a:blip xmlns:r="http://schemas.openxmlformats.org/officeDocument/2006/relationships" r:embed="rId1"/>
          <a:srcRect/>
          <a:stretch>
            <a:fillRect/>
          </a:stretch>
        </p:blipFill>
        <p:spPr>
          <a:xfrm>
            <a:off x="1171575" y="1600200"/>
            <a:ext cx="6800850" cy="3657600"/>
          </a:xfrm>
          <a:prstGeom prst="rect"/>
          <a:noFill/>
          <a:ln>
            <a:noFill/>
          </a:ln>
        </p:spPr>
      </p:pic>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007" name=""/>
        <p:cNvGrpSpPr/>
        <p:nvPr/>
      </p:nvGrpSpPr>
      <p:grpSpPr>
        <a:xfrm>
          <a:off x="0" y="0"/>
          <a:ext cx="0" cy="0"/>
          <a:chOff x="0" y="0"/>
          <a:chExt cx="0" cy="0"/>
        </a:xfrm>
      </p:grpSpPr>
      <p:sp>
        <p:nvSpPr>
          <p:cNvPr id="1049594" name=""/>
          <p:cNvSpPr txBox="1"/>
          <p:nvPr>
            <p:ph type="title" idx="0"/>
          </p:nvPr>
        </p:nvSpPr>
        <p:spPr>
          <a:xfrm>
            <a:off x="457200" y="273050"/>
            <a:ext cx="8229600" cy="1143000"/>
          </a:xfrm>
          <a:prstGeom prst="rect"/>
          <a:noFill/>
          <a:ln>
            <a:noFill/>
          </a:ln>
        </p:spPr>
        <p:txBody>
          <a:bodyPr anchor="ctr" wrap="square"/>
          <a:p>
            <a:pPr lvl="0"/>
            <a:r>
              <a:t>AMTL</a:t>
            </a:r>
          </a:p>
        </p:txBody>
      </p:sp>
      <p:sp>
        <p:nvSpPr>
          <p:cNvPr id="1049595" name=""/>
          <p:cNvSpPr txBox="1"/>
          <p:nvPr>
            <p:ph type="body" idx="1"/>
          </p:nvPr>
        </p:nvSpPr>
        <p:spPr>
          <a:xfrm>
            <a:off x="457200" y="1600200"/>
            <a:ext cx="8229600" cy="4524375"/>
          </a:xfrm>
          <a:prstGeom prst="rect"/>
          <a:noFill/>
          <a:ln>
            <a:noFill/>
          </a:ln>
        </p:spPr>
        <p:txBody>
          <a:bodyPr anchor="t" wrap="square">
            <a:normAutofit lnSpcReduction="10000"/>
          </a:bodyPr>
          <a:p>
            <a:pPr lvl="0"/>
            <a:r>
              <a:t>If the membranes are not complete twisting the placenta to form the membranes into a rope or grasping the membranes with artery forceps and moving gently up and down to remove it. </a:t>
            </a:r>
          </a:p>
          <a:p>
            <a:pPr lvl="0"/>
            <a:r>
              <a:t>It is done for high risk mothers. </a:t>
            </a:r>
          </a:p>
          <a:p>
            <a:pPr lvl="0"/>
            <a:r>
              <a:t>Recommendations – When active management of the third stage is used clamp the cord. </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008" name=""/>
        <p:cNvGrpSpPr/>
        <p:nvPr/>
      </p:nvGrpSpPr>
      <p:grpSpPr>
        <a:xfrm>
          <a:off x="0" y="0"/>
          <a:ext cx="0" cy="0"/>
          <a:chOff x="0" y="0"/>
          <a:chExt cx="0" cy="0"/>
        </a:xfrm>
      </p:grpSpPr>
      <p:sp>
        <p:nvSpPr>
          <p:cNvPr id="1049596"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597"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2. </a:t>
            </a:r>
            <a:r>
              <a:rPr sz="3300"/>
              <a:t>Controlled cord traction with out </a:t>
            </a:r>
            <a:r>
              <a:rPr sz="3300"/>
              <a:t>oxytocic</a:t>
            </a:r>
            <a:r>
              <a:rPr sz="3300"/>
              <a:t> drugs  /</a:t>
            </a:r>
            <a:r>
              <a:rPr sz="3300"/>
              <a:t>Brandit</a:t>
            </a:r>
            <a:r>
              <a:rPr sz="3300"/>
              <a:t> Andrews method/ passive management of third  stage of labour </a:t>
            </a:r>
          </a:p>
          <a:p>
            <a:pPr lvl="0"/>
            <a:r>
              <a:t>Signs of placental separation and descent are awaited. The left hand is placed above the </a:t>
            </a:r>
            <a:r>
              <a:t>symphysis</a:t>
            </a:r>
            <a:r>
              <a:t> pubis push the uterus upwards towards the umbilicus. At the same time the right hand grasps the umbilical cord and apply traction in “a down ward direction” out ward when the placenta is visible traction is exerted in an upward direction following the curves of the birth canal then deliver the placenta. </a:t>
            </a:r>
          </a:p>
          <a:p>
            <a:pPr lvl="0"/>
            <a:r>
              <a:t> Cord traction should not be applied when the fetus is macerated or if the baby is preterm.  </a:t>
            </a:r>
          </a:p>
          <a:p>
            <a:pPr lvl="0"/>
            <a:r>
              <a:t> Danger: Breaking of the cord. If the cord is snap manual removal is indicated.</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009" name=""/>
        <p:cNvGrpSpPr/>
        <p:nvPr/>
      </p:nvGrpSpPr>
      <p:grpSpPr>
        <a:xfrm>
          <a:off x="0" y="0"/>
          <a:ext cx="0" cy="0"/>
          <a:chOff x="0" y="0"/>
          <a:chExt cx="0" cy="0"/>
        </a:xfrm>
      </p:grpSpPr>
      <p:sp>
        <p:nvSpPr>
          <p:cNvPr id="1049598"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599"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t>Advantage: It allows the placenta to separate and descend with out interference  </a:t>
            </a:r>
          </a:p>
          <a:p>
            <a:pPr lvl="0"/>
            <a:r>
              <a:t>Danger: The third stage may be longer </a:t>
            </a:r>
            <a:r>
              <a:t>Haemorrhage</a:t>
            </a:r>
            <a:r>
              <a:t> and infection may happen. </a:t>
            </a:r>
          </a:p>
          <a:p>
            <a:pPr lvl="0">
              <a:buNone/>
            </a:pPr>
            <a:r>
              <a:t>3. Maternal effort: When the uterus is well contracted ask the mother to push as she did during the birth of the baby. If she is not successful, the midwife or nurse may put a hand flat on the abdomen while the mother pushes, thus provides counter  pressure to compensate the poor abdominal muscle tone.</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010" name=""/>
        <p:cNvGrpSpPr/>
        <p:nvPr/>
      </p:nvGrpSpPr>
      <p:grpSpPr>
        <a:xfrm>
          <a:off x="0" y="0"/>
          <a:ext cx="0" cy="0"/>
          <a:chOff x="0" y="0"/>
          <a:chExt cx="0" cy="0"/>
        </a:xfrm>
      </p:grpSpPr>
      <p:sp>
        <p:nvSpPr>
          <p:cNvPr id="1049600"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601" name=""/>
          <p:cNvSpPr txBox="1"/>
          <p:nvPr>
            <p:ph type="body" idx="1"/>
          </p:nvPr>
        </p:nvSpPr>
        <p:spPr>
          <a:xfrm>
            <a:off x="457200" y="1600200"/>
            <a:ext cx="8229600" cy="4524375"/>
          </a:xfrm>
          <a:prstGeom prst="rect"/>
          <a:noFill/>
          <a:ln>
            <a:noFill/>
          </a:ln>
        </p:spPr>
        <p:txBody>
          <a:bodyPr anchor="t" wrap="square">
            <a:normAutofit fontScale="68750" lnSpcReduction="20000"/>
          </a:bodyPr>
          <a:p>
            <a:pPr lvl="0"/>
            <a:r>
              <a:t>4. </a:t>
            </a:r>
            <a:r>
              <a:t>Fundal</a:t>
            </a:r>
            <a:r>
              <a:t> pressure: The midwife or nurse puts her left hand </a:t>
            </a:r>
          </a:p>
          <a:p>
            <a:pPr lvl="0">
              <a:buNone/>
            </a:pPr>
            <a:r>
              <a:t>on the fundus of the well contracted uterus and pushes down </a:t>
            </a:r>
          </a:p>
          <a:p>
            <a:pPr lvl="0">
              <a:buNone/>
            </a:pPr>
            <a:r>
              <a:t>wards and back wards. The uterus is pushed against </a:t>
            </a:r>
            <a:r>
              <a:t>theplacenta</a:t>
            </a:r>
          </a:p>
          <a:p>
            <a:pPr lvl="0">
              <a:buNone/>
            </a:pPr>
            <a:r>
              <a:t>and the placenta emerges from the vagina, receive the placenta, </a:t>
            </a:r>
          </a:p>
          <a:p>
            <a:pPr lvl="0">
              <a:buNone/>
            </a:pPr>
            <a:r>
              <a:t>massage the uterus to make it contract, and give </a:t>
            </a:r>
            <a:r>
              <a:t>Ergometrine</a:t>
            </a:r>
            <a:r>
              <a:t>.   </a:t>
            </a:r>
          </a:p>
          <a:p>
            <a:pPr lvl="0"/>
            <a:r>
              <a:t>Indication:- Preterm labour, still birth  </a:t>
            </a:r>
          </a:p>
          <a:p>
            <a:pPr lvl="0"/>
            <a:r>
              <a:t>Danger- Pain  </a:t>
            </a:r>
          </a:p>
          <a:p>
            <a:pPr lvl="0">
              <a:buNone/>
            </a:pPr>
            <a:r>
              <a:t> </a:t>
            </a:r>
          </a:p>
          <a:p>
            <a:pPr lvl="0"/>
            <a:r>
              <a:t>N.B </a:t>
            </a:r>
          </a:p>
          <a:p>
            <a:pPr lvl="0"/>
            <a:r>
              <a:t>Fundal</a:t>
            </a:r>
            <a:r>
              <a:t> pressure and cord traction must never be  combined because of the risk of inversion of the uterus.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011" name=""/>
        <p:cNvGrpSpPr/>
        <p:nvPr/>
      </p:nvGrpSpPr>
      <p:grpSpPr>
        <a:xfrm>
          <a:off x="0" y="0"/>
          <a:ext cx="0" cy="0"/>
          <a:chOff x="0" y="0"/>
          <a:chExt cx="0" cy="0"/>
        </a:xfrm>
      </p:grpSpPr>
      <p:sp>
        <p:nvSpPr>
          <p:cNvPr id="1049602"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603" name=""/>
          <p:cNvSpPr txBox="1"/>
          <p:nvPr>
            <p:ph type="body" idx="1"/>
          </p:nvPr>
        </p:nvSpPr>
        <p:spPr>
          <a:xfrm>
            <a:off x="457200" y="1600200"/>
            <a:ext cx="8229600" cy="4524375"/>
          </a:xfrm>
          <a:prstGeom prst="rect"/>
          <a:noFill/>
          <a:ln>
            <a:noFill/>
          </a:ln>
        </p:spPr>
        <p:txBody>
          <a:bodyPr anchor="t" wrap="square">
            <a:normAutofit fontScale="65625" lnSpcReduction="20000"/>
          </a:bodyPr>
          <a:p>
            <a:pPr lvl="0"/>
            <a:r>
              <a:t>5. Traditional method  </a:t>
            </a:r>
          </a:p>
          <a:p>
            <a:pPr lvl="0"/>
            <a:r>
              <a:t>Up  right  kneeling/ squatting  positions should be  recommended when the third stage is passively managed. </a:t>
            </a:r>
          </a:p>
          <a:p>
            <a:pPr lvl="0"/>
            <a:r>
              <a:t>Gravity and intra abdominal pressure aid &amp; speed the process  </a:t>
            </a:r>
          </a:p>
          <a:p>
            <a:pPr lvl="0">
              <a:buNone/>
            </a:pPr>
            <a:r>
              <a:t>Advantage – Blood loss can be easily observed  </a:t>
            </a:r>
          </a:p>
          <a:p>
            <a:pPr lvl="0"/>
            <a:r>
              <a:t>About 500-.800ml blood flows through the placental site each </a:t>
            </a:r>
          </a:p>
          <a:p>
            <a:pPr lvl="0">
              <a:buNone/>
            </a:pPr>
            <a:r>
              <a:t>    minute. Following delivery of the placenta the oblique muscle </a:t>
            </a:r>
          </a:p>
          <a:p>
            <a:pPr lvl="0">
              <a:buNone/>
            </a:pPr>
            <a:r>
              <a:t>    fibers of the </a:t>
            </a:r>
            <a:r>
              <a:t>myometrium</a:t>
            </a:r>
            <a:r>
              <a:t> contract very strongly to compress </a:t>
            </a:r>
          </a:p>
          <a:p>
            <a:pPr lvl="0">
              <a:buNone/>
            </a:pPr>
            <a:r>
              <a:t>    the blood vessels.   </a:t>
            </a:r>
          </a:p>
          <a:p>
            <a:pPr lvl="0"/>
            <a:r>
              <a:t>All average blood loss after the delivery of the placenta is </a:t>
            </a:r>
          </a:p>
          <a:p>
            <a:pPr lvl="0">
              <a:buNone/>
            </a:pPr>
            <a:r>
              <a:t>    150ml.  </a:t>
            </a:r>
          </a:p>
          <a:p>
            <a:pPr lvl="0"/>
            <a:r>
              <a:t>Blood loss should never be more than 500ml. All blood should </a:t>
            </a:r>
          </a:p>
          <a:p>
            <a:pPr lvl="0">
              <a:buNone/>
            </a:pPr>
            <a:r>
              <a:t>     be measured including clots from the placental surface.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012" name=""/>
        <p:cNvGrpSpPr/>
        <p:nvPr/>
      </p:nvGrpSpPr>
      <p:grpSpPr>
        <a:xfrm>
          <a:off x="0" y="0"/>
          <a:ext cx="0" cy="0"/>
          <a:chOff x="0" y="0"/>
          <a:chExt cx="0" cy="0"/>
        </a:xfrm>
      </p:grpSpPr>
      <p:sp>
        <p:nvSpPr>
          <p:cNvPr id="1049604"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 ct….</a:t>
            </a:r>
          </a:p>
        </p:txBody>
      </p:sp>
      <p:sp>
        <p:nvSpPr>
          <p:cNvPr id="1049605" name=""/>
          <p:cNvSpPr txBox="1"/>
          <p:nvPr>
            <p:ph type="body" idx="1"/>
          </p:nvPr>
        </p:nvSpPr>
        <p:spPr>
          <a:xfrm>
            <a:off x="457200" y="1600200"/>
            <a:ext cx="8229600" cy="4524375"/>
          </a:xfrm>
          <a:prstGeom prst="rect"/>
          <a:noFill/>
          <a:ln>
            <a:noFill/>
          </a:ln>
        </p:spPr>
        <p:txBody>
          <a:bodyPr anchor="t" wrap="square">
            <a:normAutofit fontScale="68750" lnSpcReduction="20000"/>
          </a:bodyPr>
          <a:p>
            <a:pPr lvl="0"/>
            <a:r>
              <a:t>4. Control of bleeding </a:t>
            </a:r>
          </a:p>
          <a:p>
            <a:pPr lvl="0">
              <a:buNone/>
            </a:pPr>
            <a:r>
              <a:t>Methods:-   </a:t>
            </a:r>
          </a:p>
          <a:p>
            <a:pPr lvl="0"/>
            <a:r>
              <a:t>- Contraction &amp; relaxation of uterine  muscles  </a:t>
            </a:r>
          </a:p>
          <a:p>
            <a:pPr lvl="0"/>
            <a:r>
              <a:t>-  The actions of living ligatures </a:t>
            </a:r>
          </a:p>
          <a:p>
            <a:pPr lvl="0"/>
            <a:r>
              <a:t>-  Extra clotting power in the blood </a:t>
            </a:r>
          </a:p>
          <a:p>
            <a:pPr lvl="0">
              <a:buNone/>
            </a:pPr>
            <a:r>
              <a:t> The third stage is the shortest and easiest but the most  dangerous stage. Bleeding after third stage of labour stops  spontaneously, because of: </a:t>
            </a:r>
          </a:p>
          <a:p>
            <a:pPr lvl="0"/>
            <a:r>
              <a:t>1. “Living ligatures” The oblique muscles fibers of the uterus run in and out between the blood vessels when the uterus  is contracted they clump the blood vessels very securely  and the bleeding stops.  </a:t>
            </a:r>
          </a:p>
          <a:p>
            <a:pPr lvl="0"/>
            <a:r>
              <a:t>2. Extra clotting power: The mother has extra clothing power </a:t>
            </a:r>
          </a:p>
          <a:p>
            <a:pPr lvl="0">
              <a:buNone/>
            </a:pPr>
            <a:r>
              <a:t>    in her blood at this time the clotting mechanism is very powerful.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013" name=""/>
        <p:cNvGrpSpPr/>
        <p:nvPr/>
      </p:nvGrpSpPr>
      <p:grpSpPr>
        <a:xfrm>
          <a:off x="0" y="0"/>
          <a:ext cx="0" cy="0"/>
          <a:chOff x="0" y="0"/>
          <a:chExt cx="0" cy="0"/>
        </a:xfrm>
      </p:grpSpPr>
      <p:sp>
        <p:nvSpPr>
          <p:cNvPr id="1049606" name=""/>
          <p:cNvSpPr txBox="1"/>
          <p:nvPr>
            <p:ph type="title" idx="0"/>
          </p:nvPr>
        </p:nvSpPr>
        <p:spPr>
          <a:xfrm>
            <a:off x="457200" y="273050"/>
            <a:ext cx="8229600" cy="1143000"/>
          </a:xfrm>
          <a:prstGeom prst="rect"/>
          <a:noFill/>
          <a:ln>
            <a:noFill/>
          </a:ln>
        </p:spPr>
        <p:txBody>
          <a:bodyPr anchor="ctr" wrap="square"/>
          <a:p>
            <a:pPr lvl="0"/>
            <a:r>
              <a:t>3</a:t>
            </a:r>
            <a:r>
              <a:rPr baseline="30000"/>
              <a:t>rd</a:t>
            </a:r>
            <a:r>
              <a:t> stage ct…..</a:t>
            </a:r>
          </a:p>
        </p:txBody>
      </p:sp>
      <p:sp>
        <p:nvSpPr>
          <p:cNvPr id="1049607" name=""/>
          <p:cNvSpPr txBox="1"/>
          <p:nvPr>
            <p:ph type="body" idx="1"/>
          </p:nvPr>
        </p:nvSpPr>
        <p:spPr>
          <a:xfrm>
            <a:off x="457200" y="1600200"/>
            <a:ext cx="8229600" cy="4524375"/>
          </a:xfrm>
          <a:prstGeom prst="rect"/>
          <a:noFill/>
          <a:ln>
            <a:noFill/>
          </a:ln>
        </p:spPr>
        <p:txBody>
          <a:bodyPr anchor="t" wrap="square"/>
          <a:p>
            <a:pPr lvl="0"/>
            <a:r>
              <a:t>At the end of the third stage  </a:t>
            </a:r>
          </a:p>
          <a:p>
            <a:pPr lvl="0">
              <a:buNone/>
            </a:pPr>
            <a:r>
              <a:t>1. The uterus should be hard, round and movable  </a:t>
            </a:r>
          </a:p>
          <a:p>
            <a:pPr lvl="0">
              <a:buNone/>
            </a:pPr>
            <a:r>
              <a:t>2. The uterus should be mid way between the umbilicus and </a:t>
            </a:r>
            <a:r>
              <a:t>symphysis</a:t>
            </a:r>
            <a:r>
              <a:t> pubis  </a:t>
            </a:r>
          </a:p>
          <a:p>
            <a:pPr lvl="0">
              <a:buNone/>
            </a:pPr>
            <a:r>
              <a:t>3. There should be no excessive bleeding  </a:t>
            </a:r>
          </a:p>
          <a:p>
            <a:pPr lvl="0">
              <a:buNone/>
            </a:pPr>
            <a:r>
              <a:t>4. The bladder should be empty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014" name=""/>
        <p:cNvGrpSpPr/>
        <p:nvPr/>
      </p:nvGrpSpPr>
      <p:grpSpPr>
        <a:xfrm>
          <a:off x="0" y="0"/>
          <a:ext cx="0" cy="0"/>
          <a:chOff x="0" y="0"/>
          <a:chExt cx="0" cy="0"/>
        </a:xfrm>
      </p:grpSpPr>
      <p:sp>
        <p:nvSpPr>
          <p:cNvPr id="1049608" name=""/>
          <p:cNvSpPr txBox="1"/>
          <p:nvPr>
            <p:ph type="title" idx="0"/>
          </p:nvPr>
        </p:nvSpPr>
        <p:spPr>
          <a:xfrm>
            <a:off x="457200" y="273050"/>
            <a:ext cx="8229600" cy="1143000"/>
          </a:xfrm>
          <a:prstGeom prst="rect"/>
          <a:noFill/>
          <a:ln>
            <a:noFill/>
          </a:ln>
        </p:spPr>
        <p:txBody>
          <a:bodyPr anchor="ctr" wrap="square"/>
          <a:p>
            <a:pPr lvl="0"/>
            <a:r>
              <a:t>THE OXYTOCIC DRUGS</a:t>
            </a:r>
          </a:p>
        </p:txBody>
      </p:sp>
      <p:sp>
        <p:nvSpPr>
          <p:cNvPr id="1049609" name=""/>
          <p:cNvSpPr txBox="1"/>
          <p:nvPr>
            <p:ph type="body" idx="1"/>
          </p:nvPr>
        </p:nvSpPr>
        <p:spPr>
          <a:xfrm>
            <a:off x="457200" y="1600200"/>
            <a:ext cx="8229600" cy="4524375"/>
          </a:xfrm>
          <a:prstGeom prst="rect"/>
          <a:noFill/>
          <a:ln>
            <a:noFill/>
          </a:ln>
        </p:spPr>
        <p:txBody>
          <a:bodyPr anchor="t" wrap="square">
            <a:normAutofit fontScale="81250" lnSpcReduction="20000"/>
          </a:bodyPr>
          <a:p>
            <a:pPr lvl="0"/>
            <a:r>
              <a:t>These drugs stimulate the uterus to contract. It is used before, during &amp; after the third stage of labour.  </a:t>
            </a:r>
          </a:p>
          <a:p>
            <a:pPr lvl="0"/>
            <a:r>
              <a:t>Advantages: </a:t>
            </a:r>
          </a:p>
          <a:p>
            <a:pPr lvl="0">
              <a:buNone/>
            </a:pPr>
            <a:r>
              <a:t>1. It speeds up the delivery of the placenta  </a:t>
            </a:r>
          </a:p>
          <a:p>
            <a:pPr lvl="0">
              <a:buNone/>
            </a:pPr>
            <a:r>
              <a:t>2. Lessen the blood loss  </a:t>
            </a:r>
          </a:p>
          <a:p>
            <a:pPr lvl="0">
              <a:buNone/>
            </a:pPr>
            <a:r>
              <a:t>3. Contract the uterus  </a:t>
            </a:r>
          </a:p>
          <a:p>
            <a:pPr lvl="0"/>
            <a:r>
              <a:t>The </a:t>
            </a:r>
            <a:r>
              <a:t>oxytocic</a:t>
            </a:r>
            <a:r>
              <a:t> drugs are:-  </a:t>
            </a:r>
          </a:p>
          <a:p>
            <a:pPr lvl="0">
              <a:buNone/>
            </a:pPr>
            <a:r>
              <a:t>1. </a:t>
            </a:r>
            <a:r>
              <a:t>Syntocinon</a:t>
            </a:r>
            <a:r>
              <a:t>, </a:t>
            </a:r>
            <a:r>
              <a:t>orastinon</a:t>
            </a:r>
            <a:r>
              <a:t>, </a:t>
            </a:r>
            <a:r>
              <a:t>pitocin</a:t>
            </a:r>
            <a:r>
              <a:t>, </a:t>
            </a:r>
            <a:r>
              <a:t>oxytocin</a:t>
            </a:r>
            <a:r>
              <a:t> - one </a:t>
            </a:r>
            <a:r>
              <a:t>ampule</a:t>
            </a:r>
            <a:r>
              <a:t>  contains 5 or 10 units  </a:t>
            </a:r>
          </a:p>
          <a:p>
            <a:pPr lvl="0">
              <a:buNone/>
            </a:pPr>
            <a:r>
              <a:t>2. </a:t>
            </a:r>
            <a:r>
              <a:t>Ergometrine</a:t>
            </a:r>
            <a:r>
              <a:t> </a:t>
            </a:r>
            <a:r>
              <a:t>ampules</a:t>
            </a:r>
            <a:r>
              <a:t> – 0.5 mg or 0.25mg, </a:t>
            </a:r>
            <a:r>
              <a:t>Ergometrine</a:t>
            </a:r>
            <a:r>
              <a:t> 0.25 or 0.5mg tablet form  </a:t>
            </a:r>
          </a:p>
          <a:p>
            <a:pPr lvl="0">
              <a:buNone/>
            </a:pPr>
            <a:r>
              <a:t>3. </a:t>
            </a:r>
            <a:r>
              <a:t>Syntometrine</a:t>
            </a:r>
            <a:r>
              <a:t> - 1ml contains 0.5mg </a:t>
            </a:r>
            <a:r>
              <a:t>Ergometrine</a:t>
            </a:r>
            <a:r>
              <a:t> and 5 </a:t>
            </a:r>
          </a:p>
          <a:p>
            <a:pPr lvl="0">
              <a:buNone/>
            </a:pPr>
            <a:r>
              <a:t>    unites of </a:t>
            </a:r>
            <a:r>
              <a:t>oxytocin</a:t>
            </a:r>
            <a:r>
              <a:t>. </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015" name=""/>
        <p:cNvGrpSpPr/>
        <p:nvPr/>
      </p:nvGrpSpPr>
      <p:grpSpPr>
        <a:xfrm>
          <a:off x="0" y="0"/>
          <a:ext cx="0" cy="0"/>
          <a:chOff x="0" y="0"/>
          <a:chExt cx="0" cy="0"/>
        </a:xfrm>
      </p:grpSpPr>
      <p:sp>
        <p:nvSpPr>
          <p:cNvPr id="1049610"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OF LABOUR</a:t>
            </a:r>
          </a:p>
        </p:txBody>
      </p:sp>
      <p:sp>
        <p:nvSpPr>
          <p:cNvPr id="1049611" name=""/>
          <p:cNvSpPr txBox="1"/>
          <p:nvPr>
            <p:ph type="body" idx="1"/>
          </p:nvPr>
        </p:nvSpPr>
        <p:spPr>
          <a:xfrm>
            <a:off x="457200" y="1600200"/>
            <a:ext cx="8229600" cy="4524375"/>
          </a:xfrm>
          <a:prstGeom prst="rect"/>
          <a:noFill/>
          <a:ln>
            <a:noFill/>
          </a:ln>
        </p:spPr>
        <p:txBody>
          <a:bodyPr anchor="t" wrap="square">
            <a:normAutofit fontScale="78125" lnSpcReduction="10000"/>
          </a:bodyPr>
          <a:p>
            <a:pPr lvl="0"/>
            <a:r>
              <a:t>Immediate Care of Mother and Baby   </a:t>
            </a:r>
          </a:p>
          <a:p>
            <a:pPr lvl="0">
              <a:buNone/>
            </a:pPr>
            <a:r>
              <a:t>The mother and the baby has to remain in the delivery room for an hour after delivery. </a:t>
            </a:r>
          </a:p>
          <a:p>
            <a:pPr lvl="0"/>
            <a:r>
              <a:t>Immediate care of mother: </a:t>
            </a:r>
          </a:p>
          <a:p>
            <a:pPr lvl="0">
              <a:buNone/>
            </a:pPr>
            <a:r>
              <a:t>Give </a:t>
            </a:r>
            <a:r>
              <a:t>oxytocin</a:t>
            </a:r>
            <a:r>
              <a:t> 5-10 </a:t>
            </a:r>
            <a:r>
              <a:t>iu</a:t>
            </a:r>
            <a:r>
              <a:t>, massage the uterus and expel</a:t>
            </a:r>
          </a:p>
          <a:p>
            <a:pPr lvl="0">
              <a:buNone/>
            </a:pPr>
            <a:r>
              <a:t>the clots.</a:t>
            </a:r>
          </a:p>
          <a:p>
            <a:pPr lvl="0">
              <a:buNone/>
            </a:pPr>
            <a:r>
              <a:t>The vulva is swabbed and a sterile pad placed in position  </a:t>
            </a:r>
          </a:p>
          <a:p>
            <a:pPr lvl="0">
              <a:buNone/>
            </a:pPr>
            <a:r>
              <a:t>Buttocks should be dry and any wet sheet is removed the </a:t>
            </a:r>
          </a:p>
          <a:p>
            <a:pPr lvl="0">
              <a:buNone/>
            </a:pPr>
            <a:r>
              <a:t>sterile towel is removed over the lower abdomen and</a:t>
            </a:r>
          </a:p>
          <a:p>
            <a:pPr lvl="0">
              <a:buNone/>
            </a:pPr>
            <a:r>
              <a:t>thighs and cover with warm blanket.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016" name=""/>
        <p:cNvGrpSpPr/>
        <p:nvPr/>
      </p:nvGrpSpPr>
      <p:grpSpPr>
        <a:xfrm>
          <a:off x="0" y="0"/>
          <a:ext cx="0" cy="0"/>
          <a:chOff x="0" y="0"/>
          <a:chExt cx="0" cy="0"/>
        </a:xfrm>
      </p:grpSpPr>
      <p:sp>
        <p:nvSpPr>
          <p:cNvPr id="1049612"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OF LABOUR</a:t>
            </a:r>
          </a:p>
        </p:txBody>
      </p:sp>
      <p:sp>
        <p:nvSpPr>
          <p:cNvPr id="1049613"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Careful observation  </a:t>
            </a:r>
          </a:p>
          <a:p>
            <a:pPr lvl="0"/>
            <a:r>
              <a:t>Check the maternal pulse (60-70)minute is the normal range  </a:t>
            </a:r>
          </a:p>
          <a:p>
            <a:pPr lvl="0"/>
            <a:r>
              <a:t>Take body temperature – subnormal due to loss of body heat, as high as 37.2°c due to reactions of prolonged labour.  </a:t>
            </a:r>
          </a:p>
          <a:p>
            <a:pPr lvl="0"/>
            <a:r>
              <a:t>Encourage her to pass urine  </a:t>
            </a:r>
          </a:p>
          <a:p>
            <a:pPr lvl="0"/>
            <a:r>
              <a:t>Blood pressure is taken ½ hourly. </a:t>
            </a:r>
          </a:p>
          <a:p>
            <a:pPr lvl="0"/>
            <a:r>
              <a:t>Give her a hot drink and place the baby on the breast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8713" name=""/>
          <p:cNvSpPr txBox="1"/>
          <p:nvPr>
            <p:ph type="title" idx="0"/>
          </p:nvPr>
        </p:nvSpPr>
        <p:spPr>
          <a:xfrm>
            <a:off x="457200" y="273050"/>
            <a:ext cx="8229600" cy="1143000"/>
          </a:xfrm>
          <a:prstGeom prst="rect"/>
          <a:noFill/>
          <a:ln>
            <a:noFill/>
          </a:ln>
        </p:spPr>
        <p:txBody>
          <a:bodyPr anchor="ctr" wrap="square"/>
          <a:p>
            <a:pPr lvl="0"/>
            <a:r>
              <a:rPr b="1" i="1" strike="noStrike" u="none"/>
              <a:t>THE INTERNAL GENITALIA</a:t>
            </a:r>
          </a:p>
        </p:txBody>
      </p:sp>
      <p:sp>
        <p:nvSpPr>
          <p:cNvPr id="1048714" name=""/>
          <p:cNvSpPr txBox="1"/>
          <p:nvPr>
            <p:ph type="body" idx="1"/>
          </p:nvPr>
        </p:nvSpPr>
        <p:spPr>
          <a:xfrm>
            <a:off x="457200" y="1600200"/>
            <a:ext cx="8229600" cy="4524375"/>
          </a:xfrm>
          <a:prstGeom prst="rect"/>
          <a:noFill/>
          <a:ln>
            <a:noFill/>
          </a:ln>
        </p:spPr>
        <p:txBody>
          <a:bodyPr anchor="t" wrap="square">
            <a:normAutofit fontScale="93750" lnSpcReduction="10000"/>
          </a:bodyPr>
          <a:p>
            <a:pPr algn="ctr" lvl="0"/>
            <a:r>
              <a:rPr b="1" i="1" strike="noStrike" u="sng"/>
              <a:t>Vagina</a:t>
            </a:r>
          </a:p>
          <a:p>
            <a:pPr lvl="0"/>
            <a:r>
              <a:rPr b="1" i="0" strike="noStrike" u="none"/>
              <a:t>This is a fibromascular tube covered with stratified squamous epithelium that connects the uterus and the vestibule.</a:t>
            </a:r>
          </a:p>
          <a:p>
            <a:pPr lvl="0"/>
            <a:r>
              <a:rPr b="1" i="0" strike="noStrike" u="none"/>
              <a:t>It is made of the following layers:-</a:t>
            </a:r>
          </a:p>
          <a:p>
            <a:pPr lvl="0">
              <a:buFont typeface="Wingdings"/>
              <a:buChar char="§"/>
            </a:pPr>
            <a:r>
              <a:rPr b="1" i="0" strike="noStrike" u="none"/>
              <a:t>Mucous coat lined with </a:t>
            </a:r>
            <a:r>
              <a:rPr b="1" i="0" strike="noStrike" u="none"/>
              <a:t>squamous</a:t>
            </a:r>
            <a:r>
              <a:rPr b="1" i="0" strike="noStrike" u="none"/>
              <a:t> epithelium</a:t>
            </a:r>
          </a:p>
          <a:p>
            <a:pPr lvl="0">
              <a:buFont typeface="Wingdings"/>
              <a:buChar char="§"/>
            </a:pPr>
            <a:r>
              <a:rPr b="1" i="0" strike="noStrike" u="none"/>
              <a:t>Submucous</a:t>
            </a:r>
            <a:r>
              <a:rPr b="1" i="0" strike="noStrike" u="none"/>
              <a:t> layer of loose </a:t>
            </a:r>
            <a:r>
              <a:rPr b="1" i="0" strike="noStrike" u="none"/>
              <a:t>areolar</a:t>
            </a:r>
            <a:r>
              <a:rPr b="1" i="0" strike="noStrike" u="none"/>
              <a:t> vascular tissue</a:t>
            </a:r>
          </a:p>
          <a:p>
            <a:pPr lvl="0">
              <a:buFont typeface="Wingdings"/>
              <a:buChar char="§"/>
            </a:pPr>
            <a:r>
              <a:rPr b="1" i="0" strike="noStrike" u="none"/>
              <a:t>Muscular layer</a:t>
            </a:r>
          </a:p>
          <a:p>
            <a:pPr lvl="0">
              <a:buFont typeface="Wingdings"/>
              <a:buChar char="§"/>
            </a:pPr>
            <a:r>
              <a:rPr b="1" i="0" strike="noStrike" u="none"/>
              <a:t>Fibrous coat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017" name=""/>
        <p:cNvGrpSpPr/>
        <p:nvPr/>
      </p:nvGrpSpPr>
      <p:grpSpPr>
        <a:xfrm>
          <a:off x="0" y="0"/>
          <a:ext cx="0" cy="0"/>
          <a:chOff x="0" y="0"/>
          <a:chExt cx="0" cy="0"/>
        </a:xfrm>
      </p:grpSpPr>
      <p:sp>
        <p:nvSpPr>
          <p:cNvPr id="1049614"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CARE</a:t>
            </a:r>
          </a:p>
        </p:txBody>
      </p:sp>
      <p:sp>
        <p:nvSpPr>
          <p:cNvPr id="104961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Immediate care of baby </a:t>
            </a:r>
          </a:p>
          <a:p>
            <a:pPr lvl="0"/>
            <a:r>
              <a:t>Observe:  </a:t>
            </a:r>
          </a:p>
          <a:p>
            <a:pPr lvl="0">
              <a:buNone/>
            </a:pPr>
            <a:r>
              <a:t>The general well being of the baby  </a:t>
            </a:r>
          </a:p>
          <a:p>
            <a:pPr lvl="0">
              <a:buNone/>
            </a:pPr>
            <a:r>
              <a:t>Check the security of the cord clamp  </a:t>
            </a:r>
          </a:p>
          <a:p>
            <a:pPr lvl="0">
              <a:buNone/>
            </a:pPr>
            <a:r>
              <a:t>Check APGAR score  </a:t>
            </a:r>
          </a:p>
          <a:p>
            <a:pPr lvl="0">
              <a:buNone/>
            </a:pPr>
            <a:r>
              <a:t>Promote bonding and breast feeding  </a:t>
            </a:r>
          </a:p>
          <a:p>
            <a:pPr lvl="0">
              <a:buNone/>
            </a:pPr>
            <a:r>
              <a:t>Put on ID (identification) band </a:t>
            </a:r>
          </a:p>
          <a:p>
            <a:pPr lvl="0">
              <a:buNone/>
            </a:pPr>
            <a:r>
              <a:t>Check weight, height, head circumference and any drug (s) </a:t>
            </a:r>
          </a:p>
          <a:p>
            <a:pPr lvl="0">
              <a:buNone/>
            </a:pPr>
            <a:r>
              <a:t>given to the baby  </a:t>
            </a:r>
          </a:p>
          <a:p>
            <a:pPr lvl="0"/>
            <a:r>
              <a:t> </a:t>
            </a:r>
          </a:p>
          <a:p>
            <a:pPr lvl="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020" name=""/>
        <p:cNvGrpSpPr/>
        <p:nvPr/>
      </p:nvGrpSpPr>
      <p:grpSpPr>
        <a:xfrm>
          <a:off x="0" y="0"/>
          <a:ext cx="0" cy="0"/>
          <a:chOff x="0" y="0"/>
          <a:chExt cx="0" cy="0"/>
        </a:xfrm>
      </p:grpSpPr>
      <p:sp>
        <p:nvSpPr>
          <p:cNvPr id="1049619" name=""/>
          <p:cNvSpPr txBox="1"/>
          <p:nvPr>
            <p:ph type="title" idx="0"/>
          </p:nvPr>
        </p:nvSpPr>
        <p:spPr>
          <a:xfrm>
            <a:off x="457200" y="273050"/>
            <a:ext cx="8229600" cy="1143000"/>
          </a:xfrm>
          <a:prstGeom prst="rect"/>
          <a:noFill/>
          <a:ln>
            <a:noFill/>
          </a:ln>
        </p:spPr>
        <p:txBody>
          <a:bodyPr anchor="ctr" wrap="square"/>
          <a:p>
            <a:pPr lvl="0"/>
            <a:r>
              <a:t>RECORD KEEPING</a:t>
            </a:r>
          </a:p>
        </p:txBody>
      </p:sp>
      <p:sp>
        <p:nvSpPr>
          <p:cNvPr id="1049620"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Record your observations during labour</a:t>
            </a:r>
          </a:p>
          <a:p>
            <a:pPr lvl="0"/>
            <a:r>
              <a:t>Method of delivery- spontaneous or accelerated, forceps,  cesarean section or vacuum. </a:t>
            </a:r>
          </a:p>
          <a:p>
            <a:pPr lvl="0"/>
            <a:r>
              <a:t>Anaesthetic</a:t>
            </a:r>
            <a:r>
              <a:t> – General, epidural, local  </a:t>
            </a:r>
          </a:p>
          <a:p>
            <a:pPr lvl="0"/>
            <a:r>
              <a:t>Blood loss- amount  </a:t>
            </a:r>
          </a:p>
          <a:p>
            <a:pPr lvl="0"/>
            <a:r>
              <a:t>Placenta and membranes- complete, incomplete  </a:t>
            </a:r>
          </a:p>
          <a:p>
            <a:pPr lvl="0"/>
            <a:r>
              <a:t>Perineum- laceration, </a:t>
            </a:r>
            <a:r>
              <a:t>episotomy</a:t>
            </a:r>
            <a:r>
              <a:t> </a:t>
            </a:r>
          </a:p>
          <a:p>
            <a:pPr lvl="0"/>
            <a:r>
              <a:t>Drugs given for the mother   </a:t>
            </a:r>
          </a:p>
          <a:p>
            <a:pPr lvl="0"/>
            <a:r>
              <a:t>Baby – Sex, weight, APGAR score, alive or stillbirth. Date  and time of delivery  </a:t>
            </a:r>
          </a:p>
          <a:p>
            <a:pPr lvl="0"/>
            <a:r>
              <a:rPr b="1" i="0" strike="noStrike" u="none"/>
              <a:t>N.B .The chart should present a clear, concise, reliable  record.  </a:t>
            </a:r>
          </a:p>
          <a:p>
            <a:pPr lvl="0"/>
            <a:r>
              <a:rPr b="1" i="0" strike="noStrike" u="none"/>
              <a:t>The legal aspect of record keeping is also important during </a:t>
            </a:r>
          </a:p>
          <a:p>
            <a:pPr lvl="0"/>
            <a:r>
              <a:rPr b="1" i="0" strike="noStrike" u="none"/>
              <a:t>labour</a:t>
            </a:r>
            <a:r>
              <a:t>.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021" name=""/>
        <p:cNvGrpSpPr/>
        <p:nvPr/>
      </p:nvGrpSpPr>
      <p:grpSpPr>
        <a:xfrm>
          <a:off x="0" y="0"/>
          <a:ext cx="0" cy="0"/>
          <a:chOff x="0" y="0"/>
          <a:chExt cx="0" cy="0"/>
        </a:xfrm>
      </p:grpSpPr>
      <p:sp>
        <p:nvSpPr>
          <p:cNvPr id="1049621" name=""/>
          <p:cNvSpPr txBox="1"/>
          <p:nvPr>
            <p:ph type="title" idx="0"/>
          </p:nvPr>
        </p:nvSpPr>
        <p:spPr>
          <a:xfrm>
            <a:off x="457200" y="273050"/>
            <a:ext cx="8229600" cy="1143000"/>
          </a:xfrm>
          <a:prstGeom prst="rect"/>
          <a:noFill/>
          <a:ln>
            <a:noFill/>
          </a:ln>
        </p:spPr>
        <p:txBody>
          <a:bodyPr anchor="ctr" wrap="square"/>
          <a:p>
            <a:pPr lvl="0"/>
            <a:r>
              <a:rPr b="0" sz="5400" i="1" strike="noStrike" u="none">
                <a:solidFill>
                  <a:srgbClr val="000000"/>
                </a:solidFill>
              </a:rPr>
              <a:t>Postpartum Physiology</a:t>
            </a:r>
          </a:p>
        </p:txBody>
      </p:sp>
      <p:sp>
        <p:nvSpPr>
          <p:cNvPr id="1049622" name=""/>
          <p:cNvSpPr txBox="1"/>
          <p:nvPr>
            <p:ph type="body" idx="1"/>
          </p:nvPr>
        </p:nvSpPr>
        <p:spPr>
          <a:xfrm>
            <a:off x="466725" y="1482725"/>
            <a:ext cx="7991475" cy="4641850"/>
          </a:xfrm>
          <a:prstGeom prst="rect"/>
          <a:noFill/>
          <a:ln>
            <a:noFill/>
          </a:ln>
        </p:spPr>
        <p:txBody>
          <a:bodyPr anchor="t" wrap="square"/>
          <a:p>
            <a:pPr lvl="0"/>
          </a:p>
        </p:txBody>
      </p:sp>
      <p:pic>
        <p:nvPicPr>
          <p:cNvPr id="2097198" name=""/>
          <p:cNvPicPr>
            <a:picLocks/>
          </p:cNvPicPr>
          <p:nvPr/>
        </p:nvPicPr>
        <p:blipFill>
          <a:blip xmlns:r="http://schemas.openxmlformats.org/officeDocument/2006/relationships" r:embed="rId1"/>
          <a:srcRect/>
          <a:stretch>
            <a:fillRect/>
          </a:stretch>
        </p:blipFill>
        <p:spPr>
          <a:xfrm>
            <a:off x="755650" y="1339850"/>
            <a:ext cx="7632700" cy="5254625"/>
          </a:xfrm>
          <a:prstGeom prst="rect"/>
          <a:noFill/>
          <a:ln>
            <a:noFill/>
          </a:ln>
        </p:spPr>
      </p:pic>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022" name=""/>
        <p:cNvGrpSpPr/>
        <p:nvPr/>
      </p:nvGrpSpPr>
      <p:grpSpPr>
        <a:xfrm>
          <a:off x="0" y="0"/>
          <a:ext cx="0" cy="0"/>
          <a:chOff x="0" y="0"/>
          <a:chExt cx="0" cy="0"/>
        </a:xfrm>
      </p:grpSpPr>
      <p:sp>
        <p:nvSpPr>
          <p:cNvPr id="1049623" name=""/>
          <p:cNvSpPr txBox="1"/>
          <p:nvPr>
            <p:ph type="ctrTitle" idx="0"/>
          </p:nvPr>
        </p:nvSpPr>
        <p:spPr>
          <a:xfrm>
            <a:off x="609600" y="-1682750"/>
            <a:ext cx="7772400" cy="7626350"/>
          </a:xfrm>
          <a:prstGeom prst="rect"/>
          <a:noFill/>
          <a:ln>
            <a:noFill/>
          </a:ln>
        </p:spPr>
        <p:txBody>
          <a:bodyPr anchor="t" wrap="square"/>
          <a:p>
            <a:pPr algn="ctr" indent="0" lvl="0" marL="0">
              <a:lnSpc>
                <a:spcPct val="100000"/>
              </a:lnSpc>
              <a:buNone/>
            </a:pPr>
            <a:r>
              <a:rPr baseline="0" b="0" sz="4000" i="1" strike="noStrike" u="none">
                <a:solidFill>
                  <a:srgbClr val="000000"/>
                </a:solidFill>
                <a:latin typeface="Arial"/>
              </a:rPr>
              <a:t>Postpartum Care</a:t>
            </a:r>
          </a:p>
        </p:txBody>
      </p:sp>
      <p:sp>
        <p:nvSpPr>
          <p:cNvPr id="1049624" name=""/>
          <p:cNvSpPr txBox="1"/>
          <p:nvPr>
            <p:ph type="subTitle" idx="1"/>
          </p:nvPr>
        </p:nvSpPr>
        <p:spPr>
          <a:xfrm>
            <a:off x="1041400" y="4267200"/>
            <a:ext cx="6400800" cy="962025"/>
          </a:xfrm>
          <a:prstGeom prst="rect"/>
          <a:noFill/>
          <a:ln>
            <a:noFill/>
          </a:ln>
        </p:spPr>
        <p:txBody>
          <a:bodyPr anchor="t" wrap="square"/>
          <a:p>
            <a:pPr algn="ctr" indent="0" lvl="0" marL="0">
              <a:lnSpc>
                <a:spcPct val="90000"/>
              </a:lnSpc>
              <a:buNone/>
            </a:pPr>
          </a:p>
        </p:txBody>
      </p:sp>
      <p:pic>
        <p:nvPicPr>
          <p:cNvPr id="2097199" name=""/>
          <p:cNvPicPr>
            <a:picLocks/>
          </p:cNvPicPr>
          <p:nvPr/>
        </p:nvPicPr>
        <p:blipFill>
          <a:blip xmlns:r="http://schemas.openxmlformats.org/officeDocument/2006/relationships" r:embed="rId1"/>
          <a:srcRect/>
          <a:stretch>
            <a:fillRect/>
          </a:stretch>
        </p:blipFill>
        <p:spPr>
          <a:xfrm>
            <a:off x="1762125" y="457200"/>
            <a:ext cx="5543550" cy="3657600"/>
          </a:xfrm>
          <a:prstGeom prst="rect"/>
          <a:noFill/>
          <a:ln>
            <a:noFill/>
          </a:ln>
        </p:spPr>
      </p:pic>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023" name=""/>
        <p:cNvGrpSpPr/>
        <p:nvPr/>
      </p:nvGrpSpPr>
      <p:grpSpPr>
        <a:xfrm>
          <a:off x="0" y="0"/>
          <a:ext cx="0" cy="0"/>
          <a:chOff x="0" y="0"/>
          <a:chExt cx="0" cy="0"/>
        </a:xfrm>
      </p:grpSpPr>
      <p:sp>
        <p:nvSpPr>
          <p:cNvPr id="1049625" name=""/>
          <p:cNvSpPr txBox="1"/>
          <p:nvPr>
            <p:ph type="title" idx="0"/>
          </p:nvPr>
        </p:nvSpPr>
        <p:spPr>
          <a:xfrm>
            <a:off x="457200" y="273050"/>
            <a:ext cx="8229600" cy="1143000"/>
          </a:xfrm>
          <a:prstGeom prst="rect"/>
          <a:noFill/>
          <a:ln>
            <a:noFill/>
          </a:ln>
        </p:spPr>
        <p:txBody>
          <a:bodyPr anchor="ctr" wrap="square"/>
          <a:p>
            <a:pPr algn="l" lvl="0"/>
            <a:r>
              <a:rPr sz="4800"/>
              <a:t>Objectives</a:t>
            </a:r>
          </a:p>
        </p:txBody>
      </p:sp>
      <p:sp>
        <p:nvSpPr>
          <p:cNvPr id="1049626" name=""/>
          <p:cNvSpPr txBox="1"/>
          <p:nvPr>
            <p:ph type="body" idx="1"/>
          </p:nvPr>
        </p:nvSpPr>
        <p:spPr>
          <a:xfrm>
            <a:off x="466725" y="1412875"/>
            <a:ext cx="8229600" cy="5184775"/>
          </a:xfrm>
          <a:prstGeom prst="rect"/>
          <a:noFill/>
          <a:ln>
            <a:noFill/>
          </a:ln>
        </p:spPr>
        <p:txBody>
          <a:bodyPr anchor="t" wrap="square"/>
          <a:p>
            <a:pPr algn="l" lvl="0">
              <a:lnSpc>
                <a:spcPct val="90000"/>
              </a:lnSpc>
              <a:buNone/>
            </a:pPr>
            <a:r>
              <a:rPr sz="2800">
                <a:solidFill>
                  <a:srgbClr val="000000"/>
                </a:solidFill>
              </a:rPr>
              <a:t>1-To describe the anatomic and physiologic</a:t>
            </a:r>
            <a:r>
              <a:rPr>
                <a:solidFill>
                  <a:srgbClr val="000000"/>
                </a:solidFill>
              </a:rPr>
              <a:t> </a:t>
            </a:r>
            <a:r>
              <a:rPr sz="2800">
                <a:solidFill>
                  <a:srgbClr val="000000"/>
                </a:solidFill>
              </a:rPr>
              <a:t>changes that occur during the postpartum period</a:t>
            </a:r>
            <a:r>
              <a:rPr>
                <a:solidFill>
                  <a:srgbClr val="000000"/>
                </a:solidFill>
              </a:rPr>
              <a:t> </a:t>
            </a:r>
          </a:p>
          <a:p>
            <a:pPr algn="l" lvl="0">
              <a:lnSpc>
                <a:spcPct val="90000"/>
              </a:lnSpc>
              <a:buNone/>
            </a:pPr>
            <a:r>
              <a:rPr sz="2800">
                <a:solidFill>
                  <a:srgbClr val="000000"/>
                </a:solidFill>
              </a:rPr>
              <a:t>2-To identify characteristics of uterine involution and lochial flow.</a:t>
            </a:r>
          </a:p>
          <a:p>
            <a:pPr algn="l" lvl="0">
              <a:lnSpc>
                <a:spcPct val="90000"/>
              </a:lnSpc>
              <a:buNone/>
            </a:pPr>
            <a:r>
              <a:rPr sz="2800">
                <a:solidFill>
                  <a:srgbClr val="000000"/>
                </a:solidFill>
              </a:rPr>
              <a:t>3-To compare expected values for vital signs and blood pressure. </a:t>
            </a:r>
          </a:p>
          <a:p>
            <a:pPr algn="l" lvl="0">
              <a:lnSpc>
                <a:spcPct val="90000"/>
              </a:lnSpc>
              <a:buNone/>
            </a:pPr>
            <a:r>
              <a:rPr sz="2800">
                <a:solidFill>
                  <a:srgbClr val="000000"/>
                </a:solidFill>
              </a:rPr>
              <a:t>4-To identify the priorities of maternal care during the first stage of labor.</a:t>
            </a:r>
            <a:r>
              <a:rPr>
                <a:solidFill>
                  <a:srgbClr val="000000"/>
                </a:solidFill>
              </a:rPr>
              <a:t> </a:t>
            </a:r>
          </a:p>
          <a:p>
            <a:pPr algn="l" lvl="0">
              <a:lnSpc>
                <a:spcPct val="90000"/>
              </a:lnSpc>
              <a:buNone/>
            </a:pPr>
            <a:r>
              <a:rPr sz="2800">
                <a:solidFill>
                  <a:srgbClr val="000000"/>
                </a:solidFill>
              </a:rPr>
              <a:t>5-To identify common selection criteria for safe early postpartum discharge</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024" name=""/>
        <p:cNvGrpSpPr/>
        <p:nvPr/>
      </p:nvGrpSpPr>
      <p:grpSpPr>
        <a:xfrm>
          <a:off x="0" y="0"/>
          <a:ext cx="0" cy="0"/>
          <a:chOff x="0" y="0"/>
          <a:chExt cx="0" cy="0"/>
        </a:xfrm>
      </p:grpSpPr>
      <p:sp>
        <p:nvSpPr>
          <p:cNvPr id="1049627" name=""/>
          <p:cNvSpPr txBox="1"/>
          <p:nvPr>
            <p:ph type="title" idx="0"/>
          </p:nvPr>
        </p:nvSpPr>
        <p:spPr>
          <a:xfrm>
            <a:off x="441325" y="101600"/>
            <a:ext cx="8242300" cy="1092200"/>
          </a:xfrm>
          <a:prstGeom prst="rect"/>
          <a:noFill/>
          <a:ln>
            <a:noFill/>
          </a:ln>
        </p:spPr>
        <p:txBody>
          <a:bodyPr anchor="ctr" wrap="square"/>
          <a:p>
            <a:pPr lvl="0"/>
            <a:r>
              <a:rPr b="0" i="1" strike="noStrike" u="none"/>
              <a:t>Postpartum period</a:t>
            </a:r>
          </a:p>
        </p:txBody>
      </p:sp>
      <p:sp>
        <p:nvSpPr>
          <p:cNvPr id="1049628"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Is the interval between the birth of the placenta and the return of the reproductive organs to their normal </a:t>
            </a:r>
            <a:r>
              <a:rPr>
                <a:solidFill>
                  <a:srgbClr val="000000"/>
                </a:solidFill>
              </a:rPr>
              <a:t>nonpregnant</a:t>
            </a:r>
            <a:r>
              <a:rPr>
                <a:solidFill>
                  <a:srgbClr val="000000"/>
                </a:solidFill>
              </a:rPr>
              <a:t> state</a:t>
            </a:r>
          </a:p>
          <a:p>
            <a:pPr algn="l" lvl="0">
              <a:buNone/>
            </a:pPr>
          </a:p>
          <a:p>
            <a:pPr algn="l" lvl="0">
              <a:buNone/>
            </a:pPr>
            <a:r>
              <a:rPr>
                <a:solidFill>
                  <a:srgbClr val="000000"/>
                </a:solidFill>
              </a:rPr>
              <a:t>It lasts for 6 weeks, with some variation among women. </a:t>
            </a:r>
          </a:p>
        </p:txBody>
      </p:sp>
      <p:pic>
        <p:nvPicPr>
          <p:cNvPr id="2097200" name=""/>
          <p:cNvPicPr>
            <a:picLocks/>
          </p:cNvPicPr>
          <p:nvPr/>
        </p:nvPicPr>
        <p:blipFill>
          <a:blip xmlns:r="http://schemas.openxmlformats.org/officeDocument/2006/relationships" r:embed="rId1"/>
          <a:srcRect/>
          <a:stretch>
            <a:fillRect/>
          </a:stretch>
        </p:blipFill>
        <p:spPr>
          <a:xfrm>
            <a:off x="6572250" y="4867275"/>
            <a:ext cx="2571750" cy="1987550"/>
          </a:xfrm>
          <a:prstGeom prst="rect"/>
          <a:noFill/>
          <a:ln>
            <a:noFill/>
          </a:ln>
        </p:spPr>
      </p:pic>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025" name=""/>
        <p:cNvGrpSpPr/>
        <p:nvPr/>
      </p:nvGrpSpPr>
      <p:grpSpPr>
        <a:xfrm>
          <a:off x="0" y="0"/>
          <a:ext cx="0" cy="0"/>
          <a:chOff x="0" y="0"/>
          <a:chExt cx="0" cy="0"/>
        </a:xfrm>
      </p:grpSpPr>
      <p:sp>
        <p:nvSpPr>
          <p:cNvPr id="1049629" name=""/>
          <p:cNvSpPr txBox="1"/>
          <p:nvPr>
            <p:ph type="title" idx="0"/>
          </p:nvPr>
        </p:nvSpPr>
        <p:spPr>
          <a:xfrm>
            <a:off x="441325" y="101600"/>
            <a:ext cx="8242300" cy="1165225"/>
          </a:xfrm>
          <a:prstGeom prst="rect"/>
          <a:noFill/>
          <a:ln>
            <a:noFill/>
          </a:ln>
        </p:spPr>
        <p:txBody>
          <a:bodyPr anchor="ctr" wrap="square"/>
          <a:p>
            <a:pPr lvl="0"/>
            <a:r>
              <a:rPr b="0" sz="3600" i="1" strike="noStrike" u="none"/>
              <a:t>Anatomic and physiologic changes</a:t>
            </a:r>
          </a:p>
        </p:txBody>
      </p:sp>
      <p:sp>
        <p:nvSpPr>
          <p:cNvPr id="1049630" name=""/>
          <p:cNvSpPr txBox="1"/>
          <p:nvPr>
            <p:ph type="body" idx="1"/>
          </p:nvPr>
        </p:nvSpPr>
        <p:spPr>
          <a:xfrm>
            <a:off x="457200" y="1600200"/>
            <a:ext cx="8229600" cy="4524375"/>
          </a:xfrm>
          <a:prstGeom prst="rect"/>
          <a:noFill/>
          <a:ln>
            <a:noFill/>
          </a:ln>
        </p:spPr>
        <p:txBody>
          <a:bodyPr anchor="t" wrap="square"/>
          <a:p>
            <a:pPr algn="l" lvl="0">
              <a:buNone/>
            </a:pPr>
            <a:r>
              <a:t>Reproductive system:-</a:t>
            </a:r>
          </a:p>
          <a:p>
            <a:pPr algn="l" lvl="0">
              <a:buNone/>
            </a:pPr>
            <a:r>
              <a:t>Uterus</a:t>
            </a:r>
          </a:p>
          <a:p>
            <a:pPr algn="l" lvl="0">
              <a:buNone/>
            </a:pPr>
            <a:r>
              <a:rPr>
                <a:solidFill>
                  <a:srgbClr val="000000"/>
                </a:solidFill>
              </a:rPr>
              <a:t>Involution:-is the return of the uterus to a nonpregnant state after childbirth</a:t>
            </a:r>
          </a:p>
          <a:p>
            <a:pPr algn="l" lvl="0">
              <a:buNone/>
            </a:pPr>
            <a:r>
              <a:rPr>
                <a:solidFill>
                  <a:srgbClr val="000000"/>
                </a:solidFill>
              </a:rPr>
              <a:t>Involution process begins immediately after expulsion of the placenta with contraction of uterine smooth muscles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026" name=""/>
        <p:cNvGrpSpPr/>
        <p:nvPr/>
      </p:nvGrpSpPr>
      <p:grpSpPr>
        <a:xfrm>
          <a:off x="0" y="0"/>
          <a:ext cx="0" cy="0"/>
          <a:chOff x="0" y="0"/>
          <a:chExt cx="0" cy="0"/>
        </a:xfrm>
      </p:grpSpPr>
      <p:sp>
        <p:nvSpPr>
          <p:cNvPr id="1049631"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r>
              <a:rPr sz="5400"/>
              <a:t>.</a:t>
            </a:r>
          </a:p>
        </p:txBody>
      </p:sp>
      <p:sp>
        <p:nvSpPr>
          <p:cNvPr id="1049632"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At the end of third stage of labor, the uterus is in the midline, about 2cm below the level of the umbilicus and weighs 1000g</a:t>
            </a:r>
          </a:p>
          <a:p>
            <a:pPr algn="l" lvl="0">
              <a:buNone/>
            </a:pPr>
          </a:p>
          <a:p>
            <a:pPr algn="l" lvl="0">
              <a:buNone/>
            </a:pPr>
            <a:r>
              <a:rPr>
                <a:solidFill>
                  <a:srgbClr val="000000"/>
                </a:solidFill>
              </a:rPr>
              <a:t>By 24 hours postpartum the uterus is about the same size it was at 20 gestational weeks</a:t>
            </a:r>
          </a:p>
          <a:p>
            <a:pPr lvl="0">
              <a:buNone/>
            </a:p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027" name=""/>
        <p:cNvGrpSpPr/>
        <p:nvPr/>
      </p:nvGrpSpPr>
      <p:grpSpPr>
        <a:xfrm>
          <a:off x="0" y="0"/>
          <a:ext cx="0" cy="0"/>
          <a:chOff x="0" y="0"/>
          <a:chExt cx="0" cy="0"/>
        </a:xfrm>
      </p:grpSpPr>
      <p:sp>
        <p:nvSpPr>
          <p:cNvPr id="1049633" name=""/>
          <p:cNvSpPr txBox="1"/>
          <p:nvPr>
            <p:ph type="title" idx="0"/>
          </p:nvPr>
        </p:nvSpPr>
        <p:spPr>
          <a:xfrm>
            <a:off x="441325" y="-315913"/>
            <a:ext cx="8242300" cy="1296988"/>
          </a:xfrm>
          <a:prstGeom prst="rect"/>
          <a:noFill/>
          <a:ln>
            <a:noFill/>
          </a:ln>
        </p:spPr>
        <p:txBody>
          <a:bodyPr anchor="ctr" wrap="square"/>
          <a:p>
            <a:pPr algn="l" lvl="0"/>
            <a:r>
              <a:rPr sz="5400"/>
              <a:t>Cont</a:t>
            </a:r>
            <a:r>
              <a:rPr sz="5400">
                <a:latin typeface="Arial"/>
              </a:rPr>
              <a:t>…</a:t>
            </a:r>
          </a:p>
        </p:txBody>
      </p:sp>
      <p:sp>
        <p:nvSpPr>
          <p:cNvPr id="1049634" name=""/>
          <p:cNvSpPr txBox="1"/>
          <p:nvPr>
            <p:ph type="body" idx="1"/>
          </p:nvPr>
        </p:nvSpPr>
        <p:spPr>
          <a:xfrm>
            <a:off x="466725" y="1600200"/>
            <a:ext cx="8229600" cy="4924425"/>
          </a:xfrm>
          <a:prstGeom prst="rect"/>
          <a:noFill/>
          <a:ln>
            <a:noFill/>
          </a:ln>
        </p:spPr>
        <p:txBody>
          <a:bodyPr anchor="t" wrap="square"/>
          <a:p>
            <a:pPr algn="l" lvl="0">
              <a:buNone/>
            </a:pPr>
            <a:r>
              <a:rPr>
                <a:solidFill>
                  <a:srgbClr val="000000"/>
                </a:solidFill>
              </a:rPr>
              <a:t>-The </a:t>
            </a:r>
            <a:r>
              <a:rPr>
                <a:solidFill>
                  <a:srgbClr val="000000"/>
                </a:solidFill>
              </a:rPr>
              <a:t>fundus</a:t>
            </a:r>
            <a:r>
              <a:rPr>
                <a:solidFill>
                  <a:srgbClr val="000000"/>
                </a:solidFill>
              </a:rPr>
              <a:t> descends about 1 to 2cm every 24 hours, and by the sixth postpartum day it is located halfway between the </a:t>
            </a:r>
            <a:r>
              <a:rPr>
                <a:solidFill>
                  <a:srgbClr val="000000"/>
                </a:solidFill>
              </a:rPr>
              <a:t>symphysis</a:t>
            </a:r>
            <a:r>
              <a:rPr>
                <a:solidFill>
                  <a:srgbClr val="000000"/>
                </a:solidFill>
              </a:rPr>
              <a:t> pubis and the umbilicus.</a:t>
            </a:r>
          </a:p>
          <a:p>
            <a:pPr algn="l" lvl="0">
              <a:buNone/>
            </a:pPr>
          </a:p>
          <a:p>
            <a:pPr algn="l" lvl="0">
              <a:buNone/>
            </a:pPr>
            <a:r>
              <a:rPr>
                <a:solidFill>
                  <a:srgbClr val="000000"/>
                </a:solidFill>
              </a:rPr>
              <a:t>-The uterus lies in the true pelvis within 2 weeks after childbirth.</a:t>
            </a:r>
          </a:p>
          <a:p>
            <a:pPr algn="l" lvl="0">
              <a:buNone/>
            </a:p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028" name=""/>
        <p:cNvGrpSpPr/>
        <p:nvPr/>
      </p:nvGrpSpPr>
      <p:grpSpPr>
        <a:xfrm>
          <a:off x="0" y="0"/>
          <a:ext cx="0" cy="0"/>
          <a:chOff x="0" y="0"/>
          <a:chExt cx="0" cy="0"/>
        </a:xfrm>
      </p:grpSpPr>
      <p:sp>
        <p:nvSpPr>
          <p:cNvPr id="1049635" name=""/>
          <p:cNvSpPr txBox="1"/>
          <p:nvPr>
            <p:ph type="title" idx="0"/>
          </p:nvPr>
        </p:nvSpPr>
        <p:spPr>
          <a:xfrm>
            <a:off x="457200" y="273050"/>
            <a:ext cx="8229600" cy="1143000"/>
          </a:xfrm>
          <a:prstGeom prst="rect"/>
          <a:noFill/>
          <a:ln>
            <a:noFill/>
          </a:ln>
        </p:spPr>
        <p:txBody>
          <a:bodyPr anchor="ctr" wrap="square"/>
          <a:p>
            <a:pPr lvl="0"/>
          </a:p>
        </p:txBody>
      </p:sp>
      <p:sp>
        <p:nvSpPr>
          <p:cNvPr id="1049636"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-It involutes to about 500g by 1 week after birth, 350g by 2 weeks, and at 6 weeks it has returned to its nonpregnant size 50-60g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8715"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16" name=""/>
          <p:cNvSpPr txBox="1"/>
          <p:nvPr>
            <p:ph type="body" idx="1"/>
          </p:nvPr>
        </p:nvSpPr>
        <p:spPr>
          <a:xfrm>
            <a:off x="457200" y="1600200"/>
            <a:ext cx="8229600" cy="4524375"/>
          </a:xfrm>
          <a:prstGeom prst="rect"/>
          <a:noFill/>
          <a:ln>
            <a:noFill/>
          </a:ln>
        </p:spPr>
        <p:txBody>
          <a:bodyPr anchor="t" wrap="square"/>
          <a:p>
            <a:pPr lvl="0"/>
            <a:r>
              <a:rPr b="1" i="0" strike="noStrike" u="none"/>
              <a:t>The inner membrane is thrown into convolutions called rugae that allows stretching</a:t>
            </a:r>
          </a:p>
          <a:p>
            <a:pPr lvl="0"/>
            <a:r>
              <a:rPr b="1" i="0" strike="noStrike" u="none"/>
              <a:t>The anterior wall is about 7.5 cm long and posterior wall 10 cm long. This is because the cervix projects into the vagina at an angle.</a:t>
            </a:r>
          </a:p>
          <a:p>
            <a:pPr lvl="0"/>
            <a:r>
              <a:rPr b="1" i="0" strike="noStrike" u="none"/>
              <a:t>It has no secretory glands but it is kept moist my cervical secretions</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029" name=""/>
        <p:cNvGrpSpPr/>
        <p:nvPr/>
      </p:nvGrpSpPr>
      <p:grpSpPr>
        <a:xfrm>
          <a:off x="0" y="0"/>
          <a:ext cx="0" cy="0"/>
          <a:chOff x="0" y="0"/>
          <a:chExt cx="0" cy="0"/>
        </a:xfrm>
      </p:grpSpPr>
      <p:sp>
        <p:nvSpPr>
          <p:cNvPr id="1049637" name=""/>
          <p:cNvSpPr txBox="1"/>
          <p:nvPr>
            <p:ph type="title" idx="0"/>
          </p:nvPr>
        </p:nvSpPr>
        <p:spPr>
          <a:xfrm>
            <a:off x="457200" y="273050"/>
            <a:ext cx="8229600" cy="1143000"/>
          </a:xfrm>
          <a:prstGeom prst="rect"/>
          <a:noFill/>
          <a:ln>
            <a:noFill/>
          </a:ln>
        </p:spPr>
        <p:txBody>
          <a:bodyPr anchor="ctr" wrap="square"/>
          <a:p>
            <a:pPr lvl="0"/>
          </a:p>
        </p:txBody>
      </p:sp>
      <p:sp>
        <p:nvSpPr>
          <p:cNvPr id="1049638" name=""/>
          <p:cNvSpPr txBox="1"/>
          <p:nvPr>
            <p:ph type="body" idx="1"/>
          </p:nvPr>
        </p:nvSpPr>
        <p:spPr>
          <a:xfrm>
            <a:off x="457200" y="1600200"/>
            <a:ext cx="8229600" cy="4524375"/>
          </a:xfrm>
          <a:prstGeom prst="rect"/>
          <a:noFill/>
          <a:ln>
            <a:noFill/>
          </a:ln>
        </p:spPr>
        <p:txBody>
          <a:bodyPr anchor="t" wrap="square"/>
          <a:p>
            <a:pPr lvl="0"/>
          </a:p>
        </p:txBody>
      </p:sp>
      <p:pic>
        <p:nvPicPr>
          <p:cNvPr id="2097201" name=""/>
          <p:cNvPicPr>
            <a:picLocks/>
          </p:cNvPicPr>
          <p:nvPr/>
        </p:nvPicPr>
        <p:blipFill>
          <a:blip xmlns:r="http://schemas.openxmlformats.org/officeDocument/2006/relationships" r:embed="rId1"/>
          <a:srcRect/>
          <a:stretch>
            <a:fillRect/>
          </a:stretch>
        </p:blipFill>
        <p:spPr>
          <a:xfrm>
            <a:off x="-396875" y="403225"/>
            <a:ext cx="9001125" cy="6451600"/>
          </a:xfrm>
          <a:prstGeom prst="rect"/>
          <a:noFill/>
          <a:ln>
            <a:noFill/>
          </a:ln>
        </p:spPr>
      </p:pic>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030" name=""/>
        <p:cNvGrpSpPr/>
        <p:nvPr/>
      </p:nvGrpSpPr>
      <p:grpSpPr>
        <a:xfrm>
          <a:off x="0" y="0"/>
          <a:ext cx="0" cy="0"/>
          <a:chOff x="0" y="0"/>
          <a:chExt cx="0" cy="0"/>
        </a:xfrm>
      </p:grpSpPr>
      <p:sp>
        <p:nvSpPr>
          <p:cNvPr id="1049639" name=""/>
          <p:cNvSpPr txBox="1"/>
          <p:nvPr>
            <p:ph type="title" idx="0"/>
          </p:nvPr>
        </p:nvSpPr>
        <p:spPr>
          <a:xfrm>
            <a:off x="441325" y="-242888"/>
            <a:ext cx="8242300" cy="1660525"/>
          </a:xfrm>
          <a:prstGeom prst="rect"/>
          <a:noFill/>
          <a:ln>
            <a:noFill/>
          </a:ln>
        </p:spPr>
        <p:txBody>
          <a:bodyPr anchor="ctr" wrap="square"/>
          <a:p>
            <a:pPr algn="l" lvl="0"/>
            <a:r>
              <a:rPr sz="5400"/>
              <a:t>Cont</a:t>
            </a:r>
            <a:r>
              <a:rPr sz="5400">
                <a:latin typeface="Arial"/>
              </a:rPr>
              <a:t>…</a:t>
            </a:r>
          </a:p>
        </p:txBody>
      </p:sp>
      <p:sp>
        <p:nvSpPr>
          <p:cNvPr id="1049640"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-Autolysis:-it is a self destruction of excess hypertrophied tissue.</a:t>
            </a:r>
          </a:p>
          <a:p>
            <a:pPr algn="l" lvl="0">
              <a:buNone/>
            </a:pPr>
          </a:p>
          <a:p>
            <a:pPr algn="l" lvl="0">
              <a:buNone/>
            </a:pPr>
            <a:r>
              <a:rPr sz="2800">
                <a:solidFill>
                  <a:srgbClr val="000000"/>
                </a:solidFill>
              </a:rPr>
              <a:t>-Subinvolution:-is the failure of the uterus to return to a nonpregnant state.</a:t>
            </a:r>
          </a:p>
          <a:p>
            <a:pPr algn="l" lvl="0">
              <a:buNone/>
            </a:pPr>
          </a:p>
          <a:p>
            <a:pPr algn="l" lvl="0">
              <a:buNone/>
            </a:pPr>
            <a:r>
              <a:rPr sz="2800">
                <a:solidFill>
                  <a:srgbClr val="000000"/>
                </a:solidFill>
              </a:rPr>
              <a:t>-The most common causes of subinvolution are retained placenta fragments and infection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031" name=""/>
        <p:cNvGrpSpPr/>
        <p:nvPr/>
      </p:nvGrpSpPr>
      <p:grpSpPr>
        <a:xfrm>
          <a:off x="0" y="0"/>
          <a:ext cx="0" cy="0"/>
          <a:chOff x="0" y="0"/>
          <a:chExt cx="0" cy="0"/>
        </a:xfrm>
      </p:grpSpPr>
      <p:sp>
        <p:nvSpPr>
          <p:cNvPr id="1049641"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p>
        </p:txBody>
      </p:sp>
      <p:sp>
        <p:nvSpPr>
          <p:cNvPr id="1049642" name=""/>
          <p:cNvSpPr txBox="1"/>
          <p:nvPr>
            <p:ph type="body" idx="1"/>
          </p:nvPr>
        </p:nvSpPr>
        <p:spPr>
          <a:xfrm>
            <a:off x="457200" y="1600200"/>
            <a:ext cx="8229600" cy="4524375"/>
          </a:xfrm>
          <a:prstGeom prst="rect"/>
          <a:noFill/>
          <a:ln>
            <a:noFill/>
          </a:ln>
        </p:spPr>
        <p:txBody>
          <a:bodyPr anchor="t" wrap="square">
            <a:normAutofit lnSpcReduction="10000"/>
          </a:bodyPr>
          <a:p>
            <a:pPr algn="l" lvl="0">
              <a:buNone/>
            </a:pPr>
            <a:r>
              <a:t>Contraction</a:t>
            </a:r>
          </a:p>
          <a:p>
            <a:pPr algn="l" lvl="0">
              <a:buNone/>
            </a:pPr>
            <a:r>
              <a:rPr>
                <a:solidFill>
                  <a:srgbClr val="000000"/>
                </a:solidFill>
              </a:rPr>
              <a:t>The hormone oxytocin strengths and coordinates uterine contraction, which compress blood vessels and promotes homeostasis </a:t>
            </a:r>
          </a:p>
          <a:p>
            <a:pPr algn="l" lvl="0">
              <a:buNone/>
            </a:pPr>
          </a:p>
          <a:p>
            <a:pPr algn="l" lvl="0">
              <a:buNone/>
            </a:pPr>
            <a:r>
              <a:rPr>
                <a:solidFill>
                  <a:srgbClr val="000000"/>
                </a:solidFill>
              </a:rPr>
              <a:t>During the first 1 to 2 postpartum hours, uterine contractions may decrease in intensity and become uncoordinated</a:t>
            </a:r>
          </a:p>
          <a:p>
            <a:pPr algn="l" lvl="0">
              <a:buNone/>
            </a:p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032" name=""/>
        <p:cNvGrpSpPr/>
        <p:nvPr/>
      </p:nvGrpSpPr>
      <p:grpSpPr>
        <a:xfrm>
          <a:off x="0" y="0"/>
          <a:ext cx="0" cy="0"/>
          <a:chOff x="0" y="0"/>
          <a:chExt cx="0" cy="0"/>
        </a:xfrm>
      </p:grpSpPr>
      <p:sp>
        <p:nvSpPr>
          <p:cNvPr id="1049643"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4" name=""/>
          <p:cNvSpPr txBox="1"/>
          <p:nvPr>
            <p:ph type="body" idx="1"/>
          </p:nvPr>
        </p:nvSpPr>
        <p:spPr>
          <a:xfrm>
            <a:off x="457200" y="1698625"/>
            <a:ext cx="8229600" cy="4356100"/>
          </a:xfrm>
          <a:prstGeom prst="rect"/>
          <a:noFill/>
          <a:ln>
            <a:noFill/>
          </a:ln>
        </p:spPr>
        <p:txBody>
          <a:bodyPr anchor="t" wrap="square"/>
          <a:p>
            <a:pPr algn="l" indent="609600" lvl="0" marL="609600">
              <a:buNone/>
            </a:pPr>
            <a:r>
              <a:rPr sz="2800">
                <a:solidFill>
                  <a:srgbClr val="000000"/>
                </a:solidFill>
              </a:rPr>
              <a:t>Exogenous oxytocin is usually administered immediately after expulsion of the placenta to maintain the uterus firm and contracted.</a:t>
            </a:r>
          </a:p>
          <a:p>
            <a:pPr algn="l" indent="609600" lvl="0" marL="609600">
              <a:buNone/>
            </a:pPr>
          </a:p>
          <a:p>
            <a:pPr algn="l" indent="609600" lvl="0" marL="609600">
              <a:buNone/>
            </a:pPr>
            <a:r>
              <a:rPr sz="2800">
                <a:solidFill>
                  <a:srgbClr val="000000"/>
                </a:solidFill>
              </a:rPr>
              <a:t>Mothers are encouraged to put the baby to breast immediately after birth to stimulate the release of oxytocin.</a:t>
            </a:r>
            <a:r>
              <a:t>  </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033" name=""/>
        <p:cNvGrpSpPr/>
        <p:nvPr/>
      </p:nvGrpSpPr>
      <p:grpSpPr>
        <a:xfrm>
          <a:off x="0" y="0"/>
          <a:ext cx="0" cy="0"/>
          <a:chOff x="0" y="0"/>
          <a:chExt cx="0" cy="0"/>
        </a:xfrm>
      </p:grpSpPr>
      <p:sp>
        <p:nvSpPr>
          <p:cNvPr id="1049645"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6" name=""/>
          <p:cNvSpPr txBox="1"/>
          <p:nvPr>
            <p:ph type="body" idx="1"/>
          </p:nvPr>
        </p:nvSpPr>
        <p:spPr>
          <a:xfrm>
            <a:off x="457200" y="1600200"/>
            <a:ext cx="8229600" cy="4524375"/>
          </a:xfrm>
          <a:prstGeom prst="rect"/>
          <a:noFill/>
          <a:ln>
            <a:noFill/>
          </a:ln>
        </p:spPr>
        <p:txBody>
          <a:bodyPr anchor="t" wrap="square">
            <a:normAutofit fontScale="96429" lnSpcReduction="10000"/>
          </a:bodyPr>
          <a:p>
            <a:pPr algn="l" lvl="0">
              <a:buNone/>
            </a:pPr>
            <a:r>
              <a:rPr sz="4000"/>
              <a:t>Afterpains</a:t>
            </a:r>
          </a:p>
          <a:p>
            <a:pPr algn="l" lvl="0">
              <a:buNone/>
            </a:pPr>
            <a:r>
              <a:t>-</a:t>
            </a:r>
            <a:r>
              <a:rPr sz="2800">
                <a:solidFill>
                  <a:srgbClr val="000000"/>
                </a:solidFill>
              </a:rPr>
              <a:t>Are uncomfortable cramping that persist throughout the early puerperium</a:t>
            </a:r>
          </a:p>
          <a:p>
            <a:pPr algn="l" lvl="0">
              <a:buNone/>
            </a:pPr>
          </a:p>
          <a:p>
            <a:pPr algn="l" lvl="0">
              <a:buNone/>
            </a:pPr>
            <a:r>
              <a:rPr sz="2800">
                <a:solidFill>
                  <a:srgbClr val="000000"/>
                </a:solidFill>
              </a:rPr>
              <a:t>-Afterpains are more noticeable after births in which the uterus was greatly distended (e.g., large baby, multifetal gestation)</a:t>
            </a:r>
          </a:p>
          <a:p>
            <a:pPr algn="l" lvl="0">
              <a:buNone/>
            </a:pPr>
          </a:p>
          <a:p>
            <a:pPr algn="l" lvl="0">
              <a:buNone/>
            </a:pPr>
            <a:r>
              <a:rPr sz="2800">
                <a:solidFill>
                  <a:srgbClr val="000000"/>
                </a:solidFill>
              </a:rPr>
              <a:t>-Breastfeeding and exogenous oxytocin cause these afterpains to intensify.</a:t>
            </a:r>
            <a:r>
              <a:t>    </a:t>
            </a:r>
          </a:p>
          <a:p>
            <a:pPr algn="l" lvl="0">
              <a:buNone/>
            </a:p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034" name=""/>
        <p:cNvGrpSpPr/>
        <p:nvPr/>
      </p:nvGrpSpPr>
      <p:grpSpPr>
        <a:xfrm>
          <a:off x="0" y="0"/>
          <a:ext cx="0" cy="0"/>
          <a:chOff x="0" y="0"/>
          <a:chExt cx="0" cy="0"/>
        </a:xfrm>
      </p:grpSpPr>
      <p:sp>
        <p:nvSpPr>
          <p:cNvPr id="1049647"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8" name=""/>
          <p:cNvSpPr txBox="1"/>
          <p:nvPr>
            <p:ph type="body" idx="1"/>
          </p:nvPr>
        </p:nvSpPr>
        <p:spPr>
          <a:xfrm>
            <a:off x="457200" y="1771650"/>
            <a:ext cx="8229600" cy="4283075"/>
          </a:xfrm>
          <a:prstGeom prst="rect"/>
          <a:noFill/>
          <a:ln>
            <a:noFill/>
          </a:ln>
        </p:spPr>
        <p:txBody>
          <a:bodyPr anchor="t" wrap="square"/>
          <a:p>
            <a:pPr algn="l" lvl="0">
              <a:buNone/>
            </a:pPr>
            <a:r>
              <a:t>Placental site</a:t>
            </a:r>
          </a:p>
          <a:p>
            <a:pPr algn="l" lvl="0">
              <a:buNone/>
            </a:pPr>
            <a:r>
              <a:rPr>
                <a:solidFill>
                  <a:srgbClr val="000000"/>
                </a:solidFill>
              </a:rPr>
              <a:t>-Immediately after the expulsion of the placenta and membranes, vascular constriction and thrombosis cause the placental site to be reduced to an irregular nodular and elevated area. </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035" name=""/>
        <p:cNvGrpSpPr/>
        <p:nvPr/>
      </p:nvGrpSpPr>
      <p:grpSpPr>
        <a:xfrm>
          <a:off x="0" y="0"/>
          <a:ext cx="0" cy="0"/>
          <a:chOff x="0" y="0"/>
          <a:chExt cx="0" cy="0"/>
        </a:xfrm>
      </p:grpSpPr>
      <p:sp>
        <p:nvSpPr>
          <p:cNvPr id="1049649"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0"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Upward growth of endometrium causes the sloughing of necrotic tissues and prevents scar formation.</a:t>
            </a:r>
          </a:p>
          <a:p>
            <a:pPr algn="l" lvl="0">
              <a:buNone/>
            </a:pPr>
          </a:p>
          <a:p>
            <a:pPr algn="l" lvl="0">
              <a:buNone/>
            </a:pPr>
            <a:r>
              <a:rPr>
                <a:solidFill>
                  <a:srgbClr val="000000"/>
                </a:solidFill>
              </a:rPr>
              <a:t>Endometrial regeneration is completed by postpartum day 16, except the placental site is not completely healed until 6 weeks after birth. </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036" name=""/>
        <p:cNvGrpSpPr/>
        <p:nvPr/>
      </p:nvGrpSpPr>
      <p:grpSpPr>
        <a:xfrm>
          <a:off x="0" y="0"/>
          <a:ext cx="0" cy="0"/>
          <a:chOff x="0" y="0"/>
          <a:chExt cx="0" cy="0"/>
        </a:xfrm>
      </p:grpSpPr>
      <p:sp>
        <p:nvSpPr>
          <p:cNvPr id="1049651"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2" name=""/>
          <p:cNvSpPr txBox="1"/>
          <p:nvPr>
            <p:ph type="body" idx="1"/>
          </p:nvPr>
        </p:nvSpPr>
        <p:spPr>
          <a:xfrm>
            <a:off x="-174629" y="844550"/>
            <a:ext cx="8229600" cy="4454525"/>
          </a:xfrm>
          <a:prstGeom prst="rect"/>
          <a:noFill/>
          <a:ln>
            <a:noFill/>
          </a:ln>
        </p:spPr>
        <p:txBody>
          <a:bodyPr anchor="t" wrap="square"/>
          <a:p>
            <a:pPr algn="l" lvl="0">
              <a:lnSpc>
                <a:spcPct val="80000"/>
              </a:lnSpc>
              <a:buNone/>
            </a:pPr>
            <a:r>
              <a:rPr sz="2800"/>
              <a:t>Lochia</a:t>
            </a:r>
          </a:p>
          <a:p>
            <a:pPr algn="l" lvl="0">
              <a:lnSpc>
                <a:spcPct val="80000"/>
              </a:lnSpc>
              <a:buNone/>
            </a:pPr>
          </a:p>
          <a:p>
            <a:pPr algn="l" lvl="0">
              <a:lnSpc>
                <a:spcPct val="80000"/>
              </a:lnSpc>
              <a:buNone/>
            </a:pPr>
            <a:r>
              <a:rPr sz="2800">
                <a:solidFill>
                  <a:srgbClr val="000000"/>
                </a:solidFill>
              </a:rPr>
              <a:t>-It is the uterine discharge that occurs after birth.</a:t>
            </a:r>
          </a:p>
          <a:p>
            <a:pPr algn="l" lvl="0">
              <a:lnSpc>
                <a:spcPct val="80000"/>
              </a:lnSpc>
              <a:buNone/>
            </a:pPr>
            <a:r>
              <a:rPr sz="2800">
                <a:solidFill>
                  <a:srgbClr val="000000"/>
                </a:solidFill>
              </a:rPr>
              <a:t>Lochia is initially bright red changing later to a pinkish red or reddish brown</a:t>
            </a:r>
          </a:p>
          <a:p>
            <a:pPr algn="l" lvl="0">
              <a:lnSpc>
                <a:spcPct val="80000"/>
              </a:lnSpc>
              <a:buNone/>
            </a:pPr>
          </a:p>
          <a:p>
            <a:pPr algn="l" lvl="0">
              <a:lnSpc>
                <a:spcPct val="80000"/>
              </a:lnSpc>
              <a:buNone/>
            </a:pPr>
            <a:r>
              <a:rPr sz="2800">
                <a:solidFill>
                  <a:srgbClr val="000000"/>
                </a:solidFill>
              </a:rPr>
              <a:t>-For the first 2 hours after birth the amount of lochia should be about that of a heavy menstrual period, after that time the lochial flow should steadily decrease. </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039" name=""/>
        <p:cNvGrpSpPr/>
        <p:nvPr/>
      </p:nvGrpSpPr>
      <p:grpSpPr>
        <a:xfrm>
          <a:off x="0" y="0"/>
          <a:ext cx="0" cy="0"/>
          <a:chOff x="0" y="0"/>
          <a:chExt cx="0" cy="0"/>
        </a:xfrm>
      </p:grpSpPr>
      <p:sp>
        <p:nvSpPr>
          <p:cNvPr id="104965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7" name=""/>
          <p:cNvSpPr txBox="1"/>
          <p:nvPr>
            <p:ph type="body" idx="1"/>
          </p:nvPr>
        </p:nvSpPr>
        <p:spPr>
          <a:xfrm>
            <a:off x="457200" y="1600200"/>
            <a:ext cx="8229600" cy="5041900"/>
          </a:xfrm>
          <a:prstGeom prst="rect"/>
          <a:noFill/>
          <a:ln>
            <a:noFill/>
          </a:ln>
        </p:spPr>
        <p:txBody>
          <a:bodyPr anchor="t" wrap="square"/>
          <a:p>
            <a:pPr algn="l" lvl="0">
              <a:buNone/>
            </a:pPr>
            <a:r>
              <a:t>Lochia</a:t>
            </a:r>
            <a:r>
              <a:t> passes through 3 stages:-</a:t>
            </a:r>
          </a:p>
          <a:p>
            <a:pPr algn="l" lvl="0">
              <a:buNone/>
            </a:pPr>
          </a:p>
          <a:p>
            <a:pPr algn="l" lvl="0">
              <a:buNone/>
            </a:pPr>
            <a:r>
              <a:rPr sz="2800">
                <a:solidFill>
                  <a:srgbClr val="000000"/>
                </a:solidFill>
              </a:rPr>
              <a:t>1-lochia </a:t>
            </a:r>
            <a:r>
              <a:rPr sz="2800">
                <a:solidFill>
                  <a:srgbClr val="000000"/>
                </a:solidFill>
              </a:rPr>
              <a:t>rubra</a:t>
            </a:r>
            <a:r>
              <a:rPr sz="2800">
                <a:solidFill>
                  <a:srgbClr val="000000"/>
                </a:solidFill>
              </a:rPr>
              <a:t>:-it consists of blood, </a:t>
            </a:r>
            <a:r>
              <a:rPr sz="2800">
                <a:solidFill>
                  <a:srgbClr val="000000"/>
                </a:solidFill>
              </a:rPr>
              <a:t>decidual</a:t>
            </a:r>
            <a:r>
              <a:rPr sz="2800">
                <a:solidFill>
                  <a:srgbClr val="000000"/>
                </a:solidFill>
              </a:rPr>
              <a:t> and </a:t>
            </a:r>
            <a:r>
              <a:rPr sz="2800">
                <a:solidFill>
                  <a:srgbClr val="000000"/>
                </a:solidFill>
              </a:rPr>
              <a:t>trophoplastic</a:t>
            </a:r>
            <a:r>
              <a:rPr sz="2800">
                <a:solidFill>
                  <a:srgbClr val="000000"/>
                </a:solidFill>
              </a:rPr>
              <a:t> debris</a:t>
            </a:r>
          </a:p>
          <a:p>
            <a:pPr algn="l" lvl="0">
              <a:buNone/>
            </a:pPr>
            <a:r>
              <a:rPr sz="2800">
                <a:solidFill>
                  <a:srgbClr val="000000"/>
                </a:solidFill>
              </a:rPr>
              <a:t>It lasts 3-4 days after childbirth</a:t>
            </a:r>
          </a:p>
          <a:p>
            <a:pPr algn="l" lvl="0">
              <a:buNone/>
            </a:pPr>
            <a:r>
              <a:rPr sz="2800">
                <a:solidFill>
                  <a:srgbClr val="000000"/>
                </a:solidFill>
              </a:rPr>
              <a:t>.</a:t>
            </a:r>
          </a:p>
          <a:p>
            <a:pPr algn="l" lvl="0">
              <a:buNone/>
            </a:pPr>
            <a:r>
              <a:rPr sz="2800">
                <a:solidFill>
                  <a:srgbClr val="000000"/>
                </a:solidFill>
              </a:rPr>
              <a:t>2-lochia </a:t>
            </a:r>
            <a:r>
              <a:rPr sz="2800">
                <a:solidFill>
                  <a:srgbClr val="000000"/>
                </a:solidFill>
              </a:rPr>
              <a:t>serosa</a:t>
            </a:r>
            <a:r>
              <a:rPr sz="2800">
                <a:solidFill>
                  <a:srgbClr val="000000"/>
                </a:solidFill>
              </a:rPr>
              <a:t>:-it consists of old blood, serum, leukocytes, and tissue debris. the flow becomes pink or brown.</a:t>
            </a:r>
          </a:p>
          <a:p>
            <a:pPr algn="l" lvl="0">
              <a:buNone/>
            </a:pPr>
            <a:r>
              <a:rPr sz="2800">
                <a:solidFill>
                  <a:srgbClr val="000000"/>
                </a:solidFill>
              </a:rPr>
              <a:t>It is expelled day 4-9 postpartum   </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8622"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23" name=""/>
          <p:cNvSpPr txBox="1"/>
          <p:nvPr>
            <p:ph type="body" idx="1"/>
          </p:nvPr>
        </p:nvSpPr>
        <p:spPr>
          <a:xfrm>
            <a:off x="457200" y="1844675"/>
            <a:ext cx="8229600" cy="4210050"/>
          </a:xfrm>
          <a:prstGeom prst="rect"/>
          <a:noFill/>
          <a:ln>
            <a:noFill/>
          </a:ln>
        </p:spPr>
        <p:txBody>
          <a:bodyPr anchor="t" wrap="square"/>
          <a:p>
            <a:pPr algn="l" lvl="0">
              <a:buNone/>
            </a:pPr>
            <a:r>
              <a:rPr sz="2800">
                <a:solidFill>
                  <a:srgbClr val="000000"/>
                </a:solidFill>
              </a:rPr>
              <a:t>3-lochia alba:-it consists of leukocytes, decidua, epithelial cells, mucus, and bacteria. it is yellow to white in color.</a:t>
            </a:r>
          </a:p>
          <a:p>
            <a:pPr algn="l" lvl="0">
              <a:buNone/>
            </a:pPr>
          </a:p>
          <a:p>
            <a:pPr algn="l" lvl="0">
              <a:buNone/>
            </a:pPr>
            <a:r>
              <a:rPr sz="2800">
                <a:solidFill>
                  <a:srgbClr val="000000"/>
                </a:solidFill>
              </a:rPr>
              <a:t>Lochia alba may continue to drain for up to and beyond 6 weeks after childbirth.</a:t>
            </a:r>
          </a:p>
          <a:p>
            <a:pPr algn="l" lvl="0">
              <a:buNone/>
            </a:pPr>
            <a:r>
              <a:rPr sz="2800">
                <a:solidFill>
                  <a:srgbClr val="000000"/>
                </a:solidFill>
              </a:rPr>
              <a:t>The amount of lochia usually increases with emptying the bladder, ambulation and breastfeeding.</a:t>
            </a:r>
            <a: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8717"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18" name=""/>
          <p:cNvSpPr txBox="1"/>
          <p:nvPr>
            <p:ph type="body" idx="1"/>
          </p:nvPr>
        </p:nvSpPr>
        <p:spPr>
          <a:xfrm>
            <a:off x="457200" y="1600200"/>
            <a:ext cx="8229600" cy="4524375"/>
          </a:xfrm>
          <a:prstGeom prst="rect"/>
          <a:noFill/>
          <a:ln>
            <a:noFill/>
          </a:ln>
        </p:spPr>
        <p:txBody>
          <a:bodyPr anchor="t" wrap="square"/>
          <a:p>
            <a:pPr lvl="0"/>
            <a:r>
              <a:rPr b="1" i="0" strike="noStrike" u="none"/>
              <a:t>Although the cervical mucous is alkaline, the breakdown of glycogen by </a:t>
            </a:r>
            <a:r>
              <a:rPr b="1" i="0" strike="noStrike" u="none"/>
              <a:t>Doderlin</a:t>
            </a:r>
            <a:r>
              <a:rPr b="1" i="0" strike="noStrike" u="none"/>
              <a:t> bacilli (Lactobacillus acidophilus) into lactic acid maintain the vagina PH at 4.5.</a:t>
            </a:r>
          </a:p>
          <a:p>
            <a:pPr lvl="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861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19"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Persistence of lochia rubra early in the postpartum period suggests continued bleeding as a result of retained fragments of the placenta or membranes.</a:t>
            </a:r>
          </a:p>
          <a:p>
            <a:pPr algn="l" lvl="0">
              <a:lnSpc>
                <a:spcPct val="90000"/>
              </a:lnSpc>
              <a:buNone/>
            </a:pPr>
          </a:p>
          <a:p>
            <a:pPr algn="l" lvl="0">
              <a:lnSpc>
                <a:spcPct val="90000"/>
              </a:lnSpc>
              <a:buNone/>
            </a:pPr>
            <a:r>
              <a:rPr>
                <a:solidFill>
                  <a:srgbClr val="000000"/>
                </a:solidFill>
              </a:rPr>
              <a:t>The other common source of vaginal bleeding is vaginal or cervical laceration.</a:t>
            </a:r>
            <a:r>
              <a:t>  </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8595" name=""/>
          <p:cNvSpPr txBox="1"/>
          <p:nvPr>
            <p:ph type="title" idx="0"/>
          </p:nvPr>
        </p:nvSpPr>
        <p:spPr>
          <a:xfrm>
            <a:off x="441325" y="-315913"/>
            <a:ext cx="8242300" cy="1512888"/>
          </a:xfrm>
          <a:prstGeom prst="rect"/>
          <a:noFill/>
          <a:ln>
            <a:noFill/>
          </a:ln>
        </p:spPr>
        <p:txBody>
          <a:bodyPr anchor="ctr" wrap="square"/>
          <a:p>
            <a:pPr algn="l" lvl="0"/>
            <a:r>
              <a:rPr b="0" sz="5400" i="1" strike="noStrike" u="none"/>
              <a:t>Cont</a:t>
            </a:r>
            <a:r>
              <a:rPr b="0" sz="5400" i="1" strike="noStrike" u="none">
                <a:latin typeface="Arial"/>
              </a:rPr>
              <a:t>…</a:t>
            </a:r>
          </a:p>
        </p:txBody>
      </p:sp>
      <p:grpSp>
        <p:nvGrpSpPr>
          <p:cNvPr id="566" name=""/>
          <p:cNvGrpSpPr/>
          <p:nvPr/>
        </p:nvGrpSpPr>
        <p:grpSpPr>
          <a:xfrm rot="0">
            <a:off x="0" y="1412875"/>
            <a:ext cx="9144000" cy="6858000"/>
            <a:chOff x="0" y="890"/>
            <a:chExt cx="5760" cy="4320"/>
          </a:xfrm>
        </p:grpSpPr>
        <p:sp>
          <p:nvSpPr>
            <p:cNvPr id="1048596" name=""/>
            <p:cNvSpPr/>
            <p:nvPr/>
          </p:nvSpPr>
          <p:spPr>
            <a:xfrm>
              <a:off x="0" y="890"/>
              <a:ext cx="2816" cy="545"/>
            </a:xfrm>
            <a:prstGeom prst="rect"/>
            <a:noFill/>
            <a:ln>
              <a:noFill/>
            </a:ln>
          </p:spPr>
          <p:txBody>
            <a:bodyPr anchor="t" wrap="square"/>
            <a:p>
              <a:pPr algn="r" indent="0" lvl="0" marL="0">
                <a:lnSpc>
                  <a:spcPct val="100000"/>
                </a:lnSpc>
                <a:buNone/>
              </a:pPr>
              <a:r>
                <a:rPr baseline="0" b="0" sz="2800" i="0" strike="noStrike" u="none">
                  <a:solidFill>
                    <a:srgbClr val="000000"/>
                  </a:solidFill>
                  <a:latin typeface="Verdana"/>
                </a:rPr>
                <a:t>Nonlochial bleeding</a:t>
              </a:r>
            </a:p>
          </p:txBody>
        </p:sp>
        <p:sp>
          <p:nvSpPr>
            <p:cNvPr id="1048597" name=""/>
            <p:cNvSpPr/>
            <p:nvPr/>
          </p:nvSpPr>
          <p:spPr>
            <a:xfrm>
              <a:off x="0" y="890"/>
              <a:ext cx="2816" cy="0"/>
            </a:xfrm>
            <a:prstGeom prst="line"/>
            <a:noFill/>
            <a:ln w="28575">
              <a:solidFill>
                <a:srgbClr val="000000"/>
              </a:solidFill>
            </a:ln>
          </p:spPr>
        </p:sp>
        <p:sp>
          <p:nvSpPr>
            <p:cNvPr id="1048598" name=""/>
            <p:cNvSpPr/>
            <p:nvPr/>
          </p:nvSpPr>
          <p:spPr>
            <a:xfrm>
              <a:off x="0" y="890"/>
              <a:ext cx="0" cy="545"/>
            </a:xfrm>
            <a:prstGeom prst="line"/>
            <a:noFill/>
            <a:ln w="28575">
              <a:solidFill>
                <a:srgbClr val="000000"/>
              </a:solidFill>
            </a:ln>
          </p:spPr>
        </p:sp>
        <p:sp>
          <p:nvSpPr>
            <p:cNvPr id="1048599" name=""/>
            <p:cNvSpPr/>
            <p:nvPr/>
          </p:nvSpPr>
          <p:spPr>
            <a:xfrm>
              <a:off x="2816" y="890"/>
              <a:ext cx="0" cy="545"/>
            </a:xfrm>
            <a:prstGeom prst="line"/>
            <a:noFill/>
            <a:ln w="12700">
              <a:solidFill>
                <a:srgbClr val="000000"/>
              </a:solidFill>
            </a:ln>
          </p:spPr>
        </p:sp>
        <p:sp>
          <p:nvSpPr>
            <p:cNvPr id="1048600" name=""/>
            <p:cNvSpPr/>
            <p:nvPr/>
          </p:nvSpPr>
          <p:spPr>
            <a:xfrm>
              <a:off x="2816" y="890"/>
              <a:ext cx="2944" cy="54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Lochial bleeding</a:t>
              </a:r>
            </a:p>
          </p:txBody>
        </p:sp>
        <p:sp>
          <p:nvSpPr>
            <p:cNvPr id="1048601" name=""/>
            <p:cNvSpPr/>
            <p:nvPr/>
          </p:nvSpPr>
          <p:spPr>
            <a:xfrm>
              <a:off x="2816" y="890"/>
              <a:ext cx="2944" cy="0"/>
            </a:xfrm>
            <a:prstGeom prst="line"/>
            <a:noFill/>
            <a:ln w="28575">
              <a:solidFill>
                <a:srgbClr val="000000"/>
              </a:solidFill>
            </a:ln>
          </p:spPr>
        </p:sp>
        <p:sp>
          <p:nvSpPr>
            <p:cNvPr id="1048602" name=""/>
            <p:cNvSpPr/>
            <p:nvPr/>
          </p:nvSpPr>
          <p:spPr>
            <a:xfrm>
              <a:off x="2816" y="890"/>
              <a:ext cx="0" cy="545"/>
            </a:xfrm>
            <a:prstGeom prst="line"/>
            <a:noFill/>
            <a:ln w="12700">
              <a:solidFill>
                <a:srgbClr val="000000"/>
              </a:solidFill>
            </a:ln>
          </p:spPr>
        </p:sp>
        <p:sp>
          <p:nvSpPr>
            <p:cNvPr id="1048603" name=""/>
            <p:cNvSpPr/>
            <p:nvPr/>
          </p:nvSpPr>
          <p:spPr>
            <a:xfrm>
              <a:off x="5760" y="890"/>
              <a:ext cx="0" cy="545"/>
            </a:xfrm>
            <a:prstGeom prst="line"/>
            <a:noFill/>
            <a:ln w="28575">
              <a:solidFill>
                <a:srgbClr val="000000"/>
              </a:solidFill>
            </a:ln>
          </p:spPr>
        </p:sp>
        <p:sp>
          <p:nvSpPr>
            <p:cNvPr id="1048604" name=""/>
            <p:cNvSpPr/>
            <p:nvPr/>
          </p:nvSpPr>
          <p:spPr>
            <a:xfrm>
              <a:off x="0" y="1435"/>
              <a:ext cx="2816" cy="0"/>
            </a:xfrm>
            <a:prstGeom prst="line"/>
            <a:noFill/>
            <a:ln w="12700">
              <a:solidFill>
                <a:srgbClr val="000000"/>
              </a:solidFill>
            </a:ln>
          </p:spPr>
        </p:sp>
        <p:sp>
          <p:nvSpPr>
            <p:cNvPr id="1048605" name=""/>
            <p:cNvSpPr/>
            <p:nvPr/>
          </p:nvSpPr>
          <p:spPr>
            <a:xfrm>
              <a:off x="0" y="1435"/>
              <a:ext cx="2816" cy="288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Bloody discharge spurts from the vagina</a:t>
              </a:r>
            </a:p>
            <a:p>
              <a:pPr algn="l" indent="0" lvl="0" marL="0">
                <a:lnSpc>
                  <a:spcPct val="100000"/>
                </a:lnSpc>
                <a:buNone/>
              </a:pPr>
            </a:p>
            <a:p>
              <a:pPr algn="l" indent="0" lvl="0" marL="0">
                <a:lnSpc>
                  <a:spcPct val="100000"/>
                </a:lnSpc>
                <a:buNone/>
              </a:pPr>
            </a:p>
            <a:p>
              <a:pPr algn="l" indent="0" lvl="0" marL="0">
                <a:lnSpc>
                  <a:spcPct val="100000"/>
                </a:lnSpc>
                <a:buNone/>
              </a:pPr>
              <a:r>
                <a:rPr baseline="0" b="0" sz="2800" i="0" strike="noStrike" u="none">
                  <a:solidFill>
                    <a:srgbClr val="000000"/>
                  </a:solidFill>
                  <a:latin typeface="Verdana"/>
                </a:rPr>
                <a:t>The amount of bleeding continues to be excessive and bright red</a:t>
              </a:r>
            </a:p>
          </p:txBody>
        </p:sp>
        <p:sp>
          <p:nvSpPr>
            <p:cNvPr id="1048606" name=""/>
            <p:cNvSpPr/>
            <p:nvPr/>
          </p:nvSpPr>
          <p:spPr>
            <a:xfrm>
              <a:off x="0" y="1435"/>
              <a:ext cx="2816" cy="0"/>
            </a:xfrm>
            <a:prstGeom prst="line"/>
            <a:noFill/>
            <a:ln w="12700">
              <a:solidFill>
                <a:srgbClr val="000000"/>
              </a:solidFill>
            </a:ln>
          </p:spPr>
        </p:sp>
        <p:sp>
          <p:nvSpPr>
            <p:cNvPr id="1048607" name=""/>
            <p:cNvSpPr/>
            <p:nvPr/>
          </p:nvSpPr>
          <p:spPr>
            <a:xfrm>
              <a:off x="0" y="1435"/>
              <a:ext cx="0" cy="2885"/>
            </a:xfrm>
            <a:prstGeom prst="line"/>
            <a:noFill/>
            <a:ln w="28575">
              <a:solidFill>
                <a:srgbClr val="000000"/>
              </a:solidFill>
            </a:ln>
          </p:spPr>
        </p:sp>
        <p:sp>
          <p:nvSpPr>
            <p:cNvPr id="1048608" name=""/>
            <p:cNvSpPr/>
            <p:nvPr/>
          </p:nvSpPr>
          <p:spPr>
            <a:xfrm>
              <a:off x="2816" y="1435"/>
              <a:ext cx="2944" cy="0"/>
            </a:xfrm>
            <a:prstGeom prst="line"/>
            <a:noFill/>
            <a:ln w="12700">
              <a:solidFill>
                <a:srgbClr val="000000"/>
              </a:solidFill>
            </a:ln>
          </p:spPr>
        </p:sp>
        <p:sp>
          <p:nvSpPr>
            <p:cNvPr id="1048609" name=""/>
            <p:cNvSpPr/>
            <p:nvPr/>
          </p:nvSpPr>
          <p:spPr>
            <a:xfrm>
              <a:off x="2816" y="1435"/>
              <a:ext cx="0" cy="2885"/>
            </a:xfrm>
            <a:prstGeom prst="line"/>
            <a:noFill/>
            <a:ln w="12700">
              <a:solidFill>
                <a:srgbClr val="000000"/>
              </a:solidFill>
            </a:ln>
          </p:spPr>
        </p:sp>
        <p:sp>
          <p:nvSpPr>
            <p:cNvPr id="1048610" name=""/>
            <p:cNvSpPr/>
            <p:nvPr/>
          </p:nvSpPr>
          <p:spPr>
            <a:xfrm>
              <a:off x="2816" y="1435"/>
              <a:ext cx="2944" cy="288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Lochia usually trickles from the vaginal opening, the steady flow is greater as the uterus contracts</a:t>
              </a:r>
            </a:p>
            <a:p>
              <a:pPr algn="l" indent="0" lvl="0" marL="0">
                <a:lnSpc>
                  <a:spcPct val="100000"/>
                </a:lnSpc>
                <a:buNone/>
              </a:pPr>
            </a:p>
            <a:p>
              <a:pPr algn="l" indent="0" lvl="0" marL="0">
                <a:lnSpc>
                  <a:spcPct val="100000"/>
                </a:lnSpc>
                <a:buNone/>
              </a:pPr>
              <a:r>
                <a:rPr baseline="0" b="0" sz="2800" i="0" strike="noStrike" u="none">
                  <a:solidFill>
                    <a:srgbClr val="000000"/>
                  </a:solidFill>
                  <a:latin typeface="Verdana"/>
                </a:rPr>
                <a:t>A gush of lochia may result as the uterus is massaged</a:t>
              </a:r>
            </a:p>
            <a:p>
              <a:pPr algn="l" indent="0" lvl="0" marL="0">
                <a:lnSpc>
                  <a:spcPct val="100000"/>
                </a:lnSpc>
                <a:buNone/>
              </a:pPr>
            </a:p>
            <a:p>
              <a:pPr algn="l" indent="0" lvl="0" marL="0">
                <a:lnSpc>
                  <a:spcPct val="100000"/>
                </a:lnSpc>
                <a:buNone/>
              </a:pPr>
            </a:p>
          </p:txBody>
        </p:sp>
        <p:sp>
          <p:nvSpPr>
            <p:cNvPr id="1048611" name=""/>
            <p:cNvSpPr/>
            <p:nvPr/>
          </p:nvSpPr>
          <p:spPr>
            <a:xfrm>
              <a:off x="2816" y="1435"/>
              <a:ext cx="2944" cy="0"/>
            </a:xfrm>
            <a:prstGeom prst="line"/>
            <a:noFill/>
            <a:ln w="12700">
              <a:solidFill>
                <a:srgbClr val="000000"/>
              </a:solidFill>
            </a:ln>
          </p:spPr>
        </p:sp>
        <p:sp>
          <p:nvSpPr>
            <p:cNvPr id="1048612" name=""/>
            <p:cNvSpPr/>
            <p:nvPr/>
          </p:nvSpPr>
          <p:spPr>
            <a:xfrm>
              <a:off x="2816" y="1435"/>
              <a:ext cx="0" cy="2885"/>
            </a:xfrm>
            <a:prstGeom prst="line"/>
            <a:noFill/>
            <a:ln w="12700">
              <a:solidFill>
                <a:srgbClr val="000000"/>
              </a:solidFill>
            </a:ln>
          </p:spPr>
        </p:sp>
        <p:sp>
          <p:nvSpPr>
            <p:cNvPr id="1048613" name=""/>
            <p:cNvSpPr/>
            <p:nvPr/>
          </p:nvSpPr>
          <p:spPr>
            <a:xfrm>
              <a:off x="5760" y="1435"/>
              <a:ext cx="0" cy="2885"/>
            </a:xfrm>
            <a:prstGeom prst="line"/>
            <a:noFill/>
            <a:ln w="28575">
              <a:solidFill>
                <a:srgbClr val="000000"/>
              </a:solidFill>
            </a:ln>
          </p:spPr>
        </p:sp>
        <p:sp>
          <p:nvSpPr>
            <p:cNvPr id="1048614" name=""/>
            <p:cNvSpPr/>
            <p:nvPr/>
          </p:nvSpPr>
          <p:spPr>
            <a:xfrm>
              <a:off x="0" y="4320"/>
              <a:ext cx="2816" cy="0"/>
            </a:xfrm>
            <a:prstGeom prst="line"/>
            <a:noFill/>
            <a:ln w="28575">
              <a:solidFill>
                <a:srgbClr val="000000"/>
              </a:solidFill>
            </a:ln>
          </p:spPr>
        </p:sp>
        <p:sp>
          <p:nvSpPr>
            <p:cNvPr id="1048615" name=""/>
            <p:cNvSpPr/>
            <p:nvPr/>
          </p:nvSpPr>
          <p:spPr>
            <a:xfrm>
              <a:off x="2816" y="4320"/>
              <a:ext cx="2944" cy="0"/>
            </a:xfrm>
            <a:prstGeom prst="line"/>
            <a:noFill/>
            <a:ln w="28575">
              <a:solidFill>
                <a:srgbClr val="000000"/>
              </a:solidFill>
            </a:ln>
          </p:spPr>
        </p:sp>
      </p:gr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58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587" name=""/>
          <p:cNvSpPr txBox="1"/>
          <p:nvPr>
            <p:ph type="body" idx="1"/>
          </p:nvPr>
        </p:nvSpPr>
        <p:spPr>
          <a:xfrm>
            <a:off x="457200" y="1600200"/>
            <a:ext cx="8229600" cy="4524375"/>
          </a:xfrm>
          <a:prstGeom prst="rect"/>
          <a:noFill/>
          <a:ln>
            <a:noFill/>
          </a:ln>
        </p:spPr>
        <p:txBody>
          <a:bodyPr anchor="t" wrap="square"/>
          <a:p>
            <a:pPr algn="l" lvl="0">
              <a:lnSpc>
                <a:spcPct val="90000"/>
              </a:lnSpc>
              <a:buNone/>
            </a:pPr>
            <a:r>
              <a:t>Cervix</a:t>
            </a:r>
          </a:p>
          <a:p>
            <a:pPr algn="l" lvl="0">
              <a:lnSpc>
                <a:spcPct val="90000"/>
              </a:lnSpc>
              <a:buNone/>
            </a:pPr>
            <a:r>
              <a:rPr sz="2800">
                <a:solidFill>
                  <a:srgbClr val="000000"/>
                </a:solidFill>
              </a:rPr>
              <a:t>-It</a:t>
            </a:r>
            <a:r>
              <a:rPr sz="2800"/>
              <a:t> </a:t>
            </a:r>
            <a:r>
              <a:rPr sz="2800">
                <a:solidFill>
                  <a:srgbClr val="000000"/>
                </a:solidFill>
              </a:rPr>
              <a:t>is soft immediately after birth</a:t>
            </a:r>
          </a:p>
          <a:p>
            <a:pPr algn="l" lvl="0">
              <a:lnSpc>
                <a:spcPct val="90000"/>
              </a:lnSpc>
              <a:buNone/>
            </a:pPr>
          </a:p>
          <a:p>
            <a:pPr algn="l" lvl="0">
              <a:lnSpc>
                <a:spcPct val="90000"/>
              </a:lnSpc>
              <a:buNone/>
            </a:pPr>
            <a:r>
              <a:rPr sz="2800">
                <a:solidFill>
                  <a:srgbClr val="000000"/>
                </a:solidFill>
              </a:rPr>
              <a:t>-The cervix up to the lower uterine segment remains edematous, and thin for several days after birth.</a:t>
            </a:r>
          </a:p>
          <a:p>
            <a:pPr algn="l" lvl="0">
              <a:lnSpc>
                <a:spcPct val="90000"/>
              </a:lnSpc>
              <a:buNone/>
            </a:pPr>
          </a:p>
          <a:p>
            <a:pPr algn="l" lvl="0">
              <a:lnSpc>
                <a:spcPct val="90000"/>
              </a:lnSpc>
              <a:buNone/>
            </a:pPr>
            <a:r>
              <a:rPr sz="2800">
                <a:solidFill>
                  <a:srgbClr val="000000"/>
                </a:solidFill>
              </a:rPr>
              <a:t>The cervical os which is dilated to 10cm during labor closes gradually, it may still possible to introduce 2 fingers into cervical os for the first 4-6 postpartum days.      </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858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589"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The external cervical os never regains its prepregnancy appearance, it is no longer shaped like a fish mouth.</a:t>
            </a:r>
          </a:p>
        </p:txBody>
      </p:sp>
      <p:pic>
        <p:nvPicPr>
          <p:cNvPr id="2097152" name=""/>
          <p:cNvPicPr>
            <a:picLocks/>
          </p:cNvPicPr>
          <p:nvPr/>
        </p:nvPicPr>
        <p:blipFill>
          <a:blip xmlns:r="http://schemas.openxmlformats.org/officeDocument/2006/relationships" r:embed="rId1"/>
          <a:srcRect/>
          <a:stretch>
            <a:fillRect/>
          </a:stretch>
        </p:blipFill>
        <p:spPr>
          <a:xfrm>
            <a:off x="1257300" y="3355975"/>
            <a:ext cx="5759450" cy="3346450"/>
          </a:xfrm>
          <a:prstGeom prst="rect"/>
          <a:noFill/>
          <a:ln>
            <a:noFill/>
          </a:ln>
        </p:spPr>
      </p:pic>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8616"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p>
        </p:txBody>
      </p:sp>
      <p:sp>
        <p:nvSpPr>
          <p:cNvPr id="1048617" name=""/>
          <p:cNvSpPr txBox="1"/>
          <p:nvPr>
            <p:ph type="body" idx="1"/>
          </p:nvPr>
        </p:nvSpPr>
        <p:spPr>
          <a:xfrm>
            <a:off x="466725" y="1628775"/>
            <a:ext cx="8229600" cy="4454525"/>
          </a:xfrm>
          <a:prstGeom prst="rect"/>
          <a:noFill/>
          <a:ln>
            <a:noFill/>
          </a:ln>
        </p:spPr>
        <p:txBody>
          <a:bodyPr anchor="t" wrap="square"/>
          <a:p>
            <a:pPr algn="l" lvl="0">
              <a:lnSpc>
                <a:spcPct val="90000"/>
              </a:lnSpc>
              <a:buNone/>
            </a:pPr>
            <a:r>
              <a:t>Vagina and perineum</a:t>
            </a:r>
          </a:p>
          <a:p>
            <a:pPr algn="l" lvl="0">
              <a:lnSpc>
                <a:spcPct val="90000"/>
              </a:lnSpc>
              <a:buNone/>
            </a:pPr>
          </a:p>
          <a:p>
            <a:pPr algn="l" lvl="0">
              <a:lnSpc>
                <a:spcPct val="90000"/>
              </a:lnSpc>
              <a:buNone/>
            </a:pPr>
            <a:r>
              <a:rPr sz="2800">
                <a:solidFill>
                  <a:srgbClr val="000000"/>
                </a:solidFill>
              </a:rPr>
              <a:t>-The greatly distended, smooth walled vagina gradually returns to its </a:t>
            </a:r>
            <a:r>
              <a:rPr sz="2800">
                <a:solidFill>
                  <a:srgbClr val="000000"/>
                </a:solidFill>
              </a:rPr>
              <a:t>prepregnancy</a:t>
            </a:r>
            <a:r>
              <a:rPr sz="2800">
                <a:solidFill>
                  <a:srgbClr val="000000"/>
                </a:solidFill>
              </a:rPr>
              <a:t> size by 6-10 weeks after childbirth.</a:t>
            </a:r>
          </a:p>
          <a:p>
            <a:pPr algn="l" lvl="0">
              <a:lnSpc>
                <a:spcPct val="90000"/>
              </a:lnSpc>
              <a:buNone/>
            </a:pPr>
            <a:r>
              <a:rPr sz="2800">
                <a:solidFill>
                  <a:srgbClr val="000000"/>
                </a:solidFill>
              </a:rPr>
              <a:t>-The mucosa remains atrophic in lactating woman at least until menstruation begins again.</a:t>
            </a:r>
          </a:p>
          <a:p>
            <a:pPr algn="l" lvl="0">
              <a:lnSpc>
                <a:spcPct val="90000"/>
              </a:lnSpc>
              <a:buNone/>
            </a:pPr>
            <a:r>
              <a:rPr sz="2800">
                <a:solidFill>
                  <a:srgbClr val="000000"/>
                </a:solidFill>
              </a:rPr>
              <a:t>-Thickening of vaginal mucosa occurs with the return of ovarian function.</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8620"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21"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800">
                <a:solidFill>
                  <a:srgbClr val="000000"/>
                </a:solidFill>
              </a:rPr>
              <a:t>-The reduced estrogen levels also responsible for causing a decreased amount of vaginal lubrication, so localized dryness and dyspareunia may persist until ovarian function returns and menstruation</a:t>
            </a:r>
          </a:p>
          <a:p>
            <a:pPr algn="l" lvl="0">
              <a:lnSpc>
                <a:spcPct val="90000"/>
              </a:lnSpc>
              <a:buNone/>
            </a:pPr>
            <a:r>
              <a:rPr sz="2800">
                <a:solidFill>
                  <a:srgbClr val="000000"/>
                </a:solidFill>
              </a:rPr>
              <a:t> resumes.</a:t>
            </a:r>
          </a:p>
          <a:p>
            <a:pPr algn="l" lvl="0">
              <a:lnSpc>
                <a:spcPct val="90000"/>
              </a:lnSpc>
              <a:buNone/>
            </a:pPr>
          </a:p>
          <a:p>
            <a:pPr algn="l" lvl="0">
              <a:lnSpc>
                <a:spcPct val="90000"/>
              </a:lnSpc>
              <a:buNone/>
            </a:pPr>
            <a:r>
              <a:rPr sz="2800">
                <a:solidFill>
                  <a:srgbClr val="000000"/>
                </a:solidFill>
              </a:rPr>
              <a:t>-Initially the introitus is erythematous and edematous especially in the area of the episiotomy or laceration repair.</a:t>
            </a:r>
            <a:r>
              <a:rPr>
                <a:solidFill>
                  <a:srgbClr val="000000"/>
                </a:solidFill>
              </a:rPr>
              <a:t>  </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8689"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90"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 If episiotomy and laceration have been carefully repaired, hematomas are prevented or treated early. </a:t>
            </a:r>
          </a:p>
          <a:p>
            <a:pPr algn="l" lvl="0">
              <a:buNone/>
            </a:pPr>
            <a:r>
              <a:rPr>
                <a:solidFill>
                  <a:srgbClr val="000000"/>
                </a:solidFill>
              </a:rPr>
              <a:t>- usually healing should occur within 2-3 weeks</a:t>
            </a:r>
          </a:p>
          <a:p>
            <a:pPr algn="l" lvl="0">
              <a:buNone/>
            </a:pPr>
          </a:p>
          <a:p>
            <a:pPr algn="l" lvl="0">
              <a:buNone/>
            </a:pPr>
            <a:r>
              <a:rPr>
                <a:solidFill>
                  <a:srgbClr val="000000"/>
                </a:solidFill>
              </a:rPr>
              <a:t>- Hemorrhoids usually decrease in size within 6 weeks of childbirth.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8843"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844" name=""/>
          <p:cNvSpPr txBox="1"/>
          <p:nvPr>
            <p:ph type="body" idx="1"/>
          </p:nvPr>
        </p:nvSpPr>
        <p:spPr>
          <a:xfrm>
            <a:off x="457200" y="1600200"/>
            <a:ext cx="8229600" cy="5041900"/>
          </a:xfrm>
          <a:prstGeom prst="rect"/>
          <a:noFill/>
          <a:ln>
            <a:noFill/>
          </a:ln>
        </p:spPr>
        <p:txBody>
          <a:bodyPr anchor="t" wrap="square"/>
          <a:p>
            <a:pPr algn="l" lvl="0">
              <a:lnSpc>
                <a:spcPct val="90000"/>
              </a:lnSpc>
              <a:buNone/>
            </a:pPr>
            <a:r>
              <a:t>Pelvic muscular support</a:t>
            </a:r>
          </a:p>
          <a:p>
            <a:pPr algn="l" lvl="0">
              <a:lnSpc>
                <a:spcPct val="90000"/>
              </a:lnSpc>
              <a:buNone/>
            </a:pPr>
            <a:r>
              <a:rPr sz="2800">
                <a:solidFill>
                  <a:srgbClr val="000000"/>
                </a:solidFill>
              </a:rPr>
              <a:t>The supporting structure of the uterus and vagina may be injured during childbirth.</a:t>
            </a:r>
          </a:p>
          <a:p>
            <a:pPr algn="l" lvl="0">
              <a:lnSpc>
                <a:spcPct val="90000"/>
              </a:lnSpc>
              <a:buNone/>
            </a:pPr>
          </a:p>
          <a:p>
            <a:pPr algn="l" lvl="0">
              <a:lnSpc>
                <a:spcPct val="90000"/>
              </a:lnSpc>
              <a:buNone/>
            </a:pPr>
            <a:r>
              <a:rPr sz="2800">
                <a:solidFill>
                  <a:srgbClr val="000000"/>
                </a:solidFill>
              </a:rPr>
              <a:t>The supportive tissues of the pelvic floor that are torn or stretched during childbirth may require up to 6 months to regain tone</a:t>
            </a:r>
          </a:p>
          <a:p>
            <a:pPr algn="l" lvl="0">
              <a:lnSpc>
                <a:spcPct val="90000"/>
              </a:lnSpc>
              <a:buNone/>
            </a:pPr>
          </a:p>
          <a:p>
            <a:pPr algn="l" lvl="0">
              <a:lnSpc>
                <a:spcPct val="90000"/>
              </a:lnSpc>
              <a:buNone/>
            </a:pPr>
            <a:r>
              <a:rPr sz="2800">
                <a:solidFill>
                  <a:srgbClr val="000000"/>
                </a:solidFill>
              </a:rPr>
              <a:t>Women are encouraged to do </a:t>
            </a:r>
            <a:r>
              <a:rPr sz="2800">
                <a:solidFill>
                  <a:srgbClr val="000000"/>
                </a:solidFill>
              </a:rPr>
              <a:t>kigel</a:t>
            </a:r>
            <a:r>
              <a:rPr sz="2800">
                <a:solidFill>
                  <a:srgbClr val="000000"/>
                </a:solidFill>
              </a:rPr>
              <a:t> exercises after birth to strengthen </a:t>
            </a:r>
            <a:r>
              <a:rPr sz="2800">
                <a:solidFill>
                  <a:srgbClr val="000000"/>
                </a:solidFill>
              </a:rPr>
              <a:t>perineal</a:t>
            </a:r>
            <a:r>
              <a:rPr sz="2800">
                <a:solidFill>
                  <a:srgbClr val="000000"/>
                </a:solidFill>
              </a:rPr>
              <a:t> muscles and promote healing</a:t>
            </a:r>
            <a:r>
              <a:t>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737" name=""/>
        <p:cNvGrpSpPr/>
        <p:nvPr/>
      </p:nvGrpSpPr>
      <p:grpSpPr>
        <a:xfrm>
          <a:off x="0" y="0"/>
          <a:ext cx="0" cy="0"/>
          <a:chOff x="0" y="0"/>
          <a:chExt cx="0" cy="0"/>
        </a:xfrm>
      </p:grpSpPr>
      <p:sp>
        <p:nvSpPr>
          <p:cNvPr id="1049064" name=""/>
          <p:cNvSpPr txBox="1"/>
          <p:nvPr>
            <p:ph type="title" idx="0"/>
          </p:nvPr>
        </p:nvSpPr>
        <p:spPr>
          <a:xfrm>
            <a:off x="457200" y="273050"/>
            <a:ext cx="8229600" cy="1143000"/>
          </a:xfrm>
          <a:prstGeom prst="rect"/>
          <a:noFill/>
          <a:ln>
            <a:noFill/>
          </a:ln>
        </p:spPr>
        <p:txBody>
          <a:bodyPr anchor="ctr" wrap="square"/>
          <a:p>
            <a:pPr lvl="0"/>
            <a:r>
              <a:t>Endocrine system</a:t>
            </a:r>
          </a:p>
        </p:txBody>
      </p:sp>
      <p:sp>
        <p:nvSpPr>
          <p:cNvPr id="1049065" name=""/>
          <p:cNvSpPr txBox="1"/>
          <p:nvPr>
            <p:ph type="body" idx="1"/>
          </p:nvPr>
        </p:nvSpPr>
        <p:spPr>
          <a:xfrm>
            <a:off x="457200" y="1600200"/>
            <a:ext cx="8229600" cy="4524375"/>
          </a:xfrm>
          <a:prstGeom prst="rect"/>
          <a:noFill/>
          <a:ln>
            <a:noFill/>
          </a:ln>
        </p:spPr>
        <p:txBody>
          <a:bodyPr anchor="t" wrap="square"/>
          <a:p>
            <a:pPr algn="l" lvl="0">
              <a:lnSpc>
                <a:spcPct val="90000"/>
              </a:lnSpc>
              <a:buNone/>
            </a:pPr>
            <a:r>
              <a:t>Placental hormones </a:t>
            </a:r>
          </a:p>
          <a:p>
            <a:pPr algn="l" lvl="0">
              <a:lnSpc>
                <a:spcPct val="90000"/>
              </a:lnSpc>
              <a:buNone/>
            </a:pPr>
            <a:r>
              <a:rPr sz="2800">
                <a:solidFill>
                  <a:srgbClr val="000000"/>
                </a:solidFill>
              </a:rPr>
              <a:t>Expulsion of the placenta results in dramatic decreases of hormones produced by placenta.</a:t>
            </a:r>
          </a:p>
          <a:p>
            <a:pPr algn="l" lvl="0">
              <a:lnSpc>
                <a:spcPct val="90000"/>
              </a:lnSpc>
              <a:buNone/>
            </a:pPr>
          </a:p>
          <a:p>
            <a:pPr algn="l" lvl="0">
              <a:lnSpc>
                <a:spcPct val="90000"/>
              </a:lnSpc>
              <a:buNone/>
            </a:pPr>
            <a:r>
              <a:rPr sz="2800">
                <a:solidFill>
                  <a:srgbClr val="000000"/>
                </a:solidFill>
              </a:rPr>
              <a:t>The placental enzyme insulinaze causes the diabetogenic effects of pregnancy to be reversed, resulting in significantly lower blood sugar levels in the immediate postpartum period</a:t>
            </a:r>
            <a:r>
              <a:t>  </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852" name=""/>
        <p:cNvGrpSpPr/>
        <p:nvPr/>
      </p:nvGrpSpPr>
      <p:grpSpPr>
        <a:xfrm>
          <a:off x="0" y="0"/>
          <a:ext cx="0" cy="0"/>
          <a:chOff x="0" y="0"/>
          <a:chExt cx="0" cy="0"/>
        </a:xfrm>
      </p:grpSpPr>
      <p:sp>
        <p:nvSpPr>
          <p:cNvPr id="1049291"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a:latin typeface="Arial"/>
              </a:rPr>
              <a:t>…</a:t>
            </a:r>
          </a:p>
        </p:txBody>
      </p:sp>
      <p:sp>
        <p:nvSpPr>
          <p:cNvPr id="1049292"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 Estrogen and progesterone levels decrease markedly after expulsion of the placenta, reaching their lowest levels 1 week into the postpartum period.</a:t>
            </a:r>
          </a:p>
          <a:p>
            <a:pPr algn="l" lvl="0">
              <a:buNone/>
            </a:pPr>
          </a:p>
          <a:p>
            <a:pPr algn="l" lvl="0">
              <a:buNone/>
            </a:pPr>
            <a:r>
              <a:rPr sz="2800">
                <a:solidFill>
                  <a:srgbClr val="000000"/>
                </a:solidFill>
              </a:rPr>
              <a:t>2- Decreased estrogen level associated with; breast engorgement, and diuresis of excess extracellular fluid that has accumulated during pregnancy.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8719" name=""/>
          <p:cNvSpPr txBox="1"/>
          <p:nvPr>
            <p:ph type="title" idx="0"/>
          </p:nvPr>
        </p:nvSpPr>
        <p:spPr>
          <a:xfrm>
            <a:off x="457200" y="273050"/>
            <a:ext cx="8229600" cy="1143000"/>
          </a:xfrm>
          <a:prstGeom prst="rect"/>
          <a:noFill/>
          <a:ln>
            <a:noFill/>
          </a:ln>
        </p:spPr>
        <p:txBody>
          <a:bodyPr anchor="ctr" wrap="square"/>
          <a:p>
            <a:pPr lvl="0"/>
            <a:r>
              <a:rPr b="1" i="1" strike="noStrike" u="none"/>
              <a:t>Relations of the vagina</a:t>
            </a:r>
          </a:p>
        </p:txBody>
      </p:sp>
      <p:sp>
        <p:nvSpPr>
          <p:cNvPr id="1048720" name=""/>
          <p:cNvSpPr txBox="1"/>
          <p:nvPr>
            <p:ph type="body" idx="1"/>
          </p:nvPr>
        </p:nvSpPr>
        <p:spPr>
          <a:xfrm>
            <a:off x="457200" y="1600200"/>
            <a:ext cx="8229600" cy="4524375"/>
          </a:xfrm>
          <a:prstGeom prst="rect"/>
          <a:noFill/>
          <a:ln>
            <a:noFill/>
          </a:ln>
        </p:spPr>
        <p:txBody>
          <a:bodyPr anchor="t" wrap="square"/>
          <a:p>
            <a:pPr lvl="0"/>
            <a:r>
              <a:rPr b="1" i="0" strike="noStrike" u="none"/>
              <a:t>Anteriorly</a:t>
            </a:r>
            <a:r>
              <a:rPr b="1" i="0" strike="noStrike" u="none"/>
              <a:t>- the urethra and urinary bladder and urethra</a:t>
            </a:r>
          </a:p>
          <a:p>
            <a:pPr lvl="0"/>
            <a:r>
              <a:rPr b="1" i="0" strike="noStrike" u="none"/>
              <a:t>Posteriorly-Pouch of </a:t>
            </a:r>
            <a:r>
              <a:rPr b="1" i="0" strike="noStrike" u="none"/>
              <a:t>Douglas,rectum</a:t>
            </a:r>
            <a:r>
              <a:rPr b="1" i="0" strike="noStrike" u="none"/>
              <a:t> &amp; </a:t>
            </a:r>
            <a:r>
              <a:rPr b="1" i="0" strike="noStrike" u="none"/>
              <a:t>perineal</a:t>
            </a:r>
            <a:r>
              <a:rPr b="1" i="0" strike="noStrike" u="none"/>
              <a:t> body</a:t>
            </a:r>
          </a:p>
          <a:p>
            <a:pPr lvl="0"/>
            <a:r>
              <a:rPr b="1" i="0" strike="noStrike" u="none"/>
              <a:t>Laterally- upper 2/3 pelvic fascia and ureters, the lower 1/3 muscles of the pelvic floor</a:t>
            </a:r>
          </a:p>
          <a:p>
            <a:pPr lvl="0"/>
            <a:r>
              <a:rPr b="1" i="0" strike="noStrike" u="none"/>
              <a:t>Superiorly- uterus</a:t>
            </a:r>
          </a:p>
          <a:p>
            <a:pPr lvl="0"/>
            <a:r>
              <a:rPr b="1" i="0" strike="noStrike" u="none"/>
              <a:t>Inferiorly-the external genitalia</a:t>
            </a:r>
          </a:p>
          <a:p>
            <a:pPr lvl="0"/>
          </a:p>
          <a:p>
            <a:pPr lvl="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911" name=""/>
        <p:cNvGrpSpPr/>
        <p:nvPr/>
      </p:nvGrpSpPr>
      <p:grpSpPr>
        <a:xfrm>
          <a:off x="0" y="0"/>
          <a:ext cx="0" cy="0"/>
          <a:chOff x="0" y="0"/>
          <a:chExt cx="0" cy="0"/>
        </a:xfrm>
      </p:grpSpPr>
      <p:sp>
        <p:nvSpPr>
          <p:cNvPr id="1049407"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408" name=""/>
          <p:cNvSpPr txBox="1"/>
          <p:nvPr>
            <p:ph type="body" idx="1"/>
          </p:nvPr>
        </p:nvSpPr>
        <p:spPr>
          <a:xfrm>
            <a:off x="457200" y="1600200"/>
            <a:ext cx="8229600" cy="4524375"/>
          </a:xfrm>
          <a:prstGeom prst="rect"/>
          <a:noFill/>
          <a:ln>
            <a:noFill/>
          </a:ln>
        </p:spPr>
        <p:txBody>
          <a:bodyPr anchor="t" wrap="square"/>
          <a:p>
            <a:pPr algn="l" lvl="0">
              <a:buNone/>
            </a:pPr>
            <a:r>
              <a:rPr sz="2800"/>
              <a:t>-</a:t>
            </a:r>
            <a:r>
              <a:rPr sz="2800">
                <a:solidFill>
                  <a:srgbClr val="000000"/>
                </a:solidFill>
              </a:rPr>
              <a:t>The estrogen levels in nonlactating women begin to increase by 2 weeks after birth, and higher by postpartum day 17.</a:t>
            </a:r>
          </a:p>
          <a:p>
            <a:pPr algn="l" lvl="0">
              <a:buNone/>
            </a:pPr>
            <a:r>
              <a:rPr sz="2800"/>
              <a:t>Pituitary hormones and ovarian function:-</a:t>
            </a:r>
          </a:p>
          <a:p>
            <a:pPr algn="l" lvl="0">
              <a:buNone/>
            </a:pPr>
            <a:r>
              <a:rPr sz="2800"/>
              <a:t>-</a:t>
            </a:r>
            <a:r>
              <a:rPr sz="2800">
                <a:solidFill>
                  <a:srgbClr val="000000"/>
                </a:solidFill>
              </a:rPr>
              <a:t>Lactating and nonlactating women differ in the time of the first ovulation.</a:t>
            </a:r>
          </a:p>
          <a:p>
            <a:pPr algn="l" lvl="0">
              <a:buNone/>
            </a:pPr>
            <a:r>
              <a:rPr sz="2800">
                <a:solidFill>
                  <a:srgbClr val="000000"/>
                </a:solidFill>
              </a:rPr>
              <a:t>-The persistence of elevated serum prolactin levels in breast feeding women appears to the responsible for suppressing ovulation</a:t>
            </a:r>
            <a:r>
              <a:rPr sz="2800"/>
              <a:t> </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002" name=""/>
        <p:cNvGrpSpPr/>
        <p:nvPr/>
      </p:nvGrpSpPr>
      <p:grpSpPr>
        <a:xfrm>
          <a:off x="0" y="0"/>
          <a:ext cx="0" cy="0"/>
          <a:chOff x="0" y="0"/>
          <a:chExt cx="0" cy="0"/>
        </a:xfrm>
      </p:grpSpPr>
      <p:sp>
        <p:nvSpPr>
          <p:cNvPr id="104958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585"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-In women who breast feed, prolactin levels remain elevated into the sixth week after birth.</a:t>
            </a:r>
          </a:p>
          <a:p>
            <a:pPr algn="l" lvl="0">
              <a:lnSpc>
                <a:spcPct val="80000"/>
              </a:lnSpc>
              <a:buNone/>
            </a:pPr>
            <a:r>
              <a:rPr sz="2800">
                <a:solidFill>
                  <a:srgbClr val="000000"/>
                </a:solidFill>
              </a:rPr>
              <a:t>Serum prolactin levels are influenced by the frequency of breastfeeding, the duration of each feeding, and the degree to which supplementary feedings are used.</a:t>
            </a:r>
          </a:p>
          <a:p>
            <a:pPr algn="l" lvl="0">
              <a:lnSpc>
                <a:spcPct val="80000"/>
              </a:lnSpc>
              <a:buNone/>
            </a:pPr>
            <a:r>
              <a:rPr sz="2800">
                <a:solidFill>
                  <a:srgbClr val="000000"/>
                </a:solidFill>
              </a:rPr>
              <a:t>Prolactin levels decline in nonlactating women, reaching the prepregnant range by third week</a:t>
            </a:r>
          </a:p>
          <a:p>
            <a:pPr algn="l" lvl="0">
              <a:lnSpc>
                <a:spcPct val="80000"/>
              </a:lnSpc>
              <a:buNone/>
            </a:pPr>
            <a:r>
              <a:rPr sz="2800">
                <a:solidFill>
                  <a:srgbClr val="000000"/>
                </a:solidFill>
              </a:rPr>
              <a:t>About 70% of nonlactating women resume menstruation by 3 months after birth. </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040" name=""/>
        <p:cNvGrpSpPr/>
        <p:nvPr/>
      </p:nvGrpSpPr>
      <p:grpSpPr>
        <a:xfrm>
          <a:off x="0" y="0"/>
          <a:ext cx="0" cy="0"/>
          <a:chOff x="0" y="0"/>
          <a:chExt cx="0" cy="0"/>
        </a:xfrm>
      </p:grpSpPr>
      <p:sp>
        <p:nvSpPr>
          <p:cNvPr id="104965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9"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-The mean time to ovulation in women breast feed is about 6 months.</a:t>
            </a:r>
          </a:p>
          <a:p>
            <a:pPr algn="l" lvl="0">
              <a:buNone/>
            </a:pPr>
            <a:r>
              <a:rPr sz="2800">
                <a:solidFill>
                  <a:srgbClr val="000000"/>
                </a:solidFill>
              </a:rPr>
              <a:t>-The resumption of ovulation and the return of menses in lactating women are determined by breastfeeding patterns.</a:t>
            </a:r>
          </a:p>
          <a:p>
            <a:pPr algn="l" lvl="0">
              <a:buNone/>
            </a:pPr>
            <a:r>
              <a:rPr sz="2800">
                <a:solidFill>
                  <a:srgbClr val="000000"/>
                </a:solidFill>
              </a:rPr>
              <a:t>-The first menstrual flow after childbirth is usually heavier than normal, within 3-4 cycles, the amount of menstrual flow returned to woman</a:t>
            </a:r>
            <a:r>
              <a:rPr sz="2800">
                <a:solidFill>
                  <a:srgbClr val="000000"/>
                </a:solidFill>
                <a:latin typeface="Arial"/>
              </a:rPr>
              <a:t>’</a:t>
            </a:r>
            <a:r>
              <a:rPr sz="2800">
                <a:solidFill>
                  <a:srgbClr val="000000"/>
                </a:solidFill>
              </a:rPr>
              <a:t>s prepregnant volume</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041" name=""/>
        <p:cNvGrpSpPr/>
        <p:nvPr/>
      </p:nvGrpSpPr>
      <p:grpSpPr>
        <a:xfrm>
          <a:off x="0" y="0"/>
          <a:ext cx="0" cy="0"/>
          <a:chOff x="0" y="0"/>
          <a:chExt cx="0" cy="0"/>
        </a:xfrm>
      </p:grpSpPr>
      <p:sp>
        <p:nvSpPr>
          <p:cNvPr id="1049660" name=""/>
          <p:cNvSpPr txBox="1"/>
          <p:nvPr>
            <p:ph type="title" idx="0"/>
          </p:nvPr>
        </p:nvSpPr>
        <p:spPr>
          <a:xfrm>
            <a:off x="457200" y="273050"/>
            <a:ext cx="8229600" cy="1143000"/>
          </a:xfrm>
          <a:prstGeom prst="rect"/>
          <a:noFill/>
          <a:ln>
            <a:noFill/>
          </a:ln>
        </p:spPr>
        <p:txBody>
          <a:bodyPr anchor="ctr" wrap="square"/>
          <a:p>
            <a:pPr lvl="0"/>
            <a:r>
              <a:t>abdomen</a:t>
            </a:r>
          </a:p>
        </p:txBody>
      </p:sp>
      <p:sp>
        <p:nvSpPr>
          <p:cNvPr id="1049661"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-Abdominal muscles protrude during the first days after birth.</a:t>
            </a:r>
          </a:p>
          <a:p>
            <a:pPr algn="l" lvl="0">
              <a:lnSpc>
                <a:spcPct val="80000"/>
              </a:lnSpc>
              <a:buNone/>
            </a:pPr>
            <a:r>
              <a:rPr sz="2800">
                <a:solidFill>
                  <a:srgbClr val="000000"/>
                </a:solidFill>
              </a:rPr>
              <a:t>-During the first 2 weeks after birth the abdominal wall is relaxed and it takes approximately 6 weeks to return almost to its nonpregnant state </a:t>
            </a:r>
          </a:p>
          <a:p>
            <a:pPr algn="l" lvl="0">
              <a:lnSpc>
                <a:spcPct val="80000"/>
              </a:lnSpc>
              <a:buNone/>
            </a:pPr>
            <a:r>
              <a:rPr sz="2800">
                <a:solidFill>
                  <a:srgbClr val="000000"/>
                </a:solidFill>
              </a:rPr>
              <a:t>-The skin regains most of its previous elasticity, but some striae may present</a:t>
            </a:r>
          </a:p>
          <a:p>
            <a:pPr algn="l" lvl="0">
              <a:lnSpc>
                <a:spcPct val="80000"/>
              </a:lnSpc>
              <a:buNone/>
            </a:pPr>
            <a:r>
              <a:rPr sz="2800">
                <a:solidFill>
                  <a:srgbClr val="000000"/>
                </a:solidFill>
              </a:rPr>
              <a:t>-The return of muscle tone depends on previous tone, proper exercise, and the amount of adipose tissue.  </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042" name=""/>
        <p:cNvGrpSpPr/>
        <p:nvPr/>
      </p:nvGrpSpPr>
      <p:grpSpPr>
        <a:xfrm>
          <a:off x="0" y="0"/>
          <a:ext cx="0" cy="0"/>
          <a:chOff x="0" y="0"/>
          <a:chExt cx="0" cy="0"/>
        </a:xfrm>
      </p:grpSpPr>
      <p:sp>
        <p:nvSpPr>
          <p:cNvPr id="1049662" name=""/>
          <p:cNvSpPr txBox="1"/>
          <p:nvPr>
            <p:ph type="title" idx="0"/>
          </p:nvPr>
        </p:nvSpPr>
        <p:spPr>
          <a:xfrm>
            <a:off x="457200" y="273050"/>
            <a:ext cx="8229600" cy="1143000"/>
          </a:xfrm>
          <a:prstGeom prst="rect"/>
          <a:noFill/>
          <a:ln>
            <a:noFill/>
          </a:ln>
        </p:spPr>
        <p:txBody>
          <a:bodyPr anchor="ctr" wrap="square"/>
          <a:p>
            <a:pPr lvl="0"/>
            <a:r>
              <a:t>Urinary system</a:t>
            </a:r>
          </a:p>
        </p:txBody>
      </p:sp>
      <p:sp>
        <p:nvSpPr>
          <p:cNvPr id="104966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400">
                <a:solidFill>
                  <a:srgbClr val="000000"/>
                </a:solidFill>
              </a:rPr>
              <a:t>The diminishing steroids levels after birth may explain the reduced renal function that occurs during the </a:t>
            </a:r>
            <a:r>
              <a:rPr sz="2400">
                <a:solidFill>
                  <a:srgbClr val="000000"/>
                </a:solidFill>
              </a:rPr>
              <a:t>pueperium</a:t>
            </a:r>
            <a:r>
              <a:rPr sz="2400">
                <a:solidFill>
                  <a:srgbClr val="000000"/>
                </a:solidFill>
              </a:rPr>
              <a:t>.</a:t>
            </a:r>
          </a:p>
          <a:p>
            <a:pPr algn="l" lvl="0">
              <a:lnSpc>
                <a:spcPct val="90000"/>
              </a:lnSpc>
              <a:buNone/>
            </a:pPr>
            <a:r>
              <a:rPr sz="2400">
                <a:solidFill>
                  <a:srgbClr val="000000"/>
                </a:solidFill>
              </a:rPr>
              <a:t>Urine components</a:t>
            </a:r>
          </a:p>
          <a:p>
            <a:pPr algn="l" lvl="0">
              <a:lnSpc>
                <a:spcPct val="90000"/>
              </a:lnSpc>
              <a:buNone/>
            </a:pPr>
          </a:p>
          <a:p>
            <a:pPr algn="l" lvl="0">
              <a:lnSpc>
                <a:spcPct val="90000"/>
              </a:lnSpc>
              <a:buNone/>
            </a:pPr>
            <a:r>
              <a:rPr sz="2400">
                <a:solidFill>
                  <a:srgbClr val="000000"/>
                </a:solidFill>
              </a:rPr>
              <a:t>BUN level increases during </a:t>
            </a:r>
            <a:r>
              <a:rPr sz="2400">
                <a:solidFill>
                  <a:srgbClr val="000000"/>
                </a:solidFill>
              </a:rPr>
              <a:t>pueperium</a:t>
            </a:r>
            <a:r>
              <a:rPr sz="2400">
                <a:solidFill>
                  <a:srgbClr val="000000"/>
                </a:solidFill>
              </a:rPr>
              <a:t> as autolysis of the </a:t>
            </a:r>
            <a:r>
              <a:rPr sz="2400">
                <a:solidFill>
                  <a:srgbClr val="000000"/>
                </a:solidFill>
              </a:rPr>
              <a:t>involuting</a:t>
            </a:r>
            <a:r>
              <a:rPr sz="2400">
                <a:solidFill>
                  <a:srgbClr val="000000"/>
                </a:solidFill>
              </a:rPr>
              <a:t> uterus occurs. This breakdown of excess protein in the uterine muscle cells results in a mild (+1)</a:t>
            </a:r>
            <a:r>
              <a:rPr sz="2400">
                <a:solidFill>
                  <a:srgbClr val="000000"/>
                </a:solidFill>
              </a:rPr>
              <a:t>proteinurea</a:t>
            </a:r>
            <a:r>
              <a:rPr sz="2400">
                <a:solidFill>
                  <a:srgbClr val="000000"/>
                </a:solidFill>
              </a:rPr>
              <a:t> for 1-2 days after childbirth   </a:t>
            </a:r>
          </a:p>
          <a:p>
            <a:pPr algn="l" lvl="0">
              <a:lnSpc>
                <a:spcPct val="90000"/>
              </a:lnSpc>
              <a:buNone/>
            </a:pPr>
            <a:r>
              <a:rPr sz="2400">
                <a:solidFill>
                  <a:srgbClr val="000000"/>
                </a:solidFill>
              </a:rPr>
              <a:t>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043" name=""/>
        <p:cNvGrpSpPr/>
        <p:nvPr/>
      </p:nvGrpSpPr>
      <p:grpSpPr>
        <a:xfrm>
          <a:off x="0" y="0"/>
          <a:ext cx="0" cy="0"/>
          <a:chOff x="0" y="0"/>
          <a:chExt cx="0" cy="0"/>
        </a:xfrm>
      </p:grpSpPr>
      <p:sp>
        <p:nvSpPr>
          <p:cNvPr id="104966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5" name=""/>
          <p:cNvSpPr txBox="1"/>
          <p:nvPr>
            <p:ph type="body" idx="1"/>
          </p:nvPr>
        </p:nvSpPr>
        <p:spPr>
          <a:xfrm>
            <a:off x="466725" y="1555750"/>
            <a:ext cx="8229600" cy="4524375"/>
          </a:xfrm>
          <a:prstGeom prst="rect"/>
          <a:noFill/>
          <a:ln>
            <a:noFill/>
          </a:ln>
        </p:spPr>
        <p:txBody>
          <a:bodyPr anchor="t" wrap="square"/>
          <a:p>
            <a:pPr algn="l" lvl="0">
              <a:lnSpc>
                <a:spcPct val="80000"/>
              </a:lnSpc>
              <a:buNone/>
            </a:pPr>
            <a:r>
              <a:t>Postpartal diuresis</a:t>
            </a:r>
          </a:p>
          <a:p>
            <a:pPr algn="l" lvl="0">
              <a:lnSpc>
                <a:spcPct val="80000"/>
              </a:lnSpc>
              <a:buNone/>
            </a:pPr>
            <a:r>
              <a:rPr sz="2800">
                <a:solidFill>
                  <a:srgbClr val="000000"/>
                </a:solidFill>
              </a:rPr>
              <a:t>-Within 12 hours of birth, women begin to lose the excess tissue fluid that has accumulated during pregnancy.</a:t>
            </a:r>
          </a:p>
          <a:p>
            <a:pPr algn="l" lvl="0">
              <a:lnSpc>
                <a:spcPct val="80000"/>
              </a:lnSpc>
              <a:buNone/>
            </a:pPr>
            <a:r>
              <a:rPr sz="2800">
                <a:solidFill>
                  <a:srgbClr val="000000"/>
                </a:solidFill>
              </a:rPr>
              <a:t>-One mechanism responsible for reducing these retained fluids is the profuse diaphoresis that often occurs for the first 2-3 days after childbirth</a:t>
            </a:r>
          </a:p>
          <a:p>
            <a:pPr algn="l" lvl="0">
              <a:lnSpc>
                <a:spcPct val="80000"/>
              </a:lnSpc>
              <a:buNone/>
            </a:pPr>
            <a:r>
              <a:rPr sz="2800">
                <a:solidFill>
                  <a:srgbClr val="000000"/>
                </a:solidFill>
              </a:rPr>
              <a:t>-The fluid loss through increased urinary output accounts for weight loss of approximately 2.25kg during the puerperium</a:t>
            </a:r>
            <a:r>
              <a:rPr sz="2800"/>
              <a:t> </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044" name=""/>
        <p:cNvGrpSpPr/>
        <p:nvPr/>
      </p:nvGrpSpPr>
      <p:grpSpPr>
        <a:xfrm>
          <a:off x="0" y="0"/>
          <a:ext cx="0" cy="0"/>
          <a:chOff x="0" y="0"/>
          <a:chExt cx="0" cy="0"/>
        </a:xfrm>
      </p:grpSpPr>
      <p:sp>
        <p:nvSpPr>
          <p:cNvPr id="104966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7" name=""/>
          <p:cNvSpPr txBox="1"/>
          <p:nvPr>
            <p:ph type="body" idx="1"/>
          </p:nvPr>
        </p:nvSpPr>
        <p:spPr>
          <a:xfrm>
            <a:off x="466725" y="1628775"/>
            <a:ext cx="8229600" cy="4524375"/>
          </a:xfrm>
          <a:prstGeom prst="rect"/>
          <a:noFill/>
          <a:ln>
            <a:noFill/>
          </a:ln>
        </p:spPr>
        <p:txBody>
          <a:bodyPr anchor="t" wrap="square"/>
          <a:p>
            <a:pPr algn="l" lvl="0">
              <a:lnSpc>
                <a:spcPct val="90000"/>
              </a:lnSpc>
              <a:buNone/>
            </a:pPr>
            <a:r>
              <a:rPr sz="2800"/>
              <a:t>Urethra and bladder </a:t>
            </a:r>
          </a:p>
          <a:p>
            <a:pPr algn="l" lvl="0">
              <a:lnSpc>
                <a:spcPct val="90000"/>
              </a:lnSpc>
              <a:buNone/>
            </a:pPr>
            <a:r>
              <a:rPr sz="2400">
                <a:solidFill>
                  <a:srgbClr val="000000"/>
                </a:solidFill>
              </a:rPr>
              <a:t>If trauma to the urethra and bladder occur during the birth process, the bladder wall becomes hyperemic and edematous, often with small areas of hemorrhage.</a:t>
            </a:r>
          </a:p>
          <a:p>
            <a:pPr algn="l" lvl="0">
              <a:lnSpc>
                <a:spcPct val="90000"/>
              </a:lnSpc>
              <a:buNone/>
            </a:pPr>
          </a:p>
          <a:p>
            <a:pPr algn="l" lvl="0">
              <a:lnSpc>
                <a:spcPct val="90000"/>
              </a:lnSpc>
              <a:buNone/>
            </a:pPr>
            <a:r>
              <a:rPr sz="2400">
                <a:solidFill>
                  <a:srgbClr val="000000"/>
                </a:solidFill>
              </a:rPr>
              <a:t>Birth-induced trauma increased bladder capacity and the effects of conduction anesthesia combine to cause a decrease in the urge to void. In addition to pelvic soreness from the forces of labor, vaginal laceration, or an episiotomy which may reduce the voiding reflex. </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045" name=""/>
        <p:cNvGrpSpPr/>
        <p:nvPr/>
      </p:nvGrpSpPr>
      <p:grpSpPr>
        <a:xfrm>
          <a:off x="0" y="0"/>
          <a:ext cx="0" cy="0"/>
          <a:chOff x="0" y="0"/>
          <a:chExt cx="0" cy="0"/>
        </a:xfrm>
      </p:grpSpPr>
      <p:sp>
        <p:nvSpPr>
          <p:cNvPr id="104966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9"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-Decreased voiding, along with postpartal diuresis may result in bladder distention.</a:t>
            </a:r>
          </a:p>
          <a:p>
            <a:pPr algn="l" lvl="0">
              <a:lnSpc>
                <a:spcPct val="90000"/>
              </a:lnSpc>
              <a:buNone/>
            </a:pPr>
            <a:r>
              <a:rPr>
                <a:solidFill>
                  <a:srgbClr val="000000"/>
                </a:solidFill>
              </a:rPr>
              <a:t>-Distended bladder pushes the uterus up and to the side and this prevents the uterus from firmly contracting which may cause excessive bleeding.</a:t>
            </a:r>
          </a:p>
          <a:p>
            <a:pPr algn="l" lvl="0">
              <a:lnSpc>
                <a:spcPct val="90000"/>
              </a:lnSpc>
              <a:buNone/>
            </a:pPr>
            <a:r>
              <a:rPr>
                <a:solidFill>
                  <a:srgbClr val="000000"/>
                </a:solidFill>
              </a:rPr>
              <a:t>-Bladder tone is usually restored 5-7days after childbirth . </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046" name=""/>
        <p:cNvGrpSpPr/>
        <p:nvPr/>
      </p:nvGrpSpPr>
      <p:grpSpPr>
        <a:xfrm>
          <a:off x="0" y="0"/>
          <a:ext cx="0" cy="0"/>
          <a:chOff x="0" y="0"/>
          <a:chExt cx="0" cy="0"/>
        </a:xfrm>
      </p:grpSpPr>
      <p:sp>
        <p:nvSpPr>
          <p:cNvPr id="1049670" name=""/>
          <p:cNvSpPr txBox="1"/>
          <p:nvPr>
            <p:ph type="title" idx="0"/>
          </p:nvPr>
        </p:nvSpPr>
        <p:spPr>
          <a:xfrm>
            <a:off x="457200" y="273050"/>
            <a:ext cx="8229600" cy="1143000"/>
          </a:xfrm>
          <a:prstGeom prst="rect"/>
          <a:noFill/>
          <a:ln>
            <a:noFill/>
          </a:ln>
        </p:spPr>
        <p:txBody>
          <a:bodyPr anchor="ctr" wrap="square"/>
          <a:p>
            <a:pPr lvl="0"/>
            <a:r>
              <a:t>Gastrointestinal system</a:t>
            </a:r>
          </a:p>
        </p:txBody>
      </p:sp>
      <p:sp>
        <p:nvSpPr>
          <p:cNvPr id="1049671" name=""/>
          <p:cNvSpPr txBox="1"/>
          <p:nvPr>
            <p:ph type="body" idx="1"/>
          </p:nvPr>
        </p:nvSpPr>
        <p:spPr>
          <a:xfrm>
            <a:off x="457200" y="1600200"/>
            <a:ext cx="8229600" cy="4524375"/>
          </a:xfrm>
          <a:prstGeom prst="rect"/>
          <a:noFill/>
          <a:ln>
            <a:noFill/>
          </a:ln>
        </p:spPr>
        <p:txBody>
          <a:bodyPr anchor="t" wrap="square"/>
          <a:p>
            <a:pPr algn="l" lvl="0">
              <a:lnSpc>
                <a:spcPct val="80000"/>
              </a:lnSpc>
              <a:buNone/>
            </a:pPr>
            <a:r>
              <a:t>Appetite</a:t>
            </a:r>
          </a:p>
          <a:p>
            <a:pPr algn="l" lvl="0">
              <a:lnSpc>
                <a:spcPct val="80000"/>
              </a:lnSpc>
              <a:buNone/>
            </a:pPr>
            <a:r>
              <a:rPr sz="2800">
                <a:solidFill>
                  <a:srgbClr val="000000"/>
                </a:solidFill>
              </a:rPr>
              <a:t>The mother is usually hungry shortly after giving birth.</a:t>
            </a:r>
          </a:p>
          <a:p>
            <a:pPr algn="l" lvl="0">
              <a:lnSpc>
                <a:spcPct val="80000"/>
              </a:lnSpc>
              <a:buNone/>
            </a:pPr>
            <a:r>
              <a:t>Bowel evacuation</a:t>
            </a:r>
          </a:p>
          <a:p>
            <a:pPr algn="l" lvl="0">
              <a:lnSpc>
                <a:spcPct val="80000"/>
              </a:lnSpc>
              <a:buNone/>
            </a:pPr>
            <a:r>
              <a:rPr sz="2800">
                <a:solidFill>
                  <a:srgbClr val="000000"/>
                </a:solidFill>
              </a:rPr>
              <a:t>A spontaneous bowel evacuation may be delayed until 2-3 days after childbirth. This can be explained by decreased muscle tone of the intestines during labor and the immediate puerperium, prelabor diarrhea, lack of food, or dehydration</a:t>
            </a:r>
          </a:p>
          <a:p>
            <a:pPr algn="l" lvl="0">
              <a:lnSpc>
                <a:spcPct val="80000"/>
              </a:lnSpc>
              <a:buNone/>
            </a:pPr>
            <a:r>
              <a:rPr sz="2800">
                <a:solidFill>
                  <a:srgbClr val="000000"/>
                </a:solidFill>
              </a:rPr>
              <a:t>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047" name=""/>
        <p:cNvGrpSpPr/>
        <p:nvPr/>
      </p:nvGrpSpPr>
      <p:grpSpPr>
        <a:xfrm>
          <a:off x="0" y="0"/>
          <a:ext cx="0" cy="0"/>
          <a:chOff x="0" y="0"/>
          <a:chExt cx="0" cy="0"/>
        </a:xfrm>
      </p:grpSpPr>
      <p:sp>
        <p:nvSpPr>
          <p:cNvPr id="1049672" name=""/>
          <p:cNvSpPr txBox="1"/>
          <p:nvPr>
            <p:ph type="title" idx="0"/>
          </p:nvPr>
        </p:nvSpPr>
        <p:spPr>
          <a:xfrm>
            <a:off x="457200" y="273050"/>
            <a:ext cx="8229600" cy="1143000"/>
          </a:xfrm>
          <a:prstGeom prst="rect"/>
          <a:noFill/>
          <a:ln>
            <a:noFill/>
          </a:ln>
        </p:spPr>
        <p:txBody>
          <a:bodyPr anchor="ctr" wrap="square"/>
          <a:p>
            <a:pPr lvl="0"/>
            <a:r>
              <a:t>GI/hepatic function</a:t>
            </a:r>
          </a:p>
        </p:txBody>
      </p:sp>
      <p:sp>
        <p:nvSpPr>
          <p:cNvPr id="1049673" name=""/>
          <p:cNvSpPr txBox="1"/>
          <p:nvPr>
            <p:ph type="body" idx="1"/>
          </p:nvPr>
        </p:nvSpPr>
        <p:spPr>
          <a:xfrm>
            <a:off x="457200" y="1600200"/>
            <a:ext cx="8229600" cy="4524375"/>
          </a:xfrm>
          <a:prstGeom prst="rect"/>
          <a:noFill/>
          <a:ln>
            <a:noFill/>
          </a:ln>
        </p:spPr>
        <p:txBody>
          <a:bodyPr anchor="t" wrap="square"/>
          <a:p>
            <a:pPr lvl="0">
              <a:lnSpc>
                <a:spcPct val="80000"/>
              </a:lnSpc>
            </a:pPr>
          </a:p>
          <a:p>
            <a:pPr algn="l" lvl="0">
              <a:lnSpc>
                <a:spcPct val="80000"/>
              </a:lnSpc>
              <a:buNone/>
            </a:pPr>
            <a:r>
              <a:rPr sz="2800">
                <a:solidFill>
                  <a:srgbClr val="000000"/>
                </a:solidFill>
              </a:rPr>
              <a:t>-GI tone and motility decreases in the early postpartum period, commonly causing constipation</a:t>
            </a:r>
            <a:r>
              <a:rPr sz="2800">
                <a:solidFill>
                  <a:srgbClr val="000000"/>
                </a:solidFill>
              </a:rPr>
              <a:t>.</a:t>
            </a:r>
          </a:p>
          <a:p>
            <a:pPr algn="l" lvl="0">
              <a:lnSpc>
                <a:spcPct val="80000"/>
              </a:lnSpc>
              <a:buNone/>
            </a:pPr>
            <a:r>
              <a:rPr sz="2800">
                <a:solidFill>
                  <a:srgbClr val="000000"/>
                </a:solidFill>
              </a:rPr>
              <a:t>-Normal bowel function returns approximately 2 to 3 days postpartum</a:t>
            </a:r>
            <a:r>
              <a:rPr sz="2800">
                <a:solidFill>
                  <a:srgbClr val="000000"/>
                </a:solidFill>
              </a:rPr>
              <a:t>.</a:t>
            </a:r>
          </a:p>
          <a:p>
            <a:pPr algn="l" lvl="0">
              <a:lnSpc>
                <a:spcPct val="80000"/>
              </a:lnSpc>
              <a:buNone/>
            </a:pPr>
            <a:r>
              <a:rPr sz="2800">
                <a:solidFill>
                  <a:srgbClr val="000000"/>
                </a:solidFill>
              </a:rPr>
              <a:t>-Liver function returns to normal approximately 10 to 14 days postpartum</a:t>
            </a:r>
            <a:r>
              <a:rPr sz="2800">
                <a:solidFill>
                  <a:srgbClr val="000000"/>
                </a:solidFill>
              </a:rPr>
              <a:t>.</a:t>
            </a:r>
          </a:p>
          <a:p>
            <a:pPr algn="l" lvl="0">
              <a:lnSpc>
                <a:spcPct val="80000"/>
              </a:lnSpc>
              <a:buNone/>
            </a:pPr>
            <a:r>
              <a:rPr sz="2800">
                <a:solidFill>
                  <a:srgbClr val="000000"/>
                </a:solidFill>
              </a:rPr>
              <a:t>-Gall bladder contractility increases to normal, allowing for expulsion of small gallstones</a:t>
            </a:r>
          </a:p>
          <a:p>
            <a:pPr algn="l" lvl="0">
              <a:lnSpc>
                <a:spcPct val="80000"/>
              </a:lnSpc>
              <a:buNone/>
            </a:p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8721"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22" name=""/>
          <p:cNvSpPr txBox="1"/>
          <p:nvPr>
            <p:ph type="body" idx="1"/>
          </p:nvPr>
        </p:nvSpPr>
        <p:spPr>
          <a:xfrm>
            <a:off x="457200" y="1600200"/>
            <a:ext cx="8229600" cy="4524375"/>
          </a:xfrm>
          <a:prstGeom prst="rect"/>
          <a:noFill/>
          <a:ln>
            <a:noFill/>
          </a:ln>
        </p:spPr>
        <p:txBody>
          <a:bodyPr anchor="t" wrap="square"/>
          <a:p>
            <a:pPr lvl="0"/>
            <a:r>
              <a:rPr b="1" i="0" strike="noStrike" u="none"/>
              <a:t>Arterial blood supply to the vagina is from the vaginal artery and a descending branch of uterine artery. Venous drainage is via corresponding veins.</a:t>
            </a:r>
          </a:p>
          <a:p>
            <a:pPr lvl="0"/>
            <a:r>
              <a:rPr b="1" i="0" strike="noStrike" u="none"/>
              <a:t>Lymphatic drainage is via the inguinal, internal iliac and sacral lymph nodes</a:t>
            </a:r>
          </a:p>
          <a:p>
            <a:pPr lvl="0"/>
            <a:r>
              <a:rPr b="1" i="0" strike="noStrike" u="none"/>
              <a:t>Inervation is from  the Lee </a:t>
            </a:r>
            <a:r>
              <a:rPr b="1" i="0" strike="noStrike" u="none"/>
              <a:t>Frankehauser</a:t>
            </a:r>
            <a:r>
              <a:rPr b="1" i="0" strike="noStrike" u="none"/>
              <a:t> plexus</a:t>
            </a:r>
          </a:p>
          <a:p>
            <a:pPr lvl="0"/>
          </a:p>
          <a:p>
            <a:pPr lvl="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048" name=""/>
        <p:cNvGrpSpPr/>
        <p:nvPr/>
      </p:nvGrpSpPr>
      <p:grpSpPr>
        <a:xfrm>
          <a:off x="0" y="0"/>
          <a:ext cx="0" cy="0"/>
          <a:chOff x="0" y="0"/>
          <a:chExt cx="0" cy="0"/>
        </a:xfrm>
      </p:grpSpPr>
      <p:sp>
        <p:nvSpPr>
          <p:cNvPr id="1049674" name=""/>
          <p:cNvSpPr txBox="1"/>
          <p:nvPr>
            <p:ph type="title" idx="0"/>
          </p:nvPr>
        </p:nvSpPr>
        <p:spPr>
          <a:xfrm>
            <a:off x="457200" y="273050"/>
            <a:ext cx="8229600" cy="1143000"/>
          </a:xfrm>
          <a:prstGeom prst="rect"/>
          <a:noFill/>
          <a:ln>
            <a:noFill/>
          </a:ln>
        </p:spPr>
        <p:txBody>
          <a:bodyPr anchor="ctr" wrap="square"/>
          <a:p>
            <a:pPr lvl="0"/>
            <a:r>
              <a:t>Breasts</a:t>
            </a:r>
          </a:p>
        </p:txBody>
      </p:sp>
      <p:sp>
        <p:nvSpPr>
          <p:cNvPr id="1049675" name=""/>
          <p:cNvSpPr txBox="1"/>
          <p:nvPr>
            <p:ph type="body" idx="1"/>
          </p:nvPr>
        </p:nvSpPr>
        <p:spPr>
          <a:xfrm>
            <a:off x="457200" y="1600200"/>
            <a:ext cx="8229600" cy="4524375"/>
          </a:xfrm>
          <a:prstGeom prst="rect"/>
          <a:noFill/>
          <a:ln>
            <a:noFill/>
          </a:ln>
        </p:spPr>
        <p:txBody>
          <a:bodyPr anchor="t" wrap="square"/>
          <a:p>
            <a:pPr algn="l" lvl="0">
              <a:buNone/>
            </a:pPr>
            <a:r>
              <a:rPr sz="2800"/>
              <a:t>Breastfeeding mothers</a:t>
            </a:r>
          </a:p>
          <a:p>
            <a:pPr algn="l" lvl="0">
              <a:buNone/>
            </a:pPr>
            <a:r>
              <a:rPr sz="2800">
                <a:solidFill>
                  <a:srgbClr val="000000"/>
                </a:solidFill>
              </a:rPr>
              <a:t>Before lactation begins the breast feel soft and yellowish fluid (colostrums) can be expressed from the nipple .</a:t>
            </a:r>
          </a:p>
          <a:p>
            <a:pPr algn="l" lvl="0">
              <a:buNone/>
            </a:pPr>
            <a:r>
              <a:rPr sz="2800">
                <a:solidFill>
                  <a:srgbClr val="000000"/>
                </a:solidFill>
              </a:rPr>
              <a:t>After lactation the breast feel warm and firm. Tenderness may persist for about 48 hours after the start of lactation.</a:t>
            </a:r>
          </a:p>
          <a:p>
            <a:pPr algn="l" lvl="0">
              <a:buNone/>
            </a:pPr>
            <a:r>
              <a:rPr sz="2800">
                <a:solidFill>
                  <a:srgbClr val="000000"/>
                </a:solidFill>
              </a:rPr>
              <a:t>The nipples are examined for erectility and signs of irritation such as cracks, blisters.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049" name=""/>
        <p:cNvGrpSpPr/>
        <p:nvPr/>
      </p:nvGrpSpPr>
      <p:grpSpPr>
        <a:xfrm>
          <a:off x="0" y="0"/>
          <a:ext cx="0" cy="0"/>
          <a:chOff x="0" y="0"/>
          <a:chExt cx="0" cy="0"/>
        </a:xfrm>
      </p:grpSpPr>
      <p:sp>
        <p:nvSpPr>
          <p:cNvPr id="104967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77" name=""/>
          <p:cNvSpPr txBox="1"/>
          <p:nvPr>
            <p:ph type="body" idx="1"/>
          </p:nvPr>
        </p:nvSpPr>
        <p:spPr>
          <a:xfrm>
            <a:off x="466725" y="1698625"/>
            <a:ext cx="8229600" cy="4454525"/>
          </a:xfrm>
          <a:prstGeom prst="rect"/>
          <a:noFill/>
          <a:ln>
            <a:noFill/>
          </a:ln>
        </p:spPr>
        <p:txBody>
          <a:bodyPr anchor="t" wrap="square"/>
          <a:p>
            <a:pPr algn="l" lvl="0">
              <a:lnSpc>
                <a:spcPct val="90000"/>
              </a:lnSpc>
              <a:buNone/>
            </a:pPr>
            <a:r>
              <a:rPr sz="2800"/>
              <a:t>Nonbreastfeeding mothers</a:t>
            </a:r>
          </a:p>
          <a:p>
            <a:pPr algn="l" lvl="0">
              <a:lnSpc>
                <a:spcPct val="90000"/>
              </a:lnSpc>
              <a:buNone/>
            </a:pPr>
            <a:r>
              <a:rPr sz="2400">
                <a:solidFill>
                  <a:srgbClr val="000000"/>
                </a:solidFill>
              </a:rPr>
              <a:t>-Prolactin levels decline rapidly, colostrum is expressed for the first few days after childbirth.</a:t>
            </a:r>
          </a:p>
          <a:p>
            <a:pPr algn="l" lvl="0">
              <a:lnSpc>
                <a:spcPct val="90000"/>
              </a:lnSpc>
              <a:buNone/>
            </a:pPr>
            <a:r>
              <a:rPr sz="2400">
                <a:solidFill>
                  <a:srgbClr val="000000"/>
                </a:solidFill>
              </a:rPr>
              <a:t>-On the third or fourth postpartum day engorgement may occur; the breasts become distended, firm, tender, and warm to touch.</a:t>
            </a:r>
          </a:p>
          <a:p>
            <a:pPr algn="l" lvl="0">
              <a:lnSpc>
                <a:spcPct val="90000"/>
              </a:lnSpc>
              <a:buNone/>
            </a:pPr>
            <a:r>
              <a:rPr sz="2400">
                <a:solidFill>
                  <a:srgbClr val="000000"/>
                </a:solidFill>
              </a:rPr>
              <a:t>-Engorgement resolves spontaneously, and discomfort usually decreases within 24 to 36 hours</a:t>
            </a:r>
          </a:p>
          <a:p>
            <a:pPr algn="l" lvl="0">
              <a:lnSpc>
                <a:spcPct val="90000"/>
              </a:lnSpc>
              <a:buNone/>
            </a:pPr>
            <a:r>
              <a:rPr sz="2400">
                <a:solidFill>
                  <a:srgbClr val="000000"/>
                </a:solidFill>
              </a:rPr>
              <a:t>-A tight bra, icepacks, or mild analgesics may be used to relieve discomfort  </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050" name=""/>
        <p:cNvGrpSpPr/>
        <p:nvPr/>
      </p:nvGrpSpPr>
      <p:grpSpPr>
        <a:xfrm>
          <a:off x="0" y="0"/>
          <a:ext cx="0" cy="0"/>
          <a:chOff x="0" y="0"/>
          <a:chExt cx="0" cy="0"/>
        </a:xfrm>
      </p:grpSpPr>
      <p:sp>
        <p:nvSpPr>
          <p:cNvPr id="1049678" name=""/>
          <p:cNvSpPr txBox="1"/>
          <p:nvPr>
            <p:ph type="title" idx="0"/>
          </p:nvPr>
        </p:nvSpPr>
        <p:spPr>
          <a:xfrm>
            <a:off x="457200" y="273050"/>
            <a:ext cx="8229600" cy="1143000"/>
          </a:xfrm>
          <a:prstGeom prst="rect"/>
          <a:noFill/>
          <a:ln>
            <a:noFill/>
          </a:ln>
        </p:spPr>
        <p:txBody>
          <a:bodyPr anchor="ctr" wrap="square"/>
          <a:p>
            <a:pPr lvl="0"/>
            <a:r>
              <a:t>Cardiovascular function</a:t>
            </a:r>
          </a:p>
        </p:txBody>
      </p:sp>
      <p:sp>
        <p:nvSpPr>
          <p:cNvPr id="1049679"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Most dramatic changes occur in this system</a:t>
            </a:r>
          </a:p>
          <a:p>
            <a:pPr algn="l" lvl="0">
              <a:lnSpc>
                <a:spcPct val="80000"/>
              </a:lnSpc>
              <a:buNone/>
            </a:pPr>
            <a:r>
              <a:rPr sz="2400">
                <a:solidFill>
                  <a:srgbClr val="000000"/>
                </a:solidFill>
              </a:rPr>
              <a:t>Cardiac output decreases rapidly and returns to normal by 2 to 3 weeks postpartum</a:t>
            </a:r>
          </a:p>
          <a:p>
            <a:pPr algn="l" lvl="0">
              <a:lnSpc>
                <a:spcPct val="80000"/>
              </a:lnSpc>
              <a:buNone/>
            </a:pPr>
            <a:r>
              <a:rPr sz="2400">
                <a:solidFill>
                  <a:srgbClr val="000000"/>
                </a:solidFill>
              </a:rPr>
              <a:t>Hematocrit increases and increased red blood cell (RBC) production stops</a:t>
            </a:r>
          </a:p>
          <a:p>
            <a:pPr algn="l" lvl="0">
              <a:lnSpc>
                <a:spcPct val="80000"/>
              </a:lnSpc>
              <a:buNone/>
            </a:pPr>
          </a:p>
          <a:p>
            <a:pPr algn="l" lvl="0">
              <a:lnSpc>
                <a:spcPct val="80000"/>
              </a:lnSpc>
              <a:buNone/>
            </a:pPr>
            <a:r>
              <a:rPr sz="2400">
                <a:solidFill>
                  <a:srgbClr val="000000"/>
                </a:solidFill>
              </a:rPr>
              <a:t>Leukocytosis with increased white blood cells (WBCs) common during the first postpartum week</a:t>
            </a:r>
            <a:r>
              <a:rPr sz="2400">
                <a:solidFill>
                  <a:srgbClr val="000000"/>
                </a:solidFill>
              </a:rPr>
              <a:t>.</a:t>
            </a:r>
          </a:p>
          <a:p>
            <a:pPr lvl="0">
              <a:lnSpc>
                <a:spcPct val="80000"/>
              </a:lnSpc>
            </a:p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051" name=""/>
        <p:cNvGrpSpPr/>
        <p:nvPr/>
      </p:nvGrpSpPr>
      <p:grpSpPr>
        <a:xfrm>
          <a:off x="0" y="0"/>
          <a:ext cx="0" cy="0"/>
          <a:chOff x="0" y="0"/>
          <a:chExt cx="0" cy="0"/>
        </a:xfrm>
      </p:grpSpPr>
      <p:sp>
        <p:nvSpPr>
          <p:cNvPr id="1049680" name=""/>
          <p:cNvSpPr txBox="1"/>
          <p:nvPr>
            <p:ph type="title" idx="0"/>
          </p:nvPr>
        </p:nvSpPr>
        <p:spPr>
          <a:xfrm>
            <a:off x="457200" y="273050"/>
            <a:ext cx="8229600" cy="1143000"/>
          </a:xfrm>
          <a:prstGeom prst="rect"/>
          <a:noFill/>
          <a:ln>
            <a:noFill/>
          </a:ln>
        </p:spPr>
        <p:txBody>
          <a:bodyPr anchor="ctr" wrap="square"/>
          <a:p>
            <a:pPr lvl="0"/>
            <a:r>
              <a:t>Cardiovascular system</a:t>
            </a:r>
          </a:p>
        </p:txBody>
      </p:sp>
      <p:sp>
        <p:nvSpPr>
          <p:cNvPr id="1049681" name=""/>
          <p:cNvSpPr txBox="1"/>
          <p:nvPr>
            <p:ph type="body" idx="1"/>
          </p:nvPr>
        </p:nvSpPr>
        <p:spPr>
          <a:xfrm>
            <a:off x="457200" y="1600200"/>
            <a:ext cx="8229600" cy="4524375"/>
          </a:xfrm>
          <a:prstGeom prst="rect"/>
          <a:noFill/>
          <a:ln>
            <a:noFill/>
          </a:ln>
        </p:spPr>
        <p:txBody>
          <a:bodyPr anchor="t" wrap="square"/>
          <a:p>
            <a:pPr algn="l" lvl="0">
              <a:buNone/>
            </a:pPr>
            <a:r>
              <a:t>Blood volume</a:t>
            </a:r>
          </a:p>
          <a:p>
            <a:pPr algn="l" lvl="0">
              <a:buNone/>
            </a:pPr>
            <a:r>
              <a:rPr>
                <a:solidFill>
                  <a:srgbClr val="000000"/>
                </a:solidFill>
              </a:rPr>
              <a:t>The blood volume which increase during pregnancy is eliminated within the first 2 weeks after birth, with return to nonpregnant values by 6 weeks postpartum.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052" name=""/>
        <p:cNvGrpSpPr/>
        <p:nvPr/>
      </p:nvGrpSpPr>
      <p:grpSpPr>
        <a:xfrm>
          <a:off x="0" y="0"/>
          <a:ext cx="0" cy="0"/>
          <a:chOff x="0" y="0"/>
          <a:chExt cx="0" cy="0"/>
        </a:xfrm>
      </p:grpSpPr>
      <p:sp>
        <p:nvSpPr>
          <p:cNvPr id="1049682"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3" name=""/>
          <p:cNvSpPr txBox="1"/>
          <p:nvPr>
            <p:ph type="body" idx="1"/>
          </p:nvPr>
        </p:nvSpPr>
        <p:spPr>
          <a:xfrm>
            <a:off x="457200" y="1600200"/>
            <a:ext cx="8229600" cy="4524375"/>
          </a:xfrm>
          <a:prstGeom prst="rect"/>
          <a:noFill/>
          <a:ln>
            <a:noFill/>
          </a:ln>
        </p:spPr>
        <p:txBody>
          <a:bodyPr anchor="t" wrap="square"/>
          <a:p>
            <a:pPr algn="l" lvl="0">
              <a:buNone/>
            </a:pPr>
            <a:r>
              <a:t>Cardiac output</a:t>
            </a:r>
          </a:p>
          <a:p>
            <a:pPr algn="l" lvl="0">
              <a:buNone/>
            </a:pPr>
            <a:r>
              <a:rPr>
                <a:solidFill>
                  <a:srgbClr val="000000"/>
                </a:solidFill>
              </a:rPr>
              <a:t>Immediately after the birth, the pulse rate, stroke volume and cardiac output remain elevated or increase for 30 to 60 minutes as the blood that shunted through uteroplacental circuit suddenly returns to the maternal systemic venous circulation </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053" name=""/>
        <p:cNvGrpSpPr/>
        <p:nvPr/>
      </p:nvGrpSpPr>
      <p:grpSpPr>
        <a:xfrm>
          <a:off x="0" y="0"/>
          <a:ext cx="0" cy="0"/>
          <a:chOff x="0" y="0"/>
          <a:chExt cx="0" cy="0"/>
        </a:xfrm>
      </p:grpSpPr>
      <p:sp>
        <p:nvSpPr>
          <p:cNvPr id="104968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5" name=""/>
          <p:cNvSpPr txBox="1"/>
          <p:nvPr>
            <p:ph type="body" idx="1"/>
          </p:nvPr>
        </p:nvSpPr>
        <p:spPr>
          <a:xfrm>
            <a:off x="393700" y="1628775"/>
            <a:ext cx="8229600" cy="4524375"/>
          </a:xfrm>
          <a:prstGeom prst="rect"/>
          <a:noFill/>
          <a:ln>
            <a:noFill/>
          </a:ln>
        </p:spPr>
        <p:txBody>
          <a:bodyPr anchor="t" wrap="square"/>
          <a:p>
            <a:pPr algn="l" lvl="0">
              <a:lnSpc>
                <a:spcPct val="90000"/>
              </a:lnSpc>
              <a:buNone/>
            </a:pPr>
            <a:r>
              <a:t>Vital signs</a:t>
            </a:r>
          </a:p>
          <a:p>
            <a:pPr algn="l" lvl="0">
              <a:lnSpc>
                <a:spcPct val="90000"/>
              </a:lnSpc>
              <a:buNone/>
            </a:pPr>
            <a:r>
              <a:rPr sz="2800">
                <a:solidFill>
                  <a:srgbClr val="000000"/>
                </a:solidFill>
              </a:rPr>
              <a:t>-Temperature, may increase to 38c during first 24 hours as a result of dehydration.</a:t>
            </a:r>
          </a:p>
          <a:p>
            <a:pPr algn="l" lvl="0">
              <a:lnSpc>
                <a:spcPct val="90000"/>
              </a:lnSpc>
              <a:buNone/>
            </a:pPr>
            <a:r>
              <a:rPr sz="2800">
                <a:solidFill>
                  <a:srgbClr val="000000"/>
                </a:solidFill>
              </a:rPr>
              <a:t>After 24 hours the woman should be afebrile</a:t>
            </a:r>
          </a:p>
          <a:p>
            <a:pPr algn="l" lvl="0">
              <a:lnSpc>
                <a:spcPct val="90000"/>
              </a:lnSpc>
              <a:buNone/>
            </a:pPr>
            <a:r>
              <a:rPr sz="2800">
                <a:solidFill>
                  <a:srgbClr val="000000"/>
                </a:solidFill>
              </a:rPr>
              <a:t>-Respiratory function returns to nonpregnant state by 6-8 weeks after birth.</a:t>
            </a:r>
          </a:p>
          <a:p>
            <a:pPr algn="l" lvl="0">
              <a:lnSpc>
                <a:spcPct val="90000"/>
              </a:lnSpc>
              <a:buNone/>
            </a:pPr>
            <a:r>
              <a:rPr sz="2800">
                <a:solidFill>
                  <a:srgbClr val="000000"/>
                </a:solidFill>
              </a:rPr>
              <a:t>-A small transient increase in both systolic and diastolic blood pressure lasting about 4 days after birth </a:t>
            </a:r>
          </a:p>
          <a:p>
            <a:pPr algn="l" lvl="0">
              <a:lnSpc>
                <a:spcPct val="90000"/>
              </a:lnSpc>
              <a:buNone/>
            </a:p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054" name=""/>
        <p:cNvGrpSpPr/>
        <p:nvPr/>
      </p:nvGrpSpPr>
      <p:grpSpPr>
        <a:xfrm>
          <a:off x="0" y="0"/>
          <a:ext cx="0" cy="0"/>
          <a:chOff x="0" y="0"/>
          <a:chExt cx="0" cy="0"/>
        </a:xfrm>
      </p:grpSpPr>
      <p:sp>
        <p:nvSpPr>
          <p:cNvPr id="104968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7"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-Pulse, it returns to nonpregnant rate by 8-10 weeks after childbirth.</a:t>
            </a:r>
          </a:p>
          <a:p>
            <a:pPr algn="l" lvl="0">
              <a:lnSpc>
                <a:spcPct val="90000"/>
              </a:lnSpc>
              <a:buNone/>
            </a:pPr>
            <a:r>
              <a:rPr>
                <a:solidFill>
                  <a:srgbClr val="000000"/>
                </a:solidFill>
              </a:rPr>
              <a:t>-Hematocrit and hemoglobin, they increased in level by the seventh day afterbirth.</a:t>
            </a:r>
          </a:p>
          <a:p>
            <a:pPr algn="l" lvl="0">
              <a:lnSpc>
                <a:spcPct val="90000"/>
              </a:lnSpc>
              <a:buNone/>
            </a:pPr>
            <a:r>
              <a:rPr>
                <a:solidFill>
                  <a:srgbClr val="000000"/>
                </a:solidFill>
              </a:rPr>
              <a:t>-WBCs, they increased in values of between 20.000 and 25.000/mm,during the first 10-12 days after childbirth</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055" name=""/>
        <p:cNvGrpSpPr/>
        <p:nvPr/>
      </p:nvGrpSpPr>
      <p:grpSpPr>
        <a:xfrm>
          <a:off x="0" y="0"/>
          <a:ext cx="0" cy="0"/>
          <a:chOff x="0" y="0"/>
          <a:chExt cx="0" cy="0"/>
        </a:xfrm>
      </p:grpSpPr>
      <p:sp>
        <p:nvSpPr>
          <p:cNvPr id="1049688" name=""/>
          <p:cNvSpPr txBox="1"/>
          <p:nvPr>
            <p:ph type="title" idx="0"/>
          </p:nvPr>
        </p:nvSpPr>
        <p:spPr>
          <a:xfrm>
            <a:off x="301625" y="0"/>
            <a:ext cx="8534400" cy="987425"/>
          </a:xfrm>
          <a:prstGeom prst="rect"/>
          <a:noFill/>
          <a:ln>
            <a:noFill/>
          </a:ln>
        </p:spPr>
        <p:txBody>
          <a:bodyPr anchor="ctr" wrap="square">
            <a:normAutofit/>
          </a:bodyPr>
          <a:p>
            <a:pPr lvl="0"/>
            <a:r>
              <a:t> </a:t>
            </a:r>
            <a:r>
              <a:t> </a:t>
            </a:r>
            <a:r>
              <a:t> </a:t>
            </a:r>
            <a:r>
              <a:t>Blood and fluid changes</a:t>
            </a:r>
          </a:p>
        </p:txBody>
      </p:sp>
      <p:sp>
        <p:nvSpPr>
          <p:cNvPr id="1049689" name=""/>
          <p:cNvSpPr txBox="1"/>
          <p:nvPr>
            <p:ph type="body" idx="1"/>
          </p:nvPr>
        </p:nvSpPr>
        <p:spPr>
          <a:xfrm>
            <a:off x="457200" y="1600200"/>
            <a:ext cx="8229600" cy="4524375"/>
          </a:xfrm>
          <a:prstGeom prst="rect"/>
          <a:noFill/>
          <a:ln>
            <a:noFill/>
          </a:ln>
        </p:spPr>
        <p:txBody>
          <a:bodyPr anchor="t" wrap="square"/>
          <a:p>
            <a:pPr algn="l" lvl="0">
              <a:lnSpc>
                <a:spcPct val="80000"/>
              </a:lnSpc>
            </a:pPr>
            <a:r>
              <a:rPr sz="2400">
                <a:solidFill>
                  <a:srgbClr val="000000"/>
                </a:solidFill>
                <a:latin typeface="Times New Roman"/>
              </a:rPr>
              <a:t>Marked </a:t>
            </a:r>
            <a:r>
              <a:rPr sz="2400">
                <a:solidFill>
                  <a:srgbClr val="000000"/>
                </a:solidFill>
                <a:latin typeface="Times New Roman"/>
              </a:rPr>
              <a:t>leukocytosis</a:t>
            </a:r>
            <a:r>
              <a:rPr sz="2400">
                <a:solidFill>
                  <a:srgbClr val="000000"/>
                </a:solidFill>
                <a:latin typeface="Times New Roman"/>
              </a:rPr>
              <a:t> and </a:t>
            </a:r>
            <a:r>
              <a:rPr sz="2400">
                <a:solidFill>
                  <a:srgbClr val="000000"/>
                </a:solidFill>
                <a:latin typeface="Times New Roman"/>
              </a:rPr>
              <a:t>thrombocytosis</a:t>
            </a:r>
            <a:r>
              <a:rPr sz="2400">
                <a:solidFill>
                  <a:srgbClr val="000000"/>
                </a:solidFill>
                <a:latin typeface="Times New Roman"/>
              </a:rPr>
              <a:t> occur during and after labor.</a:t>
            </a:r>
          </a:p>
          <a:p>
            <a:pPr algn="l" lvl="0">
              <a:lnSpc>
                <a:spcPct val="80000"/>
              </a:lnSpc>
            </a:pPr>
            <a:r>
              <a:rPr sz="2400">
                <a:solidFill>
                  <a:srgbClr val="000000"/>
                </a:solidFill>
                <a:latin typeface="Times New Roman"/>
              </a:rPr>
              <a:t>The leukocyte count sometimes reaches 30,000L, with the increase. </a:t>
            </a:r>
          </a:p>
          <a:p>
            <a:pPr algn="l" lvl="0">
              <a:lnSpc>
                <a:spcPct val="80000"/>
              </a:lnSpc>
            </a:pPr>
            <a:r>
              <a:rPr sz="2400">
                <a:solidFill>
                  <a:srgbClr val="000000"/>
                </a:solidFill>
                <a:latin typeface="Times New Roman"/>
              </a:rPr>
              <a:t>There is also a relative </a:t>
            </a:r>
            <a:r>
              <a:rPr sz="2400">
                <a:solidFill>
                  <a:srgbClr val="000000"/>
                </a:solidFill>
                <a:latin typeface="Times New Roman"/>
              </a:rPr>
              <a:t>lymphoctytopenia</a:t>
            </a:r>
            <a:r>
              <a:rPr sz="2400">
                <a:solidFill>
                  <a:srgbClr val="000000"/>
                </a:solidFill>
                <a:latin typeface="Times New Roman"/>
              </a:rPr>
              <a:t> and an absolute </a:t>
            </a:r>
            <a:r>
              <a:rPr sz="2400">
                <a:solidFill>
                  <a:srgbClr val="000000"/>
                </a:solidFill>
                <a:latin typeface="Times New Roman"/>
              </a:rPr>
              <a:t>eosinopenia</a:t>
            </a:r>
            <a:r>
              <a:rPr sz="2400">
                <a:solidFill>
                  <a:srgbClr val="000000"/>
                </a:solidFill>
                <a:latin typeface="Times New Roman"/>
              </a:rPr>
              <a:t>.</a:t>
            </a:r>
          </a:p>
          <a:p>
            <a:pPr algn="l" lvl="0">
              <a:lnSpc>
                <a:spcPct val="80000"/>
              </a:lnSpc>
            </a:pPr>
            <a:r>
              <a:rPr sz="2400">
                <a:solidFill>
                  <a:srgbClr val="000000"/>
                </a:solidFill>
                <a:latin typeface="Times New Roman"/>
              </a:rPr>
              <a:t>Normally, during the first few postpartum days, hemoglobin concentration and </a:t>
            </a:r>
            <a:r>
              <a:rPr sz="2400">
                <a:solidFill>
                  <a:srgbClr val="000000"/>
                </a:solidFill>
                <a:latin typeface="Times New Roman"/>
              </a:rPr>
              <a:t>hematocrit</a:t>
            </a:r>
            <a:r>
              <a:rPr sz="2400">
                <a:solidFill>
                  <a:srgbClr val="000000"/>
                </a:solidFill>
                <a:latin typeface="Times New Roman"/>
              </a:rPr>
              <a:t> fluctuate moderately.</a:t>
            </a:r>
          </a:p>
          <a:p>
            <a:pPr algn="l" lvl="0">
              <a:lnSpc>
                <a:spcPct val="80000"/>
              </a:lnSpc>
            </a:pPr>
            <a:r>
              <a:rPr sz="2400">
                <a:solidFill>
                  <a:srgbClr val="000000"/>
                </a:solidFill>
                <a:latin typeface="Times New Roman"/>
              </a:rPr>
              <a:t>If they fall much below the levels present just prior to labor, a considerable amount of blood has been lost.</a:t>
            </a:r>
          </a:p>
          <a:p>
            <a:pPr algn="l" lvl="0">
              <a:lnSpc>
                <a:spcPct val="80000"/>
              </a:lnSpc>
            </a:pPr>
            <a:r>
              <a:rPr sz="2400">
                <a:solidFill>
                  <a:srgbClr val="000000"/>
                </a:solidFill>
                <a:latin typeface="Times New Roman"/>
              </a:rPr>
              <a:t>By </a:t>
            </a:r>
            <a:r>
              <a:rPr sz="2400">
                <a:solidFill>
                  <a:srgbClr val="000000"/>
                </a:solidFill>
                <a:latin typeface="Times New Roman"/>
              </a:rPr>
              <a:t>1 week after delivery, the blood volume has returned nearly to its non-pregnant level</a:t>
            </a:r>
            <a:r>
              <a:rPr sz="2400">
                <a:latin typeface="Times New Roman"/>
              </a:rPr>
              <a:t>. </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056" name=""/>
        <p:cNvGrpSpPr/>
        <p:nvPr/>
      </p:nvGrpSpPr>
      <p:grpSpPr>
        <a:xfrm>
          <a:off x="0" y="0"/>
          <a:ext cx="0" cy="0"/>
          <a:chOff x="0" y="0"/>
          <a:chExt cx="0" cy="0"/>
        </a:xfrm>
      </p:grpSpPr>
      <p:sp>
        <p:nvSpPr>
          <p:cNvPr id="1049690" name=""/>
          <p:cNvSpPr txBox="1"/>
          <p:nvPr>
            <p:ph type="title" idx="0"/>
          </p:nvPr>
        </p:nvSpPr>
        <p:spPr>
          <a:xfrm>
            <a:off x="457200" y="273050"/>
            <a:ext cx="8229600" cy="1143000"/>
          </a:xfrm>
          <a:prstGeom prst="rect"/>
          <a:noFill/>
          <a:ln>
            <a:noFill/>
          </a:ln>
        </p:spPr>
        <p:txBody>
          <a:bodyPr anchor="ctr" wrap="square"/>
          <a:p>
            <a:pPr lvl="0"/>
            <a:r>
              <a:t>Respiratory Function</a:t>
            </a:r>
          </a:p>
        </p:txBody>
      </p:sp>
      <p:sp>
        <p:nvSpPr>
          <p:cNvPr id="1049691"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-Returns to normal by approximately 6 to 8 weeks postpartum</a:t>
            </a:r>
          </a:p>
          <a:p>
            <a:pPr algn="l" lvl="0">
              <a:buNone/>
            </a:pPr>
            <a:r>
              <a:rPr>
                <a:solidFill>
                  <a:srgbClr val="000000"/>
                </a:solidFill>
              </a:rPr>
              <a:t>-Basal metabolic rate increases for 7 to 14 days postpartum, secondary to mild anemia, lactation, and psychological changes</a:t>
            </a:r>
          </a:p>
          <a:p>
            <a:pPr algn="l" lvl="0">
              <a:buNone/>
            </a:p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057" name=""/>
        <p:cNvGrpSpPr/>
        <p:nvPr/>
      </p:nvGrpSpPr>
      <p:grpSpPr>
        <a:xfrm>
          <a:off x="0" y="0"/>
          <a:ext cx="0" cy="0"/>
          <a:chOff x="0" y="0"/>
          <a:chExt cx="0" cy="0"/>
        </a:xfrm>
      </p:grpSpPr>
      <p:sp>
        <p:nvSpPr>
          <p:cNvPr id="1049692" name=""/>
          <p:cNvSpPr txBox="1"/>
          <p:nvPr>
            <p:ph type="title" idx="0"/>
          </p:nvPr>
        </p:nvSpPr>
        <p:spPr>
          <a:xfrm>
            <a:off x="457200" y="273050"/>
            <a:ext cx="8229600" cy="1143000"/>
          </a:xfrm>
          <a:prstGeom prst="rect"/>
          <a:noFill/>
          <a:ln>
            <a:noFill/>
          </a:ln>
        </p:spPr>
        <p:txBody>
          <a:bodyPr anchor="ctr" wrap="square"/>
          <a:p>
            <a:pPr lvl="0"/>
            <a:r>
              <a:t>Neurological Function</a:t>
            </a:r>
          </a:p>
        </p:txBody>
      </p:sp>
      <p:sp>
        <p:nvSpPr>
          <p:cNvPr id="104969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800">
                <a:solidFill>
                  <a:srgbClr val="000000"/>
                </a:solidFill>
              </a:rPr>
              <a:t>Discomfort and fatigue are common.</a:t>
            </a:r>
          </a:p>
          <a:p>
            <a:pPr algn="l" lvl="0">
              <a:lnSpc>
                <a:spcPct val="90000"/>
              </a:lnSpc>
              <a:buNone/>
            </a:pPr>
            <a:r>
              <a:rPr sz="2800">
                <a:solidFill>
                  <a:srgbClr val="000000"/>
                </a:solidFill>
              </a:rPr>
              <a:t>After-pains and discomfort from the delivery, lacerations, episiotomy, and muscle aches are common</a:t>
            </a:r>
          </a:p>
          <a:p>
            <a:pPr algn="l" lvl="0">
              <a:lnSpc>
                <a:spcPct val="90000"/>
              </a:lnSpc>
              <a:buNone/>
            </a:pPr>
            <a:r>
              <a:rPr sz="2800">
                <a:solidFill>
                  <a:srgbClr val="000000"/>
                </a:solidFill>
              </a:rPr>
              <a:t>Frontal and bilateral headaches are common and are caused by fluid shifts in the first week postpartum</a:t>
            </a:r>
          </a:p>
          <a:p>
            <a:pPr algn="l" lvl="0">
              <a:lnSpc>
                <a:spcPct val="90000"/>
              </a:lnSpc>
              <a:buNone/>
            </a:p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8723" name=""/>
          <p:cNvSpPr txBox="1"/>
          <p:nvPr>
            <p:ph type="title" idx="0"/>
          </p:nvPr>
        </p:nvSpPr>
        <p:spPr>
          <a:xfrm>
            <a:off x="457200" y="273050"/>
            <a:ext cx="8229600" cy="1143000"/>
          </a:xfrm>
          <a:prstGeom prst="rect"/>
          <a:noFill/>
          <a:ln>
            <a:noFill/>
          </a:ln>
        </p:spPr>
        <p:txBody>
          <a:bodyPr anchor="ctr" wrap="square"/>
          <a:p>
            <a:pPr lvl="0"/>
            <a:r>
              <a:rPr b="1" i="1" strike="noStrike" u="none"/>
              <a:t>Functions of vagina</a:t>
            </a:r>
          </a:p>
        </p:txBody>
      </p:sp>
      <p:sp>
        <p:nvSpPr>
          <p:cNvPr id="1048724"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0" strike="noStrike" u="none"/>
              <a:t>Allows the escape of menstrual flow</a:t>
            </a:r>
          </a:p>
          <a:p>
            <a:pPr indent="514350" lvl="0" marL="514350">
              <a:buFont typeface="+mj-lt"/>
              <a:buAutoNum type="arabicPeriod" startAt="1"/>
            </a:pPr>
            <a:r>
              <a:rPr b="1" i="0" strike="noStrike" u="none"/>
              <a:t>Receives the penis and sperms during copulation</a:t>
            </a:r>
          </a:p>
          <a:p>
            <a:pPr indent="514350" lvl="0" marL="514350">
              <a:buFont typeface="+mj-lt"/>
              <a:buAutoNum type="arabicPeriod" startAt="1"/>
            </a:pPr>
            <a:r>
              <a:rPr b="1" i="0" strike="noStrike" u="none"/>
              <a:t>Provides a passage way for the fetus during delivery</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058" name=""/>
        <p:cNvGrpSpPr/>
        <p:nvPr/>
      </p:nvGrpSpPr>
      <p:grpSpPr>
        <a:xfrm>
          <a:off x="0" y="0"/>
          <a:ext cx="0" cy="0"/>
          <a:chOff x="0" y="0"/>
          <a:chExt cx="0" cy="0"/>
        </a:xfrm>
      </p:grpSpPr>
      <p:sp>
        <p:nvSpPr>
          <p:cNvPr id="1049694" name=""/>
          <p:cNvSpPr txBox="1"/>
          <p:nvPr>
            <p:ph type="title" idx="0"/>
          </p:nvPr>
        </p:nvSpPr>
        <p:spPr>
          <a:xfrm>
            <a:off x="457200" y="273050"/>
            <a:ext cx="8229600" cy="1143000"/>
          </a:xfrm>
          <a:prstGeom prst="rect"/>
          <a:noFill/>
          <a:ln>
            <a:noFill/>
          </a:ln>
        </p:spPr>
        <p:txBody>
          <a:bodyPr anchor="ctr" wrap="square"/>
          <a:p>
            <a:pPr lvl="0"/>
            <a:r>
              <a:t>Neurological system </a:t>
            </a:r>
          </a:p>
        </p:txBody>
      </p:sp>
      <p:sp>
        <p:nvSpPr>
          <p:cNvPr id="1049695" name=""/>
          <p:cNvSpPr txBox="1"/>
          <p:nvPr>
            <p:ph type="body" idx="1"/>
          </p:nvPr>
        </p:nvSpPr>
        <p:spPr>
          <a:xfrm>
            <a:off x="466725" y="1844675"/>
            <a:ext cx="8229600" cy="4454525"/>
          </a:xfrm>
          <a:prstGeom prst="rect"/>
          <a:noFill/>
          <a:ln>
            <a:noFill/>
          </a:ln>
        </p:spPr>
        <p:txBody>
          <a:bodyPr anchor="t" wrap="square"/>
          <a:p>
            <a:pPr algn="l" lvl="0">
              <a:buNone/>
            </a:pPr>
            <a:r>
              <a:rPr>
                <a:solidFill>
                  <a:srgbClr val="000000"/>
                </a:solidFill>
              </a:rPr>
              <a:t>The elimination of physiologic edema through the diuresis that occurs after childbirth relieves carpal tunnel syndrome by easing the compression of the median nerve.  </a:t>
            </a:r>
          </a:p>
        </p:txBody>
      </p:sp>
      <p:pic>
        <p:nvPicPr>
          <p:cNvPr id="2097202" name=""/>
          <p:cNvPicPr>
            <a:picLocks/>
          </p:cNvPicPr>
          <p:nvPr/>
        </p:nvPicPr>
        <p:blipFill>
          <a:blip xmlns:r="http://schemas.openxmlformats.org/officeDocument/2006/relationships" r:embed="rId1"/>
          <a:srcRect/>
          <a:stretch>
            <a:fillRect/>
          </a:stretch>
        </p:blipFill>
        <p:spPr>
          <a:xfrm>
            <a:off x="5146675" y="3933825"/>
            <a:ext cx="3800475" cy="2924175"/>
          </a:xfrm>
          <a:prstGeom prst="rect"/>
          <a:noFill/>
          <a:ln>
            <a:noFill/>
          </a:ln>
        </p:spPr>
      </p:pic>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059" name=""/>
        <p:cNvGrpSpPr/>
        <p:nvPr/>
      </p:nvGrpSpPr>
      <p:grpSpPr>
        <a:xfrm>
          <a:off x="0" y="0"/>
          <a:ext cx="0" cy="0"/>
          <a:chOff x="0" y="0"/>
          <a:chExt cx="0" cy="0"/>
        </a:xfrm>
      </p:grpSpPr>
      <p:sp>
        <p:nvSpPr>
          <p:cNvPr id="1049696" name=""/>
          <p:cNvSpPr txBox="1"/>
          <p:nvPr>
            <p:ph type="title" idx="0"/>
          </p:nvPr>
        </p:nvSpPr>
        <p:spPr>
          <a:xfrm>
            <a:off x="457200" y="273050"/>
            <a:ext cx="8229600" cy="1143000"/>
          </a:xfrm>
          <a:prstGeom prst="rect"/>
          <a:noFill/>
          <a:ln>
            <a:noFill/>
          </a:ln>
        </p:spPr>
        <p:txBody>
          <a:bodyPr anchor="ctr" wrap="square"/>
          <a:p>
            <a:pPr lvl="0"/>
            <a:r>
              <a:t>Musculoskeletal function</a:t>
            </a:r>
          </a:p>
        </p:txBody>
      </p:sp>
      <p:sp>
        <p:nvSpPr>
          <p:cNvPr id="1049697" name=""/>
          <p:cNvSpPr txBox="1"/>
          <p:nvPr>
            <p:ph type="body" idx="1"/>
          </p:nvPr>
        </p:nvSpPr>
        <p:spPr>
          <a:xfrm>
            <a:off x="457200" y="1600200"/>
            <a:ext cx="8229600" cy="4524375"/>
          </a:xfrm>
          <a:prstGeom prst="rect"/>
          <a:noFill/>
          <a:ln>
            <a:noFill/>
          </a:ln>
        </p:spPr>
        <p:txBody>
          <a:bodyPr anchor="t" wrap="square"/>
          <a:p>
            <a:pPr algn="l" lvl="0">
              <a:lnSpc>
                <a:spcPct val="90000"/>
              </a:lnSpc>
              <a:buNone/>
            </a:pPr>
          </a:p>
          <a:p>
            <a:pPr algn="l" lvl="0">
              <a:lnSpc>
                <a:spcPct val="90000"/>
              </a:lnSpc>
              <a:buNone/>
            </a:pPr>
            <a:r>
              <a:rPr>
                <a:solidFill>
                  <a:srgbClr val="000000"/>
                </a:solidFill>
              </a:rPr>
              <a:t>-Generalized fatigue and weakness is common</a:t>
            </a:r>
          </a:p>
          <a:p>
            <a:pPr algn="l" lvl="0">
              <a:lnSpc>
                <a:spcPct val="90000"/>
              </a:lnSpc>
              <a:buNone/>
            </a:pPr>
            <a:r>
              <a:rPr>
                <a:solidFill>
                  <a:srgbClr val="000000"/>
                </a:solidFill>
              </a:rPr>
              <a:t>-Decreased abdominal tone is common</a:t>
            </a:r>
          </a:p>
          <a:p>
            <a:pPr algn="l" lvl="0">
              <a:lnSpc>
                <a:spcPct val="90000"/>
              </a:lnSpc>
              <a:buNone/>
            </a:pPr>
            <a:r>
              <a:rPr>
                <a:solidFill>
                  <a:srgbClr val="000000"/>
                </a:solidFill>
              </a:rPr>
              <a:t>-Diastasis recti abdominis heals and resolves by the 4th to 6th week postpartum.</a:t>
            </a:r>
          </a:p>
          <a:p>
            <a:pPr algn="l" lvl="0">
              <a:lnSpc>
                <a:spcPct val="90000"/>
              </a:lnSpc>
              <a:buNone/>
            </a:pPr>
            <a:r>
              <a:rPr>
                <a:solidFill>
                  <a:srgbClr val="000000"/>
                </a:solidFill>
              </a:rPr>
              <a:t>-Until healing is complete, abdominal exercises are contraindicated</a:t>
            </a:r>
          </a:p>
          <a:p>
            <a:pPr lvl="0">
              <a:lnSpc>
                <a:spcPct val="90000"/>
              </a:lnSpc>
            </a:pP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060" name=""/>
        <p:cNvGrpSpPr/>
        <p:nvPr/>
      </p:nvGrpSpPr>
      <p:grpSpPr>
        <a:xfrm>
          <a:off x="0" y="0"/>
          <a:ext cx="0" cy="0"/>
          <a:chOff x="0" y="0"/>
          <a:chExt cx="0" cy="0"/>
        </a:xfrm>
      </p:grpSpPr>
      <p:sp>
        <p:nvSpPr>
          <p:cNvPr id="1049698" name=""/>
          <p:cNvSpPr txBox="1"/>
          <p:nvPr>
            <p:ph type="title" idx="0"/>
          </p:nvPr>
        </p:nvSpPr>
        <p:spPr>
          <a:xfrm>
            <a:off x="457200" y="273050"/>
            <a:ext cx="8229600" cy="1143000"/>
          </a:xfrm>
          <a:prstGeom prst="rect"/>
          <a:noFill/>
          <a:ln>
            <a:noFill/>
          </a:ln>
        </p:spPr>
        <p:txBody>
          <a:bodyPr anchor="ctr" wrap="square"/>
          <a:p>
            <a:pPr lvl="0"/>
            <a:r>
              <a:rPr sz="5400"/>
              <a:t>Integumentary</a:t>
            </a:r>
            <a:r>
              <a:rPr sz="5400"/>
              <a:t> system</a:t>
            </a:r>
          </a:p>
        </p:txBody>
      </p:sp>
      <p:sp>
        <p:nvSpPr>
          <p:cNvPr id="1049699" name=""/>
          <p:cNvSpPr txBox="1"/>
          <p:nvPr>
            <p:ph type="body" idx="1"/>
          </p:nvPr>
        </p:nvSpPr>
        <p:spPr>
          <a:xfrm>
            <a:off x="498475" y="1498600"/>
            <a:ext cx="8229600" cy="4454525"/>
          </a:xfrm>
          <a:prstGeom prst="rect"/>
          <a:noFill/>
          <a:ln>
            <a:noFill/>
          </a:ln>
        </p:spPr>
        <p:txBody>
          <a:bodyPr anchor="t" wrap="square"/>
          <a:p>
            <a:pPr algn="l" lvl="0">
              <a:buNone/>
            </a:pPr>
          </a:p>
          <a:p>
            <a:pPr algn="l" lvl="0">
              <a:buNone/>
            </a:pPr>
            <a:r>
              <a:rPr sz="2800">
                <a:solidFill>
                  <a:srgbClr val="000000"/>
                </a:solidFill>
              </a:rPr>
              <a:t>Chloasma of pregnancy usually disappears at the end of pregnancy.</a:t>
            </a:r>
          </a:p>
          <a:p>
            <a:pPr algn="l" lvl="0">
              <a:buNone/>
            </a:pPr>
            <a:r>
              <a:rPr sz="2800">
                <a:solidFill>
                  <a:srgbClr val="000000"/>
                </a:solidFill>
              </a:rPr>
              <a:t>- Hyperpigmentation of the darken of the areola and linea nigra may not regress completely after childbirth, and it may be permanent in some women.</a:t>
            </a:r>
            <a:r>
              <a:rPr sz="2800"/>
              <a:t>    </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061" name=""/>
        <p:cNvGrpSpPr/>
        <p:nvPr/>
      </p:nvGrpSpPr>
      <p:grpSpPr>
        <a:xfrm>
          <a:off x="0" y="0"/>
          <a:ext cx="0" cy="0"/>
          <a:chOff x="0" y="0"/>
          <a:chExt cx="0" cy="0"/>
        </a:xfrm>
      </p:grpSpPr>
      <p:sp>
        <p:nvSpPr>
          <p:cNvPr id="1049700"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701"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 Stretch marks on breasts, abdomen, hips, and thighs may fade but usually do not disappear</a:t>
            </a:r>
          </a:p>
          <a:p>
            <a:pPr algn="l" lvl="0">
              <a:buNone/>
            </a:pPr>
            <a:r>
              <a:rPr sz="2800">
                <a:solidFill>
                  <a:srgbClr val="000000"/>
                </a:solidFill>
              </a:rPr>
              <a:t>- Hair growth slows during postpartum period, and some women may actually experience hair loss.</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062" name=""/>
        <p:cNvGrpSpPr/>
        <p:nvPr/>
      </p:nvGrpSpPr>
      <p:grpSpPr>
        <a:xfrm>
          <a:off x="0" y="0"/>
          <a:ext cx="0" cy="0"/>
          <a:chOff x="0" y="0"/>
          <a:chExt cx="0" cy="0"/>
        </a:xfrm>
      </p:grpSpPr>
      <p:sp>
        <p:nvSpPr>
          <p:cNvPr id="1049702" name=""/>
          <p:cNvSpPr txBox="1"/>
          <p:nvPr/>
        </p:nvSpPr>
        <p:spPr>
          <a:xfrm>
            <a:off x="457200" y="104775"/>
            <a:ext cx="8229600" cy="701675"/>
          </a:xfrm>
          <a:prstGeom prst="rect"/>
          <a:noFill/>
          <a:ln>
            <a:noFill/>
          </a:ln>
        </p:spPr>
        <p:txBody>
          <a:bodyPr anchor="ctr" wrap="none"/>
          <a:p>
            <a:pPr algn="l" indent="0" lvl="0" marL="0"/>
          </a:p>
        </p:txBody>
      </p:sp>
      <p:sp>
        <p:nvSpPr>
          <p:cNvPr id="1049703" name=""/>
          <p:cNvSpPr txBox="1"/>
          <p:nvPr/>
        </p:nvSpPr>
        <p:spPr>
          <a:xfrm>
            <a:off x="457200" y="990600"/>
            <a:ext cx="8229600" cy="5029200"/>
          </a:xfrm>
          <a:prstGeom prst="rect"/>
          <a:noFill/>
          <a:ln>
            <a:noFill/>
          </a:ln>
        </p:spPr>
        <p:txBody>
          <a:bodyPr anchor="t" wrap="square"/>
          <a:p>
            <a:pPr algn="l" indent="609600" lvl="0" marL="609600">
              <a:buNone/>
            </a:pPr>
            <a:r>
              <a:rPr sz="3200">
                <a:solidFill>
                  <a:srgbClr val="000000"/>
                </a:solidFill>
              </a:rPr>
              <a:t>Integumentary</a:t>
            </a:r>
            <a:r>
              <a:rPr sz="3200">
                <a:solidFill>
                  <a:srgbClr val="000000"/>
                </a:solidFill>
              </a:rPr>
              <a:t> System:  Stretch marks </a:t>
            </a:r>
          </a:p>
          <a:p>
            <a:pPr algn="l" indent="609600" lvl="0" marL="609600">
              <a:buNone/>
            </a:pPr>
            <a:r>
              <a:rPr sz="3200">
                <a:solidFill>
                  <a:srgbClr val="000000"/>
                </a:solidFill>
              </a:rPr>
              <a:t>[</a:t>
            </a:r>
            <a:r>
              <a:rPr sz="3200">
                <a:solidFill>
                  <a:srgbClr val="000000"/>
                </a:solidFill>
              </a:rPr>
              <a:t>striae</a:t>
            </a:r>
            <a:r>
              <a:rPr sz="3200">
                <a:solidFill>
                  <a:srgbClr val="000000"/>
                </a:solidFill>
              </a:rPr>
              <a:t> </a:t>
            </a:r>
            <a:r>
              <a:rPr sz="3200">
                <a:solidFill>
                  <a:srgbClr val="000000"/>
                </a:solidFill>
              </a:rPr>
              <a:t>gravidarum</a:t>
            </a:r>
            <a:r>
              <a:rPr sz="3200">
                <a:solidFill>
                  <a:srgbClr val="000000"/>
                </a:solidFill>
              </a:rPr>
              <a:t>] appear reddened on </a:t>
            </a:r>
          </a:p>
          <a:p>
            <a:pPr algn="l" indent="609600" lvl="0" marL="609600">
              <a:buNone/>
            </a:pPr>
            <a:r>
              <a:rPr sz="3200">
                <a:solidFill>
                  <a:srgbClr val="000000"/>
                </a:solidFill>
              </a:rPr>
              <a:t>abdomen. Fade by 3-6 months; </a:t>
            </a:r>
          </a:p>
          <a:p>
            <a:pPr algn="l" indent="609600" lvl="0" marL="609600">
              <a:buNone/>
            </a:pPr>
            <a:r>
              <a:rPr sz="3200">
                <a:solidFill>
                  <a:srgbClr val="000000"/>
                </a:solidFill>
              </a:rPr>
              <a:t>Pearly white marks may remain in lighter </a:t>
            </a:r>
          </a:p>
          <a:p>
            <a:pPr algn="l" indent="609600" lvl="0" marL="609600">
              <a:buNone/>
            </a:pPr>
            <a:r>
              <a:rPr sz="3200">
                <a:solidFill>
                  <a:srgbClr val="000000"/>
                </a:solidFill>
              </a:rPr>
              <a:t>skinned women &amp; darker marks in darker skinned pts. </a:t>
            </a:r>
          </a:p>
          <a:p>
            <a:pPr algn="l" indent="609600" lvl="0" marL="609600">
              <a:buClr>
                <a:srgbClr val="00CCFF"/>
              </a:buClr>
              <a:buSzPct val="65000"/>
              <a:buFont typeface="Wingdings"/>
              <a:buChar char=""/>
            </a:pPr>
            <a:r>
              <a:rPr sz="3200">
                <a:solidFill>
                  <a:srgbClr val="000000"/>
                </a:solidFill>
              </a:rPr>
              <a:t>Modified </a:t>
            </a:r>
            <a:r>
              <a:rPr sz="3200">
                <a:solidFill>
                  <a:srgbClr val="000000"/>
                </a:solidFill>
              </a:rPr>
              <a:t>sit-ups strengthen </a:t>
            </a:r>
            <a:r>
              <a:rPr sz="3200">
                <a:solidFill>
                  <a:srgbClr val="000000"/>
                </a:solidFill>
              </a:rPr>
              <a:t>abdomen</a:t>
            </a:r>
          </a:p>
          <a:p>
            <a:pPr algn="l" indent="0" lvl="0" marL="0"/>
            <a:r>
              <a:rPr sz="4000">
                <a:solidFill>
                  <a:srgbClr val="000000"/>
                </a:solidFill>
              </a:rPr>
              <a:t>Immune system</a:t>
            </a:r>
          </a:p>
          <a:p>
            <a:pPr algn="l" indent="0" lvl="0" marL="0"/>
            <a:r>
              <a:rPr sz="3200">
                <a:solidFill>
                  <a:srgbClr val="000000"/>
                </a:solidFill>
              </a:rPr>
              <a:t>No significant changes occur during pp.  </a:t>
            </a:r>
          </a:p>
          <a:p>
            <a:pPr algn="l" indent="609600" lvl="0" marL="609600">
              <a:buClr>
                <a:srgbClr val="00CCFF"/>
              </a:buClr>
              <a:buSzPct val="65000"/>
              <a:buFont typeface="Wingdings"/>
              <a:buChar char=""/>
            </a:pPr>
          </a:p>
          <a:p>
            <a:pPr algn="l" indent="609600" lvl="0" marL="609600">
              <a:buClr>
                <a:srgbClr val="00CCFF"/>
              </a:buClr>
              <a:buSzPct val="65000"/>
              <a:buFont typeface="Wingdings"/>
              <a:buChar char=""/>
            </a:p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065" name=""/>
        <p:cNvGrpSpPr/>
        <p:nvPr/>
      </p:nvGrpSpPr>
      <p:grpSpPr>
        <a:xfrm>
          <a:off x="0" y="0"/>
          <a:ext cx="0" cy="0"/>
          <a:chOff x="0" y="0"/>
          <a:chExt cx="0" cy="0"/>
        </a:xfrm>
      </p:grpSpPr>
      <p:sp>
        <p:nvSpPr>
          <p:cNvPr id="1049708" name=""/>
          <p:cNvSpPr txBox="1"/>
          <p:nvPr/>
        </p:nvSpPr>
        <p:spPr>
          <a:xfrm>
            <a:off x="457200" y="66675"/>
            <a:ext cx="8229600" cy="701675"/>
          </a:xfrm>
          <a:prstGeom prst="rect"/>
          <a:noFill/>
          <a:ln>
            <a:noFill/>
          </a:ln>
        </p:spPr>
        <p:txBody>
          <a:bodyPr anchor="ctr" wrap="none"/>
          <a:p>
            <a:pPr algn="l" indent="0" lvl="0" marL="0"/>
          </a:p>
        </p:txBody>
      </p:sp>
      <p:sp>
        <p:nvSpPr>
          <p:cNvPr id="1049709" name=""/>
          <p:cNvSpPr txBox="1"/>
          <p:nvPr/>
        </p:nvSpPr>
        <p:spPr>
          <a:xfrm>
            <a:off x="228600" y="533400"/>
            <a:ext cx="8763000" cy="6276975"/>
          </a:xfrm>
          <a:prstGeom prst="rect"/>
          <a:noFill/>
          <a:ln>
            <a:noFill/>
          </a:ln>
        </p:spPr>
        <p:txBody>
          <a:bodyPr anchor="t" wrap="square"/>
          <a:p>
            <a:pPr algn="l" indent="342900" lvl="0" marL="342900">
              <a:lnSpc>
                <a:spcPct val="80000"/>
              </a:lnSpc>
              <a:buNone/>
            </a:pPr>
            <a:r>
              <a:rPr sz="2400">
                <a:solidFill>
                  <a:srgbClr val="000000"/>
                </a:solidFill>
                <a:latin typeface="Palatino Linotype"/>
              </a:rPr>
              <a:t> </a:t>
            </a:r>
            <a:r>
              <a:rPr b="0" sz="2800" i="0" strike="noStrike" u="sng">
                <a:solidFill>
                  <a:srgbClr val="000000"/>
                </a:solidFill>
                <a:latin typeface="Times New Roman"/>
              </a:rPr>
              <a:t>Weight </a:t>
            </a:r>
            <a:r>
              <a:rPr b="0" sz="2800" i="0" strike="noStrike" u="sng">
                <a:solidFill>
                  <a:srgbClr val="000000"/>
                </a:solidFill>
                <a:latin typeface="Times New Roman"/>
              </a:rPr>
              <a:t>Loss</a:t>
            </a:r>
            <a:r>
              <a:rPr sz="2800">
                <a:solidFill>
                  <a:srgbClr val="000000"/>
                </a:solidFill>
                <a:latin typeface="Times New Roman"/>
              </a:rPr>
              <a:t>: </a:t>
            </a:r>
          </a:p>
          <a:p>
            <a:pPr algn="l" indent="342900" lvl="0" marL="342900">
              <a:lnSpc>
                <a:spcPct val="80000"/>
              </a:lnSpc>
              <a:buNone/>
            </a:pPr>
          </a:p>
          <a:p>
            <a:pPr algn="l" indent="342900" lvl="0" marL="342900">
              <a:lnSpc>
                <a:spcPct val="80000"/>
              </a:lnSpc>
              <a:buClr>
                <a:srgbClr val="00CCFF"/>
              </a:buClr>
              <a:buSzPct val="65000"/>
              <a:buFont typeface="Wingdings"/>
              <a:buChar char=""/>
            </a:pPr>
            <a:r>
              <a:rPr sz="2800">
                <a:solidFill>
                  <a:srgbClr val="000000"/>
                </a:solidFill>
                <a:latin typeface="Times New Roman"/>
              </a:rPr>
              <a:t>Average wt. loss </a:t>
            </a:r>
            <a:r>
              <a:rPr sz="2800">
                <a:solidFill>
                  <a:srgbClr val="000000"/>
                </a:solidFill>
                <a:latin typeface="Times New Roman"/>
              </a:rPr>
              <a:t>5.5kgs. </a:t>
            </a:r>
            <a:r>
              <a:rPr sz="2800">
                <a:solidFill>
                  <a:srgbClr val="000000"/>
                </a:solidFill>
                <a:latin typeface="Times New Roman"/>
              </a:rPr>
              <a:t>[infant &amp; placenta]   </a:t>
            </a:r>
          </a:p>
          <a:p>
            <a:pPr algn="l" indent="342900" lvl="0" marL="342900">
              <a:lnSpc>
                <a:spcPct val="80000"/>
              </a:lnSpc>
              <a:buClr>
                <a:srgbClr val="00CCFF"/>
              </a:buClr>
              <a:buSzPct val="65000"/>
              <a:buFont typeface="Wingdings"/>
              <a:buChar char=""/>
            </a:pPr>
            <a:r>
              <a:rPr sz="2800">
                <a:solidFill>
                  <a:srgbClr val="000000"/>
                </a:solidFill>
                <a:latin typeface="Times New Roman"/>
              </a:rPr>
              <a:t>2.5kgs- </a:t>
            </a:r>
            <a:r>
              <a:rPr sz="2800">
                <a:solidFill>
                  <a:srgbClr val="000000"/>
                </a:solidFill>
                <a:latin typeface="Times New Roman"/>
              </a:rPr>
              <a:t>diuresis &amp; diaphoresis in wk. that follows. </a:t>
            </a:r>
          </a:p>
          <a:p>
            <a:pPr algn="l" indent="342900" lvl="0" marL="342900">
              <a:lnSpc>
                <a:spcPct val="80000"/>
              </a:lnSpc>
              <a:buClr>
                <a:srgbClr val="00CCFF"/>
              </a:buClr>
              <a:buSzPct val="65000"/>
              <a:buFont typeface="Wingdings"/>
              <a:buChar char=""/>
            </a:pPr>
            <a:r>
              <a:rPr sz="2800">
                <a:solidFill>
                  <a:srgbClr val="000000"/>
                </a:solidFill>
                <a:latin typeface="Times New Roman"/>
              </a:rPr>
              <a:t>Lochial</a:t>
            </a:r>
            <a:r>
              <a:rPr sz="2800">
                <a:solidFill>
                  <a:srgbClr val="000000"/>
                </a:solidFill>
                <a:latin typeface="Times New Roman"/>
              </a:rPr>
              <a:t> flow -  </a:t>
            </a:r>
            <a:r>
              <a:rPr sz="2800">
                <a:solidFill>
                  <a:srgbClr val="000000"/>
                </a:solidFill>
                <a:latin typeface="Times New Roman"/>
              </a:rPr>
              <a:t>900-1300g.  </a:t>
            </a:r>
          </a:p>
          <a:p>
            <a:pPr algn="l" indent="342900" lvl="0" marL="342900">
              <a:lnSpc>
                <a:spcPct val="80000"/>
              </a:lnSpc>
              <a:buClr>
                <a:srgbClr val="00CCFF"/>
              </a:buClr>
              <a:buSzPct val="65000"/>
              <a:buFont typeface="Wingdings"/>
              <a:buChar char=""/>
            </a:pPr>
            <a:r>
              <a:rPr sz="2800">
                <a:solidFill>
                  <a:srgbClr val="000000"/>
                </a:solidFill>
                <a:latin typeface="Times New Roman"/>
              </a:rPr>
              <a:t>Total  = approx. </a:t>
            </a:r>
            <a:r>
              <a:rPr sz="2800">
                <a:solidFill>
                  <a:srgbClr val="000000"/>
                </a:solidFill>
                <a:latin typeface="Times New Roman"/>
              </a:rPr>
              <a:t>8.5-10kgs. </a:t>
            </a:r>
            <a:r>
              <a:rPr sz="2800">
                <a:solidFill>
                  <a:srgbClr val="000000"/>
                </a:solidFill>
                <a:latin typeface="Times New Roman"/>
              </a:rPr>
              <a:t>{depends on total wt. gain}</a:t>
            </a:r>
          </a:p>
          <a:p>
            <a:pPr algn="l" indent="342900" lvl="0" marL="342900">
              <a:lnSpc>
                <a:spcPct val="80000"/>
              </a:lnSpc>
              <a:buClr>
                <a:srgbClr val="00CCFF"/>
              </a:buClr>
              <a:buSzPct val="65000"/>
              <a:buFont typeface="Wingdings"/>
              <a:buChar char=""/>
            </a:pPr>
            <a:r>
              <a:rPr sz="2800">
                <a:solidFill>
                  <a:srgbClr val="000000"/>
                </a:solidFill>
                <a:latin typeface="Times New Roman"/>
              </a:rPr>
              <a:t>At 6 wks. </a:t>
            </a:r>
            <a:r>
              <a:rPr sz="2800">
                <a:solidFill>
                  <a:srgbClr val="000000"/>
                </a:solidFill>
                <a:latin typeface="Times New Roman"/>
              </a:rPr>
              <a:t>weight </a:t>
            </a:r>
            <a:r>
              <a:rPr sz="2800">
                <a:solidFill>
                  <a:srgbClr val="000000"/>
                </a:solidFill>
                <a:latin typeface="Times New Roman"/>
              </a:rPr>
              <a:t>may still be above pre-</a:t>
            </a:r>
            <a:r>
              <a:rPr sz="2800">
                <a:solidFill>
                  <a:srgbClr val="000000"/>
                </a:solidFill>
                <a:latin typeface="Times New Roman"/>
              </a:rPr>
              <a:t>preg</a:t>
            </a:r>
            <a:r>
              <a:rPr sz="2800">
                <a:solidFill>
                  <a:srgbClr val="000000"/>
                </a:solidFill>
                <a:latin typeface="Times New Roman"/>
              </a:rPr>
              <a:t>. weight</a:t>
            </a:r>
            <a:r>
              <a:rPr sz="2800">
                <a:solidFill>
                  <a:srgbClr val="000000"/>
                </a:solidFill>
                <a:latin typeface="Times New Roman"/>
              </a:rPr>
              <a:t>.</a:t>
            </a:r>
          </a:p>
          <a:p>
            <a:pPr algn="l" indent="342900" lvl="0" marL="342900">
              <a:lnSpc>
                <a:spcPct val="80000"/>
              </a:lnSpc>
            </a:pPr>
          </a:p>
          <a:p>
            <a:pPr algn="l" indent="342900" lvl="0" marL="342900">
              <a:lnSpc>
                <a:spcPct val="80000"/>
              </a:lnSpc>
              <a:buNone/>
            </a:pPr>
            <a:r>
              <a:rPr b="0" sz="2800" i="0" strike="noStrike" u="sng">
                <a:solidFill>
                  <a:srgbClr val="000000"/>
                </a:solidFill>
                <a:latin typeface="Times New Roman"/>
              </a:rPr>
              <a:t>Return </a:t>
            </a:r>
            <a:r>
              <a:rPr b="0" sz="2800" i="0" strike="noStrike" u="sng">
                <a:solidFill>
                  <a:srgbClr val="000000"/>
                </a:solidFill>
                <a:latin typeface="Times New Roman"/>
              </a:rPr>
              <a:t>of Menses:</a:t>
            </a:r>
            <a:r>
              <a:rPr sz="2800">
                <a:solidFill>
                  <a:srgbClr val="000000"/>
                </a:solidFill>
                <a:latin typeface="Times New Roman"/>
              </a:rPr>
              <a:t>  &gt; delivery FSH levels rise causing ovulation</a:t>
            </a:r>
          </a:p>
          <a:p>
            <a:pPr algn="l" indent="342900" lvl="0" marL="342900">
              <a:lnSpc>
                <a:spcPct val="80000"/>
              </a:lnSpc>
              <a:buClr>
                <a:srgbClr val="00CCFF"/>
              </a:buClr>
              <a:buSzPct val="65000"/>
              <a:buFont typeface="Wingdings"/>
              <a:buChar char=""/>
            </a:pPr>
            <a:r>
              <a:rPr sz="2800">
                <a:solidFill>
                  <a:srgbClr val="000000"/>
                </a:solidFill>
                <a:latin typeface="Times New Roman"/>
              </a:rPr>
              <a:t>No </a:t>
            </a:r>
            <a:r>
              <a:rPr sz="2800">
                <a:solidFill>
                  <a:srgbClr val="000000"/>
                </a:solidFill>
                <a:latin typeface="Times New Roman"/>
              </a:rPr>
              <a:t>Breastfeeding.- </a:t>
            </a:r>
            <a:r>
              <a:rPr sz="2800">
                <a:solidFill>
                  <a:srgbClr val="000000"/>
                </a:solidFill>
                <a:latin typeface="Times New Roman"/>
              </a:rPr>
              <a:t>menses resumes ~ 6 wks. </a:t>
            </a:r>
          </a:p>
          <a:p>
            <a:pPr algn="l" indent="342900" lvl="0" marL="342900">
              <a:lnSpc>
                <a:spcPct val="80000"/>
              </a:lnSpc>
              <a:buClr>
                <a:srgbClr val="00CCFF"/>
              </a:buClr>
              <a:buSzPct val="65000"/>
              <a:buFont typeface="Wingdings"/>
              <a:buChar char=""/>
            </a:pPr>
            <a:r>
              <a:rPr sz="2800">
                <a:solidFill>
                  <a:srgbClr val="000000"/>
                </a:solidFill>
                <a:latin typeface="Times New Roman"/>
              </a:rPr>
              <a:t>Lactation delays menses for several months (6 </a:t>
            </a:r>
            <a:r>
              <a:rPr sz="2800">
                <a:solidFill>
                  <a:srgbClr val="000000"/>
                </a:solidFill>
                <a:latin typeface="Times New Roman"/>
              </a:rPr>
              <a:t>months)</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068" name=""/>
        <p:cNvGrpSpPr/>
        <p:nvPr/>
      </p:nvGrpSpPr>
      <p:grpSpPr>
        <a:xfrm>
          <a:off x="0" y="0"/>
          <a:ext cx="0" cy="0"/>
          <a:chOff x="0" y="0"/>
          <a:chExt cx="0" cy="0"/>
        </a:xfrm>
      </p:grpSpPr>
      <p:sp>
        <p:nvSpPr>
          <p:cNvPr id="1049714" name=""/>
          <p:cNvSpPr txBox="1"/>
          <p:nvPr/>
        </p:nvSpPr>
        <p:spPr>
          <a:xfrm>
            <a:off x="457200" y="-84138"/>
            <a:ext cx="8229600" cy="701675"/>
          </a:xfrm>
          <a:prstGeom prst="rect"/>
          <a:noFill/>
          <a:ln>
            <a:noFill/>
          </a:ln>
        </p:spPr>
        <p:txBody>
          <a:bodyPr anchor="ctr" wrap="none"/>
          <a:p>
            <a:pPr algn="l" indent="0" lvl="0" marL="0"/>
          </a:p>
        </p:txBody>
      </p:sp>
      <p:sp>
        <p:nvSpPr>
          <p:cNvPr id="1049715" name=""/>
          <p:cNvSpPr txBox="1"/>
          <p:nvPr/>
        </p:nvSpPr>
        <p:spPr>
          <a:xfrm>
            <a:off x="457200" y="381000"/>
            <a:ext cx="8458200" cy="6172200"/>
          </a:xfrm>
          <a:prstGeom prst="rect"/>
          <a:noFill/>
          <a:ln>
            <a:noFill/>
          </a:ln>
        </p:spPr>
        <p:txBody>
          <a:bodyPr anchor="t" wrap="square"/>
          <a:p>
            <a:pPr algn="l" indent="1625600" lvl="1" marL="1168400">
              <a:lnSpc>
                <a:spcPct val="80000"/>
              </a:lnSpc>
              <a:buNone/>
            </a:pPr>
            <a:r>
              <a:rPr b="1" sz="2000" i="0" strike="noStrike" u="sng">
                <a:solidFill>
                  <a:srgbClr val="000000"/>
                </a:solidFill>
                <a:latin typeface="Times New Roman"/>
              </a:rPr>
              <a:t>PSYCHOLOGICAL CHANGES OF POST PARTUM  PERIOD:                 ADJUSTMENTS</a:t>
            </a:r>
          </a:p>
          <a:p>
            <a:pPr algn="l" indent="1625600" lvl="1" marL="1168400">
              <a:lnSpc>
                <a:spcPct val="80000"/>
              </a:lnSpc>
              <a:buNone/>
            </a:pPr>
          </a:p>
          <a:p>
            <a:pPr algn="l" indent="2438400" lvl="2" marL="1524000">
              <a:lnSpc>
                <a:spcPct val="80000"/>
              </a:lnSpc>
              <a:buNone/>
            </a:pPr>
            <a:r>
              <a:rPr b="1" sz="2000" i="0" strike="noStrike" u="sng">
                <a:solidFill>
                  <a:srgbClr val="000000"/>
                </a:solidFill>
                <a:latin typeface="Times New Roman"/>
              </a:rPr>
              <a:t>Taking-In Phase</a:t>
            </a:r>
            <a:r>
              <a:rPr b="1" sz="2000" i="0" strike="noStrike" u="none">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time of reflection for client regarding new role</a:t>
            </a:r>
          </a:p>
          <a:p>
            <a:pPr algn="l" indent="2438400" lvl="2" marL="1524000">
              <a:lnSpc>
                <a:spcPct val="80000"/>
              </a:lnSpc>
              <a:buClr>
                <a:srgbClr val="00CCFF"/>
              </a:buClr>
              <a:buSzPct val="65000"/>
              <a:buFont typeface="Wingdings"/>
              <a:buChar char=""/>
            </a:pPr>
            <a:r>
              <a:rPr sz="2000">
                <a:solidFill>
                  <a:srgbClr val="000000"/>
                </a:solidFill>
                <a:latin typeface="Times New Roman"/>
              </a:rPr>
              <a:t>may be passive or excited</a:t>
            </a:r>
          </a:p>
          <a:p>
            <a:pPr algn="l" indent="2438400" lvl="2" marL="1524000">
              <a:lnSpc>
                <a:spcPct val="80000"/>
              </a:lnSpc>
              <a:buClr>
                <a:srgbClr val="00CCFF"/>
              </a:buClr>
              <a:buSzPct val="65000"/>
              <a:buFont typeface="Wingdings"/>
              <a:buChar char=""/>
            </a:pPr>
            <a:r>
              <a:rPr sz="2000">
                <a:solidFill>
                  <a:srgbClr val="000000"/>
                </a:solidFill>
                <a:latin typeface="Times New Roman"/>
              </a:rPr>
              <a:t>talks at length about birth experience</a:t>
            </a:r>
          </a:p>
          <a:p>
            <a:pPr algn="l" indent="2438400" lvl="2" marL="1524000">
              <a:lnSpc>
                <a:spcPct val="80000"/>
              </a:lnSpc>
              <a:buClr>
                <a:srgbClr val="00CCFF"/>
              </a:buClr>
              <a:buSzPct val="65000"/>
              <a:buFont typeface="Wingdings"/>
              <a:buChar char=""/>
            </a:pPr>
            <a:r>
              <a:rPr sz="2000">
                <a:solidFill>
                  <a:srgbClr val="000000"/>
                </a:solidFill>
                <a:latin typeface="Times New Roman"/>
              </a:rPr>
              <a:t>on phone with family/friends recounting birth experience. </a:t>
            </a:r>
          </a:p>
          <a:p>
            <a:pPr algn="l" indent="2438400" lvl="2" marL="1524000">
              <a:lnSpc>
                <a:spcPct val="80000"/>
              </a:lnSpc>
              <a:buClr>
                <a:srgbClr val="00CCFF"/>
              </a:buClr>
              <a:buSzPct val="65000"/>
              <a:buFont typeface="Wingdings"/>
              <a:buChar char=""/>
            </a:pPr>
            <a:r>
              <a:rPr sz="2000">
                <a:solidFill>
                  <a:srgbClr val="000000"/>
                </a:solidFill>
                <a:latin typeface="Times New Roman"/>
              </a:rPr>
              <a:t>Usually lasts 1-2 days. </a:t>
            </a:r>
          </a:p>
          <a:p>
            <a:pPr algn="l" indent="2438400" lvl="2" marL="1524000">
              <a:lnSpc>
                <a:spcPct val="80000"/>
              </a:lnSpc>
              <a:buClr>
                <a:srgbClr val="00CCFF"/>
              </a:buClr>
              <a:buSzPct val="65000"/>
              <a:buFont typeface="Wingdings"/>
              <a:buChar char=""/>
            </a:pPr>
            <a:r>
              <a:rPr sz="2000">
                <a:solidFill>
                  <a:srgbClr val="000000"/>
                </a:solidFill>
                <a:latin typeface="Times New Roman"/>
              </a:rPr>
              <a:t>Delayed d/t pain r/t vaginal or C/S.</a:t>
            </a:r>
          </a:p>
          <a:p>
            <a:pPr algn="l" indent="2438400" lvl="2" marL="1524000">
              <a:lnSpc>
                <a:spcPct val="80000"/>
              </a:lnSpc>
              <a:buNone/>
            </a:pPr>
          </a:p>
          <a:p>
            <a:pPr algn="l" indent="2438400" lvl="2" marL="1524000">
              <a:lnSpc>
                <a:spcPct val="80000"/>
              </a:lnSpc>
              <a:buNone/>
            </a:pPr>
            <a:r>
              <a:rPr b="1" sz="2000" i="0" strike="noStrike" u="sng">
                <a:solidFill>
                  <a:srgbClr val="000000"/>
                </a:solidFill>
                <a:latin typeface="Times New Roman"/>
              </a:rPr>
              <a:t>Taking-Hold Phase</a:t>
            </a:r>
            <a:r>
              <a:rPr b="1" sz="2000" i="0" strike="noStrike" u="none">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woman makes own decisions regarding self &amp; infant care. </a:t>
            </a:r>
          </a:p>
          <a:p>
            <a:pPr algn="l" indent="2438400" lvl="2" marL="1524000">
              <a:lnSpc>
                <a:spcPct val="80000"/>
              </a:lnSpc>
              <a:buClr>
                <a:srgbClr val="00CCFF"/>
              </a:buClr>
              <a:buSzPct val="65000"/>
              <a:buFont typeface="Wingdings"/>
              <a:buChar char=""/>
            </a:pPr>
            <a:r>
              <a:rPr sz="2000">
                <a:solidFill>
                  <a:srgbClr val="000000"/>
                </a:solidFill>
                <a:latin typeface="Times New Roman"/>
              </a:rPr>
              <a:t>Usually day 2 - 3.  Occur on day 1 esp. if woman is </a:t>
            </a:r>
            <a:r>
              <a:rPr sz="2000">
                <a:solidFill>
                  <a:srgbClr val="000000"/>
                </a:solidFill>
                <a:latin typeface="Times New Roman"/>
              </a:rPr>
              <a:t>multip</a:t>
            </a:r>
            <a:r>
              <a:rPr sz="2000">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Can occur later, depends on recovery process or cultural beliefs.</a:t>
            </a:r>
          </a:p>
          <a:p>
            <a:pPr algn="l" indent="2438400" lvl="2" marL="1524000">
              <a:lnSpc>
                <a:spcPct val="80000"/>
              </a:lnSpc>
              <a:buNone/>
            </a:pPr>
          </a:p>
          <a:p>
            <a:pPr algn="l" indent="812800" lvl="0" marL="812800">
              <a:lnSpc>
                <a:spcPct val="80000"/>
              </a:lnSpc>
              <a:buNone/>
            </a:pPr>
            <a:r>
              <a:rPr b="1" sz="2000" i="0" strike="noStrike" u="none">
                <a:solidFill>
                  <a:srgbClr val="FFFFFF"/>
                </a:solidFill>
                <a:latin typeface="Century Gothic"/>
              </a:rPr>
              <a:t>              </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071" name=""/>
        <p:cNvGrpSpPr/>
        <p:nvPr/>
      </p:nvGrpSpPr>
      <p:grpSpPr>
        <a:xfrm>
          <a:off x="0" y="0"/>
          <a:ext cx="0" cy="0"/>
          <a:chOff x="0" y="0"/>
          <a:chExt cx="0" cy="0"/>
        </a:xfrm>
      </p:grpSpPr>
      <p:sp>
        <p:nvSpPr>
          <p:cNvPr id="1049720" name=""/>
          <p:cNvSpPr txBox="1"/>
          <p:nvPr/>
        </p:nvSpPr>
        <p:spPr>
          <a:xfrm>
            <a:off x="457200" y="66675"/>
            <a:ext cx="8229600" cy="701675"/>
          </a:xfrm>
          <a:prstGeom prst="rect"/>
          <a:noFill/>
          <a:ln>
            <a:noFill/>
          </a:ln>
        </p:spPr>
        <p:txBody>
          <a:bodyPr anchor="ctr" wrap="none"/>
          <a:p>
            <a:pPr algn="l" indent="0" lvl="0" marL="0"/>
          </a:p>
        </p:txBody>
      </p:sp>
      <p:sp>
        <p:nvSpPr>
          <p:cNvPr id="1049721" name=""/>
          <p:cNvSpPr txBox="1"/>
          <p:nvPr/>
        </p:nvSpPr>
        <p:spPr>
          <a:xfrm>
            <a:off x="457200" y="228600"/>
            <a:ext cx="8305800" cy="6629400"/>
          </a:xfrm>
          <a:prstGeom prst="rect"/>
          <a:noFill/>
          <a:ln>
            <a:noFill/>
          </a:ln>
        </p:spPr>
        <p:txBody>
          <a:bodyPr anchor="t" wrap="square"/>
          <a:p>
            <a:pPr algn="l" indent="339725" lvl="0" marL="339725">
              <a:lnSpc>
                <a:spcPct val="90000"/>
              </a:lnSpc>
              <a:buNone/>
            </a:pPr>
          </a:p>
          <a:p>
            <a:pPr algn="l" indent="339725" lvl="0" marL="339725">
              <a:lnSpc>
                <a:spcPct val="90000"/>
              </a:lnSpc>
              <a:buNone/>
            </a:pPr>
          </a:p>
          <a:p>
            <a:pPr algn="l" indent="339725" lvl="0" marL="339725">
              <a:lnSpc>
                <a:spcPct val="90000"/>
              </a:lnSpc>
              <a:buNone/>
            </a:pPr>
          </a:p>
          <a:p>
            <a:pPr algn="l" indent="339725" lvl="0" marL="339725">
              <a:lnSpc>
                <a:spcPct val="90000"/>
              </a:lnSpc>
              <a:buNone/>
            </a:pPr>
            <a:r>
              <a:rPr b="1" sz="2000" i="0" strike="noStrike" u="sng">
                <a:solidFill>
                  <a:srgbClr val="000000"/>
                </a:solidFill>
                <a:latin typeface="Times New Roman"/>
              </a:rPr>
              <a:t>Letting Go Phase</a:t>
            </a:r>
            <a:r>
              <a:rPr b="1" sz="2400" i="1" strike="noStrike" u="none">
                <a:solidFill>
                  <a:srgbClr val="000000"/>
                </a:solidFill>
                <a:latin typeface="Times New Roman"/>
              </a:rPr>
              <a:t>:  </a:t>
            </a:r>
          </a:p>
          <a:p>
            <a:pPr algn="l" indent="339725" lvl="0" marL="339725">
              <a:lnSpc>
                <a:spcPct val="90000"/>
              </a:lnSpc>
              <a:buClr>
                <a:srgbClr val="00CCFF"/>
              </a:buClr>
              <a:buSzPct val="65000"/>
              <a:buFont typeface="Wingdings"/>
              <a:buChar char=""/>
            </a:pPr>
            <a:r>
              <a:rPr sz="2400">
                <a:solidFill>
                  <a:srgbClr val="000000"/>
                </a:solidFill>
                <a:latin typeface="Times New Roman"/>
              </a:rPr>
              <a:t>      </a:t>
            </a:r>
            <a:r>
              <a:rPr sz="2000">
                <a:solidFill>
                  <a:srgbClr val="000000"/>
                </a:solidFill>
                <a:latin typeface="Times New Roman"/>
              </a:rPr>
              <a:t>Woman gives up fantasy image of baby and accepts </a:t>
            </a:r>
          </a:p>
          <a:p>
            <a:pPr algn="l" indent="339725" lvl="0" marL="339725">
              <a:lnSpc>
                <a:spcPct val="90000"/>
              </a:lnSpc>
              <a:buNone/>
            </a:pPr>
            <a:r>
              <a:rPr sz="2000">
                <a:solidFill>
                  <a:srgbClr val="000000"/>
                </a:solidFill>
                <a:latin typeface="Times New Roman"/>
              </a:rPr>
              <a:t>             real child. </a:t>
            </a:r>
          </a:p>
          <a:p>
            <a:pPr algn="l" indent="339725" lvl="0" marL="339725">
              <a:lnSpc>
                <a:spcPct val="90000"/>
              </a:lnSpc>
              <a:buClr>
                <a:srgbClr val="00CCFF"/>
              </a:buClr>
              <a:buSzPct val="65000"/>
              <a:buFont typeface="Wingdings"/>
              <a:buChar char=""/>
            </a:pPr>
            <a:r>
              <a:rPr sz="2000">
                <a:solidFill>
                  <a:srgbClr val="000000"/>
                </a:solidFill>
                <a:latin typeface="Times New Roman"/>
              </a:rPr>
              <a:t>        Occurs within few weeks of getting home </a:t>
            </a:r>
          </a:p>
          <a:p>
            <a:pPr algn="l" indent="339725" lvl="0" marL="339725">
              <a:lnSpc>
                <a:spcPct val="90000"/>
              </a:lnSpc>
              <a:buClr>
                <a:srgbClr val="00CCFF"/>
              </a:buClr>
              <a:buSzPct val="65000"/>
              <a:buFont typeface="Wingdings"/>
              <a:buChar char=""/>
            </a:pPr>
            <a:r>
              <a:rPr sz="2000">
                <a:solidFill>
                  <a:srgbClr val="000000"/>
                </a:solidFill>
                <a:latin typeface="Times New Roman"/>
              </a:rPr>
              <a:t>        Needs time to adjust to new experience.</a:t>
            </a:r>
          </a:p>
          <a:p>
            <a:pPr algn="l" indent="339725" lvl="0" marL="339725">
              <a:lnSpc>
                <a:spcPct val="90000"/>
              </a:lnSpc>
              <a:buNone/>
            </a:pPr>
            <a:r>
              <a:rPr sz="2000">
                <a:solidFill>
                  <a:srgbClr val="000000"/>
                </a:solidFill>
                <a:latin typeface="Times New Roman"/>
              </a:rPr>
              <a:t>	</a:t>
            </a:r>
            <a:r>
              <a:rPr b="1" sz="2000" i="0" strike="noStrike" u="none">
                <a:solidFill>
                  <a:srgbClr val="000000"/>
                </a:solidFill>
                <a:latin typeface="Times New Roman"/>
              </a:rPr>
              <a:t>	</a:t>
            </a:r>
          </a:p>
          <a:p>
            <a:pPr algn="l" indent="339725" lvl="0" marL="339725">
              <a:lnSpc>
                <a:spcPct val="90000"/>
              </a:lnSpc>
              <a:buNone/>
            </a:pPr>
          </a:p>
          <a:p>
            <a:pPr algn="l" indent="339725" lvl="0" marL="339725">
              <a:lnSpc>
                <a:spcPct val="90000"/>
              </a:lnSpc>
              <a:buNone/>
            </a:pPr>
            <a:r>
              <a:rPr b="0" sz="2400" i="0" strike="noStrike" u="sng">
                <a:solidFill>
                  <a:srgbClr val="000000"/>
                </a:solidFill>
                <a:latin typeface="Times New Roman"/>
              </a:rPr>
              <a:t>Bonding:</a:t>
            </a:r>
            <a:r>
              <a:rPr sz="2400">
                <a:solidFill>
                  <a:srgbClr val="000000"/>
                </a:solidFill>
                <a:latin typeface="Times New Roman"/>
              </a:rPr>
              <a:t>  </a:t>
            </a:r>
          </a:p>
          <a:p>
            <a:pPr algn="l" indent="339725" lvl="0" marL="339725">
              <a:lnSpc>
                <a:spcPct val="90000"/>
              </a:lnSpc>
              <a:buClr>
                <a:srgbClr val="00CCFF"/>
              </a:buClr>
              <a:buSzPct val="65000"/>
              <a:buFont typeface="Wingdings"/>
              <a:buChar char=""/>
            </a:pPr>
            <a:r>
              <a:rPr sz="2400">
                <a:solidFill>
                  <a:srgbClr val="000000"/>
                </a:solidFill>
                <a:latin typeface="Times New Roman"/>
              </a:rPr>
              <a:t>Expressing maternal love &amp; attachment toward new baby. Develops gradually. </a:t>
            </a:r>
          </a:p>
          <a:p>
            <a:pPr algn="l" indent="339725" lvl="0" marL="339725">
              <a:lnSpc>
                <a:spcPct val="90000"/>
              </a:lnSpc>
              <a:buClr>
                <a:srgbClr val="00CCFF"/>
              </a:buClr>
              <a:buSzPct val="65000"/>
              <a:buFont typeface="Wingdings"/>
              <a:buChar char=""/>
            </a:pPr>
            <a:r>
              <a:rPr b="1" sz="2400" i="0" strike="noStrike" u="none">
                <a:solidFill>
                  <a:srgbClr val="000000"/>
                </a:solidFill>
                <a:latin typeface="Times New Roman"/>
              </a:rPr>
              <a:t>Enface position</a:t>
            </a:r>
            <a:r>
              <a:rPr sz="2400">
                <a:solidFill>
                  <a:srgbClr val="000000"/>
                </a:solidFill>
                <a:latin typeface="Times New Roman"/>
              </a:rPr>
              <a:t>: close eye contact with infant.</a:t>
            </a:r>
          </a:p>
          <a:p>
            <a:pPr algn="l" indent="339725" lvl="0" marL="339725">
              <a:lnSpc>
                <a:spcPct val="90000"/>
              </a:lnSpc>
              <a:buClr>
                <a:srgbClr val="00CCFF"/>
              </a:buClr>
              <a:buSzPct val="65000"/>
              <a:buFont typeface="Wingdings"/>
              <a:buChar char=""/>
            </a:pPr>
            <a:r>
              <a:rPr sz="2400">
                <a:solidFill>
                  <a:srgbClr val="000000"/>
                </a:solidFill>
                <a:latin typeface="Times New Roman"/>
              </a:rPr>
              <a:t>Healthy bonding  - kissing, touching, counting fingers &amp; toes, </a:t>
            </a:r>
            <a:r>
              <a:rPr sz="2400">
                <a:solidFill>
                  <a:srgbClr val="000000"/>
                </a:solidFill>
                <a:latin typeface="Times New Roman"/>
              </a:rPr>
              <a:t> </a:t>
            </a:r>
            <a:r>
              <a:rPr sz="2400">
                <a:solidFill>
                  <a:srgbClr val="000000"/>
                </a:solidFill>
                <a:latin typeface="Times New Roman"/>
              </a:rPr>
              <a:t>etc.</a:t>
            </a:r>
          </a:p>
          <a:p>
            <a:pPr algn="l" indent="339725" lvl="0" marL="339725">
              <a:lnSpc>
                <a:spcPct val="90000"/>
              </a:lnSpc>
              <a:buNone/>
            </a:pPr>
          </a:p>
          <a:p>
            <a:pPr algn="l" indent="339725" lvl="0" marL="339725">
              <a:lnSpc>
                <a:spcPct val="90000"/>
              </a:lnSpc>
              <a:buClr>
                <a:srgbClr val="00CCFF"/>
              </a:buClr>
              <a:buSzPct val="65000"/>
              <a:buFont typeface="Wingdings"/>
              <a:buChar char=""/>
            </a:pPr>
            <a:r>
              <a:rPr b="0" sz="2400" i="0" strike="noStrike" u="sng">
                <a:solidFill>
                  <a:srgbClr val="000000"/>
                </a:solidFill>
                <a:latin typeface="Times New Roman"/>
              </a:rPr>
              <a:t>Factors Interfering with Bonding</a:t>
            </a:r>
            <a:r>
              <a:rPr sz="2400">
                <a:solidFill>
                  <a:srgbClr val="000000"/>
                </a:solidFill>
                <a:latin typeface="Times New Roman"/>
              </a:rPr>
              <a:t>: difficult labor,  separation @ birth (NICU)          </a:t>
            </a:r>
          </a:p>
          <a:p>
            <a:pPr algn="l" indent="339725" lvl="0" marL="339725">
              <a:lnSpc>
                <a:spcPct val="90000"/>
              </a:lnSpc>
              <a:buNone/>
            </a:pPr>
            <a:r>
              <a:rPr sz="2400">
                <a:solidFill>
                  <a:srgbClr val="FFFFFF"/>
                </a:solidFill>
                <a:latin typeface="Times New Roman"/>
              </a:rPr>
              <a:t> </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074" name=""/>
        <p:cNvGrpSpPr/>
        <p:nvPr/>
      </p:nvGrpSpPr>
      <p:grpSpPr>
        <a:xfrm>
          <a:off x="0" y="0"/>
          <a:ext cx="0" cy="0"/>
          <a:chOff x="0" y="0"/>
          <a:chExt cx="0" cy="0"/>
        </a:xfrm>
      </p:grpSpPr>
      <p:sp>
        <p:nvSpPr>
          <p:cNvPr id="1049726" name=""/>
          <p:cNvSpPr txBox="1"/>
          <p:nvPr/>
        </p:nvSpPr>
        <p:spPr>
          <a:xfrm>
            <a:off x="457200" y="104775"/>
            <a:ext cx="8229600" cy="701675"/>
          </a:xfrm>
          <a:prstGeom prst="rect"/>
          <a:noFill/>
          <a:ln>
            <a:noFill/>
          </a:ln>
        </p:spPr>
        <p:txBody>
          <a:bodyPr anchor="ctr" wrap="none"/>
          <a:p>
            <a:pPr algn="l" indent="0" lvl="0" marL="0"/>
          </a:p>
        </p:txBody>
      </p:sp>
      <p:sp>
        <p:nvSpPr>
          <p:cNvPr id="1049727" name=""/>
          <p:cNvSpPr txBox="1"/>
          <p:nvPr/>
        </p:nvSpPr>
        <p:spPr>
          <a:xfrm>
            <a:off x="457200" y="838200"/>
            <a:ext cx="8229600" cy="5257800"/>
          </a:xfrm>
          <a:prstGeom prst="rect"/>
          <a:noFill/>
          <a:ln>
            <a:noFill/>
          </a:ln>
        </p:spPr>
        <p:txBody>
          <a:bodyPr anchor="t" wrap="square"/>
          <a:p>
            <a:pPr algn="l" indent="342900" lvl="0" marL="342900">
              <a:buNone/>
            </a:pPr>
            <a:r>
              <a:rPr b="0" sz="2800" i="0" strike="noStrike" u="sng">
                <a:solidFill>
                  <a:srgbClr val="000000"/>
                </a:solidFill>
                <a:latin typeface="Times New Roman"/>
              </a:rPr>
              <a:t>Other Maternal Feelings of Post Partum Period</a:t>
            </a:r>
          </a:p>
          <a:p>
            <a:pPr algn="l" indent="342900" lvl="0" marL="342900">
              <a:buNone/>
            </a:pPr>
          </a:p>
          <a:p>
            <a:pPr algn="l" indent="1828800" lvl="2" marL="914400">
              <a:buClr>
                <a:srgbClr val="00CCFF"/>
              </a:buClr>
              <a:buSzPct val="65000"/>
              <a:buFont typeface="Wingdings"/>
              <a:buChar char=""/>
            </a:pPr>
            <a:r>
              <a:rPr b="0" sz="2800" i="0" strike="noStrike" u="sng">
                <a:solidFill>
                  <a:srgbClr val="000000"/>
                </a:solidFill>
                <a:latin typeface="Times New Roman"/>
              </a:rPr>
              <a:t>Abandonment: </a:t>
            </a:r>
            <a:r>
              <a:rPr sz="2800">
                <a:solidFill>
                  <a:srgbClr val="000000"/>
                </a:solidFill>
                <a:latin typeface="Times New Roman"/>
              </a:rPr>
              <a:t>feelings that occur </a:t>
            </a:r>
            <a:r>
              <a:rPr sz="2800">
                <a:solidFill>
                  <a:srgbClr val="000000"/>
                </a:solidFill>
                <a:latin typeface="Times New Roman"/>
              </a:rPr>
              <a:t>following birth </a:t>
            </a:r>
            <a:r>
              <a:rPr sz="2800">
                <a:solidFill>
                  <a:srgbClr val="000000"/>
                </a:solidFill>
                <a:latin typeface="Times New Roman"/>
              </a:rPr>
              <a:t>of child; woman no longer center of attention. </a:t>
            </a:r>
          </a:p>
          <a:p>
            <a:pPr algn="l" indent="1828800" lvl="2" marL="914400">
              <a:buClr>
                <a:srgbClr val="00CCFF"/>
              </a:buClr>
              <a:buSzPct val="65000"/>
              <a:buFont typeface="Wingdings"/>
              <a:buChar char=""/>
            </a:pPr>
            <a:r>
              <a:rPr b="0" sz="2800" i="0" strike="noStrike" u="sng">
                <a:solidFill>
                  <a:srgbClr val="000000"/>
                </a:solidFill>
                <a:latin typeface="Times New Roman"/>
              </a:rPr>
              <a:t>Disappointment:</a:t>
            </a:r>
            <a:r>
              <a:rPr sz="2800">
                <a:solidFill>
                  <a:srgbClr val="000000"/>
                </a:solidFill>
                <a:latin typeface="Times New Roman"/>
              </a:rPr>
              <a:t>  infant does not meet expectations of mother/father. </a:t>
            </a:r>
            <a:r>
              <a:rPr sz="2800">
                <a:solidFill>
                  <a:srgbClr val="000000"/>
                </a:solidFill>
                <a:latin typeface="Times New Roman"/>
              </a:rPr>
              <a:t>Eg</a:t>
            </a:r>
            <a:r>
              <a:rPr sz="2800">
                <a:solidFill>
                  <a:srgbClr val="000000"/>
                </a:solidFill>
                <a:latin typeface="Times New Roman"/>
              </a:rPr>
              <a:t>. eye color; sex .</a:t>
            </a:r>
          </a:p>
          <a:p>
            <a:pPr algn="l" indent="1828800" lvl="2" marL="914400">
              <a:buClr>
                <a:srgbClr val="00CCFF"/>
              </a:buClr>
              <a:buSzPct val="65000"/>
              <a:buFont typeface="Wingdings"/>
              <a:buChar char=""/>
            </a:pPr>
            <a:r>
              <a:rPr b="0" sz="2800" i="0" strike="noStrike" u="sng">
                <a:solidFill>
                  <a:srgbClr val="000000"/>
                </a:solidFill>
                <a:latin typeface="Times New Roman"/>
              </a:rPr>
              <a:t>Post Partum Blues:</a:t>
            </a:r>
            <a:r>
              <a:rPr sz="2800">
                <a:solidFill>
                  <a:srgbClr val="000000"/>
                </a:solidFill>
                <a:latin typeface="Times New Roman"/>
              </a:rPr>
              <a:t> </a:t>
            </a:r>
            <a:r>
              <a:rPr sz="2800">
                <a:solidFill>
                  <a:srgbClr val="000000"/>
                </a:solidFill>
                <a:latin typeface="Times New Roman"/>
              </a:rPr>
              <a:t>due to </a:t>
            </a:r>
            <a:r>
              <a:rPr sz="2800">
                <a:solidFill>
                  <a:srgbClr val="000000"/>
                </a:solidFill>
                <a:latin typeface="Times New Roman"/>
              </a:rPr>
              <a:t>normal hormonal changes; </a:t>
            </a:r>
            <a:r>
              <a:rPr sz="2800">
                <a:solidFill>
                  <a:srgbClr val="000000"/>
                </a:solidFill>
                <a:latin typeface="Times New Roman"/>
              </a:rPr>
              <a:t>Drop </a:t>
            </a:r>
            <a:r>
              <a:rPr sz="2800">
                <a:solidFill>
                  <a:srgbClr val="000000"/>
                </a:solidFill>
                <a:latin typeface="Times New Roman"/>
              </a:rPr>
              <a:t>in estrogen/progesterone; lasts 1st few days of </a:t>
            </a:r>
            <a:r>
              <a:rPr sz="2800">
                <a:solidFill>
                  <a:srgbClr val="000000"/>
                </a:solidFill>
                <a:latin typeface="Times New Roman"/>
              </a:rPr>
              <a:t>Post Partum </a:t>
            </a:r>
            <a:r>
              <a:rPr sz="2800">
                <a:solidFill>
                  <a:srgbClr val="000000"/>
                </a:solidFill>
                <a:latin typeface="Times New Roman"/>
              </a:rPr>
              <a:t>period.  Occurs in  50% of women</a:t>
            </a:r>
            <a:r>
              <a:rPr sz="2800">
                <a:solidFill>
                  <a:srgbClr val="FFFFFF"/>
                </a:solidFill>
                <a:latin typeface="Times New Roman"/>
              </a:rPr>
              <a:t>. </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077" name=""/>
        <p:cNvGrpSpPr/>
        <p:nvPr/>
      </p:nvGrpSpPr>
      <p:grpSpPr>
        <a:xfrm>
          <a:off x="0" y="0"/>
          <a:ext cx="0" cy="0"/>
          <a:chOff x="0" y="0"/>
          <a:chExt cx="0" cy="0"/>
        </a:xfrm>
      </p:grpSpPr>
      <p:sp>
        <p:nvSpPr>
          <p:cNvPr id="1049732" name=""/>
          <p:cNvSpPr txBox="1"/>
          <p:nvPr/>
        </p:nvSpPr>
        <p:spPr>
          <a:xfrm>
            <a:off x="457200" y="66675"/>
            <a:ext cx="8229600" cy="701675"/>
          </a:xfrm>
          <a:prstGeom prst="rect"/>
          <a:noFill/>
          <a:ln>
            <a:noFill/>
          </a:ln>
        </p:spPr>
        <p:txBody>
          <a:bodyPr anchor="ctr" wrap="none"/>
          <a:p>
            <a:pPr algn="l" indent="0" lvl="0" marL="0"/>
          </a:p>
        </p:txBody>
      </p:sp>
      <p:sp>
        <p:nvSpPr>
          <p:cNvPr id="1049733" name=""/>
          <p:cNvSpPr txBox="1"/>
          <p:nvPr/>
        </p:nvSpPr>
        <p:spPr>
          <a:xfrm>
            <a:off x="457200" y="533400"/>
            <a:ext cx="8229600" cy="5562600"/>
          </a:xfrm>
          <a:prstGeom prst="rect"/>
          <a:noFill/>
          <a:ln>
            <a:noFill/>
          </a:ln>
        </p:spPr>
        <p:txBody>
          <a:bodyPr anchor="t" wrap="square"/>
          <a:p>
            <a:pPr algn="l" indent="342900" lvl="0" marL="342900">
              <a:buNone/>
            </a:pPr>
            <a:r>
              <a:rPr sz="2800">
                <a:solidFill>
                  <a:srgbClr val="000000"/>
                </a:solidFill>
                <a:latin typeface="Times New Roman"/>
              </a:rPr>
              <a:t>Development of Parental Love &amp; Positive Family Relationships:</a:t>
            </a:r>
          </a:p>
          <a:p>
            <a:pPr algn="l" indent="342900" lvl="0" marL="342900">
              <a:buNone/>
            </a:pPr>
          </a:p>
          <a:p>
            <a:pPr algn="l" indent="342900" lvl="0" marL="342900">
              <a:buClr>
                <a:srgbClr val="00CCFF"/>
              </a:buClr>
              <a:buSzPct val="65000"/>
              <a:buFont typeface="Wingdings"/>
              <a:buChar char=""/>
            </a:pPr>
            <a:r>
              <a:rPr sz="2800">
                <a:solidFill>
                  <a:srgbClr val="000000"/>
                </a:solidFill>
                <a:latin typeface="Times New Roman"/>
              </a:rPr>
              <a:t>Rooming In: most hospitals offer this; infant stays in room with mom 24hrs. (partial or complete)</a:t>
            </a:r>
          </a:p>
          <a:p>
            <a:pPr algn="l" indent="342900" lvl="0" marL="342900">
              <a:buClr>
                <a:srgbClr val="00CCFF"/>
              </a:buClr>
              <a:buSzPct val="65000"/>
              <a:buFont typeface="Wingdings"/>
              <a:buChar char=""/>
            </a:pPr>
            <a:r>
              <a:rPr sz="2800">
                <a:solidFill>
                  <a:srgbClr val="000000"/>
                </a:solidFill>
                <a:latin typeface="Times New Roman"/>
              </a:rPr>
              <a:t>Sibling Visitation: encourage siblings to visit to promote family togetherness</a:t>
            </a:r>
            <a:r>
              <a:rPr sz="2800">
                <a:solidFill>
                  <a:srgbClr val="FFFFFF"/>
                </a:solidFill>
                <a:latin typeface="Times New Roman"/>
              </a:rPr>
              <a:t>. </a:t>
            </a:r>
          </a:p>
          <a:p>
            <a:pPr algn="l" indent="342900" lvl="0" marL="342900">
              <a:buNone/>
            </a:p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sp>
        <p:nvSpPr>
          <p:cNvPr id="1048725" name=""/>
          <p:cNvSpPr txBox="1"/>
          <p:nvPr>
            <p:ph type="title" idx="0"/>
          </p:nvPr>
        </p:nvSpPr>
        <p:spPr>
          <a:xfrm>
            <a:off x="457200" y="273050"/>
            <a:ext cx="8229600" cy="1143000"/>
          </a:xfrm>
          <a:prstGeom prst="rect"/>
          <a:noFill/>
          <a:ln>
            <a:noFill/>
          </a:ln>
        </p:spPr>
        <p:txBody>
          <a:bodyPr anchor="ctr" wrap="square"/>
          <a:p>
            <a:pPr lvl="0"/>
            <a:r>
              <a:rPr b="1" i="0" strike="noStrike" u="none"/>
              <a:t>UTERUS</a:t>
            </a:r>
          </a:p>
        </p:txBody>
      </p:sp>
      <p:sp>
        <p:nvSpPr>
          <p:cNvPr id="1048726"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The uterus in non-pregnant state is a hollow, muscular pear-shaped organ situated in the cavity of true pelvis</a:t>
            </a:r>
          </a:p>
          <a:p>
            <a:pPr lvl="0"/>
            <a:r>
              <a:rPr b="1" i="0" strike="noStrike" u="none"/>
              <a:t>It is about 7.5cm long and 5cm wide and 2.5cm in depth.</a:t>
            </a:r>
          </a:p>
          <a:p>
            <a:pPr lvl="0"/>
            <a:r>
              <a:rPr b="1" i="0" strike="noStrike" u="none"/>
              <a:t>It lies behind the urinary bladder and in front of the rectum.</a:t>
            </a:r>
          </a:p>
          <a:p>
            <a:pPr lvl="0"/>
            <a:r>
              <a:rPr b="1" i="0" strike="noStrike" u="none"/>
              <a:t>The uterus leans forward(</a:t>
            </a:r>
            <a:r>
              <a:rPr b="1" i="0" strike="noStrike" u="none"/>
              <a:t>anteversion</a:t>
            </a:r>
            <a:r>
              <a:rPr b="1" i="0" strike="noStrike" u="none"/>
              <a:t>) and bends on itself(</a:t>
            </a:r>
            <a:r>
              <a:rPr b="1" i="0" strike="noStrike" u="none"/>
              <a:t>anteflexion</a:t>
            </a:r>
            <a:r>
              <a:rPr b="1" i="0" strike="noStrike" u="none"/>
              <a:t>)</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080" name=""/>
        <p:cNvGrpSpPr/>
        <p:nvPr/>
      </p:nvGrpSpPr>
      <p:grpSpPr>
        <a:xfrm>
          <a:off x="0" y="0"/>
          <a:ext cx="0" cy="0"/>
          <a:chOff x="0" y="0"/>
          <a:chExt cx="0" cy="0"/>
        </a:xfrm>
      </p:grpSpPr>
      <p:sp>
        <p:nvSpPr>
          <p:cNvPr id="1049738" name=""/>
          <p:cNvSpPr txBox="1"/>
          <p:nvPr/>
        </p:nvSpPr>
        <p:spPr>
          <a:xfrm>
            <a:off x="457200" y="66675"/>
            <a:ext cx="8229600" cy="701675"/>
          </a:xfrm>
          <a:prstGeom prst="rect"/>
          <a:noFill/>
          <a:ln>
            <a:noFill/>
          </a:ln>
        </p:spPr>
        <p:txBody>
          <a:bodyPr anchor="ctr" wrap="none"/>
          <a:p>
            <a:pPr algn="l" indent="0" lvl="0" marL="0"/>
          </a:p>
        </p:txBody>
      </p:sp>
      <p:sp>
        <p:nvSpPr>
          <p:cNvPr id="1049739" name=""/>
          <p:cNvSpPr txBox="1"/>
          <p:nvPr/>
        </p:nvSpPr>
        <p:spPr>
          <a:xfrm>
            <a:off x="457200" y="457200"/>
            <a:ext cx="8458200" cy="6772275"/>
          </a:xfrm>
          <a:prstGeom prst="rect"/>
          <a:noFill/>
          <a:ln>
            <a:noFill/>
          </a:ln>
        </p:spPr>
        <p:txBody>
          <a:bodyPr anchor="t" wrap="square"/>
          <a:p>
            <a:pPr algn="l" indent="342900" lvl="0" marL="342900">
              <a:lnSpc>
                <a:spcPct val="90000"/>
              </a:lnSpc>
              <a:buNone/>
            </a:pPr>
            <a:r>
              <a:rPr b="1" sz="2800" i="0" strike="noStrike" u="sng">
                <a:solidFill>
                  <a:srgbClr val="000000"/>
                </a:solidFill>
                <a:latin typeface="Times New Roman"/>
              </a:rPr>
              <a:t>LACTATION &amp; BREAST FEEDING</a:t>
            </a:r>
          </a:p>
          <a:p>
            <a:pPr algn="l" indent="342900" lvl="0" marL="342900">
              <a:lnSpc>
                <a:spcPct val="90000"/>
              </a:lnSpc>
              <a:buClr>
                <a:srgbClr val="00CCFF"/>
              </a:buClr>
              <a:buSzPct val="65000"/>
              <a:buFont typeface="Wingdings"/>
              <a:buChar char="q"/>
            </a:pPr>
            <a:r>
              <a:rPr sz="2800">
                <a:solidFill>
                  <a:srgbClr val="000000"/>
                </a:solidFill>
                <a:latin typeface="Times New Roman"/>
              </a:rPr>
              <a:t>Lactation </a:t>
            </a:r>
            <a:r>
              <a:rPr sz="2800">
                <a:solidFill>
                  <a:srgbClr val="000000"/>
                </a:solidFill>
                <a:latin typeface="Times New Roman"/>
              </a:rPr>
              <a:t>starts regardless if </a:t>
            </a:r>
            <a:r>
              <a:rPr sz="2800">
                <a:solidFill>
                  <a:srgbClr val="000000"/>
                </a:solidFill>
                <a:latin typeface="Times New Roman"/>
              </a:rPr>
              <a:t>the mother </a:t>
            </a:r>
            <a:r>
              <a:rPr sz="2800">
                <a:solidFill>
                  <a:srgbClr val="000000"/>
                </a:solidFill>
                <a:latin typeface="Times New Roman"/>
              </a:rPr>
              <a:t>is breastfeeding or not. </a:t>
            </a:r>
            <a:r>
              <a:rPr sz="2800">
                <a:solidFill>
                  <a:srgbClr val="000000"/>
                </a:solidFill>
                <a:latin typeface="Times New Roman"/>
              </a:rPr>
              <a:t>This is entirely </a:t>
            </a:r>
            <a:r>
              <a:rPr sz="2800">
                <a:solidFill>
                  <a:srgbClr val="000000"/>
                </a:solidFill>
                <a:latin typeface="Times New Roman"/>
              </a:rPr>
              <a:t>up to mother  </a:t>
            </a:r>
            <a:r>
              <a:rPr sz="2800">
                <a:solidFill>
                  <a:srgbClr val="000000"/>
                </a:solidFill>
                <a:latin typeface="Times New Roman"/>
              </a:rPr>
              <a:t>and she must </a:t>
            </a:r>
            <a:r>
              <a:rPr sz="2800">
                <a:solidFill>
                  <a:srgbClr val="000000"/>
                </a:solidFill>
                <a:latin typeface="Times New Roman"/>
              </a:rPr>
              <a:t>feel comfortable doing so</a:t>
            </a:r>
            <a:r>
              <a:rPr sz="2800">
                <a:solidFill>
                  <a:srgbClr val="000000"/>
                </a:solidFill>
                <a:latin typeface="Times New Roman"/>
              </a:rPr>
              <a:t>.</a:t>
            </a:r>
          </a:p>
          <a:p>
            <a:pPr algn="l" indent="342900" lvl="0" marL="342900">
              <a:lnSpc>
                <a:spcPct val="90000"/>
              </a:lnSpc>
            </a:pPr>
            <a:r>
              <a:rPr sz="2800">
                <a:solidFill>
                  <a:srgbClr val="000000"/>
                </a:solidFill>
                <a:latin typeface="Times New Roman"/>
              </a:rPr>
              <a:t> </a:t>
            </a:r>
          </a:p>
          <a:p>
            <a:pPr algn="l" indent="342900" lvl="0" marL="342900">
              <a:lnSpc>
                <a:spcPct val="90000"/>
              </a:lnSpc>
              <a:buNone/>
            </a:pPr>
            <a:r>
              <a:rPr b="0" sz="2800" i="0" strike="noStrike" u="sng">
                <a:solidFill>
                  <a:srgbClr val="000000"/>
                </a:solidFill>
                <a:latin typeface="Times New Roman"/>
              </a:rPr>
              <a:t>Advantages </a:t>
            </a:r>
            <a:r>
              <a:rPr b="0" sz="2800" i="0" strike="noStrike" u="sng">
                <a:solidFill>
                  <a:srgbClr val="000000"/>
                </a:solidFill>
                <a:latin typeface="Times New Roman"/>
              </a:rPr>
              <a:t>to Breast Feeding: </a:t>
            </a:r>
          </a:p>
          <a:p>
            <a:pPr algn="l" indent="342900" lvl="0" marL="342900">
              <a:lnSpc>
                <a:spcPct val="90000"/>
              </a:lnSpc>
              <a:buClr>
                <a:srgbClr val="00CCFF"/>
              </a:buClr>
              <a:buSzPct val="65000"/>
              <a:buFont typeface="Wingdings"/>
              <a:buChar char=""/>
            </a:pPr>
            <a:r>
              <a:rPr sz="2800">
                <a:solidFill>
                  <a:srgbClr val="000000"/>
                </a:solidFill>
                <a:latin typeface="Times New Roman"/>
              </a:rPr>
              <a:t> Promotes bonding between mother &amp; baby. </a:t>
            </a:r>
          </a:p>
          <a:p>
            <a:pPr algn="l" indent="342900" lvl="0" marL="342900">
              <a:lnSpc>
                <a:spcPct val="90000"/>
              </a:lnSpc>
              <a:buClr>
                <a:srgbClr val="00CCFF"/>
              </a:buClr>
              <a:buSzPct val="65000"/>
              <a:buFont typeface="Wingdings"/>
              <a:buChar char=""/>
            </a:pPr>
            <a:r>
              <a:rPr sz="2800">
                <a:solidFill>
                  <a:srgbClr val="000000"/>
                </a:solidFill>
                <a:latin typeface="Times New Roman"/>
              </a:rPr>
              <a:t> High nutritional value for infant.</a:t>
            </a:r>
          </a:p>
          <a:p>
            <a:pPr algn="l" indent="342900" lvl="0" marL="342900">
              <a:lnSpc>
                <a:spcPct val="90000"/>
              </a:lnSpc>
              <a:buClr>
                <a:srgbClr val="00CCFF"/>
              </a:buClr>
              <a:buSzPct val="65000"/>
              <a:buFont typeface="Wingdings"/>
              <a:buChar char=""/>
            </a:pPr>
            <a:r>
              <a:rPr sz="2800">
                <a:solidFill>
                  <a:srgbClr val="000000"/>
                </a:solidFill>
                <a:latin typeface="Times New Roman"/>
              </a:rPr>
              <a:t> Promotes uterine involution thru release of   </a:t>
            </a:r>
          </a:p>
          <a:p>
            <a:pPr algn="l" indent="342900" lvl="0" marL="342900">
              <a:lnSpc>
                <a:spcPct val="90000"/>
              </a:lnSpc>
              <a:buNone/>
            </a:pPr>
            <a:r>
              <a:rPr sz="2800">
                <a:solidFill>
                  <a:srgbClr val="000000"/>
                </a:solidFill>
                <a:latin typeface="Times New Roman"/>
              </a:rPr>
              <a:t>     </a:t>
            </a:r>
            <a:r>
              <a:rPr sz="2800">
                <a:solidFill>
                  <a:srgbClr val="000000"/>
                </a:solidFill>
                <a:latin typeface="Times New Roman"/>
              </a:rPr>
              <a:t>oxytocin</a:t>
            </a:r>
            <a:r>
              <a:rPr sz="2800">
                <a:solidFill>
                  <a:srgbClr val="000000"/>
                </a:solidFill>
                <a:latin typeface="Times New Roman"/>
              </a:rPr>
              <a:t> from posterior pituitary.</a:t>
            </a:r>
          </a:p>
          <a:p>
            <a:pPr algn="l" indent="342900" lvl="0" marL="342900">
              <a:lnSpc>
                <a:spcPct val="90000"/>
              </a:lnSpc>
              <a:buClr>
                <a:srgbClr val="00CCFF"/>
              </a:buClr>
              <a:buSzPct val="65000"/>
              <a:buFont typeface="Wingdings"/>
              <a:buChar char=""/>
            </a:pPr>
            <a:r>
              <a:rPr sz="2800">
                <a:solidFill>
                  <a:srgbClr val="000000"/>
                </a:solidFill>
                <a:latin typeface="Times New Roman"/>
              </a:rPr>
              <a:t> Reduces cost of feeding &amp; preparation time.</a:t>
            </a:r>
          </a:p>
          <a:p>
            <a:pPr algn="l" indent="342900" lvl="0" marL="342900">
              <a:lnSpc>
                <a:spcPct val="90000"/>
              </a:lnSpc>
              <a:buNone/>
            </a:pP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083" name=""/>
        <p:cNvGrpSpPr/>
        <p:nvPr/>
      </p:nvGrpSpPr>
      <p:grpSpPr>
        <a:xfrm>
          <a:off x="0" y="0"/>
          <a:ext cx="0" cy="0"/>
          <a:chOff x="0" y="0"/>
          <a:chExt cx="0" cy="0"/>
        </a:xfrm>
      </p:grpSpPr>
      <p:sp>
        <p:nvSpPr>
          <p:cNvPr id="1049744" name=""/>
          <p:cNvSpPr txBox="1"/>
          <p:nvPr/>
        </p:nvSpPr>
        <p:spPr>
          <a:xfrm rot="10800000">
            <a:off x="457200" y="-7938"/>
            <a:ext cx="8229600" cy="701675"/>
          </a:xfrm>
          <a:prstGeom prst="rect"/>
          <a:noFill/>
          <a:ln>
            <a:noFill/>
          </a:ln>
        </p:spPr>
        <p:txBody>
          <a:bodyPr anchor="ctr" wrap="none"/>
          <a:p>
            <a:pPr algn="l" indent="0" lvl="0" marL="0"/>
          </a:p>
        </p:txBody>
      </p:sp>
      <p:sp>
        <p:nvSpPr>
          <p:cNvPr id="1049745" name=""/>
          <p:cNvSpPr txBox="1"/>
          <p:nvPr/>
        </p:nvSpPr>
        <p:spPr>
          <a:xfrm>
            <a:off x="457200" y="533400"/>
            <a:ext cx="8229600" cy="5756275"/>
          </a:xfrm>
          <a:prstGeom prst="rect"/>
          <a:noFill/>
          <a:ln>
            <a:noFill/>
          </a:ln>
        </p:spPr>
        <p:txBody>
          <a:bodyPr anchor="t" wrap="square"/>
          <a:p>
            <a:pPr algn="l" indent="342900" lvl="0" marL="342900">
              <a:lnSpc>
                <a:spcPct val="80000"/>
              </a:lnSpc>
              <a:buNone/>
            </a:pPr>
          </a:p>
          <a:p>
            <a:pPr algn="l" indent="342900" lvl="0" marL="342900">
              <a:lnSpc>
                <a:spcPct val="80000"/>
              </a:lnSpc>
              <a:buNone/>
            </a:pPr>
            <a:r>
              <a:rPr b="0" sz="2800" i="0" strike="noStrike" u="sng">
                <a:solidFill>
                  <a:srgbClr val="000000"/>
                </a:solidFill>
                <a:latin typeface="Times New Roman"/>
              </a:rPr>
              <a:t>Contraindications to Breast Feeding:</a:t>
            </a:r>
          </a:p>
          <a:p>
            <a:pPr algn="l" indent="342900" lvl="0" marL="342900">
              <a:lnSpc>
                <a:spcPct val="80000"/>
              </a:lnSpc>
              <a:buClr>
                <a:srgbClr val="00CCFF"/>
              </a:buClr>
              <a:buSzPct val="65000"/>
              <a:buFont typeface="Wingdings"/>
              <a:buChar char=""/>
            </a:pPr>
            <a:r>
              <a:rPr sz="2800">
                <a:solidFill>
                  <a:srgbClr val="000000"/>
                </a:solidFill>
                <a:latin typeface="Times New Roman"/>
              </a:rPr>
              <a:t>Mom receiving meds not appropriate for </a:t>
            </a:r>
            <a:r>
              <a:rPr sz="2800">
                <a:solidFill>
                  <a:srgbClr val="000000"/>
                </a:solidFill>
                <a:latin typeface="Times New Roman"/>
              </a:rPr>
              <a:t>Breast feeding</a:t>
            </a:r>
            <a:r>
              <a:rPr sz="2800">
                <a:solidFill>
                  <a:srgbClr val="000000"/>
                </a:solidFill>
                <a:latin typeface="Times New Roman"/>
              </a:rPr>
              <a:t>. </a:t>
            </a:r>
            <a:r>
              <a:rPr sz="2800">
                <a:solidFill>
                  <a:srgbClr val="000000"/>
                </a:solidFill>
                <a:latin typeface="Times New Roman"/>
              </a:rPr>
              <a:t>E.g. Lithium</a:t>
            </a:r>
          </a:p>
          <a:p>
            <a:pPr algn="l" indent="342900" lvl="0" marL="342900">
              <a:lnSpc>
                <a:spcPct val="80000"/>
              </a:lnSpc>
              <a:buClr>
                <a:srgbClr val="00CCFF"/>
              </a:buClr>
              <a:buSzPct val="65000"/>
              <a:buFont typeface="Wingdings"/>
              <a:buChar char=""/>
            </a:pPr>
            <a:r>
              <a:rPr sz="2800">
                <a:solidFill>
                  <a:srgbClr val="000000"/>
                </a:solidFill>
                <a:latin typeface="Times New Roman"/>
              </a:rPr>
              <a:t>Exposure to radioactive compounds </a:t>
            </a:r>
            <a:r>
              <a:rPr sz="2800">
                <a:solidFill>
                  <a:srgbClr val="000000"/>
                </a:solidFill>
                <a:latin typeface="Times New Roman"/>
              </a:rPr>
              <a:t> </a:t>
            </a:r>
            <a:r>
              <a:rPr sz="2800">
                <a:solidFill>
                  <a:srgbClr val="000000"/>
                </a:solidFill>
                <a:latin typeface="Times New Roman"/>
              </a:rPr>
              <a:t>e.g.thyroid</a:t>
            </a:r>
            <a:r>
              <a:rPr sz="2800">
                <a:solidFill>
                  <a:srgbClr val="000000"/>
                </a:solidFill>
                <a:latin typeface="Times New Roman"/>
              </a:rPr>
              <a:t> testing; </a:t>
            </a:r>
            <a:r>
              <a:rPr sz="2800">
                <a:solidFill>
                  <a:srgbClr val="000000"/>
                </a:solidFill>
                <a:latin typeface="Times New Roman"/>
              </a:rPr>
              <a:t>pump &amp; dump breast milk x 48 hrs. Flush in toilet.</a:t>
            </a:r>
          </a:p>
          <a:p>
            <a:pPr algn="l" indent="342900" lvl="0" marL="342900">
              <a:lnSpc>
                <a:spcPct val="80000"/>
              </a:lnSpc>
              <a:buClr>
                <a:srgbClr val="00CCFF"/>
              </a:buClr>
              <a:buSzPct val="65000"/>
              <a:buFont typeface="Wingdings"/>
              <a:buChar char=""/>
            </a:pPr>
            <a:r>
              <a:rPr sz="2800">
                <a:solidFill>
                  <a:srgbClr val="000000"/>
                </a:solidFill>
                <a:latin typeface="Times New Roman"/>
              </a:rPr>
              <a:t>Breast Cancer; HIV</a:t>
            </a:r>
          </a:p>
          <a:p>
            <a:pPr algn="l" indent="342900" lvl="0" marL="342900">
              <a:lnSpc>
                <a:spcPct val="80000"/>
              </a:lnSpc>
              <a:buNone/>
            </a:p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086" name=""/>
        <p:cNvGrpSpPr/>
        <p:nvPr/>
      </p:nvGrpSpPr>
      <p:grpSpPr>
        <a:xfrm>
          <a:off x="0" y="0"/>
          <a:ext cx="0" cy="0"/>
          <a:chOff x="0" y="0"/>
          <a:chExt cx="0" cy="0"/>
        </a:xfrm>
      </p:grpSpPr>
      <p:sp>
        <p:nvSpPr>
          <p:cNvPr id="1049750" name=""/>
          <p:cNvSpPr txBox="1"/>
          <p:nvPr/>
        </p:nvSpPr>
        <p:spPr>
          <a:xfrm>
            <a:off x="457200" y="66675"/>
            <a:ext cx="8229600" cy="701675"/>
          </a:xfrm>
          <a:prstGeom prst="rect"/>
          <a:noFill/>
          <a:ln>
            <a:noFill/>
          </a:ln>
        </p:spPr>
        <p:txBody>
          <a:bodyPr anchor="ctr" wrap="none"/>
          <a:p>
            <a:pPr algn="l" indent="0" lvl="0" marL="0"/>
          </a:p>
        </p:txBody>
      </p:sp>
      <p:sp>
        <p:nvSpPr>
          <p:cNvPr id="1049751" name=""/>
          <p:cNvSpPr txBox="1"/>
          <p:nvPr/>
        </p:nvSpPr>
        <p:spPr>
          <a:xfrm>
            <a:off x="457200" y="457200"/>
            <a:ext cx="8686800" cy="6705600"/>
          </a:xfrm>
          <a:prstGeom prst="rect"/>
          <a:noFill/>
          <a:ln>
            <a:noFill/>
          </a:ln>
        </p:spPr>
        <p:txBody>
          <a:bodyPr anchor="t" wrap="square"/>
          <a:p>
            <a:pPr algn="l" indent="342900" lvl="0" marL="342900">
              <a:lnSpc>
                <a:spcPct val="80000"/>
              </a:lnSpc>
              <a:buNone/>
            </a:pPr>
            <a:r>
              <a:rPr b="1" sz="2800" i="0" strike="noStrike" u="none">
                <a:solidFill>
                  <a:srgbClr val="FFFFFF"/>
                </a:solidFill>
                <a:latin typeface="Times New Roman"/>
              </a:rPr>
              <a:t>                        </a:t>
            </a:r>
            <a:r>
              <a:rPr b="1" sz="2800" i="0" strike="noStrike" u="sng">
                <a:solidFill>
                  <a:srgbClr val="000000"/>
                </a:solidFill>
                <a:latin typeface="Times New Roman"/>
              </a:rPr>
              <a:t>Physiology of Lactation</a:t>
            </a:r>
          </a:p>
          <a:p>
            <a:pPr algn="l" indent="342900" lvl="0" marL="342900">
              <a:lnSpc>
                <a:spcPct val="80000"/>
              </a:lnSpc>
              <a:buNone/>
            </a:pPr>
          </a:p>
          <a:p>
            <a:pPr algn="l" indent="342900" lvl="0" marL="342900">
              <a:lnSpc>
                <a:spcPct val="80000"/>
              </a:lnSpc>
              <a:buNone/>
            </a:pPr>
            <a:r>
              <a:rPr sz="2800">
                <a:solidFill>
                  <a:srgbClr val="000000"/>
                </a:solidFill>
                <a:latin typeface="Times New Roman"/>
              </a:rPr>
              <a:t>Body prepares for lactation during pregnancy; stores fat </a:t>
            </a:r>
          </a:p>
          <a:p>
            <a:pPr algn="l" indent="342900" lvl="0" marL="342900">
              <a:lnSpc>
                <a:spcPct val="80000"/>
              </a:lnSpc>
              <a:buNone/>
            </a:pPr>
            <a:r>
              <a:rPr sz="2800">
                <a:solidFill>
                  <a:srgbClr val="000000"/>
                </a:solidFill>
                <a:latin typeface="Times New Roman"/>
              </a:rPr>
              <a:t>&amp; nutrients; provide energy, vitamins, minerals in breast milk.</a:t>
            </a:r>
          </a:p>
          <a:p>
            <a:pPr algn="l" indent="1196975" lvl="1" marL="739775">
              <a:lnSpc>
                <a:spcPct val="80000"/>
              </a:lnSpc>
              <a:buClr>
                <a:srgbClr val="FFCC00"/>
              </a:buClr>
              <a:buSzPct val="65000"/>
              <a:buFont typeface="Wingdings"/>
              <a:buChar char=""/>
            </a:pPr>
            <a:r>
              <a:rPr sz="2800">
                <a:solidFill>
                  <a:srgbClr val="000000"/>
                </a:solidFill>
                <a:latin typeface="Times New Roman"/>
              </a:rPr>
              <a:t>Early </a:t>
            </a:r>
            <a:r>
              <a:rPr sz="2800">
                <a:solidFill>
                  <a:srgbClr val="000000"/>
                </a:solidFill>
                <a:latin typeface="Times New Roman"/>
              </a:rPr>
              <a:t>pregnancy, </a:t>
            </a:r>
            <a:r>
              <a:rPr sz="2800">
                <a:solidFill>
                  <a:srgbClr val="000000"/>
                </a:solidFill>
                <a:latin typeface="Times New Roman"/>
              </a:rPr>
              <a:t> </a:t>
            </a:r>
            <a:r>
              <a:rPr sz="2800">
                <a:solidFill>
                  <a:srgbClr val="000000"/>
                </a:solidFill>
                <a:latin typeface="Times New Roman"/>
              </a:rPr>
              <a:t>estrogen (placenta) stimulates growth of milk glands &amp; size of breasts.  </a:t>
            </a:r>
          </a:p>
          <a:p>
            <a:pPr algn="l" indent="1196975" lvl="1" marL="739775">
              <a:lnSpc>
                <a:spcPct val="80000"/>
              </a:lnSpc>
              <a:buClr>
                <a:srgbClr val="FFCC00"/>
              </a:buClr>
              <a:buSzPct val="65000"/>
              <a:buFont typeface="Wingdings"/>
              <a:buChar char=""/>
            </a:pPr>
            <a:r>
              <a:rPr sz="2800">
                <a:solidFill>
                  <a:srgbClr val="000000"/>
                </a:solidFill>
                <a:latin typeface="Times New Roman"/>
              </a:rPr>
              <a:t>Colostrum</a:t>
            </a:r>
            <a:r>
              <a:rPr sz="2800">
                <a:solidFill>
                  <a:srgbClr val="000000"/>
                </a:solidFill>
                <a:latin typeface="Times New Roman"/>
              </a:rPr>
              <a:t>: middle of pregnancy &amp; day 1-3 </a:t>
            </a:r>
            <a:r>
              <a:rPr sz="2800">
                <a:solidFill>
                  <a:srgbClr val="000000"/>
                </a:solidFill>
                <a:latin typeface="Times New Roman"/>
              </a:rPr>
              <a:t>Postpartum period Thin</a:t>
            </a:r>
            <a:r>
              <a:rPr sz="2800">
                <a:solidFill>
                  <a:srgbClr val="000000"/>
                </a:solidFill>
                <a:latin typeface="Times New Roman"/>
              </a:rPr>
              <a:t>, watery pre-lactation secretion. Rich in antibodies; passes to baby in 1-3 days. </a:t>
            </a:r>
          </a:p>
          <a:p>
            <a:pPr algn="l" indent="1196975" lvl="1" marL="739775">
              <a:lnSpc>
                <a:spcPct val="80000"/>
              </a:lnSpc>
              <a:buClr>
                <a:srgbClr val="FFCC00"/>
              </a:buClr>
              <a:buSzPct val="65000"/>
              <a:buFont typeface="Wingdings"/>
              <a:buChar char=""/>
            </a:pPr>
            <a:r>
              <a:rPr sz="2800">
                <a:solidFill>
                  <a:srgbClr val="000000"/>
                </a:solidFill>
                <a:latin typeface="Times New Roman"/>
              </a:rPr>
              <a:t>Breasts begin to get tender; fill up </a:t>
            </a:r>
            <a:r>
              <a:rPr sz="2800">
                <a:solidFill>
                  <a:srgbClr val="000000"/>
                </a:solidFill>
                <a:latin typeface="Times New Roman"/>
              </a:rPr>
              <a:t>with </a:t>
            </a:r>
            <a:r>
              <a:rPr sz="2800">
                <a:solidFill>
                  <a:srgbClr val="000000"/>
                </a:solidFill>
                <a:latin typeface="Times New Roman"/>
              </a:rPr>
              <a:t>milk. </a:t>
            </a:r>
          </a:p>
          <a:p>
            <a:pPr algn="l" indent="1196975" lvl="1" marL="739775">
              <a:lnSpc>
                <a:spcPct val="80000"/>
              </a:lnSpc>
              <a:buNone/>
            </a:p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089" name=""/>
        <p:cNvGrpSpPr/>
        <p:nvPr/>
      </p:nvGrpSpPr>
      <p:grpSpPr>
        <a:xfrm>
          <a:off x="0" y="0"/>
          <a:ext cx="0" cy="0"/>
          <a:chOff x="0" y="0"/>
          <a:chExt cx="0" cy="0"/>
        </a:xfrm>
      </p:grpSpPr>
      <p:sp>
        <p:nvSpPr>
          <p:cNvPr id="1049756" name=""/>
          <p:cNvSpPr/>
          <p:nvPr/>
        </p:nvSpPr>
        <p:spPr>
          <a:xfrm>
            <a:off x="609600" y="1752600"/>
            <a:ext cx="8305800" cy="3155950"/>
          </a:xfrm>
          <a:prstGeom prst="rect"/>
        </p:spPr>
        <p:txBody>
          <a:bodyPr anchor="t" wrap="square"/>
          <a:p>
            <a:pPr algn="l" indent="1196975" lvl="1" marL="739775">
              <a:lnSpc>
                <a:spcPct val="80000"/>
              </a:lnSpc>
            </a:pPr>
            <a:r>
              <a:rPr b="1" sz="2800" i="0" strike="noStrike" u="none">
                <a:solidFill>
                  <a:srgbClr val="000000"/>
                </a:solidFill>
                <a:latin typeface="Times New Roman"/>
              </a:rPr>
              <a:t>Breast milk by 3</a:t>
            </a:r>
            <a:r>
              <a:rPr baseline="30000" b="1" sz="2800" i="0" strike="noStrike" u="none">
                <a:solidFill>
                  <a:srgbClr val="000000"/>
                </a:solidFill>
                <a:latin typeface="Times New Roman"/>
              </a:rPr>
              <a:t>rd</a:t>
            </a:r>
            <a:r>
              <a:rPr b="1" sz="2800" i="0" strike="noStrike" u="none">
                <a:solidFill>
                  <a:srgbClr val="000000"/>
                </a:solidFill>
                <a:latin typeface="Times New Roman"/>
              </a:rPr>
              <a:t> to 4</a:t>
            </a:r>
            <a:r>
              <a:rPr baseline="30000" b="1" sz="2800" i="0" strike="noStrike" u="none">
                <a:solidFill>
                  <a:srgbClr val="000000"/>
                </a:solidFill>
                <a:latin typeface="Times New Roman"/>
              </a:rPr>
              <a:t>th</a:t>
            </a:r>
            <a:r>
              <a:rPr b="1" sz="2800" i="0" strike="noStrike" u="none">
                <a:solidFill>
                  <a:srgbClr val="000000"/>
                </a:solidFill>
                <a:latin typeface="Times New Roman"/>
              </a:rPr>
              <a:t> day in response to:</a:t>
            </a:r>
          </a:p>
          <a:p>
            <a:pPr algn="l" indent="1196975" lvl="1" marL="739775">
              <a:lnSpc>
                <a:spcPct val="80000"/>
              </a:lnSpc>
            </a:pPr>
          </a:p>
          <a:p>
            <a:pPr algn="l" indent="1196975" lvl="1" marL="739775">
              <a:lnSpc>
                <a:spcPct val="80000"/>
              </a:lnSpc>
              <a:buClr>
                <a:srgbClr val="FFCC00"/>
              </a:buClr>
              <a:buSzPct val="65000"/>
              <a:buFont typeface="Wingdings"/>
              <a:buChar char=""/>
            </a:pPr>
            <a:r>
              <a:rPr sz="2800">
                <a:solidFill>
                  <a:srgbClr val="000000"/>
                </a:solidFill>
                <a:latin typeface="Times New Roman"/>
              </a:rPr>
              <a:t>falling levels of estrogen &amp; progesterone &gt; delivery of placenta. </a:t>
            </a:r>
          </a:p>
          <a:p>
            <a:pPr algn="l" indent="1196975" lvl="1" marL="739775">
              <a:lnSpc>
                <a:spcPct val="80000"/>
              </a:lnSpc>
              <a:buClr>
                <a:srgbClr val="FFCC00"/>
              </a:buClr>
              <a:buSzPct val="65000"/>
              <a:buFont typeface="Wingdings"/>
              <a:buChar char=""/>
            </a:pPr>
            <a:r>
              <a:rPr sz="2800">
                <a:solidFill>
                  <a:srgbClr val="000000"/>
                </a:solidFill>
                <a:latin typeface="Times New Roman"/>
              </a:rPr>
              <a:t> increased production of </a:t>
            </a:r>
            <a:r>
              <a:rPr sz="2800">
                <a:solidFill>
                  <a:srgbClr val="000000"/>
                </a:solidFill>
                <a:latin typeface="Times New Roman"/>
              </a:rPr>
              <a:t>prolactin</a:t>
            </a:r>
            <a:r>
              <a:rPr sz="2800">
                <a:solidFill>
                  <a:srgbClr val="000000"/>
                </a:solidFill>
                <a:latin typeface="Times New Roman"/>
              </a:rPr>
              <a:t> by anterior pituitary </a:t>
            </a:r>
          </a:p>
          <a:p>
            <a:pPr algn="l" indent="1196975" lvl="1" marL="739775">
              <a:lnSpc>
                <a:spcPct val="80000"/>
              </a:lnSpc>
              <a:buClr>
                <a:srgbClr val="FFCC00"/>
              </a:buClr>
              <a:buSzPct val="65000"/>
              <a:buFont typeface="Wingdings"/>
              <a:buChar char=""/>
            </a:pPr>
            <a:r>
              <a:rPr sz="2800">
                <a:solidFill>
                  <a:srgbClr val="000000"/>
                </a:solidFill>
                <a:latin typeface="Times New Roman"/>
              </a:rPr>
              <a:t>Milk ducts become distended &amp; fluid turns bluish-white</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090" name=""/>
        <p:cNvGrpSpPr/>
        <p:nvPr/>
      </p:nvGrpSpPr>
      <p:grpSpPr>
        <a:xfrm>
          <a:off x="0" y="0"/>
          <a:ext cx="0" cy="0"/>
          <a:chOff x="0" y="0"/>
          <a:chExt cx="0" cy="0"/>
        </a:xfrm>
      </p:grpSpPr>
      <p:sp>
        <p:nvSpPr>
          <p:cNvPr id="1049757" name=""/>
          <p:cNvSpPr txBox="1"/>
          <p:nvPr/>
        </p:nvSpPr>
        <p:spPr>
          <a:xfrm>
            <a:off x="457200" y="381000"/>
            <a:ext cx="8229600" cy="1371600"/>
          </a:xfrm>
          <a:prstGeom prst="rect"/>
          <a:noFill/>
          <a:ln>
            <a:noFill/>
          </a:ln>
        </p:spPr>
        <p:txBody>
          <a:bodyPr anchor="ctr" wrap="square"/>
          <a:p>
            <a:pPr algn="ctr" indent="0" lvl="0" marL="0">
              <a:buNone/>
            </a:pPr>
            <a:r>
              <a:rPr sz="3200">
                <a:solidFill>
                  <a:srgbClr val="000000"/>
                </a:solidFill>
                <a:latin typeface="Times New Roman"/>
              </a:rPr>
              <a:t>Physiology cont.</a:t>
            </a:r>
          </a:p>
        </p:txBody>
      </p:sp>
      <p:sp>
        <p:nvSpPr>
          <p:cNvPr id="1049758" name=""/>
          <p:cNvSpPr txBox="1"/>
          <p:nvPr/>
        </p:nvSpPr>
        <p:spPr>
          <a:xfrm>
            <a:off x="457200" y="1752600"/>
            <a:ext cx="8229600" cy="4495800"/>
          </a:xfrm>
          <a:prstGeom prst="rect"/>
          <a:noFill/>
          <a:ln>
            <a:noFill/>
          </a:ln>
        </p:spPr>
        <p:txBody>
          <a:bodyPr anchor="t" wrap="square"/>
          <a:p>
            <a:pPr algn="l" indent="1196975" lvl="1" marL="739775">
              <a:lnSpc>
                <a:spcPct val="90000"/>
              </a:lnSpc>
              <a:buClr>
                <a:srgbClr val="FFCC00"/>
              </a:buClr>
              <a:buSzPct val="65000"/>
              <a:buFont typeface="Wingdings"/>
              <a:buChar char=""/>
            </a:pPr>
            <a:r>
              <a:rPr b="1" sz="2800" i="0" strike="noStrike" u="sng">
                <a:solidFill>
                  <a:srgbClr val="000000"/>
                </a:solidFill>
                <a:latin typeface="Times New Roman"/>
              </a:rPr>
              <a:t>Infant suckling</a:t>
            </a:r>
            <a:r>
              <a:rPr sz="2800">
                <a:solidFill>
                  <a:srgbClr val="000000"/>
                </a:solidFill>
                <a:latin typeface="Times New Roman"/>
              </a:rPr>
              <a:t> on breast produces more </a:t>
            </a:r>
            <a:r>
              <a:rPr sz="2800">
                <a:solidFill>
                  <a:srgbClr val="000000"/>
                </a:solidFill>
                <a:latin typeface="Times New Roman"/>
              </a:rPr>
              <a:t>prolactin</a:t>
            </a:r>
            <a:r>
              <a:rPr sz="2800">
                <a:solidFill>
                  <a:srgbClr val="000000"/>
                </a:solidFill>
                <a:latin typeface="Times New Roman"/>
              </a:rPr>
              <a:t>, which in turn stimulates more milk production. </a:t>
            </a:r>
          </a:p>
          <a:p>
            <a:pPr algn="l" indent="1196975" lvl="1" marL="739775">
              <a:lnSpc>
                <a:spcPct val="90000"/>
              </a:lnSpc>
              <a:buClr>
                <a:srgbClr val="FFCC00"/>
              </a:buClr>
              <a:buSzPct val="65000"/>
              <a:buFont typeface="Wingdings"/>
              <a:buChar char=""/>
            </a:pPr>
            <a:r>
              <a:rPr sz="2800">
                <a:solidFill>
                  <a:srgbClr val="000000"/>
                </a:solidFill>
                <a:latin typeface="Times New Roman"/>
              </a:rPr>
              <a:t>Finally, </a:t>
            </a:r>
            <a:r>
              <a:rPr b="1" sz="2800" i="0" strike="noStrike" u="none">
                <a:solidFill>
                  <a:srgbClr val="000000"/>
                </a:solidFill>
                <a:latin typeface="Times New Roman"/>
              </a:rPr>
              <a:t>oxytocin</a:t>
            </a:r>
            <a:r>
              <a:rPr sz="2800">
                <a:solidFill>
                  <a:srgbClr val="000000"/>
                </a:solidFill>
                <a:latin typeface="Times New Roman"/>
              </a:rPr>
              <a:t> released &gt; delivery of placenta  causing mammary glands to send milk to nipples [let down reflex]. </a:t>
            </a:r>
          </a:p>
          <a:p>
            <a:pPr algn="l" indent="1196975" lvl="1" marL="739775">
              <a:lnSpc>
                <a:spcPct val="90000"/>
              </a:lnSpc>
              <a:buClr>
                <a:srgbClr val="FFCC00"/>
              </a:buClr>
              <a:buSzPct val="65000"/>
              <a:buFont typeface="Wingdings"/>
              <a:buChar char=""/>
            </a:pPr>
            <a:r>
              <a:rPr sz="2800">
                <a:solidFill>
                  <a:srgbClr val="000000"/>
                </a:solidFill>
                <a:latin typeface="Times New Roman"/>
              </a:rPr>
              <a:t>Progesterone levels drop after delivery which leads to ↑ milk production.</a:t>
            </a:r>
          </a:p>
          <a:p>
            <a:pPr algn="l" indent="339725" lvl="0" marL="339725">
              <a:lnSpc>
                <a:spcPct val="90000"/>
              </a:lnSpc>
              <a:buNone/>
            </a:pPr>
          </a:p>
          <a:p>
            <a:pPr algn="l" indent="339725" lvl="0" marL="339725">
              <a:lnSpc>
                <a:spcPct val="90000"/>
              </a:lnSpc>
              <a:buNone/>
            </a:p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093" name=""/>
        <p:cNvGrpSpPr/>
        <p:nvPr/>
      </p:nvGrpSpPr>
      <p:grpSpPr>
        <a:xfrm>
          <a:off x="0" y="0"/>
          <a:ext cx="0" cy="0"/>
          <a:chOff x="0" y="0"/>
          <a:chExt cx="0" cy="0"/>
        </a:xfrm>
      </p:grpSpPr>
      <p:sp>
        <p:nvSpPr>
          <p:cNvPr id="1049763" name=""/>
          <p:cNvSpPr txBox="1"/>
          <p:nvPr/>
        </p:nvSpPr>
        <p:spPr>
          <a:xfrm>
            <a:off x="485775" y="117475"/>
            <a:ext cx="8229600" cy="701675"/>
          </a:xfrm>
          <a:prstGeom prst="rect"/>
          <a:noFill/>
          <a:ln>
            <a:noFill/>
          </a:ln>
        </p:spPr>
        <p:txBody>
          <a:bodyPr anchor="ctr" wrap="square"/>
          <a:p>
            <a:pPr algn="ctr" indent="0" lvl="0" marL="0">
              <a:buNone/>
            </a:pPr>
            <a:r>
              <a:rPr sz="4000">
                <a:solidFill>
                  <a:srgbClr val="000000"/>
                </a:solidFill>
              </a:rPr>
              <a:t>Anatomy of Lactation</a:t>
            </a:r>
          </a:p>
        </p:txBody>
      </p:sp>
      <p:sp>
        <p:nvSpPr>
          <p:cNvPr id="1049764" name=""/>
          <p:cNvSpPr txBox="1"/>
          <p:nvPr/>
        </p:nvSpPr>
        <p:spPr>
          <a:xfrm>
            <a:off x="457200" y="1066800"/>
            <a:ext cx="8229600" cy="5486400"/>
          </a:xfrm>
          <a:prstGeom prst="rect"/>
          <a:noFill/>
          <a:ln>
            <a:noFill/>
          </a:ln>
        </p:spPr>
        <p:txBody>
          <a:bodyPr anchor="t" wrap="square"/>
          <a:p>
            <a:pPr algn="l" indent="-284163" lvl="1" marL="0">
              <a:lnSpc>
                <a:spcPct val="80000"/>
              </a:lnSpc>
              <a:buNone/>
            </a:pPr>
            <a:r>
              <a:rPr sz="2800">
                <a:solidFill>
                  <a:srgbClr val="000000"/>
                </a:solidFill>
                <a:latin typeface="Times New Roman"/>
              </a:rPr>
              <a:t>C</a:t>
            </a:r>
            <a:r>
              <a:rPr b="1" sz="2800" i="0" strike="noStrike" u="none">
                <a:solidFill>
                  <a:srgbClr val="000000"/>
                </a:solidFill>
                <a:latin typeface="Times New Roman"/>
              </a:rPr>
              <a:t>olostrum</a:t>
            </a:r>
            <a:r>
              <a:rPr b="1" sz="2800" i="0" strike="noStrike" u="none">
                <a:solidFill>
                  <a:srgbClr val="000000"/>
                </a:solidFill>
                <a:latin typeface="Times New Roman"/>
              </a:rPr>
              <a:t> contains:</a:t>
            </a:r>
            <a:r>
              <a:rPr sz="2800">
                <a:solidFill>
                  <a:srgbClr val="000000"/>
                </a:solidFill>
                <a:latin typeface="Times New Roman"/>
              </a:rPr>
              <a:t> </a:t>
            </a:r>
            <a:r>
              <a:rPr sz="2800">
                <a:solidFill>
                  <a:srgbClr val="000000"/>
                </a:solidFill>
                <a:latin typeface="Times New Roman"/>
              </a:rPr>
              <a:t>protein, sugar, fat, water, minerals, vitamins, maternal antibodies. </a:t>
            </a:r>
          </a:p>
          <a:p>
            <a:pPr algn="l" indent="628650" lvl="1" marL="457200">
              <a:lnSpc>
                <a:spcPct val="80000"/>
              </a:lnSpc>
              <a:buClr>
                <a:srgbClr val="FFCC00"/>
              </a:buClr>
              <a:buSzPct val="65000"/>
              <a:buFont typeface="Wingdings"/>
              <a:buChar char=""/>
            </a:pPr>
            <a:r>
              <a:rPr sz="2800">
                <a:solidFill>
                  <a:srgbClr val="000000"/>
                </a:solidFill>
                <a:latin typeface="Times New Roman"/>
              </a:rPr>
              <a:t>Provides total nutrition for infant </a:t>
            </a:r>
          </a:p>
          <a:p>
            <a:pPr algn="l" indent="628650" lvl="1" marL="457200">
              <a:lnSpc>
                <a:spcPct val="80000"/>
              </a:lnSpc>
              <a:buClr>
                <a:srgbClr val="FFCC00"/>
              </a:buClr>
              <a:buSzPct val="65000"/>
              <a:buFont typeface="Wingdings"/>
              <a:buChar char=""/>
            </a:pPr>
            <a:r>
              <a:rPr sz="2800">
                <a:solidFill>
                  <a:srgbClr val="000000"/>
                </a:solidFill>
                <a:latin typeface="Times New Roman"/>
              </a:rPr>
              <a:t>Transitional breast milk by 3 – 4th day. </a:t>
            </a:r>
          </a:p>
          <a:p>
            <a:pPr algn="l" indent="628650" lvl="1" marL="457200">
              <a:lnSpc>
                <a:spcPct val="80000"/>
              </a:lnSpc>
              <a:buClr>
                <a:srgbClr val="FFCC00"/>
              </a:buClr>
              <a:buSzPct val="65000"/>
              <a:buFont typeface="Wingdings"/>
              <a:buChar char=""/>
            </a:pPr>
            <a:r>
              <a:rPr sz="2800">
                <a:solidFill>
                  <a:srgbClr val="000000"/>
                </a:solidFill>
                <a:latin typeface="Times New Roman"/>
              </a:rPr>
              <a:t>Mature breast milk by 10th day. </a:t>
            </a:r>
          </a:p>
          <a:p>
            <a:pPr algn="l" indent="628650" lvl="1" marL="457200">
              <a:lnSpc>
                <a:spcPct val="80000"/>
              </a:lnSpc>
              <a:buClr>
                <a:srgbClr val="FFCC00"/>
              </a:buClr>
              <a:buSzPct val="65000"/>
              <a:buFont typeface="Wingdings"/>
              <a:buChar char=""/>
            </a:pPr>
            <a:r>
              <a:rPr sz="2800">
                <a:solidFill>
                  <a:srgbClr val="000000"/>
                </a:solidFill>
                <a:latin typeface="Times New Roman"/>
              </a:rPr>
              <a:t>Each breast - 15-20 lobes of glandular tissue -alveoli. </a:t>
            </a:r>
          </a:p>
          <a:p>
            <a:pPr algn="l" indent="628650" lvl="1" marL="457200">
              <a:lnSpc>
                <a:spcPct val="80000"/>
              </a:lnSpc>
              <a:buClr>
                <a:srgbClr val="FFCC00"/>
              </a:buClr>
              <a:buSzPct val="65000"/>
              <a:buFont typeface="Wingdings"/>
              <a:buChar char=""/>
            </a:pPr>
            <a:r>
              <a:rPr sz="2800">
                <a:solidFill>
                  <a:srgbClr val="000000"/>
                </a:solidFill>
                <a:latin typeface="Times New Roman"/>
              </a:rPr>
              <a:t>Acinar</a:t>
            </a:r>
            <a:r>
              <a:rPr sz="2800">
                <a:solidFill>
                  <a:srgbClr val="000000"/>
                </a:solidFill>
                <a:latin typeface="Times New Roman"/>
              </a:rPr>
              <a:t> or alveolar cells of glands form milk.</a:t>
            </a:r>
          </a:p>
          <a:p>
            <a:pPr algn="l" indent="628650" lvl="1" marL="457200">
              <a:lnSpc>
                <a:spcPct val="80000"/>
              </a:lnSpc>
              <a:buClr>
                <a:srgbClr val="FFCC00"/>
              </a:buClr>
              <a:buSzPct val="65000"/>
              <a:buFont typeface="Wingdings"/>
              <a:buChar char=""/>
            </a:pPr>
            <a:r>
              <a:rPr sz="2800">
                <a:solidFill>
                  <a:srgbClr val="000000"/>
                </a:solidFill>
                <a:latin typeface="Times New Roman"/>
              </a:rPr>
              <a:t>Each alveolus ends in a </a:t>
            </a:r>
            <a:r>
              <a:rPr sz="2800">
                <a:solidFill>
                  <a:srgbClr val="000000"/>
                </a:solidFill>
                <a:latin typeface="Times New Roman"/>
              </a:rPr>
              <a:t>ductule</a:t>
            </a:r>
            <a:r>
              <a:rPr sz="2800">
                <a:solidFill>
                  <a:srgbClr val="000000"/>
                </a:solidFill>
                <a:latin typeface="Times New Roman"/>
              </a:rPr>
              <a:t>.</a:t>
            </a:r>
          </a:p>
          <a:p>
            <a:pPr algn="l" indent="628650" lvl="1" marL="457200">
              <a:lnSpc>
                <a:spcPct val="80000"/>
              </a:lnSpc>
              <a:buClr>
                <a:srgbClr val="FFCC00"/>
              </a:buClr>
              <a:buSzPct val="65000"/>
              <a:buFont typeface="Wingdings"/>
              <a:buChar char=""/>
            </a:pPr>
            <a:r>
              <a:rPr sz="2800">
                <a:solidFill>
                  <a:srgbClr val="000000"/>
                </a:solidFill>
                <a:latin typeface="Times New Roman"/>
              </a:rPr>
              <a:t>Each alveoli produces milk, ejects it into </a:t>
            </a:r>
            <a:r>
              <a:rPr sz="2800">
                <a:solidFill>
                  <a:srgbClr val="000000"/>
                </a:solidFill>
                <a:latin typeface="Times New Roman"/>
              </a:rPr>
              <a:t>ductules</a:t>
            </a:r>
            <a:r>
              <a:rPr sz="2800">
                <a:solidFill>
                  <a:srgbClr val="000000"/>
                </a:solidFill>
                <a:latin typeface="Times New Roman"/>
              </a:rPr>
              <a:t> </a:t>
            </a:r>
            <a:r>
              <a:rPr sz="2800">
                <a:solidFill>
                  <a:srgbClr val="000000"/>
                </a:solidFill>
                <a:latin typeface="Times New Roman"/>
              </a:rPr>
              <a:t>i.e</a:t>
            </a:r>
            <a:r>
              <a:rPr sz="2800">
                <a:solidFill>
                  <a:srgbClr val="000000"/>
                </a:solidFill>
                <a:latin typeface="Times New Roman"/>
              </a:rPr>
              <a:t> </a:t>
            </a:r>
            <a:r>
              <a:rPr sz="2800">
                <a:solidFill>
                  <a:srgbClr val="000000"/>
                </a:solidFill>
                <a:latin typeface="Times New Roman"/>
              </a:rPr>
              <a:t>let down reflex; milk transported to lactiferous sinus and ejected into infant’s mouth.</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096" name=""/>
        <p:cNvGrpSpPr/>
        <p:nvPr/>
      </p:nvGrpSpPr>
      <p:grpSpPr>
        <a:xfrm>
          <a:off x="0" y="0"/>
          <a:ext cx="0" cy="0"/>
          <a:chOff x="0" y="0"/>
          <a:chExt cx="0" cy="0"/>
        </a:xfrm>
      </p:grpSpPr>
      <p:sp>
        <p:nvSpPr>
          <p:cNvPr id="1049769" name=""/>
          <p:cNvSpPr txBox="1"/>
          <p:nvPr/>
        </p:nvSpPr>
        <p:spPr>
          <a:xfrm rot="10800000">
            <a:off x="457200" y="-7938"/>
            <a:ext cx="8229600" cy="701675"/>
          </a:xfrm>
          <a:prstGeom prst="rect"/>
          <a:noFill/>
          <a:ln>
            <a:noFill/>
          </a:ln>
        </p:spPr>
        <p:txBody>
          <a:bodyPr anchor="ctr" wrap="none"/>
          <a:p>
            <a:pPr algn="l" indent="0" lvl="0" marL="0"/>
          </a:p>
        </p:txBody>
      </p:sp>
      <p:sp>
        <p:nvSpPr>
          <p:cNvPr id="1049770" name=""/>
          <p:cNvSpPr txBox="1"/>
          <p:nvPr/>
        </p:nvSpPr>
        <p:spPr>
          <a:xfrm>
            <a:off x="304800" y="685800"/>
            <a:ext cx="8839200" cy="5943600"/>
          </a:xfrm>
          <a:prstGeom prst="rect"/>
          <a:noFill/>
          <a:ln>
            <a:noFill/>
          </a:ln>
        </p:spPr>
        <p:txBody>
          <a:bodyPr anchor="t" wrap="square"/>
          <a:p>
            <a:pPr algn="l" indent="342900" lvl="0" marL="342900">
              <a:lnSpc>
                <a:spcPct val="80000"/>
              </a:lnSpc>
              <a:buNone/>
            </a:pPr>
          </a:p>
          <a:p>
            <a:pPr algn="l" indent="342900" lvl="0" marL="342900">
              <a:lnSpc>
                <a:spcPct val="80000"/>
              </a:lnSpc>
              <a:buNone/>
            </a:pPr>
            <a:r>
              <a:rPr sz="2800">
                <a:solidFill>
                  <a:srgbClr val="000000"/>
                </a:solidFill>
                <a:latin typeface="Times New Roman"/>
              </a:rPr>
              <a:t>F</a:t>
            </a:r>
            <a:r>
              <a:rPr b="1" sz="2800" i="0" strike="noStrike" u="none">
                <a:solidFill>
                  <a:srgbClr val="000000"/>
                </a:solidFill>
                <a:latin typeface="Times New Roman"/>
              </a:rPr>
              <a:t>oremilk:</a:t>
            </a:r>
            <a:r>
              <a:rPr sz="2800">
                <a:solidFill>
                  <a:srgbClr val="000000"/>
                </a:solidFill>
                <a:latin typeface="Times New Roman"/>
              </a:rPr>
              <a:t> constantly accumulating.</a:t>
            </a:r>
          </a:p>
          <a:p>
            <a:pPr algn="l" indent="342900" lvl="0" marL="342900">
              <a:lnSpc>
                <a:spcPct val="80000"/>
              </a:lnSpc>
              <a:buNone/>
            </a:pPr>
            <a:r>
              <a:rPr sz="2800">
                <a:solidFill>
                  <a:srgbClr val="000000"/>
                </a:solidFill>
                <a:latin typeface="Times New Roman"/>
              </a:rPr>
              <a:t> </a:t>
            </a:r>
            <a:r>
              <a:rPr b="1" sz="2800" i="0" strike="noStrike" u="none">
                <a:solidFill>
                  <a:srgbClr val="000000"/>
                </a:solidFill>
                <a:latin typeface="Times New Roman"/>
              </a:rPr>
              <a:t>“Let-down reflex</a:t>
            </a:r>
            <a:r>
              <a:rPr sz="2800">
                <a:solidFill>
                  <a:srgbClr val="000000"/>
                </a:solidFill>
                <a:latin typeface="Times New Roman"/>
              </a:rPr>
              <a:t>” –lets foremilk be available right away. </a:t>
            </a:r>
          </a:p>
          <a:p>
            <a:pPr algn="l" indent="342900" lvl="0" marL="342900">
              <a:lnSpc>
                <a:spcPct val="80000"/>
              </a:lnSpc>
              <a:buClr>
                <a:srgbClr val="00CCFF"/>
              </a:buClr>
              <a:buSzPct val="65000"/>
              <a:buFont typeface="Wingdings"/>
              <a:buChar char=""/>
            </a:pPr>
            <a:r>
              <a:rPr sz="2800">
                <a:solidFill>
                  <a:srgbClr val="000000"/>
                </a:solidFill>
                <a:latin typeface="Times New Roman"/>
              </a:rPr>
              <a:t>Triggered by sound of baby crying</a:t>
            </a:r>
          </a:p>
          <a:p>
            <a:pPr algn="l" indent="342900" lvl="0" marL="342900">
              <a:lnSpc>
                <a:spcPct val="80000"/>
              </a:lnSpc>
              <a:buNone/>
            </a:pPr>
            <a:r>
              <a:rPr sz="2800">
                <a:solidFill>
                  <a:srgbClr val="000000"/>
                </a:solidFill>
                <a:latin typeface="Times New Roman"/>
              </a:rPr>
              <a:t> </a:t>
            </a:r>
          </a:p>
          <a:p>
            <a:pPr algn="l" indent="342900" lvl="0" marL="342900">
              <a:lnSpc>
                <a:spcPct val="80000"/>
              </a:lnSpc>
              <a:buNone/>
            </a:pPr>
            <a:r>
              <a:rPr b="1" sz="2800" i="0" strike="noStrike" u="none">
                <a:solidFill>
                  <a:srgbClr val="000000"/>
                </a:solidFill>
                <a:latin typeface="Times New Roman"/>
              </a:rPr>
              <a:t>Hind milk:</a:t>
            </a:r>
            <a:r>
              <a:rPr sz="2800">
                <a:solidFill>
                  <a:srgbClr val="000000"/>
                </a:solidFill>
                <a:latin typeface="Times New Roman"/>
              </a:rPr>
              <a:t> forms after let-down reflex. Has most calories; </a:t>
            </a:r>
          </a:p>
          <a:p>
            <a:pPr algn="l" indent="342900" lvl="0" marL="342900">
              <a:lnSpc>
                <a:spcPct val="80000"/>
              </a:lnSpc>
              <a:buNone/>
            </a:pPr>
            <a:r>
              <a:rPr sz="2800">
                <a:solidFill>
                  <a:srgbClr val="000000"/>
                </a:solidFill>
                <a:latin typeface="Times New Roman"/>
              </a:rPr>
              <a:t> Feed until breast empty. </a:t>
            </a:r>
          </a:p>
          <a:p>
            <a:pPr algn="l" indent="342900" lvl="0" marL="342900">
              <a:lnSpc>
                <a:spcPct val="80000"/>
              </a:lnSpc>
              <a:buNone/>
            </a:pPr>
            <a:r>
              <a:rPr b="1" sz="2800" i="0" strike="noStrike" u="none">
                <a:solidFill>
                  <a:srgbClr val="000000"/>
                </a:solidFill>
                <a:latin typeface="Times New Roman"/>
              </a:rPr>
              <a:t>Breast Milk:</a:t>
            </a:r>
            <a:r>
              <a:rPr sz="2800">
                <a:solidFill>
                  <a:srgbClr val="000000"/>
                </a:solidFill>
                <a:latin typeface="Times New Roman"/>
              </a:rPr>
              <a:t> Provides complete nutrition for 1st 6 </a:t>
            </a:r>
            <a:r>
              <a:rPr sz="2800">
                <a:solidFill>
                  <a:srgbClr val="000000"/>
                </a:solidFill>
                <a:latin typeface="Times New Roman"/>
              </a:rPr>
              <a:t>mos</a:t>
            </a:r>
            <a:r>
              <a:rPr sz="2800">
                <a:solidFill>
                  <a:srgbClr val="000000"/>
                </a:solidFill>
                <a:latin typeface="Times New Roman"/>
              </a:rPr>
              <a:t> of life. </a:t>
            </a:r>
          </a:p>
          <a:p>
            <a:pPr algn="l" indent="342900" lvl="0" marL="342900">
              <a:lnSpc>
                <a:spcPct val="80000"/>
              </a:lnSpc>
              <a:buClr>
                <a:srgbClr val="00CCFF"/>
              </a:buClr>
              <a:buSzPct val="65000"/>
              <a:buFont typeface="Wingdings"/>
              <a:buChar char=""/>
            </a:pPr>
            <a:r>
              <a:rPr sz="2800">
                <a:solidFill>
                  <a:srgbClr val="000000"/>
                </a:solidFill>
                <a:latin typeface="Times New Roman"/>
              </a:rPr>
              <a:t>&gt; 6 months, iron-fortified cereal. </a:t>
            </a:r>
          </a:p>
          <a:p>
            <a:pPr algn="l" indent="342900" lvl="0" marL="342900">
              <a:lnSpc>
                <a:spcPct val="80000"/>
              </a:lnSpc>
              <a:buClr>
                <a:srgbClr val="00CCFF"/>
              </a:buClr>
              <a:buSzPct val="65000"/>
              <a:buFont typeface="Wingdings"/>
              <a:buChar char=""/>
            </a:pPr>
            <a:r>
              <a:rPr sz="2800">
                <a:solidFill>
                  <a:srgbClr val="000000"/>
                </a:solidFill>
                <a:latin typeface="Times New Roman"/>
              </a:rPr>
              <a:t>Breast milk easier to digest than formula. </a:t>
            </a:r>
          </a:p>
          <a:p>
            <a:pPr algn="l" indent="342900" lvl="0" marL="342900">
              <a:lnSpc>
                <a:spcPct val="80000"/>
              </a:lnSpc>
              <a:buClr>
                <a:srgbClr val="00CCFF"/>
              </a:buClr>
              <a:buSzPct val="65000"/>
              <a:buFont typeface="Wingdings"/>
              <a:buChar char=""/>
            </a:pPr>
            <a:r>
              <a:rPr sz="2800">
                <a:solidFill>
                  <a:srgbClr val="000000"/>
                </a:solidFill>
                <a:latin typeface="Times New Roman"/>
              </a:rPr>
              <a:t>Iron in breast milk absorbed better than iron in formula. </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099" name=""/>
        <p:cNvGrpSpPr/>
        <p:nvPr/>
      </p:nvGrpSpPr>
      <p:grpSpPr>
        <a:xfrm>
          <a:off x="0" y="0"/>
          <a:ext cx="0" cy="0"/>
          <a:chOff x="0" y="0"/>
          <a:chExt cx="0" cy="0"/>
        </a:xfrm>
      </p:grpSpPr>
      <p:sp>
        <p:nvSpPr>
          <p:cNvPr id="1049775" name=""/>
          <p:cNvSpPr txBox="1"/>
          <p:nvPr/>
        </p:nvSpPr>
        <p:spPr>
          <a:xfrm>
            <a:off x="457200" y="104775"/>
            <a:ext cx="8229600" cy="701675"/>
          </a:xfrm>
          <a:prstGeom prst="rect"/>
          <a:noFill/>
          <a:ln>
            <a:noFill/>
          </a:ln>
        </p:spPr>
        <p:txBody>
          <a:bodyPr anchor="ctr" wrap="none"/>
          <a:p>
            <a:pPr algn="l" indent="0" lvl="0" marL="0"/>
          </a:p>
        </p:txBody>
      </p:sp>
      <p:sp>
        <p:nvSpPr>
          <p:cNvPr id="1049776" name=""/>
          <p:cNvSpPr txBox="1"/>
          <p:nvPr/>
        </p:nvSpPr>
        <p:spPr>
          <a:xfrm>
            <a:off x="457200" y="457200"/>
            <a:ext cx="8305800" cy="6172200"/>
          </a:xfrm>
          <a:prstGeom prst="rect"/>
          <a:noFill/>
          <a:ln>
            <a:noFill/>
          </a:ln>
        </p:spPr>
        <p:txBody>
          <a:bodyPr anchor="t" wrap="square"/>
          <a:p>
            <a:pPr algn="l" indent="342900" lvl="0" marL="342900">
              <a:lnSpc>
                <a:spcPct val="80000"/>
              </a:lnSpc>
              <a:buNone/>
            </a:pPr>
            <a:r>
              <a:rPr b="0" sz="2800" i="0" strike="noStrike" u="sng">
                <a:solidFill>
                  <a:srgbClr val="000000"/>
                </a:solidFill>
                <a:latin typeface="Times New Roman"/>
              </a:rPr>
              <a:t>Supply &amp; Demand Response</a:t>
            </a:r>
            <a:r>
              <a:rPr sz="2800">
                <a:solidFill>
                  <a:srgbClr val="000000"/>
                </a:solidFill>
                <a:latin typeface="Times New Roman"/>
              </a:rPr>
              <a:t> - Every time woman breast </a:t>
            </a:r>
          </a:p>
          <a:p>
            <a:pPr algn="l" indent="342900" lvl="0" marL="342900">
              <a:lnSpc>
                <a:spcPct val="80000"/>
              </a:lnSpc>
              <a:buNone/>
            </a:pPr>
            <a:r>
              <a:rPr sz="2800">
                <a:solidFill>
                  <a:srgbClr val="000000"/>
                </a:solidFill>
                <a:latin typeface="Times New Roman"/>
              </a:rPr>
              <a:t>feeds, more </a:t>
            </a:r>
            <a:r>
              <a:rPr sz="2800">
                <a:solidFill>
                  <a:srgbClr val="000000"/>
                </a:solidFill>
                <a:latin typeface="Times New Roman"/>
              </a:rPr>
              <a:t>prolactin</a:t>
            </a:r>
            <a:r>
              <a:rPr sz="2800">
                <a:solidFill>
                  <a:srgbClr val="000000"/>
                </a:solidFill>
                <a:latin typeface="Times New Roman"/>
              </a:rPr>
              <a:t> produced which </a:t>
            </a:r>
            <a:r>
              <a:rPr sz="2800">
                <a:solidFill>
                  <a:srgbClr val="000000"/>
                </a:solidFill>
                <a:latin typeface="Times New Roman"/>
              </a:rPr>
              <a:t>thenincreases</a:t>
            </a:r>
            <a:r>
              <a:rPr sz="2800">
                <a:solidFill>
                  <a:srgbClr val="000000"/>
                </a:solidFill>
                <a:latin typeface="Times New Roman"/>
              </a:rPr>
              <a:t> the milk production.</a:t>
            </a:r>
          </a:p>
          <a:p>
            <a:pPr algn="l" indent="342900" lvl="0" marL="342900">
              <a:lnSpc>
                <a:spcPct val="90000"/>
              </a:lnSpc>
            </a:pPr>
            <a:r>
              <a:rPr b="0" sz="2800" i="0" strike="noStrike" u="sng">
                <a:solidFill>
                  <a:srgbClr val="000000"/>
                </a:solidFill>
                <a:latin typeface="Times New Roman"/>
              </a:rPr>
              <a:t>Time Interval to </a:t>
            </a:r>
            <a:r>
              <a:rPr b="0" sz="2800" i="0" strike="noStrike" u="sng">
                <a:solidFill>
                  <a:srgbClr val="000000"/>
                </a:solidFill>
                <a:latin typeface="Times New Roman"/>
              </a:rPr>
              <a:t>increase </a:t>
            </a:r>
            <a:r>
              <a:rPr b="0" sz="2800" i="0" strike="noStrike" u="sng">
                <a:solidFill>
                  <a:srgbClr val="000000"/>
                </a:solidFill>
                <a:latin typeface="Times New Roman"/>
              </a:rPr>
              <a:t>milk volume</a:t>
            </a:r>
            <a:r>
              <a:rPr sz="2800">
                <a:solidFill>
                  <a:srgbClr val="000000"/>
                </a:solidFill>
                <a:latin typeface="Times New Roman"/>
              </a:rPr>
              <a:t>. It takes approx. 30-60 min. to fill up breast after nursing</a:t>
            </a:r>
            <a:r>
              <a:rPr sz="2800">
                <a:solidFill>
                  <a:srgbClr val="000000"/>
                </a:solidFill>
                <a:latin typeface="Times New Roman"/>
              </a:rPr>
              <a:t>.</a:t>
            </a:r>
          </a:p>
          <a:p>
            <a:pPr algn="l" indent="342900" lvl="0" marL="342900">
              <a:lnSpc>
                <a:spcPct val="90000"/>
              </a:lnSpc>
            </a:pPr>
            <a:r>
              <a:rPr b="0" sz="3200" i="0" strike="noStrike" u="sng">
                <a:solidFill>
                  <a:srgbClr val="000000"/>
                </a:solidFill>
              </a:rPr>
              <a:t>Breast  complications</a:t>
            </a:r>
          </a:p>
          <a:p>
            <a:pPr algn="l" indent="342900" lvl="0" marL="342900">
              <a:lnSpc>
                <a:spcPct val="90000"/>
              </a:lnSpc>
            </a:pPr>
            <a:r>
              <a:rPr b="1" sz="3200" i="0" strike="noStrike" u="none">
                <a:solidFill>
                  <a:srgbClr val="000000"/>
                </a:solidFill>
              </a:rPr>
              <a:t>Engorgement  </a:t>
            </a:r>
            <a:r>
              <a:rPr sz="3200">
                <a:solidFill>
                  <a:srgbClr val="000000"/>
                </a:solidFill>
              </a:rPr>
              <a:t>: this is congestion in the breast o</a:t>
            </a:r>
            <a:r>
              <a:rPr sz="2800">
                <a:solidFill>
                  <a:srgbClr val="000000"/>
                </a:solidFill>
              </a:rPr>
              <a:t>n 3rd - 4th day after establishment of lactation. The breasts  are hard, painful to touch.</a:t>
            </a:r>
          </a:p>
          <a:p>
            <a:pPr algn="l" indent="342900" lvl="0" marL="342900">
              <a:lnSpc>
                <a:spcPct val="90000"/>
              </a:lnSpc>
            </a:pPr>
            <a:r>
              <a:rPr b="1" sz="2800" i="0" strike="noStrike" u="none">
                <a:solidFill>
                  <a:srgbClr val="000000"/>
                </a:solidFill>
              </a:rPr>
              <a:t>Management</a:t>
            </a:r>
            <a:r>
              <a:rPr sz="2800">
                <a:solidFill>
                  <a:srgbClr val="000000"/>
                </a:solidFill>
              </a:rPr>
              <a:t> –warm compression, advice the mother to BF frequently, or express the milk manually.</a:t>
            </a:r>
            <a:r>
              <a:rPr sz="3200">
                <a:solidFill>
                  <a:srgbClr val="000000"/>
                </a:solidFill>
              </a:rPr>
              <a:t> Use the </a:t>
            </a:r>
            <a:r>
              <a:rPr sz="2800">
                <a:solidFill>
                  <a:srgbClr val="000000"/>
                </a:solidFill>
              </a:rPr>
              <a:t>nursing bra to relieve pain and give analgesics where necessary.</a:t>
            </a:r>
          </a:p>
          <a:p>
            <a:pPr algn="l" indent="342900" lvl="0" marL="342900"/>
          </a:p>
          <a:p>
            <a:pPr algn="l" indent="342900" lvl="0" marL="342900">
              <a:lnSpc>
                <a:spcPct val="80000"/>
              </a:lnSpc>
              <a:buClr>
                <a:srgbClr val="00CCFF"/>
              </a:buClr>
              <a:buSzPct val="65000"/>
              <a:buFont typeface="Wingdings"/>
              <a:buChar char=""/>
            </a:pPr>
            <a:r>
              <a:rPr sz="2800">
                <a:solidFill>
                  <a:srgbClr val="000000"/>
                </a:solidFill>
                <a:latin typeface="Times New Roman"/>
              </a:rPr>
              <a:t> </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102" name=""/>
        <p:cNvGrpSpPr/>
        <p:nvPr/>
      </p:nvGrpSpPr>
      <p:grpSpPr>
        <a:xfrm>
          <a:off x="0" y="0"/>
          <a:ext cx="0" cy="0"/>
          <a:chOff x="0" y="0"/>
          <a:chExt cx="0" cy="0"/>
        </a:xfrm>
      </p:grpSpPr>
      <p:sp>
        <p:nvSpPr>
          <p:cNvPr id="1049781" name=""/>
          <p:cNvSpPr txBox="1"/>
          <p:nvPr/>
        </p:nvSpPr>
        <p:spPr>
          <a:xfrm>
            <a:off x="457200" y="66675"/>
            <a:ext cx="8229600" cy="701675"/>
          </a:xfrm>
          <a:prstGeom prst="rect"/>
          <a:noFill/>
          <a:ln>
            <a:noFill/>
          </a:ln>
        </p:spPr>
        <p:txBody>
          <a:bodyPr anchor="ctr" wrap="none"/>
          <a:p>
            <a:pPr algn="l" indent="0" lvl="0" marL="0"/>
          </a:p>
        </p:txBody>
      </p:sp>
      <p:sp>
        <p:nvSpPr>
          <p:cNvPr id="1049782" name=""/>
          <p:cNvSpPr txBox="1"/>
          <p:nvPr/>
        </p:nvSpPr>
        <p:spPr>
          <a:xfrm>
            <a:off x="533400" y="457200"/>
            <a:ext cx="8229600" cy="6400800"/>
          </a:xfrm>
          <a:prstGeom prst="rect"/>
          <a:noFill/>
          <a:ln>
            <a:noFill/>
          </a:ln>
        </p:spPr>
        <p:txBody>
          <a:bodyPr anchor="t" wrap="square"/>
          <a:p>
            <a:pPr algn="l" indent="342900" lvl="0" marL="342900">
              <a:lnSpc>
                <a:spcPct val="90000"/>
              </a:lnSpc>
              <a:buNone/>
            </a:pPr>
          </a:p>
          <a:p>
            <a:pPr algn="l" indent="342900" lvl="0" marL="342900">
              <a:lnSpc>
                <a:spcPct val="90000"/>
              </a:lnSpc>
              <a:buNone/>
            </a:pPr>
            <a:r>
              <a:rPr b="1" sz="2400" i="0" strike="noStrike" u="none">
                <a:solidFill>
                  <a:srgbClr val="000000"/>
                </a:solidFill>
                <a:latin typeface="Times New Roman"/>
              </a:rPr>
              <a:t>Sore/Cracked/Bleeding </a:t>
            </a:r>
            <a:r>
              <a:rPr b="1" sz="2400" i="0" strike="noStrike" u="none">
                <a:solidFill>
                  <a:srgbClr val="000000"/>
                </a:solidFill>
                <a:latin typeface="Times New Roman"/>
              </a:rPr>
              <a:t>Nipples </a:t>
            </a:r>
          </a:p>
          <a:p>
            <a:pPr algn="l" indent="342900" lvl="0" marL="342900">
              <a:lnSpc>
                <a:spcPct val="90000"/>
              </a:lnSpc>
              <a:buClr>
                <a:srgbClr val="00CCFF"/>
              </a:buClr>
              <a:buSzPct val="65000"/>
              <a:buFont typeface="Wingdings"/>
              <a:buChar char=""/>
            </a:pPr>
            <a:r>
              <a:rPr sz="2800">
                <a:solidFill>
                  <a:srgbClr val="000000"/>
                </a:solidFill>
                <a:latin typeface="Times New Roman"/>
              </a:rPr>
              <a:t>Common - from improper </a:t>
            </a:r>
            <a:r>
              <a:rPr sz="2800">
                <a:solidFill>
                  <a:srgbClr val="000000"/>
                </a:solidFill>
                <a:latin typeface="Times New Roman"/>
              </a:rPr>
              <a:t>attachment and positioning of the baby during breast feeding.</a:t>
            </a:r>
          </a:p>
          <a:p>
            <a:pPr algn="l" indent="342900" lvl="0" marL="342900">
              <a:lnSpc>
                <a:spcPct val="90000"/>
              </a:lnSpc>
            </a:pPr>
            <a:r>
              <a:rPr b="1" sz="2800" i="0" strike="noStrike" u="none">
                <a:solidFill>
                  <a:srgbClr val="000000"/>
                </a:solidFill>
                <a:latin typeface="Times New Roman"/>
              </a:rPr>
              <a:t>Management</a:t>
            </a:r>
            <a:r>
              <a:rPr sz="2800">
                <a:solidFill>
                  <a:srgbClr val="000000"/>
                </a:solidFill>
                <a:latin typeface="Times New Roman"/>
              </a:rPr>
              <a:t> </a:t>
            </a:r>
          </a:p>
          <a:p>
            <a:pPr algn="l" indent="342900" lvl="0" marL="342900">
              <a:lnSpc>
                <a:spcPct val="90000"/>
              </a:lnSpc>
              <a:buClr>
                <a:srgbClr val="00CCFF"/>
              </a:buClr>
              <a:buSzPct val="65000"/>
              <a:buFont typeface="Wingdings"/>
              <a:buChar char=""/>
            </a:pPr>
            <a:r>
              <a:rPr sz="2800">
                <a:solidFill>
                  <a:srgbClr val="000000"/>
                </a:solidFill>
                <a:latin typeface="Times New Roman"/>
              </a:rPr>
              <a:t>Rest the nipple; apply lanolin ointment </a:t>
            </a:r>
            <a:r>
              <a:rPr sz="2800">
                <a:solidFill>
                  <a:srgbClr val="000000"/>
                </a:solidFill>
                <a:latin typeface="Times New Roman"/>
              </a:rPr>
              <a:t>prn</a:t>
            </a:r>
            <a:r>
              <a:rPr sz="2800">
                <a:solidFill>
                  <a:srgbClr val="000000"/>
                </a:solidFill>
                <a:latin typeface="Times New Roman"/>
              </a:rPr>
              <a:t>.</a:t>
            </a:r>
          </a:p>
          <a:p>
            <a:pPr algn="l" indent="342900" lvl="0" marL="342900">
              <a:lnSpc>
                <a:spcPct val="90000"/>
              </a:lnSpc>
              <a:buClr>
                <a:srgbClr val="00CCFF"/>
              </a:buClr>
              <a:buSzPct val="65000"/>
              <a:buFont typeface="Wingdings"/>
              <a:buChar char=""/>
            </a:pPr>
            <a:r>
              <a:rPr sz="2800">
                <a:solidFill>
                  <a:srgbClr val="000000"/>
                </a:solidFill>
                <a:latin typeface="Times New Roman"/>
              </a:rPr>
              <a:t>Apply tea bag [</a:t>
            </a:r>
            <a:r>
              <a:rPr sz="2800">
                <a:solidFill>
                  <a:srgbClr val="000000"/>
                </a:solidFill>
                <a:latin typeface="Times New Roman"/>
              </a:rPr>
              <a:t>tanic</a:t>
            </a:r>
            <a:r>
              <a:rPr sz="2800">
                <a:solidFill>
                  <a:srgbClr val="000000"/>
                </a:solidFill>
                <a:latin typeface="Times New Roman"/>
              </a:rPr>
              <a:t> acid] natural healing property</a:t>
            </a:r>
            <a:r>
              <a:rPr sz="2000">
                <a:solidFill>
                  <a:srgbClr val="000000"/>
                </a:solidFill>
              </a:rPr>
              <a:t>.</a:t>
            </a:r>
          </a:p>
          <a:p>
            <a:pPr algn="l" indent="342900" lvl="0" marL="342900">
              <a:lnSpc>
                <a:spcPct val="90000"/>
              </a:lnSpc>
              <a:buClr>
                <a:srgbClr val="00CCFF"/>
              </a:buClr>
              <a:buSzPct val="65000"/>
              <a:buFont typeface="Wingdings"/>
              <a:buChar char=""/>
            </a:pPr>
            <a:r>
              <a:rPr sz="2800">
                <a:solidFill>
                  <a:srgbClr val="000000"/>
                </a:solidFill>
                <a:latin typeface="Times New Roman"/>
              </a:rPr>
              <a:t>Proper positioning and attachment of the infant to the breast</a:t>
            </a:r>
            <a:r>
              <a:rPr sz="2000">
                <a:solidFill>
                  <a:srgbClr val="000000"/>
                </a:solidFill>
              </a:rPr>
              <a:t>.</a:t>
            </a:r>
          </a:p>
          <a:p>
            <a:pPr algn="l" indent="342900" lvl="0" marL="342900">
              <a:lnSpc>
                <a:spcPct val="90000"/>
              </a:lnSpc>
            </a:pPr>
            <a:r>
              <a:rPr b="1" sz="2800" i="0" strike="noStrike" u="none">
                <a:solidFill>
                  <a:srgbClr val="000000"/>
                </a:solidFill>
                <a:latin typeface="Times New Roman"/>
              </a:rPr>
              <a:t>Sings a of good positioning of the baby on the breast</a:t>
            </a:r>
          </a:p>
          <a:p>
            <a:pPr algn="l" indent="342900" lvl="0" marL="342900">
              <a:lnSpc>
                <a:spcPct val="90000"/>
              </a:lnSpc>
              <a:buClr>
                <a:srgbClr val="00CCFF"/>
              </a:buClr>
              <a:buSzPct val="65000"/>
              <a:buFont typeface="Arial"/>
              <a:buChar char="•"/>
            </a:pPr>
            <a:r>
              <a:rPr sz="2800">
                <a:solidFill>
                  <a:srgbClr val="000000"/>
                </a:solidFill>
                <a:latin typeface="Times New Roman"/>
              </a:rPr>
              <a:t> infant head and body straight</a:t>
            </a:r>
          </a:p>
          <a:p>
            <a:pPr algn="l" indent="342900" lvl="0" marL="342900">
              <a:lnSpc>
                <a:spcPct val="90000"/>
              </a:lnSpc>
              <a:buClr>
                <a:srgbClr val="00CCFF"/>
              </a:buClr>
              <a:buSzPct val="65000"/>
              <a:buFont typeface="Arial"/>
              <a:buChar char="•"/>
            </a:pPr>
            <a:r>
              <a:rPr sz="2800">
                <a:solidFill>
                  <a:srgbClr val="000000"/>
                </a:solidFill>
                <a:latin typeface="Times New Roman"/>
              </a:rPr>
              <a:t>Infant facing the mother with nose opposite the nipple</a:t>
            </a:r>
          </a:p>
          <a:p>
            <a:pPr algn="l" indent="342900" lvl="0" marL="342900">
              <a:lnSpc>
                <a:spcPct val="90000"/>
              </a:lnSpc>
              <a:buClr>
                <a:srgbClr val="00CCFF"/>
              </a:buClr>
              <a:buSzPct val="65000"/>
              <a:buFont typeface="Arial"/>
              <a:buChar char="•"/>
            </a:pPr>
            <a:r>
              <a:rPr sz="2800">
                <a:solidFill>
                  <a:srgbClr val="000000"/>
                </a:solidFill>
                <a:latin typeface="Times New Roman"/>
              </a:rPr>
              <a:t>Infant body close to the mothers body</a:t>
            </a:r>
          </a:p>
          <a:p>
            <a:pPr algn="l" indent="342900" lvl="0" marL="342900">
              <a:lnSpc>
                <a:spcPct val="90000"/>
              </a:lnSpc>
              <a:buClr>
                <a:srgbClr val="00CCFF"/>
              </a:buClr>
              <a:buSzPct val="65000"/>
              <a:buFont typeface="Arial"/>
              <a:buChar char="•"/>
            </a:pPr>
            <a:r>
              <a:rPr sz="2800">
                <a:solidFill>
                  <a:srgbClr val="000000"/>
                </a:solidFill>
                <a:latin typeface="Times New Roman"/>
              </a:rPr>
              <a:t>Mother supporting infants whole body an neck and shoulder.</a:t>
            </a:r>
          </a:p>
          <a:p>
            <a:pPr algn="l" indent="342900" lvl="0" marL="342900">
              <a:lnSpc>
                <a:spcPct val="90000"/>
              </a:lnSpc>
            </a:pP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105" name=""/>
        <p:cNvGrpSpPr/>
        <p:nvPr/>
      </p:nvGrpSpPr>
      <p:grpSpPr>
        <a:xfrm>
          <a:off x="0" y="0"/>
          <a:ext cx="0" cy="0"/>
          <a:chOff x="0" y="0"/>
          <a:chExt cx="0" cy="0"/>
        </a:xfrm>
      </p:grpSpPr>
      <p:sp>
        <p:nvSpPr>
          <p:cNvPr id="1049787" name=""/>
          <p:cNvSpPr txBox="1"/>
          <p:nvPr>
            <p:ph type="title" idx="0"/>
          </p:nvPr>
        </p:nvSpPr>
        <p:spPr>
          <a:xfrm>
            <a:off x="457200" y="273050"/>
            <a:ext cx="8229600" cy="1143000"/>
          </a:xfrm>
          <a:prstGeom prst="rect"/>
          <a:noFill/>
          <a:ln>
            <a:noFill/>
          </a:ln>
        </p:spPr>
        <p:txBody>
          <a:bodyPr anchor="ctr" wrap="square"/>
          <a:p>
            <a:pPr lvl="0"/>
            <a:r>
              <a:rPr b="1" sz="2800" i="0" strike="noStrike" u="none">
                <a:latin typeface="Times New Roman"/>
              </a:rPr>
              <a:t>Attachment of the baby on the breast</a:t>
            </a:r>
          </a:p>
        </p:txBody>
      </p:sp>
      <p:sp>
        <p:nvSpPr>
          <p:cNvPr id="1049788"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sz="3300">
                <a:latin typeface="Times New Roman"/>
              </a:rPr>
              <a:t>Touch the babies upper lip with your nipple</a:t>
            </a:r>
          </a:p>
          <a:p>
            <a:pPr lvl="0"/>
            <a:r>
              <a:rPr sz="3300">
                <a:latin typeface="Times New Roman"/>
              </a:rPr>
              <a:t>Wait until the babies mouth is open wide</a:t>
            </a:r>
          </a:p>
          <a:p>
            <a:pPr lvl="0"/>
            <a:r>
              <a:rPr sz="3300">
                <a:latin typeface="Times New Roman"/>
              </a:rPr>
              <a:t>Move the baby quickly into your breast, aiming the babies lower lip well below the nipple.</a:t>
            </a:r>
          </a:p>
          <a:p>
            <a:pPr lvl="0">
              <a:buNone/>
            </a:pPr>
            <a:r>
              <a:rPr b="1" i="0" strike="noStrike" u="none"/>
              <a:t>Sings of effective suckling</a:t>
            </a:r>
          </a:p>
          <a:p>
            <a:pPr lvl="0">
              <a:buFont typeface="Wingdings"/>
              <a:buChar char="§"/>
            </a:pPr>
            <a:r>
              <a:rPr sz="3500">
                <a:latin typeface="Times New Roman"/>
              </a:rPr>
              <a:t>Slow deep </a:t>
            </a:r>
            <a:r>
              <a:rPr sz="3500">
                <a:latin typeface="Times New Roman"/>
              </a:rPr>
              <a:t>sucks,sometimes</a:t>
            </a:r>
            <a:r>
              <a:rPr sz="3500">
                <a:latin typeface="Times New Roman"/>
              </a:rPr>
              <a:t> pausing</a:t>
            </a:r>
          </a:p>
          <a:p>
            <a:pPr lvl="0">
              <a:buFont typeface="Wingdings"/>
              <a:buChar char="§"/>
            </a:pPr>
            <a:r>
              <a:rPr sz="3500">
                <a:latin typeface="Times New Roman"/>
              </a:rPr>
              <a:t>Chicks round when suckling</a:t>
            </a:r>
          </a:p>
          <a:p>
            <a:pPr lvl="0">
              <a:buFont typeface="Wingdings"/>
              <a:buChar char="§"/>
            </a:pPr>
            <a:r>
              <a:rPr sz="3500">
                <a:latin typeface="Times New Roman"/>
              </a:rPr>
              <a:t>Baby release breast when milk is finished or satisfied</a:t>
            </a:r>
          </a:p>
          <a:p>
            <a:pPr lvl="0">
              <a:buFont typeface="Wingdings"/>
              <a:buChar char="§"/>
            </a:pPr>
            <a:r>
              <a:rPr sz="3500">
                <a:latin typeface="Times New Roman"/>
              </a:rPr>
              <a:t>Mother feels relaxed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8727" name=""/>
          <p:cNvSpPr txBox="1"/>
          <p:nvPr>
            <p:ph type="title" idx="0"/>
          </p:nvPr>
        </p:nvSpPr>
        <p:spPr>
          <a:xfrm>
            <a:off x="457200" y="273050"/>
            <a:ext cx="8229600" cy="1143000"/>
          </a:xfrm>
          <a:prstGeom prst="rect"/>
          <a:noFill/>
          <a:ln>
            <a:noFill/>
          </a:ln>
        </p:spPr>
        <p:txBody>
          <a:bodyPr anchor="ctr" wrap="square"/>
          <a:p>
            <a:pPr lvl="0"/>
            <a:r>
              <a:t>The uterine parts</a:t>
            </a:r>
          </a:p>
        </p:txBody>
      </p:sp>
      <p:sp>
        <p:nvSpPr>
          <p:cNvPr id="1048728" name=""/>
          <p:cNvSpPr txBox="1"/>
          <p:nvPr>
            <p:ph type="body" idx="1"/>
          </p:nvPr>
        </p:nvSpPr>
        <p:spPr>
          <a:xfrm>
            <a:off x="457200" y="1600200"/>
            <a:ext cx="8229600" cy="4524375"/>
          </a:xfrm>
          <a:prstGeom prst="rect"/>
          <a:noFill/>
          <a:ln>
            <a:noFill/>
          </a:ln>
        </p:spPr>
        <p:txBody>
          <a:bodyPr anchor="t" wrap="square">
            <a:normAutofit fontScale="96429" lnSpcReduction="20000"/>
          </a:bodyPr>
          <a:p>
            <a:pPr lvl="0">
              <a:buNone/>
            </a:pPr>
            <a:r>
              <a:t>Its divided into 3 main parts:-</a:t>
            </a:r>
          </a:p>
          <a:p>
            <a:pPr lvl="1"/>
            <a:r>
              <a:t>a) The body</a:t>
            </a:r>
          </a:p>
          <a:p>
            <a:pPr lvl="1"/>
            <a:r>
              <a:t>b) The Isthmus</a:t>
            </a:r>
          </a:p>
          <a:p>
            <a:pPr lvl="1"/>
            <a:r>
              <a:t>c) The cervix</a:t>
            </a:r>
          </a:p>
          <a:p>
            <a:pPr lvl="0">
              <a:buNone/>
            </a:pPr>
            <a:r>
              <a:t>BODY (Corpus)</a:t>
            </a:r>
          </a:p>
          <a:p>
            <a:pPr lvl="0">
              <a:buNone/>
            </a:pPr>
            <a:r>
              <a:t>It’s the upper part which is about 5cm in length and forms the major part of the uterus</a:t>
            </a:r>
          </a:p>
          <a:p>
            <a:pPr lvl="0">
              <a:buNone/>
            </a:pPr>
            <a:r>
              <a:t>The rounder doom shaped part above the fallopian tubes is called the </a:t>
            </a:r>
            <a:r>
              <a:t>fundus</a:t>
            </a:r>
            <a:r>
              <a:t>, while the upper outer angles where the fallopian tubes join the uterus are known as the </a:t>
            </a:r>
            <a:r>
              <a:t>cornua</a:t>
            </a:r>
          </a:p>
          <a:p>
            <a:pPr lvl="0">
              <a:buNone/>
            </a:pPr>
            <a:r>
              <a:t>The cavity is the triangular shaped space.</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108" name=""/>
        <p:cNvGrpSpPr/>
        <p:nvPr/>
      </p:nvGrpSpPr>
      <p:grpSpPr>
        <a:xfrm>
          <a:off x="0" y="0"/>
          <a:ext cx="0" cy="0"/>
          <a:chOff x="0" y="0"/>
          <a:chExt cx="0" cy="0"/>
        </a:xfrm>
      </p:grpSpPr>
      <p:sp>
        <p:nvSpPr>
          <p:cNvPr id="1049792" name=""/>
          <p:cNvSpPr txBox="1"/>
          <p:nvPr/>
        </p:nvSpPr>
        <p:spPr>
          <a:xfrm>
            <a:off x="457200" y="180975"/>
            <a:ext cx="8229600" cy="701675"/>
          </a:xfrm>
          <a:prstGeom prst="rect"/>
          <a:noFill/>
          <a:ln>
            <a:noFill/>
          </a:ln>
        </p:spPr>
        <p:txBody>
          <a:bodyPr anchor="ctr" wrap="none"/>
          <a:p>
            <a:pPr algn="l" indent="0" lvl="0" marL="0"/>
          </a:p>
        </p:txBody>
      </p:sp>
      <p:sp>
        <p:nvSpPr>
          <p:cNvPr id="1049793" name=""/>
          <p:cNvSpPr txBox="1"/>
          <p:nvPr/>
        </p:nvSpPr>
        <p:spPr>
          <a:xfrm>
            <a:off x="457200" y="1143000"/>
            <a:ext cx="8229600" cy="5273675"/>
          </a:xfrm>
          <a:prstGeom prst="rect"/>
          <a:noFill/>
          <a:ln>
            <a:noFill/>
          </a:ln>
        </p:spPr>
        <p:txBody>
          <a:bodyPr anchor="t" wrap="square"/>
          <a:p>
            <a:pPr algn="l" indent="342900" lvl="0" marL="342900">
              <a:buNone/>
            </a:pPr>
            <a:r>
              <a:rPr sz="3200">
                <a:solidFill>
                  <a:srgbClr val="000000"/>
                </a:solidFill>
                <a:latin typeface="Times New Roman"/>
              </a:rPr>
              <a:t>Mastitis </a:t>
            </a:r>
            <a:r>
              <a:rPr sz="3200">
                <a:solidFill>
                  <a:srgbClr val="000000"/>
                </a:solidFill>
                <a:latin typeface="Times New Roman"/>
              </a:rPr>
              <a:t>– </a:t>
            </a:r>
          </a:p>
          <a:p>
            <a:pPr algn="l" indent="342900" lvl="0" marL="342900">
              <a:buClr>
                <a:srgbClr val="00CCFF"/>
              </a:buClr>
              <a:buSzPct val="65000"/>
              <a:buFont typeface="Wingdings"/>
              <a:buChar char=""/>
            </a:pPr>
            <a:r>
              <a:rPr sz="2800">
                <a:solidFill>
                  <a:srgbClr val="000000"/>
                </a:solidFill>
                <a:latin typeface="Times New Roman"/>
              </a:rPr>
              <a:t>“inflammation”; milk duct/gland becomes infected. Poss. antibiotic therapy. Manual expression, continue to breast feed, frequent warm compresses. </a:t>
            </a:r>
          </a:p>
          <a:p>
            <a:pPr algn="l" indent="342900" lvl="0" marL="342900">
              <a:buClr>
                <a:srgbClr val="00CCFF"/>
              </a:buClr>
              <a:buSzPct val="65000"/>
              <a:buFont typeface="Wingdings"/>
              <a:buChar char=""/>
            </a:pPr>
            <a:r>
              <a:rPr sz="2800">
                <a:solidFill>
                  <a:srgbClr val="000000"/>
                </a:solidFill>
                <a:latin typeface="Times New Roman"/>
              </a:rPr>
              <a:t>Infective type</a:t>
            </a:r>
          </a:p>
          <a:p>
            <a:pPr algn="l" indent="342900" lvl="0" marL="342900">
              <a:buClr>
                <a:srgbClr val="00CCFF"/>
              </a:buClr>
              <a:buSzPct val="65000"/>
              <a:buFont typeface="Wingdings"/>
              <a:buChar char=""/>
            </a:pPr>
            <a:r>
              <a:rPr sz="2800">
                <a:solidFill>
                  <a:srgbClr val="000000"/>
                </a:solidFill>
                <a:latin typeface="Times New Roman"/>
              </a:rPr>
              <a:t>Predsposing</a:t>
            </a:r>
            <a:r>
              <a:rPr sz="2800">
                <a:solidFill>
                  <a:srgbClr val="000000"/>
                </a:solidFill>
                <a:latin typeface="Times New Roman"/>
              </a:rPr>
              <a:t> factors to infective mastitis</a:t>
            </a:r>
          </a:p>
          <a:p>
            <a:pPr algn="l" indent="342900" lvl="0" marL="342900"/>
            <a:r>
              <a:rPr sz="2800">
                <a:solidFill>
                  <a:srgbClr val="000000"/>
                </a:solidFill>
                <a:latin typeface="Times New Roman"/>
              </a:rPr>
              <a:t>Caused by micro organisms</a:t>
            </a:r>
          </a:p>
          <a:p>
            <a:pPr algn="l" indent="342900" lvl="0" marL="342900"/>
            <a:r>
              <a:rPr sz="2800">
                <a:solidFill>
                  <a:srgbClr val="000000"/>
                </a:solidFill>
                <a:latin typeface="Times New Roman"/>
              </a:rPr>
              <a:t>Infected baby </a:t>
            </a:r>
            <a:r>
              <a:rPr sz="2800">
                <a:solidFill>
                  <a:srgbClr val="000000"/>
                </a:solidFill>
                <a:latin typeface="Times New Roman"/>
              </a:rPr>
              <a:t>eyes,mouth</a:t>
            </a:r>
            <a:r>
              <a:rPr sz="2800">
                <a:solidFill>
                  <a:srgbClr val="000000"/>
                </a:solidFill>
                <a:latin typeface="Times New Roman"/>
              </a:rPr>
              <a:t>,</a:t>
            </a:r>
          </a:p>
          <a:p>
            <a:pPr algn="l" indent="342900" lvl="0" marL="342900"/>
            <a:r>
              <a:rPr sz="2800">
                <a:solidFill>
                  <a:srgbClr val="000000"/>
                </a:solidFill>
                <a:latin typeface="Times New Roman"/>
              </a:rPr>
              <a:t>Cracked nipples</a:t>
            </a:r>
          </a:p>
          <a:p>
            <a:pPr algn="l" indent="342900" lvl="0" marL="342900"/>
            <a:r>
              <a:rPr sz="2800">
                <a:solidFill>
                  <a:srgbClr val="000000"/>
                </a:solidFill>
                <a:latin typeface="Times New Roman"/>
              </a:rPr>
              <a:t>Mestastasise</a:t>
            </a:r>
            <a:r>
              <a:rPr sz="2800">
                <a:solidFill>
                  <a:srgbClr val="000000"/>
                </a:solidFill>
                <a:latin typeface="Times New Roman"/>
              </a:rPr>
              <a:t> of micro organism in </a:t>
            </a:r>
            <a:r>
              <a:rPr sz="2800">
                <a:solidFill>
                  <a:srgbClr val="000000"/>
                </a:solidFill>
                <a:latin typeface="Times New Roman"/>
              </a:rPr>
              <a:t>milk,inadequet</a:t>
            </a:r>
            <a:r>
              <a:rPr sz="2800">
                <a:solidFill>
                  <a:srgbClr val="000000"/>
                </a:solidFill>
                <a:latin typeface="Times New Roman"/>
              </a:rPr>
              <a:t> empting of the breast</a:t>
            </a:r>
          </a:p>
          <a:p>
            <a:pPr algn="l" indent="342900" lvl="0" marL="342900"/>
          </a:p>
          <a:p>
            <a:pPr algn="l" indent="342900" lvl="0" marL="342900"/>
          </a:p>
          <a:p>
            <a:pPr algn="l" indent="342900" lvl="0" marL="342900"/>
          </a:p>
          <a:p>
            <a:pPr algn="l" indent="342900" lvl="0" marL="342900">
              <a:buClr>
                <a:srgbClr val="00CCFF"/>
              </a:buClr>
              <a:buSzPct val="65000"/>
              <a:buFont typeface="Wingdings"/>
              <a:buChar char=""/>
            </a:pPr>
          </a:p>
          <a:p>
            <a:pPr algn="l" indent="342900" lvl="0" marL="342900">
              <a:buClr>
                <a:srgbClr val="00CCFF"/>
              </a:buClr>
              <a:buSzPct val="65000"/>
              <a:buFont typeface="Wingdings"/>
              <a:buChar char=""/>
            </a:pPr>
          </a:p>
          <a:p>
            <a:pPr algn="l" indent="342900" lvl="0" marL="342900">
              <a:buNone/>
            </a:pP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111" name=""/>
        <p:cNvGrpSpPr/>
        <p:nvPr/>
      </p:nvGrpSpPr>
      <p:grpSpPr>
        <a:xfrm>
          <a:off x="0" y="0"/>
          <a:ext cx="0" cy="0"/>
          <a:chOff x="0" y="0"/>
          <a:chExt cx="0" cy="0"/>
        </a:xfrm>
      </p:grpSpPr>
      <p:sp>
        <p:nvSpPr>
          <p:cNvPr id="1049798" name=""/>
          <p:cNvSpPr txBox="1"/>
          <p:nvPr>
            <p:ph type="title" idx="0"/>
          </p:nvPr>
        </p:nvSpPr>
        <p:spPr>
          <a:xfrm>
            <a:off x="457200" y="273050"/>
            <a:ext cx="8229600" cy="1143000"/>
          </a:xfrm>
          <a:prstGeom prst="rect"/>
          <a:noFill/>
          <a:ln>
            <a:noFill/>
          </a:ln>
        </p:spPr>
        <p:txBody>
          <a:bodyPr anchor="ctr" wrap="square"/>
          <a:p>
            <a:pPr lvl="0"/>
            <a:r>
              <a:t>cont</a:t>
            </a:r>
          </a:p>
        </p:txBody>
      </p:sp>
      <p:sp>
        <p:nvSpPr>
          <p:cNvPr id="1049799" name=""/>
          <p:cNvSpPr txBox="1"/>
          <p:nvPr>
            <p:ph type="body" idx="1"/>
          </p:nvPr>
        </p:nvSpPr>
        <p:spPr>
          <a:xfrm>
            <a:off x="457200" y="1600200"/>
            <a:ext cx="8229600" cy="4524375"/>
          </a:xfrm>
          <a:prstGeom prst="rect"/>
          <a:noFill/>
          <a:ln>
            <a:noFill/>
          </a:ln>
        </p:spPr>
        <p:txBody>
          <a:bodyPr anchor="t" wrap="square">
            <a:normAutofit fontScale="96667" lnSpcReduction="20000"/>
          </a:bodyPr>
          <a:p>
            <a:pPr lvl="0"/>
            <a:r>
              <a:t>Sick baby not able to empty the breast</a:t>
            </a:r>
          </a:p>
          <a:p>
            <a:pPr lvl="0"/>
            <a:r>
              <a:t>Breast </a:t>
            </a:r>
            <a:r>
              <a:t>engogement</a:t>
            </a:r>
          </a:p>
          <a:p>
            <a:pPr lvl="0">
              <a:buNone/>
            </a:pPr>
            <a:r>
              <a:rPr b="1" i="0" strike="noStrike" u="none"/>
              <a:t>Sings and symptoms</a:t>
            </a:r>
          </a:p>
          <a:p>
            <a:pPr lvl="0">
              <a:buFont typeface="Wingdings"/>
              <a:buChar char="§"/>
            </a:pPr>
            <a:r>
              <a:rPr sz="3000">
                <a:latin typeface="Times New Roman"/>
              </a:rPr>
              <a:t>Raise in body temp to 40oc</a:t>
            </a:r>
          </a:p>
          <a:p>
            <a:pPr lvl="0">
              <a:buFont typeface="Wingdings"/>
              <a:buChar char="§"/>
            </a:pPr>
            <a:r>
              <a:rPr sz="3000">
                <a:latin typeface="Times New Roman"/>
              </a:rPr>
              <a:t>Rapid pulse rate</a:t>
            </a:r>
          </a:p>
          <a:p>
            <a:pPr lvl="0">
              <a:buFont typeface="Wingdings"/>
              <a:buChar char="§"/>
            </a:pPr>
            <a:r>
              <a:rPr sz="3000">
                <a:latin typeface="Times New Roman"/>
              </a:rPr>
              <a:t>Thrombing</a:t>
            </a:r>
            <a:r>
              <a:rPr sz="3000">
                <a:latin typeface="Times New Roman"/>
              </a:rPr>
              <a:t> breast pain</a:t>
            </a:r>
          </a:p>
          <a:p>
            <a:pPr lvl="0">
              <a:buFont typeface="Wingdings"/>
              <a:buChar char="§"/>
            </a:pPr>
            <a:r>
              <a:rPr sz="3000">
                <a:latin typeface="Times New Roman"/>
              </a:rPr>
              <a:t>Breast tenderness</a:t>
            </a:r>
          </a:p>
          <a:p>
            <a:pPr lvl="0">
              <a:buFont typeface="Wingdings"/>
              <a:buChar char="§"/>
            </a:pPr>
            <a:r>
              <a:rPr sz="3000">
                <a:latin typeface="Times New Roman"/>
              </a:rPr>
              <a:t>On exam breast appears </a:t>
            </a:r>
            <a:r>
              <a:rPr sz="3000">
                <a:latin typeface="Times New Roman"/>
              </a:rPr>
              <a:t>welged</a:t>
            </a:r>
            <a:r>
              <a:rPr sz="3000">
                <a:latin typeface="Times New Roman"/>
              </a:rPr>
              <a:t> shaped </a:t>
            </a:r>
            <a:r>
              <a:rPr sz="3000">
                <a:latin typeface="Times New Roman"/>
              </a:rPr>
              <a:t>indurated</a:t>
            </a:r>
            <a:r>
              <a:rPr sz="3000">
                <a:latin typeface="Times New Roman"/>
              </a:rPr>
              <a:t> reddened.</a:t>
            </a:r>
          </a:p>
          <a:p>
            <a:pPr lvl="0">
              <a:buFont typeface="Wingdings"/>
              <a:buChar char="§"/>
            </a:pPr>
            <a:r>
              <a:rPr sz="3000">
                <a:latin typeface="Times New Roman"/>
              </a:rPr>
              <a:t>Sever </a:t>
            </a:r>
            <a:r>
              <a:rPr sz="3000">
                <a:latin typeface="Times New Roman"/>
              </a:rPr>
              <a:t>rigous</a:t>
            </a:r>
            <a:r>
              <a:rPr sz="3000">
                <a:latin typeface="Times New Roman"/>
              </a:rPr>
              <a:t> and shivering.</a:t>
            </a:r>
          </a:p>
          <a:p>
            <a:pPr lvl="0">
              <a:buNone/>
            </a:pP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112" name=""/>
        <p:cNvGrpSpPr/>
        <p:nvPr/>
      </p:nvGrpSpPr>
      <p:grpSpPr>
        <a:xfrm>
          <a:off x="0" y="0"/>
          <a:ext cx="0" cy="0"/>
          <a:chOff x="0" y="0"/>
          <a:chExt cx="0" cy="0"/>
        </a:xfrm>
      </p:grpSpPr>
      <p:sp>
        <p:nvSpPr>
          <p:cNvPr id="1049800" name=""/>
          <p:cNvSpPr txBox="1"/>
          <p:nvPr>
            <p:ph type="title" idx="0"/>
          </p:nvPr>
        </p:nvSpPr>
        <p:spPr>
          <a:xfrm>
            <a:off x="457200" y="273050"/>
            <a:ext cx="8229600" cy="1143000"/>
          </a:xfrm>
          <a:prstGeom prst="rect"/>
          <a:noFill/>
          <a:ln>
            <a:noFill/>
          </a:ln>
        </p:spPr>
        <p:txBody>
          <a:bodyPr anchor="ctr" wrap="square">
            <a:normAutofit fontScale="90000"/>
          </a:bodyPr>
          <a:p>
            <a:pPr lvl="0"/>
            <a:r>
              <a:t>Management of acute infective type</a:t>
            </a:r>
          </a:p>
        </p:txBody>
      </p:sp>
      <p:sp>
        <p:nvSpPr>
          <p:cNvPr id="1049801" name=""/>
          <p:cNvSpPr txBox="1"/>
          <p:nvPr>
            <p:ph type="body" idx="1"/>
          </p:nvPr>
        </p:nvSpPr>
        <p:spPr>
          <a:xfrm>
            <a:off x="457200" y="1600200"/>
            <a:ext cx="8229600" cy="4524375"/>
          </a:xfrm>
          <a:prstGeom prst="rect"/>
          <a:noFill/>
          <a:ln>
            <a:noFill/>
          </a:ln>
        </p:spPr>
        <p:txBody>
          <a:bodyPr anchor="t" wrap="square"/>
          <a:p>
            <a:pPr lvl="0"/>
            <a:r>
              <a:t>If no pus give </a:t>
            </a:r>
            <a:r>
              <a:t>anagesics</a:t>
            </a:r>
          </a:p>
          <a:p>
            <a:pPr lvl="0"/>
            <a:r>
              <a:t>Express gently to reduce </a:t>
            </a:r>
            <a:r>
              <a:t>engogement</a:t>
            </a:r>
          </a:p>
          <a:p>
            <a:pPr lvl="0"/>
            <a:r>
              <a:t>Use firm bra</a:t>
            </a:r>
          </a:p>
          <a:p>
            <a:pPr lvl="0"/>
            <a:r>
              <a:t>Put on </a:t>
            </a:r>
            <a:r>
              <a:t>atibiotics</a:t>
            </a:r>
            <a:r>
              <a:t> </a:t>
            </a:r>
            <a:r>
              <a:t>ie</a:t>
            </a:r>
            <a:r>
              <a:t> </a:t>
            </a:r>
            <a:r>
              <a:t>amoxyl,ergometrine,or</a:t>
            </a:r>
            <a:r>
              <a:t> </a:t>
            </a:r>
            <a:r>
              <a:t>augumentine</a:t>
            </a:r>
            <a:r>
              <a:t> tabs</a:t>
            </a:r>
          </a:p>
          <a:p>
            <a:pPr lvl="0"/>
            <a:r>
              <a:t>Psychotherapy.</a:t>
            </a:r>
          </a:p>
          <a:p>
            <a:pPr lvl="0">
              <a:buNone/>
            </a:pPr>
            <a:r>
              <a:t>If the treatment fails it can lead to breast abscess.</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113" name=""/>
        <p:cNvGrpSpPr/>
        <p:nvPr/>
      </p:nvGrpSpPr>
      <p:grpSpPr>
        <a:xfrm>
          <a:off x="0" y="0"/>
          <a:ext cx="0" cy="0"/>
          <a:chOff x="0" y="0"/>
          <a:chExt cx="0" cy="0"/>
        </a:xfrm>
      </p:grpSpPr>
      <p:sp>
        <p:nvSpPr>
          <p:cNvPr id="1049802" name=""/>
          <p:cNvSpPr txBox="1"/>
          <p:nvPr>
            <p:ph type="title" idx="0"/>
          </p:nvPr>
        </p:nvSpPr>
        <p:spPr>
          <a:xfrm>
            <a:off x="457200" y="273050"/>
            <a:ext cx="8229600" cy="1143000"/>
          </a:xfrm>
          <a:prstGeom prst="rect"/>
          <a:noFill/>
          <a:ln>
            <a:noFill/>
          </a:ln>
        </p:spPr>
        <p:txBody>
          <a:bodyPr anchor="ctr" wrap="square"/>
          <a:p>
            <a:pPr lvl="0"/>
            <a:r>
              <a:t>Breast abscess</a:t>
            </a:r>
          </a:p>
        </p:txBody>
      </p:sp>
      <p:sp>
        <p:nvSpPr>
          <p:cNvPr id="1049803" name=""/>
          <p:cNvSpPr txBox="1"/>
          <p:nvPr>
            <p:ph type="body" idx="1"/>
          </p:nvPr>
        </p:nvSpPr>
        <p:spPr>
          <a:xfrm>
            <a:off x="457200" y="1600200"/>
            <a:ext cx="8229600" cy="4524375"/>
          </a:xfrm>
          <a:prstGeom prst="rect"/>
          <a:noFill/>
          <a:ln>
            <a:noFill/>
          </a:ln>
        </p:spPr>
        <p:txBody>
          <a:bodyPr anchor="t" wrap="square"/>
          <a:p>
            <a:pPr lvl="0">
              <a:buNone/>
            </a:pPr>
            <a:r>
              <a:rPr sz="2800">
                <a:latin typeface="Times New Roman"/>
              </a:rPr>
              <a:t>It is pus formation on the breast</a:t>
            </a:r>
          </a:p>
          <a:p>
            <a:pPr lvl="0">
              <a:buNone/>
            </a:pPr>
            <a:r>
              <a:rPr sz="2800">
                <a:latin typeface="Times New Roman"/>
              </a:rPr>
              <a:t>The abscess is </a:t>
            </a:r>
            <a:r>
              <a:rPr sz="2800">
                <a:latin typeface="Times New Roman"/>
              </a:rPr>
              <a:t>painful,redi</a:t>
            </a:r>
            <a:r>
              <a:rPr sz="2800">
                <a:latin typeface="Times New Roman"/>
              </a:rPr>
              <a:t> n </a:t>
            </a:r>
            <a:r>
              <a:rPr sz="2800">
                <a:latin typeface="Times New Roman"/>
              </a:rPr>
              <a:t>colour,tender</a:t>
            </a:r>
            <a:r>
              <a:rPr sz="2800">
                <a:latin typeface="Times New Roman"/>
              </a:rPr>
              <a:t> </a:t>
            </a:r>
            <a:r>
              <a:rPr sz="2800">
                <a:latin typeface="Times New Roman"/>
              </a:rPr>
              <a:t>axillary</a:t>
            </a:r>
            <a:r>
              <a:rPr sz="2800">
                <a:latin typeface="Times New Roman"/>
              </a:rPr>
              <a:t> glands enlarged</a:t>
            </a:r>
            <a:r>
              <a:t>.</a:t>
            </a:r>
          </a:p>
          <a:p>
            <a:pPr lvl="0">
              <a:buNone/>
            </a:pPr>
            <a:r>
              <a:t>Mnx</a:t>
            </a:r>
          </a:p>
          <a:p>
            <a:pPr lvl="0">
              <a:buNone/>
            </a:pPr>
            <a:r>
              <a:rPr sz="2800">
                <a:latin typeface="Times New Roman"/>
              </a:rPr>
              <a:t>Put the patient on </a:t>
            </a:r>
            <a:r>
              <a:rPr sz="2800">
                <a:latin typeface="Times New Roman"/>
              </a:rPr>
              <a:t>atibiotics</a:t>
            </a:r>
            <a:r>
              <a:rPr sz="2800">
                <a:latin typeface="Times New Roman"/>
              </a:rPr>
              <a:t> and strong analgesics</a:t>
            </a:r>
          </a:p>
          <a:p>
            <a:pPr lvl="0">
              <a:buNone/>
            </a:pPr>
            <a:r>
              <a:rPr sz="2800">
                <a:latin typeface="Times New Roman"/>
              </a:rPr>
              <a:t>If the abscess is ripe do </a:t>
            </a:r>
            <a:r>
              <a:rPr sz="2800">
                <a:latin typeface="Times New Roman"/>
              </a:rPr>
              <a:t>insincion</a:t>
            </a:r>
            <a:r>
              <a:rPr sz="2800">
                <a:latin typeface="Times New Roman"/>
              </a:rPr>
              <a:t> and drainage/I$C</a:t>
            </a:r>
          </a:p>
          <a:p>
            <a:pPr lvl="0">
              <a:buNone/>
            </a:pPr>
            <a:r>
              <a:rPr sz="2800">
                <a:latin typeface="Times New Roman"/>
              </a:rPr>
              <a:t>Emphasis on personal and the environmental hygiene.</a:t>
            </a:r>
          </a:p>
          <a:p>
            <a:pPr lvl="0">
              <a:buNone/>
            </a:pPr>
            <a:r>
              <a:rPr sz="2800">
                <a:latin typeface="Times New Roman"/>
              </a:rPr>
              <a:t>H/educate on complete emptying of the breast.</a:t>
            </a:r>
          </a:p>
          <a:p>
            <a:pPr lvl="0">
              <a:buNone/>
            </a:p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114" name=""/>
        <p:cNvGrpSpPr/>
        <p:nvPr/>
      </p:nvGrpSpPr>
      <p:grpSpPr>
        <a:xfrm>
          <a:off x="0" y="0"/>
          <a:ext cx="0" cy="0"/>
          <a:chOff x="0" y="0"/>
          <a:chExt cx="0" cy="0"/>
        </a:xfrm>
      </p:grpSpPr>
      <p:sp>
        <p:nvSpPr>
          <p:cNvPr id="1049804" name=""/>
          <p:cNvSpPr txBox="1"/>
          <p:nvPr>
            <p:ph type="title" idx="0"/>
          </p:nvPr>
        </p:nvSpPr>
        <p:spPr>
          <a:xfrm>
            <a:off x="457200" y="273050"/>
            <a:ext cx="8229600" cy="1143000"/>
          </a:xfrm>
          <a:prstGeom prst="rect"/>
          <a:noFill/>
          <a:ln>
            <a:noFill/>
          </a:ln>
        </p:spPr>
        <p:txBody>
          <a:bodyPr anchor="ctr" wrap="square"/>
          <a:p>
            <a:pPr lvl="0"/>
            <a:r>
              <a:rPr sz="3600"/>
              <a:t>Midwife care of the postpartum woman</a:t>
            </a:r>
          </a:p>
        </p:txBody>
      </p:sp>
      <p:sp>
        <p:nvSpPr>
          <p:cNvPr id="1049805" name=""/>
          <p:cNvSpPr txBox="1"/>
          <p:nvPr>
            <p:ph type="body" idx="1"/>
          </p:nvPr>
        </p:nvSpPr>
        <p:spPr>
          <a:xfrm>
            <a:off x="457200" y="1600200"/>
            <a:ext cx="8229600" cy="4524375"/>
          </a:xfrm>
          <a:prstGeom prst="rect"/>
          <a:noFill/>
          <a:ln>
            <a:noFill/>
          </a:ln>
        </p:spPr>
        <p:txBody>
          <a:bodyPr anchor="t" wrap="square"/>
          <a:p>
            <a:pPr algn="l" lvl="0">
              <a:buNone/>
            </a:pPr>
          </a:p>
          <a:p>
            <a:pPr algn="l" lvl="0">
              <a:buNone/>
            </a:pPr>
            <a:r>
              <a:rPr sz="2400">
                <a:solidFill>
                  <a:srgbClr val="000000"/>
                </a:solidFill>
              </a:rPr>
              <a:t>It is the first 1-2 hours after birth is a crucial time for the mother and newborn.</a:t>
            </a:r>
          </a:p>
          <a:p>
            <a:pPr algn="l" lvl="0">
              <a:buNone/>
            </a:pPr>
            <a:r>
              <a:rPr sz="2400">
                <a:solidFill>
                  <a:srgbClr val="000000"/>
                </a:solidFill>
              </a:rPr>
              <a:t> Both not only are recovery from physical process of birth, but also are becoming acquainted with each other and with additional family members</a:t>
            </a:r>
            <a:r>
              <a:rPr sz="2400"/>
              <a:t>   </a:t>
            </a:r>
          </a:p>
        </p:txBody>
      </p:sp>
      <p:pic>
        <p:nvPicPr>
          <p:cNvPr id="2097203" name=""/>
          <p:cNvPicPr>
            <a:picLocks/>
          </p:cNvPicPr>
          <p:nvPr/>
        </p:nvPicPr>
        <p:blipFill>
          <a:blip xmlns:r="http://schemas.openxmlformats.org/officeDocument/2006/relationships" r:embed="rId1"/>
          <a:srcRect/>
          <a:stretch>
            <a:fillRect/>
          </a:stretch>
        </p:blipFill>
        <p:spPr>
          <a:xfrm>
            <a:off x="3924300" y="4114800"/>
            <a:ext cx="5026025" cy="2743200"/>
          </a:xfrm>
          <a:prstGeom prst="rect"/>
          <a:noFill/>
          <a:ln>
            <a:noFill/>
          </a:ln>
        </p:spPr>
      </p:pic>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115" name=""/>
        <p:cNvGrpSpPr/>
        <p:nvPr/>
      </p:nvGrpSpPr>
      <p:grpSpPr>
        <a:xfrm>
          <a:off x="0" y="0"/>
          <a:ext cx="0" cy="0"/>
          <a:chOff x="0" y="0"/>
          <a:chExt cx="0" cy="0"/>
        </a:xfrm>
      </p:grpSpPr>
      <p:sp>
        <p:nvSpPr>
          <p:cNvPr id="1049806" name=""/>
          <p:cNvSpPr txBox="1"/>
          <p:nvPr>
            <p:ph type="title" idx="0"/>
          </p:nvPr>
        </p:nvSpPr>
        <p:spPr>
          <a:xfrm>
            <a:off x="457200" y="273050"/>
            <a:ext cx="8229600" cy="1143000"/>
          </a:xfrm>
          <a:prstGeom prst="rect"/>
          <a:noFill/>
          <a:ln>
            <a:noFill/>
          </a:ln>
        </p:spPr>
        <p:txBody>
          <a:bodyPr anchor="ctr" wrap="square"/>
          <a:p>
            <a:pPr lvl="0"/>
            <a:r>
              <a:rPr sz="2800">
                <a:latin typeface="Times New Roman"/>
              </a:rPr>
              <a:t>Objectives of  immediate postpartum care</a:t>
            </a:r>
          </a:p>
        </p:txBody>
      </p:sp>
      <p:sp>
        <p:nvSpPr>
          <p:cNvPr id="1049807" name=""/>
          <p:cNvSpPr txBox="1"/>
          <p:nvPr>
            <p:ph type="body" idx="1"/>
          </p:nvPr>
        </p:nvSpPr>
        <p:spPr>
          <a:xfrm>
            <a:off x="457200" y="1600200"/>
            <a:ext cx="8229600" cy="4524375"/>
          </a:xfrm>
          <a:prstGeom prst="rect"/>
          <a:noFill/>
          <a:ln>
            <a:noFill/>
          </a:ln>
        </p:spPr>
        <p:txBody>
          <a:bodyPr anchor="t" wrap="square">
            <a:normAutofit fontScale="96429" lnSpcReduction="20000"/>
          </a:bodyPr>
          <a:p>
            <a:pPr lvl="0">
              <a:buNone/>
            </a:pPr>
            <a:r>
              <a:rPr sz="2800">
                <a:latin typeface="Times New Roman"/>
              </a:rPr>
              <a:t>The goal of immediate care is to </a:t>
            </a:r>
            <a:r>
              <a:rPr sz="2800">
                <a:latin typeface="Times New Roman"/>
              </a:rPr>
              <a:t>arest</a:t>
            </a:r>
            <a:r>
              <a:rPr sz="2800">
                <a:latin typeface="Times New Roman"/>
              </a:rPr>
              <a:t> any problem of the mother and prevent complication by dealing with the problem early.</a:t>
            </a:r>
          </a:p>
          <a:p>
            <a:pPr lvl="0"/>
            <a:r>
              <a:rPr sz="2800">
                <a:latin typeface="Times New Roman"/>
              </a:rPr>
              <a:t>To provide individual care according to the individual need and not </a:t>
            </a:r>
            <a:r>
              <a:rPr sz="2800">
                <a:latin typeface="Times New Roman"/>
              </a:rPr>
              <a:t>routeen</a:t>
            </a:r>
            <a:r>
              <a:rPr sz="2800">
                <a:latin typeface="Times New Roman"/>
              </a:rPr>
              <a:t>.</a:t>
            </a:r>
          </a:p>
          <a:p>
            <a:pPr lvl="0"/>
            <a:r>
              <a:rPr sz="2800">
                <a:latin typeface="Times New Roman"/>
              </a:rPr>
              <a:t>To provide for </a:t>
            </a:r>
            <a:r>
              <a:rPr sz="2800">
                <a:latin typeface="Times New Roman"/>
              </a:rPr>
              <a:t>adeqaut</a:t>
            </a:r>
            <a:r>
              <a:rPr sz="2800">
                <a:latin typeface="Times New Roman"/>
              </a:rPr>
              <a:t> rest which is stress free</a:t>
            </a:r>
          </a:p>
          <a:p>
            <a:pPr lvl="0"/>
            <a:r>
              <a:rPr sz="2800">
                <a:latin typeface="Times New Roman"/>
              </a:rPr>
              <a:t>To indentify potential problem </a:t>
            </a:r>
            <a:r>
              <a:rPr sz="2800">
                <a:latin typeface="Times New Roman"/>
              </a:rPr>
              <a:t>ie</a:t>
            </a:r>
            <a:r>
              <a:rPr sz="2800">
                <a:latin typeface="Times New Roman"/>
              </a:rPr>
              <a:t> </a:t>
            </a:r>
            <a:r>
              <a:rPr sz="2800">
                <a:latin typeface="Times New Roman"/>
              </a:rPr>
              <a:t>emotional,physical</a:t>
            </a:r>
            <a:r>
              <a:rPr sz="2800">
                <a:latin typeface="Times New Roman"/>
              </a:rPr>
              <a:t> and give </a:t>
            </a:r>
            <a:r>
              <a:rPr sz="2800">
                <a:latin typeface="Times New Roman"/>
              </a:rPr>
              <a:t>appropreat</a:t>
            </a:r>
            <a:r>
              <a:rPr sz="2800">
                <a:latin typeface="Times New Roman"/>
              </a:rPr>
              <a:t> care.</a:t>
            </a:r>
          </a:p>
          <a:p>
            <a:pPr lvl="0"/>
            <a:r>
              <a:rPr sz="2800">
                <a:latin typeface="Times New Roman"/>
              </a:rPr>
              <a:t>To have good communication </a:t>
            </a:r>
            <a:r>
              <a:rPr sz="2800">
                <a:latin typeface="Times New Roman"/>
              </a:rPr>
              <a:t>amongest</a:t>
            </a:r>
            <a:r>
              <a:rPr sz="2800">
                <a:latin typeface="Times New Roman"/>
              </a:rPr>
              <a:t> the family members concerning the care of the baby and the mother.</a:t>
            </a:r>
          </a:p>
          <a:p>
            <a:pPr lvl="0"/>
            <a:r>
              <a:rPr sz="2800">
                <a:latin typeface="Times New Roman"/>
              </a:rPr>
              <a:t>To have good time for learning and have time for discussion with the mother.</a:t>
            </a:r>
          </a:p>
          <a:p>
            <a:pPr lvl="0"/>
          </a:p>
          <a:p>
            <a:pPr lvl="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116" name=""/>
        <p:cNvGrpSpPr/>
        <p:nvPr/>
      </p:nvGrpSpPr>
      <p:grpSpPr>
        <a:xfrm>
          <a:off x="0" y="0"/>
          <a:ext cx="0" cy="0"/>
          <a:chOff x="0" y="0"/>
          <a:chExt cx="0" cy="0"/>
        </a:xfrm>
      </p:grpSpPr>
      <p:sp>
        <p:nvSpPr>
          <p:cNvPr id="1049808" name=""/>
          <p:cNvSpPr txBox="1"/>
          <p:nvPr>
            <p:ph type="title" idx="0"/>
          </p:nvPr>
        </p:nvSpPr>
        <p:spPr>
          <a:xfrm>
            <a:off x="457200" y="273050"/>
            <a:ext cx="8229600" cy="1143000"/>
          </a:xfrm>
          <a:prstGeom prst="rect"/>
          <a:noFill/>
          <a:ln>
            <a:noFill/>
          </a:ln>
        </p:spPr>
        <p:txBody>
          <a:bodyPr anchor="ctr" wrap="square"/>
          <a:p>
            <a:pPr lvl="0"/>
            <a:r>
              <a:t>Immediate care</a:t>
            </a:r>
          </a:p>
        </p:txBody>
      </p:sp>
      <p:sp>
        <p:nvSpPr>
          <p:cNvPr id="1049809" name=""/>
          <p:cNvSpPr txBox="1"/>
          <p:nvPr>
            <p:ph type="body" idx="1"/>
          </p:nvPr>
        </p:nvSpPr>
        <p:spPr>
          <a:xfrm>
            <a:off x="1629560" y="1740980"/>
            <a:ext cx="6793780" cy="4524375"/>
          </a:xfrm>
          <a:prstGeom prst="rect"/>
          <a:noFill/>
          <a:ln>
            <a:noFill/>
          </a:ln>
        </p:spPr>
        <p:txBody>
          <a:bodyPr anchor="t" wrap="square">
            <a:normAutofit fontScale="85714" lnSpcReduction="20000"/>
          </a:bodyPr>
          <a:p>
            <a:pPr lvl="0"/>
            <a:r>
              <a:rPr sz="2800">
                <a:latin typeface="Times New Roman"/>
              </a:rPr>
              <a:t>Check the uterine contractions .if the uterus is hard it means that the uterus is well contracted.</a:t>
            </a:r>
          </a:p>
          <a:p>
            <a:pPr lvl="0"/>
            <a:r>
              <a:rPr sz="2800">
                <a:latin typeface="Times New Roman"/>
              </a:rPr>
              <a:t>If the uterus is boggy spongy </a:t>
            </a:r>
            <a:r>
              <a:rPr sz="2800">
                <a:latin typeface="Times New Roman"/>
              </a:rPr>
              <a:t>fundus</a:t>
            </a:r>
            <a:r>
              <a:rPr sz="2800">
                <a:latin typeface="Times New Roman"/>
              </a:rPr>
              <a:t> deviated to one side, a special care is to be given to this mother.</a:t>
            </a:r>
          </a:p>
          <a:p>
            <a:pPr lvl="0"/>
            <a:r>
              <a:rPr sz="2800">
                <a:latin typeface="Times New Roman"/>
              </a:rPr>
              <a:t>Expel the blood clots for the uterus to contract well</a:t>
            </a:r>
          </a:p>
          <a:p>
            <a:pPr lvl="0"/>
            <a:r>
              <a:rPr sz="2800">
                <a:latin typeface="Times New Roman"/>
              </a:rPr>
              <a:t>Ask the mother to breast feed the baby </a:t>
            </a:r>
            <a:r>
              <a:rPr sz="2800">
                <a:latin typeface="Times New Roman"/>
              </a:rPr>
              <a:t>immediatly</a:t>
            </a:r>
            <a:r>
              <a:rPr sz="2800">
                <a:latin typeface="Times New Roman"/>
              </a:rPr>
              <a:t> to assist in the uterine contraction.</a:t>
            </a:r>
          </a:p>
          <a:p>
            <a:pPr lvl="0"/>
            <a:r>
              <a:rPr sz="2800">
                <a:latin typeface="Times New Roman"/>
              </a:rPr>
              <a:t>Assess the </a:t>
            </a:r>
            <a:r>
              <a:rPr sz="2800">
                <a:latin typeface="Times New Roman"/>
              </a:rPr>
              <a:t>lochia</a:t>
            </a:r>
            <a:r>
              <a:rPr sz="2800">
                <a:latin typeface="Times New Roman"/>
              </a:rPr>
              <a:t> to ensure that the mother has the correct blood lose.</a:t>
            </a:r>
          </a:p>
          <a:p>
            <a:pPr lvl="0"/>
            <a:r>
              <a:rPr sz="2800">
                <a:latin typeface="Times New Roman"/>
              </a:rPr>
              <a:t>Advice her to pass urine .</a:t>
            </a:r>
          </a:p>
          <a:p>
            <a:pPr lvl="0"/>
            <a:r>
              <a:rPr sz="2800">
                <a:latin typeface="Times New Roman"/>
              </a:rPr>
              <a:t>Check the birth canal and the </a:t>
            </a:r>
            <a:r>
              <a:rPr sz="2800">
                <a:latin typeface="Times New Roman"/>
              </a:rPr>
              <a:t>cx</a:t>
            </a:r>
            <a:r>
              <a:rPr sz="2800">
                <a:latin typeface="Times New Roman"/>
              </a:rPr>
              <a:t> for any tear, if any tear </a:t>
            </a:r>
            <a:r>
              <a:rPr sz="2800">
                <a:latin typeface="Times New Roman"/>
              </a:rPr>
              <a:t>parck</a:t>
            </a:r>
            <a:r>
              <a:rPr sz="2800">
                <a:latin typeface="Times New Roman"/>
              </a:rPr>
              <a:t> awaiting for suturing.</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117" name=""/>
        <p:cNvGrpSpPr/>
        <p:nvPr/>
      </p:nvGrpSpPr>
      <p:grpSpPr>
        <a:xfrm>
          <a:off x="0" y="0"/>
          <a:ext cx="0" cy="0"/>
          <a:chOff x="0" y="0"/>
          <a:chExt cx="0" cy="0"/>
        </a:xfrm>
      </p:grpSpPr>
      <p:sp>
        <p:nvSpPr>
          <p:cNvPr id="1049810" name=""/>
          <p:cNvSpPr txBox="1"/>
          <p:nvPr>
            <p:ph type="title" idx="0"/>
          </p:nvPr>
        </p:nvSpPr>
        <p:spPr>
          <a:xfrm>
            <a:off x="457200" y="273050"/>
            <a:ext cx="8229600" cy="1143000"/>
          </a:xfrm>
          <a:prstGeom prst="rect"/>
          <a:noFill/>
          <a:ln>
            <a:noFill/>
          </a:ln>
        </p:spPr>
        <p:txBody>
          <a:bodyPr anchor="ctr" wrap="square"/>
          <a:p>
            <a:pPr lvl="0"/>
            <a:r>
              <a:t>observations</a:t>
            </a:r>
          </a:p>
        </p:txBody>
      </p:sp>
      <p:sp>
        <p:nvSpPr>
          <p:cNvPr id="1049811"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rPr sz="2800">
                <a:latin typeface="Times New Roman"/>
              </a:rPr>
              <a:t>Take the vital signs of the mother </a:t>
            </a:r>
            <a:r>
              <a:rPr sz="2800">
                <a:latin typeface="Times New Roman"/>
              </a:rPr>
              <a:t>ie</a:t>
            </a:r>
            <a:r>
              <a:rPr sz="2800">
                <a:latin typeface="Times New Roman"/>
              </a:rPr>
              <a:t> TPR/BP if the BP is low with weak </a:t>
            </a:r>
            <a:r>
              <a:rPr sz="2800">
                <a:latin typeface="Times New Roman"/>
              </a:rPr>
              <a:t>thready</a:t>
            </a:r>
            <a:r>
              <a:rPr sz="2800">
                <a:latin typeface="Times New Roman"/>
              </a:rPr>
              <a:t> pulse rate these as sign of blood lose and know that the mother is going into </a:t>
            </a:r>
            <a:r>
              <a:rPr sz="2800">
                <a:latin typeface="Times New Roman"/>
              </a:rPr>
              <a:t>shock.if</a:t>
            </a:r>
            <a:r>
              <a:rPr sz="2800">
                <a:latin typeface="Times New Roman"/>
              </a:rPr>
              <a:t> low give the mother the intravenous fluids.</a:t>
            </a:r>
          </a:p>
          <a:p>
            <a:pPr lvl="0"/>
            <a:r>
              <a:rPr sz="2800">
                <a:latin typeface="Times New Roman"/>
              </a:rPr>
              <a:t>Check the general </a:t>
            </a:r>
            <a:r>
              <a:rPr sz="2800">
                <a:latin typeface="Times New Roman"/>
              </a:rPr>
              <a:t>codantion</a:t>
            </a:r>
            <a:r>
              <a:rPr sz="2800">
                <a:latin typeface="Times New Roman"/>
              </a:rPr>
              <a:t> of the mother, if the mother is weak feed her with plenty of oral fluids eg </a:t>
            </a:r>
            <a:r>
              <a:rPr sz="2800">
                <a:latin typeface="Times New Roman"/>
              </a:rPr>
              <a:t>porradge</a:t>
            </a:r>
            <a:r>
              <a:rPr sz="2800">
                <a:latin typeface="Times New Roman"/>
              </a:rPr>
              <a:t> made with mixed things such as </a:t>
            </a:r>
            <a:r>
              <a:rPr sz="2800">
                <a:latin typeface="Times New Roman"/>
              </a:rPr>
              <a:t>wimbi,sorgam</a:t>
            </a:r>
            <a:r>
              <a:rPr sz="2800">
                <a:latin typeface="Times New Roman"/>
              </a:rPr>
              <a:t>, wheat groundnuts etc</a:t>
            </a:r>
          </a:p>
          <a:p>
            <a:pPr lvl="0"/>
            <a:r>
              <a:rPr sz="2800">
                <a:latin typeface="Times New Roman"/>
              </a:rPr>
              <a:t>Advice the mother to take a balanced diet to </a:t>
            </a:r>
            <a:r>
              <a:rPr sz="2800">
                <a:latin typeface="Times New Roman"/>
              </a:rPr>
              <a:t>facilatate</a:t>
            </a:r>
            <a:r>
              <a:rPr sz="2800">
                <a:latin typeface="Times New Roman"/>
              </a:rPr>
              <a:t> recovery from the pregnancy state.</a:t>
            </a:r>
          </a:p>
          <a:p>
            <a:pPr lvl="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118" name=""/>
        <p:cNvGrpSpPr/>
        <p:nvPr/>
      </p:nvGrpSpPr>
      <p:grpSpPr>
        <a:xfrm>
          <a:off x="0" y="0"/>
          <a:ext cx="0" cy="0"/>
          <a:chOff x="0" y="0"/>
          <a:chExt cx="0" cy="0"/>
        </a:xfrm>
      </p:grpSpPr>
      <p:sp>
        <p:nvSpPr>
          <p:cNvPr id="1049812" name=""/>
          <p:cNvSpPr txBox="1"/>
          <p:nvPr>
            <p:ph type="title" idx="0"/>
          </p:nvPr>
        </p:nvSpPr>
        <p:spPr>
          <a:xfrm>
            <a:off x="457200" y="273050"/>
            <a:ext cx="8229600" cy="1143000"/>
          </a:xfrm>
          <a:prstGeom prst="rect"/>
          <a:noFill/>
          <a:ln>
            <a:noFill/>
          </a:ln>
        </p:spPr>
        <p:txBody>
          <a:bodyPr anchor="ctr" wrap="square"/>
          <a:p>
            <a:pPr lvl="0"/>
            <a:r>
              <a:t>hygiene</a:t>
            </a:r>
          </a:p>
        </p:txBody>
      </p:sp>
      <p:sp>
        <p:nvSpPr>
          <p:cNvPr id="1049813" name=""/>
          <p:cNvSpPr txBox="1"/>
          <p:nvPr>
            <p:ph type="body" idx="1"/>
          </p:nvPr>
        </p:nvSpPr>
        <p:spPr>
          <a:xfrm>
            <a:off x="457200" y="1600200"/>
            <a:ext cx="8229600" cy="4524375"/>
          </a:xfrm>
          <a:prstGeom prst="rect"/>
          <a:noFill/>
          <a:ln>
            <a:noFill/>
          </a:ln>
        </p:spPr>
        <p:txBody>
          <a:bodyPr anchor="t" wrap="square">
            <a:normAutofit fontScale="92857" lnSpcReduction="10000"/>
          </a:bodyPr>
          <a:p>
            <a:pPr lvl="0"/>
            <a:r>
              <a:rPr sz="2800">
                <a:latin typeface="Times New Roman"/>
              </a:rPr>
              <a:t>Hygiene is very important </a:t>
            </a:r>
          </a:p>
          <a:p>
            <a:pPr lvl="0"/>
            <a:r>
              <a:rPr sz="2800">
                <a:latin typeface="Times New Roman"/>
              </a:rPr>
              <a:t>Wipe the vulva area before putting a pad .advice the mother on </a:t>
            </a:r>
            <a:r>
              <a:rPr sz="2800">
                <a:latin typeface="Times New Roman"/>
              </a:rPr>
              <a:t>sitz</a:t>
            </a:r>
            <a:r>
              <a:rPr sz="2800">
                <a:latin typeface="Times New Roman"/>
              </a:rPr>
              <a:t> bath in case of </a:t>
            </a:r>
            <a:r>
              <a:rPr sz="2800">
                <a:latin typeface="Times New Roman"/>
              </a:rPr>
              <a:t>perineal</a:t>
            </a:r>
            <a:r>
              <a:rPr sz="2800">
                <a:latin typeface="Times New Roman"/>
              </a:rPr>
              <a:t> tear or sutured episiotomy.</a:t>
            </a:r>
          </a:p>
          <a:p>
            <a:pPr lvl="0"/>
            <a:r>
              <a:rPr sz="2800">
                <a:latin typeface="Times New Roman"/>
              </a:rPr>
              <a:t>Advice on the cleaning of the </a:t>
            </a:r>
            <a:r>
              <a:rPr sz="2800">
                <a:latin typeface="Times New Roman"/>
              </a:rPr>
              <a:t>hards</a:t>
            </a:r>
            <a:r>
              <a:rPr sz="2800">
                <a:latin typeface="Times New Roman"/>
              </a:rPr>
              <a:t>  after visiting the toilet and changing the pad and before feeding the baby.</a:t>
            </a:r>
          </a:p>
          <a:p>
            <a:pPr lvl="0"/>
            <a:r>
              <a:rPr sz="2800">
                <a:latin typeface="Times New Roman"/>
              </a:rPr>
              <a:t>Advice the mother to report any problem that may occur </a:t>
            </a:r>
            <a:r>
              <a:rPr sz="2800">
                <a:latin typeface="Times New Roman"/>
              </a:rPr>
              <a:t>immediatery</a:t>
            </a:r>
            <a:r>
              <a:rPr sz="2800">
                <a:latin typeface="Times New Roman"/>
              </a:rPr>
              <a:t>.</a:t>
            </a:r>
          </a:p>
          <a:p>
            <a:pPr lvl="0"/>
            <a:r>
              <a:rPr sz="2800">
                <a:latin typeface="Times New Roman"/>
              </a:rPr>
              <a:t>Check the condition of the mother every four hours if the condition is poor check every 15 minutes</a:t>
            </a:r>
          </a:p>
          <a:p>
            <a:pPr lvl="0"/>
            <a:r>
              <a:rPr sz="2800">
                <a:latin typeface="Times New Roman"/>
              </a:rPr>
              <a:t>Record the summary of 1</a:t>
            </a:r>
            <a:r>
              <a:rPr baseline="30000" sz="2800">
                <a:latin typeface="Times New Roman"/>
              </a:rPr>
              <a:t>st</a:t>
            </a:r>
            <a:r>
              <a:rPr sz="2800">
                <a:latin typeface="Times New Roman"/>
              </a:rPr>
              <a:t> 2rd 3</a:t>
            </a:r>
            <a:r>
              <a:rPr baseline="30000" sz="2800">
                <a:latin typeface="Times New Roman"/>
              </a:rPr>
              <a:t>rd</a:t>
            </a:r>
            <a:r>
              <a:rPr sz="2800">
                <a:latin typeface="Times New Roman"/>
              </a:rPr>
              <a:t> and the fourth stage.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119" name=""/>
        <p:cNvGrpSpPr/>
        <p:nvPr/>
      </p:nvGrpSpPr>
      <p:grpSpPr>
        <a:xfrm>
          <a:off x="0" y="0"/>
          <a:ext cx="0" cy="0"/>
          <a:chOff x="0" y="0"/>
          <a:chExt cx="0" cy="0"/>
        </a:xfrm>
      </p:grpSpPr>
      <p:sp>
        <p:nvSpPr>
          <p:cNvPr id="1049814" name=""/>
          <p:cNvSpPr txBox="1"/>
          <p:nvPr>
            <p:ph type="title" idx="0"/>
          </p:nvPr>
        </p:nvSpPr>
        <p:spPr>
          <a:xfrm>
            <a:off x="457200" y="273050"/>
            <a:ext cx="8229600" cy="1143000"/>
          </a:xfrm>
          <a:prstGeom prst="rect"/>
          <a:noFill/>
          <a:ln>
            <a:noFill/>
          </a:ln>
        </p:spPr>
        <p:txBody>
          <a:bodyPr anchor="ctr" wrap="square"/>
          <a:p>
            <a:pPr lvl="0"/>
            <a:r>
              <a:t>Care in the postnatal ward</a:t>
            </a:r>
          </a:p>
        </p:txBody>
      </p:sp>
      <p:sp>
        <p:nvSpPr>
          <p:cNvPr id="1049815" name=""/>
          <p:cNvSpPr txBox="1"/>
          <p:nvPr>
            <p:ph type="body" idx="1"/>
          </p:nvPr>
        </p:nvSpPr>
        <p:spPr>
          <a:xfrm>
            <a:off x="457200" y="1600200"/>
            <a:ext cx="8229600" cy="4524375"/>
          </a:xfrm>
          <a:prstGeom prst="rect"/>
          <a:noFill/>
          <a:ln>
            <a:noFill/>
          </a:ln>
        </p:spPr>
        <p:txBody>
          <a:bodyPr anchor="t" wrap="square"/>
          <a:p>
            <a:pPr lvl="0"/>
            <a:r>
              <a:rPr sz="2800">
                <a:latin typeface="Times New Roman"/>
              </a:rPr>
              <a:t>Do daily </a:t>
            </a:r>
            <a:r>
              <a:rPr sz="2800">
                <a:latin typeface="Times New Roman"/>
              </a:rPr>
              <a:t>Prn</a:t>
            </a:r>
            <a:r>
              <a:rPr sz="2800">
                <a:latin typeface="Times New Roman"/>
              </a:rPr>
              <a:t> examination.</a:t>
            </a:r>
          </a:p>
          <a:p>
            <a:pPr lvl="0"/>
            <a:r>
              <a:rPr sz="2800">
                <a:latin typeface="Times New Roman"/>
              </a:rPr>
              <a:t>Take TPR/BP , check general condition of the </a:t>
            </a:r>
            <a:r>
              <a:rPr sz="2800">
                <a:latin typeface="Times New Roman"/>
              </a:rPr>
              <a:t>mother,breast,c</a:t>
            </a:r>
            <a:r>
              <a:rPr sz="2800">
                <a:latin typeface="Times New Roman"/>
              </a:rPr>
              <a:t>/s scar involution of the uterus, condition of the </a:t>
            </a:r>
            <a:r>
              <a:rPr sz="2800">
                <a:latin typeface="Times New Roman"/>
              </a:rPr>
              <a:t>episiotomy,lochia</a:t>
            </a:r>
            <a:r>
              <a:rPr sz="2800">
                <a:latin typeface="Times New Roman"/>
              </a:rPr>
              <a:t>, </a:t>
            </a:r>
            <a:r>
              <a:rPr sz="2800">
                <a:latin typeface="Times New Roman"/>
              </a:rPr>
              <a:t>haemoglobine</a:t>
            </a:r>
            <a:r>
              <a:rPr sz="2800">
                <a:latin typeface="Times New Roman"/>
              </a:rPr>
              <a:t> and give folic acid if </a:t>
            </a:r>
            <a:r>
              <a:rPr sz="2800">
                <a:latin typeface="Times New Roman"/>
              </a:rPr>
              <a:t>anemic</a:t>
            </a:r>
            <a:r>
              <a:rPr sz="2800">
                <a:latin typeface="Times New Roman"/>
              </a:rPr>
              <a:t>.</a:t>
            </a:r>
          </a:p>
          <a:p>
            <a:pPr lvl="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8635" name=""/>
          <p:cNvSpPr txBox="1"/>
          <p:nvPr>
            <p:ph type="title" idx="0"/>
          </p:nvPr>
        </p:nvSpPr>
        <p:spPr>
          <a:xfrm>
            <a:off x="457200" y="273050"/>
            <a:ext cx="8229600" cy="1143000"/>
          </a:xfrm>
          <a:prstGeom prst="rect"/>
          <a:noFill/>
          <a:ln>
            <a:noFill/>
          </a:ln>
        </p:spPr>
        <p:txBody>
          <a:bodyPr anchor="ctr" wrap="square"/>
          <a:p>
            <a:pPr lvl="0"/>
          </a:p>
        </p:txBody>
      </p:sp>
      <p:pic>
        <p:nvPicPr>
          <p:cNvPr id="2097155" name=""/>
          <p:cNvPicPr>
            <a:picLocks/>
          </p:cNvPicPr>
          <p:nvPr/>
        </p:nvPicPr>
        <p:blipFill>
          <a:blip xmlns:r="http://schemas.openxmlformats.org/officeDocument/2006/relationships" r:embed="rId1"/>
          <a:srcRect/>
          <a:stretch>
            <a:fillRect/>
          </a:stretch>
        </p:blipFill>
        <p:spPr>
          <a:xfrm>
            <a:off x="457200" y="1524000"/>
            <a:ext cx="7696200" cy="5181600"/>
          </a:xfrm>
          <a:prstGeom prst="rect"/>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8729" name=""/>
          <p:cNvSpPr txBox="1"/>
          <p:nvPr>
            <p:ph type="title" idx="0"/>
          </p:nvPr>
        </p:nvSpPr>
        <p:spPr>
          <a:xfrm>
            <a:off x="457200" y="273050"/>
            <a:ext cx="8229600" cy="1143000"/>
          </a:xfrm>
          <a:prstGeom prst="rect"/>
          <a:noFill/>
          <a:ln>
            <a:noFill/>
          </a:ln>
        </p:spPr>
        <p:txBody>
          <a:bodyPr anchor="ctr" wrap="square"/>
          <a:p>
            <a:pPr lvl="0"/>
            <a:r>
              <a:t>Parts of the uterus ct….</a:t>
            </a:r>
          </a:p>
        </p:txBody>
      </p:sp>
      <p:sp>
        <p:nvSpPr>
          <p:cNvPr id="1048730"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r>
              <a:t>ISTHMUS</a:t>
            </a:r>
          </a:p>
          <a:p>
            <a:pPr lvl="0">
              <a:buNone/>
            </a:pPr>
            <a:r>
              <a:t>It’s the shortest segment of the uterus that lies between the body and the cervix. Its about 7mm in length.</a:t>
            </a:r>
          </a:p>
          <a:p>
            <a:pPr lvl="0">
              <a:buNone/>
            </a:pPr>
            <a:r>
              <a:t>CERVIX</a:t>
            </a:r>
          </a:p>
          <a:p>
            <a:pPr lvl="0">
              <a:buNone/>
            </a:pPr>
            <a:r>
              <a:t>It’s the lowest part of the uterus about 2.5cm long. It protrudes into the vagina with the upper ½ above the vagina being the supra-vaginal portion and the lower ½ the infra- vaginal portion. The internal OS is the narrow opening between the isthmus and the cervix and external OS is the portion that meets the vagina.</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120" name=""/>
        <p:cNvGrpSpPr/>
        <p:nvPr/>
      </p:nvGrpSpPr>
      <p:grpSpPr>
        <a:xfrm>
          <a:off x="0" y="0"/>
          <a:ext cx="0" cy="0"/>
          <a:chOff x="0" y="0"/>
          <a:chExt cx="0" cy="0"/>
        </a:xfrm>
      </p:grpSpPr>
      <p:sp>
        <p:nvSpPr>
          <p:cNvPr id="1049816" name=""/>
          <p:cNvSpPr txBox="1"/>
          <p:nvPr>
            <p:ph type="title" idx="0"/>
          </p:nvPr>
        </p:nvSpPr>
        <p:spPr>
          <a:xfrm>
            <a:off x="457200" y="273050"/>
            <a:ext cx="8229600" cy="1143000"/>
          </a:xfrm>
          <a:prstGeom prst="rect"/>
          <a:noFill/>
          <a:ln>
            <a:noFill/>
          </a:ln>
        </p:spPr>
        <p:txBody>
          <a:bodyPr anchor="ctr" wrap="square"/>
          <a:p>
            <a:pPr lvl="0"/>
            <a:r>
              <a:t>Care on discharge</a:t>
            </a:r>
          </a:p>
        </p:txBody>
      </p:sp>
      <p:sp>
        <p:nvSpPr>
          <p:cNvPr id="1049817"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rPr sz="2800">
                <a:latin typeface="Times New Roman"/>
              </a:rPr>
              <a:t>Register the birth before discharge and give the mother birth notification form.</a:t>
            </a:r>
          </a:p>
          <a:p>
            <a:pPr lvl="0"/>
            <a:r>
              <a:rPr sz="2800">
                <a:latin typeface="Times New Roman"/>
              </a:rPr>
              <a:t>Explain the mother the use and importance of birth notification card.</a:t>
            </a:r>
          </a:p>
          <a:p>
            <a:pPr lvl="0"/>
            <a:r>
              <a:rPr sz="2800">
                <a:latin typeface="Times New Roman"/>
              </a:rPr>
              <a:t>Give the mother a discharge note </a:t>
            </a:r>
            <a:r>
              <a:rPr sz="2800">
                <a:latin typeface="Times New Roman"/>
              </a:rPr>
              <a:t>writen</a:t>
            </a:r>
            <a:r>
              <a:rPr sz="2800">
                <a:latin typeface="Times New Roman"/>
              </a:rPr>
              <a:t> what has been done to her.</a:t>
            </a:r>
          </a:p>
          <a:p>
            <a:pPr lvl="0"/>
            <a:r>
              <a:rPr sz="2800">
                <a:latin typeface="Times New Roman"/>
              </a:rPr>
              <a:t>Immunize the baby with the BCG and the birth OPV</a:t>
            </a:r>
          </a:p>
          <a:p>
            <a:pPr lvl="0"/>
            <a:r>
              <a:rPr sz="2800">
                <a:latin typeface="Times New Roman"/>
              </a:rPr>
              <a:t>Advice the mother to come back to the hospital for the postnatal clinic at 6 weeks and for the baby immunization and growth monitoring clinic.</a:t>
            </a:r>
          </a:p>
          <a:p>
            <a:pPr lvl="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121" name=""/>
        <p:cNvGrpSpPr/>
        <p:nvPr/>
      </p:nvGrpSpPr>
      <p:grpSpPr>
        <a:xfrm>
          <a:off x="0" y="0"/>
          <a:ext cx="0" cy="0"/>
          <a:chOff x="0" y="0"/>
          <a:chExt cx="0" cy="0"/>
        </a:xfrm>
      </p:grpSpPr>
      <p:sp>
        <p:nvSpPr>
          <p:cNvPr id="1049818" name=""/>
          <p:cNvSpPr txBox="1"/>
          <p:nvPr>
            <p:ph type="title" idx="0"/>
          </p:nvPr>
        </p:nvSpPr>
        <p:spPr>
          <a:xfrm>
            <a:off x="457200" y="273050"/>
            <a:ext cx="8229600" cy="1143000"/>
          </a:xfrm>
          <a:prstGeom prst="rect"/>
          <a:noFill/>
          <a:ln>
            <a:noFill/>
          </a:ln>
        </p:spPr>
        <p:txBody>
          <a:bodyPr anchor="ctr" wrap="square"/>
          <a:p>
            <a:pPr lvl="0"/>
            <a:r>
              <a:t>cont</a:t>
            </a:r>
          </a:p>
        </p:txBody>
      </p:sp>
      <p:sp>
        <p:nvSpPr>
          <p:cNvPr id="1049819" name=""/>
          <p:cNvSpPr txBox="1"/>
          <p:nvPr>
            <p:ph type="body" idx="1"/>
          </p:nvPr>
        </p:nvSpPr>
        <p:spPr>
          <a:xfrm>
            <a:off x="457200" y="1600200"/>
            <a:ext cx="8229600" cy="4524375"/>
          </a:xfrm>
          <a:prstGeom prst="rect"/>
          <a:noFill/>
          <a:ln>
            <a:noFill/>
          </a:ln>
        </p:spPr>
        <p:txBody>
          <a:bodyPr anchor="t" wrap="square"/>
          <a:p>
            <a:pPr lvl="0"/>
            <a:r>
              <a:rPr sz="2800">
                <a:latin typeface="Times New Roman"/>
              </a:rPr>
              <a:t>Teach the  mother about infection </a:t>
            </a:r>
            <a:r>
              <a:rPr sz="2800">
                <a:latin typeface="Times New Roman"/>
              </a:rPr>
              <a:t>prenvetion</a:t>
            </a:r>
          </a:p>
          <a:p>
            <a:pPr lvl="0"/>
            <a:r>
              <a:rPr sz="2800">
                <a:latin typeface="Times New Roman"/>
              </a:rPr>
              <a:t>Check if she has </a:t>
            </a:r>
            <a:r>
              <a:rPr sz="2800">
                <a:latin typeface="Times New Roman"/>
              </a:rPr>
              <a:t>varicos</a:t>
            </a:r>
            <a:r>
              <a:rPr sz="2800">
                <a:latin typeface="Times New Roman"/>
              </a:rPr>
              <a:t> </a:t>
            </a:r>
            <a:r>
              <a:rPr sz="2800">
                <a:latin typeface="Times New Roman"/>
              </a:rPr>
              <a:t>vain,calf</a:t>
            </a:r>
            <a:r>
              <a:rPr sz="2800">
                <a:latin typeface="Times New Roman"/>
              </a:rPr>
              <a:t> muscles or DVT</a:t>
            </a:r>
          </a:p>
          <a:p>
            <a:pPr lvl="0"/>
            <a:r>
              <a:rPr sz="2800">
                <a:latin typeface="Times New Roman"/>
              </a:rPr>
              <a:t>Advice the mother on </a:t>
            </a:r>
            <a:r>
              <a:rPr sz="2800">
                <a:latin typeface="Times New Roman"/>
              </a:rPr>
              <a:t>excersise</a:t>
            </a:r>
            <a:r>
              <a:rPr sz="2800">
                <a:latin typeface="Times New Roman"/>
              </a:rPr>
              <a:t> to increase </a:t>
            </a:r>
            <a:r>
              <a:rPr sz="2800">
                <a:latin typeface="Times New Roman"/>
              </a:rPr>
              <a:t>lochia</a:t>
            </a:r>
            <a:r>
              <a:rPr sz="2800">
                <a:latin typeface="Times New Roman"/>
              </a:rPr>
              <a:t> drainage.</a:t>
            </a:r>
          </a:p>
          <a:p>
            <a:pPr lvl="0"/>
            <a:r>
              <a:rPr sz="2800">
                <a:latin typeface="Times New Roman"/>
              </a:rPr>
              <a:t>Teach the mother on breast care proper attachment and positioning of the baby on breast.</a:t>
            </a:r>
          </a:p>
          <a:p>
            <a:pPr lvl="0"/>
            <a:r>
              <a:rPr sz="2800">
                <a:latin typeface="Times New Roman"/>
              </a:rPr>
              <a:t>Remid</a:t>
            </a:r>
            <a:r>
              <a:rPr sz="2800">
                <a:latin typeface="Times New Roman"/>
              </a:rPr>
              <a:t> her on the use of the balanced diet and use of food rich in iron</a:t>
            </a:r>
          </a:p>
          <a:p>
            <a:pPr lvl="0"/>
            <a:r>
              <a:rPr sz="2800">
                <a:latin typeface="Times New Roman"/>
              </a:rPr>
              <a:t>Discharge home with a return date after 6wks</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122" name=""/>
        <p:cNvGrpSpPr/>
        <p:nvPr/>
      </p:nvGrpSpPr>
      <p:grpSpPr>
        <a:xfrm>
          <a:off x="0" y="0"/>
          <a:ext cx="0" cy="0"/>
          <a:chOff x="0" y="0"/>
          <a:chExt cx="0" cy="0"/>
        </a:xfrm>
      </p:grpSpPr>
      <p:sp>
        <p:nvSpPr>
          <p:cNvPr id="1049820" name=""/>
          <p:cNvSpPr txBox="1"/>
          <p:nvPr>
            <p:ph type="title" idx="0"/>
          </p:nvPr>
        </p:nvSpPr>
        <p:spPr>
          <a:xfrm>
            <a:off x="355600" y="2571750"/>
            <a:ext cx="8229600" cy="1143000"/>
          </a:xfrm>
          <a:prstGeom prst="rect"/>
          <a:gradFill rotWithShape="1">
            <a:gsLst>
              <a:gs pos="0">
                <a:srgbClr val="4BACC6"/>
              </a:gs>
              <a:gs pos="100000">
                <a:srgbClr val="FFFFFF"/>
              </a:gs>
            </a:gsLst>
            <a:lin ang="16200000" scaled="1"/>
          </a:gradFill>
          <a:ln w="9525">
            <a:solidFill>
              <a:srgbClr val="4BACC6"/>
            </a:solidFill>
          </a:ln>
        </p:spPr>
        <p:txBody>
          <a:bodyPr anchor="ctr" wrap="square"/>
          <a:p>
            <a:pPr lvl="0"/>
            <a:r>
              <a:rPr sz="2800">
                <a:solidFill>
                  <a:srgbClr val="000000"/>
                </a:solidFill>
                <a:latin typeface="Times New Roman"/>
              </a:rPr>
              <a:t>Minor complaints during </a:t>
            </a:r>
            <a:r>
              <a:rPr sz="2800">
                <a:solidFill>
                  <a:srgbClr val="000000"/>
                </a:solidFill>
                <a:latin typeface="Times New Roman"/>
              </a:rPr>
              <a:t>puerperium</a:t>
            </a:r>
            <a:r>
              <a:rPr sz="2800">
                <a:solidFill>
                  <a:srgbClr val="000000"/>
                </a:solidFill>
                <a:latin typeface="Times New Roman"/>
              </a:rPr>
              <a:t> and there management</a:t>
            </a:r>
          </a:p>
        </p:txBody>
      </p:sp>
      <p:pic>
        <p:nvPicPr>
          <p:cNvPr id="2097204" name=""/>
          <p:cNvPicPr>
            <a:picLocks/>
          </p:cNvPicPr>
          <p:nvPr/>
        </p:nvPicPr>
        <p:blipFill>
          <a:blip xmlns:r="http://schemas.openxmlformats.org/officeDocument/2006/relationships" r:embed="rId1"/>
          <a:srcRect/>
          <a:stretch>
            <a:fillRect/>
          </a:stretch>
        </p:blipFill>
        <p:spPr>
          <a:xfrm>
            <a:off x="1285875" y="4070350"/>
            <a:ext cx="1381125" cy="2070100"/>
          </a:xfrm>
          <a:prstGeom prst="rect"/>
          <a:noFill/>
          <a:ln>
            <a:noFill/>
          </a:ln>
        </p:spPr>
      </p:pic>
      <p:pic>
        <p:nvPicPr>
          <p:cNvPr id="2097205" name=""/>
          <p:cNvPicPr>
            <a:picLocks/>
          </p:cNvPicPr>
          <p:nvPr/>
        </p:nvPicPr>
        <p:blipFill>
          <a:blip xmlns:r="http://schemas.openxmlformats.org/officeDocument/2006/relationships" r:embed="rId2"/>
          <a:srcRect/>
          <a:stretch>
            <a:fillRect/>
          </a:stretch>
        </p:blipFill>
        <p:spPr>
          <a:xfrm>
            <a:off x="5927725" y="1143000"/>
            <a:ext cx="1419225" cy="1714500"/>
          </a:xfrm>
          <a:prstGeom prst="rect"/>
          <a:noFill/>
          <a:ln>
            <a:noFill/>
          </a:ln>
        </p:spPr>
      </p:pic>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123" name=""/>
        <p:cNvGrpSpPr/>
        <p:nvPr/>
      </p:nvGrpSpPr>
      <p:grpSpPr>
        <a:xfrm>
          <a:off x="0" y="0"/>
          <a:ext cx="0" cy="0"/>
          <a:chOff x="0" y="0"/>
          <a:chExt cx="0" cy="0"/>
        </a:xfrm>
      </p:grpSpPr>
      <p:sp>
        <p:nvSpPr>
          <p:cNvPr id="1049821" name=""/>
          <p:cNvSpPr txBox="1"/>
          <p:nvPr>
            <p:ph type="title" idx="0"/>
          </p:nvPr>
        </p:nvSpPr>
        <p:spPr>
          <a:xfrm>
            <a:off x="457200" y="273050"/>
            <a:ext cx="8229600" cy="1143000"/>
          </a:xfrm>
          <a:prstGeom prst="rect"/>
          <a:noFill/>
          <a:ln>
            <a:noFill/>
          </a:ln>
        </p:spPr>
        <p:txBody>
          <a:bodyPr anchor="ctr" wrap="square"/>
          <a:p>
            <a:pPr lvl="0"/>
            <a:r>
              <a:t>minor complications</a:t>
            </a:r>
          </a:p>
        </p:txBody>
      </p:sp>
      <p:sp>
        <p:nvSpPr>
          <p:cNvPr id="1049822" name=""/>
          <p:cNvSpPr txBox="1"/>
          <p:nvPr>
            <p:ph type="body" idx="1"/>
          </p:nvPr>
        </p:nvSpPr>
        <p:spPr>
          <a:xfrm>
            <a:off x="457200" y="1600200"/>
            <a:ext cx="8229600" cy="4524375"/>
          </a:xfrm>
          <a:prstGeom prst="rect"/>
          <a:noFill/>
          <a:ln>
            <a:noFill/>
          </a:ln>
        </p:spPr>
        <p:txBody>
          <a:bodyPr anchor="t" wrap="square">
            <a:normAutofit fontScale="89286" lnSpcReduction="20000"/>
          </a:bodyPr>
          <a:p>
            <a:pPr lvl="0"/>
            <a:r>
              <a:rPr b="1" sz="2800" i="0" strike="noStrike" u="none">
                <a:latin typeface="Times New Roman"/>
              </a:rPr>
              <a:t>Perineum sore </a:t>
            </a:r>
            <a:r>
              <a:rPr sz="2800">
                <a:latin typeface="Times New Roman"/>
              </a:rPr>
              <a:t>–The </a:t>
            </a:r>
            <a:r>
              <a:rPr b="1" sz="2800" i="0" strike="noStrike" u="none">
                <a:latin typeface="Times New Roman"/>
              </a:rPr>
              <a:t>Mnxt</a:t>
            </a:r>
            <a:r>
              <a:rPr sz="2800">
                <a:latin typeface="Times New Roman"/>
              </a:rPr>
              <a:t> is to maintain hygiene of the perineum by cleaning with zitsh bath avoid dirt contamination of the perineum and if tear is not sutured you suture and give mild analgesics.</a:t>
            </a:r>
          </a:p>
          <a:p>
            <a:pPr lvl="0"/>
            <a:r>
              <a:rPr b="1" sz="2800" i="0" strike="noStrike" u="none">
                <a:latin typeface="Times New Roman"/>
              </a:rPr>
              <a:t>Stress incontinence  </a:t>
            </a:r>
            <a:r>
              <a:rPr sz="2800">
                <a:latin typeface="Times New Roman"/>
              </a:rPr>
              <a:t>- This is where the mother is not able to control bladder due to lose of bladder muscle tone as a result of birth trauma.</a:t>
            </a:r>
            <a:r>
              <a:rPr b="1" sz="2800" i="0" strike="noStrike" u="none">
                <a:latin typeface="Times New Roman"/>
              </a:rPr>
              <a:t>Mnxt </a:t>
            </a:r>
            <a:r>
              <a:rPr sz="2800">
                <a:latin typeface="Times New Roman"/>
              </a:rPr>
              <a:t>-encourage the mother to pass urine frequently and take a lot of fluids . You can put the mother catheter till she is recovered.</a:t>
            </a:r>
          </a:p>
          <a:p>
            <a:pPr lvl="0"/>
            <a:r>
              <a:rPr b="1" sz="2800" i="0" strike="noStrike" u="none">
                <a:latin typeface="Times New Roman"/>
              </a:rPr>
              <a:t>Haemorrhoids </a:t>
            </a:r>
            <a:r>
              <a:rPr sz="2800">
                <a:latin typeface="Times New Roman"/>
              </a:rPr>
              <a:t>– dilated veins  as a result of constipation (passage of hard stool) </a:t>
            </a:r>
          </a:p>
          <a:p>
            <a:pPr lvl="0">
              <a:buNone/>
            </a:pPr>
            <a:r>
              <a:rPr b="1" sz="2800" i="0" strike="noStrike" u="none">
                <a:latin typeface="Times New Roman"/>
              </a:rPr>
              <a:t>Mnxt </a:t>
            </a:r>
            <a:r>
              <a:rPr sz="2800">
                <a:latin typeface="Times New Roman"/>
              </a:rPr>
              <a:t>– advice the mother to take a plenty of fluids if they do not clear the mother is taken for haemorrhoidectomy.</a:t>
            </a:r>
          </a:p>
          <a:p>
            <a:pPr lvl="0">
              <a:buNone/>
            </a:pP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124" name=""/>
        <p:cNvGrpSpPr/>
        <p:nvPr/>
      </p:nvGrpSpPr>
      <p:grpSpPr>
        <a:xfrm>
          <a:off x="0" y="0"/>
          <a:ext cx="0" cy="0"/>
          <a:chOff x="0" y="0"/>
          <a:chExt cx="0" cy="0"/>
        </a:xfrm>
      </p:grpSpPr>
      <p:sp>
        <p:nvSpPr>
          <p:cNvPr id="1049823" name=""/>
          <p:cNvSpPr txBox="1"/>
          <p:nvPr>
            <p:ph type="title" idx="0"/>
          </p:nvPr>
        </p:nvSpPr>
        <p:spPr>
          <a:xfrm>
            <a:off x="457200" y="273050"/>
            <a:ext cx="8229600" cy="1143000"/>
          </a:xfrm>
          <a:prstGeom prst="rect"/>
          <a:noFill/>
          <a:ln>
            <a:noFill/>
          </a:ln>
        </p:spPr>
        <p:txBody>
          <a:bodyPr anchor="ctr" wrap="square"/>
          <a:p>
            <a:pPr lvl="0"/>
            <a:r>
              <a:t>Minor complications</a:t>
            </a:r>
          </a:p>
        </p:txBody>
      </p:sp>
      <p:sp>
        <p:nvSpPr>
          <p:cNvPr id="1049824" name=""/>
          <p:cNvSpPr txBox="1"/>
          <p:nvPr>
            <p:ph type="body" idx="1"/>
          </p:nvPr>
        </p:nvSpPr>
        <p:spPr>
          <a:xfrm>
            <a:off x="457200" y="1600200"/>
            <a:ext cx="8229600" cy="4524375"/>
          </a:xfrm>
          <a:prstGeom prst="rect"/>
          <a:noFill/>
          <a:ln>
            <a:noFill/>
          </a:ln>
        </p:spPr>
        <p:txBody>
          <a:bodyPr anchor="t" wrap="square">
            <a:normAutofit fontScale="50000" lnSpcReduction="20000"/>
          </a:bodyPr>
          <a:p>
            <a:pPr lvl="0">
              <a:buNone/>
            </a:pPr>
            <a:r>
              <a:rPr sz="4500">
                <a:latin typeface="Times New Roman"/>
              </a:rPr>
              <a:t>Backache:</a:t>
            </a:r>
          </a:p>
          <a:p>
            <a:pPr lvl="0"/>
            <a:r>
              <a:rPr sz="4500">
                <a:latin typeface="Times New Roman"/>
              </a:rPr>
              <a:t>This may persist after the birth and affects approx. a quarter of women</a:t>
            </a:r>
          </a:p>
          <a:p>
            <a:pPr lvl="0"/>
            <a:r>
              <a:rPr sz="4500">
                <a:latin typeface="Times New Roman"/>
              </a:rPr>
              <a:t>Pain may be considerable and last for several months.</a:t>
            </a:r>
          </a:p>
          <a:p>
            <a:pPr lvl="0"/>
          </a:p>
          <a:p>
            <a:pPr lvl="0">
              <a:buNone/>
            </a:pPr>
            <a:r>
              <a:rPr b="1" sz="4500" i="0" strike="noStrike" u="sng">
                <a:latin typeface="Times New Roman"/>
              </a:rPr>
              <a:t>Third day blues</a:t>
            </a:r>
            <a:r>
              <a:rPr sz="4500">
                <a:latin typeface="Times New Roman"/>
              </a:rPr>
              <a:t>': on days 3-5, a large proportion of women become temporarily sad and emotional; </a:t>
            </a:r>
          </a:p>
          <a:p>
            <a:pPr lvl="0"/>
            <a:r>
              <a:rPr sz="4500">
                <a:latin typeface="Times New Roman"/>
              </a:rPr>
              <a:t>approximately 10% of women suffer from </a:t>
            </a:r>
            <a:r>
              <a:rPr b="1" sz="4500" i="0" strike="noStrike" u="sng">
                <a:latin typeface="Times New Roman"/>
              </a:rPr>
              <a:t>postnatal depression </a:t>
            </a:r>
            <a:r>
              <a:rPr sz="4500">
                <a:latin typeface="Times New Roman"/>
              </a:rPr>
              <a:t>which may present at any time during </a:t>
            </a:r>
            <a:r>
              <a:rPr b="0" sz="4500" i="0" strike="noStrike" u="sng">
                <a:latin typeface="Times New Roman"/>
              </a:rPr>
              <a:t>the first year </a:t>
            </a:r>
            <a:r>
              <a:rPr sz="4500">
                <a:latin typeface="Times New Roman"/>
              </a:rPr>
              <a:t>after delivery. </a:t>
            </a:r>
          </a:p>
          <a:p>
            <a:pPr lvl="0"/>
            <a:r>
              <a:rPr sz="4500">
                <a:latin typeface="Times New Roman"/>
              </a:rPr>
              <a:t>The precise cause of this is unknown and may involve hormonal changes, and doubts by the mother about her ability to care for the child. </a:t>
            </a:r>
          </a:p>
          <a:p>
            <a:pPr lvl="0"/>
            <a:r>
              <a:rPr sz="4500">
                <a:latin typeface="Times New Roman"/>
              </a:rPr>
              <a:t>Management consists of talking to the mother and explaining what is happening. </a:t>
            </a:r>
          </a:p>
          <a:p>
            <a:pPr lvl="0"/>
          </a:p>
          <a:p>
            <a:pPr lvl="0">
              <a:buNone/>
            </a:pPr>
            <a:r>
              <a:t> </a:t>
            </a:r>
          </a:p>
          <a:p>
            <a:pPr lvl="0"/>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125" name=""/>
        <p:cNvGrpSpPr/>
        <p:nvPr/>
      </p:nvGrpSpPr>
      <p:grpSpPr>
        <a:xfrm>
          <a:off x="0" y="0"/>
          <a:ext cx="0" cy="0"/>
          <a:chOff x="0" y="0"/>
          <a:chExt cx="0" cy="0"/>
        </a:xfrm>
      </p:grpSpPr>
      <p:sp>
        <p:nvSpPr>
          <p:cNvPr id="1049825" name=""/>
          <p:cNvSpPr txBox="1"/>
          <p:nvPr>
            <p:ph type="title" idx="0"/>
          </p:nvPr>
        </p:nvSpPr>
        <p:spPr>
          <a:xfrm>
            <a:off x="498475" y="2498725"/>
            <a:ext cx="8229600" cy="1143000"/>
          </a:xfrm>
          <a:prstGeom prst="rect"/>
          <a:gradFill rotWithShape="1">
            <a:gsLst>
              <a:gs pos="0">
                <a:srgbClr val="4BACC6"/>
              </a:gs>
              <a:gs pos="100000">
                <a:srgbClr val="FFFFFF"/>
              </a:gs>
            </a:gsLst>
            <a:lin ang="16200000" scaled="1"/>
          </a:gradFill>
          <a:ln w="9525">
            <a:solidFill>
              <a:srgbClr val="4BACC6"/>
            </a:solidFill>
          </a:ln>
        </p:spPr>
        <p:txBody>
          <a:bodyPr anchor="ctr" wrap="square"/>
          <a:p>
            <a:pPr lvl="0"/>
            <a:r>
              <a:rPr>
                <a:solidFill>
                  <a:srgbClr val="000000"/>
                </a:solidFill>
                <a:latin typeface="Calibri"/>
              </a:rPr>
              <a:t>Post-Natal care</a:t>
            </a:r>
          </a:p>
        </p:txBody>
      </p:sp>
      <p:pic>
        <p:nvPicPr>
          <p:cNvPr id="2097206" name=""/>
          <p:cNvPicPr>
            <a:picLocks/>
          </p:cNvPicPr>
          <p:nvPr/>
        </p:nvPicPr>
        <p:blipFill>
          <a:blip xmlns:r="http://schemas.openxmlformats.org/officeDocument/2006/relationships" r:embed="rId1"/>
          <a:srcRect/>
          <a:stretch>
            <a:fillRect/>
          </a:stretch>
        </p:blipFill>
        <p:spPr>
          <a:xfrm>
            <a:off x="3571875" y="3927475"/>
            <a:ext cx="2136775" cy="1609725"/>
          </a:xfrm>
          <a:prstGeom prst="rect"/>
          <a:noFill/>
          <a:ln>
            <a:noFill/>
          </a:ln>
        </p:spPr>
      </p:pic>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126" name=""/>
        <p:cNvGrpSpPr/>
        <p:nvPr/>
      </p:nvGrpSpPr>
      <p:grpSpPr>
        <a:xfrm>
          <a:off x="0" y="0"/>
          <a:ext cx="0" cy="0"/>
          <a:chOff x="0" y="0"/>
          <a:chExt cx="0" cy="0"/>
        </a:xfrm>
      </p:grpSpPr>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127" name=""/>
        <p:cNvGrpSpPr/>
        <p:nvPr/>
      </p:nvGrpSpPr>
      <p:grpSpPr>
        <a:xfrm>
          <a:off x="0" y="0"/>
          <a:ext cx="0" cy="0"/>
          <a:chOff x="0" y="0"/>
          <a:chExt cx="0" cy="0"/>
        </a:xfrm>
      </p:grpSpPr>
      <p:sp>
        <p:nvSpPr>
          <p:cNvPr id="1049826" name=""/>
          <p:cNvSpPr txBox="1"/>
          <p:nvPr>
            <p:ph type="title" idx="0"/>
          </p:nvPr>
        </p:nvSpPr>
        <p:spPr>
          <a:xfrm>
            <a:off x="457200" y="273050"/>
            <a:ext cx="8229600" cy="1143000"/>
          </a:xfrm>
          <a:prstGeom prst="rect"/>
          <a:gradFill rotWithShape="1">
            <a:gsLst>
              <a:gs pos="0">
                <a:srgbClr val="F79646"/>
              </a:gs>
              <a:gs pos="100000">
                <a:srgbClr val="FFFFFF"/>
              </a:gs>
            </a:gsLst>
            <a:lin ang="16200000" scaled="1"/>
          </a:gradFill>
          <a:ln w="9525">
            <a:solidFill>
              <a:srgbClr val="F79646"/>
            </a:solidFill>
          </a:ln>
        </p:spPr>
        <p:txBody>
          <a:bodyPr anchor="ctr" wrap="square"/>
          <a:p>
            <a:pPr lvl="0"/>
            <a:r>
              <a:rPr b="1" i="0" strike="noStrike" u="none">
                <a:solidFill>
                  <a:srgbClr val="000000"/>
                </a:solidFill>
                <a:latin typeface="Calibri"/>
              </a:rPr>
              <a:t>Aims of Postnatal care:</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128" name=""/>
        <p:cNvGrpSpPr/>
        <p:nvPr/>
      </p:nvGrpSpPr>
      <p:grpSpPr>
        <a:xfrm>
          <a:off x="0" y="0"/>
          <a:ext cx="0" cy="0"/>
          <a:chOff x="0" y="0"/>
          <a:chExt cx="0" cy="0"/>
        </a:xfrm>
      </p:grpSpPr>
      <p:sp>
        <p:nvSpPr>
          <p:cNvPr id="1049827" name=""/>
          <p:cNvSpPr txBox="1"/>
          <p:nvPr>
            <p:ph type="title" idx="0"/>
          </p:nvPr>
        </p:nvSpPr>
        <p:spPr>
          <a:xfrm>
            <a:off x="457200" y="273050"/>
            <a:ext cx="8229600" cy="1143000"/>
          </a:xfrm>
          <a:prstGeom prst="rect"/>
          <a:noFill/>
          <a:ln>
            <a:noFill/>
          </a:ln>
        </p:spPr>
        <p:txBody>
          <a:bodyPr anchor="ctr" wrap="square"/>
          <a:p>
            <a:pPr lvl="0"/>
            <a:r>
              <a:rPr b="1" i="0" strike="noStrike" u="none"/>
              <a:t>Postnatal care visit:</a:t>
            </a:r>
          </a:p>
        </p:txBody>
      </p:sp>
      <p:sp>
        <p:nvSpPr>
          <p:cNvPr id="1049828" name=""/>
          <p:cNvSpPr txBox="1"/>
          <p:nvPr>
            <p:ph type="body" idx="1"/>
          </p:nvPr>
        </p:nvSpPr>
        <p:spPr>
          <a:xfrm>
            <a:off x="457200" y="1600200"/>
            <a:ext cx="8229600" cy="4524375"/>
          </a:xfrm>
          <a:prstGeom prst="rect"/>
          <a:noFill/>
          <a:ln>
            <a:noFill/>
          </a:ln>
        </p:spPr>
        <p:txBody>
          <a:bodyPr anchor="t" wrap="square"/>
          <a:p>
            <a:pPr algn="l" lvl="0"/>
            <a:r>
              <a:rPr b="0" i="1" strike="noStrike" u="none"/>
              <a:t>The immediate postpartum care</a:t>
            </a:r>
            <a:r>
              <a:t> during the first 6-24 hours after delivery needs to be viewed as part of care during delivery.</a:t>
            </a:r>
          </a:p>
          <a:p>
            <a:pPr algn="l" lvl="0"/>
            <a:r>
              <a:t>The recommended visits at the 2</a:t>
            </a:r>
            <a:r>
              <a:rPr baseline="30000"/>
              <a:t>nd</a:t>
            </a:r>
            <a:r>
              <a:t>, 4</a:t>
            </a:r>
            <a:r>
              <a:rPr baseline="30000"/>
              <a:t>th</a:t>
            </a:r>
            <a:r>
              <a:t>, 6th, 14th, 21</a:t>
            </a:r>
            <a:r>
              <a:rPr baseline="30000"/>
              <a:t>st</a:t>
            </a:r>
            <a:r>
              <a:t>, and 40</a:t>
            </a:r>
            <a:r>
              <a:rPr baseline="30000"/>
              <a:t>th </a:t>
            </a:r>
            <a:r>
              <a:t>day after delivery. </a:t>
            </a:r>
          </a:p>
          <a:p>
            <a:pPr algn="l" lvl="0"/>
            <a:r>
              <a:t> The least number of visits is   </a:t>
            </a:r>
            <a:r>
              <a:rPr b="1" i="0" strike="noStrike" u="none"/>
              <a:t>3 visits</a:t>
            </a:r>
            <a:r>
              <a:t> at: </a:t>
            </a:r>
            <a:r>
              <a:rPr b="0" i="0" strike="noStrike" u="sng"/>
              <a:t>6hours, 6days and 6 weeks</a:t>
            </a:r>
            <a:r>
              <a:t> to meet the needs of the mother and newborn. </a:t>
            </a:r>
          </a:p>
          <a:p>
            <a:pPr algn="l" lvl="0"/>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129" name=""/>
        <p:cNvGrpSpPr/>
        <p:nvPr/>
      </p:nvGrpSpPr>
      <p:grpSpPr>
        <a:xfrm>
          <a:off x="0" y="0"/>
          <a:ext cx="0" cy="0"/>
          <a:chOff x="0" y="0"/>
          <a:chExt cx="0" cy="0"/>
        </a:xfrm>
      </p:grpSpPr>
      <p:sp>
        <p:nvSpPr>
          <p:cNvPr id="1049829" name=""/>
          <p:cNvSpPr txBox="1"/>
          <p:nvPr>
            <p:ph type="title" idx="0"/>
          </p:nvPr>
        </p:nvSpPr>
        <p:spPr>
          <a:xfrm>
            <a:off x="355600" y="2641600"/>
            <a:ext cx="8229600" cy="1143000"/>
          </a:xfrm>
          <a:prstGeom prst="rect"/>
          <a:gradFill rotWithShape="1">
            <a:gsLst>
              <a:gs pos="0">
                <a:srgbClr val="4BACC6"/>
              </a:gs>
              <a:gs pos="100000">
                <a:srgbClr val="FFFFFF"/>
              </a:gs>
            </a:gsLst>
            <a:lin ang="16200000" scaled="1"/>
          </a:gradFill>
          <a:ln>
            <a:noFill/>
          </a:ln>
        </p:spPr>
        <p:txBody>
          <a:bodyPr anchor="ctr" wrap="square"/>
          <a:p>
            <a:pPr lvl="0"/>
            <a:r>
              <a:rPr>
                <a:solidFill>
                  <a:srgbClr val="FFFFFF"/>
                </a:solidFill>
                <a:latin typeface="Calibri"/>
              </a:rPr>
              <a:t>Components of post-natal care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8731" name=""/>
          <p:cNvSpPr txBox="1"/>
          <p:nvPr>
            <p:ph type="title" idx="0"/>
          </p:nvPr>
        </p:nvSpPr>
        <p:spPr>
          <a:xfrm>
            <a:off x="457200" y="273050"/>
            <a:ext cx="8229600" cy="1143000"/>
          </a:xfrm>
          <a:prstGeom prst="rect"/>
          <a:noFill/>
          <a:ln>
            <a:noFill/>
          </a:ln>
        </p:spPr>
        <p:txBody>
          <a:bodyPr anchor="ctr" wrap="square"/>
          <a:p>
            <a:pPr lvl="0"/>
            <a:r>
              <a:rPr b="0" i="1" strike="noStrike" u="none"/>
              <a:t>Parts of the uterus</a:t>
            </a:r>
          </a:p>
        </p:txBody>
      </p:sp>
      <p:pic>
        <p:nvPicPr>
          <p:cNvPr id="2097162" name=""/>
          <p:cNvPicPr>
            <a:picLocks/>
          </p:cNvPicPr>
          <p:nvPr/>
        </p:nvPicPr>
        <p:blipFill>
          <a:blip xmlns:r="http://schemas.openxmlformats.org/officeDocument/2006/relationships" r:embed="rId1"/>
          <a:srcRect/>
          <a:stretch>
            <a:fillRect/>
          </a:stretch>
        </p:blipFill>
        <p:spPr>
          <a:xfrm>
            <a:off x="1524000" y="1524000"/>
            <a:ext cx="5638800" cy="4953000"/>
          </a:xfrm>
          <a:prstGeom prst="rect"/>
          <a:noFill/>
          <a:ln>
            <a:noFill/>
          </a:ln>
        </p:spPr>
      </p:pic>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130" name=""/>
        <p:cNvGrpSpPr/>
        <p:nvPr/>
      </p:nvGrpSpPr>
      <p:grpSpPr>
        <a:xfrm>
          <a:off x="0" y="0"/>
          <a:ext cx="0" cy="0"/>
          <a:chOff x="0" y="0"/>
          <a:chExt cx="0" cy="0"/>
        </a:xfrm>
      </p:grpSpPr>
      <p:sp>
        <p:nvSpPr>
          <p:cNvPr id="1049830"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1- History:</a:t>
            </a:r>
          </a:p>
        </p:txBody>
      </p:sp>
      <p:sp>
        <p:nvSpPr>
          <p:cNvPr id="1049831" name=""/>
          <p:cNvSpPr txBox="1"/>
          <p:nvPr>
            <p:ph type="body" idx="1"/>
          </p:nvPr>
        </p:nvSpPr>
        <p:spPr>
          <a:xfrm>
            <a:off x="457200" y="1600200"/>
            <a:ext cx="8229600" cy="4524375"/>
          </a:xfrm>
          <a:prstGeom prst="rect"/>
          <a:noFill/>
          <a:ln>
            <a:noFill/>
          </a:ln>
        </p:spPr>
        <p:txBody>
          <a:bodyPr anchor="t" wrap="square">
            <a:normAutofit fontScale="89286" lnSpcReduction="20000"/>
          </a:bodyPr>
          <a:p>
            <a:pPr algn="l" lvl="0">
              <a:buNone/>
            </a:pPr>
            <a:r>
              <a:t>a) Any complications during pregnancy or </a:t>
            </a:r>
            <a:r>
              <a:t>labour</a:t>
            </a:r>
            <a:r>
              <a:t>.</a:t>
            </a:r>
          </a:p>
          <a:p>
            <a:pPr algn="l" lvl="0">
              <a:buNone/>
            </a:pPr>
            <a:r>
              <a:t>b) Any abnormal symptoms or signs of complications,(hemorrhage, infections and </a:t>
            </a:r>
            <a:r>
              <a:t>eclampsia</a:t>
            </a:r>
            <a:r>
              <a:t>):</a:t>
            </a:r>
          </a:p>
          <a:p>
            <a:pPr algn="l" lvl="1">
              <a:buFont typeface="Arial"/>
              <a:buChar char="–"/>
            </a:pPr>
            <a:r>
              <a:rPr>
                <a:solidFill>
                  <a:srgbClr val="FF0000"/>
                </a:solidFill>
              </a:rPr>
              <a:t>Vaginal bleeding</a:t>
            </a:r>
            <a:r>
              <a:t>, normally it is blood in the few days after delivery, later it becomes brownish then pink, and it becomes colorless only by 24</a:t>
            </a:r>
            <a:r>
              <a:rPr baseline="30000"/>
              <a:t>th</a:t>
            </a:r>
            <a:r>
              <a:t> day.</a:t>
            </a:r>
          </a:p>
          <a:p>
            <a:pPr algn="l" lvl="1">
              <a:buFont typeface="Arial"/>
              <a:buChar char="–"/>
            </a:pPr>
            <a:r>
              <a:t>Bad smelling vaginal discharge.</a:t>
            </a:r>
          </a:p>
          <a:p>
            <a:pPr algn="l" lvl="1">
              <a:buFont typeface="Arial"/>
              <a:buChar char="–"/>
            </a:pPr>
            <a:r>
              <a:t>Pain or tenderness in the abdomen or breast.</a:t>
            </a:r>
          </a:p>
          <a:p>
            <a:pPr algn="l" lvl="1">
              <a:buFont typeface="Arial"/>
              <a:buChar char="–"/>
            </a:pPr>
            <a:r>
              <a:t>Fever.</a:t>
            </a:r>
          </a:p>
          <a:p>
            <a:pPr algn="l" lvl="0">
              <a:buNone/>
            </a:pPr>
            <a:r>
              <a:t>c) Diet: What she is eating.</a:t>
            </a:r>
          </a:p>
          <a:p>
            <a:pPr algn="l" lvl="0">
              <a:buFont typeface="Arial"/>
              <a:buChar char="•"/>
            </a:pP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131" name=""/>
        <p:cNvGrpSpPr/>
        <p:nvPr/>
      </p:nvGrpSpPr>
      <p:grpSpPr>
        <a:xfrm>
          <a:off x="0" y="0"/>
          <a:ext cx="0" cy="0"/>
          <a:chOff x="0" y="0"/>
          <a:chExt cx="0" cy="0"/>
        </a:xfrm>
      </p:grpSpPr>
      <p:sp>
        <p:nvSpPr>
          <p:cNvPr id="1049832"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2- physical examination:</a:t>
            </a:r>
          </a:p>
        </p:txBody>
      </p:sp>
      <p:sp>
        <p:nvSpPr>
          <p:cNvPr id="1049833" name=""/>
          <p:cNvSpPr txBox="1"/>
          <p:nvPr>
            <p:ph type="body" idx="1"/>
          </p:nvPr>
        </p:nvSpPr>
        <p:spPr>
          <a:xfrm>
            <a:off x="457200" y="1600200"/>
            <a:ext cx="8229600" cy="4524375"/>
          </a:xfrm>
          <a:prstGeom prst="rect"/>
          <a:noFill/>
          <a:ln>
            <a:noFill/>
          </a:ln>
        </p:spPr>
        <p:txBody>
          <a:bodyPr anchor="t" wrap="square">
            <a:normAutofit fontScale="65625" lnSpcReduction="20000"/>
          </a:bodyPr>
          <a:p>
            <a:pPr algn="l" lvl="0">
              <a:buNone/>
            </a:pPr>
            <a:r>
              <a:rPr b="1" i="0" strike="noStrike" u="sng"/>
              <a:t>The Mother</a:t>
            </a:r>
          </a:p>
          <a:p>
            <a:pPr algn="l" lvl="0">
              <a:buFont typeface="Arial"/>
              <a:buChar char="•"/>
            </a:pPr>
            <a:r>
              <a:t>Measuring temperature, blood pressure… </a:t>
            </a:r>
          </a:p>
          <a:p>
            <a:pPr algn="l" lvl="0">
              <a:buFont typeface="Arial"/>
              <a:buChar char="•"/>
            </a:pPr>
            <a:r>
              <a:rPr b="1" i="0" strike="noStrike" u="sng"/>
              <a:t>Abdomen</a:t>
            </a:r>
            <a:r>
              <a:t> for swelling, distended bladder, for cesarean incision and for determining the size and firmness (involution) of the uterus.</a:t>
            </a:r>
          </a:p>
          <a:p>
            <a:pPr algn="l" lvl="0">
              <a:buFont typeface="Arial"/>
              <a:buChar char="•"/>
            </a:pPr>
            <a:r>
              <a:rPr b="1" i="0" strike="noStrike" u="sng"/>
              <a:t>Perineum</a:t>
            </a:r>
            <a:r>
              <a:t> for swelling, discharge, tears &amp;   episiotomies.</a:t>
            </a:r>
          </a:p>
          <a:p>
            <a:pPr algn="l" lvl="0">
              <a:buNone/>
            </a:pPr>
            <a:r>
              <a:t>                   </a:t>
            </a:r>
            <a:r>
              <a:rPr b="1" i="0" strike="noStrike" u="none"/>
              <a:t>NB</a:t>
            </a:r>
            <a:r>
              <a:t>   No vaginal examination should be performed early in    </a:t>
            </a:r>
          </a:p>
          <a:p>
            <a:pPr algn="l" lvl="0">
              <a:buNone/>
            </a:pPr>
            <a:r>
              <a:t>                   puerperium except when it is absolutely indicated.</a:t>
            </a:r>
          </a:p>
          <a:p>
            <a:pPr algn="l" lvl="0">
              <a:buFont typeface="Arial"/>
              <a:buChar char="•"/>
            </a:pPr>
            <a:r>
              <a:rPr b="1" i="0" strike="noStrike" u="sng"/>
              <a:t>breast</a:t>
            </a:r>
            <a:r>
              <a:t> for cracked nipples, engorgement or abscess.</a:t>
            </a:r>
          </a:p>
          <a:p>
            <a:pPr algn="l" lvl="0">
              <a:buFont typeface="Arial"/>
              <a:buChar char="•"/>
            </a:pPr>
            <a:r>
              <a:rPr b="1" i="0" strike="noStrike" u="sng"/>
              <a:t>Leg</a:t>
            </a:r>
            <a:r>
              <a:t> for thrombosis.</a:t>
            </a:r>
          </a:p>
          <a:p>
            <a:pPr algn="l" lvl="0">
              <a:buFont typeface="Arial"/>
              <a:buChar char="•"/>
            </a:pPr>
            <a:r>
              <a:t>Checking for signs of anemia.</a:t>
            </a:r>
          </a:p>
          <a:p>
            <a:pPr algn="l" lvl="0">
              <a:buNone/>
            </a:pPr>
          </a:p>
          <a:p>
            <a:pPr algn="l" lvl="0">
              <a:buNone/>
            </a:pPr>
            <a:r>
              <a:rPr b="1" i="0" strike="noStrike" u="sng"/>
              <a:t>The newborn</a:t>
            </a:r>
            <a:r>
              <a:t> for vital signs, umbilical stump, suckling power, respiratory</a:t>
            </a:r>
          </a:p>
          <a:p>
            <a:pPr algn="l" lvl="0">
              <a:buNone/>
            </a:pPr>
            <a:r>
              <a:t>distress (cyanosis), tremors, convulsion and jaundice. Ask about</a:t>
            </a:r>
          </a:p>
          <a:p>
            <a:pPr algn="l" lvl="0">
              <a:buNone/>
            </a:pPr>
            <a:r>
              <a:t> vomiting, constipation or </a:t>
            </a:r>
            <a:r>
              <a:t>anuria</a:t>
            </a:r>
            <a:r>
              <a:t>.   </a:t>
            </a:r>
          </a:p>
          <a:p>
            <a:pPr algn="l" lvl="0">
              <a:buFont typeface="Arial"/>
              <a:buChar char="•"/>
            </a:p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132" name=""/>
        <p:cNvGrpSpPr/>
        <p:nvPr/>
      </p:nvGrpSpPr>
      <p:grpSpPr>
        <a:xfrm>
          <a:off x="0" y="0"/>
          <a:ext cx="0" cy="0"/>
          <a:chOff x="0" y="0"/>
          <a:chExt cx="0" cy="0"/>
        </a:xfrm>
      </p:grpSpPr>
      <p:sp>
        <p:nvSpPr>
          <p:cNvPr id="1049834" name=""/>
          <p:cNvSpPr txBox="1"/>
          <p:nvPr>
            <p:ph type="title" idx="0"/>
          </p:nvPr>
        </p:nvSpPr>
        <p:spPr>
          <a:xfrm>
            <a:off x="428625" y="784225"/>
            <a:ext cx="8229600" cy="1143000"/>
          </a:xfrm>
          <a:prstGeom prst="rect"/>
          <a:solidFill>
            <a:srgbClr val="FFFFFF"/>
          </a:solidFill>
          <a:ln w="25400">
            <a:solidFill>
              <a:srgbClr val="C0504D"/>
            </a:solidFill>
          </a:ln>
        </p:spPr>
        <p:txBody>
          <a:bodyPr anchor="ctr" wrap="square"/>
          <a:p>
            <a:pPr algn="l" lvl="0"/>
            <a:r>
              <a:rPr b="1" sz="3600" i="0" strike="noStrike" u="none">
                <a:solidFill>
                  <a:srgbClr val="000000"/>
                </a:solidFill>
                <a:latin typeface="Calibri"/>
              </a:rPr>
              <a:t>3- Give the proper treatment</a:t>
            </a:r>
            <a:r>
              <a:rPr sz="3600">
                <a:solidFill>
                  <a:srgbClr val="000000"/>
                </a:solidFill>
                <a:latin typeface="Calibri"/>
              </a:rPr>
              <a:t> if needed, give 200 000 IU of vitamin A orally &amp; iron</a:t>
            </a:r>
          </a:p>
        </p:txBody>
      </p:sp>
      <p:sp>
        <p:nvSpPr>
          <p:cNvPr id="1049835" name=""/>
          <p:cNvSpPr txBox="1"/>
          <p:nvPr>
            <p:ph type="body" idx="1"/>
          </p:nvPr>
        </p:nvSpPr>
        <p:spPr>
          <a:xfrm>
            <a:off x="457200" y="2457450"/>
            <a:ext cx="8229600" cy="1257300"/>
          </a:xfrm>
          <a:prstGeom prst="rect"/>
          <a:solidFill>
            <a:srgbClr val="FFFFFF"/>
          </a:solidFill>
          <a:ln w="25400">
            <a:solidFill>
              <a:srgbClr val="C0504D"/>
            </a:solidFill>
          </a:ln>
        </p:spPr>
        <p:txBody>
          <a:bodyPr anchor="t" wrap="square"/>
          <a:p>
            <a:pPr algn="l" lvl="0">
              <a:buNone/>
            </a:pPr>
            <a:r>
              <a:rPr b="1" i="0" strike="noStrike" u="none">
                <a:solidFill>
                  <a:srgbClr val="000000"/>
                </a:solidFill>
                <a:latin typeface="Calibri"/>
              </a:rPr>
              <a:t>4- Refer the post-partum</a:t>
            </a:r>
            <a:r>
              <a:rPr>
                <a:solidFill>
                  <a:srgbClr val="000000"/>
                </a:solidFill>
                <a:latin typeface="Calibri"/>
              </a:rPr>
              <a:t> cases requiring special treatment. </a:t>
            </a:r>
          </a:p>
          <a:p>
            <a:pPr algn="l" lvl="0">
              <a:buFont typeface="Arial"/>
              <a:buChar char="•"/>
            </a:pPr>
          </a:p>
        </p:txBody>
      </p:sp>
      <p:sp>
        <p:nvSpPr>
          <p:cNvPr id="1049836" name=""/>
          <p:cNvSpPr txBox="1"/>
          <p:nvPr/>
        </p:nvSpPr>
        <p:spPr>
          <a:xfrm>
            <a:off x="428625" y="4143375"/>
            <a:ext cx="8229600" cy="1143000"/>
          </a:xfrm>
          <a:prstGeom prst="rect"/>
          <a:solidFill>
            <a:srgbClr val="FFFFFF"/>
          </a:solidFill>
          <a:ln w="25400">
            <a:solidFill>
              <a:srgbClr val="C0504D"/>
            </a:solidFill>
          </a:ln>
        </p:spPr>
        <p:txBody>
          <a:bodyPr anchor="ctr" wrap="square"/>
          <a:p>
            <a:pPr algn="l" indent="0" lvl="0" marL="0"/>
            <a:r>
              <a:rPr b="1" sz="3600" i="0" strike="noStrike" u="none">
                <a:solidFill>
                  <a:srgbClr val="000000"/>
                </a:solidFill>
                <a:latin typeface="Calibri"/>
              </a:rPr>
              <a:t>5- Record</a:t>
            </a:r>
            <a:r>
              <a:rPr sz="3600">
                <a:solidFill>
                  <a:srgbClr val="000000"/>
                </a:solidFill>
                <a:latin typeface="Calibri"/>
              </a:rPr>
              <a:t> the finding on the maternal card.</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133" name=""/>
        <p:cNvGrpSpPr/>
        <p:nvPr/>
      </p:nvGrpSpPr>
      <p:grpSpPr>
        <a:xfrm>
          <a:off x="0" y="0"/>
          <a:ext cx="0" cy="0"/>
          <a:chOff x="0" y="0"/>
          <a:chExt cx="0" cy="0"/>
        </a:xfrm>
      </p:grpSpPr>
      <p:sp>
        <p:nvSpPr>
          <p:cNvPr id="1049837"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6- Health education.</a:t>
            </a:r>
          </a:p>
        </p:txBody>
      </p:sp>
      <p:sp>
        <p:nvSpPr>
          <p:cNvPr id="1049838" name=""/>
          <p:cNvSpPr txBox="1"/>
          <p:nvPr>
            <p:ph type="body" idx="1"/>
          </p:nvPr>
        </p:nvSpPr>
        <p:spPr>
          <a:xfrm>
            <a:off x="457200" y="1600200"/>
            <a:ext cx="8229600" cy="4524375"/>
          </a:xfrm>
          <a:prstGeom prst="rect"/>
          <a:noFill/>
          <a:ln>
            <a:noFill/>
          </a:ln>
        </p:spPr>
        <p:txBody>
          <a:bodyPr anchor="t" wrap="square">
            <a:normAutofit fontScale="65625" lnSpcReduction="20000"/>
          </a:bodyPr>
          <a:p>
            <a:pPr algn="l" lvl="0">
              <a:buFont typeface="Arial"/>
              <a:buChar char="•"/>
            </a:pPr>
            <a:r>
              <a:t>The key messages that should be covered are the followings:</a:t>
            </a:r>
          </a:p>
          <a:p>
            <a:pPr algn="l" lvl="0">
              <a:buNone/>
            </a:pPr>
            <a:r>
              <a:rPr b="0" i="0" strike="noStrike" u="sng"/>
              <a:t>1- Avoid puerperal infection</a:t>
            </a:r>
            <a:r>
              <a:t>:</a:t>
            </a:r>
          </a:p>
          <a:p>
            <a:pPr algn="l" lvl="0">
              <a:buNone/>
            </a:pPr>
            <a:r>
              <a:t>Personal hygiene particularly that after urination and defecation </a:t>
            </a:r>
          </a:p>
          <a:p>
            <a:pPr algn="l" lvl="0">
              <a:buNone/>
            </a:pPr>
            <a:r>
              <a:t>No person with any upper respiratory tract infection or hand infection should be attending during exposure of the genitalia.</a:t>
            </a:r>
          </a:p>
          <a:p>
            <a:pPr algn="l" lvl="0">
              <a:buNone/>
            </a:pPr>
          </a:p>
          <a:p>
            <a:pPr algn="l" lvl="0">
              <a:buNone/>
            </a:pPr>
            <a:r>
              <a:rPr b="0" i="0" strike="noStrike" u="sng"/>
              <a:t>2- Care for the episiotomy</a:t>
            </a:r>
            <a:r>
              <a:t> or first degree </a:t>
            </a:r>
            <a:r>
              <a:t>perineal</a:t>
            </a:r>
            <a:r>
              <a:t> tear</a:t>
            </a:r>
            <a:r>
              <a:rPr b="1" i="0" strike="noStrike" u="none"/>
              <a:t>:</a:t>
            </a:r>
          </a:p>
          <a:p>
            <a:pPr algn="l" lvl="0">
              <a:buNone/>
            </a:pPr>
            <a:r>
              <a:t>The woman has to be trained to clean the wound daily in the morning and each time after she passes any urine or stools using warm water and soap.</a:t>
            </a:r>
          </a:p>
          <a:p>
            <a:pPr algn="l" lvl="0">
              <a:buNone/>
            </a:pPr>
          </a:p>
          <a:p>
            <a:pPr algn="l" lvl="0">
              <a:buNone/>
            </a:pPr>
            <a:r>
              <a:rPr b="0" i="0" strike="noStrike" u="sng"/>
              <a:t>3- Sleep and rest:</a:t>
            </a:r>
          </a:p>
          <a:p>
            <a:pPr algn="l" lvl="0">
              <a:buNone/>
            </a:pPr>
            <a:r>
              <a:t>The mother should have periods of rest </a:t>
            </a:r>
          </a:p>
          <a:p>
            <a:pPr algn="l" lvl="0">
              <a:buNone/>
            </a:pPr>
            <a:r>
              <a:t>Gradual return to household duties is advisable starting by the end of the fist week. She should avoid any strenuous activity for about 4 weeks.</a:t>
            </a:r>
          </a:p>
          <a:p>
            <a:pPr algn="l" lvl="0">
              <a:buNone/>
            </a:pPr>
            <a:r>
              <a:t> </a:t>
            </a:r>
          </a:p>
          <a:p>
            <a:pPr algn="l" lvl="0">
              <a:buFont typeface="Arial"/>
              <a:buChar char="•"/>
            </a:pP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134" name=""/>
        <p:cNvGrpSpPr/>
        <p:nvPr/>
      </p:nvGrpSpPr>
      <p:grpSpPr>
        <a:xfrm>
          <a:off x="0" y="0"/>
          <a:ext cx="0" cy="0"/>
          <a:chOff x="0" y="0"/>
          <a:chExt cx="0" cy="0"/>
        </a:xfrm>
      </p:grpSpPr>
      <p:sp>
        <p:nvSpPr>
          <p:cNvPr id="1049839" name=""/>
          <p:cNvSpPr txBox="1"/>
          <p:nvPr>
            <p:ph type="body" idx="1"/>
          </p:nvPr>
        </p:nvSpPr>
        <p:spPr>
          <a:xfrm>
            <a:off x="457200" y="428625"/>
            <a:ext cx="8229600" cy="6070600"/>
          </a:xfrm>
          <a:prstGeom prst="rect"/>
          <a:noFill/>
          <a:ln>
            <a:noFill/>
          </a:ln>
        </p:spPr>
        <p:txBody>
          <a:bodyPr anchor="t" wrap="square"/>
          <a:p>
            <a:pPr algn="l" lvl="0">
              <a:buNone/>
            </a:pPr>
            <a:r>
              <a:rPr b="0" sz="2000" i="0" strike="noStrike" u="sng"/>
              <a:t>4- Die</a:t>
            </a:r>
            <a:r>
              <a:rPr sz="2000"/>
              <a:t>t</a:t>
            </a:r>
          </a:p>
          <a:p>
            <a:pPr algn="l" lvl="0">
              <a:buNone/>
            </a:pPr>
            <a:r>
              <a:rPr sz="2000"/>
              <a:t>She should be aware that all her nutritional needs are increased during the first six months of lactation together with fluid intake &amp;iron supplementation.</a:t>
            </a:r>
          </a:p>
          <a:p>
            <a:pPr algn="l" lvl="0">
              <a:buNone/>
            </a:pPr>
          </a:p>
          <a:p>
            <a:pPr algn="l" lvl="0">
              <a:buNone/>
            </a:pPr>
            <a:r>
              <a:rPr b="0" sz="2000" i="0" strike="noStrike" u="sng"/>
              <a:t>5- Advice and counseling on breastfeeding:</a:t>
            </a:r>
          </a:p>
          <a:p>
            <a:pPr algn="l" lvl="0">
              <a:buNone/>
            </a:pPr>
            <a:r>
              <a:rPr sz="2000"/>
              <a:t>The woman should be instructed about:</a:t>
            </a:r>
          </a:p>
          <a:p>
            <a:pPr algn="l" indent="457200" lvl="0" marL="457200">
              <a:buFont typeface="+mj-lt"/>
              <a:buAutoNum type="arabicPeriod" startAt="1"/>
            </a:pPr>
            <a:r>
              <a:rPr sz="2000"/>
              <a:t>Advantages of breast feeding </a:t>
            </a:r>
          </a:p>
          <a:p>
            <a:pPr algn="l" indent="457200" lvl="0" marL="457200">
              <a:buFont typeface="+mj-lt"/>
              <a:buAutoNum type="arabicPeriod" startAt="1"/>
            </a:pPr>
            <a:r>
              <a:rPr sz="2000"/>
              <a:t>Importance of early initiation of breast feeding (within ½ -1 hr) </a:t>
            </a:r>
          </a:p>
          <a:p>
            <a:pPr algn="l" indent="457200" lvl="0" marL="457200">
              <a:buFont typeface="+mj-lt"/>
              <a:buAutoNum type="arabicPeriod" startAt="1"/>
            </a:pPr>
            <a:r>
              <a:rPr sz="2000"/>
              <a:t>Encourage breast feeding on demands.</a:t>
            </a:r>
          </a:p>
          <a:p>
            <a:pPr algn="l" indent="457200" lvl="0" marL="457200">
              <a:buFont typeface="+mj-lt"/>
              <a:buAutoNum type="arabicPeriod" startAt="1"/>
            </a:pPr>
            <a:r>
              <a:rPr sz="2000"/>
              <a:t>Personal hygiene after feeding. Only water is recommended for washing </a:t>
            </a:r>
          </a:p>
          <a:p>
            <a:pPr algn="l" lvl="0">
              <a:buNone/>
            </a:pPr>
            <a:r>
              <a:rPr sz="2000"/>
              <a:t>          nipples and allowed to dry in air after feeding and then covered with </a:t>
            </a:r>
          </a:p>
          <a:p>
            <a:pPr algn="l" lvl="0">
              <a:buNone/>
            </a:pPr>
            <a:r>
              <a:rPr sz="2000"/>
              <a:t>          clean pads. Drying agents as boric acid &amp; alcohol must be avoided.</a:t>
            </a:r>
          </a:p>
          <a:p>
            <a:pPr algn="l" lvl="0">
              <a:buNone/>
            </a:pPr>
            <a:r>
              <a:rPr sz="2000"/>
              <a:t>   </a:t>
            </a:r>
          </a:p>
          <a:p>
            <a:pPr lvl="0">
              <a:buNone/>
            </a:pP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135" name=""/>
        <p:cNvGrpSpPr/>
        <p:nvPr/>
      </p:nvGrpSpPr>
      <p:grpSpPr>
        <a:xfrm>
          <a:off x="0" y="0"/>
          <a:ext cx="0" cy="0"/>
          <a:chOff x="0" y="0"/>
          <a:chExt cx="0" cy="0"/>
        </a:xfrm>
      </p:grpSpPr>
      <p:sp>
        <p:nvSpPr>
          <p:cNvPr id="1049840" name=""/>
          <p:cNvSpPr txBox="1"/>
          <p:nvPr>
            <p:ph type="title" idx="0"/>
          </p:nvPr>
        </p:nvSpPr>
        <p:spPr>
          <a:xfrm>
            <a:off x="457200" y="273050"/>
            <a:ext cx="8229600" cy="1143000"/>
          </a:xfrm>
          <a:prstGeom prst="rect"/>
          <a:noFill/>
          <a:ln>
            <a:noFill/>
          </a:ln>
        </p:spPr>
        <p:txBody>
          <a:bodyPr anchor="ctr" wrap="square"/>
          <a:p>
            <a:pPr lvl="0"/>
          </a:p>
        </p:txBody>
      </p:sp>
      <p:sp>
        <p:nvSpPr>
          <p:cNvPr id="1049841" name=""/>
          <p:cNvSpPr txBox="1"/>
          <p:nvPr>
            <p:ph type="body" idx="1"/>
          </p:nvPr>
        </p:nvSpPr>
        <p:spPr>
          <a:xfrm>
            <a:off x="457200" y="1600200"/>
            <a:ext cx="8229600" cy="4524375"/>
          </a:xfrm>
          <a:prstGeom prst="rect"/>
          <a:noFill/>
          <a:ln>
            <a:noFill/>
          </a:ln>
        </p:spPr>
        <p:txBody>
          <a:bodyPr anchor="t" wrap="square">
            <a:normAutofit lnSpcReduction="10000"/>
          </a:bodyPr>
          <a:p>
            <a:pPr algn="l" lvl="0">
              <a:buNone/>
            </a:pPr>
            <a:r>
              <a:rPr b="0" sz="2600" i="0" strike="noStrike" u="sng"/>
              <a:t>6- Psychological changes:</a:t>
            </a:r>
          </a:p>
          <a:p>
            <a:pPr algn="l" lvl="0">
              <a:buNone/>
            </a:pPr>
            <a:r>
              <a:rPr sz="2600"/>
              <a:t>The postpartum woman may show normally minor psychological instability as mood swing, and body image changes. It is important for the woman and her husband to understand these changes </a:t>
            </a:r>
          </a:p>
          <a:p>
            <a:pPr algn="l" lvl="0">
              <a:buNone/>
            </a:pPr>
            <a:r>
              <a:rPr b="0" sz="2600" i="0" strike="noStrike" u="sng"/>
              <a:t>7- Postnatal exercises</a:t>
            </a:r>
            <a:r>
              <a:rPr sz="2600"/>
              <a:t>: </a:t>
            </a:r>
          </a:p>
          <a:p>
            <a:pPr algn="l" lvl="0">
              <a:buNone/>
            </a:pPr>
            <a:r>
              <a:rPr sz="2600"/>
              <a:t>These exercises should be continued for a minimum of six weeks to help normal involution of muscles, organs and sphincters. These include respiratory exercises, ankle muscle exercises, pelvic muscle strengthening and squatting</a:t>
            </a:r>
          </a:p>
          <a:p>
            <a:pPr lvl="0">
              <a:buFont typeface="Arial"/>
              <a:buChar char="•"/>
            </a:pP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136" name=""/>
        <p:cNvGrpSpPr/>
        <p:nvPr/>
      </p:nvGrpSpPr>
      <p:grpSpPr>
        <a:xfrm>
          <a:off x="0" y="0"/>
          <a:ext cx="0" cy="0"/>
          <a:chOff x="0" y="0"/>
          <a:chExt cx="0" cy="0"/>
        </a:xfrm>
      </p:grpSpPr>
      <p:sp>
        <p:nvSpPr>
          <p:cNvPr id="1049842" name=""/>
          <p:cNvSpPr txBox="1"/>
          <p:nvPr>
            <p:ph type="title" idx="0"/>
          </p:nvPr>
        </p:nvSpPr>
        <p:spPr>
          <a:xfrm>
            <a:off x="457200" y="273050"/>
            <a:ext cx="8229600" cy="1143000"/>
          </a:xfrm>
          <a:prstGeom prst="rect"/>
          <a:noFill/>
          <a:ln>
            <a:noFill/>
          </a:ln>
        </p:spPr>
        <p:txBody>
          <a:bodyPr anchor="ctr" wrap="square"/>
          <a:p>
            <a:pPr lvl="0"/>
            <a:r>
              <a:t>summary</a:t>
            </a:r>
          </a:p>
        </p:txBody>
      </p:sp>
      <p:sp>
        <p:nvSpPr>
          <p:cNvPr id="104984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a:t>
            </a:r>
            <a:r>
              <a:rPr sz="2800">
                <a:solidFill>
                  <a:srgbClr val="000000"/>
                </a:solidFill>
              </a:rPr>
              <a:t>Postpartum physiologic changes allow the woman to tolerate considerable blood loss at birth</a:t>
            </a:r>
          </a:p>
          <a:p>
            <a:pPr algn="l" lvl="0">
              <a:lnSpc>
                <a:spcPct val="90000"/>
              </a:lnSpc>
              <a:buNone/>
            </a:pPr>
            <a:r>
              <a:rPr sz="2800">
                <a:solidFill>
                  <a:srgbClr val="000000"/>
                </a:solidFill>
              </a:rPr>
              <a:t>-The uterus involutes rapidly after birth returning to true pelvis within 2 weeks</a:t>
            </a:r>
          </a:p>
          <a:p>
            <a:pPr algn="l" lvl="0">
              <a:lnSpc>
                <a:spcPct val="90000"/>
              </a:lnSpc>
              <a:buNone/>
            </a:pPr>
            <a:r>
              <a:rPr sz="2800">
                <a:solidFill>
                  <a:srgbClr val="000000"/>
                </a:solidFill>
              </a:rPr>
              <a:t>-The rapid decrease in estrogen and progesterone levels after the expulsion of the placenta is responsible for triggering many of anatomic and physiologic changes in postpartum</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137" name=""/>
        <p:cNvGrpSpPr/>
        <p:nvPr/>
      </p:nvGrpSpPr>
      <p:grpSpPr>
        <a:xfrm>
          <a:off x="0" y="0"/>
          <a:ext cx="0" cy="0"/>
          <a:chOff x="0" y="0"/>
          <a:chExt cx="0" cy="0"/>
        </a:xfrm>
      </p:grpSpPr>
      <p:sp>
        <p:nvSpPr>
          <p:cNvPr id="1049844"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 </a:t>
            </a:r>
            <a:r>
              <a:rPr b="1" i="0" strike="noStrike" u="none"/>
              <a:t>THE </a:t>
            </a:r>
            <a:r>
              <a:rPr b="1" i="0" strike="noStrike" u="none"/>
              <a:t>NEONATE</a:t>
            </a:r>
            <a:r>
              <a:t> </a:t>
            </a:r>
            <a:r>
              <a:rPr b="1" i="0" strike="noStrike" u="none"/>
              <a:t> </a:t>
            </a:r>
            <a:r>
              <a:t> </a:t>
            </a:r>
          </a:p>
        </p:txBody>
      </p:sp>
      <p:pic>
        <p:nvPicPr>
          <p:cNvPr id="2097207" name=""/>
          <p:cNvPicPr>
            <a:picLocks/>
          </p:cNvPicPr>
          <p:nvPr/>
        </p:nvPicPr>
        <p:blipFill>
          <a:blip xmlns:r="http://schemas.openxmlformats.org/officeDocument/2006/relationships" r:embed="rId1"/>
          <a:srcRect/>
          <a:stretch>
            <a:fillRect/>
          </a:stretch>
        </p:blipFill>
        <p:spPr>
          <a:xfrm>
            <a:off x="974725" y="1600200"/>
            <a:ext cx="7191375" cy="4524375"/>
          </a:xfrm>
          <a:prstGeom prst="rect"/>
          <a:noFill/>
          <a:ln w="76200">
            <a:solidFill>
              <a:srgbClr val="000000"/>
            </a:solidFill>
          </a:ln>
        </p:spPr>
      </p:pic>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138" name=""/>
        <p:cNvGrpSpPr/>
        <p:nvPr/>
      </p:nvGrpSpPr>
      <p:grpSpPr>
        <a:xfrm>
          <a:off x="0" y="0"/>
          <a:ext cx="0" cy="0"/>
          <a:chOff x="0" y="0"/>
          <a:chExt cx="0" cy="0"/>
        </a:xfrm>
      </p:grpSpPr>
      <p:sp>
        <p:nvSpPr>
          <p:cNvPr id="1049845" name=""/>
          <p:cNvSpPr txBox="1"/>
          <p:nvPr>
            <p:ph type="title" idx="0"/>
          </p:nvPr>
        </p:nvSpPr>
        <p:spPr>
          <a:xfrm>
            <a:off x="457200" y="273050"/>
            <a:ext cx="8229600" cy="1143000"/>
          </a:xfrm>
          <a:prstGeom prst="rect"/>
          <a:noFill/>
          <a:ln>
            <a:noFill/>
          </a:ln>
        </p:spPr>
        <p:txBody>
          <a:bodyPr anchor="ctr" wrap="square"/>
          <a:p>
            <a:pPr lvl="0"/>
            <a:r>
              <a:rPr b="1" i="0" strike="noStrike" u="none"/>
              <a:t>Physiology of the Newborn</a:t>
            </a:r>
          </a:p>
        </p:txBody>
      </p:sp>
      <p:sp>
        <p:nvSpPr>
          <p:cNvPr id="1049846" name=""/>
          <p:cNvSpPr txBox="1"/>
          <p:nvPr>
            <p:ph type="body" idx="1"/>
          </p:nvPr>
        </p:nvSpPr>
        <p:spPr>
          <a:xfrm>
            <a:off x="457200" y="1600200"/>
            <a:ext cx="8229600" cy="4524375"/>
          </a:xfrm>
          <a:prstGeom prst="rect"/>
          <a:noFill/>
          <a:ln>
            <a:noFill/>
          </a:ln>
        </p:spPr>
        <p:txBody>
          <a:bodyPr anchor="t" wrap="square"/>
          <a:p>
            <a:pPr lvl="0"/>
            <a:r>
              <a:t>Knowledge on the physiology of a newborn is necessary to ensure appropriate care of the </a:t>
            </a:r>
            <a:r>
              <a:t>neonate</a:t>
            </a:r>
          </a:p>
          <a:p>
            <a:pPr lvl="0"/>
            <a:r>
              <a:t>Immediately at birth, there are three main adjustments that take place involving the lungs, the cardiovascular system and the temperature regulating </a:t>
            </a:r>
            <a:r>
              <a:t>centre</a:t>
            </a:r>
            <a:r>
              <a:t> to allow for the independent existence of the newborn baby. </a:t>
            </a:r>
          </a:p>
          <a:p>
            <a:pPr lvl="0"/>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139" name=""/>
        <p:cNvGrpSpPr/>
        <p:nvPr/>
      </p:nvGrpSpPr>
      <p:grpSpPr>
        <a:xfrm>
          <a:off x="0" y="0"/>
          <a:ext cx="0" cy="0"/>
          <a:chOff x="0" y="0"/>
          <a:chExt cx="0" cy="0"/>
        </a:xfrm>
      </p:grpSpPr>
      <p:sp>
        <p:nvSpPr>
          <p:cNvPr id="1049847"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1. Changes </a:t>
            </a:r>
            <a:r>
              <a:rPr b="1" i="0" strike="noStrike" u="none"/>
              <a:t>in the Lungs</a:t>
            </a:r>
            <a:r>
              <a:t> </a:t>
            </a:r>
            <a:r>
              <a:t> </a:t>
            </a:r>
          </a:p>
        </p:txBody>
      </p:sp>
      <p:sp>
        <p:nvSpPr>
          <p:cNvPr id="1049848" name=""/>
          <p:cNvSpPr txBox="1"/>
          <p:nvPr>
            <p:ph type="body" idx="1"/>
          </p:nvPr>
        </p:nvSpPr>
        <p:spPr>
          <a:xfrm>
            <a:off x="457200" y="1600200"/>
            <a:ext cx="8229600" cy="4524375"/>
          </a:xfrm>
          <a:prstGeom prst="rect"/>
          <a:noFill/>
          <a:ln>
            <a:noFill/>
          </a:ln>
        </p:spPr>
        <p:txBody>
          <a:bodyPr anchor="t" wrap="square"/>
          <a:p>
            <a:pPr lvl="0"/>
            <a:r>
              <a:t>The </a:t>
            </a:r>
            <a:r>
              <a:t>onset of respiration in a newborn confirms life. The start of pulmonary respiration is due to physiological and mechanical reasons. Lack of oxygen and high levels of carbon dioxide in </a:t>
            </a:r>
            <a:r>
              <a:t>the circulation </a:t>
            </a:r>
            <a:r>
              <a:t>occur when placental circulation ceases. This stimulates the respiratory </a:t>
            </a:r>
            <a:r>
              <a:t>centre</a:t>
            </a:r>
            <a:r>
              <a:t> in the medulla to initiate normal respiration.</a:t>
            </a:r>
            <a: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rcRect/>
          <a:stretch>
            <a:fillRect/>
          </a:stretch>
        </p:blipFill>
        <p:spPr>
          <a:xfrm>
            <a:off x="0" y="304800"/>
            <a:ext cx="8839200" cy="6245225"/>
          </a:xfrm>
          <a:prstGeom prst="rect"/>
          <a:noFill/>
          <a:ln>
            <a:noFill/>
          </a:ln>
        </p:spPr>
      </p:pic>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140" name=""/>
        <p:cNvGrpSpPr/>
        <p:nvPr/>
      </p:nvGrpSpPr>
      <p:grpSpPr>
        <a:xfrm>
          <a:off x="0" y="0"/>
          <a:ext cx="0" cy="0"/>
          <a:chOff x="0" y="0"/>
          <a:chExt cx="0" cy="0"/>
        </a:xfrm>
      </p:grpSpPr>
      <p:sp>
        <p:nvSpPr>
          <p:cNvPr id="1049849" name=""/>
          <p:cNvSpPr txBox="1"/>
          <p:nvPr>
            <p:ph type="body" idx="1"/>
          </p:nvPr>
        </p:nvSpPr>
        <p:spPr>
          <a:xfrm>
            <a:off x="457200" y="533400"/>
            <a:ext cx="8229600" cy="5715000"/>
          </a:xfrm>
          <a:prstGeom prst="rect"/>
          <a:noFill/>
          <a:ln>
            <a:noFill/>
          </a:ln>
        </p:spPr>
        <p:txBody>
          <a:bodyPr anchor="t" wrap="square">
            <a:normAutofit fontScale="96875" lnSpcReduction="20000"/>
          </a:bodyPr>
          <a:p>
            <a:pPr lvl="0"/>
            <a:r>
              <a:t>Mechanically, respiration is stimulated when the chest wall, which was compressed during the passage of the baby in the birth canal, allows the fluid to drain from the lungs. Consequently, the cool air on the baby’s face and handling during birth will stimulate the baby to cry as soon as they are born. After the baby takes in their first breath, the blood vessels in the lungs expand to initiate respiration.</a:t>
            </a:r>
          </a:p>
          <a:p>
            <a:pPr lvl="0"/>
            <a:r>
              <a:t>At first the baby’s breathing may be rapid and irregular. It is mainly abnormal at a rate of 40 - 50 respirations per minute.</a:t>
            </a:r>
          </a:p>
          <a:p>
            <a:pPr lvl="0"/>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141" name=""/>
        <p:cNvGrpSpPr/>
        <p:nvPr/>
      </p:nvGrpSpPr>
      <p:grpSpPr>
        <a:xfrm>
          <a:off x="0" y="0"/>
          <a:ext cx="0" cy="0"/>
          <a:chOff x="0" y="0"/>
          <a:chExt cx="0" cy="0"/>
        </a:xfrm>
      </p:grpSpPr>
      <p:sp>
        <p:nvSpPr>
          <p:cNvPr id="1049850" name=""/>
          <p:cNvSpPr txBox="1"/>
          <p:nvPr>
            <p:ph type="title" idx="0"/>
          </p:nvPr>
        </p:nvSpPr>
        <p:spPr>
          <a:xfrm>
            <a:off x="457200" y="273050"/>
            <a:ext cx="8229600" cy="790575"/>
          </a:xfrm>
          <a:prstGeom prst="rect"/>
          <a:noFill/>
          <a:ln>
            <a:noFill/>
          </a:ln>
        </p:spPr>
        <p:txBody>
          <a:bodyPr anchor="ctr" wrap="square">
            <a:normAutofit/>
          </a:bodyPr>
          <a:p>
            <a:pPr lvl="0"/>
            <a:r>
              <a:rPr b="1" i="0" strike="noStrike" u="none"/>
              <a:t> </a:t>
            </a:r>
            <a:r>
              <a:rPr b="1" i="0" strike="noStrike" u="none"/>
              <a:t>2. Circulatory </a:t>
            </a:r>
            <a:r>
              <a:rPr b="1" i="0" strike="noStrike" u="none"/>
              <a:t>Changes</a:t>
            </a:r>
            <a:r>
              <a:t> </a:t>
            </a:r>
            <a:r>
              <a:t> </a:t>
            </a:r>
          </a:p>
        </p:txBody>
      </p:sp>
      <p:sp>
        <p:nvSpPr>
          <p:cNvPr id="1049851" name=""/>
          <p:cNvSpPr txBox="1"/>
          <p:nvPr>
            <p:ph type="body" idx="1"/>
          </p:nvPr>
        </p:nvSpPr>
        <p:spPr>
          <a:xfrm>
            <a:off x="457200" y="1066800"/>
            <a:ext cx="8229600" cy="5562600"/>
          </a:xfrm>
          <a:prstGeom prst="rect"/>
          <a:noFill/>
          <a:ln>
            <a:noFill/>
          </a:ln>
        </p:spPr>
        <p:txBody>
          <a:bodyPr anchor="t" wrap="square">
            <a:normAutofit fontScale="87500" lnSpcReduction="20000"/>
          </a:bodyPr>
          <a:p>
            <a:pPr lvl="0"/>
            <a:r>
              <a:t>Foetal</a:t>
            </a:r>
            <a:r>
              <a:t> </a:t>
            </a:r>
            <a:r>
              <a:t>type of circulation ceases as the </a:t>
            </a:r>
            <a:r>
              <a:t>respiration </a:t>
            </a:r>
            <a:r>
              <a:t>commences</a:t>
            </a:r>
          </a:p>
          <a:p>
            <a:pPr lvl="0"/>
            <a:r>
              <a:t>Normal circulation starts when the temporary structures stop </a:t>
            </a:r>
            <a:r>
              <a:t>functioning</a:t>
            </a:r>
          </a:p>
          <a:p>
            <a:pPr lvl="0"/>
            <a:r>
              <a:t>As the placental circulation ceases soon after birth when the umbilical cord is ligated, the blood flow to the right side of the heart decreases and the blood on the left side increases causing the foreman </a:t>
            </a:r>
            <a:r>
              <a:t>ovale</a:t>
            </a:r>
            <a:r>
              <a:t> to close.</a:t>
            </a:r>
          </a:p>
          <a:p>
            <a:pPr lvl="0"/>
            <a:r>
              <a:t>With the establishment of pulmonary respiration, the </a:t>
            </a:r>
            <a:r>
              <a:t>ductus</a:t>
            </a:r>
            <a:r>
              <a:t> arteries close. Complete closure happens within eight to ten hours of birth. </a:t>
            </a:r>
          </a:p>
          <a:p>
            <a:pPr lvl="0"/>
            <a:r>
              <a:t>The cessation of placental circulation will result in the collapse and subsequently drying of the umbilical veins, the </a:t>
            </a:r>
            <a:r>
              <a:t>ductus</a:t>
            </a:r>
            <a:r>
              <a:t> </a:t>
            </a:r>
            <a:r>
              <a:t>venosus</a:t>
            </a:r>
            <a:r>
              <a:t> and the </a:t>
            </a:r>
            <a:r>
              <a:t>hypogastric</a:t>
            </a:r>
            <a:r>
              <a:t> arteries.</a:t>
            </a:r>
          </a:p>
          <a:p>
            <a:pPr lvl="0"/>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142" name=""/>
        <p:cNvGrpSpPr/>
        <p:nvPr/>
      </p:nvGrpSpPr>
      <p:grpSpPr>
        <a:xfrm>
          <a:off x="0" y="0"/>
          <a:ext cx="0" cy="0"/>
          <a:chOff x="0" y="0"/>
          <a:chExt cx="0" cy="0"/>
        </a:xfrm>
      </p:grpSpPr>
      <p:sp>
        <p:nvSpPr>
          <p:cNvPr id="1049852"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3. Thermo </a:t>
            </a:r>
            <a:r>
              <a:rPr b="1" i="0" strike="noStrike" u="none"/>
              <a:t>(Heat) Regulation</a:t>
            </a:r>
            <a:r>
              <a:t> </a:t>
            </a:r>
            <a:r>
              <a:t> </a:t>
            </a:r>
          </a:p>
        </p:txBody>
      </p:sp>
      <p:sp>
        <p:nvSpPr>
          <p:cNvPr id="1049853"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t>The neonate leaves a thermo constant environment </a:t>
            </a:r>
            <a:r>
              <a:t> </a:t>
            </a:r>
            <a:r>
              <a:t>of 37.1 degrees Celsius, where they have survived </a:t>
            </a:r>
            <a:r>
              <a:t> </a:t>
            </a:r>
            <a:r>
              <a:t>for nine months and enters a much cooler </a:t>
            </a:r>
            <a:r>
              <a:t> </a:t>
            </a:r>
            <a:r>
              <a:t>atmosphere at delivery. This affects the neonate in </a:t>
            </a:r>
            <a:r>
              <a:t> </a:t>
            </a:r>
            <a:r>
              <a:t>various ways.</a:t>
            </a:r>
          </a:p>
          <a:p>
            <a:pPr lvl="0"/>
            <a:r>
              <a:t>Firstly, heat regulation in the neonate is poor </a:t>
            </a:r>
            <a:r>
              <a:t> </a:t>
            </a:r>
            <a:r>
              <a:t>because of their inefficient heat regulating </a:t>
            </a:r>
            <a:r>
              <a:t>centre</a:t>
            </a:r>
            <a:r>
              <a:t>. </a:t>
            </a:r>
            <a:r>
              <a:t> </a:t>
            </a:r>
            <a:r>
              <a:t>The subcutaneous fat layer of the neonate is thin and </a:t>
            </a:r>
            <a:r>
              <a:t> </a:t>
            </a:r>
            <a:r>
              <a:t>provides poor insulation, allowing the transfer of core </a:t>
            </a:r>
            <a:r>
              <a:t> </a:t>
            </a:r>
            <a:r>
              <a:t>heat to the environment and also cooling of the </a:t>
            </a:r>
            <a:r>
              <a:t> </a:t>
            </a:r>
            <a:r>
              <a:t>baby’s blood</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143" name=""/>
        <p:cNvGrpSpPr/>
        <p:nvPr/>
      </p:nvGrpSpPr>
      <p:grpSpPr>
        <a:xfrm>
          <a:off x="0" y="0"/>
          <a:ext cx="0" cy="0"/>
          <a:chOff x="0" y="0"/>
          <a:chExt cx="0" cy="0"/>
        </a:xfrm>
      </p:grpSpPr>
      <p:sp>
        <p:nvSpPr>
          <p:cNvPr id="1049854" name=""/>
          <p:cNvSpPr txBox="1"/>
          <p:nvPr>
            <p:ph type="body" idx="1"/>
          </p:nvPr>
        </p:nvSpPr>
        <p:spPr>
          <a:xfrm>
            <a:off x="457200" y="381000"/>
            <a:ext cx="8229600" cy="5743575"/>
          </a:xfrm>
          <a:prstGeom prst="rect"/>
          <a:noFill/>
          <a:ln>
            <a:noFill/>
          </a:ln>
        </p:spPr>
        <p:txBody>
          <a:bodyPr anchor="t" wrap="square">
            <a:normAutofit fontScale="96875" lnSpcReduction="10000"/>
          </a:bodyPr>
          <a:p>
            <a:pPr lvl="0"/>
            <a:r>
              <a:t>In addition to evaporation, further heat </a:t>
            </a:r>
            <a:r>
              <a:t> </a:t>
            </a:r>
            <a:r>
              <a:t>will be lost by conduction when the baby is in </a:t>
            </a:r>
            <a:r>
              <a:t> </a:t>
            </a:r>
            <a:r>
              <a:t>contact with cold surfaces, by radiation to cold </a:t>
            </a:r>
            <a:r>
              <a:t> </a:t>
            </a:r>
            <a:r>
              <a:t>objects in the environment and by convection </a:t>
            </a:r>
            <a:r>
              <a:t> </a:t>
            </a:r>
            <a:r>
              <a:t>caused by currents of cool air passing over the surface of their body. </a:t>
            </a:r>
          </a:p>
          <a:p>
            <a:pPr lvl="0"/>
            <a:r>
              <a:t>Incidences </a:t>
            </a:r>
            <a:r>
              <a:t>of the latter may be substantially increased by air conditioning systems in some of our modern delivery rooms. Since the neonate’s temperature regulating </a:t>
            </a:r>
            <a:r>
              <a:t>centres</a:t>
            </a:r>
            <a:r>
              <a:t> are not very efficient, there is a risk of either overheating or chilling.</a:t>
            </a:r>
          </a:p>
          <a:p>
            <a:pPr lvl="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144" name=""/>
        <p:cNvGrpSpPr/>
        <p:nvPr/>
      </p:nvGrpSpPr>
      <p:grpSpPr>
        <a:xfrm>
          <a:off x="0" y="0"/>
          <a:ext cx="0" cy="0"/>
          <a:chOff x="0" y="0"/>
          <a:chExt cx="0" cy="0"/>
        </a:xfrm>
      </p:grpSpPr>
      <p:sp>
        <p:nvSpPr>
          <p:cNvPr id="1049855"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 </a:t>
            </a:r>
            <a:r>
              <a:rPr b="1" i="0" strike="noStrike" u="none"/>
              <a:t>Other </a:t>
            </a:r>
            <a:r>
              <a:rPr b="1" i="0" strike="noStrike" u="none"/>
              <a:t>Physiological Changes In a Newborn</a:t>
            </a:r>
            <a:r>
              <a:t> </a:t>
            </a:r>
            <a:r>
              <a:t> </a:t>
            </a:r>
          </a:p>
        </p:txBody>
      </p:sp>
      <p:sp>
        <p:nvSpPr>
          <p:cNvPr id="1049856" name=""/>
          <p:cNvSpPr txBox="1"/>
          <p:nvPr>
            <p:ph type="body" idx="1"/>
          </p:nvPr>
        </p:nvSpPr>
        <p:spPr>
          <a:xfrm>
            <a:off x="457200" y="1600200"/>
            <a:ext cx="8229600" cy="4524375"/>
          </a:xfrm>
          <a:prstGeom prst="rect"/>
          <a:noFill/>
          <a:ln>
            <a:noFill/>
          </a:ln>
        </p:spPr>
        <p:txBody>
          <a:bodyPr anchor="t" wrap="square">
            <a:normAutofit fontScale="84375" lnSpcReduction="10000"/>
          </a:bodyPr>
          <a:p>
            <a:pPr indent="0" lvl="0" marL="0">
              <a:buNone/>
            </a:pPr>
            <a:r>
              <a:rPr b="1" i="0" strike="noStrike" u="none"/>
              <a:t>4. Liver </a:t>
            </a:r>
            <a:r>
              <a:rPr b="1" i="0" strike="noStrike" u="none"/>
              <a:t>Function</a:t>
            </a:r>
          </a:p>
          <a:p>
            <a:pPr lvl="0"/>
            <a:r>
              <a:t>Physiological jaundice is usually seen in 50% of normal neonates from the third to the sixth day of life. This is due to excessive break down of red blood cells resulting from a high </a:t>
            </a:r>
            <a:r>
              <a:t>haemoglobin</a:t>
            </a:r>
            <a:r>
              <a:t> level (</a:t>
            </a:r>
            <a:r>
              <a:t>Hb</a:t>
            </a:r>
            <a:r>
              <a:t> of 14 - 18mgs/100mls). </a:t>
            </a:r>
          </a:p>
          <a:p>
            <a:pPr lvl="0"/>
            <a:r>
              <a:t>The process of breaking down red blood cells leads to formation of bilirubin. The liver is not able to conjugate the excess bilirubin to enable its secretion through the kidneys. This leads to jaundice. You will see more details on conjugation later in this section.</a:t>
            </a:r>
          </a:p>
          <a:p>
            <a:pPr lvl="0"/>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145" name=""/>
        <p:cNvGrpSpPr/>
        <p:nvPr/>
      </p:nvGrpSpPr>
      <p:grpSpPr>
        <a:xfrm>
          <a:off x="0" y="0"/>
          <a:ext cx="0" cy="0"/>
          <a:chOff x="0" y="0"/>
          <a:chExt cx="0" cy="0"/>
        </a:xfrm>
      </p:grpSpPr>
      <p:sp>
        <p:nvSpPr>
          <p:cNvPr id="1049857" name=""/>
          <p:cNvSpPr txBox="1"/>
          <p:nvPr>
            <p:ph type="body" idx="1"/>
          </p:nvPr>
        </p:nvSpPr>
        <p:spPr>
          <a:xfrm>
            <a:off x="457200" y="381000"/>
            <a:ext cx="8229600" cy="5743575"/>
          </a:xfrm>
          <a:prstGeom prst="rect"/>
          <a:noFill/>
          <a:ln>
            <a:noFill/>
          </a:ln>
        </p:spPr>
        <p:txBody>
          <a:bodyPr anchor="t" wrap="square"/>
          <a:p>
            <a:pPr indent="0" lvl="0" marL="0">
              <a:buNone/>
            </a:pPr>
            <a:r>
              <a:rPr b="1" i="0" strike="noStrike" u="none"/>
              <a:t>5. Digestion</a:t>
            </a:r>
            <a:r>
              <a:t> </a:t>
            </a:r>
          </a:p>
          <a:p>
            <a:pPr lvl="0"/>
            <a:r>
              <a:t>The neonate is capable of passing the first stool, known as meconium, within the first two to three days of life. This is because the </a:t>
            </a:r>
            <a:r>
              <a:t>foetus</a:t>
            </a:r>
            <a:r>
              <a:t> swallows liquor </a:t>
            </a:r>
            <a:r>
              <a:t>amnii</a:t>
            </a:r>
            <a:r>
              <a:t> in utero. Thus, their sucking and swallowing reflexes are usually present at birth.</a:t>
            </a:r>
          </a:p>
          <a:p>
            <a:pPr lvl="0"/>
            <a:r>
              <a:t>The </a:t>
            </a:r>
            <a:r>
              <a:t>colour</a:t>
            </a:r>
            <a:r>
              <a:t> of the meconium is dark greenish and later changes to a mustard (yellowish) </a:t>
            </a:r>
            <a:r>
              <a:t>colour</a:t>
            </a:r>
            <a:r>
              <a:t>. The bowels may be opened three to five times daily.</a:t>
            </a:r>
          </a:p>
          <a:p>
            <a:pPr lvl="0"/>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146" name=""/>
        <p:cNvGrpSpPr/>
        <p:nvPr/>
      </p:nvGrpSpPr>
      <p:grpSpPr>
        <a:xfrm>
          <a:off x="0" y="0"/>
          <a:ext cx="0" cy="0"/>
          <a:chOff x="0" y="0"/>
          <a:chExt cx="0" cy="0"/>
        </a:xfrm>
      </p:grpSpPr>
      <p:sp>
        <p:nvSpPr>
          <p:cNvPr id="1049858" name=""/>
          <p:cNvSpPr txBox="1"/>
          <p:nvPr>
            <p:ph type="body" idx="1"/>
          </p:nvPr>
        </p:nvSpPr>
        <p:spPr>
          <a:xfrm>
            <a:off x="457200" y="457200"/>
            <a:ext cx="8229600" cy="5667375"/>
          </a:xfrm>
          <a:prstGeom prst="rect"/>
          <a:noFill/>
          <a:ln>
            <a:noFill/>
          </a:ln>
        </p:spPr>
        <p:txBody>
          <a:bodyPr anchor="t" wrap="square">
            <a:normAutofit fontScale="81250" lnSpcReduction="20000"/>
          </a:bodyPr>
          <a:p>
            <a:pPr indent="0" lvl="0" marL="0">
              <a:buNone/>
            </a:pPr>
            <a:r>
              <a:rPr b="1" i="0" strike="noStrike" u="none"/>
              <a:t>6. Weight</a:t>
            </a:r>
            <a:r>
              <a:t> </a:t>
            </a:r>
          </a:p>
          <a:p>
            <a:pPr lvl="0"/>
            <a:r>
              <a:t>The average normal birth weight ranges from 2.5 - 3.5 kilograms. During the first three days of life, the baby loses approximately 10 - 20% of their birth weight but regains it again within one to </a:t>
            </a:r>
            <a:r>
              <a:t> </a:t>
            </a:r>
            <a:r>
              <a:t>two weeks.</a:t>
            </a:r>
          </a:p>
          <a:p>
            <a:pPr indent="0" lvl="0" marL="0">
              <a:buNone/>
            </a:pPr>
            <a:r>
              <a:rPr b="1" i="0" strike="noStrike" u="none"/>
              <a:t> </a:t>
            </a:r>
            <a:r>
              <a:rPr b="1" i="0" strike="noStrike" u="none"/>
              <a:t>possible reasons for weight loss in a </a:t>
            </a:r>
            <a:r>
              <a:rPr b="1" i="0" strike="noStrike" u="none"/>
              <a:t>newborn</a:t>
            </a:r>
            <a:r>
              <a:t> </a:t>
            </a:r>
          </a:p>
          <a:p>
            <a:pPr lvl="0"/>
            <a:r>
              <a:t>Due to tissue fluid loss during the heat loss when the baby </a:t>
            </a:r>
            <a:r>
              <a:t> </a:t>
            </a:r>
            <a:r>
              <a:t>is born</a:t>
            </a:r>
          </a:p>
          <a:p>
            <a:pPr lvl="0"/>
            <a:r>
              <a:t>When the baby opens their bowels, the meconium which was present in the gut is lost, leading to weight reduction</a:t>
            </a:r>
          </a:p>
          <a:p>
            <a:pPr lvl="0"/>
            <a:r>
              <a:t>Poor sucking on the breast due to tiredness incurred during the baby’s passage through the birth canal during </a:t>
            </a:r>
            <a:r>
              <a:t>labour</a:t>
            </a:r>
            <a:r>
              <a:t> will affect the baby’s weight since they are not getting enough fluid intake</a:t>
            </a:r>
          </a:p>
          <a:p>
            <a:pPr lvl="0"/>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147" name=""/>
        <p:cNvGrpSpPr/>
        <p:nvPr/>
      </p:nvGrpSpPr>
      <p:grpSpPr>
        <a:xfrm>
          <a:off x="0" y="0"/>
          <a:ext cx="0" cy="0"/>
          <a:chOff x="0" y="0"/>
          <a:chExt cx="0" cy="0"/>
        </a:xfrm>
      </p:grpSpPr>
      <p:sp>
        <p:nvSpPr>
          <p:cNvPr id="1049859" name=""/>
          <p:cNvSpPr txBox="1"/>
          <p:nvPr>
            <p:ph type="body" idx="1"/>
          </p:nvPr>
        </p:nvSpPr>
        <p:spPr>
          <a:xfrm>
            <a:off x="457200" y="609600"/>
            <a:ext cx="8229600" cy="5514975"/>
          </a:xfrm>
          <a:prstGeom prst="rect"/>
          <a:noFill/>
          <a:ln>
            <a:noFill/>
          </a:ln>
        </p:spPr>
        <p:txBody>
          <a:bodyPr anchor="t" wrap="square">
            <a:normAutofit fontScale="96875" lnSpcReduction="10000"/>
          </a:bodyPr>
          <a:p>
            <a:pPr indent="0" lvl="0" marL="0">
              <a:buNone/>
            </a:pPr>
            <a:r>
              <a:rPr b="1" i="0" strike="noStrike" u="none"/>
              <a:t>7. Skin</a:t>
            </a:r>
            <a:r>
              <a:t> </a:t>
            </a:r>
          </a:p>
          <a:p>
            <a:pPr lvl="0"/>
            <a:r>
              <a:t>The skin of a newborn is covered with </a:t>
            </a:r>
            <a:r>
              <a:t>vernix</a:t>
            </a:r>
            <a:r>
              <a:t> </a:t>
            </a:r>
            <a:r>
              <a:t>caseosa</a:t>
            </a:r>
            <a:r>
              <a:t> in utero to protect and help retain heat and also act as a lubricant </a:t>
            </a:r>
            <a:r>
              <a:t>during </a:t>
            </a:r>
            <a:r>
              <a:t>delivery. </a:t>
            </a:r>
          </a:p>
          <a:p>
            <a:pPr lvl="0"/>
            <a:r>
              <a:t>The sebaceous glands cease to produce </a:t>
            </a:r>
            <a:r>
              <a:t>vernix</a:t>
            </a:r>
            <a:r>
              <a:t> after birth, which may lead to dryness of the skin. The </a:t>
            </a:r>
            <a:r>
              <a:t>vernix</a:t>
            </a:r>
            <a:r>
              <a:t> </a:t>
            </a:r>
            <a:r>
              <a:t>caseosa</a:t>
            </a:r>
            <a:r>
              <a:t> will peel off within three days of delivery if left alone. There is also plenty of fine hair (lanugo) on the skin which falls off in the first month of life.</a:t>
            </a:r>
          </a:p>
          <a:p>
            <a:pPr lvl="0"/>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148" name=""/>
        <p:cNvGrpSpPr/>
        <p:nvPr/>
      </p:nvGrpSpPr>
      <p:grpSpPr>
        <a:xfrm>
          <a:off x="0" y="0"/>
          <a:ext cx="0" cy="0"/>
          <a:chOff x="0" y="0"/>
          <a:chExt cx="0" cy="0"/>
        </a:xfrm>
      </p:grpSpPr>
      <p:sp>
        <p:nvSpPr>
          <p:cNvPr id="1049860" name=""/>
          <p:cNvSpPr txBox="1"/>
          <p:nvPr>
            <p:ph type="title" idx="0"/>
          </p:nvPr>
        </p:nvSpPr>
        <p:spPr>
          <a:xfrm>
            <a:off x="457200" y="273050"/>
            <a:ext cx="8229600" cy="1143000"/>
          </a:xfrm>
          <a:prstGeom prst="rect"/>
          <a:noFill/>
          <a:ln>
            <a:noFill/>
          </a:ln>
        </p:spPr>
        <p:txBody>
          <a:bodyPr anchor="ctr" wrap="square"/>
          <a:p>
            <a:pPr lvl="0"/>
            <a:r>
              <a:t>The neonate</a:t>
            </a:r>
          </a:p>
        </p:txBody>
      </p:sp>
      <p:pic>
        <p:nvPicPr>
          <p:cNvPr id="2097208" name=""/>
          <p:cNvPicPr>
            <a:picLocks/>
          </p:cNvPicPr>
          <p:nvPr/>
        </p:nvPicPr>
        <p:blipFill>
          <a:blip xmlns:r="http://schemas.openxmlformats.org/officeDocument/2006/relationships" r:embed="rId1"/>
          <a:srcRect/>
          <a:stretch>
            <a:fillRect/>
          </a:stretch>
        </p:blipFill>
        <p:spPr>
          <a:xfrm>
            <a:off x="1828800" y="1295400"/>
            <a:ext cx="6019800" cy="4800600"/>
          </a:xfrm>
          <a:prstGeom prst="rect"/>
          <a:noFill/>
        </p:spPr>
      </p:pic>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149" name=""/>
        <p:cNvGrpSpPr/>
        <p:nvPr/>
      </p:nvGrpSpPr>
      <p:grpSpPr>
        <a:xfrm>
          <a:off x="0" y="0"/>
          <a:ext cx="0" cy="0"/>
          <a:chOff x="0" y="0"/>
          <a:chExt cx="0" cy="0"/>
        </a:xfrm>
      </p:grpSpPr>
      <p:sp>
        <p:nvSpPr>
          <p:cNvPr id="1049861" name=""/>
          <p:cNvSpPr txBox="1"/>
          <p:nvPr>
            <p:ph type="title" idx="0"/>
          </p:nvPr>
        </p:nvSpPr>
        <p:spPr>
          <a:xfrm>
            <a:off x="457200" y="273050"/>
            <a:ext cx="8229600" cy="866775"/>
          </a:xfrm>
          <a:prstGeom prst="rect"/>
          <a:noFill/>
          <a:ln>
            <a:noFill/>
          </a:ln>
        </p:spPr>
        <p:txBody>
          <a:bodyPr anchor="ctr" wrap="square">
            <a:normAutofit/>
          </a:bodyPr>
          <a:p>
            <a:pPr lvl="0"/>
            <a:r>
              <a:rPr b="1" i="0" strike="noStrike" u="none"/>
              <a:t> </a:t>
            </a:r>
            <a:r>
              <a:rPr b="1" i="0" strike="noStrike" u="none"/>
              <a:t>Care </a:t>
            </a:r>
            <a:r>
              <a:rPr b="1" i="0" strike="noStrike" u="none"/>
              <a:t>of a Newborn</a:t>
            </a:r>
            <a:r>
              <a:t> </a:t>
            </a:r>
          </a:p>
        </p:txBody>
      </p:sp>
      <p:sp>
        <p:nvSpPr>
          <p:cNvPr id="1049862" name=""/>
          <p:cNvSpPr txBox="1"/>
          <p:nvPr>
            <p:ph type="body" idx="1"/>
          </p:nvPr>
        </p:nvSpPr>
        <p:spPr>
          <a:xfrm>
            <a:off x="457200" y="1066800"/>
            <a:ext cx="8229600" cy="5057775"/>
          </a:xfrm>
          <a:prstGeom prst="rect"/>
          <a:noFill/>
          <a:ln>
            <a:noFill/>
          </a:ln>
        </p:spPr>
        <p:txBody>
          <a:bodyPr anchor="t" wrap="square">
            <a:normAutofit fontScale="96875" lnSpcReduction="20000"/>
          </a:bodyPr>
          <a:p>
            <a:pPr lvl="0"/>
            <a:r>
              <a:t>Neonatal </a:t>
            </a:r>
            <a:r>
              <a:t>care is designed to provide an environment conducive to the well being of the baby and to prevent complications. </a:t>
            </a:r>
          </a:p>
          <a:p>
            <a:pPr lvl="0"/>
            <a:r>
              <a:t>As a midwife, you should </a:t>
            </a:r>
            <a:r>
              <a:t>realise</a:t>
            </a:r>
            <a:r>
              <a:t> that the neonatal period is a very hazardous period. Statistics show that two thirds of infantile deaths occur in the neonatal period. More than half of these deaths occur in the first 48 hours and three quarters in the first week of life.</a:t>
            </a:r>
          </a:p>
          <a:p>
            <a:pPr lvl="0"/>
            <a:r>
              <a:t>Therefore, the midwife’s responsibility is to </a:t>
            </a:r>
            <a:r>
              <a:t>minimise</a:t>
            </a:r>
            <a:r>
              <a:t> these deaths through efficient management of the infant.</a:t>
            </a:r>
          </a:p>
          <a:p>
            <a:pPr lvl="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627" name=""/>
        <p:cNvGrpSpPr/>
        <p:nvPr/>
      </p:nvGrpSpPr>
      <p:grpSpPr>
        <a:xfrm>
          <a:off x="0" y="0"/>
          <a:ext cx="0" cy="0"/>
          <a:chOff x="0" y="0"/>
          <a:chExt cx="0" cy="0"/>
        </a:xfrm>
      </p:grpSpPr>
      <p:sp>
        <p:nvSpPr>
          <p:cNvPr id="1048732" name=""/>
          <p:cNvSpPr txBox="1"/>
          <p:nvPr>
            <p:ph type="title" idx="0"/>
          </p:nvPr>
        </p:nvSpPr>
        <p:spPr>
          <a:xfrm>
            <a:off x="457200" y="273050"/>
            <a:ext cx="8229600" cy="1143000"/>
          </a:xfrm>
          <a:prstGeom prst="rect"/>
          <a:noFill/>
          <a:ln>
            <a:noFill/>
          </a:ln>
        </p:spPr>
        <p:txBody>
          <a:bodyPr anchor="ctr" wrap="square"/>
          <a:p>
            <a:pPr lvl="0"/>
            <a:r>
              <a:t>Layers of the uterus</a:t>
            </a:r>
          </a:p>
        </p:txBody>
      </p:sp>
      <p:sp>
        <p:nvSpPr>
          <p:cNvPr id="1048733" name=""/>
          <p:cNvSpPr txBox="1"/>
          <p:nvPr>
            <p:ph type="body" idx="1"/>
          </p:nvPr>
        </p:nvSpPr>
        <p:spPr>
          <a:xfrm>
            <a:off x="152400" y="1066800"/>
            <a:ext cx="8839200" cy="5562600"/>
          </a:xfrm>
          <a:prstGeom prst="rect"/>
          <a:noFill/>
          <a:ln>
            <a:noFill/>
          </a:ln>
        </p:spPr>
        <p:txBody>
          <a:bodyPr anchor="t" wrap="square"/>
          <a:p>
            <a:pPr lvl="0"/>
            <a:r>
              <a:rPr b="1" sz="2000" i="0" strike="noStrike" u="none"/>
              <a:t>The uterus consist of three layers:-</a:t>
            </a:r>
          </a:p>
          <a:p>
            <a:pPr lvl="1"/>
            <a:r>
              <a:rPr b="1" sz="2000" i="0" strike="noStrike" u="none"/>
              <a:t>The endometrium</a:t>
            </a:r>
          </a:p>
          <a:p>
            <a:pPr lvl="1"/>
            <a:r>
              <a:rPr b="1" sz="2000" i="0" strike="noStrike" u="none"/>
              <a:t>The myometrium</a:t>
            </a:r>
          </a:p>
          <a:p>
            <a:pPr lvl="1"/>
            <a:r>
              <a:rPr b="1" sz="2000" i="0" strike="noStrike" u="none"/>
              <a:t>The perimetrium</a:t>
            </a:r>
          </a:p>
        </p:txBody>
      </p:sp>
      <p:pic>
        <p:nvPicPr>
          <p:cNvPr id="2097164" name=""/>
          <p:cNvPicPr>
            <a:picLocks/>
          </p:cNvPicPr>
          <p:nvPr/>
        </p:nvPicPr>
        <p:blipFill>
          <a:blip xmlns:r="http://schemas.openxmlformats.org/officeDocument/2006/relationships" r:embed="rId1"/>
          <a:srcRect b="17497"/>
          <a:stretch>
            <a:fillRect/>
          </a:stretch>
        </p:blipFill>
        <p:spPr>
          <a:xfrm>
            <a:off x="3429000" y="1828800"/>
            <a:ext cx="4648200" cy="4648200"/>
          </a:xfrm>
          <a:prstGeom prst="rect"/>
          <a:noFill/>
          <a:ln>
            <a:noFill/>
          </a:ln>
        </p:spPr>
      </p:pic>
      <p:sp>
        <p:nvSpPr>
          <p:cNvPr id="1048734" name=""/>
          <p:cNvSpPr txBox="1"/>
          <p:nvPr/>
        </p:nvSpPr>
        <p:spPr>
          <a:xfrm>
            <a:off x="6629400" y="4724400"/>
            <a:ext cx="1854200" cy="400050"/>
          </a:xfrm>
          <a:prstGeom prst="rect"/>
          <a:solidFill>
            <a:srgbClr val="FFFFFF"/>
          </a:solidFill>
          <a:ln>
            <a:noFill/>
          </a:ln>
        </p:spPr>
        <p:txBody>
          <a:bodyPr anchor="t" wrap="none"/>
          <a:p>
            <a:pPr algn="l" indent="0" lvl="0" marL="0"/>
            <a:r>
              <a:rPr b="1" sz="2000" i="0" strike="noStrike" u="none">
                <a:solidFill>
                  <a:srgbClr val="000000"/>
                </a:solidFill>
              </a:rPr>
              <a:t>Endometrium</a:t>
            </a:r>
          </a:p>
        </p:txBody>
      </p:sp>
      <p:sp>
        <p:nvSpPr>
          <p:cNvPr id="1048735" name=""/>
          <p:cNvSpPr/>
          <p:nvPr/>
        </p:nvSpPr>
        <p:spPr>
          <a:xfrm>
            <a:off x="5791200" y="4648200"/>
            <a:ext cx="838200" cy="228600"/>
          </a:xfrm>
          <a:prstGeom prst="line"/>
          <a:noFill/>
          <a:ln w="38100">
            <a:solidFill>
              <a:srgbClr val="000000"/>
            </a:solidFill>
          </a:ln>
        </p:spPr>
      </p:sp>
      <p:sp>
        <p:nvSpPr>
          <p:cNvPr id="1048736" name=""/>
          <p:cNvSpPr/>
          <p:nvPr/>
        </p:nvSpPr>
        <p:spPr>
          <a:xfrm>
            <a:off x="5867400" y="4876800"/>
            <a:ext cx="685800" cy="304800"/>
          </a:xfrm>
          <a:prstGeom prst="line"/>
          <a:noFill/>
          <a:ln w="38100">
            <a:solidFill>
              <a:srgbClr val="000000"/>
            </a:solidFill>
          </a:ln>
        </p:spPr>
      </p:sp>
      <p:sp>
        <p:nvSpPr>
          <p:cNvPr id="1048737" name=""/>
          <p:cNvSpPr/>
          <p:nvPr/>
        </p:nvSpPr>
        <p:spPr>
          <a:xfrm>
            <a:off x="6096000" y="5410200"/>
            <a:ext cx="685800" cy="304800"/>
          </a:xfrm>
          <a:prstGeom prst="line"/>
          <a:noFill/>
          <a:ln w="38100">
            <a:solidFill>
              <a:srgbClr val="000000"/>
            </a:solidFill>
          </a:ln>
        </p:spPr>
      </p:sp>
      <p:sp>
        <p:nvSpPr>
          <p:cNvPr id="1048738" name=""/>
          <p:cNvSpPr txBox="1"/>
          <p:nvPr/>
        </p:nvSpPr>
        <p:spPr>
          <a:xfrm>
            <a:off x="6553200" y="5029200"/>
            <a:ext cx="1749425" cy="400050"/>
          </a:xfrm>
          <a:prstGeom prst="rect"/>
          <a:solidFill>
            <a:srgbClr val="FFFFFF"/>
          </a:solidFill>
          <a:ln>
            <a:noFill/>
          </a:ln>
        </p:spPr>
        <p:txBody>
          <a:bodyPr anchor="t" wrap="none"/>
          <a:p>
            <a:pPr algn="l" indent="0" lvl="0" marL="0"/>
            <a:r>
              <a:rPr b="1" sz="2000" i="0" strike="noStrike" u="none">
                <a:solidFill>
                  <a:srgbClr val="000000"/>
                </a:solidFill>
              </a:rPr>
              <a:t>Myometrium</a:t>
            </a:r>
          </a:p>
        </p:txBody>
      </p:sp>
      <p:sp>
        <p:nvSpPr>
          <p:cNvPr id="1048739" name=""/>
          <p:cNvSpPr txBox="1"/>
          <p:nvPr/>
        </p:nvSpPr>
        <p:spPr>
          <a:xfrm>
            <a:off x="6858000" y="5562600"/>
            <a:ext cx="1800225" cy="396875"/>
          </a:xfrm>
          <a:prstGeom prst="rect"/>
          <a:solidFill>
            <a:srgbClr val="FFFFFF"/>
          </a:solidFill>
          <a:ln>
            <a:noFill/>
          </a:ln>
        </p:spPr>
        <p:txBody>
          <a:bodyPr anchor="t" wrap="square"/>
          <a:p>
            <a:pPr algn="l" indent="0" lvl="0" marL="0"/>
            <a:r>
              <a:rPr b="1" sz="2000" i="0" strike="noStrike" u="none">
                <a:solidFill>
                  <a:srgbClr val="000000"/>
                </a:solidFill>
              </a:rPr>
              <a:t>Perimetrium</a:t>
            </a:r>
          </a:p>
        </p:txBody>
      </p:sp>
      <p:sp>
        <p:nvSpPr>
          <p:cNvPr id="1048740" name=""/>
          <p:cNvSpPr/>
          <p:nvPr/>
        </p:nvSpPr>
        <p:spPr>
          <a:xfrm>
            <a:off x="5867400" y="5867400"/>
            <a:ext cx="762000" cy="381000"/>
          </a:xfrm>
          <a:prstGeom prst="line"/>
          <a:noFill/>
          <a:ln w="38100">
            <a:solidFill>
              <a:srgbClr val="000000"/>
            </a:solidFill>
          </a:ln>
        </p:spPr>
      </p:sp>
      <p:sp>
        <p:nvSpPr>
          <p:cNvPr id="1048741" name=""/>
          <p:cNvSpPr/>
          <p:nvPr/>
        </p:nvSpPr>
        <p:spPr>
          <a:xfrm>
            <a:off x="5029200" y="5791200"/>
            <a:ext cx="609600" cy="304800"/>
          </a:xfrm>
          <a:prstGeom prst="line"/>
          <a:noFill/>
          <a:ln w="38100">
            <a:solidFill>
              <a:srgbClr val="000000"/>
            </a:solidFill>
          </a:ln>
        </p:spPr>
      </p:sp>
      <p:sp>
        <p:nvSpPr>
          <p:cNvPr id="1048742" name=""/>
          <p:cNvSpPr txBox="1"/>
          <p:nvPr/>
        </p:nvSpPr>
        <p:spPr>
          <a:xfrm>
            <a:off x="3962400" y="5486400"/>
            <a:ext cx="987425" cy="396875"/>
          </a:xfrm>
          <a:prstGeom prst="rect"/>
          <a:solidFill>
            <a:srgbClr val="FFFFFF"/>
          </a:solidFill>
          <a:ln>
            <a:noFill/>
          </a:ln>
        </p:spPr>
        <p:txBody>
          <a:bodyPr anchor="t" wrap="none"/>
          <a:p>
            <a:pPr algn="l" indent="0" lvl="0" marL="0"/>
            <a:r>
              <a:rPr b="1" sz="2000" i="0" strike="noStrike" u="none">
                <a:solidFill>
                  <a:srgbClr val="000000"/>
                </a:solidFill>
              </a:rPr>
              <a:t>vagina</a:t>
            </a:r>
          </a:p>
        </p:txBody>
      </p:sp>
      <p:sp>
        <p:nvSpPr>
          <p:cNvPr id="1048743" name=""/>
          <p:cNvSpPr txBox="1"/>
          <p:nvPr/>
        </p:nvSpPr>
        <p:spPr>
          <a:xfrm>
            <a:off x="6705600" y="6019800"/>
            <a:ext cx="974725" cy="400050"/>
          </a:xfrm>
          <a:prstGeom prst="rect"/>
          <a:solidFill>
            <a:srgbClr val="FFFFFF"/>
          </a:solidFill>
          <a:ln>
            <a:noFill/>
          </a:ln>
        </p:spPr>
        <p:txBody>
          <a:bodyPr anchor="t" wrap="none"/>
          <a:p>
            <a:pPr algn="l" indent="0" lvl="0" marL="0"/>
            <a:r>
              <a:rPr b="1" sz="2000" i="0" strike="noStrike" u="none">
                <a:solidFill>
                  <a:srgbClr val="000000"/>
                </a:solidFill>
              </a:rPr>
              <a:t>Cervix</a:t>
            </a:r>
          </a:p>
        </p:txBody>
      </p:sp>
      <p:sp>
        <p:nvSpPr>
          <p:cNvPr id="1048744" name=""/>
          <p:cNvSpPr/>
          <p:nvPr/>
        </p:nvSpPr>
        <p:spPr>
          <a:xfrm>
            <a:off x="3276600" y="3124200"/>
            <a:ext cx="609600" cy="304800"/>
          </a:xfrm>
          <a:prstGeom prst="line"/>
          <a:noFill/>
          <a:ln w="38100">
            <a:solidFill>
              <a:srgbClr val="000000"/>
            </a:solidFill>
          </a:ln>
        </p:spPr>
      </p:sp>
      <p:sp>
        <p:nvSpPr>
          <p:cNvPr id="1048745" name=""/>
          <p:cNvSpPr/>
          <p:nvPr/>
        </p:nvSpPr>
        <p:spPr>
          <a:xfrm flipV="1">
            <a:off x="3657600" y="4419600"/>
            <a:ext cx="533400" cy="533400"/>
          </a:xfrm>
          <a:prstGeom prst="line"/>
          <a:noFill/>
          <a:ln w="38100">
            <a:solidFill>
              <a:srgbClr val="000000"/>
            </a:solidFill>
          </a:ln>
        </p:spPr>
      </p:sp>
      <p:sp>
        <p:nvSpPr>
          <p:cNvPr id="1048746" name=""/>
          <p:cNvSpPr txBox="1"/>
          <p:nvPr/>
        </p:nvSpPr>
        <p:spPr>
          <a:xfrm>
            <a:off x="2895600" y="4800600"/>
            <a:ext cx="895350" cy="400050"/>
          </a:xfrm>
          <a:prstGeom prst="rect"/>
          <a:solidFill>
            <a:srgbClr val="FFFFFF"/>
          </a:solidFill>
          <a:ln>
            <a:noFill/>
          </a:ln>
        </p:spPr>
        <p:txBody>
          <a:bodyPr anchor="t" wrap="none"/>
          <a:p>
            <a:pPr algn="l" indent="0" lvl="0" marL="0"/>
            <a:r>
              <a:rPr b="1" sz="2000" i="0" strike="noStrike" u="none">
                <a:solidFill>
                  <a:srgbClr val="000000"/>
                </a:solidFill>
              </a:rPr>
              <a:t>Ovary</a:t>
            </a:r>
          </a:p>
        </p:txBody>
      </p:sp>
      <p:sp>
        <p:nvSpPr>
          <p:cNvPr id="1048747" name=""/>
          <p:cNvSpPr txBox="1"/>
          <p:nvPr/>
        </p:nvSpPr>
        <p:spPr>
          <a:xfrm>
            <a:off x="1600200" y="2971800"/>
            <a:ext cx="1752600" cy="336550"/>
          </a:xfrm>
          <a:prstGeom prst="rect"/>
          <a:solidFill>
            <a:srgbClr val="FFFFFF"/>
          </a:solidFill>
          <a:ln>
            <a:noFill/>
          </a:ln>
        </p:spPr>
        <p:txBody>
          <a:bodyPr anchor="t" wrap="square"/>
          <a:p>
            <a:pPr algn="l" indent="0" lvl="0" marL="0"/>
            <a:r>
              <a:rPr b="1" sz="1600" i="0" strike="noStrike" u="none">
                <a:solidFill>
                  <a:srgbClr val="000000"/>
                </a:solidFill>
              </a:rPr>
              <a:t>  Fallopian tube</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150" name=""/>
        <p:cNvGrpSpPr/>
        <p:nvPr/>
      </p:nvGrpSpPr>
      <p:grpSpPr>
        <a:xfrm>
          <a:off x="0" y="0"/>
          <a:ext cx="0" cy="0"/>
          <a:chOff x="0" y="0"/>
          <a:chExt cx="0" cy="0"/>
        </a:xfrm>
      </p:grpSpPr>
      <p:sp>
        <p:nvSpPr>
          <p:cNvPr id="1049863" name=""/>
          <p:cNvSpPr txBox="1"/>
          <p:nvPr>
            <p:ph type="title" idx="0"/>
          </p:nvPr>
        </p:nvSpPr>
        <p:spPr>
          <a:xfrm>
            <a:off x="457200" y="273050"/>
            <a:ext cx="8229600" cy="1019175"/>
          </a:xfrm>
          <a:prstGeom prst="rect"/>
          <a:noFill/>
          <a:ln>
            <a:noFill/>
          </a:ln>
        </p:spPr>
        <p:txBody>
          <a:bodyPr anchor="ctr" wrap="square">
            <a:normAutofit fontScale="90000"/>
          </a:bodyPr>
          <a:p>
            <a:pPr lvl="0"/>
            <a:r>
              <a:rPr b="1" i="0" strike="noStrike" u="none"/>
              <a:t> </a:t>
            </a:r>
            <a:r>
              <a:rPr b="1" i="0" strike="noStrike" u="none"/>
              <a:t>Immediate </a:t>
            </a:r>
            <a:r>
              <a:rPr b="1" i="0" strike="noStrike" u="none"/>
              <a:t>Care of a Newborn </a:t>
            </a:r>
            <a:r>
              <a:t> </a:t>
            </a:r>
          </a:p>
        </p:txBody>
      </p:sp>
      <p:sp>
        <p:nvSpPr>
          <p:cNvPr id="1049864" name=""/>
          <p:cNvSpPr txBox="1"/>
          <p:nvPr>
            <p:ph type="body" idx="1"/>
          </p:nvPr>
        </p:nvSpPr>
        <p:spPr>
          <a:xfrm>
            <a:off x="457200" y="1600200"/>
            <a:ext cx="8229600" cy="4524375"/>
          </a:xfrm>
          <a:prstGeom prst="rect"/>
          <a:noFill/>
          <a:ln>
            <a:noFill/>
          </a:ln>
        </p:spPr>
        <p:txBody>
          <a:bodyPr anchor="t" wrap="square">
            <a:normAutofit fontScale="96875" lnSpcReduction="20000"/>
          </a:bodyPr>
          <a:p>
            <a:pPr indent="0" lvl="0" marL="0">
              <a:buNone/>
            </a:pPr>
            <a:r>
              <a:t>Clearing the airway</a:t>
            </a:r>
          </a:p>
          <a:p>
            <a:pPr lvl="0"/>
            <a:r>
              <a:t>During </a:t>
            </a:r>
            <a:r>
              <a:t>the delivery of the baby’s head, excess mucus may be wiped gently from the mouth. </a:t>
            </a:r>
          </a:p>
          <a:p>
            <a:pPr lvl="0"/>
            <a:r>
              <a:t>Immediately the baby is born, they should be held slanting with the head at a lower angle for a short period to allow drainage of mucus and liquor </a:t>
            </a:r>
            <a:r>
              <a:t>amnii</a:t>
            </a:r>
            <a:r>
              <a:t>, which may have been swallowed. </a:t>
            </a:r>
          </a:p>
          <a:p>
            <a:pPr lvl="0"/>
            <a:r>
              <a:t>The baby is stimulated to cry in order to take its first </a:t>
            </a:r>
            <a:r>
              <a:t>breath.</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151" name=""/>
        <p:cNvGrpSpPr/>
        <p:nvPr/>
      </p:nvGrpSpPr>
      <p:grpSpPr>
        <a:xfrm>
          <a:off x="0" y="0"/>
          <a:ext cx="0" cy="0"/>
          <a:chOff x="0" y="0"/>
          <a:chExt cx="0" cy="0"/>
        </a:xfrm>
      </p:grpSpPr>
      <p:sp>
        <p:nvSpPr>
          <p:cNvPr id="1049865" name=""/>
          <p:cNvSpPr txBox="1"/>
          <p:nvPr>
            <p:ph type="title" idx="0"/>
          </p:nvPr>
        </p:nvSpPr>
        <p:spPr>
          <a:xfrm>
            <a:off x="457200" y="273050"/>
            <a:ext cx="8229600" cy="866775"/>
          </a:xfrm>
          <a:prstGeom prst="rect"/>
          <a:noFill/>
          <a:ln>
            <a:noFill/>
          </a:ln>
        </p:spPr>
        <p:txBody>
          <a:bodyPr anchor="ctr" wrap="square"/>
          <a:p>
            <a:pPr lvl="0"/>
            <a:r>
              <a:t>Immediate care </a:t>
            </a:r>
            <a:r>
              <a:t>ct</a:t>
            </a:r>
            <a:r>
              <a:t>…d</a:t>
            </a:r>
          </a:p>
        </p:txBody>
      </p:sp>
      <p:sp>
        <p:nvSpPr>
          <p:cNvPr id="1049866" name=""/>
          <p:cNvSpPr txBox="1"/>
          <p:nvPr>
            <p:ph type="body" idx="1"/>
          </p:nvPr>
        </p:nvSpPr>
        <p:spPr>
          <a:xfrm>
            <a:off x="457200" y="1143000"/>
            <a:ext cx="8229600" cy="4981575"/>
          </a:xfrm>
          <a:prstGeom prst="rect"/>
          <a:noFill/>
          <a:ln>
            <a:noFill/>
          </a:ln>
        </p:spPr>
        <p:txBody>
          <a:bodyPr anchor="t" wrap="square">
            <a:normAutofit fontScale="93750" lnSpcReduction="10000"/>
          </a:bodyPr>
          <a:p>
            <a:pPr indent="0" lvl="0" marL="0">
              <a:buNone/>
            </a:pPr>
            <a:r>
              <a:t>Clamping and cutting of the cord</a:t>
            </a:r>
          </a:p>
          <a:p>
            <a:pPr lvl="0"/>
            <a:r>
              <a:t>The baby is laid across the mother’s abdomen as the cord is clamped, ligated and cut. The timing of the clamping of the cord is not crucial unless asphyxia, </a:t>
            </a:r>
            <a:r>
              <a:t>prematurity, HIV </a:t>
            </a:r>
            <a:r>
              <a:t>or rhesus incompatibility </a:t>
            </a:r>
            <a:r>
              <a:t>is </a:t>
            </a:r>
            <a:r>
              <a:t>present. </a:t>
            </a:r>
          </a:p>
          <a:p>
            <a:pPr indent="0" lvl="0" marL="0">
              <a:buNone/>
            </a:pPr>
            <a:r>
              <a:t>Provision of warmth</a:t>
            </a:r>
          </a:p>
          <a:p>
            <a:pPr lvl="0"/>
            <a:r>
              <a:t>Wrap the baby with a towel and place them in a warm cot with their head to one side. </a:t>
            </a:r>
            <a:r>
              <a:t>All doors and windows should be closed and all equipment should be warmed</a:t>
            </a:r>
          </a:p>
          <a:p>
            <a:pPr indent="0" lvl="0" marL="0">
              <a:buNone/>
            </a:pP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152" name=""/>
        <p:cNvGrpSpPr/>
        <p:nvPr/>
      </p:nvGrpSpPr>
      <p:grpSpPr>
        <a:xfrm>
          <a:off x="0" y="0"/>
          <a:ext cx="0" cy="0"/>
          <a:chOff x="0" y="0"/>
          <a:chExt cx="0" cy="0"/>
        </a:xfrm>
      </p:grpSpPr>
      <p:sp>
        <p:nvSpPr>
          <p:cNvPr id="1049867" name=""/>
          <p:cNvSpPr txBox="1"/>
          <p:nvPr>
            <p:ph type="title" idx="0"/>
          </p:nvPr>
        </p:nvSpPr>
        <p:spPr>
          <a:xfrm>
            <a:off x="457200" y="273050"/>
            <a:ext cx="8229600" cy="1143000"/>
          </a:xfrm>
          <a:prstGeom prst="rect"/>
          <a:noFill/>
          <a:ln>
            <a:noFill/>
          </a:ln>
        </p:spPr>
        <p:txBody>
          <a:bodyPr anchor="ctr" wrap="square"/>
          <a:p>
            <a:pPr lvl="0"/>
            <a:r>
              <a:t>Immediate care </a:t>
            </a:r>
            <a:r>
              <a:t>cont</a:t>
            </a:r>
            <a:r>
              <a:t>…d</a:t>
            </a:r>
          </a:p>
        </p:txBody>
      </p:sp>
      <p:sp>
        <p:nvSpPr>
          <p:cNvPr id="1049868" name=""/>
          <p:cNvSpPr txBox="1"/>
          <p:nvPr>
            <p:ph type="body" idx="1"/>
          </p:nvPr>
        </p:nvSpPr>
        <p:spPr>
          <a:xfrm>
            <a:off x="457200" y="1600200"/>
            <a:ext cx="8229600" cy="4524375"/>
          </a:xfrm>
          <a:prstGeom prst="rect"/>
          <a:noFill/>
          <a:ln>
            <a:noFill/>
          </a:ln>
        </p:spPr>
        <p:txBody>
          <a:bodyPr anchor="t" wrap="square">
            <a:normAutofit fontScale="96875" lnSpcReduction="10000"/>
          </a:bodyPr>
          <a:p>
            <a:pPr indent="0" lvl="0" marL="0">
              <a:buNone/>
            </a:pPr>
            <a:r>
              <a:t>identification</a:t>
            </a:r>
          </a:p>
          <a:p>
            <a:pPr lvl="0"/>
            <a:r>
              <a:t>Ensure </a:t>
            </a:r>
            <a:r>
              <a:t>that the baby has an identification wristlet, which should be put on before the baby leaves the delivery couch/bed</a:t>
            </a:r>
            <a:r>
              <a:t>.</a:t>
            </a:r>
          </a:p>
          <a:p>
            <a:pPr indent="0" lvl="0" marL="0">
              <a:buNone/>
            </a:pPr>
            <a:r>
              <a:t>Weighing and 1</a:t>
            </a:r>
            <a:r>
              <a:rPr baseline="30000"/>
              <a:t>st</a:t>
            </a:r>
            <a:r>
              <a:t> examination</a:t>
            </a:r>
          </a:p>
          <a:p>
            <a:pPr lvl="0"/>
            <a:r>
              <a:t>It can be done immediately or be delayed depending on the hospital policy. Sometimes let the infant rest then weigh and examine the baby after one hour</a:t>
            </a:r>
          </a:p>
          <a:p>
            <a:pPr indent="0" lvl="0" marL="0">
              <a:buNone/>
            </a:pPr>
          </a:p>
          <a:p>
            <a:pPr lvl="0"/>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153" name=""/>
        <p:cNvGrpSpPr/>
        <p:nvPr/>
      </p:nvGrpSpPr>
      <p:grpSpPr>
        <a:xfrm>
          <a:off x="0" y="0"/>
          <a:ext cx="0" cy="0"/>
          <a:chOff x="0" y="0"/>
          <a:chExt cx="0" cy="0"/>
        </a:xfrm>
      </p:grpSpPr>
      <p:sp>
        <p:nvSpPr>
          <p:cNvPr id="1049869" name=""/>
          <p:cNvSpPr txBox="1"/>
          <p:nvPr>
            <p:ph type="title" idx="0"/>
          </p:nvPr>
        </p:nvSpPr>
        <p:spPr>
          <a:xfrm>
            <a:off x="457200" y="273050"/>
            <a:ext cx="8229600" cy="1143000"/>
          </a:xfrm>
          <a:prstGeom prst="rect"/>
          <a:noFill/>
          <a:ln>
            <a:noFill/>
          </a:ln>
        </p:spPr>
        <p:txBody>
          <a:bodyPr anchor="ctr" wrap="square"/>
          <a:p>
            <a:pPr lvl="0"/>
            <a:r>
              <a:t>Immediate care </a:t>
            </a:r>
            <a:r>
              <a:t>cont</a:t>
            </a:r>
            <a:r>
              <a:t>…d</a:t>
            </a:r>
          </a:p>
        </p:txBody>
      </p:sp>
      <p:sp>
        <p:nvSpPr>
          <p:cNvPr id="1049870" name=""/>
          <p:cNvSpPr txBox="1"/>
          <p:nvPr>
            <p:ph type="body" idx="1"/>
          </p:nvPr>
        </p:nvSpPr>
        <p:spPr>
          <a:xfrm>
            <a:off x="457200" y="1600200"/>
            <a:ext cx="8229600" cy="4724400"/>
          </a:xfrm>
          <a:prstGeom prst="rect"/>
          <a:noFill/>
          <a:ln>
            <a:noFill/>
          </a:ln>
        </p:spPr>
        <p:txBody>
          <a:bodyPr anchor="t" wrap="square">
            <a:normAutofit fontScale="87500" lnSpcReduction="20000"/>
          </a:bodyPr>
          <a:p>
            <a:pPr indent="0" lvl="0" marL="0">
              <a:buNone/>
            </a:pPr>
            <a:r>
              <a:t>Assessment of the newborn</a:t>
            </a:r>
          </a:p>
          <a:p>
            <a:pPr lvl="0"/>
            <a:r>
              <a:t>Assessment </a:t>
            </a:r>
            <a:r>
              <a:t>of the newborn is done by scoring at one minute after birth. Repeat at five minutes and then ten minutes. This is known as the APGAR </a:t>
            </a:r>
            <a:r>
              <a:t>score</a:t>
            </a:r>
          </a:p>
          <a:p>
            <a:pPr lvl="0"/>
            <a:r>
              <a:t>Five vital signs are observed and recorded they are: </a:t>
            </a:r>
            <a:r>
              <a:t>heart rate, respiratory effort, muscle tone, reflex response, and </a:t>
            </a:r>
            <a:r>
              <a:t>colour</a:t>
            </a:r>
            <a:r>
              <a:t>. </a:t>
            </a:r>
            <a:r>
              <a:t> </a:t>
            </a:r>
            <a:r>
              <a:t>Each is given </a:t>
            </a:r>
            <a:r>
              <a:t>a score of 0, 1 or 2 points. </a:t>
            </a:r>
          </a:p>
          <a:p>
            <a:pPr lvl="0"/>
            <a:r>
              <a:t>Each vital sign is represented by a letter, forming the word APGAR that is:</a:t>
            </a:r>
          </a:p>
          <a:p>
            <a:pPr lvl="0"/>
            <a:r>
              <a:t>A  </a:t>
            </a:r>
            <a:r>
              <a:t>= Appearance</a:t>
            </a:r>
            <a:r>
              <a:t>                     A </a:t>
            </a:r>
            <a:r>
              <a:t>=  </a:t>
            </a:r>
            <a:r>
              <a:t>Activity</a:t>
            </a:r>
            <a:r>
              <a:t> </a:t>
            </a:r>
            <a:r>
              <a:t>P  </a:t>
            </a:r>
            <a:r>
              <a:t>= Pulse </a:t>
            </a:r>
            <a:r>
              <a:t>or apex beat           R </a:t>
            </a:r>
            <a:r>
              <a:t>=  </a:t>
            </a:r>
            <a:r>
              <a:t>Respiration</a:t>
            </a:r>
            <a:r>
              <a:t> </a:t>
            </a:r>
            <a:r>
              <a:t>G  </a:t>
            </a:r>
            <a:r>
              <a:t>= Grimace</a:t>
            </a:r>
          </a:p>
          <a:p>
            <a:pPr lvl="0"/>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154" name=""/>
        <p:cNvGrpSpPr/>
        <p:nvPr/>
      </p:nvGrpSpPr>
      <p:grpSpPr>
        <a:xfrm>
          <a:off x="0" y="0"/>
          <a:ext cx="0" cy="0"/>
          <a:chOff x="0" y="0"/>
          <a:chExt cx="0" cy="0"/>
        </a:xfrm>
      </p:grpSpPr>
      <p:sp>
        <p:nvSpPr>
          <p:cNvPr id="1049871" name=""/>
          <p:cNvSpPr txBox="1"/>
          <p:nvPr>
            <p:ph type="title" idx="0"/>
          </p:nvPr>
        </p:nvSpPr>
        <p:spPr>
          <a:xfrm>
            <a:off x="457200" y="273050"/>
            <a:ext cx="8229600" cy="866775"/>
          </a:xfrm>
          <a:prstGeom prst="rect"/>
          <a:noFill/>
          <a:ln>
            <a:noFill/>
          </a:ln>
        </p:spPr>
        <p:txBody>
          <a:bodyPr anchor="ctr" wrap="square"/>
          <a:p>
            <a:pPr lvl="0"/>
            <a:r>
              <a:t>Apgar score table</a:t>
            </a:r>
          </a:p>
        </p:txBody>
      </p:sp>
      <p:grpSp>
        <p:nvGrpSpPr>
          <p:cNvPr id="1155" name=""/>
          <p:cNvGrpSpPr/>
          <p:nvPr/>
        </p:nvGrpSpPr>
        <p:grpSpPr>
          <a:xfrm rot="0">
            <a:off x="457200" y="1219200"/>
            <a:ext cx="8458200" cy="6486525"/>
            <a:chOff x="288" y="768"/>
            <a:chExt cx="5328" cy="4087"/>
          </a:xfrm>
        </p:grpSpPr>
        <p:sp>
          <p:nvSpPr>
            <p:cNvPr id="1049872" name=""/>
            <p:cNvSpPr/>
            <p:nvPr/>
          </p:nvSpPr>
          <p:spPr>
            <a:xfrm>
              <a:off x="288" y="768"/>
              <a:ext cx="1332" cy="441"/>
            </a:xfrm>
            <a:prstGeom prst="rect"/>
            <a:noFill/>
            <a:ln>
              <a:noFill/>
            </a:ln>
          </p:spPr>
          <p:txBody>
            <a:bodyPr anchor="ctr" wrap="square"/>
            <a:p>
              <a:pPr algn="just" indent="0" lvl="0" marL="0">
                <a:buNone/>
              </a:pPr>
              <a:r>
                <a:rPr b="1" sz="2400" i="0" strike="noStrike" u="none">
                  <a:latin typeface="Arial"/>
                </a:rPr>
                <a:t> Sign</a:t>
              </a:r>
            </a:p>
          </p:txBody>
        </p:sp>
        <p:sp>
          <p:nvSpPr>
            <p:cNvPr id="1049873" name=""/>
            <p:cNvSpPr/>
            <p:nvPr/>
          </p:nvSpPr>
          <p:spPr>
            <a:xfrm>
              <a:off x="288" y="768"/>
              <a:ext cx="1332" cy="0"/>
            </a:xfrm>
            <a:prstGeom prst="line"/>
            <a:noFill/>
            <a:ln w="12700">
              <a:solidFill>
                <a:srgbClr val="800000"/>
              </a:solidFill>
            </a:ln>
          </p:spPr>
        </p:sp>
        <p:sp>
          <p:nvSpPr>
            <p:cNvPr id="1049874" name=""/>
            <p:cNvSpPr/>
            <p:nvPr/>
          </p:nvSpPr>
          <p:spPr>
            <a:xfrm>
              <a:off x="288" y="768"/>
              <a:ext cx="0" cy="441"/>
            </a:xfrm>
            <a:prstGeom prst="line"/>
            <a:noFill/>
            <a:ln w="12700">
              <a:solidFill>
                <a:srgbClr val="800000"/>
              </a:solidFill>
            </a:ln>
          </p:spPr>
        </p:sp>
        <p:sp>
          <p:nvSpPr>
            <p:cNvPr id="1049875" name=""/>
            <p:cNvSpPr/>
            <p:nvPr/>
          </p:nvSpPr>
          <p:spPr>
            <a:xfrm>
              <a:off x="1620" y="768"/>
              <a:ext cx="0" cy="441"/>
            </a:xfrm>
            <a:prstGeom prst="line"/>
            <a:noFill/>
            <a:ln w="12700">
              <a:solidFill>
                <a:srgbClr val="800000"/>
              </a:solidFill>
            </a:ln>
          </p:spPr>
        </p:sp>
        <p:sp>
          <p:nvSpPr>
            <p:cNvPr id="1049876" name=""/>
            <p:cNvSpPr/>
            <p:nvPr/>
          </p:nvSpPr>
          <p:spPr>
            <a:xfrm>
              <a:off x="1620" y="768"/>
              <a:ext cx="1332" cy="441"/>
            </a:xfrm>
            <a:prstGeom prst="rect"/>
            <a:noFill/>
            <a:ln>
              <a:noFill/>
            </a:ln>
          </p:spPr>
          <p:txBody>
            <a:bodyPr anchor="ctr" wrap="square"/>
            <a:p>
              <a:pPr algn="just" indent="0" lvl="0" marL="0">
                <a:buNone/>
              </a:pPr>
              <a:r>
                <a:rPr b="1" sz="2400" i="0" strike="noStrike" u="none">
                  <a:latin typeface="Arial"/>
                </a:rPr>
                <a:t> Score 0   </a:t>
              </a:r>
            </a:p>
          </p:txBody>
        </p:sp>
        <p:sp>
          <p:nvSpPr>
            <p:cNvPr id="1049877" name=""/>
            <p:cNvSpPr/>
            <p:nvPr/>
          </p:nvSpPr>
          <p:spPr>
            <a:xfrm>
              <a:off x="1620" y="768"/>
              <a:ext cx="1332" cy="0"/>
            </a:xfrm>
            <a:prstGeom prst="line"/>
            <a:noFill/>
            <a:ln w="19050">
              <a:solidFill>
                <a:srgbClr val="800000"/>
              </a:solidFill>
            </a:ln>
          </p:spPr>
        </p:sp>
        <p:sp>
          <p:nvSpPr>
            <p:cNvPr id="1049878" name=""/>
            <p:cNvSpPr/>
            <p:nvPr/>
          </p:nvSpPr>
          <p:spPr>
            <a:xfrm>
              <a:off x="1620" y="768"/>
              <a:ext cx="0" cy="441"/>
            </a:xfrm>
            <a:prstGeom prst="line"/>
            <a:noFill/>
            <a:ln w="12700">
              <a:solidFill>
                <a:srgbClr val="800000"/>
              </a:solidFill>
            </a:ln>
          </p:spPr>
        </p:sp>
        <p:sp>
          <p:nvSpPr>
            <p:cNvPr id="1049879" name=""/>
            <p:cNvSpPr/>
            <p:nvPr/>
          </p:nvSpPr>
          <p:spPr>
            <a:xfrm>
              <a:off x="2952" y="768"/>
              <a:ext cx="0" cy="441"/>
            </a:xfrm>
            <a:prstGeom prst="line"/>
            <a:noFill/>
            <a:ln w="12700">
              <a:solidFill>
                <a:srgbClr val="800000"/>
              </a:solidFill>
            </a:ln>
          </p:spPr>
        </p:sp>
        <p:sp>
          <p:nvSpPr>
            <p:cNvPr id="1049880" name=""/>
            <p:cNvSpPr/>
            <p:nvPr/>
          </p:nvSpPr>
          <p:spPr>
            <a:xfrm>
              <a:off x="2952" y="768"/>
              <a:ext cx="1332" cy="441"/>
            </a:xfrm>
            <a:prstGeom prst="rect"/>
            <a:noFill/>
            <a:ln>
              <a:noFill/>
            </a:ln>
          </p:spPr>
          <p:txBody>
            <a:bodyPr anchor="ctr" wrap="square"/>
            <a:p>
              <a:pPr algn="just" indent="0" lvl="0" marL="0">
                <a:buNone/>
              </a:pPr>
              <a:r>
                <a:rPr b="1" sz="2400" i="0" strike="noStrike" u="none">
                  <a:latin typeface="Arial"/>
                </a:rPr>
                <a:t> Score 1</a:t>
              </a:r>
            </a:p>
          </p:txBody>
        </p:sp>
        <p:sp>
          <p:nvSpPr>
            <p:cNvPr id="1049881" name=""/>
            <p:cNvSpPr/>
            <p:nvPr/>
          </p:nvSpPr>
          <p:spPr>
            <a:xfrm>
              <a:off x="2952" y="768"/>
              <a:ext cx="1332" cy="0"/>
            </a:xfrm>
            <a:prstGeom prst="line"/>
            <a:noFill/>
            <a:ln w="12700">
              <a:solidFill>
                <a:srgbClr val="800000"/>
              </a:solidFill>
            </a:ln>
          </p:spPr>
        </p:sp>
        <p:sp>
          <p:nvSpPr>
            <p:cNvPr id="1049882" name=""/>
            <p:cNvSpPr/>
            <p:nvPr/>
          </p:nvSpPr>
          <p:spPr>
            <a:xfrm>
              <a:off x="2952" y="768"/>
              <a:ext cx="0" cy="441"/>
            </a:xfrm>
            <a:prstGeom prst="line"/>
            <a:noFill/>
            <a:ln w="12700">
              <a:solidFill>
                <a:srgbClr val="800000"/>
              </a:solidFill>
            </a:ln>
          </p:spPr>
        </p:sp>
        <p:sp>
          <p:nvSpPr>
            <p:cNvPr id="1049883" name=""/>
            <p:cNvSpPr/>
            <p:nvPr/>
          </p:nvSpPr>
          <p:spPr>
            <a:xfrm>
              <a:off x="4284" y="768"/>
              <a:ext cx="0" cy="441"/>
            </a:xfrm>
            <a:prstGeom prst="line"/>
            <a:noFill/>
            <a:ln w="12700">
              <a:solidFill>
                <a:srgbClr val="800000"/>
              </a:solidFill>
            </a:ln>
          </p:spPr>
        </p:sp>
        <p:sp>
          <p:nvSpPr>
            <p:cNvPr id="1049884" name=""/>
            <p:cNvSpPr/>
            <p:nvPr/>
          </p:nvSpPr>
          <p:spPr>
            <a:xfrm>
              <a:off x="4284" y="768"/>
              <a:ext cx="1332" cy="441"/>
            </a:xfrm>
            <a:prstGeom prst="rect"/>
            <a:noFill/>
            <a:ln>
              <a:noFill/>
            </a:ln>
          </p:spPr>
          <p:txBody>
            <a:bodyPr anchor="ctr" wrap="square"/>
            <a:p>
              <a:pPr algn="just" indent="0" lvl="0" marL="0">
                <a:buNone/>
              </a:pPr>
              <a:r>
                <a:rPr b="1" sz="2400" i="0" strike="noStrike" u="none">
                  <a:latin typeface="Arial"/>
                </a:rPr>
                <a:t> Score 2</a:t>
              </a:r>
            </a:p>
          </p:txBody>
        </p:sp>
        <p:sp>
          <p:nvSpPr>
            <p:cNvPr id="1049885" name=""/>
            <p:cNvSpPr/>
            <p:nvPr/>
          </p:nvSpPr>
          <p:spPr>
            <a:xfrm>
              <a:off x="4284" y="768"/>
              <a:ext cx="1332" cy="0"/>
            </a:xfrm>
            <a:prstGeom prst="line"/>
            <a:noFill/>
            <a:ln w="12700">
              <a:solidFill>
                <a:srgbClr val="800000"/>
              </a:solidFill>
            </a:ln>
          </p:spPr>
        </p:sp>
        <p:sp>
          <p:nvSpPr>
            <p:cNvPr id="1049886" name=""/>
            <p:cNvSpPr/>
            <p:nvPr/>
          </p:nvSpPr>
          <p:spPr>
            <a:xfrm>
              <a:off x="4284" y="768"/>
              <a:ext cx="0" cy="441"/>
            </a:xfrm>
            <a:prstGeom prst="line"/>
            <a:noFill/>
            <a:ln w="12700">
              <a:solidFill>
                <a:srgbClr val="800000"/>
              </a:solidFill>
            </a:ln>
          </p:spPr>
        </p:sp>
        <p:sp>
          <p:nvSpPr>
            <p:cNvPr id="1049887" name=""/>
            <p:cNvSpPr/>
            <p:nvPr/>
          </p:nvSpPr>
          <p:spPr>
            <a:xfrm>
              <a:off x="5616" y="768"/>
              <a:ext cx="0" cy="441"/>
            </a:xfrm>
            <a:prstGeom prst="line"/>
            <a:noFill/>
            <a:ln w="12700">
              <a:solidFill>
                <a:srgbClr val="800000"/>
              </a:solidFill>
            </a:ln>
          </p:spPr>
        </p:sp>
        <p:sp>
          <p:nvSpPr>
            <p:cNvPr id="1049888" name=""/>
            <p:cNvSpPr/>
            <p:nvPr/>
          </p:nvSpPr>
          <p:spPr>
            <a:xfrm>
              <a:off x="288" y="1209"/>
              <a:ext cx="1332" cy="0"/>
            </a:xfrm>
            <a:prstGeom prst="line"/>
            <a:noFill/>
            <a:ln w="12700">
              <a:solidFill>
                <a:srgbClr val="800000"/>
              </a:solidFill>
            </a:ln>
          </p:spPr>
        </p:sp>
        <p:sp>
          <p:nvSpPr>
            <p:cNvPr id="1049889" name=""/>
            <p:cNvSpPr/>
            <p:nvPr/>
          </p:nvSpPr>
          <p:spPr>
            <a:xfrm>
              <a:off x="288" y="1209"/>
              <a:ext cx="1332" cy="808"/>
            </a:xfrm>
            <a:prstGeom prst="rect"/>
            <a:noFill/>
            <a:ln>
              <a:noFill/>
            </a:ln>
          </p:spPr>
          <p:txBody>
            <a:bodyPr anchor="ctr" wrap="square"/>
            <a:p>
              <a:pPr algn="just" indent="0" lvl="0" marL="0">
                <a:buNone/>
              </a:pPr>
              <a:r>
                <a:rPr b="1" sz="2400" i="0" strike="noStrike" u="none">
                  <a:latin typeface="Arial"/>
                </a:rPr>
                <a:t> Appearance</a:t>
              </a:r>
            </a:p>
          </p:txBody>
        </p:sp>
        <p:sp>
          <p:nvSpPr>
            <p:cNvPr id="1049890" name=""/>
            <p:cNvSpPr/>
            <p:nvPr/>
          </p:nvSpPr>
          <p:spPr>
            <a:xfrm>
              <a:off x="288" y="1209"/>
              <a:ext cx="1332" cy="0"/>
            </a:xfrm>
            <a:prstGeom prst="line"/>
            <a:noFill/>
            <a:ln w="12700">
              <a:solidFill>
                <a:srgbClr val="800000"/>
              </a:solidFill>
            </a:ln>
          </p:spPr>
        </p:sp>
        <p:sp>
          <p:nvSpPr>
            <p:cNvPr id="1049891" name=""/>
            <p:cNvSpPr/>
            <p:nvPr/>
          </p:nvSpPr>
          <p:spPr>
            <a:xfrm>
              <a:off x="288" y="1209"/>
              <a:ext cx="0" cy="808"/>
            </a:xfrm>
            <a:prstGeom prst="line"/>
            <a:noFill/>
            <a:ln w="12700">
              <a:solidFill>
                <a:srgbClr val="800000"/>
              </a:solidFill>
            </a:ln>
          </p:spPr>
        </p:sp>
        <p:sp>
          <p:nvSpPr>
            <p:cNvPr id="1049892" name=""/>
            <p:cNvSpPr/>
            <p:nvPr/>
          </p:nvSpPr>
          <p:spPr>
            <a:xfrm>
              <a:off x="1620" y="1209"/>
              <a:ext cx="1332" cy="0"/>
            </a:xfrm>
            <a:prstGeom prst="line"/>
            <a:noFill/>
            <a:ln w="12700">
              <a:solidFill>
                <a:srgbClr val="800000"/>
              </a:solidFill>
            </a:ln>
          </p:spPr>
        </p:sp>
        <p:sp>
          <p:nvSpPr>
            <p:cNvPr id="1049893" name=""/>
            <p:cNvSpPr/>
            <p:nvPr/>
          </p:nvSpPr>
          <p:spPr>
            <a:xfrm>
              <a:off x="1620" y="1209"/>
              <a:ext cx="0" cy="808"/>
            </a:xfrm>
            <a:prstGeom prst="line"/>
            <a:noFill/>
            <a:ln w="12700">
              <a:solidFill>
                <a:srgbClr val="800000"/>
              </a:solidFill>
            </a:ln>
          </p:spPr>
        </p:sp>
        <p:sp>
          <p:nvSpPr>
            <p:cNvPr id="1049894" name=""/>
            <p:cNvSpPr/>
            <p:nvPr/>
          </p:nvSpPr>
          <p:spPr>
            <a:xfrm>
              <a:off x="1620" y="1209"/>
              <a:ext cx="1332" cy="808"/>
            </a:xfrm>
            <a:prstGeom prst="rect"/>
            <a:noFill/>
            <a:ln>
              <a:noFill/>
            </a:ln>
          </p:spPr>
          <p:txBody>
            <a:bodyPr anchor="ctr" wrap="square"/>
            <a:p>
              <a:pPr algn="just" indent="0" lvl="0" marL="0">
                <a:buNone/>
              </a:pPr>
              <a:r>
                <a:rPr b="1" sz="2400" i="0" strike="noStrike" u="none">
                  <a:latin typeface="Arial"/>
                </a:rPr>
                <a:t> Blue, pale  </a:t>
              </a:r>
            </a:p>
          </p:txBody>
        </p:sp>
        <p:sp>
          <p:nvSpPr>
            <p:cNvPr id="1049895" name=""/>
            <p:cNvSpPr/>
            <p:nvPr/>
          </p:nvSpPr>
          <p:spPr>
            <a:xfrm>
              <a:off x="1620" y="1209"/>
              <a:ext cx="1332" cy="0"/>
            </a:xfrm>
            <a:prstGeom prst="line"/>
            <a:noFill/>
            <a:ln w="12700">
              <a:solidFill>
                <a:srgbClr val="800000"/>
              </a:solidFill>
            </a:ln>
          </p:spPr>
        </p:sp>
        <p:sp>
          <p:nvSpPr>
            <p:cNvPr id="1049896" name=""/>
            <p:cNvSpPr/>
            <p:nvPr/>
          </p:nvSpPr>
          <p:spPr>
            <a:xfrm>
              <a:off x="1620" y="1209"/>
              <a:ext cx="0" cy="808"/>
            </a:xfrm>
            <a:prstGeom prst="line"/>
            <a:noFill/>
            <a:ln w="12700">
              <a:solidFill>
                <a:srgbClr val="800000"/>
              </a:solidFill>
            </a:ln>
          </p:spPr>
        </p:sp>
        <p:sp>
          <p:nvSpPr>
            <p:cNvPr id="1049897" name=""/>
            <p:cNvSpPr/>
            <p:nvPr/>
          </p:nvSpPr>
          <p:spPr>
            <a:xfrm>
              <a:off x="2952" y="1209"/>
              <a:ext cx="1332" cy="0"/>
            </a:xfrm>
            <a:prstGeom prst="line"/>
            <a:noFill/>
            <a:ln w="12700">
              <a:solidFill>
                <a:srgbClr val="800000"/>
              </a:solidFill>
            </a:ln>
          </p:spPr>
        </p:sp>
        <p:sp>
          <p:nvSpPr>
            <p:cNvPr id="1049898" name=""/>
            <p:cNvSpPr/>
            <p:nvPr/>
          </p:nvSpPr>
          <p:spPr>
            <a:xfrm>
              <a:off x="2952" y="1209"/>
              <a:ext cx="0" cy="808"/>
            </a:xfrm>
            <a:prstGeom prst="line"/>
            <a:noFill/>
            <a:ln w="12700">
              <a:solidFill>
                <a:srgbClr val="800000"/>
              </a:solidFill>
            </a:ln>
          </p:spPr>
        </p:sp>
        <p:sp>
          <p:nvSpPr>
            <p:cNvPr id="1049899" name=""/>
            <p:cNvSpPr/>
            <p:nvPr/>
          </p:nvSpPr>
          <p:spPr>
            <a:xfrm>
              <a:off x="2952" y="1209"/>
              <a:ext cx="1332" cy="808"/>
            </a:xfrm>
            <a:prstGeom prst="rect"/>
            <a:noFill/>
            <a:ln>
              <a:noFill/>
            </a:ln>
          </p:spPr>
          <p:txBody>
            <a:bodyPr anchor="ctr" wrap="square"/>
            <a:p>
              <a:pPr algn="just" indent="0" lvl="0" marL="0">
                <a:buNone/>
              </a:pPr>
              <a:r>
                <a:rPr b="1" sz="2400" i="0" strike="noStrike" u="none">
                  <a:latin typeface="Arial"/>
                </a:rPr>
                <a:t> Body pink, extremities bluish  </a:t>
              </a:r>
            </a:p>
          </p:txBody>
        </p:sp>
        <p:sp>
          <p:nvSpPr>
            <p:cNvPr id="1049900" name=""/>
            <p:cNvSpPr/>
            <p:nvPr/>
          </p:nvSpPr>
          <p:spPr>
            <a:xfrm>
              <a:off x="2952" y="1209"/>
              <a:ext cx="1332" cy="0"/>
            </a:xfrm>
            <a:prstGeom prst="line"/>
            <a:noFill/>
            <a:ln w="12700">
              <a:solidFill>
                <a:srgbClr val="800000"/>
              </a:solidFill>
            </a:ln>
          </p:spPr>
        </p:sp>
        <p:sp>
          <p:nvSpPr>
            <p:cNvPr id="1049901" name=""/>
            <p:cNvSpPr/>
            <p:nvPr/>
          </p:nvSpPr>
          <p:spPr>
            <a:xfrm>
              <a:off x="2952" y="1209"/>
              <a:ext cx="0" cy="808"/>
            </a:xfrm>
            <a:prstGeom prst="line"/>
            <a:noFill/>
            <a:ln w="12700">
              <a:solidFill>
                <a:srgbClr val="800000"/>
              </a:solidFill>
            </a:ln>
          </p:spPr>
        </p:sp>
        <p:sp>
          <p:nvSpPr>
            <p:cNvPr id="1049902" name=""/>
            <p:cNvSpPr/>
            <p:nvPr/>
          </p:nvSpPr>
          <p:spPr>
            <a:xfrm>
              <a:off x="4284" y="1209"/>
              <a:ext cx="1332" cy="0"/>
            </a:xfrm>
            <a:prstGeom prst="line"/>
            <a:noFill/>
            <a:ln w="12700">
              <a:solidFill>
                <a:srgbClr val="800000"/>
              </a:solidFill>
            </a:ln>
          </p:spPr>
        </p:sp>
        <p:sp>
          <p:nvSpPr>
            <p:cNvPr id="1049903" name=""/>
            <p:cNvSpPr/>
            <p:nvPr/>
          </p:nvSpPr>
          <p:spPr>
            <a:xfrm>
              <a:off x="4284" y="1209"/>
              <a:ext cx="0" cy="808"/>
            </a:xfrm>
            <a:prstGeom prst="line"/>
            <a:noFill/>
            <a:ln w="12700">
              <a:solidFill>
                <a:srgbClr val="800000"/>
              </a:solidFill>
            </a:ln>
          </p:spPr>
        </p:sp>
        <p:sp>
          <p:nvSpPr>
            <p:cNvPr id="1049904" name=""/>
            <p:cNvSpPr/>
            <p:nvPr/>
          </p:nvSpPr>
          <p:spPr>
            <a:xfrm>
              <a:off x="4284" y="1209"/>
              <a:ext cx="1332" cy="808"/>
            </a:xfrm>
            <a:prstGeom prst="rect"/>
            <a:noFill/>
            <a:ln>
              <a:noFill/>
            </a:ln>
          </p:spPr>
          <p:txBody>
            <a:bodyPr anchor="ctr" wrap="square"/>
            <a:p>
              <a:pPr algn="just" indent="0" lvl="0" marL="0">
                <a:buNone/>
              </a:pPr>
              <a:r>
                <a:rPr b="1" sz="2400" i="0" strike="noStrike" u="none">
                  <a:latin typeface="Arial"/>
                </a:rPr>
                <a:t> Pink all over</a:t>
              </a:r>
            </a:p>
          </p:txBody>
        </p:sp>
        <p:sp>
          <p:nvSpPr>
            <p:cNvPr id="1049905" name=""/>
            <p:cNvSpPr/>
            <p:nvPr/>
          </p:nvSpPr>
          <p:spPr>
            <a:xfrm>
              <a:off x="4284" y="1209"/>
              <a:ext cx="1332" cy="0"/>
            </a:xfrm>
            <a:prstGeom prst="line"/>
            <a:noFill/>
            <a:ln w="12700">
              <a:solidFill>
                <a:srgbClr val="800000"/>
              </a:solidFill>
            </a:ln>
          </p:spPr>
        </p:sp>
        <p:sp>
          <p:nvSpPr>
            <p:cNvPr id="1049906" name=""/>
            <p:cNvSpPr/>
            <p:nvPr/>
          </p:nvSpPr>
          <p:spPr>
            <a:xfrm>
              <a:off x="4284" y="1209"/>
              <a:ext cx="0" cy="808"/>
            </a:xfrm>
            <a:prstGeom prst="line"/>
            <a:noFill/>
            <a:ln w="12700">
              <a:solidFill>
                <a:srgbClr val="800000"/>
              </a:solidFill>
            </a:ln>
          </p:spPr>
        </p:sp>
        <p:sp>
          <p:nvSpPr>
            <p:cNvPr id="1049907" name=""/>
            <p:cNvSpPr/>
            <p:nvPr/>
          </p:nvSpPr>
          <p:spPr>
            <a:xfrm>
              <a:off x="5616" y="1209"/>
              <a:ext cx="0" cy="808"/>
            </a:xfrm>
            <a:prstGeom prst="line"/>
            <a:noFill/>
            <a:ln w="12700">
              <a:solidFill>
                <a:srgbClr val="800000"/>
              </a:solidFill>
            </a:ln>
          </p:spPr>
        </p:sp>
        <p:sp>
          <p:nvSpPr>
            <p:cNvPr id="1049908" name=""/>
            <p:cNvSpPr/>
            <p:nvPr/>
          </p:nvSpPr>
          <p:spPr>
            <a:xfrm>
              <a:off x="288" y="2017"/>
              <a:ext cx="1332" cy="0"/>
            </a:xfrm>
            <a:prstGeom prst="line"/>
            <a:noFill/>
            <a:ln w="12700">
              <a:solidFill>
                <a:srgbClr val="800000"/>
              </a:solidFill>
            </a:ln>
          </p:spPr>
        </p:sp>
        <p:sp>
          <p:nvSpPr>
            <p:cNvPr id="1049909" name=""/>
            <p:cNvSpPr/>
            <p:nvPr/>
          </p:nvSpPr>
          <p:spPr>
            <a:xfrm>
              <a:off x="288" y="2017"/>
              <a:ext cx="1332" cy="543"/>
            </a:xfrm>
            <a:prstGeom prst="rect"/>
            <a:noFill/>
            <a:ln>
              <a:noFill/>
            </a:ln>
          </p:spPr>
          <p:txBody>
            <a:bodyPr anchor="ctr" wrap="square"/>
            <a:p>
              <a:pPr algn="just" indent="0" lvl="0" marL="0">
                <a:buNone/>
              </a:pPr>
              <a:r>
                <a:rPr b="1" sz="2400" i="0" strike="noStrike" u="none">
                  <a:latin typeface="Arial"/>
                </a:rPr>
                <a:t> Pulse/heart rate  </a:t>
              </a:r>
            </a:p>
          </p:txBody>
        </p:sp>
        <p:sp>
          <p:nvSpPr>
            <p:cNvPr id="1049910" name=""/>
            <p:cNvSpPr/>
            <p:nvPr/>
          </p:nvSpPr>
          <p:spPr>
            <a:xfrm>
              <a:off x="288" y="2017"/>
              <a:ext cx="1332" cy="0"/>
            </a:xfrm>
            <a:prstGeom prst="line"/>
            <a:noFill/>
            <a:ln w="12700">
              <a:solidFill>
                <a:srgbClr val="800000"/>
              </a:solidFill>
            </a:ln>
          </p:spPr>
        </p:sp>
        <p:sp>
          <p:nvSpPr>
            <p:cNvPr id="1049911" name=""/>
            <p:cNvSpPr/>
            <p:nvPr/>
          </p:nvSpPr>
          <p:spPr>
            <a:xfrm>
              <a:off x="288" y="2017"/>
              <a:ext cx="0" cy="543"/>
            </a:xfrm>
            <a:prstGeom prst="line"/>
            <a:noFill/>
            <a:ln w="12700">
              <a:solidFill>
                <a:srgbClr val="800000"/>
              </a:solidFill>
            </a:ln>
          </p:spPr>
        </p:sp>
        <p:sp>
          <p:nvSpPr>
            <p:cNvPr id="1049912" name=""/>
            <p:cNvSpPr/>
            <p:nvPr/>
          </p:nvSpPr>
          <p:spPr>
            <a:xfrm>
              <a:off x="1620" y="2017"/>
              <a:ext cx="1332" cy="0"/>
            </a:xfrm>
            <a:prstGeom prst="line"/>
            <a:noFill/>
            <a:ln w="12700">
              <a:solidFill>
                <a:srgbClr val="800000"/>
              </a:solidFill>
            </a:ln>
          </p:spPr>
        </p:sp>
        <p:sp>
          <p:nvSpPr>
            <p:cNvPr id="1049913" name=""/>
            <p:cNvSpPr/>
            <p:nvPr/>
          </p:nvSpPr>
          <p:spPr>
            <a:xfrm>
              <a:off x="1620" y="2017"/>
              <a:ext cx="0" cy="543"/>
            </a:xfrm>
            <a:prstGeom prst="line"/>
            <a:noFill/>
            <a:ln w="12700">
              <a:solidFill>
                <a:srgbClr val="800000"/>
              </a:solidFill>
            </a:ln>
          </p:spPr>
        </p:sp>
        <p:sp>
          <p:nvSpPr>
            <p:cNvPr id="1049914" name=""/>
            <p:cNvSpPr/>
            <p:nvPr/>
          </p:nvSpPr>
          <p:spPr>
            <a:xfrm>
              <a:off x="1620" y="2017"/>
              <a:ext cx="1332" cy="543"/>
            </a:xfrm>
            <a:prstGeom prst="rect"/>
            <a:noFill/>
            <a:ln>
              <a:noFill/>
            </a:ln>
          </p:spPr>
          <p:txBody>
            <a:bodyPr anchor="ctr" wrap="square"/>
            <a:p>
              <a:pPr algn="just" indent="0" lvl="0" marL="0">
                <a:buNone/>
              </a:pPr>
              <a:r>
                <a:rPr b="1" sz="2400" i="0" strike="noStrike" u="none">
                  <a:latin typeface="Arial"/>
                </a:rPr>
                <a:t> Absent</a:t>
              </a:r>
            </a:p>
          </p:txBody>
        </p:sp>
        <p:sp>
          <p:nvSpPr>
            <p:cNvPr id="1049915" name=""/>
            <p:cNvSpPr/>
            <p:nvPr/>
          </p:nvSpPr>
          <p:spPr>
            <a:xfrm>
              <a:off x="1620" y="2017"/>
              <a:ext cx="1332" cy="0"/>
            </a:xfrm>
            <a:prstGeom prst="line"/>
            <a:noFill/>
            <a:ln w="12700">
              <a:solidFill>
                <a:srgbClr val="800000"/>
              </a:solidFill>
            </a:ln>
          </p:spPr>
        </p:sp>
        <p:sp>
          <p:nvSpPr>
            <p:cNvPr id="1049916" name=""/>
            <p:cNvSpPr/>
            <p:nvPr/>
          </p:nvSpPr>
          <p:spPr>
            <a:xfrm>
              <a:off x="1620" y="2017"/>
              <a:ext cx="0" cy="543"/>
            </a:xfrm>
            <a:prstGeom prst="line"/>
            <a:noFill/>
            <a:ln w="12700">
              <a:solidFill>
                <a:srgbClr val="800000"/>
              </a:solidFill>
            </a:ln>
          </p:spPr>
        </p:sp>
        <p:sp>
          <p:nvSpPr>
            <p:cNvPr id="1049917" name=""/>
            <p:cNvSpPr/>
            <p:nvPr/>
          </p:nvSpPr>
          <p:spPr>
            <a:xfrm>
              <a:off x="2952" y="2017"/>
              <a:ext cx="1332" cy="0"/>
            </a:xfrm>
            <a:prstGeom prst="line"/>
            <a:noFill/>
            <a:ln w="12700">
              <a:solidFill>
                <a:srgbClr val="800000"/>
              </a:solidFill>
            </a:ln>
          </p:spPr>
        </p:sp>
        <p:sp>
          <p:nvSpPr>
            <p:cNvPr id="1049918" name=""/>
            <p:cNvSpPr/>
            <p:nvPr/>
          </p:nvSpPr>
          <p:spPr>
            <a:xfrm>
              <a:off x="2952" y="2017"/>
              <a:ext cx="0" cy="543"/>
            </a:xfrm>
            <a:prstGeom prst="line"/>
            <a:noFill/>
            <a:ln w="12700">
              <a:solidFill>
                <a:srgbClr val="800000"/>
              </a:solidFill>
            </a:ln>
          </p:spPr>
        </p:sp>
        <p:sp>
          <p:nvSpPr>
            <p:cNvPr id="1049919" name=""/>
            <p:cNvSpPr/>
            <p:nvPr/>
          </p:nvSpPr>
          <p:spPr>
            <a:xfrm>
              <a:off x="2952" y="2017"/>
              <a:ext cx="1332" cy="543"/>
            </a:xfrm>
            <a:prstGeom prst="rect"/>
            <a:noFill/>
            <a:ln>
              <a:noFill/>
            </a:ln>
          </p:spPr>
          <p:txBody>
            <a:bodyPr anchor="ctr" wrap="square"/>
            <a:p>
              <a:pPr algn="just" indent="0" lvl="0" marL="0">
                <a:buNone/>
              </a:pPr>
              <a:r>
                <a:rPr b="1" sz="2400" i="0" strike="noStrike" u="none">
                  <a:latin typeface="Arial"/>
                </a:rPr>
                <a:t> &lt; 100/min</a:t>
              </a:r>
            </a:p>
          </p:txBody>
        </p:sp>
        <p:sp>
          <p:nvSpPr>
            <p:cNvPr id="1049920" name=""/>
            <p:cNvSpPr/>
            <p:nvPr/>
          </p:nvSpPr>
          <p:spPr>
            <a:xfrm>
              <a:off x="2952" y="2017"/>
              <a:ext cx="1332" cy="0"/>
            </a:xfrm>
            <a:prstGeom prst="line"/>
            <a:noFill/>
            <a:ln w="12700">
              <a:solidFill>
                <a:srgbClr val="800000"/>
              </a:solidFill>
            </a:ln>
          </p:spPr>
        </p:sp>
        <p:sp>
          <p:nvSpPr>
            <p:cNvPr id="1049921" name=""/>
            <p:cNvSpPr/>
            <p:nvPr/>
          </p:nvSpPr>
          <p:spPr>
            <a:xfrm>
              <a:off x="2952" y="2017"/>
              <a:ext cx="0" cy="543"/>
            </a:xfrm>
            <a:prstGeom prst="line"/>
            <a:noFill/>
            <a:ln w="12700">
              <a:solidFill>
                <a:srgbClr val="800000"/>
              </a:solidFill>
            </a:ln>
          </p:spPr>
        </p:sp>
        <p:sp>
          <p:nvSpPr>
            <p:cNvPr id="1049922" name=""/>
            <p:cNvSpPr/>
            <p:nvPr/>
          </p:nvSpPr>
          <p:spPr>
            <a:xfrm>
              <a:off x="4284" y="2017"/>
              <a:ext cx="1332" cy="0"/>
            </a:xfrm>
            <a:prstGeom prst="line"/>
            <a:noFill/>
            <a:ln w="12700">
              <a:solidFill>
                <a:srgbClr val="800000"/>
              </a:solidFill>
            </a:ln>
          </p:spPr>
        </p:sp>
        <p:sp>
          <p:nvSpPr>
            <p:cNvPr id="1049923" name=""/>
            <p:cNvSpPr/>
            <p:nvPr/>
          </p:nvSpPr>
          <p:spPr>
            <a:xfrm>
              <a:off x="4284" y="2017"/>
              <a:ext cx="0" cy="543"/>
            </a:xfrm>
            <a:prstGeom prst="line"/>
            <a:noFill/>
            <a:ln w="12700">
              <a:solidFill>
                <a:srgbClr val="800000"/>
              </a:solidFill>
            </a:ln>
          </p:spPr>
        </p:sp>
        <p:sp>
          <p:nvSpPr>
            <p:cNvPr id="1049924" name=""/>
            <p:cNvSpPr/>
            <p:nvPr/>
          </p:nvSpPr>
          <p:spPr>
            <a:xfrm>
              <a:off x="4284" y="2017"/>
              <a:ext cx="1332" cy="543"/>
            </a:xfrm>
            <a:prstGeom prst="rect"/>
            <a:noFill/>
            <a:ln>
              <a:noFill/>
            </a:ln>
          </p:spPr>
          <p:txBody>
            <a:bodyPr anchor="ctr" wrap="square"/>
            <a:p>
              <a:pPr algn="just" indent="0" lvl="0" marL="0">
                <a:buNone/>
              </a:pPr>
              <a:r>
                <a:rPr b="1" sz="2400" i="0" strike="noStrike" u="none">
                  <a:latin typeface="Arial"/>
                </a:rPr>
                <a:t> &gt; 100/min</a:t>
              </a:r>
            </a:p>
          </p:txBody>
        </p:sp>
        <p:sp>
          <p:nvSpPr>
            <p:cNvPr id="1049925" name=""/>
            <p:cNvSpPr/>
            <p:nvPr/>
          </p:nvSpPr>
          <p:spPr>
            <a:xfrm>
              <a:off x="4284" y="2017"/>
              <a:ext cx="1332" cy="0"/>
            </a:xfrm>
            <a:prstGeom prst="line"/>
            <a:noFill/>
            <a:ln w="12700">
              <a:solidFill>
                <a:srgbClr val="800000"/>
              </a:solidFill>
            </a:ln>
          </p:spPr>
        </p:sp>
        <p:sp>
          <p:nvSpPr>
            <p:cNvPr id="1049926" name=""/>
            <p:cNvSpPr/>
            <p:nvPr/>
          </p:nvSpPr>
          <p:spPr>
            <a:xfrm>
              <a:off x="4284" y="2017"/>
              <a:ext cx="0" cy="543"/>
            </a:xfrm>
            <a:prstGeom prst="line"/>
            <a:noFill/>
            <a:ln w="12700">
              <a:solidFill>
                <a:srgbClr val="800000"/>
              </a:solidFill>
            </a:ln>
          </p:spPr>
        </p:sp>
        <p:sp>
          <p:nvSpPr>
            <p:cNvPr id="1049927" name=""/>
            <p:cNvSpPr/>
            <p:nvPr/>
          </p:nvSpPr>
          <p:spPr>
            <a:xfrm>
              <a:off x="5616" y="2017"/>
              <a:ext cx="0" cy="543"/>
            </a:xfrm>
            <a:prstGeom prst="line"/>
            <a:noFill/>
            <a:ln w="12700">
              <a:solidFill>
                <a:srgbClr val="800000"/>
              </a:solidFill>
            </a:ln>
          </p:spPr>
        </p:sp>
        <p:sp>
          <p:nvSpPr>
            <p:cNvPr id="1049928" name=""/>
            <p:cNvSpPr/>
            <p:nvPr/>
          </p:nvSpPr>
          <p:spPr>
            <a:xfrm>
              <a:off x="288" y="2560"/>
              <a:ext cx="1332" cy="0"/>
            </a:xfrm>
            <a:prstGeom prst="line"/>
            <a:noFill/>
            <a:ln w="12700">
              <a:solidFill>
                <a:srgbClr val="800000"/>
              </a:solidFill>
            </a:ln>
          </p:spPr>
        </p:sp>
        <p:sp>
          <p:nvSpPr>
            <p:cNvPr id="1049929" name=""/>
            <p:cNvSpPr/>
            <p:nvPr/>
          </p:nvSpPr>
          <p:spPr>
            <a:xfrm>
              <a:off x="288" y="2560"/>
              <a:ext cx="1332" cy="441"/>
            </a:xfrm>
            <a:prstGeom prst="rect"/>
            <a:noFill/>
            <a:ln>
              <a:noFill/>
            </a:ln>
          </p:spPr>
          <p:txBody>
            <a:bodyPr anchor="ctr" wrap="square"/>
            <a:p>
              <a:pPr algn="just" indent="0" lvl="0" marL="0">
                <a:buNone/>
              </a:pPr>
              <a:r>
                <a:rPr b="1" sz="2400" i="0" strike="noStrike" u="none">
                  <a:latin typeface="Arial"/>
                </a:rPr>
                <a:t> Grimace</a:t>
              </a:r>
            </a:p>
          </p:txBody>
        </p:sp>
        <p:sp>
          <p:nvSpPr>
            <p:cNvPr id="1049930" name=""/>
            <p:cNvSpPr/>
            <p:nvPr/>
          </p:nvSpPr>
          <p:spPr>
            <a:xfrm>
              <a:off x="288" y="2560"/>
              <a:ext cx="1332" cy="0"/>
            </a:xfrm>
            <a:prstGeom prst="line"/>
            <a:noFill/>
            <a:ln w="12700">
              <a:solidFill>
                <a:srgbClr val="800000"/>
              </a:solidFill>
            </a:ln>
          </p:spPr>
        </p:sp>
        <p:sp>
          <p:nvSpPr>
            <p:cNvPr id="1049931" name=""/>
            <p:cNvSpPr/>
            <p:nvPr/>
          </p:nvSpPr>
          <p:spPr>
            <a:xfrm>
              <a:off x="288" y="2560"/>
              <a:ext cx="0" cy="441"/>
            </a:xfrm>
            <a:prstGeom prst="line"/>
            <a:noFill/>
            <a:ln w="12700">
              <a:solidFill>
                <a:srgbClr val="800000"/>
              </a:solidFill>
            </a:ln>
          </p:spPr>
        </p:sp>
        <p:sp>
          <p:nvSpPr>
            <p:cNvPr id="1049932" name=""/>
            <p:cNvSpPr/>
            <p:nvPr/>
          </p:nvSpPr>
          <p:spPr>
            <a:xfrm>
              <a:off x="1620" y="2560"/>
              <a:ext cx="1332" cy="0"/>
            </a:xfrm>
            <a:prstGeom prst="line"/>
            <a:noFill/>
            <a:ln w="12700">
              <a:solidFill>
                <a:srgbClr val="800000"/>
              </a:solidFill>
            </a:ln>
          </p:spPr>
        </p:sp>
        <p:sp>
          <p:nvSpPr>
            <p:cNvPr id="1049933" name=""/>
            <p:cNvSpPr/>
            <p:nvPr/>
          </p:nvSpPr>
          <p:spPr>
            <a:xfrm>
              <a:off x="1620" y="2560"/>
              <a:ext cx="0" cy="441"/>
            </a:xfrm>
            <a:prstGeom prst="line"/>
            <a:noFill/>
            <a:ln w="12700">
              <a:solidFill>
                <a:srgbClr val="800000"/>
              </a:solidFill>
            </a:ln>
          </p:spPr>
        </p:sp>
        <p:sp>
          <p:nvSpPr>
            <p:cNvPr id="1049934" name=""/>
            <p:cNvSpPr/>
            <p:nvPr/>
          </p:nvSpPr>
          <p:spPr>
            <a:xfrm>
              <a:off x="1620" y="2560"/>
              <a:ext cx="1332" cy="441"/>
            </a:xfrm>
            <a:prstGeom prst="rect"/>
            <a:noFill/>
            <a:ln>
              <a:noFill/>
            </a:ln>
          </p:spPr>
          <p:txBody>
            <a:bodyPr anchor="ctr" wrap="square"/>
            <a:p>
              <a:pPr algn="just" indent="0" lvl="0" marL="0">
                <a:buNone/>
              </a:pPr>
              <a:r>
                <a:rPr b="1" sz="2400" i="0" strike="noStrike" u="none">
                  <a:latin typeface="Arial"/>
                </a:rPr>
                <a:t> None</a:t>
              </a:r>
            </a:p>
          </p:txBody>
        </p:sp>
        <p:sp>
          <p:nvSpPr>
            <p:cNvPr id="1049935" name=""/>
            <p:cNvSpPr/>
            <p:nvPr/>
          </p:nvSpPr>
          <p:spPr>
            <a:xfrm>
              <a:off x="1620" y="2560"/>
              <a:ext cx="1332" cy="0"/>
            </a:xfrm>
            <a:prstGeom prst="line"/>
            <a:noFill/>
            <a:ln w="12700">
              <a:solidFill>
                <a:srgbClr val="800000"/>
              </a:solidFill>
            </a:ln>
          </p:spPr>
        </p:sp>
        <p:sp>
          <p:nvSpPr>
            <p:cNvPr id="1049936" name=""/>
            <p:cNvSpPr/>
            <p:nvPr/>
          </p:nvSpPr>
          <p:spPr>
            <a:xfrm>
              <a:off x="1620" y="2560"/>
              <a:ext cx="0" cy="441"/>
            </a:xfrm>
            <a:prstGeom prst="line"/>
            <a:noFill/>
            <a:ln w="12700">
              <a:solidFill>
                <a:srgbClr val="800000"/>
              </a:solidFill>
            </a:ln>
          </p:spPr>
        </p:sp>
        <p:sp>
          <p:nvSpPr>
            <p:cNvPr id="1049937" name=""/>
            <p:cNvSpPr/>
            <p:nvPr/>
          </p:nvSpPr>
          <p:spPr>
            <a:xfrm>
              <a:off x="2952" y="2560"/>
              <a:ext cx="1332" cy="0"/>
            </a:xfrm>
            <a:prstGeom prst="line"/>
            <a:noFill/>
            <a:ln w="12700">
              <a:solidFill>
                <a:srgbClr val="800000"/>
              </a:solidFill>
            </a:ln>
          </p:spPr>
        </p:sp>
        <p:sp>
          <p:nvSpPr>
            <p:cNvPr id="1049938" name=""/>
            <p:cNvSpPr/>
            <p:nvPr/>
          </p:nvSpPr>
          <p:spPr>
            <a:xfrm>
              <a:off x="2952" y="2560"/>
              <a:ext cx="0" cy="441"/>
            </a:xfrm>
            <a:prstGeom prst="line"/>
            <a:noFill/>
            <a:ln w="12700">
              <a:solidFill>
                <a:srgbClr val="800000"/>
              </a:solidFill>
            </a:ln>
          </p:spPr>
        </p:sp>
        <p:sp>
          <p:nvSpPr>
            <p:cNvPr id="1049939" name=""/>
            <p:cNvSpPr/>
            <p:nvPr/>
          </p:nvSpPr>
          <p:spPr>
            <a:xfrm>
              <a:off x="2952" y="2560"/>
              <a:ext cx="1332" cy="441"/>
            </a:xfrm>
            <a:prstGeom prst="rect"/>
            <a:noFill/>
            <a:ln>
              <a:noFill/>
            </a:ln>
          </p:spPr>
          <p:txBody>
            <a:bodyPr anchor="ctr" wrap="square"/>
            <a:p>
              <a:pPr algn="just" indent="0" lvl="0" marL="0">
                <a:buNone/>
              </a:pPr>
              <a:r>
                <a:rPr b="1" sz="2400" i="0" strike="noStrike" u="none">
                  <a:latin typeface="Arial"/>
                </a:rPr>
                <a:t> Grimace</a:t>
              </a:r>
            </a:p>
          </p:txBody>
        </p:sp>
        <p:sp>
          <p:nvSpPr>
            <p:cNvPr id="1049940" name=""/>
            <p:cNvSpPr/>
            <p:nvPr/>
          </p:nvSpPr>
          <p:spPr>
            <a:xfrm>
              <a:off x="2952" y="2560"/>
              <a:ext cx="1332" cy="0"/>
            </a:xfrm>
            <a:prstGeom prst="line"/>
            <a:noFill/>
            <a:ln w="12700">
              <a:solidFill>
                <a:srgbClr val="800000"/>
              </a:solidFill>
            </a:ln>
          </p:spPr>
        </p:sp>
        <p:sp>
          <p:nvSpPr>
            <p:cNvPr id="1049941" name=""/>
            <p:cNvSpPr/>
            <p:nvPr/>
          </p:nvSpPr>
          <p:spPr>
            <a:xfrm>
              <a:off x="2952" y="2560"/>
              <a:ext cx="0" cy="441"/>
            </a:xfrm>
            <a:prstGeom prst="line"/>
            <a:noFill/>
            <a:ln w="12700">
              <a:solidFill>
                <a:srgbClr val="800000"/>
              </a:solidFill>
            </a:ln>
          </p:spPr>
        </p:sp>
        <p:sp>
          <p:nvSpPr>
            <p:cNvPr id="1049942" name=""/>
            <p:cNvSpPr/>
            <p:nvPr/>
          </p:nvSpPr>
          <p:spPr>
            <a:xfrm>
              <a:off x="4284" y="2560"/>
              <a:ext cx="1332" cy="0"/>
            </a:xfrm>
            <a:prstGeom prst="line"/>
            <a:noFill/>
            <a:ln w="12700">
              <a:solidFill>
                <a:srgbClr val="800000"/>
              </a:solidFill>
            </a:ln>
          </p:spPr>
        </p:sp>
        <p:sp>
          <p:nvSpPr>
            <p:cNvPr id="1049943" name=""/>
            <p:cNvSpPr/>
            <p:nvPr/>
          </p:nvSpPr>
          <p:spPr>
            <a:xfrm>
              <a:off x="4284" y="2560"/>
              <a:ext cx="0" cy="441"/>
            </a:xfrm>
            <a:prstGeom prst="line"/>
            <a:noFill/>
            <a:ln w="12700">
              <a:solidFill>
                <a:srgbClr val="800000"/>
              </a:solidFill>
            </a:ln>
          </p:spPr>
        </p:sp>
        <p:sp>
          <p:nvSpPr>
            <p:cNvPr id="1049944" name=""/>
            <p:cNvSpPr/>
            <p:nvPr/>
          </p:nvSpPr>
          <p:spPr>
            <a:xfrm>
              <a:off x="4284" y="2560"/>
              <a:ext cx="1332" cy="441"/>
            </a:xfrm>
            <a:prstGeom prst="rect"/>
            <a:noFill/>
            <a:ln>
              <a:noFill/>
            </a:ln>
          </p:spPr>
          <p:txBody>
            <a:bodyPr anchor="ctr" wrap="square"/>
            <a:p>
              <a:pPr algn="just" indent="0" lvl="0" marL="0">
                <a:buNone/>
              </a:pPr>
              <a:r>
                <a:rPr b="1" sz="2400" i="0" strike="noStrike" u="none">
                  <a:latin typeface="Arial"/>
                </a:rPr>
                <a:t> Cry</a:t>
              </a:r>
            </a:p>
          </p:txBody>
        </p:sp>
        <p:sp>
          <p:nvSpPr>
            <p:cNvPr id="1049945" name=""/>
            <p:cNvSpPr/>
            <p:nvPr/>
          </p:nvSpPr>
          <p:spPr>
            <a:xfrm>
              <a:off x="4284" y="2560"/>
              <a:ext cx="1332" cy="0"/>
            </a:xfrm>
            <a:prstGeom prst="line"/>
            <a:noFill/>
            <a:ln w="12700">
              <a:solidFill>
                <a:srgbClr val="800000"/>
              </a:solidFill>
            </a:ln>
          </p:spPr>
        </p:sp>
        <p:sp>
          <p:nvSpPr>
            <p:cNvPr id="1049946" name=""/>
            <p:cNvSpPr/>
            <p:nvPr/>
          </p:nvSpPr>
          <p:spPr>
            <a:xfrm>
              <a:off x="4284" y="2560"/>
              <a:ext cx="0" cy="441"/>
            </a:xfrm>
            <a:prstGeom prst="line"/>
            <a:noFill/>
            <a:ln w="12700">
              <a:solidFill>
                <a:srgbClr val="800000"/>
              </a:solidFill>
            </a:ln>
          </p:spPr>
        </p:sp>
        <p:sp>
          <p:nvSpPr>
            <p:cNvPr id="1049947" name=""/>
            <p:cNvSpPr/>
            <p:nvPr/>
          </p:nvSpPr>
          <p:spPr>
            <a:xfrm>
              <a:off x="5616" y="2560"/>
              <a:ext cx="0" cy="441"/>
            </a:xfrm>
            <a:prstGeom prst="line"/>
            <a:noFill/>
            <a:ln w="12700">
              <a:solidFill>
                <a:srgbClr val="800000"/>
              </a:solidFill>
            </a:ln>
          </p:spPr>
        </p:sp>
        <p:sp>
          <p:nvSpPr>
            <p:cNvPr id="1049948" name=""/>
            <p:cNvSpPr/>
            <p:nvPr/>
          </p:nvSpPr>
          <p:spPr>
            <a:xfrm>
              <a:off x="288" y="3001"/>
              <a:ext cx="1332" cy="0"/>
            </a:xfrm>
            <a:prstGeom prst="line"/>
            <a:noFill/>
            <a:ln w="12700">
              <a:solidFill>
                <a:srgbClr val="800000"/>
              </a:solidFill>
            </a:ln>
          </p:spPr>
        </p:sp>
        <p:sp>
          <p:nvSpPr>
            <p:cNvPr id="1049949" name=""/>
            <p:cNvSpPr/>
            <p:nvPr/>
          </p:nvSpPr>
          <p:spPr>
            <a:xfrm>
              <a:off x="288" y="3001"/>
              <a:ext cx="1332" cy="543"/>
            </a:xfrm>
            <a:prstGeom prst="rect"/>
            <a:noFill/>
            <a:ln>
              <a:noFill/>
            </a:ln>
          </p:spPr>
          <p:txBody>
            <a:bodyPr anchor="ctr" wrap="square"/>
            <a:p>
              <a:pPr algn="just" indent="0" lvl="0" marL="0">
                <a:buNone/>
              </a:pPr>
              <a:r>
                <a:rPr b="1" sz="2400" i="0" strike="noStrike" u="none">
                  <a:latin typeface="Arial"/>
                </a:rPr>
                <a:t> Activity</a:t>
              </a:r>
            </a:p>
          </p:txBody>
        </p:sp>
        <p:sp>
          <p:nvSpPr>
            <p:cNvPr id="1049950" name=""/>
            <p:cNvSpPr/>
            <p:nvPr/>
          </p:nvSpPr>
          <p:spPr>
            <a:xfrm>
              <a:off x="288" y="3001"/>
              <a:ext cx="1332" cy="0"/>
            </a:xfrm>
            <a:prstGeom prst="line"/>
            <a:noFill/>
            <a:ln w="12700">
              <a:solidFill>
                <a:srgbClr val="800000"/>
              </a:solidFill>
            </a:ln>
          </p:spPr>
        </p:sp>
        <p:sp>
          <p:nvSpPr>
            <p:cNvPr id="1049951" name=""/>
            <p:cNvSpPr/>
            <p:nvPr/>
          </p:nvSpPr>
          <p:spPr>
            <a:xfrm>
              <a:off x="288" y="3001"/>
              <a:ext cx="0" cy="543"/>
            </a:xfrm>
            <a:prstGeom prst="line"/>
            <a:noFill/>
            <a:ln w="12700">
              <a:solidFill>
                <a:srgbClr val="800000"/>
              </a:solidFill>
            </a:ln>
          </p:spPr>
        </p:sp>
        <p:sp>
          <p:nvSpPr>
            <p:cNvPr id="1049952" name=""/>
            <p:cNvSpPr/>
            <p:nvPr/>
          </p:nvSpPr>
          <p:spPr>
            <a:xfrm>
              <a:off x="1620" y="3001"/>
              <a:ext cx="1332" cy="0"/>
            </a:xfrm>
            <a:prstGeom prst="line"/>
            <a:noFill/>
            <a:ln w="12700">
              <a:solidFill>
                <a:srgbClr val="800000"/>
              </a:solidFill>
            </a:ln>
          </p:spPr>
        </p:sp>
        <p:sp>
          <p:nvSpPr>
            <p:cNvPr id="1049953" name=""/>
            <p:cNvSpPr/>
            <p:nvPr/>
          </p:nvSpPr>
          <p:spPr>
            <a:xfrm>
              <a:off x="1620" y="3001"/>
              <a:ext cx="0" cy="543"/>
            </a:xfrm>
            <a:prstGeom prst="line"/>
            <a:noFill/>
            <a:ln w="12700">
              <a:solidFill>
                <a:srgbClr val="800000"/>
              </a:solidFill>
            </a:ln>
          </p:spPr>
        </p:sp>
        <p:sp>
          <p:nvSpPr>
            <p:cNvPr id="1049954" name=""/>
            <p:cNvSpPr/>
            <p:nvPr/>
          </p:nvSpPr>
          <p:spPr>
            <a:xfrm>
              <a:off x="1620" y="3001"/>
              <a:ext cx="1332" cy="543"/>
            </a:xfrm>
            <a:prstGeom prst="rect"/>
            <a:noFill/>
            <a:ln>
              <a:noFill/>
            </a:ln>
          </p:spPr>
          <p:txBody>
            <a:bodyPr anchor="ctr" wrap="square"/>
            <a:p>
              <a:pPr algn="just" indent="0" lvl="0" marL="0">
                <a:buNone/>
              </a:pPr>
              <a:r>
                <a:rPr b="1" sz="2400" i="0" strike="noStrike" u="none">
                  <a:latin typeface="Arial"/>
                </a:rPr>
                <a:t> Limb</a:t>
              </a:r>
            </a:p>
          </p:txBody>
        </p:sp>
        <p:sp>
          <p:nvSpPr>
            <p:cNvPr id="1049955" name=""/>
            <p:cNvSpPr/>
            <p:nvPr/>
          </p:nvSpPr>
          <p:spPr>
            <a:xfrm>
              <a:off x="1620" y="3001"/>
              <a:ext cx="1332" cy="0"/>
            </a:xfrm>
            <a:prstGeom prst="line"/>
            <a:noFill/>
            <a:ln w="12700">
              <a:solidFill>
                <a:srgbClr val="800000"/>
              </a:solidFill>
            </a:ln>
          </p:spPr>
        </p:sp>
        <p:sp>
          <p:nvSpPr>
            <p:cNvPr id="1049956" name=""/>
            <p:cNvSpPr/>
            <p:nvPr/>
          </p:nvSpPr>
          <p:spPr>
            <a:xfrm>
              <a:off x="1620" y="3001"/>
              <a:ext cx="0" cy="543"/>
            </a:xfrm>
            <a:prstGeom prst="line"/>
            <a:noFill/>
            <a:ln w="12700">
              <a:solidFill>
                <a:srgbClr val="800000"/>
              </a:solidFill>
            </a:ln>
          </p:spPr>
        </p:sp>
        <p:sp>
          <p:nvSpPr>
            <p:cNvPr id="1049957" name=""/>
            <p:cNvSpPr/>
            <p:nvPr/>
          </p:nvSpPr>
          <p:spPr>
            <a:xfrm>
              <a:off x="2952" y="3001"/>
              <a:ext cx="1332" cy="0"/>
            </a:xfrm>
            <a:prstGeom prst="line"/>
            <a:noFill/>
            <a:ln w="12700">
              <a:solidFill>
                <a:srgbClr val="800000"/>
              </a:solidFill>
            </a:ln>
          </p:spPr>
        </p:sp>
        <p:sp>
          <p:nvSpPr>
            <p:cNvPr id="1049958" name=""/>
            <p:cNvSpPr/>
            <p:nvPr/>
          </p:nvSpPr>
          <p:spPr>
            <a:xfrm>
              <a:off x="2952" y="3001"/>
              <a:ext cx="0" cy="543"/>
            </a:xfrm>
            <a:prstGeom prst="line"/>
            <a:noFill/>
            <a:ln w="12700">
              <a:solidFill>
                <a:srgbClr val="800000"/>
              </a:solidFill>
            </a:ln>
          </p:spPr>
        </p:sp>
        <p:sp>
          <p:nvSpPr>
            <p:cNvPr id="1049959" name=""/>
            <p:cNvSpPr/>
            <p:nvPr/>
          </p:nvSpPr>
          <p:spPr>
            <a:xfrm>
              <a:off x="2952" y="3001"/>
              <a:ext cx="1332" cy="543"/>
            </a:xfrm>
            <a:prstGeom prst="rect"/>
            <a:noFill/>
            <a:ln>
              <a:noFill/>
            </a:ln>
          </p:spPr>
          <p:txBody>
            <a:bodyPr anchor="ctr" wrap="square"/>
            <a:p>
              <a:pPr algn="just" indent="0" lvl="0" marL="0">
                <a:buNone/>
              </a:pPr>
              <a:r>
                <a:rPr b="1" sz="2400" i="0" strike="noStrike" u="none">
                  <a:latin typeface="Arial"/>
                </a:rPr>
                <a:t> Some flexion</a:t>
              </a:r>
            </a:p>
          </p:txBody>
        </p:sp>
        <p:sp>
          <p:nvSpPr>
            <p:cNvPr id="1049960" name=""/>
            <p:cNvSpPr/>
            <p:nvPr/>
          </p:nvSpPr>
          <p:spPr>
            <a:xfrm>
              <a:off x="2952" y="3001"/>
              <a:ext cx="1332" cy="0"/>
            </a:xfrm>
            <a:prstGeom prst="line"/>
            <a:noFill/>
            <a:ln w="12700">
              <a:solidFill>
                <a:srgbClr val="800000"/>
              </a:solidFill>
            </a:ln>
          </p:spPr>
        </p:sp>
        <p:sp>
          <p:nvSpPr>
            <p:cNvPr id="1049961" name=""/>
            <p:cNvSpPr/>
            <p:nvPr/>
          </p:nvSpPr>
          <p:spPr>
            <a:xfrm>
              <a:off x="2952" y="3001"/>
              <a:ext cx="0" cy="543"/>
            </a:xfrm>
            <a:prstGeom prst="line"/>
            <a:noFill/>
            <a:ln w="12700">
              <a:solidFill>
                <a:srgbClr val="800000"/>
              </a:solidFill>
            </a:ln>
          </p:spPr>
        </p:sp>
        <p:sp>
          <p:nvSpPr>
            <p:cNvPr id="1049962" name=""/>
            <p:cNvSpPr/>
            <p:nvPr/>
          </p:nvSpPr>
          <p:spPr>
            <a:xfrm>
              <a:off x="4284" y="3001"/>
              <a:ext cx="1332" cy="0"/>
            </a:xfrm>
            <a:prstGeom prst="line"/>
            <a:noFill/>
            <a:ln w="12700">
              <a:solidFill>
                <a:srgbClr val="800000"/>
              </a:solidFill>
            </a:ln>
          </p:spPr>
        </p:sp>
        <p:sp>
          <p:nvSpPr>
            <p:cNvPr id="1049963" name=""/>
            <p:cNvSpPr/>
            <p:nvPr/>
          </p:nvSpPr>
          <p:spPr>
            <a:xfrm>
              <a:off x="4284" y="3001"/>
              <a:ext cx="0" cy="543"/>
            </a:xfrm>
            <a:prstGeom prst="line"/>
            <a:noFill/>
            <a:ln w="12700">
              <a:solidFill>
                <a:srgbClr val="800000"/>
              </a:solidFill>
            </a:ln>
          </p:spPr>
        </p:sp>
        <p:sp>
          <p:nvSpPr>
            <p:cNvPr id="1049964" name=""/>
            <p:cNvSpPr/>
            <p:nvPr/>
          </p:nvSpPr>
          <p:spPr>
            <a:xfrm>
              <a:off x="4284" y="3001"/>
              <a:ext cx="1332" cy="543"/>
            </a:xfrm>
            <a:prstGeom prst="rect"/>
            <a:noFill/>
            <a:ln>
              <a:noFill/>
            </a:ln>
          </p:spPr>
          <p:txBody>
            <a:bodyPr anchor="ctr" wrap="square"/>
            <a:p>
              <a:pPr algn="just" indent="0" lvl="0" marL="0">
                <a:buNone/>
              </a:pPr>
              <a:r>
                <a:rPr b="1" sz="2400" i="0" strike="noStrike" u="none">
                  <a:latin typeface="Arial"/>
                </a:rPr>
                <a:t> Spontaneous movements  </a:t>
              </a:r>
            </a:p>
          </p:txBody>
        </p:sp>
        <p:sp>
          <p:nvSpPr>
            <p:cNvPr id="1049965" name=""/>
            <p:cNvSpPr/>
            <p:nvPr/>
          </p:nvSpPr>
          <p:spPr>
            <a:xfrm>
              <a:off x="4284" y="3001"/>
              <a:ext cx="1332" cy="0"/>
            </a:xfrm>
            <a:prstGeom prst="line"/>
            <a:noFill/>
            <a:ln w="12700">
              <a:solidFill>
                <a:srgbClr val="800000"/>
              </a:solidFill>
            </a:ln>
          </p:spPr>
        </p:sp>
        <p:sp>
          <p:nvSpPr>
            <p:cNvPr id="1049966" name=""/>
            <p:cNvSpPr/>
            <p:nvPr/>
          </p:nvSpPr>
          <p:spPr>
            <a:xfrm>
              <a:off x="4284" y="3001"/>
              <a:ext cx="0" cy="543"/>
            </a:xfrm>
            <a:prstGeom prst="line"/>
            <a:noFill/>
            <a:ln w="12700">
              <a:solidFill>
                <a:srgbClr val="800000"/>
              </a:solidFill>
            </a:ln>
          </p:spPr>
        </p:sp>
        <p:sp>
          <p:nvSpPr>
            <p:cNvPr id="1049967" name=""/>
            <p:cNvSpPr/>
            <p:nvPr/>
          </p:nvSpPr>
          <p:spPr>
            <a:xfrm>
              <a:off x="5616" y="3001"/>
              <a:ext cx="0" cy="543"/>
            </a:xfrm>
            <a:prstGeom prst="line"/>
            <a:noFill/>
            <a:ln w="12700">
              <a:solidFill>
                <a:srgbClr val="800000"/>
              </a:solidFill>
            </a:ln>
          </p:spPr>
        </p:sp>
        <p:sp>
          <p:nvSpPr>
            <p:cNvPr id="1049968" name=""/>
            <p:cNvSpPr/>
            <p:nvPr/>
          </p:nvSpPr>
          <p:spPr>
            <a:xfrm>
              <a:off x="288" y="3544"/>
              <a:ext cx="1332" cy="0"/>
            </a:xfrm>
            <a:prstGeom prst="line"/>
            <a:noFill/>
            <a:ln w="12700">
              <a:solidFill>
                <a:srgbClr val="800000"/>
              </a:solidFill>
            </a:ln>
          </p:spPr>
        </p:sp>
        <p:sp>
          <p:nvSpPr>
            <p:cNvPr id="1049969" name=""/>
            <p:cNvSpPr/>
            <p:nvPr/>
          </p:nvSpPr>
          <p:spPr>
            <a:xfrm>
              <a:off x="288" y="3544"/>
              <a:ext cx="1332" cy="543"/>
            </a:xfrm>
            <a:prstGeom prst="rect"/>
            <a:noFill/>
            <a:ln>
              <a:noFill/>
            </a:ln>
          </p:spPr>
          <p:txBody>
            <a:bodyPr anchor="ctr" wrap="square"/>
            <a:p>
              <a:pPr algn="just" indent="0" lvl="0" marL="0">
                <a:buNone/>
              </a:pPr>
              <a:r>
                <a:rPr b="1" sz="2400" i="0" strike="noStrike" u="none">
                  <a:latin typeface="Arial"/>
                </a:rPr>
                <a:t> Respiration</a:t>
              </a:r>
            </a:p>
          </p:txBody>
        </p:sp>
        <p:sp>
          <p:nvSpPr>
            <p:cNvPr id="1049970" name=""/>
            <p:cNvSpPr/>
            <p:nvPr/>
          </p:nvSpPr>
          <p:spPr>
            <a:xfrm>
              <a:off x="288" y="3544"/>
              <a:ext cx="1332" cy="0"/>
            </a:xfrm>
            <a:prstGeom prst="line"/>
            <a:noFill/>
            <a:ln w="12700">
              <a:solidFill>
                <a:srgbClr val="800000"/>
              </a:solidFill>
            </a:ln>
          </p:spPr>
        </p:sp>
        <p:sp>
          <p:nvSpPr>
            <p:cNvPr id="1049971" name=""/>
            <p:cNvSpPr/>
            <p:nvPr/>
          </p:nvSpPr>
          <p:spPr>
            <a:xfrm>
              <a:off x="288" y="3544"/>
              <a:ext cx="0" cy="543"/>
            </a:xfrm>
            <a:prstGeom prst="line"/>
            <a:noFill/>
            <a:ln w="12700">
              <a:solidFill>
                <a:srgbClr val="800000"/>
              </a:solidFill>
            </a:ln>
          </p:spPr>
        </p:sp>
        <p:sp>
          <p:nvSpPr>
            <p:cNvPr id="1049972" name=""/>
            <p:cNvSpPr/>
            <p:nvPr/>
          </p:nvSpPr>
          <p:spPr>
            <a:xfrm>
              <a:off x="1620" y="3544"/>
              <a:ext cx="1332" cy="0"/>
            </a:xfrm>
            <a:prstGeom prst="line"/>
            <a:noFill/>
            <a:ln w="12700">
              <a:solidFill>
                <a:srgbClr val="800000"/>
              </a:solidFill>
            </a:ln>
          </p:spPr>
        </p:sp>
        <p:sp>
          <p:nvSpPr>
            <p:cNvPr id="1049973" name=""/>
            <p:cNvSpPr/>
            <p:nvPr/>
          </p:nvSpPr>
          <p:spPr>
            <a:xfrm>
              <a:off x="1620" y="3544"/>
              <a:ext cx="0" cy="543"/>
            </a:xfrm>
            <a:prstGeom prst="line"/>
            <a:noFill/>
            <a:ln w="12700">
              <a:solidFill>
                <a:srgbClr val="800000"/>
              </a:solidFill>
            </a:ln>
          </p:spPr>
        </p:sp>
        <p:sp>
          <p:nvSpPr>
            <p:cNvPr id="1049974" name=""/>
            <p:cNvSpPr/>
            <p:nvPr/>
          </p:nvSpPr>
          <p:spPr>
            <a:xfrm>
              <a:off x="1620" y="3544"/>
              <a:ext cx="1332" cy="543"/>
            </a:xfrm>
            <a:prstGeom prst="rect"/>
            <a:noFill/>
            <a:ln>
              <a:noFill/>
            </a:ln>
          </p:spPr>
          <p:txBody>
            <a:bodyPr anchor="ctr" wrap="square"/>
            <a:p>
              <a:pPr algn="just" indent="0" lvl="0" marL="0">
                <a:buNone/>
              </a:pPr>
              <a:r>
                <a:rPr b="1" sz="2400" i="0" strike="noStrike" u="none">
                  <a:latin typeface="Arial"/>
                </a:rPr>
                <a:t> Absent</a:t>
              </a:r>
            </a:p>
          </p:txBody>
        </p:sp>
        <p:sp>
          <p:nvSpPr>
            <p:cNvPr id="1049975" name=""/>
            <p:cNvSpPr/>
            <p:nvPr/>
          </p:nvSpPr>
          <p:spPr>
            <a:xfrm>
              <a:off x="1620" y="3544"/>
              <a:ext cx="1332" cy="0"/>
            </a:xfrm>
            <a:prstGeom prst="line"/>
            <a:noFill/>
            <a:ln w="12700">
              <a:solidFill>
                <a:srgbClr val="800000"/>
              </a:solidFill>
            </a:ln>
          </p:spPr>
        </p:sp>
        <p:sp>
          <p:nvSpPr>
            <p:cNvPr id="1049976" name=""/>
            <p:cNvSpPr/>
            <p:nvPr/>
          </p:nvSpPr>
          <p:spPr>
            <a:xfrm>
              <a:off x="1620" y="3544"/>
              <a:ext cx="0" cy="543"/>
            </a:xfrm>
            <a:prstGeom prst="line"/>
            <a:noFill/>
            <a:ln w="12700">
              <a:solidFill>
                <a:srgbClr val="800000"/>
              </a:solidFill>
            </a:ln>
          </p:spPr>
        </p:sp>
        <p:sp>
          <p:nvSpPr>
            <p:cNvPr id="1049977" name=""/>
            <p:cNvSpPr/>
            <p:nvPr/>
          </p:nvSpPr>
          <p:spPr>
            <a:xfrm>
              <a:off x="2952" y="3544"/>
              <a:ext cx="1332" cy="0"/>
            </a:xfrm>
            <a:prstGeom prst="line"/>
            <a:noFill/>
            <a:ln w="12700">
              <a:solidFill>
                <a:srgbClr val="800000"/>
              </a:solidFill>
            </a:ln>
          </p:spPr>
        </p:sp>
        <p:sp>
          <p:nvSpPr>
            <p:cNvPr id="1049978" name=""/>
            <p:cNvSpPr/>
            <p:nvPr/>
          </p:nvSpPr>
          <p:spPr>
            <a:xfrm>
              <a:off x="2952" y="3544"/>
              <a:ext cx="0" cy="543"/>
            </a:xfrm>
            <a:prstGeom prst="line"/>
            <a:noFill/>
            <a:ln w="12700">
              <a:solidFill>
                <a:srgbClr val="800000"/>
              </a:solidFill>
            </a:ln>
          </p:spPr>
        </p:sp>
        <p:sp>
          <p:nvSpPr>
            <p:cNvPr id="1049979" name=""/>
            <p:cNvSpPr/>
            <p:nvPr/>
          </p:nvSpPr>
          <p:spPr>
            <a:xfrm>
              <a:off x="2952" y="3544"/>
              <a:ext cx="1332" cy="543"/>
            </a:xfrm>
            <a:prstGeom prst="rect"/>
            <a:noFill/>
            <a:ln>
              <a:noFill/>
            </a:ln>
          </p:spPr>
          <p:txBody>
            <a:bodyPr anchor="ctr" wrap="square"/>
            <a:p>
              <a:pPr algn="just" indent="0" lvl="0" marL="0">
                <a:buNone/>
              </a:pPr>
              <a:r>
                <a:rPr b="1" sz="2400" i="0" strike="noStrike" u="none">
                  <a:latin typeface="Arial"/>
                </a:rPr>
                <a:t> Hypoventilation/gasping</a:t>
              </a:r>
            </a:p>
          </p:txBody>
        </p:sp>
        <p:sp>
          <p:nvSpPr>
            <p:cNvPr id="1049980" name=""/>
            <p:cNvSpPr/>
            <p:nvPr/>
          </p:nvSpPr>
          <p:spPr>
            <a:xfrm>
              <a:off x="2952" y="3544"/>
              <a:ext cx="1332" cy="0"/>
            </a:xfrm>
            <a:prstGeom prst="line"/>
            <a:noFill/>
            <a:ln w="12700">
              <a:solidFill>
                <a:srgbClr val="800000"/>
              </a:solidFill>
            </a:ln>
          </p:spPr>
        </p:sp>
        <p:sp>
          <p:nvSpPr>
            <p:cNvPr id="1049981" name=""/>
            <p:cNvSpPr/>
            <p:nvPr/>
          </p:nvSpPr>
          <p:spPr>
            <a:xfrm>
              <a:off x="2952" y="3544"/>
              <a:ext cx="0" cy="543"/>
            </a:xfrm>
            <a:prstGeom prst="line"/>
            <a:noFill/>
            <a:ln w="12700">
              <a:solidFill>
                <a:srgbClr val="800000"/>
              </a:solidFill>
            </a:ln>
          </p:spPr>
        </p:sp>
        <p:sp>
          <p:nvSpPr>
            <p:cNvPr id="1049982" name=""/>
            <p:cNvSpPr/>
            <p:nvPr/>
          </p:nvSpPr>
          <p:spPr>
            <a:xfrm>
              <a:off x="4284" y="3544"/>
              <a:ext cx="1332" cy="0"/>
            </a:xfrm>
            <a:prstGeom prst="line"/>
            <a:noFill/>
            <a:ln w="12700">
              <a:solidFill>
                <a:srgbClr val="800000"/>
              </a:solidFill>
            </a:ln>
          </p:spPr>
        </p:sp>
        <p:sp>
          <p:nvSpPr>
            <p:cNvPr id="1049983" name=""/>
            <p:cNvSpPr/>
            <p:nvPr/>
          </p:nvSpPr>
          <p:spPr>
            <a:xfrm>
              <a:off x="4284" y="3544"/>
              <a:ext cx="0" cy="543"/>
            </a:xfrm>
            <a:prstGeom prst="line"/>
            <a:noFill/>
            <a:ln w="12700">
              <a:solidFill>
                <a:srgbClr val="800000"/>
              </a:solidFill>
            </a:ln>
          </p:spPr>
        </p:sp>
        <p:sp>
          <p:nvSpPr>
            <p:cNvPr id="1049984" name=""/>
            <p:cNvSpPr/>
            <p:nvPr/>
          </p:nvSpPr>
          <p:spPr>
            <a:xfrm>
              <a:off x="4284" y="3544"/>
              <a:ext cx="1332" cy="543"/>
            </a:xfrm>
            <a:prstGeom prst="rect"/>
            <a:noFill/>
            <a:ln>
              <a:noFill/>
            </a:ln>
          </p:spPr>
          <p:txBody>
            <a:bodyPr anchor="ctr" wrap="square"/>
            <a:p>
              <a:pPr algn="just" indent="0" lvl="0" marL="0">
                <a:buNone/>
              </a:pPr>
              <a:r>
                <a:rPr b="1" sz="2400" i="0" strike="noStrike" u="none">
                  <a:latin typeface="Arial"/>
                </a:rPr>
                <a:t> Vigorous crying   </a:t>
              </a:r>
            </a:p>
          </p:txBody>
        </p:sp>
        <p:sp>
          <p:nvSpPr>
            <p:cNvPr id="1049985" name=""/>
            <p:cNvSpPr/>
            <p:nvPr/>
          </p:nvSpPr>
          <p:spPr>
            <a:xfrm>
              <a:off x="4284" y="3544"/>
              <a:ext cx="1332" cy="0"/>
            </a:xfrm>
            <a:prstGeom prst="line"/>
            <a:noFill/>
            <a:ln w="12700">
              <a:solidFill>
                <a:srgbClr val="800000"/>
              </a:solidFill>
            </a:ln>
          </p:spPr>
        </p:sp>
        <p:sp>
          <p:nvSpPr>
            <p:cNvPr id="1049986" name=""/>
            <p:cNvSpPr/>
            <p:nvPr/>
          </p:nvSpPr>
          <p:spPr>
            <a:xfrm>
              <a:off x="4284" y="3544"/>
              <a:ext cx="0" cy="543"/>
            </a:xfrm>
            <a:prstGeom prst="line"/>
            <a:noFill/>
            <a:ln w="12700">
              <a:solidFill>
                <a:srgbClr val="800000"/>
              </a:solidFill>
            </a:ln>
          </p:spPr>
        </p:sp>
        <p:sp>
          <p:nvSpPr>
            <p:cNvPr id="1049987" name=""/>
            <p:cNvSpPr/>
            <p:nvPr/>
          </p:nvSpPr>
          <p:spPr>
            <a:xfrm>
              <a:off x="5616" y="3544"/>
              <a:ext cx="0" cy="543"/>
            </a:xfrm>
            <a:prstGeom prst="line"/>
            <a:noFill/>
            <a:ln w="12700">
              <a:solidFill>
                <a:srgbClr val="800000"/>
              </a:solidFill>
            </a:ln>
          </p:spPr>
        </p:sp>
        <p:sp>
          <p:nvSpPr>
            <p:cNvPr id="1049988" name=""/>
            <p:cNvSpPr/>
            <p:nvPr/>
          </p:nvSpPr>
          <p:spPr>
            <a:xfrm>
              <a:off x="288" y="4087"/>
              <a:ext cx="1332" cy="0"/>
            </a:xfrm>
            <a:prstGeom prst="line"/>
            <a:noFill/>
            <a:ln w="12700">
              <a:solidFill>
                <a:srgbClr val="800000"/>
              </a:solidFill>
            </a:ln>
          </p:spPr>
        </p:sp>
        <p:sp>
          <p:nvSpPr>
            <p:cNvPr id="1049989" name=""/>
            <p:cNvSpPr/>
            <p:nvPr/>
          </p:nvSpPr>
          <p:spPr>
            <a:xfrm>
              <a:off x="1620" y="4087"/>
              <a:ext cx="1332" cy="0"/>
            </a:xfrm>
            <a:prstGeom prst="line"/>
            <a:noFill/>
            <a:ln w="12700">
              <a:solidFill>
                <a:srgbClr val="800000"/>
              </a:solidFill>
            </a:ln>
          </p:spPr>
        </p:sp>
        <p:sp>
          <p:nvSpPr>
            <p:cNvPr id="1049990" name=""/>
            <p:cNvSpPr/>
            <p:nvPr/>
          </p:nvSpPr>
          <p:spPr>
            <a:xfrm>
              <a:off x="2952" y="4087"/>
              <a:ext cx="1332" cy="0"/>
            </a:xfrm>
            <a:prstGeom prst="line"/>
            <a:noFill/>
            <a:ln w="12700">
              <a:solidFill>
                <a:srgbClr val="800000"/>
              </a:solidFill>
            </a:ln>
          </p:spPr>
        </p:sp>
        <p:sp>
          <p:nvSpPr>
            <p:cNvPr id="1049991" name=""/>
            <p:cNvSpPr/>
            <p:nvPr/>
          </p:nvSpPr>
          <p:spPr>
            <a:xfrm>
              <a:off x="4284" y="4087"/>
              <a:ext cx="1332" cy="0"/>
            </a:xfrm>
            <a:prstGeom prst="line"/>
            <a:noFill/>
            <a:ln w="12700">
              <a:solidFill>
                <a:srgbClr val="800000"/>
              </a:solidFill>
            </a:ln>
          </p:spPr>
        </p:sp>
      </p:gr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156" name=""/>
        <p:cNvGrpSpPr/>
        <p:nvPr/>
      </p:nvGrpSpPr>
      <p:grpSpPr>
        <a:xfrm>
          <a:off x="0" y="0"/>
          <a:ext cx="0" cy="0"/>
          <a:chOff x="0" y="0"/>
          <a:chExt cx="0" cy="0"/>
        </a:xfrm>
      </p:grpSpPr>
      <p:sp>
        <p:nvSpPr>
          <p:cNvPr id="1049992" name=""/>
          <p:cNvSpPr txBox="1"/>
          <p:nvPr>
            <p:ph type="title" idx="0"/>
          </p:nvPr>
        </p:nvSpPr>
        <p:spPr>
          <a:xfrm>
            <a:off x="457200" y="273050"/>
            <a:ext cx="8229600" cy="1143000"/>
          </a:xfrm>
          <a:prstGeom prst="rect"/>
          <a:noFill/>
          <a:ln>
            <a:noFill/>
          </a:ln>
        </p:spPr>
        <p:txBody>
          <a:bodyPr anchor="ctr" wrap="square"/>
          <a:p>
            <a:pPr lvl="0"/>
            <a:r>
              <a:t>Apgar score……..</a:t>
            </a:r>
          </a:p>
        </p:txBody>
      </p:sp>
      <p:sp>
        <p:nvSpPr>
          <p:cNvPr id="1049993" name=""/>
          <p:cNvSpPr txBox="1"/>
          <p:nvPr>
            <p:ph type="body" idx="1"/>
          </p:nvPr>
        </p:nvSpPr>
        <p:spPr>
          <a:xfrm>
            <a:off x="457200" y="1295400"/>
            <a:ext cx="8229600" cy="5334000"/>
          </a:xfrm>
          <a:prstGeom prst="rect"/>
          <a:noFill/>
          <a:ln>
            <a:noFill/>
          </a:ln>
        </p:spPr>
        <p:txBody>
          <a:bodyPr anchor="t" wrap="square">
            <a:normAutofit fontScale="96875" lnSpcReduction="10000"/>
          </a:bodyPr>
          <a:p>
            <a:pPr lvl="0"/>
            <a:r>
              <a:t>A normal baby has an APGAR score of ten at one minute and ten at five minutes. A score between seven and ten is considered to be normal. Approximately 70% of newborns score seven or </a:t>
            </a:r>
            <a:r>
              <a:t>better.</a:t>
            </a:r>
          </a:p>
          <a:p>
            <a:pPr lvl="0"/>
            <a:r>
              <a:rPr b="1" i="1" strike="noStrike" u="none"/>
              <a:t>Remember:</a:t>
            </a:r>
            <a:r>
              <a:rPr b="1" i="1" strike="noStrike" u="none"/>
              <a:t> </a:t>
            </a:r>
            <a:r>
              <a:rPr b="1" i="1" strike="noStrike" u="none"/>
              <a:t>A score at five minutes gives a more accurate prediction regarding survival. A low score at five minutes is, therefore, more serious than a low score at one minute after birth. Notify </a:t>
            </a:r>
            <a:r>
              <a:rPr b="1" i="1" strike="noStrike" u="none"/>
              <a:t>paediatrician</a:t>
            </a:r>
            <a:r>
              <a:rPr b="1" i="1" strike="noStrike" u="none"/>
              <a:t> if score is six or below at five minutes</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157" name=""/>
        <p:cNvGrpSpPr/>
        <p:nvPr/>
      </p:nvGrpSpPr>
      <p:grpSpPr>
        <a:xfrm>
          <a:off x="0" y="0"/>
          <a:ext cx="0" cy="0"/>
          <a:chOff x="0" y="0"/>
          <a:chExt cx="0" cy="0"/>
        </a:xfrm>
      </p:grpSpPr>
      <p:sp>
        <p:nvSpPr>
          <p:cNvPr id="1049994"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Subsequent </a:t>
            </a:r>
            <a:r>
              <a:rPr b="1" i="0" strike="noStrike" u="none"/>
              <a:t>Care </a:t>
            </a:r>
            <a:r>
              <a:t> </a:t>
            </a:r>
          </a:p>
        </p:txBody>
      </p:sp>
      <p:pic>
        <p:nvPicPr>
          <p:cNvPr id="2097209" name=""/>
          <p:cNvPicPr>
            <a:picLocks/>
          </p:cNvPicPr>
          <p:nvPr/>
        </p:nvPicPr>
        <p:blipFill>
          <a:blip xmlns:r="http://schemas.openxmlformats.org/officeDocument/2006/relationships" r:embed="rId1"/>
          <a:srcRect/>
          <a:stretch>
            <a:fillRect/>
          </a:stretch>
        </p:blipFill>
        <p:spPr>
          <a:xfrm>
            <a:off x="1676400" y="1219200"/>
            <a:ext cx="5181600" cy="4724400"/>
          </a:xfrm>
          <a:prstGeom prst="rect"/>
          <a:noFill/>
        </p:spPr>
      </p:pic>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158" name=""/>
        <p:cNvGrpSpPr/>
        <p:nvPr/>
      </p:nvGrpSpPr>
      <p:grpSpPr>
        <a:xfrm>
          <a:off x="0" y="0"/>
          <a:ext cx="0" cy="0"/>
          <a:chOff x="0" y="0"/>
          <a:chExt cx="0" cy="0"/>
        </a:xfrm>
      </p:grpSpPr>
      <p:sp>
        <p:nvSpPr>
          <p:cNvPr id="1049995"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Subsequent </a:t>
            </a:r>
            <a:r>
              <a:rPr b="1" i="0" strike="noStrike" u="none"/>
              <a:t>Care </a:t>
            </a:r>
            <a:r>
              <a:t> </a:t>
            </a:r>
          </a:p>
        </p:txBody>
      </p:sp>
      <p:sp>
        <p:nvSpPr>
          <p:cNvPr id="1049996" name=""/>
          <p:cNvSpPr txBox="1"/>
          <p:nvPr>
            <p:ph type="body" idx="1"/>
          </p:nvPr>
        </p:nvSpPr>
        <p:spPr>
          <a:xfrm>
            <a:off x="457200" y="1600200"/>
            <a:ext cx="8229600" cy="4524375"/>
          </a:xfrm>
          <a:prstGeom prst="rect"/>
          <a:noFill/>
          <a:ln>
            <a:noFill/>
          </a:ln>
        </p:spPr>
        <p:txBody>
          <a:bodyPr anchor="t" wrap="square">
            <a:normAutofit fontScale="96875" lnSpcReduction="20000"/>
          </a:bodyPr>
          <a:p>
            <a:pPr indent="0" lvl="0" marL="0">
              <a:buNone/>
            </a:pPr>
            <a:r>
              <a:t>The principles of management of the neonate include: </a:t>
            </a:r>
          </a:p>
          <a:p>
            <a:pPr lvl="0"/>
            <a:r>
              <a:t>Maintenance of the established respiration</a:t>
            </a:r>
          </a:p>
          <a:p>
            <a:pPr lvl="0"/>
            <a:r>
              <a:t>Provision of nutrition</a:t>
            </a:r>
          </a:p>
          <a:p>
            <a:pPr lvl="0"/>
            <a:r>
              <a:t>Prevention from infection</a:t>
            </a:r>
          </a:p>
          <a:p>
            <a:pPr lvl="0"/>
            <a:r>
              <a:t>Provision of warmth</a:t>
            </a:r>
          </a:p>
          <a:p>
            <a:pPr lvl="0"/>
            <a:r>
              <a:t>Protection from injury</a:t>
            </a:r>
          </a:p>
          <a:p>
            <a:pPr lvl="0"/>
            <a:r>
              <a:t>Assessment of the progress of the baby</a:t>
            </a:r>
          </a:p>
          <a:p>
            <a:pPr lvl="0"/>
            <a:r>
              <a:t>Education of the mother as to the further care and management of the baby</a:t>
            </a:r>
          </a:p>
          <a:p>
            <a:pPr lvl="0"/>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159" name=""/>
        <p:cNvGrpSpPr/>
        <p:nvPr/>
      </p:nvGrpSpPr>
      <p:grpSpPr>
        <a:xfrm>
          <a:off x="0" y="0"/>
          <a:ext cx="0" cy="0"/>
          <a:chOff x="0" y="0"/>
          <a:chExt cx="0" cy="0"/>
        </a:xfrm>
      </p:grpSpPr>
      <p:sp>
        <p:nvSpPr>
          <p:cNvPr id="1049997" name=""/>
          <p:cNvSpPr txBox="1"/>
          <p:nvPr>
            <p:ph type="title" idx="0"/>
          </p:nvPr>
        </p:nvSpPr>
        <p:spPr>
          <a:xfrm>
            <a:off x="457200" y="273050"/>
            <a:ext cx="8229600" cy="866775"/>
          </a:xfrm>
          <a:prstGeom prst="rect"/>
          <a:noFill/>
          <a:ln>
            <a:noFill/>
          </a:ln>
        </p:spPr>
        <p:txBody>
          <a:bodyPr anchor="ctr" wrap="square"/>
          <a:p>
            <a:pPr lvl="0"/>
            <a:r>
              <a:t>Subsequent care ………</a:t>
            </a:r>
          </a:p>
        </p:txBody>
      </p:sp>
      <p:sp>
        <p:nvSpPr>
          <p:cNvPr id="1049998" name=""/>
          <p:cNvSpPr txBox="1"/>
          <p:nvPr>
            <p:ph type="body" idx="1"/>
          </p:nvPr>
        </p:nvSpPr>
        <p:spPr>
          <a:xfrm>
            <a:off x="457200" y="1600200"/>
            <a:ext cx="8229600" cy="4524375"/>
          </a:xfrm>
          <a:prstGeom prst="rect"/>
          <a:noFill/>
          <a:ln>
            <a:noFill/>
          </a:ln>
        </p:spPr>
        <p:txBody>
          <a:bodyPr anchor="t" wrap="square">
            <a:normAutofit fontScale="87500" lnSpcReduction="20000"/>
          </a:bodyPr>
          <a:p>
            <a:pPr indent="0" lvl="0" marL="0">
              <a:buNone/>
            </a:pPr>
            <a:r>
              <a:rPr b="1" i="0" strike="noStrike" u="none"/>
              <a:t>1. Maintenance </a:t>
            </a:r>
            <a:r>
              <a:rPr b="1" i="0" strike="noStrike" u="none"/>
              <a:t>of the Established Respiration</a:t>
            </a:r>
            <a:r>
              <a:t> </a:t>
            </a:r>
          </a:p>
          <a:p>
            <a:pPr lvl="0"/>
            <a:r>
              <a:t>A normal baby should continue to breathe and maintain a good skin </a:t>
            </a:r>
            <a:r>
              <a:t>colour</a:t>
            </a:r>
            <a:r>
              <a:t> without medical intervention. </a:t>
            </a:r>
          </a:p>
          <a:p>
            <a:pPr lvl="0"/>
            <a:r>
              <a:t>A baby who tends to produce a lot of mucus should be closely watched and the airway cleared frequently, because this may tend to interfere with breathing by blocking the airway. The head of the cot should also be lowered in such circumstances. Measures should be taken to avoid suffocation from the pillow, clothes covering the baby or mother lying over the baby.</a:t>
            </a:r>
          </a:p>
          <a:p>
            <a:pPr lvl="0"/>
            <a:r>
              <a:t> </a:t>
            </a:r>
          </a:p>
          <a:p>
            <a:pPr lvl="0"/>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160" name=""/>
        <p:cNvGrpSpPr/>
        <p:nvPr/>
      </p:nvGrpSpPr>
      <p:grpSpPr>
        <a:xfrm>
          <a:off x="0" y="0"/>
          <a:ext cx="0" cy="0"/>
          <a:chOff x="0" y="0"/>
          <a:chExt cx="0" cy="0"/>
        </a:xfrm>
      </p:grpSpPr>
      <p:sp>
        <p:nvSpPr>
          <p:cNvPr id="1049999" name=""/>
          <p:cNvSpPr txBox="1"/>
          <p:nvPr>
            <p:ph type="body" idx="1"/>
          </p:nvPr>
        </p:nvSpPr>
        <p:spPr>
          <a:xfrm>
            <a:off x="457200" y="685800"/>
            <a:ext cx="8229600" cy="5438775"/>
          </a:xfrm>
          <a:prstGeom prst="rect"/>
          <a:noFill/>
          <a:ln>
            <a:noFill/>
          </a:ln>
        </p:spPr>
        <p:txBody>
          <a:bodyPr anchor="t" wrap="square">
            <a:normAutofit fontScale="87500" lnSpcReduction="20000"/>
          </a:bodyPr>
          <a:p>
            <a:pPr indent="0" lvl="0" marL="0">
              <a:buNone/>
            </a:pPr>
            <a:r>
              <a:rPr b="1" i="0" strike="noStrike" u="none"/>
              <a:t>2. Provision </a:t>
            </a:r>
            <a:r>
              <a:rPr b="1" i="0" strike="noStrike" u="none"/>
              <a:t>of Nutrition</a:t>
            </a:r>
            <a:r>
              <a:t> </a:t>
            </a:r>
          </a:p>
          <a:p>
            <a:pPr lvl="0"/>
            <a:r>
              <a:t>Breast feeding is an accepted and ideal means of providing nutrition to a neonate. The neonate should be put on the breast immediately, as long as their condition allows this. Demand feeding (baby led breast feeding) is ideal and should be advocated. Encourage the mother to breast feed exclusively in order to avoid the need for the addition of other fluids. The mother’s milk has adequate water to meet the needs of the infant. Therefore, there is no need to give the baby additional fluids (contrary to the belief of some mothers that babies require water).</a:t>
            </a:r>
          </a:p>
          <a:p>
            <a:pPr lvl="0"/>
            <a:r>
              <a:t>To ensure that the baby gets both fore and hind milk, the mother needs to breast feed the baby on one breast until completely empty.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8748" name=""/>
          <p:cNvSpPr txBox="1"/>
          <p:nvPr>
            <p:ph type="title" idx="0"/>
          </p:nvPr>
        </p:nvSpPr>
        <p:spPr>
          <a:xfrm>
            <a:off x="457200" y="273050"/>
            <a:ext cx="8229600" cy="1143000"/>
          </a:xfrm>
          <a:prstGeom prst="rect"/>
          <a:noFill/>
          <a:ln>
            <a:noFill/>
          </a:ln>
        </p:spPr>
        <p:txBody>
          <a:bodyPr anchor="ctr" wrap="square"/>
          <a:p>
            <a:pPr lvl="0"/>
            <a:r>
              <a:t>The </a:t>
            </a:r>
            <a:r>
              <a:t>endometrium</a:t>
            </a:r>
          </a:p>
        </p:txBody>
      </p:sp>
      <p:sp>
        <p:nvSpPr>
          <p:cNvPr id="1048749"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It is the inner layer of mucus membrane formed by ciliated epithelium on a base of connective tissue.</a:t>
            </a:r>
          </a:p>
          <a:p>
            <a:pPr lvl="0"/>
            <a:r>
              <a:rPr b="1" i="0" strike="noStrike" u="none"/>
              <a:t>The epithelial cells are cubical in shape and dip down to form glands that secrete alkaline mucus</a:t>
            </a:r>
          </a:p>
          <a:p>
            <a:pPr lvl="0"/>
            <a:r>
              <a:rPr b="1" i="0" strike="noStrike" u="none"/>
              <a:t>The cervical endometrium is thinner than that of the body of uterus and is folded into a pattern known as </a:t>
            </a:r>
            <a:r>
              <a:rPr b="1" i="0" strike="noStrike" u="none">
                <a:solidFill>
                  <a:srgbClr val="FF0000"/>
                </a:solidFill>
              </a:rPr>
              <a:t>arbor vitae</a:t>
            </a:r>
            <a:r>
              <a:rPr b="1" i="0" strike="noStrike" u="none"/>
              <a:t>(tree of life) that is thought to aid the passage of sperms</a:t>
            </a:r>
          </a:p>
          <a:p>
            <a:pPr lvl="0"/>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161" name=""/>
        <p:cNvGrpSpPr/>
        <p:nvPr/>
      </p:nvGrpSpPr>
      <p:grpSpPr>
        <a:xfrm>
          <a:off x="0" y="0"/>
          <a:ext cx="0" cy="0"/>
          <a:chOff x="0" y="0"/>
          <a:chExt cx="0" cy="0"/>
        </a:xfrm>
      </p:grpSpPr>
      <p:sp>
        <p:nvSpPr>
          <p:cNvPr id="1050000" name=""/>
          <p:cNvSpPr txBox="1"/>
          <p:nvPr>
            <p:ph type="body" idx="1"/>
          </p:nvPr>
        </p:nvSpPr>
        <p:spPr>
          <a:xfrm>
            <a:off x="457200" y="685800"/>
            <a:ext cx="8229600" cy="5438775"/>
          </a:xfrm>
          <a:prstGeom prst="rect"/>
          <a:noFill/>
          <a:ln>
            <a:noFill/>
          </a:ln>
        </p:spPr>
        <p:txBody>
          <a:bodyPr anchor="t" wrap="square">
            <a:normAutofit fontScale="93750" lnSpcReduction="20000"/>
          </a:bodyPr>
          <a:p>
            <a:pPr indent="0" lvl="0" marL="0">
              <a:buNone/>
            </a:pPr>
            <a:r>
              <a:rPr b="1" i="0" strike="noStrike" u="none"/>
              <a:t>3. Provision </a:t>
            </a:r>
            <a:r>
              <a:rPr b="1" i="0" strike="noStrike" u="none"/>
              <a:t>of Warmth</a:t>
            </a:r>
            <a:r>
              <a:t> </a:t>
            </a:r>
          </a:p>
          <a:p>
            <a:pPr lvl="0"/>
            <a:r>
              <a:t>The baby should be kept at a comfortable temperature. Care should be taken not to overheat the baby, as is sometimes the habit </a:t>
            </a:r>
            <a:r>
              <a:t> </a:t>
            </a:r>
            <a:r>
              <a:t>of mothers. </a:t>
            </a:r>
          </a:p>
          <a:p>
            <a:pPr lvl="0"/>
            <a:r>
              <a:t>Mothers in the tropics, for instance, often tend to overdress the neonates. Mothers should be taught about appropriate clothing for varied climates. They should dress the baby according to the change of environmental temperature. </a:t>
            </a:r>
          </a:p>
          <a:p>
            <a:pPr lvl="0"/>
            <a:r>
              <a:t>Baby wraps should be loose enough to allow for free movement of the legs and arms.</a:t>
            </a:r>
          </a:p>
          <a:p>
            <a:pPr lvl="0"/>
            <a:r>
              <a:rPr b="1" i="0" strike="noStrike" u="none"/>
              <a:t> </a:t>
            </a:r>
          </a:p>
          <a:p>
            <a:pPr lvl="0"/>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162" name=""/>
        <p:cNvGrpSpPr/>
        <p:nvPr/>
      </p:nvGrpSpPr>
      <p:grpSpPr>
        <a:xfrm>
          <a:off x="0" y="0"/>
          <a:ext cx="0" cy="0"/>
          <a:chOff x="0" y="0"/>
          <a:chExt cx="0" cy="0"/>
        </a:xfrm>
      </p:grpSpPr>
      <p:sp>
        <p:nvSpPr>
          <p:cNvPr id="1050001" name=""/>
          <p:cNvSpPr txBox="1"/>
          <p:nvPr>
            <p:ph type="body" idx="1"/>
          </p:nvPr>
        </p:nvSpPr>
        <p:spPr>
          <a:xfrm>
            <a:off x="457200" y="914400"/>
            <a:ext cx="8229600" cy="5210175"/>
          </a:xfrm>
          <a:prstGeom prst="rect"/>
          <a:noFill/>
          <a:ln>
            <a:noFill/>
          </a:ln>
        </p:spPr>
        <p:txBody>
          <a:bodyPr anchor="t" wrap="square">
            <a:normAutofit fontScale="96875" lnSpcReduction="20000"/>
          </a:bodyPr>
          <a:p>
            <a:pPr indent="0" lvl="0" marL="0">
              <a:buNone/>
            </a:pPr>
            <a:r>
              <a:rPr b="1" i="0" strike="noStrike" u="none"/>
              <a:t>4</a:t>
            </a:r>
            <a:r>
              <a:rPr b="1" i="0" strike="noStrike" u="none"/>
              <a:t>.Protection </a:t>
            </a:r>
            <a:r>
              <a:rPr b="1" i="0" strike="noStrike" u="none"/>
              <a:t>from Injury and Infection</a:t>
            </a:r>
            <a:r>
              <a:t> </a:t>
            </a:r>
          </a:p>
          <a:p>
            <a:pPr lvl="0"/>
            <a:r>
              <a:t>Injuries may be inflicted by the long nails of the mother, midwife, the baby itself, or sharp instruments, for example, the safety pin used to secure nappies. Injuries from falls, scalding and burns are </a:t>
            </a:r>
            <a:r>
              <a:t> </a:t>
            </a:r>
            <a:r>
              <a:t>not unusual. </a:t>
            </a:r>
          </a:p>
          <a:p>
            <a:pPr lvl="0"/>
            <a:r>
              <a:t>The midwife should instruct the mother on how to handle her baby, and teach her how to wrap napkins without using safety pins. </a:t>
            </a:r>
            <a:r>
              <a:t> </a:t>
            </a:r>
            <a:r>
              <a:t>She should also be instructed to keep her nails short.</a:t>
            </a:r>
          </a:p>
          <a:p>
            <a:pPr lvl="0"/>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163" name=""/>
        <p:cNvGrpSpPr/>
        <p:nvPr/>
      </p:nvGrpSpPr>
      <p:grpSpPr>
        <a:xfrm>
          <a:off x="0" y="0"/>
          <a:ext cx="0" cy="0"/>
          <a:chOff x="0" y="0"/>
          <a:chExt cx="0" cy="0"/>
        </a:xfrm>
      </p:grpSpPr>
      <p:sp>
        <p:nvSpPr>
          <p:cNvPr id="1050002" name=""/>
          <p:cNvSpPr txBox="1"/>
          <p:nvPr>
            <p:ph type="body" idx="1"/>
          </p:nvPr>
        </p:nvSpPr>
        <p:spPr>
          <a:xfrm>
            <a:off x="457200" y="533400"/>
            <a:ext cx="8229600" cy="5591175"/>
          </a:xfrm>
          <a:prstGeom prst="rect"/>
          <a:noFill/>
          <a:ln>
            <a:noFill/>
          </a:ln>
        </p:spPr>
        <p:txBody>
          <a:bodyPr anchor="t" wrap="square">
            <a:normAutofit fontScale="93750" lnSpcReduction="20000"/>
          </a:bodyPr>
          <a:p>
            <a:pPr indent="0" lvl="0" marL="0">
              <a:buNone/>
            </a:pPr>
            <a:r>
              <a:rPr b="1" i="0" strike="noStrike" u="none"/>
              <a:t>5. Prevention </a:t>
            </a:r>
            <a:r>
              <a:rPr b="1" i="0" strike="noStrike" u="none"/>
              <a:t>from Infection</a:t>
            </a:r>
            <a:r>
              <a:t> </a:t>
            </a:r>
          </a:p>
          <a:p>
            <a:pPr lvl="0"/>
            <a:r>
              <a:t>Infection, especially cross infection, can be </a:t>
            </a:r>
            <a:r>
              <a:t>minimised</a:t>
            </a:r>
            <a:r>
              <a:t> by encouraging mothers to handle their own babies. Anybody in contact with the child should be encouraged to wash their hands before handling the baby.</a:t>
            </a:r>
          </a:p>
          <a:p>
            <a:pPr lvl="0"/>
            <a:r>
              <a:t>Visitors should be controlled, especially in a lying in ward. </a:t>
            </a:r>
            <a:r>
              <a:t> </a:t>
            </a:r>
            <a:r>
              <a:t>This helps control infection. Midwives or other attendants with a cold or infections foci, should not work with babies. </a:t>
            </a:r>
            <a:r>
              <a:t>Immunisation</a:t>
            </a:r>
            <a:r>
              <a:t> </a:t>
            </a:r>
            <a:r>
              <a:t>should be administered to protect the neonate from certain preventable diseases. BCG and oral polio should be given within the first 24hrs after delivery</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164" name=""/>
        <p:cNvGrpSpPr/>
        <p:nvPr/>
      </p:nvGrpSpPr>
      <p:grpSpPr>
        <a:xfrm>
          <a:off x="0" y="0"/>
          <a:ext cx="0" cy="0"/>
          <a:chOff x="0" y="0"/>
          <a:chExt cx="0" cy="0"/>
        </a:xfrm>
      </p:grpSpPr>
      <p:sp>
        <p:nvSpPr>
          <p:cNvPr id="1050003" name=""/>
          <p:cNvSpPr txBox="1"/>
          <p:nvPr>
            <p:ph type="body" idx="1"/>
          </p:nvPr>
        </p:nvSpPr>
        <p:spPr>
          <a:xfrm>
            <a:off x="457200" y="762000"/>
            <a:ext cx="8229600" cy="5362575"/>
          </a:xfrm>
          <a:prstGeom prst="rect"/>
          <a:noFill/>
          <a:ln>
            <a:noFill/>
          </a:ln>
        </p:spPr>
        <p:txBody>
          <a:bodyPr anchor="t" wrap="square">
            <a:normAutofit fontScale="87500" lnSpcReduction="20000"/>
          </a:bodyPr>
          <a:p>
            <a:pPr indent="0" lvl="0" marL="0">
              <a:buNone/>
            </a:pPr>
            <a:r>
              <a:rPr b="1" sz="3400" i="0" strike="noStrike" u="none"/>
              <a:t>Infection prevention …….</a:t>
            </a:r>
          </a:p>
          <a:p>
            <a:pPr lvl="0"/>
            <a:r>
              <a:t>The </a:t>
            </a:r>
            <a:r>
              <a:t>cord should then be observed more closely.</a:t>
            </a:r>
          </a:p>
          <a:p>
            <a:pPr lvl="0"/>
            <a:r>
              <a:t>The cord is best left exposed and mothers should be advised not to use any remedies on the cord since it predisposes to infection. </a:t>
            </a:r>
            <a:r>
              <a:t> </a:t>
            </a:r>
            <a:r>
              <a:t>The midwife should discourage mothers from touching the cord.</a:t>
            </a:r>
          </a:p>
          <a:p>
            <a:pPr lvl="0"/>
            <a:r>
              <a:t>When the dry cord breaks off, it may leave a raw area. This should be cleaned with spirit and dressed with 1% Gentian violet. Use spirit because it leaves the site dry. Other antiseptics leave the place damp, making it ideal for the multiplication of micro-organisms</a:t>
            </a:r>
            <a:r>
              <a:t>.</a:t>
            </a:r>
          </a:p>
          <a:p>
            <a:pPr lvl="0"/>
            <a:r>
              <a:rPr b="1" i="1" strike="noStrike" u="none"/>
              <a:t>Remember:</a:t>
            </a:r>
            <a:r>
              <a:rPr b="1" i="1" strike="noStrike" u="none"/>
              <a:t> </a:t>
            </a:r>
            <a:r>
              <a:rPr b="1" i="1" strike="noStrike" u="none"/>
              <a:t>If the cord fails to drop off by the sixth day, it may mean that there is an infection</a:t>
            </a:r>
            <a:r>
              <a:rPr b="1" i="1" strike="noStrike" u="none"/>
              <a:t>.</a:t>
            </a:r>
            <a:r>
              <a:t> </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165" name=""/>
        <p:cNvGrpSpPr/>
        <p:nvPr/>
      </p:nvGrpSpPr>
      <p:grpSpPr>
        <a:xfrm>
          <a:off x="0" y="0"/>
          <a:ext cx="0" cy="0"/>
          <a:chOff x="0" y="0"/>
          <a:chExt cx="0" cy="0"/>
        </a:xfrm>
      </p:grpSpPr>
      <p:sp>
        <p:nvSpPr>
          <p:cNvPr id="1050004" name=""/>
          <p:cNvSpPr txBox="1"/>
          <p:nvPr>
            <p:ph type="body" idx="1"/>
          </p:nvPr>
        </p:nvSpPr>
        <p:spPr>
          <a:xfrm>
            <a:off x="457200" y="609600"/>
            <a:ext cx="8229600" cy="5514975"/>
          </a:xfrm>
          <a:prstGeom prst="rect"/>
          <a:noFill/>
          <a:ln>
            <a:noFill/>
          </a:ln>
        </p:spPr>
        <p:txBody>
          <a:bodyPr anchor="t" wrap="square">
            <a:normAutofit fontScale="90625" lnSpcReduction="10000"/>
          </a:bodyPr>
          <a:p>
            <a:pPr indent="0" lvl="0" marL="0">
              <a:buNone/>
            </a:pPr>
            <a:r>
              <a:rPr b="1" i="0" strike="noStrike" u="none"/>
              <a:t>6. Skin </a:t>
            </a:r>
            <a:r>
              <a:rPr b="1" i="0" strike="noStrike" u="none"/>
              <a:t>Care</a:t>
            </a:r>
            <a:r>
              <a:t> </a:t>
            </a:r>
          </a:p>
          <a:p>
            <a:pPr lvl="0"/>
            <a:r>
              <a:t>The neonate’s skin is fragile and easily bruised. Therefore, irritants such as antiseptics, fabric softeners and starch are discouraged.</a:t>
            </a:r>
          </a:p>
          <a:p>
            <a:pPr lvl="0"/>
            <a:r>
              <a:t>Creased hard fabrics, stool and urine may interfere with the skin integrity. To prevent damage to the baby’s skin, liquid paraffin preparations may be used because they serve as good cleansers.</a:t>
            </a:r>
          </a:p>
          <a:p>
            <a:pPr lvl="0"/>
            <a:r>
              <a:rPr b="1" i="1" strike="noStrike" u="none"/>
              <a:t>Remember:</a:t>
            </a:r>
            <a:r>
              <a:rPr b="1" i="1" strike="noStrike" u="none"/>
              <a:t> </a:t>
            </a:r>
            <a:r>
              <a:rPr b="1" i="1" strike="noStrike" u="none"/>
              <a:t>You should report any abnormalities observed on the umbilical stump such as redness, unpleasant </a:t>
            </a:r>
            <a:r>
              <a:rPr b="1" i="1" strike="noStrike" u="none"/>
              <a:t>odour</a:t>
            </a:r>
            <a:r>
              <a:rPr b="1" i="1" strike="noStrike" u="none"/>
              <a:t> or bleeding because these are signs of infection</a:t>
            </a:r>
            <a:r>
              <a:rPr b="1" i="1" strike="noStrike" u="none"/>
              <a:t>.</a:t>
            </a:r>
            <a:r>
              <a:t> </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166" name=""/>
        <p:cNvGrpSpPr/>
        <p:nvPr/>
      </p:nvGrpSpPr>
      <p:grpSpPr>
        <a:xfrm>
          <a:off x="0" y="0"/>
          <a:ext cx="0" cy="0"/>
          <a:chOff x="0" y="0"/>
          <a:chExt cx="0" cy="0"/>
        </a:xfrm>
      </p:grpSpPr>
      <p:sp>
        <p:nvSpPr>
          <p:cNvPr id="1050005"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 </a:t>
            </a:r>
            <a:r>
              <a:rPr b="1" i="0" strike="noStrike" u="none"/>
              <a:t>7. Assessment </a:t>
            </a:r>
            <a:r>
              <a:rPr b="1" i="0" strike="noStrike" u="none"/>
              <a:t>of Baby’s Growth</a:t>
            </a:r>
            <a:r>
              <a:t> </a:t>
            </a:r>
          </a:p>
        </p:txBody>
      </p:sp>
      <p:sp>
        <p:nvSpPr>
          <p:cNvPr id="1050006"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The midwife should be able to determine that the baby is healthy and thriving. A baby who is healthy and is growing is active, feeds well, is free from infection and gains weight steadily. In order to observe these, it is necessary to examine the baby thoroughly at least once a day during bath time.</a:t>
            </a:r>
          </a:p>
          <a:p>
            <a:pPr indent="0" lvl="0" marL="0">
              <a:buNone/>
            </a:pPr>
            <a:r>
              <a:t>The </a:t>
            </a:r>
            <a:r>
              <a:t>following daily observations should be recorded in order to determine the baby’s health status: </a:t>
            </a:r>
          </a:p>
          <a:p>
            <a:pPr lvl="0"/>
            <a:r>
              <a:t>General appearance and activity</a:t>
            </a:r>
          </a:p>
          <a:p>
            <a:pPr lvl="0"/>
            <a:r>
              <a:t>Exclude any discharge from the eyes and ears which may be an indicator of infection</a:t>
            </a:r>
          </a:p>
          <a:p>
            <a:pPr lvl="0"/>
            <a:r>
              <a:t>The skin should be checked to detect the presence of jaundice, pallor or cyanosis, septic spots or sore buttocks</a:t>
            </a:r>
          </a:p>
          <a:p>
            <a:pPr lvl="0"/>
            <a:r>
              <a:t>Check the mouth to exclude oral thrush</a:t>
            </a:r>
          </a:p>
          <a:p>
            <a:pPr lvl="0"/>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167" name=""/>
        <p:cNvGrpSpPr/>
        <p:nvPr/>
      </p:nvGrpSpPr>
      <p:grpSpPr>
        <a:xfrm>
          <a:off x="0" y="0"/>
          <a:ext cx="0" cy="0"/>
          <a:chOff x="0" y="0"/>
          <a:chExt cx="0" cy="0"/>
        </a:xfrm>
      </p:grpSpPr>
      <p:sp>
        <p:nvSpPr>
          <p:cNvPr id="1050007" name=""/>
          <p:cNvSpPr txBox="1"/>
          <p:nvPr>
            <p:ph type="body" idx="1"/>
          </p:nvPr>
        </p:nvSpPr>
        <p:spPr>
          <a:xfrm>
            <a:off x="457200" y="762000"/>
            <a:ext cx="8229600" cy="5362575"/>
          </a:xfrm>
          <a:prstGeom prst="rect"/>
          <a:noFill/>
          <a:ln>
            <a:noFill/>
          </a:ln>
        </p:spPr>
        <p:txBody>
          <a:bodyPr anchor="t" wrap="square">
            <a:normAutofit fontScale="93750" lnSpcReduction="20000"/>
          </a:bodyPr>
          <a:p>
            <a:pPr indent="0" lvl="0" marL="0">
              <a:buNone/>
            </a:pPr>
            <a:r>
              <a:t>Observations …..</a:t>
            </a:r>
          </a:p>
          <a:p>
            <a:pPr lvl="0"/>
            <a:r>
              <a:t>The </a:t>
            </a:r>
            <a:r>
              <a:t>umbilical cord should be examined to ensure that it is drying up and is not septic</a:t>
            </a:r>
          </a:p>
          <a:p>
            <a:pPr lvl="0"/>
            <a:r>
              <a:t>Weigh the baby to determine weight gain</a:t>
            </a:r>
          </a:p>
          <a:p>
            <a:pPr lvl="0"/>
            <a:r>
              <a:t>Other general care measures include: </a:t>
            </a:r>
          </a:p>
          <a:p>
            <a:pPr lvl="0"/>
            <a:r>
              <a:t>Observations, especially on respiration</a:t>
            </a:r>
          </a:p>
          <a:p>
            <a:pPr lvl="0"/>
            <a:r>
              <a:t>Feeding patterns</a:t>
            </a:r>
          </a:p>
          <a:p>
            <a:pPr lvl="0"/>
            <a:r>
              <a:t>Crying</a:t>
            </a:r>
          </a:p>
          <a:p>
            <a:pPr lvl="0"/>
            <a:r>
              <a:t>Urinary output</a:t>
            </a:r>
          </a:p>
          <a:p>
            <a:pPr lvl="0"/>
            <a:r>
              <a:t>Character of stool</a:t>
            </a:r>
          </a:p>
          <a:p>
            <a:pPr indent="0" lvl="0" marL="0">
              <a:buNone/>
            </a:pPr>
            <a:r>
              <a:t>Depending on what is observed, document and report to the doctor if necessary. In this way, abnormalities will be detected and corrective measures taken early enough.</a:t>
            </a:r>
          </a:p>
          <a:p>
            <a:pPr indent="0" lvl="0" marL="0">
              <a:buNone/>
            </a:pPr>
          </a:p>
          <a:p>
            <a:pPr lvl="0"/>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168" name=""/>
        <p:cNvGrpSpPr/>
        <p:nvPr/>
      </p:nvGrpSpPr>
      <p:grpSpPr>
        <a:xfrm>
          <a:off x="0" y="0"/>
          <a:ext cx="0" cy="0"/>
          <a:chOff x="0" y="0"/>
          <a:chExt cx="0" cy="0"/>
        </a:xfrm>
      </p:grpSpPr>
      <p:sp>
        <p:nvSpPr>
          <p:cNvPr id="1050008"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8. Education </a:t>
            </a:r>
            <a:r>
              <a:rPr b="1" i="0" strike="noStrike" u="none"/>
              <a:t>of the Mother</a:t>
            </a:r>
            <a:r>
              <a:t> </a:t>
            </a:r>
          </a:p>
        </p:txBody>
      </p:sp>
      <p:sp>
        <p:nvSpPr>
          <p:cNvPr id="1050009" name=""/>
          <p:cNvSpPr txBox="1"/>
          <p:nvPr>
            <p:ph type="body" idx="1"/>
          </p:nvPr>
        </p:nvSpPr>
        <p:spPr>
          <a:xfrm>
            <a:off x="457200" y="1600200"/>
            <a:ext cx="8229600" cy="4524375"/>
          </a:xfrm>
          <a:prstGeom prst="rect"/>
          <a:noFill/>
          <a:ln>
            <a:noFill/>
          </a:ln>
        </p:spPr>
        <p:txBody>
          <a:bodyPr anchor="t" wrap="square"/>
          <a:p>
            <a:pPr indent="0" lvl="0" marL="0">
              <a:buNone/>
            </a:pPr>
            <a:r>
              <a:t>Emphasis should be laid on the following: </a:t>
            </a:r>
          </a:p>
          <a:p>
            <a:pPr lvl="0"/>
            <a:r>
              <a:t>Personal hygiene and general cleanliness</a:t>
            </a:r>
          </a:p>
          <a:p>
            <a:pPr lvl="0"/>
            <a:r>
              <a:t>How to care for the baby (especially for the </a:t>
            </a:r>
            <a:r>
              <a:t>primigravidae</a:t>
            </a:r>
            <a:r>
              <a:t>)</a:t>
            </a:r>
          </a:p>
          <a:p>
            <a:pPr lvl="0"/>
            <a:r>
              <a:t>Exclusive breast feeding</a:t>
            </a:r>
          </a:p>
          <a:p>
            <a:pPr lvl="0"/>
            <a:r>
              <a:t>Attendance of post-natal clinic, family planning and infant welfare </a:t>
            </a:r>
            <a:r>
              <a:t>clinics</a:t>
            </a:r>
          </a:p>
          <a:p>
            <a:pPr lvl="0"/>
            <a:r>
              <a:t>Any other talk as necessary</a:t>
            </a:r>
          </a:p>
          <a:p>
            <a:pPr lvl="0"/>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169" name=""/>
        <p:cNvGrpSpPr/>
        <p:nvPr/>
      </p:nvGrpSpPr>
      <p:grpSpPr>
        <a:xfrm>
          <a:off x="0" y="0"/>
          <a:ext cx="0" cy="0"/>
          <a:chOff x="0" y="0"/>
          <a:chExt cx="0" cy="0"/>
        </a:xfrm>
      </p:grpSpPr>
      <p:sp>
        <p:nvSpPr>
          <p:cNvPr id="1050010" name=""/>
          <p:cNvSpPr txBox="1"/>
          <p:nvPr>
            <p:ph type="title" idx="0"/>
          </p:nvPr>
        </p:nvSpPr>
        <p:spPr>
          <a:xfrm>
            <a:off x="457200" y="273050"/>
            <a:ext cx="8229600" cy="1143000"/>
          </a:xfrm>
          <a:prstGeom prst="rect"/>
          <a:noFill/>
          <a:ln>
            <a:noFill/>
          </a:ln>
        </p:spPr>
        <p:txBody>
          <a:bodyPr anchor="ctr" wrap="square"/>
          <a:p>
            <a:pPr lvl="0"/>
            <a:r>
              <a:t>Questions </a:t>
            </a:r>
          </a:p>
        </p:txBody>
      </p:sp>
      <p:pic>
        <p:nvPicPr>
          <p:cNvPr id="2097210" name=""/>
          <p:cNvPicPr>
            <a:picLocks/>
          </p:cNvPicPr>
          <p:nvPr/>
        </p:nvPicPr>
        <p:blipFill>
          <a:blip xmlns:r="http://schemas.openxmlformats.org/officeDocument/2006/relationships" r:embed="rId1"/>
          <a:srcRect/>
          <a:stretch>
            <a:fillRect/>
          </a:stretch>
        </p:blipFill>
        <p:spPr>
          <a:xfrm>
            <a:off x="457200" y="1524000"/>
            <a:ext cx="8382000" cy="4800600"/>
          </a:xfrm>
          <a:prstGeom prst="rect"/>
          <a:noFill/>
        </p:spPr>
      </p:pic>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170" name=""/>
        <p:cNvGrpSpPr/>
        <p:nvPr/>
      </p:nvGrpSpPr>
      <p:grpSpPr>
        <a:xfrm>
          <a:off x="0" y="0"/>
          <a:ext cx="0" cy="0"/>
          <a:chOff x="0" y="0"/>
          <a:chExt cx="0" cy="0"/>
        </a:xfrm>
      </p:grpSpPr>
      <p:sp>
        <p:nvSpPr>
          <p:cNvPr id="1050011" name=""/>
          <p:cNvSpPr txBox="1"/>
          <p:nvPr>
            <p:ph type="title" idx="0"/>
          </p:nvPr>
        </p:nvSpPr>
        <p:spPr>
          <a:xfrm>
            <a:off x="457200" y="273050"/>
            <a:ext cx="8229600" cy="1143000"/>
          </a:xfrm>
          <a:prstGeom prst="rect"/>
          <a:noFill/>
          <a:ln>
            <a:noFill/>
          </a:ln>
        </p:spPr>
        <p:txBody>
          <a:bodyPr anchor="ctr" wrap="square"/>
          <a:p>
            <a:pPr lvl="0"/>
            <a:r>
              <a:t>Thank you!</a:t>
            </a:r>
          </a:p>
        </p:txBody>
      </p:sp>
      <p:pic>
        <p:nvPicPr>
          <p:cNvPr id="2097211" name=""/>
          <p:cNvPicPr>
            <a:picLocks/>
          </p:cNvPicPr>
          <p:nvPr/>
        </p:nvPicPr>
        <p:blipFill>
          <a:blip xmlns:r="http://schemas.openxmlformats.org/officeDocument/2006/relationships" r:embed="rId1"/>
          <a:srcRect/>
          <a:stretch>
            <a:fillRect/>
          </a:stretch>
        </p:blipFill>
        <p:spPr>
          <a:xfrm>
            <a:off x="1752600" y="1524000"/>
            <a:ext cx="5638800" cy="4648200"/>
          </a:xfrm>
          <a:prstGeom prst="rect"/>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8750" name=""/>
          <p:cNvSpPr txBox="1"/>
          <p:nvPr>
            <p:ph type="title" idx="0"/>
          </p:nvPr>
        </p:nvSpPr>
        <p:spPr>
          <a:xfrm>
            <a:off x="457200" y="273050"/>
            <a:ext cx="8229600" cy="1143000"/>
          </a:xfrm>
          <a:prstGeom prst="rect"/>
          <a:noFill/>
          <a:ln>
            <a:noFill/>
          </a:ln>
        </p:spPr>
        <p:txBody>
          <a:bodyPr anchor="ctr" wrap="square"/>
          <a:p>
            <a:pPr lvl="0"/>
            <a:r>
              <a:rPr b="1" i="1" strike="noStrike" u="sng"/>
              <a:t>myometrium</a:t>
            </a:r>
          </a:p>
        </p:txBody>
      </p:sp>
      <p:sp>
        <p:nvSpPr>
          <p:cNvPr id="1048751" name=""/>
          <p:cNvSpPr txBox="1"/>
          <p:nvPr>
            <p:ph type="body" idx="1"/>
          </p:nvPr>
        </p:nvSpPr>
        <p:spPr>
          <a:xfrm>
            <a:off x="457200" y="1600200"/>
            <a:ext cx="8229600" cy="4524375"/>
          </a:xfrm>
          <a:prstGeom prst="rect"/>
          <a:noFill/>
          <a:ln>
            <a:noFill/>
          </a:ln>
        </p:spPr>
        <p:txBody>
          <a:bodyPr anchor="t" wrap="square"/>
          <a:p>
            <a:pPr lvl="0"/>
            <a:r>
              <a:rPr b="1" i="0" strike="noStrike" u="none"/>
              <a:t>The middle muscular layer of uterus</a:t>
            </a:r>
          </a:p>
          <a:p>
            <a:pPr lvl="0"/>
            <a:r>
              <a:rPr b="1" i="0" strike="noStrike" u="none"/>
              <a:t>Thicker towards the fundus</a:t>
            </a:r>
          </a:p>
          <a:p>
            <a:pPr lvl="0"/>
            <a:r>
              <a:rPr b="1" i="0" strike="noStrike" u="none"/>
              <a:t>It fibers are arranged in all conceivable directions</a:t>
            </a:r>
          </a:p>
          <a:p>
            <a:pPr lvl="0"/>
            <a:r>
              <a:rPr b="1" i="0" strike="noStrike" u="none"/>
              <a:t>After delivery, these fibers act as ligatures of vessels to stop bleeding</a:t>
            </a:r>
          </a:p>
          <a:p>
            <a:pPr lvl="0"/>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171" name=""/>
        <p:cNvGrpSpPr/>
        <p:nvPr/>
      </p:nvGrpSpPr>
      <p:grpSpPr>
        <a:xfrm>
          <a:off x="0" y="0"/>
          <a:ext cx="0" cy="0"/>
          <a:chOff x="0" y="0"/>
          <a:chExt cx="0" cy="0"/>
        </a:xfrm>
      </p:grpSpPr>
      <p:sp>
        <p:nvSpPr>
          <p:cNvPr id="1050012" name=""/>
          <p:cNvSpPr txBox="1"/>
          <p:nvPr>
            <p:ph type="title" idx="0"/>
          </p:nvPr>
        </p:nvSpPr>
        <p:spPr>
          <a:xfrm>
            <a:off x="457200" y="273050"/>
            <a:ext cx="8229600" cy="1143000"/>
          </a:xfrm>
          <a:prstGeom prst="rect"/>
          <a:noFill/>
          <a:ln>
            <a:noFill/>
          </a:ln>
        </p:spPr>
        <p:txBody>
          <a:bodyPr anchor="ctr" wrap="square"/>
          <a:p>
            <a:pPr lvl="0"/>
          </a:p>
        </p:txBody>
      </p:sp>
      <p:sp>
        <p:nvSpPr>
          <p:cNvPr id="1050013" name=""/>
          <p:cNvSpPr txBox="1"/>
          <p:nvPr>
            <p:ph type="body" idx="1"/>
          </p:nvPr>
        </p:nvSpPr>
        <p:spPr>
          <a:xfrm>
            <a:off x="457200" y="1600200"/>
            <a:ext cx="8229600" cy="4524375"/>
          </a:xfrm>
          <a:prstGeom prst="rect"/>
          <a:noFill/>
          <a:ln>
            <a:noFill/>
          </a:ln>
        </p:spPr>
        <p:txBody>
          <a:bodyPr anchor="t" wrap="square"/>
          <a:p>
            <a:pPr lvl="0"/>
            <a:r>
              <a:t>Baada</a:t>
            </a:r>
            <a:r>
              <a:t> </a:t>
            </a:r>
            <a:r>
              <a:t>ya</a:t>
            </a:r>
            <a:r>
              <a:t> </a:t>
            </a:r>
            <a:r>
              <a:t>dhiki</a:t>
            </a:r>
            <a:r>
              <a:t> </a:t>
            </a:r>
            <a:r>
              <a:t>faraja</a:t>
            </a:r>
          </a:p>
          <a:p>
            <a:pPr lvl="0"/>
            <a:r>
              <a:t>Baniani</a:t>
            </a:r>
            <a:r>
              <a:t> </a:t>
            </a:r>
            <a:r>
              <a:t>mbaya</a:t>
            </a:r>
            <a:r>
              <a:t> </a:t>
            </a:r>
            <a:r>
              <a:t>kiatu</a:t>
            </a:r>
            <a:r>
              <a:t> </a:t>
            </a:r>
            <a:r>
              <a:t>chake</a:t>
            </a:r>
            <a:r>
              <a:t> </a:t>
            </a:r>
            <a:r>
              <a:t>dawa</a:t>
            </a:r>
          </a:p>
          <a:p>
            <a:pPr lvl="0"/>
            <a:r>
              <a:t>Hapana</a:t>
            </a:r>
            <a:r>
              <a:t> </a:t>
            </a:r>
            <a:r>
              <a:t>marefu</a:t>
            </a:r>
            <a:r>
              <a:t> </a:t>
            </a:r>
            <a:r>
              <a:t>yasio</a:t>
            </a:r>
            <a:r>
              <a:t> </a:t>
            </a:r>
            <a:r>
              <a:t>na</a:t>
            </a:r>
            <a:r>
              <a:t> </a:t>
            </a:r>
            <a:r>
              <a:t>mwisho</a:t>
            </a:r>
          </a:p>
          <a:p>
            <a:pPr lvl="0"/>
            <a:r>
              <a:t>Kuagiza</a:t>
            </a:r>
            <a:r>
              <a:t> </a:t>
            </a:r>
            <a:r>
              <a:t>kufyekeza</a:t>
            </a:r>
          </a:p>
          <a:p>
            <a:pPr lvl="0"/>
            <a:r>
              <a:t>Kujikwa</a:t>
            </a:r>
            <a:r>
              <a:t> </a:t>
            </a:r>
            <a:r>
              <a:t>si</a:t>
            </a:r>
            <a:r>
              <a:t> </a:t>
            </a:r>
            <a:r>
              <a:t>kuanguka</a:t>
            </a:r>
            <a:r>
              <a:t> </a:t>
            </a:r>
            <a:r>
              <a:t>bali</a:t>
            </a:r>
            <a:r>
              <a:t> </a:t>
            </a:r>
            <a:r>
              <a:t>ni</a:t>
            </a:r>
            <a:r>
              <a:t> </a:t>
            </a:r>
            <a:r>
              <a:t>kwenda</a:t>
            </a:r>
            <a:r>
              <a:t> </a:t>
            </a:r>
            <a:r>
              <a:t>mbele</a:t>
            </a:r>
          </a:p>
          <a:p>
            <a:pPr lvl="0"/>
            <a:r>
              <a:t>Kula </a:t>
            </a:r>
            <a:r>
              <a:t>ujana</a:t>
            </a:r>
            <a:r>
              <a:t> </a:t>
            </a:r>
            <a:r>
              <a:t>uone</a:t>
            </a:r>
            <a:r>
              <a:t> </a:t>
            </a:r>
            <a:r>
              <a:t>tabu</a:t>
            </a:r>
            <a:r>
              <a:t> </a:t>
            </a:r>
            <a:r>
              <a:t>kumeza</a:t>
            </a:r>
            <a:r>
              <a:t> </a:t>
            </a:r>
            <a:r>
              <a:t>uzee</a:t>
            </a:r>
          </a:p>
          <a:p>
            <a:pPr lvl="0"/>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172" name=""/>
        <p:cNvGrpSpPr/>
        <p:nvPr/>
      </p:nvGrpSpPr>
      <p:grpSpPr>
        <a:xfrm>
          <a:off x="0" y="0"/>
          <a:ext cx="0" cy="0"/>
          <a:chOff x="0" y="0"/>
          <a:chExt cx="0" cy="0"/>
        </a:xfrm>
      </p:grpSpPr>
      <p:sp>
        <p:nvSpPr>
          <p:cNvPr id="1050014" name=""/>
          <p:cNvSpPr txBox="1"/>
          <p:nvPr>
            <p:ph type="title" idx="0"/>
          </p:nvPr>
        </p:nvSpPr>
        <p:spPr>
          <a:xfrm>
            <a:off x="457200" y="273050"/>
            <a:ext cx="8229600" cy="1143000"/>
          </a:xfrm>
          <a:prstGeom prst="rect"/>
          <a:noFill/>
          <a:ln>
            <a:noFill/>
          </a:ln>
        </p:spPr>
        <p:txBody>
          <a:bodyPr anchor="ctr" wrap="square">
            <a:normAutofit fontScale="90000"/>
          </a:bodyPr>
          <a:p>
            <a:pPr lvl="0"/>
            <a:r>
              <a:rPr b="0" sz="8000" i="1" strike="noStrike" u="none"/>
              <a:t>Thank you</a:t>
            </a:r>
          </a:p>
        </p:txBody>
      </p:sp>
      <p:sp>
        <p:nvSpPr>
          <p:cNvPr id="1050015" name=""/>
          <p:cNvSpPr txBox="1"/>
          <p:nvPr>
            <p:ph type="body" idx="1"/>
          </p:nvPr>
        </p:nvSpPr>
        <p:spPr>
          <a:xfrm>
            <a:off x="457200" y="1600200"/>
            <a:ext cx="8229600" cy="4524375"/>
          </a:xfrm>
          <a:prstGeom prst="rect"/>
          <a:noFill/>
          <a:ln>
            <a:noFill/>
          </a:ln>
        </p:spPr>
        <p:txBody>
          <a:bodyPr anchor="t" wrap="square"/>
          <a:p>
            <a:pPr lvl="0"/>
          </a:p>
        </p:txBody>
      </p:sp>
      <p:pic>
        <p:nvPicPr>
          <p:cNvPr id="2097212" name=""/>
          <p:cNvPicPr>
            <a:picLocks/>
          </p:cNvPicPr>
          <p:nvPr/>
        </p:nvPicPr>
        <p:blipFill>
          <a:blip xmlns:r="http://schemas.openxmlformats.org/officeDocument/2006/relationships" r:embed="rId1"/>
          <a:srcRect/>
          <a:stretch>
            <a:fillRect/>
          </a:stretch>
        </p:blipFill>
        <p:spPr>
          <a:xfrm>
            <a:off x="381000" y="1676400"/>
            <a:ext cx="8496300" cy="4968875"/>
          </a:xfrm>
          <a:prstGeom prst="rect"/>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630" name=""/>
        <p:cNvGrpSpPr/>
        <p:nvPr/>
      </p:nvGrpSpPr>
      <p:grpSpPr>
        <a:xfrm>
          <a:off x="0" y="0"/>
          <a:ext cx="0" cy="0"/>
          <a:chOff x="0" y="0"/>
          <a:chExt cx="0" cy="0"/>
        </a:xfrm>
      </p:grpSpPr>
      <p:sp>
        <p:nvSpPr>
          <p:cNvPr id="1048752" name=""/>
          <p:cNvSpPr txBox="1"/>
          <p:nvPr>
            <p:ph type="title" idx="0"/>
          </p:nvPr>
        </p:nvSpPr>
        <p:spPr>
          <a:xfrm>
            <a:off x="457200" y="273050"/>
            <a:ext cx="8229600" cy="1143000"/>
          </a:xfrm>
          <a:prstGeom prst="rect"/>
          <a:noFill/>
          <a:ln>
            <a:noFill/>
          </a:ln>
        </p:spPr>
        <p:txBody>
          <a:bodyPr anchor="ctr" wrap="square"/>
          <a:p>
            <a:pPr lvl="0"/>
            <a:r>
              <a:rPr b="1" i="1" strike="noStrike" u="sng"/>
              <a:t>perimetrium</a:t>
            </a:r>
          </a:p>
        </p:txBody>
      </p:sp>
      <p:sp>
        <p:nvSpPr>
          <p:cNvPr id="1048753"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outermost layer consisting of double serous membrane.</a:t>
            </a:r>
          </a:p>
          <a:p>
            <a:pPr lvl="0"/>
            <a:r>
              <a:rPr b="1" i="0" strike="noStrike" u="none"/>
              <a:t>Anteriorly, it covers the fundus and the body and then it is reflected over the urinary bladder to form </a:t>
            </a:r>
            <a:r>
              <a:rPr b="1" i="0" strike="noStrike" u="none"/>
              <a:t>vesico</a:t>
            </a:r>
            <a:r>
              <a:rPr b="1" i="0" strike="noStrike" u="none"/>
              <a:t>-uterine pouch</a:t>
            </a:r>
          </a:p>
          <a:p>
            <a:pPr lvl="0"/>
            <a:r>
              <a:rPr b="1" i="0" strike="noStrike" u="none"/>
              <a:t>Posteriorly, the peritoneum extends over fundus, body and cervix and then reflected to the rectum forming recto-uterine pouch</a:t>
            </a:r>
          </a:p>
          <a:p>
            <a:pPr lvl="0"/>
            <a:r>
              <a:rPr b="1" i="0" strike="noStrike" u="none"/>
              <a:t>Laterally, it only covers the fundus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8754" name=""/>
          <p:cNvSpPr txBox="1"/>
          <p:nvPr>
            <p:ph type="title" idx="0"/>
          </p:nvPr>
        </p:nvSpPr>
        <p:spPr>
          <a:xfrm>
            <a:off x="457200" y="273050"/>
            <a:ext cx="8229600" cy="1143000"/>
          </a:xfrm>
          <a:prstGeom prst="rect"/>
          <a:noFill/>
          <a:ln>
            <a:noFill/>
          </a:ln>
        </p:spPr>
        <p:txBody>
          <a:bodyPr anchor="ctr" wrap="square"/>
          <a:p>
            <a:pPr lvl="0"/>
            <a:r>
              <a:rPr b="1" i="1" strike="noStrike" u="none"/>
              <a:t>Blood supply and drainage</a:t>
            </a:r>
          </a:p>
        </p:txBody>
      </p:sp>
      <p:sp>
        <p:nvSpPr>
          <p:cNvPr id="1048755" name=""/>
          <p:cNvSpPr txBox="1"/>
          <p:nvPr>
            <p:ph type="body" idx="1"/>
          </p:nvPr>
        </p:nvSpPr>
        <p:spPr>
          <a:xfrm>
            <a:off x="457200" y="1600200"/>
            <a:ext cx="8229600" cy="4524375"/>
          </a:xfrm>
          <a:prstGeom prst="rect"/>
          <a:noFill/>
          <a:ln>
            <a:noFill/>
          </a:ln>
        </p:spPr>
        <p:txBody>
          <a:bodyPr anchor="t" wrap="square"/>
          <a:p>
            <a:pPr lvl="0"/>
            <a:r>
              <a:rPr b="1" i="0" strike="noStrike" u="none"/>
              <a:t>arterial supply- uterine arteries which are branches of internal iliac arteries</a:t>
            </a:r>
          </a:p>
          <a:p>
            <a:pPr lvl="0"/>
            <a:r>
              <a:rPr b="1" i="0" strike="noStrike" u="none"/>
              <a:t>Venous drainage is through the uterine veins that joins the internal iliac veins</a:t>
            </a:r>
          </a:p>
          <a:p>
            <a:pPr lvl="0"/>
            <a:r>
              <a:rPr b="1" i="0" strike="noStrike" u="none"/>
              <a:t> the lymph drains into the internal iliac and aortic lymph glands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8756"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5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 uterus is well supported by the surrounding organs, muscles of the pelvic floor and ligaments that suspend it from the walls of the pelvis</a:t>
            </a:r>
          </a:p>
          <a:p>
            <a:pPr lvl="0"/>
            <a:r>
              <a:rPr b="1" i="1" strike="noStrike" u="sng"/>
              <a:t>Ligaments supporting the uterus</a:t>
            </a:r>
          </a:p>
          <a:p>
            <a:pPr lvl="0">
              <a:buFont typeface="Wingdings"/>
              <a:buChar char="ü"/>
            </a:pPr>
            <a:r>
              <a:rPr b="1" i="1" strike="noStrike" u="none"/>
              <a:t>Two broad ligaments-</a:t>
            </a:r>
            <a:r>
              <a:rPr b="1" i="0" strike="noStrike" u="none"/>
              <a:t> they are formed by double fold of peritoneum on either side of the uterus. They hang from the fallopian tubes like curtains to attach the uterus to the side walls of the pelvis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sp>
        <p:nvSpPr>
          <p:cNvPr id="1048758"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5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buFont typeface="Wingdings"/>
              <a:buChar char="ü"/>
            </a:pPr>
            <a:r>
              <a:rPr b="1" i="1" strike="noStrike" u="none"/>
              <a:t>Round ligament- </a:t>
            </a:r>
            <a:r>
              <a:rPr b="1" i="0" strike="noStrike" u="none"/>
              <a:t>these are bands of fibrous tissue between the layers of broad ligament, one on each side of uterus. They pass to the sides of the pelvis then through the inguinal canal and then fuse with the labia majora.</a:t>
            </a:r>
          </a:p>
          <a:p>
            <a:pPr lvl="0">
              <a:buFont typeface="Wingdings"/>
              <a:buChar char="ü"/>
            </a:pPr>
            <a:r>
              <a:rPr b="1" i="1" strike="noStrike" u="none"/>
              <a:t>Uterosacral ligaments- </a:t>
            </a:r>
            <a:r>
              <a:rPr b="1" i="0" strike="noStrike" u="none"/>
              <a:t>they</a:t>
            </a:r>
            <a:r>
              <a:rPr b="1" i="1" strike="noStrike" u="none"/>
              <a:t> </a:t>
            </a:r>
            <a:r>
              <a:rPr b="1" i="0" strike="noStrike" u="none"/>
              <a:t>originate from the posterior wall of cervix and vagina and move backwards, one on each side of the rectum, to </a:t>
            </a:r>
            <a:r>
              <a:rPr b="1" i="0" strike="noStrike" u="none"/>
              <a:t>the sacrum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8636" name=""/>
          <p:cNvSpPr txBox="1"/>
          <p:nvPr>
            <p:ph type="title" idx="0"/>
          </p:nvPr>
        </p:nvSpPr>
        <p:spPr>
          <a:xfrm>
            <a:off x="457200" y="273050"/>
            <a:ext cx="8229600" cy="1143000"/>
          </a:xfrm>
          <a:prstGeom prst="rect"/>
          <a:noFill/>
          <a:ln>
            <a:noFill/>
          </a:ln>
        </p:spPr>
        <p:txBody>
          <a:bodyPr anchor="ctr" wrap="square"/>
          <a:p>
            <a:pPr lvl="0"/>
            <a:r>
              <a:t>Midwifery definitions</a:t>
            </a:r>
          </a:p>
        </p:txBody>
      </p:sp>
      <p:sp>
        <p:nvSpPr>
          <p:cNvPr id="1048637" name=""/>
          <p:cNvSpPr txBox="1"/>
          <p:nvPr>
            <p:ph type="body" idx="1"/>
          </p:nvPr>
        </p:nvSpPr>
        <p:spPr>
          <a:xfrm>
            <a:off x="457200" y="1600200"/>
            <a:ext cx="8229600" cy="4524375"/>
          </a:xfrm>
          <a:prstGeom prst="rect"/>
          <a:noFill/>
          <a:ln>
            <a:noFill/>
          </a:ln>
        </p:spPr>
        <p:txBody>
          <a:bodyPr anchor="t" wrap="square">
            <a:normAutofit lnSpcReduction="10000"/>
          </a:bodyPr>
          <a:p>
            <a:pPr lvl="0"/>
            <a:r>
              <a:t>Obstetrics</a:t>
            </a:r>
          </a:p>
          <a:p>
            <a:pPr indent="0" lvl="0" marL="0">
              <a:buNone/>
            </a:pPr>
            <a:r>
              <a:t>This is a branch of medicine that deals with pregnancy, labour and care after birth.</a:t>
            </a:r>
          </a:p>
          <a:p>
            <a:pPr lvl="0"/>
            <a:r>
              <a:t>Midwifery</a:t>
            </a:r>
          </a:p>
          <a:p>
            <a:pPr indent="0" lvl="0" marL="0">
              <a:buNone/>
            </a:pPr>
            <a:r>
              <a:t>It’s a course that deals with care of a woman during the events which concern childbearing. i.e. the care of a woman before she conceives, during pregnancy and in the period of adjustments after birth.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8760"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61"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t>The </a:t>
            </a:r>
            <a:r>
              <a:rPr b="1" i="1" strike="noStrike" u="none"/>
              <a:t>pubocervical</a:t>
            </a:r>
            <a:r>
              <a:rPr b="1" i="1" strike="noStrike" u="none"/>
              <a:t> fascia –</a:t>
            </a:r>
            <a:r>
              <a:rPr b="1" i="0" strike="noStrike" u="none"/>
              <a:t> they pass forward from the transverse cervical ligament on the side of the bladder and attaches to the posterior surface the pubic bones</a:t>
            </a:r>
          </a:p>
          <a:p>
            <a:pPr lvl="0">
              <a:buFont typeface="Wingdings"/>
              <a:buChar char="ü"/>
            </a:pPr>
            <a:r>
              <a:rPr b="1" i="1" strike="noStrike" u="none"/>
              <a:t>Transverse cervical ligaments(cardinal ligaments- </a:t>
            </a:r>
            <a:r>
              <a:rPr b="1" i="0" strike="noStrike" u="none"/>
              <a:t>extends from the sides of the cervix and vagina to the side walls of the pelvis</a:t>
            </a:r>
          </a:p>
          <a:p>
            <a:pPr lvl="0">
              <a:buFont typeface="Wingdings"/>
              <a:buChar char="ü"/>
            </a:p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635" name=""/>
        <p:cNvGrpSpPr/>
        <p:nvPr/>
      </p:nvGrpSpPr>
      <p:grpSpPr>
        <a:xfrm>
          <a:off x="0" y="0"/>
          <a:ext cx="0" cy="0"/>
          <a:chOff x="0" y="0"/>
          <a:chExt cx="0" cy="0"/>
        </a:xfrm>
      </p:grpSpPr>
      <p:sp>
        <p:nvSpPr>
          <p:cNvPr id="1048762" name=""/>
          <p:cNvSpPr txBox="1"/>
          <p:nvPr>
            <p:ph type="title" idx="0"/>
          </p:nvPr>
        </p:nvSpPr>
        <p:spPr>
          <a:xfrm>
            <a:off x="457200" y="273050"/>
            <a:ext cx="8229600" cy="1143000"/>
          </a:xfrm>
          <a:prstGeom prst="rect"/>
          <a:noFill/>
          <a:ln>
            <a:noFill/>
          </a:ln>
        </p:spPr>
        <p:txBody>
          <a:bodyPr anchor="ctr" wrap="square"/>
          <a:p>
            <a:pPr lvl="0"/>
            <a:r>
              <a:rPr b="1" i="1" strike="noStrike" u="sng"/>
              <a:t>Functions of uterus</a:t>
            </a:r>
          </a:p>
        </p:txBody>
      </p:sp>
      <p:sp>
        <p:nvSpPr>
          <p:cNvPr id="1048763"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Font typeface="+mj-lt"/>
              <a:buAutoNum type="arabicPeriod" startAt="1"/>
            </a:pPr>
            <a:r>
              <a:rPr b="1" i="0" strike="noStrike" u="none"/>
              <a:t>It receives a fertilized ovum from the fallopian tubes</a:t>
            </a:r>
          </a:p>
          <a:p>
            <a:pPr indent="514350" lvl="0" marL="514350">
              <a:buFont typeface="+mj-lt"/>
              <a:buAutoNum type="arabicPeriod" startAt="1"/>
            </a:pPr>
            <a:r>
              <a:rPr b="1" i="0" strike="noStrike" u="none"/>
              <a:t>It provides favorable environment for implantation and sheltering of embryo till delivery</a:t>
            </a:r>
          </a:p>
          <a:p>
            <a:pPr indent="514350" lvl="0" marL="514350">
              <a:buFont typeface="+mj-lt"/>
              <a:buAutoNum type="arabicPeriod" startAt="1"/>
            </a:pPr>
            <a:r>
              <a:rPr b="1" i="0" strike="noStrike" u="none"/>
              <a:t>It helps in expulsion of fetus, placenta and membranes during delivery</a:t>
            </a:r>
          </a:p>
          <a:p>
            <a:pPr indent="514350" lvl="0" marL="514350">
              <a:buFont typeface="+mj-lt"/>
              <a:buAutoNum type="arabicPeriod" startAt="1"/>
            </a:pPr>
            <a:r>
              <a:rPr b="1" i="0" strike="noStrike" u="none"/>
              <a:t>The cervix produces mucus which is essential and favorable for sperms survival and mobility</a:t>
            </a:r>
          </a:p>
          <a:p>
            <a:pPr indent="514350" lvl="0" marL="514350">
              <a:buFont typeface="+mj-lt"/>
              <a:buAutoNum type="arabicPeriod" startAt="1"/>
            </a:p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636" name=""/>
        <p:cNvGrpSpPr/>
        <p:nvPr/>
      </p:nvGrpSpPr>
      <p:grpSpPr>
        <a:xfrm>
          <a:off x="0" y="0"/>
          <a:ext cx="0" cy="0"/>
          <a:chOff x="0" y="0"/>
          <a:chExt cx="0" cy="0"/>
        </a:xfrm>
      </p:grpSpPr>
      <p:sp>
        <p:nvSpPr>
          <p:cNvPr id="1048764" name=""/>
          <p:cNvSpPr txBox="1"/>
          <p:nvPr>
            <p:ph type="title" idx="0"/>
          </p:nvPr>
        </p:nvSpPr>
        <p:spPr>
          <a:xfrm>
            <a:off x="457200" y="273050"/>
            <a:ext cx="8229600" cy="1143000"/>
          </a:xfrm>
          <a:prstGeom prst="rect"/>
          <a:noFill/>
          <a:ln>
            <a:noFill/>
          </a:ln>
        </p:spPr>
        <p:txBody>
          <a:bodyPr anchor="ctr" wrap="square"/>
          <a:p>
            <a:pPr lvl="0"/>
            <a:r>
              <a:rPr b="1" i="0" strike="noStrike" u="none"/>
              <a:t>Fallopian tubes [uterine tubes]</a:t>
            </a:r>
          </a:p>
        </p:txBody>
      </p:sp>
      <p:sp>
        <p:nvSpPr>
          <p:cNvPr id="1048765" name=""/>
          <p:cNvSpPr txBox="1"/>
          <p:nvPr>
            <p:ph type="body" idx="1"/>
          </p:nvPr>
        </p:nvSpPr>
        <p:spPr>
          <a:xfrm>
            <a:off x="457200" y="1600200"/>
            <a:ext cx="8229600" cy="4524375"/>
          </a:xfrm>
          <a:prstGeom prst="rect"/>
          <a:noFill/>
          <a:ln>
            <a:noFill/>
          </a:ln>
        </p:spPr>
        <p:txBody>
          <a:bodyPr anchor="t" wrap="square"/>
          <a:p>
            <a:pPr lvl="0">
              <a:lnSpc>
                <a:spcPct val="80000"/>
              </a:lnSpc>
            </a:pPr>
            <a:r>
              <a:rPr sz="2400"/>
              <a:t>Stretch from the uterus to the ovaries and measure about 10cm in length. </a:t>
            </a:r>
          </a:p>
          <a:p>
            <a:pPr lvl="0">
              <a:lnSpc>
                <a:spcPct val="80000"/>
              </a:lnSpc>
            </a:pPr>
            <a:r>
              <a:rPr sz="2400"/>
              <a:t>Range in width from about one inch at the end next to the ovary, to the diameter of a strand of thin spaghetti.</a:t>
            </a:r>
            <a:r>
              <a:t> </a:t>
            </a:r>
          </a:p>
          <a:p>
            <a:pPr lvl="0">
              <a:lnSpc>
                <a:spcPct val="80000"/>
              </a:lnSpc>
            </a:pPr>
            <a:r>
              <a:rPr sz="2400"/>
              <a:t>The ends of the fallopian tubes lying next to the ovaries feather into ends called </a:t>
            </a:r>
            <a:r>
              <a:rPr sz="2400"/>
              <a:t>fimbria</a:t>
            </a:r>
            <a:r>
              <a:rPr sz="2400"/>
              <a:t> </a:t>
            </a:r>
          </a:p>
          <a:p>
            <a:pPr lvl="0">
              <a:lnSpc>
                <a:spcPct val="80000"/>
              </a:lnSpc>
            </a:pPr>
            <a:r>
              <a:rPr sz="2400"/>
              <a:t>Millions of tiny hair-like cilia line the </a:t>
            </a:r>
            <a:r>
              <a:rPr sz="2400"/>
              <a:t>fimbria</a:t>
            </a:r>
            <a:r>
              <a:rPr sz="2400"/>
              <a:t> and interior of the fallopian tubes. The cilia beat in waves hundreds of times a second catching the egg at ovulation and moving it through the tube to the uterine cavity. </a:t>
            </a:r>
          </a:p>
          <a:p>
            <a:pPr lvl="0">
              <a:lnSpc>
                <a:spcPct val="80000"/>
              </a:lnSpc>
            </a:pPr>
            <a:r>
              <a:rPr sz="2400"/>
              <a:t>Fertilization typically occurs in the fallopian tube</a:t>
            </a:r>
          </a:p>
          <a:p>
            <a:pPr lvl="0">
              <a:lnSpc>
                <a:spcPct val="80000"/>
              </a:lnSpc>
              <a:buNone/>
            </a:p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639" name=""/>
        <p:cNvGrpSpPr/>
        <p:nvPr/>
      </p:nvGrpSpPr>
      <p:grpSpPr>
        <a:xfrm>
          <a:off x="0" y="0"/>
          <a:ext cx="0" cy="0"/>
          <a:chOff x="0" y="0"/>
          <a:chExt cx="0" cy="0"/>
        </a:xfrm>
      </p:grpSpPr>
      <p:pic>
        <p:nvPicPr>
          <p:cNvPr id="2097165" name=""/>
          <p:cNvPicPr>
            <a:picLocks/>
          </p:cNvPicPr>
          <p:nvPr/>
        </p:nvPicPr>
        <p:blipFill>
          <a:blip xmlns:r="http://schemas.openxmlformats.org/officeDocument/2006/relationships" r:embed="rId1"/>
          <a:srcRect/>
          <a:stretch>
            <a:fillRect/>
          </a:stretch>
        </p:blipFill>
        <p:spPr>
          <a:xfrm>
            <a:off x="1143000" y="1524000"/>
            <a:ext cx="6781800" cy="4953000"/>
          </a:xfrm>
          <a:prstGeom prst="rect"/>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640" name=""/>
        <p:cNvGrpSpPr/>
        <p:nvPr/>
      </p:nvGrpSpPr>
      <p:grpSpPr>
        <a:xfrm>
          <a:off x="0" y="0"/>
          <a:ext cx="0" cy="0"/>
          <a:chOff x="0" y="0"/>
          <a:chExt cx="0" cy="0"/>
        </a:xfrm>
      </p:grpSpPr>
      <p:sp>
        <p:nvSpPr>
          <p:cNvPr id="1048769" name=""/>
          <p:cNvSpPr txBox="1"/>
          <p:nvPr>
            <p:ph type="title" idx="0"/>
          </p:nvPr>
        </p:nvSpPr>
        <p:spPr>
          <a:xfrm>
            <a:off x="457200" y="273050"/>
            <a:ext cx="8229600" cy="1143000"/>
          </a:xfrm>
          <a:prstGeom prst="rect"/>
          <a:noFill/>
          <a:ln>
            <a:noFill/>
          </a:ln>
        </p:spPr>
        <p:txBody>
          <a:bodyPr anchor="ctr" wrap="square"/>
          <a:p>
            <a:pPr lvl="0"/>
            <a:r>
              <a:rPr b="1" i="1" strike="noStrike" u="none"/>
              <a:t>OVARIES</a:t>
            </a:r>
          </a:p>
        </p:txBody>
      </p:sp>
      <p:sp>
        <p:nvSpPr>
          <p:cNvPr id="1048770" name=""/>
          <p:cNvSpPr txBox="1"/>
          <p:nvPr>
            <p:ph type="body" idx="1"/>
          </p:nvPr>
        </p:nvSpPr>
        <p:spPr>
          <a:xfrm>
            <a:off x="457200" y="1600200"/>
            <a:ext cx="8229600" cy="4524375"/>
          </a:xfrm>
          <a:prstGeom prst="rect"/>
          <a:noFill/>
          <a:ln>
            <a:noFill/>
          </a:ln>
        </p:spPr>
        <p:txBody>
          <a:bodyPr anchor="t" wrap="square"/>
          <a:p>
            <a:pPr lvl="0"/>
            <a:r>
              <a:rPr b="1" i="0" strike="noStrike" u="none"/>
              <a:t>Are the female gonads, equivalent to testis in males</a:t>
            </a:r>
          </a:p>
          <a:p>
            <a:pPr lvl="0"/>
            <a:r>
              <a:rPr b="1" i="0" strike="noStrike" u="none"/>
              <a:t>They produce the ova and female hormones</a:t>
            </a:r>
          </a:p>
          <a:p>
            <a:pPr lvl="0"/>
            <a:r>
              <a:rPr b="1" i="0" strike="noStrike" u="none"/>
              <a:t>They are about 3cm long, 2cm wide and 1cm thick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641" name=""/>
        <p:cNvGrpSpPr/>
        <p:nvPr/>
      </p:nvGrpSpPr>
      <p:grpSpPr>
        <a:xfrm>
          <a:off x="0" y="0"/>
          <a:ext cx="0" cy="0"/>
          <a:chOff x="0" y="0"/>
          <a:chExt cx="0" cy="0"/>
        </a:xfrm>
      </p:grpSpPr>
      <p:sp>
        <p:nvSpPr>
          <p:cNvPr id="1048771" name=""/>
          <p:cNvSpPr txBox="1"/>
          <p:nvPr>
            <p:ph type="title" idx="0"/>
          </p:nvPr>
        </p:nvSpPr>
        <p:spPr>
          <a:xfrm>
            <a:off x="457200" y="273050"/>
            <a:ext cx="8229600" cy="1143000"/>
          </a:xfrm>
          <a:prstGeom prst="rect"/>
          <a:noFill/>
          <a:ln>
            <a:noFill/>
          </a:ln>
        </p:spPr>
        <p:txBody>
          <a:bodyPr anchor="ctr" wrap="square"/>
          <a:p>
            <a:pPr lvl="0"/>
            <a:r>
              <a:rPr b="1" i="1" strike="noStrike" u="none"/>
              <a:t>Structure of the ovaries</a:t>
            </a:r>
          </a:p>
        </p:txBody>
      </p:sp>
      <p:sp>
        <p:nvSpPr>
          <p:cNvPr id="1048772" name=""/>
          <p:cNvSpPr txBox="1"/>
          <p:nvPr>
            <p:ph type="body" idx="1"/>
          </p:nvPr>
        </p:nvSpPr>
        <p:spPr>
          <a:xfrm>
            <a:off x="457200" y="1600200"/>
            <a:ext cx="8229600" cy="4524375"/>
          </a:xfrm>
          <a:prstGeom prst="rect"/>
          <a:noFill/>
          <a:ln>
            <a:noFill/>
          </a:ln>
        </p:spPr>
        <p:txBody>
          <a:bodyPr anchor="t" wrap="square"/>
          <a:p>
            <a:pPr lvl="0"/>
            <a:r>
              <a:rPr b="1" i="0" strike="noStrike" u="none"/>
              <a:t>They are made of the medulla and the cortex</a:t>
            </a:r>
          </a:p>
          <a:p>
            <a:pPr lvl="0"/>
            <a:r>
              <a:rPr b="1" i="0" strike="noStrike" u="none"/>
              <a:t>Medulla is the central part consisting of fibrous tissue, blood vessels and nerves</a:t>
            </a:r>
          </a:p>
          <a:p>
            <a:pPr lvl="0"/>
            <a:r>
              <a:rPr b="1" i="1" strike="noStrike" u="sng"/>
              <a:t>Cortex</a:t>
            </a:r>
            <a:r>
              <a:rPr b="1" i="0" strike="noStrike" u="none"/>
              <a:t> surrounds the medulla</a:t>
            </a:r>
          </a:p>
          <a:p>
            <a:pPr lvl="0"/>
            <a:r>
              <a:rPr b="1" i="0" strike="noStrike" u="none"/>
              <a:t>It is made of a framework of connective tissue(</a:t>
            </a:r>
            <a:r>
              <a:rPr b="1" i="0" strike="noStrike" u="none"/>
              <a:t>stroma</a:t>
            </a:r>
            <a:r>
              <a:rPr b="1" i="0" strike="noStrike" u="none"/>
              <a:t>) covered by germinal epithelium which contains follicles in their various stages of development.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642" name=""/>
        <p:cNvGrpSpPr/>
        <p:nvPr/>
      </p:nvGrpSpPr>
      <p:grpSpPr>
        <a:xfrm>
          <a:off x="0" y="0"/>
          <a:ext cx="0" cy="0"/>
          <a:chOff x="0" y="0"/>
          <a:chExt cx="0" cy="0"/>
        </a:xfrm>
      </p:grpSpPr>
      <p:sp>
        <p:nvSpPr>
          <p:cNvPr id="1048773" name=""/>
          <p:cNvSpPr txBox="1"/>
          <p:nvPr>
            <p:ph type="title" idx="0"/>
          </p:nvPr>
        </p:nvSpPr>
        <p:spPr>
          <a:xfrm>
            <a:off x="457200" y="273050"/>
            <a:ext cx="8229600" cy="1143000"/>
          </a:xfrm>
          <a:prstGeom prst="rect"/>
          <a:noFill/>
          <a:ln>
            <a:noFill/>
          </a:ln>
        </p:spPr>
        <p:txBody>
          <a:bodyPr anchor="ctr" wrap="square"/>
          <a:p>
            <a:pPr lvl="0"/>
            <a:r>
              <a:rPr b="1" i="1" strike="noStrike" u="none"/>
              <a:t>ovaries</a:t>
            </a:r>
          </a:p>
        </p:txBody>
      </p:sp>
      <p:sp>
        <p:nvSpPr>
          <p:cNvPr id="1048774" name=""/>
          <p:cNvSpPr txBox="1"/>
          <p:nvPr>
            <p:ph type="body" idx="1"/>
          </p:nvPr>
        </p:nvSpPr>
        <p:spPr>
          <a:xfrm>
            <a:off x="457200" y="1600200"/>
            <a:ext cx="8229600" cy="4524375"/>
          </a:xfrm>
          <a:prstGeom prst="rect"/>
          <a:noFill/>
          <a:ln>
            <a:noFill/>
          </a:ln>
        </p:spPr>
        <p:txBody>
          <a:bodyPr anchor="t" wrap="square"/>
          <a:p>
            <a:pPr lvl="0"/>
            <a:r>
              <a:rPr b="1" i="0" strike="noStrike" u="none"/>
              <a:t>Ovaries receive blood supply via ovarian arteries and drains into corresponding veins</a:t>
            </a:r>
          </a:p>
          <a:p>
            <a:pPr lvl="0"/>
            <a:r>
              <a:rPr b="1" i="0" strike="noStrike" u="none"/>
              <a:t>Lymphatic drainage is into the lumbar glands</a:t>
            </a:r>
          </a:p>
          <a:p>
            <a:pPr lvl="0"/>
            <a:r>
              <a:rPr b="1" i="0" strike="noStrike" u="none"/>
              <a:t>Nerve supply- parasympathetic supply comes from the sacral outflow and sympathetic nerves from lumbar outflow</a:t>
            </a:r>
          </a:p>
          <a:p>
            <a:pPr lvl="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643" name=""/>
        <p:cNvGrpSpPr/>
        <p:nvPr/>
      </p:nvGrpSpPr>
      <p:grpSpPr>
        <a:xfrm>
          <a:off x="0" y="0"/>
          <a:ext cx="0" cy="0"/>
          <a:chOff x="0" y="0"/>
          <a:chExt cx="0" cy="0"/>
        </a:xfrm>
      </p:grpSpPr>
      <p:sp>
        <p:nvSpPr>
          <p:cNvPr id="1048775" name=""/>
          <p:cNvSpPr txBox="1"/>
          <p:nvPr>
            <p:ph type="title" idx="0"/>
          </p:nvPr>
        </p:nvSpPr>
        <p:spPr>
          <a:xfrm>
            <a:off x="457200" y="273050"/>
            <a:ext cx="8229600" cy="1143000"/>
          </a:xfrm>
          <a:prstGeom prst="rect"/>
          <a:noFill/>
          <a:ln>
            <a:noFill/>
          </a:ln>
        </p:spPr>
        <p:txBody>
          <a:bodyPr anchor="ctr" wrap="square">
            <a:normAutofit/>
          </a:bodyPr>
          <a:p>
            <a:pPr lvl="0"/>
            <a:r>
              <a:t> </a:t>
            </a:r>
            <a:r>
              <a:rPr b="1" i="1" strike="noStrike" u="none"/>
              <a:t>FEMALE BREASTS</a:t>
            </a:r>
          </a:p>
        </p:txBody>
      </p:sp>
      <p:sp>
        <p:nvSpPr>
          <p:cNvPr id="104877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Also known as the mammary glands</a:t>
            </a:r>
          </a:p>
          <a:p>
            <a:pPr lvl="0"/>
            <a:r>
              <a:rPr b="1" i="0" strike="noStrike" u="none"/>
              <a:t>They are considered accessory glands of the female reproductive system</a:t>
            </a:r>
          </a:p>
          <a:p>
            <a:pPr lvl="0"/>
            <a:r>
              <a:rPr b="1" i="0" strike="noStrike" u="none"/>
              <a:t>They are modified sweat glands.</a:t>
            </a:r>
          </a:p>
          <a:p>
            <a:pPr lvl="0"/>
            <a:r>
              <a:rPr b="1" i="0" strike="noStrike" u="none"/>
              <a:t>They influenced greatly by hormonal changes during the menstrual cycle and pregnancy.</a:t>
            </a:r>
          </a:p>
          <a:p>
            <a:pPr lvl="0"/>
            <a:r>
              <a:rPr b="1" i="0" strike="noStrike" u="none"/>
              <a:t>Before puberty, they are immature and then grows under the influence of estrogen and progesterone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644" name=""/>
        <p:cNvGrpSpPr/>
        <p:nvPr/>
      </p:nvGrpSpPr>
      <p:grpSpPr>
        <a:xfrm>
          <a:off x="0" y="0"/>
          <a:ext cx="0" cy="0"/>
          <a:chOff x="0" y="0"/>
          <a:chExt cx="0" cy="0"/>
        </a:xfrm>
      </p:grpSpPr>
      <p:pic>
        <p:nvPicPr>
          <p:cNvPr id="2097166" name=""/>
          <p:cNvPicPr>
            <a:picLocks/>
          </p:cNvPicPr>
          <p:nvPr/>
        </p:nvPicPr>
        <p:blipFill>
          <a:blip xmlns:r="http://schemas.openxmlformats.org/officeDocument/2006/relationships" r:embed="rId1"/>
          <a:srcRect/>
          <a:stretch>
            <a:fillRect/>
          </a:stretch>
        </p:blipFill>
        <p:spPr>
          <a:xfrm>
            <a:off x="-3200400" y="1431851"/>
            <a:ext cx="7772400" cy="5791200"/>
          </a:xfrm>
          <a:prstGeom prst="rect"/>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645" name=""/>
        <p:cNvGrpSpPr/>
        <p:nvPr/>
      </p:nvGrpSpPr>
      <p:grpSpPr>
        <a:xfrm>
          <a:off x="0" y="0"/>
          <a:ext cx="0" cy="0"/>
          <a:chOff x="0" y="0"/>
          <a:chExt cx="0" cy="0"/>
        </a:xfrm>
      </p:grpSpPr>
      <p:sp>
        <p:nvSpPr>
          <p:cNvPr id="1048777" name=""/>
          <p:cNvSpPr txBox="1"/>
          <p:nvPr>
            <p:ph type="title" idx="0"/>
          </p:nvPr>
        </p:nvSpPr>
        <p:spPr>
          <a:xfrm>
            <a:off x="457200" y="273050"/>
            <a:ext cx="8229600" cy="1143000"/>
          </a:xfrm>
          <a:prstGeom prst="rect"/>
          <a:noFill/>
          <a:ln>
            <a:noFill/>
          </a:ln>
        </p:spPr>
        <p:txBody>
          <a:bodyPr anchor="ctr" wrap="square"/>
          <a:p>
            <a:pPr lvl="0"/>
            <a:r>
              <a:rPr>
                <a:latin typeface="CommercialScript BT"/>
              </a:rPr>
              <a:t>Female breast</a:t>
            </a:r>
          </a:p>
        </p:txBody>
      </p:sp>
      <p:pic>
        <p:nvPicPr>
          <p:cNvPr id="2097167" name=""/>
          <p:cNvPicPr>
            <a:picLocks/>
          </p:cNvPicPr>
          <p:nvPr/>
        </p:nvPicPr>
        <p:blipFill>
          <a:blip xmlns:r="http://schemas.openxmlformats.org/officeDocument/2006/relationships" r:embed="rId1"/>
          <a:srcRect/>
          <a:stretch>
            <a:fillRect/>
          </a:stretch>
        </p:blipFill>
        <p:spPr>
          <a:xfrm>
            <a:off x="1066800" y="1524000"/>
            <a:ext cx="6019800" cy="4724400"/>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8638" name=""/>
          <p:cNvSpPr txBox="1"/>
          <p:nvPr>
            <p:ph type="title" idx="0"/>
          </p:nvPr>
        </p:nvSpPr>
        <p:spPr>
          <a:xfrm>
            <a:off x="457200" y="273050"/>
            <a:ext cx="8229600" cy="1143000"/>
          </a:xfrm>
          <a:prstGeom prst="rect"/>
          <a:noFill/>
          <a:ln>
            <a:noFill/>
          </a:ln>
        </p:spPr>
        <p:txBody>
          <a:bodyPr anchor="ctr" wrap="square"/>
          <a:p>
            <a:pPr lvl="0"/>
            <a:r>
              <a:rPr b="1" i="0" strike="noStrike" u="none"/>
              <a:t>Definitions cont……</a:t>
            </a:r>
          </a:p>
        </p:txBody>
      </p:sp>
      <p:sp>
        <p:nvSpPr>
          <p:cNvPr id="1048639"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Midwife </a:t>
            </a:r>
          </a:p>
          <a:p>
            <a:pPr indent="0" lvl="0" marL="0">
              <a:buNone/>
            </a:pPr>
            <a:r>
              <a:rPr b="1" i="0" strike="noStrike" u="none"/>
              <a:t>It’s a person (male or female) who has been regularly admitted to a midwifery education programme that is fully recognised in that country in which it is located. Has successfully completed the prescribed course of studies and acquired the required qualification to be registered (enrolled) and licenced legally to practice midwifery.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646" name=""/>
        <p:cNvGrpSpPr/>
        <p:nvPr/>
      </p:nvGrpSpPr>
      <p:grpSpPr>
        <a:xfrm>
          <a:off x="0" y="0"/>
          <a:ext cx="0" cy="0"/>
          <a:chOff x="0" y="0"/>
          <a:chExt cx="0" cy="0"/>
        </a:xfrm>
      </p:grpSpPr>
      <p:sp>
        <p:nvSpPr>
          <p:cNvPr id="1048778" name=""/>
          <p:cNvSpPr txBox="1"/>
          <p:nvPr>
            <p:ph type="title" idx="0"/>
          </p:nvPr>
        </p:nvSpPr>
        <p:spPr>
          <a:xfrm>
            <a:off x="457200" y="273050"/>
            <a:ext cx="8229600" cy="1143000"/>
          </a:xfrm>
          <a:prstGeom prst="rect"/>
          <a:noFill/>
          <a:ln>
            <a:noFill/>
          </a:ln>
        </p:spPr>
        <p:txBody>
          <a:bodyPr anchor="ctr" wrap="square"/>
          <a:p>
            <a:pPr lvl="0"/>
            <a:r>
              <a:rPr b="1" i="1" strike="noStrike" u="none"/>
              <a:t>Structure of the breast</a:t>
            </a:r>
          </a:p>
        </p:txBody>
      </p:sp>
      <p:sp>
        <p:nvSpPr>
          <p:cNvPr id="1048779" name=""/>
          <p:cNvSpPr txBox="1"/>
          <p:nvPr>
            <p:ph type="body" idx="1"/>
          </p:nvPr>
        </p:nvSpPr>
        <p:spPr>
          <a:xfrm>
            <a:off x="457200" y="1600200"/>
            <a:ext cx="8229600" cy="4524375"/>
          </a:xfrm>
          <a:prstGeom prst="rect"/>
          <a:noFill/>
          <a:ln>
            <a:noFill/>
          </a:ln>
        </p:spPr>
        <p:txBody>
          <a:bodyPr anchor="t" wrap="square"/>
          <a:p>
            <a:pPr lvl="0"/>
            <a:r>
              <a:rPr b="1" i="0" strike="noStrike" u="none"/>
              <a:t>Made of connective tissue, glandular tissue and fatty tissue.</a:t>
            </a:r>
          </a:p>
          <a:p>
            <a:pPr lvl="0"/>
            <a:r>
              <a:rPr b="1" i="0" strike="noStrike" u="none"/>
              <a:t>It has a conical central eminence called the nipple surrounded by a hyperpigmented  area, the areola.</a:t>
            </a:r>
          </a:p>
          <a:p>
            <a:pPr lvl="0"/>
            <a:r>
              <a:rPr b="1" i="0" strike="noStrike" u="none"/>
              <a:t>On areola are numerous sebaceous glands called </a:t>
            </a:r>
            <a:r>
              <a:rPr b="1" i="0" strike="noStrike" u="none"/>
              <a:t>montgomery’s</a:t>
            </a:r>
            <a:r>
              <a:rPr b="1" i="0" strike="noStrike" u="none"/>
              <a:t> tubercles.</a:t>
            </a:r>
          </a:p>
          <a:p>
            <a:pPr lvl="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647" name=""/>
        <p:cNvGrpSpPr/>
        <p:nvPr/>
      </p:nvGrpSpPr>
      <p:grpSpPr>
        <a:xfrm>
          <a:off x="0" y="0"/>
          <a:ext cx="0" cy="0"/>
          <a:chOff x="0" y="0"/>
          <a:chExt cx="0" cy="0"/>
        </a:xfrm>
      </p:grpSpPr>
      <p:sp>
        <p:nvSpPr>
          <p:cNvPr id="1048780" name=""/>
          <p:cNvSpPr txBox="1"/>
          <p:nvPr>
            <p:ph type="title" idx="0"/>
          </p:nvPr>
        </p:nvSpPr>
        <p:spPr>
          <a:xfrm>
            <a:off x="457200" y="273050"/>
            <a:ext cx="8229600" cy="1143000"/>
          </a:xfrm>
          <a:prstGeom prst="rect"/>
          <a:noFill/>
          <a:ln>
            <a:noFill/>
          </a:ln>
        </p:spPr>
        <p:txBody>
          <a:bodyPr anchor="ctr" wrap="square"/>
          <a:p>
            <a:pPr lvl="0"/>
            <a:r>
              <a:t>Structure of the breast ct…</a:t>
            </a:r>
          </a:p>
        </p:txBody>
      </p:sp>
      <p:sp>
        <p:nvSpPr>
          <p:cNvPr id="104878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Each breast is made up of about 20 lobes</a:t>
            </a:r>
          </a:p>
          <a:p>
            <a:pPr lvl="0"/>
            <a:r>
              <a:rPr b="1" i="0" strike="noStrike" u="none"/>
              <a:t>Each lobe is made of several lobules that radiate around the nipple</a:t>
            </a:r>
          </a:p>
          <a:p>
            <a:pPr lvl="0"/>
            <a:r>
              <a:rPr b="1" i="0" strike="noStrike" u="none"/>
              <a:t>Lobules consist of cluster of alveoli </a:t>
            </a:r>
          </a:p>
          <a:p>
            <a:pPr lvl="0"/>
            <a:r>
              <a:rPr b="1" i="0" strike="noStrike" u="none"/>
              <a:t>Alveoli open into small ducts which then unites to form lactiferous ducts.</a:t>
            </a:r>
          </a:p>
          <a:p>
            <a:pPr lvl="0"/>
            <a:r>
              <a:rPr b="1" i="0" strike="noStrike" u="none"/>
              <a:t>Lactiferous ducts unite to form lactiferous sinuses, the dilatations that serve as reservoir of milk is known as the ampulla.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648" name=""/>
        <p:cNvGrpSpPr/>
        <p:nvPr/>
      </p:nvGrpSpPr>
      <p:grpSpPr>
        <a:xfrm>
          <a:off x="0" y="0"/>
          <a:ext cx="0" cy="0"/>
          <a:chOff x="0" y="0"/>
          <a:chExt cx="0" cy="0"/>
        </a:xfrm>
      </p:grpSpPr>
      <p:sp>
        <p:nvSpPr>
          <p:cNvPr id="1048782" name=""/>
          <p:cNvSpPr txBox="1"/>
          <p:nvPr>
            <p:ph type="title" idx="0"/>
          </p:nvPr>
        </p:nvSpPr>
        <p:spPr>
          <a:xfrm>
            <a:off x="457200" y="273050"/>
            <a:ext cx="8229600" cy="1143000"/>
          </a:xfrm>
          <a:prstGeom prst="rect"/>
          <a:noFill/>
          <a:ln>
            <a:noFill/>
          </a:ln>
        </p:spPr>
        <p:txBody>
          <a:bodyPr anchor="ctr" wrap="square"/>
          <a:p>
            <a:pPr lvl="0"/>
            <a:r>
              <a:t>Structure of the breast cont…</a:t>
            </a:r>
          </a:p>
        </p:txBody>
      </p:sp>
      <p:sp>
        <p:nvSpPr>
          <p:cNvPr id="1048783" name=""/>
          <p:cNvSpPr txBox="1"/>
          <p:nvPr>
            <p:ph type="body" idx="1"/>
          </p:nvPr>
        </p:nvSpPr>
        <p:spPr>
          <a:xfrm>
            <a:off x="457200" y="1600200"/>
            <a:ext cx="8229600" cy="4524375"/>
          </a:xfrm>
          <a:prstGeom prst="rect"/>
          <a:noFill/>
          <a:ln>
            <a:noFill/>
          </a:ln>
        </p:spPr>
        <p:txBody>
          <a:bodyPr anchor="t" wrap="square"/>
          <a:p>
            <a:pPr lvl="0"/>
            <a:r>
              <a:rPr b="1" i="0" strike="noStrike" u="none"/>
              <a:t>Narrow ducts that open on the surface of the nipple are known as lactiferous sinuses</a:t>
            </a:r>
          </a:p>
          <a:p>
            <a:pPr lvl="0"/>
            <a:r>
              <a:rPr b="1" i="0" strike="noStrike" u="none"/>
              <a:t>Alveoli are lined with a secretory membrane that secretes the milk</a:t>
            </a:r>
          </a:p>
          <a:p>
            <a:pPr algn="ctr" lvl="0">
              <a:buNone/>
            </a:pPr>
            <a:r>
              <a:rPr b="1" i="1" strike="noStrike" u="sng"/>
              <a:t>Functions</a:t>
            </a:r>
          </a:p>
          <a:p>
            <a:pPr lvl="0"/>
            <a:r>
              <a:rPr b="1" i="0" strike="noStrike" u="none"/>
              <a:t>Production of milk for nourishing the baby</a:t>
            </a:r>
          </a:p>
          <a:p>
            <a:pPr lvl="0"/>
            <a:r>
              <a:rPr b="1" i="0" strike="noStrike" u="none"/>
              <a:t>Adds on female sexual stimulation</a:t>
            </a:r>
          </a:p>
          <a:p>
            <a:pPr lvl="0"/>
            <a:r>
              <a:rPr b="1" i="0" strike="noStrike" u="none"/>
              <a:t>For cosmetic purpose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649" name=""/>
        <p:cNvGrpSpPr/>
        <p:nvPr/>
      </p:nvGrpSpPr>
      <p:grpSpPr>
        <a:xfrm>
          <a:off x="0" y="0"/>
          <a:ext cx="0" cy="0"/>
          <a:chOff x="0" y="0"/>
          <a:chExt cx="0" cy="0"/>
        </a:xfrm>
      </p:grpSpPr>
      <p:sp>
        <p:nvSpPr>
          <p:cNvPr id="1048784" name=""/>
          <p:cNvSpPr txBox="1"/>
          <p:nvPr>
            <p:ph type="title" idx="0"/>
          </p:nvPr>
        </p:nvSpPr>
        <p:spPr>
          <a:xfrm>
            <a:off x="457200" y="273050"/>
            <a:ext cx="8229600" cy="1143000"/>
          </a:xfrm>
          <a:prstGeom prst="rect"/>
          <a:noFill/>
          <a:ln>
            <a:noFill/>
          </a:ln>
        </p:spPr>
        <p:txBody>
          <a:bodyPr anchor="ctr" wrap="square"/>
          <a:p>
            <a:pPr lvl="0"/>
            <a:r>
              <a:t>Blood, lymph supply to the breast</a:t>
            </a:r>
          </a:p>
        </p:txBody>
      </p:sp>
      <p:sp>
        <p:nvSpPr>
          <p:cNvPr id="1048785" name=""/>
          <p:cNvSpPr txBox="1"/>
          <p:nvPr>
            <p:ph type="body" idx="1"/>
          </p:nvPr>
        </p:nvSpPr>
        <p:spPr>
          <a:xfrm>
            <a:off x="457200" y="1600200"/>
            <a:ext cx="8229600" cy="4524375"/>
          </a:xfrm>
          <a:prstGeom prst="rect"/>
          <a:noFill/>
          <a:ln>
            <a:noFill/>
          </a:ln>
        </p:spPr>
        <p:txBody>
          <a:bodyPr anchor="t" wrap="square"/>
          <a:p>
            <a:pPr lvl="0"/>
            <a:r>
              <a:rPr b="1" i="0" strike="noStrike" u="none"/>
              <a:t>Arterial supply- axillary arteries, internal mammary and intercostal arteries</a:t>
            </a:r>
          </a:p>
          <a:p>
            <a:pPr lvl="0"/>
            <a:r>
              <a:rPr b="1" i="0" strike="noStrike" u="none"/>
              <a:t>Venous drainage- axillary and mammary veins</a:t>
            </a:r>
          </a:p>
          <a:p>
            <a:pPr lvl="0"/>
            <a:r>
              <a:rPr b="1" i="0" strike="noStrike" u="none"/>
              <a:t>Lymphatic drainage- superficial axillary lymph nodes and parasternal lymph nodes</a:t>
            </a:r>
          </a:p>
          <a:p>
            <a:pPr lvl="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650" name=""/>
        <p:cNvGrpSpPr/>
        <p:nvPr/>
      </p:nvGrpSpPr>
      <p:grpSpPr>
        <a:xfrm>
          <a:off x="0" y="0"/>
          <a:ext cx="0" cy="0"/>
          <a:chOff x="0" y="0"/>
          <a:chExt cx="0" cy="0"/>
        </a:xfrm>
      </p:grpSpPr>
      <p:sp>
        <p:nvSpPr>
          <p:cNvPr id="1048786" name=""/>
          <p:cNvSpPr txBox="1"/>
          <p:nvPr>
            <p:ph type="title" idx="0"/>
          </p:nvPr>
        </p:nvSpPr>
        <p:spPr>
          <a:xfrm>
            <a:off x="457200" y="273050"/>
            <a:ext cx="8229600" cy="1143000"/>
          </a:xfrm>
          <a:prstGeom prst="rect"/>
          <a:noFill/>
          <a:ln>
            <a:noFill/>
          </a:ln>
        </p:spPr>
        <p:txBody>
          <a:bodyPr anchor="ctr" wrap="square"/>
          <a:p>
            <a:pPr lvl="0"/>
            <a:r>
              <a:t>THE MENSTRUAL CYCLE</a:t>
            </a:r>
          </a:p>
        </p:txBody>
      </p:sp>
      <p:sp>
        <p:nvSpPr>
          <p:cNvPr id="1048787" name=""/>
          <p:cNvSpPr txBox="1"/>
          <p:nvPr>
            <p:ph type="body" idx="1"/>
          </p:nvPr>
        </p:nvSpPr>
        <p:spPr>
          <a:xfrm>
            <a:off x="457200" y="1600200"/>
            <a:ext cx="8229600" cy="4524375"/>
          </a:xfrm>
          <a:prstGeom prst="rect"/>
          <a:noFill/>
          <a:ln>
            <a:noFill/>
          </a:ln>
        </p:spPr>
        <p:txBody>
          <a:bodyPr anchor="t" wrap="square"/>
          <a:p>
            <a:pPr lvl="0"/>
            <a:r>
              <a:t>Divided into two phases that take place concurrently in the uterus and the ovaries.</a:t>
            </a:r>
          </a:p>
          <a:p>
            <a:pPr lvl="0"/>
            <a:r>
              <a:t>Both phases are under the influence of hormones</a:t>
            </a:r>
          </a:p>
          <a:p>
            <a:pPr lvl="1"/>
            <a:r>
              <a:t>- The ovarian cycle</a:t>
            </a:r>
          </a:p>
          <a:p>
            <a:pPr lvl="1"/>
            <a:r>
              <a:t>- The uterine cycle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651" name=""/>
        <p:cNvGrpSpPr/>
        <p:nvPr/>
      </p:nvGrpSpPr>
      <p:grpSpPr>
        <a:xfrm>
          <a:off x="0" y="0"/>
          <a:ext cx="0" cy="0"/>
          <a:chOff x="0" y="0"/>
          <a:chExt cx="0" cy="0"/>
        </a:xfrm>
      </p:grpSpPr>
      <p:pic>
        <p:nvPicPr>
          <p:cNvPr id="2097168" name=""/>
          <p:cNvPicPr>
            <a:picLocks/>
          </p:cNvPicPr>
          <p:nvPr/>
        </p:nvPicPr>
        <p:blipFill>
          <a:blip xmlns:r="http://schemas.openxmlformats.org/officeDocument/2006/relationships" r:embed="rId1"/>
          <a:srcRect/>
          <a:stretch>
            <a:fillRect/>
          </a:stretch>
        </p:blipFill>
        <p:spPr>
          <a:xfrm>
            <a:off x="2012950" y="1628775"/>
            <a:ext cx="5114925" cy="3600450"/>
          </a:xfrm>
          <a:prstGeom prst="rect"/>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652" name=""/>
        <p:cNvGrpSpPr/>
        <p:nvPr/>
      </p:nvGrpSpPr>
      <p:grpSpPr>
        <a:xfrm>
          <a:off x="0" y="0"/>
          <a:ext cx="0" cy="0"/>
          <a:chOff x="0" y="0"/>
          <a:chExt cx="0" cy="0"/>
        </a:xfrm>
      </p:grpSpPr>
      <p:sp>
        <p:nvSpPr>
          <p:cNvPr id="1048788" name=""/>
          <p:cNvSpPr txBox="1"/>
          <p:nvPr>
            <p:ph type="title" idx="0"/>
          </p:nvPr>
        </p:nvSpPr>
        <p:spPr>
          <a:xfrm>
            <a:off x="457200" y="273050"/>
            <a:ext cx="8229600" cy="1143000"/>
          </a:xfrm>
          <a:prstGeom prst="rect"/>
          <a:noFill/>
          <a:ln>
            <a:noFill/>
          </a:ln>
        </p:spPr>
        <p:txBody>
          <a:bodyPr anchor="ctr" wrap="square"/>
          <a:p>
            <a:pPr lvl="0"/>
            <a:r>
              <a:rPr b="1" i="1" strike="noStrike" u="none"/>
              <a:t>THE OVARIAN CYCLE</a:t>
            </a:r>
          </a:p>
        </p:txBody>
      </p:sp>
      <p:sp>
        <p:nvSpPr>
          <p:cNvPr id="104878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ovarian cycle starts on the first day of the </a:t>
            </a:r>
            <a:r>
              <a:rPr b="1" i="0" strike="noStrike" u="sng">
                <a:solidFill>
                  <a:srgbClr val="0000FF"/>
                </a:solidFill>
              </a:rPr>
              <a:t>menstrual cycle</a:t>
            </a:r>
            <a:r>
              <a:rPr b="1" i="0" strike="noStrike" u="none"/>
              <a:t>. </a:t>
            </a:r>
          </a:p>
          <a:p>
            <a:pPr lvl="0"/>
            <a:r>
              <a:rPr b="1" i="0" strike="noStrike" u="none"/>
              <a:t>The </a:t>
            </a:r>
            <a:r>
              <a:rPr b="1" i="0" strike="noStrike" u="sng">
                <a:solidFill>
                  <a:srgbClr val="0000FF"/>
                </a:solidFill>
              </a:rPr>
              <a:t>menstrual cycle</a:t>
            </a:r>
            <a:r>
              <a:rPr b="1" i="0" strike="noStrike" u="none"/>
              <a:t> begins on the first day of the periods - which is the first day of bleeding.</a:t>
            </a:r>
          </a:p>
          <a:p>
            <a:pPr lvl="0"/>
            <a:r>
              <a:rPr b="1" i="0" strike="noStrike" u="none"/>
              <a:t>At this time, the levels of all the hormones - estrogen, progesterone , FSH and LH - which are primarily responsible for maintaining menstruation, are at the baseline levels.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653" name=""/>
        <p:cNvGrpSpPr/>
        <p:nvPr/>
      </p:nvGrpSpPr>
      <p:grpSpPr>
        <a:xfrm>
          <a:off x="0" y="0"/>
          <a:ext cx="0" cy="0"/>
          <a:chOff x="0" y="0"/>
          <a:chExt cx="0" cy="0"/>
        </a:xfrm>
      </p:grpSpPr>
      <p:sp>
        <p:nvSpPr>
          <p:cNvPr id="1048790" name=""/>
          <p:cNvSpPr txBox="1"/>
          <p:nvPr>
            <p:ph type="title" idx="0"/>
          </p:nvPr>
        </p:nvSpPr>
        <p:spPr>
          <a:xfrm>
            <a:off x="457200" y="273050"/>
            <a:ext cx="8229600" cy="1143000"/>
          </a:xfrm>
          <a:prstGeom prst="rect"/>
          <a:noFill/>
          <a:ln>
            <a:noFill/>
          </a:ln>
        </p:spPr>
        <p:txBody>
          <a:bodyPr anchor="ctr" wrap="square"/>
          <a:p>
            <a:pPr lvl="0"/>
            <a:r>
              <a:rPr b="1" i="1" strike="noStrike" u="none"/>
              <a:t>The ovarian cycle</a:t>
            </a:r>
          </a:p>
        </p:txBody>
      </p:sp>
      <p:sp>
        <p:nvSpPr>
          <p:cNvPr id="1048791"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low level of estrogen in the blood at this time, stimulates the pituitary gland in the brain to start producing Follicle Stimulating Hormone (FSH). </a:t>
            </a:r>
          </a:p>
          <a:p>
            <a:pPr lvl="0"/>
            <a:r>
              <a:rPr b="1" i="0" strike="noStrike" u="none"/>
              <a:t>The level of FSH rises and stimulates the </a:t>
            </a:r>
            <a:r>
              <a:rPr b="1" i="0" strike="noStrike" u="none"/>
              <a:t>Graafian</a:t>
            </a:r>
            <a:r>
              <a:rPr b="1" i="0" strike="noStrike" u="none"/>
              <a:t> follicles in the </a:t>
            </a:r>
            <a:r>
              <a:rPr b="1" i="0" strike="noStrike" u="sng">
                <a:solidFill>
                  <a:srgbClr val="0000FF"/>
                </a:solidFill>
              </a:rPr>
              <a:t>ovaries</a:t>
            </a:r>
            <a:r>
              <a:rPr b="1" i="0" strike="noStrike" u="none"/>
              <a:t> to develop. This indicates the start of the ovarian cycle in </a:t>
            </a:r>
            <a:r>
              <a:rPr b="1" i="0" strike="noStrike" u="sng">
                <a:solidFill>
                  <a:srgbClr val="0000FF"/>
                </a:solidFill>
              </a:rPr>
              <a:t>menstruation</a:t>
            </a:r>
          </a:p>
          <a:p>
            <a:pPr lvl="0"/>
            <a:r>
              <a:rPr b="1" i="0" strike="noStrike" u="none"/>
              <a:t>The ovarian cycle is divided into three phases</a:t>
            </a:r>
          </a:p>
          <a:p>
            <a:pPr lvl="0">
              <a:buNone/>
            </a:p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654" name=""/>
        <p:cNvGrpSpPr/>
        <p:nvPr/>
      </p:nvGrpSpPr>
      <p:grpSpPr>
        <a:xfrm>
          <a:off x="0" y="0"/>
          <a:ext cx="0" cy="0"/>
          <a:chOff x="0" y="0"/>
          <a:chExt cx="0" cy="0"/>
        </a:xfrm>
      </p:grpSpPr>
      <p:sp>
        <p:nvSpPr>
          <p:cNvPr id="1048792" name=""/>
          <p:cNvSpPr txBox="1"/>
          <p:nvPr>
            <p:ph type="title" idx="0"/>
          </p:nvPr>
        </p:nvSpPr>
        <p:spPr>
          <a:xfrm>
            <a:off x="457200" y="273050"/>
            <a:ext cx="8229600" cy="1143000"/>
          </a:xfrm>
          <a:prstGeom prst="rect"/>
          <a:noFill/>
          <a:ln>
            <a:noFill/>
          </a:ln>
        </p:spPr>
        <p:txBody>
          <a:bodyPr anchor="ctr" wrap="square"/>
          <a:p>
            <a:pPr lvl="0"/>
            <a:r>
              <a:rPr b="1" i="1" strike="noStrike" u="none"/>
              <a:t>The follicular phase</a:t>
            </a:r>
          </a:p>
        </p:txBody>
      </p:sp>
      <p:sp>
        <p:nvSpPr>
          <p:cNvPr id="1048793" name=""/>
          <p:cNvSpPr txBox="1"/>
          <p:nvPr>
            <p:ph type="body" idx="1"/>
          </p:nvPr>
        </p:nvSpPr>
        <p:spPr>
          <a:xfrm>
            <a:off x="457200" y="1600200"/>
            <a:ext cx="8229600" cy="4524375"/>
          </a:xfrm>
          <a:prstGeom prst="rect"/>
          <a:noFill/>
          <a:ln>
            <a:noFill/>
          </a:ln>
        </p:spPr>
        <p:txBody>
          <a:bodyPr anchor="t" wrap="square"/>
          <a:p>
            <a:pPr lvl="0"/>
            <a:r>
              <a:rPr b="1" i="0" strike="noStrike" u="none"/>
              <a:t>The hypothalamus release Gonadotropin Releasing Hormone.</a:t>
            </a:r>
          </a:p>
          <a:p>
            <a:pPr lvl="0"/>
            <a:r>
              <a:rPr b="1" i="0" strike="noStrike" u="none"/>
              <a:t>GnTRH</a:t>
            </a:r>
            <a:r>
              <a:rPr b="1" i="0" strike="noStrike" u="none"/>
              <a:t> acts on the anterior pituitary gland to release Follicle Stimulating Hormone(FSH)</a:t>
            </a:r>
          </a:p>
          <a:p>
            <a:pPr lvl="0"/>
            <a:r>
              <a:rPr b="1" i="0" strike="noStrike" u="none"/>
              <a:t>FSH stimulates growth of about 20 </a:t>
            </a:r>
            <a:r>
              <a:rPr b="1" i="0" strike="noStrike" u="none"/>
              <a:t>Graafian</a:t>
            </a:r>
            <a:r>
              <a:rPr b="1" i="0" strike="noStrike" u="none"/>
              <a:t> follicles. They enlarges rapidly and produces hormone estrogen in the blood stream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8794" name=""/>
          <p:cNvSpPr txBox="1"/>
          <p:nvPr>
            <p:ph type="title" idx="0"/>
          </p:nvPr>
        </p:nvSpPr>
        <p:spPr>
          <a:xfrm>
            <a:off x="457200" y="273050"/>
            <a:ext cx="8229600" cy="1143000"/>
          </a:xfrm>
          <a:prstGeom prst="rect"/>
          <a:noFill/>
          <a:ln>
            <a:noFill/>
          </a:ln>
        </p:spPr>
        <p:txBody>
          <a:bodyPr anchor="ctr" wrap="square"/>
          <a:p>
            <a:pPr lvl="0"/>
            <a:r>
              <a:t>Ovulatory</a:t>
            </a:r>
            <a:r>
              <a:t> phase</a:t>
            </a:r>
          </a:p>
        </p:txBody>
      </p:sp>
      <p:sp>
        <p:nvSpPr>
          <p:cNvPr id="104879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At around the 10th day of the follicular phase, one of the follicles becomes distinctly larger than the others.</a:t>
            </a:r>
          </a:p>
          <a:p>
            <a:pPr lvl="0"/>
            <a:r>
              <a:rPr b="1" i="0" strike="noStrike" u="none"/>
              <a:t> It continues to grow, becoming larger and larger (‘dominant follicle’) to become mature, while the growth of the others are arrested. These eventually die out.</a:t>
            </a:r>
          </a:p>
          <a:p>
            <a:pPr lvl="0"/>
            <a:r>
              <a:rPr b="1" i="0" strike="noStrike" u="none"/>
              <a:t>The estrogen released by the follicles, acts on the endometrium of the uterus and stimulates it to proliferate.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8640" name=""/>
          <p:cNvSpPr txBox="1"/>
          <p:nvPr>
            <p:ph type="title" idx="0"/>
          </p:nvPr>
        </p:nvSpPr>
        <p:spPr>
          <a:xfrm>
            <a:off x="457200" y="273050"/>
            <a:ext cx="8229600" cy="1143000"/>
          </a:xfrm>
          <a:prstGeom prst="rect"/>
          <a:noFill/>
          <a:ln>
            <a:noFill/>
          </a:ln>
        </p:spPr>
        <p:txBody>
          <a:bodyPr anchor="ctr" wrap="square"/>
          <a:p>
            <a:pPr lvl="0"/>
            <a:r>
              <a:t>Responsibilities of a midwife</a:t>
            </a:r>
          </a:p>
        </p:txBody>
      </p:sp>
      <p:sp>
        <p:nvSpPr>
          <p:cNvPr id="1048641" name=""/>
          <p:cNvSpPr txBox="1"/>
          <p:nvPr>
            <p:ph type="body" idx="1"/>
          </p:nvPr>
        </p:nvSpPr>
        <p:spPr>
          <a:xfrm>
            <a:off x="457200" y="1600200"/>
            <a:ext cx="8229600" cy="4524375"/>
          </a:xfrm>
          <a:prstGeom prst="rect"/>
          <a:noFill/>
          <a:ln>
            <a:noFill/>
          </a:ln>
        </p:spPr>
        <p:txBody>
          <a:bodyPr anchor="t" wrap="square"/>
          <a:p>
            <a:pPr lvl="0"/>
            <a:r>
              <a:t>To </a:t>
            </a:r>
            <a:r>
              <a:t>observe,examine</a:t>
            </a:r>
            <a:r>
              <a:t> and teach a woman during pregnancy, labour and </a:t>
            </a:r>
            <a:r>
              <a:t>puerperium</a:t>
            </a:r>
            <a:r>
              <a:t>.</a:t>
            </a:r>
          </a:p>
          <a:p>
            <a:pPr lvl="0"/>
            <a:r>
              <a:t>To care for the mother and the baby after delivery</a:t>
            </a:r>
          </a:p>
          <a:p>
            <a:pPr lvl="0"/>
            <a:r>
              <a:t>To act promptly and appropriately to save the life of the woman or the baby</a:t>
            </a:r>
          </a:p>
          <a:p>
            <a:pPr lvl="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8796" name=""/>
          <p:cNvSpPr txBox="1"/>
          <p:nvPr>
            <p:ph type="title" idx="0"/>
          </p:nvPr>
        </p:nvSpPr>
        <p:spPr>
          <a:xfrm>
            <a:off x="457200" y="273050"/>
            <a:ext cx="8229600" cy="1143000"/>
          </a:xfrm>
          <a:prstGeom prst="rect"/>
          <a:noFill/>
          <a:ln>
            <a:noFill/>
          </a:ln>
        </p:spPr>
        <p:txBody>
          <a:bodyPr anchor="ctr" wrap="square"/>
          <a:p>
            <a:pPr lvl="0"/>
            <a:r>
              <a:t>Ovulatory</a:t>
            </a:r>
            <a:r>
              <a:t> phase</a:t>
            </a:r>
          </a:p>
        </p:txBody>
      </p:sp>
      <p:sp>
        <p:nvSpPr>
          <p:cNvPr id="1048797" name=""/>
          <p:cNvSpPr txBox="1"/>
          <p:nvPr>
            <p:ph type="body" idx="1"/>
          </p:nvPr>
        </p:nvSpPr>
        <p:spPr>
          <a:xfrm>
            <a:off x="457200" y="1600200"/>
            <a:ext cx="8229600" cy="4524375"/>
          </a:xfrm>
          <a:prstGeom prst="rect"/>
          <a:noFill/>
          <a:ln>
            <a:noFill/>
          </a:ln>
        </p:spPr>
        <p:txBody>
          <a:bodyPr anchor="t" wrap="square"/>
          <a:p>
            <a:pPr lvl="0"/>
            <a:r>
              <a:rPr b="1" i="0" strike="noStrike" u="none"/>
              <a:t>The dominant follicle usually ruptures when it is about 18 – 20 mm in size and releases an ovum at about the 14-16th day of the menstrual cycle. </a:t>
            </a:r>
          </a:p>
          <a:p>
            <a:pPr lvl="0"/>
            <a:r>
              <a:rPr b="1" i="0" strike="noStrike" u="none"/>
              <a:t>This process is called ‘ovulation’. The follicular phase ends at this stage and the Luteal Phase begins.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657" name=""/>
        <p:cNvGrpSpPr/>
        <p:nvPr/>
      </p:nvGrpSpPr>
      <p:grpSpPr>
        <a:xfrm>
          <a:off x="0" y="0"/>
          <a:ext cx="0" cy="0"/>
          <a:chOff x="0" y="0"/>
          <a:chExt cx="0" cy="0"/>
        </a:xfrm>
      </p:grpSpPr>
      <p:sp>
        <p:nvSpPr>
          <p:cNvPr id="1048798" name=""/>
          <p:cNvSpPr txBox="1"/>
          <p:nvPr>
            <p:ph type="title" idx="0"/>
          </p:nvPr>
        </p:nvSpPr>
        <p:spPr>
          <a:xfrm>
            <a:off x="457200" y="273050"/>
            <a:ext cx="8229600" cy="1143000"/>
          </a:xfrm>
          <a:prstGeom prst="rect"/>
          <a:noFill/>
          <a:ln>
            <a:noFill/>
          </a:ln>
        </p:spPr>
        <p:txBody>
          <a:bodyPr anchor="ctr" wrap="square"/>
          <a:p>
            <a:pPr lvl="0"/>
            <a:r>
              <a:rPr b="1" i="1" strike="noStrike" u="none"/>
              <a:t>Luteal phase</a:t>
            </a:r>
          </a:p>
        </p:txBody>
      </p:sp>
      <p:sp>
        <p:nvSpPr>
          <p:cNvPr id="1048799"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As the levels of estrogen rises, they inhibit the production of FSH by anterior pituitary gland and instead LH is produced.</a:t>
            </a:r>
          </a:p>
          <a:p>
            <a:pPr lvl="0"/>
            <a:r>
              <a:rPr b="1" i="0" strike="noStrike" u="none"/>
              <a:t>As soon as the </a:t>
            </a:r>
            <a:r>
              <a:rPr b="1" i="0" strike="noStrike" u="none"/>
              <a:t>Graafian</a:t>
            </a:r>
            <a:r>
              <a:rPr b="1" i="0" strike="noStrike" u="none"/>
              <a:t> follicle ruptures and releases the ovum (‘ovulation’) the cells of the follicle itself undergoes certain changes. </a:t>
            </a:r>
          </a:p>
          <a:p>
            <a:pPr lvl="0"/>
            <a:r>
              <a:rPr b="1" i="0" strike="noStrike" u="none"/>
              <a:t>Fat globules get deposited in them, they grow larger, and they assume a yellowish color. These cells are called </a:t>
            </a:r>
            <a:r>
              <a:rPr b="1" i="0" strike="noStrike" u="none">
                <a:solidFill>
                  <a:srgbClr val="FF0000"/>
                </a:solidFill>
              </a:rPr>
              <a:t>luteal </a:t>
            </a:r>
            <a:r>
              <a:rPr b="1" i="0" strike="noStrike" u="none"/>
              <a:t>cells and the follicle now forms the 'corpus luteum'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8800" name=""/>
          <p:cNvSpPr txBox="1"/>
          <p:nvPr>
            <p:ph type="title" idx="0"/>
          </p:nvPr>
        </p:nvSpPr>
        <p:spPr>
          <a:xfrm>
            <a:off x="457200" y="273050"/>
            <a:ext cx="8229600" cy="1143000"/>
          </a:xfrm>
          <a:prstGeom prst="rect"/>
          <a:noFill/>
          <a:ln>
            <a:noFill/>
          </a:ln>
        </p:spPr>
        <p:txBody>
          <a:bodyPr anchor="ctr" wrap="square"/>
          <a:p>
            <a:pPr lvl="0"/>
            <a:r>
              <a:t>Luteal</a:t>
            </a:r>
            <a:r>
              <a:t> phase ct…</a:t>
            </a:r>
          </a:p>
        </p:txBody>
      </p:sp>
      <p:sp>
        <p:nvSpPr>
          <p:cNvPr id="104880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 cells of the corpus luteum are capable of producing the hormone ‘progesterone’ which, like estrogen, acts on the uterine </a:t>
            </a:r>
            <a:r>
              <a:rPr b="1" i="0" strike="noStrike" u="sng">
                <a:solidFill>
                  <a:srgbClr val="0000FF"/>
                </a:solidFill>
              </a:rPr>
              <a:t>endometrium</a:t>
            </a:r>
            <a:r>
              <a:rPr b="1" i="0" strike="noStrike" u="none"/>
              <a:t>.</a:t>
            </a:r>
          </a:p>
          <a:p>
            <a:pPr lvl="0"/>
            <a:r>
              <a:rPr b="1" i="0" strike="noStrike" u="none"/>
              <a:t>Hence this phase is also called the </a:t>
            </a:r>
            <a:r>
              <a:rPr b="1" i="0" strike="noStrike" u="none"/>
              <a:t>progestogenic</a:t>
            </a:r>
            <a:r>
              <a:rPr b="1" i="0" strike="noStrike" u="none"/>
              <a:t> phase. The level of progesterone reaches a peak at 22 – 26th day of the cycle. </a:t>
            </a:r>
          </a:p>
          <a:p>
            <a:pPr lvl="0"/>
            <a:r>
              <a:rPr b="1" i="0" strike="noStrike" u="none"/>
              <a:t>The changes in the uterine endometrium is dependent on the hormones secreted by the ovaries. </a:t>
            </a:r>
          </a:p>
          <a:p>
            <a:pPr lvl="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8802" name=""/>
          <p:cNvSpPr txBox="1"/>
          <p:nvPr>
            <p:ph type="title" idx="0"/>
          </p:nvPr>
        </p:nvSpPr>
        <p:spPr>
          <a:xfrm>
            <a:off x="457200" y="273050"/>
            <a:ext cx="8229600" cy="1143000"/>
          </a:xfrm>
          <a:prstGeom prst="rect"/>
          <a:noFill/>
          <a:ln>
            <a:noFill/>
          </a:ln>
        </p:spPr>
        <p:txBody>
          <a:bodyPr anchor="ctr" wrap="square"/>
          <a:p>
            <a:pPr lvl="0"/>
            <a:r>
              <a:t>Ovarian cycle ct…</a:t>
            </a:r>
          </a:p>
        </p:txBody>
      </p:sp>
      <p:sp>
        <p:nvSpPr>
          <p:cNvPr id="1048803" name=""/>
          <p:cNvSpPr txBox="1"/>
          <p:nvPr>
            <p:ph type="body" idx="1"/>
          </p:nvPr>
        </p:nvSpPr>
        <p:spPr>
          <a:xfrm>
            <a:off x="457200" y="1600200"/>
            <a:ext cx="8229600" cy="4524375"/>
          </a:xfrm>
          <a:prstGeom prst="rect"/>
          <a:noFill/>
          <a:ln>
            <a:noFill/>
          </a:ln>
        </p:spPr>
        <p:txBody>
          <a:bodyPr anchor="t" wrap="square"/>
          <a:p>
            <a:pPr lvl="0"/>
            <a:r>
              <a:rPr b="1" i="0" strike="noStrike" u="none"/>
              <a:t>If pregnancy does not take place, the corpus luteum start to decrease in size and eventually atrophies</a:t>
            </a:r>
          </a:p>
          <a:p>
            <a:pPr lvl="0"/>
            <a:r>
              <a:rPr b="1" i="0" strike="noStrike" u="none"/>
              <a:t>The level progesterone falls in tandem with the activity of corpus luteum and when a critical level is reached, the endometrium is shed off.</a:t>
            </a:r>
          </a:p>
          <a:p>
            <a:pPr lvl="0"/>
            <a:r>
              <a:rPr b="1" i="0" strike="noStrike" u="none"/>
              <a:t>This signifies a </a:t>
            </a:r>
            <a:r>
              <a:rPr b="1" i="0" strike="noStrike" u="none"/>
              <a:t>begining</a:t>
            </a:r>
            <a:r>
              <a:rPr b="1" i="0" strike="noStrike" u="none"/>
              <a:t> of a new cycle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sp>
        <p:nvSpPr>
          <p:cNvPr id="1048804" name=""/>
          <p:cNvSpPr txBox="1"/>
          <p:nvPr>
            <p:ph type="title" idx="0"/>
          </p:nvPr>
        </p:nvSpPr>
        <p:spPr>
          <a:xfrm>
            <a:off x="457200" y="273050"/>
            <a:ext cx="8229600" cy="1143000"/>
          </a:xfrm>
          <a:prstGeom prst="rect"/>
          <a:noFill/>
          <a:ln>
            <a:noFill/>
          </a:ln>
        </p:spPr>
        <p:txBody>
          <a:bodyPr anchor="ctr" wrap="square"/>
          <a:p>
            <a:pPr lvl="0"/>
            <a:r>
              <a:rPr b="1" i="1" strike="noStrike" u="none"/>
              <a:t>THE UTERINE CYCLE</a:t>
            </a:r>
          </a:p>
        </p:txBody>
      </p:sp>
      <p:sp>
        <p:nvSpPr>
          <p:cNvPr id="1048805" name=""/>
          <p:cNvSpPr txBox="1"/>
          <p:nvPr>
            <p:ph type="body" idx="1"/>
          </p:nvPr>
        </p:nvSpPr>
        <p:spPr>
          <a:xfrm>
            <a:off x="457200" y="1600200"/>
            <a:ext cx="8229600" cy="4524375"/>
          </a:xfrm>
          <a:prstGeom prst="rect"/>
          <a:noFill/>
          <a:ln>
            <a:noFill/>
          </a:ln>
        </p:spPr>
        <p:txBody>
          <a:bodyPr anchor="t" wrap="square"/>
          <a:p>
            <a:pPr lvl="0"/>
            <a:r>
              <a:rPr b="1" i="0" strike="noStrike" u="none"/>
              <a:t>Describes the cyclic changes that takes place in the female uterus every month</a:t>
            </a:r>
          </a:p>
          <a:p>
            <a:pPr lvl="0"/>
            <a:r>
              <a:rPr b="1" i="0" strike="noStrike" u="none"/>
              <a:t>It is under the influence of ovarian hormones </a:t>
            </a:r>
          </a:p>
          <a:p>
            <a:pPr lvl="0"/>
            <a:r>
              <a:rPr b="1" i="0" strike="noStrike" u="none"/>
              <a:t>Consist of three phases</a:t>
            </a:r>
          </a:p>
          <a:p>
            <a:pPr lvl="2"/>
            <a:r>
              <a:rPr b="1" sz="3200" i="0" strike="noStrike" u="none"/>
              <a:t>Menstrual phase</a:t>
            </a:r>
          </a:p>
          <a:p>
            <a:pPr lvl="2"/>
            <a:r>
              <a:rPr b="1" sz="3200" i="0" strike="noStrike" u="none"/>
              <a:t>Proliferative phase</a:t>
            </a:r>
          </a:p>
          <a:p>
            <a:pPr lvl="2"/>
            <a:r>
              <a:rPr b="1" sz="3200" i="0" strike="noStrike" u="none"/>
              <a:t>Secretory phase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8806" name=""/>
          <p:cNvSpPr txBox="1"/>
          <p:nvPr>
            <p:ph type="title" idx="0"/>
          </p:nvPr>
        </p:nvSpPr>
        <p:spPr>
          <a:xfrm>
            <a:off x="457200" y="273050"/>
            <a:ext cx="8229600" cy="1143000"/>
          </a:xfrm>
          <a:prstGeom prst="rect"/>
          <a:noFill/>
          <a:ln>
            <a:noFill/>
          </a:ln>
        </p:spPr>
        <p:txBody>
          <a:bodyPr anchor="ctr" wrap="square"/>
          <a:p>
            <a:pPr lvl="0"/>
            <a:r>
              <a:rPr b="1" i="1" strike="noStrike" u="none"/>
              <a:t>Menstrual phase</a:t>
            </a:r>
          </a:p>
        </p:txBody>
      </p:sp>
      <p:sp>
        <p:nvSpPr>
          <p:cNvPr id="1048807" name=""/>
          <p:cNvSpPr txBox="1"/>
          <p:nvPr>
            <p:ph type="body" idx="1"/>
          </p:nvPr>
        </p:nvSpPr>
        <p:spPr>
          <a:xfrm>
            <a:off x="457200" y="1600200"/>
            <a:ext cx="8229600" cy="4524375"/>
          </a:xfrm>
          <a:prstGeom prst="rect"/>
          <a:noFill/>
          <a:ln>
            <a:noFill/>
          </a:ln>
        </p:spPr>
        <p:txBody>
          <a:bodyPr anchor="t" wrap="square"/>
          <a:p>
            <a:pPr lvl="0"/>
            <a:r>
              <a:rPr b="1" i="0" strike="noStrike" u="none"/>
              <a:t>Involves the shedding of the endometrium.</a:t>
            </a:r>
          </a:p>
          <a:p>
            <a:pPr lvl="0"/>
            <a:r>
              <a:rPr b="1" i="0" strike="noStrike" u="none"/>
              <a:t>Menses consist of blood, endometrial cells, endometrial secretions and the unfertilized ovum</a:t>
            </a:r>
          </a:p>
          <a:p>
            <a:pPr lvl="0"/>
            <a:r>
              <a:rPr b="1" i="0" strike="noStrike" u="none"/>
              <a:t>It occurs when the levels of progesterone are low because it trophic effect on the endometrium is withdrawn</a:t>
            </a:r>
          </a:p>
          <a:p>
            <a:pPr lvl="0"/>
          </a:p>
          <a:p>
            <a:pPr lvl="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8808" name=""/>
          <p:cNvSpPr txBox="1"/>
          <p:nvPr>
            <p:ph type="title" idx="0"/>
          </p:nvPr>
        </p:nvSpPr>
        <p:spPr>
          <a:xfrm>
            <a:off x="457200" y="273050"/>
            <a:ext cx="8229600" cy="1143000"/>
          </a:xfrm>
          <a:prstGeom prst="rect"/>
          <a:noFill/>
          <a:ln>
            <a:noFill/>
          </a:ln>
        </p:spPr>
        <p:txBody>
          <a:bodyPr anchor="ctr" wrap="square"/>
          <a:p>
            <a:pPr lvl="0"/>
            <a:r>
              <a:rPr b="1" i="1" strike="noStrike" u="none"/>
              <a:t>Proliferative phase</a:t>
            </a:r>
          </a:p>
        </p:txBody>
      </p:sp>
      <p:sp>
        <p:nvSpPr>
          <p:cNvPr id="104880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it follows the mensturation and lasts until ovulation.</a:t>
            </a:r>
          </a:p>
          <a:p>
            <a:pPr lvl="0"/>
            <a:r>
              <a:rPr b="1" i="0" strike="noStrike" u="none"/>
              <a:t>It is under the influence of estrogen which stimulates proliferation of the endometrium</a:t>
            </a:r>
          </a:p>
          <a:p>
            <a:pPr lvl="0"/>
            <a:r>
              <a:rPr b="1" i="0" strike="noStrike" u="none"/>
              <a:t>The endometrium thickens, and become highly vascularized as the number of capillaries increase</a:t>
            </a:r>
          </a:p>
          <a:p>
            <a:pPr lvl="0"/>
            <a:r>
              <a:rPr b="1" i="0" strike="noStrike" u="none"/>
              <a:t>All this takes place to prepare the uterus for a possible implantation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663" name=""/>
        <p:cNvGrpSpPr/>
        <p:nvPr/>
      </p:nvGrpSpPr>
      <p:grpSpPr>
        <a:xfrm>
          <a:off x="0" y="0"/>
          <a:ext cx="0" cy="0"/>
          <a:chOff x="0" y="0"/>
          <a:chExt cx="0" cy="0"/>
        </a:xfrm>
      </p:grpSpPr>
      <p:sp>
        <p:nvSpPr>
          <p:cNvPr id="1048810" name=""/>
          <p:cNvSpPr txBox="1"/>
          <p:nvPr>
            <p:ph type="title" idx="0"/>
          </p:nvPr>
        </p:nvSpPr>
        <p:spPr>
          <a:xfrm>
            <a:off x="457200" y="273050"/>
            <a:ext cx="8229600" cy="1143000"/>
          </a:xfrm>
          <a:prstGeom prst="rect"/>
          <a:noFill/>
          <a:ln>
            <a:noFill/>
          </a:ln>
        </p:spPr>
        <p:txBody>
          <a:bodyPr anchor="ctr" wrap="square"/>
          <a:p>
            <a:pPr lvl="0"/>
          </a:p>
        </p:txBody>
      </p:sp>
      <p:sp>
        <p:nvSpPr>
          <p:cNvPr id="1048811" name=""/>
          <p:cNvSpPr txBox="1"/>
          <p:nvPr>
            <p:ph type="body" idx="1"/>
          </p:nvPr>
        </p:nvSpPr>
        <p:spPr>
          <a:xfrm>
            <a:off x="457200" y="1600200"/>
            <a:ext cx="8229600" cy="4524375"/>
          </a:xfrm>
          <a:prstGeom prst="rect"/>
          <a:noFill/>
          <a:ln>
            <a:noFill/>
          </a:ln>
        </p:spPr>
        <p:txBody>
          <a:bodyPr anchor="t" wrap="square"/>
          <a:p>
            <a:pPr lvl="0"/>
            <a:r>
              <a:rPr b="1" i="0" strike="noStrike" u="none"/>
              <a:t>When levels of estrogen reaches the peak, ovulation occurs and this stage comes to an end.</a:t>
            </a:r>
          </a:p>
          <a:p>
            <a:pPr lvl="0"/>
            <a:r>
              <a:rPr b="1" i="0" strike="noStrike" u="none"/>
              <a:t>Increased levels of estrogen stimulates the cervix to produce lubricative mucus that becomes watery towards ovulation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8812" name=""/>
          <p:cNvSpPr txBox="1"/>
          <p:nvPr>
            <p:ph type="title" idx="0"/>
          </p:nvPr>
        </p:nvSpPr>
        <p:spPr>
          <a:xfrm>
            <a:off x="457200" y="273050"/>
            <a:ext cx="8229600" cy="1143000"/>
          </a:xfrm>
          <a:prstGeom prst="rect"/>
          <a:noFill/>
          <a:ln>
            <a:noFill/>
          </a:ln>
        </p:spPr>
        <p:txBody>
          <a:bodyPr anchor="ctr" wrap="square"/>
          <a:p>
            <a:pPr lvl="0"/>
            <a:r>
              <a:rPr b="1" i="1" strike="noStrike" u="none"/>
              <a:t>Secretory phase</a:t>
            </a:r>
          </a:p>
        </p:txBody>
      </p:sp>
      <p:sp>
        <p:nvSpPr>
          <p:cNvPr id="1048813" name=""/>
          <p:cNvSpPr txBox="1"/>
          <p:nvPr>
            <p:ph type="body" idx="1"/>
          </p:nvPr>
        </p:nvSpPr>
        <p:spPr>
          <a:xfrm>
            <a:off x="457200" y="1600200"/>
            <a:ext cx="8229600" cy="4524375"/>
          </a:xfrm>
          <a:prstGeom prst="rect"/>
          <a:noFill/>
          <a:ln>
            <a:noFill/>
          </a:ln>
        </p:spPr>
        <p:txBody>
          <a:bodyPr anchor="t" wrap="square"/>
          <a:p>
            <a:pPr lvl="0"/>
            <a:r>
              <a:rPr b="1" i="0" strike="noStrike" u="none"/>
              <a:t>It follows ovulation and is under influence of progesterone hormone and to some extent estrogen </a:t>
            </a:r>
          </a:p>
          <a:p>
            <a:pPr lvl="0"/>
            <a:r>
              <a:rPr b="1" i="0" strike="noStrike" u="none"/>
              <a:t>Progesterone causes further thickening of the endometrium, the endometrial glands become more tortuous and endometrium becomes more vascular.</a:t>
            </a:r>
          </a:p>
          <a:p>
            <a:pPr lvl="0"/>
          </a:p>
          <a:p>
            <a:pPr lvl="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8814" name=""/>
          <p:cNvSpPr txBox="1"/>
          <p:nvPr>
            <p:ph type="title" idx="0"/>
          </p:nvPr>
        </p:nvSpPr>
        <p:spPr>
          <a:xfrm>
            <a:off x="457200" y="273050"/>
            <a:ext cx="8229600" cy="1143000"/>
          </a:xfrm>
          <a:prstGeom prst="rect"/>
          <a:noFill/>
          <a:ln>
            <a:noFill/>
          </a:ln>
        </p:spPr>
        <p:txBody>
          <a:bodyPr anchor="ctr" wrap="square"/>
          <a:p>
            <a:pPr lvl="0"/>
          </a:p>
        </p:txBody>
      </p:sp>
      <p:sp>
        <p:nvSpPr>
          <p:cNvPr id="1048815" name=""/>
          <p:cNvSpPr txBox="1"/>
          <p:nvPr>
            <p:ph type="body" idx="1"/>
          </p:nvPr>
        </p:nvSpPr>
        <p:spPr>
          <a:xfrm>
            <a:off x="457200" y="1600200"/>
            <a:ext cx="8229600" cy="4524375"/>
          </a:xfrm>
          <a:prstGeom prst="rect"/>
          <a:noFill/>
          <a:ln>
            <a:noFill/>
          </a:ln>
        </p:spPr>
        <p:txBody>
          <a:bodyPr anchor="t" wrap="square"/>
          <a:p>
            <a:pPr lvl="0"/>
            <a:r>
              <a:rPr b="1" i="0" strike="noStrike" u="none"/>
              <a:t>If fertilization does not occur, the corpus luteum degenerates and the levels of progesterone goes down</a:t>
            </a:r>
          </a:p>
          <a:p>
            <a:pPr lvl="0"/>
            <a:r>
              <a:rPr b="1" i="0" strike="noStrike" u="none"/>
              <a:t>With the withdrawal of the maintenance effects of progesterone, the endometrium eventually breaks down leading to menses</a:t>
            </a:r>
          </a:p>
          <a:p>
            <a:pPr lvl="0">
              <a:buNone/>
            </a:pPr>
          </a:p>
          <a:p>
            <a:pPr lvl="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8642" name=""/>
          <p:cNvSpPr txBox="1"/>
          <p:nvPr>
            <p:ph type="title" idx="0"/>
          </p:nvPr>
        </p:nvSpPr>
        <p:spPr>
          <a:xfrm>
            <a:off x="457200" y="273050"/>
            <a:ext cx="8229600" cy="1143000"/>
          </a:xfrm>
          <a:prstGeom prst="rect"/>
          <a:noFill/>
          <a:ln>
            <a:noFill/>
          </a:ln>
        </p:spPr>
        <p:txBody>
          <a:bodyPr anchor="ctr" wrap="square"/>
          <a:p>
            <a:pPr lvl="0"/>
            <a:r>
              <a:rPr b="1" i="1" strike="noStrike" u="none"/>
              <a:t>Aims of a midwife</a:t>
            </a:r>
          </a:p>
        </p:txBody>
      </p:sp>
      <p:sp>
        <p:nvSpPr>
          <p:cNvPr id="1048643" name=""/>
          <p:cNvSpPr txBox="1"/>
          <p:nvPr>
            <p:ph type="body" idx="1"/>
          </p:nvPr>
        </p:nvSpPr>
        <p:spPr>
          <a:xfrm>
            <a:off x="457200" y="1600200"/>
            <a:ext cx="8229600" cy="4524375"/>
          </a:xfrm>
          <a:prstGeom prst="rect"/>
          <a:noFill/>
          <a:ln>
            <a:noFill/>
          </a:ln>
        </p:spPr>
        <p:txBody>
          <a:bodyPr anchor="t" wrap="square">
            <a:normAutofit fontScale="92000" lnSpcReduction="10000"/>
          </a:bodyPr>
          <a:p>
            <a:pPr indent="514350" lvl="0" marL="514350">
              <a:buFont typeface="+mj-lt"/>
              <a:buAutoNum type="arabicPeriod" startAt="1"/>
            </a:pPr>
            <a:r>
              <a:rPr b="1" i="0" strike="noStrike" u="none"/>
              <a:t>To promote and maintain the physical and psychological health of the pregnant woman in order to ensure birth of a normal healthy baby without any complications to either the mother or the baby</a:t>
            </a:r>
          </a:p>
          <a:p>
            <a:pPr indent="514350" lvl="0" marL="514350">
              <a:buFont typeface="+mj-lt"/>
              <a:buAutoNum type="arabicPeriod" startAt="1"/>
            </a:pPr>
            <a:r>
              <a:rPr b="1" i="0" strike="noStrike" u="none"/>
              <a:t>To ensure a live healthy baby through fetal supervision</a:t>
            </a:r>
          </a:p>
          <a:p>
            <a:pPr indent="514350" lvl="0" marL="514350">
              <a:buFont typeface="+mj-lt"/>
              <a:buAutoNum type="arabicPeriod" startAt="1"/>
            </a:pPr>
            <a:r>
              <a:rPr b="1" i="0" strike="noStrike" u="none"/>
              <a:t>To prepare the mother through health messages for, lactation and subsequent care of the baby.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666" name=""/>
        <p:cNvGrpSpPr/>
        <p:nvPr/>
      </p:nvGrpSpPr>
      <p:grpSpPr>
        <a:xfrm>
          <a:off x="0" y="0"/>
          <a:ext cx="0" cy="0"/>
          <a:chOff x="0" y="0"/>
          <a:chExt cx="0" cy="0"/>
        </a:xfrm>
      </p:grpSpPr>
      <p:pic>
        <p:nvPicPr>
          <p:cNvPr id="2097169" name=""/>
          <p:cNvPicPr>
            <a:picLocks/>
          </p:cNvPicPr>
          <p:nvPr/>
        </p:nvPicPr>
        <p:blipFill>
          <a:blip xmlns:r="http://schemas.openxmlformats.org/officeDocument/2006/relationships" r:embed="rId1"/>
          <a:srcRect/>
          <a:stretch>
            <a:fillRect/>
          </a:stretch>
        </p:blipFill>
        <p:spPr>
          <a:xfrm>
            <a:off x="533400" y="381000"/>
            <a:ext cx="8382000" cy="5562600"/>
          </a:xfrm>
          <a:prstGeom prst="rect"/>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8816" name=""/>
          <p:cNvSpPr txBox="1"/>
          <p:nvPr>
            <p:ph type="title" idx="0"/>
          </p:nvPr>
        </p:nvSpPr>
        <p:spPr>
          <a:xfrm>
            <a:off x="457200" y="273050"/>
            <a:ext cx="8229600" cy="1143000"/>
          </a:xfrm>
          <a:prstGeom prst="rect"/>
          <a:noFill/>
          <a:ln>
            <a:noFill/>
          </a:ln>
        </p:spPr>
        <p:txBody>
          <a:bodyPr anchor="ctr" wrap="square"/>
          <a:p>
            <a:pPr lvl="0"/>
            <a:r>
              <a:t>Ovarian cycle</a:t>
            </a:r>
          </a:p>
        </p:txBody>
      </p:sp>
      <p:pic>
        <p:nvPicPr>
          <p:cNvPr id="2097170" name=""/>
          <p:cNvPicPr>
            <a:picLocks/>
          </p:cNvPicPr>
          <p:nvPr/>
        </p:nvPicPr>
        <p:blipFill>
          <a:blip xmlns:r="http://schemas.openxmlformats.org/officeDocument/2006/relationships" r:embed="rId1"/>
          <a:srcRect/>
          <a:stretch>
            <a:fillRect/>
          </a:stretch>
        </p:blipFill>
        <p:spPr>
          <a:xfrm>
            <a:off x="228600" y="1447800"/>
            <a:ext cx="8610600" cy="4800600"/>
          </a:xfrm>
          <a:prstGeom prst="rect"/>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8817" name=""/>
          <p:cNvSpPr txBox="1"/>
          <p:nvPr>
            <p:ph type="title" idx="0"/>
          </p:nvPr>
        </p:nvSpPr>
        <p:spPr>
          <a:xfrm>
            <a:off x="457200" y="273050"/>
            <a:ext cx="8229600" cy="1143000"/>
          </a:xfrm>
          <a:prstGeom prst="rect"/>
          <a:noFill/>
          <a:ln>
            <a:noFill/>
          </a:ln>
        </p:spPr>
        <p:txBody>
          <a:bodyPr anchor="ctr" wrap="square"/>
          <a:p>
            <a:pPr lvl="0"/>
            <a:r>
              <a:rPr b="1" i="1" strike="noStrike" u="none"/>
              <a:t>Functions of estrogen</a:t>
            </a:r>
          </a:p>
        </p:txBody>
      </p:sp>
      <p:sp>
        <p:nvSpPr>
          <p:cNvPr id="1048818" name=""/>
          <p:cNvSpPr txBox="1"/>
          <p:nvPr>
            <p:ph type="body" idx="1"/>
          </p:nvPr>
        </p:nvSpPr>
        <p:spPr>
          <a:xfrm>
            <a:off x="457200" y="1600200"/>
            <a:ext cx="8229600" cy="4524375"/>
          </a:xfrm>
          <a:prstGeom prst="rect"/>
          <a:noFill/>
          <a:ln>
            <a:noFill/>
          </a:ln>
        </p:spPr>
        <p:txBody>
          <a:bodyPr anchor="t" wrap="square"/>
          <a:p>
            <a:pPr lvl="0"/>
            <a:r>
              <a:rPr b="1" i="0" strike="noStrike" u="none">
                <a:solidFill>
                  <a:srgbClr val="0070C0"/>
                </a:solidFill>
              </a:rPr>
              <a:t>Structural</a:t>
            </a:r>
            <a:r>
              <a:t> </a:t>
            </a:r>
          </a:p>
          <a:p>
            <a:pPr indent="514350" lvl="0" marL="514350">
              <a:buFont typeface="+mj-lt"/>
              <a:buAutoNum type="arabicPeriod" startAt="1"/>
            </a:pPr>
            <a:r>
              <a:rPr b="1" i="0" strike="noStrike" u="none"/>
              <a:t>promote formation of female secondary sex characteristics</a:t>
            </a:r>
          </a:p>
          <a:p>
            <a:pPr indent="514350" lvl="0" marL="514350">
              <a:buFont typeface="+mj-lt"/>
              <a:buAutoNum type="arabicPeriod" startAt="1"/>
            </a:pPr>
            <a:r>
              <a:rPr b="1" i="0" strike="noStrike" u="none"/>
              <a:t>stimulate endometrial growth</a:t>
            </a:r>
          </a:p>
          <a:p>
            <a:pPr indent="514350" lvl="0" marL="514350">
              <a:buFont typeface="+mj-lt"/>
              <a:buAutoNum type="arabicPeriod" startAt="1"/>
            </a:pPr>
            <a:r>
              <a:rPr b="1" i="0" strike="noStrike" u="none"/>
              <a:t>increase uterine growth</a:t>
            </a:r>
          </a:p>
          <a:p>
            <a:pPr indent="514350" lvl="0" marL="514350">
              <a:buFont typeface="+mj-lt"/>
              <a:buAutoNum type="arabicPeriod" startAt="1"/>
            </a:pPr>
            <a:r>
              <a:rPr b="1" i="0" strike="noStrike" u="none"/>
              <a:t>maintenance of vessels and skin</a:t>
            </a:r>
          </a:p>
          <a:p>
            <a:pPr indent="514350" lvl="0" marL="514350">
              <a:buFont typeface="+mj-lt"/>
              <a:buAutoNum type="arabicPeriod" startAt="1"/>
            </a:pPr>
            <a:r>
              <a:rPr b="1" i="0" strike="noStrike" u="none"/>
              <a:t>reduce bone reabsorption, increase bone formation</a:t>
            </a:r>
          </a:p>
          <a:p>
            <a:pPr indent="514350" lvl="0" marL="514350">
              <a:buNone/>
            </a:pPr>
          </a:p>
          <a:p>
            <a:pPr indent="514350" lvl="0" marL="514350">
              <a:buFont typeface="+mj-lt"/>
              <a:buAutoNum type="arabicPeriod" startAt="1"/>
            </a:p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8822" name=""/>
          <p:cNvSpPr txBox="1"/>
          <p:nvPr>
            <p:ph type="title" idx="0"/>
          </p:nvPr>
        </p:nvSpPr>
        <p:spPr>
          <a:xfrm>
            <a:off x="457200" y="273050"/>
            <a:ext cx="8229600" cy="1143000"/>
          </a:xfrm>
          <a:prstGeom prst="rect"/>
          <a:noFill/>
          <a:ln>
            <a:noFill/>
          </a:ln>
        </p:spPr>
        <p:txBody>
          <a:bodyPr anchor="ctr" wrap="square"/>
          <a:p>
            <a:pPr lvl="0"/>
          </a:p>
        </p:txBody>
      </p:sp>
      <p:sp>
        <p:nvSpPr>
          <p:cNvPr id="1048823"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increase hepatic production of binding proteins</a:t>
            </a:r>
          </a:p>
          <a:p>
            <a:pPr lvl="0"/>
            <a:r>
              <a:rPr b="1" i="0" strike="noStrike" u="none"/>
              <a:t>Coagulation- increase circulating level of factors 2,7,9,10, </a:t>
            </a:r>
            <a:r>
              <a:rPr b="1" i="0" strike="noStrike" u="none"/>
              <a:t>antithrombin</a:t>
            </a:r>
            <a:r>
              <a:rPr b="1" i="0" strike="noStrike" u="none"/>
              <a:t> III, </a:t>
            </a:r>
            <a:r>
              <a:rPr b="1" i="0" strike="noStrike" u="none"/>
              <a:t>plasminogen</a:t>
            </a:r>
          </a:p>
          <a:p>
            <a:pPr lvl="0"/>
            <a:r>
              <a:rPr b="1" i="0" strike="noStrike" u="none"/>
              <a:t>increase platelet adhesiveness</a:t>
            </a:r>
          </a:p>
          <a:p>
            <a:pPr lvl="0"/>
            <a:r>
              <a:rPr b="1" i="0" strike="noStrike" u="none"/>
              <a:t>Lipid -increase HDL, triglyceride, fat </a:t>
            </a:r>
            <a:r>
              <a:rPr b="1" i="0" strike="noStrike" u="none"/>
              <a:t>depositition</a:t>
            </a:r>
          </a:p>
          <a:p>
            <a:pPr lvl="0"/>
            <a:r>
              <a:rPr b="1" i="0" strike="noStrike" u="none"/>
              <a:t>decrease LDL</a:t>
            </a:r>
          </a:p>
          <a:p>
            <a:pPr lvl="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672" name=""/>
        <p:cNvGrpSpPr/>
        <p:nvPr/>
      </p:nvGrpSpPr>
      <p:grpSpPr>
        <a:xfrm>
          <a:off x="0" y="0"/>
          <a:ext cx="0" cy="0"/>
          <a:chOff x="0" y="0"/>
          <a:chExt cx="0" cy="0"/>
        </a:xfrm>
      </p:grpSpPr>
      <p:sp>
        <p:nvSpPr>
          <p:cNvPr id="1048824" name=""/>
          <p:cNvSpPr txBox="1"/>
          <p:nvPr>
            <p:ph type="title" idx="0"/>
          </p:nvPr>
        </p:nvSpPr>
        <p:spPr>
          <a:xfrm>
            <a:off x="457200" y="273050"/>
            <a:ext cx="8229600" cy="1143000"/>
          </a:xfrm>
          <a:prstGeom prst="rect"/>
          <a:noFill/>
          <a:ln>
            <a:noFill/>
          </a:ln>
        </p:spPr>
        <p:txBody>
          <a:bodyPr anchor="ctr" wrap="square"/>
          <a:p>
            <a:pPr lvl="0"/>
            <a:r>
              <a:rPr b="1" i="1" strike="noStrike" u="none"/>
              <a:t>Functions of progesterone</a:t>
            </a:r>
          </a:p>
        </p:txBody>
      </p:sp>
      <p:sp>
        <p:nvSpPr>
          <p:cNvPr id="1048825"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t> </a:t>
            </a:r>
            <a:r>
              <a:rPr b="1" i="0" strike="noStrike" u="none"/>
              <a:t>converts the endometrium to its secretory stage to prepare the uterus for implantation</a:t>
            </a:r>
          </a:p>
          <a:p>
            <a:pPr indent="514350" lvl="0" marL="514350">
              <a:buFont typeface="+mj-lt"/>
              <a:buAutoNum type="arabicPeriod" startAt="1"/>
            </a:pPr>
            <a:r>
              <a:rPr b="1" i="0" strike="noStrike" u="none"/>
              <a:t>During implantation and gestation, progesterone appears to decrease the maternal immune response to allow for the acceptance of the pregnancy.</a:t>
            </a:r>
          </a:p>
          <a:p>
            <a:pPr indent="514350" lvl="0" marL="514350">
              <a:buFont typeface="+mj-lt"/>
              <a:buAutoNum type="arabicPeriod" startAt="1"/>
            </a:pPr>
            <a:r>
              <a:rPr b="1" i="0" strike="noStrike" u="none"/>
              <a:t>Progesterone decreases contractility of the uterine smooth muscle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8829" name=""/>
          <p:cNvSpPr txBox="1"/>
          <p:nvPr>
            <p:ph type="title" idx="0"/>
          </p:nvPr>
        </p:nvSpPr>
        <p:spPr>
          <a:xfrm>
            <a:off x="457200" y="273050"/>
            <a:ext cx="8229600" cy="1143000"/>
          </a:xfrm>
          <a:prstGeom prst="rect"/>
          <a:noFill/>
          <a:ln>
            <a:noFill/>
          </a:ln>
        </p:spPr>
        <p:txBody>
          <a:bodyPr anchor="ctr" wrap="square"/>
          <a:p>
            <a:pPr lvl="0"/>
          </a:p>
        </p:txBody>
      </p:sp>
      <p:sp>
        <p:nvSpPr>
          <p:cNvPr id="1048830" name=""/>
          <p:cNvSpPr txBox="1"/>
          <p:nvPr>
            <p:ph type="body" idx="1"/>
          </p:nvPr>
        </p:nvSpPr>
        <p:spPr>
          <a:xfrm>
            <a:off x="457200" y="1600200"/>
            <a:ext cx="8229600" cy="4524375"/>
          </a:xfrm>
          <a:prstGeom prst="rect"/>
          <a:noFill/>
          <a:ln>
            <a:noFill/>
          </a:ln>
        </p:spPr>
        <p:txBody>
          <a:bodyPr anchor="t" wrap="square"/>
          <a:p>
            <a:pPr lvl="0">
              <a:buNone/>
            </a:pPr>
            <a:r>
              <a:rPr b="1" i="0" strike="noStrike" u="none"/>
              <a:t>4. In addition progesterone inhibits lactation during pregnancy. </a:t>
            </a:r>
          </a:p>
          <a:p>
            <a:pPr lvl="0">
              <a:buNone/>
            </a:pPr>
            <a:r>
              <a:rPr b="1" i="0" strike="noStrike" u="none"/>
              <a:t>5. The fetus metabolizes placental progesterone in the production of adrenal  steroids.</a:t>
            </a:r>
          </a:p>
          <a:p>
            <a:pPr lvl="0">
              <a:buNone/>
            </a:pPr>
            <a:r>
              <a:rPr b="1" i="0" strike="noStrike" u="none"/>
              <a:t> 6. Females </a:t>
            </a:r>
            <a:r>
              <a:rPr b="1" i="0" strike="noStrike" u="none">
                <a:solidFill>
                  <a:srgbClr val="CC3300"/>
                </a:solidFill>
              </a:rPr>
              <a:t>Breasts, it </a:t>
            </a:r>
            <a:r>
              <a:rPr b="1" sz="3200" i="0" strike="noStrike" u="none"/>
              <a:t>Stimulates development of alveoli for milk production. </a:t>
            </a:r>
          </a:p>
          <a:p>
            <a:pPr lvl="0">
              <a:buNone/>
            </a:pPr>
            <a:r>
              <a:rPr b="1" sz="3600" i="0" strike="noStrike" u="none"/>
              <a:t>7. </a:t>
            </a:r>
            <a:r>
              <a:rPr b="1" sz="3600" i="0" strike="noStrike" u="none"/>
              <a:t>I</a:t>
            </a:r>
            <a:r>
              <a:rPr b="1" sz="3600" i="0" strike="noStrike" u="none"/>
              <a:t>ncreases the body temp by 0.5°c</a:t>
            </a:r>
          </a:p>
          <a:p>
            <a:pPr lvl="0">
              <a:buNone/>
            </a:p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676" name=""/>
        <p:cNvGrpSpPr/>
        <p:nvPr/>
      </p:nvGrpSpPr>
      <p:grpSpPr>
        <a:xfrm>
          <a:off x="0" y="0"/>
          <a:ext cx="0" cy="0"/>
          <a:chOff x="0" y="0"/>
          <a:chExt cx="0" cy="0"/>
        </a:xfrm>
      </p:grpSpPr>
      <p:sp>
        <p:nvSpPr>
          <p:cNvPr id="1048831" name=""/>
          <p:cNvSpPr txBox="1"/>
          <p:nvPr>
            <p:ph type="title" idx="0"/>
          </p:nvPr>
        </p:nvSpPr>
        <p:spPr>
          <a:xfrm>
            <a:off x="457200" y="273050"/>
            <a:ext cx="8229600" cy="1143000"/>
          </a:xfrm>
          <a:prstGeom prst="rect"/>
          <a:noFill/>
          <a:ln>
            <a:noFill/>
          </a:ln>
        </p:spPr>
        <p:txBody>
          <a:bodyPr anchor="ctr" wrap="square"/>
          <a:p>
            <a:pPr lvl="0"/>
            <a:r>
              <a:rPr b="1" i="1" strike="noStrike" u="none"/>
              <a:t>MALE REPRODUCTIVE SYSTEM</a:t>
            </a:r>
          </a:p>
        </p:txBody>
      </p:sp>
      <p:sp>
        <p:nvSpPr>
          <p:cNvPr id="1048832"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Consists of:-</a:t>
            </a:r>
          </a:p>
          <a:p>
            <a:pPr lvl="1"/>
            <a:r>
              <a:rPr b="1" sz="3200" i="0" strike="noStrike" u="none"/>
              <a:t>2 testes</a:t>
            </a:r>
          </a:p>
          <a:p>
            <a:pPr lvl="1"/>
            <a:r>
              <a:rPr b="1" sz="3200" i="0" strike="noStrike" u="none"/>
              <a:t>2 epididymis</a:t>
            </a:r>
          </a:p>
          <a:p>
            <a:pPr lvl="1"/>
            <a:r>
              <a:rPr b="1" sz="3200" i="0" strike="noStrike" u="none"/>
              <a:t>2 vas deferens</a:t>
            </a:r>
          </a:p>
          <a:p>
            <a:pPr lvl="1"/>
            <a:r>
              <a:rPr b="1" sz="3200" i="0" strike="noStrike" u="none"/>
              <a:t>2 seminal vesicles</a:t>
            </a:r>
          </a:p>
          <a:p>
            <a:pPr lvl="1"/>
            <a:r>
              <a:rPr b="1" sz="3200" i="0" strike="noStrike" u="none"/>
              <a:t>1 prostate gland</a:t>
            </a:r>
          </a:p>
          <a:p>
            <a:pPr lvl="1"/>
            <a:r>
              <a:rPr b="1" sz="3200" i="0" strike="noStrike" u="none"/>
              <a:t>1 </a:t>
            </a:r>
            <a:r>
              <a:rPr b="1" sz="3200" i="0" strike="noStrike" u="none"/>
              <a:t>cowper’s</a:t>
            </a:r>
            <a:r>
              <a:rPr b="1" sz="3200" i="0" strike="noStrike" u="none"/>
              <a:t> gland</a:t>
            </a:r>
          </a:p>
          <a:p>
            <a:pPr lvl="1"/>
            <a:r>
              <a:rPr b="1" sz="3200" i="0" strike="noStrike" u="none"/>
              <a:t>1 penis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8833" name=""/>
          <p:cNvSpPr txBox="1"/>
          <p:nvPr>
            <p:ph type="title" idx="0"/>
          </p:nvPr>
        </p:nvSpPr>
        <p:spPr>
          <a:xfrm>
            <a:off x="457200" y="273050"/>
            <a:ext cx="8229600" cy="1143000"/>
          </a:xfrm>
          <a:prstGeom prst="rect"/>
          <a:noFill/>
          <a:ln>
            <a:noFill/>
          </a:ln>
        </p:spPr>
        <p:txBody>
          <a:bodyPr anchor="ctr" wrap="square"/>
          <a:p>
            <a:pPr lvl="0"/>
            <a:r>
              <a:rPr b="1" i="1" strike="noStrike" u="none"/>
              <a:t>a) scrotum</a:t>
            </a:r>
          </a:p>
        </p:txBody>
      </p:sp>
      <p:sp>
        <p:nvSpPr>
          <p:cNvPr id="104883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 deeply pigmented pouch made of skin that lies below the symphysis pubis and behind the penis.</a:t>
            </a:r>
          </a:p>
          <a:p>
            <a:pPr lvl="0"/>
            <a:r>
              <a:rPr b="1" i="0" strike="noStrike" u="none"/>
              <a:t>It is made of connective tissue, fibrous tissue and smooth muscles</a:t>
            </a:r>
          </a:p>
          <a:p>
            <a:pPr lvl="0"/>
            <a:r>
              <a:rPr b="1" i="0" strike="noStrike" u="none"/>
              <a:t>It is divided into two compartments, each containing a testis, epididymis and testicular end of a spermatic cord.</a:t>
            </a:r>
          </a:p>
          <a:p>
            <a:pPr lvl="0"/>
            <a:r>
              <a:rPr b="1" i="0" strike="noStrike" u="none"/>
              <a:t>It main function is to maintain testicular temperatures below the core body temperatures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8835" name=""/>
          <p:cNvSpPr txBox="1"/>
          <p:nvPr>
            <p:ph type="title" idx="0"/>
          </p:nvPr>
        </p:nvSpPr>
        <p:spPr>
          <a:xfrm>
            <a:off x="457200" y="273050"/>
            <a:ext cx="8229600" cy="1143000"/>
          </a:xfrm>
          <a:prstGeom prst="rect"/>
          <a:noFill/>
          <a:ln>
            <a:noFill/>
          </a:ln>
        </p:spPr>
        <p:txBody>
          <a:bodyPr anchor="ctr" wrap="square"/>
          <a:p>
            <a:pPr lvl="0"/>
            <a:r>
              <a:rPr b="1" i="1" strike="noStrike" u="none"/>
              <a:t>b) testes</a:t>
            </a:r>
          </a:p>
        </p:txBody>
      </p:sp>
      <p:sp>
        <p:nvSpPr>
          <p:cNvPr id="1048836" name=""/>
          <p:cNvSpPr txBox="1"/>
          <p:nvPr>
            <p:ph type="body" idx="1"/>
          </p:nvPr>
        </p:nvSpPr>
        <p:spPr>
          <a:xfrm>
            <a:off x="457200" y="1600200"/>
            <a:ext cx="8229600" cy="4524375"/>
          </a:xfrm>
          <a:prstGeom prst="rect"/>
          <a:noFill/>
          <a:ln>
            <a:noFill/>
          </a:ln>
        </p:spPr>
        <p:txBody>
          <a:bodyPr anchor="t" wrap="square"/>
          <a:p>
            <a:pPr lvl="0"/>
            <a:r>
              <a:rPr b="1" i="0" strike="noStrike" u="none"/>
              <a:t>They are the male reproductive glands, equivalent to ovaries in females</a:t>
            </a:r>
          </a:p>
          <a:p>
            <a:pPr lvl="0"/>
            <a:r>
              <a:rPr b="1" i="0" strike="noStrike" u="none"/>
              <a:t>Each is about 4 cm long, 2.5cm wide and 3 cm thick.</a:t>
            </a:r>
          </a:p>
          <a:p>
            <a:pPr lvl="0"/>
            <a:r>
              <a:rPr b="1" i="0" strike="noStrike" u="none"/>
              <a:t>They are suspended in the scrotum by the spermatic cords.</a:t>
            </a:r>
          </a:p>
          <a:p>
            <a:pPr lvl="0"/>
            <a:r>
              <a:rPr b="1" i="0" strike="noStrike" u="none"/>
              <a:t>They are surrounded by three layers of tissues:-</a:t>
            </a:r>
          </a:p>
          <a:p>
            <a:pPr lvl="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679" name=""/>
        <p:cNvGrpSpPr/>
        <p:nvPr/>
      </p:nvGrpSpPr>
      <p:grpSpPr>
        <a:xfrm>
          <a:off x="0" y="0"/>
          <a:ext cx="0" cy="0"/>
          <a:chOff x="0" y="0"/>
          <a:chExt cx="0" cy="0"/>
        </a:xfrm>
      </p:grpSpPr>
      <p:sp>
        <p:nvSpPr>
          <p:cNvPr id="1048837" name=""/>
          <p:cNvSpPr txBox="1"/>
          <p:nvPr>
            <p:ph type="title" idx="0"/>
          </p:nvPr>
        </p:nvSpPr>
        <p:spPr>
          <a:xfrm>
            <a:off x="457200" y="273050"/>
            <a:ext cx="8229600" cy="1143000"/>
          </a:xfrm>
          <a:prstGeom prst="rect"/>
          <a:noFill/>
          <a:ln>
            <a:noFill/>
          </a:ln>
        </p:spPr>
        <p:txBody>
          <a:bodyPr anchor="ctr" wrap="square"/>
          <a:p>
            <a:pPr lvl="0"/>
          </a:p>
        </p:txBody>
      </p:sp>
      <p:sp>
        <p:nvSpPr>
          <p:cNvPr id="1048838" name=""/>
          <p:cNvSpPr txBox="1"/>
          <p:nvPr>
            <p:ph type="body" idx="1"/>
          </p:nvPr>
        </p:nvSpPr>
        <p:spPr>
          <a:xfrm>
            <a:off x="457200" y="1600200"/>
            <a:ext cx="8229600" cy="4524375"/>
          </a:xfrm>
          <a:prstGeom prst="rect"/>
          <a:noFill/>
          <a:ln>
            <a:noFill/>
          </a:ln>
        </p:spPr>
        <p:txBody>
          <a:bodyPr anchor="t" wrap="square"/>
          <a:p>
            <a:pPr lvl="1"/>
            <a:r>
              <a:rPr b="1" sz="3200" i="0" strike="noStrike" u="none"/>
              <a:t>Tunica vaginalis(outer)- which originates from abdominal and pelvic peritoneum</a:t>
            </a:r>
          </a:p>
          <a:p>
            <a:pPr lvl="1"/>
            <a:r>
              <a:rPr b="1" sz="3200" i="0" strike="noStrike" u="none"/>
              <a:t>Tunica albuginea(middle)- fibrous covering and the outer layer derived from the septum that divides the scrotum</a:t>
            </a:r>
          </a:p>
          <a:p>
            <a:pPr lvl="1"/>
            <a:r>
              <a:rPr b="1" sz="3200" i="0" strike="noStrike" u="none"/>
              <a:t>Tunica vasculosa(inner)- consist of connective tissues and capillary network.</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itel Prime 4</dc:creator>
  <dcterms:created xsi:type="dcterms:W3CDTF">2016-11-06T06:23:57Z</dcterms:created>
  <dcterms:modified xsi:type="dcterms:W3CDTF">2019-02-12T10:26:17Z</dcterms:modified>
</cp:coreProperties>
</file>