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8"/>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66" r:id="rId15"/>
    <p:sldId id="267"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500" r:id="rId171"/>
    <p:sldId id="501" r:id="rId172"/>
    <p:sldId id="502" r:id="rId173"/>
    <p:sldId id="503" r:id="rId174"/>
    <p:sldId id="505" r:id="rId175"/>
    <p:sldId id="506" r:id="rId176"/>
    <p:sldId id="507" r:id="rId177"/>
    <p:sldId id="508" r:id="rId178"/>
    <p:sldId id="509" r:id="rId179"/>
    <p:sldId id="510" r:id="rId180"/>
    <p:sldId id="511" r:id="rId181"/>
    <p:sldId id="504" r:id="rId182"/>
    <p:sldId id="426" r:id="rId183"/>
    <p:sldId id="427" r:id="rId184"/>
    <p:sldId id="428" r:id="rId185"/>
    <p:sldId id="429" r:id="rId186"/>
    <p:sldId id="430" r:id="rId187"/>
    <p:sldId id="431" r:id="rId188"/>
    <p:sldId id="432" r:id="rId189"/>
    <p:sldId id="433" r:id="rId190"/>
    <p:sldId id="434" r:id="rId191"/>
    <p:sldId id="435" r:id="rId192"/>
    <p:sldId id="436" r:id="rId193"/>
    <p:sldId id="437" r:id="rId194"/>
    <p:sldId id="438" r:id="rId195"/>
    <p:sldId id="439" r:id="rId196"/>
    <p:sldId id="440" r:id="rId197"/>
    <p:sldId id="441" r:id="rId198"/>
    <p:sldId id="442" r:id="rId199"/>
    <p:sldId id="443" r:id="rId200"/>
    <p:sldId id="444" r:id="rId201"/>
    <p:sldId id="445" r:id="rId202"/>
    <p:sldId id="446" r:id="rId203"/>
    <p:sldId id="447" r:id="rId204"/>
    <p:sldId id="448" r:id="rId205"/>
    <p:sldId id="449" r:id="rId206"/>
    <p:sldId id="450" r:id="rId207"/>
    <p:sldId id="451" r:id="rId208"/>
    <p:sldId id="452" r:id="rId209"/>
    <p:sldId id="453" r:id="rId210"/>
    <p:sldId id="512" r:id="rId211"/>
    <p:sldId id="513" r:id="rId212"/>
    <p:sldId id="454" r:id="rId213"/>
    <p:sldId id="455" r:id="rId214"/>
    <p:sldId id="456" r:id="rId215"/>
    <p:sldId id="457" r:id="rId216"/>
    <p:sldId id="458" r:id="rId217"/>
    <p:sldId id="459" r:id="rId218"/>
    <p:sldId id="460" r:id="rId219"/>
    <p:sldId id="461" r:id="rId220"/>
    <p:sldId id="462" r:id="rId221"/>
    <p:sldId id="463" r:id="rId222"/>
    <p:sldId id="464" r:id="rId223"/>
    <p:sldId id="465" r:id="rId224"/>
    <p:sldId id="466" r:id="rId225"/>
    <p:sldId id="467" r:id="rId226"/>
    <p:sldId id="468" r:id="rId227"/>
    <p:sldId id="469" r:id="rId228"/>
    <p:sldId id="470" r:id="rId229"/>
    <p:sldId id="471" r:id="rId230"/>
    <p:sldId id="472" r:id="rId231"/>
    <p:sldId id="473" r:id="rId232"/>
    <p:sldId id="474" r:id="rId233"/>
    <p:sldId id="475" r:id="rId234"/>
    <p:sldId id="476" r:id="rId235"/>
    <p:sldId id="477" r:id="rId236"/>
    <p:sldId id="478" r:id="rId237"/>
    <p:sldId id="479" r:id="rId238"/>
    <p:sldId id="480" r:id="rId239"/>
    <p:sldId id="481" r:id="rId240"/>
    <p:sldId id="482" r:id="rId241"/>
    <p:sldId id="483" r:id="rId242"/>
    <p:sldId id="484" r:id="rId243"/>
    <p:sldId id="485" r:id="rId244"/>
    <p:sldId id="486" r:id="rId245"/>
    <p:sldId id="487" r:id="rId246"/>
    <p:sldId id="488" r:id="rId247"/>
    <p:sldId id="489" r:id="rId248"/>
    <p:sldId id="490" r:id="rId249"/>
    <p:sldId id="491" r:id="rId250"/>
    <p:sldId id="492" r:id="rId251"/>
    <p:sldId id="493" r:id="rId252"/>
    <p:sldId id="495" r:id="rId253"/>
    <p:sldId id="496" r:id="rId254"/>
    <p:sldId id="497" r:id="rId255"/>
    <p:sldId id="498" r:id="rId256"/>
    <p:sldId id="499" r:id="rId2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7" d="100"/>
          <a:sy n="87" d="100"/>
        </p:scale>
        <p:origin x="0"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theme" Target="theme/theme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A12CEB-646E-4E6D-A3E5-6FCE7D8C703D}" type="datetimeFigureOut">
              <a:rPr lang="en-US" smtClean="0"/>
              <a:pPr/>
              <a:t>10/31/2017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AF7E5-1FC1-4D63-B7C3-4D83EA7076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5AF7E5-1FC1-4D63-B7C3-4D83EA707696}"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5AF7E5-1FC1-4D63-B7C3-4D83EA707696}"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5AF7E5-1FC1-4D63-B7C3-4D83EA707696}"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265AF7E5-1FC1-4D63-B7C3-4D83EA707696}" type="slidenum">
              <a:rPr lang="en-US" smtClean="0"/>
              <a:pPr/>
              <a:t>203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FC9C41-EBC3-46C0-8CBE-0C3F30355E71}"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3E97E-93B0-4D43-8CA6-EFC60BC84F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C9C41-EBC3-46C0-8CBE-0C3F30355E71}"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3E97E-93B0-4D43-8CA6-EFC60BC84F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C9C41-EBC3-46C0-8CBE-0C3F30355E71}"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3E97E-93B0-4D43-8CA6-EFC60BC84F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C9C41-EBC3-46C0-8CBE-0C3F30355E71}"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3E97E-93B0-4D43-8CA6-EFC60BC84F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FC9C41-EBC3-46C0-8CBE-0C3F30355E71}"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3E97E-93B0-4D43-8CA6-EFC60BC84F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FC9C41-EBC3-46C0-8CBE-0C3F30355E71}"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3E97E-93B0-4D43-8CA6-EFC60BC84F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FC9C41-EBC3-46C0-8CBE-0C3F30355E71}" type="datetimeFigureOut">
              <a:rPr lang="en-US" smtClean="0"/>
              <a:pPr/>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A3E97E-93B0-4D43-8CA6-EFC60BC84F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FC9C41-EBC3-46C0-8CBE-0C3F30355E71}" type="datetimeFigureOut">
              <a:rPr lang="en-US" smtClean="0"/>
              <a:pPr/>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A3E97E-93B0-4D43-8CA6-EFC60BC84F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C9C41-EBC3-46C0-8CBE-0C3F30355E71}" type="datetimeFigureOut">
              <a:rPr lang="en-US" smtClean="0"/>
              <a:pPr/>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A3E97E-93B0-4D43-8CA6-EFC60BC84F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C9C41-EBC3-46C0-8CBE-0C3F30355E71}"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3E97E-93B0-4D43-8CA6-EFC60BC84F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C9C41-EBC3-46C0-8CBE-0C3F30355E71}"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3E97E-93B0-4D43-8CA6-EFC60BC84F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C9C41-EBC3-46C0-8CBE-0C3F30355E71}" type="datetimeFigureOut">
              <a:rPr lang="en-US" smtClean="0"/>
              <a:pPr/>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3E97E-93B0-4D43-8CA6-EFC60BC84F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LABOUR AND PUERPERIUM</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causes that trigger the onset of </a:t>
            </a:r>
            <a:r>
              <a:rPr lang="en-US" dirty="0" err="1" smtClean="0"/>
              <a:t>labour</a:t>
            </a:r>
            <a:r>
              <a:rPr lang="en-US" dirty="0" smtClean="0"/>
              <a:t> are not known.</a:t>
            </a:r>
          </a:p>
          <a:p>
            <a:r>
              <a:rPr lang="en-US" dirty="0" smtClean="0"/>
              <a:t> However, many theories have been offered which indicate that both hormonal and mechanical factors play a big part</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You should be able to feel the brow, frontal sutures and possibly the posterior fontanel.</a:t>
            </a:r>
          </a:p>
          <a:p>
            <a:r>
              <a:rPr lang="en-US" dirty="0" smtClean="0"/>
              <a:t> The extension is usually a temporary presentation, which converts to face or </a:t>
            </a:r>
            <a:r>
              <a:rPr lang="en-US" dirty="0" err="1" smtClean="0"/>
              <a:t>occiput</a:t>
            </a:r>
            <a:r>
              <a:rPr lang="en-US" dirty="0" smtClean="0"/>
              <a:t> presentation during </a:t>
            </a:r>
            <a:r>
              <a:rPr lang="en-US" dirty="0" err="1" smtClean="0"/>
              <a:t>labour</a:t>
            </a:r>
            <a:r>
              <a:rPr lang="en-US" dirty="0" smtClean="0"/>
              <a:t>. </a:t>
            </a:r>
          </a:p>
          <a:p>
            <a:r>
              <a:rPr lang="en-US" dirty="0" smtClean="0"/>
              <a:t>However, at times it persists and in such instances, a caesarean section is usually called for.</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Note whether the long axis of the body of the </a:t>
            </a:r>
            <a:r>
              <a:rPr lang="en-US" dirty="0" err="1" smtClean="0"/>
              <a:t>foetus</a:t>
            </a:r>
            <a:r>
              <a:rPr lang="en-US" dirty="0" smtClean="0"/>
              <a:t> is perpendicular to that of the body of the mother.</a:t>
            </a:r>
          </a:p>
          <a:p>
            <a:r>
              <a:rPr lang="en-US" dirty="0" smtClean="0"/>
              <a:t> A left </a:t>
            </a:r>
            <a:r>
              <a:rPr lang="en-US" dirty="0" err="1" smtClean="0"/>
              <a:t>acromiodorso</a:t>
            </a:r>
            <a:r>
              <a:rPr lang="en-US" dirty="0" smtClean="0"/>
              <a:t> posterior (LADP) indicates that the baby’s lower shoulder is to the mother’s left and its back is towards her back. </a:t>
            </a:r>
          </a:p>
          <a:p>
            <a:r>
              <a:rPr lang="en-US" dirty="0" smtClean="0"/>
              <a:t>A compound presentation is when the hand or occasionally a foot lies alongside the head.</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Pelvis</a:t>
            </a:r>
            <a:endParaRPr lang="en-US" dirty="0"/>
          </a:p>
        </p:txBody>
      </p:sp>
      <p:sp>
        <p:nvSpPr>
          <p:cNvPr id="3" name="Content Placeholder 2"/>
          <p:cNvSpPr>
            <a:spLocks noGrp="1"/>
          </p:cNvSpPr>
          <p:nvPr>
            <p:ph idx="1"/>
          </p:nvPr>
        </p:nvSpPr>
        <p:spPr/>
        <p:txBody>
          <a:bodyPr/>
          <a:lstStyle/>
          <a:p>
            <a:r>
              <a:rPr lang="en-US" dirty="0" smtClean="0"/>
              <a:t>Next check for </a:t>
            </a:r>
            <a:r>
              <a:rPr lang="en-US" dirty="0" err="1" smtClean="0"/>
              <a:t>moulding</a:t>
            </a:r>
            <a:r>
              <a:rPr lang="en-US" dirty="0" smtClean="0"/>
              <a:t> or caput succedaneum</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t>
            </a:r>
            <a:r>
              <a:rPr lang="en-US" b="1" dirty="0" err="1" smtClean="0"/>
              <a:t>moulding</a:t>
            </a:r>
            <a:r>
              <a:rPr lang="en-US" b="1" dirty="0" smtClean="0"/>
              <a:t>?</a:t>
            </a:r>
            <a:endParaRPr lang="en-US" dirty="0"/>
          </a:p>
        </p:txBody>
      </p:sp>
      <p:sp>
        <p:nvSpPr>
          <p:cNvPr id="3" name="Content Placeholder 2"/>
          <p:cNvSpPr>
            <a:spLocks noGrp="1"/>
          </p:cNvSpPr>
          <p:nvPr>
            <p:ph idx="1"/>
          </p:nvPr>
        </p:nvSpPr>
        <p:spPr/>
        <p:txBody>
          <a:bodyPr/>
          <a:lstStyle/>
          <a:p>
            <a:r>
              <a:rPr lang="en-US" dirty="0" err="1" smtClean="0"/>
              <a:t>Moulding</a:t>
            </a:r>
            <a:r>
              <a:rPr lang="en-US" dirty="0" smtClean="0"/>
              <a:t> is when the diameters of the </a:t>
            </a:r>
            <a:r>
              <a:rPr lang="en-US" dirty="0" err="1" smtClean="0"/>
              <a:t>foetal</a:t>
            </a:r>
            <a:r>
              <a:rPr lang="en-US" dirty="0" smtClean="0"/>
              <a:t> skull are reduced in size.</a:t>
            </a:r>
          </a:p>
          <a:p>
            <a:r>
              <a:rPr lang="en-US" dirty="0" smtClean="0"/>
              <a:t> During </a:t>
            </a:r>
            <a:r>
              <a:rPr lang="en-US" dirty="0" err="1" smtClean="0"/>
              <a:t>labour</a:t>
            </a:r>
            <a:r>
              <a:rPr lang="en-US" dirty="0" smtClean="0"/>
              <a:t> the bones of the </a:t>
            </a:r>
            <a:r>
              <a:rPr lang="en-US" dirty="0" err="1" smtClean="0"/>
              <a:t>foetal</a:t>
            </a:r>
            <a:r>
              <a:rPr lang="en-US" dirty="0" smtClean="0"/>
              <a:t> skull tend to overlap at the sutures so that the head can easily pass through the birth canal.</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During a vaginal examination this</a:t>
            </a:r>
            <a:br>
              <a:rPr lang="en-US" dirty="0" smtClean="0"/>
            </a:br>
            <a:r>
              <a:rPr lang="en-US" dirty="0" smtClean="0"/>
              <a:t>is how you should check for </a:t>
            </a:r>
            <a:r>
              <a:rPr lang="en-US" dirty="0" err="1" smtClean="0"/>
              <a:t>moulding</a:t>
            </a:r>
            <a:r>
              <a:rPr lang="en-US" dirty="0" smtClean="0"/>
              <a:t>:</a:t>
            </a:r>
            <a:endParaRPr lang="en-US" dirty="0"/>
          </a:p>
        </p:txBody>
      </p:sp>
      <p:sp>
        <p:nvSpPr>
          <p:cNvPr id="3" name="Content Placeholder 2"/>
          <p:cNvSpPr>
            <a:spLocks noGrp="1"/>
          </p:cNvSpPr>
          <p:nvPr>
            <p:ph idx="1"/>
          </p:nvPr>
        </p:nvSpPr>
        <p:spPr/>
        <p:txBody>
          <a:bodyPr/>
          <a:lstStyle/>
          <a:p>
            <a:pPr>
              <a:buNone/>
            </a:pPr>
            <a:r>
              <a:rPr lang="en-US" dirty="0" smtClean="0"/>
              <a:t>In cephalic presentation, run the finger on the head feeling for the sutures</a:t>
            </a:r>
          </a:p>
          <a:p>
            <a:pPr>
              <a:buFont typeface="Wingdings" pitchFamily="2" charset="2"/>
              <a:buChar char="Ø"/>
            </a:pPr>
            <a:r>
              <a:rPr lang="en-US" dirty="0" smtClean="0"/>
              <a:t>Judge the degree of </a:t>
            </a:r>
            <a:r>
              <a:rPr lang="en-US" dirty="0" err="1" smtClean="0"/>
              <a:t>moulding</a:t>
            </a:r>
            <a:r>
              <a:rPr lang="en-US" dirty="0" smtClean="0"/>
              <a:t> by feeling the amount of overlapping of skull bones</a:t>
            </a:r>
          </a:p>
          <a:p>
            <a:pPr>
              <a:buFont typeface="Wingdings" pitchFamily="2" charset="2"/>
              <a:buChar char="Ø"/>
            </a:pPr>
            <a:r>
              <a:rPr lang="en-US" dirty="0" smtClean="0"/>
              <a:t> Check for caput</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The pelvis is assessed to check if it is adequate</a:t>
            </a:r>
          </a:p>
          <a:p>
            <a:pPr>
              <a:buNone/>
            </a:pPr>
            <a:r>
              <a:rPr lang="en-US" dirty="0" smtClean="0"/>
              <a:t>The following factors should be checked:</a:t>
            </a:r>
          </a:p>
          <a:p>
            <a:pPr>
              <a:buNone/>
            </a:pPr>
            <a:r>
              <a:rPr lang="en-US" dirty="0" smtClean="0"/>
              <a:t>• Is it roomy?</a:t>
            </a:r>
          </a:p>
          <a:p>
            <a:pPr>
              <a:buNone/>
            </a:pPr>
            <a:r>
              <a:rPr lang="en-US" dirty="0" smtClean="0"/>
              <a:t>• Are the sidewalls well spaced?</a:t>
            </a:r>
          </a:p>
          <a:p>
            <a:pPr>
              <a:buNone/>
            </a:pPr>
            <a:r>
              <a:rPr lang="en-US" dirty="0" smtClean="0"/>
              <a:t>• Can you touch the promontory of the sacrum easily?</a:t>
            </a:r>
          </a:p>
          <a:p>
            <a:pPr>
              <a:buNone/>
            </a:pPr>
            <a:r>
              <a:rPr lang="en-US" dirty="0" smtClean="0"/>
              <a:t>• Is the pubic arch wide enough?</a:t>
            </a:r>
          </a:p>
          <a:p>
            <a:pPr>
              <a:buNone/>
            </a:pPr>
            <a:r>
              <a:rPr lang="en-US" dirty="0" smtClean="0"/>
              <a:t>• After checking for </a:t>
            </a:r>
            <a:r>
              <a:rPr lang="en-US" dirty="0" err="1" smtClean="0"/>
              <a:t>moulding</a:t>
            </a:r>
            <a:r>
              <a:rPr lang="en-US" dirty="0" smtClean="0"/>
              <a:t>, direct the fingers behind the head and make an effort to reach the </a:t>
            </a:r>
            <a:r>
              <a:rPr lang="en-US" dirty="0" err="1" smtClean="0"/>
              <a:t>sacro</a:t>
            </a:r>
            <a:r>
              <a:rPr lang="en-US" dirty="0" smtClean="0"/>
              <a:t>-promontory. The palm of the hand should be facing upwards. Promontory of the sacrum should not be reached.</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With the palm facing downwards run the two fingers down along the hollow of the sacrum and determine the shape. The hollow of the sacrum should be curved.</a:t>
            </a:r>
          </a:p>
          <a:p>
            <a:pPr>
              <a:buNone/>
            </a:pPr>
            <a:r>
              <a:rPr lang="en-US" dirty="0" smtClean="0"/>
              <a:t>• The two fingers are then moved to where the </a:t>
            </a:r>
            <a:r>
              <a:rPr lang="en-US" dirty="0" err="1" smtClean="0"/>
              <a:t>ischial</a:t>
            </a:r>
            <a:r>
              <a:rPr lang="en-US" dirty="0" smtClean="0"/>
              <a:t> spines are located on either side of the pelvis. Run the finger along this area to determine whether or not the </a:t>
            </a:r>
            <a:r>
              <a:rPr lang="en-US" dirty="0" err="1" smtClean="0"/>
              <a:t>ischial</a:t>
            </a:r>
            <a:r>
              <a:rPr lang="en-US" dirty="0" smtClean="0"/>
              <a:t> spines are unduly prominent. Or else you can stretch your fingers to see if the spines are prominent. The </a:t>
            </a:r>
            <a:r>
              <a:rPr lang="en-US" dirty="0" err="1" smtClean="0"/>
              <a:t>ischial</a:t>
            </a:r>
            <a:r>
              <a:rPr lang="en-US" dirty="0" smtClean="0"/>
              <a:t> spines should not be prominent.</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As you move the fingers with the palm facing upward, on reaching the pubic arch check if it can accommodate two fingers. The apex usually should accommodate two fingers.</a:t>
            </a:r>
          </a:p>
          <a:p>
            <a:pPr>
              <a:buNone/>
            </a:pPr>
            <a:r>
              <a:rPr lang="en-US" dirty="0" smtClean="0"/>
              <a:t>• Make a fist facing downwards then place the fist between the </a:t>
            </a:r>
            <a:r>
              <a:rPr lang="en-US" dirty="0" err="1" smtClean="0"/>
              <a:t>ischial</a:t>
            </a:r>
            <a:r>
              <a:rPr lang="en-US" dirty="0" smtClean="0"/>
              <a:t> </a:t>
            </a:r>
            <a:r>
              <a:rPr lang="en-US" dirty="0" err="1" smtClean="0"/>
              <a:t>tuberosities</a:t>
            </a:r>
            <a:r>
              <a:rPr lang="en-US" dirty="0" smtClean="0"/>
              <a:t>.</a:t>
            </a:r>
          </a:p>
          <a:p>
            <a:r>
              <a:rPr lang="en-US" dirty="0" smtClean="0"/>
              <a:t> The </a:t>
            </a:r>
            <a:r>
              <a:rPr lang="en-US" dirty="0" err="1" smtClean="0"/>
              <a:t>Intertuberosity</a:t>
            </a:r>
            <a:r>
              <a:rPr lang="en-US" dirty="0" smtClean="0"/>
              <a:t> should accommodate four knuckles</a:t>
            </a:r>
            <a:r>
              <a:rPr lang="en-US" smtClean="0"/>
              <a:t>.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Discharge</a:t>
            </a:r>
            <a:endParaRPr lang="en-US" dirty="0"/>
          </a:p>
        </p:txBody>
      </p:sp>
      <p:sp>
        <p:nvSpPr>
          <p:cNvPr id="3" name="Content Placeholder 2"/>
          <p:cNvSpPr>
            <a:spLocks noGrp="1"/>
          </p:cNvSpPr>
          <p:nvPr>
            <p:ph idx="1"/>
          </p:nvPr>
        </p:nvSpPr>
        <p:spPr/>
        <p:txBody>
          <a:bodyPr/>
          <a:lstStyle/>
          <a:p>
            <a:r>
              <a:rPr lang="en-US" dirty="0" smtClean="0"/>
              <a:t>Withdraw the fingers and check if there is:</a:t>
            </a:r>
          </a:p>
          <a:p>
            <a:pPr>
              <a:buFont typeface="Wingdings" pitchFamily="2" charset="2"/>
              <a:buChar char="Ø"/>
            </a:pPr>
            <a:r>
              <a:rPr lang="en-US" dirty="0" smtClean="0"/>
              <a:t>Any vaginal discharge</a:t>
            </a:r>
          </a:p>
          <a:p>
            <a:pPr>
              <a:buFont typeface="Wingdings" pitchFamily="2" charset="2"/>
              <a:buChar char="Ø"/>
            </a:pPr>
            <a:r>
              <a:rPr lang="en-US" dirty="0" smtClean="0"/>
              <a:t>Any smell</a:t>
            </a:r>
          </a:p>
          <a:p>
            <a:pPr>
              <a:buFont typeface="Wingdings" pitchFamily="2" charset="2"/>
              <a:buChar char="Ø"/>
            </a:pPr>
            <a:r>
              <a:rPr lang="en-US" dirty="0" smtClean="0"/>
              <a:t>Any liquor or </a:t>
            </a:r>
            <a:r>
              <a:rPr lang="en-US" dirty="0" err="1" smtClean="0"/>
              <a:t>meconium</a:t>
            </a:r>
            <a:r>
              <a:rPr lang="en-US" dirty="0" smtClean="0"/>
              <a:t> staining</a:t>
            </a:r>
          </a:p>
          <a:p>
            <a:pPr>
              <a:buFont typeface="Wingdings" pitchFamily="2" charset="2"/>
              <a:buChar char="Ø"/>
            </a:pPr>
            <a:r>
              <a:rPr lang="en-US" dirty="0" smtClean="0"/>
              <a:t>Any bleeding</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The following steps should be taken as part of</a:t>
            </a:r>
          </a:p>
          <a:p>
            <a:pPr>
              <a:buNone/>
            </a:pPr>
            <a:r>
              <a:rPr lang="en-US" dirty="0" smtClean="0"/>
              <a:t>your investigation</a:t>
            </a:r>
          </a:p>
          <a:p>
            <a:r>
              <a:rPr lang="en-US" dirty="0" smtClean="0"/>
              <a:t>Take a urine sample for albumin and sugar</a:t>
            </a:r>
          </a:p>
          <a:p>
            <a:pPr>
              <a:buNone/>
            </a:pPr>
            <a:r>
              <a:rPr lang="en-US" dirty="0" smtClean="0"/>
              <a:t>• Check for acetone, especially if the patient is in prolonged </a:t>
            </a:r>
            <a:r>
              <a:rPr lang="en-US" dirty="0" err="1" smtClean="0"/>
              <a:t>labour</a:t>
            </a:r>
            <a:endParaRPr lang="en-US" dirty="0" smtClean="0"/>
          </a:p>
          <a:p>
            <a:pPr>
              <a:buNone/>
            </a:pPr>
            <a:r>
              <a:rPr lang="en-US" dirty="0" smtClean="0"/>
              <a:t>• Take blood for </a:t>
            </a:r>
            <a:r>
              <a:rPr lang="en-US" dirty="0" err="1" smtClean="0"/>
              <a:t>haemoglobin</a:t>
            </a:r>
            <a:r>
              <a:rPr lang="en-US" dirty="0" smtClean="0"/>
              <a:t> and cross matching if the patient is </a:t>
            </a:r>
            <a:r>
              <a:rPr lang="en-US" dirty="0" err="1" smtClean="0"/>
              <a:t>anaemic</a:t>
            </a:r>
            <a:r>
              <a:rPr lang="en-US" dirty="0" smtClean="0"/>
              <a:t> or might need an operation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Hormonal Factors</a:t>
            </a:r>
            <a:endParaRPr lang="en-US" dirty="0"/>
          </a:p>
        </p:txBody>
      </p:sp>
      <p:sp>
        <p:nvSpPr>
          <p:cNvPr id="3" name="Content Placeholder 2"/>
          <p:cNvSpPr>
            <a:spLocks noGrp="1"/>
          </p:cNvSpPr>
          <p:nvPr>
            <p:ph idx="1"/>
          </p:nvPr>
        </p:nvSpPr>
        <p:spPr/>
        <p:txBody>
          <a:bodyPr>
            <a:normAutofit lnSpcReduction="10000"/>
          </a:bodyPr>
          <a:lstStyle/>
          <a:p>
            <a:r>
              <a:rPr lang="en-US" dirty="0" smtClean="0"/>
              <a:t>It is believed that close to term progesterone levels in the body fall, while at the same time levels of </a:t>
            </a:r>
            <a:r>
              <a:rPr lang="en-US" dirty="0" err="1" smtClean="0"/>
              <a:t>oestrogen</a:t>
            </a:r>
            <a:r>
              <a:rPr lang="en-US" dirty="0" smtClean="0"/>
              <a:t> (which is responsible for sensitizing the uterine muscles) rise. </a:t>
            </a:r>
          </a:p>
          <a:p>
            <a:r>
              <a:rPr lang="en-US" dirty="0" smtClean="0"/>
              <a:t>The fall in progesterone levels is important because it has effect on muscle contractions.</a:t>
            </a:r>
          </a:p>
          <a:p>
            <a:r>
              <a:rPr lang="en-US" dirty="0" smtClean="0"/>
              <a:t> The rise in </a:t>
            </a:r>
            <a:r>
              <a:rPr lang="en-US" dirty="0" err="1" smtClean="0"/>
              <a:t>oestrogen</a:t>
            </a:r>
            <a:r>
              <a:rPr lang="en-US" dirty="0" smtClean="0"/>
              <a:t> levels meanwhile triggers the release of </a:t>
            </a:r>
            <a:r>
              <a:rPr lang="en-US" dirty="0" err="1" smtClean="0"/>
              <a:t>oxytocin</a:t>
            </a:r>
            <a:r>
              <a:rPr lang="en-US" dirty="0" smtClean="0"/>
              <a:t>, which causes uterine contractions.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By this time you will have gathered enough information as to the stage of </a:t>
            </a:r>
            <a:r>
              <a:rPr lang="en-US" dirty="0" err="1" smtClean="0"/>
              <a:t>labour</a:t>
            </a:r>
            <a:r>
              <a:rPr lang="en-US" dirty="0" smtClean="0"/>
              <a:t> and whether the patient belongs to the ‘at risk’ category and needs referral or not.</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Management of First Stage of </a:t>
            </a:r>
            <a:r>
              <a:rPr lang="en-US" b="1" dirty="0" err="1" smtClean="0"/>
              <a:t>Labour</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When managing the first stage of </a:t>
            </a:r>
            <a:r>
              <a:rPr lang="en-US" dirty="0" err="1" smtClean="0"/>
              <a:t>labour</a:t>
            </a:r>
            <a:r>
              <a:rPr lang="en-US" dirty="0" smtClean="0"/>
              <a:t>, you should keep to the following procedure, making sure you record your findings in a </a:t>
            </a:r>
            <a:r>
              <a:rPr lang="en-US" dirty="0" err="1" smtClean="0"/>
              <a:t>partogram</a:t>
            </a:r>
            <a:r>
              <a:rPr lang="en-US" dirty="0" smtClean="0"/>
              <a:t>: </a:t>
            </a:r>
          </a:p>
          <a:p>
            <a:r>
              <a:rPr lang="en-US" dirty="0" smtClean="0"/>
              <a:t>Admit the patient to the waiting room, reassure her and introduce her to other patients</a:t>
            </a:r>
          </a:p>
          <a:p>
            <a:pPr>
              <a:buNone/>
            </a:pPr>
            <a:r>
              <a:rPr lang="en-US" dirty="0" smtClean="0"/>
              <a:t>• Reassure her and explain what is being done at every stage</a:t>
            </a:r>
          </a:p>
          <a:p>
            <a:pPr>
              <a:buNone/>
            </a:pPr>
            <a:r>
              <a:rPr lang="en-US" dirty="0" smtClean="0"/>
              <a:t>• Give her an enema only if she is in early </a:t>
            </a:r>
            <a:r>
              <a:rPr lang="en-US" dirty="0" err="1" smtClean="0"/>
              <a:t>labour</a:t>
            </a:r>
            <a:r>
              <a:rPr lang="en-US" dirty="0" smtClean="0"/>
              <a:t> (this will reduce the risk of </a:t>
            </a:r>
            <a:r>
              <a:rPr lang="en-US" dirty="0" err="1" smtClean="0"/>
              <a:t>faecal</a:t>
            </a:r>
            <a:r>
              <a:rPr lang="en-US" dirty="0" smtClean="0"/>
              <a:t> soiling and infection at delivery)</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patient may have a warm bath and change into a hospital gown</a:t>
            </a:r>
          </a:p>
          <a:p>
            <a:pPr>
              <a:buNone/>
            </a:pPr>
            <a:r>
              <a:rPr lang="en-US" dirty="0" smtClean="0"/>
              <a:t>• Encourage her to walk about and empty her bladder frequently</a:t>
            </a:r>
          </a:p>
          <a:p>
            <a:pPr>
              <a:buNone/>
            </a:pPr>
            <a:r>
              <a:rPr lang="en-US" dirty="0" smtClean="0"/>
              <a:t>• Give her plenty of fluids with sugar or glucose as she has to work hard and needs the energy</a:t>
            </a:r>
          </a:p>
          <a:p>
            <a:pPr>
              <a:buNone/>
            </a:pPr>
            <a:r>
              <a:rPr lang="en-US" dirty="0" smtClean="0"/>
              <a:t>• Do not allow any solid foods as the stomach takes a long time to empty in </a:t>
            </a:r>
            <a:r>
              <a:rPr lang="en-US" dirty="0" err="1" smtClean="0"/>
              <a:t>labour</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Should she need an operation and </a:t>
            </a:r>
            <a:r>
              <a:rPr lang="en-US" dirty="0" err="1" smtClean="0"/>
              <a:t>anaesthesia</a:t>
            </a:r>
            <a:r>
              <a:rPr lang="en-US" dirty="0" smtClean="0"/>
              <a:t>, the emptying of the stomach will be difficult and she might vomit and inhale the vomit</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she is in much pain and the delivery is still far off, give her a sedative</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the following regularly:</a:t>
            </a:r>
            <a:endParaRPr lang="en-US" dirty="0"/>
          </a:p>
        </p:txBody>
      </p:sp>
      <p:sp>
        <p:nvSpPr>
          <p:cNvPr id="3" name="Content Placeholder 2"/>
          <p:cNvSpPr>
            <a:spLocks noGrp="1"/>
          </p:cNvSpPr>
          <p:nvPr>
            <p:ph idx="1"/>
          </p:nvPr>
        </p:nvSpPr>
        <p:spPr/>
        <p:txBody>
          <a:bodyPr>
            <a:normAutofit fontScale="92500"/>
          </a:bodyPr>
          <a:lstStyle/>
          <a:p>
            <a:r>
              <a:rPr lang="en-US" dirty="0" smtClean="0"/>
              <a:t>Check the </a:t>
            </a:r>
            <a:r>
              <a:rPr lang="en-US" dirty="0" err="1" smtClean="0"/>
              <a:t>foetal</a:t>
            </a:r>
            <a:r>
              <a:rPr lang="en-US" dirty="0" smtClean="0"/>
              <a:t> heart rate half hourly or more often if you suspect distress</a:t>
            </a:r>
          </a:p>
          <a:p>
            <a:pPr>
              <a:buNone/>
            </a:pPr>
            <a:r>
              <a:rPr lang="en-US" dirty="0" smtClean="0"/>
              <a:t>• Check uterine contractions (strength, type, frequency and duration) as well as maternal pulse, BP and temperature</a:t>
            </a:r>
          </a:p>
          <a:p>
            <a:pPr>
              <a:buNone/>
            </a:pPr>
            <a:r>
              <a:rPr lang="en-US" dirty="0" smtClean="0"/>
              <a:t>• Check the urine output and check for albumin and acetone if indicated every two hours</a:t>
            </a:r>
          </a:p>
          <a:p>
            <a:pPr>
              <a:buNone/>
            </a:pPr>
            <a:r>
              <a:rPr lang="en-US" dirty="0" smtClean="0"/>
              <a:t>• Every four hours check the level of the presenting part and the degree of dilatation of the cervix</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Constantly check the woman's reaction to </a:t>
            </a:r>
            <a:r>
              <a:rPr lang="en-US" dirty="0" err="1" smtClean="0"/>
              <a:t>labour</a:t>
            </a:r>
            <a:r>
              <a:rPr lang="en-US" dirty="0" smtClean="0"/>
              <a:t> and be aware of her needs, especially for pain relief. You can repeat </a:t>
            </a:r>
            <a:r>
              <a:rPr lang="en-US" dirty="0" err="1" smtClean="0"/>
              <a:t>pethidine</a:t>
            </a:r>
            <a:r>
              <a:rPr lang="en-US" dirty="0" smtClean="0"/>
              <a:t> 50 mg IM if cervical dilatation is still 5 cm or less. Do not give more </a:t>
            </a:r>
            <a:r>
              <a:rPr lang="en-US" dirty="0" err="1" smtClean="0"/>
              <a:t>pethidine</a:t>
            </a:r>
            <a:r>
              <a:rPr lang="en-US" dirty="0" smtClean="0"/>
              <a:t> if delivery is imminent as it depresses the baby's respiration</a:t>
            </a:r>
          </a:p>
          <a:p>
            <a:pPr>
              <a:buNone/>
            </a:pPr>
            <a:r>
              <a:rPr lang="en-US" dirty="0" smtClean="0"/>
              <a:t>• Towards the end of the first stage, she can rest on her side, or in any position she finds comfortable, for example, squatting</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Discourage pushing or bearing down before the cervix is fully dilated </a:t>
            </a:r>
          </a:p>
          <a:p>
            <a:pPr>
              <a:buNone/>
            </a:pPr>
            <a:r>
              <a:rPr lang="en-US" dirty="0" smtClean="0"/>
              <a:t>• Early pushing only exhausts the woman and will cause </a:t>
            </a:r>
            <a:r>
              <a:rPr lang="en-US" dirty="0" err="1" smtClean="0"/>
              <a:t>oedema</a:t>
            </a:r>
            <a:r>
              <a:rPr lang="en-US" dirty="0" smtClean="0"/>
              <a:t> of the cervix and interfere with normal dilatation</a:t>
            </a:r>
          </a:p>
          <a:p>
            <a:pPr>
              <a:buNone/>
            </a:pPr>
            <a:r>
              <a:rPr lang="en-US" dirty="0" smtClean="0"/>
              <a:t>• If the bladder is full and she cannot empty it on her own, catheterize her using aseptic technique</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the membranes rupture, usually at the end of the first stage, check the </a:t>
            </a:r>
            <a:r>
              <a:rPr lang="en-US" dirty="0" err="1" smtClean="0"/>
              <a:t>colour</a:t>
            </a:r>
            <a:r>
              <a:rPr lang="en-US" dirty="0" smtClean="0"/>
              <a:t> of the liquor for </a:t>
            </a:r>
            <a:r>
              <a:rPr lang="en-US" dirty="0" err="1" smtClean="0"/>
              <a:t>meconium</a:t>
            </a:r>
            <a:r>
              <a:rPr lang="en-US" dirty="0" smtClean="0"/>
              <a:t> staining, the </a:t>
            </a:r>
            <a:r>
              <a:rPr lang="en-US" dirty="0" err="1" smtClean="0"/>
              <a:t>foetal</a:t>
            </a:r>
            <a:r>
              <a:rPr lang="en-US" dirty="0" smtClean="0"/>
              <a:t> heart rate and do a vaginal examination to exclude </a:t>
            </a:r>
            <a:r>
              <a:rPr lang="en-US" dirty="0" err="1" smtClean="0"/>
              <a:t>prolapse</a:t>
            </a:r>
            <a:r>
              <a:rPr lang="en-US" dirty="0" smtClean="0"/>
              <a:t> of the cord</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Observations  to record in the </a:t>
            </a:r>
            <a:r>
              <a:rPr lang="en-US" b="1" dirty="0" err="1" smtClean="0"/>
              <a:t>partogram</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t>Vital signs</a:t>
            </a:r>
          </a:p>
          <a:p>
            <a:pPr>
              <a:buFont typeface="Wingdings" pitchFamily="2" charset="2"/>
              <a:buChar char="Ø"/>
            </a:pPr>
            <a:r>
              <a:rPr lang="en-US" dirty="0" smtClean="0"/>
              <a:t>Blood pressure</a:t>
            </a:r>
          </a:p>
          <a:p>
            <a:pPr>
              <a:buFont typeface="Wingdings" pitchFamily="2" charset="2"/>
              <a:buChar char="Ø"/>
            </a:pPr>
            <a:r>
              <a:rPr lang="en-US" dirty="0" smtClean="0"/>
              <a:t> Details of vaginal examination</a:t>
            </a:r>
          </a:p>
          <a:p>
            <a:pPr>
              <a:buFont typeface="Wingdings" pitchFamily="2" charset="2"/>
              <a:buChar char="Ø"/>
            </a:pPr>
            <a:r>
              <a:rPr lang="en-US" dirty="0" smtClean="0"/>
              <a:t> Contraction strength and number of contractions in ten minutes</a:t>
            </a:r>
          </a:p>
          <a:p>
            <a:pPr>
              <a:buFont typeface="Wingdings" pitchFamily="2" charset="2"/>
              <a:buChar char="Ø"/>
            </a:pPr>
            <a:r>
              <a:rPr lang="en-US" dirty="0" smtClean="0"/>
              <a:t>Fluid balance</a:t>
            </a:r>
          </a:p>
          <a:p>
            <a:pPr>
              <a:buFont typeface="Wingdings" pitchFamily="2" charset="2"/>
              <a:buChar char="Ø"/>
            </a:pPr>
            <a:r>
              <a:rPr lang="en-US" dirty="0" smtClean="0"/>
              <a:t> Urinalysis</a:t>
            </a:r>
          </a:p>
          <a:p>
            <a:pPr>
              <a:buFont typeface="Wingdings" pitchFamily="2" charset="2"/>
              <a:buChar char="Ø"/>
            </a:pPr>
            <a:r>
              <a:rPr lang="en-US" dirty="0" smtClean="0"/>
              <a:t>Drugs administered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t>
            </a:r>
            <a:r>
              <a:rPr lang="en-US" dirty="0" err="1" smtClean="0"/>
              <a:t>foetal</a:t>
            </a:r>
            <a:r>
              <a:rPr lang="en-US" dirty="0" smtClean="0"/>
              <a:t> hypothalamus is believed to produce releasing factors, which stimulate the anterior pituitary gland to produce </a:t>
            </a:r>
            <a:r>
              <a:rPr lang="en-US" dirty="0" err="1" smtClean="0"/>
              <a:t>adrenocorticotrophic</a:t>
            </a:r>
            <a:r>
              <a:rPr lang="en-US" dirty="0" smtClean="0"/>
              <a:t> hormone (ACTH).</a:t>
            </a:r>
          </a:p>
          <a:p>
            <a:r>
              <a:rPr lang="en-US" dirty="0" smtClean="0"/>
              <a:t> ACTH stimulates the </a:t>
            </a:r>
            <a:r>
              <a:rPr lang="en-US" dirty="0" err="1" smtClean="0"/>
              <a:t>foetal</a:t>
            </a:r>
            <a:r>
              <a:rPr lang="en-US" dirty="0" smtClean="0"/>
              <a:t> adrenal glands to secrete </a:t>
            </a:r>
            <a:r>
              <a:rPr lang="en-US" dirty="0" err="1" smtClean="0"/>
              <a:t>cortisol</a:t>
            </a:r>
            <a:r>
              <a:rPr lang="en-US" dirty="0" smtClean="0"/>
              <a:t>, which causes relative levels of placental hormones to rise.</a:t>
            </a:r>
          </a:p>
          <a:p>
            <a:r>
              <a:rPr lang="en-US" dirty="0" smtClean="0"/>
              <a:t>These cause further uterine contractions.</a:t>
            </a:r>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observing the contractions, you should note the following</a:t>
            </a:r>
            <a:endParaRPr lang="en-US" dirty="0"/>
          </a:p>
        </p:txBody>
      </p:sp>
      <p:sp>
        <p:nvSpPr>
          <p:cNvPr id="3" name="Content Placeholder 2"/>
          <p:cNvSpPr>
            <a:spLocks noGrp="1"/>
          </p:cNvSpPr>
          <p:nvPr>
            <p:ph idx="1"/>
          </p:nvPr>
        </p:nvSpPr>
        <p:spPr/>
        <p:txBody>
          <a:bodyPr>
            <a:normAutofit/>
          </a:bodyPr>
          <a:lstStyle/>
          <a:p>
            <a:r>
              <a:rPr lang="en-US" dirty="0" smtClean="0"/>
              <a:t>Uterine contraction duration, strength and frequency</a:t>
            </a:r>
          </a:p>
          <a:p>
            <a:pPr>
              <a:buNone/>
            </a:pPr>
            <a:r>
              <a:rPr lang="en-US" dirty="0" smtClean="0"/>
              <a:t>• In early </a:t>
            </a:r>
            <a:r>
              <a:rPr lang="en-US" dirty="0" err="1" smtClean="0"/>
              <a:t>labour</a:t>
            </a:r>
            <a:r>
              <a:rPr lang="en-US" dirty="0" smtClean="0"/>
              <a:t> the contractions are mild, lasting 20 to 30 seconds and are infrequent</a:t>
            </a:r>
          </a:p>
          <a:p>
            <a:pPr>
              <a:buNone/>
            </a:pPr>
            <a:r>
              <a:rPr lang="en-US" dirty="0" smtClean="0"/>
              <a:t>• As </a:t>
            </a:r>
            <a:r>
              <a:rPr lang="en-US" dirty="0" err="1" smtClean="0"/>
              <a:t>labour</a:t>
            </a:r>
            <a:r>
              <a:rPr lang="en-US" dirty="0" smtClean="0"/>
              <a:t> progresses, the contractions  become stronger, lasting 40 to 50 seconds and are about three contractions per ten minutes</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uterus should always relax between contractions</a:t>
            </a:r>
          </a:p>
          <a:p>
            <a:pPr>
              <a:buNone/>
            </a:pPr>
            <a:r>
              <a:rPr lang="en-US" dirty="0" smtClean="0"/>
              <a:t>• The cervix dilates progressively from 4cm at a rate of approximately 1cm and 1.5cm hourly in </a:t>
            </a:r>
            <a:r>
              <a:rPr lang="en-US" dirty="0" err="1" smtClean="0"/>
              <a:t>primigravida</a:t>
            </a:r>
            <a:r>
              <a:rPr lang="en-US" dirty="0" smtClean="0"/>
              <a:t> and </a:t>
            </a:r>
            <a:r>
              <a:rPr lang="en-US" dirty="0" err="1" smtClean="0"/>
              <a:t>multigravida</a:t>
            </a:r>
            <a:r>
              <a:rPr lang="en-US" dirty="0" smtClean="0"/>
              <a:t> respectively</a:t>
            </a:r>
          </a:p>
          <a:p>
            <a:pPr>
              <a:buNone/>
            </a:pPr>
            <a:r>
              <a:rPr lang="en-US" dirty="0" smtClean="0"/>
              <a:t>• The descent of the presenting part can be noted by abdominal palpation or vaginal examination.</a:t>
            </a:r>
          </a:p>
          <a:p>
            <a:pPr>
              <a:buNone/>
            </a:pPr>
            <a:r>
              <a:rPr lang="en-US" dirty="0" smtClean="0"/>
              <a:t> Avoid unnecessary vaginal examination</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smtClean="0"/>
              <a:t>Remember to allay the mother's fears and reassure her throughout your examination and indeed throughout </a:t>
            </a:r>
            <a:r>
              <a:rPr lang="en-US" b="1" i="1" dirty="0" err="1" smtClean="0"/>
              <a:t>labour</a:t>
            </a:r>
            <a:r>
              <a:rPr lang="en-US" b="1" i="1" dirty="0" smtClean="0"/>
              <a:t>. A mother in </a:t>
            </a:r>
            <a:r>
              <a:rPr lang="en-US" b="1" i="1" dirty="0" err="1" smtClean="0"/>
              <a:t>labour</a:t>
            </a:r>
            <a:r>
              <a:rPr lang="en-US" b="1" i="1" dirty="0" smtClean="0"/>
              <a:t> needs to feel loved, cared for and to be treated with dignity.</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 of Infection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prepare for clean delivery you should:</a:t>
            </a:r>
          </a:p>
          <a:p>
            <a:pPr>
              <a:buNone/>
            </a:pPr>
            <a:r>
              <a:rPr lang="en-US" dirty="0" smtClean="0"/>
              <a:t>• Give an enema or suppositories</a:t>
            </a:r>
          </a:p>
          <a:p>
            <a:pPr>
              <a:buNone/>
            </a:pPr>
            <a:r>
              <a:rPr lang="en-US" dirty="0" smtClean="0"/>
              <a:t>• Avoid shaving the pubic hair, given current HIV/AIDS prevalence rates</a:t>
            </a:r>
          </a:p>
          <a:p>
            <a:pPr>
              <a:buNone/>
            </a:pPr>
            <a:r>
              <a:rPr lang="en-US" dirty="0" smtClean="0"/>
              <a:t>• Allow the mother to have bath whenever she wishes as it is soothing during </a:t>
            </a:r>
            <a:r>
              <a:rPr lang="en-US" dirty="0" err="1" smtClean="0"/>
              <a:t>labour</a:t>
            </a:r>
            <a:endParaRPr lang="en-US" dirty="0" smtClean="0"/>
          </a:p>
          <a:p>
            <a:pPr>
              <a:buNone/>
            </a:pPr>
            <a:r>
              <a:rPr lang="en-US" dirty="0" smtClean="0"/>
              <a:t>• Practice aseptic techniques through </a:t>
            </a:r>
            <a:r>
              <a:rPr lang="en-US" dirty="0" err="1" smtClean="0"/>
              <a:t>labour</a:t>
            </a:r>
            <a:endParaRPr lang="en-US" dirty="0" smtClean="0"/>
          </a:p>
          <a:p>
            <a:pPr>
              <a:buNone/>
            </a:pPr>
            <a:r>
              <a:rPr lang="en-US" dirty="0" smtClean="0"/>
              <a:t>• Ensure a clean environment within and around the ward</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After conducting a thorough examination of the mother and recording your observations in the </a:t>
            </a:r>
            <a:r>
              <a:rPr lang="en-US" dirty="0" err="1" smtClean="0"/>
              <a:t>partogram</a:t>
            </a:r>
            <a:r>
              <a:rPr lang="en-US" dirty="0" smtClean="0"/>
              <a:t>, there are a number of things you can do to make her feel comfortable during her </a:t>
            </a:r>
            <a:r>
              <a:rPr lang="en-US" dirty="0" err="1" smtClean="0"/>
              <a:t>labour</a:t>
            </a:r>
            <a:r>
              <a:rPr lang="en-US" dirty="0" smtClean="0"/>
              <a:t> i.e. allow her to change position and move around, use back massage, have a chosen companion with her during </a:t>
            </a:r>
            <a:r>
              <a:rPr lang="en-US" dirty="0" err="1" smtClean="0"/>
              <a:t>labour</a:t>
            </a:r>
            <a:r>
              <a:rPr lang="en-US" dirty="0" smtClean="0"/>
              <a:t>, allow her to take fluids as required and return the placenta to parents if so desired and directed by the culture. However do not forget to check on the </a:t>
            </a:r>
            <a:r>
              <a:rPr lang="en-US" dirty="0" err="1" smtClean="0"/>
              <a:t>foetus</a:t>
            </a:r>
            <a:r>
              <a:rPr lang="en-US" dirty="0" smtClean="0"/>
              <a:t> especially if you suspect </a:t>
            </a:r>
            <a:r>
              <a:rPr lang="en-US" dirty="0" err="1" smtClean="0"/>
              <a:t>foetal</a:t>
            </a:r>
            <a:r>
              <a:rPr lang="en-US" dirty="0" smtClean="0"/>
              <a:t> distress.</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Second Stage of </a:t>
            </a:r>
            <a:r>
              <a:rPr lang="en-US" b="1" dirty="0" err="1" smtClean="0"/>
              <a:t>Labour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mentioned earlier, the second stage of </a:t>
            </a:r>
            <a:r>
              <a:rPr lang="en-US" dirty="0" err="1" smtClean="0"/>
              <a:t>labour</a:t>
            </a:r>
            <a:r>
              <a:rPr lang="en-US" dirty="0" smtClean="0"/>
              <a:t> begins with full dilatation of the cervix. It is the stage of descent and expulsion of the baby.</a:t>
            </a:r>
          </a:p>
          <a:p>
            <a:r>
              <a:rPr lang="en-US" dirty="0" smtClean="0"/>
              <a:t> It normally lasts from one to two hours on average in </a:t>
            </a:r>
            <a:r>
              <a:rPr lang="en-US" dirty="0" err="1" smtClean="0"/>
              <a:t>primigravida</a:t>
            </a:r>
            <a:r>
              <a:rPr lang="en-US" dirty="0" smtClean="0"/>
              <a:t>, and half an hour in </a:t>
            </a:r>
            <a:r>
              <a:rPr lang="en-US" dirty="0" err="1" smtClean="0"/>
              <a:t>multipara</a:t>
            </a:r>
            <a:r>
              <a:rPr lang="en-US" dirty="0" smtClean="0"/>
              <a:t>. </a:t>
            </a:r>
          </a:p>
          <a:p>
            <a:r>
              <a:rPr lang="en-US" dirty="0" smtClean="0"/>
              <a:t>If this stage goes beyond two hours it is considered abnormal. </a:t>
            </a:r>
          </a:p>
          <a:p>
            <a:r>
              <a:rPr lang="en-US" dirty="0" smtClean="0"/>
              <a:t>The contractions become stronger, lasting 40 to 60 seconds, with a one minute recovery interval.</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retracted and contracting uterus pushes the </a:t>
            </a:r>
            <a:r>
              <a:rPr lang="en-US" dirty="0" err="1" smtClean="0"/>
              <a:t>foetus</a:t>
            </a:r>
            <a:r>
              <a:rPr lang="en-US" dirty="0" smtClean="0"/>
              <a:t> down into the pelvis.</a:t>
            </a:r>
          </a:p>
          <a:p>
            <a:r>
              <a:rPr lang="en-US" dirty="0" smtClean="0"/>
              <a:t> During the relaxation phase the pelvic floor pushes the presenting part up again but the retracted uterus does not allow all the progress achieved to be lost.</a:t>
            </a:r>
          </a:p>
          <a:p>
            <a:r>
              <a:rPr lang="en-US" dirty="0" smtClean="0"/>
              <a:t> Progressively the presenting part moves down until it reaches the pelvic floor.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presence of a foreign body in the vagina makes the woman want to bear down even against her will. </a:t>
            </a:r>
          </a:p>
          <a:p>
            <a:r>
              <a:rPr lang="en-US" dirty="0" smtClean="0"/>
              <a:t>The voluntary muscles of her abdomen and diaphragm help the uterus in the pushing.</a:t>
            </a:r>
          </a:p>
          <a:p>
            <a:r>
              <a:rPr lang="en-US" dirty="0" smtClean="0"/>
              <a:t> As a contraction comes the mother should be instructed to take in a deep breath, hold it and then bear down.</a:t>
            </a:r>
          </a:p>
          <a:p>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These expulsive efforts are partially voluntary.</a:t>
            </a:r>
          </a:p>
          <a:p>
            <a:r>
              <a:rPr lang="en-US" dirty="0" smtClean="0"/>
              <a:t>The vagina widens to accommodate the baby. It is now a continuous cavity with the uterus. </a:t>
            </a:r>
          </a:p>
          <a:p>
            <a:r>
              <a:rPr lang="en-US" dirty="0" smtClean="0"/>
              <a:t>The presenting part may push out </a:t>
            </a:r>
            <a:r>
              <a:rPr lang="en-US" dirty="0" err="1" smtClean="0"/>
              <a:t>faeces</a:t>
            </a:r>
            <a:r>
              <a:rPr lang="en-US" dirty="0" smtClean="0"/>
              <a:t> from the rectum as it goes through the vagina.</a:t>
            </a:r>
          </a:p>
          <a:p>
            <a:r>
              <a:rPr lang="en-US" dirty="0" smtClean="0"/>
              <a:t> When the presenting part reaches the pelvic floor it starts stretching the vulva, causing much pain, especially in the </a:t>
            </a:r>
            <a:r>
              <a:rPr lang="en-US" dirty="0" err="1" smtClean="0"/>
              <a:t>primigravida</a:t>
            </a:r>
            <a:r>
              <a:rPr lang="en-US" dirty="0" smtClean="0"/>
              <a:t>.</a:t>
            </a:r>
          </a:p>
          <a:p>
            <a:r>
              <a:rPr lang="en-US" dirty="0" smtClean="0"/>
              <a:t> For some time it keeps popping out during a contraction and receding back during the relaxation phase</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After some time it can no longer slip back. This is known as 'crowning'. The head will have passed through the bony outlet of the pelvis.</a:t>
            </a:r>
          </a:p>
          <a:p>
            <a:r>
              <a:rPr lang="en-US" dirty="0" smtClean="0"/>
              <a:t> The perineum becomes stretched and paper-thin and it is at this stage that an episiotomy should be performed if necessary. The next contraction normally expels the presenting part.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Mechanical Factors</a:t>
            </a:r>
            <a:endParaRPr lang="en-US" dirty="0"/>
          </a:p>
        </p:txBody>
      </p:sp>
      <p:sp>
        <p:nvSpPr>
          <p:cNvPr id="3" name="Content Placeholder 2"/>
          <p:cNvSpPr>
            <a:spLocks noGrp="1"/>
          </p:cNvSpPr>
          <p:nvPr>
            <p:ph idx="1"/>
          </p:nvPr>
        </p:nvSpPr>
        <p:spPr/>
        <p:txBody>
          <a:bodyPr>
            <a:normAutofit fontScale="92500"/>
          </a:bodyPr>
          <a:lstStyle/>
          <a:p>
            <a:r>
              <a:rPr lang="en-US" dirty="0" smtClean="0"/>
              <a:t>Uterine activity can also result from the mechanical stimulation of the uterus and cervix.</a:t>
            </a:r>
          </a:p>
          <a:p>
            <a:r>
              <a:rPr lang="en-US" dirty="0" smtClean="0"/>
              <a:t>This may be due to over stretching, as in the case of multiple pregnancy and </a:t>
            </a:r>
            <a:r>
              <a:rPr lang="en-US" dirty="0" err="1" smtClean="0"/>
              <a:t>polyhydromnios</a:t>
            </a:r>
            <a:r>
              <a:rPr lang="en-US" dirty="0" smtClean="0"/>
              <a:t>, or pressure from the presenting part, when it is well applied to the cervix.</a:t>
            </a:r>
          </a:p>
          <a:p>
            <a:r>
              <a:rPr lang="en-US" dirty="0" smtClean="0"/>
              <a:t>It appears that there is a combination of hormonal (from both mother and </a:t>
            </a:r>
            <a:r>
              <a:rPr lang="en-US" dirty="0" err="1" smtClean="0"/>
              <a:t>foetus</a:t>
            </a:r>
            <a:r>
              <a:rPr lang="en-US" dirty="0" smtClean="0"/>
              <a:t>) and mechanical factors that set </a:t>
            </a:r>
            <a:r>
              <a:rPr lang="en-US" dirty="0" err="1" smtClean="0"/>
              <a:t>labour</a:t>
            </a:r>
            <a:r>
              <a:rPr lang="en-US" dirty="0" smtClean="0"/>
              <a:t> in motion.</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Mechanism of the Second Stage of </a:t>
            </a:r>
            <a:r>
              <a:rPr lang="en-US" b="1" dirty="0" err="1" smtClean="0"/>
              <a:t>Labour</a:t>
            </a:r>
            <a:endParaRPr lang="en-US" dirty="0"/>
          </a:p>
        </p:txBody>
      </p:sp>
      <p:sp>
        <p:nvSpPr>
          <p:cNvPr id="3" name="Content Placeholder 2"/>
          <p:cNvSpPr>
            <a:spLocks noGrp="1"/>
          </p:cNvSpPr>
          <p:nvPr>
            <p:ph idx="1"/>
          </p:nvPr>
        </p:nvSpPr>
        <p:spPr/>
        <p:txBody>
          <a:bodyPr/>
          <a:lstStyle/>
          <a:p>
            <a:r>
              <a:rPr lang="en-US" dirty="0" smtClean="0"/>
              <a:t>The mechanism of </a:t>
            </a:r>
            <a:r>
              <a:rPr lang="en-US" dirty="0" err="1" smtClean="0"/>
              <a:t>labour</a:t>
            </a:r>
            <a:r>
              <a:rPr lang="en-US" dirty="0" smtClean="0"/>
              <a:t> refers to a series of movements the </a:t>
            </a:r>
            <a:r>
              <a:rPr lang="en-US" dirty="0" err="1" smtClean="0"/>
              <a:t>foetus</a:t>
            </a:r>
            <a:r>
              <a:rPr lang="en-US" dirty="0" smtClean="0"/>
              <a:t> has to make to pass through the birth canal.</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Lie</a:t>
            </a:r>
            <a:endParaRPr lang="en-US" dirty="0"/>
          </a:p>
        </p:txBody>
      </p:sp>
      <p:sp>
        <p:nvSpPr>
          <p:cNvPr id="3" name="Content Placeholder 2"/>
          <p:cNvSpPr>
            <a:spLocks noGrp="1"/>
          </p:cNvSpPr>
          <p:nvPr>
            <p:ph idx="1"/>
          </p:nvPr>
        </p:nvSpPr>
        <p:spPr/>
        <p:txBody>
          <a:bodyPr/>
          <a:lstStyle/>
          <a:p>
            <a:r>
              <a:rPr lang="en-US" dirty="0" smtClean="0"/>
              <a:t>Lie means the relation of the </a:t>
            </a:r>
            <a:r>
              <a:rPr lang="en-US" dirty="0" err="1" smtClean="0"/>
              <a:t>foetus</a:t>
            </a:r>
            <a:r>
              <a:rPr lang="en-US" dirty="0" smtClean="0"/>
              <a:t> to the long axis of the uterus. It may be longitudinal, oblique or transverse</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Presentation</a:t>
            </a:r>
            <a:endParaRPr lang="en-US" dirty="0"/>
          </a:p>
        </p:txBody>
      </p:sp>
      <p:sp>
        <p:nvSpPr>
          <p:cNvPr id="3" name="Content Placeholder 2"/>
          <p:cNvSpPr>
            <a:spLocks noGrp="1"/>
          </p:cNvSpPr>
          <p:nvPr>
            <p:ph idx="1"/>
          </p:nvPr>
        </p:nvSpPr>
        <p:spPr/>
        <p:txBody>
          <a:bodyPr/>
          <a:lstStyle/>
          <a:p>
            <a:r>
              <a:rPr lang="en-US" dirty="0" smtClean="0"/>
              <a:t>The presenting part of the </a:t>
            </a:r>
            <a:r>
              <a:rPr lang="en-US" dirty="0" err="1" smtClean="0"/>
              <a:t>foetus</a:t>
            </a:r>
            <a:r>
              <a:rPr lang="en-US" dirty="0" smtClean="0"/>
              <a:t> is that part which is in or over the pelvic brim. Its position is examined in relation to the cervix. It could be vertex, face, or a breech. However, 95% of all presentations are cephalic, and the presenting part is usually the vertex.</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Position</a:t>
            </a:r>
            <a:endParaRPr lang="en-US" dirty="0"/>
          </a:p>
        </p:txBody>
      </p:sp>
      <p:sp>
        <p:nvSpPr>
          <p:cNvPr id="3" name="Content Placeholder 2"/>
          <p:cNvSpPr>
            <a:spLocks noGrp="1"/>
          </p:cNvSpPr>
          <p:nvPr>
            <p:ph idx="1"/>
          </p:nvPr>
        </p:nvSpPr>
        <p:spPr/>
        <p:txBody>
          <a:bodyPr/>
          <a:lstStyle/>
          <a:p>
            <a:r>
              <a:rPr lang="en-US" dirty="0" smtClean="0"/>
              <a:t>The position describes the relationship of a selected part of the </a:t>
            </a:r>
            <a:r>
              <a:rPr lang="en-US" dirty="0" err="1" smtClean="0"/>
              <a:t>foetus</a:t>
            </a:r>
            <a:r>
              <a:rPr lang="en-US" dirty="0" smtClean="0"/>
              <a:t> to the maternal pelvis.</a:t>
            </a:r>
          </a:p>
          <a:p>
            <a:r>
              <a:rPr lang="en-US" dirty="0" smtClean="0"/>
              <a:t>For example, in a vertex presentation the selected part is the </a:t>
            </a:r>
            <a:r>
              <a:rPr lang="en-US" dirty="0" err="1" smtClean="0"/>
              <a:t>occiput</a:t>
            </a:r>
            <a:r>
              <a:rPr lang="en-US" dirty="0" smtClean="0"/>
              <a:t>. With face presentation it is the chin, and with a breech presentation, it is the sacrum</a:t>
            </a:r>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Attitude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pelvis is a curved passage with different diameters at the inlet, mid-cavity and outlet. </a:t>
            </a:r>
          </a:p>
          <a:p>
            <a:r>
              <a:rPr lang="en-US" dirty="0" smtClean="0"/>
              <a:t>The </a:t>
            </a:r>
            <a:r>
              <a:rPr lang="en-US" dirty="0" err="1" smtClean="0"/>
              <a:t>foetus</a:t>
            </a:r>
            <a:r>
              <a:rPr lang="en-US" dirty="0" smtClean="0"/>
              <a:t>, therefore, has to adapt itself to the shape, size, and curve of the pelvis at different levels as it descends.</a:t>
            </a:r>
          </a:p>
          <a:p>
            <a:r>
              <a:rPr lang="en-US" dirty="0" smtClean="0"/>
              <a:t>To be able to manage </a:t>
            </a:r>
            <a:r>
              <a:rPr lang="en-US" dirty="0" err="1" smtClean="0"/>
              <a:t>labour</a:t>
            </a:r>
            <a:r>
              <a:rPr lang="en-US" dirty="0" smtClean="0"/>
              <a:t> </a:t>
            </a:r>
            <a:r>
              <a:rPr lang="en-US" dirty="0" err="1" smtClean="0"/>
              <a:t>skilfully</a:t>
            </a:r>
            <a:r>
              <a:rPr lang="en-US" dirty="0" smtClean="0"/>
              <a:t>, you need to understand the natural movements made by the baby so that, when assisting in delivery, you can follow the movements rather than oppose them.</a:t>
            </a:r>
          </a:p>
          <a:p>
            <a:r>
              <a:rPr lang="en-US" dirty="0" smtClean="0"/>
              <a:t>The factors, which influence the mechanism of </a:t>
            </a:r>
            <a:r>
              <a:rPr lang="en-US" dirty="0" err="1" smtClean="0"/>
              <a:t>labour</a:t>
            </a:r>
            <a:r>
              <a:rPr lang="en-US" dirty="0" smtClean="0"/>
              <a:t>, are known as the three 'Ps': power, passage, and passenger.</a:t>
            </a:r>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Power</a:t>
            </a:r>
            <a:endParaRPr lang="en-US" dirty="0"/>
          </a:p>
        </p:txBody>
      </p:sp>
      <p:sp>
        <p:nvSpPr>
          <p:cNvPr id="3" name="Content Placeholder 2"/>
          <p:cNvSpPr>
            <a:spLocks noGrp="1"/>
          </p:cNvSpPr>
          <p:nvPr>
            <p:ph idx="1"/>
          </p:nvPr>
        </p:nvSpPr>
        <p:spPr/>
        <p:txBody>
          <a:bodyPr/>
          <a:lstStyle/>
          <a:p>
            <a:r>
              <a:rPr lang="en-US" dirty="0" smtClean="0"/>
              <a:t>The stronger the contraction in a well prepared mother, the better the outcome of </a:t>
            </a:r>
            <a:r>
              <a:rPr lang="en-US" dirty="0" err="1" smtClean="0"/>
              <a:t>labour</a:t>
            </a:r>
            <a:r>
              <a:rPr lang="en-US" dirty="0" smtClean="0"/>
              <a:t>.</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Passage</a:t>
            </a:r>
            <a:endParaRPr lang="en-US" dirty="0"/>
          </a:p>
        </p:txBody>
      </p:sp>
      <p:sp>
        <p:nvSpPr>
          <p:cNvPr id="3" name="Content Placeholder 2"/>
          <p:cNvSpPr>
            <a:spLocks noGrp="1"/>
          </p:cNvSpPr>
          <p:nvPr>
            <p:ph idx="1"/>
          </p:nvPr>
        </p:nvSpPr>
        <p:spPr/>
        <p:txBody>
          <a:bodyPr/>
          <a:lstStyle/>
          <a:p>
            <a:r>
              <a:rPr lang="en-US" dirty="0" smtClean="0"/>
              <a:t>The size, shape and resistance of the birth canal including the bony pelvis, cervix, vagina and pelvic floor may speed up or slow down the process of delivery.</a:t>
            </a:r>
          </a:p>
          <a:p>
            <a:r>
              <a:rPr lang="en-US" dirty="0" smtClean="0"/>
              <a:t> A </a:t>
            </a:r>
            <a:r>
              <a:rPr lang="en-US" dirty="0" err="1" smtClean="0"/>
              <a:t>gynaecoid</a:t>
            </a:r>
            <a:r>
              <a:rPr lang="en-US" dirty="0" smtClean="0"/>
              <a:t> pelvis and a fully dilated cervix speed up the process</a:t>
            </a:r>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Passenger</a:t>
            </a:r>
            <a:endParaRPr lang="en-US" dirty="0"/>
          </a:p>
        </p:txBody>
      </p:sp>
      <p:sp>
        <p:nvSpPr>
          <p:cNvPr id="3" name="Content Placeholder 2"/>
          <p:cNvSpPr>
            <a:spLocks noGrp="1"/>
          </p:cNvSpPr>
          <p:nvPr>
            <p:ph idx="1"/>
          </p:nvPr>
        </p:nvSpPr>
        <p:spPr/>
        <p:txBody>
          <a:bodyPr/>
          <a:lstStyle/>
          <a:p>
            <a:r>
              <a:rPr lang="en-US" dirty="0" smtClean="0"/>
              <a:t>This refers to the size, lie and presentation of the </a:t>
            </a:r>
            <a:r>
              <a:rPr lang="en-US" dirty="0" err="1" smtClean="0"/>
              <a:t>foetus</a:t>
            </a:r>
            <a:r>
              <a:rPr lang="en-US" dirty="0" smtClean="0"/>
              <a:t>, as well as the placenta and membranes.</a:t>
            </a:r>
          </a:p>
          <a:p>
            <a:r>
              <a:rPr lang="en-US" dirty="0" smtClean="0"/>
              <a:t> For the </a:t>
            </a:r>
            <a:r>
              <a:rPr lang="en-US" dirty="0" err="1" smtClean="0"/>
              <a:t>foetus</a:t>
            </a:r>
            <a:r>
              <a:rPr lang="en-US" dirty="0" smtClean="0"/>
              <a:t>, a vertex presentation makes </a:t>
            </a:r>
            <a:r>
              <a:rPr lang="en-US" dirty="0" err="1" smtClean="0"/>
              <a:t>labour</a:t>
            </a:r>
            <a:r>
              <a:rPr lang="en-US" dirty="0" smtClean="0"/>
              <a:t> shorter as the presenting part fits well on the cervical Os and stimulates the cervix to dilate faster.</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It is important to remember that descent occurs throughout and as mentioned earlier, ninety five per cent of all presentations are cephalic, and the presenting part is usually the vertex. </a:t>
            </a:r>
          </a:p>
          <a:p>
            <a:r>
              <a:rPr lang="en-US" dirty="0" smtClean="0"/>
              <a:t>This areas boundaries include the </a:t>
            </a:r>
            <a:r>
              <a:rPr lang="en-US" dirty="0" err="1" smtClean="0"/>
              <a:t>bregma</a:t>
            </a:r>
            <a:r>
              <a:rPr lang="en-US" dirty="0" smtClean="0"/>
              <a:t> or the anterior fontanel, the </a:t>
            </a:r>
            <a:r>
              <a:rPr lang="en-US" dirty="0" err="1" smtClean="0"/>
              <a:t>perietal</a:t>
            </a:r>
            <a:r>
              <a:rPr lang="en-US" dirty="0" smtClean="0"/>
              <a:t> eminences and the posterior fontanel.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presenting diameter is, therefore, the smallest - 9.5cm. In order to present with the smallest diameter, the head must be well flexed on the neck with the chin touching the chest. </a:t>
            </a:r>
          </a:p>
          <a:p>
            <a:r>
              <a:rPr lang="en-US" dirty="0" smtClean="0"/>
              <a:t>As the leading part meets resistance of the pelvic floor it rotates 1/8</a:t>
            </a:r>
            <a:r>
              <a:rPr lang="en-US" baseline="30000" dirty="0" smtClean="0"/>
              <a:t>th</a:t>
            </a:r>
            <a:r>
              <a:rPr lang="en-US" dirty="0" smtClean="0"/>
              <a:t> forwards until it comes under the </a:t>
            </a:r>
            <a:r>
              <a:rPr lang="en-US" dirty="0" err="1" smtClean="0"/>
              <a:t>symphysispubis</a:t>
            </a:r>
            <a:r>
              <a:rPr lang="en-US" dirty="0" smtClean="0"/>
              <a:t>.</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b="1" dirty="0" smtClean="0"/>
              <a:t>The Contrast Between True </a:t>
            </a:r>
            <a:r>
              <a:rPr lang="en-US" b="1" dirty="0" err="1" smtClean="0"/>
              <a:t>Labour</a:t>
            </a:r>
            <a:r>
              <a:rPr lang="en-US" b="1" dirty="0" smtClean="0"/>
              <a:t> and False </a:t>
            </a:r>
            <a:r>
              <a:rPr lang="en-US" b="1" dirty="0" err="1" smtClean="0"/>
              <a:t>Labour</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smtClean="0"/>
              <a:t>REFER NOTES</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mechanism of </a:t>
            </a:r>
            <a:r>
              <a:rPr lang="en-US" dirty="0" err="1" smtClean="0"/>
              <a:t>labour</a:t>
            </a:r>
            <a:r>
              <a:rPr lang="en-US" dirty="0" smtClean="0"/>
              <a:t> in a cephalic vertex presentation includes the following steps:</a:t>
            </a:r>
          </a:p>
          <a:p>
            <a:pPr>
              <a:buFont typeface="Wingdings" pitchFamily="2" charset="2"/>
              <a:buChar char="Ø"/>
            </a:pPr>
            <a:r>
              <a:rPr lang="en-US" dirty="0" smtClean="0"/>
              <a:t>Engagement and descent</a:t>
            </a:r>
          </a:p>
          <a:p>
            <a:pPr>
              <a:buFont typeface="Wingdings" pitchFamily="2" charset="2"/>
              <a:buChar char="Ø"/>
            </a:pPr>
            <a:r>
              <a:rPr lang="en-US" dirty="0" smtClean="0"/>
              <a:t>Internal rotation</a:t>
            </a:r>
          </a:p>
          <a:p>
            <a:pPr>
              <a:buFont typeface="Wingdings" pitchFamily="2" charset="2"/>
              <a:buChar char="Ø"/>
            </a:pPr>
            <a:r>
              <a:rPr lang="en-US" dirty="0" smtClean="0"/>
              <a:t>Birth by extension of the head</a:t>
            </a:r>
          </a:p>
          <a:p>
            <a:pPr>
              <a:buFont typeface="Wingdings" pitchFamily="2" charset="2"/>
              <a:buChar char="Ø"/>
            </a:pPr>
            <a:r>
              <a:rPr lang="en-US" dirty="0" smtClean="0"/>
              <a:t>Restitution and external rotation</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Engagement and Descent</a:t>
            </a:r>
            <a:endParaRPr lang="en-US" dirty="0"/>
          </a:p>
        </p:txBody>
      </p:sp>
      <p:sp>
        <p:nvSpPr>
          <p:cNvPr id="3" name="Content Placeholder 2"/>
          <p:cNvSpPr>
            <a:spLocks noGrp="1"/>
          </p:cNvSpPr>
          <p:nvPr>
            <p:ph idx="1"/>
          </p:nvPr>
        </p:nvSpPr>
        <p:spPr/>
        <p:txBody>
          <a:bodyPr>
            <a:normAutofit/>
          </a:bodyPr>
          <a:lstStyle/>
          <a:p>
            <a:r>
              <a:rPr lang="en-US" dirty="0" smtClean="0"/>
              <a:t>Engagement is the descent of the presenting diameter through the pelvic brim. </a:t>
            </a:r>
          </a:p>
          <a:p>
            <a:r>
              <a:rPr lang="en-US" dirty="0" smtClean="0"/>
              <a:t>The head usually engages late in pregnancy in the </a:t>
            </a:r>
            <a:r>
              <a:rPr lang="en-US" dirty="0" err="1" smtClean="0"/>
              <a:t>primigravida</a:t>
            </a:r>
            <a:r>
              <a:rPr lang="en-US" dirty="0" smtClean="0"/>
              <a:t> while in the </a:t>
            </a:r>
            <a:r>
              <a:rPr lang="en-US" dirty="0" err="1" smtClean="0"/>
              <a:t>multipara</a:t>
            </a:r>
            <a:r>
              <a:rPr lang="en-US" dirty="0" smtClean="0"/>
              <a:t> it does not engage till </a:t>
            </a:r>
            <a:r>
              <a:rPr lang="en-US" dirty="0" err="1" smtClean="0"/>
              <a:t>labour</a:t>
            </a:r>
            <a:r>
              <a:rPr lang="en-US" dirty="0" smtClean="0"/>
              <a:t> starts. </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head enters the pelvic brim in oblique diameter with sub occipital frontal diameter (10.5cm). With good uterine contraction, there is more flexion of the head.</a:t>
            </a:r>
          </a:p>
          <a:p>
            <a:r>
              <a:rPr lang="en-US" dirty="0" smtClean="0"/>
              <a:t>The head engages with sub occipital </a:t>
            </a:r>
            <a:r>
              <a:rPr lang="en-US" dirty="0" err="1" smtClean="0"/>
              <a:t>bregmatic</a:t>
            </a:r>
            <a:r>
              <a:rPr lang="en-US" dirty="0" smtClean="0"/>
              <a:t> (9.5 </a:t>
            </a:r>
            <a:r>
              <a:rPr lang="en-US" dirty="0" err="1" smtClean="0"/>
              <a:t>cms</a:t>
            </a:r>
            <a:r>
              <a:rPr lang="en-US" dirty="0" smtClean="0"/>
              <a:t>) oblique diameter of the pelvis brim.</a:t>
            </a:r>
          </a:p>
          <a:p>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Internal Rotation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head rotates 1/8th of a circle. Such a rotation is achieved by the action of the uterine muscle pushing downwards.</a:t>
            </a:r>
          </a:p>
          <a:p>
            <a:r>
              <a:rPr lang="en-US" dirty="0" smtClean="0"/>
              <a:t> The pointed vertex presents on the broad </a:t>
            </a:r>
            <a:r>
              <a:rPr lang="en-US" dirty="0" err="1" smtClean="0"/>
              <a:t>levator</a:t>
            </a:r>
            <a:r>
              <a:rPr lang="en-US" dirty="0" smtClean="0"/>
              <a:t> </a:t>
            </a:r>
            <a:r>
              <a:rPr lang="en-US" dirty="0" err="1" smtClean="0"/>
              <a:t>ani</a:t>
            </a:r>
            <a:r>
              <a:rPr lang="en-US" dirty="0" smtClean="0"/>
              <a:t> muscle. When the vertex reaches the perineum, the </a:t>
            </a:r>
            <a:r>
              <a:rPr lang="en-US" dirty="0" err="1" smtClean="0"/>
              <a:t>occiput</a:t>
            </a:r>
            <a:r>
              <a:rPr lang="en-US" dirty="0" smtClean="0"/>
              <a:t> turns from the posterior to the anterior position.</a:t>
            </a:r>
          </a:p>
          <a:p>
            <a:r>
              <a:rPr lang="en-US" dirty="0" err="1" smtClean="0"/>
              <a:t>Anteriorly</a:t>
            </a:r>
            <a:r>
              <a:rPr lang="en-US" dirty="0" smtClean="0"/>
              <a:t> there is more room for further descent.</a:t>
            </a:r>
          </a:p>
          <a:p>
            <a:r>
              <a:rPr lang="en-US" dirty="0" smtClean="0"/>
              <a:t>When the </a:t>
            </a:r>
            <a:r>
              <a:rPr lang="en-US" dirty="0" err="1" smtClean="0"/>
              <a:t>occiput</a:t>
            </a:r>
            <a:r>
              <a:rPr lang="en-US" dirty="0" smtClean="0"/>
              <a:t> is below the </a:t>
            </a:r>
            <a:r>
              <a:rPr lang="en-US" dirty="0" err="1" smtClean="0"/>
              <a:t>symphysis</a:t>
            </a:r>
            <a:r>
              <a:rPr lang="en-US" dirty="0" smtClean="0"/>
              <a:t> pubis, crowning takes place</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Birth By Extension of the Head</a:t>
            </a:r>
            <a:endParaRPr lang="en-US" dirty="0"/>
          </a:p>
        </p:txBody>
      </p:sp>
      <p:sp>
        <p:nvSpPr>
          <p:cNvPr id="3" name="Content Placeholder 2"/>
          <p:cNvSpPr>
            <a:spLocks noGrp="1"/>
          </p:cNvSpPr>
          <p:nvPr>
            <p:ph idx="1"/>
          </p:nvPr>
        </p:nvSpPr>
        <p:spPr/>
        <p:txBody>
          <a:bodyPr>
            <a:normAutofit/>
          </a:bodyPr>
          <a:lstStyle/>
          <a:p>
            <a:r>
              <a:rPr lang="en-US" dirty="0" smtClean="0"/>
              <a:t>Once the </a:t>
            </a:r>
            <a:r>
              <a:rPr lang="en-US" dirty="0" err="1" smtClean="0"/>
              <a:t>occiput</a:t>
            </a:r>
            <a:r>
              <a:rPr lang="en-US" dirty="0" smtClean="0"/>
              <a:t> has escaped from under the </a:t>
            </a:r>
            <a:r>
              <a:rPr lang="en-US" dirty="0" err="1" smtClean="0"/>
              <a:t>symphysis</a:t>
            </a:r>
            <a:r>
              <a:rPr lang="en-US" dirty="0" smtClean="0"/>
              <a:t> pubis, the head extends forward. </a:t>
            </a:r>
          </a:p>
          <a:p>
            <a:r>
              <a:rPr lang="en-US" dirty="0" smtClean="0"/>
              <a:t>The nape of the neck is pressed firmly against the pubic arch. </a:t>
            </a:r>
          </a:p>
          <a:p>
            <a:r>
              <a:rPr lang="en-US" dirty="0" smtClean="0"/>
              <a:t>This extension of the head causes the anterior part to stretch the perineum gradually.</a:t>
            </a:r>
          </a:p>
          <a:p>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Further extension allows the </a:t>
            </a:r>
            <a:r>
              <a:rPr lang="en-US" dirty="0" err="1" smtClean="0"/>
              <a:t>sinciput</a:t>
            </a:r>
            <a:r>
              <a:rPr lang="en-US" dirty="0" smtClean="0"/>
              <a:t>, face and chin to escape the perineum and the head is born by extension. Extension is the result of action from two forces. </a:t>
            </a:r>
          </a:p>
          <a:p>
            <a:r>
              <a:rPr lang="en-US" dirty="0" smtClean="0"/>
              <a:t>The abdominal and thoracic muscles exert downward pressure.</a:t>
            </a:r>
          </a:p>
          <a:p>
            <a:r>
              <a:rPr lang="en-US" dirty="0" smtClean="0"/>
              <a:t>The pelvic floor and perineum resist this pressure and push the head forward and upward through the weak area, which is the vagina</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Restitution</a:t>
            </a:r>
            <a:endParaRPr lang="en-US" dirty="0"/>
          </a:p>
        </p:txBody>
      </p:sp>
      <p:sp>
        <p:nvSpPr>
          <p:cNvPr id="3" name="Content Placeholder 2"/>
          <p:cNvSpPr>
            <a:spLocks noGrp="1"/>
          </p:cNvSpPr>
          <p:nvPr>
            <p:ph idx="1"/>
          </p:nvPr>
        </p:nvSpPr>
        <p:spPr/>
        <p:txBody>
          <a:bodyPr/>
          <a:lstStyle/>
          <a:p>
            <a:r>
              <a:rPr lang="en-US" dirty="0" smtClean="0"/>
              <a:t>The head turns 1/8 of the circle to the left, back to where it was before. This rotation takes place to undo the twist, which occurred during the previous internal rotation. </a:t>
            </a:r>
          </a:p>
          <a:p>
            <a:r>
              <a:rPr lang="en-US" dirty="0" smtClean="0"/>
              <a:t>This 'undoing of the twist' is known as restitution.</a:t>
            </a: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Internal Rotation of the shoulder</a:t>
            </a:r>
            <a:endParaRPr lang="en-US" dirty="0"/>
          </a:p>
        </p:txBody>
      </p:sp>
      <p:sp>
        <p:nvSpPr>
          <p:cNvPr id="3" name="Content Placeholder 2"/>
          <p:cNvSpPr>
            <a:spLocks noGrp="1"/>
          </p:cNvSpPr>
          <p:nvPr>
            <p:ph idx="1"/>
          </p:nvPr>
        </p:nvSpPr>
        <p:spPr/>
        <p:txBody>
          <a:bodyPr>
            <a:normAutofit lnSpcReduction="10000"/>
          </a:bodyPr>
          <a:lstStyle/>
          <a:p>
            <a:r>
              <a:rPr lang="en-US" dirty="0" smtClean="0"/>
              <a:t>When the head is passing through the level of the </a:t>
            </a:r>
            <a:r>
              <a:rPr lang="en-US" dirty="0" err="1" smtClean="0"/>
              <a:t>ischial</a:t>
            </a:r>
            <a:r>
              <a:rPr lang="en-US" dirty="0" smtClean="0"/>
              <a:t> spines and the outlet in anterior posterior position, the shoulders enter in the oblique diameter of the pelvis and rotate forward 1/8 of a circle.</a:t>
            </a:r>
          </a:p>
          <a:p>
            <a:r>
              <a:rPr lang="en-US" dirty="0" smtClean="0"/>
              <a:t> The shoulders are now in the anterior posterior diameter of the outlet. The anterior shoulder escapes the </a:t>
            </a:r>
            <a:r>
              <a:rPr lang="en-US" dirty="0" err="1" smtClean="0"/>
              <a:t>symphysis</a:t>
            </a:r>
            <a:r>
              <a:rPr lang="en-US" dirty="0" smtClean="0"/>
              <a:t> pubis while the posterior shoulder sweeps the perineum.</a:t>
            </a: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External Rotation of the Head</a:t>
            </a:r>
            <a:endParaRPr lang="en-US" dirty="0"/>
          </a:p>
        </p:txBody>
      </p:sp>
      <p:sp>
        <p:nvSpPr>
          <p:cNvPr id="3" name="Content Placeholder 2"/>
          <p:cNvSpPr>
            <a:spLocks noGrp="1"/>
          </p:cNvSpPr>
          <p:nvPr>
            <p:ph idx="1"/>
          </p:nvPr>
        </p:nvSpPr>
        <p:spPr/>
        <p:txBody>
          <a:bodyPr/>
          <a:lstStyle/>
          <a:p>
            <a:r>
              <a:rPr lang="en-US" dirty="0" smtClean="0"/>
              <a:t>As the internal rotation of the shoulders takes place, the head, which has already been born, rotates 1/8 of a circle as in restitution. The head now lies in the lateral position.</a:t>
            </a:r>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Lateral Flexion</a:t>
            </a:r>
            <a:endParaRPr lang="en-US" dirty="0"/>
          </a:p>
        </p:txBody>
      </p:sp>
      <p:sp>
        <p:nvSpPr>
          <p:cNvPr id="3" name="Content Placeholder 2"/>
          <p:cNvSpPr>
            <a:spLocks noGrp="1"/>
          </p:cNvSpPr>
          <p:nvPr>
            <p:ph idx="1"/>
          </p:nvPr>
        </p:nvSpPr>
        <p:spPr/>
        <p:txBody>
          <a:bodyPr>
            <a:normAutofit/>
          </a:bodyPr>
          <a:lstStyle/>
          <a:p>
            <a:r>
              <a:rPr lang="en-US" dirty="0" smtClean="0"/>
              <a:t>Following these movements the body bends sideways to follow the curve of the birth canal.</a:t>
            </a:r>
          </a:p>
          <a:p>
            <a:r>
              <a:rPr lang="en-US" dirty="0" smtClean="0"/>
              <a:t>The anterior shoulder escapes under the </a:t>
            </a:r>
            <a:r>
              <a:rPr lang="en-US" dirty="0" err="1" smtClean="0"/>
              <a:t>symphysis</a:t>
            </a:r>
            <a:r>
              <a:rPr lang="en-US" dirty="0" smtClean="0"/>
              <a:t> pubis and the posterior shoulder sweeps the perineum. The body of the baby is born by lateral flexion.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a:t>
            </a:r>
            <a:r>
              <a:rPr lang="en-US" b="1" dirty="0" err="1" smtClean="0"/>
              <a:t>Labour</a:t>
            </a:r>
            <a:r>
              <a:rPr lang="en-US" b="1" dirty="0" smtClean="0"/>
              <a:t> or Premonitory Signs of </a:t>
            </a:r>
            <a:r>
              <a:rPr lang="en-US" b="1" dirty="0" err="1" smtClean="0"/>
              <a:t>Labour</a:t>
            </a:r>
            <a:endParaRPr lang="en-US" dirty="0"/>
          </a:p>
        </p:txBody>
      </p:sp>
      <p:sp>
        <p:nvSpPr>
          <p:cNvPr id="3" name="Content Placeholder 2"/>
          <p:cNvSpPr>
            <a:spLocks noGrp="1"/>
          </p:cNvSpPr>
          <p:nvPr>
            <p:ph idx="1"/>
          </p:nvPr>
        </p:nvSpPr>
        <p:spPr/>
        <p:txBody>
          <a:bodyPr/>
          <a:lstStyle/>
          <a:p>
            <a:r>
              <a:rPr lang="en-US" dirty="0" smtClean="0"/>
              <a:t>This is the period two to three weeks prior to the onset of </a:t>
            </a:r>
            <a:r>
              <a:rPr lang="en-US" dirty="0" err="1" smtClean="0"/>
              <a:t>labour</a:t>
            </a:r>
            <a:r>
              <a:rPr lang="en-US" dirty="0" smtClean="0"/>
              <a:t> when a number of changes take place. </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To recap, the cardinal movements of </a:t>
            </a:r>
            <a:r>
              <a:rPr lang="en-US" dirty="0" err="1" smtClean="0"/>
              <a:t>labour</a:t>
            </a:r>
            <a:r>
              <a:rPr lang="en-US" dirty="0" smtClean="0"/>
              <a:t> in a vertex presentation are:</a:t>
            </a:r>
          </a:p>
          <a:p>
            <a:pPr>
              <a:buNone/>
            </a:pPr>
            <a:r>
              <a:rPr lang="en-US" dirty="0" smtClean="0"/>
              <a:t>1. Engagement</a:t>
            </a:r>
          </a:p>
          <a:p>
            <a:pPr>
              <a:buNone/>
            </a:pPr>
            <a:r>
              <a:rPr lang="en-US" dirty="0" smtClean="0"/>
              <a:t>2. Descent</a:t>
            </a:r>
          </a:p>
          <a:p>
            <a:pPr>
              <a:buNone/>
            </a:pPr>
            <a:r>
              <a:rPr lang="en-US" dirty="0" smtClean="0"/>
              <a:t>3. Flexion</a:t>
            </a:r>
          </a:p>
          <a:p>
            <a:pPr>
              <a:buNone/>
            </a:pPr>
            <a:r>
              <a:rPr lang="en-US" dirty="0" smtClean="0"/>
              <a:t>4. Internal rotation</a:t>
            </a:r>
          </a:p>
          <a:p>
            <a:pPr>
              <a:buNone/>
            </a:pPr>
            <a:r>
              <a:rPr lang="en-US" dirty="0" smtClean="0"/>
              <a:t>5. Extension</a:t>
            </a:r>
          </a:p>
          <a:p>
            <a:pPr>
              <a:buNone/>
            </a:pPr>
            <a:r>
              <a:rPr lang="en-US" dirty="0" smtClean="0"/>
              <a:t>6. External restitution of the head</a:t>
            </a:r>
          </a:p>
          <a:p>
            <a:pPr>
              <a:buNone/>
            </a:pPr>
            <a:r>
              <a:rPr lang="en-US" dirty="0" smtClean="0"/>
              <a:t>7. Expulsion</a:t>
            </a:r>
          </a:p>
          <a:p>
            <a:pPr>
              <a:buNone/>
            </a:pPr>
            <a:r>
              <a:rPr lang="en-US" dirty="0" smtClean="0"/>
              <a:t>An easy way to remember these movements is by use of the mnemonic device -'</a:t>
            </a:r>
            <a:r>
              <a:rPr lang="en-US" b="1" dirty="0" smtClean="0"/>
              <a:t>Every descent Family In Europe Eats Eggs</a:t>
            </a: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Management of the Second Stage of </a:t>
            </a:r>
            <a:r>
              <a:rPr lang="en-US" b="1" dirty="0" err="1" smtClean="0"/>
              <a:t>NormalLabour</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i="1" u="sng" dirty="0" smtClean="0"/>
              <a:t>signs of the second stage of </a:t>
            </a:r>
            <a:r>
              <a:rPr lang="en-US" i="1" u="sng" dirty="0" err="1" smtClean="0"/>
              <a:t>labour</a:t>
            </a:r>
            <a:endParaRPr lang="en-US" i="1" u="sng" dirty="0" smtClean="0"/>
          </a:p>
          <a:p>
            <a:r>
              <a:rPr lang="en-US" dirty="0" smtClean="0"/>
              <a:t>Expulsive uterine contraction. This may happen in occipital posterior or when the head is deeply engaged with fully loaded rectum (in a case where the mother is not in second stage)</a:t>
            </a:r>
          </a:p>
          <a:p>
            <a:pPr>
              <a:buNone/>
            </a:pPr>
            <a:r>
              <a:rPr lang="en-US" dirty="0" smtClean="0"/>
              <a:t>• A trickle of blood</a:t>
            </a:r>
          </a:p>
          <a:p>
            <a:pPr>
              <a:buNone/>
            </a:pPr>
            <a:r>
              <a:rPr lang="en-US" dirty="0" smtClean="0"/>
              <a:t>• There may be no bleeding while the cervix is fully dilated</a:t>
            </a:r>
          </a:p>
          <a:p>
            <a:pPr>
              <a:buNone/>
            </a:pPr>
            <a:r>
              <a:rPr lang="en-US" dirty="0" smtClean="0"/>
              <a:t>• Pouting and gaping of the anus</a:t>
            </a:r>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Gaping of the vulva in </a:t>
            </a:r>
            <a:r>
              <a:rPr lang="en-US" dirty="0" err="1" smtClean="0"/>
              <a:t>primigravida</a:t>
            </a:r>
            <a:r>
              <a:rPr lang="en-US" dirty="0" smtClean="0"/>
              <a:t>. The vulva of </a:t>
            </a:r>
            <a:r>
              <a:rPr lang="en-US" dirty="0" err="1" smtClean="0"/>
              <a:t>multiparous</a:t>
            </a:r>
            <a:r>
              <a:rPr lang="en-US" dirty="0" smtClean="0"/>
              <a:t> will gape even in premature pushing</a:t>
            </a:r>
          </a:p>
          <a:p>
            <a:pPr>
              <a:buNone/>
            </a:pPr>
            <a:r>
              <a:rPr lang="en-US" dirty="0" smtClean="0"/>
              <a:t>• Tenseness between the anus and coccyx</a:t>
            </a:r>
          </a:p>
          <a:p>
            <a:pPr>
              <a:buNone/>
            </a:pPr>
            <a:r>
              <a:rPr lang="en-US" dirty="0" smtClean="0"/>
              <a:t>• Bulging of the perineum usually means delivery is imminent</a:t>
            </a:r>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Equipment required</a:t>
            </a:r>
            <a:br>
              <a:rPr lang="en-US" b="1" dirty="0" smtClean="0"/>
            </a:br>
            <a:r>
              <a:rPr lang="en-US" b="1" dirty="0" smtClean="0"/>
              <a:t>in second stage of </a:t>
            </a:r>
            <a:r>
              <a:rPr lang="en-US" b="1" dirty="0" err="1" smtClean="0"/>
              <a:t>labour</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You will need a trolley with a top and bottom</a:t>
            </a:r>
          </a:p>
          <a:p>
            <a:pPr>
              <a:buNone/>
            </a:pPr>
            <a:r>
              <a:rPr lang="en-US" dirty="0" smtClean="0"/>
              <a:t>shelf.</a:t>
            </a:r>
          </a:p>
          <a:p>
            <a:pPr>
              <a:buNone/>
            </a:pPr>
            <a:r>
              <a:rPr lang="en-US" dirty="0" smtClean="0"/>
              <a:t>On the top shelf make sure you have:</a:t>
            </a:r>
          </a:p>
          <a:p>
            <a:pPr>
              <a:buNone/>
            </a:pPr>
            <a:r>
              <a:rPr lang="en-US" dirty="0" smtClean="0"/>
              <a:t>• Sterile delivery pack</a:t>
            </a:r>
          </a:p>
          <a:p>
            <a:pPr>
              <a:buNone/>
            </a:pPr>
            <a:r>
              <a:rPr lang="en-US" dirty="0" smtClean="0"/>
              <a:t>• Small bucket with 0.5% </a:t>
            </a:r>
            <a:r>
              <a:rPr lang="en-US" dirty="0" err="1" smtClean="0"/>
              <a:t>jik</a:t>
            </a:r>
            <a:r>
              <a:rPr lang="en-US" dirty="0" smtClean="0"/>
              <a:t> for decontaminating instruments</a:t>
            </a:r>
          </a:p>
          <a:p>
            <a:pPr>
              <a:buNone/>
            </a:pPr>
            <a:r>
              <a:rPr lang="en-US" dirty="0" smtClean="0"/>
              <a:t>• Bucket with 0.5% </a:t>
            </a:r>
            <a:r>
              <a:rPr lang="en-US" dirty="0" err="1" smtClean="0"/>
              <a:t>jik</a:t>
            </a:r>
            <a:r>
              <a:rPr lang="en-US" dirty="0" smtClean="0"/>
              <a:t> for decontaminating linen</a:t>
            </a:r>
          </a:p>
          <a:p>
            <a:pPr>
              <a:buNone/>
            </a:pPr>
            <a:r>
              <a:rPr lang="en-US" dirty="0" smtClean="0"/>
              <a:t>• A bucket with plastic bag for used swabs and gloves</a:t>
            </a:r>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dirty="0" smtClean="0"/>
              <a:t>On the bottom shelf you should have the following:</a:t>
            </a:r>
          </a:p>
          <a:p>
            <a:pPr>
              <a:buNone/>
            </a:pPr>
            <a:r>
              <a:rPr lang="en-US" dirty="0" smtClean="0"/>
              <a:t>• Suturing pack</a:t>
            </a:r>
          </a:p>
          <a:p>
            <a:pPr>
              <a:buNone/>
            </a:pPr>
            <a:r>
              <a:rPr lang="en-US" dirty="0" smtClean="0"/>
              <a:t>• Antiseptic solution</a:t>
            </a:r>
          </a:p>
          <a:p>
            <a:pPr>
              <a:buNone/>
            </a:pPr>
            <a:r>
              <a:rPr lang="en-US" dirty="0" smtClean="0"/>
              <a:t>• Draw sheet and mackintosh</a:t>
            </a:r>
          </a:p>
          <a:p>
            <a:pPr>
              <a:buNone/>
            </a:pPr>
            <a:r>
              <a:rPr lang="en-US" dirty="0" smtClean="0"/>
              <a:t>• </a:t>
            </a:r>
            <a:r>
              <a:rPr lang="en-US" dirty="0" err="1" smtClean="0"/>
              <a:t>Syntocinon</a:t>
            </a:r>
            <a:r>
              <a:rPr lang="en-US" dirty="0" smtClean="0"/>
              <a:t> drawn, in a receiver</a:t>
            </a:r>
          </a:p>
          <a:p>
            <a:pPr>
              <a:buNone/>
            </a:pPr>
            <a:r>
              <a:rPr lang="en-US" dirty="0" smtClean="0"/>
              <a:t>• </a:t>
            </a:r>
            <a:r>
              <a:rPr lang="en-US" dirty="0" err="1" smtClean="0"/>
              <a:t>Lignocaine</a:t>
            </a:r>
            <a:endParaRPr lang="en-US" dirty="0" smtClean="0"/>
          </a:p>
          <a:p>
            <a:pPr>
              <a:buNone/>
            </a:pPr>
            <a:r>
              <a:rPr lang="en-US" dirty="0" smtClean="0"/>
              <a:t>• 5% dextrose solution 500mls</a:t>
            </a:r>
          </a:p>
          <a:p>
            <a:pPr>
              <a:buNone/>
            </a:pPr>
            <a:r>
              <a:rPr lang="en-US" dirty="0" smtClean="0"/>
              <a:t>• Needles</a:t>
            </a:r>
          </a:p>
          <a:p>
            <a:pPr>
              <a:buNone/>
            </a:pPr>
            <a:r>
              <a:rPr lang="en-US" dirty="0" smtClean="0"/>
              <a:t>• </a:t>
            </a:r>
            <a:r>
              <a:rPr lang="en-US" dirty="0" err="1" smtClean="0"/>
              <a:t>Branulars</a:t>
            </a:r>
            <a:endParaRPr lang="en-US" dirty="0" smtClean="0"/>
          </a:p>
          <a:p>
            <a:pPr>
              <a:buNone/>
            </a:pPr>
            <a:r>
              <a:rPr lang="en-US" dirty="0" smtClean="0"/>
              <a:t>• Syringes (for emergency)</a:t>
            </a:r>
          </a:p>
          <a:p>
            <a:pPr>
              <a:buNone/>
            </a:pPr>
            <a:r>
              <a:rPr lang="en-US" dirty="0" smtClean="0"/>
              <a:t>• Sterile gloves</a:t>
            </a:r>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for the management of the second stage of </a:t>
            </a:r>
            <a:r>
              <a:rPr lang="en-US" dirty="0" err="1" smtClean="0"/>
              <a:t>labour</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Explain the procedure to the mother and reassure her</a:t>
            </a:r>
          </a:p>
          <a:p>
            <a:r>
              <a:rPr lang="en-US" dirty="0" smtClean="0"/>
              <a:t>Ask your assistant to open and arrange the delivery pack while you scrub up</a:t>
            </a:r>
          </a:p>
          <a:p>
            <a:pPr>
              <a:buNone/>
            </a:pPr>
            <a:r>
              <a:rPr lang="en-US" dirty="0" smtClean="0"/>
              <a:t>• Gown and glove yourself methodically </a:t>
            </a:r>
          </a:p>
          <a:p>
            <a:pPr>
              <a:buNone/>
            </a:pPr>
            <a:r>
              <a:rPr lang="en-US" dirty="0" smtClean="0"/>
              <a:t>• Instruct your assistant to put the patient in the dorsal position</a:t>
            </a:r>
          </a:p>
          <a:p>
            <a:pPr>
              <a:buNone/>
            </a:pPr>
            <a:r>
              <a:rPr lang="en-US" dirty="0" smtClean="0"/>
              <a:t>• Swab the mother methodically</a:t>
            </a:r>
          </a:p>
          <a:p>
            <a:pPr>
              <a:buNone/>
            </a:pPr>
            <a:r>
              <a:rPr lang="en-US" dirty="0" smtClean="0"/>
              <a:t>• Lubricate your two fingers and perform vaginal examination to confirm second stage</a:t>
            </a:r>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should also instruct your assistant to check the </a:t>
            </a:r>
            <a:r>
              <a:rPr lang="en-US" dirty="0" err="1" smtClean="0"/>
              <a:t>foetal</a:t>
            </a:r>
            <a:r>
              <a:rPr lang="en-US" dirty="0" smtClean="0"/>
              <a:t> heart beat after every contraction, the mother's pulse after every ten minutes and to administer </a:t>
            </a:r>
            <a:r>
              <a:rPr lang="en-US" dirty="0" err="1" smtClean="0"/>
              <a:t>syntometrin</a:t>
            </a:r>
            <a:r>
              <a:rPr lang="en-US" dirty="0" smtClean="0"/>
              <a:t> after the delivery of the anterior shoulder</a:t>
            </a:r>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Tell the patient to wait for a contraction. When it comes, she should take in a full breath, close her mouth and bear down as strongly as she can, then quickly take in another breath and bear down again.</a:t>
            </a:r>
          </a:p>
          <a:p>
            <a:pPr>
              <a:buNone/>
            </a:pPr>
            <a:r>
              <a:rPr lang="en-US" dirty="0" smtClean="0"/>
              <a:t>• She should be able to make at least two efforts during each contraction and relax between contractions. Encourage her all the time and explain the progress being made towards the birth of her baby.</a:t>
            </a:r>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Place the baby towel on the bed, with the scissors and two forceps for clamping the cord. Prepare two pieces of cotton wool for wiping the newborn’s eyes, some gauze for cleaning the airway and for a covering when cutting the cord.</a:t>
            </a:r>
          </a:p>
          <a:p>
            <a:r>
              <a:rPr lang="en-US" dirty="0" smtClean="0"/>
              <a:t>• At this stage the head might start distending the perineum. The anus starts dilating and the head is seen at the vulva. It keeps receding between contractions</a:t>
            </a:r>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When the head distends the perineum check if the perineum is stretching well.</a:t>
            </a:r>
          </a:p>
          <a:p>
            <a:pPr>
              <a:buNone/>
            </a:pPr>
            <a:r>
              <a:rPr lang="en-US" dirty="0" smtClean="0"/>
              <a:t>• Place the left hand on the advancing head with fingers spread equally over the vertex towards the </a:t>
            </a:r>
            <a:r>
              <a:rPr lang="en-US" dirty="0" err="1" smtClean="0"/>
              <a:t>bregma</a:t>
            </a:r>
            <a:r>
              <a:rPr lang="en-US" dirty="0" smtClean="0"/>
              <a:t> to stop any sudden explosive effort during and after crowning of the head. With the right hand guard the perineum, holding it with the pad.</a:t>
            </a:r>
          </a:p>
          <a:p>
            <a:pPr>
              <a:buNone/>
            </a:pPr>
            <a:r>
              <a:rPr lang="en-US" dirty="0" smtClean="0"/>
              <a:t>• Check if the perineum is stretching. If not, give an episiotomy at the height of a contraction if there is any indication that the head is about to crown.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Lightening</a:t>
            </a:r>
            <a:endParaRPr lang="en-US" dirty="0"/>
          </a:p>
        </p:txBody>
      </p:sp>
      <p:sp>
        <p:nvSpPr>
          <p:cNvPr id="3" name="Content Placeholder 2"/>
          <p:cNvSpPr>
            <a:spLocks noGrp="1"/>
          </p:cNvSpPr>
          <p:nvPr>
            <p:ph idx="1"/>
          </p:nvPr>
        </p:nvSpPr>
        <p:spPr/>
        <p:txBody>
          <a:bodyPr>
            <a:normAutofit fontScale="92500"/>
          </a:bodyPr>
          <a:lstStyle/>
          <a:p>
            <a:r>
              <a:rPr lang="en-US" dirty="0" smtClean="0"/>
              <a:t>Two to three weeks before </a:t>
            </a:r>
            <a:r>
              <a:rPr lang="en-US" dirty="0" err="1" smtClean="0"/>
              <a:t>labour</a:t>
            </a:r>
            <a:r>
              <a:rPr lang="en-US" dirty="0" smtClean="0"/>
              <a:t>, the lower uterine segment expands allowing the </a:t>
            </a:r>
            <a:r>
              <a:rPr lang="en-US" dirty="0" err="1" smtClean="0"/>
              <a:t>foetal</a:t>
            </a:r>
            <a:r>
              <a:rPr lang="en-US" dirty="0" smtClean="0"/>
              <a:t> head to sink deep.</a:t>
            </a:r>
          </a:p>
          <a:p>
            <a:r>
              <a:rPr lang="en-US" dirty="0" smtClean="0"/>
              <a:t> The descent of the head and the body of the baby gives space to the lungs, heart and stomach, which enables these organs to function easily.</a:t>
            </a:r>
          </a:p>
          <a:p>
            <a:r>
              <a:rPr lang="en-US" dirty="0" smtClean="0"/>
              <a:t>The </a:t>
            </a:r>
            <a:r>
              <a:rPr lang="en-US" dirty="0" err="1" smtClean="0"/>
              <a:t>symphysis</a:t>
            </a:r>
            <a:r>
              <a:rPr lang="en-US" dirty="0" smtClean="0"/>
              <a:t> pubis widens and the pelvic floor softens and becomes more relaxed, allowing further descent of the uterus into the pelvis.</a:t>
            </a: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Crowning of the Head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Next is the crowning of the head.</a:t>
            </a:r>
          </a:p>
          <a:p>
            <a:r>
              <a:rPr lang="en-US" dirty="0" smtClean="0"/>
              <a:t> The parietal eminences pass through the bony outlet.</a:t>
            </a:r>
          </a:p>
          <a:p>
            <a:r>
              <a:rPr lang="en-US" dirty="0" smtClean="0"/>
              <a:t> At this stage the head no longer recedes between contractions. </a:t>
            </a:r>
          </a:p>
          <a:p>
            <a:r>
              <a:rPr lang="en-US" dirty="0" smtClean="0"/>
              <a:t>Tell the mother to stop pushing as this might lead to a rapid delivery of the head and consequent brain damage.</a:t>
            </a:r>
          </a:p>
          <a:p>
            <a:r>
              <a:rPr lang="en-US" dirty="0" smtClean="0"/>
              <a:t> Ask her to pant. </a:t>
            </a:r>
          </a:p>
          <a:p>
            <a:r>
              <a:rPr lang="en-US" dirty="0" smtClean="0"/>
              <a:t>Research has shown that a series of short pushes are more effective than a long push.</a:t>
            </a:r>
          </a:p>
          <a:p>
            <a:r>
              <a:rPr lang="en-US" dirty="0" smtClean="0"/>
              <a:t> Encourage her as she pushes.</a:t>
            </a:r>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i="1" dirty="0" smtClean="0"/>
              <a:t>It is really hard work! So keep encouraging the mother with kind words and warmth</a:t>
            </a:r>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Extension of the head</a:t>
            </a:r>
            <a:endParaRPr lang="en-US" dirty="0"/>
          </a:p>
        </p:txBody>
      </p:sp>
      <p:sp>
        <p:nvSpPr>
          <p:cNvPr id="3" name="Content Placeholder 2"/>
          <p:cNvSpPr>
            <a:spLocks noGrp="1"/>
          </p:cNvSpPr>
          <p:nvPr>
            <p:ph idx="1"/>
          </p:nvPr>
        </p:nvSpPr>
        <p:spPr/>
        <p:txBody>
          <a:bodyPr>
            <a:normAutofit lnSpcReduction="10000"/>
          </a:bodyPr>
          <a:lstStyle/>
          <a:p>
            <a:r>
              <a:rPr lang="en-US" dirty="0" smtClean="0"/>
              <a:t>Assist the extension by grasping the parietal eminences with your left hand. Let the head come out slowly and naturally. Feel for the cord around the baby's neck. If it is there, slip it from the baby's neck over the head. If it is too tight, place two artery forceps on the cord and cut it between them. </a:t>
            </a:r>
          </a:p>
          <a:p>
            <a:r>
              <a:rPr lang="en-US" dirty="0" smtClean="0"/>
              <a:t>When the nose and mouth come out, wipe away the mucus with a sterile swab.</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By this point the whole head should be out. The head will have restituted and rotated spontaneously to face the mother’s left or right thigh. </a:t>
            </a:r>
          </a:p>
          <a:p>
            <a:r>
              <a:rPr lang="en-US" dirty="0" smtClean="0"/>
              <a:t>This shows you that the shoulders have descended and rotated to the anterior posterior diameter.</a:t>
            </a:r>
          </a:p>
          <a:p>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Delivering the Shoulders by Lateral Flexion of the Body</a:t>
            </a:r>
            <a:endParaRPr lang="en-US" dirty="0"/>
          </a:p>
        </p:txBody>
      </p:sp>
      <p:sp>
        <p:nvSpPr>
          <p:cNvPr id="3" name="Content Placeholder 2"/>
          <p:cNvSpPr>
            <a:spLocks noGrp="1"/>
          </p:cNvSpPr>
          <p:nvPr>
            <p:ph idx="1"/>
          </p:nvPr>
        </p:nvSpPr>
        <p:spPr/>
        <p:txBody>
          <a:bodyPr/>
          <a:lstStyle/>
          <a:p>
            <a:r>
              <a:rPr lang="en-US" dirty="0" smtClean="0"/>
              <a:t>Place one hand above and one below the </a:t>
            </a:r>
            <a:r>
              <a:rPr lang="en-US" dirty="0" err="1" smtClean="0"/>
              <a:t>foetal</a:t>
            </a:r>
            <a:r>
              <a:rPr lang="en-US" dirty="0" smtClean="0"/>
              <a:t> head</a:t>
            </a:r>
          </a:p>
          <a:p>
            <a:r>
              <a:rPr lang="en-US" dirty="0" smtClean="0"/>
              <a:t>Depress the head gently toward the anus/neck, making sure it is neither twisted nor bent sideways till the anterior shoulder is free</a:t>
            </a: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delivering of anterior shoulder</a:t>
            </a:r>
            <a:endParaRPr lang="en-US" dirty="0"/>
          </a:p>
        </p:txBody>
      </p:sp>
      <p:sp>
        <p:nvSpPr>
          <p:cNvPr id="3" name="Content Placeholder 2"/>
          <p:cNvSpPr>
            <a:spLocks noGrp="1"/>
          </p:cNvSpPr>
          <p:nvPr>
            <p:ph idx="1"/>
          </p:nvPr>
        </p:nvSpPr>
        <p:spPr/>
        <p:txBody>
          <a:bodyPr/>
          <a:lstStyle/>
          <a:p>
            <a:r>
              <a:rPr lang="en-US" dirty="0" smtClean="0"/>
              <a:t>Remind your assistant to give </a:t>
            </a:r>
            <a:r>
              <a:rPr lang="en-US" dirty="0" err="1" smtClean="0"/>
              <a:t>syntometrine</a:t>
            </a:r>
            <a:r>
              <a:rPr lang="en-US" dirty="0" smtClean="0"/>
              <a:t>  intramuscularly (in a single dose)</a:t>
            </a:r>
          </a:p>
          <a:p>
            <a:r>
              <a:rPr lang="en-US" dirty="0" smtClean="0"/>
              <a:t> Guide the head upwards in the direction of the mother's abdomen</a:t>
            </a:r>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delivering of posterior shoulder</a:t>
            </a:r>
            <a:endParaRPr lang="en-US" dirty="0"/>
          </a:p>
        </p:txBody>
      </p:sp>
      <p:sp>
        <p:nvSpPr>
          <p:cNvPr id="3" name="Content Placeholder 2"/>
          <p:cNvSpPr>
            <a:spLocks noGrp="1"/>
          </p:cNvSpPr>
          <p:nvPr>
            <p:ph idx="1"/>
          </p:nvPr>
        </p:nvSpPr>
        <p:spPr/>
        <p:txBody>
          <a:bodyPr>
            <a:normAutofit/>
          </a:bodyPr>
          <a:lstStyle/>
          <a:p>
            <a:r>
              <a:rPr lang="en-US" dirty="0" smtClean="0"/>
              <a:t>The posterior shoulder will escape smoothly over the perineum</a:t>
            </a:r>
          </a:p>
          <a:p>
            <a:pPr>
              <a:buNone/>
            </a:pPr>
            <a:r>
              <a:rPr lang="en-US" dirty="0" smtClean="0"/>
              <a:t>• The rest of the body will be born by lateral flexion</a:t>
            </a:r>
          </a:p>
          <a:p>
            <a:pPr>
              <a:buNone/>
            </a:pPr>
            <a:r>
              <a:rPr lang="en-US" dirty="0" smtClean="0"/>
              <a:t>• Ask your assistant for the time and note the time of birth</a:t>
            </a:r>
          </a:p>
          <a:p>
            <a:pPr>
              <a:buNone/>
            </a:pPr>
            <a:r>
              <a:rPr lang="en-US" dirty="0" smtClean="0"/>
              <a:t>• Place the baby at a slight slant to drain the mucous</a:t>
            </a:r>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Put the baby on the baby towel, clamp and cut the cord</a:t>
            </a:r>
          </a:p>
          <a:p>
            <a:pPr>
              <a:buNone/>
            </a:pPr>
            <a:r>
              <a:rPr lang="en-US" dirty="0" smtClean="0"/>
              <a:t>• Give the APGAR score to the baby</a:t>
            </a:r>
          </a:p>
          <a:p>
            <a:pPr>
              <a:buNone/>
            </a:pPr>
            <a:r>
              <a:rPr lang="en-US" dirty="0" smtClean="0"/>
              <a:t>• Show the baby to the mother to identify the sex of the baby</a:t>
            </a:r>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Ask your assistant to continue with the immediate care of the baby</a:t>
            </a:r>
          </a:p>
          <a:p>
            <a:pPr>
              <a:buNone/>
            </a:pPr>
            <a:r>
              <a:rPr lang="en-US" dirty="0" smtClean="0"/>
              <a:t>• Continue with the delivery of the placenta by using control cord traction</a:t>
            </a:r>
          </a:p>
          <a:p>
            <a:pPr>
              <a:buNone/>
            </a:pPr>
            <a:r>
              <a:rPr lang="en-US" dirty="0" smtClean="0"/>
              <a:t>• Check the placenta for completeness and/or malformation.</a:t>
            </a:r>
          </a:p>
          <a:p>
            <a:pPr>
              <a:buNone/>
            </a:pPr>
            <a:r>
              <a:rPr lang="en-US" dirty="0" smtClean="0"/>
              <a:t>• Measure blood loss</a:t>
            </a:r>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Do the first examination of the baby</a:t>
            </a:r>
          </a:p>
          <a:p>
            <a:pPr>
              <a:buNone/>
            </a:pPr>
            <a:r>
              <a:rPr lang="en-US" dirty="0" smtClean="0"/>
              <a:t>• Weigh the baby</a:t>
            </a:r>
          </a:p>
          <a:p>
            <a:pPr>
              <a:buNone/>
            </a:pPr>
            <a:r>
              <a:rPr lang="en-US" dirty="0" smtClean="0"/>
              <a:t>• Do a post natal examination and record all the findings</a:t>
            </a:r>
          </a:p>
          <a:p>
            <a:pPr>
              <a:buNone/>
            </a:pPr>
            <a:r>
              <a:rPr lang="en-US" dirty="0" smtClean="0"/>
              <a:t>• Give the mother a hot drink and transfer her to the postnatal ward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Frequency of </a:t>
            </a:r>
            <a:r>
              <a:rPr lang="en-US" b="1" dirty="0" err="1" smtClean="0"/>
              <a:t>Micturition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descent of the </a:t>
            </a:r>
            <a:r>
              <a:rPr lang="en-US" dirty="0" err="1" smtClean="0"/>
              <a:t>foetal</a:t>
            </a:r>
            <a:r>
              <a:rPr lang="en-US" dirty="0" smtClean="0"/>
              <a:t> head increases pressure within the pelvis. </a:t>
            </a:r>
          </a:p>
          <a:p>
            <a:r>
              <a:rPr lang="en-US" dirty="0" smtClean="0"/>
              <a:t>This limits the capacity of the bladder, which can cause irritation. </a:t>
            </a:r>
          </a:p>
          <a:p>
            <a:r>
              <a:rPr lang="en-US" dirty="0" smtClean="0"/>
              <a:t>The laxity of the pelvic floor muscles gives rise to poor sphincter control causing a degree of stress incontinence. </a:t>
            </a:r>
          </a:p>
          <a:p>
            <a:r>
              <a:rPr lang="en-US" dirty="0" smtClean="0"/>
              <a:t>This pressure results in the congestion of circulation to the lower limbs.</a:t>
            </a:r>
          </a:p>
          <a:p>
            <a:r>
              <a:rPr lang="en-US" dirty="0" smtClean="0"/>
              <a:t> Additionally the relaxation of the pelvic joint may give rise to backache.</a:t>
            </a:r>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user\Desktop\2.jpg"/>
          <p:cNvPicPr>
            <a:picLocks noGrp="1" noChangeAspect="1" noChangeArrowheads="1"/>
          </p:cNvPicPr>
          <p:nvPr>
            <p:ph idx="1"/>
          </p:nvPr>
        </p:nvPicPr>
        <p:blipFill>
          <a:blip r:embed="rId2"/>
          <a:srcRect/>
          <a:stretch>
            <a:fillRect/>
          </a:stretch>
        </p:blipFill>
        <p:spPr bwMode="auto">
          <a:xfrm>
            <a:off x="609600" y="1066800"/>
            <a:ext cx="8001000" cy="5791200"/>
          </a:xfrm>
          <a:prstGeom prst="rect">
            <a:avLst/>
          </a:prstGeom>
          <a:noFill/>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user\Desktop\1.jpg"/>
          <p:cNvPicPr>
            <a:picLocks noGrp="1" noChangeAspect="1" noChangeArrowheads="1"/>
          </p:cNvPicPr>
          <p:nvPr>
            <p:ph idx="1"/>
          </p:nvPr>
        </p:nvPicPr>
        <p:blipFill>
          <a:blip r:embed="rId2"/>
          <a:srcRect/>
          <a:stretch>
            <a:fillRect/>
          </a:stretch>
        </p:blipFill>
        <p:spPr bwMode="auto">
          <a:xfrm>
            <a:off x="1066800" y="609600"/>
            <a:ext cx="6781800" cy="5410200"/>
          </a:xfrm>
          <a:prstGeom prst="rect">
            <a:avLst/>
          </a:prstGeom>
          <a:noFill/>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user\Desktop\3.jpg"/>
          <p:cNvPicPr>
            <a:picLocks noGrp="1" noChangeAspect="1" noChangeArrowheads="1"/>
          </p:cNvPicPr>
          <p:nvPr>
            <p:ph idx="1"/>
          </p:nvPr>
        </p:nvPicPr>
        <p:blipFill>
          <a:blip r:embed="rId2"/>
          <a:srcRect/>
          <a:stretch>
            <a:fillRect/>
          </a:stretch>
        </p:blipFill>
        <p:spPr bwMode="auto">
          <a:xfrm>
            <a:off x="533400" y="762000"/>
            <a:ext cx="7696199" cy="5486400"/>
          </a:xfrm>
          <a:prstGeom prst="rect">
            <a:avLst/>
          </a:prstGeom>
          <a:noFill/>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user\Desktop\6.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user\Desktop\x.jpg"/>
          <p:cNvPicPr>
            <a:picLocks noGrp="1" noChangeAspect="1" noChangeArrowheads="1"/>
          </p:cNvPicPr>
          <p:nvPr>
            <p:ph idx="1"/>
          </p:nvPr>
        </p:nvPicPr>
        <p:blipFill>
          <a:blip r:embed="rId2"/>
          <a:srcRect/>
          <a:stretch>
            <a:fillRect/>
          </a:stretch>
        </p:blipFill>
        <p:spPr bwMode="auto">
          <a:xfrm>
            <a:off x="1295400" y="152400"/>
            <a:ext cx="6095999" cy="5486399"/>
          </a:xfrm>
          <a:prstGeom prst="rect">
            <a:avLst/>
          </a:prstGeom>
          <a:noFill/>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user\Desktop\e.jpg"/>
          <p:cNvPicPr>
            <a:picLocks noGrp="1" noChangeAspect="1" noChangeArrowheads="1"/>
          </p:cNvPicPr>
          <p:nvPr>
            <p:ph idx="1"/>
          </p:nvPr>
        </p:nvPicPr>
        <p:blipFill>
          <a:blip r:embed="rId2"/>
          <a:srcRect/>
          <a:stretch>
            <a:fillRect/>
          </a:stretch>
        </p:blipFill>
        <p:spPr bwMode="auto">
          <a:xfrm>
            <a:off x="1143000" y="1066800"/>
            <a:ext cx="6858000" cy="5105400"/>
          </a:xfrm>
          <a:prstGeom prst="rect">
            <a:avLst/>
          </a:prstGeom>
          <a:noFill/>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user\Desktop\o.jpg"/>
          <p:cNvPicPr>
            <a:picLocks noGrp="1" noChangeAspect="1" noChangeArrowheads="1"/>
          </p:cNvPicPr>
          <p:nvPr>
            <p:ph idx="1"/>
          </p:nvPr>
        </p:nvPicPr>
        <p:blipFill>
          <a:blip r:embed="rId2"/>
          <a:srcRect/>
          <a:stretch>
            <a:fillRect/>
          </a:stretch>
        </p:blipFill>
        <p:spPr bwMode="auto">
          <a:xfrm>
            <a:off x="533400" y="1447800"/>
            <a:ext cx="7010400" cy="4648199"/>
          </a:xfrm>
          <a:prstGeom prst="rect">
            <a:avLst/>
          </a:prstGeom>
          <a:noFill/>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user\Desktop\e.jpg"/>
          <p:cNvPicPr>
            <a:picLocks noGrp="1" noChangeAspect="1" noChangeArrowheads="1"/>
          </p:cNvPicPr>
          <p:nvPr>
            <p:ph idx="1"/>
          </p:nvPr>
        </p:nvPicPr>
        <p:blipFill>
          <a:blip r:embed="rId2"/>
          <a:srcRect/>
          <a:stretch>
            <a:fillRect/>
          </a:stretch>
        </p:blipFill>
        <p:spPr bwMode="auto">
          <a:xfrm>
            <a:off x="914400" y="1143000"/>
            <a:ext cx="7010400" cy="5410200"/>
          </a:xfrm>
          <a:prstGeom prst="rect">
            <a:avLst/>
          </a:prstGeom>
          <a:noFill/>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user\Desktop\w.jpg"/>
          <p:cNvPicPr>
            <a:picLocks noGrp="1" noChangeAspect="1" noChangeArrowheads="1"/>
          </p:cNvPicPr>
          <p:nvPr>
            <p:ph idx="1"/>
          </p:nvPr>
        </p:nvPicPr>
        <p:blipFill>
          <a:blip r:embed="rId2"/>
          <a:srcRect/>
          <a:stretch>
            <a:fillRect/>
          </a:stretch>
        </p:blipFill>
        <p:spPr bwMode="auto">
          <a:xfrm>
            <a:off x="1524000" y="762000"/>
            <a:ext cx="5715000" cy="5562600"/>
          </a:xfrm>
          <a:prstGeom prst="rect">
            <a:avLst/>
          </a:prstGeom>
          <a:noFill/>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user\Desktop\v.jpg"/>
          <p:cNvPicPr>
            <a:picLocks noGrp="1" noChangeAspect="1" noChangeArrowheads="1"/>
          </p:cNvPicPr>
          <p:nvPr>
            <p:ph idx="1"/>
          </p:nvPr>
        </p:nvPicPr>
        <p:blipFill>
          <a:blip r:embed="rId2"/>
          <a:srcRect/>
          <a:stretch>
            <a:fillRect/>
          </a:stretch>
        </p:blipFill>
        <p:spPr bwMode="auto">
          <a:xfrm>
            <a:off x="1066800" y="914400"/>
            <a:ext cx="6400800" cy="5334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Taking up of Cervix</a:t>
            </a:r>
            <a:endParaRPr lang="en-US" dirty="0"/>
          </a:p>
        </p:txBody>
      </p:sp>
      <p:sp>
        <p:nvSpPr>
          <p:cNvPr id="3" name="Content Placeholder 2"/>
          <p:cNvSpPr>
            <a:spLocks noGrp="1"/>
          </p:cNvSpPr>
          <p:nvPr>
            <p:ph idx="1"/>
          </p:nvPr>
        </p:nvSpPr>
        <p:spPr/>
        <p:txBody>
          <a:bodyPr/>
          <a:lstStyle/>
          <a:p>
            <a:r>
              <a:rPr lang="en-US" dirty="0" smtClean="0"/>
              <a:t>The cervix is taken up gradually and merges into the lower uterine segment. </a:t>
            </a:r>
          </a:p>
          <a:p>
            <a:r>
              <a:rPr lang="en-US" dirty="0" smtClean="0"/>
              <a:t>Shortening of cervix is looked for when </a:t>
            </a:r>
            <a:r>
              <a:rPr lang="en-US" dirty="0" err="1" smtClean="0"/>
              <a:t>labour</a:t>
            </a:r>
            <a:r>
              <a:rPr lang="en-US" dirty="0" smtClean="0"/>
              <a:t> needs to be induced.</a:t>
            </a:r>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user\Desktop\3.jpg"/>
          <p:cNvPicPr>
            <a:picLocks noGrp="1" noChangeAspect="1" noChangeArrowheads="1"/>
          </p:cNvPicPr>
          <p:nvPr>
            <p:ph idx="1"/>
          </p:nvPr>
        </p:nvPicPr>
        <p:blipFill>
          <a:blip r:embed="rId2"/>
          <a:srcRect/>
          <a:stretch>
            <a:fillRect/>
          </a:stretch>
        </p:blipFill>
        <p:spPr bwMode="auto">
          <a:xfrm>
            <a:off x="548922" y="1600200"/>
            <a:ext cx="8046156" cy="4525963"/>
          </a:xfrm>
          <a:prstGeom prst="rect">
            <a:avLst/>
          </a:prstGeom>
          <a:noFill/>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user\Desktop\5.jpg"/>
          <p:cNvPicPr>
            <a:picLocks noGrp="1" noChangeAspect="1" noChangeArrowheads="1"/>
          </p:cNvPicPr>
          <p:nvPr>
            <p:ph idx="1"/>
          </p:nvPr>
        </p:nvPicPr>
        <p:blipFill>
          <a:blip r:embed="rId2"/>
          <a:srcRect/>
          <a:stretch>
            <a:fillRect/>
          </a:stretch>
        </p:blipFill>
        <p:spPr bwMode="auto">
          <a:xfrm>
            <a:off x="1219200" y="1981200"/>
            <a:ext cx="6705600" cy="4190999"/>
          </a:xfrm>
          <a:prstGeom prst="rect">
            <a:avLst/>
          </a:prstGeom>
          <a:noFill/>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APGAR Score</a:t>
            </a:r>
            <a:endParaRPr lang="en-US" dirty="0"/>
          </a:p>
        </p:txBody>
      </p:sp>
      <p:sp>
        <p:nvSpPr>
          <p:cNvPr id="3" name="Content Placeholder 2"/>
          <p:cNvSpPr>
            <a:spLocks noGrp="1"/>
          </p:cNvSpPr>
          <p:nvPr>
            <p:ph idx="1"/>
          </p:nvPr>
        </p:nvSpPr>
        <p:spPr/>
        <p:txBody>
          <a:bodyPr>
            <a:normAutofit lnSpcReduction="10000"/>
          </a:bodyPr>
          <a:lstStyle/>
          <a:p>
            <a:r>
              <a:rPr lang="en-US" dirty="0" smtClean="0"/>
              <a:t>Once the baby is out into the world, your work has just begun. You will need to assess the baby periodically.</a:t>
            </a:r>
          </a:p>
          <a:p>
            <a:r>
              <a:rPr lang="en-US" dirty="0" smtClean="0"/>
              <a:t>After delivering the baby, an assessment of the general condition is done after one minute and again after five minutes. </a:t>
            </a:r>
          </a:p>
          <a:p>
            <a:r>
              <a:rPr lang="en-US" dirty="0" smtClean="0"/>
              <a:t>This involves the consideration of five specific signs and the degree to which they are present or absent</a:t>
            </a:r>
            <a:endParaRPr lang="en-US"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assessed</a:t>
            </a:r>
            <a:endParaRPr lang="en-US" dirty="0"/>
          </a:p>
        </p:txBody>
      </p:sp>
      <p:sp>
        <p:nvSpPr>
          <p:cNvPr id="3" name="Content Placeholder 2"/>
          <p:cNvSpPr>
            <a:spLocks noGrp="1"/>
          </p:cNvSpPr>
          <p:nvPr>
            <p:ph idx="1"/>
          </p:nvPr>
        </p:nvSpPr>
        <p:spPr/>
        <p:txBody>
          <a:bodyPr>
            <a:normAutofit lnSpcReduction="10000"/>
          </a:bodyPr>
          <a:lstStyle/>
          <a:p>
            <a:r>
              <a:rPr lang="en-US" b="1" dirty="0" smtClean="0"/>
              <a:t>Appearance - </a:t>
            </a:r>
            <a:r>
              <a:rPr lang="en-US" b="1" dirty="0" err="1" smtClean="0"/>
              <a:t>Colour</a:t>
            </a:r>
            <a:endParaRPr lang="en-US" b="1" dirty="0" smtClean="0"/>
          </a:p>
          <a:p>
            <a:pPr>
              <a:buNone/>
            </a:pPr>
            <a:r>
              <a:rPr lang="en-US" dirty="0" smtClean="0"/>
              <a:t>• </a:t>
            </a:r>
            <a:r>
              <a:rPr lang="en-US" b="1" dirty="0" smtClean="0"/>
              <a:t>Pulse - Heart rate</a:t>
            </a:r>
          </a:p>
          <a:p>
            <a:pPr>
              <a:buNone/>
            </a:pPr>
            <a:r>
              <a:rPr lang="en-US" dirty="0" smtClean="0"/>
              <a:t>• </a:t>
            </a:r>
            <a:r>
              <a:rPr lang="en-US" b="1" dirty="0" smtClean="0"/>
              <a:t>Grimace - good grimace</a:t>
            </a:r>
          </a:p>
          <a:p>
            <a:pPr>
              <a:buNone/>
            </a:pPr>
            <a:r>
              <a:rPr lang="en-US" dirty="0" smtClean="0"/>
              <a:t>• </a:t>
            </a:r>
            <a:r>
              <a:rPr lang="en-US" b="1" dirty="0" smtClean="0"/>
              <a:t>Activity - Muscle tone</a:t>
            </a:r>
          </a:p>
          <a:p>
            <a:pPr>
              <a:buNone/>
            </a:pPr>
            <a:r>
              <a:rPr lang="en-US" dirty="0" smtClean="0"/>
              <a:t>• </a:t>
            </a:r>
            <a:r>
              <a:rPr lang="en-US" b="1" dirty="0" smtClean="0"/>
              <a:t>Respiratory efforts – vigorous crying</a:t>
            </a:r>
          </a:p>
          <a:p>
            <a:pPr>
              <a:buNone/>
            </a:pPr>
            <a:r>
              <a:rPr lang="en-US" dirty="0" smtClean="0"/>
              <a:t>A score of 0, 1, 2 is awarded to each of these</a:t>
            </a:r>
          </a:p>
          <a:p>
            <a:pPr>
              <a:buNone/>
            </a:pPr>
            <a:r>
              <a:rPr lang="en-US" dirty="0" smtClean="0"/>
              <a:t>signs in accordance with the APGAR Score</a:t>
            </a:r>
          </a:p>
          <a:p>
            <a:pPr>
              <a:buNone/>
            </a:pPr>
            <a:r>
              <a:rPr lang="en-US" dirty="0" smtClean="0"/>
              <a:t>Chart.</a:t>
            </a:r>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 normal infant in good condition at birth will achieve an APGAR score of 7 to 10. A score of 0 to 3 is severe birth asphyxia and 4 to 6 is moderate birth asphyxia, both of which require immediate resuscitation of the baby. Immediate Care of the Baby</a:t>
            </a:r>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Clear the airways by sucking mucus from the mouth and nostrils and give oxygen if necessary. </a:t>
            </a:r>
            <a:r>
              <a:rPr lang="en-US" dirty="0" err="1" smtClean="0"/>
              <a:t>Ligate</a:t>
            </a:r>
            <a:r>
              <a:rPr lang="en-US" dirty="0" smtClean="0"/>
              <a:t> the cord and make sure the ligature is very tight before you cut the cord.</a:t>
            </a:r>
          </a:p>
          <a:p>
            <a:r>
              <a:rPr lang="en-US" dirty="0" smtClean="0"/>
              <a:t>Wipe the baby’s head and the body and wrap to keep warm. You should record the following information about the baby</a:t>
            </a:r>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Label the baby with the mother’s name and I.P. number</a:t>
            </a:r>
          </a:p>
          <a:p>
            <a:pPr>
              <a:buNone/>
            </a:pPr>
            <a:r>
              <a:rPr lang="en-US" dirty="0" smtClean="0"/>
              <a:t>• Write the date and time of delivery</a:t>
            </a:r>
          </a:p>
          <a:p>
            <a:pPr>
              <a:buNone/>
            </a:pPr>
            <a:r>
              <a:rPr lang="en-US" dirty="0" smtClean="0"/>
              <a:t>• Sex of the baby</a:t>
            </a:r>
          </a:p>
          <a:p>
            <a:pPr>
              <a:buNone/>
            </a:pPr>
            <a:r>
              <a:rPr lang="en-US" dirty="0" smtClean="0"/>
              <a:t>• Birth weight</a:t>
            </a:r>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After handing the baby over to your assistant, you will have to continue to deliver the placenta using control cord traction. </a:t>
            </a:r>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Principles of the Third Stage of </a:t>
            </a:r>
            <a:r>
              <a:rPr lang="en-US" b="1" dirty="0" err="1" smtClean="0"/>
              <a:t>Labour</a:t>
            </a:r>
            <a:endParaRPr lang="en-US" dirty="0"/>
          </a:p>
        </p:txBody>
      </p:sp>
      <p:sp>
        <p:nvSpPr>
          <p:cNvPr id="3" name="Content Placeholder 2"/>
          <p:cNvSpPr>
            <a:spLocks noGrp="1"/>
          </p:cNvSpPr>
          <p:nvPr>
            <p:ph idx="1"/>
          </p:nvPr>
        </p:nvSpPr>
        <p:spPr/>
        <p:txBody>
          <a:bodyPr/>
          <a:lstStyle/>
          <a:p>
            <a:pPr>
              <a:buNone/>
            </a:pPr>
            <a:r>
              <a:rPr lang="en-US" b="1" dirty="0" smtClean="0"/>
              <a:t>Mechanism of the Third Stage of </a:t>
            </a:r>
            <a:r>
              <a:rPr lang="en-US" b="1" dirty="0" err="1" smtClean="0"/>
              <a:t>Labour</a:t>
            </a:r>
            <a:r>
              <a:rPr lang="en-US" b="1" dirty="0" smtClean="0"/>
              <a:t> Physiology of Third Stage</a:t>
            </a:r>
            <a:endParaRPr lang="en-US"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Mechanical Factors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uterus reduces in size 2.5cm below the umbilicus, or 15cm above the </a:t>
            </a:r>
            <a:r>
              <a:rPr lang="en-US" dirty="0" err="1" smtClean="0"/>
              <a:t>symphysis</a:t>
            </a:r>
            <a:r>
              <a:rPr lang="en-US" dirty="0" smtClean="0"/>
              <a:t> pubis after the expulsion of the </a:t>
            </a:r>
            <a:r>
              <a:rPr lang="en-US" dirty="0" err="1" smtClean="0"/>
              <a:t>foetus</a:t>
            </a:r>
            <a:endParaRPr lang="en-US" dirty="0" smtClean="0"/>
          </a:p>
          <a:p>
            <a:pPr>
              <a:buNone/>
            </a:pPr>
            <a:r>
              <a:rPr lang="en-US" dirty="0" smtClean="0"/>
              <a:t>• The contraction and retraction of the uterine muscles continues</a:t>
            </a:r>
          </a:p>
          <a:p>
            <a:pPr>
              <a:buNone/>
            </a:pPr>
            <a:r>
              <a:rPr lang="en-US" dirty="0" smtClean="0"/>
              <a:t>• The placental site is reduced to half</a:t>
            </a:r>
          </a:p>
          <a:p>
            <a:pPr>
              <a:buNone/>
            </a:pPr>
            <a:r>
              <a:rPr lang="en-US" dirty="0" smtClean="0"/>
              <a:t>• Since the placenta is inelastic, it does not contract, so it detaches from the shrinking uterine wall</a:t>
            </a:r>
          </a:p>
          <a:p>
            <a:pPr>
              <a:buNone/>
            </a:pPr>
            <a:r>
              <a:rPr lang="en-US" dirty="0" smtClean="0"/>
              <a:t>• The placenta is pushed further to the lower uterine segment by the weight of the retro-placental clot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Contractions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contractions of the uterus are coordinated by two pacemakers in the region of the </a:t>
            </a:r>
            <a:r>
              <a:rPr lang="en-US" dirty="0" err="1" smtClean="0"/>
              <a:t>cornua</a:t>
            </a:r>
            <a:r>
              <a:rPr lang="en-US" dirty="0" smtClean="0"/>
              <a:t>.</a:t>
            </a:r>
          </a:p>
          <a:p>
            <a:endParaRPr lang="en-US" dirty="0" smtClean="0"/>
          </a:p>
          <a:p>
            <a:r>
              <a:rPr lang="en-US" dirty="0" smtClean="0"/>
              <a:t>These are located where the fallopian tubes join the uterine body. </a:t>
            </a:r>
          </a:p>
          <a:p>
            <a:r>
              <a:rPr lang="en-US" dirty="0" smtClean="0"/>
              <a:t>The muscle contractions start at the top corner of the uterus, spread to the </a:t>
            </a:r>
            <a:r>
              <a:rPr lang="en-US" dirty="0" err="1" smtClean="0"/>
              <a:t>fundus</a:t>
            </a:r>
            <a:r>
              <a:rPr lang="en-US" dirty="0" smtClean="0"/>
              <a:t>, and then downward.</a:t>
            </a:r>
          </a:p>
          <a:p>
            <a:r>
              <a:rPr lang="en-US" dirty="0" smtClean="0"/>
              <a:t> During normal pregnancy, the uterus contracts intermittently but the contractions are not strong enough to overcome the resistance of a normal cervix and do not lead to its dilation.</a:t>
            </a:r>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is accumulated blood from the separated placenta</a:t>
            </a:r>
          </a:p>
          <a:p>
            <a:pPr>
              <a:buNone/>
            </a:pPr>
            <a:r>
              <a:rPr lang="en-US" dirty="0" smtClean="0"/>
              <a:t>• With the next contraction the placenta is pushed into the vagina and expelled</a:t>
            </a:r>
            <a:endParaRPr lang="en-US"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You will know that the placenta has separated and has been expelled from the upper uterine segment into the lower segment or into the vagina when you have noted:</a:t>
            </a:r>
          </a:p>
          <a:p>
            <a:pPr>
              <a:buNone/>
            </a:pPr>
            <a:r>
              <a:rPr lang="en-US" dirty="0" smtClean="0"/>
              <a:t>• Elongation of the cord which does not recede on pressing at the </a:t>
            </a:r>
            <a:r>
              <a:rPr lang="en-US" dirty="0" err="1" smtClean="0"/>
              <a:t>symphysis</a:t>
            </a:r>
            <a:r>
              <a:rPr lang="en-US" dirty="0" smtClean="0"/>
              <a:t> pubis</a:t>
            </a:r>
          </a:p>
          <a:p>
            <a:pPr>
              <a:buNone/>
            </a:pPr>
            <a:r>
              <a:rPr lang="en-US" dirty="0" smtClean="0"/>
              <a:t>• A gush of blood</a:t>
            </a:r>
          </a:p>
          <a:p>
            <a:pPr>
              <a:buNone/>
            </a:pPr>
            <a:r>
              <a:rPr lang="en-US" dirty="0" smtClean="0"/>
              <a:t>• The uterus contracts like a cricket ball</a:t>
            </a:r>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placenta is expelled either with maternal side exposed, known as the </a:t>
            </a:r>
            <a:r>
              <a:rPr lang="en-US" b="1" dirty="0" smtClean="0"/>
              <a:t>Mathew-Duncan </a:t>
            </a:r>
            <a:r>
              <a:rPr lang="en-US" dirty="0" smtClean="0"/>
              <a:t>method or the </a:t>
            </a:r>
            <a:r>
              <a:rPr lang="en-US" dirty="0" err="1" smtClean="0"/>
              <a:t>foetal</a:t>
            </a:r>
            <a:r>
              <a:rPr lang="en-US" dirty="0" smtClean="0"/>
              <a:t> side exposed known as the </a:t>
            </a:r>
            <a:r>
              <a:rPr lang="en-US" b="1" dirty="0" smtClean="0"/>
              <a:t>Shultz Method</a:t>
            </a:r>
            <a:endParaRPr lang="en-US" b="1"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of Bleeding</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steps should be taken to ensure the control of bleeding:</a:t>
            </a:r>
          </a:p>
          <a:p>
            <a:r>
              <a:rPr lang="en-US" dirty="0" smtClean="0"/>
              <a:t>The uterine muscle’s contraction and retraction causes the placental site to reduce into half. </a:t>
            </a:r>
            <a:r>
              <a:rPr lang="en-US" dirty="0" err="1" smtClean="0"/>
              <a:t>Criss</a:t>
            </a:r>
            <a:r>
              <a:rPr lang="en-US" dirty="0" smtClean="0"/>
              <a:t>-cross </a:t>
            </a:r>
            <a:r>
              <a:rPr lang="en-US" dirty="0" err="1" smtClean="0"/>
              <a:t>fibres</a:t>
            </a:r>
            <a:r>
              <a:rPr lang="en-US" dirty="0" smtClean="0"/>
              <a:t> control bleeding by compressing the blood vessels. These </a:t>
            </a:r>
            <a:r>
              <a:rPr lang="en-US" dirty="0" err="1" smtClean="0"/>
              <a:t>fibres</a:t>
            </a:r>
            <a:r>
              <a:rPr lang="en-US" dirty="0" smtClean="0"/>
              <a:t> are also known as ‘living ligatures’</a:t>
            </a:r>
          </a:p>
          <a:p>
            <a:pPr>
              <a:buNone/>
            </a:pPr>
            <a:r>
              <a:rPr lang="en-US" dirty="0" smtClean="0"/>
              <a:t>• Clotting of blood takes place in the sinuses sealing the bleeding points a few hours later when uterine contractions are less vigorous.</a:t>
            </a:r>
            <a:endParaRPr lang="en-US"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 time interval between the delivery of the baby and delivery of the placenta is a dangerous period, in which one of the greatest complications of pregnancy and </a:t>
            </a:r>
            <a:r>
              <a:rPr lang="en-US" dirty="0" err="1" smtClean="0"/>
              <a:t>labour</a:t>
            </a:r>
            <a:r>
              <a:rPr lang="en-US" dirty="0" smtClean="0"/>
              <a:t> can occur.</a:t>
            </a:r>
          </a:p>
          <a:p>
            <a:r>
              <a:rPr lang="en-US" dirty="0" smtClean="0"/>
              <a:t>This complication is excessive bleeding or postpartum </a:t>
            </a:r>
            <a:r>
              <a:rPr lang="en-US" dirty="0" err="1" smtClean="0"/>
              <a:t>haemorrhage</a:t>
            </a:r>
            <a:r>
              <a:rPr lang="en-US" dirty="0" smtClean="0"/>
              <a:t> (PPH). You should never leave the mother alone even for a short while during this stage.</a:t>
            </a:r>
          </a:p>
          <a:p>
            <a:r>
              <a:rPr lang="en-US" dirty="0" smtClean="0"/>
              <a:t>The third stage of </a:t>
            </a:r>
            <a:r>
              <a:rPr lang="en-US" dirty="0" err="1" smtClean="0"/>
              <a:t>labour</a:t>
            </a:r>
            <a:r>
              <a:rPr lang="en-US" dirty="0" smtClean="0"/>
              <a:t> can be managed either passively or actively..</a:t>
            </a:r>
            <a:endParaRPr lang="en-US"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Passive or Natural Method of Managing the Third stage of </a:t>
            </a:r>
            <a:r>
              <a:rPr lang="en-US" b="1" dirty="0" err="1" smtClean="0"/>
              <a:t>labour</a:t>
            </a:r>
            <a:endParaRPr lang="en-US" dirty="0"/>
          </a:p>
        </p:txBody>
      </p:sp>
      <p:sp>
        <p:nvSpPr>
          <p:cNvPr id="3" name="Content Placeholder 2"/>
          <p:cNvSpPr>
            <a:spLocks noGrp="1"/>
          </p:cNvSpPr>
          <p:nvPr>
            <p:ph idx="1"/>
          </p:nvPr>
        </p:nvSpPr>
        <p:spPr/>
        <p:txBody>
          <a:bodyPr>
            <a:normAutofit lnSpcReduction="10000"/>
          </a:bodyPr>
          <a:lstStyle/>
          <a:p>
            <a:r>
              <a:rPr lang="en-US" dirty="0" smtClean="0"/>
              <a:t>The passive or natural method occurs naturally, that is without any interference. For example, in a normal delivery, if </a:t>
            </a:r>
            <a:r>
              <a:rPr lang="en-US" dirty="0" err="1" smtClean="0"/>
              <a:t>oxytoxic</a:t>
            </a:r>
            <a:r>
              <a:rPr lang="en-US" dirty="0" smtClean="0"/>
              <a:t> drugs are not used, the uterus generally remains inactive for a few minutes after the delivery of the baby, after which regular contractions then begin again.</a:t>
            </a:r>
          </a:p>
          <a:p>
            <a:r>
              <a:rPr lang="en-US" dirty="0" smtClean="0"/>
              <a:t>Physiology of the third stage takes place, the placenta is expelled and bleeding is controlled.</a:t>
            </a:r>
            <a:endParaRPr lang="en-US"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Giving </a:t>
            </a:r>
            <a:r>
              <a:rPr lang="en-US" b="1" dirty="0" err="1" smtClean="0"/>
              <a:t>Oxytocic</a:t>
            </a:r>
            <a:r>
              <a:rPr lang="en-US" b="1" dirty="0" smtClean="0"/>
              <a:t> Drugs</a:t>
            </a:r>
            <a:endParaRPr lang="en-US" dirty="0"/>
          </a:p>
        </p:txBody>
      </p:sp>
      <p:sp>
        <p:nvSpPr>
          <p:cNvPr id="3" name="Content Placeholder 2"/>
          <p:cNvSpPr>
            <a:spLocks noGrp="1"/>
          </p:cNvSpPr>
          <p:nvPr>
            <p:ph idx="1"/>
          </p:nvPr>
        </p:nvSpPr>
        <p:spPr/>
        <p:txBody>
          <a:bodyPr>
            <a:normAutofit/>
          </a:bodyPr>
          <a:lstStyle/>
          <a:p>
            <a:r>
              <a:rPr lang="it-IT" dirty="0" smtClean="0"/>
              <a:t>Oxytocin, ergometrine or syntometrine stimulate uterine contraction. </a:t>
            </a:r>
          </a:p>
          <a:p>
            <a:r>
              <a:rPr lang="it-IT" dirty="0" smtClean="0"/>
              <a:t>Ergometrine 0.5mg given IM </a:t>
            </a:r>
            <a:r>
              <a:rPr lang="en-US" dirty="0" smtClean="0"/>
              <a:t>causes a uterine contraction to occur five to seven minutes after the injection. Given intravenously it acts within 45 seconds.</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Syntometrine</a:t>
            </a:r>
            <a:r>
              <a:rPr lang="en-US" dirty="0" smtClean="0"/>
              <a:t> is a mixture of </a:t>
            </a:r>
            <a:r>
              <a:rPr lang="en-US" dirty="0" err="1" smtClean="0"/>
              <a:t>oxytocin</a:t>
            </a:r>
            <a:r>
              <a:rPr lang="en-US" dirty="0" smtClean="0"/>
              <a:t> and </a:t>
            </a:r>
            <a:r>
              <a:rPr lang="en-US" dirty="0" err="1" smtClean="0"/>
              <a:t>ergometrine</a:t>
            </a:r>
            <a:r>
              <a:rPr lang="en-US" dirty="0" smtClean="0"/>
              <a:t> 0.5ml given IM acts within two to three minutes.</a:t>
            </a:r>
          </a:p>
          <a:p>
            <a:r>
              <a:rPr lang="en-US" dirty="0" smtClean="0"/>
              <a:t> Usually </a:t>
            </a:r>
            <a:r>
              <a:rPr lang="en-US" dirty="0" err="1" smtClean="0"/>
              <a:t>sytrometrine</a:t>
            </a:r>
            <a:r>
              <a:rPr lang="en-US" dirty="0" smtClean="0"/>
              <a:t> is given with the delivery of the anterior shoulder while </a:t>
            </a:r>
            <a:r>
              <a:rPr lang="en-US" dirty="0" err="1" smtClean="0"/>
              <a:t>ergometrine</a:t>
            </a:r>
            <a:r>
              <a:rPr lang="en-US" dirty="0" smtClean="0"/>
              <a:t> is given at the crowning of the head.</a:t>
            </a:r>
            <a:endParaRPr lang="en-US"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Controlled Cord Traction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uterus must be firmly contracted before this method can be used. It is not necessary to wait for signs of placenta separation.</a:t>
            </a:r>
          </a:p>
          <a:p>
            <a:r>
              <a:rPr lang="en-US" dirty="0" smtClean="0"/>
              <a:t>Place the left hand above the </a:t>
            </a:r>
            <a:r>
              <a:rPr lang="en-US" dirty="0" err="1" smtClean="0"/>
              <a:t>symphyis</a:t>
            </a:r>
            <a:r>
              <a:rPr lang="en-US" dirty="0" smtClean="0"/>
              <a:t> pubis, push the uterus upwards and backwards with the right hand and pull the cord downwards and outwards.</a:t>
            </a:r>
          </a:p>
          <a:p>
            <a:r>
              <a:rPr lang="en-US" dirty="0" smtClean="0"/>
              <a:t> Apply traction steadily without jerking When the placenta is visible at the vulva, direct the cord upwards. </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placenta will follow the curve of the birth canal. Receive it with both hands and rotate the placenta. This will twist the membranes. You can then deliver the membranes with up side movements, which enable them to be drawn out without breaking.</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a:t>By the end of this unit you will be able to:</a:t>
            </a:r>
          </a:p>
          <a:p>
            <a:pPr>
              <a:buNone/>
            </a:pPr>
            <a:r>
              <a:rPr lang="en-US" dirty="0"/>
              <a:t>• Describe the process of normal </a:t>
            </a:r>
            <a:r>
              <a:rPr lang="en-US" dirty="0" err="1"/>
              <a:t>labour</a:t>
            </a:r>
            <a:endParaRPr lang="en-US" dirty="0"/>
          </a:p>
          <a:p>
            <a:pPr>
              <a:buNone/>
            </a:pPr>
            <a:r>
              <a:rPr lang="en-US" dirty="0"/>
              <a:t>• Describe the management of </a:t>
            </a:r>
            <a:r>
              <a:rPr lang="en-US" dirty="0" smtClean="0"/>
              <a:t>mother during </a:t>
            </a:r>
            <a:r>
              <a:rPr lang="en-US" dirty="0"/>
              <a:t>puerperium</a:t>
            </a:r>
          </a:p>
          <a:p>
            <a:pPr>
              <a:buNone/>
            </a:pPr>
            <a:r>
              <a:rPr lang="en-US" dirty="0"/>
              <a:t>• Describe the management of </a:t>
            </a:r>
            <a:r>
              <a:rPr lang="en-US" dirty="0" smtClean="0"/>
              <a:t>the newborn during neonatal period</a:t>
            </a:r>
            <a:endParaRPr lang="en-US" dirty="0"/>
          </a:p>
          <a:p>
            <a:pPr>
              <a:buNone/>
            </a:pPr>
            <a:r>
              <a:rPr lang="en-US" dirty="0"/>
              <a:t>• Apply the knowledge acquired in </a:t>
            </a:r>
            <a:r>
              <a:rPr lang="en-US" dirty="0" smtClean="0"/>
              <a:t>the management </a:t>
            </a:r>
            <a:r>
              <a:rPr lang="en-US" dirty="0"/>
              <a:t>of a woman during </a:t>
            </a:r>
            <a:r>
              <a:rPr lang="en-US" dirty="0" err="1" smtClean="0"/>
              <a:t>labour</a:t>
            </a:r>
            <a:r>
              <a:rPr lang="en-US" dirty="0" smtClean="0"/>
              <a:t> and </a:t>
            </a:r>
            <a:r>
              <a:rPr lang="en-US" dirty="0"/>
              <a:t>puerperium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contractions of pregnancy become more frequent towards full term and get more painful and noticeable.</a:t>
            </a:r>
          </a:p>
          <a:p>
            <a:r>
              <a:rPr lang="en-US" dirty="0" smtClean="0"/>
              <a:t>A </a:t>
            </a:r>
            <a:r>
              <a:rPr lang="en-US" dirty="0" err="1" smtClean="0"/>
              <a:t>multipara</a:t>
            </a:r>
            <a:r>
              <a:rPr lang="en-US" dirty="0" smtClean="0"/>
              <a:t> may have such 'false pains' for some days before the onset of true </a:t>
            </a:r>
            <a:r>
              <a:rPr lang="en-US" dirty="0" err="1" smtClean="0"/>
              <a:t>labour</a:t>
            </a:r>
            <a:r>
              <a:rPr lang="en-US" dirty="0" smtClean="0"/>
              <a:t>. They may come to hospital too early thinking they are in established </a:t>
            </a:r>
            <a:r>
              <a:rPr lang="en-US" dirty="0" err="1" smtClean="0"/>
              <a:t>labour</a:t>
            </a:r>
            <a:r>
              <a:rPr lang="en-US" dirty="0" smtClean="0"/>
              <a:t>. </a:t>
            </a:r>
          </a:p>
          <a:p>
            <a:r>
              <a:rPr lang="en-US" dirty="0" smtClean="0"/>
              <a:t>This is what is referred to as 'false </a:t>
            </a:r>
            <a:r>
              <a:rPr lang="en-US" dirty="0" err="1" smtClean="0"/>
              <a:t>labour</a:t>
            </a:r>
            <a:r>
              <a:rPr lang="en-US" dirty="0" smtClean="0"/>
              <a:t>'.</a:t>
            </a:r>
            <a:endParaRPr lang="en-US"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Maternal Effort</a:t>
            </a:r>
            <a:endParaRPr lang="en-US" dirty="0"/>
          </a:p>
        </p:txBody>
      </p:sp>
      <p:sp>
        <p:nvSpPr>
          <p:cNvPr id="3" name="Content Placeholder 2"/>
          <p:cNvSpPr>
            <a:spLocks noGrp="1"/>
          </p:cNvSpPr>
          <p:nvPr>
            <p:ph idx="1"/>
          </p:nvPr>
        </p:nvSpPr>
        <p:spPr/>
        <p:txBody>
          <a:bodyPr>
            <a:normAutofit lnSpcReduction="10000"/>
          </a:bodyPr>
          <a:lstStyle/>
          <a:p>
            <a:r>
              <a:rPr lang="en-US" dirty="0" smtClean="0"/>
              <a:t>This method is not commonly used. When the placenta has separated and descended, the palm is placed downwards on the mother’s abdomen to provide a backup that the mother can push against.</a:t>
            </a:r>
          </a:p>
          <a:p>
            <a:r>
              <a:rPr lang="en-US" dirty="0" smtClean="0"/>
              <a:t> During a contraction, the  mother should be asked to push down. The placenta will be pushed out of the vagina. This method is useful in the event of a macerated birth</a:t>
            </a:r>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i="1" dirty="0" smtClean="0"/>
              <a:t>Do not apply downward </a:t>
            </a:r>
            <a:r>
              <a:rPr lang="en-US" b="1" i="1" dirty="0" err="1" smtClean="0"/>
              <a:t>fundal</a:t>
            </a:r>
            <a:r>
              <a:rPr lang="en-US" b="1" i="1" dirty="0" smtClean="0"/>
              <a:t> pressure while doing cord traction as this can lead to inversion of the uterus</a:t>
            </a:r>
            <a:endParaRPr lang="en-US"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other method that can be used to deliver the placenta is the </a:t>
            </a:r>
            <a:r>
              <a:rPr lang="en-US" dirty="0" err="1" smtClean="0"/>
              <a:t>fundal</a:t>
            </a:r>
            <a:r>
              <a:rPr lang="en-US" dirty="0" smtClean="0"/>
              <a:t> pressure method.</a:t>
            </a:r>
            <a:endParaRPr lang="en-US"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Fundal</a:t>
            </a:r>
            <a:r>
              <a:rPr lang="en-US" b="1" dirty="0" smtClean="0"/>
              <a:t> Pressure</a:t>
            </a:r>
            <a:endParaRPr lang="en-US" dirty="0"/>
          </a:p>
        </p:txBody>
      </p:sp>
      <p:sp>
        <p:nvSpPr>
          <p:cNvPr id="3" name="Content Placeholder 2"/>
          <p:cNvSpPr>
            <a:spLocks noGrp="1"/>
          </p:cNvSpPr>
          <p:nvPr>
            <p:ph idx="1"/>
          </p:nvPr>
        </p:nvSpPr>
        <p:spPr/>
        <p:txBody>
          <a:bodyPr>
            <a:normAutofit lnSpcReduction="10000"/>
          </a:bodyPr>
          <a:lstStyle/>
          <a:p>
            <a:r>
              <a:rPr lang="en-US" dirty="0" smtClean="0"/>
              <a:t>This method should be used in case of a macerated or pre-term baby as the strength of the cord is reduced. You should wait for the following signs of placental separation:</a:t>
            </a:r>
          </a:p>
          <a:p>
            <a:pPr>
              <a:buNone/>
            </a:pPr>
            <a:r>
              <a:rPr lang="en-US" dirty="0" smtClean="0"/>
              <a:t>• The </a:t>
            </a:r>
            <a:r>
              <a:rPr lang="en-US" dirty="0" err="1" smtClean="0"/>
              <a:t>fundus</a:t>
            </a:r>
            <a:r>
              <a:rPr lang="en-US" dirty="0" smtClean="0"/>
              <a:t> feels hard like a cricket ball</a:t>
            </a:r>
          </a:p>
          <a:p>
            <a:pPr>
              <a:buNone/>
            </a:pPr>
            <a:r>
              <a:rPr lang="en-US" dirty="0" smtClean="0"/>
              <a:t>• There is a gush of blood due to placenta separation</a:t>
            </a:r>
          </a:p>
          <a:p>
            <a:pPr>
              <a:buNone/>
            </a:pPr>
            <a:r>
              <a:rPr lang="en-US" dirty="0" smtClean="0"/>
              <a:t>• The cord lengthens and doesn't recede with pressure on the </a:t>
            </a:r>
            <a:r>
              <a:rPr lang="en-US" dirty="0" err="1" smtClean="0"/>
              <a:t>symphysis</a:t>
            </a:r>
            <a:r>
              <a:rPr lang="en-US" dirty="0" smtClean="0"/>
              <a:t> pubis</a:t>
            </a:r>
            <a:endParaRPr lang="en-US"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a:t>
            </a:r>
            <a:endParaRPr lang="en-US" dirty="0"/>
          </a:p>
        </p:txBody>
      </p:sp>
      <p:sp>
        <p:nvSpPr>
          <p:cNvPr id="3" name="Content Placeholder 2"/>
          <p:cNvSpPr>
            <a:spLocks noGrp="1"/>
          </p:cNvSpPr>
          <p:nvPr>
            <p:ph idx="1"/>
          </p:nvPr>
        </p:nvSpPr>
        <p:spPr/>
        <p:txBody>
          <a:bodyPr>
            <a:normAutofit/>
          </a:bodyPr>
          <a:lstStyle/>
          <a:p>
            <a:r>
              <a:rPr lang="en-US" dirty="0" smtClean="0"/>
              <a:t>Make sure the bladder is empty. </a:t>
            </a:r>
          </a:p>
          <a:p>
            <a:r>
              <a:rPr lang="en-US" dirty="0" smtClean="0"/>
              <a:t>Instruct the mother to breathe through an open mouth slowly and quietly. </a:t>
            </a:r>
          </a:p>
          <a:p>
            <a:r>
              <a:rPr lang="en-US" dirty="0" smtClean="0"/>
              <a:t>When there is a contraction, grasp the uterus with your left hand fingers behind the uterus. </a:t>
            </a:r>
          </a:p>
          <a:p>
            <a:r>
              <a:rPr lang="en-US" dirty="0" smtClean="0"/>
              <a:t>Thumb in the anterior surface. Apply pressure to the pelvic inlet in downward and backward direction.</a:t>
            </a:r>
          </a:p>
          <a:p>
            <a:endParaRPr lang="en-US"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Receive the placenta with both hands. </a:t>
            </a:r>
          </a:p>
          <a:p>
            <a:r>
              <a:rPr lang="en-US" dirty="0" smtClean="0"/>
              <a:t>If the membranes do not slip out, turn the placenta around and deliver the membranes slowly with an upward movement. </a:t>
            </a:r>
          </a:p>
          <a:p>
            <a:r>
              <a:rPr lang="en-US" dirty="0" smtClean="0"/>
              <a:t>Rub the uterus and expel the clots. Once the placenta is out, you will need to examine the birth canal</a:t>
            </a:r>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Explain to the mother that you need to check if she has any tears, warn her it will be a bit painful but the worst part has passed, you will be very gentle and quick and that she needs to cooperate</a:t>
            </a:r>
          </a:p>
          <a:p>
            <a:pPr>
              <a:buNone/>
            </a:pPr>
            <a:r>
              <a:rPr lang="en-US" dirty="0" smtClean="0"/>
              <a:t>• Change the gloves, roll gauze over pointing and middle fingers of the right hand</a:t>
            </a:r>
          </a:p>
          <a:p>
            <a:pPr>
              <a:buNone/>
            </a:pPr>
            <a:r>
              <a:rPr lang="en-US" dirty="0" smtClean="0"/>
              <a:t>• Insert middle fingers of left hand facing upwards pushing the upper vaginal wall</a:t>
            </a:r>
          </a:p>
          <a:p>
            <a:pPr>
              <a:buNone/>
            </a:pPr>
            <a:r>
              <a:rPr lang="en-US" dirty="0" smtClean="0"/>
              <a:t>• With the right hand press down the lower vaginal wall exposing the cervix</a:t>
            </a:r>
          </a:p>
          <a:p>
            <a:pPr>
              <a:buNone/>
            </a:pPr>
            <a:r>
              <a:rPr lang="en-US" dirty="0" smtClean="0"/>
              <a:t>• Check the cervix for bleeding, </a:t>
            </a:r>
            <a:r>
              <a:rPr lang="en-US" dirty="0" err="1" smtClean="0"/>
              <a:t>oedema</a:t>
            </a:r>
            <a:r>
              <a:rPr lang="en-US" dirty="0" smtClean="0"/>
              <a:t> or tears</a:t>
            </a:r>
            <a:endParaRPr lang="en-US"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Check for any tears with the two fingers of your right hand, mop both sides of the vaginal wall, finish with the </a:t>
            </a:r>
            <a:r>
              <a:rPr lang="en-US" dirty="0" err="1" smtClean="0"/>
              <a:t>fourchette</a:t>
            </a:r>
            <a:endParaRPr lang="en-US" dirty="0" smtClean="0"/>
          </a:p>
          <a:p>
            <a:pPr>
              <a:buNone/>
            </a:pPr>
            <a:r>
              <a:rPr lang="en-US" dirty="0" smtClean="0"/>
              <a:t>• Reassure the mother in case there is any tear for suturing</a:t>
            </a:r>
          </a:p>
          <a:p>
            <a:pPr>
              <a:buNone/>
            </a:pPr>
            <a:r>
              <a:rPr lang="en-US" dirty="0" smtClean="0"/>
              <a:t>• Cover the perineum with the folded pad into a half</a:t>
            </a:r>
          </a:p>
          <a:p>
            <a:pPr>
              <a:buNone/>
            </a:pPr>
            <a:r>
              <a:rPr lang="en-US" dirty="0" smtClean="0"/>
              <a:t>• Wipe the buttocks from the </a:t>
            </a:r>
            <a:r>
              <a:rPr lang="en-US" dirty="0" err="1" smtClean="0"/>
              <a:t>fourchette</a:t>
            </a:r>
            <a:r>
              <a:rPr lang="en-US" dirty="0" smtClean="0"/>
              <a:t> towards the rectum cover the perineum completely</a:t>
            </a:r>
            <a:endParaRPr lang="en-US"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Collect any blood loss from the bed</a:t>
            </a:r>
          </a:p>
          <a:p>
            <a:pPr>
              <a:buNone/>
            </a:pPr>
            <a:r>
              <a:rPr lang="en-US" dirty="0" smtClean="0"/>
              <a:t>• Change the bed linen with the help of an assistant</a:t>
            </a:r>
          </a:p>
          <a:p>
            <a:pPr>
              <a:buNone/>
            </a:pPr>
            <a:r>
              <a:rPr lang="en-US" dirty="0" smtClean="0"/>
              <a:t>• In case of episiotomy or a tear, scrub your hands while your assistant is setting a sterile suturing pack and repair the tear</a:t>
            </a:r>
            <a:endParaRPr lang="en-US"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Ask the mother to lie on her back with her legs crossed on each other</a:t>
            </a:r>
          </a:p>
          <a:p>
            <a:pPr>
              <a:buNone/>
            </a:pPr>
            <a:r>
              <a:rPr lang="en-US" dirty="0" smtClean="0"/>
              <a:t>• Ask the assistant to hand over the baby to the mother</a:t>
            </a:r>
          </a:p>
          <a:p>
            <a:pPr>
              <a:buNone/>
            </a:pPr>
            <a:r>
              <a:rPr lang="en-US" dirty="0" smtClean="0"/>
              <a:t>• Leave the mother to rest while you go to examine the placenta</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Uterine Action</a:t>
            </a:r>
            <a:endParaRPr lang="en-US" dirty="0"/>
          </a:p>
        </p:txBody>
      </p:sp>
      <p:sp>
        <p:nvSpPr>
          <p:cNvPr id="3" name="Content Placeholder 2"/>
          <p:cNvSpPr>
            <a:spLocks noGrp="1"/>
          </p:cNvSpPr>
          <p:nvPr>
            <p:ph idx="1"/>
          </p:nvPr>
        </p:nvSpPr>
        <p:spPr/>
        <p:txBody>
          <a:bodyPr>
            <a:normAutofit fontScale="92500"/>
          </a:bodyPr>
          <a:lstStyle/>
          <a:p>
            <a:r>
              <a:rPr lang="en-US" dirty="0" smtClean="0"/>
              <a:t>By the end of pregnancy the  uterus  is divided into two anatomically distinct segments, known as the upper and the lower uterine segments.</a:t>
            </a:r>
          </a:p>
          <a:p>
            <a:r>
              <a:rPr lang="en-US" dirty="0" smtClean="0"/>
              <a:t>The upper uterine segment is a thick muscular, contractile area from where the contractions begin.</a:t>
            </a:r>
          </a:p>
          <a:p>
            <a:r>
              <a:rPr lang="en-US" dirty="0" smtClean="0"/>
              <a:t> The longitudinal fibers retract, pulling on the lower segment and causing it to stretch, pushing the head down. </a:t>
            </a:r>
            <a:endParaRPr lang="en-US"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user\Desktop\complications-of-3rd-stage-of-labor-2-638.jpg"/>
          <p:cNvPicPr>
            <a:picLocks noGrp="1" noChangeAspect="1" noChangeArrowheads="1"/>
          </p:cNvPicPr>
          <p:nvPr>
            <p:ph idx="1"/>
          </p:nvPr>
        </p:nvPicPr>
        <p:blipFill>
          <a:blip r:embed="rId2"/>
          <a:srcRect/>
          <a:stretch>
            <a:fillRect/>
          </a:stretch>
        </p:blipFill>
        <p:spPr bwMode="auto">
          <a:xfrm>
            <a:off x="457200" y="838200"/>
            <a:ext cx="7620000" cy="5287963"/>
          </a:xfrm>
          <a:prstGeom prst="rect">
            <a:avLst/>
          </a:prstGeom>
          <a:noFill/>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user\Desktop\images.jpg"/>
          <p:cNvPicPr>
            <a:picLocks noGrp="1" noChangeAspect="1" noChangeArrowheads="1"/>
          </p:cNvPicPr>
          <p:nvPr>
            <p:ph idx="1"/>
          </p:nvPr>
        </p:nvPicPr>
        <p:blipFill>
          <a:blip r:embed="rId2"/>
          <a:srcRect/>
          <a:stretch>
            <a:fillRect/>
          </a:stretch>
        </p:blipFill>
        <p:spPr bwMode="auto">
          <a:xfrm>
            <a:off x="1219200" y="1066800"/>
            <a:ext cx="6629400" cy="5410200"/>
          </a:xfrm>
          <a:prstGeom prst="rect">
            <a:avLst/>
          </a:prstGeom>
          <a:noFill/>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Fourth Stage of </a:t>
            </a:r>
            <a:r>
              <a:rPr lang="en-US" b="1" dirty="0" err="1" smtClean="0"/>
              <a:t>Labour</a:t>
            </a:r>
            <a:endParaRPr lang="en-US" dirty="0"/>
          </a:p>
        </p:txBody>
      </p:sp>
      <p:sp>
        <p:nvSpPr>
          <p:cNvPr id="3" name="Content Placeholder 2"/>
          <p:cNvSpPr>
            <a:spLocks noGrp="1"/>
          </p:cNvSpPr>
          <p:nvPr>
            <p:ph idx="1"/>
          </p:nvPr>
        </p:nvSpPr>
        <p:spPr/>
        <p:txBody>
          <a:bodyPr>
            <a:normAutofit lnSpcReduction="10000"/>
          </a:bodyPr>
          <a:lstStyle/>
          <a:p>
            <a:r>
              <a:rPr lang="en-US" dirty="0" smtClean="0"/>
              <a:t>The fourth stage starts after the delivery of the placenta and lasts for one hour. The nurse or midwife should observe the mother for blood loss, monitor vital signs, reassure her and let the mother hold the baby. </a:t>
            </a:r>
          </a:p>
          <a:p>
            <a:r>
              <a:rPr lang="en-US" dirty="0" smtClean="0"/>
              <a:t>The nurse should also record notes in the patients file, fill in the baby notification form and after the hour is over escort the mother to the maternity unit.</a:t>
            </a:r>
            <a:endParaRPr lang="en-US"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Examination of the Baby</a:t>
            </a:r>
            <a:endParaRPr lang="en-US" dirty="0"/>
          </a:p>
        </p:txBody>
      </p:sp>
      <p:sp>
        <p:nvSpPr>
          <p:cNvPr id="3" name="Content Placeholder 2"/>
          <p:cNvSpPr>
            <a:spLocks noGrp="1"/>
          </p:cNvSpPr>
          <p:nvPr>
            <p:ph idx="1"/>
          </p:nvPr>
        </p:nvSpPr>
        <p:spPr/>
        <p:txBody>
          <a:bodyPr/>
          <a:lstStyle/>
          <a:p>
            <a:r>
              <a:rPr lang="en-US" dirty="0" smtClean="0"/>
              <a:t>A thorough physical examination is done one hour after birth with the aim of assessing maturity and excluding obvious congenital abnormalities and injuries at birth.</a:t>
            </a:r>
          </a:p>
          <a:p>
            <a:r>
              <a:rPr lang="en-US" dirty="0" smtClean="0"/>
              <a:t> In order to carry out this examination, you need to have with you the following equipment in a tray:</a:t>
            </a:r>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Tape measure</a:t>
            </a:r>
          </a:p>
          <a:p>
            <a:pPr>
              <a:buNone/>
            </a:pPr>
            <a:r>
              <a:rPr lang="en-US" dirty="0" smtClean="0"/>
              <a:t>• Second hand watch</a:t>
            </a:r>
          </a:p>
          <a:p>
            <a:pPr>
              <a:buNone/>
            </a:pPr>
            <a:r>
              <a:rPr lang="en-US" dirty="0" smtClean="0"/>
              <a:t>• Gloves</a:t>
            </a:r>
          </a:p>
          <a:p>
            <a:pPr>
              <a:buNone/>
            </a:pPr>
            <a:r>
              <a:rPr lang="en-US" dirty="0" smtClean="0"/>
              <a:t>• Weighing scale</a:t>
            </a:r>
          </a:p>
          <a:p>
            <a:pPr>
              <a:buNone/>
            </a:pPr>
            <a:r>
              <a:rPr lang="en-US" dirty="0" smtClean="0"/>
              <a:t>• Clinical thermometer</a:t>
            </a:r>
          </a:p>
          <a:p>
            <a:pPr>
              <a:buNone/>
            </a:pPr>
            <a:r>
              <a:rPr lang="en-US" dirty="0" smtClean="0"/>
              <a:t>• Lubricant</a:t>
            </a:r>
          </a:p>
          <a:p>
            <a:pPr>
              <a:buNone/>
            </a:pPr>
            <a:r>
              <a:rPr lang="en-US" dirty="0" smtClean="0"/>
              <a:t>• Swabs</a:t>
            </a:r>
          </a:p>
          <a:p>
            <a:pPr>
              <a:buNone/>
            </a:pPr>
            <a:r>
              <a:rPr lang="en-US" dirty="0" smtClean="0"/>
              <a:t>• Stethoscope</a:t>
            </a:r>
            <a:endParaRPr lang="en-US"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Vital signs - heart rate (120-160/min), </a:t>
            </a:r>
            <a:r>
              <a:rPr lang="en-US" dirty="0" smtClean="0"/>
              <a:t>respiration (20-60 average 44/min), and temperature (36-37 degrees centigrade).</a:t>
            </a:r>
          </a:p>
          <a:p>
            <a:pPr>
              <a:buNone/>
            </a:pPr>
            <a:r>
              <a:rPr lang="en-US" dirty="0" smtClean="0"/>
              <a:t>• </a:t>
            </a:r>
            <a:r>
              <a:rPr lang="en-US" b="1" dirty="0" smtClean="0"/>
              <a:t>Head - Check the shape to see if there </a:t>
            </a:r>
            <a:r>
              <a:rPr lang="en-US" dirty="0" smtClean="0"/>
              <a:t>is excessive </a:t>
            </a:r>
            <a:r>
              <a:rPr lang="en-US" dirty="0" err="1" smtClean="0"/>
              <a:t>moulding</a:t>
            </a:r>
            <a:r>
              <a:rPr lang="en-US" dirty="0" smtClean="0"/>
              <a:t>, caput succedaneum or depressed fractures to exclude head injury, </a:t>
            </a:r>
            <a:r>
              <a:rPr lang="en-US" dirty="0" err="1" smtClean="0"/>
              <a:t>microcephalus</a:t>
            </a:r>
            <a:r>
              <a:rPr lang="en-US" dirty="0" smtClean="0"/>
              <a:t> or hydrocephalus. Take head circumference (Approximately 33-37 cm).</a:t>
            </a:r>
          </a:p>
          <a:p>
            <a:pPr>
              <a:buNone/>
            </a:pPr>
            <a:r>
              <a:rPr lang="en-US" dirty="0" smtClean="0"/>
              <a:t>• </a:t>
            </a:r>
            <a:r>
              <a:rPr lang="en-US" b="1" dirty="0" smtClean="0"/>
              <a:t>Ears - Check position. If they are low </a:t>
            </a:r>
            <a:r>
              <a:rPr lang="en-US" dirty="0" smtClean="0"/>
              <a:t>set, this may indicate Down's syndrome or Mongolism. Check for any missing lobes or cartilage</a:t>
            </a:r>
            <a:endParaRPr 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Eyes - Check for presence of eyeball </a:t>
            </a:r>
            <a:r>
              <a:rPr lang="en-US" dirty="0" smtClean="0"/>
              <a:t>injuries, discharge or jaundice.</a:t>
            </a:r>
          </a:p>
          <a:p>
            <a:pPr>
              <a:buNone/>
            </a:pPr>
            <a:r>
              <a:rPr lang="en-US" dirty="0" smtClean="0"/>
              <a:t>• </a:t>
            </a:r>
            <a:r>
              <a:rPr lang="en-US" b="1" dirty="0" smtClean="0"/>
              <a:t>Mouth - Check for harelip, cleft palate, </a:t>
            </a:r>
            <a:r>
              <a:rPr lang="en-US" dirty="0" smtClean="0"/>
              <a:t>tongue-tie or false teeth, septic spots, thrush, cysts.</a:t>
            </a:r>
          </a:p>
          <a:p>
            <a:pPr>
              <a:buNone/>
            </a:pPr>
            <a:r>
              <a:rPr lang="en-US" dirty="0" smtClean="0"/>
              <a:t>• </a:t>
            </a:r>
            <a:r>
              <a:rPr lang="en-US" b="1" dirty="0" smtClean="0"/>
              <a:t>Nostrils - Check for patency with no </a:t>
            </a:r>
            <a:r>
              <a:rPr lang="en-US" dirty="0" smtClean="0"/>
              <a:t>polyps or flaring.</a:t>
            </a:r>
          </a:p>
          <a:p>
            <a:pPr>
              <a:buNone/>
            </a:pPr>
            <a:r>
              <a:rPr lang="en-US" dirty="0" smtClean="0"/>
              <a:t>• </a:t>
            </a:r>
            <a:r>
              <a:rPr lang="en-US" b="1" dirty="0" smtClean="0"/>
              <a:t>Neck - Check for congenital </a:t>
            </a:r>
            <a:r>
              <a:rPr lang="en-US" b="1" dirty="0" err="1" smtClean="0"/>
              <a:t>goitre</a:t>
            </a:r>
            <a:r>
              <a:rPr lang="en-US" b="1" dirty="0" smtClean="0"/>
              <a:t> or </a:t>
            </a:r>
            <a:r>
              <a:rPr lang="en-US" dirty="0" smtClean="0"/>
              <a:t>enlarged glands</a:t>
            </a:r>
            <a:endParaRPr lang="en-US"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Upper limbs - Check for equality, free </a:t>
            </a:r>
            <a:r>
              <a:rPr lang="en-US" dirty="0" smtClean="0"/>
              <a:t>movement, fractures, webbed fingers, extra digits and any bony tissues. Extra digits can be </a:t>
            </a:r>
            <a:r>
              <a:rPr lang="en-US" dirty="0" err="1" smtClean="0"/>
              <a:t>ligated</a:t>
            </a:r>
            <a:r>
              <a:rPr lang="en-US" dirty="0" smtClean="0"/>
              <a:t> with silk and will fall off (with the parents permission). Check for </a:t>
            </a:r>
            <a:r>
              <a:rPr lang="en-US" dirty="0" err="1" smtClean="0"/>
              <a:t>Erb's</a:t>
            </a:r>
            <a:r>
              <a:rPr lang="en-US" dirty="0" smtClean="0"/>
              <a:t> palsy.</a:t>
            </a:r>
          </a:p>
          <a:p>
            <a:pPr>
              <a:buNone/>
            </a:pPr>
            <a:r>
              <a:rPr lang="en-US" dirty="0" smtClean="0"/>
              <a:t>• </a:t>
            </a:r>
            <a:r>
              <a:rPr lang="en-US" b="1" dirty="0" smtClean="0"/>
              <a:t>Chest - Check for continuity of sternum </a:t>
            </a:r>
            <a:r>
              <a:rPr lang="en-US" dirty="0" smtClean="0"/>
              <a:t>and the shape of rib-cage, respiratory rate, enlarged breast or absence of breast tissue</a:t>
            </a:r>
            <a:endParaRPr lang="en-US"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Abdomen - Should be intact and firm, </a:t>
            </a:r>
            <a:r>
              <a:rPr lang="en-US" dirty="0" smtClean="0"/>
              <a:t>check for umbilical hernia and </a:t>
            </a:r>
            <a:r>
              <a:rPr lang="en-US" dirty="0" err="1" smtClean="0"/>
              <a:t>exomphalus</a:t>
            </a:r>
            <a:r>
              <a:rPr lang="en-US" dirty="0" smtClean="0"/>
              <a:t> (protrusion of abdominal organs through a defect in the anterior wall). Abdominal distension is present in </a:t>
            </a:r>
            <a:r>
              <a:rPr lang="en-US" dirty="0" err="1" smtClean="0"/>
              <a:t>hydrops</a:t>
            </a:r>
            <a:r>
              <a:rPr lang="en-US" dirty="0" smtClean="0"/>
              <a:t> </a:t>
            </a:r>
            <a:r>
              <a:rPr lang="en-US" dirty="0" err="1" smtClean="0"/>
              <a:t>foetalis</a:t>
            </a:r>
            <a:r>
              <a:rPr lang="en-US" dirty="0" smtClean="0"/>
              <a:t>. Check for blood oozing from the cord and clamp again if necessary (cord shrivels within 24 hours, falls off 6-10 days).</a:t>
            </a:r>
            <a:endParaRPr lang="en-US"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External genitalia - Confirm the sex of </a:t>
            </a:r>
            <a:r>
              <a:rPr lang="en-US" dirty="0" smtClean="0"/>
              <a:t>the baby to rule out </a:t>
            </a:r>
            <a:r>
              <a:rPr lang="en-US" dirty="0" err="1" smtClean="0"/>
              <a:t>pseudohaemophrodism</a:t>
            </a:r>
            <a:r>
              <a:rPr lang="en-US" dirty="0" smtClean="0"/>
              <a:t> or intersexes. In males check for </a:t>
            </a:r>
            <a:r>
              <a:rPr lang="en-US" dirty="0" err="1" smtClean="0"/>
              <a:t>undescended</a:t>
            </a:r>
            <a:r>
              <a:rPr lang="en-US" dirty="0" smtClean="0"/>
              <a:t> testes, hypo/</a:t>
            </a:r>
            <a:r>
              <a:rPr lang="en-US" dirty="0" err="1" smtClean="0"/>
              <a:t>hyperspadias</a:t>
            </a:r>
            <a:r>
              <a:rPr lang="en-US" dirty="0" smtClean="0"/>
              <a:t> and </a:t>
            </a:r>
            <a:r>
              <a:rPr lang="en-US" dirty="0" err="1" smtClean="0"/>
              <a:t>phimosis</a:t>
            </a:r>
            <a:r>
              <a:rPr lang="en-US" dirty="0" smtClean="0"/>
              <a:t>. In females, check for bleeding from urethral and vaginal orifice. Vaginal bleeding may be due to excessive hormones from the mother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The lower uterine segment is thinner and develops from the isthmus of the uterus about eight to ten centimeters in length and is prepared for distension and/or dilatation. </a:t>
            </a:r>
          </a:p>
          <a:p>
            <a:r>
              <a:rPr lang="en-US" dirty="0" smtClean="0"/>
              <a:t>The lower segment stretches when being pulled by the longitudinal </a:t>
            </a:r>
            <a:r>
              <a:rPr lang="en-US" dirty="0" err="1" smtClean="0"/>
              <a:t>fibres</a:t>
            </a:r>
            <a:r>
              <a:rPr lang="en-US" dirty="0" smtClean="0"/>
              <a:t>. The force applied by the descending head or breech also aids the stretching.</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Neurological Assessment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This entails the checking of reflexes, which deal with the function of the baby’s nervous system as well as physical and behavioral assessments. At the beginning of the examination, observe the baby’s movements.</a:t>
            </a:r>
          </a:p>
          <a:p>
            <a:r>
              <a:rPr lang="en-US" dirty="0" smtClean="0"/>
              <a:t>These movements involve all extremities and should be random and symmetrical but never stereotyped. Sometimes jitteriness or tremors will be noted. The first time you notice these movements they may look like fits. To determine the difference between the two, hold the affected limb. If it is the former the tremors should stop.</a:t>
            </a:r>
            <a:endParaRPr lang="en-US"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Moro Reflex</a:t>
            </a:r>
            <a:endParaRPr lang="en-US" dirty="0"/>
          </a:p>
        </p:txBody>
      </p:sp>
      <p:sp>
        <p:nvSpPr>
          <p:cNvPr id="3" name="Content Placeholder 2"/>
          <p:cNvSpPr>
            <a:spLocks noGrp="1"/>
          </p:cNvSpPr>
          <p:nvPr>
            <p:ph idx="1"/>
          </p:nvPr>
        </p:nvSpPr>
        <p:spPr/>
        <p:txBody>
          <a:bodyPr>
            <a:normAutofit/>
          </a:bodyPr>
          <a:lstStyle/>
          <a:p>
            <a:r>
              <a:rPr lang="en-US" dirty="0" smtClean="0"/>
              <a:t>Support the baby’s head and body in supine position about a centimeter from the cot. Allow the head  to drop back. Look at the baby’s response. The baby throws out his arms extending the elbows and fingers with embracing movements of the arms. What is the significance of the Moro reflex?</a:t>
            </a:r>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The Moro reflex is symmetrical in a normal baby at birth and disappears after three months.</a:t>
            </a:r>
          </a:p>
          <a:p>
            <a:r>
              <a:rPr lang="en-US" dirty="0" smtClean="0"/>
              <a:t> It is incomplete in the pre-term baby and absent in the baby with inter cranial drainage. If brain damage is not severe it returns after three to four days. If it disappears some hours after birth, you should then suspect increasing cerebral </a:t>
            </a:r>
            <a:r>
              <a:rPr lang="en-US" dirty="0" err="1" smtClean="0"/>
              <a:t>oedema</a:t>
            </a:r>
            <a:r>
              <a:rPr lang="en-US" dirty="0" smtClean="0"/>
              <a:t> or slow intra cranial </a:t>
            </a:r>
            <a:r>
              <a:rPr lang="en-US" dirty="0" err="1" smtClean="0"/>
              <a:t>haemorrhage</a:t>
            </a:r>
            <a:r>
              <a:rPr lang="en-US" dirty="0" smtClean="0"/>
              <a:t>.</a:t>
            </a:r>
            <a:endParaRPr lang="en-US"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Tonic Neck Reflex</a:t>
            </a:r>
            <a:endParaRPr lang="en-US" dirty="0"/>
          </a:p>
        </p:txBody>
      </p:sp>
      <p:sp>
        <p:nvSpPr>
          <p:cNvPr id="3" name="Content Placeholder 2"/>
          <p:cNvSpPr>
            <a:spLocks noGrp="1"/>
          </p:cNvSpPr>
          <p:nvPr>
            <p:ph idx="1"/>
          </p:nvPr>
        </p:nvSpPr>
        <p:spPr/>
        <p:txBody>
          <a:bodyPr>
            <a:normAutofit/>
          </a:bodyPr>
          <a:lstStyle/>
          <a:p>
            <a:r>
              <a:rPr lang="en-US" dirty="0" smtClean="0"/>
              <a:t>A fencing position is assumed, that is, the baby lies on the back, head rotated to one side with one arm and leg partially or completely extended. The opposite arm and leg are flexed. This is a manifestation of the immaturity of the newborn’s nervous system.</a:t>
            </a:r>
            <a:endParaRPr lang="en-US"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Rooting Reflex</a:t>
            </a:r>
            <a:endParaRPr lang="en-US" dirty="0"/>
          </a:p>
        </p:txBody>
      </p:sp>
      <p:sp>
        <p:nvSpPr>
          <p:cNvPr id="3" name="Content Placeholder 2"/>
          <p:cNvSpPr>
            <a:spLocks noGrp="1"/>
          </p:cNvSpPr>
          <p:nvPr>
            <p:ph idx="1"/>
          </p:nvPr>
        </p:nvSpPr>
        <p:spPr/>
        <p:txBody>
          <a:bodyPr>
            <a:normAutofit/>
          </a:bodyPr>
          <a:lstStyle/>
          <a:p>
            <a:r>
              <a:rPr lang="en-US" dirty="0" smtClean="0"/>
              <a:t>To test for the rooting reflex, gently touch the corner of the baby’s mouth with clean fingers.</a:t>
            </a:r>
          </a:p>
          <a:p>
            <a:r>
              <a:rPr lang="en-US" dirty="0" smtClean="0"/>
              <a:t>The baby will open his mouth turning towards the stimulus in anticipation of the mother’s nipple. To check for sucking reflex place a clean finger in the baby’s mouth noting the sucking strength. The sucking reflex is poor in pre-term babies</a:t>
            </a:r>
            <a:endParaRPr lang="en-US"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Stepping Reflex</a:t>
            </a:r>
            <a:endParaRPr lang="en-US" dirty="0"/>
          </a:p>
        </p:txBody>
      </p:sp>
      <p:sp>
        <p:nvSpPr>
          <p:cNvPr id="3" name="Content Placeholder 2"/>
          <p:cNvSpPr>
            <a:spLocks noGrp="1"/>
          </p:cNvSpPr>
          <p:nvPr>
            <p:ph idx="1"/>
          </p:nvPr>
        </p:nvSpPr>
        <p:spPr/>
        <p:txBody>
          <a:bodyPr>
            <a:normAutofit/>
          </a:bodyPr>
          <a:lstStyle/>
          <a:p>
            <a:r>
              <a:rPr lang="en-US" dirty="0" smtClean="0"/>
              <a:t>The stepping or dancing reflex is present at birth but disappears soon after. Once this reflex diminishes, the infant does not attempt a stepping motion until he/she starts to walk. Hold the infant up, with the feet touching a surface. The infant will attempt to make some steps or pressing movements.</a:t>
            </a:r>
            <a:endParaRPr 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Grasp Reflex</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It is amusing to learn that a newborn baby can grasp. At birth, the grasping reflex of both hands and feet is present. The infant will grasp any object you place in their hand, and then let it go.</a:t>
            </a:r>
          </a:p>
          <a:p>
            <a:r>
              <a:rPr lang="en-US" dirty="0" smtClean="0"/>
              <a:t>They are able to hold on to a finger so securely, that you can lift them to a standing position. Stroking the soles of the feet causes the toes to turn downwards trying to grasp. By applying traction to the baby's wrists raise them to a sitting position. A full term infant will offer a strong resistance while a pre-term does not resist the pull.</a:t>
            </a:r>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Protective Reflex</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Other reflexes include protective reflexes such</a:t>
            </a:r>
          </a:p>
          <a:p>
            <a:pPr>
              <a:buNone/>
            </a:pPr>
            <a:r>
              <a:rPr lang="en-US" dirty="0" smtClean="0"/>
              <a:t>as:</a:t>
            </a:r>
          </a:p>
          <a:p>
            <a:pPr>
              <a:buNone/>
            </a:pPr>
            <a:r>
              <a:rPr lang="en-US" dirty="0" smtClean="0"/>
              <a:t>• The blinking reflex, which protects the eyes from bright light</a:t>
            </a:r>
          </a:p>
          <a:p>
            <a:pPr>
              <a:buNone/>
            </a:pPr>
            <a:r>
              <a:rPr lang="en-US" dirty="0" smtClean="0"/>
              <a:t>• Sneezing and coughing reflexes used to infant’s throat</a:t>
            </a:r>
          </a:p>
          <a:p>
            <a:pPr>
              <a:buNone/>
            </a:pPr>
            <a:r>
              <a:rPr lang="en-US" dirty="0" smtClean="0"/>
              <a:t>• The yawn reflex, which draws additional oxygen</a:t>
            </a:r>
          </a:p>
          <a:p>
            <a:pPr>
              <a:buNone/>
            </a:pPr>
            <a:r>
              <a:rPr lang="en-US" dirty="0" smtClean="0"/>
              <a:t>• Cry reflex, which helps to withdraw from painful stimuli</a:t>
            </a:r>
            <a:endParaRPr lang="en-US"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Once this examination is completed, the baby can be placed on the cot for transfer to the nursery or given to the mother.</a:t>
            </a:r>
          </a:p>
          <a:p>
            <a:r>
              <a:rPr lang="en-US" dirty="0" smtClean="0"/>
              <a:t>After completing the delivery of the baby, you should transfer the  mother to the postnatal ward where she will rest.</a:t>
            </a:r>
            <a:endParaRPr 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smtClean="0"/>
              <a:t>Changes that take place in a woman who has just delivered during puerperium</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pPr>
              <a:buNone/>
            </a:pPr>
            <a:r>
              <a:rPr lang="en-US" dirty="0" smtClean="0"/>
              <a:t>The puerperium period covers six to eight weeks</a:t>
            </a:r>
          </a:p>
          <a:p>
            <a:pPr>
              <a:buNone/>
            </a:pPr>
            <a:r>
              <a:rPr lang="en-US" dirty="0" smtClean="0"/>
              <a:t> following delivery or abortion and is characterized by:</a:t>
            </a:r>
          </a:p>
          <a:p>
            <a:pPr>
              <a:buNone/>
            </a:pPr>
            <a:r>
              <a:rPr lang="en-US" dirty="0" smtClean="0"/>
              <a:t>• General organs return to their </a:t>
            </a:r>
            <a:r>
              <a:rPr lang="en-US" dirty="0" err="1" smtClean="0"/>
              <a:t>pregravida</a:t>
            </a:r>
            <a:r>
              <a:rPr lang="en-US" dirty="0" smtClean="0"/>
              <a:t> state</a:t>
            </a:r>
          </a:p>
          <a:p>
            <a:pPr>
              <a:buNone/>
            </a:pPr>
            <a:r>
              <a:rPr lang="en-US" dirty="0" smtClean="0"/>
              <a:t>• Initiation of lactation</a:t>
            </a:r>
          </a:p>
          <a:p>
            <a:pPr>
              <a:buNone/>
            </a:pPr>
            <a:r>
              <a:rPr lang="en-US" dirty="0" smtClean="0"/>
              <a:t>• Recuperation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retraction ring which is an imaginary ridge, forms between the upper and the lower uterine segment.</a:t>
            </a:r>
          </a:p>
          <a:p>
            <a:r>
              <a:rPr lang="en-US" dirty="0" smtClean="0"/>
              <a:t> It is present in every </a:t>
            </a:r>
            <a:r>
              <a:rPr lang="en-US" dirty="0" err="1" smtClean="0"/>
              <a:t>labour</a:t>
            </a:r>
            <a:r>
              <a:rPr lang="en-US" dirty="0" smtClean="0"/>
              <a:t> and is perfectly normal as long as it is not marked enough to be visible above the </a:t>
            </a:r>
            <a:r>
              <a:rPr lang="en-US" dirty="0" err="1" smtClean="0"/>
              <a:t>symphysis</a:t>
            </a:r>
            <a:r>
              <a:rPr lang="en-US" dirty="0" smtClean="0"/>
              <a:t> pubis</a:t>
            </a:r>
            <a:endParaRPr lang="en-US"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Psychology of the Mother During</a:t>
            </a:r>
            <a:br>
              <a:rPr lang="en-US" b="1" dirty="0" smtClean="0"/>
            </a:br>
            <a:r>
              <a:rPr lang="en-US" b="1" dirty="0" smtClean="0"/>
              <a:t>Puerperium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During the puerperium the mother is subjected to emotional turmoil and you must be supportive and observant. </a:t>
            </a:r>
          </a:p>
          <a:p>
            <a:r>
              <a:rPr lang="en-US" dirty="0" smtClean="0"/>
              <a:t>She should be allowed to cuddle her baby and express her love as she wishes. This maternal instinct is at times delayed.</a:t>
            </a:r>
          </a:p>
          <a:p>
            <a:r>
              <a:rPr lang="en-US" dirty="0" smtClean="0"/>
              <a:t>The midwife should be kind, patient, and compassionate towards the mother and give her the necessary education concerning her and the baby.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Each mother should be taken as an individual based on her maternal experience, educational background, maturity and parity.</a:t>
            </a:r>
          </a:p>
          <a:p>
            <a:r>
              <a:rPr lang="en-US" dirty="0" smtClean="0"/>
              <a:t>Mothers should be given all the information necessary to ensure they know how to care for their babies.</a:t>
            </a:r>
          </a:p>
          <a:p>
            <a:endParaRPr lang="en-US"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Rooming is the term given when a hospital plans for the mother to stay with the baby for most of the 24 hours in a day.</a:t>
            </a:r>
          </a:p>
          <a:p>
            <a:r>
              <a:rPr lang="en-US" dirty="0" smtClean="0"/>
              <a:t> It is highly recommended because it has been seen to have great psychological advantages for both mother and baby.</a:t>
            </a:r>
          </a:p>
          <a:p>
            <a:r>
              <a:rPr lang="en-US" dirty="0" smtClean="0"/>
              <a:t> Bonding commences immediately and demand breast-feeding can be successfully practiced.</a:t>
            </a:r>
          </a:p>
          <a:p>
            <a:r>
              <a:rPr lang="en-US" dirty="0" smtClean="0"/>
              <a:t> Most baby-friendly hospitals in this country encourage rooming in. </a:t>
            </a:r>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Postpartum Tears or Fourth Day Blues</a:t>
            </a:r>
            <a:endParaRPr lang="en-US" dirty="0"/>
          </a:p>
        </p:txBody>
      </p:sp>
      <p:sp>
        <p:nvSpPr>
          <p:cNvPr id="3" name="Content Placeholder 2"/>
          <p:cNvSpPr>
            <a:spLocks noGrp="1"/>
          </p:cNvSpPr>
          <p:nvPr>
            <p:ph idx="1"/>
          </p:nvPr>
        </p:nvSpPr>
        <p:spPr/>
        <p:txBody>
          <a:bodyPr>
            <a:normAutofit fontScale="92500"/>
          </a:bodyPr>
          <a:lstStyle/>
          <a:p>
            <a:r>
              <a:rPr lang="en-US" dirty="0" smtClean="0"/>
              <a:t>This condition is characterized by mild depression and mood swings due to a Temporary endocrine hormonal imbalance following childbirth.</a:t>
            </a:r>
          </a:p>
          <a:p>
            <a:r>
              <a:rPr lang="en-US" dirty="0" smtClean="0"/>
              <a:t> It occurs in fifty percent of post-natal mothers on around the fourth day. </a:t>
            </a:r>
          </a:p>
          <a:p>
            <a:r>
              <a:rPr lang="en-US" dirty="0" smtClean="0"/>
              <a:t>A midwife should try to prevent the 'blues' by educating the mother during the pre-natal period on how to take care of herself and the baby to build up her confidence.</a:t>
            </a:r>
          </a:p>
          <a:p>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Involve the partner in these teachings so that the partner can give moral support. </a:t>
            </a:r>
          </a:p>
          <a:p>
            <a:r>
              <a:rPr lang="en-US" dirty="0" smtClean="0"/>
              <a:t>Teach the mother how to check for minor discomfort and the relevant remedies to reduce the feeling of anxiety that the baby is ill whenever they cry.</a:t>
            </a:r>
          </a:p>
          <a:p>
            <a:endParaRPr lang="en-US"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It is a time of great physiological change, accompanied by some anatomical and psychological changes as well. </a:t>
            </a:r>
          </a:p>
          <a:p>
            <a:r>
              <a:rPr lang="en-US" dirty="0" smtClean="0"/>
              <a:t>This is a time of change in the body in general with the exception of the breasts.</a:t>
            </a:r>
          </a:p>
          <a:p>
            <a:r>
              <a:rPr lang="en-US" dirty="0" smtClean="0"/>
              <a:t>The breasts continue to develop so as to establish and maintain lactation.</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Involution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Every system in the body is affected during this process, including the heart and circulatory system.</a:t>
            </a:r>
          </a:p>
          <a:p>
            <a:r>
              <a:rPr lang="en-US" dirty="0" smtClean="0"/>
              <a:t> With the cessation of the </a:t>
            </a:r>
            <a:r>
              <a:rPr lang="en-US" dirty="0" err="1" smtClean="0"/>
              <a:t>utero</a:t>
            </a:r>
            <a:r>
              <a:rPr lang="en-US" dirty="0" smtClean="0"/>
              <a:t>-placental circulation, the work done by the heart decreases.</a:t>
            </a:r>
          </a:p>
          <a:p>
            <a:r>
              <a:rPr lang="en-US" dirty="0" smtClean="0"/>
              <a:t> The quantity of blood required also gradually returns to normal. </a:t>
            </a:r>
          </a:p>
          <a:p>
            <a:r>
              <a:rPr lang="en-US" dirty="0" smtClean="0"/>
              <a:t>The renal and muscular-skeletal systems also return to normal.</a:t>
            </a:r>
            <a:endParaRPr 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Involution of the Uterus</a:t>
            </a:r>
            <a:endParaRPr lang="en-US" dirty="0"/>
          </a:p>
        </p:txBody>
      </p:sp>
      <p:sp>
        <p:nvSpPr>
          <p:cNvPr id="3" name="Content Placeholder 2"/>
          <p:cNvSpPr>
            <a:spLocks noGrp="1"/>
          </p:cNvSpPr>
          <p:nvPr>
            <p:ph idx="1"/>
          </p:nvPr>
        </p:nvSpPr>
        <p:spPr/>
        <p:txBody>
          <a:bodyPr>
            <a:normAutofit lnSpcReduction="10000"/>
          </a:bodyPr>
          <a:lstStyle/>
          <a:p>
            <a:r>
              <a:rPr lang="en-US" dirty="0" smtClean="0"/>
              <a:t>The size of the pregnant uterus is 30 x 22 x 20cm and it weighs 100gms at the end of </a:t>
            </a:r>
            <a:r>
              <a:rPr lang="en-US" dirty="0" err="1" smtClean="0"/>
              <a:t>labour</a:t>
            </a:r>
            <a:r>
              <a:rPr lang="en-US" dirty="0" smtClean="0"/>
              <a:t>.</a:t>
            </a:r>
          </a:p>
          <a:p>
            <a:r>
              <a:rPr lang="en-US" dirty="0" smtClean="0"/>
              <a:t>It is 15 x 11 x 7.5cm by the end of puerperium.</a:t>
            </a:r>
          </a:p>
          <a:p>
            <a:r>
              <a:rPr lang="en-US" dirty="0" smtClean="0"/>
              <a:t>Involution takes place, by which point it measures 7.5 x 5 x 2.5cm and weighs 60gms.</a:t>
            </a:r>
          </a:p>
          <a:p>
            <a:r>
              <a:rPr lang="en-US" dirty="0" smtClean="0"/>
              <a:t>Involution is the return of the uterus to its normal size, position and tone and is brought about by autolysis and </a:t>
            </a:r>
            <a:r>
              <a:rPr lang="en-US" dirty="0" err="1" smtClean="0"/>
              <a:t>ischaemia</a:t>
            </a:r>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Autolysis is a process by which muscle </a:t>
            </a:r>
            <a:r>
              <a:rPr lang="en-US" dirty="0" err="1" smtClean="0"/>
              <a:t>fibres</a:t>
            </a:r>
            <a:r>
              <a:rPr lang="en-US" dirty="0" smtClean="0"/>
              <a:t> are digested by the </a:t>
            </a:r>
            <a:r>
              <a:rPr lang="en-US" dirty="0" err="1" smtClean="0"/>
              <a:t>proteolytic</a:t>
            </a:r>
            <a:r>
              <a:rPr lang="en-US" dirty="0" smtClean="0"/>
              <a:t> hormone. </a:t>
            </a:r>
          </a:p>
          <a:p>
            <a:r>
              <a:rPr lang="en-US" dirty="0" smtClean="0"/>
              <a:t>The muscle </a:t>
            </a:r>
            <a:r>
              <a:rPr lang="en-US" dirty="0" err="1" smtClean="0"/>
              <a:t>fibres</a:t>
            </a:r>
            <a:r>
              <a:rPr lang="en-US" dirty="0" smtClean="0"/>
              <a:t> have to dissolve a large amount of their protein in order to achieve this reduction in size.</a:t>
            </a:r>
          </a:p>
          <a:p>
            <a:r>
              <a:rPr lang="en-US" dirty="0" smtClean="0"/>
              <a:t> This means that a great deal of nitrogen is excreted by the body in the urine together with the excess fluid retained during pregnancy.</a:t>
            </a:r>
          </a:p>
          <a:p>
            <a:r>
              <a:rPr lang="en-US" dirty="0" smtClean="0"/>
              <a:t> This is why a lot of urine containing large amounts of nitrogen is excreted during the first few days after delivery.</a:t>
            </a:r>
            <a:endParaRPr 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addition, the epithelial lining of the uterus, other cellular debris, and red blood cells are expelled as </a:t>
            </a:r>
            <a:r>
              <a:rPr lang="en-US" dirty="0" err="1" smtClean="0"/>
              <a:t>lochia</a:t>
            </a:r>
            <a:r>
              <a:rPr lang="en-US" dirty="0" smtClean="0"/>
              <a:t> from the uterus.</a:t>
            </a:r>
          </a:p>
          <a:p>
            <a:r>
              <a:rPr lang="en-US" dirty="0" err="1" smtClean="0"/>
              <a:t>Ischaemia</a:t>
            </a:r>
            <a:r>
              <a:rPr lang="en-US" dirty="0" smtClean="0"/>
              <a:t> is localized </a:t>
            </a:r>
            <a:r>
              <a:rPr lang="en-US" dirty="0" err="1" smtClean="0"/>
              <a:t>anaemia</a:t>
            </a:r>
            <a:r>
              <a:rPr lang="en-US" dirty="0" smtClean="0"/>
              <a:t> of the uterus, which occurs when the placenta is expelled.</a:t>
            </a:r>
          </a:p>
          <a:p>
            <a:r>
              <a:rPr lang="en-US" dirty="0" smtClean="0"/>
              <a:t>Blood vessels are constricted, which results in the reduction of the blood supply to the uterus.</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Fundal</a:t>
            </a:r>
            <a:r>
              <a:rPr lang="en-US" b="1" dirty="0" smtClean="0"/>
              <a:t> Dominance</a:t>
            </a:r>
            <a:endParaRPr lang="en-US" dirty="0"/>
          </a:p>
        </p:txBody>
      </p:sp>
      <p:sp>
        <p:nvSpPr>
          <p:cNvPr id="3" name="Content Placeholder 2"/>
          <p:cNvSpPr>
            <a:spLocks noGrp="1"/>
          </p:cNvSpPr>
          <p:nvPr>
            <p:ph idx="1"/>
          </p:nvPr>
        </p:nvSpPr>
        <p:spPr/>
        <p:txBody>
          <a:bodyPr>
            <a:normAutofit lnSpcReduction="10000"/>
          </a:bodyPr>
          <a:lstStyle/>
          <a:p>
            <a:r>
              <a:rPr lang="en-US" dirty="0" smtClean="0"/>
              <a:t>During a contraction the uterus feels hard to touch. At the beginning of the process, contractions are painless and involuntary, and are controlled by the nervous system under the influence of endocrine hormones.</a:t>
            </a:r>
          </a:p>
          <a:p>
            <a:r>
              <a:rPr lang="en-US" dirty="0" smtClean="0"/>
              <a:t>The contraction starts at the upper part of </a:t>
            </a:r>
            <a:r>
              <a:rPr lang="en-US" dirty="0" err="1" smtClean="0"/>
              <a:t>fundus</a:t>
            </a:r>
            <a:r>
              <a:rPr lang="en-US" dirty="0" smtClean="0"/>
              <a:t>, spreading across, and by the time they reach the lower </a:t>
            </a:r>
            <a:r>
              <a:rPr lang="en-US" dirty="0" err="1" smtClean="0"/>
              <a:t>fundus</a:t>
            </a:r>
            <a:r>
              <a:rPr lang="en-US" dirty="0" smtClean="0"/>
              <a:t>, they last longer and are very intense. </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phagocytes dispose of the redundant muscle </a:t>
            </a:r>
            <a:r>
              <a:rPr lang="en-US" dirty="0" err="1" smtClean="0"/>
              <a:t>fibre</a:t>
            </a:r>
            <a:r>
              <a:rPr lang="en-US" dirty="0" smtClean="0"/>
              <a:t> and elastic tissue.</a:t>
            </a:r>
          </a:p>
          <a:p>
            <a:r>
              <a:rPr lang="en-US" dirty="0" smtClean="0"/>
              <a:t> The vagina, ligaments of the uterus and muscle of the pelvis also return to their pre-</a:t>
            </a:r>
            <a:r>
              <a:rPr lang="en-US" dirty="0" err="1" smtClean="0"/>
              <a:t>gravida</a:t>
            </a:r>
            <a:r>
              <a:rPr lang="en-US" dirty="0" smtClean="0"/>
              <a:t> state. If not, </a:t>
            </a:r>
            <a:r>
              <a:rPr lang="en-US" dirty="0" err="1" smtClean="0"/>
              <a:t>prolapse</a:t>
            </a:r>
            <a:r>
              <a:rPr lang="en-US" dirty="0" smtClean="0"/>
              <a:t> of the uterus may occur later</a:t>
            </a:r>
            <a:endParaRPr 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Onset of Lactation</a:t>
            </a:r>
            <a:endParaRPr lang="en-US" dirty="0"/>
          </a:p>
        </p:txBody>
      </p:sp>
      <p:sp>
        <p:nvSpPr>
          <p:cNvPr id="3" name="Content Placeholder 2"/>
          <p:cNvSpPr>
            <a:spLocks noGrp="1"/>
          </p:cNvSpPr>
          <p:nvPr>
            <p:ph idx="1"/>
          </p:nvPr>
        </p:nvSpPr>
        <p:spPr/>
        <p:txBody>
          <a:bodyPr>
            <a:normAutofit fontScale="92500"/>
          </a:bodyPr>
          <a:lstStyle/>
          <a:p>
            <a:r>
              <a:rPr lang="en-US" dirty="0" smtClean="0"/>
              <a:t>Lowered </a:t>
            </a:r>
            <a:r>
              <a:rPr lang="en-US" dirty="0" err="1" smtClean="0"/>
              <a:t>oestrogen</a:t>
            </a:r>
            <a:r>
              <a:rPr lang="en-US" dirty="0" smtClean="0"/>
              <a:t> levels trigger the production of </a:t>
            </a:r>
            <a:r>
              <a:rPr lang="en-US" dirty="0" err="1" smtClean="0"/>
              <a:t>prolactin</a:t>
            </a:r>
            <a:r>
              <a:rPr lang="en-US" dirty="0" smtClean="0"/>
              <a:t> from the anterior pituitary gland, which initiates lactation.</a:t>
            </a:r>
          </a:p>
          <a:p>
            <a:r>
              <a:rPr lang="en-US" dirty="0" smtClean="0"/>
              <a:t> The maintenance of lactation depends on putting the baby on the breast, but secretion of milk commences on the third to fourth day. </a:t>
            </a:r>
          </a:p>
          <a:p>
            <a:r>
              <a:rPr lang="en-US" dirty="0" smtClean="0"/>
              <a:t>The baby should be put on the breast  immediately, which leads to </a:t>
            </a:r>
            <a:r>
              <a:rPr lang="en-US" dirty="0" err="1" smtClean="0"/>
              <a:t>oxytocin</a:t>
            </a:r>
            <a:r>
              <a:rPr lang="en-US" dirty="0" smtClean="0"/>
              <a:t> release and assists in keeping the uterus well contracted.</a:t>
            </a:r>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Management of Normal Puerperium</a:t>
            </a:r>
            <a:endParaRPr lang="en-US" dirty="0"/>
          </a:p>
        </p:txBody>
      </p:sp>
      <p:sp>
        <p:nvSpPr>
          <p:cNvPr id="3" name="Content Placeholder 2"/>
          <p:cNvSpPr>
            <a:spLocks noGrp="1"/>
          </p:cNvSpPr>
          <p:nvPr>
            <p:ph idx="1"/>
          </p:nvPr>
        </p:nvSpPr>
        <p:spPr/>
        <p:txBody>
          <a:bodyPr>
            <a:normAutofit/>
          </a:bodyPr>
          <a:lstStyle/>
          <a:p>
            <a:pPr>
              <a:buNone/>
            </a:pPr>
            <a:r>
              <a:rPr lang="en-US" dirty="0" smtClean="0"/>
              <a:t>The aim of managing the puerperium is to:</a:t>
            </a:r>
          </a:p>
          <a:p>
            <a:pPr>
              <a:buNone/>
            </a:pPr>
            <a:r>
              <a:rPr lang="en-US" dirty="0" smtClean="0"/>
              <a:t>• Maintain the mother’s good health</a:t>
            </a:r>
          </a:p>
          <a:p>
            <a:pPr>
              <a:buNone/>
            </a:pPr>
            <a:r>
              <a:rPr lang="en-US" dirty="0" smtClean="0"/>
              <a:t>• Aid involution of the pelvic area</a:t>
            </a:r>
          </a:p>
          <a:p>
            <a:pPr>
              <a:buNone/>
            </a:pPr>
            <a:r>
              <a:rPr lang="en-US" dirty="0" smtClean="0"/>
              <a:t>• Promote breast-feeding</a:t>
            </a:r>
          </a:p>
          <a:p>
            <a:pPr>
              <a:buNone/>
            </a:pPr>
            <a:r>
              <a:rPr lang="en-US" dirty="0" smtClean="0"/>
              <a:t>• Prevent infection and other puerperium complications</a:t>
            </a:r>
          </a:p>
          <a:p>
            <a:pPr>
              <a:buNone/>
            </a:pPr>
            <a:r>
              <a:rPr lang="en-US" dirty="0" smtClean="0"/>
              <a:t>• Educate the mother on the proper care of her own health and the baby</a:t>
            </a:r>
            <a:endParaRPr lang="en-US"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mother and the baby should be examined daily and if any abnormality is noted the doctor should be informed.</a:t>
            </a:r>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dirty="0" smtClean="0"/>
              <a:t>When noting the mother’s general condition, you should check for the following points:</a:t>
            </a:r>
          </a:p>
          <a:p>
            <a:pPr>
              <a:buNone/>
            </a:pPr>
            <a:r>
              <a:rPr lang="en-US" dirty="0" smtClean="0"/>
              <a:t>• Assess happiness, sadness, worries and fears and address them appropriately.</a:t>
            </a:r>
          </a:p>
          <a:p>
            <a:pPr>
              <a:buNone/>
            </a:pPr>
            <a:r>
              <a:rPr lang="en-US" dirty="0" smtClean="0"/>
              <a:t>• Ambulation is important to prevent deep venous thrombosis.</a:t>
            </a:r>
          </a:p>
          <a:p>
            <a:pPr>
              <a:buNone/>
            </a:pPr>
            <a:r>
              <a:rPr lang="en-US" dirty="0" smtClean="0"/>
              <a:t>• Take her temperature, pulse, respiration and blood pressure twice daily.</a:t>
            </a:r>
          </a:p>
          <a:p>
            <a:pPr>
              <a:buNone/>
            </a:pPr>
            <a:r>
              <a:rPr lang="en-US" dirty="0" smtClean="0"/>
              <a:t>• Check the breasts and if she is not lactating, express </a:t>
            </a:r>
            <a:r>
              <a:rPr lang="en-US" dirty="0" err="1" smtClean="0"/>
              <a:t>colostrum</a:t>
            </a:r>
            <a:r>
              <a:rPr lang="en-US" dirty="0" smtClean="0"/>
              <a:t>.</a:t>
            </a:r>
            <a:endParaRPr 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Increase expressing on the second day and milk should be established on the fourth day.</a:t>
            </a:r>
          </a:p>
          <a:p>
            <a:pPr>
              <a:buNone/>
            </a:pPr>
            <a:r>
              <a:rPr lang="en-US" dirty="0" smtClean="0"/>
              <a:t>• Advise the mother on how to feed the infant.</a:t>
            </a:r>
          </a:p>
          <a:p>
            <a:pPr>
              <a:buNone/>
            </a:pPr>
            <a:r>
              <a:rPr lang="en-US" dirty="0" smtClean="0"/>
              <a:t> When fixing the baby on the breast she should put the whole areola in the baby’s mouth</a:t>
            </a:r>
            <a:endParaRPr 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She should initially breast feed the baby for three minutes to prevent cracked nipples and empty the breast in cases where the baby does not feed a lot.</a:t>
            </a:r>
          </a:p>
          <a:p>
            <a:r>
              <a:rPr lang="en-US" dirty="0" smtClean="0"/>
              <a:t>This is especially important in the first days to prevent engorgement</a:t>
            </a:r>
            <a:endParaRPr lang="en-US"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Measure the </a:t>
            </a:r>
            <a:r>
              <a:rPr lang="en-US" dirty="0" err="1" smtClean="0"/>
              <a:t>fundal</a:t>
            </a:r>
            <a:r>
              <a:rPr lang="en-US" dirty="0" smtClean="0"/>
              <a:t> height and record the measurement daily. </a:t>
            </a:r>
          </a:p>
          <a:p>
            <a:r>
              <a:rPr lang="en-US" dirty="0" smtClean="0"/>
              <a:t>Assess whether the involution is taking place satisfactory. </a:t>
            </a:r>
          </a:p>
          <a:p>
            <a:r>
              <a:rPr lang="en-US" dirty="0" smtClean="0"/>
              <a:t>The </a:t>
            </a:r>
            <a:r>
              <a:rPr lang="en-US" dirty="0" err="1" smtClean="0"/>
              <a:t>fundal</a:t>
            </a:r>
            <a:r>
              <a:rPr lang="en-US" dirty="0" smtClean="0"/>
              <a:t> height should reduce by 0.5 - 1 </a:t>
            </a:r>
            <a:r>
              <a:rPr lang="en-US" dirty="0" err="1" smtClean="0"/>
              <a:t>centimetre</a:t>
            </a:r>
            <a:r>
              <a:rPr lang="en-US" dirty="0" smtClean="0"/>
              <a:t> daily.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Check on </a:t>
            </a:r>
            <a:r>
              <a:rPr lang="en-US" dirty="0" err="1" smtClean="0"/>
              <a:t>lochia</a:t>
            </a:r>
            <a:r>
              <a:rPr lang="en-US" dirty="0" smtClean="0"/>
              <a:t> loss, noting the </a:t>
            </a:r>
            <a:r>
              <a:rPr lang="en-US" dirty="0" err="1" smtClean="0"/>
              <a:t>colour</a:t>
            </a:r>
            <a:r>
              <a:rPr lang="en-US" dirty="0" smtClean="0"/>
              <a:t>.</a:t>
            </a:r>
          </a:p>
          <a:p>
            <a:r>
              <a:rPr lang="en-US" dirty="0" smtClean="0"/>
              <a:t> This should change as per the schedule If there is persistent red </a:t>
            </a:r>
            <a:r>
              <a:rPr lang="en-US" dirty="0" err="1" smtClean="0"/>
              <a:t>lochia</a:t>
            </a:r>
            <a:r>
              <a:rPr lang="en-US" dirty="0" smtClean="0"/>
              <a:t>, this points to the need for further investigation.</a:t>
            </a:r>
          </a:p>
          <a:p>
            <a:r>
              <a:rPr lang="en-US" dirty="0" smtClean="0"/>
              <a:t>Offensive </a:t>
            </a:r>
            <a:r>
              <a:rPr lang="en-US" dirty="0" err="1" smtClean="0"/>
              <a:t>lochia</a:t>
            </a:r>
            <a:r>
              <a:rPr lang="en-US" dirty="0" smtClean="0"/>
              <a:t> </a:t>
            </a:r>
            <a:r>
              <a:rPr lang="en-US" dirty="0" err="1" smtClean="0"/>
              <a:t>odour</a:t>
            </a:r>
            <a:r>
              <a:rPr lang="en-US" dirty="0" smtClean="0"/>
              <a:t> denotes infection</a:t>
            </a:r>
            <a:endParaRPr lang="en-US"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You should also check the perineum to see if there was episiotomy and note its state.</a:t>
            </a:r>
          </a:p>
          <a:p>
            <a:r>
              <a:rPr lang="en-US" dirty="0" smtClean="0"/>
              <a:t> Advise the mother to wash the episiotomy at least four times a day with salt water and change the pad as soon as it is soiled and after she goes to the toilet.</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peak of the contraction is reached simultaneously over the whole uterus and fades from all parts together. This pattern allows the cervix to dilate and the contracting </a:t>
            </a:r>
            <a:r>
              <a:rPr lang="en-US" dirty="0" err="1" smtClean="0"/>
              <a:t>fundus</a:t>
            </a:r>
            <a:r>
              <a:rPr lang="en-US" dirty="0" smtClean="0"/>
              <a:t> to expel the </a:t>
            </a:r>
            <a:r>
              <a:rPr lang="en-US" dirty="0" err="1" smtClean="0"/>
              <a:t>foetus</a:t>
            </a:r>
            <a:r>
              <a:rPr lang="en-US" dirty="0" smtClean="0"/>
              <a:t>.</a:t>
            </a:r>
            <a:endParaRPr lang="en-US"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Check on the calf muscles and exclude any pain that may indicate deep venous thrombosis.</a:t>
            </a:r>
          </a:p>
          <a:p>
            <a:r>
              <a:rPr lang="en-US" dirty="0" smtClean="0"/>
              <a:t> You should also exclude </a:t>
            </a:r>
            <a:r>
              <a:rPr lang="en-US" dirty="0" err="1" smtClean="0"/>
              <a:t>oedema</a:t>
            </a:r>
            <a:r>
              <a:rPr lang="en-US" dirty="0" smtClean="0"/>
              <a:t> and </a:t>
            </a:r>
            <a:r>
              <a:rPr lang="en-US" dirty="0" err="1" smtClean="0"/>
              <a:t>anaemia</a:t>
            </a:r>
            <a:r>
              <a:rPr lang="en-US" dirty="0" smtClean="0"/>
              <a:t>.</a:t>
            </a:r>
          </a:p>
          <a:p>
            <a:r>
              <a:rPr lang="en-US" dirty="0" smtClean="0"/>
              <a:t> Ensure that the mother gets enough sleep and rest</a:t>
            </a:r>
          </a:p>
          <a:p>
            <a:r>
              <a:rPr lang="en-US" dirty="0" smtClean="0"/>
              <a:t>If she cannot sleep, she should be given a sedative.</a:t>
            </a:r>
          </a:p>
          <a:p>
            <a:endParaRPr lang="en-US"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Take note of any pain and administer analgesics.</a:t>
            </a:r>
          </a:p>
          <a:p>
            <a:r>
              <a:rPr lang="en-US" dirty="0" smtClean="0"/>
              <a:t> Ask the mother to report if </a:t>
            </a:r>
            <a:r>
              <a:rPr lang="en-US" dirty="0" err="1" smtClean="0"/>
              <a:t>lochia</a:t>
            </a:r>
            <a:r>
              <a:rPr lang="en-US" dirty="0" smtClean="0"/>
              <a:t> is heavy.</a:t>
            </a:r>
          </a:p>
          <a:p>
            <a:r>
              <a:rPr lang="en-US" dirty="0" smtClean="0"/>
              <a:t> Also encourage her to pass urine when her bladder is full. </a:t>
            </a:r>
          </a:p>
          <a:p>
            <a:r>
              <a:rPr lang="en-US" dirty="0" smtClean="0"/>
              <a:t>Encourage her to continuously check on the baby's cord and to report any bleeding, especially in the first 12 hours.</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complications of puerperium?</a:t>
            </a:r>
            <a:br>
              <a:rPr lang="en-US" b="1" dirty="0" smtClean="0"/>
            </a:br>
            <a:r>
              <a:rPr lang="en-US" b="1" dirty="0" smtClean="0"/>
              <a:t>Major Complications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Venous thrombosis</a:t>
            </a:r>
          </a:p>
          <a:p>
            <a:pPr>
              <a:buNone/>
            </a:pPr>
            <a:r>
              <a:rPr lang="en-US" dirty="0" smtClean="0"/>
              <a:t>• Pulmonary embolism</a:t>
            </a:r>
          </a:p>
          <a:p>
            <a:pPr>
              <a:buNone/>
            </a:pPr>
            <a:r>
              <a:rPr lang="en-US" dirty="0" smtClean="0"/>
              <a:t>• Retention of urine or retention with overflow</a:t>
            </a:r>
          </a:p>
          <a:p>
            <a:pPr>
              <a:buNone/>
            </a:pPr>
            <a:r>
              <a:rPr lang="en-US" dirty="0" smtClean="0"/>
              <a:t>• Urinary tract infection</a:t>
            </a:r>
          </a:p>
          <a:p>
            <a:pPr>
              <a:buNone/>
            </a:pPr>
            <a:r>
              <a:rPr lang="en-US" dirty="0" smtClean="0"/>
              <a:t>• Puerperal sepsis and pyrexia</a:t>
            </a:r>
          </a:p>
          <a:p>
            <a:pPr>
              <a:buNone/>
            </a:pPr>
            <a:r>
              <a:rPr lang="en-US" dirty="0" smtClean="0"/>
              <a:t>• Engorgement of the breasts</a:t>
            </a:r>
          </a:p>
          <a:p>
            <a:pPr>
              <a:buNone/>
            </a:pPr>
            <a:r>
              <a:rPr lang="en-US" dirty="0" smtClean="0"/>
              <a:t>• Cracked nipples or mastitis</a:t>
            </a:r>
          </a:p>
          <a:p>
            <a:pPr>
              <a:buNone/>
            </a:pPr>
            <a:r>
              <a:rPr lang="en-US" dirty="0" smtClean="0"/>
              <a:t>• Puerperal psychosis</a:t>
            </a:r>
            <a:endParaRPr lang="en-U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 Natal Examination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is carried out during the sixth post-partum week. </a:t>
            </a:r>
          </a:p>
          <a:p>
            <a:r>
              <a:rPr lang="en-US" dirty="0" smtClean="0"/>
              <a:t>You should inquire about the general health of the mother and baby.</a:t>
            </a:r>
          </a:p>
          <a:p>
            <a:r>
              <a:rPr lang="en-US" dirty="0" smtClean="0"/>
              <a:t> You should also do a </a:t>
            </a:r>
            <a:r>
              <a:rPr lang="en-US" dirty="0" err="1" smtClean="0"/>
              <a:t>haemoglobin</a:t>
            </a:r>
            <a:r>
              <a:rPr lang="en-US" dirty="0" smtClean="0"/>
              <a:t> estimate and if you find that it is low, embark on treatment.</a:t>
            </a:r>
          </a:p>
          <a:p>
            <a:r>
              <a:rPr lang="en-US" dirty="0" smtClean="0"/>
              <a:t> You should inquire and note any </a:t>
            </a:r>
            <a:r>
              <a:rPr lang="en-US" dirty="0" err="1" smtClean="0"/>
              <a:t>gynaecological</a:t>
            </a:r>
            <a:r>
              <a:rPr lang="en-US" dirty="0" smtClean="0"/>
              <a:t> symptoms.</a:t>
            </a:r>
          </a:p>
          <a:p>
            <a:r>
              <a:rPr lang="en-US" dirty="0" smtClean="0"/>
              <a:t> Examine the mother’s general condition, with specific emphasis on the breasts. </a:t>
            </a:r>
            <a:endParaRPr 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Find out if the breasts are active</a:t>
            </a:r>
          </a:p>
          <a:p>
            <a:r>
              <a:rPr lang="en-US" dirty="0" smtClean="0"/>
              <a:t>Examine the abdomen for tone of muscle and any masses.</a:t>
            </a:r>
          </a:p>
          <a:p>
            <a:r>
              <a:rPr lang="en-US" dirty="0" smtClean="0"/>
              <a:t>Also examine the vulva and vagina to ascertain the healing of the repaired episiotomy or tear.</a:t>
            </a:r>
          </a:p>
          <a:p>
            <a:r>
              <a:rPr lang="en-US" dirty="0" smtClean="0"/>
              <a:t>Pass a speculum (</a:t>
            </a:r>
            <a:r>
              <a:rPr lang="en-US" dirty="0" err="1" smtClean="0"/>
              <a:t>sims</a:t>
            </a:r>
            <a:r>
              <a:rPr lang="en-US" dirty="0" smtClean="0"/>
              <a:t>) to see the state of the cervix and if there is any discharge.</a:t>
            </a:r>
          </a:p>
          <a:p>
            <a:endParaRPr 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Do a Pap smear at this stage. If possible, you should carry out a bimanual examination of the uterus to ascertain that the uterus has </a:t>
            </a:r>
            <a:r>
              <a:rPr lang="en-US" dirty="0" err="1" smtClean="0"/>
              <a:t>involuted</a:t>
            </a:r>
            <a:r>
              <a:rPr lang="en-US" dirty="0" smtClean="0"/>
              <a:t> to its normal size. Finally, remind the mother of the various family planning methods discussed and </a:t>
            </a:r>
            <a:r>
              <a:rPr lang="en-US" dirty="0" smtClean="0"/>
              <a:t>re-</a:t>
            </a:r>
            <a:r>
              <a:rPr lang="en-US" dirty="0" err="1" smtClean="0"/>
              <a:t>emphazise</a:t>
            </a:r>
            <a:r>
              <a:rPr lang="en-US" dirty="0" smtClean="0"/>
              <a:t> </a:t>
            </a:r>
            <a:r>
              <a:rPr lang="en-US" dirty="0" smtClean="0"/>
              <a:t>the importance of attending maternal and child health clinics</a:t>
            </a:r>
            <a:r>
              <a:rPr lang="en-US" b="1" dirty="0" smtClean="0"/>
              <a:t>.</a:t>
            </a:r>
            <a:endParaRPr lang="en-US" dirty="0" smtClean="0"/>
          </a:p>
          <a:p>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5400" b="1" dirty="0" smtClean="0"/>
              <a:t>  THANK YOU </a:t>
            </a:r>
          </a:p>
          <a:p>
            <a:pPr>
              <a:buNone/>
            </a:pPr>
            <a:r>
              <a:rPr lang="en-US" sz="5400" b="1" dirty="0" smtClean="0"/>
              <a:t>  </a:t>
            </a:r>
            <a:endParaRPr lang="en-US" sz="5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Polarity</a:t>
            </a:r>
            <a:endParaRPr lang="en-US" dirty="0"/>
          </a:p>
        </p:txBody>
      </p:sp>
      <p:sp>
        <p:nvSpPr>
          <p:cNvPr id="3" name="Content Placeholder 2"/>
          <p:cNvSpPr>
            <a:spLocks noGrp="1"/>
          </p:cNvSpPr>
          <p:nvPr>
            <p:ph idx="1"/>
          </p:nvPr>
        </p:nvSpPr>
        <p:spPr/>
        <p:txBody>
          <a:bodyPr>
            <a:normAutofit/>
          </a:bodyPr>
          <a:lstStyle/>
          <a:p>
            <a:r>
              <a:rPr lang="en-US" dirty="0" smtClean="0"/>
              <a:t>Polarity describes the neuromuscular harmony between the two poles or segments of the uterus throughout </a:t>
            </a:r>
            <a:r>
              <a:rPr lang="en-US" dirty="0" err="1" smtClean="0"/>
              <a:t>labour</a:t>
            </a:r>
            <a:r>
              <a:rPr lang="en-US" dirty="0" smtClean="0"/>
              <a:t>. </a:t>
            </a:r>
          </a:p>
          <a:p>
            <a:r>
              <a:rPr lang="en-US" dirty="0" smtClean="0"/>
              <a:t>The upper pole contracts strongly and retracts to expel the </a:t>
            </a:r>
            <a:r>
              <a:rPr lang="en-US" dirty="0" err="1" smtClean="0"/>
              <a:t>foetus</a:t>
            </a:r>
            <a:r>
              <a:rPr lang="en-US" dirty="0" smtClean="0"/>
              <a:t>. </a:t>
            </a:r>
          </a:p>
          <a:p>
            <a:r>
              <a:rPr lang="en-US" dirty="0" smtClean="0"/>
              <a:t>The lower pole contracts slightly and dilates to allow expulsion of the </a:t>
            </a:r>
            <a:r>
              <a:rPr lang="en-US" dirty="0" err="1" smtClean="0"/>
              <a:t>foetus</a:t>
            </a:r>
            <a:r>
              <a:rPr lang="en-US" dirty="0" smtClean="0"/>
              <a:t> to take place.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Contraction and Retraction</a:t>
            </a:r>
            <a:endParaRPr lang="en-US" dirty="0"/>
          </a:p>
        </p:txBody>
      </p:sp>
      <p:sp>
        <p:nvSpPr>
          <p:cNvPr id="3" name="Content Placeholder 2"/>
          <p:cNvSpPr>
            <a:spLocks noGrp="1"/>
          </p:cNvSpPr>
          <p:nvPr>
            <p:ph idx="1"/>
          </p:nvPr>
        </p:nvSpPr>
        <p:spPr/>
        <p:txBody>
          <a:bodyPr>
            <a:normAutofit fontScale="92500"/>
          </a:bodyPr>
          <a:lstStyle/>
          <a:p>
            <a:r>
              <a:rPr lang="en-US" dirty="0" smtClean="0"/>
              <a:t>When </a:t>
            </a:r>
            <a:r>
              <a:rPr lang="en-US" dirty="0" err="1" smtClean="0"/>
              <a:t>labour</a:t>
            </a:r>
            <a:r>
              <a:rPr lang="en-US" dirty="0" smtClean="0"/>
              <a:t> starts, approximately 280 days from the first day of the last menstrual period, the contractions change in character. They become regular and more painful.</a:t>
            </a:r>
          </a:p>
          <a:p>
            <a:r>
              <a:rPr lang="en-US" dirty="0" smtClean="0"/>
              <a:t> </a:t>
            </a:r>
            <a:r>
              <a:rPr lang="en-US" dirty="0" err="1" smtClean="0"/>
              <a:t>Labour</a:t>
            </a:r>
            <a:r>
              <a:rPr lang="en-US" dirty="0" smtClean="0"/>
              <a:t> contractions differ from those of pregnancy in that they are followed by retraction.</a:t>
            </a:r>
          </a:p>
          <a:p>
            <a:r>
              <a:rPr lang="en-US" dirty="0" smtClean="0"/>
              <a:t> This is characteristic of uterine muscle in </a:t>
            </a:r>
            <a:r>
              <a:rPr lang="en-US" dirty="0" err="1" smtClean="0"/>
              <a:t>labour</a:t>
            </a:r>
            <a:r>
              <a:rPr lang="en-US" dirty="0" smtClean="0"/>
              <a:t>.</a:t>
            </a:r>
          </a:p>
          <a:p>
            <a:r>
              <a:rPr lang="en-US" dirty="0" smtClean="0"/>
              <a:t>The contracted muscle does not return to its original length when the contraction passes off.</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Each succeeding contraction leads to further shortening of the muscle </a:t>
            </a:r>
            <a:r>
              <a:rPr lang="en-US" dirty="0" err="1" smtClean="0"/>
              <a:t>fibres</a:t>
            </a:r>
            <a:r>
              <a:rPr lang="en-US" dirty="0" smtClean="0"/>
              <a:t> so that the uterine cavity becomes smaller and smaller.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talking about contractions, you as a midwife are concerned with three factors, namely the strength, the duration and the frequency of the contraction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NORMAL LABOUR</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When you talk of the strength of a contraction, you identify it as one of three categories: weak, fair or fairly strong, and strong. </a:t>
            </a:r>
          </a:p>
          <a:p>
            <a:r>
              <a:rPr lang="en-US" dirty="0" smtClean="0"/>
              <a:t>The strength of a contraction is measured according to the time it has taken. </a:t>
            </a:r>
          </a:p>
          <a:p>
            <a:r>
              <a:rPr lang="en-US" dirty="0" smtClean="0"/>
              <a:t>Thus, a contraction which takes 30 seconds is said to be weak, one that takes 30 to 40 is said to be fair or fairly strong and one that lasts for 40 to 60 seconds is said to be strong.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duration refers to the time taken by a contraction, for example a weak contraction lasts for 10 to 30 seconds.</a:t>
            </a:r>
          </a:p>
          <a:p>
            <a:r>
              <a:rPr lang="en-US" dirty="0" smtClean="0"/>
              <a:t>Frequency, on the other hand refers to the number of intervals between one contraction and the next.</a:t>
            </a:r>
          </a:p>
          <a:p>
            <a:r>
              <a:rPr lang="en-US" dirty="0" smtClean="0"/>
              <a:t> If a mother has one contraction after every 45 minutes, the frequency is written as 1:45.</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The Shortening and Dilation of The Cervix</a:t>
            </a:r>
            <a:endParaRPr lang="en-US"/>
          </a:p>
        </p:txBody>
      </p:sp>
      <p:sp>
        <p:nvSpPr>
          <p:cNvPr id="3" name="Content Placeholder 2"/>
          <p:cNvSpPr>
            <a:spLocks noGrp="1"/>
          </p:cNvSpPr>
          <p:nvPr>
            <p:ph idx="1"/>
          </p:nvPr>
        </p:nvSpPr>
        <p:spPr/>
        <p:txBody>
          <a:bodyPr>
            <a:normAutofit fontScale="92500" lnSpcReduction="10000"/>
          </a:bodyPr>
          <a:lstStyle/>
          <a:p>
            <a:r>
              <a:rPr lang="en-US" dirty="0" smtClean="0"/>
              <a:t>Before </a:t>
            </a:r>
            <a:r>
              <a:rPr lang="en-US" dirty="0" err="1" smtClean="0"/>
              <a:t>labour</a:t>
            </a:r>
            <a:r>
              <a:rPr lang="en-US" dirty="0" smtClean="0"/>
              <a:t> begins, the cervix of a </a:t>
            </a:r>
            <a:r>
              <a:rPr lang="en-US" dirty="0" err="1" smtClean="0"/>
              <a:t>primagravida</a:t>
            </a:r>
            <a:r>
              <a:rPr lang="en-US" dirty="0" smtClean="0"/>
              <a:t> is a thick hard cone which protrudes into the vagina. </a:t>
            </a:r>
          </a:p>
          <a:p>
            <a:r>
              <a:rPr lang="en-US" dirty="0" smtClean="0"/>
              <a:t>The canal is at least one inch long.</a:t>
            </a:r>
          </a:p>
          <a:p>
            <a:r>
              <a:rPr lang="en-US" dirty="0" smtClean="0"/>
              <a:t> When </a:t>
            </a:r>
            <a:r>
              <a:rPr lang="en-US" dirty="0" err="1" smtClean="0"/>
              <a:t>labour</a:t>
            </a:r>
            <a:r>
              <a:rPr lang="en-US" dirty="0" smtClean="0"/>
              <a:t> begins the strongly contracting upper  segment of the uterus starts retracting and getting shorter, while the thinner lower segment of the uterus gets pulled away from the presenting part.</a:t>
            </a:r>
          </a:p>
          <a:p>
            <a:r>
              <a:rPr lang="en-US" dirty="0" smtClean="0"/>
              <a:t> This stretches the lower segment.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The latter, in turn pulls the internal Os. This dragging away of the internal Os from the presenting part starts dilating the upper part of the cervical canal. </a:t>
            </a:r>
          </a:p>
          <a:p>
            <a:r>
              <a:rPr lang="en-US" dirty="0" smtClean="0"/>
              <a:t>This goes on until the canal is shorter and shorter and finally there is no canal at all.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canal becomes part of the uterine cavity with only the </a:t>
            </a:r>
            <a:r>
              <a:rPr lang="en-US" dirty="0" err="1" smtClean="0"/>
              <a:t>undilated</a:t>
            </a:r>
            <a:r>
              <a:rPr lang="en-US" dirty="0" smtClean="0"/>
              <a:t> external Os and the thinly stretched cervix separating this cavity from the vagina. When this happens, we say the cervix has been 'effaced' or 'taken up'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In a </a:t>
            </a:r>
            <a:r>
              <a:rPr lang="en-US" dirty="0" err="1" smtClean="0"/>
              <a:t>primigravida</a:t>
            </a:r>
            <a:r>
              <a:rPr lang="en-US" dirty="0" smtClean="0"/>
              <a:t> the cervix usually becomes almost fully effaced before any dilation takes place, while in </a:t>
            </a:r>
            <a:r>
              <a:rPr lang="en-US" dirty="0" err="1" smtClean="0"/>
              <a:t>multiparous</a:t>
            </a:r>
            <a:r>
              <a:rPr lang="en-US" dirty="0" smtClean="0"/>
              <a:t> women the two processes take place together. </a:t>
            </a:r>
          </a:p>
          <a:p>
            <a:r>
              <a:rPr lang="en-US" dirty="0" smtClean="0"/>
              <a:t>The cervix of a </a:t>
            </a:r>
            <a:r>
              <a:rPr lang="en-US" dirty="0" err="1" smtClean="0"/>
              <a:t>multipara</a:t>
            </a:r>
            <a:r>
              <a:rPr lang="en-US" dirty="0" smtClean="0"/>
              <a:t> might be already effaced and be dilated enough to admit a finger internal Os even before </a:t>
            </a:r>
            <a:r>
              <a:rPr lang="en-US" dirty="0" err="1" smtClean="0"/>
              <a:t>labour</a:t>
            </a:r>
            <a:r>
              <a:rPr lang="en-US" dirty="0" smtClean="0"/>
              <a:t> starts. </a:t>
            </a:r>
          </a:p>
          <a:p>
            <a:r>
              <a:rPr lang="en-US" dirty="0" smtClean="0"/>
              <a:t>These signs of </a:t>
            </a:r>
            <a:r>
              <a:rPr lang="en-US" dirty="0" err="1" smtClean="0"/>
              <a:t>labour</a:t>
            </a:r>
            <a:r>
              <a:rPr lang="en-US" dirty="0" smtClean="0"/>
              <a:t> are assessed by doing a vaginal examination, though with experience, you can also get a good idea by doing a rectal examination.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i="1" dirty="0" smtClean="0"/>
              <a:t>The way you guide a mother has a great influence on the progress of her </a:t>
            </a:r>
            <a:r>
              <a:rPr lang="en-US" b="1" i="1" dirty="0" err="1" smtClean="0"/>
              <a:t>labour</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Show</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Throughout pregnancy the cervical canal is sealed by a plug of mucus known as an operculum. Together with the intact membranes this prevents organisms ascending into the uterine cavity.</a:t>
            </a:r>
          </a:p>
          <a:p>
            <a:r>
              <a:rPr lang="en-US" dirty="0" smtClean="0"/>
              <a:t>When </a:t>
            </a:r>
            <a:r>
              <a:rPr lang="en-US" dirty="0" err="1" smtClean="0"/>
              <a:t>labour</a:t>
            </a:r>
            <a:r>
              <a:rPr lang="en-US" dirty="0" smtClean="0"/>
              <a:t> starts, the internal Os is pulled away from the </a:t>
            </a:r>
            <a:r>
              <a:rPr lang="en-US" dirty="0" err="1" smtClean="0"/>
              <a:t>foetal</a:t>
            </a:r>
            <a:r>
              <a:rPr lang="en-US" dirty="0" smtClean="0"/>
              <a:t> membranes and the canal is opened up. This releases the mucous plug</a:t>
            </a:r>
          </a:p>
          <a:p>
            <a:r>
              <a:rPr lang="en-US" dirty="0" smtClean="0"/>
              <a:t>which oozes out of the vagina mixed with a little blood. This is called the 'show'.</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Stages of </a:t>
            </a:r>
            <a:r>
              <a:rPr lang="en-US" b="1" dirty="0" err="1" smtClean="0"/>
              <a:t>Labour</a:t>
            </a:r>
            <a:endParaRPr lang="en-US" dirty="0"/>
          </a:p>
        </p:txBody>
      </p:sp>
      <p:sp>
        <p:nvSpPr>
          <p:cNvPr id="3" name="Content Placeholder 2"/>
          <p:cNvSpPr>
            <a:spLocks noGrp="1"/>
          </p:cNvSpPr>
          <p:nvPr>
            <p:ph idx="1"/>
          </p:nvPr>
        </p:nvSpPr>
        <p:spPr/>
        <p:txBody>
          <a:bodyPr>
            <a:normAutofit lnSpcReduction="10000"/>
          </a:bodyPr>
          <a:lstStyle/>
          <a:p>
            <a:r>
              <a:rPr lang="en-US" dirty="0" err="1" smtClean="0"/>
              <a:t>Labour</a:t>
            </a:r>
            <a:r>
              <a:rPr lang="en-US" dirty="0" smtClean="0"/>
              <a:t> is divided into four stages, although in real practice, the process is a continuous one and change from one stage to the other may not be clearly obvious. The four stages of </a:t>
            </a:r>
            <a:r>
              <a:rPr lang="en-US" dirty="0" err="1" smtClean="0"/>
              <a:t>labour</a:t>
            </a:r>
            <a:r>
              <a:rPr lang="en-US" dirty="0" smtClean="0"/>
              <a:t> are</a:t>
            </a:r>
          </a:p>
          <a:p>
            <a:pPr>
              <a:buFont typeface="Wingdings" pitchFamily="2" charset="2"/>
              <a:buChar char="Ø"/>
            </a:pPr>
            <a:r>
              <a:rPr lang="en-US" dirty="0" smtClean="0"/>
              <a:t>First stage,</a:t>
            </a:r>
          </a:p>
          <a:p>
            <a:pPr>
              <a:buFont typeface="Wingdings" pitchFamily="2" charset="2"/>
              <a:buChar char="Ø"/>
            </a:pPr>
            <a:r>
              <a:rPr lang="en-US" dirty="0" smtClean="0"/>
              <a:t> Second stage</a:t>
            </a:r>
          </a:p>
          <a:p>
            <a:pPr>
              <a:buFont typeface="Wingdings" pitchFamily="2" charset="2"/>
              <a:buChar char="Ø"/>
            </a:pPr>
            <a:r>
              <a:rPr lang="en-US" dirty="0" smtClean="0"/>
              <a:t>Third stage</a:t>
            </a:r>
          </a:p>
          <a:p>
            <a:pPr>
              <a:buFont typeface="Wingdings" pitchFamily="2" charset="2"/>
              <a:buChar char="Ø"/>
            </a:pPr>
            <a:r>
              <a:rPr lang="en-US" dirty="0" smtClean="0"/>
              <a:t>Fourth stage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First Stage</a:t>
            </a:r>
            <a:endParaRPr lang="en-US" dirty="0"/>
          </a:p>
        </p:txBody>
      </p:sp>
      <p:sp>
        <p:nvSpPr>
          <p:cNvPr id="3" name="Content Placeholder 2"/>
          <p:cNvSpPr>
            <a:spLocks noGrp="1"/>
          </p:cNvSpPr>
          <p:nvPr>
            <p:ph idx="1"/>
          </p:nvPr>
        </p:nvSpPr>
        <p:spPr/>
        <p:txBody>
          <a:bodyPr>
            <a:normAutofit/>
          </a:bodyPr>
          <a:lstStyle/>
          <a:p>
            <a:r>
              <a:rPr lang="en-US" dirty="0" smtClean="0"/>
              <a:t>This is known as the stage of cervical dilatation.</a:t>
            </a:r>
          </a:p>
          <a:p>
            <a:r>
              <a:rPr lang="en-US" dirty="0" smtClean="0"/>
              <a:t>This stage begins when regular, painful uterine contractions start and is detected clinically by the thinning and effacement of the cervix, followed by its dilatation. </a:t>
            </a:r>
          </a:p>
          <a:p>
            <a:r>
              <a:rPr lang="en-US" dirty="0" smtClean="0"/>
              <a:t>The normally thick cervix becomes thinned out and stretched over the presenting part.</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rmAutofit/>
          </a:bodyPr>
          <a:lstStyle/>
          <a:p>
            <a:pPr>
              <a:buNone/>
            </a:pPr>
            <a:r>
              <a:rPr lang="en-US" dirty="0"/>
              <a:t>By the end of this unit you will be able to:</a:t>
            </a:r>
          </a:p>
          <a:p>
            <a:pPr>
              <a:buNone/>
            </a:pPr>
            <a:r>
              <a:rPr lang="en-US" dirty="0"/>
              <a:t>• Define </a:t>
            </a:r>
            <a:r>
              <a:rPr lang="en-US" dirty="0" err="1"/>
              <a:t>labour</a:t>
            </a:r>
            <a:endParaRPr lang="en-US" dirty="0"/>
          </a:p>
          <a:p>
            <a:pPr>
              <a:buNone/>
            </a:pPr>
            <a:r>
              <a:rPr lang="en-US" dirty="0"/>
              <a:t>• Explain the onset of </a:t>
            </a:r>
            <a:r>
              <a:rPr lang="en-US" dirty="0" err="1"/>
              <a:t>labour</a:t>
            </a:r>
            <a:endParaRPr lang="en-US" dirty="0"/>
          </a:p>
          <a:p>
            <a:pPr>
              <a:buNone/>
            </a:pPr>
            <a:r>
              <a:rPr lang="en-US" dirty="0"/>
              <a:t>• Identify the three stages of </a:t>
            </a:r>
            <a:r>
              <a:rPr lang="en-US" dirty="0" err="1"/>
              <a:t>labour</a:t>
            </a:r>
            <a:endParaRPr lang="en-US" dirty="0"/>
          </a:p>
          <a:p>
            <a:pPr>
              <a:buNone/>
            </a:pPr>
            <a:r>
              <a:rPr lang="en-US" dirty="0"/>
              <a:t>• Describe the physiological changes </a:t>
            </a:r>
            <a:r>
              <a:rPr lang="en-US" dirty="0" smtClean="0"/>
              <a:t>that occur </a:t>
            </a:r>
            <a:r>
              <a:rPr lang="en-US" dirty="0"/>
              <a:t>during </a:t>
            </a:r>
            <a:r>
              <a:rPr lang="en-US" dirty="0" err="1"/>
              <a:t>labour</a:t>
            </a:r>
            <a:endParaRPr lang="en-US" dirty="0"/>
          </a:p>
          <a:p>
            <a:pPr>
              <a:buNone/>
            </a:pPr>
            <a:r>
              <a:rPr lang="en-US" dirty="0"/>
              <a:t>• Describe the management of </a:t>
            </a:r>
            <a:r>
              <a:rPr lang="en-US" dirty="0" smtClean="0"/>
              <a:t>normal </a:t>
            </a:r>
            <a:r>
              <a:rPr lang="en-US" dirty="0" err="1" smtClean="0"/>
              <a:t>labour</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first stage is completed when the cervix is fully dilated and the presenting part starts being expelled</a:t>
            </a:r>
          </a:p>
          <a:p>
            <a:r>
              <a:rPr lang="en-US" dirty="0" smtClean="0"/>
              <a:t> This stage has two phases, known as the latent and the active phase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contractions of the uterus dilate the cervix. </a:t>
            </a:r>
          </a:p>
          <a:p>
            <a:r>
              <a:rPr lang="en-US" dirty="0" smtClean="0"/>
              <a:t>The dilatation of the internal Os causes the separation of the </a:t>
            </a:r>
            <a:r>
              <a:rPr lang="en-US" dirty="0" err="1" smtClean="0"/>
              <a:t>chorion</a:t>
            </a:r>
            <a:r>
              <a:rPr lang="en-US" dirty="0" smtClean="0"/>
              <a:t> from the </a:t>
            </a:r>
            <a:r>
              <a:rPr lang="en-US" dirty="0" err="1" smtClean="0"/>
              <a:t>decidua</a:t>
            </a:r>
            <a:r>
              <a:rPr lang="en-US" dirty="0" smtClean="0"/>
              <a:t> closest to it.</a:t>
            </a:r>
          </a:p>
          <a:p>
            <a:r>
              <a:rPr lang="en-US" dirty="0" smtClean="0"/>
              <a:t>A small bag of membranes is formed and is forced into the internal </a:t>
            </a:r>
            <a:r>
              <a:rPr lang="en-US" dirty="0" err="1" smtClean="0"/>
              <a:t>os</a:t>
            </a:r>
            <a:r>
              <a:rPr lang="en-US" dirty="0" smtClean="0"/>
              <a:t> by the intrauterine pressure.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At the beginning of each contraction, a little more amniotic fluid is forced into the bag of membranes. The head of the </a:t>
            </a:r>
            <a:r>
              <a:rPr lang="en-US" dirty="0" err="1" smtClean="0"/>
              <a:t>foetus</a:t>
            </a:r>
            <a:r>
              <a:rPr lang="en-US" dirty="0" smtClean="0"/>
              <a:t> then comes down like a ball valve and separates the amniotic fluid above it from that in the bag. </a:t>
            </a:r>
          </a:p>
          <a:p>
            <a:r>
              <a:rPr lang="en-US" dirty="0" smtClean="0"/>
              <a:t>The bag of membranes may remain intact until nearly the end of the first stage.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However, even if the membranes rupture early the cervix will still become dilated as it is drawn up over the presenting part by the retraction of the upper segment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During the first stage, the </a:t>
            </a:r>
            <a:r>
              <a:rPr lang="en-US" dirty="0" err="1" smtClean="0"/>
              <a:t>foetus</a:t>
            </a:r>
            <a:r>
              <a:rPr lang="en-US" dirty="0" smtClean="0"/>
              <a:t> does not move downwards to any great degree. When a certain amount of fluid has left the uterus after the membranes have ruptured, a new form of pressure comes into play, namely </a:t>
            </a:r>
            <a:r>
              <a:rPr lang="en-US" dirty="0" err="1" smtClean="0"/>
              <a:t>foetal</a:t>
            </a:r>
            <a:r>
              <a:rPr lang="en-US" dirty="0" smtClean="0"/>
              <a:t> axis pressure.</a:t>
            </a:r>
          </a:p>
          <a:p>
            <a:r>
              <a:rPr lang="en-US" dirty="0" smtClean="0"/>
              <a:t> The upper pole of the </a:t>
            </a:r>
            <a:r>
              <a:rPr lang="en-US" dirty="0" err="1" smtClean="0"/>
              <a:t>foetus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The upper pole of the </a:t>
            </a:r>
            <a:r>
              <a:rPr lang="en-US" dirty="0" err="1" smtClean="0"/>
              <a:t>foetus</a:t>
            </a:r>
            <a:r>
              <a:rPr lang="en-US" dirty="0" smtClean="0"/>
              <a:t>, n the breech, is pressed on by the </a:t>
            </a:r>
            <a:r>
              <a:rPr lang="en-US" dirty="0" err="1" smtClean="0"/>
              <a:t>fundus</a:t>
            </a:r>
            <a:r>
              <a:rPr lang="en-US" dirty="0" smtClean="0"/>
              <a:t> of the uterus, while the lower pole is pressed down onto the lower segment and cervix. </a:t>
            </a:r>
          </a:p>
          <a:p>
            <a:r>
              <a:rPr lang="en-US" dirty="0" smtClean="0"/>
              <a:t>Should the membranes rupture early, </a:t>
            </a:r>
            <a:r>
              <a:rPr lang="en-US" dirty="0" err="1" smtClean="0"/>
              <a:t>foetal</a:t>
            </a:r>
            <a:r>
              <a:rPr lang="en-US" dirty="0" smtClean="0"/>
              <a:t> axis pressure will operate at an early stage.</a:t>
            </a:r>
          </a:p>
          <a:p>
            <a:r>
              <a:rPr lang="en-US" dirty="0" smtClean="0"/>
              <a:t> In modern practice, the membranes are often deliberately ruptured during </a:t>
            </a:r>
            <a:r>
              <a:rPr lang="en-US" dirty="0" err="1" smtClean="0"/>
              <a:t>labour</a:t>
            </a:r>
            <a:r>
              <a:rPr lang="en-US" dirty="0" smtClean="0"/>
              <a:t> because this is believed to encourage more efficient uterine action and shorten </a:t>
            </a:r>
            <a:r>
              <a:rPr lang="en-US" dirty="0" err="1" smtClean="0"/>
              <a:t>labour</a:t>
            </a:r>
            <a:r>
              <a:rPr lang="en-US" dirty="0" smtClean="0"/>
              <a:t>. </a:t>
            </a:r>
          </a:p>
          <a:p>
            <a:r>
              <a:rPr lang="en-US" dirty="0" smtClean="0"/>
              <a:t>You should be cautious carrying out this procedure in this era of HIV.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duration of the latent phase of </a:t>
            </a:r>
            <a:r>
              <a:rPr lang="en-US" dirty="0" err="1" smtClean="0"/>
              <a:t>labour</a:t>
            </a:r>
            <a:r>
              <a:rPr lang="en-US" dirty="0" smtClean="0"/>
              <a:t> need not be defined too accurately.</a:t>
            </a:r>
          </a:p>
          <a:p>
            <a:r>
              <a:rPr lang="en-US" dirty="0" smtClean="0"/>
              <a:t> Dilation of the cervix from 0 to 3cm can take six hours, but slower progress may be normal and is perfectly acceptable provided that the woman is comfortable and in no way distressed.</a:t>
            </a:r>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Between 3 and 10cm dilatation (that is in the active phase of </a:t>
            </a:r>
            <a:r>
              <a:rPr lang="en-US" dirty="0" err="1" smtClean="0"/>
              <a:t>labour</a:t>
            </a:r>
            <a:r>
              <a:rPr lang="en-US" dirty="0" smtClean="0"/>
              <a:t>)  the cervix should dilate at a rate of about 1 cm per hour, giving a theoretical duration of seven hours for this phase of </a:t>
            </a:r>
            <a:r>
              <a:rPr lang="en-US" dirty="0" err="1" smtClean="0"/>
              <a:t>labour</a:t>
            </a:r>
            <a:r>
              <a:rPr lang="en-US" dirty="0" smtClean="0"/>
              <a:t> in both </a:t>
            </a:r>
            <a:r>
              <a:rPr lang="en-US" dirty="0" err="1" smtClean="0"/>
              <a:t>primiparous</a:t>
            </a:r>
            <a:r>
              <a:rPr lang="en-US" dirty="0" smtClean="0"/>
              <a:t> and </a:t>
            </a:r>
            <a:r>
              <a:rPr lang="en-US" dirty="0" err="1" smtClean="0"/>
              <a:t>multiparous</a:t>
            </a:r>
            <a:r>
              <a:rPr lang="en-US" dirty="0" smtClean="0"/>
              <a:t> women</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During the early part of the latent phase the pains may not be very severe but towards the end of the active phase they are often very distressing, constituting the most painful part of </a:t>
            </a:r>
            <a:r>
              <a:rPr lang="en-US" dirty="0" err="1" smtClean="0"/>
              <a:t>labour</a:t>
            </a:r>
            <a:r>
              <a:rPr lang="en-US" dirty="0" smtClean="0"/>
              <a:t>.</a:t>
            </a:r>
          </a:p>
          <a:p>
            <a:r>
              <a:rPr lang="en-US" dirty="0" smtClean="0"/>
              <a:t> Vomiting and reflex shivering are common at the end of the active phase of the first stage of </a:t>
            </a:r>
            <a:r>
              <a:rPr lang="en-US" dirty="0" err="1" smtClean="0"/>
              <a:t>labour</a:t>
            </a:r>
            <a:r>
              <a:rPr lang="en-US" dirty="0" smtClean="0"/>
              <a: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By now the membranes have ruptured. If the membranes remain intact when the cervix is fully dilated, the onset of the expulsive stage may be delayed.</a:t>
            </a:r>
          </a:p>
          <a:p>
            <a:r>
              <a:rPr lang="en-US" dirty="0" smtClean="0"/>
              <a:t> This is because the cervix does not receive the pressure of the head, which helps to stimulate the uterus to increase its activity. </a:t>
            </a:r>
          </a:p>
          <a:p>
            <a:r>
              <a:rPr lang="en-US" dirty="0" smtClean="0"/>
              <a:t>If the membranes remain intact after full dilatation, they should be ruptured with toothed forceps or a sterile plastic </a:t>
            </a:r>
            <a:r>
              <a:rPr lang="en-US" dirty="0" err="1" smtClean="0"/>
              <a:t>amnihook</a:t>
            </a:r>
            <a:r>
              <a:rPr lang="en-US" dirty="0" smtClean="0"/>
              <a:t> during a contraction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Labour</a:t>
            </a:r>
            <a:endParaRPr lang="en-US" dirty="0"/>
          </a:p>
        </p:txBody>
      </p:sp>
      <p:sp>
        <p:nvSpPr>
          <p:cNvPr id="3" name="Content Placeholder 2"/>
          <p:cNvSpPr>
            <a:spLocks noGrp="1"/>
          </p:cNvSpPr>
          <p:nvPr>
            <p:ph idx="1"/>
          </p:nvPr>
        </p:nvSpPr>
        <p:spPr/>
        <p:txBody>
          <a:bodyPr/>
          <a:lstStyle/>
          <a:p>
            <a:r>
              <a:rPr lang="en-US" dirty="0" err="1"/>
              <a:t>Labour</a:t>
            </a:r>
            <a:r>
              <a:rPr lang="en-US" dirty="0"/>
              <a:t> is described as the process whereby </a:t>
            </a:r>
            <a:r>
              <a:rPr lang="en-US" dirty="0" smtClean="0"/>
              <a:t>the </a:t>
            </a:r>
            <a:r>
              <a:rPr lang="en-US" dirty="0" err="1" smtClean="0"/>
              <a:t>foetus</a:t>
            </a:r>
            <a:r>
              <a:rPr lang="en-US" dirty="0"/>
              <a:t>, placenta and membranes are </a:t>
            </a:r>
            <a:r>
              <a:rPr lang="en-US" dirty="0" smtClean="0"/>
              <a:t>expelled through </a:t>
            </a:r>
            <a:r>
              <a:rPr lang="en-US" dirty="0"/>
              <a:t>the birth canal after 28 weeks </a:t>
            </a:r>
            <a:r>
              <a:rPr lang="en-US" dirty="0" smtClean="0"/>
              <a:t>of gestation.</a:t>
            </a:r>
          </a:p>
          <a:p>
            <a:r>
              <a:rPr lang="en-US" dirty="0" smtClean="0"/>
              <a:t> </a:t>
            </a:r>
            <a:r>
              <a:rPr lang="en-US" dirty="0" err="1"/>
              <a:t>Labour</a:t>
            </a:r>
            <a:r>
              <a:rPr lang="en-US" dirty="0"/>
              <a:t>, can be either normal </a:t>
            </a:r>
            <a:r>
              <a:rPr lang="en-US" dirty="0" smtClean="0"/>
              <a:t>or abnormal</a:t>
            </a:r>
            <a:r>
              <a:rPr lang="en-US" dirty="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 Stage</a:t>
            </a:r>
            <a:endParaRPr lang="en-US" dirty="0"/>
          </a:p>
        </p:txBody>
      </p:sp>
      <p:sp>
        <p:nvSpPr>
          <p:cNvPr id="3" name="Content Placeholder 2"/>
          <p:cNvSpPr>
            <a:spLocks noGrp="1"/>
          </p:cNvSpPr>
          <p:nvPr>
            <p:ph idx="1"/>
          </p:nvPr>
        </p:nvSpPr>
        <p:spPr/>
        <p:txBody>
          <a:bodyPr>
            <a:normAutofit fontScale="92500"/>
          </a:bodyPr>
          <a:lstStyle/>
          <a:p>
            <a:r>
              <a:rPr lang="en-US" dirty="0" smtClean="0"/>
              <a:t>This starts with the full dilatation of the cervix and the expulsion of the presenting part and finishes with the complete delivery of the baby.</a:t>
            </a:r>
          </a:p>
          <a:p>
            <a:r>
              <a:rPr lang="en-US" dirty="0" smtClean="0"/>
              <a:t> As you know, there may be very little descent of the </a:t>
            </a:r>
            <a:r>
              <a:rPr lang="en-US" dirty="0" err="1" smtClean="0"/>
              <a:t>foetus</a:t>
            </a:r>
            <a:r>
              <a:rPr lang="en-US" dirty="0" smtClean="0"/>
              <a:t> during the first stage. However, in the second stage, the resistance offered by the lower uterine segment and the cervix has been overcome and the presenting part can be pushed down onto the pelvic floor.</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The resistance of the pelvic floor then has to be overcome by uterine contractions, aided by the action of the voluntary muscles of the abdominal wall and the diaphragm.</a:t>
            </a:r>
          </a:p>
          <a:p>
            <a:r>
              <a:rPr lang="en-US" dirty="0" smtClean="0"/>
              <a:t>In the absence of an effective epidural block, full dilatation of the cervix is accompanied by a bearing down sensation during contractions and women are usually encouraged to push. </a:t>
            </a:r>
          </a:p>
          <a:p>
            <a:r>
              <a:rPr lang="en-US" dirty="0" smtClean="0"/>
              <a:t>As the contraction comes on, the woman takes a deep breath, then holds it and subsequently bears down with all the force of her abdominal muscles.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These partly voluntary, partly reflex expulsive efforts place the </a:t>
            </a:r>
            <a:r>
              <a:rPr lang="en-US" dirty="0" err="1" smtClean="0"/>
              <a:t>foetus</a:t>
            </a:r>
            <a:r>
              <a:rPr lang="en-US" dirty="0" smtClean="0"/>
              <a:t> under additional stress and pushing should, therefore, not be allowed to continue for more than one hour. </a:t>
            </a:r>
          </a:p>
          <a:p>
            <a:r>
              <a:rPr lang="en-US" dirty="0" smtClean="0"/>
              <a:t>If delivery is not imminent, assistance in the form of  forceps delivery or even a Caesarean section may be necessary.</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Third Stage</a:t>
            </a:r>
            <a:endParaRPr lang="en-US" dirty="0"/>
          </a:p>
        </p:txBody>
      </p:sp>
      <p:sp>
        <p:nvSpPr>
          <p:cNvPr id="3" name="Content Placeholder 2"/>
          <p:cNvSpPr>
            <a:spLocks noGrp="1"/>
          </p:cNvSpPr>
          <p:nvPr>
            <p:ph idx="1"/>
          </p:nvPr>
        </p:nvSpPr>
        <p:spPr/>
        <p:txBody>
          <a:bodyPr>
            <a:normAutofit lnSpcReduction="10000"/>
          </a:bodyPr>
          <a:lstStyle/>
          <a:p>
            <a:r>
              <a:rPr lang="en-US" dirty="0" smtClean="0"/>
              <a:t>This stage commences immediately after the birth of the baby. It includes the delivery of the placenta and membranes as well as the control of bleeding.</a:t>
            </a:r>
          </a:p>
          <a:p>
            <a:r>
              <a:rPr lang="en-US" dirty="0" smtClean="0"/>
              <a:t> At this stage the uterus contracts down to follow the body of the </a:t>
            </a:r>
            <a:r>
              <a:rPr lang="en-US" dirty="0" err="1" smtClean="0"/>
              <a:t>foetus</a:t>
            </a:r>
            <a:r>
              <a:rPr lang="en-US" dirty="0" smtClean="0"/>
              <a:t> as it is being born. As the cavity of the uterus becomes smaller, the area of the placental site is diminished.</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placenta is then cut off from the spongy layer of the </a:t>
            </a:r>
            <a:r>
              <a:rPr lang="en-US" dirty="0" err="1" smtClean="0"/>
              <a:t>decidua</a:t>
            </a:r>
            <a:r>
              <a:rPr lang="en-US" dirty="0" smtClean="0"/>
              <a:t> </a:t>
            </a:r>
            <a:r>
              <a:rPr lang="en-US" dirty="0" err="1" smtClean="0"/>
              <a:t>basalis</a:t>
            </a:r>
            <a:r>
              <a:rPr lang="en-US" dirty="0" smtClean="0"/>
              <a:t>. </a:t>
            </a:r>
          </a:p>
          <a:p>
            <a:r>
              <a:rPr lang="en-US" dirty="0" smtClean="0"/>
              <a:t>Further uterine contractions expel the placenta from the upper segment into the lower segment and through the vaginal vault. </a:t>
            </a:r>
          </a:p>
          <a:p>
            <a:r>
              <a:rPr lang="en-US" dirty="0" smtClean="0"/>
              <a:t>This process, whereby the placenta leaves the upper segment to the lower segment and through the vagina, is referred to as separation and descent.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Fourth Stage</a:t>
            </a:r>
            <a:endParaRPr lang="en-US" dirty="0"/>
          </a:p>
        </p:txBody>
      </p:sp>
      <p:sp>
        <p:nvSpPr>
          <p:cNvPr id="3" name="Content Placeholder 2"/>
          <p:cNvSpPr>
            <a:spLocks noGrp="1"/>
          </p:cNvSpPr>
          <p:nvPr>
            <p:ph idx="1"/>
          </p:nvPr>
        </p:nvSpPr>
        <p:spPr/>
        <p:txBody>
          <a:bodyPr>
            <a:normAutofit/>
          </a:bodyPr>
          <a:lstStyle/>
          <a:p>
            <a:r>
              <a:rPr lang="en-US" dirty="0" smtClean="0"/>
              <a:t>This is the period from the delivery of placenta and membranes to the end of the first hour postpartum. </a:t>
            </a:r>
          </a:p>
          <a:p>
            <a:r>
              <a:rPr lang="en-US" dirty="0" smtClean="0"/>
              <a:t>The uterus is firm at level of two fingers breadth above the umbilicus. </a:t>
            </a:r>
          </a:p>
          <a:p>
            <a:r>
              <a:rPr lang="en-US" dirty="0" smtClean="0"/>
              <a:t>Restoration of physiological stability is established.</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During this period </a:t>
            </a:r>
            <a:r>
              <a:rPr lang="en-US" dirty="0" err="1" smtClean="0"/>
              <a:t>myometrial</a:t>
            </a:r>
            <a:r>
              <a:rPr lang="en-US" dirty="0" smtClean="0"/>
              <a:t> contractions and retraction, accompanied by vessel thrombosis, operate effectively to control bleeding from the placenta site. </a:t>
            </a:r>
          </a:p>
          <a:p>
            <a:r>
              <a:rPr lang="en-US" dirty="0" smtClean="0"/>
              <a:t>Failure of this mechanism could result in excessive blood loss (postpartum </a:t>
            </a:r>
            <a:r>
              <a:rPr lang="en-US" dirty="0" err="1" smtClean="0"/>
              <a:t>haemorrhage</a:t>
            </a:r>
            <a:r>
              <a:rPr lang="en-US" dirty="0" smtClean="0"/>
              <a:t> (PPH)) that could be life threatening.</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mother should be closely observed for </a:t>
            </a:r>
            <a:r>
              <a:rPr lang="en-US" dirty="0" err="1" smtClean="0"/>
              <a:t>haemorrhage</a:t>
            </a:r>
            <a:r>
              <a:rPr lang="en-US" dirty="0" smtClean="0"/>
              <a:t>, urine retention or hypotension.</a:t>
            </a:r>
          </a:p>
          <a:p>
            <a:r>
              <a:rPr lang="en-US" dirty="0" smtClean="0"/>
              <a:t> The mother and child relationship should be initiated and encouraged, as it has an effect to the subsequent quality of their relationship and bonding.</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Physiological Changes in </a:t>
            </a:r>
            <a:r>
              <a:rPr lang="en-US" b="1" dirty="0" err="1" smtClean="0"/>
              <a:t>Labour</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r>
              <a:rPr lang="en-US" b="1" dirty="0" smtClean="0"/>
              <a:t>Physiological Changes in the First Stage of </a:t>
            </a:r>
            <a:r>
              <a:rPr lang="en-US" b="1" dirty="0" err="1" smtClean="0"/>
              <a:t>Labour</a:t>
            </a:r>
            <a:endParaRPr lang="en-US" dirty="0"/>
          </a:p>
        </p:txBody>
      </p:sp>
      <p:sp>
        <p:nvSpPr>
          <p:cNvPr id="3" name="Content Placeholder 2"/>
          <p:cNvSpPr>
            <a:spLocks noGrp="1"/>
          </p:cNvSpPr>
          <p:nvPr>
            <p:ph idx="1"/>
          </p:nvPr>
        </p:nvSpPr>
        <p:spPr>
          <a:xfrm>
            <a:off x="457200" y="2819400"/>
            <a:ext cx="8229600" cy="3306763"/>
          </a:xfrm>
        </p:spPr>
        <p:txBody>
          <a:bodyPr>
            <a:normAutofit fontScale="92500" lnSpcReduction="10000"/>
          </a:bodyPr>
          <a:lstStyle/>
          <a:p>
            <a:r>
              <a:rPr lang="en-US" dirty="0" smtClean="0"/>
              <a:t>This is the stage of dilatation of the cervix.</a:t>
            </a:r>
          </a:p>
          <a:p>
            <a:r>
              <a:rPr lang="en-US" dirty="0" smtClean="0"/>
              <a:t> On average, it lasts eight to twelve hours in a </a:t>
            </a:r>
            <a:r>
              <a:rPr lang="en-US" dirty="0" err="1" smtClean="0"/>
              <a:t>primigravida</a:t>
            </a:r>
            <a:r>
              <a:rPr lang="en-US" dirty="0" smtClean="0"/>
              <a:t> and six to eight hours in a </a:t>
            </a:r>
            <a:r>
              <a:rPr lang="en-US" dirty="0" err="1" smtClean="0"/>
              <a:t>multipara</a:t>
            </a:r>
            <a:r>
              <a:rPr lang="en-US" dirty="0" smtClean="0"/>
              <a:t>. </a:t>
            </a:r>
          </a:p>
          <a:p>
            <a:r>
              <a:rPr lang="en-US" dirty="0" smtClean="0"/>
              <a:t>It should not go beyond 14 hours in either.</a:t>
            </a:r>
          </a:p>
          <a:p>
            <a:r>
              <a:rPr lang="en-US" dirty="0" smtClean="0"/>
              <a:t> This stage is characterized by the uterus doing an immense amount of muscular work in the form of contracting and relaxing.</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dirty="0"/>
              <a:t>Normal </a:t>
            </a:r>
            <a:r>
              <a:rPr lang="en-US" dirty="0" err="1"/>
              <a:t>labour</a:t>
            </a:r>
            <a:r>
              <a:rPr lang="en-US" dirty="0"/>
              <a:t> has several </a:t>
            </a:r>
            <a:r>
              <a:rPr lang="en-US" dirty="0" smtClean="0"/>
              <a:t>important characteristics</a:t>
            </a:r>
            <a:r>
              <a:rPr lang="en-US" dirty="0"/>
              <a:t>, which you should </a:t>
            </a:r>
            <a:r>
              <a:rPr lang="en-US" dirty="0" smtClean="0"/>
              <a:t>always remember.</a:t>
            </a:r>
            <a:endParaRPr lang="en-US" dirty="0"/>
          </a:p>
          <a:p>
            <a:pPr>
              <a:buNone/>
            </a:pPr>
            <a:r>
              <a:rPr lang="en-US" dirty="0"/>
              <a:t>These </a:t>
            </a:r>
            <a:r>
              <a:rPr lang="en-US" dirty="0" smtClean="0"/>
              <a:t>are:</a:t>
            </a:r>
          </a:p>
          <a:p>
            <a:pPr>
              <a:buNone/>
            </a:pPr>
            <a:r>
              <a:rPr lang="en-US" dirty="0" smtClean="0"/>
              <a:t>Duration </a:t>
            </a:r>
            <a:r>
              <a:rPr lang="en-US" dirty="0"/>
              <a:t>- completed within 18 hours</a:t>
            </a:r>
          </a:p>
          <a:p>
            <a:pPr>
              <a:buNone/>
            </a:pPr>
            <a:r>
              <a:rPr lang="en-US" dirty="0"/>
              <a:t>• Occurs at term between 38 and </a:t>
            </a:r>
            <a:r>
              <a:rPr lang="en-US" dirty="0" smtClean="0"/>
              <a:t>40 weeks</a:t>
            </a:r>
            <a:endParaRPr lang="en-US" dirty="0"/>
          </a:p>
          <a:p>
            <a:pPr>
              <a:buNone/>
            </a:pPr>
            <a:r>
              <a:rPr lang="en-US" dirty="0"/>
              <a:t>• Is spontaneous</a:t>
            </a:r>
          </a:p>
          <a:p>
            <a:pPr>
              <a:buNone/>
            </a:pPr>
            <a:r>
              <a:rPr lang="en-US" dirty="0"/>
              <a:t>• The </a:t>
            </a:r>
            <a:r>
              <a:rPr lang="en-US" dirty="0" err="1"/>
              <a:t>foetus</a:t>
            </a:r>
            <a:r>
              <a:rPr lang="en-US" dirty="0"/>
              <a:t> presents by the vertex</a:t>
            </a:r>
          </a:p>
          <a:p>
            <a:pPr>
              <a:buNone/>
            </a:pPr>
            <a:r>
              <a:rPr lang="en-US" dirty="0"/>
              <a:t>• Has no complications to either mother </a:t>
            </a:r>
            <a:r>
              <a:rPr lang="en-US" dirty="0" smtClean="0"/>
              <a:t>or baby</a:t>
            </a:r>
            <a:endParaRPr lang="en-US" dirty="0"/>
          </a:p>
          <a:p>
            <a:pPr>
              <a:buNone/>
            </a:pPr>
            <a:r>
              <a:rPr lang="en-US" dirty="0"/>
              <a:t>• The newborn child requires minimal </a:t>
            </a:r>
            <a:r>
              <a:rPr lang="en-US" dirty="0" smtClean="0"/>
              <a:t>or no </a:t>
            </a:r>
            <a:r>
              <a:rPr lang="en-US" dirty="0"/>
              <a:t>resuscitation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Contractions are involuntary in that they do not come on through voluntary effort of the woman nor can they be voluntarily stopped. </a:t>
            </a:r>
          </a:p>
          <a:p>
            <a:r>
              <a:rPr lang="en-US" dirty="0" smtClean="0"/>
              <a:t>They are peristaltic and regular</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Contractions at the start of </a:t>
            </a:r>
            <a:r>
              <a:rPr lang="en-US" dirty="0" err="1" smtClean="0"/>
              <a:t>labour</a:t>
            </a:r>
            <a:r>
              <a:rPr lang="en-US" dirty="0" smtClean="0"/>
              <a:t> come every 10 to 15 minutes and last between 30 to 45 seconds. </a:t>
            </a:r>
          </a:p>
          <a:p>
            <a:r>
              <a:rPr lang="en-US" dirty="0" smtClean="0"/>
              <a:t>They increase in frequency and strength as </a:t>
            </a:r>
            <a:r>
              <a:rPr lang="en-US" dirty="0" err="1" smtClean="0"/>
              <a:t>labour</a:t>
            </a:r>
            <a:r>
              <a:rPr lang="en-US" dirty="0" smtClean="0"/>
              <a:t> progresses until they are separated by a minute or two. </a:t>
            </a:r>
          </a:p>
          <a:p>
            <a:r>
              <a:rPr lang="en-US" dirty="0" smtClean="0"/>
              <a:t>Towards the end of the first stage they last for one minute. The relaxation phase during which the muscles remain retracted also shortens.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Each contraction begins with a gradual build-up towards a peak of intensity. </a:t>
            </a:r>
          </a:p>
          <a:p>
            <a:r>
              <a:rPr lang="en-US" dirty="0" smtClean="0"/>
              <a:t>This is followed by a relaxation phase.</a:t>
            </a:r>
          </a:p>
          <a:p>
            <a:r>
              <a:rPr lang="en-US" dirty="0" smtClean="0"/>
              <a:t> During the relaxation phase, the muscle recovers and gets ready for the next contraction. </a:t>
            </a:r>
          </a:p>
          <a:p>
            <a:r>
              <a:rPr lang="en-US" dirty="0" smtClean="0"/>
              <a:t>This relaxation phase is important to both the </a:t>
            </a:r>
            <a:r>
              <a:rPr lang="en-US" dirty="0" err="1" smtClean="0"/>
              <a:t>foetus</a:t>
            </a:r>
            <a:r>
              <a:rPr lang="en-US" dirty="0" smtClean="0"/>
              <a:t> and the mother during the first and second stages of </a:t>
            </a:r>
            <a:r>
              <a:rPr lang="en-US" dirty="0" err="1" smtClean="0"/>
              <a:t>labour</a:t>
            </a:r>
            <a:r>
              <a:rPr lang="en-US" dirty="0" smtClean="0"/>
              <a:t>.</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During a contraction the circulation through the uterine wall is reduced and the </a:t>
            </a:r>
            <a:r>
              <a:rPr lang="en-US" dirty="0" err="1" smtClean="0"/>
              <a:t>foetal</a:t>
            </a:r>
            <a:r>
              <a:rPr lang="en-US" dirty="0" smtClean="0"/>
              <a:t> heart rate is slowed but regains its normal rate as soon as the contraction has passed.</a:t>
            </a:r>
          </a:p>
          <a:p>
            <a:r>
              <a:rPr lang="en-US" dirty="0" smtClean="0"/>
              <a:t> If there is increasing </a:t>
            </a:r>
            <a:r>
              <a:rPr lang="en-US" dirty="0" err="1" smtClean="0"/>
              <a:t>foetal</a:t>
            </a:r>
            <a:r>
              <a:rPr lang="en-US" dirty="0" smtClean="0"/>
              <a:t> tachycardia between contractions or if the </a:t>
            </a:r>
            <a:r>
              <a:rPr lang="en-US" dirty="0" err="1" smtClean="0"/>
              <a:t>bradycardia</a:t>
            </a:r>
            <a:r>
              <a:rPr lang="en-US" dirty="0" smtClean="0"/>
              <a:t> is prolonged after each contraction, then </a:t>
            </a:r>
            <a:r>
              <a:rPr lang="en-US" dirty="0" err="1" smtClean="0"/>
              <a:t>foetal</a:t>
            </a:r>
            <a:r>
              <a:rPr lang="en-US" dirty="0" smtClean="0"/>
              <a:t> distress sets in. If the uterus contracts continuously the </a:t>
            </a:r>
            <a:r>
              <a:rPr lang="en-US" dirty="0" err="1" smtClean="0"/>
              <a:t>foetus</a:t>
            </a:r>
            <a:r>
              <a:rPr lang="en-US" dirty="0" smtClean="0"/>
              <a:t> dies from lack of oxygen (anoxia).</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The mother is also able to relax during the relaxation phase.</a:t>
            </a:r>
          </a:p>
          <a:p>
            <a:r>
              <a:rPr lang="en-US" dirty="0" smtClean="0"/>
              <a:t> However, if the uterus contracts continuously, the mother also gets very exhausted because the uterus uses up a lot of energy during contractions.</a:t>
            </a:r>
          </a:p>
          <a:p>
            <a:r>
              <a:rPr lang="en-US" dirty="0" smtClean="0"/>
              <a:t> If this goes on for too long, as is the case during prolonged </a:t>
            </a:r>
            <a:r>
              <a:rPr lang="en-US" dirty="0" err="1" smtClean="0"/>
              <a:t>labour</a:t>
            </a:r>
            <a:r>
              <a:rPr lang="en-US" dirty="0" smtClean="0"/>
              <a:t>, her energy stores become depleted and maternal distress sets in.</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As the mother will not be able to eat or absorb much by mouth, she should be given supplementary carbohydrates intravenously. </a:t>
            </a:r>
          </a:p>
          <a:p>
            <a:r>
              <a:rPr lang="en-US" dirty="0" smtClean="0"/>
              <a:t>In a normal first stage, oral fluids to which additional sugar has been added are sufficient.</a:t>
            </a:r>
          </a:p>
          <a:p>
            <a:r>
              <a:rPr lang="en-US" dirty="0" smtClean="0"/>
              <a:t>As the uterus contracts and retracts more and more, the upper muscular part becomes progressively thicker. </a:t>
            </a:r>
          </a:p>
          <a:p>
            <a:r>
              <a:rPr lang="en-US" dirty="0" smtClean="0"/>
              <a:t>The less muscular lower segment is pulled upwards over the presenting part and becomes thinner</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The cervix becomes effaced. </a:t>
            </a:r>
          </a:p>
          <a:p>
            <a:r>
              <a:rPr lang="en-US" dirty="0" smtClean="0"/>
              <a:t>The effacement is followed or accompanied by progressive dilation of the cervix until full dilatation when the uterus becomes a continuous cavity with the vagina.</a:t>
            </a:r>
          </a:p>
          <a:p>
            <a:r>
              <a:rPr lang="en-US" dirty="0" smtClean="0"/>
              <a:t>A fully dilated cervix is 10 cm dilated. During the first stage the uterine cavity gets progressively smaller but the </a:t>
            </a:r>
            <a:r>
              <a:rPr lang="en-US" dirty="0" err="1" smtClean="0"/>
              <a:t>foetus</a:t>
            </a:r>
            <a:r>
              <a:rPr lang="en-US" dirty="0" smtClean="0"/>
              <a:t> moves down very little.</a:t>
            </a:r>
          </a:p>
          <a:p>
            <a:r>
              <a:rPr lang="en-US" dirty="0" smtClean="0"/>
              <a:t>The cervix becomes effaced. The effacement is followed or accompanied by progressive dilation of the cervix until full dilatation when the uterus becomes a continuous cavity with the vagina.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A fully dilated cervix is 10 cm dilated. During the first stage the uterine cavity gets progressively smaller but the </a:t>
            </a:r>
            <a:r>
              <a:rPr lang="en-US" dirty="0" err="1" smtClean="0"/>
              <a:t>foetus</a:t>
            </a:r>
            <a:r>
              <a:rPr lang="en-US" dirty="0" smtClean="0"/>
              <a:t> moves down very little.</a:t>
            </a:r>
          </a:p>
          <a:p>
            <a:r>
              <a:rPr lang="en-US" dirty="0" smtClean="0"/>
              <a:t>The presenting part helps in dilating the cervix.</a:t>
            </a:r>
          </a:p>
          <a:p>
            <a:r>
              <a:rPr lang="en-US" dirty="0" smtClean="0"/>
              <a:t>During this stage the woman should not use her voluntary efforts to bear down as this will exhaust her unnecessarily and may cause </a:t>
            </a:r>
            <a:r>
              <a:rPr lang="en-US" dirty="0" err="1" smtClean="0"/>
              <a:t>oedema</a:t>
            </a:r>
            <a:r>
              <a:rPr lang="en-US" dirty="0" smtClean="0"/>
              <a:t> of the cervix and/or </a:t>
            </a:r>
            <a:r>
              <a:rPr lang="en-US" dirty="0" err="1" smtClean="0"/>
              <a:t>foetal</a:t>
            </a:r>
            <a:r>
              <a:rPr lang="en-US" dirty="0" smtClean="0"/>
              <a:t> distress..</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Management of Normal </a:t>
            </a:r>
            <a:r>
              <a:rPr lang="en-US" b="1" dirty="0" err="1" smtClean="0"/>
              <a:t>Labour</a:t>
            </a:r>
            <a:r>
              <a:rPr lang="en-US" b="1" dirty="0" smtClean="0"/>
              <a:t> in the</a:t>
            </a:r>
            <a:br>
              <a:rPr lang="en-US" b="1" dirty="0" smtClean="0"/>
            </a:br>
            <a:r>
              <a:rPr lang="en-US" b="1" dirty="0" smtClean="0"/>
              <a:t>Admission Room</a:t>
            </a:r>
            <a:endParaRPr lang="en-US" dirty="0"/>
          </a:p>
        </p:txBody>
      </p:sp>
      <p:sp>
        <p:nvSpPr>
          <p:cNvPr id="3" name="Content Placeholder 2"/>
          <p:cNvSpPr>
            <a:spLocks noGrp="1"/>
          </p:cNvSpPr>
          <p:nvPr>
            <p:ph idx="1"/>
          </p:nvPr>
        </p:nvSpPr>
        <p:spPr/>
        <p:txBody>
          <a:bodyPr>
            <a:normAutofit lnSpcReduction="10000"/>
          </a:bodyPr>
          <a:lstStyle/>
          <a:p>
            <a:r>
              <a:rPr lang="en-US" dirty="0" smtClean="0"/>
              <a:t>The proper management of </a:t>
            </a:r>
            <a:r>
              <a:rPr lang="en-US" dirty="0" err="1" smtClean="0"/>
              <a:t>labour</a:t>
            </a:r>
            <a:r>
              <a:rPr lang="en-US" dirty="0" smtClean="0"/>
              <a:t> is essential, if you are to avoid problems or to detect them early when they occur.</a:t>
            </a:r>
          </a:p>
          <a:p>
            <a:r>
              <a:rPr lang="en-US" dirty="0" smtClean="0"/>
              <a:t> The patient will come to you believing she is in </a:t>
            </a:r>
            <a:r>
              <a:rPr lang="en-US" dirty="0" err="1" smtClean="0"/>
              <a:t>labour</a:t>
            </a:r>
            <a:r>
              <a:rPr lang="en-US" dirty="0" smtClean="0"/>
              <a:t>. You should be able to assess and decide whether she is in </a:t>
            </a:r>
            <a:r>
              <a:rPr lang="en-US" dirty="0" err="1" smtClean="0"/>
              <a:t>labour</a:t>
            </a:r>
            <a:r>
              <a:rPr lang="en-US" dirty="0" smtClean="0"/>
              <a:t> or not. </a:t>
            </a:r>
          </a:p>
          <a:p>
            <a:r>
              <a:rPr lang="en-US" dirty="0" smtClean="0"/>
              <a:t>The patient may be in early </a:t>
            </a:r>
            <a:r>
              <a:rPr lang="en-US" dirty="0" err="1" smtClean="0"/>
              <a:t>labour</a:t>
            </a:r>
            <a:r>
              <a:rPr lang="en-US" dirty="0" smtClean="0"/>
              <a:t>, but often she might arrive in the late second or even third stage.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you are sure she is not in </a:t>
            </a:r>
            <a:r>
              <a:rPr lang="en-US" dirty="0" err="1" smtClean="0"/>
              <a:t>labour</a:t>
            </a:r>
            <a:r>
              <a:rPr lang="en-US" dirty="0" smtClean="0"/>
              <a:t> send her home to wait. If she is in </a:t>
            </a:r>
            <a:r>
              <a:rPr lang="en-US" dirty="0" err="1" smtClean="0"/>
              <a:t>labour</a:t>
            </a:r>
            <a:r>
              <a:rPr lang="en-US" dirty="0" smtClean="0"/>
              <a:t>, keep her in the ward and continue monitoring her progress.</a:t>
            </a:r>
          </a:p>
          <a:p>
            <a:r>
              <a:rPr lang="en-US" dirty="0" smtClean="0"/>
              <a:t>Danger, especially to the </a:t>
            </a:r>
            <a:r>
              <a:rPr lang="en-US" dirty="0" err="1" smtClean="0"/>
              <a:t>foetus</a:t>
            </a:r>
            <a:r>
              <a:rPr lang="en-US" dirty="0" smtClean="0"/>
              <a:t>, can arise suddenly and unexpectedly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Onset of </a:t>
            </a:r>
            <a:r>
              <a:rPr lang="en-US" b="1" dirty="0" err="1"/>
              <a:t>Labour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midwife should ensure women have sufficient information to assist them to recognize the onset of true </a:t>
            </a:r>
            <a:r>
              <a:rPr lang="en-US" dirty="0" err="1" smtClean="0"/>
              <a:t>labour</a:t>
            </a:r>
            <a:r>
              <a:rPr lang="en-US" dirty="0" smtClean="0"/>
              <a:t>.</a:t>
            </a:r>
          </a:p>
          <a:p>
            <a:endParaRPr lang="en-US" dirty="0" smtClean="0"/>
          </a:p>
          <a:p>
            <a:r>
              <a:rPr lang="en-US" dirty="0" smtClean="0"/>
              <a:t> A pregnant woman would be best placed to diagnose the onset of </a:t>
            </a:r>
            <a:r>
              <a:rPr lang="en-US" dirty="0" err="1" smtClean="0"/>
              <a:t>labour</a:t>
            </a:r>
            <a:r>
              <a:rPr lang="en-US" dirty="0" smtClean="0"/>
              <a:t> herself.</a:t>
            </a:r>
          </a:p>
          <a:p>
            <a:endParaRPr lang="en-US" dirty="0" smtClean="0"/>
          </a:p>
          <a:p>
            <a:r>
              <a:rPr lang="en-US" dirty="0" smtClean="0"/>
              <a:t>Some young women, especially the </a:t>
            </a:r>
            <a:r>
              <a:rPr lang="en-US" dirty="0" err="1" smtClean="0"/>
              <a:t>primigravidae</a:t>
            </a:r>
            <a:r>
              <a:rPr lang="en-US" dirty="0" smtClean="0"/>
              <a:t> (those pregnant for the first time), may fail to recognize true </a:t>
            </a:r>
            <a:r>
              <a:rPr lang="en-US" dirty="0" err="1" smtClean="0"/>
              <a:t>labour</a:t>
            </a:r>
            <a:r>
              <a:rPr lang="en-US" dirty="0" smtClean="0"/>
              <a:t>.</a:t>
            </a:r>
          </a:p>
          <a:p>
            <a:pPr>
              <a:buNone/>
            </a:pPr>
            <a:r>
              <a:rPr lang="en-US" dirty="0" smtClean="0"/>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i="1" dirty="0" smtClean="0"/>
              <a:t>No </a:t>
            </a:r>
            <a:r>
              <a:rPr lang="en-US" b="1" i="1" dirty="0" err="1" smtClean="0"/>
              <a:t>labour</a:t>
            </a:r>
            <a:r>
              <a:rPr lang="en-US" b="1" i="1" dirty="0" smtClean="0"/>
              <a:t> should be assumed normal until</a:t>
            </a:r>
          </a:p>
          <a:p>
            <a:pPr>
              <a:buNone/>
            </a:pPr>
            <a:r>
              <a:rPr lang="en-US" b="1" i="1" dirty="0" smtClean="0"/>
              <a:t>the fourth stage has successfully concluded</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would take the patient's personal history, conduct a physical examination and carry out tests/investigations.</a:t>
            </a:r>
          </a:p>
          <a:p>
            <a:r>
              <a:rPr lang="en-US" dirty="0" smtClean="0"/>
              <a:t>On admission, you should check the woman's antenatal card for any identified risk factors.</a:t>
            </a:r>
          </a:p>
          <a:p>
            <a:r>
              <a:rPr lang="en-US" dirty="0" smtClean="0"/>
              <a:t>It will also help you to see if there were any abnormalities during her pregnancy. </a:t>
            </a:r>
          </a:p>
          <a:p>
            <a:r>
              <a:rPr lang="en-US" dirty="0" smtClean="0"/>
              <a:t>The records will also have information on her medical and obstetric history.</a:t>
            </a:r>
          </a:p>
          <a:p>
            <a:r>
              <a:rPr lang="en-US" dirty="0" smtClean="0"/>
              <a:t> If she has not been attending an antenatal clinic, this is the time to take detailed history</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Once this information has been established, find out more about the present </a:t>
            </a:r>
            <a:r>
              <a:rPr lang="en-US" dirty="0" err="1" smtClean="0"/>
              <a:t>labour</a:t>
            </a:r>
            <a:r>
              <a:rPr lang="en-US" dirty="0" smtClean="0"/>
              <a:t>. </a:t>
            </a:r>
          </a:p>
          <a:p>
            <a:r>
              <a:rPr lang="en-US" dirty="0" smtClean="0"/>
              <a:t>Take her history, do an examination and carry out the necessary investigations to establish the stage of </a:t>
            </a:r>
            <a:r>
              <a:rPr lang="en-US" dirty="0" err="1" smtClean="0"/>
              <a:t>labour</a:t>
            </a:r>
            <a:r>
              <a:rPr lang="en-US" dirty="0" smtClean="0"/>
              <a:t> and the state of the mother and the </a:t>
            </a:r>
            <a:r>
              <a:rPr lang="en-US" dirty="0" err="1" smtClean="0"/>
              <a:t>foetus</a:t>
            </a:r>
            <a:r>
              <a:rPr lang="en-US" dirty="0" smtClean="0"/>
              <a:t>.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History Taking</a:t>
            </a:r>
            <a:endParaRPr lang="en-US"/>
          </a:p>
        </p:txBody>
      </p:sp>
      <p:sp>
        <p:nvSpPr>
          <p:cNvPr id="3" name="Content Placeholder 2"/>
          <p:cNvSpPr>
            <a:spLocks noGrp="1"/>
          </p:cNvSpPr>
          <p:nvPr>
            <p:ph idx="1"/>
          </p:nvPr>
        </p:nvSpPr>
        <p:spPr/>
        <p:txBody>
          <a:bodyPr>
            <a:normAutofit fontScale="92500" lnSpcReduction="20000"/>
          </a:bodyPr>
          <a:lstStyle/>
          <a:p>
            <a:r>
              <a:rPr lang="en-US" dirty="0" smtClean="0"/>
              <a:t>A detailed personal history should have been taken during pre-natal care. </a:t>
            </a:r>
          </a:p>
          <a:p>
            <a:r>
              <a:rPr lang="en-US" dirty="0" smtClean="0"/>
              <a:t>However, if this has not been done, this is a good time to get it recorded.</a:t>
            </a:r>
          </a:p>
          <a:p>
            <a:r>
              <a:rPr lang="en-US" dirty="0" smtClean="0"/>
              <a:t> Make sure the names are correctly spelled because this can eventually result in problems when registering the baby. </a:t>
            </a:r>
          </a:p>
          <a:p>
            <a:r>
              <a:rPr lang="en-US" dirty="0" smtClean="0"/>
              <a:t>Review the last day of menstruation to calculate the expected date of delivery.</a:t>
            </a:r>
          </a:p>
          <a:p>
            <a:r>
              <a:rPr lang="en-US" dirty="0" smtClean="0"/>
              <a:t> Check her age, parity and contraceptive history.</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Assuming that a detailed personal history had been taken during pre-natal care, you should now take information about the following:</a:t>
            </a:r>
          </a:p>
          <a:p>
            <a:pPr>
              <a:buFont typeface="Wingdings" pitchFamily="2" charset="2"/>
              <a:buChar char="Ø"/>
            </a:pPr>
            <a:r>
              <a:rPr lang="en-US" dirty="0" smtClean="0"/>
              <a:t> Any presence of show</a:t>
            </a:r>
          </a:p>
          <a:p>
            <a:pPr>
              <a:buFont typeface="Wingdings" pitchFamily="2" charset="2"/>
              <a:buChar char="Ø"/>
            </a:pPr>
            <a:r>
              <a:rPr lang="en-US" dirty="0" smtClean="0"/>
              <a:t>Presence or absence of contractions</a:t>
            </a:r>
          </a:p>
          <a:p>
            <a:pPr>
              <a:buFont typeface="Wingdings" pitchFamily="2" charset="2"/>
              <a:buChar char="Ø"/>
            </a:pPr>
            <a:r>
              <a:rPr lang="en-US" dirty="0" smtClean="0"/>
              <a:t> Onset of contractions and their characteristics</a:t>
            </a:r>
          </a:p>
          <a:p>
            <a:pPr>
              <a:buFont typeface="Wingdings" pitchFamily="2" charset="2"/>
              <a:buChar char="Ø"/>
            </a:pPr>
            <a:r>
              <a:rPr lang="en-US" dirty="0" smtClean="0"/>
              <a:t> Activity of the </a:t>
            </a:r>
            <a:r>
              <a:rPr lang="en-US" dirty="0" err="1" smtClean="0"/>
              <a:t>foetus</a:t>
            </a:r>
            <a:endParaRPr lang="en-US" dirty="0" smtClean="0"/>
          </a:p>
          <a:p>
            <a:pPr>
              <a:buFont typeface="Wingdings" pitchFamily="2" charset="2"/>
              <a:buChar char="Ø"/>
            </a:pPr>
            <a:r>
              <a:rPr lang="en-US" dirty="0" smtClean="0"/>
              <a:t> Rupture of the membranes</a:t>
            </a:r>
          </a:p>
          <a:p>
            <a:pPr>
              <a:buFont typeface="Wingdings" pitchFamily="2" charset="2"/>
              <a:buChar char="Ø"/>
            </a:pPr>
            <a:r>
              <a:rPr lang="en-US" dirty="0" smtClean="0"/>
              <a:t> Any treatment given</a:t>
            </a:r>
          </a:p>
          <a:p>
            <a:pPr>
              <a:buFont typeface="Wingdings" pitchFamily="2" charset="2"/>
              <a:buChar char="Ø"/>
            </a:pPr>
            <a:r>
              <a:rPr lang="en-US" dirty="0" smtClean="0"/>
              <a:t> Food taken in the last four hours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Head to Toe Physical Examination</a:t>
            </a:r>
          </a:p>
          <a:p>
            <a:r>
              <a:rPr lang="en-US" dirty="0" smtClean="0"/>
              <a:t>Conduct an abdominal examination checking for:</a:t>
            </a:r>
          </a:p>
          <a:p>
            <a:pPr>
              <a:buFont typeface="Wingdings" pitchFamily="2" charset="2"/>
              <a:buChar char="Ø"/>
            </a:pPr>
            <a:r>
              <a:rPr lang="en-US" dirty="0" smtClean="0"/>
              <a:t>Height of </a:t>
            </a:r>
            <a:r>
              <a:rPr lang="en-US" dirty="0" err="1" smtClean="0"/>
              <a:t>fundus</a:t>
            </a:r>
            <a:endParaRPr lang="en-US" dirty="0" smtClean="0"/>
          </a:p>
          <a:p>
            <a:pPr>
              <a:buFont typeface="Wingdings" pitchFamily="2" charset="2"/>
              <a:buChar char="Ø"/>
            </a:pPr>
            <a:r>
              <a:rPr lang="en-US" dirty="0" smtClean="0"/>
              <a:t> Over-distension of the abdomen, scars or other abnormality</a:t>
            </a:r>
          </a:p>
          <a:p>
            <a:pPr>
              <a:buFont typeface="Wingdings" pitchFamily="2" charset="2"/>
              <a:buChar char="Ø"/>
            </a:pPr>
            <a:r>
              <a:rPr lang="en-US" dirty="0" smtClean="0"/>
              <a:t>Over-distension of bladder</a:t>
            </a:r>
          </a:p>
          <a:p>
            <a:pPr>
              <a:buFont typeface="Wingdings" pitchFamily="2" charset="2"/>
              <a:buChar char="Ø"/>
            </a:pPr>
            <a:r>
              <a:rPr lang="en-US" dirty="0" smtClean="0"/>
              <a:t> Possible presence of twins or multiple pregnancy</a:t>
            </a:r>
          </a:p>
          <a:p>
            <a:pPr>
              <a:buFont typeface="Wingdings" pitchFamily="2" charset="2"/>
              <a:buChar char="Ø"/>
            </a:pPr>
            <a:r>
              <a:rPr lang="en-US" dirty="0" smtClean="0"/>
              <a:t> Contractions - frequency, length, type and strength</a:t>
            </a:r>
          </a:p>
          <a:p>
            <a:pPr>
              <a:buFont typeface="Wingdings" pitchFamily="2" charset="2"/>
              <a:buChar char="Ø"/>
            </a:pPr>
            <a:r>
              <a:rPr lang="en-US" dirty="0" smtClean="0"/>
              <a:t> Lie of </a:t>
            </a:r>
            <a:r>
              <a:rPr lang="en-US" dirty="0" err="1" smtClean="0"/>
              <a:t>foetus</a:t>
            </a:r>
            <a:r>
              <a:rPr lang="en-US" dirty="0" smtClean="0"/>
              <a:t> - this is the relation of the long axis of the </a:t>
            </a:r>
            <a:r>
              <a:rPr lang="en-US" dirty="0" err="1" smtClean="0"/>
              <a:t>foetus</a:t>
            </a:r>
            <a:r>
              <a:rPr lang="en-US" dirty="0" smtClean="0"/>
              <a:t> to the long axis of the uterus (it can be longitudinal, oblique or transverse)</a:t>
            </a:r>
          </a:p>
          <a:p>
            <a:pPr>
              <a:buFont typeface="Wingdings" pitchFamily="2" charset="2"/>
              <a:buChar char="Ø"/>
            </a:pPr>
            <a:r>
              <a:rPr lang="en-US" dirty="0" smtClean="0"/>
              <a:t>Rate and rhythm of the </a:t>
            </a:r>
            <a:r>
              <a:rPr lang="en-US" dirty="0" err="1" smtClean="0"/>
              <a:t>foetal</a:t>
            </a:r>
            <a:r>
              <a:rPr lang="en-US" dirty="0" smtClean="0"/>
              <a:t> heart</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You should also check on the presentation.</a:t>
            </a:r>
          </a:p>
          <a:p>
            <a:r>
              <a:rPr lang="en-US" dirty="0" smtClean="0"/>
              <a:t> Which part of the </a:t>
            </a:r>
            <a:r>
              <a:rPr lang="en-US" dirty="0" err="1" smtClean="0"/>
              <a:t>foetus</a:t>
            </a:r>
            <a:r>
              <a:rPr lang="en-US" dirty="0" smtClean="0"/>
              <a:t> is at the pelvic brim?</a:t>
            </a:r>
          </a:p>
          <a:p>
            <a:r>
              <a:rPr lang="en-US" dirty="0" smtClean="0"/>
              <a:t> Is it a head (cephalic) or the buttocks (breech)? Check the attitude; whether the head is well flexed or extended.</a:t>
            </a:r>
          </a:p>
          <a:p>
            <a:r>
              <a:rPr lang="en-US" dirty="0" smtClean="0"/>
              <a:t> A well-flexed head presents the smallest diameter and delivers easily. </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 deflexed head presents a larger diameter and causes delayed or obstructed </a:t>
            </a:r>
            <a:r>
              <a:rPr lang="en-US" dirty="0" err="1" smtClean="0"/>
              <a:t>labour</a:t>
            </a:r>
            <a:r>
              <a:rPr lang="en-US" dirty="0" smtClean="0"/>
              <a:t>.</a:t>
            </a:r>
          </a:p>
          <a:p>
            <a:r>
              <a:rPr lang="en-US" dirty="0" smtClean="0"/>
              <a:t> Finally check the position of the relation of the </a:t>
            </a:r>
            <a:r>
              <a:rPr lang="en-US" dirty="0" err="1" smtClean="0"/>
              <a:t>foetal</a:t>
            </a:r>
            <a:r>
              <a:rPr lang="en-US" dirty="0" smtClean="0"/>
              <a:t> parts to the mother. </a:t>
            </a:r>
          </a:p>
          <a:p>
            <a:r>
              <a:rPr lang="en-US" dirty="0" smtClean="0"/>
              <a:t>This is confirmed through a vaginal examination by checking the position of the </a:t>
            </a:r>
            <a:r>
              <a:rPr lang="en-US" dirty="0" err="1" smtClean="0"/>
              <a:t>foetal</a:t>
            </a:r>
            <a:r>
              <a:rPr lang="en-US" dirty="0" smtClean="0"/>
              <a:t> </a:t>
            </a:r>
            <a:r>
              <a:rPr lang="en-US" dirty="0" err="1" smtClean="0"/>
              <a:t>occiput</a:t>
            </a:r>
            <a:r>
              <a:rPr lang="en-US" dirty="0" smtClean="0"/>
              <a:t> relative to the mother.</a:t>
            </a:r>
          </a:p>
          <a:p>
            <a:r>
              <a:rPr lang="en-US" dirty="0" smtClean="0"/>
              <a:t> The position of the </a:t>
            </a:r>
            <a:r>
              <a:rPr lang="en-US" dirty="0" err="1" smtClean="0"/>
              <a:t>foetal</a:t>
            </a:r>
            <a:r>
              <a:rPr lang="en-US" dirty="0" smtClean="0"/>
              <a:t> spine is the same as that of the </a:t>
            </a:r>
            <a:r>
              <a:rPr lang="en-US" dirty="0" err="1" smtClean="0"/>
              <a:t>occiput</a:t>
            </a:r>
            <a:r>
              <a:rPr lang="en-US" dirty="0" smtClean="0"/>
              <a:t>.</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Vaginal Examination in </a:t>
            </a:r>
            <a:r>
              <a:rPr lang="en-US" b="1" dirty="0" err="1" smtClean="0"/>
              <a:t>Labour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is an important examination as it can give you a lot of information, which you might not get from an abdominal examination.</a:t>
            </a:r>
          </a:p>
          <a:p>
            <a:r>
              <a:rPr lang="en-US" dirty="0" smtClean="0"/>
              <a:t> On the other hand, if you do it often it is uncomfortable for the woman and you might introduce an infection into the uterine cavity, especially if the membranes have ruptured. </a:t>
            </a:r>
          </a:p>
          <a:p>
            <a:r>
              <a:rPr lang="en-US" dirty="0" smtClean="0"/>
              <a:t>To avoid infections, you should scrub and put on gloves as you would for any other sterile procedure.</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Then thoroughly swab the perineum of the woman with an antiseptic solution such as </a:t>
            </a:r>
            <a:r>
              <a:rPr lang="en-US" dirty="0" err="1" smtClean="0"/>
              <a:t>Savlon</a:t>
            </a:r>
            <a:r>
              <a:rPr lang="en-US" dirty="0" smtClean="0"/>
              <a:t> or </a:t>
            </a:r>
            <a:r>
              <a:rPr lang="en-US" dirty="0" err="1" smtClean="0"/>
              <a:t>Hibitane</a:t>
            </a:r>
            <a:r>
              <a:rPr lang="en-US" dirty="0" smtClean="0"/>
              <a:t>, or boiled water if these are not available.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It is important that you help them differentiate between false and true </a:t>
            </a:r>
            <a:r>
              <a:rPr lang="en-US" dirty="0" err="1" smtClean="0"/>
              <a:t>labour</a:t>
            </a:r>
            <a:r>
              <a:rPr lang="en-US" dirty="0" smtClean="0"/>
              <a:t> signs.</a:t>
            </a:r>
          </a:p>
          <a:p>
            <a:endParaRPr lang="en-US" dirty="0" smtClean="0"/>
          </a:p>
          <a:p>
            <a:r>
              <a:rPr lang="en-US" dirty="0" smtClean="0"/>
              <a:t> The contractions of true </a:t>
            </a:r>
            <a:r>
              <a:rPr lang="en-US" dirty="0" err="1" smtClean="0"/>
              <a:t>labour</a:t>
            </a:r>
            <a:r>
              <a:rPr lang="en-US" dirty="0" smtClean="0"/>
              <a:t> are regular and intense. </a:t>
            </a:r>
          </a:p>
          <a:p>
            <a:r>
              <a:rPr lang="en-US" dirty="0" smtClean="0"/>
              <a:t>In false </a:t>
            </a:r>
            <a:r>
              <a:rPr lang="en-US" dirty="0" err="1" smtClean="0"/>
              <a:t>labour</a:t>
            </a:r>
            <a:r>
              <a:rPr lang="en-US" dirty="0" smtClean="0"/>
              <a:t>, the contractions are sporadic (Braxton-</a:t>
            </a:r>
            <a:r>
              <a:rPr lang="en-US" dirty="0" err="1" smtClean="0"/>
              <a:t>Hickscontractions</a:t>
            </a:r>
            <a:r>
              <a:rPr lang="en-US" dirty="0" smtClean="0"/>
              <a:t>).</a:t>
            </a:r>
          </a:p>
          <a:p>
            <a:endParaRPr lang="en-US" dirty="0" smtClean="0"/>
          </a:p>
          <a:p>
            <a:r>
              <a:rPr lang="en-US" dirty="0" smtClean="0"/>
              <a:t> False contractions occur during the last weeks of pregnancy</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vaginal examination is necessary to</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Check if the patient is in </a:t>
            </a:r>
            <a:r>
              <a:rPr lang="en-US" dirty="0" err="1" smtClean="0"/>
              <a:t>labour</a:t>
            </a:r>
            <a:r>
              <a:rPr lang="en-US" dirty="0" smtClean="0"/>
              <a:t> and what stage of </a:t>
            </a:r>
            <a:r>
              <a:rPr lang="en-US" dirty="0" err="1" smtClean="0"/>
              <a:t>labour</a:t>
            </a:r>
            <a:r>
              <a:rPr lang="en-US" dirty="0" smtClean="0"/>
              <a:t> (this is done on admission of the patient)</a:t>
            </a:r>
          </a:p>
          <a:p>
            <a:pPr>
              <a:buNone/>
            </a:pPr>
            <a:r>
              <a:rPr lang="en-US" dirty="0" smtClean="0"/>
              <a:t>• Assess the progress of </a:t>
            </a:r>
            <a:r>
              <a:rPr lang="en-US" dirty="0" err="1" smtClean="0"/>
              <a:t>labour</a:t>
            </a:r>
            <a:r>
              <a:rPr lang="en-US" dirty="0" smtClean="0"/>
              <a:t> (this is done every four hours during the first stage of </a:t>
            </a:r>
            <a:r>
              <a:rPr lang="en-US" dirty="0" err="1" smtClean="0"/>
              <a:t>labour</a:t>
            </a:r>
            <a:r>
              <a:rPr lang="en-US" dirty="0" smtClean="0"/>
              <a:t>)</a:t>
            </a:r>
          </a:p>
          <a:p>
            <a:pPr>
              <a:buNone/>
            </a:pPr>
            <a:r>
              <a:rPr lang="en-US" dirty="0" smtClean="0"/>
              <a:t>• The degree of effacement and dilatation of the cervix and the station of the head relative to the </a:t>
            </a:r>
            <a:r>
              <a:rPr lang="en-US" dirty="0" err="1" smtClean="0"/>
              <a:t>ischial</a:t>
            </a:r>
            <a:r>
              <a:rPr lang="en-US" dirty="0" smtClean="0"/>
              <a:t> spines will give you the necessary information</a:t>
            </a:r>
          </a:p>
          <a:p>
            <a:pPr>
              <a:buNone/>
            </a:pPr>
            <a:r>
              <a:rPr lang="en-US" dirty="0" smtClean="0"/>
              <a:t>• Check that there is no </a:t>
            </a:r>
            <a:r>
              <a:rPr lang="en-US" dirty="0" err="1" smtClean="0"/>
              <a:t>prolapse</a:t>
            </a:r>
            <a:r>
              <a:rPr lang="en-US" dirty="0" smtClean="0"/>
              <a:t> of the cord when the membranes rupture</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i="1" dirty="0" smtClean="0"/>
              <a:t>Remember: Do not do a vaginal examination</a:t>
            </a:r>
          </a:p>
          <a:p>
            <a:pPr>
              <a:buNone/>
            </a:pPr>
            <a:r>
              <a:rPr lang="en-US" b="1" i="1" dirty="0" smtClean="0"/>
              <a:t>if the mother has an ante-partum </a:t>
            </a:r>
            <a:r>
              <a:rPr lang="en-US" b="1" i="1" dirty="0" err="1" smtClean="0"/>
              <a:t>haemorrhage</a:t>
            </a:r>
            <a:r>
              <a:rPr lang="en-US" b="1" i="1" dirty="0" smtClean="0"/>
              <a:t>, because if there is placenta </a:t>
            </a:r>
            <a:r>
              <a:rPr lang="en-US" b="1" i="1" dirty="0" err="1" smtClean="0"/>
              <a:t>praevia</a:t>
            </a:r>
            <a:r>
              <a:rPr lang="en-US" b="1" i="1" dirty="0" smtClean="0"/>
              <a:t>, severe </a:t>
            </a:r>
            <a:r>
              <a:rPr lang="en-US" b="1" i="1" dirty="0" err="1" smtClean="0"/>
              <a:t>haemorrhage</a:t>
            </a:r>
            <a:r>
              <a:rPr lang="en-US" b="1" i="1" dirty="0" smtClean="0"/>
              <a:t> will occur.</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vaginal examination is contraindicated if the mother has ante-partum </a:t>
            </a:r>
            <a:r>
              <a:rPr lang="en-US" dirty="0" err="1" smtClean="0"/>
              <a:t>haemorrhage</a:t>
            </a:r>
            <a:r>
              <a:rPr lang="en-US" dirty="0" smtClean="0"/>
              <a:t> unless it is performed in an operating theatre. In case of pre-</a:t>
            </a:r>
            <a:r>
              <a:rPr lang="en-US" dirty="0" err="1" smtClean="0"/>
              <a:t>eclampsia</a:t>
            </a:r>
            <a:r>
              <a:rPr lang="en-US" dirty="0" smtClean="0"/>
              <a:t>, the procedure should be performed only after giving a sedative.</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Vaginal Examination</a:t>
            </a:r>
            <a:endParaRPr lang="en-US" dirty="0"/>
          </a:p>
        </p:txBody>
      </p:sp>
      <p:sp>
        <p:nvSpPr>
          <p:cNvPr id="3" name="Content Placeholder 2"/>
          <p:cNvSpPr>
            <a:spLocks noGrp="1"/>
          </p:cNvSpPr>
          <p:nvPr>
            <p:ph idx="1"/>
          </p:nvPr>
        </p:nvSpPr>
        <p:spPr/>
        <p:txBody>
          <a:bodyPr>
            <a:normAutofit/>
          </a:bodyPr>
          <a:lstStyle/>
          <a:p>
            <a:r>
              <a:rPr lang="en-US" dirty="0" smtClean="0"/>
              <a:t>Arrange your vaginal examination pack with </a:t>
            </a:r>
            <a:r>
              <a:rPr lang="en-US" dirty="0" err="1" smtClean="0"/>
              <a:t>cheatle</a:t>
            </a:r>
            <a:r>
              <a:rPr lang="en-US" dirty="0" smtClean="0"/>
              <a:t> forceps and pour solution.</a:t>
            </a:r>
          </a:p>
          <a:p>
            <a:pPr>
              <a:buNone/>
            </a:pPr>
            <a:r>
              <a:rPr lang="en-US" dirty="0" smtClean="0"/>
              <a:t>• Scrub your hands for at least five minutes.</a:t>
            </a:r>
          </a:p>
          <a:p>
            <a:pPr>
              <a:buNone/>
            </a:pPr>
            <a:r>
              <a:rPr lang="en-US" dirty="0" smtClean="0"/>
              <a:t>• Glove yourself methodically to prevent contamination.</a:t>
            </a:r>
          </a:p>
          <a:p>
            <a:pPr>
              <a:buNone/>
            </a:pPr>
            <a:r>
              <a:rPr lang="en-US" dirty="0" smtClean="0"/>
              <a:t>• Explain the semi-</a:t>
            </a:r>
            <a:r>
              <a:rPr lang="en-US" dirty="0" err="1" smtClean="0"/>
              <a:t>lithotomy</a:t>
            </a:r>
            <a:r>
              <a:rPr lang="en-US" dirty="0" smtClean="0"/>
              <a:t> position that should be maintained during the examination to the mother</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Swab the vulva and drop the swab methodically (used swabs should be decontaminated in </a:t>
            </a:r>
            <a:r>
              <a:rPr lang="en-US" dirty="0" err="1" smtClean="0"/>
              <a:t>jik</a:t>
            </a:r>
            <a:r>
              <a:rPr lang="en-US" dirty="0" smtClean="0"/>
              <a:t> before disposal).</a:t>
            </a:r>
          </a:p>
          <a:p>
            <a:endParaRPr lang="en-US" dirty="0" smtClean="0"/>
          </a:p>
          <a:p>
            <a:pPr>
              <a:buNone/>
            </a:pPr>
            <a:r>
              <a:rPr lang="en-US" dirty="0" smtClean="0"/>
              <a:t>• Ask the mother to breathe in and out while you perform digital examination.</a:t>
            </a:r>
          </a:p>
          <a:p>
            <a:pPr>
              <a:buNone/>
            </a:pPr>
            <a:endParaRPr lang="en-US" dirty="0" smtClean="0"/>
          </a:p>
          <a:p>
            <a:pPr>
              <a:buNone/>
            </a:pPr>
            <a:r>
              <a:rPr lang="en-US" dirty="0" smtClean="0"/>
              <a:t>• With the right hand, gently insert the fingers obliquely inside the vagina with the thumb, facing the </a:t>
            </a:r>
            <a:r>
              <a:rPr lang="en-US" dirty="0" err="1" smtClean="0"/>
              <a:t>symphysis</a:t>
            </a:r>
            <a:r>
              <a:rPr lang="en-US" dirty="0" smtClean="0"/>
              <a:t> pubis. Your left hand should be on the mother’s abdomen.</a:t>
            </a:r>
          </a:p>
          <a:p>
            <a:pPr>
              <a:buNone/>
            </a:pPr>
            <a:endParaRPr lang="en-US" dirty="0" smtClean="0"/>
          </a:p>
          <a:p>
            <a:r>
              <a:rPr lang="en-US" dirty="0" smtClean="0"/>
              <a:t>• The fingers to be introduced are held on a higher level than the vaginal orifice during insertion to avoid contact with the anus. Fingers should not be withdrawn until the required information has been obtained.</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fingers are directed along the anterior wall of the vagina. The wall should feel soft and dilatable while the vagina should be warm and moist.</a:t>
            </a:r>
          </a:p>
          <a:p>
            <a:pPr>
              <a:buNone/>
            </a:pPr>
            <a:r>
              <a:rPr lang="en-US" dirty="0" smtClean="0"/>
              <a:t>• The fingers are then directed upwards to the position of the cervical Os.</a:t>
            </a:r>
          </a:p>
          <a:p>
            <a:pPr>
              <a:buNone/>
            </a:pPr>
            <a:r>
              <a:rPr lang="en-US" dirty="0" smtClean="0"/>
              <a:t>• At times the Os is not felt readily, the fingers should then be directed backwards and upwards.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i="1" dirty="0" smtClean="0"/>
              <a:t>While performing a vaginal examination, you should observe the mother’s non-verbal communication</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The Vagina</a:t>
            </a:r>
          </a:p>
          <a:p>
            <a:r>
              <a:rPr lang="en-US" b="1" dirty="0" smtClean="0"/>
              <a:t>The Cervix</a:t>
            </a:r>
          </a:p>
          <a:p>
            <a:pPr>
              <a:buFont typeface="Wingdings" pitchFamily="2" charset="2"/>
              <a:buChar char="Ø"/>
            </a:pPr>
            <a:r>
              <a:rPr lang="en-US" dirty="0" smtClean="0"/>
              <a:t> Is it bruised or </a:t>
            </a:r>
            <a:r>
              <a:rPr lang="en-US" dirty="0" err="1" smtClean="0"/>
              <a:t>oedematous</a:t>
            </a:r>
            <a:r>
              <a:rPr lang="en-US" dirty="0" smtClean="0"/>
              <a:t>?</a:t>
            </a:r>
          </a:p>
          <a:p>
            <a:pPr>
              <a:buFont typeface="Wingdings" pitchFamily="2" charset="2"/>
              <a:buChar char="Ø"/>
            </a:pPr>
            <a:r>
              <a:rPr lang="en-US" dirty="0" smtClean="0"/>
              <a:t>Is it firm or soft?</a:t>
            </a:r>
          </a:p>
          <a:p>
            <a:pPr>
              <a:buFont typeface="Wingdings" pitchFamily="2" charset="2"/>
              <a:buChar char="Ø"/>
            </a:pPr>
            <a:r>
              <a:rPr lang="en-US" dirty="0" smtClean="0"/>
              <a:t> Is it taking up, that is effaced?</a:t>
            </a:r>
          </a:p>
          <a:p>
            <a:pPr>
              <a:buFont typeface="Wingdings" pitchFamily="2" charset="2"/>
              <a:buChar char="Ø"/>
            </a:pPr>
            <a:r>
              <a:rPr lang="en-US" dirty="0" smtClean="0"/>
              <a:t> How much is the Os dilated?</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i="1" dirty="0" smtClean="0"/>
              <a:t>Do not insert more than two fingers in the cervical Os.</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Membranes</a:t>
            </a:r>
            <a:endParaRPr lang="en-US" dirty="0"/>
          </a:p>
        </p:txBody>
      </p:sp>
      <p:sp>
        <p:nvSpPr>
          <p:cNvPr id="3" name="Content Placeholder 2"/>
          <p:cNvSpPr>
            <a:spLocks noGrp="1"/>
          </p:cNvSpPr>
          <p:nvPr>
            <p:ph idx="1"/>
          </p:nvPr>
        </p:nvSpPr>
        <p:spPr/>
        <p:txBody>
          <a:bodyPr/>
          <a:lstStyle/>
          <a:p>
            <a:r>
              <a:rPr lang="en-US" dirty="0" smtClean="0"/>
              <a:t>After deciding the state of the cervical Os, check for presence of membranes. Note the following:</a:t>
            </a:r>
          </a:p>
          <a:p>
            <a:pPr>
              <a:buFont typeface="Wingdings" pitchFamily="2" charset="2"/>
              <a:buChar char="Ø"/>
            </a:pPr>
            <a:r>
              <a:rPr lang="en-US" dirty="0" smtClean="0"/>
              <a:t>Are they ruptured or intact?</a:t>
            </a:r>
          </a:p>
          <a:p>
            <a:pPr>
              <a:buFont typeface="Wingdings" pitchFamily="2" charset="2"/>
              <a:buChar char="Ø"/>
            </a:pPr>
            <a:r>
              <a:rPr lang="en-US" dirty="0" smtClean="0"/>
              <a:t>If intact are they bulging?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b="1" dirty="0" smtClean="0"/>
              <a:t>Signs and symptoms will give evidence that the mother is in </a:t>
            </a:r>
            <a:r>
              <a:rPr lang="en-US" b="1" dirty="0" err="1" smtClean="0"/>
              <a:t>labour</a:t>
            </a:r>
            <a:r>
              <a:rPr lang="en-US" b="1" dirty="0" smtClean="0"/>
              <a:t>:</a:t>
            </a:r>
            <a:endParaRPr lang="en-US" b="1" dirty="0"/>
          </a:p>
        </p:txBody>
      </p:sp>
      <p:sp>
        <p:nvSpPr>
          <p:cNvPr id="3" name="Content Placeholder 2"/>
          <p:cNvSpPr>
            <a:spLocks noGrp="1"/>
          </p:cNvSpPr>
          <p:nvPr>
            <p:ph idx="1"/>
          </p:nvPr>
        </p:nvSpPr>
        <p:spPr>
          <a:xfrm>
            <a:off x="457200" y="2286000"/>
            <a:ext cx="8229600" cy="3840163"/>
          </a:xfrm>
        </p:spPr>
        <p:txBody>
          <a:bodyPr>
            <a:normAutofit fontScale="92500" lnSpcReduction="10000"/>
          </a:bodyPr>
          <a:lstStyle/>
          <a:p>
            <a:r>
              <a:rPr lang="en-US" dirty="0" smtClean="0"/>
              <a:t>Contractions of the uterus, which are increasingly strong, painful and regular</a:t>
            </a:r>
          </a:p>
          <a:p>
            <a:pPr>
              <a:buNone/>
            </a:pPr>
            <a:r>
              <a:rPr lang="en-US" dirty="0" smtClean="0"/>
              <a:t>• The cervix is taken up into the lower uterine segment causing dilatation of the cervix</a:t>
            </a:r>
          </a:p>
          <a:p>
            <a:pPr>
              <a:buNone/>
            </a:pPr>
            <a:r>
              <a:rPr lang="en-US" dirty="0" smtClean="0"/>
              <a:t>• There is a </a:t>
            </a:r>
            <a:r>
              <a:rPr lang="en-US" dirty="0" err="1" smtClean="0"/>
              <a:t>mucoid</a:t>
            </a:r>
            <a:r>
              <a:rPr lang="en-US" dirty="0" smtClean="0"/>
              <a:t> blood stained discharge, which is called </a:t>
            </a:r>
            <a:r>
              <a:rPr lang="en-US" b="1" dirty="0" smtClean="0"/>
              <a:t>show</a:t>
            </a:r>
          </a:p>
          <a:p>
            <a:pPr>
              <a:buNone/>
            </a:pPr>
            <a:r>
              <a:rPr lang="en-US" dirty="0" smtClean="0"/>
              <a:t>• Sometimes there is rupture of membranes with drainage of liquor </a:t>
            </a:r>
            <a:r>
              <a:rPr lang="en-US" dirty="0" err="1" smtClean="0"/>
              <a:t>amnii</a:t>
            </a:r>
            <a:r>
              <a:rPr lang="en-US" dirty="0" smtClean="0"/>
              <a:t> (amniotic fluid)</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Cord</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Is it presenting or prolapsed?</a:t>
            </a:r>
          </a:p>
          <a:p>
            <a:pPr>
              <a:buFont typeface="Wingdings" pitchFamily="2" charset="2"/>
              <a:buChar char="Ø"/>
            </a:pPr>
            <a:r>
              <a:rPr lang="en-US" dirty="0" smtClean="0"/>
              <a:t> If prolapsed is it pulsating?</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Presenting Part</a:t>
            </a:r>
            <a:endParaRPr lang="en-US" dirty="0"/>
          </a:p>
        </p:txBody>
      </p:sp>
      <p:sp>
        <p:nvSpPr>
          <p:cNvPr id="3" name="Content Placeholder 2"/>
          <p:cNvSpPr>
            <a:spLocks noGrp="1"/>
          </p:cNvSpPr>
          <p:nvPr>
            <p:ph idx="1"/>
          </p:nvPr>
        </p:nvSpPr>
        <p:spPr/>
        <p:txBody>
          <a:bodyPr>
            <a:normAutofit/>
          </a:bodyPr>
          <a:lstStyle/>
          <a:p>
            <a:pPr>
              <a:buNone/>
            </a:pPr>
            <a:r>
              <a:rPr lang="en-US" dirty="0" smtClean="0"/>
              <a:t>Next, determine the level of the presenting part. You should ask the following questions:</a:t>
            </a:r>
          </a:p>
          <a:p>
            <a:pPr>
              <a:buNone/>
            </a:pPr>
            <a:r>
              <a:rPr lang="en-US" dirty="0" smtClean="0"/>
              <a:t>• Is it fitting the pelvis and cervix well?</a:t>
            </a:r>
          </a:p>
          <a:p>
            <a:pPr>
              <a:buNone/>
            </a:pPr>
            <a:r>
              <a:rPr lang="en-US" dirty="0" smtClean="0"/>
              <a:t>• If it is the head, can you feel a suture or fontanel? Which one?</a:t>
            </a:r>
          </a:p>
          <a:p>
            <a:pPr>
              <a:buNone/>
            </a:pPr>
            <a:r>
              <a:rPr lang="en-US" dirty="0" smtClean="0"/>
              <a:t>• Is it well flexed?</a:t>
            </a:r>
          </a:p>
          <a:p>
            <a:pPr>
              <a:buNone/>
            </a:pP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If the head is at the brim it, will not be felt vaginally unless you push it down with your left hand which is on the mother's abdomen</a:t>
            </a:r>
          </a:p>
          <a:p>
            <a:pPr>
              <a:buNone/>
            </a:pPr>
            <a:r>
              <a:rPr lang="en-US" dirty="0" smtClean="0"/>
              <a:t>• If the head has just engaged, it can be touched or just be tipped</a:t>
            </a:r>
          </a:p>
          <a:p>
            <a:pPr>
              <a:buNone/>
            </a:pPr>
            <a:r>
              <a:rPr lang="en-US" dirty="0" smtClean="0"/>
              <a:t>• If the head is deeply engaged, the head is felt at the level of the </a:t>
            </a:r>
            <a:r>
              <a:rPr lang="en-US" dirty="0" err="1" smtClean="0"/>
              <a:t>ischial</a:t>
            </a:r>
            <a:r>
              <a:rPr lang="en-US" dirty="0" smtClean="0"/>
              <a:t> spines</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i="1" dirty="0" smtClean="0"/>
              <a:t>While performing a vaginal examination, you should observe the mother’s non-verbal communication.</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Presenting Part</a:t>
            </a:r>
            <a:endParaRPr lang="en-US" dirty="0"/>
          </a:p>
        </p:txBody>
      </p:sp>
      <p:sp>
        <p:nvSpPr>
          <p:cNvPr id="3" name="Content Placeholder 2"/>
          <p:cNvSpPr>
            <a:spLocks noGrp="1"/>
          </p:cNvSpPr>
          <p:nvPr>
            <p:ph idx="1"/>
          </p:nvPr>
        </p:nvSpPr>
        <p:spPr/>
        <p:txBody>
          <a:bodyPr/>
          <a:lstStyle/>
          <a:p>
            <a:r>
              <a:rPr lang="en-US" dirty="0" smtClean="0"/>
              <a:t>The station or level of the presenting part is the level to which the presenting part has descended in the pelvis.</a:t>
            </a:r>
          </a:p>
          <a:p>
            <a:r>
              <a:rPr lang="en-US" dirty="0" smtClean="0"/>
              <a:t> The level of the presenting part is expressed in relation to the easily palpable </a:t>
            </a:r>
            <a:r>
              <a:rPr lang="en-US" dirty="0" err="1" smtClean="0"/>
              <a:t>ischial</a:t>
            </a:r>
            <a:r>
              <a:rPr lang="en-US" dirty="0" smtClean="0"/>
              <a:t> spines.</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You can also state if it is above the brim, at the brim, in the cavity or at the outlet.</a:t>
            </a:r>
          </a:p>
          <a:p>
            <a:r>
              <a:rPr lang="en-US" dirty="0" smtClean="0"/>
              <a:t>Remember that if the presenting part is at the brim then it is at station -5. </a:t>
            </a:r>
          </a:p>
          <a:p>
            <a:r>
              <a:rPr lang="en-US" dirty="0" smtClean="0"/>
              <a:t>As the head descends down in to the cavity of the pelvis it decreases from -5, -4, -3, -2, -1. By the time it is at the </a:t>
            </a:r>
            <a:r>
              <a:rPr lang="en-US" dirty="0" err="1" smtClean="0"/>
              <a:t>ischial</a:t>
            </a:r>
            <a:r>
              <a:rPr lang="en-US" dirty="0" smtClean="0"/>
              <a:t> spines, it is said to be at 'zero station'. It reappears from the pelvic outlet into the perineum, which is classified as +1, +2, +3, and +4.</a:t>
            </a:r>
          </a:p>
          <a:p>
            <a:r>
              <a:rPr lang="en-US" dirty="0" smtClean="0"/>
              <a:t> By the time it is seen at the perineum it is at station +5.</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lnSpcReduction="10000"/>
          </a:bodyPr>
          <a:lstStyle/>
          <a:p>
            <a:r>
              <a:rPr lang="en-US" dirty="0" smtClean="0"/>
              <a:t>To get the position right, you have to palpate the sutures and fontanel to determine their position relative to the pelvis. </a:t>
            </a:r>
          </a:p>
          <a:p>
            <a:r>
              <a:rPr lang="en-US" dirty="0" smtClean="0"/>
              <a:t>This can be confirmed by abdominal examination.</a:t>
            </a:r>
          </a:p>
          <a:p>
            <a:r>
              <a:rPr lang="en-US" dirty="0" smtClean="0"/>
              <a:t>In a breech or a face presentation, the reference points on the </a:t>
            </a:r>
            <a:r>
              <a:rPr lang="en-US" dirty="0" err="1" smtClean="0"/>
              <a:t>foetus</a:t>
            </a:r>
            <a:r>
              <a:rPr lang="en-US" dirty="0" smtClean="0"/>
              <a:t> are the sacrum and the chin or </a:t>
            </a:r>
            <a:r>
              <a:rPr lang="en-US" dirty="0" err="1" smtClean="0"/>
              <a:t>mentum</a:t>
            </a:r>
            <a:r>
              <a:rPr lang="en-US" dirty="0" smtClean="0"/>
              <a:t> respectively. A soft mass is felt.</a:t>
            </a:r>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Foetal</a:t>
            </a:r>
            <a:r>
              <a:rPr lang="en-US" dirty="0" smtClean="0"/>
              <a:t> genital parts or the anus may be felt with the examining finger. </a:t>
            </a:r>
          </a:p>
          <a:p>
            <a:r>
              <a:rPr lang="en-US" dirty="0" smtClean="0"/>
              <a:t>The position is determined by the position of the sacrum in relation to the side of the mother's pelvis. The left side is expressed as left </a:t>
            </a:r>
            <a:r>
              <a:rPr lang="en-US" dirty="0" err="1" smtClean="0"/>
              <a:t>sacro</a:t>
            </a:r>
            <a:r>
              <a:rPr lang="en-US" dirty="0" smtClean="0"/>
              <a:t>-anterior (LSA) or the right side, which is known as right </a:t>
            </a:r>
            <a:r>
              <a:rPr lang="en-US" dirty="0" err="1" smtClean="0"/>
              <a:t>sacro</a:t>
            </a:r>
            <a:r>
              <a:rPr lang="en-US" dirty="0" smtClean="0"/>
              <a:t>-anterior (RSA).</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In a vertex presentation, when the </a:t>
            </a:r>
            <a:r>
              <a:rPr lang="en-US" dirty="0" err="1" smtClean="0"/>
              <a:t>occiput</a:t>
            </a:r>
            <a:r>
              <a:rPr lang="en-US" dirty="0" smtClean="0"/>
              <a:t> is persistently posterior, this causes prolonged </a:t>
            </a:r>
            <a:r>
              <a:rPr lang="en-US" dirty="0" err="1" smtClean="0"/>
              <a:t>labour</a:t>
            </a:r>
            <a:r>
              <a:rPr lang="en-US" dirty="0" smtClean="0"/>
              <a:t>.</a:t>
            </a:r>
          </a:p>
          <a:p>
            <a:r>
              <a:rPr lang="en-US" dirty="0" smtClean="0"/>
              <a:t> In a cephalic presentation, you will feel the hard head sutures and fontanel.</a:t>
            </a:r>
          </a:p>
          <a:p>
            <a:r>
              <a:rPr lang="en-US" dirty="0" smtClean="0"/>
              <a:t> Determine whether it is the anterior or posterior fontanel by its shape.</a:t>
            </a:r>
          </a:p>
          <a:p>
            <a:r>
              <a:rPr lang="en-US" dirty="0" smtClean="0"/>
              <a:t> If it is the posterior fontanel, then the position is </a:t>
            </a:r>
            <a:r>
              <a:rPr lang="en-US" dirty="0" err="1" smtClean="0"/>
              <a:t>occipito</a:t>
            </a:r>
            <a:r>
              <a:rPr lang="en-US" dirty="0" smtClean="0"/>
              <a:t>-anterior.</a:t>
            </a:r>
          </a:p>
          <a:p>
            <a:r>
              <a:rPr lang="en-US" dirty="0" smtClean="0"/>
              <a:t> If it is the anterior fontanel then the position is occipital-posterior.</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Face presentation is important as the chin is the facial landmark. </a:t>
            </a:r>
          </a:p>
          <a:p>
            <a:r>
              <a:rPr lang="en-US" dirty="0" smtClean="0"/>
              <a:t>Note how the position of the chin is related to the mother's right thigh (RT) or left thigh (LT), side of the pelvis and the anterior and posterior position expressed as RMP (right </a:t>
            </a:r>
            <a:r>
              <a:rPr lang="en-US" dirty="0" err="1" smtClean="0"/>
              <a:t>mento</a:t>
            </a:r>
            <a:r>
              <a:rPr lang="en-US" dirty="0" smtClean="0"/>
              <a:t> posterior). </a:t>
            </a:r>
          </a:p>
          <a:p>
            <a:r>
              <a:rPr lang="en-US" dirty="0" smtClean="0"/>
              <a:t>You should also note the brow or </a:t>
            </a:r>
            <a:r>
              <a:rPr lang="en-US" dirty="0" err="1" smtClean="0"/>
              <a:t>sinciput</a:t>
            </a:r>
            <a:r>
              <a:rPr lang="en-US" dirty="0" smtClean="0"/>
              <a:t> presentation on vaginal examination (VE)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2535</TotalTime>
  <Words>13159</Words>
  <Application>Microsoft Office PowerPoint</Application>
  <PresentationFormat>On-screen Show (4:3)</PresentationFormat>
  <Paragraphs>834</Paragraphs>
  <Slides>256</Slides>
  <Notes>4</Notes>
  <HiddenSlides>0</HiddenSlides>
  <MMClips>0</MMClips>
  <ScaleCrop>false</ScaleCrop>
  <HeadingPairs>
    <vt:vector size="4" baseType="variant">
      <vt:variant>
        <vt:lpstr>Theme</vt:lpstr>
      </vt:variant>
      <vt:variant>
        <vt:i4>1</vt:i4>
      </vt:variant>
      <vt:variant>
        <vt:lpstr>Slide Titles</vt:lpstr>
      </vt:variant>
      <vt:variant>
        <vt:i4>256</vt:i4>
      </vt:variant>
    </vt:vector>
  </HeadingPairs>
  <TitlesOfParts>
    <vt:vector size="257" baseType="lpstr">
      <vt:lpstr>Office Theme</vt:lpstr>
      <vt:lpstr>LABOUR AND PUERPERIUM</vt:lpstr>
      <vt:lpstr>Objectives</vt:lpstr>
      <vt:lpstr>NORMAL LABOUR</vt:lpstr>
      <vt:lpstr>Objectives</vt:lpstr>
      <vt:lpstr>Labour</vt:lpstr>
      <vt:lpstr>Slide 6</vt:lpstr>
      <vt:lpstr>The Onset of Labour</vt:lpstr>
      <vt:lpstr>Slide 8</vt:lpstr>
      <vt:lpstr>Signs and symptoms will give evidence that the mother is in labour:</vt:lpstr>
      <vt:lpstr>Slide 10</vt:lpstr>
      <vt:lpstr>Hormonal Factors</vt:lpstr>
      <vt:lpstr>Slide 12</vt:lpstr>
      <vt:lpstr>Mechanical Factors</vt:lpstr>
      <vt:lpstr>The Contrast Between True Labour and False Labour</vt:lpstr>
      <vt:lpstr>Pre-Labour or Premonitory Signs of Labour</vt:lpstr>
      <vt:lpstr>Lightening</vt:lpstr>
      <vt:lpstr>Frequency of Micturition</vt:lpstr>
      <vt:lpstr>Taking up of Cervix</vt:lpstr>
      <vt:lpstr>Contractions</vt:lpstr>
      <vt:lpstr>Slide 20</vt:lpstr>
      <vt:lpstr>Uterine Action</vt:lpstr>
      <vt:lpstr>Slide 22</vt:lpstr>
      <vt:lpstr>Slide 23</vt:lpstr>
      <vt:lpstr>Fundal Dominance</vt:lpstr>
      <vt:lpstr>Slide 25</vt:lpstr>
      <vt:lpstr>Polarity</vt:lpstr>
      <vt:lpstr>Contraction and Retraction</vt:lpstr>
      <vt:lpstr>Slide 28</vt:lpstr>
      <vt:lpstr>Slide 29</vt:lpstr>
      <vt:lpstr>Slide 30</vt:lpstr>
      <vt:lpstr>Slide 31</vt:lpstr>
      <vt:lpstr>The Shortening and Dilation of The Cervix</vt:lpstr>
      <vt:lpstr> </vt:lpstr>
      <vt:lpstr>Slide 34</vt:lpstr>
      <vt:lpstr>Slide 35</vt:lpstr>
      <vt:lpstr>Slide 36</vt:lpstr>
      <vt:lpstr>The Show</vt:lpstr>
      <vt:lpstr>The Stages of Labour</vt:lpstr>
      <vt:lpstr>The First Stage</vt:lpstr>
      <vt:lpstr>Slide 40</vt:lpstr>
      <vt:lpstr>Slide 41</vt:lpstr>
      <vt:lpstr>Slide 42</vt:lpstr>
      <vt:lpstr>Slide 43</vt:lpstr>
      <vt:lpstr>Slide 44</vt:lpstr>
      <vt:lpstr>Slide 45</vt:lpstr>
      <vt:lpstr>Slide 46</vt:lpstr>
      <vt:lpstr>Slide 47</vt:lpstr>
      <vt:lpstr>Slide 48</vt:lpstr>
      <vt:lpstr>Slide 49</vt:lpstr>
      <vt:lpstr>Second Stage</vt:lpstr>
      <vt:lpstr>Slide 51</vt:lpstr>
      <vt:lpstr>Slide 52</vt:lpstr>
      <vt:lpstr>Third Stage</vt:lpstr>
      <vt:lpstr>Slide 54</vt:lpstr>
      <vt:lpstr>Fourth Stage</vt:lpstr>
      <vt:lpstr>Slide 56</vt:lpstr>
      <vt:lpstr>Slide 57</vt:lpstr>
      <vt:lpstr>Physiological Changes in Labour</vt:lpstr>
      <vt:lpstr>Physiological Changes in the First Stage of Labour</vt:lpstr>
      <vt:lpstr>Slide 60</vt:lpstr>
      <vt:lpstr>Slide 61</vt:lpstr>
      <vt:lpstr>Slide 62</vt:lpstr>
      <vt:lpstr>Slide 63</vt:lpstr>
      <vt:lpstr>Slide 64</vt:lpstr>
      <vt:lpstr>Slide 65</vt:lpstr>
      <vt:lpstr>Slide 66</vt:lpstr>
      <vt:lpstr>Slide 67</vt:lpstr>
      <vt:lpstr>Management of Normal Labour in the Admission Room</vt:lpstr>
      <vt:lpstr>Slide 69</vt:lpstr>
      <vt:lpstr>Slide 70</vt:lpstr>
      <vt:lpstr>Admission </vt:lpstr>
      <vt:lpstr>Slide 72</vt:lpstr>
      <vt:lpstr>History Taking</vt:lpstr>
      <vt:lpstr>Slide 74</vt:lpstr>
      <vt:lpstr>Slide 75</vt:lpstr>
      <vt:lpstr>Slide 76</vt:lpstr>
      <vt:lpstr>Slide 77</vt:lpstr>
      <vt:lpstr>Vaginal Examination in Labour</vt:lpstr>
      <vt:lpstr>Slide 79</vt:lpstr>
      <vt:lpstr>A vaginal examination is necessary to:</vt:lpstr>
      <vt:lpstr>Slide 81</vt:lpstr>
      <vt:lpstr>Slide 82</vt:lpstr>
      <vt:lpstr>Vaginal Examination</vt:lpstr>
      <vt:lpstr>Slide 84</vt:lpstr>
      <vt:lpstr>Slide 85</vt:lpstr>
      <vt:lpstr>Slide 86</vt:lpstr>
      <vt:lpstr>Slide 87</vt:lpstr>
      <vt:lpstr>Slide 88</vt:lpstr>
      <vt:lpstr>The Membranes</vt:lpstr>
      <vt:lpstr>The Cord</vt:lpstr>
      <vt:lpstr>The Presenting Part</vt:lpstr>
      <vt:lpstr>Slide 92</vt:lpstr>
      <vt:lpstr>Slide 93</vt:lpstr>
      <vt:lpstr>The Presenting Part</vt:lpstr>
      <vt:lpstr>Slide 95</vt:lpstr>
      <vt:lpstr>Slide 96</vt:lpstr>
      <vt:lpstr>Slide 97</vt:lpstr>
      <vt:lpstr>Slide 98</vt:lpstr>
      <vt:lpstr>Slide 99</vt:lpstr>
      <vt:lpstr>Slide 100</vt:lpstr>
      <vt:lpstr>Slide 101</vt:lpstr>
      <vt:lpstr>The Pelvis</vt:lpstr>
      <vt:lpstr>What is moulding?</vt:lpstr>
      <vt:lpstr>During a vaginal examination this is how you should check for moulding:</vt:lpstr>
      <vt:lpstr>Slide 105</vt:lpstr>
      <vt:lpstr>Slide 106</vt:lpstr>
      <vt:lpstr>Slide 107</vt:lpstr>
      <vt:lpstr>The Discharge</vt:lpstr>
      <vt:lpstr>Slide 109</vt:lpstr>
      <vt:lpstr>Slide 110</vt:lpstr>
      <vt:lpstr>Management of First Stage of Labour</vt:lpstr>
      <vt:lpstr>Slide 112</vt:lpstr>
      <vt:lpstr>Slide 113</vt:lpstr>
      <vt:lpstr>Slide 114</vt:lpstr>
      <vt:lpstr>Check the following regularly:</vt:lpstr>
      <vt:lpstr>Slide 116</vt:lpstr>
      <vt:lpstr>Slide 117</vt:lpstr>
      <vt:lpstr>Slide 118</vt:lpstr>
      <vt:lpstr>Observations  to record in the partogram</vt:lpstr>
      <vt:lpstr>When observing the contractions, you should note the following</vt:lpstr>
      <vt:lpstr>Slide 121</vt:lpstr>
      <vt:lpstr>Slide 122</vt:lpstr>
      <vt:lpstr>Prevention of Infection</vt:lpstr>
      <vt:lpstr>Slide 124</vt:lpstr>
      <vt:lpstr>The Second Stage of Labour</vt:lpstr>
      <vt:lpstr>Slide 126</vt:lpstr>
      <vt:lpstr>Slide 127</vt:lpstr>
      <vt:lpstr>Slide 128</vt:lpstr>
      <vt:lpstr>Slide 129</vt:lpstr>
      <vt:lpstr>Mechanism of the Second Stage of Labour</vt:lpstr>
      <vt:lpstr>Lie</vt:lpstr>
      <vt:lpstr>Presentation</vt:lpstr>
      <vt:lpstr>Position</vt:lpstr>
      <vt:lpstr>Attitude</vt:lpstr>
      <vt:lpstr>Power</vt:lpstr>
      <vt:lpstr>Passage</vt:lpstr>
      <vt:lpstr>Passenger</vt:lpstr>
      <vt:lpstr>Slide 138</vt:lpstr>
      <vt:lpstr>Slide 139</vt:lpstr>
      <vt:lpstr>Slide 140</vt:lpstr>
      <vt:lpstr>Engagement and Descent</vt:lpstr>
      <vt:lpstr>Slide 142</vt:lpstr>
      <vt:lpstr>Internal Rotation</vt:lpstr>
      <vt:lpstr>Birth By Extension of the Head</vt:lpstr>
      <vt:lpstr>Slide 145</vt:lpstr>
      <vt:lpstr>Restitution</vt:lpstr>
      <vt:lpstr>Internal Rotation of the shoulder</vt:lpstr>
      <vt:lpstr>External Rotation of the Head</vt:lpstr>
      <vt:lpstr>Lateral Flexion</vt:lpstr>
      <vt:lpstr>Slide 150</vt:lpstr>
      <vt:lpstr>Management of the Second Stage of NormalLabour</vt:lpstr>
      <vt:lpstr>Slide 152</vt:lpstr>
      <vt:lpstr>Equipment required in second stage of labour</vt:lpstr>
      <vt:lpstr>Slide 154</vt:lpstr>
      <vt:lpstr>steps for the management of the second stage of labour:</vt:lpstr>
      <vt:lpstr>Slide 156</vt:lpstr>
      <vt:lpstr>Slide 157</vt:lpstr>
      <vt:lpstr>Slide 158</vt:lpstr>
      <vt:lpstr>Slide 159</vt:lpstr>
      <vt:lpstr>Crowning of the Head</vt:lpstr>
      <vt:lpstr>Slide 161</vt:lpstr>
      <vt:lpstr>Extension of the head</vt:lpstr>
      <vt:lpstr> </vt:lpstr>
      <vt:lpstr>Delivering the Shoulders by Lateral Flexion of the Body</vt:lpstr>
      <vt:lpstr>The delivering of anterior shoulder</vt:lpstr>
      <vt:lpstr>The delivering of posterior shoulder</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APGAR Score</vt:lpstr>
      <vt:lpstr>factors assessed</vt:lpstr>
      <vt:lpstr>Slide 184</vt:lpstr>
      <vt:lpstr>Slide 185</vt:lpstr>
      <vt:lpstr>Slide 186</vt:lpstr>
      <vt:lpstr>Slide 187</vt:lpstr>
      <vt:lpstr>Principles of the Third Stage of Labour</vt:lpstr>
      <vt:lpstr>The Mechanical Factors</vt:lpstr>
      <vt:lpstr>Slide 190</vt:lpstr>
      <vt:lpstr>Slide 191</vt:lpstr>
      <vt:lpstr>Slide 192</vt:lpstr>
      <vt:lpstr>Control of Bleeding</vt:lpstr>
      <vt:lpstr>Slide 194</vt:lpstr>
      <vt:lpstr>The Passive or Natural Method of Managing the Third stage of labour</vt:lpstr>
      <vt:lpstr>Giving Oxytocic Drugs</vt:lpstr>
      <vt:lpstr>Slide 197</vt:lpstr>
      <vt:lpstr>Controlled Cord Traction</vt:lpstr>
      <vt:lpstr>Slide 199</vt:lpstr>
      <vt:lpstr>Maternal Effort</vt:lpstr>
      <vt:lpstr>Slide 201</vt:lpstr>
      <vt:lpstr>Slide 202</vt:lpstr>
      <vt:lpstr>Fundal Pressure</vt:lpstr>
      <vt:lpstr>Procedure</vt:lpstr>
      <vt:lpstr>Slide 205</vt:lpstr>
      <vt:lpstr>Slide 206</vt:lpstr>
      <vt:lpstr>Slide 207</vt:lpstr>
      <vt:lpstr>Slide 208</vt:lpstr>
      <vt:lpstr>Slide 209</vt:lpstr>
      <vt:lpstr>Slide 210</vt:lpstr>
      <vt:lpstr>Slide 211</vt:lpstr>
      <vt:lpstr>The Fourth Stage of Labour</vt:lpstr>
      <vt:lpstr>Examination of the Baby</vt:lpstr>
      <vt:lpstr>Slide 214</vt:lpstr>
      <vt:lpstr>Slide 215</vt:lpstr>
      <vt:lpstr>Slide 216</vt:lpstr>
      <vt:lpstr>Slide 217</vt:lpstr>
      <vt:lpstr>Slide 218</vt:lpstr>
      <vt:lpstr>Slide 219</vt:lpstr>
      <vt:lpstr>Neurological Assessment</vt:lpstr>
      <vt:lpstr>Moro Reflex</vt:lpstr>
      <vt:lpstr>Slide 222</vt:lpstr>
      <vt:lpstr>Tonic Neck Reflex</vt:lpstr>
      <vt:lpstr>Rooting Reflex</vt:lpstr>
      <vt:lpstr>Stepping Reflex</vt:lpstr>
      <vt:lpstr>Grasp Reflex</vt:lpstr>
      <vt:lpstr>Protective Reflex</vt:lpstr>
      <vt:lpstr>Slide 228</vt:lpstr>
      <vt:lpstr>Changes that take place in a woman who has just delivered during puerperium</vt:lpstr>
      <vt:lpstr>The Psychology of the Mother During Puerperium</vt:lpstr>
      <vt:lpstr>Slide 231</vt:lpstr>
      <vt:lpstr>Slide 232</vt:lpstr>
      <vt:lpstr>Postpartum Tears or Fourth Day Blues</vt:lpstr>
      <vt:lpstr>Slide 234</vt:lpstr>
      <vt:lpstr>Slide 235</vt:lpstr>
      <vt:lpstr>General Involution</vt:lpstr>
      <vt:lpstr>Involution of the Uterus</vt:lpstr>
      <vt:lpstr>Slide 238</vt:lpstr>
      <vt:lpstr>Slide 239</vt:lpstr>
      <vt:lpstr>Slide 240</vt:lpstr>
      <vt:lpstr>Onset of Lactation</vt:lpstr>
      <vt:lpstr>Management of Normal Puerperium</vt:lpstr>
      <vt:lpstr>Slide 243</vt:lpstr>
      <vt:lpstr>Slide 244</vt:lpstr>
      <vt:lpstr>Slide 245</vt:lpstr>
      <vt:lpstr>Slide 246</vt:lpstr>
      <vt:lpstr>Slide 247</vt:lpstr>
      <vt:lpstr>Slide 248</vt:lpstr>
      <vt:lpstr>Slide 249</vt:lpstr>
      <vt:lpstr>Slide 250</vt:lpstr>
      <vt:lpstr>Slide 251</vt:lpstr>
      <vt:lpstr>complications of puerperium? Major Complications</vt:lpstr>
      <vt:lpstr>Post Natal Examination</vt:lpstr>
      <vt:lpstr>Slide 254</vt:lpstr>
      <vt:lpstr>Slide 255</vt:lpstr>
      <vt:lpstr>Slide 256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AND PUERPERIUM</dc:title>
  <dc:creator>user</dc:creator>
  <cp:lastModifiedBy>user</cp:lastModifiedBy>
  <cp:revision>69</cp:revision>
  <dcterms:created xsi:type="dcterms:W3CDTF">2016-12-14T05:42:06Z</dcterms:created>
  <dcterms:modified xsi:type="dcterms:W3CDTF">2017-10-31T14:00:29Z</dcterms:modified>
</cp:coreProperties>
</file>