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83" r:id="rId3"/>
    <p:sldId id="284" r:id="rId4"/>
    <p:sldId id="278" r:id="rId5"/>
    <p:sldId id="257" r:id="rId6"/>
    <p:sldId id="258" r:id="rId7"/>
    <p:sldId id="259" r:id="rId8"/>
    <p:sldId id="262" r:id="rId9"/>
    <p:sldId id="261" r:id="rId10"/>
    <p:sldId id="263" r:id="rId11"/>
    <p:sldId id="264" r:id="rId12"/>
    <p:sldId id="265" r:id="rId13"/>
    <p:sldId id="266" r:id="rId14"/>
    <p:sldId id="267" r:id="rId15"/>
    <p:sldId id="271" r:id="rId16"/>
    <p:sldId id="270" r:id="rId17"/>
    <p:sldId id="269" r:id="rId18"/>
    <p:sldId id="272" r:id="rId19"/>
    <p:sldId id="280" r:id="rId20"/>
    <p:sldId id="273" r:id="rId21"/>
    <p:sldId id="281" r:id="rId22"/>
    <p:sldId id="274" r:id="rId23"/>
    <p:sldId id="275" r:id="rId24"/>
    <p:sldId id="276" r:id="rId25"/>
    <p:sldId id="277" r:id="rId26"/>
  </p:sldIdLst>
  <p:sldSz cx="9144000" cy="6858000" type="screen4x3"/>
  <p:notesSz cx="6858000" cy="9144000"/>
  <p:defaultTextStyle>
    <a:defPPr>
      <a:defRPr lang="en-US"/>
    </a:defPPr>
    <a:lvl1pPr algn="l" rtl="0" fontAlgn="base">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sz="1400" kern="1200">
        <a:solidFill>
          <a:schemeClr val="tx1"/>
        </a:solidFill>
        <a:latin typeface="Times New Roman" pitchFamily="18" charset="0"/>
        <a:ea typeface="+mn-ea"/>
        <a:cs typeface="+mn-cs"/>
      </a:defRPr>
    </a:lvl2pPr>
    <a:lvl3pPr marL="914400" algn="l" rtl="0" fontAlgn="base">
      <a:spcBef>
        <a:spcPct val="0"/>
      </a:spcBef>
      <a:spcAft>
        <a:spcPct val="0"/>
      </a:spcAft>
      <a:defRPr sz="1400" kern="1200">
        <a:solidFill>
          <a:schemeClr val="tx1"/>
        </a:solidFill>
        <a:latin typeface="Times New Roman" pitchFamily="18" charset="0"/>
        <a:ea typeface="+mn-ea"/>
        <a:cs typeface="+mn-cs"/>
      </a:defRPr>
    </a:lvl3pPr>
    <a:lvl4pPr marL="1371600" algn="l" rtl="0" fontAlgn="base">
      <a:spcBef>
        <a:spcPct val="0"/>
      </a:spcBef>
      <a:spcAft>
        <a:spcPct val="0"/>
      </a:spcAft>
      <a:defRPr sz="1400" kern="1200">
        <a:solidFill>
          <a:schemeClr val="tx1"/>
        </a:solidFill>
        <a:latin typeface="Times New Roman" pitchFamily="18" charset="0"/>
        <a:ea typeface="+mn-ea"/>
        <a:cs typeface="+mn-cs"/>
      </a:defRPr>
    </a:lvl4pPr>
    <a:lvl5pPr marL="1828800" algn="l" rtl="0" fontAlgn="base">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395" autoAdjust="0"/>
    <p:restoredTop sz="94660"/>
  </p:normalViewPr>
  <p:slideViewPr>
    <p:cSldViewPr>
      <p:cViewPr>
        <p:scale>
          <a:sx n="87" d="100"/>
          <a:sy n="87" d="100"/>
        </p:scale>
        <p:origin x="-708"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606F9E2-29E0-45EF-A762-19E4BFB1C4D8}" type="datetimeFigureOut">
              <a:rPr lang="en-US"/>
              <a:pPr>
                <a:defRPr/>
              </a:pPr>
              <a:t>5/17/2021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A002B02-8BAE-4499-A947-7389F3E5B14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A93BAE-65D9-4710-B2BC-1373909B35EA}"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E6A169-308E-4B75-8DE8-12398E33A0FE}"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ADE3C9-ACB0-47C8-9CEC-2FFF3AA32CBA}"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D7FC07-A57E-4F70-8898-B256F6025326}"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81DCB4-5C14-4122-9FA1-72CB6B852A39}"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421D63C-A7FE-4DAE-BF5E-3F5D4CFD5A67}"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2E7449-1CD8-4185-8C69-39A20041F52A}"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4D5EE7-0AEC-41DD-8ABC-07344FB49AEB}"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BC3A2C-A876-4027-A1D0-21BE2412B9AA}"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8119B9-0B1B-4FE4-8283-52F070DF9DFE}" type="slidenum">
              <a:rPr lang="en-US" smtClean="0"/>
              <a:pPr/>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519A9B-9CB2-4A2B-BE81-ABE70363C98B}" type="slidenum">
              <a:rPr lang="en-US"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84754C-2DBC-4178-858D-61716571B490}" type="slidenum">
              <a:rPr lang="en-US" smtClean="0"/>
              <a:pPr/>
              <a:t>4</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A3476A-7A05-4592-9A75-E44F6F17D733}" type="slidenum">
              <a:rPr lang="en-US" smtClean="0"/>
              <a:pPr/>
              <a:t>22</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EBF705B-7744-4F84-9756-0FE897BFFE66}" type="slidenum">
              <a:rPr lang="en-US" smtClean="0"/>
              <a:pPr/>
              <a:t>23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4C2AE1-A54E-4E20-8035-7C8090B89F0E}" type="slidenum">
              <a:rPr lang="en-US" smtClean="0"/>
              <a:pPr/>
              <a:t>24</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428608-0CBB-408B-A1F3-4A1BB07B0573}" type="slidenum">
              <a:rPr lang="en-US" smtClean="0"/>
              <a:pPr/>
              <a:t>25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537FD7-1D76-4D53-9B36-BBE95F9E0C22}"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E9A1D15-7250-4013-A22F-69C06648C776}" type="slidenum">
              <a:rPr lang="en-US" smtClean="0"/>
              <a:pPr/>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EF64B89-4A6F-4EDB-8F0F-0A376BFE3278}" type="slidenum">
              <a:rPr lang="en-US" smtClean="0"/>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EF8872-1904-489B-8B1C-84B9C9E96016}"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8CE9D7-4FB5-45B0-879A-B3CAD5077F6F}"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E7027B-9C9F-4152-9048-5CA70BADE84D}"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CFC83E-100B-45FD-875C-65EAD811EA84}"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BE473EBE-DDEF-4168-854B-D704ADAF2CD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C25D05D-6AF9-4C79-A8CD-4FA3C135EBE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9811A64-CE1B-43B9-964B-E4E73AE1A28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568E616-53DE-41D7-B2AB-FF633F5CC6D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69CB4639-B3BD-4C5B-8913-914144557AA9}"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1B399DD4-0A82-4829-9A50-82C8A52432D4}"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430BAD7F-E7E7-4451-AB4B-F8CF94AFB18D}"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BA0C1521-AD5A-49D6-B5CD-E62185DBB870}"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6B3D8C7-D5A1-4082-AA28-4A6289B66CE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5981DF5-AB8C-4AD4-AD18-313689BD8270}"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63E01282-AC4F-4CE4-A3B9-8A073791D30F}"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C477D561-12A4-4FA9-B2B9-5C1C0856AAA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73" r:id="rId1"/>
    <p:sldLayoutId id="2147483769" r:id="rId2"/>
    <p:sldLayoutId id="2147483774" r:id="rId3"/>
    <p:sldLayoutId id="2147483775" r:id="rId4"/>
    <p:sldLayoutId id="2147483776" r:id="rId5"/>
    <p:sldLayoutId id="2147483777" r:id="rId6"/>
    <p:sldLayoutId id="2147483770" r:id="rId7"/>
    <p:sldLayoutId id="2147483778" r:id="rId8"/>
    <p:sldLayoutId id="2147483779" r:id="rId9"/>
    <p:sldLayoutId id="2147483771" r:id="rId10"/>
    <p:sldLayoutId id="2147483772"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en-US" dirty="0" smtClean="0"/>
              <a:t>NORMAL PUERPERIUM </a:t>
            </a:r>
            <a:endParaRPr lang="en-US" dirty="0" smtClean="0"/>
          </a:p>
        </p:txBody>
      </p:sp>
      <p:sp>
        <p:nvSpPr>
          <p:cNvPr id="9219" name="Rectangle 3"/>
          <p:cNvSpPr>
            <a:spLocks noGrp="1" noChangeArrowheads="1"/>
          </p:cNvSpPr>
          <p:nvPr>
            <p:ph type="subTitle" idx="1"/>
          </p:nvPr>
        </p:nvSpPr>
        <p:spPr>
          <a:xfrm>
            <a:off x="685800" y="3611563"/>
            <a:ext cx="7772400" cy="1200150"/>
          </a:xfrm>
        </p:spPr>
        <p:txBody>
          <a:bodyPr/>
          <a:lstStyle/>
          <a:p>
            <a:pPr marR="0" eaLnBrk="1" hangingPunct="1"/>
            <a:r>
              <a:rPr lang="en-US" b="1" dirty="0" smtClean="0"/>
              <a:t>ALI MUMBO</a:t>
            </a:r>
          </a:p>
          <a:p>
            <a:pPr marR="0" eaLnBrk="1" hangingPunct="1"/>
            <a:r>
              <a:rPr lang="en-US" b="1" dirty="0" smtClean="0"/>
              <a:t>REPRODUCTIVE HEALTH</a:t>
            </a:r>
            <a:endParaRPr lang="en-US"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normAutofit lnSpcReduction="10000"/>
          </a:bodyPr>
          <a:lstStyle/>
          <a:p>
            <a:pPr marL="365760" indent="-256032" eaLnBrk="1" fontAlgn="auto" hangingPunct="1">
              <a:spcAft>
                <a:spcPts val="0"/>
              </a:spcAft>
              <a:buFont typeface="Wingdings 3"/>
              <a:buChar char=""/>
              <a:defRPr/>
            </a:pPr>
            <a:r>
              <a:rPr lang="en-US" sz="2800" b="1" smtClean="0"/>
              <a:t>Lochia serosa</a:t>
            </a:r>
            <a:r>
              <a:rPr lang="en-US" sz="2800" smtClean="0"/>
              <a:t> – the color gradually changes to brown then yellow lasts for a week.  Has less RBC’s but more WBC’s, wound discharge and mucus from the cervix.</a:t>
            </a:r>
          </a:p>
          <a:p>
            <a:pPr marL="365760" indent="-256032" eaLnBrk="1" fontAlgn="auto" hangingPunct="1">
              <a:spcAft>
                <a:spcPts val="0"/>
              </a:spcAft>
              <a:buFont typeface="Wingdings 3"/>
              <a:buChar char=""/>
              <a:defRPr/>
            </a:pPr>
            <a:r>
              <a:rPr lang="en-US" sz="2800" b="1" smtClean="0"/>
              <a:t>Lochia alba</a:t>
            </a:r>
            <a:r>
              <a:rPr lang="en-US" sz="2800" smtClean="0"/>
              <a:t> – whitish turbid fluid last for one to two weeks.  Consists of decidual cells, mucus, white blood cells and epithelial cells.</a:t>
            </a:r>
          </a:p>
          <a:p>
            <a:pPr marL="365760" indent="-256032" eaLnBrk="1" fontAlgn="auto" hangingPunct="1">
              <a:spcAft>
                <a:spcPts val="0"/>
              </a:spcAft>
              <a:buFont typeface="Wingdings 3"/>
              <a:buChar char=""/>
              <a:defRPr/>
            </a:pPr>
            <a:r>
              <a:rPr lang="en-US" sz="2800" b="1" smtClean="0"/>
              <a:t>Offensive smelling lochia</a:t>
            </a:r>
            <a:r>
              <a:rPr lang="en-US" sz="2800" smtClean="0"/>
              <a:t> indicates the presence of bacteria and pus in the discharge.</a:t>
            </a:r>
          </a:p>
        </p:txBody>
      </p:sp>
      <p:sp>
        <p:nvSpPr>
          <p:cNvPr id="10242" name="Rectangle 2"/>
          <p:cNvSpPr>
            <a:spLocks noGrp="1" noChangeArrowheads="1"/>
          </p:cNvSpPr>
          <p:nvPr>
            <p:ph type="title"/>
          </p:nvPr>
        </p:nvSpPr>
        <p:spPr/>
        <p:txBody>
          <a:bodyPr/>
          <a:lstStyle/>
          <a:p>
            <a:pPr eaLnBrk="1" fontAlgn="auto" hangingPunct="1">
              <a:spcAft>
                <a:spcPts val="0"/>
              </a:spcAft>
              <a:defRPr/>
            </a:pPr>
            <a:r>
              <a:rPr lang="en-US" dirty="0" err="1" smtClean="0"/>
              <a:t>Lochia</a:t>
            </a:r>
            <a:r>
              <a:rPr lang="en-US" dirty="0" smtClean="0"/>
              <a:t> loss cont….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p:txBody>
          <a:bodyPr/>
          <a:lstStyle/>
          <a:p>
            <a:pPr eaLnBrk="1" hangingPunct="1">
              <a:lnSpc>
                <a:spcPct val="90000"/>
              </a:lnSpc>
            </a:pPr>
            <a:r>
              <a:rPr lang="en-US" b="1" smtClean="0"/>
              <a:t>Cervix</a:t>
            </a:r>
            <a:r>
              <a:rPr lang="en-US" smtClean="0"/>
              <a:t> – Immediately after delivery is 2-3 cm, flabby irregular and with post birth trauma.  By one week admits only a finger (slit appearance).</a:t>
            </a:r>
          </a:p>
          <a:p>
            <a:pPr eaLnBrk="1" hangingPunct="1">
              <a:lnSpc>
                <a:spcPct val="90000"/>
              </a:lnSpc>
            </a:pPr>
            <a:r>
              <a:rPr lang="en-US" b="1" smtClean="0"/>
              <a:t>Vagina</a:t>
            </a:r>
            <a:r>
              <a:rPr lang="en-US" smtClean="0"/>
              <a:t> – Rugosity is lost at delivery but has re-epithelialised and returns by 3 weeks .  However the size and elasticity does not fully recover.</a:t>
            </a:r>
          </a:p>
          <a:p>
            <a:pPr eaLnBrk="1" hangingPunct="1">
              <a:lnSpc>
                <a:spcPct val="90000"/>
              </a:lnSpc>
            </a:pPr>
            <a:r>
              <a:rPr lang="en-US" b="1" smtClean="0"/>
              <a:t>Hymen</a:t>
            </a:r>
            <a:r>
              <a:rPr lang="en-US" smtClean="0"/>
              <a:t> – Carunculae mytriformes.</a:t>
            </a:r>
          </a:p>
          <a:p>
            <a:pPr eaLnBrk="1" hangingPunct="1">
              <a:lnSpc>
                <a:spcPct val="90000"/>
              </a:lnSpc>
              <a:buFontTx/>
              <a:buNone/>
            </a:pPr>
            <a:endParaRPr lang="en-US" smtClean="0"/>
          </a:p>
        </p:txBody>
      </p:sp>
      <p:sp>
        <p:nvSpPr>
          <p:cNvPr id="11266" name="Rectangle 2"/>
          <p:cNvSpPr>
            <a:spLocks noGrp="1" noChangeArrowheads="1"/>
          </p:cNvSpPr>
          <p:nvPr>
            <p:ph type="title"/>
          </p:nvPr>
        </p:nvSpPr>
        <p:spPr/>
        <p:txBody>
          <a:bodyPr/>
          <a:lstStyle/>
          <a:p>
            <a:pPr eaLnBrk="1" fontAlgn="auto" hangingPunct="1">
              <a:spcAft>
                <a:spcPts val="0"/>
              </a:spcAft>
              <a:defRPr/>
            </a:pPr>
            <a:r>
              <a:rPr lang="en-US" dirty="0" smtClean="0"/>
              <a:t>Anatomical changes cont….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p:txBody>
          <a:bodyPr/>
          <a:lstStyle/>
          <a:p>
            <a:pPr eaLnBrk="1" hangingPunct="1"/>
            <a:r>
              <a:rPr lang="en-US" b="1" dirty="0" smtClean="0"/>
              <a:t>Other pelvic organs</a:t>
            </a:r>
            <a:r>
              <a:rPr lang="en-US" dirty="0" smtClean="0"/>
              <a:t> – The pelvic floor risks having genital hernias post delivery(</a:t>
            </a:r>
            <a:r>
              <a:rPr lang="en-US" dirty="0" err="1" smtClean="0"/>
              <a:t>prolapse</a:t>
            </a:r>
            <a:r>
              <a:rPr lang="en-US" dirty="0" smtClean="0"/>
              <a:t>)  Involution takes six weeks.</a:t>
            </a:r>
          </a:p>
          <a:p>
            <a:pPr eaLnBrk="1" hangingPunct="1"/>
            <a:r>
              <a:rPr lang="en-US" b="1" dirty="0" smtClean="0"/>
              <a:t>Abdominal wall </a:t>
            </a:r>
            <a:r>
              <a:rPr lang="en-US" dirty="0" smtClean="0"/>
              <a:t>- Laxity, rupture of elastic </a:t>
            </a:r>
            <a:r>
              <a:rPr lang="en-US" dirty="0" err="1" smtClean="0"/>
              <a:t>fibres</a:t>
            </a:r>
            <a:r>
              <a:rPr lang="en-US" dirty="0" smtClean="0"/>
              <a:t> </a:t>
            </a:r>
            <a:r>
              <a:rPr lang="en-US" dirty="0" smtClean="0"/>
              <a:t>, </a:t>
            </a:r>
            <a:r>
              <a:rPr lang="en-US" dirty="0" smtClean="0"/>
              <a:t>persistent </a:t>
            </a:r>
            <a:r>
              <a:rPr lang="en-US" dirty="0" err="1" smtClean="0"/>
              <a:t>striae</a:t>
            </a:r>
            <a:r>
              <a:rPr lang="en-US" dirty="0" smtClean="0"/>
              <a:t>, diastases of the rectus muscle.  Involutes by the sixth week.</a:t>
            </a:r>
          </a:p>
        </p:txBody>
      </p:sp>
      <p:sp>
        <p:nvSpPr>
          <p:cNvPr id="12290" name="Rectangle 2"/>
          <p:cNvSpPr>
            <a:spLocks noGrp="1" noChangeArrowheads="1"/>
          </p:cNvSpPr>
          <p:nvPr>
            <p:ph type="title"/>
          </p:nvPr>
        </p:nvSpPr>
        <p:spPr/>
        <p:txBody>
          <a:bodyPr/>
          <a:lstStyle/>
          <a:p>
            <a:pPr eaLnBrk="1" fontAlgn="auto" hangingPunct="1">
              <a:spcAft>
                <a:spcPts val="0"/>
              </a:spcAft>
              <a:defRPr/>
            </a:pPr>
            <a:r>
              <a:rPr lang="en-US" dirty="0" smtClean="0"/>
              <a:t>Anatomical changes cont….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normAutofit lnSpcReduction="10000"/>
          </a:bodyPr>
          <a:lstStyle/>
          <a:p>
            <a:pPr marL="365760" indent="-256032" eaLnBrk="1" fontAlgn="auto" hangingPunct="1">
              <a:lnSpc>
                <a:spcPct val="80000"/>
              </a:lnSpc>
              <a:spcAft>
                <a:spcPts val="0"/>
              </a:spcAft>
              <a:buFont typeface="Wingdings 3"/>
              <a:buChar char=""/>
              <a:defRPr/>
            </a:pPr>
            <a:r>
              <a:rPr lang="en-US" sz="2400" b="1" smtClean="0"/>
              <a:t>The Vital signs</a:t>
            </a:r>
            <a:r>
              <a:rPr lang="en-US" sz="2400" smtClean="0"/>
              <a:t> – PR increases with labor and remains variable for 48 hrs.  If persistently &gt;100beats/min r/o sepsis or shock.</a:t>
            </a:r>
          </a:p>
          <a:p>
            <a:pPr marL="365760" indent="-256032" eaLnBrk="1" fontAlgn="auto" hangingPunct="1">
              <a:lnSpc>
                <a:spcPct val="80000"/>
              </a:lnSpc>
              <a:spcAft>
                <a:spcPts val="0"/>
              </a:spcAft>
              <a:buFont typeface="Wingdings 3"/>
              <a:buChar char=""/>
              <a:defRPr/>
            </a:pPr>
            <a:r>
              <a:rPr lang="en-US" sz="2400" b="1" smtClean="0"/>
              <a:t>Temperature</a:t>
            </a:r>
            <a:r>
              <a:rPr lang="en-US" sz="2400" smtClean="0"/>
              <a:t> is subnormal after delivery. Renormalizes by 24 hrs.  There maybe elevation on the third day due to letting down reflex and engorgement of the breasts. If persistently &gt;38</a:t>
            </a:r>
            <a:r>
              <a:rPr lang="en-US" sz="2400" baseline="30000" smtClean="0"/>
              <a:t>o</a:t>
            </a:r>
            <a:r>
              <a:rPr lang="en-US" sz="2400" smtClean="0"/>
              <a:t>C investigate.</a:t>
            </a:r>
          </a:p>
          <a:p>
            <a:pPr marL="365760" indent="-256032" eaLnBrk="1" fontAlgn="auto" hangingPunct="1">
              <a:lnSpc>
                <a:spcPct val="80000"/>
              </a:lnSpc>
              <a:spcAft>
                <a:spcPts val="0"/>
              </a:spcAft>
              <a:buFont typeface="Wingdings 3"/>
              <a:buChar char=""/>
              <a:defRPr/>
            </a:pPr>
            <a:r>
              <a:rPr lang="en-US" sz="2400" b="1" smtClean="0"/>
              <a:t>Haemodynamics</a:t>
            </a:r>
            <a:r>
              <a:rPr lang="en-US" sz="2400" smtClean="0"/>
              <a:t> – Increased cardiac output.  Also depends on the mode of delivery, anesthesia, analgesics, blood loss and oxytocic agents used. The BP increases in the first five days due to increased uterine vascular resistance and increased plasma volume.  There is then a phase of diuresis and cardiac output falls in two weeks.</a:t>
            </a:r>
          </a:p>
        </p:txBody>
      </p:sp>
      <p:sp>
        <p:nvSpPr>
          <p:cNvPr id="13314" name="Rectangle 2"/>
          <p:cNvSpPr>
            <a:spLocks noGrp="1" noChangeArrowheads="1"/>
          </p:cNvSpPr>
          <p:nvPr>
            <p:ph type="title"/>
          </p:nvPr>
        </p:nvSpPr>
        <p:spPr/>
        <p:txBody>
          <a:bodyPr/>
          <a:lstStyle/>
          <a:p>
            <a:pPr eaLnBrk="1" fontAlgn="auto" hangingPunct="1">
              <a:spcAft>
                <a:spcPts val="0"/>
              </a:spcAft>
              <a:defRPr/>
            </a:pPr>
            <a:r>
              <a:rPr lang="en-US" smtClean="0"/>
              <a:t>Physiological changes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457200" y="1905000"/>
            <a:ext cx="8229600" cy="4525963"/>
          </a:xfrm>
        </p:spPr>
        <p:txBody>
          <a:bodyPr/>
          <a:lstStyle/>
          <a:p>
            <a:pPr eaLnBrk="1" hangingPunct="1">
              <a:lnSpc>
                <a:spcPct val="80000"/>
              </a:lnSpc>
            </a:pPr>
            <a:r>
              <a:rPr lang="en-US" sz="2400" b="1" smtClean="0">
                <a:latin typeface="Times New Roman" pitchFamily="18" charset="0"/>
              </a:rPr>
              <a:t>Blood volume</a:t>
            </a:r>
            <a:r>
              <a:rPr lang="en-US" sz="2400" smtClean="0">
                <a:latin typeface="Times New Roman" pitchFamily="18" charset="0"/>
              </a:rPr>
              <a:t> – Reduction from delivery and haematocrit seen as elevated within a week.  In PET/Eclampsia there is haemodilution due to mobilization of fluid from the interstitial space.</a:t>
            </a:r>
          </a:p>
          <a:p>
            <a:pPr eaLnBrk="1" hangingPunct="1">
              <a:lnSpc>
                <a:spcPct val="80000"/>
              </a:lnSpc>
            </a:pPr>
            <a:r>
              <a:rPr lang="en-US" sz="2400" b="1" smtClean="0">
                <a:latin typeface="Times New Roman" pitchFamily="18" charset="0"/>
              </a:rPr>
              <a:t>Weight loss</a:t>
            </a:r>
            <a:r>
              <a:rPr lang="en-US" sz="2400" smtClean="0">
                <a:latin typeface="Times New Roman" pitchFamily="18" charset="0"/>
              </a:rPr>
              <a:t> – 4Kg are lost at delivery .  An added 3Kg lost during the puerperium. There is a net gain from the pregnancy of 3 -5kG.</a:t>
            </a:r>
          </a:p>
          <a:p>
            <a:pPr eaLnBrk="1" hangingPunct="1">
              <a:lnSpc>
                <a:spcPct val="80000"/>
              </a:lnSpc>
            </a:pPr>
            <a:r>
              <a:rPr lang="en-US" sz="2400" b="1" smtClean="0">
                <a:latin typeface="Times New Roman" pitchFamily="18" charset="0"/>
              </a:rPr>
              <a:t>Haematopoiesis</a:t>
            </a:r>
            <a:r>
              <a:rPr lang="en-US" sz="2400" smtClean="0">
                <a:latin typeface="Times New Roman" pitchFamily="18" charset="0"/>
              </a:rPr>
              <a:t> – Reticulocytosis for the first four days and elevated erythropoietin for the first week. The bone marrow is hyperactive,  Leucocytosis with granulocytosis seen.</a:t>
            </a:r>
          </a:p>
          <a:p>
            <a:pPr eaLnBrk="1" hangingPunct="1">
              <a:lnSpc>
                <a:spcPct val="80000"/>
              </a:lnSpc>
            </a:pPr>
            <a:r>
              <a:rPr lang="en-US" sz="2400" b="1" smtClean="0">
                <a:latin typeface="Times New Roman" pitchFamily="18" charset="0"/>
              </a:rPr>
              <a:t>Haemostatic system </a:t>
            </a:r>
            <a:r>
              <a:rPr lang="en-US" sz="2400" smtClean="0">
                <a:latin typeface="Times New Roman" pitchFamily="18" charset="0"/>
              </a:rPr>
              <a:t>– Upon delivery there is consumption of clotting factors and these then have a resurgence by the fourth post delivery day (platelets , fibrinogen and factor VIII). At the same time fibrinolysis factors appear. </a:t>
            </a:r>
          </a:p>
          <a:p>
            <a:pPr eaLnBrk="1" hangingPunct="1">
              <a:lnSpc>
                <a:spcPct val="80000"/>
              </a:lnSpc>
            </a:pPr>
            <a:endParaRPr lang="en-US" sz="2400" smtClean="0">
              <a:latin typeface="Times New Roman" pitchFamily="18" charset="0"/>
            </a:endParaRPr>
          </a:p>
        </p:txBody>
      </p:sp>
      <p:sp>
        <p:nvSpPr>
          <p:cNvPr id="14338" name="Rectangle 2"/>
          <p:cNvSpPr>
            <a:spLocks noGrp="1" noChangeArrowheads="1"/>
          </p:cNvSpPr>
          <p:nvPr>
            <p:ph type="title"/>
          </p:nvPr>
        </p:nvSpPr>
        <p:spPr/>
        <p:txBody>
          <a:bodyPr/>
          <a:lstStyle/>
          <a:p>
            <a:pPr eaLnBrk="1" fontAlgn="auto" hangingPunct="1">
              <a:spcAft>
                <a:spcPts val="0"/>
              </a:spcAft>
              <a:defRPr/>
            </a:pPr>
            <a:r>
              <a:rPr lang="en-US" smtClean="0"/>
              <a:t>Physiological changes cont….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p:txBody>
          <a:bodyPr/>
          <a:lstStyle/>
          <a:p>
            <a:pPr eaLnBrk="1" hangingPunct="1">
              <a:buFont typeface="Times New Roman" pitchFamily="18" charset="0"/>
              <a:buChar char="•"/>
            </a:pPr>
            <a:r>
              <a:rPr lang="en-US" sz="2400" b="1" smtClean="0">
                <a:latin typeface="Times New Roman" pitchFamily="18" charset="0"/>
              </a:rPr>
              <a:t>Respiratory system</a:t>
            </a:r>
            <a:r>
              <a:rPr lang="en-US" sz="2400" smtClean="0">
                <a:latin typeface="Times New Roman" pitchFamily="18" charset="0"/>
              </a:rPr>
              <a:t> – Residual volume increases.  Vital capacity and inspiratory capacity reduce. Maximum breathing capacity reduces. </a:t>
            </a:r>
          </a:p>
          <a:p>
            <a:pPr eaLnBrk="1" hangingPunct="1">
              <a:buFont typeface="Times New Roman" pitchFamily="18" charset="0"/>
              <a:buChar char="•"/>
            </a:pPr>
            <a:r>
              <a:rPr lang="en-US" sz="2400" b="1" smtClean="0">
                <a:latin typeface="Times New Roman" pitchFamily="18" charset="0"/>
              </a:rPr>
              <a:t>Gastrointestinal system</a:t>
            </a:r>
            <a:r>
              <a:rPr lang="en-US" sz="2400" smtClean="0">
                <a:latin typeface="Times New Roman" pitchFamily="18" charset="0"/>
              </a:rPr>
              <a:t>- Thirst in the first two days due to loss of blood, urine and sweating. Constipation  from dehydration and pain in the abdominal or perineal wounds.</a:t>
            </a:r>
          </a:p>
          <a:p>
            <a:pPr eaLnBrk="1" hangingPunct="1">
              <a:buFont typeface="Times New Roman" pitchFamily="18" charset="0"/>
              <a:buChar char="•"/>
            </a:pPr>
            <a:r>
              <a:rPr lang="en-US" sz="2400" b="1" smtClean="0">
                <a:latin typeface="Times New Roman" pitchFamily="18" charset="0"/>
              </a:rPr>
              <a:t>Urinary system </a:t>
            </a:r>
            <a:r>
              <a:rPr lang="en-US" sz="2400" smtClean="0">
                <a:latin typeface="Times New Roman" pitchFamily="18" charset="0"/>
              </a:rPr>
              <a:t>- Bladder edematous and incomplete emptying.  Dilatation of the ureters and the pelvic calyces. Renal glycosuria disappears. Diuresis is marked the first two days. Creatinine clearance normal in one week. Blood urea increases within a week of postpartum. </a:t>
            </a:r>
          </a:p>
          <a:p>
            <a:pPr eaLnBrk="1" hangingPunct="1"/>
            <a:endParaRPr lang="en-US" sz="2400" smtClean="0">
              <a:latin typeface="Times New Roman" pitchFamily="18" charset="0"/>
            </a:endParaRPr>
          </a:p>
          <a:p>
            <a:pPr eaLnBrk="1" hangingPunct="1"/>
            <a:endParaRPr lang="en-US" smtClean="0"/>
          </a:p>
        </p:txBody>
      </p:sp>
      <p:sp>
        <p:nvSpPr>
          <p:cNvPr id="15362" name="Rectangle 2"/>
          <p:cNvSpPr>
            <a:spLocks noGrp="1" noChangeArrowheads="1"/>
          </p:cNvSpPr>
          <p:nvPr>
            <p:ph type="title"/>
          </p:nvPr>
        </p:nvSpPr>
        <p:spPr/>
        <p:txBody>
          <a:bodyPr/>
          <a:lstStyle/>
          <a:p>
            <a:pPr eaLnBrk="1" fontAlgn="auto" hangingPunct="1">
              <a:spcAft>
                <a:spcPts val="0"/>
              </a:spcAft>
              <a:defRPr/>
            </a:pPr>
            <a:r>
              <a:rPr lang="en-US" smtClean="0"/>
              <a:t>Physiological changes cont….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p:txBody>
          <a:bodyPr/>
          <a:lstStyle/>
          <a:p>
            <a:pPr eaLnBrk="1" hangingPunct="1"/>
            <a:r>
              <a:rPr lang="en-US" sz="2200" b="1" smtClean="0">
                <a:latin typeface="Times New Roman" pitchFamily="18" charset="0"/>
              </a:rPr>
              <a:t>Hormonal milieu </a:t>
            </a:r>
            <a:r>
              <a:rPr lang="en-US" sz="2200" smtClean="0">
                <a:latin typeface="Times New Roman" pitchFamily="18" charset="0"/>
              </a:rPr>
              <a:t>- Estrogen and progesterone levels decline. These levels may persist as low in breastfeeding mothers.  In non- lactating mothers the resumption of menstruation may occur by 4-6 weeks. Important in consideration of LAM as a contraceptive choice. The HPL undetectable in one day.  The levels of HCG &lt;100mIU/ml within one week. This decline may take longer in the case of an abortion or molar pregnancy.</a:t>
            </a:r>
          </a:p>
          <a:p>
            <a:pPr eaLnBrk="1" hangingPunct="1"/>
            <a:r>
              <a:rPr lang="en-US" sz="2200" b="1" smtClean="0">
                <a:latin typeface="Times New Roman" pitchFamily="18" charset="0"/>
              </a:rPr>
              <a:t>Prolactin levels</a:t>
            </a:r>
            <a:r>
              <a:rPr lang="en-US" sz="2200" smtClean="0">
                <a:latin typeface="Times New Roman" pitchFamily="18" charset="0"/>
              </a:rPr>
              <a:t> increase as the mother prepares for lactation.</a:t>
            </a:r>
          </a:p>
          <a:p>
            <a:pPr eaLnBrk="1" hangingPunct="1"/>
            <a:r>
              <a:rPr lang="en-US" sz="2200" b="1" smtClean="0">
                <a:latin typeface="Times New Roman" pitchFamily="18" charset="0"/>
              </a:rPr>
              <a:t>Insulin</a:t>
            </a:r>
            <a:r>
              <a:rPr lang="en-US" sz="2200" smtClean="0">
                <a:latin typeface="Times New Roman" pitchFamily="18" charset="0"/>
              </a:rPr>
              <a:t> requirement declines post delivery. Important in the control of diabetes.</a:t>
            </a:r>
          </a:p>
          <a:p>
            <a:pPr eaLnBrk="1" hangingPunct="1"/>
            <a:r>
              <a:rPr lang="en-US" sz="2200" b="1" smtClean="0">
                <a:latin typeface="Times New Roman" pitchFamily="18" charset="0"/>
              </a:rPr>
              <a:t>Corticosteroids </a:t>
            </a:r>
            <a:r>
              <a:rPr lang="en-US" sz="2200" smtClean="0">
                <a:latin typeface="Times New Roman" pitchFamily="18" charset="0"/>
              </a:rPr>
              <a:t>that were present during pregnancy decline and flare up of autoimmune diseases may occur during puerperium.</a:t>
            </a:r>
          </a:p>
        </p:txBody>
      </p:sp>
      <p:sp>
        <p:nvSpPr>
          <p:cNvPr id="16386" name="Rectangle 2"/>
          <p:cNvSpPr>
            <a:spLocks noGrp="1" noChangeArrowheads="1"/>
          </p:cNvSpPr>
          <p:nvPr>
            <p:ph type="title"/>
          </p:nvPr>
        </p:nvSpPr>
        <p:spPr/>
        <p:txBody>
          <a:bodyPr/>
          <a:lstStyle/>
          <a:p>
            <a:pPr eaLnBrk="1" fontAlgn="auto" hangingPunct="1">
              <a:spcAft>
                <a:spcPts val="0"/>
              </a:spcAft>
              <a:defRPr/>
            </a:pPr>
            <a:r>
              <a:rPr lang="en-US" smtClean="0"/>
              <a:t>Physiological changes cont….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normAutofit lnSpcReduction="10000"/>
          </a:bodyPr>
          <a:lstStyle/>
          <a:p>
            <a:pPr marL="609600" indent="-609600" eaLnBrk="1" fontAlgn="auto" hangingPunct="1">
              <a:lnSpc>
                <a:spcPct val="80000"/>
              </a:lnSpc>
              <a:spcAft>
                <a:spcPts val="0"/>
              </a:spcAft>
              <a:buFont typeface="Wingdings 3"/>
              <a:buChar char=""/>
              <a:defRPr/>
            </a:pPr>
            <a:r>
              <a:rPr lang="en-US" sz="2800" smtClean="0">
                <a:latin typeface="Times New Roman" pitchFamily="18" charset="0"/>
              </a:rPr>
              <a:t>The postpartum mother should </a:t>
            </a:r>
            <a:r>
              <a:rPr lang="en-US" sz="2800" u="sng" smtClean="0">
                <a:latin typeface="Times New Roman" pitchFamily="18" charset="0"/>
              </a:rPr>
              <a:t>not</a:t>
            </a:r>
            <a:r>
              <a:rPr lang="en-US" sz="2800" smtClean="0">
                <a:latin typeface="Times New Roman" pitchFamily="18" charset="0"/>
              </a:rPr>
              <a:t> be discharged immediately after delivery.  Ideally she should be seen in the ward for the first three days for:</a:t>
            </a:r>
          </a:p>
          <a:p>
            <a:pPr marL="609600" indent="-609600" eaLnBrk="1" fontAlgn="auto" hangingPunct="1">
              <a:lnSpc>
                <a:spcPct val="80000"/>
              </a:lnSpc>
              <a:spcAft>
                <a:spcPts val="0"/>
              </a:spcAft>
              <a:buFontTx/>
              <a:buAutoNum type="arabicPeriod"/>
              <a:defRPr/>
            </a:pPr>
            <a:r>
              <a:rPr lang="en-US" sz="2800" smtClean="0">
                <a:latin typeface="Times New Roman" pitchFamily="18" charset="0"/>
              </a:rPr>
              <a:t>Optimal nursing care, evaluation for danger signs</a:t>
            </a:r>
          </a:p>
          <a:p>
            <a:pPr marL="609600" indent="-609600" eaLnBrk="1" fontAlgn="auto" hangingPunct="1">
              <a:lnSpc>
                <a:spcPct val="80000"/>
              </a:lnSpc>
              <a:spcAft>
                <a:spcPts val="0"/>
              </a:spcAft>
              <a:buFontTx/>
              <a:buAutoNum type="arabicPeriod"/>
              <a:defRPr/>
            </a:pPr>
            <a:r>
              <a:rPr lang="en-US" sz="2800" smtClean="0">
                <a:latin typeface="Times New Roman" pitchFamily="18" charset="0"/>
              </a:rPr>
              <a:t>Assessment of emotional reactions and support</a:t>
            </a:r>
          </a:p>
          <a:p>
            <a:pPr marL="609600" indent="-609600" eaLnBrk="1" fontAlgn="auto" hangingPunct="1">
              <a:lnSpc>
                <a:spcPct val="80000"/>
              </a:lnSpc>
              <a:spcAft>
                <a:spcPts val="0"/>
              </a:spcAft>
              <a:buFontTx/>
              <a:buAutoNum type="arabicPeriod"/>
              <a:defRPr/>
            </a:pPr>
            <a:r>
              <a:rPr lang="en-US" sz="2800" smtClean="0">
                <a:latin typeface="Times New Roman" pitchFamily="18" charset="0"/>
              </a:rPr>
              <a:t>Ambulation and rest</a:t>
            </a:r>
          </a:p>
          <a:p>
            <a:pPr marL="609600" indent="-609600" eaLnBrk="1" fontAlgn="auto" hangingPunct="1">
              <a:lnSpc>
                <a:spcPct val="80000"/>
              </a:lnSpc>
              <a:spcAft>
                <a:spcPts val="0"/>
              </a:spcAft>
              <a:buFontTx/>
              <a:buAutoNum type="arabicPeriod"/>
              <a:defRPr/>
            </a:pPr>
            <a:r>
              <a:rPr lang="en-US" sz="2800" smtClean="0">
                <a:latin typeface="Times New Roman" pitchFamily="18" charset="0"/>
              </a:rPr>
              <a:t>Diet</a:t>
            </a:r>
          </a:p>
          <a:p>
            <a:pPr marL="609600" indent="-609600" eaLnBrk="1" fontAlgn="auto" hangingPunct="1">
              <a:lnSpc>
                <a:spcPct val="80000"/>
              </a:lnSpc>
              <a:spcAft>
                <a:spcPts val="0"/>
              </a:spcAft>
              <a:buFontTx/>
              <a:buAutoNum type="arabicPeriod"/>
              <a:defRPr/>
            </a:pPr>
            <a:r>
              <a:rPr lang="en-US" sz="2800" smtClean="0">
                <a:latin typeface="Times New Roman" pitchFamily="18" charset="0"/>
              </a:rPr>
              <a:t>Breastfeeding practice</a:t>
            </a:r>
          </a:p>
          <a:p>
            <a:pPr marL="609600" indent="-609600" eaLnBrk="1" fontAlgn="auto" hangingPunct="1">
              <a:lnSpc>
                <a:spcPct val="80000"/>
              </a:lnSpc>
              <a:spcAft>
                <a:spcPts val="0"/>
              </a:spcAft>
              <a:buFontTx/>
              <a:buAutoNum type="arabicPeriod"/>
              <a:defRPr/>
            </a:pPr>
            <a:r>
              <a:rPr lang="en-US" sz="2800" smtClean="0">
                <a:latin typeface="Times New Roman" pitchFamily="18" charset="0"/>
              </a:rPr>
              <a:t>Bowel function</a:t>
            </a:r>
          </a:p>
          <a:p>
            <a:pPr marL="609600" indent="-609600" eaLnBrk="1" fontAlgn="auto" hangingPunct="1">
              <a:lnSpc>
                <a:spcPct val="80000"/>
              </a:lnSpc>
              <a:spcAft>
                <a:spcPts val="0"/>
              </a:spcAft>
              <a:buFontTx/>
              <a:buAutoNum type="arabicPeriod"/>
              <a:defRPr/>
            </a:pPr>
            <a:r>
              <a:rPr lang="en-US" sz="2800" smtClean="0">
                <a:latin typeface="Times New Roman" pitchFamily="18" charset="0"/>
              </a:rPr>
              <a:t>Care of the bladder</a:t>
            </a:r>
          </a:p>
          <a:p>
            <a:pPr marL="609600" indent="-609600" eaLnBrk="1" fontAlgn="auto" hangingPunct="1">
              <a:lnSpc>
                <a:spcPct val="80000"/>
              </a:lnSpc>
              <a:spcAft>
                <a:spcPts val="0"/>
              </a:spcAft>
              <a:buFontTx/>
              <a:buAutoNum type="arabicPeriod"/>
              <a:defRPr/>
            </a:pPr>
            <a:r>
              <a:rPr lang="en-US" sz="2800" smtClean="0">
                <a:latin typeface="Times New Roman" pitchFamily="18" charset="0"/>
              </a:rPr>
              <a:t>Bathing</a:t>
            </a:r>
          </a:p>
          <a:p>
            <a:pPr marL="609600" indent="-609600" eaLnBrk="1" fontAlgn="auto" hangingPunct="1">
              <a:lnSpc>
                <a:spcPct val="80000"/>
              </a:lnSpc>
              <a:spcAft>
                <a:spcPts val="0"/>
              </a:spcAft>
              <a:buFontTx/>
              <a:buNone/>
              <a:defRPr/>
            </a:pPr>
            <a:r>
              <a:rPr lang="en-US" sz="2800" smtClean="0">
                <a:latin typeface="Times New Roman" pitchFamily="18" charset="0"/>
              </a:rPr>
              <a:t>		</a:t>
            </a:r>
          </a:p>
        </p:txBody>
      </p:sp>
      <p:sp>
        <p:nvSpPr>
          <p:cNvPr id="17410" name="Rectangle 2"/>
          <p:cNvSpPr>
            <a:spLocks noGrp="1" noChangeArrowheads="1"/>
          </p:cNvSpPr>
          <p:nvPr>
            <p:ph type="title"/>
          </p:nvPr>
        </p:nvSpPr>
        <p:spPr/>
        <p:txBody>
          <a:bodyPr/>
          <a:lstStyle/>
          <a:p>
            <a:pPr eaLnBrk="1" fontAlgn="auto" hangingPunct="1">
              <a:spcAft>
                <a:spcPts val="0"/>
              </a:spcAft>
              <a:defRPr/>
            </a:pPr>
            <a:r>
              <a:rPr lang="en-US" dirty="0" smtClean="0"/>
              <a:t>Management of the puerperium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381000" y="1371600"/>
            <a:ext cx="8229600" cy="5486400"/>
          </a:xfrm>
        </p:spPr>
        <p:txBody>
          <a:bodyPr/>
          <a:lstStyle/>
          <a:p>
            <a:pPr marL="609600" indent="-609600" eaLnBrk="1" hangingPunct="1">
              <a:lnSpc>
                <a:spcPct val="80000"/>
              </a:lnSpc>
              <a:buFontTx/>
              <a:buAutoNum type="arabicPeriod" startAt="9"/>
            </a:pPr>
            <a:r>
              <a:rPr lang="en-US" sz="2800" smtClean="0">
                <a:latin typeface="Times New Roman" pitchFamily="18" charset="0"/>
              </a:rPr>
              <a:t>Care of the episiotomy</a:t>
            </a:r>
          </a:p>
          <a:p>
            <a:pPr marL="609600" indent="-609600" eaLnBrk="1" hangingPunct="1">
              <a:lnSpc>
                <a:spcPct val="80000"/>
              </a:lnSpc>
              <a:buFontTx/>
              <a:buAutoNum type="arabicPeriod" startAt="9"/>
            </a:pPr>
            <a:r>
              <a:rPr lang="en-US" sz="2800" smtClean="0">
                <a:latin typeface="Times New Roman" pitchFamily="18" charset="0"/>
              </a:rPr>
              <a:t>Postpartum immunizations – Anti D, Rubella, neonatal KEPI immunization schedule</a:t>
            </a:r>
          </a:p>
          <a:p>
            <a:pPr marL="609600" indent="-609600" eaLnBrk="1" hangingPunct="1">
              <a:lnSpc>
                <a:spcPct val="80000"/>
              </a:lnSpc>
              <a:buFontTx/>
              <a:buAutoNum type="arabicPeriod" startAt="9"/>
            </a:pPr>
            <a:r>
              <a:rPr lang="en-US" sz="2800" smtClean="0">
                <a:latin typeface="Times New Roman" pitchFamily="18" charset="0"/>
              </a:rPr>
              <a:t>Postpartum medications – antibiotics, analgesics, hematinics, anticoagulants, antiretroviral therapy</a:t>
            </a:r>
          </a:p>
          <a:p>
            <a:pPr marL="609600" indent="-609600" eaLnBrk="1" hangingPunct="1">
              <a:lnSpc>
                <a:spcPct val="80000"/>
              </a:lnSpc>
              <a:buFontTx/>
              <a:buAutoNum type="arabicPeriod" startAt="9"/>
            </a:pPr>
            <a:r>
              <a:rPr lang="en-US" sz="2800" smtClean="0">
                <a:latin typeface="Times New Roman" pitchFamily="18" charset="0"/>
              </a:rPr>
              <a:t>Advise on resumption of sexual relationships</a:t>
            </a:r>
          </a:p>
          <a:p>
            <a:pPr marL="609600" indent="-609600" eaLnBrk="1" hangingPunct="1">
              <a:lnSpc>
                <a:spcPct val="80000"/>
              </a:lnSpc>
              <a:buFontTx/>
              <a:buAutoNum type="arabicPeriod" startAt="9"/>
            </a:pPr>
            <a:r>
              <a:rPr lang="en-US" sz="2800" smtClean="0">
                <a:latin typeface="Times New Roman" pitchFamily="18" charset="0"/>
              </a:rPr>
              <a:t>Contraceptive choices</a:t>
            </a:r>
          </a:p>
          <a:p>
            <a:pPr marL="609600" indent="-609600" eaLnBrk="1" hangingPunct="1">
              <a:lnSpc>
                <a:spcPct val="80000"/>
              </a:lnSpc>
              <a:buFontTx/>
              <a:buAutoNum type="arabicPeriod" startAt="9"/>
            </a:pPr>
            <a:r>
              <a:rPr lang="en-US" sz="2800" smtClean="0">
                <a:latin typeface="Times New Roman" pitchFamily="18" charset="0"/>
              </a:rPr>
              <a:t>Postnatal exercises and correct posture– strengthens the back, abdomen and perineum</a:t>
            </a:r>
          </a:p>
          <a:p>
            <a:pPr marL="609600" indent="-609600" eaLnBrk="1" hangingPunct="1">
              <a:lnSpc>
                <a:spcPct val="80000"/>
              </a:lnSpc>
              <a:buFontTx/>
              <a:buAutoNum type="arabicPeriod" startAt="9"/>
            </a:pPr>
            <a:r>
              <a:rPr lang="en-US" sz="2800" smtClean="0">
                <a:latin typeface="Times New Roman" pitchFamily="18" charset="0"/>
              </a:rPr>
              <a:t>Treatment of any existent conditions and </a:t>
            </a:r>
            <a:r>
              <a:rPr lang="en-US" smtClean="0">
                <a:latin typeface="Times New Roman" pitchFamily="18" charset="0"/>
              </a:rPr>
              <a:t>emerging medical conditions</a:t>
            </a:r>
          </a:p>
          <a:p>
            <a:pPr marL="609600" indent="-609600" eaLnBrk="1" hangingPunct="1">
              <a:lnSpc>
                <a:spcPct val="80000"/>
              </a:lnSpc>
              <a:buFontTx/>
              <a:buAutoNum type="arabicPeriod" startAt="9"/>
            </a:pPr>
            <a:endParaRPr lang="en-US" smtClean="0">
              <a:latin typeface="Times New Roman" pitchFamily="18" charset="0"/>
            </a:endParaRPr>
          </a:p>
          <a:p>
            <a:pPr marL="609600" indent="-609600" eaLnBrk="1" hangingPunct="1">
              <a:lnSpc>
                <a:spcPct val="80000"/>
              </a:lnSpc>
            </a:pPr>
            <a:endParaRPr lang="en-US" sz="2400" smtClean="0"/>
          </a:p>
        </p:txBody>
      </p:sp>
      <p:sp>
        <p:nvSpPr>
          <p:cNvPr id="18434" name="Rectangle 2"/>
          <p:cNvSpPr>
            <a:spLocks noGrp="1" noChangeArrowheads="1"/>
          </p:cNvSpPr>
          <p:nvPr>
            <p:ph type="title"/>
          </p:nvPr>
        </p:nvSpPr>
        <p:spPr>
          <a:xfrm>
            <a:off x="457200" y="274638"/>
            <a:ext cx="8229600" cy="944562"/>
          </a:xfrm>
        </p:spPr>
        <p:txBody>
          <a:bodyPr>
            <a:normAutofit fontScale="90000"/>
          </a:bodyPr>
          <a:lstStyle/>
          <a:p>
            <a:pPr eaLnBrk="1" fontAlgn="auto" hangingPunct="1">
              <a:spcAft>
                <a:spcPts val="0"/>
              </a:spcAft>
              <a:defRPr/>
            </a:pPr>
            <a:r>
              <a:rPr lang="en-US" dirty="0" smtClean="0"/>
              <a:t>Management of puerperium cont….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p:txBody>
          <a:bodyPr/>
          <a:lstStyle/>
          <a:p>
            <a:pPr eaLnBrk="1" hangingPunct="1">
              <a:buFontTx/>
              <a:buNone/>
            </a:pPr>
            <a:r>
              <a:rPr lang="en-US" smtClean="0"/>
              <a:t>First visit/ assessment:	Within 48 hours</a:t>
            </a:r>
          </a:p>
          <a:p>
            <a:pPr eaLnBrk="1" hangingPunct="1">
              <a:buFontTx/>
              <a:buNone/>
            </a:pPr>
            <a:r>
              <a:rPr lang="en-US" smtClean="0"/>
              <a:t>Second visit/ assessment: Within 14 days</a:t>
            </a:r>
          </a:p>
          <a:p>
            <a:pPr eaLnBrk="1" hangingPunct="1">
              <a:buFontTx/>
              <a:buNone/>
            </a:pPr>
            <a:r>
              <a:rPr lang="en-US" smtClean="0"/>
              <a:t>Third visit/ assessment:	Six weeks</a:t>
            </a:r>
          </a:p>
          <a:p>
            <a:pPr eaLnBrk="1" hangingPunct="1">
              <a:buFontTx/>
              <a:buNone/>
            </a:pPr>
            <a:r>
              <a:rPr lang="en-US" smtClean="0"/>
              <a:t>Fourth visit/ assessment:	six months</a:t>
            </a:r>
          </a:p>
          <a:p>
            <a:pPr eaLnBrk="1" hangingPunct="1">
              <a:buFontTx/>
              <a:buNone/>
            </a:pPr>
            <a:r>
              <a:rPr lang="en-US" smtClean="0"/>
              <a:t>If the mother and / or newborn had any problems should be seen within one week</a:t>
            </a:r>
          </a:p>
          <a:p>
            <a:pPr algn="ctr" eaLnBrk="1" hangingPunct="1">
              <a:buFontTx/>
              <a:buNone/>
            </a:pPr>
            <a:r>
              <a:rPr lang="en-US" smtClean="0"/>
              <a:t>During each visit made it must be </a:t>
            </a:r>
            <a:r>
              <a:rPr lang="en-US" b="1" smtClean="0"/>
              <a:t>individualized and comprehensive</a:t>
            </a:r>
          </a:p>
        </p:txBody>
      </p:sp>
      <p:sp>
        <p:nvSpPr>
          <p:cNvPr id="19458" name="Title 1"/>
          <p:cNvSpPr>
            <a:spLocks noGrp="1"/>
          </p:cNvSpPr>
          <p:nvPr>
            <p:ph type="title"/>
          </p:nvPr>
        </p:nvSpPr>
        <p:spPr/>
        <p:txBody>
          <a:bodyPr/>
          <a:lstStyle/>
          <a:p>
            <a:pPr eaLnBrk="1" fontAlgn="auto" hangingPunct="1">
              <a:spcAft>
                <a:spcPts val="0"/>
              </a:spcAft>
              <a:defRPr/>
            </a:pPr>
            <a:r>
              <a:rPr lang="en-US" smtClean="0"/>
              <a:t>Postpartum scheduled visits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365760" indent="-256032" eaLnBrk="1" fontAlgn="auto" hangingPunct="1">
              <a:spcAft>
                <a:spcPts val="0"/>
              </a:spcAft>
              <a:buFont typeface="Wingdings 3"/>
              <a:buChar char=""/>
              <a:defRPr/>
            </a:pPr>
            <a:r>
              <a:rPr lang="en-US" dirty="0">
                <a:solidFill>
                  <a:srgbClr val="FF0000"/>
                </a:solidFill>
              </a:rPr>
              <a:t>Every mother and child counts!</a:t>
            </a:r>
            <a:r>
              <a:rPr lang="en-US" dirty="0"/>
              <a:t>  In Kenya the high level of maternal and newborn morbidity and mortality has not changed substantially over the last decade with many women dying each year from complications of pregnancy and childbirth</a:t>
            </a:r>
            <a:r>
              <a:rPr lang="en-US" dirty="0" smtClean="0"/>
              <a:t>.</a:t>
            </a:r>
            <a:r>
              <a:rPr lang="en-US" dirty="0"/>
              <a:t> The disability and death of a mother hinders child survival, destroys families, predisposes children to malnutrition, school dropout and lowers the household and community economic productivity therefore posing serious challenge to the broader socio-economic development. </a:t>
            </a:r>
            <a:endParaRPr lang="en-US" dirty="0" smtClean="0"/>
          </a:p>
          <a:p>
            <a:pPr marL="365760" indent="-256032" eaLnBrk="1" fontAlgn="auto" hangingPunct="1">
              <a:spcAft>
                <a:spcPts val="0"/>
              </a:spcAft>
              <a:buFont typeface="Wingdings 3"/>
              <a:buNone/>
              <a:defRPr/>
            </a:pPr>
            <a:r>
              <a:rPr lang="en-US" dirty="0" smtClean="0"/>
              <a:t> </a:t>
            </a:r>
            <a:endParaRPr lang="en-US" dirty="0"/>
          </a:p>
        </p:txBody>
      </p:sp>
      <p:sp>
        <p:nvSpPr>
          <p:cNvPr id="2" name="Title 1"/>
          <p:cNvSpPr>
            <a:spLocks noGrp="1"/>
          </p:cNvSpPr>
          <p:nvPr>
            <p:ph type="title"/>
          </p:nvPr>
        </p:nvSpPr>
        <p:spPr/>
        <p:txBody>
          <a:bodyPr/>
          <a:lstStyle/>
          <a:p>
            <a:pPr eaLnBrk="1" fontAlgn="auto" hangingPunct="1">
              <a:spcAft>
                <a:spcPts val="0"/>
              </a:spcAft>
              <a:defRPr/>
            </a:pPr>
            <a:r>
              <a:rPr lang="en-US" dirty="0" smtClean="0"/>
              <a:t>Introduction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p:txBody>
          <a:bodyPr/>
          <a:lstStyle/>
          <a:p>
            <a:pPr marL="609600" indent="-609600" eaLnBrk="1" hangingPunct="1"/>
            <a:r>
              <a:rPr lang="en-US" u="sng" dirty="0" smtClean="0"/>
              <a:t>All </a:t>
            </a:r>
            <a:r>
              <a:rPr lang="en-US" dirty="0" smtClean="0"/>
              <a:t>mothers should present for postpartum examination at six weeks.</a:t>
            </a:r>
          </a:p>
          <a:p>
            <a:pPr marL="609600" indent="-609600" eaLnBrk="1" hangingPunct="1">
              <a:buFont typeface="Wingdings" pitchFamily="2" charset="2"/>
              <a:buChar char="v"/>
            </a:pPr>
            <a:r>
              <a:rPr lang="en-US" dirty="0" smtClean="0"/>
              <a:t>The above stated must be re-evaluated and include:</a:t>
            </a:r>
          </a:p>
          <a:p>
            <a:pPr marL="609600" indent="-609600" eaLnBrk="1" hangingPunct="1">
              <a:buFont typeface="Wingdings" pitchFamily="2" charset="2"/>
              <a:buChar char="v"/>
            </a:pPr>
            <a:r>
              <a:rPr lang="en-US" dirty="0" smtClean="0"/>
              <a:t>Assessment of involvement of the cohort</a:t>
            </a:r>
          </a:p>
          <a:p>
            <a:pPr marL="609600" indent="-609600" eaLnBrk="1" hangingPunct="1">
              <a:buFont typeface="Wingdings" pitchFamily="2" charset="2"/>
              <a:buChar char="v"/>
            </a:pPr>
            <a:r>
              <a:rPr lang="en-US" dirty="0" smtClean="0"/>
              <a:t>PAP Smear</a:t>
            </a:r>
          </a:p>
          <a:p>
            <a:pPr marL="609600" indent="-609600" eaLnBrk="1" hangingPunct="1">
              <a:buFont typeface="Wingdings" pitchFamily="2" charset="2"/>
              <a:buChar char="v"/>
            </a:pPr>
            <a:r>
              <a:rPr lang="en-US" dirty="0" smtClean="0"/>
              <a:t>Reassessment of the progress the infant is making.</a:t>
            </a:r>
          </a:p>
        </p:txBody>
      </p:sp>
      <p:sp>
        <p:nvSpPr>
          <p:cNvPr id="20482" name="Rectangle 2"/>
          <p:cNvSpPr>
            <a:spLocks noGrp="1" noChangeArrowheads="1"/>
          </p:cNvSpPr>
          <p:nvPr>
            <p:ph type="title"/>
          </p:nvPr>
        </p:nvSpPr>
        <p:spPr/>
        <p:txBody>
          <a:bodyPr/>
          <a:lstStyle/>
          <a:p>
            <a:pPr eaLnBrk="1" fontAlgn="auto" hangingPunct="1">
              <a:spcAft>
                <a:spcPts val="0"/>
              </a:spcAft>
              <a:defRPr/>
            </a:pPr>
            <a:r>
              <a:rPr lang="en-US" smtClean="0"/>
              <a:t>During the scheduled visits…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1452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sz="2000" dirty="0" smtClean="0"/>
                        <a:t>Ist</a:t>
                      </a:r>
                      <a:r>
                        <a:rPr lang="en-US" sz="2000" baseline="0" dirty="0" smtClean="0"/>
                        <a:t>  Choice method</a:t>
                      </a:r>
                    </a:p>
                    <a:p>
                      <a:r>
                        <a:rPr lang="en-US" sz="2000" baseline="0" dirty="0" smtClean="0"/>
                        <a:t>Does not interfere with BF</a:t>
                      </a:r>
                    </a:p>
                    <a:p>
                      <a:r>
                        <a:rPr lang="en-US" sz="2000" baseline="0" dirty="0" smtClean="0"/>
                        <a:t>Safe to use anytime after birth</a:t>
                      </a:r>
                      <a:endParaRPr lang="en-US" sz="2000" dirty="0"/>
                    </a:p>
                  </a:txBody>
                  <a:tcPr/>
                </a:tc>
                <a:tc>
                  <a:txBody>
                    <a:bodyPr/>
                    <a:lstStyle/>
                    <a:p>
                      <a:r>
                        <a:rPr lang="en-US" sz="2000" dirty="0" smtClean="0"/>
                        <a:t>2</a:t>
                      </a:r>
                      <a:r>
                        <a:rPr lang="en-US" sz="2000" baseline="30000" dirty="0" smtClean="0"/>
                        <a:t>nd</a:t>
                      </a:r>
                      <a:r>
                        <a:rPr lang="en-US" sz="2000" dirty="0" smtClean="0"/>
                        <a:t> Choice</a:t>
                      </a:r>
                      <a:r>
                        <a:rPr lang="en-US" sz="2000" baseline="0" dirty="0" smtClean="0"/>
                        <a:t> method</a:t>
                      </a:r>
                    </a:p>
                    <a:p>
                      <a:r>
                        <a:rPr lang="en-US" sz="2000" baseline="0" dirty="0" smtClean="0"/>
                        <a:t>Contains progestin only</a:t>
                      </a:r>
                    </a:p>
                    <a:p>
                      <a:r>
                        <a:rPr lang="en-US" sz="2000" baseline="0" dirty="0" smtClean="0"/>
                        <a:t>Use after 6 weeks postpartum</a:t>
                      </a:r>
                      <a:endParaRPr lang="en-US" sz="2000" dirty="0"/>
                    </a:p>
                  </a:txBody>
                  <a:tcPr/>
                </a:tc>
                <a:tc>
                  <a:txBody>
                    <a:bodyPr/>
                    <a:lstStyle/>
                    <a:p>
                      <a:r>
                        <a:rPr lang="en-US" sz="2000" dirty="0" smtClean="0"/>
                        <a:t>3</a:t>
                      </a:r>
                      <a:r>
                        <a:rPr lang="en-US" sz="2000" baseline="30000" dirty="0" smtClean="0"/>
                        <a:t>rd</a:t>
                      </a:r>
                      <a:r>
                        <a:rPr lang="en-US" sz="2000" dirty="0" smtClean="0"/>
                        <a:t> Choice method</a:t>
                      </a:r>
                    </a:p>
                    <a:p>
                      <a:r>
                        <a:rPr lang="en-US" sz="2000" dirty="0" smtClean="0"/>
                        <a:t>Contains hormones with estrogen</a:t>
                      </a:r>
                      <a:r>
                        <a:rPr lang="en-US" sz="2000" baseline="0" dirty="0" smtClean="0"/>
                        <a:t> and can reduce milk supply</a:t>
                      </a:r>
                    </a:p>
                    <a:p>
                      <a:r>
                        <a:rPr lang="en-US" sz="2000" baseline="0" dirty="0" smtClean="0"/>
                        <a:t>Use from 6 months postpartum</a:t>
                      </a:r>
                      <a:endParaRPr lang="en-US" sz="2000" dirty="0"/>
                    </a:p>
                  </a:txBody>
                  <a:tcPr/>
                </a:tc>
              </a:tr>
              <a:tr h="370840">
                <a:tc>
                  <a:txBody>
                    <a:bodyPr/>
                    <a:lstStyle/>
                    <a:p>
                      <a:r>
                        <a:rPr lang="en-US" sz="2000" dirty="0" smtClean="0"/>
                        <a:t>LAM</a:t>
                      </a:r>
                    </a:p>
                    <a:p>
                      <a:r>
                        <a:rPr lang="en-US" sz="2000" dirty="0" smtClean="0"/>
                        <a:t>Condoms/diaphragm</a:t>
                      </a:r>
                    </a:p>
                    <a:p>
                      <a:r>
                        <a:rPr lang="en-US" sz="2000" dirty="0" smtClean="0"/>
                        <a:t>IUD ( non- hormonal)</a:t>
                      </a:r>
                    </a:p>
                    <a:p>
                      <a:r>
                        <a:rPr lang="en-US" sz="2000" dirty="0" smtClean="0"/>
                        <a:t>Vasectomy/</a:t>
                      </a:r>
                      <a:r>
                        <a:rPr lang="en-US" sz="2000" baseline="0" dirty="0" smtClean="0"/>
                        <a:t> BTL</a:t>
                      </a:r>
                      <a:endParaRPr lang="en-US" sz="2000" dirty="0"/>
                    </a:p>
                  </a:txBody>
                  <a:tcPr/>
                </a:tc>
                <a:tc>
                  <a:txBody>
                    <a:bodyPr/>
                    <a:lstStyle/>
                    <a:p>
                      <a:r>
                        <a:rPr lang="en-US" sz="2000" dirty="0" smtClean="0"/>
                        <a:t>Microlut</a:t>
                      </a:r>
                    </a:p>
                    <a:p>
                      <a:r>
                        <a:rPr lang="en-US" sz="2000" dirty="0" smtClean="0"/>
                        <a:t>Progestin</a:t>
                      </a:r>
                      <a:r>
                        <a:rPr lang="en-US" sz="2000" baseline="0" dirty="0" smtClean="0"/>
                        <a:t> injectables</a:t>
                      </a:r>
                    </a:p>
                    <a:p>
                      <a:r>
                        <a:rPr lang="en-US" sz="2000" baseline="0" dirty="0" smtClean="0"/>
                        <a:t>Implants</a:t>
                      </a:r>
                      <a:endParaRPr lang="en-US" sz="2000" dirty="0"/>
                    </a:p>
                  </a:txBody>
                  <a:tcPr/>
                </a:tc>
                <a:tc>
                  <a:txBody>
                    <a:bodyPr/>
                    <a:lstStyle/>
                    <a:p>
                      <a:r>
                        <a:rPr lang="en-US" sz="2000" dirty="0" smtClean="0"/>
                        <a:t>COC</a:t>
                      </a:r>
                    </a:p>
                    <a:p>
                      <a:r>
                        <a:rPr lang="en-US" sz="2000" dirty="0" smtClean="0"/>
                        <a:t>Combined</a:t>
                      </a:r>
                      <a:r>
                        <a:rPr lang="en-US" sz="2000" baseline="0" dirty="0" smtClean="0"/>
                        <a:t> injectables</a:t>
                      </a:r>
                    </a:p>
                    <a:p>
                      <a:r>
                        <a:rPr lang="en-US" sz="2000" baseline="0" dirty="0" smtClean="0"/>
                        <a:t>Contraceptive patch</a:t>
                      </a:r>
                    </a:p>
                    <a:p>
                      <a:r>
                        <a:rPr lang="en-US" sz="2000" baseline="0" dirty="0" smtClean="0"/>
                        <a:t>Vaginal ring</a:t>
                      </a:r>
                      <a:endParaRPr lang="en-US" sz="2000" dirty="0"/>
                    </a:p>
                  </a:txBody>
                  <a:tcPr/>
                </a:tc>
              </a:tr>
            </a:tbl>
          </a:graphicData>
        </a:graphic>
      </p:graphicFrame>
      <p:sp>
        <p:nvSpPr>
          <p:cNvPr id="21506" name="Title 1"/>
          <p:cNvSpPr>
            <a:spLocks noGrp="1"/>
          </p:cNvSpPr>
          <p:nvPr>
            <p:ph type="title"/>
          </p:nvPr>
        </p:nvSpPr>
        <p:spPr/>
        <p:txBody>
          <a:bodyPr>
            <a:normAutofit fontScale="90000"/>
          </a:bodyPr>
          <a:lstStyle/>
          <a:p>
            <a:pPr eaLnBrk="1" fontAlgn="auto" hangingPunct="1">
              <a:spcAft>
                <a:spcPts val="0"/>
              </a:spcAft>
              <a:defRPr/>
            </a:pPr>
            <a:r>
              <a:rPr lang="en-US" smtClean="0"/>
              <a:t>FP in the postpartum period for breast feeding mothers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p:txBody>
          <a:bodyPr/>
          <a:lstStyle/>
          <a:p>
            <a:pPr marL="609600" indent="-609600" eaLnBrk="1" hangingPunct="1">
              <a:buFontTx/>
              <a:buAutoNum type="arabicPeriod"/>
            </a:pPr>
            <a:r>
              <a:rPr lang="en-US" sz="2800" smtClean="0"/>
              <a:t>Post anesthetic problems – Airway obstruction or laryngospasms, atelectasis, Mendelson’s syndrome, subcutaneous emphysema, hypertension, postarachinoid puncture headaches, renal or hepatic dysfunctions, neurological sequelae</a:t>
            </a:r>
          </a:p>
          <a:p>
            <a:pPr marL="609600" indent="-609600" eaLnBrk="1" hangingPunct="1">
              <a:buFontTx/>
              <a:buAutoNum type="arabicPeriod"/>
            </a:pPr>
            <a:r>
              <a:rPr lang="en-US" sz="2800" smtClean="0"/>
              <a:t>Postpartum hemorrhage – Due to Coagulopathy, uterine atony, retained products of conception, reproductive tract tears, acute uterine inversion</a:t>
            </a:r>
          </a:p>
          <a:p>
            <a:pPr marL="609600" indent="-609600" eaLnBrk="1" hangingPunct="1">
              <a:buFontTx/>
              <a:buNone/>
            </a:pPr>
            <a:endParaRPr lang="en-US" sz="2800" smtClean="0"/>
          </a:p>
        </p:txBody>
      </p:sp>
      <p:sp>
        <p:nvSpPr>
          <p:cNvPr id="2253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smtClean="0"/>
              <a:t>Complications of the puerperium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p:txBody>
          <a:bodyPr/>
          <a:lstStyle/>
          <a:p>
            <a:pPr marL="609600" indent="-609600" eaLnBrk="1" hangingPunct="1">
              <a:lnSpc>
                <a:spcPct val="90000"/>
              </a:lnSpc>
              <a:buFontTx/>
              <a:buAutoNum type="arabicPeriod" startAt="3"/>
            </a:pPr>
            <a:r>
              <a:rPr lang="en-US" sz="2800" smtClean="0"/>
              <a:t>Postpartum infections – endometritis, urinary tract infections, mastitis, pneumonias, septic wounds</a:t>
            </a:r>
          </a:p>
          <a:p>
            <a:pPr marL="609600" indent="-609600" eaLnBrk="1" hangingPunct="1">
              <a:lnSpc>
                <a:spcPct val="90000"/>
              </a:lnSpc>
              <a:buFontTx/>
              <a:buAutoNum type="arabicPeriod" startAt="3"/>
            </a:pPr>
            <a:r>
              <a:rPr lang="en-US" sz="2800" smtClean="0"/>
              <a:t>Postpartum cardiac problems – VTE </a:t>
            </a:r>
            <a:r>
              <a:rPr lang="en-US" sz="2800" smtClean="0">
                <a:sym typeface="Wingdings" pitchFamily="2" charset="2"/>
              </a:rPr>
              <a:t>PE, infective endocarditis, cardiomyopathy, Pulmonary hypertension (ensenmenger syndrome), CVA</a:t>
            </a:r>
          </a:p>
          <a:p>
            <a:pPr marL="609600" indent="-609600" eaLnBrk="1" hangingPunct="1">
              <a:lnSpc>
                <a:spcPct val="90000"/>
              </a:lnSpc>
              <a:buFontTx/>
              <a:buAutoNum type="arabicPeriod" startAt="3"/>
            </a:pPr>
            <a:r>
              <a:rPr lang="en-US" sz="2800" smtClean="0">
                <a:sym typeface="Wingdings" pitchFamily="2" charset="2"/>
              </a:rPr>
              <a:t>Hypertensive disorders (PET/eclampsia)</a:t>
            </a:r>
          </a:p>
          <a:p>
            <a:pPr marL="609600" indent="-609600" eaLnBrk="1" hangingPunct="1">
              <a:lnSpc>
                <a:spcPct val="90000"/>
              </a:lnSpc>
              <a:buFontTx/>
              <a:buAutoNum type="arabicPeriod" startAt="3"/>
            </a:pPr>
            <a:r>
              <a:rPr lang="en-US" sz="2800" smtClean="0">
                <a:sym typeface="Wingdings" pitchFamily="2" charset="2"/>
              </a:rPr>
              <a:t>Postpartum hemolytic uremia</a:t>
            </a:r>
          </a:p>
          <a:p>
            <a:pPr marL="609600" indent="-609600" eaLnBrk="1" hangingPunct="1">
              <a:lnSpc>
                <a:spcPct val="90000"/>
              </a:lnSpc>
              <a:buFontTx/>
              <a:buAutoNum type="arabicPeriod" startAt="3"/>
            </a:pPr>
            <a:r>
              <a:rPr lang="en-US" sz="2800" smtClean="0">
                <a:sym typeface="Wingdings" pitchFamily="2" charset="2"/>
              </a:rPr>
              <a:t>Postpartum thyroiditis</a:t>
            </a:r>
          </a:p>
          <a:p>
            <a:pPr marL="609600" indent="-609600" eaLnBrk="1" hangingPunct="1">
              <a:lnSpc>
                <a:spcPct val="90000"/>
              </a:lnSpc>
              <a:buFontTx/>
              <a:buAutoNum type="arabicPeriod" startAt="3"/>
            </a:pPr>
            <a:endParaRPr lang="en-US" sz="2800" smtClean="0"/>
          </a:p>
        </p:txBody>
      </p:sp>
      <p:sp>
        <p:nvSpPr>
          <p:cNvPr id="23554"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t>Postpartum complications cont….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p:txBody>
          <a:bodyPr/>
          <a:lstStyle/>
          <a:p>
            <a:pPr eaLnBrk="1" hangingPunct="1">
              <a:lnSpc>
                <a:spcPct val="90000"/>
              </a:lnSpc>
            </a:pPr>
            <a:r>
              <a:rPr lang="en-US" dirty="0" smtClean="0"/>
              <a:t>Postpartum abnormalities associated with mental health-  </a:t>
            </a:r>
            <a:r>
              <a:rPr lang="en-US" dirty="0" err="1" smtClean="0"/>
              <a:t>neuropsychosis</a:t>
            </a:r>
            <a:r>
              <a:rPr lang="en-US" dirty="0" smtClean="0"/>
              <a:t>, associated with loss of the baby or mother</a:t>
            </a:r>
          </a:p>
          <a:p>
            <a:pPr eaLnBrk="1" hangingPunct="1">
              <a:lnSpc>
                <a:spcPct val="90000"/>
              </a:lnSpc>
            </a:pPr>
            <a:r>
              <a:rPr lang="en-US" dirty="0" smtClean="0"/>
              <a:t>Disorders of lactation – Inhibition and suppression, inappropriate lactation</a:t>
            </a:r>
          </a:p>
          <a:p>
            <a:pPr eaLnBrk="1" hangingPunct="1">
              <a:lnSpc>
                <a:spcPct val="90000"/>
              </a:lnSpc>
            </a:pPr>
            <a:r>
              <a:rPr lang="en-US" dirty="0" smtClean="0"/>
              <a:t>Aggravation of autoimmune diseases – myasthenia gravis, collagen diseases, asthma, </a:t>
            </a:r>
            <a:r>
              <a:rPr lang="en-US" dirty="0" err="1" smtClean="0"/>
              <a:t>sarcoidosis</a:t>
            </a:r>
            <a:r>
              <a:rPr lang="en-US" dirty="0" smtClean="0"/>
              <a:t>, ulcerative colitis, </a:t>
            </a:r>
          </a:p>
          <a:p>
            <a:pPr eaLnBrk="1" hangingPunct="1">
              <a:lnSpc>
                <a:spcPct val="90000"/>
              </a:lnSpc>
            </a:pPr>
            <a:r>
              <a:rPr lang="en-US" dirty="0" smtClean="0"/>
              <a:t>Complications arising from surgery – paralytic </a:t>
            </a:r>
            <a:r>
              <a:rPr lang="en-US" dirty="0" err="1" smtClean="0"/>
              <a:t>ileus</a:t>
            </a:r>
            <a:r>
              <a:rPr lang="en-US" dirty="0" smtClean="0"/>
              <a:t>, septic wounds, hernias, PID</a:t>
            </a:r>
          </a:p>
        </p:txBody>
      </p:sp>
      <p:sp>
        <p:nvSpPr>
          <p:cNvPr id="24578"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t>Postpartum complications cont….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descr="j0284916"/>
          <p:cNvPicPr>
            <a:picLocks noGrp="1" noChangeAspect="1" noChangeArrowheads="1"/>
          </p:cNvPicPr>
          <p:nvPr>
            <p:ph sz="half" idx="1"/>
          </p:nvPr>
        </p:nvPicPr>
        <p:blipFill>
          <a:blip r:embed="rId3"/>
          <a:srcRect/>
          <a:stretch>
            <a:fillRect/>
          </a:stretch>
        </p:blipFill>
        <p:spPr>
          <a:xfrm>
            <a:off x="647700" y="2533650"/>
            <a:ext cx="3657600" cy="2420938"/>
          </a:xfrm>
          <a:noFill/>
        </p:spPr>
      </p:pic>
      <p:sp>
        <p:nvSpPr>
          <p:cNvPr id="36867" name="Content Placeholder 3"/>
          <p:cNvSpPr>
            <a:spLocks noGrp="1"/>
          </p:cNvSpPr>
          <p:nvPr>
            <p:ph sz="half" idx="2"/>
          </p:nvPr>
        </p:nvSpPr>
        <p:spPr>
          <a:xfrm>
            <a:off x="4648200" y="1481138"/>
            <a:ext cx="4038600" cy="4525962"/>
          </a:xfrm>
        </p:spPr>
        <p:txBody>
          <a:bodyPr/>
          <a:lstStyle/>
          <a:p>
            <a:pPr eaLnBrk="1" hangingPunct="1"/>
            <a:r>
              <a:rPr lang="en-US" smtClean="0"/>
              <a:t>Take this opportunity of the  puerperium as a time to evaluate, assess, review and health educate  the mother, baby and other care givers.</a:t>
            </a:r>
          </a:p>
        </p:txBody>
      </p:sp>
      <p:sp>
        <p:nvSpPr>
          <p:cNvPr id="25602" name="Rectangle 10"/>
          <p:cNvSpPr>
            <a:spLocks noGrp="1" noChangeArrowheads="1"/>
          </p:cNvSpPr>
          <p:nvPr>
            <p:ph type="title"/>
          </p:nvPr>
        </p:nvSpPr>
        <p:spPr/>
        <p:txBody>
          <a:bodyPr/>
          <a:lstStyle/>
          <a:p>
            <a:pPr eaLnBrk="1" fontAlgn="auto" hangingPunct="1">
              <a:spcAft>
                <a:spcPts val="0"/>
              </a:spcAft>
              <a:defRPr/>
            </a:pPr>
            <a:r>
              <a:rPr lang="en-US" dirty="0" smtClean="0"/>
              <a:t>The End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pPr eaLnBrk="1" hangingPunct="1"/>
            <a:r>
              <a:rPr lang="en-US" smtClean="0"/>
              <a:t>MDG 4  aims to reduce the under five mortality by two thirds between 1990 and 2015</a:t>
            </a:r>
          </a:p>
          <a:p>
            <a:pPr eaLnBrk="1" hangingPunct="1"/>
            <a:r>
              <a:rPr lang="en-US" smtClean="0"/>
              <a:t> MDG5 aims to reduce the maternal mortality ratio  by three quarters  and universal access to reproductive health in the same period.</a:t>
            </a:r>
          </a:p>
          <a:p>
            <a:pPr eaLnBrk="1" hangingPunct="1"/>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dirty="0" smtClean="0"/>
              <a:t>MDG Goals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p:txBody>
          <a:bodyPr/>
          <a:lstStyle/>
          <a:p>
            <a:pPr marL="514350" indent="-514350" eaLnBrk="1" hangingPunct="1">
              <a:buFontTx/>
              <a:buAutoNum type="arabicPeriod"/>
            </a:pPr>
            <a:r>
              <a:rPr lang="en-US" smtClean="0"/>
              <a:t>Define the puerperium.</a:t>
            </a:r>
          </a:p>
          <a:p>
            <a:pPr marL="514350" indent="-514350" eaLnBrk="1" hangingPunct="1">
              <a:buFontTx/>
              <a:buAutoNum type="arabicPeriod"/>
            </a:pPr>
            <a:r>
              <a:rPr lang="en-US" smtClean="0"/>
              <a:t>Describe the anatomical and physiological changes in the mother during puerperium.</a:t>
            </a:r>
          </a:p>
          <a:p>
            <a:pPr marL="514350" indent="-514350" eaLnBrk="1" hangingPunct="1">
              <a:buFontTx/>
              <a:buAutoNum type="arabicPeriod"/>
            </a:pPr>
            <a:r>
              <a:rPr lang="en-US" smtClean="0"/>
              <a:t>Describe the management of the puerperium.</a:t>
            </a:r>
          </a:p>
        </p:txBody>
      </p:sp>
      <p:sp>
        <p:nvSpPr>
          <p:cNvPr id="3074" name="Title 1"/>
          <p:cNvSpPr>
            <a:spLocks noGrp="1"/>
          </p:cNvSpPr>
          <p:nvPr>
            <p:ph type="title"/>
          </p:nvPr>
        </p:nvSpPr>
        <p:spPr/>
        <p:txBody>
          <a:bodyPr/>
          <a:lstStyle/>
          <a:p>
            <a:pPr eaLnBrk="1" fontAlgn="auto" hangingPunct="1">
              <a:spcAft>
                <a:spcPts val="0"/>
              </a:spcAft>
              <a:defRPr/>
            </a:pPr>
            <a:r>
              <a:rPr lang="en-US" smtClean="0"/>
              <a:t>Enabling Objectives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eaLnBrk="1" hangingPunct="1"/>
            <a:r>
              <a:rPr lang="en-US" smtClean="0"/>
              <a:t>The puerperium is the period of time following the delivery of the child during which the body tissues, especially the reproductive system reverts back to the pre-pregnant state, both anatomically and physiologically.</a:t>
            </a:r>
          </a:p>
          <a:p>
            <a:pPr eaLnBrk="1" hangingPunct="1"/>
            <a:r>
              <a:rPr lang="en-US" smtClean="0"/>
              <a:t>The reversion of the genital organs is called </a:t>
            </a:r>
            <a:r>
              <a:rPr lang="en-US" b="1" smtClean="0"/>
              <a:t>involution.</a:t>
            </a:r>
          </a:p>
        </p:txBody>
      </p:sp>
      <p:sp>
        <p:nvSpPr>
          <p:cNvPr id="4098" name="Rectangle 2"/>
          <p:cNvSpPr>
            <a:spLocks noGrp="1" noChangeArrowheads="1"/>
          </p:cNvSpPr>
          <p:nvPr>
            <p:ph type="title"/>
          </p:nvPr>
        </p:nvSpPr>
        <p:spPr/>
        <p:txBody>
          <a:bodyPr/>
          <a:lstStyle/>
          <a:p>
            <a:pPr eaLnBrk="1" fontAlgn="auto" hangingPunct="1">
              <a:spcAft>
                <a:spcPts val="0"/>
              </a:spcAft>
              <a:defRPr/>
            </a:pPr>
            <a:r>
              <a:rPr lang="en-US" smtClean="0"/>
              <a:t>Definition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lstStyle/>
          <a:p>
            <a:pPr eaLnBrk="1" hangingPunct="1"/>
            <a:r>
              <a:rPr lang="en-US" smtClean="0"/>
              <a:t>The puerperium lasts for 6 weeks. Its divided into:</a:t>
            </a:r>
          </a:p>
          <a:p>
            <a:pPr eaLnBrk="1" hangingPunct="1">
              <a:buFontTx/>
              <a:buNone/>
            </a:pPr>
            <a:r>
              <a:rPr lang="en-US" b="1" smtClean="0"/>
              <a:t>Immediate puerperium</a:t>
            </a:r>
            <a:r>
              <a:rPr lang="en-US" smtClean="0"/>
              <a:t>- First 24 hours.</a:t>
            </a:r>
          </a:p>
          <a:p>
            <a:pPr eaLnBrk="1" hangingPunct="1">
              <a:buFontTx/>
              <a:buNone/>
            </a:pPr>
            <a:r>
              <a:rPr lang="en-US" b="1" smtClean="0"/>
              <a:t>Early puerperium</a:t>
            </a:r>
            <a:r>
              <a:rPr lang="en-US" smtClean="0"/>
              <a:t> – up to 7 days</a:t>
            </a:r>
          </a:p>
          <a:p>
            <a:pPr eaLnBrk="1" hangingPunct="1">
              <a:buFontTx/>
              <a:buNone/>
            </a:pPr>
            <a:r>
              <a:rPr lang="en-US" b="1" smtClean="0"/>
              <a:t>Remote puerperium</a:t>
            </a:r>
            <a:r>
              <a:rPr lang="en-US" smtClean="0"/>
              <a:t> –  from a week up to 6 weeks</a:t>
            </a:r>
          </a:p>
        </p:txBody>
      </p:sp>
      <p:sp>
        <p:nvSpPr>
          <p:cNvPr id="5122" name="Rectangle 2"/>
          <p:cNvSpPr>
            <a:spLocks noGrp="1" noChangeArrowheads="1"/>
          </p:cNvSpPr>
          <p:nvPr>
            <p:ph type="title"/>
          </p:nvPr>
        </p:nvSpPr>
        <p:spPr/>
        <p:txBody>
          <a:bodyPr/>
          <a:lstStyle/>
          <a:p>
            <a:pPr eaLnBrk="1" fontAlgn="auto" hangingPunct="1">
              <a:spcAft>
                <a:spcPts val="0"/>
              </a:spcAft>
              <a:defRPr/>
            </a:pPr>
            <a:r>
              <a:rPr lang="en-US" dirty="0" smtClean="0"/>
              <a:t>Definition cont….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eaLnBrk="1" hangingPunct="1"/>
            <a:r>
              <a:rPr lang="en-US" smtClean="0"/>
              <a:t>Restoration of the mothers anatomy and physiological status and regain of proper health.</a:t>
            </a:r>
          </a:p>
          <a:p>
            <a:pPr eaLnBrk="1" hangingPunct="1"/>
            <a:r>
              <a:rPr lang="en-US" smtClean="0"/>
              <a:t>To help the mother care for herself and the baby.</a:t>
            </a:r>
          </a:p>
          <a:p>
            <a:pPr eaLnBrk="1" hangingPunct="1"/>
            <a:r>
              <a:rPr lang="en-US" smtClean="0"/>
              <a:t>To provide contraceptive methods and linkages to other sexual and reproductive health services.</a:t>
            </a:r>
          </a:p>
        </p:txBody>
      </p:sp>
      <p:sp>
        <p:nvSpPr>
          <p:cNvPr id="6146" name="Rectangle 2"/>
          <p:cNvSpPr>
            <a:spLocks noGrp="1" noChangeArrowheads="1"/>
          </p:cNvSpPr>
          <p:nvPr>
            <p:ph type="title"/>
          </p:nvPr>
        </p:nvSpPr>
        <p:spPr/>
        <p:txBody>
          <a:bodyPr/>
          <a:lstStyle/>
          <a:p>
            <a:pPr eaLnBrk="1" fontAlgn="auto" hangingPunct="1">
              <a:spcAft>
                <a:spcPts val="0"/>
              </a:spcAft>
              <a:defRPr/>
            </a:pPr>
            <a:r>
              <a:rPr lang="en-US" u="sng" dirty="0" smtClean="0"/>
              <a:t>Goals of the puerperium</a:t>
            </a:r>
            <a:r>
              <a:rPr lang="en-US"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normAutofit lnSpcReduction="10000"/>
          </a:bodyPr>
          <a:lstStyle/>
          <a:p>
            <a:pPr marL="365760" indent="-256032" eaLnBrk="1" fontAlgn="auto" hangingPunct="1">
              <a:lnSpc>
                <a:spcPct val="90000"/>
              </a:lnSpc>
              <a:spcAft>
                <a:spcPts val="0"/>
              </a:spcAft>
              <a:buFont typeface="Wingdings 3"/>
              <a:buChar char=""/>
              <a:defRPr/>
            </a:pPr>
            <a:r>
              <a:rPr lang="en-US" sz="2800" b="1" smtClean="0"/>
              <a:t>Uterus</a:t>
            </a:r>
            <a:r>
              <a:rPr lang="en-US" sz="2800" smtClean="0"/>
              <a:t>: after delivery is 20 weeks and weighs 1Kg by the sixth week has involuted to a pelvic organ and weighs 60-100 gm.  After pains are experienced especially in the 2-3 day and more in multiparous women.</a:t>
            </a:r>
          </a:p>
          <a:p>
            <a:pPr marL="365760" indent="-256032" eaLnBrk="1" fontAlgn="auto" hangingPunct="1">
              <a:lnSpc>
                <a:spcPct val="90000"/>
              </a:lnSpc>
              <a:spcAft>
                <a:spcPts val="0"/>
              </a:spcAft>
              <a:buFont typeface="Wingdings 3"/>
              <a:buChar char=""/>
              <a:defRPr/>
            </a:pPr>
            <a:r>
              <a:rPr lang="en-US" sz="2800" b="1" smtClean="0"/>
              <a:t>Placental implantation</a:t>
            </a:r>
            <a:r>
              <a:rPr lang="en-US" sz="2800" smtClean="0"/>
              <a:t> </a:t>
            </a:r>
            <a:r>
              <a:rPr lang="en-US" sz="2800" b="1" smtClean="0"/>
              <a:t>site</a:t>
            </a:r>
            <a:r>
              <a:rPr lang="en-US" sz="2800" smtClean="0"/>
              <a:t> after the third stage the placental site contracts by half.  Regeneration of the endometrium takes three weeks but that of the placental site takes six weeks. Sub involution of the placental site will result in persistent rubra lochia (PPH).</a:t>
            </a:r>
          </a:p>
        </p:txBody>
      </p:sp>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Anatomical changes of the reproductive organs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p:txBody>
          <a:bodyPr/>
          <a:lstStyle/>
          <a:p>
            <a:pPr eaLnBrk="1" hangingPunct="1"/>
            <a:r>
              <a:rPr lang="en-US" smtClean="0"/>
              <a:t>This is the physiological postpartum uterine discharge consisting mainly of blood and necrotic decidua that occurs four weeks after delivery.</a:t>
            </a:r>
          </a:p>
          <a:p>
            <a:pPr eaLnBrk="1" hangingPunct="1"/>
            <a:r>
              <a:rPr lang="en-US" b="1" smtClean="0"/>
              <a:t>Lochia rubra</a:t>
            </a:r>
            <a:r>
              <a:rPr lang="en-US" smtClean="0"/>
              <a:t> – occurs in the first 3-4 days.  Red in color principally blood, fetal membranes, decidua, meconium and cervical discharge.</a:t>
            </a:r>
          </a:p>
        </p:txBody>
      </p:sp>
      <p:sp>
        <p:nvSpPr>
          <p:cNvPr id="9218" name="Rectangle 2"/>
          <p:cNvSpPr>
            <a:spLocks noGrp="1" noChangeArrowheads="1"/>
          </p:cNvSpPr>
          <p:nvPr>
            <p:ph type="title"/>
          </p:nvPr>
        </p:nvSpPr>
        <p:spPr/>
        <p:txBody>
          <a:bodyPr/>
          <a:lstStyle/>
          <a:p>
            <a:pPr eaLnBrk="1" fontAlgn="auto" hangingPunct="1">
              <a:spcAft>
                <a:spcPts val="0"/>
              </a:spcAft>
              <a:defRPr/>
            </a:pPr>
            <a:r>
              <a:rPr lang="en-US" smtClean="0"/>
              <a:t>Lochia loss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522</TotalTime>
  <Words>1538</Words>
  <Application>Microsoft PowerPoint</Application>
  <PresentationFormat>On-screen Show (4:3)</PresentationFormat>
  <Paragraphs>152</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NORMAL PUERPERIUM </vt:lpstr>
      <vt:lpstr>Introduction</vt:lpstr>
      <vt:lpstr>MDG Goals</vt:lpstr>
      <vt:lpstr>Enabling Objectives</vt:lpstr>
      <vt:lpstr>Definition</vt:lpstr>
      <vt:lpstr>Definition cont….</vt:lpstr>
      <vt:lpstr>Goals of the puerperium:</vt:lpstr>
      <vt:lpstr>Anatomical changes of the reproductive organs</vt:lpstr>
      <vt:lpstr>Lochia loss</vt:lpstr>
      <vt:lpstr>Lochia loss cont….</vt:lpstr>
      <vt:lpstr>Anatomical changes cont….</vt:lpstr>
      <vt:lpstr>Anatomical changes cont….</vt:lpstr>
      <vt:lpstr>Physiological changes</vt:lpstr>
      <vt:lpstr>Physiological changes cont….</vt:lpstr>
      <vt:lpstr>Physiological changes cont….</vt:lpstr>
      <vt:lpstr>Physiological changes cont….</vt:lpstr>
      <vt:lpstr>Management of the puerperium</vt:lpstr>
      <vt:lpstr>Management of puerperium cont….</vt:lpstr>
      <vt:lpstr>Postpartum scheduled visits</vt:lpstr>
      <vt:lpstr>During the scheduled visits…</vt:lpstr>
      <vt:lpstr>FP in the postpartum period for breast feeding mothers</vt:lpstr>
      <vt:lpstr>Complications of the puerperium</vt:lpstr>
      <vt:lpstr>Postpartum complications cont….</vt:lpstr>
      <vt:lpstr>Postpartum complications cont….</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PUERPERIUM AND ITS MANAGEMENT</dc:title>
  <dc:creator>Priscilla Kihara</dc:creator>
  <cp:lastModifiedBy>lenovo</cp:lastModifiedBy>
  <cp:revision>40</cp:revision>
  <dcterms:created xsi:type="dcterms:W3CDTF">2007-04-01T18:18:59Z</dcterms:created>
  <dcterms:modified xsi:type="dcterms:W3CDTF">2021-05-17T18:42:25Z</dcterms:modified>
</cp:coreProperties>
</file>