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1" r:id="rId2"/>
    <p:sldId id="32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3BE2F6-2190-4F4F-9732-A209B60B31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F8C5299-99A5-41B2-9D53-FB9917BB56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194BA01-F71F-4F19-AA56-AE74BFDFEF43}"/>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5" name="Footer Placeholder 4">
            <a:extLst>
              <a:ext uri="{FF2B5EF4-FFF2-40B4-BE49-F238E27FC236}">
                <a16:creationId xmlns:a16="http://schemas.microsoft.com/office/drawing/2014/main" xmlns="" id="{0F50A4FC-93C3-4B86-87B7-25D24E367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55DB863-217B-4568-99D5-57657B24E12A}"/>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105144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7CD04D-F720-4A99-B0A1-E373CCFABC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1401C1E-0397-48EE-BF42-4C2D7A3C33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2A94ABE-02BF-4414-93C7-EEF6471E8C3F}"/>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5" name="Footer Placeholder 4">
            <a:extLst>
              <a:ext uri="{FF2B5EF4-FFF2-40B4-BE49-F238E27FC236}">
                <a16:creationId xmlns:a16="http://schemas.microsoft.com/office/drawing/2014/main" xmlns="" id="{EC2399DD-D93A-4F8B-88D8-D73AFC069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F2B403F-966B-4692-AD2B-212AA524AA58}"/>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390442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E3C1006-5768-4057-8115-B4E3E3923D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DEAC1F9-7CD4-4460-8E82-5776310A2F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A51C6B6-AA0B-47B6-B87B-F299E4BBD5D3}"/>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5" name="Footer Placeholder 4">
            <a:extLst>
              <a:ext uri="{FF2B5EF4-FFF2-40B4-BE49-F238E27FC236}">
                <a16:creationId xmlns:a16="http://schemas.microsoft.com/office/drawing/2014/main" xmlns="" id="{EC0FFCD5-037E-4BC0-A685-B7F2DE0FAA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3F599FD-B589-4CF0-990C-7B735D51314D}"/>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3704483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C73EF3-B7F2-4AD6-AAF2-201413D2E2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BDCE183-960F-432B-A354-4B75690D38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FD86A5E-C6B8-4C1F-AC10-82486A61A12C}"/>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5" name="Footer Placeholder 4">
            <a:extLst>
              <a:ext uri="{FF2B5EF4-FFF2-40B4-BE49-F238E27FC236}">
                <a16:creationId xmlns:a16="http://schemas.microsoft.com/office/drawing/2014/main" xmlns="" id="{4D0E927B-5B42-4A52-8B3E-81B4DAF37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9F55A6E-3D11-4CC3-8853-ABFE7546D2E2}"/>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261215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092A72-9963-4374-BB98-039808ED6E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70295D8-9B0B-4236-9FE2-6372A8831D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A916719-300A-4255-85BC-6EB09B860B02}"/>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5" name="Footer Placeholder 4">
            <a:extLst>
              <a:ext uri="{FF2B5EF4-FFF2-40B4-BE49-F238E27FC236}">
                <a16:creationId xmlns:a16="http://schemas.microsoft.com/office/drawing/2014/main" xmlns="" id="{773CB6AE-D2A6-459B-8A4C-C2AD424230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A28AD79-9220-4786-A2D8-D72DD6CCA7D8}"/>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71919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D7EBF2-E0B8-407D-9010-CEB3504B7C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C02A05A-B2A7-497A-90B9-FB106C718D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C852F62-4C35-4A4A-B86E-A0B58D6D85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E898778-E3A3-451D-9708-7507E8F2B89E}"/>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6" name="Footer Placeholder 5">
            <a:extLst>
              <a:ext uri="{FF2B5EF4-FFF2-40B4-BE49-F238E27FC236}">
                <a16:creationId xmlns:a16="http://schemas.microsoft.com/office/drawing/2014/main" xmlns="" id="{14D4ED56-FDF7-46B2-8EED-85B87C9510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02598E8-0036-46E7-9AE4-40BEAC929910}"/>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1849207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32C4BC-02A9-42AC-BA7E-3E9811BF3C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1158430-3ACA-450D-B0CE-2E43B5E3B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451AF19-6BB7-4265-8346-68BBD29DF6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14D2A9A-3C81-4D37-800F-48B9D1F5F1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E10DEC7-C77B-40FE-B8F9-4C46A53559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D01F3C2F-2F86-45E5-863A-DBB30E0DAC03}"/>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8" name="Footer Placeholder 7">
            <a:extLst>
              <a:ext uri="{FF2B5EF4-FFF2-40B4-BE49-F238E27FC236}">
                <a16:creationId xmlns:a16="http://schemas.microsoft.com/office/drawing/2014/main" xmlns="" id="{6B594E09-5FCC-45E5-AC81-F25656BA71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961E00B-850A-470C-878C-A4DAE4852065}"/>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350666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C94C41-A941-4D52-8078-89F26A6660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051A1FF-EDC9-406F-B40D-200CA01C9DCE}"/>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4" name="Footer Placeholder 3">
            <a:extLst>
              <a:ext uri="{FF2B5EF4-FFF2-40B4-BE49-F238E27FC236}">
                <a16:creationId xmlns:a16="http://schemas.microsoft.com/office/drawing/2014/main" xmlns="" id="{C22B3AB0-0F0C-491A-99AA-CF229366F8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B3CC8F6-7C2A-4E1E-B423-618F301698FD}"/>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2349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106670B-8072-4B10-944A-EF7A9BF7CFC2}"/>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3" name="Footer Placeholder 2">
            <a:extLst>
              <a:ext uri="{FF2B5EF4-FFF2-40B4-BE49-F238E27FC236}">
                <a16:creationId xmlns:a16="http://schemas.microsoft.com/office/drawing/2014/main" xmlns="" id="{4F626F99-9AC6-4251-877D-DF97280727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B40D41D-CE4F-484F-9270-C6EE53B019B5}"/>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303011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9C1D7A-B95E-440E-BB6C-1680B089B3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62DB295E-3A7B-4744-8C39-5E77330389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8819FE1-C38C-4640-A69A-30D4129BC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E4D369A-110A-4E6E-92B6-FFA7AE628E58}"/>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6" name="Footer Placeholder 5">
            <a:extLst>
              <a:ext uri="{FF2B5EF4-FFF2-40B4-BE49-F238E27FC236}">
                <a16:creationId xmlns:a16="http://schemas.microsoft.com/office/drawing/2014/main" xmlns="" id="{1FF30751-92EE-4E2D-A0E4-04318E8B8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F4D9D8E-E10E-4DD4-9C09-2E48B9626084}"/>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4263930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66C135-CF99-4C37-BD54-5792297B6B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77C6BB4-454A-4A6D-8EC3-D372265BC0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B483464-55CC-495F-9AF3-DB1F7556E4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9D59437-EE74-4EC8-8A9A-964A1324F2D4}"/>
              </a:ext>
            </a:extLst>
          </p:cNvPr>
          <p:cNvSpPr>
            <a:spLocks noGrp="1"/>
          </p:cNvSpPr>
          <p:nvPr>
            <p:ph type="dt" sz="half" idx="10"/>
          </p:nvPr>
        </p:nvSpPr>
        <p:spPr/>
        <p:txBody>
          <a:bodyPr/>
          <a:lstStyle/>
          <a:p>
            <a:fld id="{359B2127-14DC-4106-8073-DBABD5227ED0}" type="datetimeFigureOut">
              <a:rPr lang="en-US" smtClean="0"/>
              <a:t>4/21/2022</a:t>
            </a:fld>
            <a:endParaRPr lang="en-US"/>
          </a:p>
        </p:txBody>
      </p:sp>
      <p:sp>
        <p:nvSpPr>
          <p:cNvPr id="6" name="Footer Placeholder 5">
            <a:extLst>
              <a:ext uri="{FF2B5EF4-FFF2-40B4-BE49-F238E27FC236}">
                <a16:creationId xmlns:a16="http://schemas.microsoft.com/office/drawing/2014/main" xmlns="" id="{FA01CE56-9BCA-434E-87F3-E50A22EE10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6DE0D5-745B-4A08-A049-E4BB69776C8D}"/>
              </a:ext>
            </a:extLst>
          </p:cNvPr>
          <p:cNvSpPr>
            <a:spLocks noGrp="1"/>
          </p:cNvSpPr>
          <p:nvPr>
            <p:ph type="sldNum" sz="quarter" idx="12"/>
          </p:nvPr>
        </p:nvSpPr>
        <p:spPr/>
        <p:txBody>
          <a:bodyPr/>
          <a:lstStyle/>
          <a:p>
            <a:fld id="{C583B90B-9A08-48D6-ADD4-7A544A25F7C1}" type="slidenum">
              <a:rPr lang="en-US" smtClean="0"/>
              <a:t>‹#›</a:t>
            </a:fld>
            <a:endParaRPr lang="en-US"/>
          </a:p>
        </p:txBody>
      </p:sp>
    </p:spTree>
    <p:extLst>
      <p:ext uri="{BB962C8B-B14F-4D97-AF65-F5344CB8AC3E}">
        <p14:creationId xmlns:p14="http://schemas.microsoft.com/office/powerpoint/2010/main" val="357501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8912BA3-94F8-4988-B9A4-CB4BD0FBF1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ED79FB7-4FA1-4F90-B682-B5C141076F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4088565-805D-42C3-8A5D-E0DAB983A8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B2127-14DC-4106-8073-DBABD5227ED0}" type="datetimeFigureOut">
              <a:rPr lang="en-US" smtClean="0"/>
              <a:t>4/21/2022</a:t>
            </a:fld>
            <a:endParaRPr lang="en-US"/>
          </a:p>
        </p:txBody>
      </p:sp>
      <p:sp>
        <p:nvSpPr>
          <p:cNvPr id="5" name="Footer Placeholder 4">
            <a:extLst>
              <a:ext uri="{FF2B5EF4-FFF2-40B4-BE49-F238E27FC236}">
                <a16:creationId xmlns:a16="http://schemas.microsoft.com/office/drawing/2014/main" xmlns="" id="{6D6019CE-6571-4A37-9B7A-33282BF07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E6628FF-38A0-43E5-B565-B1253E65AB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3B90B-9A08-48D6-ADD4-7A544A25F7C1}" type="slidenum">
              <a:rPr lang="en-US" smtClean="0"/>
              <a:t>‹#›</a:t>
            </a:fld>
            <a:endParaRPr lang="en-US"/>
          </a:p>
        </p:txBody>
      </p:sp>
    </p:spTree>
    <p:extLst>
      <p:ext uri="{BB962C8B-B14F-4D97-AF65-F5344CB8AC3E}">
        <p14:creationId xmlns:p14="http://schemas.microsoft.com/office/powerpoint/2010/main" val="285129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59109D-7CF4-42BE-A16B-FC924175895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INTRODUCTION</a:t>
            </a:r>
            <a:r>
              <a:rPr lang="en-US" dirty="0"/>
              <a:t> </a:t>
            </a:r>
          </a:p>
        </p:txBody>
      </p:sp>
      <p:sp>
        <p:nvSpPr>
          <p:cNvPr id="3" name="Content Placeholder 2">
            <a:extLst>
              <a:ext uri="{FF2B5EF4-FFF2-40B4-BE49-F238E27FC236}">
                <a16:creationId xmlns:a16="http://schemas.microsoft.com/office/drawing/2014/main" xmlns="" id="{59ACBC40-79E0-4F72-AE7A-32A334EDC2B9}"/>
              </a:ext>
            </a:extLst>
          </p:cNvPr>
          <p:cNvSpPr>
            <a:spLocks noGrp="1"/>
          </p:cNvSpPr>
          <p:nvPr>
            <p:ph idx="1"/>
          </p:nvPr>
        </p:nvSpPr>
        <p:spPr/>
        <p:txBody>
          <a:bodyPr/>
          <a:lstStyle/>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As student you need to know the nursing care of unconscious clients </a:t>
            </a:r>
          </a:p>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You may get questions from college final or promotion exams or nursing care assessment  in this areas </a:t>
            </a:r>
          </a:p>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As you know altered level of consciousness present in head injuries immediate postoperative following GA anesthesia and many other conditions  </a:t>
            </a:r>
          </a:p>
          <a:p>
            <a:pPr algn="just">
              <a:buFont typeface="Wingdings" panose="05000000000000000000" pitchFamily="2" charset="2"/>
              <a:buChar char="ü"/>
            </a:pPr>
            <a:r>
              <a:rPr lang="en-US" b="1" dirty="0">
                <a:latin typeface="Times New Roman" panose="02020603050405020304" pitchFamily="18" charset="0"/>
                <a:cs typeface="Times New Roman" panose="02020603050405020304" pitchFamily="18" charset="0"/>
              </a:rPr>
              <a:t>This presentation will curb your needs in this area. </a:t>
            </a:r>
          </a:p>
        </p:txBody>
      </p:sp>
    </p:spTree>
    <p:extLst>
      <p:ext uri="{BB962C8B-B14F-4D97-AF65-F5344CB8AC3E}">
        <p14:creationId xmlns:p14="http://schemas.microsoft.com/office/powerpoint/2010/main" val="1629513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072A6A2-5146-4290-BC6D-4FCF583418D0}"/>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Auscultate chest at least every 8 hours.</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helps detect adventitious breath sounds or absent breath sounds.</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Monitor ABG measurements.</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help detect complications of respiratory problems at the earliest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565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B31912-4291-4C3D-980A-5A4A65043E64}"/>
              </a:ext>
            </a:extLst>
          </p:cNvPr>
          <p:cNvSpPr>
            <a:spLocks noGrp="1"/>
          </p:cNvSpPr>
          <p:nvPr>
            <p:ph type="title"/>
          </p:nvPr>
        </p:nvSpPr>
        <p:spPr/>
        <p:txBody>
          <a:bodyPr/>
          <a:lstStyle/>
          <a:p>
            <a:r>
              <a:rPr lang="en-US" b="1" dirty="0">
                <a:solidFill>
                  <a:schemeClr val="accent1"/>
                </a:solidFill>
              </a:rPr>
              <a:t>NURSING DIAGNOSIS II</a:t>
            </a:r>
          </a:p>
        </p:txBody>
      </p:sp>
      <p:sp>
        <p:nvSpPr>
          <p:cNvPr id="3" name="Content Placeholder 2">
            <a:extLst>
              <a:ext uri="{FF2B5EF4-FFF2-40B4-BE49-F238E27FC236}">
                <a16:creationId xmlns:a16="http://schemas.microsoft.com/office/drawing/2014/main" xmlns="" id="{7D9B59E7-35B3-463A-870A-56ABCF929C1B}"/>
              </a:ext>
            </a:extLst>
          </p:cNvPr>
          <p:cNvSpPr>
            <a:spLocks noGrp="1"/>
          </p:cNvSpPr>
          <p:nvPr>
            <p:ph idx="1"/>
          </p:nvPr>
        </p:nvSpPr>
        <p:spPr/>
        <p:txBody>
          <a:bodyPr>
            <a:normAutofit/>
          </a:bodyPr>
          <a:lstStyle/>
          <a:p>
            <a:pPr marL="0" indent="0" algn="just">
              <a:buNone/>
            </a:pPr>
            <a:r>
              <a:rPr lang="en-US" sz="3600" b="1" i="0" dirty="0">
                <a:solidFill>
                  <a:srgbClr val="FF0000"/>
                </a:solidFill>
                <a:effectLst/>
                <a:latin typeface="Times New Roman" panose="02020603050405020304" pitchFamily="18" charset="0"/>
                <a:cs typeface="Times New Roman" panose="02020603050405020304" pitchFamily="18" charset="0"/>
              </a:rPr>
              <a:t>Ineffective cerebral tissue perfusion related to effects of increased ICP as evidenced by papilloedema, Cushing’s traid, vomiting</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93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6DDDC9-94FD-4770-BEAC-E739B65620E5}"/>
              </a:ext>
            </a:extLst>
          </p:cNvPr>
          <p:cNvSpPr>
            <a:spLocks noGrp="1"/>
          </p:cNvSpPr>
          <p:nvPr>
            <p:ph type="title"/>
          </p:nvPr>
        </p:nvSpPr>
        <p:spPr/>
        <p:txBody>
          <a:bodyPr/>
          <a:lstStyle/>
          <a:p>
            <a:r>
              <a:rPr lang="en-US" b="1" i="0" dirty="0">
                <a:solidFill>
                  <a:schemeClr val="accent2">
                    <a:lumMod val="75000"/>
                  </a:schemeClr>
                </a:solidFill>
                <a:effectLst/>
                <a:latin typeface="Open Sans" panose="020B0606030504020204" pitchFamily="34" charset="0"/>
              </a:rPr>
              <a:t>Client Expected Outcome</a:t>
            </a:r>
            <a:endParaRPr lang="en-US" dirty="0">
              <a:solidFill>
                <a:schemeClr val="accent2">
                  <a:lumMod val="75000"/>
                </a:schemeClr>
              </a:solidFill>
            </a:endParaRPr>
          </a:p>
        </p:txBody>
      </p:sp>
      <p:sp>
        <p:nvSpPr>
          <p:cNvPr id="3" name="Content Placeholder 2">
            <a:extLst>
              <a:ext uri="{FF2B5EF4-FFF2-40B4-BE49-F238E27FC236}">
                <a16:creationId xmlns:a16="http://schemas.microsoft.com/office/drawing/2014/main" xmlns="" id="{F1652531-CB8A-4E56-972B-729F0B371FE6}"/>
              </a:ext>
            </a:extLst>
          </p:cNvPr>
          <p:cNvSpPr>
            <a:spLocks noGrp="1"/>
          </p:cNvSpPr>
          <p:nvPr>
            <p:ph idx="1"/>
          </p:nvPr>
        </p:nvSpPr>
        <p:spPr/>
        <p:txBody>
          <a:bodyPr>
            <a:normAutofit/>
          </a:bodyPr>
          <a:lstStyle/>
          <a:p>
            <a:pPr marL="0" indent="0" algn="just">
              <a:buNone/>
            </a:pPr>
            <a:r>
              <a:rPr lang="en-US" sz="3600" b="1" i="0" dirty="0">
                <a:solidFill>
                  <a:srgbClr val="FF0000"/>
                </a:solidFill>
                <a:effectLst/>
                <a:latin typeface="Times New Roman" panose="02020603050405020304" pitchFamily="18" charset="0"/>
                <a:cs typeface="Times New Roman" panose="02020603050405020304" pitchFamily="18" charset="0"/>
              </a:rPr>
              <a:t>The client maintains optimum cerebral perfusion as evidenced by absence of signs of increased ICP (papilloedema, projectile vomiting, Cushing’s triad, pupillary changes).</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66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ACAEA0-B1C8-4452-BF31-07FAC572BAFD}"/>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NURSING INTERVENTION</a:t>
            </a:r>
            <a:r>
              <a:rPr lang="en-US" dirty="0"/>
              <a:t> </a:t>
            </a:r>
          </a:p>
        </p:txBody>
      </p:sp>
      <p:sp>
        <p:nvSpPr>
          <p:cNvPr id="3" name="Content Placeholder 2">
            <a:extLst>
              <a:ext uri="{FF2B5EF4-FFF2-40B4-BE49-F238E27FC236}">
                <a16:creationId xmlns:a16="http://schemas.microsoft.com/office/drawing/2014/main" xmlns="" id="{2E12B8F5-8426-4E96-B4C8-98C0028FFB6D}"/>
              </a:ext>
            </a:extLst>
          </p:cNvPr>
          <p:cNvSpPr>
            <a:spLocks noGrp="1"/>
          </p:cNvSpPr>
          <p:nvPr>
            <p:ph idx="1"/>
          </p:nvPr>
        </p:nvSpPr>
        <p:spPr/>
        <p:txBody>
          <a:bodyPr>
            <a:normAutofit/>
          </a:bodyPr>
          <a:lstStyle/>
          <a:p>
            <a:pPr algn="just">
              <a:buFont typeface="Wingdings" panose="05000000000000000000" pitchFamily="2" charset="2"/>
              <a:buChar char="ü"/>
            </a:pPr>
            <a:r>
              <a:rPr lang="en-US" sz="3200" b="1" i="0" dirty="0">
                <a:solidFill>
                  <a:srgbClr val="000000"/>
                </a:solidFill>
                <a:effectLst/>
                <a:latin typeface="Times New Roman" panose="02020603050405020304" pitchFamily="18" charset="0"/>
                <a:cs typeface="Times New Roman" panose="02020603050405020304" pitchFamily="18" charset="0"/>
              </a:rPr>
              <a:t>Assess signs of increased ICP, cerebral edema.</a:t>
            </a:r>
            <a:br>
              <a:rPr lang="en-US" sz="3200" b="1" i="0" dirty="0">
                <a:solidFill>
                  <a:srgbClr val="000000"/>
                </a:solidFill>
                <a:effectLst/>
                <a:latin typeface="Times New Roman" panose="02020603050405020304" pitchFamily="18" charset="0"/>
                <a:cs typeface="Times New Roman" panose="02020603050405020304" pitchFamily="18" charset="0"/>
              </a:rPr>
            </a:br>
            <a:r>
              <a:rPr lang="en-US" sz="3200" b="1" i="0" dirty="0">
                <a:solidFill>
                  <a:srgbClr val="000000"/>
                </a:solidFill>
                <a:effectLst/>
                <a:latin typeface="Times New Roman" panose="02020603050405020304" pitchFamily="18" charset="0"/>
                <a:cs typeface="Times New Roman" panose="02020603050405020304" pitchFamily="18" charset="0"/>
              </a:rPr>
              <a:t>Rationale: provides baseline data.</a:t>
            </a:r>
            <a:endParaRPr lang="en-US" sz="3200" b="1" dirty="0">
              <a:solidFill>
                <a:srgbClr val="000000"/>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b="1" i="0" dirty="0">
                <a:solidFill>
                  <a:srgbClr val="000000"/>
                </a:solidFill>
                <a:effectLst/>
                <a:latin typeface="Times New Roman" panose="02020603050405020304" pitchFamily="18" charset="0"/>
                <a:cs typeface="Times New Roman" panose="02020603050405020304" pitchFamily="18" charset="0"/>
              </a:rPr>
              <a:t>Maintain head of the bed elevated to 30 degree angle.</a:t>
            </a:r>
            <a:endParaRPr lang="en-US" sz="3200" b="1"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3200" b="1" i="0" dirty="0">
                <a:solidFill>
                  <a:srgbClr val="000000"/>
                </a:solidFill>
                <a:effectLst/>
                <a:latin typeface="Times New Roman" panose="02020603050405020304" pitchFamily="18" charset="0"/>
                <a:cs typeface="Times New Roman" panose="02020603050405020304" pitchFamily="18" charset="0"/>
              </a:rPr>
              <a:t>Rationale: promotes venous return through jugular veins thus preventing cerebral oedema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27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ABD1FC-5DBF-474F-B329-90119E0CA90A}"/>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Maintain head and neck aligned.</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hyperextension, rotation, or hyperflexion of neck causes decreased venous return which will lead to cerebral edema formation.</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Administer low flow oxygen and maintain oxygen therapy.</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Suction airway when needed.</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These measures prevent hypoxia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041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9EC4CBF-B705-4112-86EE-EBBF565E3D2D}"/>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Monitor ABG values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rapidly increasing blood flow to the brain causing cerebral oedema.</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Maintain PaCO2 (normally 35 – 45 mm hg) through hyperventilation.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decreased PaCO2 presents vasodilation and thus reduces cerebral blood volume</a:t>
            </a:r>
            <a:endParaRPr lang="en-US" dirty="0"/>
          </a:p>
        </p:txBody>
      </p:sp>
    </p:spTree>
    <p:extLst>
      <p:ext uri="{BB962C8B-B14F-4D97-AF65-F5344CB8AC3E}">
        <p14:creationId xmlns:p14="http://schemas.microsoft.com/office/powerpoint/2010/main" val="2249599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5EBAB5-2AF7-4585-90C3-C214E29166A4}"/>
              </a:ext>
            </a:extLst>
          </p:cNvPr>
          <p:cNvSpPr>
            <a:spLocks noGrp="1"/>
          </p:cNvSpPr>
          <p:nvPr>
            <p:ph idx="1"/>
          </p:nvPr>
        </p:nvSpPr>
        <p:spPr/>
        <p:txBody>
          <a:bodyPr>
            <a:normAutofit lnSpcReduction="10000"/>
          </a:bodyPr>
          <a:lstStyle/>
          <a:p>
            <a:pPr>
              <a:buFont typeface="Wingdings" panose="05000000000000000000" pitchFamily="2" charset="2"/>
              <a:buChar char="ü"/>
            </a:pPr>
            <a:r>
              <a:rPr lang="en-US" b="1" i="0" dirty="0">
                <a:solidFill>
                  <a:srgbClr val="000000"/>
                </a:solidFill>
                <a:effectLst/>
                <a:latin typeface="Open Sans" panose="020B0606030504020204" pitchFamily="34" charset="0"/>
              </a:rPr>
              <a:t>Administer osmotic diuretics e.g., mannitol or corticosteroids: dexamethasone, as prescribed.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osmotic diuretics promote venous return, corticosteroid manage inflammatory response. Both these are used to prevent cerebral oedema.</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Administer stool softness as prescribed.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soft bowel involvements prevent straining or </a:t>
            </a:r>
            <a:r>
              <a:rPr lang="en-US" b="1" i="0" dirty="0" err="1">
                <a:solidFill>
                  <a:srgbClr val="000000"/>
                </a:solidFill>
                <a:effectLst/>
                <a:latin typeface="Open Sans" panose="020B0606030504020204" pitchFamily="34" charset="0"/>
              </a:rPr>
              <a:t>valsalva</a:t>
            </a:r>
            <a:r>
              <a:rPr lang="en-US" b="1" i="0" dirty="0">
                <a:solidFill>
                  <a:srgbClr val="000000"/>
                </a:solidFill>
                <a:effectLst/>
                <a:latin typeface="Open Sans" panose="020B0606030504020204" pitchFamily="34" charset="0"/>
              </a:rPr>
              <a:t> maneuver because it will increase intra-abdominal pressure and thereby increasing ICP</a:t>
            </a:r>
            <a:endParaRPr lang="en-US" dirty="0"/>
          </a:p>
        </p:txBody>
      </p:sp>
    </p:spTree>
    <p:extLst>
      <p:ext uri="{BB962C8B-B14F-4D97-AF65-F5344CB8AC3E}">
        <p14:creationId xmlns:p14="http://schemas.microsoft.com/office/powerpoint/2010/main" val="822958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6CF21F-8B76-425F-8BED-B9F7B9DA891D}"/>
              </a:ext>
            </a:extLst>
          </p:cNvPr>
          <p:cNvSpPr>
            <a:spLocks noGrp="1"/>
          </p:cNvSpPr>
          <p:nvPr>
            <p:ph type="title"/>
          </p:nvPr>
        </p:nvSpPr>
        <p:spPr/>
        <p:txBody>
          <a:bodyPr/>
          <a:lstStyle/>
          <a:p>
            <a:r>
              <a:rPr lang="en-US" dirty="0"/>
              <a:t>NURSING DIAGNOSIS III</a:t>
            </a:r>
          </a:p>
        </p:txBody>
      </p:sp>
      <p:sp>
        <p:nvSpPr>
          <p:cNvPr id="3" name="Content Placeholder 2">
            <a:extLst>
              <a:ext uri="{FF2B5EF4-FFF2-40B4-BE49-F238E27FC236}">
                <a16:creationId xmlns:a16="http://schemas.microsoft.com/office/drawing/2014/main" xmlns="" id="{049F3DF0-075D-4F85-89AE-2C6D3D25E49C}"/>
              </a:ext>
            </a:extLst>
          </p:cNvPr>
          <p:cNvSpPr>
            <a:spLocks noGrp="1"/>
          </p:cNvSpPr>
          <p:nvPr>
            <p:ph idx="1"/>
          </p:nvPr>
        </p:nvSpPr>
        <p:spPr/>
        <p:txBody>
          <a:bodyPr/>
          <a:lstStyle/>
          <a:p>
            <a:pPr>
              <a:buFont typeface="Wingdings" panose="05000000000000000000" pitchFamily="2" charset="2"/>
              <a:buChar char="ü"/>
            </a:pPr>
            <a:r>
              <a:rPr lang="en-US" b="1" i="0" dirty="0">
                <a:solidFill>
                  <a:srgbClr val="0000FF"/>
                </a:solidFill>
                <a:effectLst/>
                <a:latin typeface="Times New Roman" panose="02020603050405020304" pitchFamily="18" charset="0"/>
                <a:cs typeface="Times New Roman" panose="02020603050405020304" pitchFamily="18" charset="0"/>
              </a:rPr>
              <a:t>Risk for injury related to unconscious state</a:t>
            </a:r>
            <a:r>
              <a:rPr lang="en-US" b="1" i="0" dirty="0">
                <a:solidFill>
                  <a:srgbClr val="FF0000"/>
                </a:solidFill>
                <a:effectLst/>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endParaRPr lang="en-US" b="1"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b="1" i="0" dirty="0">
                <a:solidFill>
                  <a:srgbClr val="FF0000"/>
                </a:solidFill>
                <a:effectLst/>
                <a:latin typeface="Times New Roman" panose="02020603050405020304" pitchFamily="18" charset="0"/>
                <a:cs typeface="Times New Roman" panose="02020603050405020304" pitchFamily="18" charset="0"/>
              </a:rPr>
              <a:t>Client Expected Outcome</a:t>
            </a: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The client remains free of injury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083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8B1497-4C2E-47F3-9D9E-F6704234020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NURSING INTERVENTION </a:t>
            </a:r>
          </a:p>
        </p:txBody>
      </p:sp>
      <p:sp>
        <p:nvSpPr>
          <p:cNvPr id="3" name="Content Placeholder 2">
            <a:extLst>
              <a:ext uri="{FF2B5EF4-FFF2-40B4-BE49-F238E27FC236}">
                <a16:creationId xmlns:a16="http://schemas.microsoft.com/office/drawing/2014/main" xmlns="" id="{DF03B9AB-FE28-41E5-9D07-AFA23FF41424}"/>
              </a:ext>
            </a:extLst>
          </p:cNvPr>
          <p:cNvSpPr>
            <a:spLocks noGrp="1"/>
          </p:cNvSpPr>
          <p:nvPr>
            <p:ph idx="1"/>
          </p:nvPr>
        </p:nvSpPr>
        <p:spPr/>
        <p:txBody>
          <a:bodyPr>
            <a:normAutofit/>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Assess risk factors for injury – lack of side rails, seizures, loss of corneal blink reflex, invasive lines and equipment, restraints, tight dressings, environmental dressings, environmental irritants, damp bedding or dressings, nail not cut.</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help obtain data to plan care.</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Keep side rails up and bed in lowest position whenever the client is not receiving direct care.</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prevent fall and injury.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899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AD74CEA-EDAF-4370-9442-DF3C340A2650}"/>
              </a:ext>
            </a:extLst>
          </p:cNvPr>
          <p:cNvSpPr>
            <a:spLocks noGrp="1"/>
          </p:cNvSpPr>
          <p:nvPr>
            <p:ph idx="1"/>
          </p:nvPr>
        </p:nvSpPr>
        <p:spPr/>
        <p:txBody>
          <a:bodyPr/>
          <a:lstStyle/>
          <a:p>
            <a:pPr algn="just"/>
            <a:r>
              <a:rPr lang="en-US" b="1" i="0" dirty="0">
                <a:solidFill>
                  <a:srgbClr val="000000"/>
                </a:solidFill>
                <a:effectLst/>
                <a:latin typeface="Open Sans" panose="020B0606030504020204" pitchFamily="34" charset="0"/>
              </a:rPr>
              <a:t>Observe seizure precautions for client with history of seizure episodes.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seizure without maintaining safety is a common safety hazard among unconscious clients.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Use padded side rails.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injury during seizure activity</a:t>
            </a:r>
            <a:endParaRPr lang="en-US" dirty="0"/>
          </a:p>
        </p:txBody>
      </p:sp>
    </p:spTree>
    <p:extLst>
      <p:ext uri="{BB962C8B-B14F-4D97-AF65-F5344CB8AC3E}">
        <p14:creationId xmlns:p14="http://schemas.microsoft.com/office/powerpoint/2010/main" val="1679280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78F2EB-5101-46F8-93FE-1D590173E7CA}"/>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xmlns="" id="{C4C661D9-D1E1-473D-A73A-044087F77311}"/>
              </a:ext>
            </a:extLst>
          </p:cNvPr>
          <p:cNvSpPr>
            <a:spLocks noGrp="1"/>
          </p:cNvSpPr>
          <p:nvPr>
            <p:ph idx="1"/>
          </p:nvPr>
        </p:nvSpPr>
        <p:spPr/>
        <p:txBody>
          <a:bodyPr/>
          <a:lstStyle/>
          <a:p>
            <a:pPr algn="just">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After this you should be able to identify nursing diagnosis in unconscious patient </a:t>
            </a:r>
          </a:p>
          <a:p>
            <a:pPr algn="just">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Explain expected outcome </a:t>
            </a:r>
          </a:p>
          <a:p>
            <a:pPr algn="just">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Describe nursing intervention for each nursing diagnosis </a:t>
            </a:r>
          </a:p>
          <a:p>
            <a:endParaRPr lang="en-US" dirty="0"/>
          </a:p>
        </p:txBody>
      </p:sp>
    </p:spTree>
    <p:extLst>
      <p:ext uri="{BB962C8B-B14F-4D97-AF65-F5344CB8AC3E}">
        <p14:creationId xmlns:p14="http://schemas.microsoft.com/office/powerpoint/2010/main" val="1397840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85CC00B-68DB-4146-9A66-F686B17489AD}"/>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Keep client’s nail short.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Administer prescribed seizure drugs.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prevent seizure episodes by maintaining high seizure threshold.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Use caution when moving the client.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unconscious client cannot voice pain.</a:t>
            </a:r>
            <a:endParaRPr lang="en-US" dirty="0"/>
          </a:p>
        </p:txBody>
      </p:sp>
    </p:spTree>
    <p:extLst>
      <p:ext uri="{BB962C8B-B14F-4D97-AF65-F5344CB8AC3E}">
        <p14:creationId xmlns:p14="http://schemas.microsoft.com/office/powerpoint/2010/main" val="2208292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0FEFC9D-6C82-487B-8F61-B00A636B52F5}"/>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Give adequate support to the limbs and head when moving or turning the unconscious client.</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limbs without tone may dislocate if they are allowed to fall unsupported.</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Always turn the client toward the nurse</a:t>
            </a:r>
          </a:p>
          <a:p>
            <a:pPr algn="just">
              <a:buFont typeface="Wingdings" panose="05000000000000000000" pitchFamily="2" charset="2"/>
              <a:buChar char="ü"/>
            </a:pPr>
            <a:r>
              <a:rPr lang="en-US" b="1" i="0" dirty="0">
                <a:solidFill>
                  <a:srgbClr val="000000"/>
                </a:solidFill>
                <a:effectLst/>
                <a:latin typeface="Open Sans" panose="020B0606030504020204" pitchFamily="34" charset="0"/>
              </a:rPr>
              <a:t> Rationale: prevent falls.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852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F854E96-65CA-46A0-835A-B0FAF92C19CA}"/>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Protect from external sources of heat such as hot water bags.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unconscious clients cannot voice pain.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Release restraints (if used) every 2 hours.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in providing range of motion exercises; prevents complication of immobility</a:t>
            </a:r>
            <a:endParaRPr lang="en-US" dirty="0"/>
          </a:p>
        </p:txBody>
      </p:sp>
    </p:spTree>
    <p:extLst>
      <p:ext uri="{BB962C8B-B14F-4D97-AF65-F5344CB8AC3E}">
        <p14:creationId xmlns:p14="http://schemas.microsoft.com/office/powerpoint/2010/main" val="4082445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DD32787-C0CB-4A8F-81C9-07DEFA38DF20}"/>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Avoid restraints as far as possible, allow one family member/significant other to be with the client.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restraints may worsen the client’s condition if he is confused.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Keep bed and bedding free of moisture, dust and debris.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skin excoriation</a:t>
            </a:r>
            <a:endParaRPr lang="en-US" dirty="0"/>
          </a:p>
        </p:txBody>
      </p:sp>
    </p:spTree>
    <p:extLst>
      <p:ext uri="{BB962C8B-B14F-4D97-AF65-F5344CB8AC3E}">
        <p14:creationId xmlns:p14="http://schemas.microsoft.com/office/powerpoint/2010/main" val="3566181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AA55909-3A52-4B1F-905B-996632A350DD}"/>
              </a:ext>
            </a:extLst>
          </p:cNvPr>
          <p:cNvSpPr>
            <a:spLocks noGrp="1"/>
          </p:cNvSpPr>
          <p:nvPr>
            <p:ph idx="1"/>
          </p:nvPr>
        </p:nvSpPr>
        <p:spPr/>
        <p:txBody>
          <a:bodyPr/>
          <a:lstStyle/>
          <a:p>
            <a:pPr algn="just"/>
            <a:r>
              <a:rPr lang="en-US" b="1" i="0" dirty="0">
                <a:solidFill>
                  <a:srgbClr val="000000"/>
                </a:solidFill>
                <a:effectLst/>
                <a:latin typeface="Open Sans" panose="020B0606030504020204" pitchFamily="34" charset="0"/>
              </a:rPr>
              <a:t>Avoid over sedation.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over sedation alters respirations, which increases ICP and masks changes in level of consciousness.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Avoid speaking negatively about the client or his condition.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the last sense to go is the sense of hearing for psychological integrity</a:t>
            </a:r>
            <a:endParaRPr lang="en-US" dirty="0"/>
          </a:p>
        </p:txBody>
      </p:sp>
    </p:spTree>
    <p:extLst>
      <p:ext uri="{BB962C8B-B14F-4D97-AF65-F5344CB8AC3E}">
        <p14:creationId xmlns:p14="http://schemas.microsoft.com/office/powerpoint/2010/main" val="731493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568FAB-4803-41B1-B578-2A832B241D4F}"/>
              </a:ext>
            </a:extLst>
          </p:cNvPr>
          <p:cNvSpPr>
            <a:spLocks noGrp="1"/>
          </p:cNvSpPr>
          <p:nvPr>
            <p:ph type="title"/>
          </p:nvPr>
        </p:nvSpPr>
        <p:spPr/>
        <p:txBody>
          <a:bodyPr/>
          <a:lstStyle/>
          <a:p>
            <a:r>
              <a:rPr lang="en-US" b="1" dirty="0">
                <a:solidFill>
                  <a:schemeClr val="accent2">
                    <a:lumMod val="75000"/>
                  </a:schemeClr>
                </a:solidFill>
              </a:rPr>
              <a:t>NURSING DIAGNOSIS IV</a:t>
            </a:r>
          </a:p>
        </p:txBody>
      </p:sp>
      <p:sp>
        <p:nvSpPr>
          <p:cNvPr id="3" name="Content Placeholder 2">
            <a:extLst>
              <a:ext uri="{FF2B5EF4-FFF2-40B4-BE49-F238E27FC236}">
                <a16:creationId xmlns:a16="http://schemas.microsoft.com/office/drawing/2014/main" xmlns="" id="{C21C848D-6051-4656-A52F-AE22F0735C67}"/>
              </a:ext>
            </a:extLst>
          </p:cNvPr>
          <p:cNvSpPr>
            <a:spLocks noGrp="1"/>
          </p:cNvSpPr>
          <p:nvPr>
            <p:ph idx="1"/>
          </p:nvPr>
        </p:nvSpPr>
        <p:spPr/>
        <p:txBody>
          <a:bodyPr>
            <a:normAutofit/>
          </a:bodyPr>
          <a:lstStyle/>
          <a:p>
            <a:pPr algn="just">
              <a:buFont typeface="Wingdings" panose="05000000000000000000" pitchFamily="2" charset="2"/>
              <a:buChar char="ü"/>
            </a:pPr>
            <a:r>
              <a:rPr lang="en-US" sz="3200" b="1" i="0" dirty="0">
                <a:solidFill>
                  <a:srgbClr val="0000FF"/>
                </a:solidFill>
                <a:effectLst/>
                <a:latin typeface="Open Sans" panose="020B0606030504020204" pitchFamily="34" charset="0"/>
              </a:rPr>
              <a:t>Risk for fluid volume deficit related to inability to ingest fluids, dehydration from osmotic diuretics</a:t>
            </a:r>
            <a:r>
              <a:rPr lang="en-US" sz="3200" b="1" i="0" dirty="0">
                <a:solidFill>
                  <a:srgbClr val="FF0000"/>
                </a:solidFill>
                <a:effectLst/>
                <a:latin typeface="Open Sans" panose="020B0606030504020204" pitchFamily="34" charset="0"/>
              </a:rPr>
              <a:t> </a:t>
            </a:r>
          </a:p>
          <a:p>
            <a:pPr algn="just">
              <a:buFont typeface="Wingdings" panose="05000000000000000000" pitchFamily="2" charset="2"/>
              <a:buChar char="ü"/>
            </a:pPr>
            <a:r>
              <a:rPr lang="en-US" sz="3200" b="1" i="0" dirty="0">
                <a:solidFill>
                  <a:srgbClr val="FF0000"/>
                </a:solidFill>
                <a:effectLst/>
                <a:latin typeface="Open Sans" panose="020B0606030504020204" pitchFamily="34" charset="0"/>
              </a:rPr>
              <a:t>Client Expected Outcome</a:t>
            </a:r>
            <a:r>
              <a:rPr lang="en-US" sz="3200" b="1" i="0" dirty="0">
                <a:solidFill>
                  <a:srgbClr val="000000"/>
                </a:solidFill>
                <a:effectLst/>
                <a:latin typeface="Open Sans" panose="020B0606030504020204" pitchFamily="34" charset="0"/>
              </a:rPr>
              <a:t/>
            </a:r>
            <a:br>
              <a:rPr lang="en-US" sz="3200" b="1" i="0" dirty="0">
                <a:solidFill>
                  <a:srgbClr val="000000"/>
                </a:solidFill>
                <a:effectLst/>
                <a:latin typeface="Open Sans" panose="020B0606030504020204" pitchFamily="34" charset="0"/>
              </a:rPr>
            </a:br>
            <a:r>
              <a:rPr lang="en-US" sz="3200" b="1" i="0" dirty="0">
                <a:solidFill>
                  <a:srgbClr val="000000"/>
                </a:solidFill>
                <a:effectLst/>
                <a:latin typeface="Open Sans" panose="020B0606030504020204" pitchFamily="34" charset="0"/>
              </a:rPr>
              <a:t/>
            </a:r>
            <a:br>
              <a:rPr lang="en-US" sz="3200" b="1" i="0" dirty="0">
                <a:solidFill>
                  <a:srgbClr val="000000"/>
                </a:solidFill>
                <a:effectLst/>
                <a:latin typeface="Open Sans" panose="020B0606030504020204" pitchFamily="34" charset="0"/>
              </a:rPr>
            </a:br>
            <a:r>
              <a:rPr lang="en-US" sz="3200" b="1" i="0" dirty="0">
                <a:solidFill>
                  <a:srgbClr val="000000"/>
                </a:solidFill>
                <a:effectLst/>
                <a:latin typeface="Open Sans" panose="020B0606030504020204" pitchFamily="34" charset="0"/>
              </a:rPr>
              <a:t>The client maintains optimum fluid volume state.</a:t>
            </a:r>
            <a:endParaRPr lang="en-US" sz="3200" dirty="0"/>
          </a:p>
        </p:txBody>
      </p:sp>
    </p:spTree>
    <p:extLst>
      <p:ext uri="{BB962C8B-B14F-4D97-AF65-F5344CB8AC3E}">
        <p14:creationId xmlns:p14="http://schemas.microsoft.com/office/powerpoint/2010/main" val="2930535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EC6B94-86AA-48F7-B2BB-B54CA88E6A7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NURSING INTERVENTION </a:t>
            </a:r>
          </a:p>
        </p:txBody>
      </p:sp>
      <p:sp>
        <p:nvSpPr>
          <p:cNvPr id="3" name="Content Placeholder 2">
            <a:extLst>
              <a:ext uri="{FF2B5EF4-FFF2-40B4-BE49-F238E27FC236}">
                <a16:creationId xmlns:a16="http://schemas.microsoft.com/office/drawing/2014/main" xmlns="" id="{34A9F020-CB4C-495F-B770-E9117DFD9815}"/>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 Assess hydration status by examining tissue turgor, mucus membranes, assessing intake and output changes and analyzing laboratory data (BUNS, creatinine, </a:t>
            </a:r>
            <a:r>
              <a:rPr lang="en-US" b="1" i="0" dirty="0" err="1">
                <a:solidFill>
                  <a:srgbClr val="000000"/>
                </a:solidFill>
                <a:effectLst/>
                <a:latin typeface="Times New Roman" panose="02020603050405020304" pitchFamily="18" charset="0"/>
                <a:cs typeface="Times New Roman" panose="02020603050405020304" pitchFamily="18" charset="0"/>
              </a:rPr>
              <a:t>S.Na</a:t>
            </a:r>
            <a:r>
              <a:rPr lang="en-US" b="1" i="0" dirty="0">
                <a:solidFill>
                  <a:srgbClr val="000000"/>
                </a:solidFill>
                <a:effectLst/>
                <a:latin typeface="Times New Roman" panose="02020603050405020304" pitchFamily="18" charset="0"/>
                <a:cs typeface="Times New Roman" panose="02020603050405020304" pitchFamily="18" charset="0"/>
              </a:rPr>
              <a:t>, S.K, </a:t>
            </a:r>
            <a:r>
              <a:rPr lang="en-US" b="1" i="0" dirty="0" err="1">
                <a:solidFill>
                  <a:srgbClr val="000000"/>
                </a:solidFill>
                <a:effectLst/>
                <a:latin typeface="Times New Roman" panose="02020603050405020304" pitchFamily="18" charset="0"/>
                <a:cs typeface="Times New Roman" panose="02020603050405020304" pitchFamily="18" charset="0"/>
              </a:rPr>
              <a:t>S.Cl</a:t>
            </a:r>
            <a:r>
              <a:rPr lang="en-US" b="1" i="0" dirty="0">
                <a:solidFill>
                  <a:srgbClr val="000000"/>
                </a:solidFill>
                <a:effectLst/>
                <a:latin typeface="Times New Roman" panose="02020603050405020304" pitchFamily="18" charset="0"/>
                <a:cs typeface="Times New Roman" panose="02020603050405020304" pitchFamily="18" charset="0"/>
              </a:rPr>
              <a:t>, C02)</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help plan care.</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Hydrate the client with use of IV fluids initially.</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meet fluid needs rapidly.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162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7AA417-5C02-4FEF-8716-2F14731C63DB}"/>
              </a:ext>
            </a:extLst>
          </p:cNvPr>
          <p:cNvSpPr>
            <a:spLocks noGrp="1"/>
          </p:cNvSpPr>
          <p:nvPr>
            <p:ph idx="1"/>
          </p:nvPr>
        </p:nvSpPr>
        <p:spPr/>
        <p:txBody>
          <a:bodyPr>
            <a:normAutofit fontScale="92500" lnSpcReduction="10000"/>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 Avoid over hydrating the client with I.V. fluids or blood transfusions.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excessive or rapid administration of fluid may lead to cerebral edema and increased ICP.</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Administer fluids slowly.</a:t>
            </a:r>
            <a:r>
              <a:rPr lang="en-US" b="0" i="0" dirty="0">
                <a:solidFill>
                  <a:srgbClr val="666666"/>
                </a:solidFill>
                <a:effectLst/>
                <a:latin typeface="Open Sans" panose="020B0606030504020204" pitchFamily="34" charset="0"/>
              </a:rPr>
              <a:t/>
            </a:r>
            <a:br>
              <a:rPr lang="en-US" b="0" i="0" dirty="0">
                <a:solidFill>
                  <a:srgbClr val="666666"/>
                </a:solidFill>
                <a:effectLst/>
                <a:latin typeface="Open Sans" panose="020B0606030504020204" pitchFamily="34" charset="0"/>
              </a:rPr>
            </a:br>
            <a:endParaRPr lang="en-US" b="0" i="0" dirty="0">
              <a:solidFill>
                <a:srgbClr val="666666"/>
              </a:solidFill>
              <a:effectLst/>
              <a:latin typeface="Open Sans" panose="020B0606030504020204" pitchFamily="34" charset="0"/>
            </a:endParaRPr>
          </a:p>
          <a:p>
            <a:pPr algn="just">
              <a:buFont typeface="Wingdings" panose="05000000000000000000" pitchFamily="2" charset="2"/>
              <a:buChar char="ü"/>
            </a:pP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Continue fluid administration with use of Ryle’s tube.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Rationale: for long-term fluid administration in unconscious clients</a:t>
            </a:r>
            <a:endParaRPr lang="en-US" b="0" i="0" dirty="0">
              <a:solidFill>
                <a:srgbClr val="666666"/>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1153281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4FAC9E2-1A39-4541-BECB-F204799762F7}"/>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Administer corticosteroids and diuretics in suspected cerebral edema.</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maintain normal volume of fluids.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Monitor intake and output and urine specific gravity.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detect abnormality from normal</a:t>
            </a:r>
            <a:endParaRPr lang="en-US" dirty="0"/>
          </a:p>
        </p:txBody>
      </p:sp>
    </p:spTree>
    <p:extLst>
      <p:ext uri="{BB962C8B-B14F-4D97-AF65-F5344CB8AC3E}">
        <p14:creationId xmlns:p14="http://schemas.microsoft.com/office/powerpoint/2010/main" val="603371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4C8C2D1-460D-414C-A858-6E9A762379E9}"/>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 Evaluate peripheral pulses and BP at regular intervals; in severe cases, </a:t>
            </a:r>
            <a:r>
              <a:rPr lang="en-US" b="1" i="0" dirty="0" err="1">
                <a:solidFill>
                  <a:srgbClr val="000000"/>
                </a:solidFill>
                <a:effectLst/>
                <a:latin typeface="Open Sans" panose="020B0606030504020204" pitchFamily="34" charset="0"/>
              </a:rPr>
              <a:t>hemo</a:t>
            </a:r>
            <a:r>
              <a:rPr lang="en-US" b="1" i="0" dirty="0">
                <a:solidFill>
                  <a:srgbClr val="000000"/>
                </a:solidFill>
                <a:effectLst/>
                <a:latin typeface="Open Sans" panose="020B0606030504020204" pitchFamily="34" charset="0"/>
              </a:rPr>
              <a:t>-dynamic parameters (CVP, PAP, PAWP, CO measurement).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these are parameters to measure circulatory adequacy/inadequacy</a:t>
            </a:r>
            <a:endParaRPr lang="en-US" dirty="0"/>
          </a:p>
        </p:txBody>
      </p:sp>
    </p:spTree>
    <p:extLst>
      <p:ext uri="{BB962C8B-B14F-4D97-AF65-F5344CB8AC3E}">
        <p14:creationId xmlns:p14="http://schemas.microsoft.com/office/powerpoint/2010/main" val="2345498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96480-9D97-41FB-9D9D-E3D9DB9580E9}"/>
              </a:ext>
            </a:extLst>
          </p:cNvPr>
          <p:cNvSpPr>
            <a:spLocks noGrp="1"/>
          </p:cNvSpPr>
          <p:nvPr>
            <p:ph type="title"/>
          </p:nvPr>
        </p:nvSpPr>
        <p:spPr/>
        <p:txBody>
          <a:bodyPr/>
          <a:lstStyle/>
          <a:p>
            <a:r>
              <a:rPr lang="en-US" dirty="0">
                <a:solidFill>
                  <a:srgbClr val="00B0F0"/>
                </a:solidFill>
                <a:latin typeface="Times New Roman" panose="02020603050405020304" pitchFamily="18" charset="0"/>
                <a:cs typeface="Times New Roman" panose="02020603050405020304" pitchFamily="18" charset="0"/>
              </a:rPr>
              <a:t>NUSING DIAGNOSIS I</a:t>
            </a:r>
          </a:p>
        </p:txBody>
      </p:sp>
      <p:sp>
        <p:nvSpPr>
          <p:cNvPr id="3" name="Content Placeholder 2">
            <a:extLst>
              <a:ext uri="{FF2B5EF4-FFF2-40B4-BE49-F238E27FC236}">
                <a16:creationId xmlns:a16="http://schemas.microsoft.com/office/drawing/2014/main" xmlns="" id="{FBC221DB-6D2D-4361-BF61-2DA788543572}"/>
              </a:ext>
            </a:extLst>
          </p:cNvPr>
          <p:cNvSpPr>
            <a:spLocks noGrp="1"/>
          </p:cNvSpPr>
          <p:nvPr>
            <p:ph idx="1"/>
          </p:nvPr>
        </p:nvSpPr>
        <p:spPr/>
        <p:txBody>
          <a:bodyPr>
            <a:normAutofit/>
          </a:bodyPr>
          <a:lstStyle/>
          <a:p>
            <a:pPr algn="just">
              <a:buFont typeface="Wingdings" panose="05000000000000000000" pitchFamily="2" charset="2"/>
              <a:buChar char="ü"/>
            </a:pPr>
            <a:r>
              <a:rPr lang="en-US" sz="3200" b="1" i="0" dirty="0">
                <a:solidFill>
                  <a:srgbClr val="FF0000"/>
                </a:solidFill>
                <a:effectLst/>
                <a:latin typeface="Times New Roman" panose="02020603050405020304" pitchFamily="18" charset="0"/>
                <a:cs typeface="Times New Roman" panose="02020603050405020304" pitchFamily="18" charset="0"/>
              </a:rPr>
              <a:t>Ineffective airway clearance R/T upper airway obstruction by tongue and soft tissues, inability to clear respiratory secretions as evidenced by unclear lung sounds, unequal lung expansion, noisy respiration, presence of stridor, cyanosis, or pallor</a:t>
            </a:r>
            <a:endParaRPr lang="en-US"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5632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5F75C2-68C7-4FDC-A441-112C9614D9C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NURSING DIAGNOSIS 5</a:t>
            </a:r>
          </a:p>
        </p:txBody>
      </p:sp>
      <p:sp>
        <p:nvSpPr>
          <p:cNvPr id="3" name="Content Placeholder 2">
            <a:extLst>
              <a:ext uri="{FF2B5EF4-FFF2-40B4-BE49-F238E27FC236}">
                <a16:creationId xmlns:a16="http://schemas.microsoft.com/office/drawing/2014/main" xmlns="" id="{06BD1B9A-1425-4B2A-BAF5-7FB1446946CE}"/>
              </a:ext>
            </a:extLst>
          </p:cNvPr>
          <p:cNvSpPr>
            <a:spLocks noGrp="1"/>
          </p:cNvSpPr>
          <p:nvPr>
            <p:ph idx="1"/>
          </p:nvPr>
        </p:nvSpPr>
        <p:spPr/>
        <p:txBody>
          <a:bodyPr>
            <a:normAutofit/>
          </a:bodyPr>
          <a:lstStyle/>
          <a:p>
            <a:pPr algn="just"/>
            <a:r>
              <a:rPr lang="en-US" sz="3200" b="1" i="0" dirty="0">
                <a:solidFill>
                  <a:srgbClr val="0000FF"/>
                </a:solidFill>
                <a:effectLst/>
                <a:latin typeface="Times New Roman" panose="02020603050405020304" pitchFamily="18" charset="0"/>
                <a:cs typeface="Times New Roman" panose="02020603050405020304" pitchFamily="18" charset="0"/>
              </a:rPr>
              <a:t>Ineffective thermoregulation R/T damage to hypothalamic center as evidenced by persistent elevation of body temperature, warm and dry skin, flushed appearance of skin</a:t>
            </a:r>
            <a:r>
              <a:rPr lang="en-US" sz="3200" b="1" i="0" dirty="0">
                <a:solidFill>
                  <a:srgbClr val="FF0000"/>
                </a:solidFill>
                <a:effectLst/>
                <a:latin typeface="Times New Roman" panose="02020603050405020304" pitchFamily="18" charset="0"/>
                <a:cs typeface="Times New Roman" panose="02020603050405020304" pitchFamily="18" charset="0"/>
              </a:rPr>
              <a:t> </a:t>
            </a:r>
          </a:p>
          <a:p>
            <a:pPr algn="just"/>
            <a:r>
              <a:rPr lang="en-US" sz="3200" b="1" i="0" dirty="0">
                <a:solidFill>
                  <a:srgbClr val="FF0000"/>
                </a:solidFill>
                <a:effectLst/>
                <a:latin typeface="Times New Roman" panose="02020603050405020304" pitchFamily="18" charset="0"/>
                <a:cs typeface="Times New Roman" panose="02020603050405020304" pitchFamily="18" charset="0"/>
              </a:rPr>
              <a:t>Client Expected Outcome</a:t>
            </a:r>
            <a:r>
              <a:rPr lang="en-US" sz="3200" b="1" i="0" dirty="0">
                <a:solidFill>
                  <a:srgbClr val="000000"/>
                </a:solidFill>
                <a:effectLst/>
                <a:latin typeface="Times New Roman" panose="02020603050405020304" pitchFamily="18" charset="0"/>
                <a:cs typeface="Times New Roman" panose="02020603050405020304" pitchFamily="18" charset="0"/>
              </a:rPr>
              <a:t/>
            </a:r>
            <a:br>
              <a:rPr lang="en-US" sz="3200" b="1" i="0" dirty="0">
                <a:solidFill>
                  <a:srgbClr val="000000"/>
                </a:solidFill>
                <a:effectLst/>
                <a:latin typeface="Times New Roman" panose="02020603050405020304" pitchFamily="18" charset="0"/>
                <a:cs typeface="Times New Roman" panose="02020603050405020304" pitchFamily="18" charset="0"/>
              </a:rPr>
            </a:br>
            <a:r>
              <a:rPr lang="en-US" sz="3200" b="1" i="0" dirty="0">
                <a:solidFill>
                  <a:srgbClr val="000000"/>
                </a:solidFill>
                <a:effectLst/>
                <a:latin typeface="Times New Roman" panose="02020603050405020304" pitchFamily="18" charset="0"/>
                <a:cs typeface="Times New Roman" panose="02020603050405020304" pitchFamily="18" charset="0"/>
              </a:rPr>
              <a:t/>
            </a:r>
            <a:br>
              <a:rPr lang="en-US" sz="3200" b="1" i="0" dirty="0">
                <a:solidFill>
                  <a:srgbClr val="000000"/>
                </a:solidFill>
                <a:effectLst/>
                <a:latin typeface="Times New Roman" panose="02020603050405020304" pitchFamily="18" charset="0"/>
                <a:cs typeface="Times New Roman" panose="02020603050405020304" pitchFamily="18" charset="0"/>
              </a:rPr>
            </a:br>
            <a:r>
              <a:rPr lang="en-US" sz="3200" b="1" i="0" dirty="0">
                <a:solidFill>
                  <a:srgbClr val="000000"/>
                </a:solidFill>
                <a:effectLst/>
                <a:latin typeface="Times New Roman" panose="02020603050405020304" pitchFamily="18" charset="0"/>
                <a:cs typeface="Times New Roman" panose="02020603050405020304" pitchFamily="18" charset="0"/>
              </a:rPr>
              <a:t>The client maintains thermoregulation as evidenced by normal body temperature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1644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91071C-CAD6-48CA-83A8-0952E8644079}"/>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NURSING INTERVENTION </a:t>
            </a:r>
          </a:p>
        </p:txBody>
      </p:sp>
      <p:sp>
        <p:nvSpPr>
          <p:cNvPr id="3" name="Content Placeholder 2">
            <a:extLst>
              <a:ext uri="{FF2B5EF4-FFF2-40B4-BE49-F238E27FC236}">
                <a16:creationId xmlns:a16="http://schemas.microsoft.com/office/drawing/2014/main" xmlns="" id="{B78D0C80-6B69-40F7-A02A-77F9DEFA2E8A}"/>
              </a:ext>
            </a:extLst>
          </p:cNvPr>
          <p:cNvSpPr>
            <a:spLocks noGrp="1"/>
          </p:cNvSpPr>
          <p:nvPr>
            <p:ph idx="1"/>
          </p:nvPr>
        </p:nvSpPr>
        <p:spPr/>
        <p:txBody>
          <a:bodyPr>
            <a:normAutofit lnSpcReduction="10000"/>
          </a:bodyPr>
          <a:lstStyle/>
          <a:p>
            <a:pPr algn="just"/>
            <a:r>
              <a:rPr lang="en-US" b="1" i="0" dirty="0">
                <a:solidFill>
                  <a:srgbClr val="000000"/>
                </a:solidFill>
                <a:effectLst/>
                <a:latin typeface="Open Sans" panose="020B0606030504020204" pitchFamily="34" charset="0"/>
              </a:rPr>
              <a:t>Assess body temperature, look for possible sites of infections (respiratory, CNS, urinary tract, wound, blood, IV sites).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provides baseline data. Unconscious clients may have controlled fever because of hypothalamic involvement of infection.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Monitor temperature frequently or continuously.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detect changes in temperature and to administer prompt treatment</a:t>
            </a:r>
            <a:endParaRPr lang="en-US" dirty="0"/>
          </a:p>
        </p:txBody>
      </p:sp>
    </p:spTree>
    <p:extLst>
      <p:ext uri="{BB962C8B-B14F-4D97-AF65-F5344CB8AC3E}">
        <p14:creationId xmlns:p14="http://schemas.microsoft.com/office/powerpoint/2010/main" val="2476616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D00DDC0-E84E-4450-8FD5-BD211434AB24}"/>
              </a:ext>
            </a:extLst>
          </p:cNvPr>
          <p:cNvSpPr>
            <a:spLocks noGrp="1"/>
          </p:cNvSpPr>
          <p:nvPr>
            <p:ph idx="1"/>
          </p:nvPr>
        </p:nvSpPr>
        <p:spPr/>
        <p:txBody>
          <a:bodyPr>
            <a:normAutofit/>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Control persistent elevation of temperature with use of</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Antipyretics,  Cooling blankets</a:t>
            </a:r>
            <a:r>
              <a:rPr lang="en-US" b="1" dirty="0">
                <a:solidFill>
                  <a:srgbClr val="000000"/>
                </a:solidFill>
                <a:latin typeface="Open Sans" panose="020B0606030504020204" pitchFamily="34" charset="0"/>
              </a:rPr>
              <a:t> , </a:t>
            </a:r>
            <a:r>
              <a:rPr lang="en-US" b="1" i="0" dirty="0">
                <a:solidFill>
                  <a:srgbClr val="000000"/>
                </a:solidFill>
                <a:effectLst/>
                <a:latin typeface="Open Sans" panose="020B0606030504020204" pitchFamily="34" charset="0"/>
              </a:rPr>
              <a:t>Adequate fluid intake ,</a:t>
            </a:r>
            <a:r>
              <a:rPr lang="en-US" b="1" dirty="0">
                <a:solidFill>
                  <a:srgbClr val="000000"/>
                </a:solidFill>
                <a:latin typeface="Open Sans" panose="020B0606030504020204" pitchFamily="34" charset="0"/>
              </a:rPr>
              <a:t> </a:t>
            </a:r>
            <a:r>
              <a:rPr lang="en-US" b="1" i="0" dirty="0">
                <a:solidFill>
                  <a:srgbClr val="000000"/>
                </a:solidFill>
                <a:effectLst/>
                <a:latin typeface="Open Sans" panose="020B0606030504020204" pitchFamily="34" charset="0"/>
              </a:rPr>
              <a:t>Tepid sponge</a:t>
            </a:r>
            <a:r>
              <a:rPr lang="en-US" b="1" dirty="0">
                <a:solidFill>
                  <a:srgbClr val="000000"/>
                </a:solidFill>
                <a:latin typeface="Open Sans" panose="020B0606030504020204" pitchFamily="34" charset="0"/>
              </a:rPr>
              <a:t> , </a:t>
            </a:r>
            <a:r>
              <a:rPr lang="en-US" b="1" i="0" dirty="0">
                <a:solidFill>
                  <a:srgbClr val="000000"/>
                </a:solidFill>
                <a:effectLst/>
                <a:latin typeface="Open Sans" panose="020B0606030504020204" pitchFamily="34" charset="0"/>
              </a:rPr>
              <a:t>Cold compress ,</a:t>
            </a:r>
            <a:r>
              <a:rPr lang="en-US" b="1" dirty="0">
                <a:solidFill>
                  <a:srgbClr val="000000"/>
                </a:solidFill>
                <a:latin typeface="Open Sans" panose="020B0606030504020204" pitchFamily="34" charset="0"/>
              </a:rPr>
              <a:t> </a:t>
            </a:r>
            <a:r>
              <a:rPr lang="en-US" b="1" i="0" dirty="0">
                <a:solidFill>
                  <a:srgbClr val="000000"/>
                </a:solidFill>
                <a:effectLst/>
                <a:latin typeface="Open Sans" panose="020B0606030504020204" pitchFamily="34" charset="0"/>
              </a:rPr>
              <a:t>Well-ventilated room </a:t>
            </a:r>
          </a:p>
          <a:p>
            <a:pPr algn="just">
              <a:buFont typeface="Wingdings" panose="05000000000000000000" pitchFamily="2" charset="2"/>
              <a:buChar char="ü"/>
            </a:pPr>
            <a:r>
              <a:rPr lang="en-US" b="1" i="0" dirty="0">
                <a:solidFill>
                  <a:srgbClr val="000000"/>
                </a:solidFill>
                <a:effectLst/>
                <a:latin typeface="Open Sans" panose="020B0606030504020204" pitchFamily="34" charset="0"/>
              </a:rPr>
              <a:t>Rationale: fever increases metabolic demands of brain, decreases circulations and oxygenation resulting in cerebral deteriorations</a:t>
            </a:r>
            <a:endParaRPr lang="en-US" dirty="0"/>
          </a:p>
        </p:txBody>
      </p:sp>
    </p:spTree>
    <p:extLst>
      <p:ext uri="{BB962C8B-B14F-4D97-AF65-F5344CB8AC3E}">
        <p14:creationId xmlns:p14="http://schemas.microsoft.com/office/powerpoint/2010/main" val="2694585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B2553DF-2597-4AB8-828E-2D7423240F75}"/>
              </a:ext>
            </a:extLst>
          </p:cNvPr>
          <p:cNvSpPr>
            <a:spLocks noGrp="1"/>
          </p:cNvSpPr>
          <p:nvPr>
            <p:ph idx="1"/>
          </p:nvPr>
        </p:nvSpPr>
        <p:spPr/>
        <p:txBody>
          <a:bodyPr>
            <a:normAutofit/>
          </a:bodyPr>
          <a:lstStyle/>
          <a:p>
            <a:pPr algn="just">
              <a:buFont typeface="Wingdings" panose="05000000000000000000" pitchFamily="2" charset="2"/>
              <a:buChar char="ü"/>
            </a:pPr>
            <a:r>
              <a:rPr lang="en-US" sz="3600" b="1" i="0" dirty="0">
                <a:solidFill>
                  <a:srgbClr val="000000"/>
                </a:solidFill>
                <a:effectLst/>
                <a:latin typeface="Times New Roman" panose="02020603050405020304" pitchFamily="18" charset="0"/>
                <a:cs typeface="Times New Roman" panose="02020603050405020304" pitchFamily="18" charset="0"/>
              </a:rPr>
              <a:t>Control shivering in fever with use of</a:t>
            </a:r>
          </a:p>
          <a:p>
            <a:pPr algn="just">
              <a:buFont typeface="Wingdings" panose="05000000000000000000" pitchFamily="2" charset="2"/>
              <a:buChar char="ü"/>
            </a:pPr>
            <a:r>
              <a:rPr lang="en-US" sz="3600" b="1" i="0" dirty="0">
                <a:solidFill>
                  <a:srgbClr val="000000"/>
                </a:solidFill>
                <a:effectLst/>
                <a:latin typeface="Times New Roman" panose="02020603050405020304" pitchFamily="18" charset="0"/>
                <a:cs typeface="Times New Roman" panose="02020603050405020304" pitchFamily="18" charset="0"/>
              </a:rPr>
              <a:t>Blankets , Warm environment</a:t>
            </a:r>
            <a:r>
              <a:rPr lang="en-US" sz="3600" dirty="0">
                <a:solidFill>
                  <a:srgbClr val="666666"/>
                </a:solidFill>
                <a:latin typeface="Times New Roman" panose="02020603050405020304" pitchFamily="18" charset="0"/>
                <a:cs typeface="Times New Roman" panose="02020603050405020304" pitchFamily="18" charset="0"/>
              </a:rPr>
              <a:t> , </a:t>
            </a:r>
            <a:r>
              <a:rPr lang="en-US" sz="3600" b="1" i="0" dirty="0">
                <a:solidFill>
                  <a:srgbClr val="000000"/>
                </a:solidFill>
                <a:effectLst/>
                <a:latin typeface="Times New Roman" panose="02020603050405020304" pitchFamily="18" charset="0"/>
                <a:cs typeface="Times New Roman" panose="02020603050405020304" pitchFamily="18" charset="0"/>
              </a:rPr>
              <a:t>Heat applications, </a:t>
            </a:r>
            <a:r>
              <a:rPr lang="en-US" sz="3600" b="1" dirty="0">
                <a:solidFill>
                  <a:srgbClr val="000000"/>
                </a:solidFill>
                <a:latin typeface="Times New Roman" panose="02020603050405020304" pitchFamily="18" charset="0"/>
                <a:cs typeface="Times New Roman" panose="02020603050405020304" pitchFamily="18" charset="0"/>
              </a:rPr>
              <a:t> </a:t>
            </a:r>
            <a:r>
              <a:rPr lang="en-US" sz="3600" b="1" i="0" dirty="0">
                <a:solidFill>
                  <a:srgbClr val="000000"/>
                </a:solidFill>
                <a:effectLst/>
                <a:latin typeface="Times New Roman" panose="02020603050405020304" pitchFamily="18" charset="0"/>
                <a:cs typeface="Times New Roman" panose="02020603050405020304" pitchFamily="18" charset="0"/>
              </a:rPr>
              <a:t>By avoiding rapid over-cooling</a:t>
            </a:r>
            <a:br>
              <a:rPr lang="en-US" sz="3600" b="1" i="0" dirty="0">
                <a:solidFill>
                  <a:srgbClr val="000000"/>
                </a:solidFill>
                <a:effectLst/>
                <a:latin typeface="Times New Roman" panose="02020603050405020304" pitchFamily="18" charset="0"/>
                <a:cs typeface="Times New Roman" panose="02020603050405020304" pitchFamily="18" charset="0"/>
              </a:rPr>
            </a:br>
            <a:r>
              <a:rPr lang="en-US" sz="3600" b="1" i="0" dirty="0">
                <a:solidFill>
                  <a:srgbClr val="000000"/>
                </a:solidFill>
                <a:effectLst/>
                <a:latin typeface="Times New Roman" panose="02020603050405020304" pitchFamily="18" charset="0"/>
                <a:cs typeface="Times New Roman" panose="02020603050405020304" pitchFamily="18" charset="0"/>
              </a:rPr>
              <a:t>Rationale: shivering increases metabolic demands ICP</a:t>
            </a:r>
            <a:endParaRPr lang="en-US" sz="3600" b="0" i="0" dirty="0">
              <a:solidFill>
                <a:srgbClr val="666666"/>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53368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5636AB-C0A4-454A-8A43-33E9B2556BB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NURSING DIAGNOSIS 6</a:t>
            </a:r>
          </a:p>
        </p:txBody>
      </p:sp>
      <p:sp>
        <p:nvSpPr>
          <p:cNvPr id="3" name="Content Placeholder 2">
            <a:extLst>
              <a:ext uri="{FF2B5EF4-FFF2-40B4-BE49-F238E27FC236}">
                <a16:creationId xmlns:a16="http://schemas.microsoft.com/office/drawing/2014/main" xmlns="" id="{5D5AD1E2-4C71-4592-B7FC-D80D4A49CFFE}"/>
              </a:ext>
            </a:extLst>
          </p:cNvPr>
          <p:cNvSpPr>
            <a:spLocks noGrp="1"/>
          </p:cNvSpPr>
          <p:nvPr>
            <p:ph idx="1"/>
          </p:nvPr>
        </p:nvSpPr>
        <p:spPr/>
        <p:txBody>
          <a:bodyPr/>
          <a:lstStyle/>
          <a:p>
            <a:r>
              <a:rPr lang="en-US" b="1" i="0" dirty="0">
                <a:solidFill>
                  <a:srgbClr val="0000FF"/>
                </a:solidFill>
                <a:effectLst/>
                <a:latin typeface="Open Sans" panose="020B0606030504020204" pitchFamily="34" charset="0"/>
              </a:rPr>
              <a:t> Risk for impaired tissue integrity cornea related to absence of corneal blink reflex, dryness of eyes.</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FF0000"/>
                </a:solidFill>
                <a:effectLst/>
                <a:latin typeface="Open Sans" panose="020B0606030504020204" pitchFamily="34" charset="0"/>
              </a:rPr>
              <a:t>Client Expected Outcome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The client maintains intact corneal tissue integrity as evidenced by moist corneal tissues, absence of corneal ulceration</a:t>
            </a:r>
            <a:endParaRPr lang="en-US" dirty="0"/>
          </a:p>
        </p:txBody>
      </p:sp>
    </p:spTree>
    <p:extLst>
      <p:ext uri="{BB962C8B-B14F-4D97-AF65-F5344CB8AC3E}">
        <p14:creationId xmlns:p14="http://schemas.microsoft.com/office/powerpoint/2010/main" val="2196593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90DAD7-12D0-4044-BDC6-4B736D708472}"/>
              </a:ext>
            </a:extLst>
          </p:cNvPr>
          <p:cNvSpPr>
            <a:spLocks noGrp="1"/>
          </p:cNvSpPr>
          <p:nvPr>
            <p:ph type="title"/>
          </p:nvPr>
        </p:nvSpPr>
        <p:spPr/>
        <p:txBody>
          <a:bodyPr/>
          <a:lstStyle/>
          <a:p>
            <a:r>
              <a:rPr lang="en-US" b="1" dirty="0"/>
              <a:t>NURSING INTERVENTION </a:t>
            </a:r>
          </a:p>
        </p:txBody>
      </p:sp>
      <p:sp>
        <p:nvSpPr>
          <p:cNvPr id="3" name="Content Placeholder 2">
            <a:extLst>
              <a:ext uri="{FF2B5EF4-FFF2-40B4-BE49-F238E27FC236}">
                <a16:creationId xmlns:a16="http://schemas.microsoft.com/office/drawing/2014/main" xmlns="" id="{C4FDB633-6250-402D-9E95-FACB498E32BA}"/>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 Assess signs of impaired corneal integrity (corneal drying, irritation, ulceration) look for presence of corneal blink response.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data help plan care.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Protect eyes with an eye shield.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if eyes remain open for long periods corneal ulceration will develop.</a:t>
            </a:r>
            <a:endParaRPr lang="en-US" dirty="0"/>
          </a:p>
        </p:txBody>
      </p:sp>
    </p:spTree>
    <p:extLst>
      <p:ext uri="{BB962C8B-B14F-4D97-AF65-F5344CB8AC3E}">
        <p14:creationId xmlns:p14="http://schemas.microsoft.com/office/powerpoint/2010/main" val="26167995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31AF373-F9AD-4680-B217-BDCA9CCB4B0C}"/>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Make sure the client’s eye is not rubbing against anything such as bedding or client’s own clothing.</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in conscious clients, usually blinking and corneal reflexes are absent; can result in injury.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Inspect the condition of eyes with a flash light at regular intervals.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detect corneal irritation at the earliest stage</a:t>
            </a:r>
            <a:endParaRPr lang="en-US" dirty="0"/>
          </a:p>
        </p:txBody>
      </p:sp>
    </p:spTree>
    <p:extLst>
      <p:ext uri="{BB962C8B-B14F-4D97-AF65-F5344CB8AC3E}">
        <p14:creationId xmlns:p14="http://schemas.microsoft.com/office/powerpoint/2010/main" val="2608328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3F74511-F2A4-4C53-9A8B-80CB7F93339D}"/>
              </a:ext>
            </a:extLst>
          </p:cNvPr>
          <p:cNvSpPr>
            <a:spLocks noGrp="1"/>
          </p:cNvSpPr>
          <p:nvPr>
            <p:ph idx="1"/>
          </p:nvPr>
        </p:nvSpPr>
        <p:spPr>
          <a:xfrm>
            <a:off x="838200" y="940158"/>
            <a:ext cx="10515600" cy="5236805"/>
          </a:xfrm>
        </p:spPr>
        <p:txBody>
          <a:bodyPr>
            <a:normAutofit/>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Remove contact lenses if worn.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corneal dryness and injury.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Irrigate eyes with sterile saline or prescribed solution as ordered.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remove discharge and debris, prevents inflammation.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Instill prescribed ophthalmic ointment in each eye.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glazing and corneal ulceration</a:t>
            </a:r>
            <a:endParaRPr lang="en-US" dirty="0"/>
          </a:p>
        </p:txBody>
      </p:sp>
    </p:spTree>
    <p:extLst>
      <p:ext uri="{BB962C8B-B14F-4D97-AF65-F5344CB8AC3E}">
        <p14:creationId xmlns:p14="http://schemas.microsoft.com/office/powerpoint/2010/main" val="23774613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887E4BB-A443-437F-8FB3-57DBFDA04B41}"/>
              </a:ext>
            </a:extLst>
          </p:cNvPr>
          <p:cNvSpPr>
            <a:spLocks noGrp="1"/>
          </p:cNvSpPr>
          <p:nvPr>
            <p:ph idx="1"/>
          </p:nvPr>
        </p:nvSpPr>
        <p:spPr>
          <a:xfrm>
            <a:off x="838200" y="528034"/>
            <a:ext cx="10515600" cy="5648929"/>
          </a:xfrm>
        </p:spPr>
        <p:txBody>
          <a:bodyPr>
            <a:normAutofit/>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Instill artificial tears as prescribed.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keep eyes moist thereby preventing corneal dryness.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Apply eye patches when indicated.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ensures that eyes remain closed under patch.</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Prepare for temporary tarsorrhaphy (suturing of eyelids in closed position).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keeps eyes closed in case unconscious state is prolonged</a:t>
            </a:r>
            <a:endParaRPr lang="en-US" dirty="0"/>
          </a:p>
        </p:txBody>
      </p:sp>
    </p:spTree>
    <p:extLst>
      <p:ext uri="{BB962C8B-B14F-4D97-AF65-F5344CB8AC3E}">
        <p14:creationId xmlns:p14="http://schemas.microsoft.com/office/powerpoint/2010/main" val="3918877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B0880F-9E7F-4161-9F7A-7A91F468B9BC}"/>
              </a:ext>
            </a:extLst>
          </p:cNvPr>
          <p:cNvSpPr>
            <a:spLocks noGrp="1"/>
          </p:cNvSpPr>
          <p:nvPr>
            <p:ph type="title"/>
          </p:nvPr>
        </p:nvSpPr>
        <p:spPr/>
        <p:txBody>
          <a:bodyPr/>
          <a:lstStyle/>
          <a:p>
            <a:r>
              <a:rPr lang="en-US" b="1" dirty="0"/>
              <a:t>NURSING DIAGNOSIS VII</a:t>
            </a:r>
          </a:p>
        </p:txBody>
      </p:sp>
      <p:sp>
        <p:nvSpPr>
          <p:cNvPr id="3" name="Content Placeholder 2">
            <a:extLst>
              <a:ext uri="{FF2B5EF4-FFF2-40B4-BE49-F238E27FC236}">
                <a16:creationId xmlns:a16="http://schemas.microsoft.com/office/drawing/2014/main" xmlns="" id="{414D6D34-7806-4E3F-ADCC-A8411EBDD71F}"/>
              </a:ext>
            </a:extLst>
          </p:cNvPr>
          <p:cNvSpPr>
            <a:spLocks noGrp="1"/>
          </p:cNvSpPr>
          <p:nvPr>
            <p:ph idx="1"/>
          </p:nvPr>
        </p:nvSpPr>
        <p:spPr/>
        <p:txBody>
          <a:bodyPr>
            <a:normAutofit/>
          </a:bodyPr>
          <a:lstStyle/>
          <a:p>
            <a:pPr algn="just"/>
            <a:r>
              <a:rPr lang="en-US" b="1" i="0" dirty="0">
                <a:solidFill>
                  <a:srgbClr val="0000FF"/>
                </a:solidFill>
                <a:effectLst/>
                <a:latin typeface="Open Sans" panose="020B0606030504020204" pitchFamily="34" charset="0"/>
              </a:rPr>
              <a:t>Altered oral mucous membrane related to mouth breathing, absence of pharyngeal reflex, inability to ingest fluid as evidenced by dryness, inflammation crusting and halitosis.</a:t>
            </a:r>
            <a:endParaRPr lang="en-US" b="1" dirty="0">
              <a:solidFill>
                <a:srgbClr val="0000FF"/>
              </a:solidFill>
              <a:latin typeface="Open Sans" panose="020B0606030504020204" pitchFamily="34" charset="0"/>
            </a:endParaRPr>
          </a:p>
          <a:p>
            <a:pPr algn="just"/>
            <a:r>
              <a:rPr lang="en-US" b="1" i="0" dirty="0">
                <a:solidFill>
                  <a:srgbClr val="FF0000"/>
                </a:solidFill>
                <a:effectLst/>
                <a:latin typeface="Open Sans" panose="020B0606030504020204" pitchFamily="34" charset="0"/>
              </a:rPr>
              <a:t>Client Expected Outcome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The client maintains intact oral mucous membrane as evidenced by absence of dryness, inflammation, crusting and halitosis and presence of pink, moist mucous membranes</a:t>
            </a:r>
            <a:endParaRPr lang="en-US" dirty="0"/>
          </a:p>
        </p:txBody>
      </p:sp>
    </p:spTree>
    <p:extLst>
      <p:ext uri="{BB962C8B-B14F-4D97-AF65-F5344CB8AC3E}">
        <p14:creationId xmlns:p14="http://schemas.microsoft.com/office/powerpoint/2010/main" val="3530264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5A85C2-532D-48BA-9F0A-D2A6EFD0C3D1}"/>
              </a:ext>
            </a:extLst>
          </p:cNvPr>
          <p:cNvSpPr>
            <a:spLocks noGrp="1"/>
          </p:cNvSpPr>
          <p:nvPr>
            <p:ph type="title"/>
          </p:nvPr>
        </p:nvSpPr>
        <p:spPr/>
        <p:txBody>
          <a:bodyPr/>
          <a:lstStyle/>
          <a:p>
            <a:r>
              <a:rPr lang="en-US" b="1" i="0" dirty="0">
                <a:solidFill>
                  <a:schemeClr val="accent2">
                    <a:lumMod val="75000"/>
                  </a:schemeClr>
                </a:solidFill>
                <a:effectLst/>
                <a:latin typeface="Open Sans" panose="020B0606030504020204" pitchFamily="34" charset="0"/>
              </a:rPr>
              <a:t>Client Expected Outcome</a:t>
            </a:r>
            <a:endParaRPr lang="en-US" dirty="0">
              <a:solidFill>
                <a:schemeClr val="accent2">
                  <a:lumMod val="75000"/>
                </a:schemeClr>
              </a:solidFill>
            </a:endParaRPr>
          </a:p>
        </p:txBody>
      </p:sp>
      <p:sp>
        <p:nvSpPr>
          <p:cNvPr id="3" name="Content Placeholder 2">
            <a:extLst>
              <a:ext uri="{FF2B5EF4-FFF2-40B4-BE49-F238E27FC236}">
                <a16:creationId xmlns:a16="http://schemas.microsoft.com/office/drawing/2014/main" xmlns="" id="{5685955C-8DA5-4943-B762-2C850D493A79}"/>
              </a:ext>
            </a:extLst>
          </p:cNvPr>
          <p:cNvSpPr>
            <a:spLocks noGrp="1"/>
          </p:cNvSpPr>
          <p:nvPr>
            <p:ph idx="1"/>
          </p:nvPr>
        </p:nvSpPr>
        <p:spPr/>
        <p:txBody>
          <a:bodyPr>
            <a:normAutofit/>
          </a:bodyPr>
          <a:lstStyle/>
          <a:p>
            <a:pPr algn="just">
              <a:buFont typeface="Wingdings" panose="05000000000000000000" pitchFamily="2" charset="2"/>
              <a:buChar char="ü"/>
            </a:pPr>
            <a:r>
              <a:rPr lang="en-US" sz="3600" b="1" i="0" dirty="0">
                <a:solidFill>
                  <a:srgbClr val="000000"/>
                </a:solidFill>
                <a:effectLst/>
                <a:latin typeface="Times New Roman" panose="02020603050405020304" pitchFamily="18" charset="0"/>
                <a:cs typeface="Times New Roman" panose="02020603050405020304" pitchFamily="18" charset="0"/>
              </a:rPr>
              <a:t>The client maintains patent airway as evidenced by clear lung sounds, equal lung expansion and absence of stridor, cyanosis and pallor</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35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DB3D2D-666D-49BD-AE4F-39C4B0247ED6}"/>
              </a:ext>
            </a:extLst>
          </p:cNvPr>
          <p:cNvSpPr>
            <a:spLocks noGrp="1"/>
          </p:cNvSpPr>
          <p:nvPr>
            <p:ph type="title"/>
          </p:nvPr>
        </p:nvSpPr>
        <p:spPr/>
        <p:txBody>
          <a:bodyPr/>
          <a:lstStyle/>
          <a:p>
            <a:r>
              <a:rPr lang="en-US" dirty="0"/>
              <a:t>NURSING INTREVENTIONS </a:t>
            </a:r>
          </a:p>
        </p:txBody>
      </p:sp>
      <p:sp>
        <p:nvSpPr>
          <p:cNvPr id="3" name="Content Placeholder 2">
            <a:extLst>
              <a:ext uri="{FF2B5EF4-FFF2-40B4-BE49-F238E27FC236}">
                <a16:creationId xmlns:a16="http://schemas.microsoft.com/office/drawing/2014/main" xmlns="" id="{FB211164-A8EE-4575-8F87-CFA519D14338}"/>
              </a:ext>
            </a:extLst>
          </p:cNvPr>
          <p:cNvSpPr>
            <a:spLocks noGrp="1"/>
          </p:cNvSpPr>
          <p:nvPr>
            <p:ph idx="1"/>
          </p:nvPr>
        </p:nvSpPr>
        <p:spPr/>
        <p:txBody>
          <a:bodyPr>
            <a:normAutofit fontScale="92500" lnSpcReduction="10000"/>
          </a:bodyPr>
          <a:lstStyle/>
          <a:p>
            <a:pPr algn="just"/>
            <a:r>
              <a:rPr lang="en-US" b="1" i="0" dirty="0">
                <a:solidFill>
                  <a:srgbClr val="000000"/>
                </a:solidFill>
                <a:effectLst/>
                <a:latin typeface="Open Sans" panose="020B0606030504020204" pitchFamily="34" charset="0"/>
              </a:rPr>
              <a:t>- Assess oral mucous membrane for dryness, cracks, encrustation, and signs of inflammation.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plan appropriate care.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Parotitis is common in unconscious client whose mouth is unclean.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Inspect mouth every 8 hours using flashlight and tongue depressor; if dentures present, remove them and then inspect.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detect problems in earlier stage</a:t>
            </a:r>
            <a:endParaRPr lang="en-US" dirty="0"/>
          </a:p>
        </p:txBody>
      </p:sp>
    </p:spTree>
    <p:extLst>
      <p:ext uri="{BB962C8B-B14F-4D97-AF65-F5344CB8AC3E}">
        <p14:creationId xmlns:p14="http://schemas.microsoft.com/office/powerpoint/2010/main" val="17789007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43AC79F-DF34-4EA3-A87E-22FCD37EE49D}"/>
              </a:ext>
            </a:extLst>
          </p:cNvPr>
          <p:cNvSpPr>
            <a:spLocks noGrp="1"/>
          </p:cNvSpPr>
          <p:nvPr>
            <p:ph idx="1"/>
          </p:nvPr>
        </p:nvSpPr>
        <p:spPr/>
        <p:txBody>
          <a:bodyPr/>
          <a:lstStyle/>
          <a:p>
            <a:pPr algn="just"/>
            <a:r>
              <a:rPr lang="en-US" b="1" i="0" dirty="0">
                <a:solidFill>
                  <a:srgbClr val="000000"/>
                </a:solidFill>
                <a:effectLst/>
                <a:latin typeface="Open Sans" panose="020B0606030504020204" pitchFamily="34" charset="0"/>
              </a:rPr>
              <a:t>Cleanse and rinse mouth carefully with appropriate solution every 2 to 4 hours.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keep mucous membranes clean, moist and free of inflammation (e.g., parotitis).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Apply thin coat of petrolatum on lip after oral care.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drying, cracking and encrustation.</a:t>
            </a:r>
            <a:endParaRPr lang="en-US" dirty="0"/>
          </a:p>
        </p:txBody>
      </p:sp>
    </p:spTree>
    <p:extLst>
      <p:ext uri="{BB962C8B-B14F-4D97-AF65-F5344CB8AC3E}">
        <p14:creationId xmlns:p14="http://schemas.microsoft.com/office/powerpoint/2010/main" val="2031348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CDFA08B-8FD7-4252-937B-84E580FDC280}"/>
              </a:ext>
            </a:extLst>
          </p:cNvPr>
          <p:cNvSpPr>
            <a:spLocks noGrp="1"/>
          </p:cNvSpPr>
          <p:nvPr>
            <p:ph idx="1"/>
          </p:nvPr>
        </p:nvSpPr>
        <p:spPr/>
        <p:txBody>
          <a:bodyPr>
            <a:normAutofit/>
          </a:bodyPr>
          <a:lstStyle/>
          <a:p>
            <a:r>
              <a:rPr lang="en-US" b="1" i="0" dirty="0">
                <a:solidFill>
                  <a:srgbClr val="000000"/>
                </a:solidFill>
                <a:effectLst/>
                <a:latin typeface="Open Sans" panose="020B0606030504020204" pitchFamily="34" charset="0"/>
              </a:rPr>
              <a:t>Avoid use or lemon or alcohol-containing agents clearing.</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cause dryness.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Gently swab nose with wet cotton applicator and apply water-soluble lubricant.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remove encrustations from nose and facilitates nose breathing preventing dryness of mouth from mouth breathing</a:t>
            </a:r>
            <a:endParaRPr lang="en-US" dirty="0"/>
          </a:p>
        </p:txBody>
      </p:sp>
    </p:spTree>
    <p:extLst>
      <p:ext uri="{BB962C8B-B14F-4D97-AF65-F5344CB8AC3E}">
        <p14:creationId xmlns:p14="http://schemas.microsoft.com/office/powerpoint/2010/main" val="10067289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F0CB31-310E-406E-961C-5F579E3E214A}"/>
              </a:ext>
            </a:extLst>
          </p:cNvPr>
          <p:cNvSpPr>
            <a:spLocks noGrp="1"/>
          </p:cNvSpPr>
          <p:nvPr>
            <p:ph type="title"/>
          </p:nvPr>
        </p:nvSpPr>
        <p:spPr/>
        <p:txBody>
          <a:bodyPr/>
          <a:lstStyle/>
          <a:p>
            <a:r>
              <a:rPr lang="en-US" b="1" dirty="0"/>
              <a:t>NURSING DIAGNOSIS VIII </a:t>
            </a:r>
          </a:p>
        </p:txBody>
      </p:sp>
      <p:sp>
        <p:nvSpPr>
          <p:cNvPr id="3" name="Content Placeholder 2">
            <a:extLst>
              <a:ext uri="{FF2B5EF4-FFF2-40B4-BE49-F238E27FC236}">
                <a16:creationId xmlns:a16="http://schemas.microsoft.com/office/drawing/2014/main" xmlns="" id="{778BBDC1-B505-4FEC-9CA7-CCD41EE3F396}"/>
              </a:ext>
            </a:extLst>
          </p:cNvPr>
          <p:cNvSpPr>
            <a:spLocks noGrp="1"/>
          </p:cNvSpPr>
          <p:nvPr>
            <p:ph idx="1"/>
          </p:nvPr>
        </p:nvSpPr>
        <p:spPr/>
        <p:txBody>
          <a:bodyPr/>
          <a:lstStyle/>
          <a:p>
            <a:pPr algn="just"/>
            <a:r>
              <a:rPr lang="en-US" b="1" i="0" dirty="0">
                <a:solidFill>
                  <a:srgbClr val="0000FF"/>
                </a:solidFill>
                <a:effectLst/>
                <a:latin typeface="Open Sans" panose="020B0606030504020204" pitchFamily="34" charset="0"/>
              </a:rPr>
              <a:t>Imbalanced nutrition – less than body requirement, related to inability to eat and swallow as evidenced by weight and other nutritional parameters less than normal</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FF0000"/>
                </a:solidFill>
                <a:effectLst/>
                <a:latin typeface="Open Sans" panose="020B0606030504020204" pitchFamily="34" charset="0"/>
              </a:rPr>
              <a:t/>
            </a:r>
            <a:br>
              <a:rPr lang="en-US" b="1" i="0" dirty="0">
                <a:solidFill>
                  <a:srgbClr val="FF0000"/>
                </a:solidFill>
                <a:effectLst/>
                <a:latin typeface="Open Sans" panose="020B0606030504020204" pitchFamily="34" charset="0"/>
              </a:rPr>
            </a:br>
            <a:r>
              <a:rPr lang="en-US" b="1" i="0" dirty="0">
                <a:solidFill>
                  <a:srgbClr val="FF0000"/>
                </a:solidFill>
                <a:effectLst/>
                <a:latin typeface="Open Sans" panose="020B0606030504020204" pitchFamily="34" charset="0"/>
              </a:rPr>
              <a:t>Client Expected Outcome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The client maintains optimum nutrition as evidenced by stable weight, adequate calories for age, height and weight, balanced intake and output, normal Hb, BUN, total lymphocytes, total proteins and serum albumin.</a:t>
            </a:r>
            <a:endParaRPr lang="en-US" dirty="0"/>
          </a:p>
        </p:txBody>
      </p:sp>
    </p:spTree>
    <p:extLst>
      <p:ext uri="{BB962C8B-B14F-4D97-AF65-F5344CB8AC3E}">
        <p14:creationId xmlns:p14="http://schemas.microsoft.com/office/powerpoint/2010/main" val="10549141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CCB4B0-F1C2-492F-82D7-EC2A85BF3C87}"/>
              </a:ext>
            </a:extLst>
          </p:cNvPr>
          <p:cNvSpPr>
            <a:spLocks noGrp="1"/>
          </p:cNvSpPr>
          <p:nvPr>
            <p:ph type="title"/>
          </p:nvPr>
        </p:nvSpPr>
        <p:spPr/>
        <p:txBody>
          <a:bodyPr/>
          <a:lstStyle/>
          <a:p>
            <a:r>
              <a:rPr lang="en-US" b="1" dirty="0"/>
              <a:t>NURSING INTERVENTION</a:t>
            </a:r>
          </a:p>
        </p:txBody>
      </p:sp>
      <p:sp>
        <p:nvSpPr>
          <p:cNvPr id="3" name="Content Placeholder 2">
            <a:extLst>
              <a:ext uri="{FF2B5EF4-FFF2-40B4-BE49-F238E27FC236}">
                <a16:creationId xmlns:a16="http://schemas.microsoft.com/office/drawing/2014/main" xmlns="" id="{48BCCAA0-2FB6-45E6-A111-5A91EE9E4D7D}"/>
              </a:ext>
            </a:extLst>
          </p:cNvPr>
          <p:cNvSpPr>
            <a:spLocks noGrp="1"/>
          </p:cNvSpPr>
          <p:nvPr>
            <p:ph idx="1"/>
          </p:nvPr>
        </p:nvSpPr>
        <p:spPr/>
        <p:txBody>
          <a:bodyPr>
            <a:normAutofit fontScale="92500" lnSpcReduction="10000"/>
          </a:bodyPr>
          <a:lstStyle/>
          <a:p>
            <a:pPr marL="0" indent="0">
              <a:buNone/>
            </a:pPr>
            <a:r>
              <a:rPr lang="en-US" b="1" i="0" dirty="0">
                <a:solidFill>
                  <a:srgbClr val="000000"/>
                </a:solidFill>
                <a:effectLst/>
                <a:latin typeface="Open Sans" panose="020B0606030504020204" pitchFamily="34" charset="0"/>
              </a:rPr>
              <a:t>Assess nutritional status and requirements </a:t>
            </a:r>
            <a:r>
              <a:rPr lang="en-US" b="1" i="0" dirty="0" err="1">
                <a:solidFill>
                  <a:srgbClr val="000000"/>
                </a:solidFill>
                <a:effectLst/>
                <a:latin typeface="Open Sans" panose="020B0606030504020204" pitchFamily="34" charset="0"/>
              </a:rPr>
              <a:t>Ht-Wt</a:t>
            </a:r>
            <a:r>
              <a:rPr lang="en-US" b="1" i="0" dirty="0">
                <a:solidFill>
                  <a:srgbClr val="000000"/>
                </a:solidFill>
                <a:effectLst/>
                <a:latin typeface="Open Sans" panose="020B0606030504020204" pitchFamily="34" charset="0"/>
              </a:rPr>
              <a:t>, lab tests, signs of malnutrition dry and loose skin and mucous membrane emaciated appearance.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provides baseline data to plan the care.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Administer fluids intravenously, meeting nutritional requirement, with careful monitoring of fluid intake and output.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intravenous administration meets nutritional requirements rapidly; too rapid administration of fluids lead to cerebral oedema formation.</a:t>
            </a:r>
            <a:endParaRPr lang="en-US" dirty="0"/>
          </a:p>
        </p:txBody>
      </p:sp>
    </p:spTree>
    <p:extLst>
      <p:ext uri="{BB962C8B-B14F-4D97-AF65-F5344CB8AC3E}">
        <p14:creationId xmlns:p14="http://schemas.microsoft.com/office/powerpoint/2010/main" val="42399404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A18ED16-AD8C-46A3-91D8-9059CF5B81E6}"/>
              </a:ext>
            </a:extLst>
          </p:cNvPr>
          <p:cNvSpPr>
            <a:spLocks noGrp="1"/>
          </p:cNvSpPr>
          <p:nvPr>
            <p:ph idx="1"/>
          </p:nvPr>
        </p:nvSpPr>
        <p:spPr/>
        <p:txBody>
          <a:bodyPr>
            <a:normAutofit fontScale="92500" lnSpcReduction="10000"/>
          </a:bodyPr>
          <a:lstStyle/>
          <a:p>
            <a:pPr marL="0" indent="0">
              <a:buNone/>
            </a:pPr>
            <a:r>
              <a:rPr lang="en-US" b="1" i="0" dirty="0">
                <a:solidFill>
                  <a:srgbClr val="000000"/>
                </a:solidFill>
                <a:effectLst/>
                <a:latin typeface="Open Sans" panose="020B0606030504020204" pitchFamily="34" charset="0"/>
              </a:rPr>
              <a:t>Administer fluid diet in the form of juice, shake, soup, porridge, water via Ryle’s tube.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unconscious client cannot take oral feeds. These feeds meet nutritional requirement. Unconscious clients have increased metabolic needs (immunodeficiency, proteins wasting, lung tissue, catabolism, negative nitrogen state).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Initiate TPN, if the client cannot tolerate Ryle’s tube feeds (excessive vomiting, regurgitation, decreased peristalsis, absent bowel movement).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meets nutritional requirements of coma clients</a:t>
            </a:r>
            <a:endParaRPr lang="en-US" dirty="0"/>
          </a:p>
        </p:txBody>
      </p:sp>
    </p:spTree>
    <p:extLst>
      <p:ext uri="{BB962C8B-B14F-4D97-AF65-F5344CB8AC3E}">
        <p14:creationId xmlns:p14="http://schemas.microsoft.com/office/powerpoint/2010/main" val="1186207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0B0685C-E15D-44A0-94C9-747738C928B4}"/>
              </a:ext>
            </a:extLst>
          </p:cNvPr>
          <p:cNvSpPr>
            <a:spLocks noGrp="1"/>
          </p:cNvSpPr>
          <p:nvPr>
            <p:ph idx="1"/>
          </p:nvPr>
        </p:nvSpPr>
        <p:spPr/>
        <p:txBody>
          <a:bodyPr/>
          <a:lstStyle/>
          <a:p>
            <a:pPr marL="0" indent="0">
              <a:buNone/>
            </a:pPr>
            <a:r>
              <a:rPr lang="en-US" b="1" i="0" dirty="0">
                <a:solidFill>
                  <a:srgbClr val="000000"/>
                </a:solidFill>
                <a:effectLst/>
                <a:latin typeface="Open Sans" panose="020B0606030504020204" pitchFamily="34" charset="0"/>
              </a:rPr>
              <a:t>Monitor nutritional parameters (</a:t>
            </a:r>
            <a:r>
              <a:rPr lang="en-US" b="1" i="0" dirty="0" err="1">
                <a:solidFill>
                  <a:srgbClr val="000000"/>
                </a:solidFill>
                <a:effectLst/>
                <a:latin typeface="Open Sans" panose="020B0606030504020204" pitchFamily="34" charset="0"/>
              </a:rPr>
              <a:t>Ht</a:t>
            </a:r>
            <a:r>
              <a:rPr lang="en-US" b="1" i="0" dirty="0">
                <a:solidFill>
                  <a:srgbClr val="000000"/>
                </a:solidFill>
                <a:effectLst/>
                <a:latin typeface="Open Sans" panose="020B0606030504020204" pitchFamily="34" charset="0"/>
              </a:rPr>
              <a:t>, </a:t>
            </a:r>
            <a:r>
              <a:rPr lang="en-US" b="1" i="0" dirty="0" err="1">
                <a:solidFill>
                  <a:srgbClr val="000000"/>
                </a:solidFill>
                <a:effectLst/>
                <a:latin typeface="Open Sans" panose="020B0606030504020204" pitchFamily="34" charset="0"/>
              </a:rPr>
              <a:t>Wt</a:t>
            </a:r>
            <a:r>
              <a:rPr lang="en-US" b="1" i="0" dirty="0">
                <a:solidFill>
                  <a:srgbClr val="000000"/>
                </a:solidFill>
                <a:effectLst/>
                <a:latin typeface="Open Sans" panose="020B0606030504020204" pitchFamily="34" charset="0"/>
              </a:rPr>
              <a:t>, lab test, clinical examinations) at regular intervals.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 determine nutritional adequacy or inadequacy</a:t>
            </a:r>
            <a:endParaRPr lang="en-US" dirty="0"/>
          </a:p>
        </p:txBody>
      </p:sp>
    </p:spTree>
    <p:extLst>
      <p:ext uri="{BB962C8B-B14F-4D97-AF65-F5344CB8AC3E}">
        <p14:creationId xmlns:p14="http://schemas.microsoft.com/office/powerpoint/2010/main" val="12052301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07B70C-DFAD-4542-9DA9-2F1FC7D7EDFF}"/>
              </a:ext>
            </a:extLst>
          </p:cNvPr>
          <p:cNvSpPr>
            <a:spLocks noGrp="1"/>
          </p:cNvSpPr>
          <p:nvPr>
            <p:ph type="title"/>
          </p:nvPr>
        </p:nvSpPr>
        <p:spPr/>
        <p:txBody>
          <a:bodyPr/>
          <a:lstStyle/>
          <a:p>
            <a:r>
              <a:rPr lang="en-US" b="1" dirty="0"/>
              <a:t>NURSING DIAGNOSIS 9</a:t>
            </a:r>
          </a:p>
        </p:txBody>
      </p:sp>
      <p:sp>
        <p:nvSpPr>
          <p:cNvPr id="3" name="Content Placeholder 2">
            <a:extLst>
              <a:ext uri="{FF2B5EF4-FFF2-40B4-BE49-F238E27FC236}">
                <a16:creationId xmlns:a16="http://schemas.microsoft.com/office/drawing/2014/main" xmlns="" id="{CDC9951F-3F4A-4959-9DB5-70A83CE429B2}"/>
              </a:ext>
            </a:extLst>
          </p:cNvPr>
          <p:cNvSpPr>
            <a:spLocks noGrp="1"/>
          </p:cNvSpPr>
          <p:nvPr>
            <p:ph idx="1"/>
          </p:nvPr>
        </p:nvSpPr>
        <p:spPr/>
        <p:txBody>
          <a:bodyPr/>
          <a:lstStyle/>
          <a:p>
            <a:r>
              <a:rPr lang="en-US" b="1" i="0" dirty="0">
                <a:solidFill>
                  <a:srgbClr val="0000FF"/>
                </a:solidFill>
                <a:effectLst/>
                <a:latin typeface="Open Sans" panose="020B0606030504020204" pitchFamily="34" charset="0"/>
              </a:rPr>
              <a:t>Self care deficit (bathing, feeding, grooming, toileting) related to unconscious state as evidenced by unkempt and poorly nourished look, constipation, bed soiling.</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FF0000"/>
                </a:solidFill>
                <a:effectLst/>
                <a:latin typeface="Open Sans" panose="020B0606030504020204" pitchFamily="34" charset="0"/>
              </a:rPr>
              <a:t>Client Expected Outcome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Client’s self care needs are met as evidenced by neat and groomed appearance; nourished look, absence of soiling of bed and constipation</a:t>
            </a:r>
            <a:endParaRPr lang="en-US" dirty="0"/>
          </a:p>
        </p:txBody>
      </p:sp>
    </p:spTree>
    <p:extLst>
      <p:ext uri="{BB962C8B-B14F-4D97-AF65-F5344CB8AC3E}">
        <p14:creationId xmlns:p14="http://schemas.microsoft.com/office/powerpoint/2010/main" val="16749248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AECEB-1C2B-4675-BE40-DFD62089F753}"/>
              </a:ext>
            </a:extLst>
          </p:cNvPr>
          <p:cNvSpPr>
            <a:spLocks noGrp="1"/>
          </p:cNvSpPr>
          <p:nvPr>
            <p:ph type="title"/>
          </p:nvPr>
        </p:nvSpPr>
        <p:spPr/>
        <p:txBody>
          <a:bodyPr/>
          <a:lstStyle/>
          <a:p>
            <a:r>
              <a:rPr lang="en-US" b="1" dirty="0"/>
              <a:t>NURSING INTERVENTION </a:t>
            </a:r>
          </a:p>
        </p:txBody>
      </p:sp>
      <p:sp>
        <p:nvSpPr>
          <p:cNvPr id="3" name="Content Placeholder 2">
            <a:extLst>
              <a:ext uri="{FF2B5EF4-FFF2-40B4-BE49-F238E27FC236}">
                <a16:creationId xmlns:a16="http://schemas.microsoft.com/office/drawing/2014/main" xmlns="" id="{939641B6-7C2D-4AF5-93A9-7E1E248399D2}"/>
              </a:ext>
            </a:extLst>
          </p:cNvPr>
          <p:cNvSpPr>
            <a:spLocks noGrp="1"/>
          </p:cNvSpPr>
          <p:nvPr>
            <p:ph idx="1"/>
          </p:nvPr>
        </p:nvSpPr>
        <p:spPr/>
        <p:txBody>
          <a:bodyPr/>
          <a:lstStyle/>
          <a:p>
            <a:pPr algn="just"/>
            <a:r>
              <a:rPr lang="en-US" b="1" i="0" dirty="0">
                <a:solidFill>
                  <a:srgbClr val="000000"/>
                </a:solidFill>
                <a:effectLst/>
                <a:latin typeface="Open Sans" panose="020B0606030504020204" pitchFamily="34" charset="0"/>
              </a:rPr>
              <a:t> Assess self-care needs; self-care deficits of the client, availability of care given to perform self-care activities.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provides baseline data to plan care.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Perform bed bath daily and as required (upon soiling of bed with stool, urine, sweat or dirt).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clean skin prevents bacterial growth. Promotes overall well-being</a:t>
            </a:r>
            <a:endParaRPr lang="en-US" dirty="0"/>
          </a:p>
        </p:txBody>
      </p:sp>
    </p:spTree>
    <p:extLst>
      <p:ext uri="{BB962C8B-B14F-4D97-AF65-F5344CB8AC3E}">
        <p14:creationId xmlns:p14="http://schemas.microsoft.com/office/powerpoint/2010/main" val="147404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A138AA-F796-4ED9-BD70-E6E7466D164C}"/>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Provide oral hygiene 4 hourly.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unconscious clients suffer from problems of neglected mouth such as inflammation. Oral and nasal mucosa dryness, halitosis, spread of infection to adjacent structures</a:t>
            </a:r>
            <a:endParaRPr lang="en-US" dirty="0"/>
          </a:p>
        </p:txBody>
      </p:sp>
    </p:spTree>
    <p:extLst>
      <p:ext uri="{BB962C8B-B14F-4D97-AF65-F5344CB8AC3E}">
        <p14:creationId xmlns:p14="http://schemas.microsoft.com/office/powerpoint/2010/main" val="1656380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49DAD2-FDB6-4627-8AA4-9CD70749228A}"/>
              </a:ext>
            </a:extLst>
          </p:cNvPr>
          <p:cNvSpPr>
            <a:spLocks noGrp="1"/>
          </p:cNvSpPr>
          <p:nvPr>
            <p:ph type="title"/>
          </p:nvPr>
        </p:nvSpPr>
        <p:spPr/>
        <p:txBody>
          <a:bodyPr/>
          <a:lstStyle/>
          <a:p>
            <a:r>
              <a:rPr lang="en-US" dirty="0">
                <a:solidFill>
                  <a:schemeClr val="accent2">
                    <a:lumMod val="50000"/>
                  </a:schemeClr>
                </a:solidFill>
                <a:latin typeface="Times New Roman" panose="02020603050405020304" pitchFamily="18" charset="0"/>
                <a:cs typeface="Times New Roman" panose="02020603050405020304" pitchFamily="18" charset="0"/>
              </a:rPr>
              <a:t>NURSING INTERVENTION </a:t>
            </a:r>
          </a:p>
        </p:txBody>
      </p:sp>
      <p:sp>
        <p:nvSpPr>
          <p:cNvPr id="3" name="Content Placeholder 2">
            <a:extLst>
              <a:ext uri="{FF2B5EF4-FFF2-40B4-BE49-F238E27FC236}">
                <a16:creationId xmlns:a16="http://schemas.microsoft.com/office/drawing/2014/main" xmlns="" id="{02C241FD-0BCE-4CCE-AF82-01E962EA00D4}"/>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 Assess respiratory rate pattern, lung sounds, lung expansion, signs of tissue hypoxia, cyanosis, pallor; presence of airway secretions; occlusion of oropharynx by epiglottis or tongue; aspiration of vomitus or oral secretions.</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provides data for planning care.</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Elevate had of bed to 30 degree angle or place client in lateral or semiprone position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68824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BCDAC7-B79E-4146-852D-5E3FFECFC4E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NURSING DIAGNOSIS </a:t>
            </a:r>
          </a:p>
        </p:txBody>
      </p:sp>
      <p:sp>
        <p:nvSpPr>
          <p:cNvPr id="3" name="Content Placeholder 2">
            <a:extLst>
              <a:ext uri="{FF2B5EF4-FFF2-40B4-BE49-F238E27FC236}">
                <a16:creationId xmlns:a16="http://schemas.microsoft.com/office/drawing/2014/main" xmlns="" id="{F8AF1DC3-027B-49F6-8702-83AC507F3537}"/>
              </a:ext>
            </a:extLst>
          </p:cNvPr>
          <p:cNvSpPr>
            <a:spLocks noGrp="1"/>
          </p:cNvSpPr>
          <p:nvPr>
            <p:ph idx="1"/>
          </p:nvPr>
        </p:nvSpPr>
        <p:spPr/>
        <p:txBody>
          <a:bodyPr/>
          <a:lstStyle/>
          <a:p>
            <a:r>
              <a:rPr lang="en-US" b="1" i="0" dirty="0">
                <a:solidFill>
                  <a:srgbClr val="0000FF"/>
                </a:solidFill>
                <a:effectLst/>
                <a:latin typeface="Open Sans" panose="020B0606030504020204" pitchFamily="34" charset="0"/>
              </a:rPr>
              <a:t>Risk for complications – pressure sores, contractures, deep vein thrombosis, hypostatic pneumonia, constipation – related to immobility</a:t>
            </a:r>
            <a:br>
              <a:rPr lang="en-US" b="1" i="0" dirty="0">
                <a:solidFill>
                  <a:srgbClr val="0000FF"/>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FF0000"/>
                </a:solidFill>
                <a:effectLst/>
                <a:latin typeface="Open Sans" panose="020B0606030504020204" pitchFamily="34" charset="0"/>
              </a:rPr>
              <a:t> Client Expected Outcome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The client remains free of complications associated with </a:t>
            </a:r>
            <a:r>
              <a:rPr lang="en-US" b="1" i="0" dirty="0" err="1">
                <a:solidFill>
                  <a:srgbClr val="000000"/>
                </a:solidFill>
                <a:effectLst/>
                <a:latin typeface="Open Sans" panose="020B0606030504020204" pitchFamily="34" charset="0"/>
              </a:rPr>
              <a:t>immobilit</a:t>
            </a:r>
            <a:endParaRPr lang="en-US" dirty="0"/>
          </a:p>
        </p:txBody>
      </p:sp>
    </p:spTree>
    <p:extLst>
      <p:ext uri="{BB962C8B-B14F-4D97-AF65-F5344CB8AC3E}">
        <p14:creationId xmlns:p14="http://schemas.microsoft.com/office/powerpoint/2010/main" val="40400602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8EBC74-83F4-4BC9-BCDF-981EE5AE28A0}"/>
              </a:ext>
            </a:extLst>
          </p:cNvPr>
          <p:cNvSpPr>
            <a:spLocks noGrp="1"/>
          </p:cNvSpPr>
          <p:nvPr>
            <p:ph type="title"/>
          </p:nvPr>
        </p:nvSpPr>
        <p:spPr/>
        <p:txBody>
          <a:bodyPr/>
          <a:lstStyle/>
          <a:p>
            <a:r>
              <a:rPr lang="en-US" b="1" dirty="0"/>
              <a:t>NURSING INTERVENTION </a:t>
            </a:r>
          </a:p>
        </p:txBody>
      </p:sp>
      <p:sp>
        <p:nvSpPr>
          <p:cNvPr id="3" name="Content Placeholder 2">
            <a:extLst>
              <a:ext uri="{FF2B5EF4-FFF2-40B4-BE49-F238E27FC236}">
                <a16:creationId xmlns:a16="http://schemas.microsoft.com/office/drawing/2014/main" xmlns="" id="{1B0F2971-D618-40A2-989A-D293E95C0C0D}"/>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Give skin care to pressure prone areas  hourly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massage increases circulation; skin cleanliness is needed to prevent pressure sore by moisture and excessive dryness.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Avoid vigorous massage of bony prominences.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vigorous massage causes skin excoriation over bony prominences</a:t>
            </a:r>
            <a:endParaRPr lang="en-US" dirty="0"/>
          </a:p>
        </p:txBody>
      </p:sp>
    </p:spTree>
    <p:extLst>
      <p:ext uri="{BB962C8B-B14F-4D97-AF65-F5344CB8AC3E}">
        <p14:creationId xmlns:p14="http://schemas.microsoft.com/office/powerpoint/2010/main" val="4620293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249F7D6-B3F8-4338-B9DE-1CAF45161B29}"/>
              </a:ext>
            </a:extLst>
          </p:cNvPr>
          <p:cNvSpPr>
            <a:spLocks noGrp="1"/>
          </p:cNvSpPr>
          <p:nvPr>
            <p:ph idx="1"/>
          </p:nvPr>
        </p:nvSpPr>
        <p:spPr/>
        <p:txBody>
          <a:bodyPr>
            <a:normAutofit/>
          </a:bodyPr>
          <a:lstStyle/>
          <a:p>
            <a:pPr algn="just">
              <a:buFont typeface="Wingdings" panose="05000000000000000000" pitchFamily="2" charset="2"/>
              <a:buChar char="ü"/>
            </a:pPr>
            <a:r>
              <a:rPr lang="en-US" sz="3200" b="1" i="0" dirty="0">
                <a:solidFill>
                  <a:srgbClr val="000000"/>
                </a:solidFill>
                <a:effectLst/>
                <a:latin typeface="Open Sans" panose="020B0606030504020204" pitchFamily="34" charset="0"/>
              </a:rPr>
              <a:t>Provide high calorie, high protein, vitamin-rich diet with more amounts of fluids (diet in the form of fluids such as porridge, soup, shake, juice).</a:t>
            </a:r>
            <a:br>
              <a:rPr lang="en-US" sz="3200" b="1" i="0" dirty="0">
                <a:solidFill>
                  <a:srgbClr val="000000"/>
                </a:solidFill>
                <a:effectLst/>
                <a:latin typeface="Open Sans" panose="020B0606030504020204" pitchFamily="34" charset="0"/>
              </a:rPr>
            </a:br>
            <a:r>
              <a:rPr lang="en-US" sz="3200" b="1" i="0" dirty="0">
                <a:solidFill>
                  <a:srgbClr val="000000"/>
                </a:solidFill>
                <a:effectLst/>
                <a:latin typeface="Open Sans" panose="020B0606030504020204" pitchFamily="34" charset="0"/>
              </a:rPr>
              <a:t/>
            </a:r>
            <a:br>
              <a:rPr lang="en-US" sz="3200" b="1" i="0" dirty="0">
                <a:solidFill>
                  <a:srgbClr val="000000"/>
                </a:solidFill>
                <a:effectLst/>
                <a:latin typeface="Open Sans" panose="020B0606030504020204" pitchFamily="34" charset="0"/>
              </a:rPr>
            </a:br>
            <a:r>
              <a:rPr lang="en-US" sz="3200" b="1" i="0" dirty="0">
                <a:solidFill>
                  <a:srgbClr val="000000"/>
                </a:solidFill>
                <a:effectLst/>
                <a:latin typeface="Open Sans" panose="020B0606030504020204" pitchFamily="34" charset="0"/>
              </a:rPr>
              <a:t>Rationale: adequate nutrition and fluid intake keep the skin nourished, thus prevents pressure sore formation</a:t>
            </a:r>
            <a:endParaRPr lang="en-US" sz="3200" dirty="0"/>
          </a:p>
        </p:txBody>
      </p:sp>
    </p:spTree>
    <p:extLst>
      <p:ext uri="{BB962C8B-B14F-4D97-AF65-F5344CB8AC3E}">
        <p14:creationId xmlns:p14="http://schemas.microsoft.com/office/powerpoint/2010/main" val="29954209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640D37-B668-488D-92F4-63EB0B59EE67}"/>
              </a:ext>
            </a:extLst>
          </p:cNvPr>
          <p:cNvSpPr>
            <a:spLocks noGrp="1"/>
          </p:cNvSpPr>
          <p:nvPr>
            <p:ph type="title"/>
          </p:nvPr>
        </p:nvSpPr>
        <p:spPr/>
        <p:txBody>
          <a:bodyPr>
            <a:normAutofit fontScale="90000"/>
          </a:bodyPr>
          <a:lstStyle/>
          <a:p>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8000"/>
                </a:solidFill>
                <a:effectLst/>
                <a:latin typeface="Open Sans" panose="020B0606030504020204" pitchFamily="34" charset="0"/>
              </a:rPr>
              <a:t>Contractures and Joint Deformity, Muscle Wasting</a:t>
            </a:r>
            <a:endParaRPr lang="en-US" dirty="0"/>
          </a:p>
        </p:txBody>
      </p:sp>
      <p:sp>
        <p:nvSpPr>
          <p:cNvPr id="3" name="Content Placeholder 2">
            <a:extLst>
              <a:ext uri="{FF2B5EF4-FFF2-40B4-BE49-F238E27FC236}">
                <a16:creationId xmlns:a16="http://schemas.microsoft.com/office/drawing/2014/main" xmlns="" id="{C4BAAC7B-5B90-47BD-A379-216C763FC095}"/>
              </a:ext>
            </a:extLst>
          </p:cNvPr>
          <p:cNvSpPr>
            <a:spLocks noGrp="1"/>
          </p:cNvSpPr>
          <p:nvPr>
            <p:ph idx="1"/>
          </p:nvPr>
        </p:nvSpPr>
        <p:spPr/>
        <p:txBody>
          <a:bodyPr/>
          <a:lstStyle/>
          <a:p>
            <a:pPr algn="just"/>
            <a:r>
              <a:rPr lang="en-US" b="1" i="0" dirty="0">
                <a:solidFill>
                  <a:srgbClr val="000000"/>
                </a:solidFill>
                <a:effectLst/>
                <a:latin typeface="Open Sans" panose="020B0606030504020204" pitchFamily="34" charset="0"/>
              </a:rPr>
              <a:t> Keep the body in the anatomical position with use of devices like footrest, trochanteric rolls, sand rags, rolled cloth, waterfilled gloves, etc.</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keeping the body aligned helps prevent joint deformity and contractures.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Give protein-rich diet.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maintain positive nitrogen balance. Keeps muscles straightened</a:t>
            </a:r>
            <a:endParaRPr lang="en-US" dirty="0"/>
          </a:p>
        </p:txBody>
      </p:sp>
    </p:spTree>
    <p:extLst>
      <p:ext uri="{BB962C8B-B14F-4D97-AF65-F5344CB8AC3E}">
        <p14:creationId xmlns:p14="http://schemas.microsoft.com/office/powerpoint/2010/main" val="19933374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5900DDA-DA2A-45E4-9064-BA1DED5B34E0}"/>
              </a:ext>
            </a:extLst>
          </p:cNvPr>
          <p:cNvSpPr>
            <a:spLocks noGrp="1"/>
          </p:cNvSpPr>
          <p:nvPr>
            <p:ph idx="1"/>
          </p:nvPr>
        </p:nvSpPr>
        <p:spPr/>
        <p:txBody>
          <a:bodyPr/>
          <a:lstStyle/>
          <a:p>
            <a:pPr algn="just"/>
            <a:r>
              <a:rPr lang="en-US" b="1" i="0" dirty="0">
                <a:solidFill>
                  <a:srgbClr val="000000"/>
                </a:solidFill>
                <a:effectLst/>
                <a:latin typeface="Open Sans" panose="020B0606030504020204" pitchFamily="34" charset="0"/>
              </a:rPr>
              <a:t>Perform range of motion exercises 4 hourly after removing the support devices.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passive exercise helps straightened weak muscles; looses spastic muscles; promote joint flexibility and increase overall well-being of the client</a:t>
            </a:r>
            <a:endParaRPr lang="en-US" dirty="0"/>
          </a:p>
        </p:txBody>
      </p:sp>
    </p:spTree>
    <p:extLst>
      <p:ext uri="{BB962C8B-B14F-4D97-AF65-F5344CB8AC3E}">
        <p14:creationId xmlns:p14="http://schemas.microsoft.com/office/powerpoint/2010/main" val="20455965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889F17-6260-4E8B-BEEF-ABB705C5D05C}"/>
              </a:ext>
            </a:extLst>
          </p:cNvPr>
          <p:cNvSpPr>
            <a:spLocks noGrp="1"/>
          </p:cNvSpPr>
          <p:nvPr>
            <p:ph type="title"/>
          </p:nvPr>
        </p:nvSpPr>
        <p:spPr>
          <a:xfrm>
            <a:off x="838200" y="365126"/>
            <a:ext cx="10515600" cy="832610"/>
          </a:xfrm>
        </p:spPr>
        <p:txBody>
          <a:bodyPr/>
          <a:lstStyle/>
          <a:p>
            <a:r>
              <a:rPr lang="en-US" b="1" dirty="0"/>
              <a:t>Deep vein thrombosis </a:t>
            </a:r>
          </a:p>
        </p:txBody>
      </p:sp>
      <p:sp>
        <p:nvSpPr>
          <p:cNvPr id="3" name="Content Placeholder 2">
            <a:extLst>
              <a:ext uri="{FF2B5EF4-FFF2-40B4-BE49-F238E27FC236}">
                <a16:creationId xmlns:a16="http://schemas.microsoft.com/office/drawing/2014/main" xmlns="" id="{5DE60095-1FFE-4C0C-BA84-DB92F96DD3B1}"/>
              </a:ext>
            </a:extLst>
          </p:cNvPr>
          <p:cNvSpPr>
            <a:spLocks noGrp="1"/>
          </p:cNvSpPr>
          <p:nvPr>
            <p:ph idx="1"/>
          </p:nvPr>
        </p:nvSpPr>
        <p:spPr/>
        <p:txBody>
          <a:bodyPr>
            <a:normAutofit fontScale="92500" lnSpcReduction="10000"/>
          </a:bodyPr>
          <a:lstStyle/>
          <a:p>
            <a:r>
              <a:rPr lang="en-US" b="1" i="0" dirty="0">
                <a:solidFill>
                  <a:srgbClr val="000000"/>
                </a:solidFill>
                <a:effectLst/>
                <a:latin typeface="Open Sans" panose="020B0606030504020204" pitchFamily="34" charset="0"/>
              </a:rPr>
              <a:t>Elevate lower extremities above the heart level intermittently for 20 minutes.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increase venous return, thus preventing thrombus formation.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Perform passive range of motion exercises to extremities 4 hourly.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Use elastic stockings as required.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Monitor and compare the circumference of both legs at regular intervals.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difference in leg circumference indicates DVT</a:t>
            </a:r>
            <a:endParaRPr lang="en-US" dirty="0"/>
          </a:p>
        </p:txBody>
      </p:sp>
    </p:spTree>
    <p:extLst>
      <p:ext uri="{BB962C8B-B14F-4D97-AF65-F5344CB8AC3E}">
        <p14:creationId xmlns:p14="http://schemas.microsoft.com/office/powerpoint/2010/main" val="21657190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E7AEA2E-DCDF-460E-8103-9D562B811B94}"/>
              </a:ext>
            </a:extLst>
          </p:cNvPr>
          <p:cNvSpPr>
            <a:spLocks noGrp="1"/>
          </p:cNvSpPr>
          <p:nvPr>
            <p:ph idx="1"/>
          </p:nvPr>
        </p:nvSpPr>
        <p:spPr/>
        <p:txBody>
          <a:bodyPr>
            <a:normAutofit/>
          </a:bodyPr>
          <a:lstStyle/>
          <a:p>
            <a:pPr algn="just"/>
            <a:r>
              <a:rPr lang="en-US" sz="3600" b="1" i="0" dirty="0">
                <a:solidFill>
                  <a:srgbClr val="000000"/>
                </a:solidFill>
                <a:effectLst/>
                <a:latin typeface="Open Sans" panose="020B0606030504020204" pitchFamily="34" charset="0"/>
              </a:rPr>
              <a:t>Monitor for presence of redness, swelling and increased temperature of legs.</a:t>
            </a:r>
            <a:br>
              <a:rPr lang="en-US" sz="3600" b="1" i="0" dirty="0">
                <a:solidFill>
                  <a:srgbClr val="000000"/>
                </a:solidFill>
                <a:effectLst/>
                <a:latin typeface="Open Sans" panose="020B0606030504020204" pitchFamily="34" charset="0"/>
              </a:rPr>
            </a:br>
            <a:r>
              <a:rPr lang="en-US" sz="3600" b="1" i="0" dirty="0">
                <a:solidFill>
                  <a:srgbClr val="000000"/>
                </a:solidFill>
                <a:effectLst/>
                <a:latin typeface="Open Sans" panose="020B0606030504020204" pitchFamily="34" charset="0"/>
              </a:rPr>
              <a:t/>
            </a:r>
            <a:br>
              <a:rPr lang="en-US" sz="3600" b="1" i="0" dirty="0">
                <a:solidFill>
                  <a:srgbClr val="000000"/>
                </a:solidFill>
                <a:effectLst/>
                <a:latin typeface="Open Sans" panose="020B0606030504020204" pitchFamily="34" charset="0"/>
              </a:rPr>
            </a:br>
            <a:r>
              <a:rPr lang="en-US" sz="3600" b="1" i="0" dirty="0">
                <a:solidFill>
                  <a:srgbClr val="000000"/>
                </a:solidFill>
                <a:effectLst/>
                <a:latin typeface="Open Sans" panose="020B0606030504020204" pitchFamily="34" charset="0"/>
              </a:rPr>
              <a:t>Rationale: the signs of inflammation indicates DVT.</a:t>
            </a:r>
            <a:endParaRPr lang="en-US" sz="3600" dirty="0"/>
          </a:p>
        </p:txBody>
      </p:sp>
    </p:spTree>
    <p:extLst>
      <p:ext uri="{BB962C8B-B14F-4D97-AF65-F5344CB8AC3E}">
        <p14:creationId xmlns:p14="http://schemas.microsoft.com/office/powerpoint/2010/main" val="3477934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9BA832-35A1-4397-A2C0-C868331EEAB9}"/>
              </a:ext>
            </a:extLst>
          </p:cNvPr>
          <p:cNvSpPr>
            <a:spLocks noGrp="1"/>
          </p:cNvSpPr>
          <p:nvPr>
            <p:ph type="title"/>
          </p:nvPr>
        </p:nvSpPr>
        <p:spPr/>
        <p:txBody>
          <a:bodyPr/>
          <a:lstStyle/>
          <a:p>
            <a:r>
              <a:rPr lang="en-US" b="1" i="0" dirty="0">
                <a:solidFill>
                  <a:srgbClr val="008000"/>
                </a:solidFill>
                <a:effectLst/>
                <a:latin typeface="Open Sans" panose="020B0606030504020204" pitchFamily="34" charset="0"/>
              </a:rPr>
              <a:t>Hypostatic Pneumonia/Aspiration Pneumonia</a:t>
            </a:r>
            <a:endParaRPr lang="en-US" dirty="0"/>
          </a:p>
        </p:txBody>
      </p:sp>
      <p:sp>
        <p:nvSpPr>
          <p:cNvPr id="3" name="Content Placeholder 2">
            <a:extLst>
              <a:ext uri="{FF2B5EF4-FFF2-40B4-BE49-F238E27FC236}">
                <a16:creationId xmlns:a16="http://schemas.microsoft.com/office/drawing/2014/main" xmlns="" id="{14DF56E9-0CF6-46CE-B5F9-4C67A579C873}"/>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Suction the airway at regular intervals.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unconscious clients are unable to remove oral and airway secretions.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Accumulation of secretion leads to pneumonia.</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Change position 2 hourly.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pooling of secretions in the lungs thus preventing hypostatic pneumonia.</a:t>
            </a:r>
            <a:endParaRPr lang="en-US" dirty="0"/>
          </a:p>
        </p:txBody>
      </p:sp>
    </p:spTree>
    <p:extLst>
      <p:ext uri="{BB962C8B-B14F-4D97-AF65-F5344CB8AC3E}">
        <p14:creationId xmlns:p14="http://schemas.microsoft.com/office/powerpoint/2010/main" val="3725362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6ADF4C0-1958-4443-971E-53144F7928F1}"/>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 Initiate chest physiotherapy and postural drainage unless contra-indicated.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Feed the client in head elevated position.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 aspiration of oral secretions and content, thereby pneumonia.</a:t>
            </a:r>
            <a:endParaRPr lang="en-US" dirty="0"/>
          </a:p>
        </p:txBody>
      </p:sp>
    </p:spTree>
    <p:extLst>
      <p:ext uri="{BB962C8B-B14F-4D97-AF65-F5344CB8AC3E}">
        <p14:creationId xmlns:p14="http://schemas.microsoft.com/office/powerpoint/2010/main" val="39948635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61FDBBA-BB6F-4363-80FD-B233A698C7E2}"/>
              </a:ext>
            </a:extLst>
          </p:cNvPr>
          <p:cNvSpPr>
            <a:spLocks noGrp="1"/>
          </p:cNvSpPr>
          <p:nvPr>
            <p:ph idx="1"/>
          </p:nvPr>
        </p:nvSpPr>
        <p:spPr/>
        <p:txBody>
          <a:bodyPr>
            <a:normAutofit/>
          </a:bodyPr>
          <a:lstStyle/>
          <a:p>
            <a:pPr algn="just">
              <a:buFont typeface="Wingdings" panose="05000000000000000000" pitchFamily="2" charset="2"/>
              <a:buChar char="§"/>
            </a:pPr>
            <a:r>
              <a:rPr lang="en-US" sz="3200" b="1" i="0" dirty="0">
                <a:solidFill>
                  <a:srgbClr val="000000"/>
                </a:solidFill>
                <a:effectLst/>
                <a:latin typeface="Open Sans" panose="020B0606030504020204" pitchFamily="34" charset="0"/>
              </a:rPr>
              <a:t>Aspirate Ryle’s tube before feeding.</a:t>
            </a:r>
            <a:endParaRPr lang="en-US" sz="3200" dirty="0">
              <a:solidFill>
                <a:srgbClr val="666666"/>
              </a:solidFill>
              <a:latin typeface="Open Sans" panose="020B0606030504020204" pitchFamily="34" charset="0"/>
            </a:endParaRPr>
          </a:p>
          <a:p>
            <a:pPr algn="just">
              <a:buFont typeface="Wingdings" panose="05000000000000000000" pitchFamily="2" charset="2"/>
              <a:buChar char="§"/>
            </a:pPr>
            <a:r>
              <a:rPr lang="en-US" sz="3200" b="1" i="0" dirty="0">
                <a:solidFill>
                  <a:srgbClr val="000000"/>
                </a:solidFill>
                <a:effectLst/>
                <a:latin typeface="Open Sans" panose="020B0606030504020204" pitchFamily="34" charset="0"/>
              </a:rPr>
              <a:t>Watch for regurgitation and vomiting.</a:t>
            </a:r>
            <a:endParaRPr lang="en-US" sz="3200" dirty="0">
              <a:solidFill>
                <a:srgbClr val="666666"/>
              </a:solidFill>
              <a:latin typeface="Open Sans" panose="020B0606030504020204" pitchFamily="34" charset="0"/>
            </a:endParaRPr>
          </a:p>
          <a:p>
            <a:pPr algn="just">
              <a:buFont typeface="Wingdings" panose="05000000000000000000" pitchFamily="2" charset="2"/>
              <a:buChar char="§"/>
            </a:pPr>
            <a:r>
              <a:rPr lang="en-US" sz="3200" b="1" i="0" dirty="0">
                <a:solidFill>
                  <a:srgbClr val="000000"/>
                </a:solidFill>
                <a:effectLst/>
                <a:latin typeface="Open Sans" panose="020B0606030504020204" pitchFamily="34" charset="0"/>
              </a:rPr>
              <a:t>Keep head turned to one side.</a:t>
            </a:r>
            <a:endParaRPr lang="en-US" sz="3200" dirty="0">
              <a:solidFill>
                <a:srgbClr val="666666"/>
              </a:solidFill>
              <a:latin typeface="Open Sans" panose="020B0606030504020204" pitchFamily="34" charset="0"/>
            </a:endParaRPr>
          </a:p>
          <a:p>
            <a:pPr algn="just">
              <a:buFont typeface="Wingdings" panose="05000000000000000000" pitchFamily="2" charset="2"/>
              <a:buChar char="§"/>
            </a:pPr>
            <a:r>
              <a:rPr lang="en-US" sz="3200" b="1" i="0" dirty="0">
                <a:solidFill>
                  <a:srgbClr val="000000"/>
                </a:solidFill>
                <a:effectLst/>
                <a:latin typeface="Open Sans" panose="020B0606030504020204" pitchFamily="34" charset="0"/>
              </a:rPr>
              <a:t>Give fluids (compatible with output)</a:t>
            </a:r>
          </a:p>
          <a:p>
            <a:pPr marL="0" indent="0" algn="just">
              <a:buNone/>
            </a:pPr>
            <a:r>
              <a:rPr lang="en-US" sz="3200" b="1" i="0" dirty="0">
                <a:solidFill>
                  <a:srgbClr val="000000"/>
                </a:solidFill>
                <a:effectLst/>
                <a:latin typeface="Open Sans" panose="020B0606030504020204" pitchFamily="34" charset="0"/>
              </a:rPr>
              <a:t>Rationale: helps loosen airway secretions facilitating easy removal.</a:t>
            </a:r>
            <a:endParaRPr lang="en-US" sz="3200" b="0" i="0" dirty="0">
              <a:solidFill>
                <a:srgbClr val="666666"/>
              </a:solidFill>
              <a:effectLst/>
              <a:latin typeface="Open Sans" panose="020B0606030504020204" pitchFamily="34" charset="0"/>
            </a:endParaRPr>
          </a:p>
          <a:p>
            <a:endParaRPr lang="en-US" dirty="0"/>
          </a:p>
        </p:txBody>
      </p:sp>
    </p:spTree>
    <p:extLst>
      <p:ext uri="{BB962C8B-B14F-4D97-AF65-F5344CB8AC3E}">
        <p14:creationId xmlns:p14="http://schemas.microsoft.com/office/powerpoint/2010/main" val="4097092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A71DE06-A13E-4B27-B202-E3C4951E19C3}"/>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Open Sans" panose="020B0606030504020204" pitchFamily="34" charset="0"/>
              </a:rPr>
              <a:t>Rationale: head elevation prevents aspiration. Lateral position permits the jaw and tongue to fail forward, thus promoting drainage of secretions.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Insert oral airway (if tongue is paralyzed or is obstructing the airway).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prevents obstruction of airway; obstructed airway leads to cerebral hypoxia which increases ICP</a:t>
            </a:r>
            <a:endParaRPr lang="en-US" dirty="0"/>
          </a:p>
        </p:txBody>
      </p:sp>
    </p:spTree>
    <p:extLst>
      <p:ext uri="{BB962C8B-B14F-4D97-AF65-F5344CB8AC3E}">
        <p14:creationId xmlns:p14="http://schemas.microsoft.com/office/powerpoint/2010/main" val="271259791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3122AE-1324-4AED-9EB3-AF2706030008}"/>
              </a:ext>
            </a:extLst>
          </p:cNvPr>
          <p:cNvSpPr>
            <a:spLocks noGrp="1"/>
          </p:cNvSpPr>
          <p:nvPr>
            <p:ph type="title"/>
          </p:nvPr>
        </p:nvSpPr>
        <p:spPr/>
        <p:txBody>
          <a:bodyPr/>
          <a:lstStyle/>
          <a:p>
            <a:r>
              <a:rPr lang="en-US" sz="4400" b="1" i="0" dirty="0">
                <a:solidFill>
                  <a:srgbClr val="008000"/>
                </a:solidFill>
                <a:effectLst/>
                <a:latin typeface="Open Sans" panose="020B0606030504020204" pitchFamily="34" charset="0"/>
              </a:rPr>
              <a:t>Constipation</a:t>
            </a:r>
            <a:r>
              <a:rPr lang="en-US" sz="4400" b="1" dirty="0">
                <a:solidFill>
                  <a:srgbClr val="000000"/>
                </a:solidFill>
                <a:latin typeface="Open Sans" panose="020B0606030504020204" pitchFamily="34" charset="0"/>
              </a:rPr>
              <a:t/>
            </a:r>
            <a:br>
              <a:rPr lang="en-US" sz="4400" b="1" dirty="0">
                <a:solidFill>
                  <a:srgbClr val="000000"/>
                </a:solidFill>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xmlns="" id="{996C8C50-0DA8-4D08-AE7E-24C57021D9BC}"/>
              </a:ext>
            </a:extLst>
          </p:cNvPr>
          <p:cNvSpPr>
            <a:spLocks noGrp="1"/>
          </p:cNvSpPr>
          <p:nvPr>
            <p:ph idx="1"/>
          </p:nvPr>
        </p:nvSpPr>
        <p:spPr/>
        <p:txBody>
          <a:bodyPr>
            <a:normAutofit/>
          </a:bodyPr>
          <a:lstStyle/>
          <a:p>
            <a:pPr algn="just">
              <a:buFont typeface="Wingdings" panose="05000000000000000000" pitchFamily="2" charset="2"/>
              <a:buChar char="ü"/>
            </a:pPr>
            <a:r>
              <a:rPr lang="en-US" sz="3200" b="1" i="0" dirty="0">
                <a:solidFill>
                  <a:srgbClr val="008000"/>
                </a:solidFill>
                <a:effectLst/>
                <a:latin typeface="Open Sans" panose="020B0606030504020204" pitchFamily="34" charset="0"/>
              </a:rPr>
              <a:t>Constipation</a:t>
            </a:r>
            <a:endParaRPr lang="en-US" sz="3200" b="1" dirty="0">
              <a:solidFill>
                <a:srgbClr val="000000"/>
              </a:solidFill>
              <a:latin typeface="Open Sans" panose="020B0606030504020204" pitchFamily="34" charset="0"/>
            </a:endParaRPr>
          </a:p>
          <a:p>
            <a:pPr algn="just">
              <a:buFont typeface="Wingdings" panose="05000000000000000000" pitchFamily="2" charset="2"/>
              <a:buChar char="ü"/>
            </a:pPr>
            <a:r>
              <a:rPr lang="en-US" sz="3200" b="1" i="0" dirty="0">
                <a:solidFill>
                  <a:srgbClr val="000000"/>
                </a:solidFill>
                <a:effectLst/>
                <a:latin typeface="Open Sans" panose="020B0606030504020204" pitchFamily="34" charset="0"/>
              </a:rPr>
              <a:t>Provide adequate fluids.</a:t>
            </a:r>
            <a:endParaRPr lang="en-US" sz="3200" b="1" dirty="0">
              <a:solidFill>
                <a:srgbClr val="000000"/>
              </a:solidFill>
              <a:latin typeface="Open Sans" panose="020B0606030504020204" pitchFamily="34" charset="0"/>
            </a:endParaRPr>
          </a:p>
          <a:p>
            <a:pPr algn="just">
              <a:buFont typeface="Wingdings" panose="05000000000000000000" pitchFamily="2" charset="2"/>
              <a:buChar char="ü"/>
            </a:pPr>
            <a:r>
              <a:rPr lang="en-US" sz="3200" b="1" i="0" dirty="0">
                <a:solidFill>
                  <a:srgbClr val="000000"/>
                </a:solidFill>
                <a:effectLst/>
                <a:latin typeface="Open Sans" panose="020B0606030504020204" pitchFamily="34" charset="0"/>
              </a:rPr>
              <a:t>Rationale: increased fluids required for softening the faeces.</a:t>
            </a:r>
            <a:endParaRPr lang="en-US" sz="3200" b="1" dirty="0">
              <a:solidFill>
                <a:srgbClr val="000000"/>
              </a:solidFill>
              <a:latin typeface="Open Sans" panose="020B0606030504020204" pitchFamily="34" charset="0"/>
            </a:endParaRPr>
          </a:p>
          <a:p>
            <a:pPr algn="just">
              <a:buFont typeface="Wingdings" panose="05000000000000000000" pitchFamily="2" charset="2"/>
              <a:buChar char="ü"/>
            </a:pPr>
            <a:r>
              <a:rPr lang="en-US" sz="3200" b="1" i="0" dirty="0">
                <a:solidFill>
                  <a:srgbClr val="000000"/>
                </a:solidFill>
                <a:effectLst/>
                <a:latin typeface="Open Sans" panose="020B0606030504020204" pitchFamily="34" charset="0"/>
              </a:rPr>
              <a:t>Administer stool softness and enema as indicated.</a:t>
            </a:r>
            <a:br>
              <a:rPr lang="en-US" sz="3200" b="1" i="0" dirty="0">
                <a:solidFill>
                  <a:srgbClr val="000000"/>
                </a:solidFill>
                <a:effectLst/>
                <a:latin typeface="Open Sans" panose="020B0606030504020204" pitchFamily="34" charset="0"/>
              </a:rPr>
            </a:br>
            <a:r>
              <a:rPr lang="en-US" sz="3200" b="1" i="0" dirty="0">
                <a:solidFill>
                  <a:srgbClr val="000000"/>
                </a:solidFill>
                <a:effectLst/>
                <a:latin typeface="Open Sans" panose="020B0606030504020204" pitchFamily="34" charset="0"/>
              </a:rPr>
              <a:t>Rationale: helps in easy bowel evacuation</a:t>
            </a:r>
            <a:endParaRPr lang="en-US" sz="3200" dirty="0"/>
          </a:p>
        </p:txBody>
      </p:sp>
    </p:spTree>
    <p:extLst>
      <p:ext uri="{BB962C8B-B14F-4D97-AF65-F5344CB8AC3E}">
        <p14:creationId xmlns:p14="http://schemas.microsoft.com/office/powerpoint/2010/main" val="116425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591BA67-C80F-45A3-9741-ABF24A442CB7}"/>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Change position 2 hourly.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change of position increases the bowel movements.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Administer commercially available bowel evacuation powders (given in the form of liquid) as ordered.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These preparations help form stools and facilitate bowel evacuation.</a:t>
            </a:r>
            <a:endParaRPr lang="en-US" dirty="0"/>
          </a:p>
        </p:txBody>
      </p:sp>
    </p:spTree>
    <p:extLst>
      <p:ext uri="{BB962C8B-B14F-4D97-AF65-F5344CB8AC3E}">
        <p14:creationId xmlns:p14="http://schemas.microsoft.com/office/powerpoint/2010/main" val="4468867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ED98D8-5E84-40A6-9DC6-FEE78512A528}"/>
              </a:ext>
            </a:extLst>
          </p:cNvPr>
          <p:cNvSpPr>
            <a:spLocks noGrp="1"/>
          </p:cNvSpPr>
          <p:nvPr>
            <p:ph type="title"/>
          </p:nvPr>
        </p:nvSpPr>
        <p:spPr/>
        <p:txBody>
          <a:bodyPr/>
          <a:lstStyle/>
          <a:p>
            <a:r>
              <a:rPr lang="en-US" b="1" dirty="0"/>
              <a:t>Nursing diagnosis XI</a:t>
            </a:r>
          </a:p>
        </p:txBody>
      </p:sp>
      <p:sp>
        <p:nvSpPr>
          <p:cNvPr id="3" name="Content Placeholder 2">
            <a:extLst>
              <a:ext uri="{FF2B5EF4-FFF2-40B4-BE49-F238E27FC236}">
                <a16:creationId xmlns:a16="http://schemas.microsoft.com/office/drawing/2014/main" xmlns="" id="{9387B450-4BA8-4DF6-B032-4E78CF578930}"/>
              </a:ext>
            </a:extLst>
          </p:cNvPr>
          <p:cNvSpPr>
            <a:spLocks noGrp="1"/>
          </p:cNvSpPr>
          <p:nvPr>
            <p:ph idx="1"/>
          </p:nvPr>
        </p:nvSpPr>
        <p:spPr/>
        <p:txBody>
          <a:bodyPr/>
          <a:lstStyle/>
          <a:p>
            <a:r>
              <a:rPr lang="en-US" b="1" i="0" dirty="0">
                <a:solidFill>
                  <a:srgbClr val="0000FF"/>
                </a:solidFill>
                <a:effectLst/>
                <a:latin typeface="Open Sans" panose="020B0606030504020204" pitchFamily="34" charset="0"/>
              </a:rPr>
              <a:t> Interrupted family process related to chronic illness of a family member as evidenced by anger, grief, non-participation in client care.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FF0000"/>
                </a:solidFill>
                <a:effectLst/>
                <a:latin typeface="Open Sans" panose="020B0606030504020204" pitchFamily="34" charset="0"/>
              </a:rPr>
              <a:t>Client Expected Outcome</a:t>
            </a: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The family demonstrates increased coping as evidences by showing an ability to solve problem, not neglecting the needs of family members.</a:t>
            </a:r>
            <a:endParaRPr lang="en-US" dirty="0"/>
          </a:p>
        </p:txBody>
      </p:sp>
    </p:spTree>
    <p:extLst>
      <p:ext uri="{BB962C8B-B14F-4D97-AF65-F5344CB8AC3E}">
        <p14:creationId xmlns:p14="http://schemas.microsoft.com/office/powerpoint/2010/main" val="28343478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C67DF34-2802-4217-B8CB-78B8DEA40F9F}"/>
              </a:ext>
            </a:extLst>
          </p:cNvPr>
          <p:cNvSpPr>
            <a:spLocks noGrp="1"/>
          </p:cNvSpPr>
          <p:nvPr>
            <p:ph idx="1"/>
          </p:nvPr>
        </p:nvSpPr>
        <p:spPr>
          <a:xfrm>
            <a:off x="838200" y="785611"/>
            <a:ext cx="10515600" cy="5404231"/>
          </a:xfrm>
        </p:spPr>
        <p:txBody>
          <a:bodyPr>
            <a:normAutofit/>
          </a:bodyPr>
          <a:lstStyle/>
          <a:p>
            <a:r>
              <a:rPr lang="en-US" b="1" i="0" dirty="0">
                <a:solidFill>
                  <a:srgbClr val="000000"/>
                </a:solidFill>
                <a:effectLst/>
                <a:latin typeface="Open Sans" panose="020B0606030504020204" pitchFamily="34" charset="0"/>
              </a:rPr>
              <a:t>- Assess family’s response towards the client’s illness-severe anxiety, denial, anger, remorse, grief, reconciliation-then usual use of coping mechanisms, role of client in the family, communication pattern, social support available, financial status, relationship between family members.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provides baseline data which helps to plan care.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Develop a supportive and trusting relationship with the family or significant others.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high establish interpersonal relationship which is the keystone for care.</a:t>
            </a:r>
            <a:endParaRPr lang="en-US" dirty="0"/>
          </a:p>
        </p:txBody>
      </p:sp>
    </p:spTree>
    <p:extLst>
      <p:ext uri="{BB962C8B-B14F-4D97-AF65-F5344CB8AC3E}">
        <p14:creationId xmlns:p14="http://schemas.microsoft.com/office/powerpoint/2010/main" val="8836913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1020540-7714-412E-B5C2-2A2C9AF37EF0}"/>
              </a:ext>
            </a:extLst>
          </p:cNvPr>
          <p:cNvSpPr>
            <a:spLocks noGrp="1"/>
          </p:cNvSpPr>
          <p:nvPr>
            <p:ph idx="1"/>
          </p:nvPr>
        </p:nvSpPr>
        <p:spPr/>
        <p:txBody>
          <a:bodyPr/>
          <a:lstStyle/>
          <a:p>
            <a:r>
              <a:rPr lang="en-US" b="1" i="0" dirty="0">
                <a:solidFill>
                  <a:srgbClr val="000000"/>
                </a:solidFill>
                <a:effectLst/>
                <a:latin typeface="Open Sans" panose="020B0606030504020204" pitchFamily="34" charset="0"/>
              </a:rPr>
              <a:t>Provide information and frequent updates on client’s condition and progress.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helps alleviate anxiety and to cope better with client’s condition.</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Involve family in routine care, teach procedures that they can perform at home.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a sense of responsibility helps to reduce anxiety; promotes continuity of care.</a:t>
            </a:r>
            <a:endParaRPr lang="en-US" dirty="0"/>
          </a:p>
        </p:txBody>
      </p:sp>
    </p:spTree>
    <p:extLst>
      <p:ext uri="{BB962C8B-B14F-4D97-AF65-F5344CB8AC3E}">
        <p14:creationId xmlns:p14="http://schemas.microsoft.com/office/powerpoint/2010/main" val="32587162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4A8DDD5-F74D-44B9-9BD0-6AB6EC46DA21}"/>
              </a:ext>
            </a:extLst>
          </p:cNvPr>
          <p:cNvSpPr>
            <a:spLocks noGrp="1"/>
          </p:cNvSpPr>
          <p:nvPr>
            <p:ph idx="1"/>
          </p:nvPr>
        </p:nvSpPr>
        <p:spPr>
          <a:xfrm>
            <a:off x="838200" y="643944"/>
            <a:ext cx="10515600" cy="5533019"/>
          </a:xfrm>
        </p:spPr>
        <p:txBody>
          <a:bodyPr>
            <a:normAutofit fontScale="92500" lnSpcReduction="10000"/>
          </a:bodyPr>
          <a:lstStyle/>
          <a:p>
            <a:pPr algn="just"/>
            <a:r>
              <a:rPr lang="en-US" b="1" i="0" dirty="0">
                <a:solidFill>
                  <a:srgbClr val="000000"/>
                </a:solidFill>
                <a:effectLst/>
                <a:latin typeface="Open Sans" panose="020B0606030504020204" pitchFamily="34" charset="0"/>
              </a:rPr>
              <a:t>Demonstrate and teach methods of sensory stimulation to be used frequently.</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Use physical touch and reassuring voice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Talk in a meaningful way even when client does not seem to respond.</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Orient person periodically to person, place and time.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these interventions help family to understand that the client is having internal awareness of what is going on around, through he is not responding to stimuli. This understanding will help them to better cope with client’s condition; and reduce their anxiety to a greater extent and increase their participation in client care</a:t>
            </a:r>
            <a:endParaRPr lang="en-US" dirty="0"/>
          </a:p>
        </p:txBody>
      </p:sp>
    </p:spTree>
    <p:extLst>
      <p:ext uri="{BB962C8B-B14F-4D97-AF65-F5344CB8AC3E}">
        <p14:creationId xmlns:p14="http://schemas.microsoft.com/office/powerpoint/2010/main" val="22076943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F3296D0-C2B2-482F-8274-84C5DDEE8CDF}"/>
              </a:ext>
            </a:extLst>
          </p:cNvPr>
          <p:cNvSpPr>
            <a:spLocks noGrp="1"/>
          </p:cNvSpPr>
          <p:nvPr>
            <p:ph idx="1"/>
          </p:nvPr>
        </p:nvSpPr>
        <p:spPr>
          <a:xfrm>
            <a:off x="838200" y="682580"/>
            <a:ext cx="10515600" cy="5494383"/>
          </a:xfrm>
        </p:spPr>
        <p:txBody>
          <a:bodyPr>
            <a:normAutofit/>
          </a:bodyPr>
          <a:lstStyle/>
          <a:p>
            <a:r>
              <a:rPr lang="en-US" b="1" i="0" dirty="0">
                <a:solidFill>
                  <a:srgbClr val="000000"/>
                </a:solidFill>
                <a:effectLst/>
                <a:latin typeface="Open Sans" panose="020B0606030504020204" pitchFamily="34" charset="0"/>
              </a:rPr>
              <a:t>Teach family to recognize and report unusual restlessness of the client</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restlessness may indicate cerebral hypoxia or metabolic imbalance.</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Enlist help of social worker, home health agency or other resources.</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
            </a:r>
            <a:br>
              <a:rPr lang="en-US" b="1" i="0" dirty="0">
                <a:solidFill>
                  <a:srgbClr val="000000"/>
                </a:solidFill>
                <a:effectLst/>
                <a:latin typeface="Open Sans" panose="020B0606030504020204" pitchFamily="34" charset="0"/>
              </a:rPr>
            </a:br>
            <a:r>
              <a:rPr lang="en-US" b="1" i="0" dirty="0">
                <a:solidFill>
                  <a:srgbClr val="000000"/>
                </a:solidFill>
                <a:effectLst/>
                <a:latin typeface="Open Sans" panose="020B0606030504020204" pitchFamily="34" charset="0"/>
              </a:rPr>
              <a:t>Rationale: assist family with such issues as financial concerns, need for medical equipment in home and respite care</a:t>
            </a:r>
            <a:endParaRPr lang="en-US" dirty="0"/>
          </a:p>
        </p:txBody>
      </p:sp>
    </p:spTree>
    <p:extLst>
      <p:ext uri="{BB962C8B-B14F-4D97-AF65-F5344CB8AC3E}">
        <p14:creationId xmlns:p14="http://schemas.microsoft.com/office/powerpoint/2010/main" val="1076978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BB2EA40-33EA-48FB-B907-EEB57B0206FD}"/>
              </a:ext>
            </a:extLst>
          </p:cNvPr>
          <p:cNvSpPr>
            <a:spLocks noGrp="1"/>
          </p:cNvSpPr>
          <p:nvPr>
            <p:ph idx="1"/>
          </p:nvPr>
        </p:nvSpPr>
        <p:spPr/>
        <p:txBody>
          <a:bodyPr>
            <a:normAutofit lnSpcReduction="10000"/>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Suction airway intermittently.</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in the absence of cough and swallowing reflexes, secretions rapidly accumulate in the posterior pharynx and upper trachea and can lead to aspiration. Intermittent suctioning prevent this.</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Administer humidified oxygen to the airway before and after suctioning.</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prevents hypoxia which may be caused by sucking out of air while suctioning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60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AD4521-8081-4D27-B403-5773B666A952}"/>
              </a:ext>
            </a:extLst>
          </p:cNvPr>
          <p:cNvSpPr>
            <a:spLocks noGrp="1"/>
          </p:cNvSpPr>
          <p:nvPr>
            <p:ph idx="1"/>
          </p:nvPr>
        </p:nvSpPr>
        <p:spPr/>
        <p:txBody>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Initiate chest physiotherapy and postural drainage (unless contraindicated)</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promotes pulmonary hygiene</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Prepare for endotracheal intubation or tracheostomy</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allows efficient removal of tracheobronchial secretions and protects the airway from aspiration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59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36A6B45-D604-401F-A57B-9DDE5A129FB6}"/>
              </a:ext>
            </a:extLst>
          </p:cNvPr>
          <p:cNvSpPr>
            <a:spLocks noGrp="1"/>
          </p:cNvSpPr>
          <p:nvPr>
            <p:ph idx="1"/>
          </p:nvPr>
        </p:nvSpPr>
        <p:spPr/>
        <p:txBody>
          <a:bodyPr>
            <a:normAutofit/>
          </a:bodyPr>
          <a:lstStyle/>
          <a:p>
            <a:pPr algn="just">
              <a:buFont typeface="Wingdings" panose="05000000000000000000" pitchFamily="2" charset="2"/>
              <a:buChar char="ü"/>
            </a:pPr>
            <a:r>
              <a:rPr lang="en-US" b="1" i="0" dirty="0">
                <a:solidFill>
                  <a:srgbClr val="000000"/>
                </a:solidFill>
                <a:effectLst/>
                <a:latin typeface="Times New Roman" panose="02020603050405020304" pitchFamily="18" charset="0"/>
                <a:cs typeface="Times New Roman" panose="02020603050405020304" pitchFamily="18" charset="0"/>
              </a:rPr>
              <a:t>Connect the client to mechanical ventilator as needed.</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helps maintaining oxygenation when spontaneous respiration is not possible.</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Increase amount of fluids administered at least 2.5 </a:t>
            </a:r>
            <a:r>
              <a:rPr lang="en-US" b="1" i="0" dirty="0" err="1">
                <a:solidFill>
                  <a:srgbClr val="000000"/>
                </a:solidFill>
                <a:effectLst/>
                <a:latin typeface="Times New Roman" panose="02020603050405020304" pitchFamily="18" charset="0"/>
                <a:cs typeface="Times New Roman" panose="02020603050405020304" pitchFamily="18" charset="0"/>
              </a:rPr>
              <a:t>litre</a:t>
            </a:r>
            <a:r>
              <a:rPr lang="en-US" b="1" i="0" dirty="0">
                <a:solidFill>
                  <a:srgbClr val="000000"/>
                </a:solidFill>
                <a:effectLst/>
                <a:latin typeface="Times New Roman" panose="02020603050405020304" pitchFamily="18" charset="0"/>
                <a:cs typeface="Times New Roman" panose="02020603050405020304" pitchFamily="18" charset="0"/>
              </a:rPr>
              <a:t> per day.</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Rationale: loosens airway secretions promoting easy removal.</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r>
            <a:br>
              <a:rPr lang="en-US" b="1" i="0" dirty="0">
                <a:solidFill>
                  <a:srgbClr val="000000"/>
                </a:solidFill>
                <a:effectLst/>
                <a:latin typeface="Times New Roman" panose="02020603050405020304" pitchFamily="18" charset="0"/>
                <a:cs typeface="Times New Roman" panose="02020603050405020304" pitchFamily="18" charset="0"/>
              </a:rPr>
            </a:br>
            <a:r>
              <a:rPr lang="en-US" b="1" i="0" dirty="0">
                <a:solidFill>
                  <a:srgbClr val="000000"/>
                </a:solidFill>
                <a:effectLst/>
                <a:latin typeface="Times New Roman" panose="02020603050405020304" pitchFamily="18" charset="0"/>
                <a:cs typeface="Times New Roman" panose="02020603050405020304" pitchFamily="18" charset="0"/>
              </a:rPr>
              <a:t>- Auscultate chest at least every 8 hours.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233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1090</Words>
  <Application>Microsoft Office PowerPoint</Application>
  <PresentationFormat>Custom</PresentationFormat>
  <Paragraphs>118</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INTRODUCTION </vt:lpstr>
      <vt:lpstr>Objectives </vt:lpstr>
      <vt:lpstr>NUSING DIAGNOSIS I</vt:lpstr>
      <vt:lpstr>Client Expected Outcome</vt:lpstr>
      <vt:lpstr>NURSING INTERVENTION </vt:lpstr>
      <vt:lpstr>PowerPoint Presentation</vt:lpstr>
      <vt:lpstr>PowerPoint Presentation</vt:lpstr>
      <vt:lpstr>PowerPoint Presentation</vt:lpstr>
      <vt:lpstr>PowerPoint Presentation</vt:lpstr>
      <vt:lpstr>PowerPoint Presentation</vt:lpstr>
      <vt:lpstr>NURSING DIAGNOSIS II</vt:lpstr>
      <vt:lpstr>Client Expected Outcome</vt:lpstr>
      <vt:lpstr>NURSING INTERVENTION </vt:lpstr>
      <vt:lpstr>PowerPoint Presentation</vt:lpstr>
      <vt:lpstr>PowerPoint Presentation</vt:lpstr>
      <vt:lpstr>PowerPoint Presentation</vt:lpstr>
      <vt:lpstr>NURSING DIAGNOSIS III</vt:lpstr>
      <vt:lpstr>NURSING INTERVENTION </vt:lpstr>
      <vt:lpstr>PowerPoint Presentation</vt:lpstr>
      <vt:lpstr>PowerPoint Presentation</vt:lpstr>
      <vt:lpstr>PowerPoint Presentation</vt:lpstr>
      <vt:lpstr>PowerPoint Presentation</vt:lpstr>
      <vt:lpstr>PowerPoint Presentation</vt:lpstr>
      <vt:lpstr>PowerPoint Presentation</vt:lpstr>
      <vt:lpstr>NURSING DIAGNOSIS IV</vt:lpstr>
      <vt:lpstr>NURSING INTERVENTION </vt:lpstr>
      <vt:lpstr>PowerPoint Presentation</vt:lpstr>
      <vt:lpstr>PowerPoint Presentation</vt:lpstr>
      <vt:lpstr>PowerPoint Presentation</vt:lpstr>
      <vt:lpstr>NURSING DIAGNOSIS 5</vt:lpstr>
      <vt:lpstr>NURSING INTERVENTION </vt:lpstr>
      <vt:lpstr>PowerPoint Presentation</vt:lpstr>
      <vt:lpstr>PowerPoint Presentation</vt:lpstr>
      <vt:lpstr>NURSING DIAGNOSIS 6</vt:lpstr>
      <vt:lpstr>NURSING INTERVENTION </vt:lpstr>
      <vt:lpstr>PowerPoint Presentation</vt:lpstr>
      <vt:lpstr>PowerPoint Presentation</vt:lpstr>
      <vt:lpstr>PowerPoint Presentation</vt:lpstr>
      <vt:lpstr>NURSING DIAGNOSIS VII</vt:lpstr>
      <vt:lpstr>NURSING INTREVENTIONS </vt:lpstr>
      <vt:lpstr>PowerPoint Presentation</vt:lpstr>
      <vt:lpstr>PowerPoint Presentation</vt:lpstr>
      <vt:lpstr>NURSING DIAGNOSIS VIII </vt:lpstr>
      <vt:lpstr>NURSING INTERVENTION</vt:lpstr>
      <vt:lpstr>PowerPoint Presentation</vt:lpstr>
      <vt:lpstr>PowerPoint Presentation</vt:lpstr>
      <vt:lpstr>NURSING DIAGNOSIS 9</vt:lpstr>
      <vt:lpstr>NURSING INTERVENTION </vt:lpstr>
      <vt:lpstr>PowerPoint Presentation</vt:lpstr>
      <vt:lpstr>NURSING DIAGNOSIS </vt:lpstr>
      <vt:lpstr>NURSING INTERVENTION </vt:lpstr>
      <vt:lpstr>PowerPoint Presentation</vt:lpstr>
      <vt:lpstr> Contractures and Joint Deformity, Muscle Wasting</vt:lpstr>
      <vt:lpstr>PowerPoint Presentation</vt:lpstr>
      <vt:lpstr>Deep vein thrombosis </vt:lpstr>
      <vt:lpstr>PowerPoint Presentation</vt:lpstr>
      <vt:lpstr>Hypostatic Pneumonia/Aspiration Pneumonia</vt:lpstr>
      <vt:lpstr>PowerPoint Presentation</vt:lpstr>
      <vt:lpstr>PowerPoint Presentation</vt:lpstr>
      <vt:lpstr>Constipation </vt:lpstr>
      <vt:lpstr>PowerPoint Presentation</vt:lpstr>
      <vt:lpstr>Nursing diagnosis XI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CARE PLAN OF UNCONSCIOUS PATIENT</dc:title>
  <dc:creator>HP</dc:creator>
  <cp:lastModifiedBy>Hp</cp:lastModifiedBy>
  <cp:revision>4</cp:revision>
  <dcterms:created xsi:type="dcterms:W3CDTF">2021-06-16T17:29:15Z</dcterms:created>
  <dcterms:modified xsi:type="dcterms:W3CDTF">2022-04-21T19:10:42Z</dcterms:modified>
</cp:coreProperties>
</file>