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93" r:id="rId2"/>
    <p:sldId id="258" r:id="rId3"/>
    <p:sldId id="297" r:id="rId4"/>
    <p:sldId id="298" r:id="rId5"/>
    <p:sldId id="299" r:id="rId6"/>
    <p:sldId id="300" r:id="rId7"/>
    <p:sldId id="301" r:id="rId8"/>
    <p:sldId id="292" r:id="rId9"/>
    <p:sldId id="312" r:id="rId10"/>
    <p:sldId id="318" r:id="rId11"/>
    <p:sldId id="313" r:id="rId12"/>
    <p:sldId id="314" r:id="rId13"/>
    <p:sldId id="315" r:id="rId14"/>
    <p:sldId id="273" r:id="rId15"/>
    <p:sldId id="316" r:id="rId16"/>
    <p:sldId id="317" r:id="rId17"/>
    <p:sldId id="309" r:id="rId18"/>
    <p:sldId id="323" r:id="rId19"/>
    <p:sldId id="324" r:id="rId20"/>
    <p:sldId id="325" r:id="rId21"/>
    <p:sldId id="393" r:id="rId22"/>
    <p:sldId id="259" r:id="rId23"/>
    <p:sldId id="260" r:id="rId24"/>
    <p:sldId id="272" r:id="rId25"/>
    <p:sldId id="263" r:id="rId26"/>
    <p:sldId id="302" r:id="rId27"/>
    <p:sldId id="271" r:id="rId28"/>
    <p:sldId id="321" r:id="rId29"/>
    <p:sldId id="322" r:id="rId30"/>
    <p:sldId id="264" r:id="rId31"/>
    <p:sldId id="266" r:id="rId32"/>
    <p:sldId id="310" r:id="rId33"/>
    <p:sldId id="320" r:id="rId34"/>
    <p:sldId id="319" r:id="rId35"/>
    <p:sldId id="269" r:id="rId36"/>
    <p:sldId id="290" r:id="rId37"/>
    <p:sldId id="265" r:id="rId38"/>
    <p:sldId id="303" r:id="rId39"/>
    <p:sldId id="304" r:id="rId40"/>
    <p:sldId id="305" r:id="rId41"/>
    <p:sldId id="306" r:id="rId42"/>
    <p:sldId id="307" r:id="rId43"/>
    <p:sldId id="308" r:id="rId44"/>
    <p:sldId id="326" r:id="rId45"/>
    <p:sldId id="327" r:id="rId46"/>
    <p:sldId id="328" r:id="rId47"/>
    <p:sldId id="394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8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9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99" r:id="rId78"/>
    <p:sldId id="388" r:id="rId79"/>
    <p:sldId id="389" r:id="rId80"/>
    <p:sldId id="396" r:id="rId81"/>
    <p:sldId id="397" r:id="rId82"/>
    <p:sldId id="398" r:id="rId83"/>
    <p:sldId id="339" r:id="rId84"/>
    <p:sldId id="341" r:id="rId85"/>
    <p:sldId id="402" r:id="rId86"/>
    <p:sldId id="344" r:id="rId87"/>
    <p:sldId id="345" r:id="rId88"/>
    <p:sldId id="401" r:id="rId89"/>
    <p:sldId id="342" r:id="rId90"/>
    <p:sldId id="340" r:id="rId91"/>
    <p:sldId id="343" r:id="rId92"/>
    <p:sldId id="346" r:id="rId93"/>
    <p:sldId id="357" r:id="rId94"/>
    <p:sldId id="348" r:id="rId95"/>
    <p:sldId id="349" r:id="rId96"/>
    <p:sldId id="350" r:id="rId97"/>
    <p:sldId id="351" r:id="rId98"/>
    <p:sldId id="355" r:id="rId99"/>
    <p:sldId id="356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2A779-B45B-44C6-A1E3-BA22193B4F8C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4C0FD-2E91-4544-8BCD-7646FEC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C0FD-2E91-4544-8BCD-7646FEC715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2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DCF05D-0529-4BCF-9062-228872D12834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691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7669C-1582-4DA0-827A-0080477D852B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136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A7E2F-AEC9-411C-9D2C-73CF0E37E9F6}" type="slidenum">
              <a:rPr lang="en-US" smtClean="0"/>
              <a:pPr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85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37D58-B8C7-4060-BB7F-1E80C2246FAD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806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FFDD90-09EF-4ECB-A31B-87F58B947251}" type="slidenum">
              <a:rPr lang="en-US" smtClean="0"/>
              <a:pPr/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03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93DDDD-D5FD-4760-AF41-FB9658912153}" type="slidenum">
              <a:rPr lang="en-US" smtClean="0"/>
              <a:pPr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1270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C0FBB5-05D7-4557-B046-BC0D2BE394FE}" type="slidenum">
              <a:rPr lang="en-US" smtClean="0"/>
              <a:pPr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385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549E7-CCA0-4D30-8CEA-4A1A931A81C3}" type="slidenum">
              <a:rPr lang="en-US" smtClean="0"/>
              <a:pPr/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378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ED03EF-7FCD-4CBC-A21C-2FFB94B06866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7688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781D10-866C-478D-83F4-E62E2E575424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485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D0974-27B5-430F-8A25-49139823DF7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9238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9A886C-B723-4C50-A4AF-78320458DF42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3125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BE4E8D-696F-46D8-B946-9055BEC160DE}" type="slidenum">
              <a:rPr lang="en-US" smtClean="0"/>
              <a:pPr/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9890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04A7D1-5E88-499A-8C8B-BEC9C7192BED}" type="slidenum">
              <a:rPr lang="en-US" smtClean="0"/>
              <a:pPr/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2564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56F80C-269A-467E-B0C4-8D846819E6F4}" type="slidenum">
              <a:rPr lang="en-US" smtClean="0"/>
              <a:pPr/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1642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236AAE-12D2-43A6-B4C2-928FD724D322}" type="slidenum">
              <a:rPr lang="en-US" smtClean="0"/>
              <a:pPr/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887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C152D-D547-4CB3-92F3-A8C85D5C3FD0}" type="slidenum">
              <a:rPr lang="en-US" smtClean="0"/>
              <a:pPr/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1014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C1F40-5FF0-4F4C-83D7-A1AF4874477F}" type="slidenum">
              <a:rPr lang="en-US" smtClean="0"/>
              <a:pPr/>
              <a:t>78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6972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BCEE1-EFE1-4C2F-A6F2-EBD71B4A424F}" type="slidenum">
              <a:rPr lang="en-US" smtClean="0"/>
              <a:pPr/>
              <a:t>79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354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C4853-265E-41C9-B474-55408B5ED254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BE8F7A-A2FF-41B5-BF2D-F79367DB330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66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24029-0F82-4D22-ABEF-CE22E944C197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022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E4DD1-282F-4B21-93C5-A798181E08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53A7DA-BB85-47D7-9E1A-45DADF44A68A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684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AE6087-6F51-4EA9-9710-D2BEA2FDB25F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877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4469A-AB34-4184-8664-BAC6C0D063AF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856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AE163B-0968-4AA9-9CE0-BF00AEAA6C8D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640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96D1-932C-4FA2-8C67-49029175E099}" type="datetimeFigureOut">
              <a:rPr lang="en-US" smtClean="0"/>
              <a:t>9/5/2021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A201-B1BB-469C-9BE0-5F2EAD9778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2130426"/>
            <a:ext cx="7772400" cy="1755775"/>
          </a:xfrm>
        </p:spPr>
        <p:txBody>
          <a:bodyPr>
            <a:noAutofit/>
          </a:bodyPr>
          <a:lstStyle/>
          <a:p>
            <a:pPr marL="742950" lvl="1" indent="-285750" rtl="0">
              <a:spcBef>
                <a:spcPct val="20000"/>
              </a:spcBef>
              <a:defRPr/>
            </a:pPr>
            <a:r>
              <a:rPr lang="en-GB" sz="4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PROCEDURES</a:t>
            </a:r>
            <a:r>
              <a:rPr lang="en-GB" sz="4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1"/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procedures</a:t>
            </a:r>
          </a:p>
          <a:p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for suctioning include: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1417638"/>
            <a:ext cx="10081120" cy="4708526"/>
          </a:xfrm>
        </p:spPr>
        <p:txBody>
          <a:bodyPr>
            <a:normAutofit/>
          </a:bodyPr>
          <a:lstStyle/>
          <a:p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Audible or visual signs of secretions in the tube</a:t>
            </a:r>
          </a:p>
          <a:p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Suspicion </a:t>
            </a:r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of a blocked or partially blocked tube</a:t>
            </a:r>
          </a:p>
          <a:p>
            <a:pPr lvl="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Coarse crackles that does not clear</a:t>
            </a:r>
          </a:p>
          <a:p>
            <a:r>
              <a:rPr lang="en-US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  <a:endParaRPr lang="en-US" altLang="zh-CN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Decreased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oxygen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saturation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pulse oximetry 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Increased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respiratory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pressure</a:t>
            </a:r>
            <a:endParaRPr lang="en-US" altLang="zh-CN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by the patient to be </a:t>
            </a:r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suctioned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369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4" y="204537"/>
            <a:ext cx="10359191" cy="1213101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change a pouch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305" y="1417639"/>
            <a:ext cx="10491538" cy="470852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open-ended pouch, empty the contents from pouch into the toilet.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Gently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remove the pouch by pushing the skin down and away from the adhesive skin barrier with one hand.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other hand, pull the pouch up and away from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stoma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Clean the skin around the stoma with warm water. You may also use soap but do not use soaps that have oil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perfumes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skin protection products if you have irritated skin around the stoma.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242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change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pouch 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6" y="1383632"/>
            <a:ext cx="10347158" cy="474253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pouch over the stoma and press it firmly into place on clean, dry skin.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be helpful to hold your hand over the newly applied pouch for 30 seconds. The warmth of your hand can help to mold the adhesive skin barrier into place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 the old pouch in another plastic bag to be thrown away if the pouch is disposable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use a reusable pouch, talk to your caregiver about how to clean the reusable pouch</a:t>
            </a:r>
          </a:p>
        </p:txBody>
      </p:sp>
    </p:spTree>
    <p:extLst>
      <p:ext uri="{BB962C8B-B14F-4D97-AF65-F5344CB8AC3E}">
        <p14:creationId xmlns:p14="http://schemas.microsoft.com/office/powerpoint/2010/main" val="14945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168442"/>
            <a:ext cx="10467473" cy="1070811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empty a pouch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9569"/>
            <a:ext cx="10972800" cy="4766596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Empty the pouch when it is one-third to one-half full. 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not wait until the pouch is completely full because this could put pressure on the seal, causing a leak. 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pouch may also detach, causing all of the pouch contents to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spill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If this happens stay calm and clean the spill properly.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the end of the pouch and hold it up. Remove the clamp (if the pouch has a clamp system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You may need to make a cuff at the end of the pouch to keep it from getting soiled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Drain the pouch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by gentle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squeezing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its contents if it is re-usable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empty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pouch …..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5" y="1417639"/>
            <a:ext cx="10335127" cy="470852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 the cuffed end of the pouch with toilet paper or a moist paper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towel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Undo the cuff at the end of the pouch. Replace the clamp or close the end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pouch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management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location of the stoma and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colostomy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ileostomy that was performed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Stoma location is an indicator of the section of bowel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 is located and a predictor of the type of fecal drainage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Assess stoma appearance and surrounding skin condition frequently</a:t>
            </a:r>
          </a:p>
        </p:txBody>
      </p:sp>
    </p:spTree>
    <p:extLst>
      <p:ext uri="{BB962C8B-B14F-4D97-AF65-F5344CB8AC3E}">
        <p14:creationId xmlns:p14="http://schemas.microsoft.com/office/powerpoint/2010/main" val="4248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Nurse interventions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 a collection bag or drainable pouch over the stoma.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drainage may contain more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mucus and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serosanguineous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fluid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fecal material.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Irrigate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colostomy, instilling water into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colon similar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an enema procedure. The water stimulates the colon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empty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Pay attention to bad smell, skin colour and texture around stoma to rule out infections setting in.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Interventions 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a colostomy irrigation is ordered for a client with a double-barrel or loop colostomy, irrigate the proximal stoma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drainable pouch or replace the colostomy bag as needed or when it is no more than one-third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skin and stoma care is important to maintain skin integrity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patients with loop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colostomy, use stoma adhesive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skin barrier wafer as needed to maintain a secure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ostomy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pouch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4028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Nursing Interventions </a:t>
            </a:r>
            <a:r>
              <a:rPr lang="en-US" dirty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small needle hole high on the colostomy pouch will allow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flatus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escape. This hole may be closed with a Band-Aid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opened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while the client is in the bathroom for odor control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Involve family members on the care of the patient while in the ward for preparation on home care after patient’s discharge from hospital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and family care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8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to discharge, provide written, verbal, and psychomotor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colostomy care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pouch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management, skin care,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irrigation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ample time for the client (and family, if necessary)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practice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changing the pouch,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a model then later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on the client and perform support supervision.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abdomino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-perineal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resection has been performed,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emphasize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of using no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enemas, rectal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suppositories 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rectal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870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Contraindications to suctioning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17639"/>
            <a:ext cx="10369152" cy="47085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Epiglottitis or croup are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considered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absolute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contraindications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to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nasotracheal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suctioning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Other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situations,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relative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(not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absolute)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need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to be taken into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consideration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are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contraindicated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too include;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head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or neck injury,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laryngospasm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and bronchospasm,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occluded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nasal passages, and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bleeding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8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Types of suctioning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latin typeface="arial" panose="020B0604020202020204" pitchFamily="34" charset="0"/>
              </a:rPr>
              <a:t>There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are</a:t>
            </a:r>
            <a:r>
              <a:rPr lang="en-US" sz="2800" b="1" dirty="0" smtClean="0">
                <a:latin typeface="arial" panose="020B0604020202020204" pitchFamily="34" charset="0"/>
              </a:rPr>
              <a:t> two </a:t>
            </a:r>
            <a:r>
              <a:rPr lang="en-US" sz="2800" b="1" dirty="0">
                <a:latin typeface="arial" panose="020B0604020202020204" pitchFamily="34" charset="0"/>
              </a:rPr>
              <a:t>types</a:t>
            </a:r>
            <a:r>
              <a:rPr lang="en-US" sz="2800" dirty="0">
                <a:latin typeface="arial" panose="020B0604020202020204" pitchFamily="34" charset="0"/>
              </a:rPr>
              <a:t> of </a:t>
            </a:r>
            <a:r>
              <a:rPr lang="en-US" sz="2800" dirty="0" smtClean="0">
                <a:latin typeface="arial" panose="020B0604020202020204" pitchFamily="34" charset="0"/>
              </a:rPr>
              <a:t>suctioning; </a:t>
            </a:r>
            <a:r>
              <a:rPr lang="en-US" sz="2800" i="1" dirty="0" smtClean="0">
                <a:latin typeface="arial" panose="020B0604020202020204" pitchFamily="34" charset="0"/>
              </a:rPr>
              <a:t>closed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and </a:t>
            </a:r>
            <a:r>
              <a:rPr lang="en-US" sz="2800" i="1" dirty="0" smtClean="0">
                <a:latin typeface="arial" panose="020B0604020202020204" pitchFamily="34" charset="0"/>
              </a:rPr>
              <a:t>open</a:t>
            </a:r>
            <a:r>
              <a:rPr lang="en-US" sz="2800" dirty="0" smtClean="0">
                <a:latin typeface="arial" panose="020B0604020202020204" pitchFamily="34" charset="0"/>
              </a:rPr>
              <a:t> for example;  </a:t>
            </a:r>
            <a:r>
              <a:rPr lang="en-US" sz="2800" dirty="0">
                <a:latin typeface="arial" panose="020B0604020202020204" pitchFamily="34" charset="0"/>
              </a:rPr>
              <a:t>endotracheal </a:t>
            </a:r>
            <a:r>
              <a:rPr lang="en-US" sz="2800" dirty="0" smtClean="0">
                <a:latin typeface="arial" panose="020B0604020202020204" pitchFamily="34" charset="0"/>
              </a:rPr>
              <a:t>suctioning </a:t>
            </a:r>
            <a:r>
              <a:rPr lang="en-US" sz="2800" dirty="0" smtClean="0">
                <a:latin typeface="arial" panose="020B0604020202020204" pitchFamily="34" charset="0"/>
              </a:rPr>
              <a:t>(closed) while tracheal </a:t>
            </a:r>
            <a:r>
              <a:rPr lang="en-US" sz="2800" dirty="0" smtClean="0">
                <a:latin typeface="arial" panose="020B0604020202020204" pitchFamily="34" charset="0"/>
              </a:rPr>
              <a:t>tube </a:t>
            </a:r>
            <a:r>
              <a:rPr lang="en-US" sz="2800" dirty="0" smtClean="0">
                <a:latin typeface="arial" panose="020B0604020202020204" pitchFamily="34" charset="0"/>
              </a:rPr>
              <a:t>suctioning is an example of an</a:t>
            </a:r>
            <a:r>
              <a:rPr lang="en-US" sz="2800" i="1" dirty="0" smtClean="0">
                <a:latin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</a:rPr>
              <a:t>open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type of suctioning. </a:t>
            </a:r>
            <a:endParaRPr lang="en-US" sz="2800" dirty="0">
              <a:latin typeface="arial" panose="020B0604020202020204" pitchFamily="34" charset="0"/>
            </a:endParaRPr>
          </a:p>
          <a:p>
            <a:pPr lvl="0"/>
            <a:r>
              <a:rPr lang="en-US" sz="2800" dirty="0">
                <a:latin typeface="arial" panose="020B0604020202020204" pitchFamily="34" charset="0"/>
              </a:rPr>
              <a:t>The most common </a:t>
            </a:r>
            <a:r>
              <a:rPr lang="en-US" sz="2800" b="1" dirty="0" smtClean="0">
                <a:latin typeface="arial" panose="020B0604020202020204" pitchFamily="34" charset="0"/>
              </a:rPr>
              <a:t>type of </a:t>
            </a:r>
            <a:r>
              <a:rPr lang="en-US" sz="2800" dirty="0" smtClean="0">
                <a:latin typeface="arial" panose="020B0604020202020204" pitchFamily="34" charset="0"/>
              </a:rPr>
              <a:t>suctioning is the </a:t>
            </a:r>
            <a:r>
              <a:rPr lang="en-US" sz="2800" i="1" dirty="0" smtClean="0">
                <a:latin typeface="arial" panose="020B0604020202020204" pitchFamily="34" charset="0"/>
              </a:rPr>
              <a:t>open</a:t>
            </a:r>
            <a:r>
              <a:rPr lang="en-US" sz="2800" dirty="0" smtClean="0">
                <a:latin typeface="arial" panose="020B0604020202020204" pitchFamily="34" charset="0"/>
              </a:rPr>
              <a:t> type such as;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oropharyngeal </a:t>
            </a:r>
            <a:endParaRPr lang="en-US" sz="2800" dirty="0" smtClean="0">
              <a:latin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nasopharyngeal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endParaRPr lang="en-US" sz="2800" dirty="0" smtClean="0">
              <a:latin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nasotracheal, </a:t>
            </a:r>
            <a:r>
              <a:rPr lang="en-US" sz="2800" dirty="0">
                <a:latin typeface="arial" panose="020B0604020202020204" pitchFamily="34" charset="0"/>
              </a:rPr>
              <a:t>and </a:t>
            </a:r>
            <a:endParaRPr lang="en-US" sz="2800" dirty="0" smtClean="0">
              <a:latin typeface="arial" panose="020B0604020202020204" pitchFamily="34" charset="0"/>
            </a:endParaRPr>
          </a:p>
          <a:p>
            <a:pPr lvl="0"/>
            <a:r>
              <a:rPr lang="en-US" sz="2800" dirty="0" smtClean="0">
                <a:latin typeface="arial" panose="020B0604020202020204" pitchFamily="34" charset="0"/>
              </a:rPr>
              <a:t>However,</a:t>
            </a:r>
            <a:r>
              <a:rPr lang="en-US" sz="2800" b="1" dirty="0" smtClean="0">
                <a:latin typeface="arial" panose="020B0604020202020204" pitchFamily="34" charset="0"/>
              </a:rPr>
              <a:t> suctioning</a:t>
            </a:r>
            <a:r>
              <a:rPr lang="en-US" sz="2800" dirty="0">
                <a:latin typeface="arial" panose="020B0604020202020204" pitchFamily="34" charset="0"/>
              </a:rPr>
              <a:t> through an artificial airway (</a:t>
            </a:r>
            <a:r>
              <a:rPr lang="en-US" sz="2800" dirty="0" smtClean="0">
                <a:latin typeface="arial" panose="020B0604020202020204" pitchFamily="34" charset="0"/>
              </a:rPr>
              <a:t>endotracheal tube) is most often open but can be closed </a:t>
            </a:r>
            <a:r>
              <a:rPr lang="en-US" sz="2800" dirty="0" smtClean="0">
                <a:latin typeface="arial" panose="020B0604020202020204" pitchFamily="34" charset="0"/>
              </a:rPr>
              <a:t>too, </a:t>
            </a:r>
            <a:r>
              <a:rPr lang="en-US" sz="2800" dirty="0" smtClean="0">
                <a:latin typeface="arial" panose="020B0604020202020204" pitchFamily="34" charset="0"/>
              </a:rPr>
              <a:t>especially incases of critically ill patents</a:t>
            </a:r>
            <a:endParaRPr lang="en-US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2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suctioning &amp; suction catheters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ndo tracheal Suctio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56792"/>
            <a:ext cx="524963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do tracheal Suctio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556792"/>
            <a:ext cx="498341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2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suctioning</a:t>
            </a:r>
            <a:r>
              <a:rPr lang="en-US" altLang="zh-CN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0972800" cy="47085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 requires application of critical thinking because one’s life depends on how skillfully it is done</a:t>
            </a:r>
          </a:p>
          <a:p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suctioning</a:t>
            </a:r>
          </a:p>
          <a:p>
            <a:pPr>
              <a:buNone/>
            </a:pPr>
            <a:r>
              <a:rPr lang="en-GB" altLang="zh-C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Is clearing </a:t>
            </a:r>
            <a:r>
              <a:rPr lang="en-GB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zh-C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 </a:t>
            </a:r>
            <a:r>
              <a:rPr lang="en-GB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mechanically ventilated patient with a suction catheter inserted into the tracheotomy after the patient has been disconnected from the ventilator </a:t>
            </a:r>
            <a:r>
              <a:rPr lang="en-GB" altLang="zh-C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(often in critical care unit).</a:t>
            </a:r>
            <a:endParaRPr lang="en-GB" altLang="zh-C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system </a:t>
            </a:r>
            <a:r>
              <a:rPr lang="en-GB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(continuous) suctioning;</a:t>
            </a:r>
            <a:r>
              <a:rPr lang="en-GB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safe </a:t>
            </a:r>
            <a:r>
              <a:rPr lang="en-GB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removing secretions from tracheo-brochial tree of patients requiring mechanical ventilation </a:t>
            </a:r>
            <a:r>
              <a:rPr lang="en-GB" altLang="zh-C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disconnecting ventilator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or techniques of </a:t>
            </a:r>
            <a:r>
              <a:rPr lang="en-US" sz="3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 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suctioning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are nasal (in the nose), oral (mouth), nasopharyngeal and oropharyngeal (throat), 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and texture of secretions often dictate the kind of suction to be performed; either deep or normal /superficial.</a:t>
            </a:r>
          </a:p>
          <a:p>
            <a:pPr lvl="0"/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the continuous insertion of 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catheter until resistance is met, and the subsequent withdrawal of the catheter by 1 cm before the application of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pressure </a:t>
            </a:r>
            <a:endParaRPr lang="en-US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Superficial suctioning is often performed in nasal, oral or oral suctions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suction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Portable suction machines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8008" y="1772816"/>
            <a:ext cx="4968552" cy="417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276872"/>
            <a:ext cx="512742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7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CN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Nursing procedure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TRACHEOTOMY  SUCTIONING &amp;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1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Tracheostomy/ Tracheotomy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16768"/>
            <a:ext cx="10351168" cy="4319337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Definition: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surgical procedure on the neck to open a direct airway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via 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incision in the trachea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Tracheotomy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derived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Greek;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“to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cut”;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this is 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in which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trachea is cut to make an opening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&amp; 3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tracheal rings)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purposely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facilitate O2 administration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Tracheostomy- when an indwelling tube is inserted into the trachea via the tracheotomy, the term tracheostomy is used </a:t>
            </a:r>
          </a:p>
        </p:txBody>
      </p:sp>
    </p:spTree>
    <p:extLst>
      <p:ext uri="{BB962C8B-B14F-4D97-AF65-F5344CB8AC3E}">
        <p14:creationId xmlns:p14="http://schemas.microsoft.com/office/powerpoint/2010/main" val="39506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Tracheotomy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are Long-term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late complications may occur and these include;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Airway obstruction d/t accumulation of secretions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Rupture of the innominate artery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Dysphagia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Tracheo-esophagael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fistula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Tracheal dilation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Tracheal ischemia &amp; necrosis</a:t>
            </a:r>
          </a:p>
          <a:p>
            <a:pPr>
              <a:buFontTx/>
              <a:buChar char="-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After removal of tube: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may arise;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tracheal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stenosis; vocal cord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paralysis leading to absence of speech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8"/>
          </a:xfrm>
        </p:spPr>
        <p:txBody>
          <a:bodyPr/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the lesson the learner will be able to:</a:t>
            </a:r>
          </a:p>
          <a:p>
            <a:r>
              <a:rPr lang="en-US" altLang="zh-CN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suctioning</a:t>
            </a:r>
          </a:p>
          <a:p>
            <a:pPr lvl="0"/>
            <a:r>
              <a:rPr lang="en-US" altLang="zh-CN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various types of suctioning</a:t>
            </a:r>
          </a:p>
          <a:p>
            <a:r>
              <a:rPr lang="en-GB" altLang="zh-CN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GB" altLang="zh-CN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indications of each type of </a:t>
            </a:r>
            <a:r>
              <a:rPr lang="en-US" altLang="zh-CN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</a:p>
          <a:p>
            <a:r>
              <a:rPr lang="en-US" altLang="zh-CN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safety measures to consider during suction</a:t>
            </a:r>
            <a:endParaRPr lang="en-US" altLang="zh-CN" sz="3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altLang="zh-CN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steps of suctioning procedure of each type</a:t>
            </a:r>
          </a:p>
          <a:p>
            <a:pPr lvl="0"/>
            <a:r>
              <a:rPr lang="en-US" altLang="zh-CN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complications</a:t>
            </a:r>
            <a:r>
              <a:rPr lang="zh-CN" altLang="en-US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type of suctioning</a:t>
            </a:r>
          </a:p>
          <a:p>
            <a:pPr marL="0" indent="0">
              <a:buNone/>
            </a:pPr>
            <a:endParaRPr lang="en-GB" altLang="zh-CN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of a patient on tracheotomy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938463" y="1840831"/>
            <a:ext cx="10166684" cy="425834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continuous monitoring &amp; assessment soon after insertion of tube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patency of tube- proper sterile suctioning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in semi-fowler’s position to facilitate ventilation, promote drainage, minimize edema &amp; prevent strain on suture line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Reassure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alleviate apprehension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communication gadgets (e.g. pen &amp; paper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sign language may help too.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83432" y="274638"/>
            <a:ext cx="972108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Tracheostomy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 &amp; skin care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484784"/>
            <a:ext cx="10225136" cy="46805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Ensure tracheal dilator &amp; extra T-tube are always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bedside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use in case of emergency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Suction tracheostomy tube PRN  to maintain patency; chest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should be performed whenever necessary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tracheostomy dressing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whenever necessary;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tracheostomy incision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surrounding area with antiseptic swabs; do NOT allow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enter the tracheostomy opening</a:t>
            </a:r>
          </a:p>
        </p:txBody>
      </p:sp>
    </p:spTree>
    <p:extLst>
      <p:ext uri="{BB962C8B-B14F-4D97-AF65-F5344CB8AC3E}">
        <p14:creationId xmlns:p14="http://schemas.microsoft.com/office/powerpoint/2010/main" val="7449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74638"/>
            <a:ext cx="9937104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Techniques/ Methods of suctioning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417639"/>
            <a:ext cx="10297144" cy="4708525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 can be performed using the following methods depending on various factors.</a:t>
            </a:r>
          </a:p>
          <a:p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Suction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depths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can be done deep or shallow 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Shallow suctioning: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suctioning the secretions coughed up at the opening of the tracheal tube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Deep suctioning: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 by inserting the catheter deeper until resistance is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felt in order to remove secretions lodged deeper in the trachea</a:t>
            </a:r>
            <a:endParaRPr lang="en-GB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52128"/>
          </a:xfrm>
        </p:spPr>
        <p:txBody>
          <a:bodyPr>
            <a:normAutofit/>
          </a:bodyPr>
          <a:lstStyle/>
          <a:p>
            <a:r>
              <a:rPr lang="en-GB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Purposes of </a:t>
            </a:r>
            <a:r>
              <a:rPr lang="en-GB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tracheotomy</a:t>
            </a:r>
            <a:r>
              <a:rPr lang="zh-CN" alt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10972800" cy="482453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Tracheotomy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suctioning removes thick mucus and secretions from the trachea and lower airway that you are not able to clear by coughing. </a:t>
            </a:r>
            <a:endParaRPr lang="en-GB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of the tracheotomy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tube is necessary to remove mucus, maintain a patent airway, and avoid tracheotomy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blockages.</a:t>
            </a: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of suctioning varies and is based on individual patient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and needs. </a:t>
            </a:r>
            <a:endParaRPr lang="en-GB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Suctioning is done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often when patient wakes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up in the morning and right before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going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to bed in the evening. </a:t>
            </a:r>
            <a:endParaRPr lang="en-GB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 also done after any respiratory treatments.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296144"/>
          </a:xfrm>
        </p:spPr>
        <p:txBody>
          <a:bodyPr>
            <a:noAutofit/>
          </a:bodyPr>
          <a:lstStyle/>
          <a:p>
            <a:r>
              <a:rPr lang="en-GB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of </a:t>
            </a:r>
            <a:r>
              <a:rPr lang="en-GB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tracheotomy</a:t>
            </a:r>
            <a:r>
              <a:rPr lang="zh-CN" alt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for </a:t>
            </a:r>
            <a:r>
              <a:rPr lang="en-GB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tracheotomy suctioning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the indications for suctioning as well as the following;</a:t>
            </a: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of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 moist cough that does not clear secretions.</a:t>
            </a: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Inability to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effectively clear secretions from the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trachea</a:t>
            </a:r>
            <a:endParaRPr lang="en-GB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breathing or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one feels lack of adequate lung aeration due to secretions</a:t>
            </a: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Copious secretions especially in unconscious patient</a:t>
            </a: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Blocked tracheotomy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080120"/>
          </a:xfrm>
        </p:spPr>
        <p:txBody>
          <a:bodyPr/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during suction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417639"/>
            <a:ext cx="10657184" cy="4708525"/>
          </a:xfrm>
        </p:spPr>
        <p:txBody>
          <a:bodyPr>
            <a:noAutofit/>
          </a:bodyPr>
          <a:lstStyle/>
          <a:p>
            <a:r>
              <a:rPr lang="en-GB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the correct size of suction catheter</a:t>
            </a:r>
          </a:p>
          <a:p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 important to </a:t>
            </a:r>
            <a:r>
              <a:rPr lang="en-GB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GB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tracheal damage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may be caused by suctioning. Therefore, this can be minimized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by using the appropriate sized suction catheter, </a:t>
            </a:r>
            <a:endParaRPr lang="en-GB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depth of insertion of the suction catheter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needs to be determined prior to suctioning.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 spare tracheotomy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tube of the same type and size and a suction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catheter,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suction catheter to measure the distance from the length of the tracheotomy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tube 15mm connector to the end of the tracheotomy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tube.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274638"/>
            <a:ext cx="7848872" cy="1143000"/>
          </a:xfrm>
        </p:spPr>
        <p:txBody>
          <a:bodyPr/>
          <a:lstStyle/>
          <a:p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considerations….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tip of the suction catheter remains with-in the tracheotomy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required suction depth on the tape measure placed at the bedside and in the patient records. Attach the tape measure to the cot/bedside/suction machine for future use</a:t>
            </a:r>
            <a:r>
              <a:rPr lang="en-GB" altLang="zh-CN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 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pre-measured </a:t>
            </a:r>
            <a:r>
              <a:rPr lang="en-GB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 catheters (where available) to ensure accurate suction depth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2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88640"/>
            <a:ext cx="10441160" cy="1008112"/>
          </a:xfrm>
        </p:spPr>
        <p:txBody>
          <a:bodyPr/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Safety considerations….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412777"/>
            <a:ext cx="10657184" cy="4713388"/>
          </a:xfrm>
        </p:spPr>
        <p:txBody>
          <a:bodyPr>
            <a:noAutofit/>
          </a:bodyPr>
          <a:lstStyle/>
          <a:p>
            <a:r>
              <a:rPr lang="en-GB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suction </a:t>
            </a:r>
            <a:r>
              <a:rPr lang="en-GB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suction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tracheal suctioning is 80-120mmHg (10-16kpa). To avoid tracheal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damage,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the suction pressure setting should not exceed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120mmHg or 16kpa.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And suction only within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the tracheotomy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It is recommended that the episode of suctioning (including passing the catheter and suctioning the tracheotomy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tube) is completed within 5-10 seconds.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5212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Procedure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8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 to NCK procedure manual 4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196-197</a:t>
            </a: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 that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nasotracheal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suctioning is similar to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nasopharyngeal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suctioning with deeper (trachea) suctioning being accomplished.</a:t>
            </a: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Before commencing the procedure, explain the procedure to the patient, and obtain an informed consent</a:t>
            </a: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 the general condition, assess the breathing pattern and breath sounds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  <a:p>
            <a:pPr lv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there is no contra-indication to suctioning</a:t>
            </a:r>
          </a:p>
          <a:p>
            <a:pPr lv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 asepsis since this is a sterile procedure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68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68760"/>
          </a:xfrm>
        </p:spPr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268761"/>
            <a:ext cx="10513168" cy="4857403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Prepare the trolley and wheel it to the patient’s bed side</a:t>
            </a:r>
          </a:p>
          <a:p>
            <a:pPr lvl="0"/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Wash hands, dry them and glove meanwhile the assistant positions the patient with head slightly elevated</a:t>
            </a:r>
          </a:p>
          <a:p>
            <a:pPr lvl="0"/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Assemble the items on the tray mounted on the top shelf of the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trolley. </a:t>
            </a: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/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Ensure the suction machines are in good function</a:t>
            </a: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Estimate the distance the catheter is to be inserted. This is achieved  by measuring from the patient's nose to the tip of his ear, then to his larynx.</a:t>
            </a:r>
          </a:p>
          <a:p>
            <a:pPr lvl="0"/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Follow the steps as per the NCK procedure manual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3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74638"/>
            <a:ext cx="7848872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the end of the unit the learners will be able to perform the following nursing procedures;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removal of nasogastric tube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Gastric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washout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washout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Colonic washout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Colostomy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washout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Equipment: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/>
          </a:bodyPr>
          <a:lstStyle/>
          <a:p>
            <a:r>
              <a:rPr lang="en-US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 apparatus (wall attachment or portable unit)</a:t>
            </a:r>
          </a:p>
          <a:p>
            <a:r>
              <a:rPr lang="en-US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 canister</a:t>
            </a:r>
          </a:p>
          <a:p>
            <a:r>
              <a:rPr lang="en-US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Tubing</a:t>
            </a:r>
          </a:p>
          <a:p>
            <a:r>
              <a:rPr lang="en-US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 catheter</a:t>
            </a:r>
          </a:p>
          <a:p>
            <a:r>
              <a:rPr lang="en-US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Sterile water</a:t>
            </a:r>
          </a:p>
          <a:p>
            <a:endParaRPr lang="zh-CN" altLang="en-US" b="1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b="1" i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procedures on your; Nursing   Procedure  Manual</a:t>
            </a:r>
            <a:endParaRPr lang="zh-CN" altLang="en-US" b="1" i="1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936" y="2132857"/>
            <a:ext cx="5112568" cy="27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066130"/>
          </a:xfrm>
        </p:spPr>
        <p:txBody>
          <a:bodyPr/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Instillation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4783"/>
            <a:ext cx="10972800" cy="4641381"/>
          </a:xfrm>
        </p:spPr>
        <p:txBody>
          <a:bodyPr>
            <a:normAutofit fontScale="92500" lnSpcReduction="20000"/>
          </a:bodyPr>
          <a:lstStyle/>
          <a:p>
            <a:r>
              <a:rPr lang="en-GB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instillation of sterile 0.9% saline should </a:t>
            </a:r>
            <a:r>
              <a:rPr lang="en-GB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done on a routine basis but maybe required for tenacious secretions</a:t>
            </a:r>
          </a:p>
          <a:p>
            <a:r>
              <a:rPr lang="en-GB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promote infection by washing bacteria from artificial airway into lower airway tracts</a:t>
            </a:r>
          </a:p>
          <a:p>
            <a:r>
              <a:rPr lang="en-GB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required, </a:t>
            </a:r>
            <a:r>
              <a:rPr lang="en-GB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instil </a:t>
            </a:r>
            <a:r>
              <a:rPr lang="en-GB" altLang="zh-CN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sterile 0.9% saline into the tube, during inspiration:</a:t>
            </a:r>
          </a:p>
          <a:p>
            <a:r>
              <a:rPr lang="zh-CN" altLang="en-US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Neonates     0.3 - 1ml</a:t>
            </a:r>
          </a:p>
          <a:p>
            <a:r>
              <a:rPr lang="zh-CN" altLang="en-US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          0. 5- 1.5ml</a:t>
            </a:r>
          </a:p>
          <a:p>
            <a:r>
              <a:rPr lang="zh-CN" altLang="en-US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            1.5 –</a:t>
            </a:r>
            <a:r>
              <a:rPr lang="zh-CN" altLang="en-US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2ml</a:t>
            </a:r>
          </a:p>
          <a:p>
            <a:r>
              <a:rPr lang="zh-CN" altLang="en-US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           2 –</a:t>
            </a:r>
            <a:r>
              <a:rPr lang="zh-CN" altLang="en-US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3ml</a:t>
            </a:r>
            <a:endParaRPr lang="zh-CN" altLang="en-US" b="1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Position for suctioning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Position patient in semi-Fowler's position with head turned to the side. </a:t>
            </a:r>
            <a:endParaRPr lang="en-GB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facilitates ease of suctioning.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In some cases the chest may be slightly elevated if not contra-indicated</a:t>
            </a:r>
          </a:p>
          <a:p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Unconscious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patients should be in the lateral position.</a:t>
            </a: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8048" y="1700808"/>
            <a:ext cx="5054352" cy="44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Procedure…..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366" y="1600201"/>
            <a:ext cx="5260776" cy="39604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Endotracheal suctioning is the removal of secretions from the tracheobronchial tree through an endotracheal tube with the aid of a mechanical suction devise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procedure, assess the breathing patterns and sounds, ensure that a lot of excretions are removed as necessary to enhance airway patency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stable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respirations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3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procedure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involves patient preparation, 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suctioning systems,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mostly an intermittent suctioning is performed. Any patient under suction requires vigilant observations in order to ensure the maintenance of patency of the patient’s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airway.</a:t>
            </a:r>
          </a:p>
          <a:p>
            <a:pPr lvl="0"/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The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suctioning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event(s)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require follow-up care to maintain airway patency. Nasotracheal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suction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may be undertaken directly via the nostril without an airway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adjunct</a:t>
            </a:r>
          </a:p>
          <a:p>
            <a:pPr lvl="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During the procedure, monitor oxygen levels and heart rate to make sure the patient is tolerating the procedure well.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Suctioning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attempts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should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be limited to 10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10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altLang="zh-CN" b="1" baseline="0" dirty="0" smtClean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baseline="0" dirty="0" smtClean="0">
              <a:solidFill>
                <a:srgbClr val="4F81BD"/>
              </a:solidFill>
              <a:latin typeface="Times New Roma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463"/>
            <a:ext cx="11430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procedure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the patient for co-operation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Leave patient comfortable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 the trolley ensure infection prevention and control measures are adhered to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Wash hands and dry them and document the procedure including any abnormality noted and an estimate amount of secretions, texture, colour and odour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Vital signs observations should be taken and recorded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88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lang="zh-CN" altLang="en-US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Type of suctioning- </a:t>
            </a:r>
            <a:r>
              <a:rPr lang="en-US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tracheotomy</a:t>
            </a:r>
            <a:r>
              <a:rPr lang="zh-CN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</a:p>
          <a:p>
            <a:r>
              <a:rPr lang="en-US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Frequency- time</a:t>
            </a:r>
          </a:p>
          <a:p>
            <a:r>
              <a:rPr lang="en-GB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Amount- </a:t>
            </a:r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none, scant, medium, large, copious</a:t>
            </a:r>
          </a:p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Color-</a:t>
            </a:r>
            <a:r>
              <a:rPr lang="zh-CN" alt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clear, white, yellow, green, red streaks</a:t>
            </a:r>
          </a:p>
          <a:p>
            <a:r>
              <a:rPr lang="en-US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Thickness- </a:t>
            </a:r>
            <a:r>
              <a:rPr lang="en-US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thin, thick, frothy</a:t>
            </a:r>
          </a:p>
          <a:p>
            <a:r>
              <a:rPr lang="en-GB" altLang="zh-CN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How the patient tolerated the procedure- </a:t>
            </a:r>
            <a:r>
              <a:rPr lang="en-GB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cooperative, crying, resisting</a:t>
            </a:r>
            <a:endParaRPr lang="zh-CN" alt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The following are the most common Complications of </a:t>
            </a:r>
            <a:r>
              <a:rPr lang="en-US" dirty="0" smtClean="0">
                <a:latin typeface="arial" panose="020B0604020202020204" pitchFamily="34" charset="0"/>
              </a:rPr>
              <a:t>Suctioning;</a:t>
            </a:r>
          </a:p>
          <a:p>
            <a:r>
              <a:rPr lang="en-US" dirty="0">
                <a:latin typeface="arial" panose="020B0604020202020204" pitchFamily="34" charset="0"/>
              </a:rPr>
              <a:t>Hypoxia.</a:t>
            </a:r>
          </a:p>
          <a:p>
            <a:r>
              <a:rPr lang="en-US" dirty="0">
                <a:latin typeface="arial" panose="020B0604020202020204" pitchFamily="34" charset="0"/>
              </a:rPr>
              <a:t>Airway Trauma.</a:t>
            </a:r>
          </a:p>
          <a:p>
            <a:r>
              <a:rPr lang="en-US" dirty="0">
                <a:latin typeface="arial" panose="020B0604020202020204" pitchFamily="34" charset="0"/>
              </a:rPr>
              <a:t>Psychological Trauma.</a:t>
            </a:r>
          </a:p>
          <a:p>
            <a:r>
              <a:rPr lang="en-US" dirty="0">
                <a:latin typeface="arial" panose="020B0604020202020204" pitchFamily="34" charset="0"/>
              </a:rPr>
              <a:t>Pain.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Bradycardia</a:t>
            </a:r>
          </a:p>
          <a:p>
            <a:r>
              <a:rPr lang="en-US" dirty="0">
                <a:latin typeface="arial" panose="020B0604020202020204" pitchFamily="34" charset="0"/>
              </a:rPr>
              <a:t>Infection.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Ineffective </a:t>
            </a:r>
            <a:r>
              <a:rPr lang="en-US" dirty="0">
                <a:latin typeface="arial" panose="020B0604020202020204" pitchFamily="34" charset="0"/>
              </a:rPr>
              <a:t>Suctioning.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22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related to suctioning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Hypoxia-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Hypoxia during suctioning can happen through at least three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routes;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ineffective suctioning, may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not disrupt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hypoxia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There for it is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important to ensure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effective technique,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(most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guidelines recommend suction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than 15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seconds) every time the suction tube is pushed down the airway.</a:t>
            </a: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5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nursing procedure</a:t>
            </a:r>
          </a:p>
        </p:txBody>
      </p:sp>
    </p:spTree>
    <p:extLst>
      <p:ext uri="{BB962C8B-B14F-4D97-AF65-F5344CB8AC3E}">
        <p14:creationId xmlns:p14="http://schemas.microsoft.com/office/powerpoint/2010/main" val="12376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Complications related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Airway Trauma-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Physical trauma to the airway is a common suctioning injury, especially in patients with difficult or swollen airways.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(it can also lead to hypoxia)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Weaker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muscles and other physiological changes among geriatric populations make them more vulnerable to airway trauma,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it is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important to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perform suction gently and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slowly and ensure you can visualize the airway.</a:t>
            </a:r>
          </a:p>
          <a:p>
            <a:endParaRPr lang="en-GB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02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Complications related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Psychological Trauma-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Humans naturally resist having anything inserted through their nose or down their throat. </a:t>
            </a:r>
            <a:endParaRPr lang="en-GB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resistance helps prevent choking and other injuries, but it can also make suctioning more difficult. </a:t>
            </a:r>
            <a:endParaRPr lang="en-GB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may experience fear and frustration before, during, or after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worst if the condition will require suction for life, the patient require a lot of psychological support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777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Complications related to suctioning…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Pain-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Suctioning can be painful, especially in a person with a pre-existing airway injury. A careful and diligent technique reduces the risk of pain. </a:t>
            </a:r>
            <a:endParaRPr lang="en-GB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to the patient ahead of time to explain the procedure and let them know that suctioning only takes a few seconds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Ineffective Suctioning-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Ineffective suctioning can be stressful and painful for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patients, but without any quantifiable benefit. </a:t>
            </a:r>
            <a:endParaRPr lang="en-GB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responders must ensure that their suctioning technique is sound, and that they use the right equipment</a:t>
            </a:r>
          </a:p>
          <a:p>
            <a:endParaRPr lang="zh-CN" altLang="en-US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9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Complications related to suctioning…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Infection-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Suctioning can introduce microbes into the airway. This is more likely when first responders reuse equipment,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do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not properly sterilize reusable equipment, or do not wear protective gear. </a:t>
            </a:r>
            <a:endParaRPr lang="en-GB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suctioning, if the airway is injured,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risk of infection increases. </a:t>
            </a:r>
            <a:endParaRPr lang="en-GB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Wounds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in the airway open the body to dangerous microbes, especially when a patient already has an infection or has </a:t>
            </a:r>
            <a:r>
              <a:rPr lang="en-GB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aspirated some stuff.</a:t>
            </a:r>
            <a:endParaRPr lang="en-GB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4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22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NASOGASTRIC TUBE 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Nursing procedure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3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1070810" y="156411"/>
            <a:ext cx="10094495" cy="9745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Gastrointestinal </a:t>
            </a:r>
            <a:r>
              <a:rPr lang="en-US" alt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Intubation</a:t>
            </a:r>
            <a: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830179" y="1371600"/>
            <a:ext cx="10443410" cy="50051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Gastro-intestinal intubation involves inserting a tube into the stomach or past the stomach into the duodenum or jejunum. The insertion point can be the: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Nose – Nasogastric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tube (NG tube)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Mouth –orogastric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tube    (OG tube)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Abdominal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                 (gastric tube)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Indications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decompress (remove) stomach fluid or air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post GIT op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Lavage the stomach and remove toxins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Administer medications 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supplements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Palliative management for partial intestinal obstruction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4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838200" y="180475"/>
            <a:ext cx="10515600" cy="113096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Nasogastric and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orogastric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838201" y="1467853"/>
            <a:ext cx="10038346" cy="440286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type of tubes are often used for decompression of a distended stomach due to air or fluid, administer intermittent medication and administer intermittent or continuous liquid feeds. 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made of rubber or plastic with multiple distal openings or eyes near its tip. Circular markings at specific points on the tube serve as a guide for insertion. 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tube is connected to low intermittent suction (30-40mmHg) to avoid erosion of the gastric mucosa. 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82598"/>
            <a:ext cx="10516511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25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022684" y="276726"/>
            <a:ext cx="10331115" cy="1251286"/>
          </a:xfrm>
        </p:spPr>
        <p:txBody>
          <a:bodyPr/>
          <a:lstStyle/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Nasogastric tubes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1022684" y="1528012"/>
            <a:ext cx="10206788" cy="464051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come in different sizes depending on the size of the lumen of the tube. Types include: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Levin tube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gastric or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salem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sump tube (SST)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pyloric tubes – Continue past the stomach and enter the duodenum and jejunum. 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longer and have a small bore. 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inserted through the nose and designed for continuous feeding into the small intestines when gastric feeding is not possible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post gastric surgery..</a:t>
            </a:r>
          </a:p>
        </p:txBody>
      </p:sp>
    </p:spTree>
    <p:extLst>
      <p:ext uri="{BB962C8B-B14F-4D97-AF65-F5344CB8AC3E}">
        <p14:creationId xmlns:p14="http://schemas.microsoft.com/office/powerpoint/2010/main" val="3825037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4" y="228601"/>
            <a:ext cx="10246895" cy="1155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Nasogastric tube insertions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post pyloric tubes are inserted before or during surgery assisted by radiologists(fluoroscopy) or at bedside by a trained nurse. 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tube is advanced past the stomach by use of pro-kinetic drugs (metoclopramide 10 min before procedure). 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Placing patient on the right enables gravity to aid in pushing the tube through the pyloric sphincter to the small intestine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7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484785"/>
            <a:ext cx="10225136" cy="4641379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normal circumstances the upper airway warms, cleans and moistens the air one breathes. </a:t>
            </a:r>
            <a:endParaRPr lang="en-US" sz="30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function is impaired then </a:t>
            </a:r>
            <a:r>
              <a:rPr lang="en-US" sz="3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Suctioning </a:t>
            </a: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performed purposely to clear mucus from the tracheostomy tube and facilitate breathing.</a:t>
            </a: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 component of bronchial hygiene that involves the mechanical aspiration of secretions from the nasopharynx, oropharynx, and trachea</a:t>
            </a:r>
            <a:endParaRPr lang="en-US" sz="3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(Review anatomy and physiology of the    	respiratory system)</a:t>
            </a:r>
          </a:p>
          <a:p>
            <a:pPr lvl="0"/>
            <a:endParaRPr lang="en-US" sz="19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744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Contraindication to NGT insertion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263"/>
            <a:ext cx="10515600" cy="4552701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Facial and head trauma – May worsen the injuries or may be inserted in the cranial vault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Severe Coagulopathy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Deviated septum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Esophageal strictures or diverticula or varices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Gastric surgery – Risk of perforation, placement difficult due to altered anatomy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0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648326" y="304800"/>
            <a:ext cx="8714874" cy="970547"/>
          </a:xfrm>
        </p:spPr>
        <p:txBody>
          <a:bodyPr/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NGT INSERTION SKILLs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974558" y="1275347"/>
            <a:ext cx="10106526" cy="501716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and preparing the patient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Inserting the tube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Confirming placement ( use litmus paper or water in 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gallipot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Securing the tube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the tube and potential complications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Giving feeds through NGT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Gastric lavage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Removing the tube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NCK 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manual &amp; read anatomy text book </a:t>
            </a:r>
          </a:p>
        </p:txBody>
      </p:sp>
    </p:spTree>
    <p:extLst>
      <p:ext uri="{BB962C8B-B14F-4D97-AF65-F5344CB8AC3E}">
        <p14:creationId xmlns:p14="http://schemas.microsoft.com/office/powerpoint/2010/main" val="3008133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95"/>
            <a:ext cx="10515600" cy="113096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Gastrostomy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295"/>
            <a:ext cx="10515600" cy="45406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surgical procedure which an opening is created into the stomach for the purpose of administering foods and fluids via a feeding tube.</a:t>
            </a:r>
          </a:p>
          <a:p>
            <a:pPr marL="0" indent="0">
              <a:buNone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Prolonged enteral nutrition support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Preferred over NGT feeding in a coma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Gastroesophageal sphincter is intact therefore less regurgitation and aspiration.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05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1138989" y="341063"/>
            <a:ext cx="10014285" cy="1042570"/>
          </a:xfrm>
        </p:spPr>
        <p:txBody>
          <a:bodyPr/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&amp; Indications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Enteral – through GIT – oral, NGT, Gastric tube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Parenteral – IV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marL="0" indent="0">
              <a:buNone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for support nutrition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Severe protein calorie malnutrition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Patient’s inability to ingest food orally or by tube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 or post operative nutritional needs (extensive bowel surgery)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00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1616765" y="304799"/>
            <a:ext cx="9051235" cy="980661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Parenteral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Nutrition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1251285" y="1285460"/>
            <a:ext cx="9757610" cy="463826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method of providing nutrition to the body through a peripheral or central IV route. 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solution is a mixture of proteins, Carbohydrates, fats and electrolytes, vitamins, minerals and sterile water in a solution.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u="sng" dirty="0" smtClean="0"/>
              <a:t> </a:t>
            </a:r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 nutritional status, Establish a positive nitrogen balance, maintain muscle mass, weight gain and support healing process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55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44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Precautions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011"/>
            <a:ext cx="10515600" cy="46489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the prescriptions are adhered to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a balanced fluid chart for whatever the procedure performed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high level of infection prevention standards during the care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the procedures performed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deviations from normal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the NG tubes as appropriate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233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Gastric lavage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1055440" y="1527175"/>
            <a:ext cx="9937104" cy="4572000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Gastric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lavage is the aspiration of stomach contents &amp; washing out of the stomach by means of a gastric tube (NGT or OGT)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known 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gastric irrigation”  or “stomach</a:t>
            </a:r>
          </a:p>
          <a:p>
            <a:pPr marL="118872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emptying”</a:t>
            </a:r>
          </a:p>
          <a:p>
            <a:pPr marL="118872" indent="0">
              <a:buNone/>
            </a:pPr>
            <a:endParaRPr lang="en-US" i="1" dirty="0" smtClean="0">
              <a:latin typeface="Andalus" pitchFamily="2" charset="-78"/>
              <a:cs typeface="Andalus" pitchFamily="2" charset="-78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6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5440" y="1527175"/>
            <a:ext cx="10009112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Urgent removal of ingested substances so as to decrease systemic absorption (should be done within 1hr of ingestion, as an emergency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cleanse the stomach before endoscopic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diagnose &amp; arrest gastric hemorrhage (Ice cold lavage) 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11399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27175"/>
            <a:ext cx="10153128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Ingestion of;</a:t>
            </a:r>
          </a:p>
          <a:p>
            <a:pPr marL="914400" lvl="1" indent="-514350">
              <a:defRPr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flammable liquids (e.g. petroleum) or</a:t>
            </a:r>
          </a:p>
          <a:p>
            <a:pPr marL="914400" lvl="1" indent="-514350">
              <a:defRPr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corrosive liquids (e.g. acids) or </a:t>
            </a:r>
          </a:p>
          <a:p>
            <a:pPr marL="914400" lvl="1" indent="-514350">
              <a:defRPr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hydrocarbons (e.g. chlorofluorocarbons)- In such cases administer antidote first; </a:t>
            </a:r>
          </a:p>
          <a:p>
            <a:pPr marL="914400" lvl="1" indent="-514350">
              <a:defRPr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 physician-since </a:t>
            </a:r>
            <a:r>
              <a:rPr lang="en-US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poisons have effective antidotes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During convulsions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Compromised unprotected airway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Patient at risk of gastrointestinal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bleeding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perforation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27448" y="116632"/>
            <a:ext cx="10081120" cy="10637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127448" y="1340769"/>
            <a:ext cx="10081120" cy="47853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Intubate patient  if unconscious or cannot protect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Large-bore Oral gastric tube (OGT) or NGT is inserted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on left lateral decubitus, with head lowered 15 degrees down,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(to allow pooling of gastric contents and decrease passage of fluid into the duodenum during lavage)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9649072" cy="108012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Definition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340769"/>
            <a:ext cx="10297144" cy="4785396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Suctioning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 technique of aspirating secretions through a catheter connected to a suction machine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can also be referred to as “the mechanical aspiration of pulmonary secretions from a patient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without 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artificial airway in place”.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of the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(with or without an artificial airway) is the process of removing (secretions) from the trachea using negative pressure suction.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Suctioning can be done to provide tracheostomy care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71464" y="311022"/>
            <a:ext cx="9649072" cy="121615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..…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839416" y="1628799"/>
            <a:ext cx="10369152" cy="44703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Irrigation fluid should NOT be forced into the stomach during the lavage-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may cause stomach contents to enter the small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intestine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Stomach contents are aspirated 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(specimen sent for analysis) then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lavage fluid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instilled; 100-300 mls pure water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saline is use incases of an adult.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10ml/kg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instil Normal saline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water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due to risk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hyponatraemia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91344" y="332656"/>
            <a:ext cx="109728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911424" y="1628799"/>
            <a:ext cx="10369152" cy="447037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Activated charcoal may be administered for poisons ingested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fluid is then aspirated back gently, samples are taken for toxicology, then it is allowed to flow out by gravity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Lavage is repeated until the returning fluid shows no gastric contents</a:t>
            </a:r>
          </a:p>
        </p:txBody>
      </p:sp>
    </p:spTree>
    <p:extLst>
      <p:ext uri="{BB962C8B-B14F-4D97-AF65-F5344CB8AC3E}">
        <p14:creationId xmlns:p14="http://schemas.microsoft.com/office/powerpoint/2010/main" val="39063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27175"/>
            <a:ext cx="10153128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Aspiration pneumonia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Laryngospasm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Hypoxia;  Bradycardia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Epistaxis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Esophageal perforation/ mechanical injury of stomach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Electrolyte imbalance (hyponatraemia;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hypochloraemia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Hypothermia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Convulsions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management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27175"/>
            <a:ext cx="10225136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procedure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 then,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 gastric tube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gently and carefully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patient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appropriately (with aid of an assistant)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Monitor vital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signs; TPR, BP and SPO2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closely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Observe general condition and for convulsions (some toxins can cause irritation of CNS or Oxygen deprivation)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Observe for complications, during and after the end of the lavage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8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Nursing procedure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Rectal washout (enema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33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Rectal washout (enema)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911424" y="1527175"/>
            <a:ext cx="10225136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of introducing liquids into the rectum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colon via the anus for medical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increasing volume of fluid causes rapid expansion of the lower GI tract resulting in uncomfortable bloating, cramping, powerful peristalsis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accompanied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evacuation of the lower GIT </a:t>
            </a:r>
          </a:p>
        </p:txBody>
      </p:sp>
    </p:spTree>
    <p:extLst>
      <p:ext uri="{BB962C8B-B14F-4D97-AF65-F5344CB8AC3E}">
        <p14:creationId xmlns:p14="http://schemas.microsoft.com/office/powerpoint/2010/main" val="8705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enema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27175"/>
            <a:ext cx="10225136" cy="4572000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2 main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enema;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enema-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 amnt of sol’n (100-300mls) given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retained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20-30mins then released.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Non-retention enema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(cleansing enema)- a greater volume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(usually 700- 1000mls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is instilled and patient asked to hold/retain it for about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10mins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enema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127448" y="1452825"/>
            <a:ext cx="986509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Given for the purpose of: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flatulence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Administering medication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Softening fecal material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Lubricating rectal mucosa</a:t>
            </a:r>
            <a:endParaRPr lang="en-US" dirty="0" smtClean="0"/>
          </a:p>
          <a:p>
            <a:pPr>
              <a:buFont typeface="Garamond" pitchFamily="18" charset="0"/>
              <a:buChar char="●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 - Soap &amp; Water enema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- Saline enema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1tbsp salt in 1L water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Normal saline 1L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11424" y="155448"/>
            <a:ext cx="10081120" cy="10637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Non-retention enema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1424" y="1527175"/>
            <a:ext cx="10081120" cy="4572000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Given for the purpose of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4320" indent="-274320"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Stimulating peristalsis</a:t>
            </a:r>
          </a:p>
          <a:p>
            <a:pPr marL="274320" indent="-274320"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Evacuating fecal material from the colon; soften feces</a:t>
            </a:r>
          </a:p>
          <a:p>
            <a:pPr marL="274320" indent="-274320"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Promoting expulsion of flatus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Font typeface="Garamond" pitchFamily="18" charset="0"/>
              <a:buChar char="●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</a:p>
          <a:p>
            <a:pPr marL="274320" indent="-274320"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Phosphate enema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Enemax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already prepared)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Oil (liquid paraffin; glycerin)</a:t>
            </a:r>
          </a:p>
          <a:p>
            <a:pPr marL="274320" indent="-274320"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Magnesium sulfate + glycerin + H2O ( called one, two, three – in ounces)</a:t>
            </a:r>
          </a:p>
        </p:txBody>
      </p:sp>
    </p:spTree>
    <p:extLst>
      <p:ext uri="{BB962C8B-B14F-4D97-AF65-F5344CB8AC3E}">
        <p14:creationId xmlns:p14="http://schemas.microsoft.com/office/powerpoint/2010/main" val="14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of enema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27175"/>
            <a:ext cx="10225136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 of severe constipation &amp; fecal impaction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Pre-op preparation for sigmoidoscopy or colonoscopy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Radiologic examination (Barium enema)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inflammatory bowel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Drug administration (e.g. Amphetamines, opioids, antiemetics,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anaesthetic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agents, analgesics)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 of suctioning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The purpose of suction includes;</a:t>
            </a:r>
          </a:p>
          <a:p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To ensure a patent airway.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Airway cleaning: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to clear the airway of infections, any secretions 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left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in the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tube or trachea could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become contaminated and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lead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chest infection </a:t>
            </a:r>
            <a:r>
              <a:rPr 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therefore observe strict asepsis and personal hygiene when performing the procedure.</a:t>
            </a:r>
            <a:endParaRPr lang="en-US" sz="28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To collect 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specimen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of sputum or secretions for diagnostic examinations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87851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348663" cy="11399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Contraindications of enema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5440" y="1527175"/>
            <a:ext cx="10153128" cy="45720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Bowel, rectal or anal pathologies that contribute to risk of bowel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Diverticulitis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 formation of pouches outside the colon; inflammation/ infection of these pouches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Ulcerative colitis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 ulcers in colon; autoimmune)</a:t>
            </a:r>
          </a:p>
          <a:p>
            <a:pPr>
              <a:buClr>
                <a:srgbClr val="FFFF00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Crohn’s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 autoimmune GIT inflammation)</a:t>
            </a:r>
          </a:p>
          <a:p>
            <a:pPr>
              <a:buClr>
                <a:srgbClr val="FFFF00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Severe or internal hemorrhoids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Contraindications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..….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911424" y="1556792"/>
            <a:ext cx="10369152" cy="45720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Tumors of rectum &amp; colon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Recent GIT surgery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Heart disease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(due to vagal nerve stimulation; relative contra-induction,)</a:t>
            </a:r>
          </a:p>
        </p:txBody>
      </p:sp>
    </p:spTree>
    <p:extLst>
      <p:ext uri="{BB962C8B-B14F-4D97-AF65-F5344CB8AC3E}">
        <p14:creationId xmlns:p14="http://schemas.microsoft.com/office/powerpoint/2010/main" val="26673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of enema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412776"/>
            <a:ext cx="10081120" cy="46863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Electrolyte imbalance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Rupture of bowel &amp; rectal tissues (bleeding)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 by GIT microbes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Arrhythmia/ Bradycardia-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due to irritation of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vagus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nerve by rectal tube</a:t>
            </a:r>
          </a:p>
        </p:txBody>
      </p:sp>
    </p:spTree>
    <p:extLst>
      <p:ext uri="{BB962C8B-B14F-4D97-AF65-F5344CB8AC3E}">
        <p14:creationId xmlns:p14="http://schemas.microsoft.com/office/powerpoint/2010/main" val="42698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55440" y="274638"/>
            <a:ext cx="9865096" cy="94456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of enema administration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95400" y="1527175"/>
            <a:ext cx="10585176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Enema administration set composed of container with tubing &amp; clamp; or 50ml syringe barrel with tubing ; a clamp; water soluble lubricant &amp; the prescribed enema solution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procedure is explained to the patient; assisted to lie on left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patient is instructed to take a deep breath while the lubricated tube is inserted 3-5 inches beyond the anal sphincter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poured into enema container/ 50mls syringe &amp; raised 16-18 inches above patient’s buttocks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is then instructed to hold the enema for the appropriate period of time; then allowed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defeacate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11399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Management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839416" y="1600200"/>
            <a:ext cx="10369152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procedure &amp; its purpose to the patient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patient on left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Repeated enema can be very tiring to patient; provide supportive care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repeated enema are given, observe for signs of electrolyte imbalance; consult doctors if results are not clear after 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enema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Observe cardiac patient closely for cardiac arrhythmias during the enema administration (due to vagal stimulation)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4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83432" y="155448"/>
            <a:ext cx="10081120" cy="11399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management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….…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24000"/>
            <a:ext cx="10081119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Abdominal cramping can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occur,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take deep breaths; clamp tube to stop flow until cramps stop;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lower enema solution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container to decrease pressure or flow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patient has urge to defecate,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reassure and stop flow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&amp; hold buttocks together until urge subsides then resume procedure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&amp; document the type &amp; amount of solution given, results of the enema and patient’s tolerance of the procedure.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6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11399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Colonic irrigation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911424" y="1527175"/>
            <a:ext cx="10369152" cy="4572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Colonic irrigation is the 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ntroduction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via a colostomy or a surgically constructed conduit as a treatment for constipation, using a sterile catheter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clean, non-sterile procedure</a:t>
            </a:r>
          </a:p>
        </p:txBody>
      </p:sp>
    </p:spTree>
    <p:extLst>
      <p:ext uri="{BB962C8B-B14F-4D97-AF65-F5344CB8AC3E}">
        <p14:creationId xmlns:p14="http://schemas.microsoft.com/office/powerpoint/2010/main" val="4089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Surgically performed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olostomy</a:t>
            </a:r>
            <a:endParaRPr lang="en-US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852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8229600" cy="10637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Colostomy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911424" y="1556792"/>
            <a:ext cx="10225136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Colostomy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whereby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part of the colon is connected onto the anterior abdominal wall leaving an opening (stoma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stoma is formed from the end of the large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intestine,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drawn 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incision &amp; sutured to the skin; stoma allows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faeces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 it.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27448" y="155448"/>
            <a:ext cx="10081120" cy="11399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colostomy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3432" y="1527175"/>
            <a:ext cx="10081120" cy="4572000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placed on ascending, transverse or descending sections of the colon, or near sigmoid colon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permanent or temporary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 main types: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Loop colostomy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End colostomy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barrel colostomy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600201"/>
            <a:ext cx="10153128" cy="4525963"/>
          </a:xfrm>
        </p:spPr>
        <p:txBody>
          <a:bodyPr/>
          <a:lstStyle/>
          <a:p>
            <a:pPr lvl="0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suctioning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includes nasal, oropharyngeal, and endotracheal secretions removal.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suctioning such areas is termed as;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Nasopharyngeal suctioning, 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Oropharyngeal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suctioning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, 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endotracheal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suctioning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Tracheotomy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suctioning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658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colostomy….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Georgia" pitchFamily="18" charset="0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Loop colostomy</a:t>
            </a:r>
          </a:p>
          <a:p>
            <a:pPr marL="514350" indent="-5143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Temporary;  used in emergency</a:t>
            </a:r>
          </a:p>
          <a:p>
            <a:pPr marL="514350" indent="-5143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loop of the bowel is pulled out &amp; sutured onto the abdomen</a:t>
            </a:r>
          </a:p>
          <a:p>
            <a:pPr marL="514350" indent="-5143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openings are then created on the stoma; one for stool, other for mucus</a:t>
            </a:r>
          </a:p>
          <a:p>
            <a:pPr marL="514350" indent="-514350">
              <a:buFont typeface="Georgia" pitchFamily="18" charset="0"/>
              <a:buAutoNum type="arabicPeriod" startAt="2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End colostomy</a:t>
            </a:r>
          </a:p>
          <a:p>
            <a:pPr marL="514350" indent="-5143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Stoma is created from one end of the bowel; the other potion is either removed or stitched closed (Hartmann’s pouch)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788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colostomy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7133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Georgia" pitchFamily="18" charset="0"/>
              <a:buAutoNum type="arabicPeriod" startAt="3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Double barrel colostomy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bowel is cut &amp; both ends brought up onto the abdomen; only the proximal stoma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of colostomy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Colon cancer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Diverticulitis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 to GI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 colon surgery needing “resting of the gut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Pelvic tumor (temporary colostomy)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Georgia" pitchFamily="18" charset="0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159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management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procedure to the patient Encourage patient to report any stoma discomfort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 the procedure of colostomy care in a stepwise manner &amp; encourage a return demo. (colostomy equipment; types available &amp; where)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how to control odor- can use appliance deodorant &amp; avoid gas-producing foods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Skin care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colostomy is for irrigation, DO NOT force irrigation tube in- colon has no sensory nerve endings; injury can occur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patient to participate in his/ her care &amp; to verbalize feelings of body image disturbance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520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Stoma care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024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Stoma care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Stoma” is a Greek word for mouth or opening. A stoma is surgically formed to pass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feacal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matter or urine from the body.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made from a segment of bowel so it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pinkish 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colour and wet to touch,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moist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stoma may sit out above or be slightly below the skin level.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stomas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no nerve endings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means no nerve supply to it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no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sensations such as pain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will not hurt when touched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this reason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lot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be taken with a stoma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inadvertent damage may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occur and fail to be noticed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until the next appliance change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467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1" y="553453"/>
            <a:ext cx="10034335" cy="57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4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stoma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600201"/>
            <a:ext cx="10585176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temporary and permanent; temporary stomas are often loop stomas and permanent ones are 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stoma. It can be any of the following;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Colostomy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Ileostomy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urostomy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72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Stomas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Colostomy: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stoma formed from the large bowel or colon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Ileostomy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stoma formed from the small bowel or ileum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Urostomy: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stoma formed using a segment of bowel to allow the passage of urine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skin surrounding a stoma is called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Peristoma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811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568"/>
            <a:ext cx="109728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stoma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9569"/>
            <a:ext cx="10395284" cy="476659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Colostomy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most common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of stoma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colostomy is an opening made into the large intestine or colon.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stool can then pass from the stoma out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patient’s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which tends to be solid in consistency but can sometimes be liquid</a:t>
            </a:r>
          </a:p>
        </p:txBody>
      </p:sp>
    </p:spTree>
    <p:extLst>
      <p:ext uri="{BB962C8B-B14F-4D97-AF65-F5344CB8AC3E}">
        <p14:creationId xmlns:p14="http://schemas.microsoft.com/office/powerpoint/2010/main" val="12977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Indications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that 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an opening that is created to allow stool or urine to pass out of the body.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type of stoma depends on the disease/problem and may be temporary or permanent.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stomas require further surgery to reverse or close them, so patients can resume passage of flatus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faeces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via the anus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formed for a number of reasons, such as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cancer, diverticular disease and inflammatory bowel disease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8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88640"/>
            <a:ext cx="7886700" cy="115212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for suction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556793"/>
            <a:ext cx="10297144" cy="4608511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</a:rPr>
              <a:t>Clinical indications for suctioning include </a:t>
            </a:r>
            <a:r>
              <a:rPr lang="en-US" sz="3400" b="1" dirty="0">
                <a:latin typeface="arial" panose="020B0604020202020204" pitchFamily="34" charset="0"/>
              </a:rPr>
              <a:t>respiratory distress</a:t>
            </a:r>
            <a:r>
              <a:rPr lang="en-US" sz="3400" dirty="0">
                <a:latin typeface="arial" panose="020B0604020202020204" pitchFamily="34" charset="0"/>
              </a:rPr>
              <a:t> (diminished breath sounds) </a:t>
            </a:r>
            <a:r>
              <a:rPr lang="en-US" sz="3400" dirty="0" smtClean="0">
                <a:latin typeface="arial" panose="020B0604020202020204" pitchFamily="34" charset="0"/>
              </a:rPr>
              <a:t>in </a:t>
            </a:r>
            <a:r>
              <a:rPr lang="en-GB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who </a:t>
            </a:r>
            <a:r>
              <a:rPr lang="en-GB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cannot cough well due to loss of adequate cough </a:t>
            </a:r>
            <a:r>
              <a:rPr lang="en-GB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reflex but have;</a:t>
            </a:r>
            <a:endParaRPr lang="en-US" sz="3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</a:rPr>
              <a:t>increased copious secretions,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</a:rPr>
              <a:t>retained secretions. </a:t>
            </a:r>
            <a:endParaRPr lang="en-US" sz="35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rgbClr val="222222"/>
                </a:solidFill>
                <a:latin typeface="arial" panose="020B0604020202020204" pitchFamily="34" charset="0"/>
              </a:rPr>
              <a:t>NOTE:</a:t>
            </a:r>
            <a:r>
              <a:rPr lang="en-US" sz="3400" dirty="0">
                <a:solidFill>
                  <a:srgbClr val="222222"/>
                </a:solidFill>
                <a:latin typeface="arial" panose="020B0604020202020204" pitchFamily="34" charset="0"/>
              </a:rPr>
              <a:t> Signs of </a:t>
            </a:r>
            <a:r>
              <a:rPr lang="en-US" sz="3400" b="1" dirty="0">
                <a:solidFill>
                  <a:srgbClr val="222222"/>
                </a:solidFill>
                <a:latin typeface="arial" panose="020B0604020202020204" pitchFamily="34" charset="0"/>
              </a:rPr>
              <a:t>respiratory distress</a:t>
            </a:r>
            <a:r>
              <a:rPr lang="en-US" sz="3400" dirty="0">
                <a:solidFill>
                  <a:srgbClr val="222222"/>
                </a:solidFill>
                <a:latin typeface="arial" panose="020B0604020202020204" pitchFamily="34" charset="0"/>
              </a:rPr>
              <a:t> may </a:t>
            </a:r>
            <a:r>
              <a:rPr lang="en-US" sz="3400" dirty="0" smtClean="0">
                <a:solidFill>
                  <a:srgbClr val="222222"/>
                </a:solidFill>
                <a:latin typeface="arial" panose="020B0604020202020204" pitchFamily="34" charset="0"/>
              </a:rPr>
              <a:t>include;   increased </a:t>
            </a:r>
            <a:r>
              <a:rPr lang="en-US" sz="3400" dirty="0">
                <a:solidFill>
                  <a:srgbClr val="222222"/>
                </a:solidFill>
                <a:latin typeface="arial" panose="020B0604020202020204" pitchFamily="34" charset="0"/>
              </a:rPr>
              <a:t>respiratory rate, tachycardia, gasping and difficulty talking.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533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407316" cy="89242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for Stoma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317"/>
            <a:ext cx="10972800" cy="4862848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that might necessitate a stoma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include;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Imperforate anus: where there is no exit for the bowel or its contents.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Hirschsprungs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disease: where nerves called the ganglion nerves are missing and waste matter cannot easily pass.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Inflammatory bowel disease: this includes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Crohns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Disease and Ulcerative Colitis,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both are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inflammatory diseases of the intestines.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Neonatal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necrotising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enterocolitis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this occurs when a portion of the bowel is dead and cannot function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bifida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6613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Appliances and accessories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appliance is used to contain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 output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called stoma pouches or stoma bags. The appliance is designed to adhere to the abdominal skin around the stoma and collect and contain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effluent.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 appliance has several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sections;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adhesive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 cover. The adhesive part of the appliance is called a flange, base plate, face plate or wafer.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Accessories include powders, wipes, sprays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87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6613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Urostomy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71338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Urostomy is performed for urinary diversion and the reasons for diversion include;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of bladder from cancer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Neurogenic bladder,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congenital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strictures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bladder, and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infections with deterioration of renal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646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Urostomy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an opening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to divert urine from the bladder and also resembles a ‘spout’ as the output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urine.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59" y="2815389"/>
            <a:ext cx="7471610" cy="349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4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Nursing Management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Pre-operative care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patient’s 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readiness to learn before initiating a teaching program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Involve the patient’s family in the teaching process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 the patient who will have a continent diversion how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catheterize,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irrigate and adhere to a strict schedule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will require complete bowel clean-out. Assist as needed with bowel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ordered.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patient/family opportunity to explore feelings and begin to cope with changes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48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 operative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Stents or catheters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placed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ileal conduit for 7-10 days to promote urinary drainage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Drainage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placed 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pelvic area for drainage of blood and surgical fluids.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have NG tube until effective intestinal peristalsis returned.  May then start on clear liquids to advance as tolerated.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Monitor urine output carefully.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Blood in urine is expected in immediate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post-op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period with gradual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clearing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for prompt intervention in case blood in urine persist for over 72 hours post operation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Post-operative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fluid intake is encouraged to flush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conduit or continent diversion.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aware that patient is at greater risk for UTI.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Stoma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loop stenosis may result in urine being retained in the conduit with subsequent electrolyte imbalances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Strive to keep urine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acidic because alkaline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urine promotes encrustation and stone formation.</a:t>
            </a:r>
          </a:p>
        </p:txBody>
      </p:sp>
    </p:spTree>
    <p:extLst>
      <p:ext uri="{BB962C8B-B14F-4D97-AF65-F5344CB8AC3E}">
        <p14:creationId xmlns:p14="http://schemas.microsoft.com/office/powerpoint/2010/main" val="16469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Breakdown of the anastomoses in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gastro-intestinal tract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Leakage from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ureteroileal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ureterosigmoid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anastomosis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Paralytic ileus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Obstruction of ureters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Wound infection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-cutaneous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Stoma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necrosis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Stoma Prolapse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494" y="216568"/>
            <a:ext cx="10166685" cy="120107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Ileostomy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ileostomy the opening is made in the small intestine – the ileum.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or loop of the small intestine is brought through the skin’s surface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abdomen and the output then passes out through the stoma.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fact that ileostomy output contains digestive enzymes, this can be harmful to the skin and so requires extra care when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pouching.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7467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5473</Words>
  <Application>Microsoft Office PowerPoint</Application>
  <PresentationFormat>Widescreen</PresentationFormat>
  <Paragraphs>604</Paragraphs>
  <Slides>108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9" baseType="lpstr">
      <vt:lpstr>宋体</vt:lpstr>
      <vt:lpstr>Andalus</vt:lpstr>
      <vt:lpstr>Arial</vt:lpstr>
      <vt:lpstr>Arial</vt:lpstr>
      <vt:lpstr>Calibri</vt:lpstr>
      <vt:lpstr>Garamond</vt:lpstr>
      <vt:lpstr>Georgia</vt:lpstr>
      <vt:lpstr>Times New Roman</vt:lpstr>
      <vt:lpstr>Wingdings</vt:lpstr>
      <vt:lpstr>Wingdings 2</vt:lpstr>
      <vt:lpstr>Office Theme</vt:lpstr>
      <vt:lpstr>NURSING PROCEDURES </vt:lpstr>
      <vt:lpstr>Learning outcomes</vt:lpstr>
      <vt:lpstr>Learning outcomes</vt:lpstr>
      <vt:lpstr>Suctioning </vt:lpstr>
      <vt:lpstr>Introduction</vt:lpstr>
      <vt:lpstr>Definition</vt:lpstr>
      <vt:lpstr>Purpose of suctioning</vt:lpstr>
      <vt:lpstr>Suctioning</vt:lpstr>
      <vt:lpstr>Indications for suction</vt:lpstr>
      <vt:lpstr>Indications for suctioning include:</vt:lpstr>
      <vt:lpstr>Contraindications to suctioning</vt:lpstr>
      <vt:lpstr>Types of suctioning</vt:lpstr>
      <vt:lpstr>Types of suctioning &amp; suction catheters</vt:lpstr>
      <vt:lpstr> Types of suctioning </vt:lpstr>
      <vt:lpstr>Methods or techniques of suctioning</vt:lpstr>
      <vt:lpstr>Types of suction machines</vt:lpstr>
      <vt:lpstr>Nursing procedure</vt:lpstr>
      <vt:lpstr>Tracheostomy/ Tracheotomy</vt:lpstr>
      <vt:lpstr>Tracheotomy complications</vt:lpstr>
      <vt:lpstr>Care of a patient on tracheotomy </vt:lpstr>
      <vt:lpstr>Tracheostomy tube &amp; skin care</vt:lpstr>
      <vt:lpstr>Techniques/ Methods of suctioning</vt:lpstr>
      <vt:lpstr>Purposes of tracheotomy suctioning</vt:lpstr>
      <vt:lpstr>Indications of tracheotomy suctioning</vt:lpstr>
      <vt:lpstr>Safety measures during suction</vt:lpstr>
      <vt:lpstr>Safety considerations….</vt:lpstr>
      <vt:lpstr>Safety considerations….</vt:lpstr>
      <vt:lpstr>The Procedure</vt:lpstr>
      <vt:lpstr>Procedure…..</vt:lpstr>
      <vt:lpstr>Equipment:</vt:lpstr>
      <vt:lpstr>Instillation</vt:lpstr>
      <vt:lpstr>Position for suctioning</vt:lpstr>
      <vt:lpstr>Procedure…..</vt:lpstr>
      <vt:lpstr>Procedure…</vt:lpstr>
      <vt:lpstr>THE END</vt:lpstr>
      <vt:lpstr>After the procedure</vt:lpstr>
      <vt:lpstr>DOCUMENTATION</vt:lpstr>
      <vt:lpstr>Complications</vt:lpstr>
      <vt:lpstr>Complications related to suctioning</vt:lpstr>
      <vt:lpstr>Complications related to suctioning…</vt:lpstr>
      <vt:lpstr>Complications related to suctioning…</vt:lpstr>
      <vt:lpstr>Complications related to suctioning…</vt:lpstr>
      <vt:lpstr>Complications related to suctioning…</vt:lpstr>
      <vt:lpstr>NASOGASTRIC TUBE INSERTION</vt:lpstr>
      <vt:lpstr> Gastrointestinal Intubation </vt:lpstr>
      <vt:lpstr> Nasogastric and orogastric tubes </vt:lpstr>
      <vt:lpstr>PowerPoint Presentation</vt:lpstr>
      <vt:lpstr>Nasogastric tubes</vt:lpstr>
      <vt:lpstr>Nasogastric tube insertions</vt:lpstr>
      <vt:lpstr>Contraindication to NGT insertion</vt:lpstr>
      <vt:lpstr>NGT INSERTION SKILLs</vt:lpstr>
      <vt:lpstr> Gastrostomy </vt:lpstr>
      <vt:lpstr>Types of Nutrition &amp; Indications</vt:lpstr>
      <vt:lpstr>  Parenteral Nutrition  </vt:lpstr>
      <vt:lpstr>Precautions</vt:lpstr>
      <vt:lpstr>Gastric lavage </vt:lpstr>
      <vt:lpstr>Indications </vt:lpstr>
      <vt:lpstr>Contraindications </vt:lpstr>
      <vt:lpstr>Procedure </vt:lpstr>
      <vt:lpstr>Procedure ..…</vt:lpstr>
      <vt:lpstr>Procedure ….</vt:lpstr>
      <vt:lpstr>Complications </vt:lpstr>
      <vt:lpstr>Nursing management</vt:lpstr>
      <vt:lpstr> Nursing procedure</vt:lpstr>
      <vt:lpstr>Rectal washout (enema)</vt:lpstr>
      <vt:lpstr>Types of enema</vt:lpstr>
      <vt:lpstr>Retention enema</vt:lpstr>
      <vt:lpstr>Non-retention enema</vt:lpstr>
      <vt:lpstr>Indications of enema </vt:lpstr>
      <vt:lpstr>Contraindications of enema </vt:lpstr>
      <vt:lpstr>Contraindications ..….</vt:lpstr>
      <vt:lpstr>Complications of enema </vt:lpstr>
      <vt:lpstr>Procedure of enema administration </vt:lpstr>
      <vt:lpstr>Nursing Management</vt:lpstr>
      <vt:lpstr>Nursing management ….…</vt:lpstr>
      <vt:lpstr>Colonic irrigation </vt:lpstr>
      <vt:lpstr> Surgically performed</vt:lpstr>
      <vt:lpstr>Colostomy </vt:lpstr>
      <vt:lpstr>Types of colostomy</vt:lpstr>
      <vt:lpstr>Types of colostomy….</vt:lpstr>
      <vt:lpstr>Types of colostomy….</vt:lpstr>
      <vt:lpstr>Nursing management</vt:lpstr>
      <vt:lpstr>Stoma care</vt:lpstr>
      <vt:lpstr>Stoma care</vt:lpstr>
      <vt:lpstr>PowerPoint Presentation</vt:lpstr>
      <vt:lpstr>Common types of stoma</vt:lpstr>
      <vt:lpstr>The Stomas</vt:lpstr>
      <vt:lpstr>Types of stoma</vt:lpstr>
      <vt:lpstr>Indications for Stoma</vt:lpstr>
      <vt:lpstr>Indications for Stoma</vt:lpstr>
      <vt:lpstr>Appliances and accessories</vt:lpstr>
      <vt:lpstr>Urostomy</vt:lpstr>
      <vt:lpstr> Urostomy </vt:lpstr>
      <vt:lpstr>Nursing Management</vt:lpstr>
      <vt:lpstr>Post operative Care</vt:lpstr>
      <vt:lpstr>Post-operative care</vt:lpstr>
      <vt:lpstr>Complications</vt:lpstr>
      <vt:lpstr> Ileostomy </vt:lpstr>
      <vt:lpstr>PowerPoint Presentation</vt:lpstr>
      <vt:lpstr>How to change a pouch</vt:lpstr>
      <vt:lpstr>How to change a pouch …..</vt:lpstr>
      <vt:lpstr>How to empty a pouch</vt:lpstr>
      <vt:lpstr>How to empty a pouch …..</vt:lpstr>
      <vt:lpstr>Nursing management</vt:lpstr>
      <vt:lpstr>Nurse interventions</vt:lpstr>
      <vt:lpstr>Nursing Interventions ….</vt:lpstr>
      <vt:lpstr>Nursing Interventions ….</vt:lpstr>
      <vt:lpstr>Client and family care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PROCUDURE; Tracheotomy Suctioning</dc:title>
  <dc:creator>Windows User</dc:creator>
  <cp:lastModifiedBy>user pc</cp:lastModifiedBy>
  <cp:revision>76</cp:revision>
  <dcterms:created xsi:type="dcterms:W3CDTF">2020-09-14T03:59:31Z</dcterms:created>
  <dcterms:modified xsi:type="dcterms:W3CDTF">2021-09-06T02:00:07Z</dcterms:modified>
</cp:coreProperties>
</file>