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22" r:id="rId18"/>
    <p:sldId id="272" r:id="rId19"/>
    <p:sldId id="325" r:id="rId20"/>
    <p:sldId id="273" r:id="rId21"/>
    <p:sldId id="323" r:id="rId22"/>
    <p:sldId id="274" r:id="rId23"/>
    <p:sldId id="324" r:id="rId24"/>
    <p:sldId id="326" r:id="rId25"/>
    <p:sldId id="275" r:id="rId26"/>
    <p:sldId id="276" r:id="rId27"/>
    <p:sldId id="278" r:id="rId28"/>
    <p:sldId id="279" r:id="rId29"/>
    <p:sldId id="280" r:id="rId30"/>
    <p:sldId id="281" r:id="rId31"/>
    <p:sldId id="282" r:id="rId32"/>
    <p:sldId id="283" r:id="rId33"/>
    <p:sldId id="284" r:id="rId34"/>
    <p:sldId id="327"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90" d="100"/>
          <a:sy n="90"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ogle.com/search?q=nursing+process+lecture&amp;oq=nursing+process+lectuture&amp;aqs=chrome.1.69i57j0i13l3j0i22i30j0i390l3.27312j0j4&amp;sourceid=chrome&amp;ie=UTF-8" TargetMode="External"/><Relationship Id="rId2" Type="http://schemas.openxmlformats.org/officeDocument/2006/relationships/hyperlink" Target="https://www.youtube.com/watch?v=8Qy7yrEPrLc"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193A4-71B7-4C8B-A809-8E8751B0C737}"/>
              </a:ext>
            </a:extLst>
          </p:cNvPr>
          <p:cNvSpPr>
            <a:spLocks noGrp="1"/>
          </p:cNvSpPr>
          <p:nvPr>
            <p:ph type="ctrTitle"/>
          </p:nvPr>
        </p:nvSpPr>
        <p:spPr/>
        <p:txBody>
          <a:bodyPr/>
          <a:lstStyle/>
          <a:p>
            <a:r>
              <a:rPr lang="en-US" dirty="0"/>
              <a:t>NURSING PROCESS</a:t>
            </a:r>
            <a:br>
              <a:rPr lang="en-US" dirty="0"/>
            </a:br>
            <a:endParaRPr lang="en-US" dirty="0"/>
          </a:p>
        </p:txBody>
      </p:sp>
      <p:sp>
        <p:nvSpPr>
          <p:cNvPr id="3" name="Subtitle 2">
            <a:extLst>
              <a:ext uri="{FF2B5EF4-FFF2-40B4-BE49-F238E27FC236}">
                <a16:creationId xmlns:a16="http://schemas.microsoft.com/office/drawing/2014/main" id="{44488E98-1E5E-4630-B48E-1E427EE9969D}"/>
              </a:ext>
            </a:extLst>
          </p:cNvPr>
          <p:cNvSpPr>
            <a:spLocks noGrp="1"/>
          </p:cNvSpPr>
          <p:nvPr>
            <p:ph type="subTitle" idx="1"/>
          </p:nvPr>
        </p:nvSpPr>
        <p:spPr/>
        <p:txBody>
          <a:bodyPr/>
          <a:lstStyle/>
          <a:p>
            <a:r>
              <a:rPr lang="en-US" dirty="0"/>
              <a:t>BY MUSAU</a:t>
            </a:r>
          </a:p>
        </p:txBody>
      </p:sp>
    </p:spTree>
    <p:extLst>
      <p:ext uri="{BB962C8B-B14F-4D97-AF65-F5344CB8AC3E}">
        <p14:creationId xmlns:p14="http://schemas.microsoft.com/office/powerpoint/2010/main" val="3829861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41E7C-5CC0-42D3-B759-B302ACA4B457}"/>
              </a:ext>
            </a:extLst>
          </p:cNvPr>
          <p:cNvSpPr>
            <a:spLocks noGrp="1"/>
          </p:cNvSpPr>
          <p:nvPr>
            <p:ph idx="4294967295"/>
          </p:nvPr>
        </p:nvSpPr>
        <p:spPr>
          <a:xfrm>
            <a:off x="857249" y="666751"/>
            <a:ext cx="10506075" cy="5400674"/>
          </a:xfrm>
        </p:spPr>
        <p:txBody>
          <a:bodyPr>
            <a:normAutofit/>
          </a:bodyPr>
          <a:lstStyle/>
          <a:p>
            <a:r>
              <a:rPr lang="en-US" dirty="0"/>
              <a:t>The nursing process guides nursing practice and is essential for effective, safe, quality care.</a:t>
            </a:r>
          </a:p>
          <a:p>
            <a:r>
              <a:rPr lang="en-US" dirty="0"/>
              <a:t>The nursing process is a deliberate, intellectual activity by which the practice of nursing is approached in an orderly systematic manner.</a:t>
            </a:r>
          </a:p>
          <a:p>
            <a:pPr lvl="0">
              <a:buFont typeface="Wingdings" panose="05000000000000000000" pitchFamily="2" charset="2"/>
              <a:buChar char="ü"/>
            </a:pPr>
            <a:r>
              <a:rPr lang="en-US" b="1" dirty="0"/>
              <a:t>Deliberate</a:t>
            </a:r>
            <a:r>
              <a:rPr lang="en-US" dirty="0"/>
              <a:t>: careful, thoughtful and intentional process</a:t>
            </a:r>
          </a:p>
          <a:p>
            <a:pPr lvl="0">
              <a:buFont typeface="Wingdings" panose="05000000000000000000" pitchFamily="2" charset="2"/>
              <a:buChar char="ü"/>
            </a:pPr>
            <a:r>
              <a:rPr lang="en-US" b="1" dirty="0"/>
              <a:t>Intellectual</a:t>
            </a:r>
            <a:r>
              <a:rPr lang="en-US" dirty="0"/>
              <a:t>: the process has rational, knowledgeable, reasonable and conceptional</a:t>
            </a:r>
          </a:p>
          <a:p>
            <a:pPr lvl="0">
              <a:buFont typeface="Wingdings" panose="05000000000000000000" pitchFamily="2" charset="2"/>
              <a:buChar char="ü"/>
            </a:pPr>
            <a:r>
              <a:rPr lang="en-US" b="1" dirty="0"/>
              <a:t>Activity</a:t>
            </a:r>
            <a:r>
              <a:rPr lang="en-US" dirty="0"/>
              <a:t>: state or condition of functioning, initiating, changing and behaving</a:t>
            </a:r>
          </a:p>
          <a:p>
            <a:pPr lvl="0">
              <a:buFont typeface="Wingdings" panose="05000000000000000000" pitchFamily="2" charset="2"/>
              <a:buChar char="ü"/>
            </a:pPr>
            <a:r>
              <a:rPr lang="en-US" b="1" dirty="0"/>
              <a:t>Orderly:</a:t>
            </a:r>
            <a:r>
              <a:rPr lang="en-US" dirty="0"/>
              <a:t> methodological, efficient, and logical arrangement</a:t>
            </a:r>
          </a:p>
          <a:p>
            <a:pPr lvl="0">
              <a:buFont typeface="Wingdings" panose="05000000000000000000" pitchFamily="2" charset="2"/>
              <a:buChar char="ü"/>
            </a:pPr>
            <a:r>
              <a:rPr lang="en-US" b="1" dirty="0"/>
              <a:t>Systematic</a:t>
            </a:r>
            <a:r>
              <a:rPr lang="en-US" dirty="0"/>
              <a:t>: purposeful and pertaining to classification</a:t>
            </a:r>
          </a:p>
          <a:p>
            <a:r>
              <a:rPr lang="en-US" dirty="0"/>
              <a:t>The interactive component of nursing process consists of listening, observing and responding purposely for meaningful nursing care.</a:t>
            </a:r>
          </a:p>
          <a:p>
            <a:endParaRPr lang="en-US" dirty="0"/>
          </a:p>
        </p:txBody>
      </p:sp>
    </p:spTree>
    <p:extLst>
      <p:ext uri="{BB962C8B-B14F-4D97-AF65-F5344CB8AC3E}">
        <p14:creationId xmlns:p14="http://schemas.microsoft.com/office/powerpoint/2010/main" val="334505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07FC-08DC-4437-9C29-0A5CD1ECFCC2}"/>
              </a:ext>
            </a:extLst>
          </p:cNvPr>
          <p:cNvSpPr>
            <a:spLocks noGrp="1"/>
          </p:cNvSpPr>
          <p:nvPr>
            <p:ph type="title"/>
          </p:nvPr>
        </p:nvSpPr>
        <p:spPr>
          <a:xfrm>
            <a:off x="1295402" y="982133"/>
            <a:ext cx="9601196" cy="1113368"/>
          </a:xfrm>
        </p:spPr>
        <p:txBody>
          <a:bodyPr>
            <a:normAutofit fontScale="90000"/>
          </a:bodyPr>
          <a:lstStyle/>
          <a:p>
            <a:r>
              <a:rPr lang="en-US" dirty="0"/>
              <a:t>ADVANTAGES OF NURSING PROCESS</a:t>
            </a:r>
            <a:br>
              <a:rPr lang="en-US" dirty="0"/>
            </a:br>
            <a:endParaRPr lang="en-US" dirty="0"/>
          </a:p>
        </p:txBody>
      </p:sp>
      <p:sp>
        <p:nvSpPr>
          <p:cNvPr id="3" name="Content Placeholder 2">
            <a:extLst>
              <a:ext uri="{FF2B5EF4-FFF2-40B4-BE49-F238E27FC236}">
                <a16:creationId xmlns:a16="http://schemas.microsoft.com/office/drawing/2014/main" id="{EBFFA3FF-2523-4808-829F-FE5CCD1FEB8C}"/>
              </a:ext>
            </a:extLst>
          </p:cNvPr>
          <p:cNvSpPr>
            <a:spLocks noGrp="1"/>
          </p:cNvSpPr>
          <p:nvPr>
            <p:ph idx="1"/>
          </p:nvPr>
        </p:nvSpPr>
        <p:spPr>
          <a:xfrm>
            <a:off x="857250" y="1581151"/>
            <a:ext cx="10525125" cy="4514850"/>
          </a:xfrm>
        </p:spPr>
        <p:txBody>
          <a:bodyPr>
            <a:normAutofit/>
          </a:bodyPr>
          <a:lstStyle/>
          <a:p>
            <a:pPr lvl="0"/>
            <a:r>
              <a:rPr lang="en-US" dirty="0"/>
              <a:t> P</a:t>
            </a:r>
            <a:r>
              <a:rPr lang="en-US" b="1" dirty="0"/>
              <a:t>rovides a framework for meeting the individual needs of the client, the clients family and the community</a:t>
            </a:r>
          </a:p>
          <a:p>
            <a:pPr lvl="0"/>
            <a:r>
              <a:rPr lang="en-US" dirty="0"/>
              <a:t> Focus on the nurses attention on the </a:t>
            </a:r>
            <a:r>
              <a:rPr lang="en-US" b="1" dirty="0"/>
              <a:t>individual human responses of client/group to a given health situation</a:t>
            </a:r>
            <a:r>
              <a:rPr lang="en-US" dirty="0"/>
              <a:t>, resulting in a </a:t>
            </a:r>
            <a:r>
              <a:rPr lang="en-US" b="1" dirty="0"/>
              <a:t>holistic plan of care addressing their specific needs.</a:t>
            </a:r>
          </a:p>
          <a:p>
            <a:pPr lvl="0"/>
            <a:r>
              <a:rPr lang="en-US" dirty="0"/>
              <a:t> Provides an </a:t>
            </a:r>
            <a:r>
              <a:rPr lang="en-US" b="1" dirty="0"/>
              <a:t>organized, systematic method of problem solving</a:t>
            </a:r>
            <a:r>
              <a:rPr lang="en-US" dirty="0"/>
              <a:t>, which may be </a:t>
            </a:r>
            <a:r>
              <a:rPr lang="en-US" b="1" dirty="0"/>
              <a:t>minimize dangerous errors or omissions in care giving </a:t>
            </a:r>
            <a:r>
              <a:rPr lang="en-US" dirty="0"/>
              <a:t>and </a:t>
            </a:r>
            <a:r>
              <a:rPr lang="en-US" b="1" dirty="0"/>
              <a:t>avoid time consuming repetition in care and documentation</a:t>
            </a:r>
            <a:r>
              <a:rPr lang="en-US" dirty="0"/>
              <a:t>.</a:t>
            </a:r>
          </a:p>
          <a:p>
            <a:pPr lvl="0"/>
            <a:r>
              <a:rPr lang="en-US" dirty="0"/>
              <a:t> P</a:t>
            </a:r>
            <a:r>
              <a:rPr lang="en-US" b="1" dirty="0"/>
              <a:t>romotes the active involvement of the client in his or her own health care, enhancing consumer satisfaction.</a:t>
            </a:r>
          </a:p>
          <a:p>
            <a:endParaRPr lang="en-US" dirty="0"/>
          </a:p>
        </p:txBody>
      </p:sp>
    </p:spTree>
    <p:extLst>
      <p:ext uri="{BB962C8B-B14F-4D97-AF65-F5344CB8AC3E}">
        <p14:creationId xmlns:p14="http://schemas.microsoft.com/office/powerpoint/2010/main" val="332422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E288-9029-4547-AA9B-00CD1CB51891}"/>
              </a:ext>
            </a:extLst>
          </p:cNvPr>
          <p:cNvSpPr>
            <a:spLocks noGrp="1"/>
          </p:cNvSpPr>
          <p:nvPr>
            <p:ph type="title"/>
          </p:nvPr>
        </p:nvSpPr>
        <p:spPr>
          <a:xfrm>
            <a:off x="1295402" y="982132"/>
            <a:ext cx="9601196" cy="722843"/>
          </a:xfrm>
        </p:spPr>
        <p:txBody>
          <a:bodyPr>
            <a:normAutofit fontScale="90000"/>
          </a:bodyPr>
          <a:lstStyle/>
          <a:p>
            <a:r>
              <a:rPr lang="en-US" dirty="0"/>
              <a:t>ADVANTAGES OF NURSING PROCESS</a:t>
            </a:r>
          </a:p>
        </p:txBody>
      </p:sp>
      <p:sp>
        <p:nvSpPr>
          <p:cNvPr id="3" name="Content Placeholder 2">
            <a:extLst>
              <a:ext uri="{FF2B5EF4-FFF2-40B4-BE49-F238E27FC236}">
                <a16:creationId xmlns:a16="http://schemas.microsoft.com/office/drawing/2014/main" id="{379FB57A-CF60-4404-8494-A1D5B41D62A8}"/>
              </a:ext>
            </a:extLst>
          </p:cNvPr>
          <p:cNvSpPr>
            <a:spLocks noGrp="1"/>
          </p:cNvSpPr>
          <p:nvPr>
            <p:ph idx="1"/>
          </p:nvPr>
        </p:nvSpPr>
        <p:spPr>
          <a:xfrm>
            <a:off x="842962" y="1571625"/>
            <a:ext cx="10506075" cy="4495800"/>
          </a:xfrm>
        </p:spPr>
        <p:txBody>
          <a:bodyPr>
            <a:normAutofit/>
          </a:bodyPr>
          <a:lstStyle/>
          <a:p>
            <a:pPr lvl="0"/>
            <a:r>
              <a:rPr lang="en-US" sz="2800" dirty="0"/>
              <a:t> E</a:t>
            </a:r>
            <a:r>
              <a:rPr lang="en-US" sz="2800" b="1" dirty="0"/>
              <a:t>nables nurses to have more control over their own practice.</a:t>
            </a:r>
            <a:r>
              <a:rPr lang="en-US" sz="2800" dirty="0"/>
              <a:t> This enhances the opportunity for nurses to use their knowledge, expertise and intuition constructively and dynamically to increase the likely hood of a </a:t>
            </a:r>
            <a:r>
              <a:rPr lang="en-US" sz="2800" b="1" dirty="0"/>
              <a:t>successful client outcome</a:t>
            </a:r>
            <a:r>
              <a:rPr lang="en-US" sz="2800" dirty="0"/>
              <a:t>.</a:t>
            </a:r>
          </a:p>
          <a:p>
            <a:pPr lvl="0"/>
            <a:r>
              <a:rPr lang="en-US" sz="2800" dirty="0"/>
              <a:t> P</a:t>
            </a:r>
            <a:r>
              <a:rPr lang="en-US" sz="2800" b="1" dirty="0"/>
              <a:t>rovides a common language for practice, unifying the nursing profession.</a:t>
            </a:r>
          </a:p>
          <a:p>
            <a:pPr lvl="0"/>
            <a:r>
              <a:rPr lang="en-US" sz="2800" dirty="0"/>
              <a:t> </a:t>
            </a:r>
            <a:r>
              <a:rPr lang="en-US" sz="2800" b="1" dirty="0"/>
              <a:t>Provides a means of assessing nursing economic contribution to client care.</a:t>
            </a:r>
          </a:p>
          <a:p>
            <a:endParaRPr lang="en-US" dirty="0"/>
          </a:p>
        </p:txBody>
      </p:sp>
    </p:spTree>
    <p:extLst>
      <p:ext uri="{BB962C8B-B14F-4D97-AF65-F5344CB8AC3E}">
        <p14:creationId xmlns:p14="http://schemas.microsoft.com/office/powerpoint/2010/main" val="427610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B63C-5BD7-4F88-B419-25F3D8AEA0AA}"/>
              </a:ext>
            </a:extLst>
          </p:cNvPr>
          <p:cNvSpPr>
            <a:spLocks noGrp="1"/>
          </p:cNvSpPr>
          <p:nvPr>
            <p:ph type="title"/>
          </p:nvPr>
        </p:nvSpPr>
        <p:spPr>
          <a:xfrm>
            <a:off x="1295402" y="809626"/>
            <a:ext cx="9601196" cy="1476374"/>
          </a:xfrm>
        </p:spPr>
        <p:txBody>
          <a:bodyPr>
            <a:normAutofit fontScale="90000"/>
          </a:bodyPr>
          <a:lstStyle/>
          <a:p>
            <a:r>
              <a:rPr lang="en-US" dirty="0"/>
              <a:t>The nursing process consists of five phases:   ADPIE</a:t>
            </a:r>
            <a:br>
              <a:rPr lang="en-US" dirty="0"/>
            </a:br>
            <a:endParaRPr lang="en-US" dirty="0"/>
          </a:p>
        </p:txBody>
      </p:sp>
      <p:sp>
        <p:nvSpPr>
          <p:cNvPr id="3" name="Content Placeholder 2">
            <a:extLst>
              <a:ext uri="{FF2B5EF4-FFF2-40B4-BE49-F238E27FC236}">
                <a16:creationId xmlns:a16="http://schemas.microsoft.com/office/drawing/2014/main" id="{D79BD1FF-34A1-4273-808B-A7D075FB36FB}"/>
              </a:ext>
            </a:extLst>
          </p:cNvPr>
          <p:cNvSpPr>
            <a:spLocks noGrp="1"/>
          </p:cNvSpPr>
          <p:nvPr>
            <p:ph idx="1"/>
          </p:nvPr>
        </p:nvSpPr>
        <p:spPr>
          <a:xfrm>
            <a:off x="904874" y="1952625"/>
            <a:ext cx="10353675" cy="4095749"/>
          </a:xfrm>
        </p:spPr>
        <p:txBody>
          <a:bodyPr>
            <a:normAutofit/>
          </a:bodyPr>
          <a:lstStyle/>
          <a:p>
            <a:pPr lvl="0"/>
            <a:r>
              <a:rPr lang="en-US" b="1" dirty="0"/>
              <a:t>A</a:t>
            </a:r>
            <a:r>
              <a:rPr lang="en-US" dirty="0"/>
              <a:t>ssessment</a:t>
            </a:r>
          </a:p>
          <a:p>
            <a:pPr lvl="0"/>
            <a:r>
              <a:rPr lang="en-US" b="1" dirty="0"/>
              <a:t>D</a:t>
            </a:r>
            <a:r>
              <a:rPr lang="en-US" dirty="0"/>
              <a:t>iagnosis</a:t>
            </a:r>
          </a:p>
          <a:p>
            <a:pPr lvl="0"/>
            <a:r>
              <a:rPr lang="en-US" b="1" dirty="0"/>
              <a:t>P</a:t>
            </a:r>
            <a:r>
              <a:rPr lang="en-US" dirty="0"/>
              <a:t>lanning</a:t>
            </a:r>
          </a:p>
          <a:p>
            <a:pPr lvl="0"/>
            <a:r>
              <a:rPr lang="en-US" b="1" dirty="0"/>
              <a:t>I</a:t>
            </a:r>
            <a:r>
              <a:rPr lang="en-US" dirty="0"/>
              <a:t>mplementation</a:t>
            </a:r>
          </a:p>
          <a:p>
            <a:pPr lvl="0"/>
            <a:r>
              <a:rPr lang="en-US" b="1" dirty="0"/>
              <a:t>E</a:t>
            </a:r>
            <a:r>
              <a:rPr lang="en-US" dirty="0"/>
              <a:t>valuation</a:t>
            </a:r>
          </a:p>
          <a:p>
            <a:pPr>
              <a:buFont typeface="Wingdings" panose="05000000000000000000" pitchFamily="2" charset="2"/>
              <a:buChar char="§"/>
            </a:pPr>
            <a:r>
              <a:rPr lang="en-US" dirty="0"/>
              <a:t>Nursing process is cyclical in nature; evaluation can lead to reassessment if required. Each phase of the nursing process affects the others, they are closely interrelated.</a:t>
            </a:r>
          </a:p>
          <a:p>
            <a:endParaRPr lang="en-US" dirty="0"/>
          </a:p>
        </p:txBody>
      </p:sp>
    </p:spTree>
    <p:extLst>
      <p:ext uri="{BB962C8B-B14F-4D97-AF65-F5344CB8AC3E}">
        <p14:creationId xmlns:p14="http://schemas.microsoft.com/office/powerpoint/2010/main" val="279046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75D1-BCCF-4A40-9B30-E89F3272A655}"/>
              </a:ext>
            </a:extLst>
          </p:cNvPr>
          <p:cNvSpPr>
            <a:spLocks noGrp="1"/>
          </p:cNvSpPr>
          <p:nvPr>
            <p:ph type="title"/>
          </p:nvPr>
        </p:nvSpPr>
        <p:spPr/>
        <p:txBody>
          <a:bodyPr>
            <a:normAutofit fontScale="90000"/>
          </a:bodyPr>
          <a:lstStyle/>
          <a:p>
            <a:r>
              <a:rPr lang="en-US" b="1" dirty="0"/>
              <a:t>ASSESSMENT</a:t>
            </a:r>
            <a:br>
              <a:rPr lang="en-US" dirty="0"/>
            </a:br>
            <a:endParaRPr lang="en-US" dirty="0"/>
          </a:p>
        </p:txBody>
      </p:sp>
      <p:sp>
        <p:nvSpPr>
          <p:cNvPr id="3" name="Content Placeholder 2">
            <a:extLst>
              <a:ext uri="{FF2B5EF4-FFF2-40B4-BE49-F238E27FC236}">
                <a16:creationId xmlns:a16="http://schemas.microsoft.com/office/drawing/2014/main" id="{33D5D9A7-8A9A-4A38-B946-1EF58E30FDA6}"/>
              </a:ext>
            </a:extLst>
          </p:cNvPr>
          <p:cNvSpPr>
            <a:spLocks noGrp="1"/>
          </p:cNvSpPr>
          <p:nvPr>
            <p:ph idx="1"/>
          </p:nvPr>
        </p:nvSpPr>
        <p:spPr>
          <a:xfrm>
            <a:off x="857250" y="1775637"/>
            <a:ext cx="10477500" cy="4329887"/>
          </a:xfrm>
        </p:spPr>
        <p:txBody>
          <a:bodyPr>
            <a:normAutofit fontScale="92500" lnSpcReduction="20000"/>
          </a:bodyPr>
          <a:lstStyle/>
          <a:p>
            <a:r>
              <a:rPr lang="en-US" sz="2800" b="1" dirty="0"/>
              <a:t>Assessment</a:t>
            </a:r>
            <a:r>
              <a:rPr lang="en-US" sz="2800" dirty="0"/>
              <a:t> is the </a:t>
            </a:r>
            <a:r>
              <a:rPr lang="en-US" sz="2800" b="1" dirty="0"/>
              <a:t>systematic gathering of information related to the physical, mental, spiritual, social economic and cultural states of an individual group or community. </a:t>
            </a:r>
          </a:p>
          <a:p>
            <a:r>
              <a:rPr lang="en-US" sz="2800" dirty="0"/>
              <a:t>For assessment to be comprehensive it must be holistic in nature thus: </a:t>
            </a:r>
            <a:r>
              <a:rPr lang="en-US" sz="2800" b="1" dirty="0"/>
              <a:t>physical, social-cultural, spiritual, psychological and emotional.</a:t>
            </a:r>
          </a:p>
          <a:p>
            <a:r>
              <a:rPr lang="en-US" sz="2800" dirty="0"/>
              <a:t>The </a:t>
            </a:r>
            <a:r>
              <a:rPr lang="en-US" sz="2800" b="1" dirty="0"/>
              <a:t>purpose</a:t>
            </a:r>
            <a:r>
              <a:rPr lang="en-US" sz="2800" dirty="0"/>
              <a:t> of assessment is </a:t>
            </a:r>
            <a:r>
              <a:rPr lang="en-US" sz="2800" b="1" dirty="0"/>
              <a:t>to organize a data bases regarding a client’s physical, psychosocial and emotional health so that health promoting behavior and actual and /or potential health problems identified</a:t>
            </a:r>
            <a:r>
              <a:rPr lang="en-US" sz="2800" dirty="0"/>
              <a:t>.</a:t>
            </a:r>
          </a:p>
          <a:p>
            <a:r>
              <a:rPr lang="en-US" sz="2800" b="1" dirty="0"/>
              <a:t>Data must be accurate and complete</a:t>
            </a:r>
            <a:r>
              <a:rPr lang="en-US" sz="2800" dirty="0"/>
              <a:t>, because the remainder of the nursing process </a:t>
            </a:r>
            <a:r>
              <a:rPr lang="en-US" sz="2800" b="1" dirty="0"/>
              <a:t>rests on this foundation of data.</a:t>
            </a:r>
          </a:p>
          <a:p>
            <a:endParaRPr lang="en-US" dirty="0"/>
          </a:p>
        </p:txBody>
      </p:sp>
    </p:spTree>
    <p:extLst>
      <p:ext uri="{BB962C8B-B14F-4D97-AF65-F5344CB8AC3E}">
        <p14:creationId xmlns:p14="http://schemas.microsoft.com/office/powerpoint/2010/main" val="364925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5392-4C57-4B65-869E-472F6DC88264}"/>
              </a:ext>
            </a:extLst>
          </p:cNvPr>
          <p:cNvSpPr>
            <a:spLocks noGrp="1"/>
          </p:cNvSpPr>
          <p:nvPr>
            <p:ph type="title"/>
          </p:nvPr>
        </p:nvSpPr>
        <p:spPr/>
        <p:txBody>
          <a:bodyPr>
            <a:normAutofit fontScale="90000"/>
          </a:bodyPr>
          <a:lstStyle/>
          <a:p>
            <a:r>
              <a:rPr lang="en-US" b="1" dirty="0"/>
              <a:t>Steps of assessment</a:t>
            </a:r>
            <a:br>
              <a:rPr lang="en-US" dirty="0"/>
            </a:br>
            <a:endParaRPr lang="en-US" dirty="0"/>
          </a:p>
        </p:txBody>
      </p:sp>
      <p:sp>
        <p:nvSpPr>
          <p:cNvPr id="3" name="Content Placeholder 2">
            <a:extLst>
              <a:ext uri="{FF2B5EF4-FFF2-40B4-BE49-F238E27FC236}">
                <a16:creationId xmlns:a16="http://schemas.microsoft.com/office/drawing/2014/main" id="{7D908EDF-7AD8-40E4-9EC0-D9E079DC6F09}"/>
              </a:ext>
            </a:extLst>
          </p:cNvPr>
          <p:cNvSpPr>
            <a:spLocks noGrp="1"/>
          </p:cNvSpPr>
          <p:nvPr>
            <p:ph idx="1"/>
          </p:nvPr>
        </p:nvSpPr>
        <p:spPr>
          <a:xfrm>
            <a:off x="1295401" y="1828800"/>
            <a:ext cx="9601196" cy="4210050"/>
          </a:xfrm>
        </p:spPr>
        <p:txBody>
          <a:bodyPr>
            <a:normAutofit/>
          </a:bodyPr>
          <a:lstStyle/>
          <a:p>
            <a:pPr lvl="0"/>
            <a:r>
              <a:rPr lang="en-US" sz="3600" dirty="0"/>
              <a:t>Systematic collection of data</a:t>
            </a:r>
          </a:p>
          <a:p>
            <a:pPr lvl="0"/>
            <a:r>
              <a:rPr lang="en-US" sz="3600" dirty="0"/>
              <a:t>Verification of data</a:t>
            </a:r>
          </a:p>
          <a:p>
            <a:pPr lvl="0"/>
            <a:r>
              <a:rPr lang="en-US" sz="3600" dirty="0"/>
              <a:t>Organization of data</a:t>
            </a:r>
          </a:p>
          <a:p>
            <a:pPr lvl="0"/>
            <a:r>
              <a:rPr lang="en-US" sz="3600" dirty="0"/>
              <a:t>Interpretation of data</a:t>
            </a:r>
          </a:p>
          <a:p>
            <a:pPr lvl="0"/>
            <a:r>
              <a:rPr lang="en-US" sz="3600" dirty="0"/>
              <a:t>Documentation of data</a:t>
            </a:r>
          </a:p>
          <a:p>
            <a:endParaRPr lang="en-US" dirty="0"/>
          </a:p>
        </p:txBody>
      </p:sp>
    </p:spTree>
    <p:extLst>
      <p:ext uri="{BB962C8B-B14F-4D97-AF65-F5344CB8AC3E}">
        <p14:creationId xmlns:p14="http://schemas.microsoft.com/office/powerpoint/2010/main" val="150523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D700-6437-4DF4-8551-4EE19B6FE360}"/>
              </a:ext>
            </a:extLst>
          </p:cNvPr>
          <p:cNvSpPr>
            <a:spLocks noGrp="1"/>
          </p:cNvSpPr>
          <p:nvPr>
            <p:ph type="title"/>
          </p:nvPr>
        </p:nvSpPr>
        <p:spPr>
          <a:xfrm>
            <a:off x="1295402" y="982132"/>
            <a:ext cx="9601196" cy="789519"/>
          </a:xfrm>
        </p:spPr>
        <p:txBody>
          <a:bodyPr>
            <a:normAutofit fontScale="90000"/>
          </a:bodyPr>
          <a:lstStyle/>
          <a:p>
            <a:r>
              <a:rPr lang="en-US" dirty="0"/>
              <a:t>Systematic collection of data.</a:t>
            </a:r>
            <a:br>
              <a:rPr lang="en-US" dirty="0"/>
            </a:br>
            <a:endParaRPr lang="en-US" dirty="0"/>
          </a:p>
        </p:txBody>
      </p:sp>
      <p:sp>
        <p:nvSpPr>
          <p:cNvPr id="3" name="Content Placeholder 2">
            <a:extLst>
              <a:ext uri="{FF2B5EF4-FFF2-40B4-BE49-F238E27FC236}">
                <a16:creationId xmlns:a16="http://schemas.microsoft.com/office/drawing/2014/main" id="{3A1A62A4-A110-44F8-B226-E68ADA6489C9}"/>
              </a:ext>
            </a:extLst>
          </p:cNvPr>
          <p:cNvSpPr>
            <a:spLocks noGrp="1"/>
          </p:cNvSpPr>
          <p:nvPr>
            <p:ph idx="1"/>
          </p:nvPr>
        </p:nvSpPr>
        <p:spPr>
          <a:xfrm>
            <a:off x="828674" y="1520456"/>
            <a:ext cx="10506075" cy="4550735"/>
          </a:xfrm>
        </p:spPr>
        <p:txBody>
          <a:bodyPr>
            <a:normAutofit lnSpcReduction="10000"/>
          </a:bodyPr>
          <a:lstStyle/>
          <a:p>
            <a:r>
              <a:rPr lang="en-US" sz="2800" dirty="0"/>
              <a:t>The information needed is usually determined by the health and settings and needs of the client.</a:t>
            </a:r>
          </a:p>
          <a:p>
            <a:pPr>
              <a:buFont typeface="Wingdings" panose="05000000000000000000" pitchFamily="2" charset="2"/>
              <a:buChar char="v"/>
            </a:pPr>
            <a:r>
              <a:rPr lang="en-US" sz="2800" dirty="0"/>
              <a:t> </a:t>
            </a:r>
            <a:r>
              <a:rPr lang="en-US" sz="2800" b="1" dirty="0"/>
              <a:t>The types of assessments are:</a:t>
            </a:r>
          </a:p>
          <a:p>
            <a:pPr lvl="0"/>
            <a:r>
              <a:rPr lang="en-US" sz="2800" b="1" dirty="0"/>
              <a:t>Comprehensive assessment: </a:t>
            </a:r>
            <a:r>
              <a:rPr lang="en-US" sz="2800" dirty="0"/>
              <a:t>provides the </a:t>
            </a:r>
            <a:r>
              <a:rPr lang="en-US" sz="2800" b="1" dirty="0"/>
              <a:t>baseline client data </a:t>
            </a:r>
            <a:r>
              <a:rPr lang="en-US" sz="2800" dirty="0"/>
              <a:t>including a </a:t>
            </a:r>
            <a:r>
              <a:rPr lang="en-US" sz="2800" b="1" dirty="0"/>
              <a:t>complete health history and current needs assessment</a:t>
            </a:r>
            <a:r>
              <a:rPr lang="en-US" sz="2800" dirty="0"/>
              <a:t>.</a:t>
            </a:r>
          </a:p>
          <a:p>
            <a:pPr lvl="0">
              <a:buFont typeface="Wingdings" panose="05000000000000000000" pitchFamily="2" charset="2"/>
              <a:buChar char="ü"/>
            </a:pPr>
            <a:r>
              <a:rPr lang="en-US" sz="2800" dirty="0"/>
              <a:t>  Completed upon admissions to a health care agency. </a:t>
            </a:r>
          </a:p>
          <a:p>
            <a:pPr lvl="0">
              <a:buFont typeface="Wingdings" panose="05000000000000000000" pitchFamily="2" charset="2"/>
              <a:buChar char="ü"/>
            </a:pPr>
            <a:r>
              <a:rPr lang="en-US" sz="2800" dirty="0"/>
              <a:t>Changes in client’s health status can be measured against this data base. </a:t>
            </a:r>
          </a:p>
          <a:p>
            <a:pPr lvl="0">
              <a:buFont typeface="Wingdings" panose="05000000000000000000" pitchFamily="2" charset="2"/>
              <a:buChar char="ü"/>
            </a:pPr>
            <a:r>
              <a:rPr lang="en-US" sz="2800" dirty="0"/>
              <a:t> Includes assessment of the clients physical and psychological health perception of health risk factors and coping patterns</a:t>
            </a:r>
          </a:p>
          <a:p>
            <a:endParaRPr lang="en-US" dirty="0"/>
          </a:p>
        </p:txBody>
      </p:sp>
    </p:spTree>
    <p:extLst>
      <p:ext uri="{BB962C8B-B14F-4D97-AF65-F5344CB8AC3E}">
        <p14:creationId xmlns:p14="http://schemas.microsoft.com/office/powerpoint/2010/main" val="50098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036796-4425-45E4-ADFF-5537E515A675}"/>
              </a:ext>
            </a:extLst>
          </p:cNvPr>
          <p:cNvSpPr>
            <a:spLocks noGrp="1"/>
          </p:cNvSpPr>
          <p:nvPr>
            <p:ph idx="4294967295"/>
          </p:nvPr>
        </p:nvSpPr>
        <p:spPr>
          <a:xfrm>
            <a:off x="935664" y="1244009"/>
            <a:ext cx="10366745" cy="4631329"/>
          </a:xfrm>
        </p:spPr>
        <p:txBody>
          <a:bodyPr/>
          <a:lstStyle/>
          <a:p>
            <a:r>
              <a:rPr lang="en-US" sz="3600" b="1" dirty="0"/>
              <a:t>Focused assessment: </a:t>
            </a:r>
            <a:r>
              <a:rPr lang="en-US" sz="3600" dirty="0"/>
              <a:t>it is </a:t>
            </a:r>
            <a:r>
              <a:rPr lang="en-US" sz="3600" b="1" dirty="0"/>
              <a:t>limited to potential health risks, a particular need, or health concern</a:t>
            </a:r>
            <a:r>
              <a:rPr lang="en-US" sz="3600" dirty="0"/>
              <a:t>. </a:t>
            </a:r>
          </a:p>
          <a:p>
            <a:pPr>
              <a:buFont typeface="Wingdings" panose="05000000000000000000" pitchFamily="2" charset="2"/>
              <a:buChar char="ü"/>
            </a:pPr>
            <a:r>
              <a:rPr lang="en-US" sz="3600" dirty="0"/>
              <a:t>They are not as detailed as comprehensive assessment and often </a:t>
            </a:r>
            <a:r>
              <a:rPr lang="en-US" sz="3600" b="1" dirty="0"/>
              <a:t>used when short stays are anticipated</a:t>
            </a:r>
            <a:r>
              <a:rPr lang="en-US" sz="3600" dirty="0"/>
              <a:t>.</a:t>
            </a:r>
          </a:p>
          <a:p>
            <a:pPr>
              <a:buFont typeface="Wingdings" panose="05000000000000000000" pitchFamily="2" charset="2"/>
              <a:buChar char="ü"/>
            </a:pPr>
            <a:r>
              <a:rPr lang="en-US" sz="3600" dirty="0"/>
              <a:t> In specialty areas such as mental health settings, </a:t>
            </a:r>
            <a:r>
              <a:rPr lang="en-US" sz="3600" dirty="0" err="1"/>
              <a:t>labour</a:t>
            </a:r>
            <a:r>
              <a:rPr lang="en-US" sz="3600" dirty="0"/>
              <a:t> and delivery or for screening of specific problems or risk factors.</a:t>
            </a:r>
          </a:p>
          <a:p>
            <a:endParaRPr lang="en-US" dirty="0"/>
          </a:p>
        </p:txBody>
      </p:sp>
    </p:spTree>
    <p:extLst>
      <p:ext uri="{BB962C8B-B14F-4D97-AF65-F5344CB8AC3E}">
        <p14:creationId xmlns:p14="http://schemas.microsoft.com/office/powerpoint/2010/main" val="521360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E6342-C373-499D-B45F-5BBA021727B0}"/>
              </a:ext>
            </a:extLst>
          </p:cNvPr>
          <p:cNvSpPr>
            <a:spLocks noGrp="1"/>
          </p:cNvSpPr>
          <p:nvPr>
            <p:ph idx="4294967295"/>
          </p:nvPr>
        </p:nvSpPr>
        <p:spPr>
          <a:xfrm>
            <a:off x="808074" y="893135"/>
            <a:ext cx="10515600" cy="5240965"/>
          </a:xfrm>
        </p:spPr>
        <p:txBody>
          <a:bodyPr>
            <a:normAutofit/>
          </a:bodyPr>
          <a:lstStyle/>
          <a:p>
            <a:pPr lvl="0"/>
            <a:r>
              <a:rPr lang="en-US" sz="3600" b="1" dirty="0"/>
              <a:t>Ongoing assessment: </a:t>
            </a:r>
            <a:r>
              <a:rPr lang="en-US" sz="3600" dirty="0"/>
              <a:t>when problems are identified during a comprehensive or focused assessment, follow-up is required. </a:t>
            </a:r>
          </a:p>
          <a:p>
            <a:pPr lvl="0">
              <a:buFont typeface="Wingdings" panose="05000000000000000000" pitchFamily="2" charset="2"/>
              <a:buChar char="ü"/>
            </a:pPr>
            <a:r>
              <a:rPr lang="en-US" sz="3600" dirty="0"/>
              <a:t>An ongoing assessment includes systematic monitoring of specific problems. </a:t>
            </a:r>
          </a:p>
          <a:p>
            <a:pPr lvl="0">
              <a:buFont typeface="Wingdings" panose="05000000000000000000" pitchFamily="2" charset="2"/>
              <a:buChar char="ü"/>
            </a:pPr>
            <a:r>
              <a:rPr lang="en-US" sz="3600" dirty="0"/>
              <a:t>This type of assessment broadens the database and allows the nurse to confirm the validity of data obtained during the initial assessment.</a:t>
            </a:r>
          </a:p>
          <a:p>
            <a:pPr marL="0" indent="0">
              <a:buNone/>
            </a:pPr>
            <a:endParaRPr lang="en-US" sz="3600" dirty="0"/>
          </a:p>
          <a:p>
            <a:endParaRPr lang="en-US" dirty="0"/>
          </a:p>
        </p:txBody>
      </p:sp>
    </p:spTree>
    <p:extLst>
      <p:ext uri="{BB962C8B-B14F-4D97-AF65-F5344CB8AC3E}">
        <p14:creationId xmlns:p14="http://schemas.microsoft.com/office/powerpoint/2010/main" val="341995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DDF81-362F-4F79-8EFE-C76D2EA4F72A}"/>
              </a:ext>
            </a:extLst>
          </p:cNvPr>
          <p:cNvSpPr>
            <a:spLocks noGrp="1"/>
          </p:cNvSpPr>
          <p:nvPr>
            <p:ph type="title"/>
          </p:nvPr>
        </p:nvSpPr>
        <p:spPr/>
        <p:txBody>
          <a:bodyPr/>
          <a:lstStyle/>
          <a:p>
            <a:r>
              <a:rPr lang="en-US" dirty="0"/>
              <a:t>The sources of data</a:t>
            </a:r>
          </a:p>
        </p:txBody>
      </p:sp>
      <p:sp>
        <p:nvSpPr>
          <p:cNvPr id="3" name="Content Placeholder 2">
            <a:extLst>
              <a:ext uri="{FF2B5EF4-FFF2-40B4-BE49-F238E27FC236}">
                <a16:creationId xmlns:a16="http://schemas.microsoft.com/office/drawing/2014/main" id="{384700CF-1FD2-45F1-AE09-D683D86774EB}"/>
              </a:ext>
            </a:extLst>
          </p:cNvPr>
          <p:cNvSpPr>
            <a:spLocks noGrp="1"/>
          </p:cNvSpPr>
          <p:nvPr>
            <p:ph idx="1"/>
          </p:nvPr>
        </p:nvSpPr>
        <p:spPr/>
        <p:txBody>
          <a:bodyPr/>
          <a:lstStyle/>
          <a:p>
            <a:r>
              <a:rPr lang="en-US" b="1" dirty="0"/>
              <a:t>Primary source</a:t>
            </a:r>
          </a:p>
          <a:p>
            <a:r>
              <a:rPr lang="en-US" b="1" dirty="0"/>
              <a:t>Secondary source</a:t>
            </a:r>
            <a:endParaRPr lang="en-US" dirty="0"/>
          </a:p>
        </p:txBody>
      </p:sp>
    </p:spTree>
    <p:extLst>
      <p:ext uri="{BB962C8B-B14F-4D97-AF65-F5344CB8AC3E}">
        <p14:creationId xmlns:p14="http://schemas.microsoft.com/office/powerpoint/2010/main" val="3685575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F841-7414-4015-B2FA-D94EC2EE6178}"/>
              </a:ext>
            </a:extLst>
          </p:cNvPr>
          <p:cNvSpPr>
            <a:spLocks noGrp="1"/>
          </p:cNvSpPr>
          <p:nvPr>
            <p:ph type="title"/>
          </p:nvPr>
        </p:nvSpPr>
        <p:spPr/>
        <p:txBody>
          <a:bodyPr>
            <a:normAutofit fontScale="90000"/>
          </a:bodyPr>
          <a:lstStyle/>
          <a:p>
            <a:r>
              <a:rPr lang="en-US" dirty="0"/>
              <a:t>NURSING PROCESS</a:t>
            </a:r>
            <a:br>
              <a:rPr lang="en-US" dirty="0"/>
            </a:br>
            <a:endParaRPr lang="en-US" dirty="0"/>
          </a:p>
        </p:txBody>
      </p:sp>
      <p:sp>
        <p:nvSpPr>
          <p:cNvPr id="3" name="Content Placeholder 2">
            <a:extLst>
              <a:ext uri="{FF2B5EF4-FFF2-40B4-BE49-F238E27FC236}">
                <a16:creationId xmlns:a16="http://schemas.microsoft.com/office/drawing/2014/main" id="{BCA07706-1540-4877-B0D3-91491D5F1691}"/>
              </a:ext>
            </a:extLst>
          </p:cNvPr>
          <p:cNvSpPr>
            <a:spLocks noGrp="1"/>
          </p:cNvSpPr>
          <p:nvPr>
            <p:ph idx="1"/>
          </p:nvPr>
        </p:nvSpPr>
        <p:spPr/>
        <p:txBody>
          <a:bodyPr>
            <a:noAutofit/>
          </a:bodyPr>
          <a:lstStyle/>
          <a:p>
            <a:r>
              <a:rPr lang="en-US" sz="3600" dirty="0"/>
              <a:t>DEF: Nursing process is the systematic, orderly manner of determining the individual, families and communities problem, making plan to solve them, initiating the plan or assigning others to implement it, and evaluating the extent to which the plan was effective in resolving the problem identified.</a:t>
            </a:r>
          </a:p>
        </p:txBody>
      </p:sp>
    </p:spTree>
    <p:extLst>
      <p:ext uri="{BB962C8B-B14F-4D97-AF65-F5344CB8AC3E}">
        <p14:creationId xmlns:p14="http://schemas.microsoft.com/office/powerpoint/2010/main" val="94212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0CE3-12AB-4680-B2D5-A364E190668C}"/>
              </a:ext>
            </a:extLst>
          </p:cNvPr>
          <p:cNvSpPr>
            <a:spLocks noGrp="1"/>
          </p:cNvSpPr>
          <p:nvPr>
            <p:ph type="title"/>
          </p:nvPr>
        </p:nvSpPr>
        <p:spPr>
          <a:xfrm>
            <a:off x="1295402" y="982132"/>
            <a:ext cx="9601196" cy="827617"/>
          </a:xfrm>
        </p:spPr>
        <p:txBody>
          <a:bodyPr>
            <a:normAutofit fontScale="90000"/>
          </a:bodyPr>
          <a:lstStyle/>
          <a:p>
            <a:r>
              <a:rPr lang="en-US" dirty="0"/>
              <a:t>The sources of data</a:t>
            </a:r>
            <a:br>
              <a:rPr lang="en-US" dirty="0"/>
            </a:br>
            <a:endParaRPr lang="en-US" dirty="0"/>
          </a:p>
        </p:txBody>
      </p:sp>
      <p:sp>
        <p:nvSpPr>
          <p:cNvPr id="3" name="Content Placeholder 2">
            <a:extLst>
              <a:ext uri="{FF2B5EF4-FFF2-40B4-BE49-F238E27FC236}">
                <a16:creationId xmlns:a16="http://schemas.microsoft.com/office/drawing/2014/main" id="{21116915-B20E-46F2-B7A7-06CFC6400D94}"/>
              </a:ext>
            </a:extLst>
          </p:cNvPr>
          <p:cNvSpPr>
            <a:spLocks noGrp="1"/>
          </p:cNvSpPr>
          <p:nvPr>
            <p:ph idx="1"/>
          </p:nvPr>
        </p:nvSpPr>
        <p:spPr>
          <a:xfrm>
            <a:off x="800100" y="1679945"/>
            <a:ext cx="10553700" cy="4425580"/>
          </a:xfrm>
        </p:spPr>
        <p:txBody>
          <a:bodyPr>
            <a:normAutofit fontScale="92500"/>
          </a:bodyPr>
          <a:lstStyle/>
          <a:p>
            <a:pPr lvl="0">
              <a:buFont typeface="Wingdings" panose="05000000000000000000" pitchFamily="2" charset="2"/>
              <a:buChar char="q"/>
            </a:pPr>
            <a:r>
              <a:rPr lang="en-US" sz="3200" b="1" dirty="0"/>
              <a:t>Primary source</a:t>
            </a:r>
          </a:p>
          <a:p>
            <a:r>
              <a:rPr lang="en-US" sz="3200" dirty="0"/>
              <a:t>The </a:t>
            </a:r>
            <a:r>
              <a:rPr lang="en-US" sz="3200" b="1" dirty="0"/>
              <a:t>patient or the client </a:t>
            </a:r>
            <a:r>
              <a:rPr lang="en-US" sz="3200" dirty="0"/>
              <a:t>should be the </a:t>
            </a:r>
            <a:r>
              <a:rPr lang="en-US" sz="3200" b="1" dirty="0"/>
              <a:t>primary source of data. </a:t>
            </a:r>
          </a:p>
          <a:p>
            <a:r>
              <a:rPr lang="en-US" sz="3200" dirty="0"/>
              <a:t>To successfully interview the client the </a:t>
            </a:r>
            <a:r>
              <a:rPr lang="en-US" sz="3200" b="1" dirty="0"/>
              <a:t>nurse needs to be skilled communicator, questioning, actively listening and eliciting information. </a:t>
            </a:r>
          </a:p>
          <a:p>
            <a:r>
              <a:rPr lang="en-US" sz="3200" dirty="0"/>
              <a:t>The </a:t>
            </a:r>
            <a:r>
              <a:rPr lang="en-US" sz="3200" b="1" dirty="0"/>
              <a:t>initial impression </a:t>
            </a:r>
            <a:r>
              <a:rPr lang="en-US" sz="3200" dirty="0"/>
              <a:t>the nurse may have on the client/family can </a:t>
            </a:r>
            <a:r>
              <a:rPr lang="en-US" sz="3200" b="1" dirty="0"/>
              <a:t>influence the ease with which the nurse is able to elicit reliable information</a:t>
            </a:r>
            <a:r>
              <a:rPr lang="en-US" b="1" dirty="0"/>
              <a:t>. </a:t>
            </a:r>
          </a:p>
        </p:txBody>
      </p:sp>
    </p:spTree>
    <p:extLst>
      <p:ext uri="{BB962C8B-B14F-4D97-AF65-F5344CB8AC3E}">
        <p14:creationId xmlns:p14="http://schemas.microsoft.com/office/powerpoint/2010/main" val="112578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336F-EA00-461A-B352-6B06E5115066}"/>
              </a:ext>
            </a:extLst>
          </p:cNvPr>
          <p:cNvSpPr>
            <a:spLocks noGrp="1"/>
          </p:cNvSpPr>
          <p:nvPr>
            <p:ph type="title"/>
          </p:nvPr>
        </p:nvSpPr>
        <p:spPr>
          <a:xfrm>
            <a:off x="1295402" y="982132"/>
            <a:ext cx="9601196" cy="825403"/>
          </a:xfrm>
        </p:spPr>
        <p:txBody>
          <a:bodyPr>
            <a:normAutofit fontScale="90000"/>
          </a:bodyPr>
          <a:lstStyle/>
          <a:p>
            <a:r>
              <a:rPr lang="en-US" dirty="0"/>
              <a:t>The sources of data</a:t>
            </a:r>
            <a:br>
              <a:rPr lang="en-US" dirty="0"/>
            </a:br>
            <a:endParaRPr lang="en-US" dirty="0"/>
          </a:p>
        </p:txBody>
      </p:sp>
      <p:sp>
        <p:nvSpPr>
          <p:cNvPr id="3" name="Content Placeholder 2">
            <a:extLst>
              <a:ext uri="{FF2B5EF4-FFF2-40B4-BE49-F238E27FC236}">
                <a16:creationId xmlns:a16="http://schemas.microsoft.com/office/drawing/2014/main" id="{6AC7FEEE-13F2-4A5F-A930-CC65097D527B}"/>
              </a:ext>
            </a:extLst>
          </p:cNvPr>
          <p:cNvSpPr>
            <a:spLocks noGrp="1"/>
          </p:cNvSpPr>
          <p:nvPr>
            <p:ph idx="1"/>
          </p:nvPr>
        </p:nvSpPr>
        <p:spPr>
          <a:xfrm>
            <a:off x="1127051" y="1807535"/>
            <a:ext cx="10086753" cy="4068333"/>
          </a:xfrm>
        </p:spPr>
        <p:txBody>
          <a:bodyPr>
            <a:normAutofit fontScale="92500" lnSpcReduction="10000"/>
          </a:bodyPr>
          <a:lstStyle/>
          <a:p>
            <a:pPr>
              <a:buFont typeface="Wingdings" panose="05000000000000000000" pitchFamily="2" charset="2"/>
              <a:buChar char="q"/>
            </a:pPr>
            <a:r>
              <a:rPr lang="en-US" sz="3200" b="1" dirty="0"/>
              <a:t>Primary source</a:t>
            </a:r>
          </a:p>
          <a:p>
            <a:r>
              <a:rPr lang="en-US" sz="3200" dirty="0"/>
              <a:t>Assessment should </a:t>
            </a:r>
            <a:r>
              <a:rPr lang="en-US" sz="3200" b="1" dirty="0"/>
              <a:t>form the beginning of a trusting relationship </a:t>
            </a:r>
            <a:r>
              <a:rPr lang="en-US" sz="3200" dirty="0"/>
              <a:t>between the nurse and patient/client and </a:t>
            </a:r>
            <a:r>
              <a:rPr lang="en-US" sz="3200" b="1" dirty="0"/>
              <a:t>provides the person with the opportunity of putting their view of their current situation forward. </a:t>
            </a:r>
          </a:p>
          <a:p>
            <a:r>
              <a:rPr lang="en-US" sz="3200" dirty="0"/>
              <a:t>There may be occasions when the client is not able to provide information, through illness, confusion, being too young or having difficulty with communication e.g. learning disability.</a:t>
            </a:r>
          </a:p>
          <a:p>
            <a:endParaRPr lang="en-US" dirty="0"/>
          </a:p>
        </p:txBody>
      </p:sp>
    </p:spTree>
    <p:extLst>
      <p:ext uri="{BB962C8B-B14F-4D97-AF65-F5344CB8AC3E}">
        <p14:creationId xmlns:p14="http://schemas.microsoft.com/office/powerpoint/2010/main" val="171403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53BA8-704F-4325-8DCD-A48836EDF2B9}"/>
              </a:ext>
            </a:extLst>
          </p:cNvPr>
          <p:cNvSpPr>
            <a:spLocks noGrp="1"/>
          </p:cNvSpPr>
          <p:nvPr>
            <p:ph idx="4294967295"/>
          </p:nvPr>
        </p:nvSpPr>
        <p:spPr>
          <a:xfrm>
            <a:off x="923924" y="790575"/>
            <a:ext cx="10420351" cy="5248275"/>
          </a:xfrm>
        </p:spPr>
        <p:txBody>
          <a:bodyPr>
            <a:normAutofit/>
          </a:bodyPr>
          <a:lstStyle/>
          <a:p>
            <a:pPr lvl="0">
              <a:buFont typeface="Wingdings" panose="05000000000000000000" pitchFamily="2" charset="2"/>
              <a:buChar char="q"/>
            </a:pPr>
            <a:r>
              <a:rPr lang="en-US" sz="3200" b="1" dirty="0"/>
              <a:t>Secondary source.</a:t>
            </a:r>
          </a:p>
          <a:p>
            <a:r>
              <a:rPr lang="en-US" sz="3200" dirty="0"/>
              <a:t>These are used together with the primary source. </a:t>
            </a:r>
          </a:p>
          <a:p>
            <a:r>
              <a:rPr lang="en-US" sz="3200" dirty="0"/>
              <a:t>Biographical data can be </a:t>
            </a:r>
            <a:r>
              <a:rPr lang="en-US" sz="3200" b="1" dirty="0"/>
              <a:t>confirmed from previous health records</a:t>
            </a:r>
            <a:r>
              <a:rPr lang="en-US" sz="3200" dirty="0"/>
              <a:t>. </a:t>
            </a:r>
          </a:p>
          <a:p>
            <a:r>
              <a:rPr lang="en-US" sz="3200" dirty="0"/>
              <a:t>It is important to </a:t>
            </a:r>
            <a:r>
              <a:rPr lang="en-US" sz="3200" b="1" dirty="0"/>
              <a:t>confirm the currency of this information in case of changes in circumstances</a:t>
            </a:r>
            <a:r>
              <a:rPr lang="en-US" sz="3200" dirty="0"/>
              <a:t> such as someone being widowed. </a:t>
            </a:r>
          </a:p>
          <a:p>
            <a:r>
              <a:rPr lang="en-US" sz="3200" b="1" dirty="0"/>
              <a:t>Social and medical history</a:t>
            </a:r>
            <a:r>
              <a:rPr lang="en-US" sz="3200" dirty="0"/>
              <a:t> can often be confirmed from </a:t>
            </a:r>
            <a:r>
              <a:rPr lang="en-US" sz="3200" b="1" dirty="0"/>
              <a:t>other health records</a:t>
            </a:r>
            <a:r>
              <a:rPr lang="en-US" sz="3200" dirty="0"/>
              <a:t>. </a:t>
            </a:r>
          </a:p>
        </p:txBody>
      </p:sp>
    </p:spTree>
    <p:extLst>
      <p:ext uri="{BB962C8B-B14F-4D97-AF65-F5344CB8AC3E}">
        <p14:creationId xmlns:p14="http://schemas.microsoft.com/office/powerpoint/2010/main" val="88321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FE87EB-4FE5-4A65-AB18-EEBC5C3D6005}"/>
              </a:ext>
            </a:extLst>
          </p:cNvPr>
          <p:cNvSpPr>
            <a:spLocks noGrp="1"/>
          </p:cNvSpPr>
          <p:nvPr>
            <p:ph type="title"/>
          </p:nvPr>
        </p:nvSpPr>
        <p:spPr>
          <a:xfrm>
            <a:off x="1295402" y="982132"/>
            <a:ext cx="9601196" cy="942361"/>
          </a:xfrm>
        </p:spPr>
        <p:txBody>
          <a:bodyPr>
            <a:normAutofit fontScale="90000"/>
          </a:bodyPr>
          <a:lstStyle/>
          <a:p>
            <a:r>
              <a:rPr lang="en-US" b="1" dirty="0"/>
              <a:t>Secondary source.</a:t>
            </a:r>
            <a:br>
              <a:rPr lang="en-US" b="1" dirty="0"/>
            </a:br>
            <a:endParaRPr lang="en-US" dirty="0"/>
          </a:p>
        </p:txBody>
      </p:sp>
      <p:sp>
        <p:nvSpPr>
          <p:cNvPr id="4" name="Content Placeholder 3">
            <a:extLst>
              <a:ext uri="{FF2B5EF4-FFF2-40B4-BE49-F238E27FC236}">
                <a16:creationId xmlns:a16="http://schemas.microsoft.com/office/drawing/2014/main" id="{D57BCD7C-C8CA-4C64-ADD2-FFD116B28F2D}"/>
              </a:ext>
            </a:extLst>
          </p:cNvPr>
          <p:cNvSpPr>
            <a:spLocks noGrp="1"/>
          </p:cNvSpPr>
          <p:nvPr>
            <p:ph idx="1"/>
          </p:nvPr>
        </p:nvSpPr>
        <p:spPr>
          <a:xfrm>
            <a:off x="1020726" y="1818167"/>
            <a:ext cx="10207255" cy="4057701"/>
          </a:xfrm>
        </p:spPr>
        <p:txBody>
          <a:bodyPr>
            <a:normAutofit fontScale="92500" lnSpcReduction="10000"/>
          </a:bodyPr>
          <a:lstStyle/>
          <a:p>
            <a:r>
              <a:rPr lang="en-US" sz="3200" b="1" dirty="0"/>
              <a:t>Other </a:t>
            </a:r>
            <a:r>
              <a:rPr lang="en-US" sz="3200" b="1" dirty="0" err="1"/>
              <a:t>practioners</a:t>
            </a:r>
            <a:r>
              <a:rPr lang="en-US" sz="3200" b="1" dirty="0"/>
              <a:t> </a:t>
            </a:r>
            <a:r>
              <a:rPr lang="en-US" sz="3200" dirty="0"/>
              <a:t>can also </a:t>
            </a:r>
            <a:r>
              <a:rPr lang="en-US" sz="3200" b="1" dirty="0"/>
              <a:t>offer information about patients/clients</a:t>
            </a:r>
            <a:r>
              <a:rPr lang="en-US" sz="3200" dirty="0"/>
              <a:t>. </a:t>
            </a:r>
          </a:p>
          <a:p>
            <a:r>
              <a:rPr lang="en-US" sz="3200" b="1" dirty="0"/>
              <a:t>Patient- held records </a:t>
            </a:r>
            <a:r>
              <a:rPr lang="en-US" sz="3200" dirty="0"/>
              <a:t>can also be used when available.</a:t>
            </a:r>
          </a:p>
          <a:p>
            <a:r>
              <a:rPr lang="en-US" sz="3200" dirty="0"/>
              <a:t> </a:t>
            </a:r>
            <a:r>
              <a:rPr lang="en-US" sz="3200" b="1" dirty="0"/>
              <a:t>Past medical history</a:t>
            </a:r>
            <a:r>
              <a:rPr lang="en-US" sz="3200" dirty="0"/>
              <a:t> is also important to assess along with the current health situation. </a:t>
            </a:r>
          </a:p>
          <a:p>
            <a:r>
              <a:rPr lang="en-US" sz="3200" b="1" dirty="0"/>
              <a:t>Family members and significant others</a:t>
            </a:r>
            <a:r>
              <a:rPr lang="en-US" sz="3200" dirty="0"/>
              <a:t> can also be rich sources of information about the patients/clients and how their current situation is affecting their ability to cope with daily living.</a:t>
            </a:r>
          </a:p>
          <a:p>
            <a:endParaRPr lang="en-US" dirty="0"/>
          </a:p>
        </p:txBody>
      </p:sp>
    </p:spTree>
    <p:extLst>
      <p:ext uri="{BB962C8B-B14F-4D97-AF65-F5344CB8AC3E}">
        <p14:creationId xmlns:p14="http://schemas.microsoft.com/office/powerpoint/2010/main" val="1927341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41F7-7CCF-4817-BC0F-839A81C14CE3}"/>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Types of data</a:t>
            </a:r>
            <a:endParaRPr lang="en-US" dirty="0"/>
          </a:p>
        </p:txBody>
      </p:sp>
      <p:sp>
        <p:nvSpPr>
          <p:cNvPr id="3" name="Content Placeholder 2">
            <a:extLst>
              <a:ext uri="{FF2B5EF4-FFF2-40B4-BE49-F238E27FC236}">
                <a16:creationId xmlns:a16="http://schemas.microsoft.com/office/drawing/2014/main" id="{AB2E90E3-386B-4DEB-A0A1-8C6851778D88}"/>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Subjective data  ( symptoms)</a:t>
            </a:r>
          </a:p>
          <a:p>
            <a:r>
              <a:rPr lang="en-US" b="1" dirty="0"/>
              <a:t>Objective data ( signs )</a:t>
            </a:r>
          </a:p>
          <a:p>
            <a:endParaRPr lang="en-US" dirty="0"/>
          </a:p>
        </p:txBody>
      </p:sp>
    </p:spTree>
    <p:extLst>
      <p:ext uri="{BB962C8B-B14F-4D97-AF65-F5344CB8AC3E}">
        <p14:creationId xmlns:p14="http://schemas.microsoft.com/office/powerpoint/2010/main" val="198892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5F082-ADB3-4CB9-816F-65B815EFA2C3}"/>
              </a:ext>
            </a:extLst>
          </p:cNvPr>
          <p:cNvSpPr>
            <a:spLocks noGrp="1"/>
          </p:cNvSpPr>
          <p:nvPr>
            <p:ph type="title"/>
          </p:nvPr>
        </p:nvSpPr>
        <p:spPr>
          <a:xfrm>
            <a:off x="1295402" y="982132"/>
            <a:ext cx="9601196" cy="789517"/>
          </a:xfrm>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Types of data</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D53E2E48-8D6B-4293-8899-944AC1390FB3}"/>
              </a:ext>
            </a:extLst>
          </p:cNvPr>
          <p:cNvSpPr>
            <a:spLocks noGrp="1"/>
          </p:cNvSpPr>
          <p:nvPr>
            <p:ph idx="1"/>
          </p:nvPr>
        </p:nvSpPr>
        <p:spPr>
          <a:xfrm>
            <a:off x="828675" y="1771649"/>
            <a:ext cx="10534650" cy="4333875"/>
          </a:xfrm>
        </p:spPr>
        <p:txBody>
          <a:bodyPr>
            <a:normAutofit fontScale="85000" lnSpcReduction="20000"/>
          </a:bodyPr>
          <a:lstStyle/>
          <a:p>
            <a:pPr marL="342900" marR="0" lvl="0" indent="-342900">
              <a:lnSpc>
                <a:spcPct val="150000"/>
              </a:lnSpc>
              <a:spcBef>
                <a:spcPts val="0"/>
              </a:spcBef>
              <a:spcAft>
                <a:spcPts val="1000"/>
              </a:spcAft>
              <a:buFont typeface="+mj-lt"/>
              <a:buAutoNum type="alphaLcParenR"/>
            </a:pPr>
            <a:r>
              <a:rPr lang="en-US" sz="2800" b="1" dirty="0">
                <a:latin typeface="Calibri" panose="020F0502020204030204" pitchFamily="34" charset="0"/>
                <a:ea typeface="Calibri" panose="020F0502020204030204" pitchFamily="34" charset="0"/>
                <a:cs typeface="Times New Roman" panose="02020603050405020304" pitchFamily="18" charset="0"/>
              </a:rPr>
              <a:t>Subjective data  ( symptoms)</a:t>
            </a:r>
          </a:p>
          <a:p>
            <a:pPr>
              <a:lnSpc>
                <a:spcPct val="150000"/>
              </a:lnSpc>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This is </a:t>
            </a:r>
            <a:r>
              <a:rPr lang="en-US" sz="2800" b="1" dirty="0">
                <a:latin typeface="Calibri" panose="020F0502020204030204" pitchFamily="34" charset="0"/>
                <a:ea typeface="Calibri" panose="020F0502020204030204" pitchFamily="34" charset="0"/>
                <a:cs typeface="Times New Roman" panose="02020603050405020304" pitchFamily="18" charset="0"/>
              </a:rPr>
              <a:t>data from the clients </a:t>
            </a:r>
            <a:r>
              <a:rPr lang="en-US" sz="2800" dirty="0">
                <a:latin typeface="Calibri" panose="020F0502020204030204" pitchFamily="34" charset="0"/>
                <a:ea typeface="Calibri" panose="020F0502020204030204" pitchFamily="34" charset="0"/>
                <a:cs typeface="Times New Roman" panose="02020603050405020304" pitchFamily="18" charset="0"/>
              </a:rPr>
              <a:t>(sometimes the family) point of view and includes perceptions, feelings and concerns.</a:t>
            </a:r>
          </a:p>
          <a:p>
            <a:pPr>
              <a:lnSpc>
                <a:spcPct val="150000"/>
              </a:lnSpc>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 The </a:t>
            </a:r>
            <a:r>
              <a:rPr lang="en-US" sz="2800" b="1" dirty="0">
                <a:latin typeface="Calibri" panose="020F0502020204030204" pitchFamily="34" charset="0"/>
                <a:ea typeface="Calibri" panose="020F0502020204030204" pitchFamily="34" charset="0"/>
                <a:cs typeface="Times New Roman" panose="02020603050405020304" pitchFamily="18" charset="0"/>
              </a:rPr>
              <a:t>primary method </a:t>
            </a:r>
            <a:r>
              <a:rPr lang="en-US" sz="2800" dirty="0">
                <a:latin typeface="Calibri" panose="020F0502020204030204" pitchFamily="34" charset="0"/>
                <a:ea typeface="Calibri" panose="020F0502020204030204" pitchFamily="34" charset="0"/>
                <a:cs typeface="Times New Roman" panose="02020603050405020304" pitchFamily="18" charset="0"/>
              </a:rPr>
              <a:t>of collecting subjective data is the </a:t>
            </a:r>
            <a:r>
              <a:rPr lang="en-US" sz="2800" b="1" dirty="0">
                <a:latin typeface="Calibri" panose="020F0502020204030204" pitchFamily="34" charset="0"/>
                <a:ea typeface="Calibri" panose="020F0502020204030204" pitchFamily="34" charset="0"/>
                <a:cs typeface="Times New Roman" panose="02020603050405020304" pitchFamily="18" charset="0"/>
              </a:rPr>
              <a:t>interview. </a:t>
            </a:r>
          </a:p>
          <a:p>
            <a:pPr>
              <a:lnSpc>
                <a:spcPct val="150000"/>
              </a:lnSpc>
              <a:spcAft>
                <a:spcPts val="1000"/>
              </a:spcAft>
            </a:pPr>
            <a:r>
              <a:rPr lang="en-US" sz="2800" dirty="0">
                <a:latin typeface="Calibri" panose="020F0502020204030204" pitchFamily="34" charset="0"/>
                <a:ea typeface="Calibri" panose="020F0502020204030204" pitchFamily="34" charset="0"/>
                <a:cs typeface="Times New Roman" panose="02020603050405020304" pitchFamily="18" charset="0"/>
              </a:rPr>
              <a:t>The </a:t>
            </a:r>
            <a:r>
              <a:rPr lang="en-US" sz="2800" b="1" dirty="0">
                <a:latin typeface="Calibri" panose="020F0502020204030204" pitchFamily="34" charset="0"/>
                <a:ea typeface="Calibri" panose="020F0502020204030204" pitchFamily="34" charset="0"/>
                <a:cs typeface="Times New Roman" panose="02020603050405020304" pitchFamily="18" charset="0"/>
              </a:rPr>
              <a:t>health history</a:t>
            </a:r>
            <a:r>
              <a:rPr lang="en-US" sz="2800" dirty="0">
                <a:latin typeface="Calibri" panose="020F0502020204030204" pitchFamily="34" charset="0"/>
                <a:ea typeface="Calibri" panose="020F0502020204030204" pitchFamily="34" charset="0"/>
                <a:cs typeface="Times New Roman" panose="02020603050405020304" pitchFamily="18" charset="0"/>
              </a:rPr>
              <a:t>, a review of the </a:t>
            </a:r>
            <a:r>
              <a:rPr lang="en-US" sz="2800" b="1" dirty="0">
                <a:latin typeface="Calibri" panose="020F0502020204030204" pitchFamily="34" charset="0"/>
                <a:ea typeface="Calibri" panose="020F0502020204030204" pitchFamily="34" charset="0"/>
                <a:cs typeface="Times New Roman" panose="02020603050405020304" pitchFamily="18" charset="0"/>
              </a:rPr>
              <a:t>client’s functional health patterns</a:t>
            </a:r>
            <a:r>
              <a:rPr lang="en-US" sz="2800" dirty="0">
                <a:latin typeface="Calibri" panose="020F0502020204030204" pitchFamily="34" charset="0"/>
                <a:ea typeface="Calibri" panose="020F0502020204030204" pitchFamily="34" charset="0"/>
                <a:cs typeface="Times New Roman" panose="02020603050405020304" pitchFamily="18" charset="0"/>
              </a:rPr>
              <a:t> prior to the current contact with the health care agency, </a:t>
            </a:r>
            <a:r>
              <a:rPr lang="en-US" sz="2800" b="1" dirty="0">
                <a:latin typeface="Calibri" panose="020F0502020204030204" pitchFamily="34" charset="0"/>
                <a:ea typeface="Calibri" panose="020F0502020204030204" pitchFamily="34" charset="0"/>
                <a:cs typeface="Times New Roman" panose="02020603050405020304" pitchFamily="18" charset="0"/>
              </a:rPr>
              <a:t>provides much of the subjective data.</a:t>
            </a:r>
          </a:p>
          <a:p>
            <a:endParaRPr lang="en-US" dirty="0"/>
          </a:p>
        </p:txBody>
      </p:sp>
    </p:spTree>
    <p:extLst>
      <p:ext uri="{BB962C8B-B14F-4D97-AF65-F5344CB8AC3E}">
        <p14:creationId xmlns:p14="http://schemas.microsoft.com/office/powerpoint/2010/main" val="192024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44C6F-DF65-478D-A369-83A794C40EBA}"/>
              </a:ext>
            </a:extLst>
          </p:cNvPr>
          <p:cNvSpPr>
            <a:spLocks noGrp="1"/>
          </p:cNvSpPr>
          <p:nvPr>
            <p:ph idx="4294967295"/>
          </p:nvPr>
        </p:nvSpPr>
        <p:spPr>
          <a:xfrm>
            <a:off x="838200" y="733648"/>
            <a:ext cx="10474842" cy="5326910"/>
          </a:xfrm>
        </p:spPr>
        <p:txBody>
          <a:bodyPr>
            <a:normAutofit lnSpcReduction="10000"/>
          </a:bodyPr>
          <a:lstStyle/>
          <a:p>
            <a:pPr marL="0" lvl="0" indent="0" algn="ctr">
              <a:buNone/>
            </a:pPr>
            <a:r>
              <a:rPr lang="en-US" sz="2800" b="1" dirty="0"/>
              <a:t>b) Objective data ( signs )</a:t>
            </a:r>
          </a:p>
          <a:p>
            <a:r>
              <a:rPr lang="en-US" sz="2800" dirty="0"/>
              <a:t>These are </a:t>
            </a:r>
            <a:r>
              <a:rPr lang="en-US" sz="2800" b="1" dirty="0"/>
              <a:t>observable and measurable data </a:t>
            </a:r>
            <a:r>
              <a:rPr lang="en-US" sz="2800" dirty="0"/>
              <a:t>that are </a:t>
            </a:r>
            <a:r>
              <a:rPr lang="en-US" sz="2800" b="1" dirty="0"/>
              <a:t>obtained through both standard assessment techniques performed during the physical examination </a:t>
            </a:r>
            <a:r>
              <a:rPr lang="en-US" sz="2800" dirty="0"/>
              <a:t>and the </a:t>
            </a:r>
            <a:r>
              <a:rPr lang="en-US" sz="2800" b="1" dirty="0"/>
              <a:t>results of laboratory and diagnostic testing.</a:t>
            </a:r>
          </a:p>
          <a:p>
            <a:pPr algn="ctr">
              <a:buFont typeface="Wingdings" panose="05000000000000000000" pitchFamily="2" charset="2"/>
              <a:buChar char="q"/>
            </a:pPr>
            <a:r>
              <a:rPr lang="en-US" sz="2800" b="1" dirty="0"/>
              <a:t>Methods of data collection</a:t>
            </a:r>
          </a:p>
          <a:p>
            <a:pPr lvl="0">
              <a:buFont typeface="Wingdings" panose="05000000000000000000" pitchFamily="2" charset="2"/>
              <a:buChar char="v"/>
            </a:pPr>
            <a:r>
              <a:rPr lang="en-US" sz="2800" b="1" dirty="0"/>
              <a:t>Observation: </a:t>
            </a:r>
            <a:r>
              <a:rPr lang="en-US" sz="2800" dirty="0"/>
              <a:t>this is collection of data by using the 5 senses. </a:t>
            </a:r>
          </a:p>
          <a:p>
            <a:pPr lvl="0">
              <a:buFont typeface="Wingdings" panose="05000000000000000000" pitchFamily="2" charset="2"/>
              <a:buChar char="v"/>
            </a:pPr>
            <a:r>
              <a:rPr lang="en-US" sz="2800" dirty="0"/>
              <a:t>Observing has two aspects: </a:t>
            </a:r>
          </a:p>
          <a:p>
            <a:pPr lvl="0">
              <a:buFont typeface="Wingdings" panose="05000000000000000000" pitchFamily="2" charset="2"/>
              <a:buChar char="ü"/>
            </a:pPr>
            <a:r>
              <a:rPr lang="en-US" sz="2800" dirty="0"/>
              <a:t>Noticing the stimuli</a:t>
            </a:r>
          </a:p>
          <a:p>
            <a:pPr lvl="0">
              <a:buFont typeface="Wingdings" panose="05000000000000000000" pitchFamily="2" charset="2"/>
              <a:buChar char="ü"/>
            </a:pPr>
            <a:r>
              <a:rPr lang="en-US" sz="2800" dirty="0"/>
              <a:t>Selecting, organizing and interpreting the data, </a:t>
            </a:r>
            <a:r>
              <a:rPr lang="en-US" sz="2800" dirty="0" err="1"/>
              <a:t>i.e</a:t>
            </a:r>
            <a:r>
              <a:rPr lang="en-US" sz="2800" dirty="0"/>
              <a:t> perceiving them</a:t>
            </a:r>
          </a:p>
          <a:p>
            <a:endParaRPr lang="en-US" dirty="0"/>
          </a:p>
        </p:txBody>
      </p:sp>
    </p:spTree>
    <p:extLst>
      <p:ext uri="{BB962C8B-B14F-4D97-AF65-F5344CB8AC3E}">
        <p14:creationId xmlns:p14="http://schemas.microsoft.com/office/powerpoint/2010/main" val="128116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70AC80-2AF0-438F-91BB-B2630FCC0183}"/>
              </a:ext>
            </a:extLst>
          </p:cNvPr>
          <p:cNvSpPr/>
          <p:nvPr/>
        </p:nvSpPr>
        <p:spPr>
          <a:xfrm>
            <a:off x="850605" y="988828"/>
            <a:ext cx="10483702" cy="5016758"/>
          </a:xfrm>
          <a:prstGeom prst="rect">
            <a:avLst/>
          </a:prstGeom>
        </p:spPr>
        <p:txBody>
          <a:bodyPr wrap="square">
            <a:spAutoFit/>
          </a:bodyPr>
          <a:lstStyle/>
          <a:p>
            <a:pPr>
              <a:buFont typeface="Wingdings" panose="05000000000000000000" pitchFamily="2" charset="2"/>
              <a:buChar char="q"/>
            </a:pPr>
            <a:r>
              <a:rPr lang="en-US" sz="3200" b="1" dirty="0"/>
              <a:t>Observation</a:t>
            </a:r>
            <a:r>
              <a:rPr lang="en-US" sz="3200" dirty="0"/>
              <a:t> is a conscious, deliberate skill that is developed only through effort and with an organized approach. </a:t>
            </a:r>
          </a:p>
          <a:p>
            <a:pPr>
              <a:buFont typeface="Wingdings" panose="05000000000000000000" pitchFamily="2" charset="2"/>
              <a:buChar char="q"/>
            </a:pPr>
            <a:r>
              <a:rPr lang="en-US" sz="3200" dirty="0"/>
              <a:t>Nurses need to </a:t>
            </a:r>
            <a:r>
              <a:rPr lang="en-US" sz="3200" b="1" dirty="0"/>
              <a:t>focus in specific stimuli in clinical situation</a:t>
            </a:r>
            <a:r>
              <a:rPr lang="en-US" sz="3200" dirty="0"/>
              <a:t>; otherwise they are overwhelmed by a multitude of stimuli. Nurses Focus includes:</a:t>
            </a:r>
          </a:p>
          <a:p>
            <a:pPr lvl="0">
              <a:buFont typeface="Wingdings" panose="05000000000000000000" pitchFamily="2" charset="2"/>
              <a:buChar char="ü"/>
            </a:pPr>
            <a:r>
              <a:rPr lang="en-US" sz="3200" b="1" dirty="0"/>
              <a:t>Health history</a:t>
            </a:r>
            <a:r>
              <a:rPr lang="en-US" sz="3200" dirty="0"/>
              <a:t>: this is a collection of subjective data that provides a detailed profile of the client’s health status.</a:t>
            </a:r>
          </a:p>
          <a:p>
            <a:pPr lvl="0">
              <a:buFont typeface="Wingdings" panose="05000000000000000000" pitchFamily="2" charset="2"/>
              <a:buChar char="ü"/>
            </a:pPr>
            <a:r>
              <a:rPr lang="en-US" sz="3200" b="1" dirty="0"/>
              <a:t>Physical examination </a:t>
            </a:r>
            <a:r>
              <a:rPr lang="en-US" sz="3200" dirty="0"/>
              <a:t>:  Provides the objective data </a:t>
            </a:r>
          </a:p>
          <a:p>
            <a:pPr lvl="0">
              <a:buFont typeface="Wingdings" panose="05000000000000000000" pitchFamily="2" charset="2"/>
              <a:buChar char="ü"/>
            </a:pPr>
            <a:r>
              <a:rPr lang="en-US" sz="3200" b="1" dirty="0"/>
              <a:t>Vital signs</a:t>
            </a:r>
            <a:r>
              <a:rPr lang="en-US" sz="3200" dirty="0"/>
              <a:t>: Blood pressure, temperature, respirations, pulse rate, SPO2 levels.</a:t>
            </a:r>
          </a:p>
        </p:txBody>
      </p:sp>
    </p:spTree>
    <p:extLst>
      <p:ext uri="{BB962C8B-B14F-4D97-AF65-F5344CB8AC3E}">
        <p14:creationId xmlns:p14="http://schemas.microsoft.com/office/powerpoint/2010/main" val="3756305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A640-3F57-4ECB-90A1-17C19BF2B20E}"/>
              </a:ext>
            </a:extLst>
          </p:cNvPr>
          <p:cNvSpPr>
            <a:spLocks noGrp="1"/>
          </p:cNvSpPr>
          <p:nvPr>
            <p:ph type="title"/>
          </p:nvPr>
        </p:nvSpPr>
        <p:spPr>
          <a:xfrm>
            <a:off x="1295402" y="982132"/>
            <a:ext cx="9601196" cy="719077"/>
          </a:xfrm>
        </p:spPr>
        <p:txBody>
          <a:bodyPr>
            <a:normAutofit fontScale="90000"/>
          </a:bodyPr>
          <a:lstStyle/>
          <a:p>
            <a:r>
              <a:rPr lang="en-US" dirty="0"/>
              <a:t>VALIDITING DATA</a:t>
            </a:r>
            <a:br>
              <a:rPr lang="en-US" dirty="0"/>
            </a:br>
            <a:endParaRPr lang="en-US" dirty="0"/>
          </a:p>
        </p:txBody>
      </p:sp>
      <p:sp>
        <p:nvSpPr>
          <p:cNvPr id="3" name="Content Placeholder 2">
            <a:extLst>
              <a:ext uri="{FF2B5EF4-FFF2-40B4-BE49-F238E27FC236}">
                <a16:creationId xmlns:a16="http://schemas.microsoft.com/office/drawing/2014/main" id="{FFE75A84-734F-4CD1-842D-DE67736D72B9}"/>
              </a:ext>
            </a:extLst>
          </p:cNvPr>
          <p:cNvSpPr>
            <a:spLocks noGrp="1"/>
          </p:cNvSpPr>
          <p:nvPr>
            <p:ph idx="1"/>
          </p:nvPr>
        </p:nvSpPr>
        <p:spPr>
          <a:xfrm>
            <a:off x="839972" y="1339702"/>
            <a:ext cx="10451805" cy="4752753"/>
          </a:xfrm>
        </p:spPr>
        <p:txBody>
          <a:bodyPr>
            <a:normAutofit fontScale="92500" lnSpcReduction="10000"/>
          </a:bodyPr>
          <a:lstStyle/>
          <a:p>
            <a:r>
              <a:rPr lang="en-US" sz="3200" b="1" dirty="0"/>
              <a:t>Objective data </a:t>
            </a:r>
            <a:r>
              <a:rPr lang="en-US" sz="3200" dirty="0"/>
              <a:t>may add to or </a:t>
            </a:r>
            <a:r>
              <a:rPr lang="en-US" sz="3200" b="1" dirty="0"/>
              <a:t>validate subjective data</a:t>
            </a:r>
            <a:r>
              <a:rPr lang="en-US" sz="3200" dirty="0"/>
              <a:t>. </a:t>
            </a:r>
          </a:p>
          <a:p>
            <a:r>
              <a:rPr lang="en-US" sz="3200" dirty="0"/>
              <a:t>Validation is a </a:t>
            </a:r>
            <a:r>
              <a:rPr lang="en-US" sz="3200" b="1" dirty="0"/>
              <a:t>critical step that prevents misunderstandings, omissions, and incorrect inferences and conclusions. </a:t>
            </a:r>
          </a:p>
          <a:p>
            <a:r>
              <a:rPr lang="en-US" sz="3200" dirty="0"/>
              <a:t>This process is </a:t>
            </a:r>
            <a:r>
              <a:rPr lang="en-US" sz="3200" b="1" dirty="0"/>
              <a:t>particularly important if data sources are considered unreliable,</a:t>
            </a:r>
            <a:r>
              <a:rPr lang="en-US" sz="3200" dirty="0"/>
              <a:t> such as </a:t>
            </a:r>
            <a:r>
              <a:rPr lang="en-US" sz="3200" b="1" dirty="0"/>
              <a:t>when a client is confused or unable to communicate.</a:t>
            </a:r>
          </a:p>
          <a:p>
            <a:r>
              <a:rPr lang="en-US" sz="3200" dirty="0"/>
              <a:t> If </a:t>
            </a:r>
            <a:r>
              <a:rPr lang="en-US" sz="3200" b="1" dirty="0"/>
              <a:t>two sources provide conflicting data</a:t>
            </a:r>
            <a:r>
              <a:rPr lang="en-US" sz="3200" dirty="0"/>
              <a:t>, further information or </a:t>
            </a:r>
            <a:r>
              <a:rPr lang="en-US" sz="3200" b="1" dirty="0"/>
              <a:t>clarification must be sought. </a:t>
            </a:r>
          </a:p>
          <a:p>
            <a:r>
              <a:rPr lang="en-US" sz="3200" dirty="0"/>
              <a:t>Findings should be </a:t>
            </a:r>
            <a:r>
              <a:rPr lang="en-US" sz="3200" b="1" dirty="0"/>
              <a:t>rechecked and confirmed</a:t>
            </a:r>
            <a:r>
              <a:rPr lang="en-US" sz="3200" dirty="0"/>
              <a:t>.</a:t>
            </a:r>
          </a:p>
          <a:p>
            <a:endParaRPr lang="en-US" dirty="0"/>
          </a:p>
        </p:txBody>
      </p:sp>
    </p:spTree>
    <p:extLst>
      <p:ext uri="{BB962C8B-B14F-4D97-AF65-F5344CB8AC3E}">
        <p14:creationId xmlns:p14="http://schemas.microsoft.com/office/powerpoint/2010/main" val="3815837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314-FB75-4AF8-9468-94381103261F}"/>
              </a:ext>
            </a:extLst>
          </p:cNvPr>
          <p:cNvSpPr>
            <a:spLocks noGrp="1"/>
          </p:cNvSpPr>
          <p:nvPr>
            <p:ph type="title"/>
          </p:nvPr>
        </p:nvSpPr>
        <p:spPr>
          <a:xfrm>
            <a:off x="1295402" y="982132"/>
            <a:ext cx="9601196" cy="708445"/>
          </a:xfrm>
        </p:spPr>
        <p:txBody>
          <a:bodyPr>
            <a:normAutofit fontScale="90000"/>
          </a:bodyPr>
          <a:lstStyle/>
          <a:p>
            <a:r>
              <a:rPr lang="en-US" dirty="0"/>
              <a:t>ORGANIZING DATA</a:t>
            </a:r>
            <a:br>
              <a:rPr lang="en-US" dirty="0"/>
            </a:br>
            <a:endParaRPr lang="en-US" dirty="0"/>
          </a:p>
        </p:txBody>
      </p:sp>
      <p:sp>
        <p:nvSpPr>
          <p:cNvPr id="3" name="Content Placeholder 2">
            <a:extLst>
              <a:ext uri="{FF2B5EF4-FFF2-40B4-BE49-F238E27FC236}">
                <a16:creationId xmlns:a16="http://schemas.microsoft.com/office/drawing/2014/main" id="{B7A6E7B8-6171-40FA-9D2E-3FA8BA69E229}"/>
              </a:ext>
            </a:extLst>
          </p:cNvPr>
          <p:cNvSpPr>
            <a:spLocks noGrp="1"/>
          </p:cNvSpPr>
          <p:nvPr>
            <p:ph idx="1"/>
          </p:nvPr>
        </p:nvSpPr>
        <p:spPr>
          <a:xfrm>
            <a:off x="850605" y="1371600"/>
            <a:ext cx="10483702" cy="4795284"/>
          </a:xfrm>
        </p:spPr>
        <p:txBody>
          <a:bodyPr/>
          <a:lstStyle/>
          <a:p>
            <a:r>
              <a:rPr lang="en-US" sz="3200" dirty="0"/>
              <a:t>Collected data must be organized so as to be useful to the health care professional collecting the data and </a:t>
            </a:r>
            <a:r>
              <a:rPr lang="en-US" sz="3200" b="1" dirty="0"/>
              <a:t>to the health care professional </a:t>
            </a:r>
            <a:r>
              <a:rPr lang="en-US" sz="3200" dirty="0"/>
              <a:t>involved in the patient care.</a:t>
            </a:r>
          </a:p>
          <a:p>
            <a:r>
              <a:rPr lang="en-US" sz="3200" dirty="0"/>
              <a:t>After being organized in categories, the </a:t>
            </a:r>
            <a:r>
              <a:rPr lang="en-US" sz="3200" b="1" dirty="0"/>
              <a:t>data are clustered into groups of related pieces. </a:t>
            </a:r>
          </a:p>
          <a:p>
            <a:r>
              <a:rPr lang="en-US" sz="3200" b="1" dirty="0"/>
              <a:t>Data clustering </a:t>
            </a:r>
            <a:r>
              <a:rPr lang="en-US" sz="3200" dirty="0"/>
              <a:t>is the process of putting data together in order to </a:t>
            </a:r>
            <a:r>
              <a:rPr lang="en-US" sz="3200" b="1" dirty="0"/>
              <a:t>identify areas of the client’s problems and strengths</a:t>
            </a:r>
            <a:r>
              <a:rPr lang="en-US" sz="3200" dirty="0"/>
              <a:t>.</a:t>
            </a:r>
          </a:p>
          <a:p>
            <a:endParaRPr lang="en-US" dirty="0"/>
          </a:p>
        </p:txBody>
      </p:sp>
    </p:spTree>
    <p:extLst>
      <p:ext uri="{BB962C8B-B14F-4D97-AF65-F5344CB8AC3E}">
        <p14:creationId xmlns:p14="http://schemas.microsoft.com/office/powerpoint/2010/main" val="83613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5C6E-97B9-47F8-855A-7F9BFF1BFD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DA86FE-35A3-4D96-A9ED-BF8DF55713A8}"/>
              </a:ext>
            </a:extLst>
          </p:cNvPr>
          <p:cNvSpPr>
            <a:spLocks noGrp="1"/>
          </p:cNvSpPr>
          <p:nvPr>
            <p:ph idx="1"/>
          </p:nvPr>
        </p:nvSpPr>
        <p:spPr>
          <a:xfrm>
            <a:off x="1295400" y="2409825"/>
            <a:ext cx="10039349" cy="3657599"/>
          </a:xfrm>
        </p:spPr>
        <p:txBody>
          <a:bodyPr/>
          <a:lstStyle/>
          <a:p>
            <a:r>
              <a:rPr lang="en-US" sz="3200" dirty="0"/>
              <a:t>It is the application of critical thinking to clients’ activities.</a:t>
            </a:r>
          </a:p>
          <a:p>
            <a:r>
              <a:rPr lang="en-US" sz="3200" dirty="0"/>
              <a:t>It  is also a series of scientific knowledge to diagnose the strengths and nursing needs of persons and to implement therapeutic actions for the purpose of attaining, maintaining and promoting biopsychosocial functioning.</a:t>
            </a:r>
          </a:p>
          <a:p>
            <a:endParaRPr lang="en-US" dirty="0"/>
          </a:p>
        </p:txBody>
      </p:sp>
    </p:spTree>
    <p:extLst>
      <p:ext uri="{BB962C8B-B14F-4D97-AF65-F5344CB8AC3E}">
        <p14:creationId xmlns:p14="http://schemas.microsoft.com/office/powerpoint/2010/main" val="3842920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B4332-6FE5-45F0-8D9E-45B33D7065AD}"/>
              </a:ext>
            </a:extLst>
          </p:cNvPr>
          <p:cNvSpPr>
            <a:spLocks noGrp="1"/>
          </p:cNvSpPr>
          <p:nvPr>
            <p:ph idx="4294967295"/>
          </p:nvPr>
        </p:nvSpPr>
        <p:spPr>
          <a:xfrm>
            <a:off x="797442" y="765545"/>
            <a:ext cx="10600660" cy="5358808"/>
          </a:xfrm>
        </p:spPr>
        <p:txBody>
          <a:bodyPr>
            <a:normAutofit/>
          </a:bodyPr>
          <a:lstStyle/>
          <a:p>
            <a:pPr>
              <a:buFont typeface="Wingdings" panose="05000000000000000000" pitchFamily="2" charset="2"/>
              <a:buChar char="q"/>
            </a:pPr>
            <a:r>
              <a:rPr lang="en-US" sz="2800" dirty="0"/>
              <a:t>An </a:t>
            </a:r>
            <a:r>
              <a:rPr lang="en-US" sz="2800" b="1" dirty="0"/>
              <a:t>assessment model </a:t>
            </a:r>
            <a:r>
              <a:rPr lang="en-US" sz="2800" dirty="0"/>
              <a:t>is a framework providing a systematic way to organize data. A few of the many assessment models available to nurses include:</a:t>
            </a:r>
          </a:p>
          <a:p>
            <a:pPr lvl="0"/>
            <a:r>
              <a:rPr lang="en-US" sz="2800" b="1" dirty="0"/>
              <a:t>Hierarchy needs: </a:t>
            </a:r>
            <a:r>
              <a:rPr lang="en-US" sz="2800" dirty="0"/>
              <a:t>Maslow’s hierarchy needs </a:t>
            </a:r>
            <a:r>
              <a:rPr lang="en-US" sz="2800" b="1" dirty="0"/>
              <a:t>(physiological) must be met before higher-level can be met</a:t>
            </a:r>
            <a:r>
              <a:rPr lang="en-US" sz="2800" dirty="0"/>
              <a:t>. An initial assessment of all physiological needs followed by assessment of the higher level is necessary when using this model.</a:t>
            </a:r>
          </a:p>
          <a:p>
            <a:pPr lvl="0"/>
            <a:r>
              <a:rPr lang="en-US" sz="2800" b="1" dirty="0"/>
              <a:t>Body systems model: </a:t>
            </a:r>
            <a:r>
              <a:rPr lang="en-US" sz="2800" dirty="0"/>
              <a:t>this organizes </a:t>
            </a:r>
            <a:r>
              <a:rPr lang="en-US" sz="2800" b="1" dirty="0"/>
              <a:t>data collection according to the tissue and organ functions </a:t>
            </a:r>
            <a:r>
              <a:rPr lang="en-US" sz="2800" dirty="0"/>
              <a:t>in the various body systems (e.g. respiratory, cardiovascular etc.)  It’s also called </a:t>
            </a:r>
            <a:r>
              <a:rPr lang="en-US" sz="2800" b="1" dirty="0"/>
              <a:t>medical model.</a:t>
            </a:r>
          </a:p>
        </p:txBody>
      </p:sp>
    </p:spTree>
    <p:extLst>
      <p:ext uri="{BB962C8B-B14F-4D97-AF65-F5344CB8AC3E}">
        <p14:creationId xmlns:p14="http://schemas.microsoft.com/office/powerpoint/2010/main" val="2673982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EEA7E-756F-41F1-A85C-D69EADC639E6}"/>
              </a:ext>
            </a:extLst>
          </p:cNvPr>
          <p:cNvSpPr/>
          <p:nvPr/>
        </p:nvSpPr>
        <p:spPr>
          <a:xfrm>
            <a:off x="1116418" y="925033"/>
            <a:ext cx="10154093" cy="4524315"/>
          </a:xfrm>
          <a:prstGeom prst="rect">
            <a:avLst/>
          </a:prstGeom>
        </p:spPr>
        <p:txBody>
          <a:bodyPr wrap="square">
            <a:spAutoFit/>
          </a:bodyPr>
          <a:lstStyle/>
          <a:p>
            <a:r>
              <a:rPr lang="en-US" sz="3600" b="1" dirty="0"/>
              <a:t>Functional health patterns: Gordon’s functional health patterns </a:t>
            </a:r>
            <a:r>
              <a:rPr lang="en-US" sz="3600" dirty="0"/>
              <a:t>provide a framework for </a:t>
            </a:r>
            <a:r>
              <a:rPr lang="en-US" sz="3600" b="1" dirty="0"/>
              <a:t>data collection focusing on the 11 functional health patterns</a:t>
            </a:r>
            <a:r>
              <a:rPr lang="en-US" sz="3600" dirty="0"/>
              <a:t>. </a:t>
            </a:r>
          </a:p>
          <a:p>
            <a:pPr marL="571500" indent="-571500">
              <a:buFont typeface="Wingdings" panose="05000000000000000000" pitchFamily="2" charset="2"/>
              <a:buChar char="ü"/>
            </a:pPr>
            <a:r>
              <a:rPr lang="en-US" sz="3600" dirty="0"/>
              <a:t>These functional health pattern areas </a:t>
            </a:r>
            <a:r>
              <a:rPr lang="en-US" sz="3600" b="1" dirty="0"/>
              <a:t>cluster information </a:t>
            </a:r>
            <a:r>
              <a:rPr lang="en-US" sz="3600" dirty="0"/>
              <a:t>about </a:t>
            </a:r>
            <a:r>
              <a:rPr lang="en-US" sz="3600" b="1" dirty="0"/>
              <a:t>habitual patterns and any recent changes </a:t>
            </a:r>
            <a:r>
              <a:rPr lang="en-US" sz="3600" dirty="0"/>
              <a:t>to </a:t>
            </a:r>
            <a:r>
              <a:rPr lang="en-US" sz="3600" b="1" dirty="0"/>
              <a:t>determine if the client’s current response is functional or dysfunctional</a:t>
            </a:r>
            <a:r>
              <a:rPr lang="en-US" sz="3200" dirty="0"/>
              <a:t>. </a:t>
            </a:r>
          </a:p>
        </p:txBody>
      </p:sp>
    </p:spTree>
    <p:extLst>
      <p:ext uri="{BB962C8B-B14F-4D97-AF65-F5344CB8AC3E}">
        <p14:creationId xmlns:p14="http://schemas.microsoft.com/office/powerpoint/2010/main" val="2175441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073A-3B9B-44C6-B5EC-256B7037AD0C}"/>
              </a:ext>
            </a:extLst>
          </p:cNvPr>
          <p:cNvSpPr>
            <a:spLocks noGrp="1"/>
          </p:cNvSpPr>
          <p:nvPr>
            <p:ph type="title"/>
          </p:nvPr>
        </p:nvSpPr>
        <p:spPr>
          <a:xfrm>
            <a:off x="1295402" y="776177"/>
            <a:ext cx="9601196" cy="754912"/>
          </a:xfrm>
        </p:spPr>
        <p:txBody>
          <a:bodyPr>
            <a:normAutofit fontScale="90000"/>
          </a:bodyPr>
          <a:lstStyle/>
          <a:p>
            <a:r>
              <a:rPr lang="en-US" dirty="0"/>
              <a:t>These 11 patterns are:</a:t>
            </a:r>
            <a:br>
              <a:rPr lang="en-US" dirty="0"/>
            </a:br>
            <a:endParaRPr lang="en-US" dirty="0"/>
          </a:p>
        </p:txBody>
      </p:sp>
      <p:sp>
        <p:nvSpPr>
          <p:cNvPr id="3" name="Content Placeholder 2">
            <a:extLst>
              <a:ext uri="{FF2B5EF4-FFF2-40B4-BE49-F238E27FC236}">
                <a16:creationId xmlns:a16="http://schemas.microsoft.com/office/drawing/2014/main" id="{7C709324-F95D-4CC6-B820-C2878031E9E7}"/>
              </a:ext>
            </a:extLst>
          </p:cNvPr>
          <p:cNvSpPr>
            <a:spLocks noGrp="1"/>
          </p:cNvSpPr>
          <p:nvPr>
            <p:ph idx="1"/>
          </p:nvPr>
        </p:nvSpPr>
        <p:spPr>
          <a:xfrm>
            <a:off x="1295401" y="1063256"/>
            <a:ext cx="9601196" cy="5167423"/>
          </a:xfrm>
        </p:spPr>
        <p:txBody>
          <a:bodyPr>
            <a:normAutofit fontScale="92500" lnSpcReduction="10000"/>
          </a:bodyPr>
          <a:lstStyle/>
          <a:p>
            <a:pPr lvl="0"/>
            <a:r>
              <a:rPr lang="en-US" dirty="0"/>
              <a:t>Health perceptions/health management patterns</a:t>
            </a:r>
          </a:p>
          <a:p>
            <a:pPr lvl="0"/>
            <a:r>
              <a:rPr lang="en-US" dirty="0"/>
              <a:t>Nutritional metabolic pattern</a:t>
            </a:r>
          </a:p>
          <a:p>
            <a:pPr lvl="0"/>
            <a:r>
              <a:rPr lang="en-US" dirty="0"/>
              <a:t>Elimination pattern</a:t>
            </a:r>
          </a:p>
          <a:p>
            <a:pPr lvl="0"/>
            <a:r>
              <a:rPr lang="en-US" dirty="0"/>
              <a:t>Activity/exercise pattern</a:t>
            </a:r>
          </a:p>
          <a:p>
            <a:pPr lvl="0"/>
            <a:r>
              <a:rPr lang="en-US" dirty="0"/>
              <a:t>Cognitive/perceptual pattern</a:t>
            </a:r>
          </a:p>
          <a:p>
            <a:pPr lvl="0"/>
            <a:r>
              <a:rPr lang="en-US" dirty="0"/>
              <a:t>Sleep/rest pattern</a:t>
            </a:r>
          </a:p>
          <a:p>
            <a:pPr lvl="0"/>
            <a:r>
              <a:rPr lang="en-US" dirty="0"/>
              <a:t>Self-perception/ self-concept pattern</a:t>
            </a:r>
          </a:p>
          <a:p>
            <a:pPr lvl="0"/>
            <a:r>
              <a:rPr lang="en-US" dirty="0"/>
              <a:t>Role/relationship patter</a:t>
            </a:r>
          </a:p>
          <a:p>
            <a:pPr lvl="0"/>
            <a:r>
              <a:rPr lang="en-US" dirty="0"/>
              <a:t>Sexuality/reproductive pattern</a:t>
            </a:r>
          </a:p>
          <a:p>
            <a:pPr lvl="0"/>
            <a:r>
              <a:rPr lang="en-US" dirty="0"/>
              <a:t>Coping/stress-tolerance pattern</a:t>
            </a:r>
          </a:p>
          <a:p>
            <a:pPr lvl="0"/>
            <a:r>
              <a:rPr lang="en-US" dirty="0"/>
              <a:t>Value/belief pattern</a:t>
            </a:r>
          </a:p>
          <a:p>
            <a:endParaRPr lang="en-US" dirty="0"/>
          </a:p>
        </p:txBody>
      </p:sp>
    </p:spTree>
    <p:extLst>
      <p:ext uri="{BB962C8B-B14F-4D97-AF65-F5344CB8AC3E}">
        <p14:creationId xmlns:p14="http://schemas.microsoft.com/office/powerpoint/2010/main" val="381031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A614-3E42-4A38-BDD8-5BE6923814EB}"/>
              </a:ext>
            </a:extLst>
          </p:cNvPr>
          <p:cNvSpPr>
            <a:spLocks noGrp="1"/>
          </p:cNvSpPr>
          <p:nvPr>
            <p:ph type="title"/>
          </p:nvPr>
        </p:nvSpPr>
        <p:spPr>
          <a:xfrm>
            <a:off x="1295402" y="776177"/>
            <a:ext cx="9601196" cy="808074"/>
          </a:xfrm>
        </p:spPr>
        <p:txBody>
          <a:bodyPr>
            <a:normAutofit/>
          </a:bodyPr>
          <a:lstStyle/>
          <a:p>
            <a:r>
              <a:rPr lang="en-US" dirty="0"/>
              <a:t>Theory of self-care:</a:t>
            </a:r>
          </a:p>
        </p:txBody>
      </p:sp>
      <p:sp>
        <p:nvSpPr>
          <p:cNvPr id="3" name="Content Placeholder 2">
            <a:extLst>
              <a:ext uri="{FF2B5EF4-FFF2-40B4-BE49-F238E27FC236}">
                <a16:creationId xmlns:a16="http://schemas.microsoft.com/office/drawing/2014/main" id="{4F379430-FD95-4E9A-B592-0021E84CA30B}"/>
              </a:ext>
            </a:extLst>
          </p:cNvPr>
          <p:cNvSpPr>
            <a:spLocks noGrp="1"/>
          </p:cNvSpPr>
          <p:nvPr>
            <p:ph idx="1"/>
          </p:nvPr>
        </p:nvSpPr>
        <p:spPr>
          <a:xfrm>
            <a:off x="850606" y="1956391"/>
            <a:ext cx="10494334" cy="4221126"/>
          </a:xfrm>
        </p:spPr>
        <p:txBody>
          <a:bodyPr>
            <a:normAutofit/>
          </a:bodyPr>
          <a:lstStyle/>
          <a:p>
            <a:pPr lvl="0"/>
            <a:r>
              <a:rPr lang="en-US" sz="2800" dirty="0"/>
              <a:t>Orem (2001) developed the theory of self-care based on a client’s ability to perform self-care activities. According to the theory, the self-care essentials are:</a:t>
            </a:r>
          </a:p>
          <a:p>
            <a:pPr lvl="0"/>
            <a:r>
              <a:rPr lang="en-US" sz="2800" dirty="0"/>
              <a:t>Maintenance of a sufficient intake of air.</a:t>
            </a:r>
          </a:p>
          <a:p>
            <a:pPr lvl="0"/>
            <a:r>
              <a:rPr lang="en-US" sz="2800" dirty="0"/>
              <a:t>Maintenance of sufficient intake of water.</a:t>
            </a:r>
          </a:p>
          <a:p>
            <a:pPr lvl="0"/>
            <a:r>
              <a:rPr lang="en-US" sz="2800" dirty="0"/>
              <a:t>Maintenance of sufficient intake of food</a:t>
            </a:r>
          </a:p>
          <a:p>
            <a:pPr lvl="0"/>
            <a:r>
              <a:rPr lang="en-US" sz="2800" dirty="0"/>
              <a:t>Provision of care associated with elimination processes and excrements.</a:t>
            </a:r>
          </a:p>
          <a:p>
            <a:endParaRPr lang="en-US" dirty="0"/>
          </a:p>
        </p:txBody>
      </p:sp>
    </p:spTree>
    <p:extLst>
      <p:ext uri="{BB962C8B-B14F-4D97-AF65-F5344CB8AC3E}">
        <p14:creationId xmlns:p14="http://schemas.microsoft.com/office/powerpoint/2010/main" val="1244962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2D50-816B-4FFF-9B61-4EB86303080E}"/>
              </a:ext>
            </a:extLst>
          </p:cNvPr>
          <p:cNvSpPr>
            <a:spLocks noGrp="1"/>
          </p:cNvSpPr>
          <p:nvPr>
            <p:ph type="title"/>
          </p:nvPr>
        </p:nvSpPr>
        <p:spPr>
          <a:xfrm>
            <a:off x="1295402" y="982132"/>
            <a:ext cx="9601196" cy="899831"/>
          </a:xfrm>
        </p:spPr>
        <p:txBody>
          <a:bodyPr/>
          <a:lstStyle/>
          <a:p>
            <a:r>
              <a:rPr lang="en-US" dirty="0"/>
              <a:t>Theory of self-care</a:t>
            </a:r>
          </a:p>
        </p:txBody>
      </p:sp>
      <p:sp>
        <p:nvSpPr>
          <p:cNvPr id="3" name="Content Placeholder 2">
            <a:extLst>
              <a:ext uri="{FF2B5EF4-FFF2-40B4-BE49-F238E27FC236}">
                <a16:creationId xmlns:a16="http://schemas.microsoft.com/office/drawing/2014/main" id="{7C8BFBE5-C4DF-47FC-B4D8-A45B618C7465}"/>
              </a:ext>
            </a:extLst>
          </p:cNvPr>
          <p:cNvSpPr>
            <a:spLocks noGrp="1"/>
          </p:cNvSpPr>
          <p:nvPr>
            <p:ph idx="1"/>
          </p:nvPr>
        </p:nvSpPr>
        <p:spPr>
          <a:xfrm>
            <a:off x="861236" y="1881963"/>
            <a:ext cx="10409275" cy="4284921"/>
          </a:xfrm>
        </p:spPr>
        <p:txBody>
          <a:bodyPr/>
          <a:lstStyle/>
          <a:p>
            <a:pPr lvl="0"/>
            <a:r>
              <a:rPr lang="en-US" sz="2800" dirty="0"/>
              <a:t>Maintenance of balance between activity and rest</a:t>
            </a:r>
          </a:p>
          <a:p>
            <a:pPr lvl="0"/>
            <a:r>
              <a:rPr lang="en-US" sz="2800" dirty="0"/>
              <a:t>Maintenance of a balance between solitude and social interaction</a:t>
            </a:r>
          </a:p>
          <a:p>
            <a:pPr lvl="0"/>
            <a:r>
              <a:rPr lang="en-US" sz="2800" dirty="0"/>
              <a:t>Prevention of hazards to human life, human functioning and human well-being</a:t>
            </a:r>
          </a:p>
          <a:p>
            <a:pPr lvl="0"/>
            <a:r>
              <a:rPr lang="en-US" sz="2800" dirty="0"/>
              <a:t>Promotion of human functioning and development within social groups in accord with human potential, known human limitations, and the human desire to be normal (Orem 2001).</a:t>
            </a:r>
          </a:p>
          <a:p>
            <a:endParaRPr lang="en-US" dirty="0"/>
          </a:p>
        </p:txBody>
      </p:sp>
    </p:spTree>
    <p:extLst>
      <p:ext uri="{BB962C8B-B14F-4D97-AF65-F5344CB8AC3E}">
        <p14:creationId xmlns:p14="http://schemas.microsoft.com/office/powerpoint/2010/main" val="144396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B74F-6ECD-4BEA-8601-02E013EACC0A}"/>
              </a:ext>
            </a:extLst>
          </p:cNvPr>
          <p:cNvSpPr>
            <a:spLocks noGrp="1"/>
          </p:cNvSpPr>
          <p:nvPr>
            <p:ph type="title"/>
          </p:nvPr>
        </p:nvSpPr>
        <p:spPr>
          <a:xfrm>
            <a:off x="1295402" y="744279"/>
            <a:ext cx="9601196" cy="978195"/>
          </a:xfrm>
        </p:spPr>
        <p:txBody>
          <a:bodyPr>
            <a:normAutofit fontScale="90000"/>
          </a:bodyPr>
          <a:lstStyle/>
          <a:p>
            <a:r>
              <a:rPr lang="en-US" dirty="0"/>
              <a:t>INTERPRETAING DATA</a:t>
            </a:r>
            <a:br>
              <a:rPr lang="en-US" dirty="0"/>
            </a:br>
            <a:endParaRPr lang="en-US" dirty="0"/>
          </a:p>
        </p:txBody>
      </p:sp>
      <p:sp>
        <p:nvSpPr>
          <p:cNvPr id="3" name="Content Placeholder 2">
            <a:extLst>
              <a:ext uri="{FF2B5EF4-FFF2-40B4-BE49-F238E27FC236}">
                <a16:creationId xmlns:a16="http://schemas.microsoft.com/office/drawing/2014/main" id="{101E40EE-BD6D-49FF-8325-F3CB284877AD}"/>
              </a:ext>
            </a:extLst>
          </p:cNvPr>
          <p:cNvSpPr>
            <a:spLocks noGrp="1"/>
          </p:cNvSpPr>
          <p:nvPr>
            <p:ph idx="1"/>
          </p:nvPr>
        </p:nvSpPr>
        <p:spPr>
          <a:xfrm>
            <a:off x="861237" y="1212112"/>
            <a:ext cx="10504968" cy="5103628"/>
          </a:xfrm>
        </p:spPr>
        <p:txBody>
          <a:bodyPr>
            <a:normAutofit/>
          </a:bodyPr>
          <a:lstStyle/>
          <a:p>
            <a:r>
              <a:rPr lang="en-US" sz="3200" dirty="0"/>
              <a:t>After data has been collected, the nurse can begin </a:t>
            </a:r>
            <a:r>
              <a:rPr lang="en-US" sz="3200" b="1" dirty="0"/>
              <a:t>developing impressions or inferences about the meaning of the data</a:t>
            </a:r>
            <a:r>
              <a:rPr lang="en-US" sz="3200" dirty="0"/>
              <a:t>.</a:t>
            </a:r>
          </a:p>
          <a:p>
            <a:r>
              <a:rPr lang="en-US" sz="3200" dirty="0"/>
              <a:t> </a:t>
            </a:r>
            <a:r>
              <a:rPr lang="en-US" sz="3200" b="1" dirty="0"/>
              <a:t>Organizing data clusters </a:t>
            </a:r>
            <a:r>
              <a:rPr lang="en-US" sz="3200" dirty="0"/>
              <a:t>helps the nurse </a:t>
            </a:r>
            <a:r>
              <a:rPr lang="en-US" sz="3200" b="1" dirty="0"/>
              <a:t>recognize patterns of response or behavior.</a:t>
            </a:r>
          </a:p>
          <a:p>
            <a:r>
              <a:rPr lang="en-US" sz="3200" dirty="0"/>
              <a:t> When data is placed in clusters the nurse can:</a:t>
            </a:r>
          </a:p>
          <a:p>
            <a:pPr lvl="0">
              <a:buFont typeface="Wingdings" panose="05000000000000000000" pitchFamily="2" charset="2"/>
              <a:buChar char="ü"/>
            </a:pPr>
            <a:r>
              <a:rPr lang="en-US" sz="3200" dirty="0"/>
              <a:t>Distinguish between relevant and irrelevant data.</a:t>
            </a:r>
          </a:p>
          <a:p>
            <a:pPr lvl="0">
              <a:buFont typeface="Wingdings" panose="05000000000000000000" pitchFamily="2" charset="2"/>
              <a:buChar char="ü"/>
            </a:pPr>
            <a:r>
              <a:rPr lang="en-US" sz="3200" dirty="0"/>
              <a:t>Determine whether and where there is gaps in the data</a:t>
            </a:r>
          </a:p>
          <a:p>
            <a:pPr lvl="0">
              <a:buFont typeface="Wingdings" panose="05000000000000000000" pitchFamily="2" charset="2"/>
              <a:buChar char="ü"/>
            </a:pPr>
            <a:r>
              <a:rPr lang="en-US" sz="3200" dirty="0"/>
              <a:t>Identify patterns of causes and effects</a:t>
            </a:r>
          </a:p>
          <a:p>
            <a:pPr marL="0" indent="0">
              <a:buNone/>
            </a:pPr>
            <a:endParaRPr lang="en-US" dirty="0"/>
          </a:p>
          <a:p>
            <a:endParaRPr lang="en-US" dirty="0"/>
          </a:p>
        </p:txBody>
      </p:sp>
    </p:spTree>
    <p:extLst>
      <p:ext uri="{BB962C8B-B14F-4D97-AF65-F5344CB8AC3E}">
        <p14:creationId xmlns:p14="http://schemas.microsoft.com/office/powerpoint/2010/main" val="2287316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A766-C649-4EA7-817F-8187B1E4A85E}"/>
              </a:ext>
            </a:extLst>
          </p:cNvPr>
          <p:cNvSpPr>
            <a:spLocks noGrp="1"/>
          </p:cNvSpPr>
          <p:nvPr>
            <p:ph type="title"/>
          </p:nvPr>
        </p:nvSpPr>
        <p:spPr/>
        <p:txBody>
          <a:bodyPr>
            <a:normAutofit fontScale="90000"/>
          </a:bodyPr>
          <a:lstStyle/>
          <a:p>
            <a:r>
              <a:rPr lang="en-US" dirty="0"/>
              <a:t>DOCUMENTATION OF DATA</a:t>
            </a:r>
            <a:br>
              <a:rPr lang="en-US" dirty="0"/>
            </a:br>
            <a:endParaRPr lang="en-US" dirty="0"/>
          </a:p>
        </p:txBody>
      </p:sp>
      <p:sp>
        <p:nvSpPr>
          <p:cNvPr id="3" name="Content Placeholder 2">
            <a:extLst>
              <a:ext uri="{FF2B5EF4-FFF2-40B4-BE49-F238E27FC236}">
                <a16:creationId xmlns:a16="http://schemas.microsoft.com/office/drawing/2014/main" id="{2B2EDACC-4091-4148-B457-C726787C629D}"/>
              </a:ext>
            </a:extLst>
          </p:cNvPr>
          <p:cNvSpPr>
            <a:spLocks noGrp="1"/>
          </p:cNvSpPr>
          <p:nvPr>
            <p:ph idx="1"/>
          </p:nvPr>
        </p:nvSpPr>
        <p:spPr>
          <a:xfrm>
            <a:off x="871870" y="1669312"/>
            <a:ext cx="10483702" cy="4465674"/>
          </a:xfrm>
        </p:spPr>
        <p:txBody>
          <a:bodyPr>
            <a:normAutofit fontScale="92500"/>
          </a:bodyPr>
          <a:lstStyle/>
          <a:p>
            <a:r>
              <a:rPr lang="en-US" sz="3600" dirty="0"/>
              <a:t>Assessment data must be </a:t>
            </a:r>
            <a:r>
              <a:rPr lang="en-US" sz="3600" b="1" dirty="0"/>
              <a:t>recorded and reported</a:t>
            </a:r>
            <a:r>
              <a:rPr lang="en-US" sz="3600" dirty="0"/>
              <a:t>. </a:t>
            </a:r>
          </a:p>
          <a:p>
            <a:r>
              <a:rPr lang="en-US" sz="3600" dirty="0"/>
              <a:t>The nurse must decide which </a:t>
            </a:r>
            <a:r>
              <a:rPr lang="en-US" sz="3600" b="1" dirty="0"/>
              <a:t>data should immediately be reported to the head nurse and/or physician</a:t>
            </a:r>
          </a:p>
          <a:p>
            <a:r>
              <a:rPr lang="en-US" sz="3600" dirty="0"/>
              <a:t>Documentation takes different formats according to the settings. This includes the following : </a:t>
            </a:r>
          </a:p>
          <a:p>
            <a:pPr>
              <a:buFont typeface="Wingdings" panose="05000000000000000000" pitchFamily="2" charset="2"/>
              <a:buChar char="ü"/>
            </a:pPr>
            <a:r>
              <a:rPr lang="en-US" sz="3600" dirty="0"/>
              <a:t> </a:t>
            </a:r>
            <a:r>
              <a:rPr lang="en-US" sz="3600" b="1" dirty="0"/>
              <a:t>Electronic records </a:t>
            </a:r>
            <a:r>
              <a:rPr lang="en-US" sz="3600" dirty="0"/>
              <a:t>are used with the advancement of technology in support of health care delivery.</a:t>
            </a:r>
          </a:p>
          <a:p>
            <a:endParaRPr lang="en-US" dirty="0"/>
          </a:p>
        </p:txBody>
      </p:sp>
    </p:spTree>
    <p:extLst>
      <p:ext uri="{BB962C8B-B14F-4D97-AF65-F5344CB8AC3E}">
        <p14:creationId xmlns:p14="http://schemas.microsoft.com/office/powerpoint/2010/main" val="1771615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ECDFB-8998-42D8-88C2-BDDA4C083B3D}"/>
              </a:ext>
            </a:extLst>
          </p:cNvPr>
          <p:cNvSpPr>
            <a:spLocks noGrp="1"/>
          </p:cNvSpPr>
          <p:nvPr>
            <p:ph idx="4294967295"/>
          </p:nvPr>
        </p:nvSpPr>
        <p:spPr>
          <a:xfrm>
            <a:off x="1041990" y="786809"/>
            <a:ext cx="10313582" cy="5088529"/>
          </a:xfrm>
        </p:spPr>
        <p:txBody>
          <a:bodyPr/>
          <a:lstStyle/>
          <a:p>
            <a:pPr>
              <a:buFont typeface="Wingdings" panose="05000000000000000000" pitchFamily="2" charset="2"/>
              <a:buChar char="ü"/>
            </a:pPr>
            <a:r>
              <a:rPr lang="en-US" sz="3600" b="1" dirty="0"/>
              <a:t>Manual documentation </a:t>
            </a:r>
            <a:r>
              <a:rPr lang="en-US" sz="3600" dirty="0"/>
              <a:t>is widely used in the Kenyan government health systems in form of patient’s file.</a:t>
            </a:r>
          </a:p>
          <a:p>
            <a:pPr>
              <a:buFont typeface="Wingdings" panose="05000000000000000000" pitchFamily="2" charset="2"/>
              <a:buChar char="ü"/>
            </a:pPr>
            <a:r>
              <a:rPr lang="en-US" sz="3600" dirty="0"/>
              <a:t> </a:t>
            </a:r>
            <a:r>
              <a:rPr lang="en-US" sz="3600" b="1" dirty="0"/>
              <a:t>Multidisciplinary documentation </a:t>
            </a:r>
            <a:r>
              <a:rPr lang="en-US" sz="3600" dirty="0"/>
              <a:t>is being developed with the whole team having access to the record.</a:t>
            </a:r>
          </a:p>
          <a:p>
            <a:r>
              <a:rPr lang="en-US" sz="3600" dirty="0"/>
              <a:t> </a:t>
            </a:r>
            <a:r>
              <a:rPr lang="en-US" sz="3600" b="1" dirty="0"/>
              <a:t>Confidentiality</a:t>
            </a:r>
            <a:r>
              <a:rPr lang="en-US" sz="3600" dirty="0"/>
              <a:t> should be </a:t>
            </a:r>
            <a:r>
              <a:rPr lang="en-US" sz="3600" b="1" dirty="0"/>
              <a:t>maintained at all times regarding documentation</a:t>
            </a:r>
            <a:r>
              <a:rPr lang="en-US" sz="3600" dirty="0"/>
              <a:t> irrespective of the mechanisms being used.</a:t>
            </a:r>
          </a:p>
          <a:p>
            <a:endParaRPr lang="en-US" dirty="0"/>
          </a:p>
        </p:txBody>
      </p:sp>
    </p:spTree>
    <p:extLst>
      <p:ext uri="{BB962C8B-B14F-4D97-AF65-F5344CB8AC3E}">
        <p14:creationId xmlns:p14="http://schemas.microsoft.com/office/powerpoint/2010/main" val="175029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2A64-DC60-4B08-AD72-6D7B6CAA4C70}"/>
              </a:ext>
            </a:extLst>
          </p:cNvPr>
          <p:cNvSpPr>
            <a:spLocks noGrp="1"/>
          </p:cNvSpPr>
          <p:nvPr>
            <p:ph type="title"/>
          </p:nvPr>
        </p:nvSpPr>
        <p:spPr/>
        <p:txBody>
          <a:bodyPr>
            <a:normAutofit fontScale="90000"/>
          </a:bodyPr>
          <a:lstStyle/>
          <a:p>
            <a:r>
              <a:rPr lang="en-US" b="1" dirty="0"/>
              <a:t>NURSING DIAGNOSIS</a:t>
            </a:r>
            <a:br>
              <a:rPr lang="en-US" dirty="0"/>
            </a:br>
            <a:endParaRPr lang="en-US" dirty="0"/>
          </a:p>
        </p:txBody>
      </p:sp>
    </p:spTree>
    <p:extLst>
      <p:ext uri="{BB962C8B-B14F-4D97-AF65-F5344CB8AC3E}">
        <p14:creationId xmlns:p14="http://schemas.microsoft.com/office/powerpoint/2010/main" val="1261841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F64C4-D715-46DF-BC9E-3329BD8E14B2}"/>
              </a:ext>
            </a:extLst>
          </p:cNvPr>
          <p:cNvSpPr>
            <a:spLocks noGrp="1"/>
          </p:cNvSpPr>
          <p:nvPr>
            <p:ph type="title"/>
          </p:nvPr>
        </p:nvSpPr>
        <p:spPr/>
        <p:txBody>
          <a:bodyPr>
            <a:normAutofit fontScale="90000"/>
          </a:bodyPr>
          <a:lstStyle/>
          <a:p>
            <a:r>
              <a:rPr lang="en-US" b="1" dirty="0"/>
              <a:t>NURSING DIAGNOSIS</a:t>
            </a:r>
            <a:br>
              <a:rPr lang="en-US" dirty="0"/>
            </a:br>
            <a:endParaRPr lang="en-US" dirty="0"/>
          </a:p>
        </p:txBody>
      </p:sp>
      <p:sp>
        <p:nvSpPr>
          <p:cNvPr id="4" name="Content Placeholder 3">
            <a:extLst>
              <a:ext uri="{FF2B5EF4-FFF2-40B4-BE49-F238E27FC236}">
                <a16:creationId xmlns:a16="http://schemas.microsoft.com/office/drawing/2014/main" id="{52E3E000-5742-42A6-8400-36F17D8BD4DD}"/>
              </a:ext>
            </a:extLst>
          </p:cNvPr>
          <p:cNvSpPr>
            <a:spLocks noGrp="1"/>
          </p:cNvSpPr>
          <p:nvPr>
            <p:ph idx="1"/>
          </p:nvPr>
        </p:nvSpPr>
        <p:spPr>
          <a:xfrm>
            <a:off x="839972" y="1616149"/>
            <a:ext cx="10451805" cy="4486939"/>
          </a:xfrm>
        </p:spPr>
        <p:txBody>
          <a:bodyPr/>
          <a:lstStyle/>
          <a:p>
            <a:r>
              <a:rPr lang="en-US" sz="3200" dirty="0"/>
              <a:t>This is the second phase of the nursing process.it is the phase where the nurse decides the meaning of the assessment data. It includes analyzing of data. Thus analyzing follows assessing and proceeds the actual care planning. Nursing diagnosis summarize the clients strengths and needs within specific functional areas for which nurses are qualified and licensed to promote care and support.</a:t>
            </a:r>
          </a:p>
          <a:p>
            <a:r>
              <a:rPr lang="en-US" sz="3200" dirty="0"/>
              <a:t>It is also the term given to the clients problems.</a:t>
            </a:r>
          </a:p>
          <a:p>
            <a:endParaRPr lang="en-US" dirty="0"/>
          </a:p>
        </p:txBody>
      </p:sp>
    </p:spTree>
    <p:extLst>
      <p:ext uri="{BB962C8B-B14F-4D97-AF65-F5344CB8AC3E}">
        <p14:creationId xmlns:p14="http://schemas.microsoft.com/office/powerpoint/2010/main" val="378855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DACA6-13EF-4CBE-9F43-BBF74AD92B4C}"/>
              </a:ext>
            </a:extLst>
          </p:cNvPr>
          <p:cNvSpPr>
            <a:spLocks noGrp="1"/>
          </p:cNvSpPr>
          <p:nvPr>
            <p:ph type="title"/>
          </p:nvPr>
        </p:nvSpPr>
        <p:spPr>
          <a:xfrm>
            <a:off x="866274" y="982132"/>
            <a:ext cx="10392276" cy="1246718"/>
          </a:xfrm>
        </p:spPr>
        <p:txBody>
          <a:bodyPr>
            <a:normAutofit/>
          </a:bodyPr>
          <a:lstStyle/>
          <a:p>
            <a:r>
              <a:rPr lang="en-US" sz="2800" dirty="0"/>
              <a:t>Nursing process can be defined in terms of three major dimensions which include </a:t>
            </a:r>
            <a:r>
              <a:rPr lang="en-US" sz="2800" b="1" dirty="0"/>
              <a:t>purpose</a:t>
            </a:r>
            <a:r>
              <a:rPr lang="en-US" sz="2800" dirty="0"/>
              <a:t>, </a:t>
            </a:r>
            <a:r>
              <a:rPr lang="en-US" sz="2800" b="1" dirty="0"/>
              <a:t>organization</a:t>
            </a:r>
            <a:r>
              <a:rPr lang="en-US" sz="2800" dirty="0"/>
              <a:t> and </a:t>
            </a:r>
            <a:r>
              <a:rPr lang="en-US" sz="2800" b="1" dirty="0"/>
              <a:t>properties</a:t>
            </a:r>
          </a:p>
        </p:txBody>
      </p:sp>
      <p:sp>
        <p:nvSpPr>
          <p:cNvPr id="3" name="Content Placeholder 2">
            <a:extLst>
              <a:ext uri="{FF2B5EF4-FFF2-40B4-BE49-F238E27FC236}">
                <a16:creationId xmlns:a16="http://schemas.microsoft.com/office/drawing/2014/main" id="{0FEB22F1-94AC-4965-B9D7-60873B0198D3}"/>
              </a:ext>
            </a:extLst>
          </p:cNvPr>
          <p:cNvSpPr>
            <a:spLocks noGrp="1"/>
          </p:cNvSpPr>
          <p:nvPr>
            <p:ph idx="1"/>
          </p:nvPr>
        </p:nvSpPr>
        <p:spPr>
          <a:xfrm>
            <a:off x="866274" y="2390775"/>
            <a:ext cx="10587789" cy="3485093"/>
          </a:xfrm>
        </p:spPr>
        <p:txBody>
          <a:bodyPr>
            <a:normAutofit lnSpcReduction="10000"/>
          </a:bodyPr>
          <a:lstStyle/>
          <a:p>
            <a:r>
              <a:rPr lang="en-US" sz="3200" b="1" dirty="0"/>
              <a:t>Purpose:</a:t>
            </a:r>
            <a:r>
              <a:rPr lang="en-US" sz="3200" dirty="0"/>
              <a:t> primary purpose of the nursing process is to help manage each client care scientifically, holistically and creatively. To do this successfully the nurse needs many intellectual, technical and interpersonal and ethical legal competencies as well as the willingness to use them creatively when working with the clients to promote wellness, prevent disease, or illness, to restore health and to facilitate coping with altered functioning.</a:t>
            </a:r>
          </a:p>
          <a:p>
            <a:endParaRPr lang="en-US" dirty="0"/>
          </a:p>
        </p:txBody>
      </p:sp>
    </p:spTree>
    <p:extLst>
      <p:ext uri="{BB962C8B-B14F-4D97-AF65-F5344CB8AC3E}">
        <p14:creationId xmlns:p14="http://schemas.microsoft.com/office/powerpoint/2010/main" val="8596113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7580-1654-46F2-99D7-44C57F31207C}"/>
              </a:ext>
            </a:extLst>
          </p:cNvPr>
          <p:cNvSpPr>
            <a:spLocks noGrp="1"/>
          </p:cNvSpPr>
          <p:nvPr>
            <p:ph type="title"/>
          </p:nvPr>
        </p:nvSpPr>
        <p:spPr>
          <a:xfrm>
            <a:off x="1295402" y="744278"/>
            <a:ext cx="9601196" cy="882503"/>
          </a:xfrm>
        </p:spPr>
        <p:txBody>
          <a:bodyPr>
            <a:normAutofit/>
          </a:bodyPr>
          <a:lstStyle/>
          <a:p>
            <a:r>
              <a:rPr lang="en-US" u="sng" dirty="0"/>
              <a:t>Components of a nursing diagnosis</a:t>
            </a:r>
            <a:endParaRPr lang="en-US" dirty="0"/>
          </a:p>
        </p:txBody>
      </p:sp>
      <p:sp>
        <p:nvSpPr>
          <p:cNvPr id="3" name="Content Placeholder 2">
            <a:extLst>
              <a:ext uri="{FF2B5EF4-FFF2-40B4-BE49-F238E27FC236}">
                <a16:creationId xmlns:a16="http://schemas.microsoft.com/office/drawing/2014/main" id="{EF070E8E-F385-4CE9-A648-9DC75131B177}"/>
              </a:ext>
            </a:extLst>
          </p:cNvPr>
          <p:cNvSpPr>
            <a:spLocks noGrp="1"/>
          </p:cNvSpPr>
          <p:nvPr>
            <p:ph idx="1"/>
          </p:nvPr>
        </p:nvSpPr>
        <p:spPr>
          <a:xfrm>
            <a:off x="871870" y="1765005"/>
            <a:ext cx="10430539" cy="4110863"/>
          </a:xfrm>
        </p:spPr>
        <p:txBody>
          <a:bodyPr>
            <a:normAutofit lnSpcReduction="10000"/>
          </a:bodyPr>
          <a:lstStyle/>
          <a:p>
            <a:pPr lvl="0">
              <a:buFont typeface="Wingdings" panose="05000000000000000000" pitchFamily="2" charset="2"/>
              <a:buChar char="v"/>
            </a:pPr>
            <a:r>
              <a:rPr lang="en-US" sz="3200" b="1" dirty="0"/>
              <a:t>Diagnostic label or problem statement</a:t>
            </a:r>
          </a:p>
          <a:p>
            <a:r>
              <a:rPr lang="en-US" sz="3200" dirty="0"/>
              <a:t>This is a description of the client’s individual, family, community health problem for which nursing therapy is given.</a:t>
            </a:r>
          </a:p>
          <a:p>
            <a:r>
              <a:rPr lang="en-US" sz="3200" dirty="0"/>
              <a:t>-</a:t>
            </a:r>
            <a:r>
              <a:rPr lang="en-US" sz="3200" b="1" dirty="0"/>
              <a:t>Definitions of health problems: </a:t>
            </a:r>
            <a:r>
              <a:rPr lang="en-US" sz="3200" dirty="0"/>
              <a:t>Nearly all approved diagnosis have accompanying definitions to better explain the health state they represent. They clarify more about the health state than the apparent from the label alone. Examples altered parenting, caregiver role strain, social isolation </a:t>
            </a:r>
            <a:r>
              <a:rPr lang="en-US" sz="3200" dirty="0" err="1"/>
              <a:t>etc</a:t>
            </a:r>
            <a:endParaRPr lang="en-US" sz="3200" dirty="0"/>
          </a:p>
          <a:p>
            <a:endParaRPr lang="en-US" dirty="0"/>
          </a:p>
        </p:txBody>
      </p:sp>
    </p:spTree>
    <p:extLst>
      <p:ext uri="{BB962C8B-B14F-4D97-AF65-F5344CB8AC3E}">
        <p14:creationId xmlns:p14="http://schemas.microsoft.com/office/powerpoint/2010/main" val="934018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2F814-972B-4FC6-BF6F-75EDCA4657A3}"/>
              </a:ext>
            </a:extLst>
          </p:cNvPr>
          <p:cNvSpPr>
            <a:spLocks noGrp="1"/>
          </p:cNvSpPr>
          <p:nvPr>
            <p:ph idx="4294967295"/>
          </p:nvPr>
        </p:nvSpPr>
        <p:spPr>
          <a:xfrm>
            <a:off x="882501" y="818707"/>
            <a:ext cx="10451805" cy="5056631"/>
          </a:xfrm>
        </p:spPr>
        <p:txBody>
          <a:bodyPr>
            <a:normAutofit lnSpcReduction="10000"/>
          </a:bodyPr>
          <a:lstStyle/>
          <a:p>
            <a:r>
              <a:rPr lang="en-US" sz="3600" dirty="0"/>
              <a:t>Making diagnostic labels specific: some nursing diagnosis need accompanying qualifiers or specifically based on the characteristics of the health problem as it manifests itself in a particular patient. Examples:</a:t>
            </a:r>
          </a:p>
          <a:p>
            <a:r>
              <a:rPr lang="en-US" sz="3600" b="1" i="1" dirty="0"/>
              <a:t>Altered peripheral</a:t>
            </a:r>
            <a:r>
              <a:rPr lang="en-US" sz="3600" dirty="0"/>
              <a:t> tissue perfusion </a:t>
            </a:r>
          </a:p>
          <a:p>
            <a:r>
              <a:rPr lang="en-US" sz="3600" b="1" i="1" dirty="0"/>
              <a:t>Altered nutrition</a:t>
            </a:r>
            <a:r>
              <a:rPr lang="en-US" sz="3600" dirty="0"/>
              <a:t> less than body requirements</a:t>
            </a:r>
          </a:p>
          <a:p>
            <a:r>
              <a:rPr lang="en-US" sz="3600" b="1" i="1" dirty="0"/>
              <a:t>Altered nutrition</a:t>
            </a:r>
            <a:r>
              <a:rPr lang="en-US" sz="3600" dirty="0"/>
              <a:t> more than body requirements</a:t>
            </a:r>
          </a:p>
          <a:p>
            <a:r>
              <a:rPr lang="en-US" sz="3600" b="1" i="1" dirty="0"/>
              <a:t>Self-care deficit</a:t>
            </a:r>
            <a:r>
              <a:rPr lang="en-US" sz="3600" dirty="0"/>
              <a:t> bathing</a:t>
            </a:r>
          </a:p>
          <a:p>
            <a:endParaRPr lang="en-US" dirty="0"/>
          </a:p>
        </p:txBody>
      </p:sp>
    </p:spTree>
    <p:extLst>
      <p:ext uri="{BB962C8B-B14F-4D97-AF65-F5344CB8AC3E}">
        <p14:creationId xmlns:p14="http://schemas.microsoft.com/office/powerpoint/2010/main" val="2090452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8BB83-0B99-447F-BFAF-9DA1AC297801}"/>
              </a:ext>
            </a:extLst>
          </p:cNvPr>
          <p:cNvSpPr>
            <a:spLocks noGrp="1"/>
          </p:cNvSpPr>
          <p:nvPr>
            <p:ph idx="4294967295"/>
          </p:nvPr>
        </p:nvSpPr>
        <p:spPr>
          <a:xfrm>
            <a:off x="850606" y="946299"/>
            <a:ext cx="10526232" cy="5167422"/>
          </a:xfrm>
        </p:spPr>
        <p:txBody>
          <a:bodyPr>
            <a:normAutofit/>
          </a:bodyPr>
          <a:lstStyle/>
          <a:p>
            <a:pPr lvl="0" algn="ctr">
              <a:buFont typeface="Wingdings" panose="05000000000000000000" pitchFamily="2" charset="2"/>
              <a:buChar char="v"/>
            </a:pPr>
            <a:r>
              <a:rPr lang="en-US" b="1" dirty="0"/>
              <a:t>Etiology</a:t>
            </a:r>
          </a:p>
          <a:p>
            <a:pPr>
              <a:buFont typeface="Wingdings" panose="05000000000000000000" pitchFamily="2" charset="2"/>
              <a:buChar char="q"/>
            </a:pPr>
            <a:r>
              <a:rPr lang="en-US" dirty="0"/>
              <a:t>These are contributing factors. It identifies one or more probable causes of health problem and gives direction to the required nursing therapy. </a:t>
            </a:r>
          </a:p>
          <a:p>
            <a:pPr>
              <a:buFont typeface="Wingdings" panose="05000000000000000000" pitchFamily="2" charset="2"/>
              <a:buChar char="q"/>
            </a:pPr>
            <a:r>
              <a:rPr lang="en-US" dirty="0"/>
              <a:t>Etiology may include behaviors of the client, environmental factors, or interactions of the two.</a:t>
            </a:r>
          </a:p>
          <a:p>
            <a:pPr lvl="0"/>
            <a:r>
              <a:rPr lang="en-US" b="1" dirty="0"/>
              <a:t>Nursing diagnosis as etiologies</a:t>
            </a:r>
            <a:r>
              <a:rPr lang="en-US" dirty="0"/>
              <a:t>: nursing diagnosis labels can serve as etiology for other diagnosis example anxiety R/T  knowledge deficit </a:t>
            </a:r>
          </a:p>
          <a:p>
            <a:pPr lvl="0"/>
            <a:r>
              <a:rPr lang="en-US" dirty="0"/>
              <a:t>Etiologies as the focus of treatment </a:t>
            </a:r>
            <a:r>
              <a:rPr lang="en-US" dirty="0" err="1"/>
              <a:t>eg</a:t>
            </a:r>
            <a:r>
              <a:rPr lang="en-US" dirty="0"/>
              <a:t> ineffective breathing related to high abdominal incision pain</a:t>
            </a:r>
          </a:p>
          <a:p>
            <a:pPr lvl="0"/>
            <a:r>
              <a:rPr lang="en-US" b="1" dirty="0"/>
              <a:t>Medical diagnosis as etiologies </a:t>
            </a:r>
            <a:r>
              <a:rPr lang="en-US" dirty="0" err="1"/>
              <a:t>eg</a:t>
            </a:r>
            <a:r>
              <a:rPr lang="en-US" dirty="0"/>
              <a:t> ineffective airway clearance R/T chronic obstructive pulmonary disease</a:t>
            </a:r>
          </a:p>
          <a:p>
            <a:endParaRPr lang="en-US" dirty="0"/>
          </a:p>
        </p:txBody>
      </p:sp>
    </p:spTree>
    <p:extLst>
      <p:ext uri="{BB962C8B-B14F-4D97-AF65-F5344CB8AC3E}">
        <p14:creationId xmlns:p14="http://schemas.microsoft.com/office/powerpoint/2010/main" val="3004717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8FA3A-7D75-4AE3-A11B-B9AD31107146}"/>
              </a:ext>
            </a:extLst>
          </p:cNvPr>
          <p:cNvSpPr>
            <a:spLocks noGrp="1"/>
          </p:cNvSpPr>
          <p:nvPr>
            <p:ph idx="4294967295"/>
          </p:nvPr>
        </p:nvSpPr>
        <p:spPr>
          <a:xfrm>
            <a:off x="891362" y="999462"/>
            <a:ext cx="10409275" cy="5120426"/>
          </a:xfrm>
        </p:spPr>
        <p:txBody>
          <a:bodyPr/>
          <a:lstStyle/>
          <a:p>
            <a:pPr lvl="0">
              <a:buFont typeface="Wingdings" panose="05000000000000000000" pitchFamily="2" charset="2"/>
              <a:buChar char="v"/>
            </a:pPr>
            <a:r>
              <a:rPr lang="en-US" sz="3600" dirty="0"/>
              <a:t>Defining characteristic which are the signs and symptoms</a:t>
            </a:r>
          </a:p>
          <a:p>
            <a:r>
              <a:rPr lang="en-US" sz="3600" dirty="0"/>
              <a:t>These provide information necessary to arrive at the diagnostic category is associated with signs and symptoms that occur as a clinical entity.</a:t>
            </a:r>
          </a:p>
          <a:p>
            <a:r>
              <a:rPr lang="en-US" sz="3600" dirty="0"/>
              <a:t>Major signs and symptoms are those that must be present to make a valid diagnosis. Minor characteristics may or not be present.</a:t>
            </a:r>
          </a:p>
          <a:p>
            <a:endParaRPr lang="en-US" dirty="0"/>
          </a:p>
        </p:txBody>
      </p:sp>
    </p:spTree>
    <p:extLst>
      <p:ext uri="{BB962C8B-B14F-4D97-AF65-F5344CB8AC3E}">
        <p14:creationId xmlns:p14="http://schemas.microsoft.com/office/powerpoint/2010/main" val="3317932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D4BBD3-8F63-4A3E-A4D2-1C48813C3F9D}"/>
              </a:ext>
            </a:extLst>
          </p:cNvPr>
          <p:cNvSpPr>
            <a:spLocks noGrp="1"/>
          </p:cNvSpPr>
          <p:nvPr>
            <p:ph idx="4294967295"/>
          </p:nvPr>
        </p:nvSpPr>
        <p:spPr>
          <a:xfrm>
            <a:off x="967563" y="861237"/>
            <a:ext cx="10334846" cy="5156791"/>
          </a:xfrm>
        </p:spPr>
        <p:txBody>
          <a:bodyPr>
            <a:normAutofit lnSpcReduction="10000"/>
          </a:bodyPr>
          <a:lstStyle/>
          <a:p>
            <a:pPr>
              <a:buFont typeface="Wingdings" panose="05000000000000000000" pitchFamily="2" charset="2"/>
              <a:buChar char="q"/>
            </a:pPr>
            <a:r>
              <a:rPr lang="en-US" b="1" dirty="0"/>
              <a:t>Guidelines for defining characteristics</a:t>
            </a:r>
          </a:p>
          <a:p>
            <a:r>
              <a:rPr lang="en-US" dirty="0"/>
              <a:t>making defining characteristics specific: they are in nonspecific form and often need to be modified to reflect the particular situation presented by the patient being diagnosed.eg impaired gas exchange has as one of the possible defining characteristics abnormal blood gases.</a:t>
            </a:r>
          </a:p>
          <a:p>
            <a:r>
              <a:rPr lang="en-US" dirty="0"/>
              <a:t>major or critical defining characteristics: these are designed signs and/or symptoms that must be present for health problems to be considered present</a:t>
            </a:r>
          </a:p>
          <a:p>
            <a:pPr lvl="0"/>
            <a:r>
              <a:rPr lang="en-US" b="1" dirty="0"/>
              <a:t>Writing a diagnostic statement</a:t>
            </a:r>
            <a:r>
              <a:rPr lang="en-US" dirty="0"/>
              <a:t>: this is a clear statement about a client’s actual or potential health problem that is within the scope of independent nursing intervention. Nurses should write the diagnostic statement with either two parts or three parts. 2 parts include problem and etiology only.3 parts diagnostic statement includes the problem, the etiology and the observed signs and symptoms </a:t>
            </a:r>
            <a:r>
              <a:rPr lang="en-US" b="1" dirty="0"/>
              <a:t>PES format</a:t>
            </a:r>
            <a:endParaRPr lang="en-US" dirty="0"/>
          </a:p>
          <a:p>
            <a:endParaRPr lang="en-US" dirty="0"/>
          </a:p>
        </p:txBody>
      </p:sp>
    </p:spTree>
    <p:extLst>
      <p:ext uri="{BB962C8B-B14F-4D97-AF65-F5344CB8AC3E}">
        <p14:creationId xmlns:p14="http://schemas.microsoft.com/office/powerpoint/2010/main" val="3809814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DB27C-1113-4D19-98D4-C962F15ADD72}"/>
              </a:ext>
            </a:extLst>
          </p:cNvPr>
          <p:cNvSpPr>
            <a:spLocks noGrp="1"/>
          </p:cNvSpPr>
          <p:nvPr>
            <p:ph idx="4294967295"/>
          </p:nvPr>
        </p:nvSpPr>
        <p:spPr>
          <a:xfrm>
            <a:off x="1839433" y="733647"/>
            <a:ext cx="8708065" cy="5358809"/>
          </a:xfrm>
        </p:spPr>
        <p:txBody>
          <a:bodyPr>
            <a:normAutofit fontScale="70000" lnSpcReduction="20000"/>
          </a:bodyPr>
          <a:lstStyle/>
          <a:p>
            <a:pPr>
              <a:buFont typeface="Wingdings" panose="05000000000000000000" pitchFamily="2" charset="2"/>
              <a:buChar char="q"/>
            </a:pPr>
            <a:r>
              <a:rPr lang="en-US" b="1" dirty="0"/>
              <a:t>Characteristics of a quality diagnostic statement</a:t>
            </a:r>
            <a:endParaRPr lang="en-US" dirty="0"/>
          </a:p>
          <a:p>
            <a:pPr lvl="0"/>
            <a:r>
              <a:rPr lang="en-US" dirty="0"/>
              <a:t>Clear and concise</a:t>
            </a:r>
          </a:p>
          <a:p>
            <a:pPr lvl="0"/>
            <a:r>
              <a:rPr lang="en-US" dirty="0"/>
              <a:t>Specific and client centered</a:t>
            </a:r>
          </a:p>
          <a:p>
            <a:pPr lvl="0"/>
            <a:r>
              <a:rPr lang="en-US" dirty="0"/>
              <a:t>Relates to one client problem</a:t>
            </a:r>
          </a:p>
          <a:p>
            <a:pPr lvl="0"/>
            <a:r>
              <a:rPr lang="en-US" dirty="0"/>
              <a:t>Its accurate</a:t>
            </a:r>
          </a:p>
          <a:p>
            <a:pPr lvl="0"/>
            <a:r>
              <a:rPr lang="en-US" dirty="0"/>
              <a:t>Based on reliable and relevant assessment data</a:t>
            </a:r>
          </a:p>
          <a:p>
            <a:pPr algn="ctr">
              <a:buFont typeface="Wingdings" panose="05000000000000000000" pitchFamily="2" charset="2"/>
              <a:buChar char="q"/>
            </a:pPr>
            <a:r>
              <a:rPr lang="en-US" b="1" dirty="0"/>
              <a:t>Developing a nursing diagnosis </a:t>
            </a:r>
          </a:p>
          <a:p>
            <a:pPr>
              <a:buFont typeface="Wingdings" panose="05000000000000000000" pitchFamily="2" charset="2"/>
              <a:buChar char="v"/>
            </a:pPr>
            <a:r>
              <a:rPr lang="en-US" dirty="0"/>
              <a:t>Requirements to enable a nurse to develop a nursing diagnosis</a:t>
            </a:r>
          </a:p>
          <a:p>
            <a:pPr lvl="0"/>
            <a:r>
              <a:rPr lang="en-US" dirty="0"/>
              <a:t>Critical thinking</a:t>
            </a:r>
          </a:p>
          <a:p>
            <a:pPr lvl="0"/>
            <a:r>
              <a:rPr lang="en-US" dirty="0"/>
              <a:t>Assessing the database</a:t>
            </a:r>
          </a:p>
          <a:p>
            <a:pPr lvl="0"/>
            <a:r>
              <a:rPr lang="en-US" dirty="0"/>
              <a:t>Validating cues</a:t>
            </a:r>
          </a:p>
          <a:p>
            <a:pPr lvl="0"/>
            <a:r>
              <a:rPr lang="en-US" dirty="0"/>
              <a:t>Interpreting cues</a:t>
            </a:r>
          </a:p>
          <a:p>
            <a:pPr lvl="0"/>
            <a:r>
              <a:rPr lang="en-US" dirty="0"/>
              <a:t>Clustering cues</a:t>
            </a:r>
          </a:p>
          <a:p>
            <a:pPr lvl="0"/>
            <a:r>
              <a:rPr lang="en-US" dirty="0"/>
              <a:t>Consulting NANDA list of nursing diagnosis</a:t>
            </a:r>
          </a:p>
          <a:p>
            <a:pPr lvl="0"/>
            <a:r>
              <a:rPr lang="en-US" dirty="0"/>
              <a:t>Writing the nursing diagnostic statement.</a:t>
            </a:r>
          </a:p>
          <a:p>
            <a:endParaRPr lang="en-US" dirty="0"/>
          </a:p>
        </p:txBody>
      </p:sp>
    </p:spTree>
    <p:extLst>
      <p:ext uri="{BB962C8B-B14F-4D97-AF65-F5344CB8AC3E}">
        <p14:creationId xmlns:p14="http://schemas.microsoft.com/office/powerpoint/2010/main" val="57030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5791-E03B-4ED3-A685-CE01FF7E55A6}"/>
              </a:ext>
            </a:extLst>
          </p:cNvPr>
          <p:cNvSpPr>
            <a:spLocks noGrp="1"/>
          </p:cNvSpPr>
          <p:nvPr>
            <p:ph type="title"/>
          </p:nvPr>
        </p:nvSpPr>
        <p:spPr>
          <a:xfrm>
            <a:off x="1295402" y="982133"/>
            <a:ext cx="9601196" cy="421366"/>
          </a:xfrm>
        </p:spPr>
        <p:txBody>
          <a:bodyPr>
            <a:normAutofit fontScale="90000"/>
          </a:bodyPr>
          <a:lstStyle/>
          <a:p>
            <a:r>
              <a:rPr lang="en-US" dirty="0"/>
              <a:t>TYPES OF NURSING DIAGNOSIS</a:t>
            </a:r>
            <a:br>
              <a:rPr lang="en-US" dirty="0"/>
            </a:br>
            <a:endParaRPr lang="en-US" dirty="0"/>
          </a:p>
        </p:txBody>
      </p:sp>
      <p:sp>
        <p:nvSpPr>
          <p:cNvPr id="3" name="Content Placeholder 2">
            <a:extLst>
              <a:ext uri="{FF2B5EF4-FFF2-40B4-BE49-F238E27FC236}">
                <a16:creationId xmlns:a16="http://schemas.microsoft.com/office/drawing/2014/main" id="{E0F2AC0E-F224-4B04-BBAD-84E33C51597D}"/>
              </a:ext>
            </a:extLst>
          </p:cNvPr>
          <p:cNvSpPr>
            <a:spLocks noGrp="1"/>
          </p:cNvSpPr>
          <p:nvPr>
            <p:ph idx="1"/>
          </p:nvPr>
        </p:nvSpPr>
        <p:spPr>
          <a:xfrm>
            <a:off x="861237" y="1084521"/>
            <a:ext cx="10430540" cy="5029199"/>
          </a:xfrm>
        </p:spPr>
        <p:txBody>
          <a:bodyPr>
            <a:normAutofit/>
          </a:bodyPr>
          <a:lstStyle/>
          <a:p>
            <a:pPr>
              <a:buFont typeface="Wingdings" panose="05000000000000000000" pitchFamily="2" charset="2"/>
              <a:buChar char="q"/>
            </a:pPr>
            <a:r>
              <a:rPr lang="en-US" dirty="0"/>
              <a:t>All world-wide used nursing diagnosis are derived from NANDA (</a:t>
            </a:r>
            <a:r>
              <a:rPr lang="en-US" i="1" dirty="0"/>
              <a:t>NORTH AMERICAN NURSING DIAGNOSIS ASSOCIATION</a:t>
            </a:r>
            <a:r>
              <a:rPr lang="en-US" dirty="0"/>
              <a:t>)</a:t>
            </a:r>
          </a:p>
          <a:p>
            <a:pPr>
              <a:buFont typeface="Wingdings" panose="05000000000000000000" pitchFamily="2" charset="2"/>
              <a:buChar char="v"/>
            </a:pPr>
            <a:r>
              <a:rPr lang="en-US" b="1" dirty="0"/>
              <a:t>Actual diagnosis- has 3 parts</a:t>
            </a:r>
          </a:p>
          <a:p>
            <a:r>
              <a:rPr lang="en-US" dirty="0"/>
              <a:t>An actual nursing diagnosis represents a state that has been clinically validated by identifiable major defining characteristics. </a:t>
            </a:r>
          </a:p>
          <a:p>
            <a:r>
              <a:rPr lang="en-US" dirty="0"/>
              <a:t>This type of nursing diagnosis has the 3 parts coming out clearly.ie the label, etiology and related factors. </a:t>
            </a:r>
          </a:p>
          <a:p>
            <a:r>
              <a:rPr lang="en-US" dirty="0"/>
              <a:t>Example situational low self-esteem related to e.g. pathophysiological (compromised immune system) treatment related (medications, diagnosis, surgery) situational (environmental </a:t>
            </a:r>
            <a:r>
              <a:rPr lang="en-US" dirty="0" err="1"/>
              <a:t>eg</a:t>
            </a:r>
            <a:r>
              <a:rPr lang="en-US" dirty="0"/>
              <a:t> hospitalization, personal experiences e.g. unemployment. Unwanted pregnancy…) maturational (age-related influences) </a:t>
            </a:r>
          </a:p>
          <a:p>
            <a:endParaRPr lang="en-US" dirty="0"/>
          </a:p>
        </p:txBody>
      </p:sp>
    </p:spTree>
    <p:extLst>
      <p:ext uri="{BB962C8B-B14F-4D97-AF65-F5344CB8AC3E}">
        <p14:creationId xmlns:p14="http://schemas.microsoft.com/office/powerpoint/2010/main" val="3650972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42ADB-2F09-4CAE-8D0A-5BF7218C3AD9}"/>
              </a:ext>
            </a:extLst>
          </p:cNvPr>
          <p:cNvSpPr>
            <a:spLocks noGrp="1"/>
          </p:cNvSpPr>
          <p:nvPr>
            <p:ph idx="4294967295"/>
          </p:nvPr>
        </p:nvSpPr>
        <p:spPr>
          <a:xfrm>
            <a:off x="882502" y="637953"/>
            <a:ext cx="10462438" cy="5507666"/>
          </a:xfrm>
        </p:spPr>
        <p:txBody>
          <a:bodyPr>
            <a:noAutofit/>
          </a:bodyPr>
          <a:lstStyle/>
          <a:p>
            <a:pPr>
              <a:buFont typeface="Wingdings" panose="05000000000000000000" pitchFamily="2" charset="2"/>
              <a:buChar char="v"/>
            </a:pPr>
            <a:r>
              <a:rPr lang="en-US" sz="2800" b="1" dirty="0"/>
              <a:t>Risk diagnosis – has 2 parts</a:t>
            </a:r>
          </a:p>
          <a:p>
            <a:r>
              <a:rPr lang="en-US" sz="2800" dirty="0"/>
              <a:t>This is a clinical judgment that an individual, family or community is more vulnerable to develop the problem than others in the same or similar situation. Example… risk for infection related to hospitalization and uncontrolled blood sugars.</a:t>
            </a:r>
          </a:p>
          <a:p>
            <a:pPr>
              <a:buFont typeface="Wingdings" panose="05000000000000000000" pitchFamily="2" charset="2"/>
              <a:buChar char="v"/>
            </a:pPr>
            <a:r>
              <a:rPr lang="en-US" sz="2800" dirty="0"/>
              <a:t>Wellness diagnosis- has 1 part</a:t>
            </a:r>
          </a:p>
          <a:p>
            <a:r>
              <a:rPr lang="en-US" sz="2800" dirty="0"/>
              <a:t>It’s a clinical judgment about an individual, group, or community in transition from a specific level of wellness to a higher level of wellness. Diagnostic statements for wellness nursing diagnosis are one part statements containing the label only. The label begins with ‘potential for enhanced … followed by the higher level of wellness that the individual or group desires </a:t>
            </a:r>
            <a:r>
              <a:rPr lang="en-US" sz="2800" dirty="0" err="1"/>
              <a:t>eg</a:t>
            </a:r>
            <a:r>
              <a:rPr lang="en-US" sz="2800" dirty="0"/>
              <a:t> potential for enhanced family processes</a:t>
            </a:r>
          </a:p>
        </p:txBody>
      </p:sp>
    </p:spTree>
    <p:extLst>
      <p:ext uri="{BB962C8B-B14F-4D97-AF65-F5344CB8AC3E}">
        <p14:creationId xmlns:p14="http://schemas.microsoft.com/office/powerpoint/2010/main" val="166944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F58F-807F-4599-AF80-B0C0FA45A21D}"/>
              </a:ext>
            </a:extLst>
          </p:cNvPr>
          <p:cNvSpPr>
            <a:spLocks noGrp="1"/>
          </p:cNvSpPr>
          <p:nvPr>
            <p:ph idx="4294967295"/>
          </p:nvPr>
        </p:nvSpPr>
        <p:spPr>
          <a:xfrm>
            <a:off x="839972" y="754913"/>
            <a:ext cx="10483701" cy="5326910"/>
          </a:xfrm>
        </p:spPr>
        <p:txBody>
          <a:bodyPr/>
          <a:lstStyle/>
          <a:p>
            <a:r>
              <a:rPr lang="en-US" sz="3200" dirty="0"/>
              <a:t>Remember you will be required to utilize communication, interpersonal and client provider skills in conducting the assessment, collecting and analyzing data using subjective and making objective observations and performing the necessary physical examination. This is followed by formulating a nursing or medical diagnosis to clarify client's needs.</a:t>
            </a:r>
          </a:p>
          <a:p>
            <a:r>
              <a:rPr lang="en-US" sz="3200" dirty="0"/>
              <a:t>Then comes arranging the client's needs accordingly in order of priority, and forming partnership with clients in assessing their care needs and determining appropriate intervention strategies to address them.</a:t>
            </a:r>
          </a:p>
          <a:p>
            <a:endParaRPr lang="en-US" dirty="0"/>
          </a:p>
        </p:txBody>
      </p:sp>
    </p:spTree>
    <p:extLst>
      <p:ext uri="{BB962C8B-B14F-4D97-AF65-F5344CB8AC3E}">
        <p14:creationId xmlns:p14="http://schemas.microsoft.com/office/powerpoint/2010/main" val="2166827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33F9F-931B-4627-B3EC-2DE0BB95E820}"/>
              </a:ext>
            </a:extLst>
          </p:cNvPr>
          <p:cNvSpPr>
            <a:spLocks noGrp="1"/>
          </p:cNvSpPr>
          <p:nvPr>
            <p:ph type="title"/>
          </p:nvPr>
        </p:nvSpPr>
        <p:spPr>
          <a:xfrm>
            <a:off x="1295402" y="712382"/>
            <a:ext cx="9601196" cy="871870"/>
          </a:xfrm>
        </p:spPr>
        <p:txBody>
          <a:bodyPr>
            <a:normAutofit fontScale="90000"/>
          </a:bodyPr>
          <a:lstStyle/>
          <a:p>
            <a:r>
              <a:rPr lang="en-US" b="1" dirty="0"/>
              <a:t>PLANNING</a:t>
            </a:r>
            <a:br>
              <a:rPr lang="en-US" dirty="0"/>
            </a:br>
            <a:endParaRPr lang="en-US" dirty="0"/>
          </a:p>
        </p:txBody>
      </p:sp>
      <p:sp>
        <p:nvSpPr>
          <p:cNvPr id="3" name="Content Placeholder 2">
            <a:extLst>
              <a:ext uri="{FF2B5EF4-FFF2-40B4-BE49-F238E27FC236}">
                <a16:creationId xmlns:a16="http://schemas.microsoft.com/office/drawing/2014/main" id="{9AC1619D-7152-47C8-814D-AC4FD4BB9C60}"/>
              </a:ext>
            </a:extLst>
          </p:cNvPr>
          <p:cNvSpPr>
            <a:spLocks noGrp="1"/>
          </p:cNvSpPr>
          <p:nvPr>
            <p:ph idx="1"/>
          </p:nvPr>
        </p:nvSpPr>
        <p:spPr>
          <a:xfrm>
            <a:off x="871870" y="1584252"/>
            <a:ext cx="10419907" cy="4561366"/>
          </a:xfrm>
        </p:spPr>
        <p:txBody>
          <a:bodyPr>
            <a:normAutofit/>
          </a:bodyPr>
          <a:lstStyle/>
          <a:p>
            <a:r>
              <a:rPr lang="en-US" dirty="0"/>
              <a:t>Once you identify the nursing diagnosis, the next step is to develop the planning components of the nursing process. It involves identifying the persons problems or needs and what nursing care, intervention or support is required.</a:t>
            </a:r>
          </a:p>
          <a:p>
            <a:pPr>
              <a:buFont typeface="Wingdings" panose="05000000000000000000" pitchFamily="2" charset="2"/>
              <a:buChar char="v"/>
            </a:pPr>
            <a:r>
              <a:rPr lang="en-US" b="1" dirty="0"/>
              <a:t>The aims of planning are:</a:t>
            </a:r>
          </a:p>
          <a:p>
            <a:pPr lvl="0"/>
            <a:r>
              <a:rPr lang="en-US" dirty="0"/>
              <a:t>Solve actual problems or meet health needs</a:t>
            </a:r>
          </a:p>
          <a:p>
            <a:pPr lvl="0"/>
            <a:r>
              <a:rPr lang="en-US" dirty="0"/>
              <a:t>Minimize the risk of potential problems</a:t>
            </a:r>
          </a:p>
          <a:p>
            <a:pPr lvl="0"/>
            <a:r>
              <a:rPr lang="en-US" dirty="0"/>
              <a:t>Reduce recurring problems</a:t>
            </a:r>
          </a:p>
          <a:p>
            <a:pPr lvl="0"/>
            <a:r>
              <a:rPr lang="en-US" dirty="0"/>
              <a:t>Assist in the development of coping strategies for problematic health issues</a:t>
            </a:r>
          </a:p>
          <a:p>
            <a:pPr lvl="0"/>
            <a:r>
              <a:rPr lang="en-US" dirty="0"/>
              <a:t>Build on strengths.</a:t>
            </a:r>
          </a:p>
          <a:p>
            <a:endParaRPr lang="en-US" dirty="0"/>
          </a:p>
        </p:txBody>
      </p:sp>
    </p:spTree>
    <p:extLst>
      <p:ext uri="{BB962C8B-B14F-4D97-AF65-F5344CB8AC3E}">
        <p14:creationId xmlns:p14="http://schemas.microsoft.com/office/powerpoint/2010/main" val="124240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F62B8-1297-4FAC-90A2-4CF39919B6A2}"/>
              </a:ext>
            </a:extLst>
          </p:cNvPr>
          <p:cNvSpPr>
            <a:spLocks noGrp="1"/>
          </p:cNvSpPr>
          <p:nvPr>
            <p:ph idx="4294967295"/>
          </p:nvPr>
        </p:nvSpPr>
        <p:spPr>
          <a:xfrm>
            <a:off x="971550" y="1190625"/>
            <a:ext cx="10363200" cy="4684713"/>
          </a:xfrm>
        </p:spPr>
        <p:txBody>
          <a:bodyPr/>
          <a:lstStyle/>
          <a:p>
            <a:r>
              <a:rPr lang="en-US" sz="3600" b="1" dirty="0"/>
              <a:t>Organization: </a:t>
            </a:r>
            <a:r>
              <a:rPr lang="en-US" sz="3600" dirty="0"/>
              <a:t>the nursing process consists of </a:t>
            </a:r>
            <a:r>
              <a:rPr lang="en-US" sz="3600" b="1" dirty="0"/>
              <a:t>5 sequential steps </a:t>
            </a:r>
            <a:r>
              <a:rPr lang="en-US" sz="3600" dirty="0"/>
              <a:t>or interrelated phases, </a:t>
            </a:r>
            <a:r>
              <a:rPr lang="en-US" sz="3600" b="1" dirty="0"/>
              <a:t>assessment, diagnosing, planning, implementation and evaluation</a:t>
            </a:r>
            <a:r>
              <a:rPr lang="en-US" sz="3600" dirty="0"/>
              <a:t>. </a:t>
            </a:r>
          </a:p>
          <a:p>
            <a:r>
              <a:rPr lang="en-US" sz="3600" dirty="0"/>
              <a:t>These are considered as organized steps or components or nursing process.</a:t>
            </a:r>
          </a:p>
          <a:p>
            <a:endParaRPr lang="en-US" dirty="0"/>
          </a:p>
        </p:txBody>
      </p:sp>
    </p:spTree>
    <p:extLst>
      <p:ext uri="{BB962C8B-B14F-4D97-AF65-F5344CB8AC3E}">
        <p14:creationId xmlns:p14="http://schemas.microsoft.com/office/powerpoint/2010/main" val="4176696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BE5A-9085-491D-856B-B9A2387FDAC5}"/>
              </a:ext>
            </a:extLst>
          </p:cNvPr>
          <p:cNvSpPr>
            <a:spLocks noGrp="1"/>
          </p:cNvSpPr>
          <p:nvPr>
            <p:ph type="title"/>
          </p:nvPr>
        </p:nvSpPr>
        <p:spPr>
          <a:xfrm>
            <a:off x="1295402" y="871869"/>
            <a:ext cx="9601196" cy="850605"/>
          </a:xfrm>
        </p:spPr>
        <p:txBody>
          <a:bodyPr>
            <a:normAutofit fontScale="90000"/>
          </a:bodyPr>
          <a:lstStyle/>
          <a:p>
            <a:r>
              <a:rPr lang="en-US" b="1" dirty="0"/>
              <a:t>Planning involves:</a:t>
            </a:r>
            <a:br>
              <a:rPr lang="en-US" b="1" dirty="0"/>
            </a:br>
            <a:endParaRPr lang="en-US" b="1" dirty="0"/>
          </a:p>
        </p:txBody>
      </p:sp>
      <p:sp>
        <p:nvSpPr>
          <p:cNvPr id="3" name="Content Placeholder 2">
            <a:extLst>
              <a:ext uri="{FF2B5EF4-FFF2-40B4-BE49-F238E27FC236}">
                <a16:creationId xmlns:a16="http://schemas.microsoft.com/office/drawing/2014/main" id="{F82E13D1-E318-4C66-B06C-1727DC49CC91}"/>
              </a:ext>
            </a:extLst>
          </p:cNvPr>
          <p:cNvSpPr>
            <a:spLocks noGrp="1"/>
          </p:cNvSpPr>
          <p:nvPr>
            <p:ph idx="1"/>
          </p:nvPr>
        </p:nvSpPr>
        <p:spPr>
          <a:xfrm>
            <a:off x="882502" y="1531088"/>
            <a:ext cx="10494335" cy="4344780"/>
          </a:xfrm>
        </p:spPr>
        <p:txBody>
          <a:bodyPr>
            <a:normAutofit/>
          </a:bodyPr>
          <a:lstStyle/>
          <a:p>
            <a:r>
              <a:rPr lang="en-US" sz="3200" dirty="0"/>
              <a:t> Setting priorities to the nursing diagnoses specifying immediate, intermediate and long term goals of nursing action</a:t>
            </a:r>
          </a:p>
          <a:p>
            <a:r>
              <a:rPr lang="en-US" sz="3200" dirty="0"/>
              <a:t>Identifying specific nursing interventions, appropriate for attaining goals.</a:t>
            </a:r>
          </a:p>
          <a:p>
            <a:r>
              <a:rPr lang="en-US" sz="3200" dirty="0"/>
              <a:t>Identifying interdependent interventions</a:t>
            </a:r>
          </a:p>
          <a:p>
            <a:r>
              <a:rPr lang="en-US" sz="3200" dirty="0"/>
              <a:t>Documenting the nursing diagnosis, goals, nursing interventions and expected outcomes on the nursing care plan</a:t>
            </a:r>
          </a:p>
          <a:p>
            <a:endParaRPr lang="en-US" dirty="0"/>
          </a:p>
        </p:txBody>
      </p:sp>
    </p:spTree>
    <p:extLst>
      <p:ext uri="{BB962C8B-B14F-4D97-AF65-F5344CB8AC3E}">
        <p14:creationId xmlns:p14="http://schemas.microsoft.com/office/powerpoint/2010/main" val="1877032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1CACCA-B7C0-4E96-952D-B9BA00E68912}"/>
              </a:ext>
            </a:extLst>
          </p:cNvPr>
          <p:cNvSpPr>
            <a:spLocks noGrp="1"/>
          </p:cNvSpPr>
          <p:nvPr>
            <p:ph idx="4294967295"/>
          </p:nvPr>
        </p:nvSpPr>
        <p:spPr>
          <a:xfrm>
            <a:off x="871870" y="680484"/>
            <a:ext cx="10483702" cy="5497031"/>
          </a:xfrm>
        </p:spPr>
        <p:txBody>
          <a:bodyPr>
            <a:normAutofit fontScale="92500"/>
          </a:bodyPr>
          <a:lstStyle/>
          <a:p>
            <a:pPr lvl="0"/>
            <a:r>
              <a:rPr lang="en-US" dirty="0"/>
              <a:t>During this phase of the nursing process, it is your responsibility to communicate with the appropriate persons any assessment data indicative of health needs that can be met by other members of the health care team.</a:t>
            </a:r>
          </a:p>
          <a:p>
            <a:pPr lvl="0" algn="ctr">
              <a:buFont typeface="Wingdings" panose="05000000000000000000" pitchFamily="2" charset="2"/>
              <a:buChar char="q"/>
            </a:pPr>
            <a:r>
              <a:rPr lang="en-US" b="1" dirty="0"/>
              <a:t>Phases of planning</a:t>
            </a:r>
          </a:p>
          <a:p>
            <a:pPr lvl="0">
              <a:buFont typeface="Wingdings" panose="05000000000000000000" pitchFamily="2" charset="2"/>
              <a:buChar char="§"/>
            </a:pPr>
            <a:r>
              <a:rPr lang="en-US" b="1" u="sng" dirty="0"/>
              <a:t>Setting Priorities</a:t>
            </a:r>
            <a:endParaRPr lang="en-US" b="1" dirty="0"/>
          </a:p>
          <a:p>
            <a:r>
              <a:rPr lang="en-US" dirty="0"/>
              <a:t>Setting priorities for the nursing diagnoses should be a process of collaboration between you and the patient or their family members</a:t>
            </a:r>
          </a:p>
          <a:p>
            <a:r>
              <a:rPr lang="en-US" dirty="0"/>
              <a:t>Consideration must be given to the urgency of the problem, with the most crucial problems receiving the highest priority.</a:t>
            </a:r>
          </a:p>
          <a:p>
            <a:pPr lvl="0"/>
            <a:r>
              <a:rPr lang="en-US" dirty="0"/>
              <a:t>Maslow's hierarchy of needs provides a useful framework for the determination of priority problems. The use of this hierarchy requires that high priorities be given to physical needs.</a:t>
            </a:r>
          </a:p>
          <a:p>
            <a:r>
              <a:rPr lang="en-US" dirty="0"/>
              <a:t>After the priorities of the physical needs are met, subsequent priorities are reassigned according to the urgency of needs at other levels of the hierarchy.</a:t>
            </a:r>
          </a:p>
          <a:p>
            <a:endParaRPr lang="en-US" dirty="0"/>
          </a:p>
        </p:txBody>
      </p:sp>
    </p:spTree>
    <p:extLst>
      <p:ext uri="{BB962C8B-B14F-4D97-AF65-F5344CB8AC3E}">
        <p14:creationId xmlns:p14="http://schemas.microsoft.com/office/powerpoint/2010/main" val="13837125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31BA16-17AD-475C-8157-A33F061ABB5D}"/>
              </a:ext>
            </a:extLst>
          </p:cNvPr>
          <p:cNvSpPr>
            <a:spLocks noGrp="1"/>
          </p:cNvSpPr>
          <p:nvPr>
            <p:ph idx="4294967295"/>
          </p:nvPr>
        </p:nvSpPr>
        <p:spPr>
          <a:xfrm>
            <a:off x="808074" y="893135"/>
            <a:ext cx="10579396" cy="5252484"/>
          </a:xfrm>
        </p:spPr>
        <p:txBody>
          <a:bodyPr>
            <a:normAutofit lnSpcReduction="10000"/>
          </a:bodyPr>
          <a:lstStyle/>
          <a:p>
            <a:pPr lvl="0">
              <a:buFont typeface="Wingdings" panose="05000000000000000000" pitchFamily="2" charset="2"/>
              <a:buChar char="§"/>
            </a:pPr>
            <a:r>
              <a:rPr lang="en-US" b="1" u="sng" dirty="0"/>
              <a:t>Establishing Goals for Nursing Action</a:t>
            </a:r>
            <a:endParaRPr lang="en-US" b="1" dirty="0"/>
          </a:p>
          <a:p>
            <a:r>
              <a:rPr lang="en-US" dirty="0"/>
              <a:t>After establishing the priorities of the nursing diagnosis, identify the immediate, intermediate and long-term goals and the nursing actions appropriate for the attainment of your goals.</a:t>
            </a:r>
          </a:p>
          <a:p>
            <a:r>
              <a:rPr lang="en-US" dirty="0"/>
              <a:t>You should include the patients and the family in the establishment of the goals for the nursing actions.</a:t>
            </a:r>
          </a:p>
          <a:p>
            <a:pPr>
              <a:buFont typeface="Wingdings" panose="05000000000000000000" pitchFamily="2" charset="2"/>
              <a:buChar char="ü"/>
            </a:pPr>
            <a:r>
              <a:rPr lang="en-US" b="1" dirty="0"/>
              <a:t>Immediate </a:t>
            </a:r>
            <a:r>
              <a:rPr lang="en-US" dirty="0"/>
              <a:t>Goals Immediate goals address existing problems.</a:t>
            </a:r>
          </a:p>
          <a:p>
            <a:pPr>
              <a:buFont typeface="Wingdings" panose="05000000000000000000" pitchFamily="2" charset="2"/>
              <a:buChar char="ü"/>
            </a:pPr>
            <a:r>
              <a:rPr lang="en-US" dirty="0"/>
              <a:t> </a:t>
            </a:r>
            <a:r>
              <a:rPr lang="en-US" b="1" dirty="0"/>
              <a:t>Intermediate Goals </a:t>
            </a:r>
            <a:r>
              <a:rPr lang="en-US" dirty="0"/>
              <a:t>Intermediate goals address the potential problems likely to occur in the near future.</a:t>
            </a:r>
          </a:p>
          <a:p>
            <a:pPr>
              <a:buFont typeface="Wingdings" panose="05000000000000000000" pitchFamily="2" charset="2"/>
              <a:buChar char="ü"/>
            </a:pPr>
            <a:r>
              <a:rPr lang="en-US" dirty="0"/>
              <a:t> </a:t>
            </a:r>
            <a:r>
              <a:rPr lang="en-US" b="1" dirty="0"/>
              <a:t>Long Term </a:t>
            </a:r>
            <a:r>
              <a:rPr lang="en-US" dirty="0"/>
              <a:t>Goals Long term goals require longer periods of time for their accomplishment. This usually involves prevention of complications and further health problems, health education and rehabilitation.</a:t>
            </a:r>
          </a:p>
          <a:p>
            <a:endParaRPr lang="en-US" dirty="0"/>
          </a:p>
        </p:txBody>
      </p:sp>
    </p:spTree>
    <p:extLst>
      <p:ext uri="{BB962C8B-B14F-4D97-AF65-F5344CB8AC3E}">
        <p14:creationId xmlns:p14="http://schemas.microsoft.com/office/powerpoint/2010/main" val="482392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4C94A-540D-40E2-80BF-7E47F189340E}"/>
              </a:ext>
            </a:extLst>
          </p:cNvPr>
          <p:cNvSpPr>
            <a:spLocks noGrp="1"/>
          </p:cNvSpPr>
          <p:nvPr>
            <p:ph idx="4294967295"/>
          </p:nvPr>
        </p:nvSpPr>
        <p:spPr>
          <a:xfrm>
            <a:off x="829340" y="903767"/>
            <a:ext cx="10494334" cy="4971571"/>
          </a:xfrm>
        </p:spPr>
        <p:txBody>
          <a:bodyPr/>
          <a:lstStyle/>
          <a:p>
            <a:r>
              <a:rPr lang="en-US" sz="3600" dirty="0"/>
              <a:t>You should involve the patient and the family in decision-making about the nursing interventions to meet the goals. Involvement of the patient and the family in the planning of nursing interventions promotes their cooperation in the implementation of the nursing care.</a:t>
            </a:r>
          </a:p>
          <a:p>
            <a:endParaRPr lang="en-US" dirty="0"/>
          </a:p>
        </p:txBody>
      </p:sp>
    </p:spTree>
    <p:extLst>
      <p:ext uri="{BB962C8B-B14F-4D97-AF65-F5344CB8AC3E}">
        <p14:creationId xmlns:p14="http://schemas.microsoft.com/office/powerpoint/2010/main" val="804186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AB8120-B164-4543-A6C2-ECBE5E28B8EB}"/>
              </a:ext>
            </a:extLst>
          </p:cNvPr>
          <p:cNvSpPr>
            <a:spLocks noGrp="1"/>
          </p:cNvSpPr>
          <p:nvPr>
            <p:ph idx="4294967295"/>
          </p:nvPr>
        </p:nvSpPr>
        <p:spPr>
          <a:xfrm>
            <a:off x="1073888" y="786809"/>
            <a:ext cx="10239154" cy="5348177"/>
          </a:xfrm>
        </p:spPr>
        <p:txBody>
          <a:bodyPr>
            <a:normAutofit/>
          </a:bodyPr>
          <a:lstStyle/>
          <a:p>
            <a:pPr lvl="0">
              <a:buFont typeface="Wingdings" panose="05000000000000000000" pitchFamily="2" charset="2"/>
              <a:buChar char="§"/>
            </a:pPr>
            <a:r>
              <a:rPr lang="en-US" sz="2800" b="1" dirty="0"/>
              <a:t>Identification of specific nursing interventions:</a:t>
            </a:r>
          </a:p>
          <a:p>
            <a:r>
              <a:rPr lang="en-US" sz="2800" dirty="0"/>
              <a:t>The identification of appropriate nursing interventions and their related goals depends on your recognition of the strengths and potential of the patient and the family; his understanding of the </a:t>
            </a:r>
            <a:r>
              <a:rPr lang="en-US" sz="2800" dirty="0" err="1"/>
              <a:t>patho</a:t>
            </a:r>
            <a:r>
              <a:rPr lang="en-US" sz="2800" dirty="0"/>
              <a:t>-physiological alterations that he experiences and his sensitivity to his emotional, psychological and intellectual response to his state of illness.</a:t>
            </a:r>
          </a:p>
          <a:p>
            <a:r>
              <a:rPr lang="en-US" sz="2800" dirty="0"/>
              <a:t>In addition, your knowledge of nursing, your clinical experience and awareness of available supporting resources influence the validity of the nursing interventions that you identify as appropriate in resolving the patient's nursing diagnosis.</a:t>
            </a:r>
          </a:p>
          <a:p>
            <a:endParaRPr lang="en-US" dirty="0"/>
          </a:p>
        </p:txBody>
      </p:sp>
    </p:spTree>
    <p:extLst>
      <p:ext uri="{BB962C8B-B14F-4D97-AF65-F5344CB8AC3E}">
        <p14:creationId xmlns:p14="http://schemas.microsoft.com/office/powerpoint/2010/main" val="2389928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5E330-9393-436D-AE76-D30B6062F3AE}"/>
              </a:ext>
            </a:extLst>
          </p:cNvPr>
          <p:cNvSpPr>
            <a:spLocks noGrp="1"/>
          </p:cNvSpPr>
          <p:nvPr>
            <p:ph idx="4294967295"/>
          </p:nvPr>
        </p:nvSpPr>
        <p:spPr>
          <a:xfrm>
            <a:off x="797443" y="834989"/>
            <a:ext cx="10366744" cy="5246834"/>
          </a:xfrm>
        </p:spPr>
        <p:txBody>
          <a:bodyPr>
            <a:normAutofit fontScale="62500" lnSpcReduction="20000"/>
          </a:bodyPr>
          <a:lstStyle/>
          <a:p>
            <a:pPr>
              <a:buFont typeface="Wingdings" panose="05000000000000000000" pitchFamily="2" charset="2"/>
              <a:buChar char="q"/>
            </a:pPr>
            <a:r>
              <a:rPr lang="en-US" sz="5100" dirty="0"/>
              <a:t>The goals should therefore be person centered and achievable. To assist in this the goal should be SMART and incorporate the following characteristics:</a:t>
            </a:r>
          </a:p>
          <a:p>
            <a:r>
              <a:rPr lang="en-US" sz="5100" b="1" dirty="0"/>
              <a:t>Specific- </a:t>
            </a:r>
            <a:r>
              <a:rPr lang="en-US" sz="5100" dirty="0"/>
              <a:t>state clearly what is to be achieved</a:t>
            </a:r>
          </a:p>
          <a:p>
            <a:r>
              <a:rPr lang="en-US" sz="5100" b="1" dirty="0"/>
              <a:t>Measurable- </a:t>
            </a:r>
            <a:r>
              <a:rPr lang="en-US" sz="5100" dirty="0"/>
              <a:t>be made quantifiable</a:t>
            </a:r>
          </a:p>
          <a:p>
            <a:r>
              <a:rPr lang="en-US" sz="5100" b="1" dirty="0"/>
              <a:t>Achievable/attainable- </a:t>
            </a:r>
            <a:r>
              <a:rPr lang="en-US" sz="5100" dirty="0"/>
              <a:t>must be able to be achieved by the patient/ client</a:t>
            </a:r>
          </a:p>
          <a:p>
            <a:r>
              <a:rPr lang="en-US" sz="5100" b="1" dirty="0"/>
              <a:t>Realistic- </a:t>
            </a:r>
            <a:r>
              <a:rPr lang="en-US" sz="5100" dirty="0"/>
              <a:t>possible for the patient/ client to achieve</a:t>
            </a:r>
          </a:p>
          <a:p>
            <a:r>
              <a:rPr lang="en-US" sz="5100" b="1" dirty="0"/>
              <a:t>Time bound/oriented- </a:t>
            </a:r>
            <a:r>
              <a:rPr lang="en-US" sz="5100" dirty="0"/>
              <a:t>have a time limit by which the goal can be achieved and evaluation undertaken</a:t>
            </a:r>
          </a:p>
          <a:p>
            <a:endParaRPr lang="en-US" dirty="0"/>
          </a:p>
        </p:txBody>
      </p:sp>
    </p:spTree>
    <p:extLst>
      <p:ext uri="{BB962C8B-B14F-4D97-AF65-F5344CB8AC3E}">
        <p14:creationId xmlns:p14="http://schemas.microsoft.com/office/powerpoint/2010/main" val="1262973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A9907E-1A49-4E4F-9D90-C866C1E51F82}"/>
              </a:ext>
            </a:extLst>
          </p:cNvPr>
          <p:cNvSpPr>
            <a:spLocks noGrp="1"/>
          </p:cNvSpPr>
          <p:nvPr>
            <p:ph idx="4294967295"/>
          </p:nvPr>
        </p:nvSpPr>
        <p:spPr>
          <a:xfrm>
            <a:off x="914400" y="733647"/>
            <a:ext cx="10441172" cy="5411972"/>
          </a:xfrm>
        </p:spPr>
        <p:txBody>
          <a:bodyPr>
            <a:normAutofit/>
          </a:bodyPr>
          <a:lstStyle/>
          <a:p>
            <a:pPr lvl="0">
              <a:buFont typeface="Wingdings" panose="05000000000000000000" pitchFamily="2" charset="2"/>
              <a:buChar char="§"/>
            </a:pPr>
            <a:r>
              <a:rPr lang="en-US" sz="2800" b="1" u="sng" dirty="0"/>
              <a:t>Establishing Expected Outcomes</a:t>
            </a:r>
            <a:endParaRPr lang="en-US" sz="2800" b="1" dirty="0"/>
          </a:p>
          <a:p>
            <a:r>
              <a:rPr lang="en-US" sz="2800" dirty="0"/>
              <a:t>You should state the expected outcomes of the nursing interactions. These outcomes should be stated in terms of the patient's behavior. They should be realistic and measurable. Note the following :</a:t>
            </a:r>
          </a:p>
          <a:p>
            <a:pPr>
              <a:buFont typeface="Wingdings" panose="05000000000000000000" pitchFamily="2" charset="2"/>
              <a:buChar char="ü"/>
            </a:pPr>
            <a:r>
              <a:rPr lang="en-US" sz="2800" dirty="0"/>
              <a:t>The outcomes that define the expected behavior of the patient will serve as the basis for evaluation of the effectiveness of the nursing interventions.</a:t>
            </a:r>
          </a:p>
          <a:p>
            <a:pPr>
              <a:buFont typeface="Wingdings" panose="05000000000000000000" pitchFamily="2" charset="2"/>
              <a:buChar char="ü"/>
            </a:pPr>
            <a:r>
              <a:rPr lang="en-US" sz="2800" dirty="0"/>
              <a:t> The critical time periods provide a time frame for determining effectiveness of the nursing interventions and existence of a need for additional or altered nursing care.</a:t>
            </a:r>
          </a:p>
          <a:p>
            <a:endParaRPr lang="en-US" dirty="0"/>
          </a:p>
        </p:txBody>
      </p:sp>
    </p:spTree>
    <p:extLst>
      <p:ext uri="{BB962C8B-B14F-4D97-AF65-F5344CB8AC3E}">
        <p14:creationId xmlns:p14="http://schemas.microsoft.com/office/powerpoint/2010/main" val="1384105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CD811-AD18-430F-9F5E-648F11D9C924}"/>
              </a:ext>
            </a:extLst>
          </p:cNvPr>
          <p:cNvSpPr>
            <a:spLocks noGrp="1"/>
          </p:cNvSpPr>
          <p:nvPr>
            <p:ph idx="4294967295"/>
          </p:nvPr>
        </p:nvSpPr>
        <p:spPr>
          <a:xfrm>
            <a:off x="850604" y="797443"/>
            <a:ext cx="10504968" cy="5433236"/>
          </a:xfrm>
        </p:spPr>
        <p:txBody>
          <a:bodyPr>
            <a:normAutofit/>
          </a:bodyPr>
          <a:lstStyle/>
          <a:p>
            <a:pPr lvl="0">
              <a:buFont typeface="Wingdings" panose="05000000000000000000" pitchFamily="2" charset="2"/>
              <a:buChar char="§"/>
            </a:pPr>
            <a:r>
              <a:rPr lang="en-US" sz="2800" b="1" u="sng" dirty="0"/>
              <a:t>Formulating the Nursing Care Plan</a:t>
            </a:r>
            <a:endParaRPr lang="en-US" sz="2800" b="1" dirty="0"/>
          </a:p>
          <a:p>
            <a:pPr>
              <a:buFont typeface="Wingdings" panose="05000000000000000000" pitchFamily="2" charset="2"/>
              <a:buChar char="v"/>
            </a:pPr>
            <a:r>
              <a:rPr lang="en-US" sz="2800" dirty="0"/>
              <a:t>The nursing care plan serves to communicate the following information to all members of the nursing team:</a:t>
            </a:r>
          </a:p>
          <a:p>
            <a:pPr>
              <a:buFont typeface="Wingdings" panose="05000000000000000000" pitchFamily="2" charset="2"/>
              <a:buChar char="ü"/>
            </a:pPr>
            <a:r>
              <a:rPr lang="en-US" sz="2800" dirty="0"/>
              <a:t> The nursing diagnosis and priorities</a:t>
            </a:r>
          </a:p>
          <a:p>
            <a:pPr>
              <a:buFont typeface="Wingdings" panose="05000000000000000000" pitchFamily="2" charset="2"/>
              <a:buChar char="ü"/>
            </a:pPr>
            <a:r>
              <a:rPr lang="en-US" sz="2800" dirty="0"/>
              <a:t>The goals of the nursing intervention</a:t>
            </a:r>
          </a:p>
          <a:p>
            <a:pPr>
              <a:buFont typeface="Wingdings" panose="05000000000000000000" pitchFamily="2" charset="2"/>
              <a:buChar char="ü"/>
            </a:pPr>
            <a:r>
              <a:rPr lang="en-US" sz="2800" dirty="0"/>
              <a:t> The nursing interventions which are expressed in the form of nursing orders.</a:t>
            </a:r>
          </a:p>
          <a:p>
            <a:pPr lvl="0">
              <a:buFont typeface="Wingdings" panose="05000000000000000000" pitchFamily="2" charset="2"/>
              <a:buChar char="ü"/>
            </a:pPr>
            <a:r>
              <a:rPr lang="en-US" sz="2800" dirty="0"/>
              <a:t>The expected outcomes which identify the expected behavioral responses of the patient</a:t>
            </a:r>
          </a:p>
          <a:p>
            <a:pPr>
              <a:buFont typeface="Wingdings" panose="05000000000000000000" pitchFamily="2" charset="2"/>
              <a:buChar char="ü"/>
            </a:pPr>
            <a:r>
              <a:rPr lang="en-US" sz="2800" dirty="0"/>
              <a:t>The critical time periods within which each outcome must be met.</a:t>
            </a:r>
          </a:p>
          <a:p>
            <a:endParaRPr lang="en-US" dirty="0"/>
          </a:p>
        </p:txBody>
      </p:sp>
    </p:spTree>
    <p:extLst>
      <p:ext uri="{BB962C8B-B14F-4D97-AF65-F5344CB8AC3E}">
        <p14:creationId xmlns:p14="http://schemas.microsoft.com/office/powerpoint/2010/main" val="841336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70C7A-AD67-4070-917D-8232A5E3CB36}"/>
              </a:ext>
            </a:extLst>
          </p:cNvPr>
          <p:cNvSpPr>
            <a:spLocks noGrp="1"/>
          </p:cNvSpPr>
          <p:nvPr>
            <p:ph type="title"/>
          </p:nvPr>
        </p:nvSpPr>
        <p:spPr>
          <a:xfrm>
            <a:off x="1295402" y="982133"/>
            <a:ext cx="9601196" cy="68718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558131B7-670A-4AA3-85B6-6EE1B2C37A0F}"/>
              </a:ext>
            </a:extLst>
          </p:cNvPr>
          <p:cNvSpPr>
            <a:spLocks noGrp="1"/>
          </p:cNvSpPr>
          <p:nvPr>
            <p:ph idx="1"/>
          </p:nvPr>
        </p:nvSpPr>
        <p:spPr>
          <a:xfrm>
            <a:off x="797442" y="1669313"/>
            <a:ext cx="10600660" cy="4476306"/>
          </a:xfrm>
        </p:spPr>
        <p:txBody>
          <a:bodyPr>
            <a:normAutofit lnSpcReduction="10000"/>
          </a:bodyPr>
          <a:lstStyle/>
          <a:p>
            <a:r>
              <a:rPr lang="en-US" dirty="0"/>
              <a:t>The nurse must write down the precise behavior expected in the nursing care plan. It should be written in a systematic manner that facilitates its use by all nursing personnel. The nurse should provide space in the care plan for the documentation of the patient's response in the nursing interventions and the outcomes.</a:t>
            </a:r>
          </a:p>
          <a:p>
            <a:r>
              <a:rPr lang="en-US" dirty="0"/>
              <a:t>The nursing care plan is subject to change as the patients problems change or as the priorities of the problem and resolution of the problems shift and as additional information about the patient's state of health is collected.</a:t>
            </a:r>
          </a:p>
          <a:p>
            <a:r>
              <a:rPr lang="en-US" dirty="0"/>
              <a:t>As the nurse implement nursing interventions, the patient's responses are evaluated and documented and the care plan changed accordingly. A well-developed and continuously updated nursing care plan is the greatest assistance to the patient, since their nursing diagnosis will be resolved and their needs will be met.</a:t>
            </a:r>
          </a:p>
          <a:p>
            <a:endParaRPr lang="en-US" dirty="0"/>
          </a:p>
        </p:txBody>
      </p:sp>
    </p:spTree>
    <p:extLst>
      <p:ext uri="{BB962C8B-B14F-4D97-AF65-F5344CB8AC3E}">
        <p14:creationId xmlns:p14="http://schemas.microsoft.com/office/powerpoint/2010/main" val="3732716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4C4D6-DA72-4FA9-A031-FDF06B7FD1CA}"/>
              </a:ext>
            </a:extLst>
          </p:cNvPr>
          <p:cNvSpPr>
            <a:spLocks noGrp="1"/>
          </p:cNvSpPr>
          <p:nvPr>
            <p:ph type="title"/>
          </p:nvPr>
        </p:nvSpPr>
        <p:spPr>
          <a:xfrm>
            <a:off x="1295402" y="982132"/>
            <a:ext cx="9601196" cy="368203"/>
          </a:xfrm>
        </p:spPr>
        <p:txBody>
          <a:bodyPr>
            <a:normAutofit fontScale="90000"/>
          </a:bodyPr>
          <a:lstStyle/>
          <a:p>
            <a:r>
              <a:rPr lang="en-US" dirty="0"/>
              <a:t>Purpose of writing a nursing care plan:</a:t>
            </a:r>
          </a:p>
        </p:txBody>
      </p:sp>
      <p:sp>
        <p:nvSpPr>
          <p:cNvPr id="5" name="Content Placeholder 4">
            <a:extLst>
              <a:ext uri="{FF2B5EF4-FFF2-40B4-BE49-F238E27FC236}">
                <a16:creationId xmlns:a16="http://schemas.microsoft.com/office/drawing/2014/main" id="{AB67BF08-F701-4F7C-9FC7-413E81BCD3C0}"/>
              </a:ext>
            </a:extLst>
          </p:cNvPr>
          <p:cNvSpPr>
            <a:spLocks noGrp="1"/>
          </p:cNvSpPr>
          <p:nvPr>
            <p:ph idx="1"/>
          </p:nvPr>
        </p:nvSpPr>
        <p:spPr>
          <a:xfrm>
            <a:off x="850605" y="1818167"/>
            <a:ext cx="10483702" cy="4412512"/>
          </a:xfrm>
        </p:spPr>
        <p:txBody>
          <a:bodyPr>
            <a:normAutofit/>
          </a:bodyPr>
          <a:lstStyle/>
          <a:p>
            <a:pPr lvl="0"/>
            <a:r>
              <a:rPr lang="en-US" sz="3200" dirty="0"/>
              <a:t>To provide direction for individualized care of the client</a:t>
            </a:r>
          </a:p>
          <a:p>
            <a:pPr lvl="0"/>
            <a:r>
              <a:rPr lang="en-US" sz="3200" dirty="0"/>
              <a:t>To provide continuity of care</a:t>
            </a:r>
          </a:p>
          <a:p>
            <a:pPr lvl="0"/>
            <a:r>
              <a:rPr lang="en-US" sz="3200" dirty="0"/>
              <a:t>To provide direction about what needs to be documented on the clients progress notes</a:t>
            </a:r>
          </a:p>
          <a:p>
            <a:pPr lvl="0"/>
            <a:r>
              <a:rPr lang="en-US" sz="3200" dirty="0"/>
              <a:t>To serve as a guide for assigning staff to care of for the client </a:t>
            </a:r>
          </a:p>
          <a:p>
            <a:pPr lvl="0"/>
            <a:r>
              <a:rPr lang="en-US" sz="3200" dirty="0"/>
              <a:t>In some hospitals it serves as a guide for reimbursement from medical insurance companies</a:t>
            </a:r>
          </a:p>
          <a:p>
            <a:endParaRPr lang="en-US" dirty="0"/>
          </a:p>
        </p:txBody>
      </p:sp>
    </p:spTree>
    <p:extLst>
      <p:ext uri="{BB962C8B-B14F-4D97-AF65-F5344CB8AC3E}">
        <p14:creationId xmlns:p14="http://schemas.microsoft.com/office/powerpoint/2010/main" val="169728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6A7E-0A70-4695-96BE-63051F9BC8B7}"/>
              </a:ext>
            </a:extLst>
          </p:cNvPr>
          <p:cNvSpPr>
            <a:spLocks noGrp="1"/>
          </p:cNvSpPr>
          <p:nvPr>
            <p:ph type="title"/>
          </p:nvPr>
        </p:nvSpPr>
        <p:spPr>
          <a:xfrm>
            <a:off x="752475" y="982132"/>
            <a:ext cx="10620375" cy="1303867"/>
          </a:xfrm>
        </p:spPr>
        <p:txBody>
          <a:bodyPr>
            <a:normAutofit fontScale="90000"/>
          </a:bodyPr>
          <a:lstStyle/>
          <a:p>
            <a:r>
              <a:rPr lang="en-US" b="1" dirty="0"/>
              <a:t>Properties: the nursing process has 7 properties:</a:t>
            </a:r>
            <a:br>
              <a:rPr lang="en-US" dirty="0"/>
            </a:br>
            <a:endParaRPr lang="en-US" dirty="0"/>
          </a:p>
        </p:txBody>
      </p:sp>
      <p:sp>
        <p:nvSpPr>
          <p:cNvPr id="3" name="Content Placeholder 2">
            <a:extLst>
              <a:ext uri="{FF2B5EF4-FFF2-40B4-BE49-F238E27FC236}">
                <a16:creationId xmlns:a16="http://schemas.microsoft.com/office/drawing/2014/main" id="{AA972200-8FF4-41AD-BAC1-4ECD39E37DFE}"/>
              </a:ext>
            </a:extLst>
          </p:cNvPr>
          <p:cNvSpPr>
            <a:spLocks noGrp="1"/>
          </p:cNvSpPr>
          <p:nvPr>
            <p:ph idx="1"/>
          </p:nvPr>
        </p:nvSpPr>
        <p:spPr>
          <a:xfrm>
            <a:off x="847725" y="2009775"/>
            <a:ext cx="10458449" cy="4076699"/>
          </a:xfrm>
        </p:spPr>
        <p:txBody>
          <a:bodyPr>
            <a:normAutofit lnSpcReduction="10000"/>
          </a:bodyPr>
          <a:lstStyle/>
          <a:p>
            <a:pPr lvl="0"/>
            <a:r>
              <a:rPr lang="en-US" sz="2800" b="1" dirty="0"/>
              <a:t>Systematic:</a:t>
            </a:r>
            <a:r>
              <a:rPr lang="en-US" sz="2800" dirty="0"/>
              <a:t> it’s a systematic method that directs the nurse and client as together to determine the need for nursing care, plan and implement the care and evaluate the results. The process provides a framework that enables the nurses and the client to do the following: - systematic collection of data (assessment) , clearly identify the clients’ needs and strengths, ( diagnosis) develop a holistic plan of individualized care with specific desired goals and related outcomes and the nursing interventions  (planning) execute the plan of care  (implementing)  and evaluating the effectiveness of the plan in terms of the client goal and achievement (evaluation)</a:t>
            </a:r>
          </a:p>
          <a:p>
            <a:endParaRPr lang="en-US" dirty="0"/>
          </a:p>
        </p:txBody>
      </p:sp>
    </p:spTree>
    <p:extLst>
      <p:ext uri="{BB962C8B-B14F-4D97-AF65-F5344CB8AC3E}">
        <p14:creationId xmlns:p14="http://schemas.microsoft.com/office/powerpoint/2010/main" val="3984312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61CF-9D80-4C0C-A53F-9FFBC7987EC6}"/>
              </a:ext>
            </a:extLst>
          </p:cNvPr>
          <p:cNvSpPr>
            <a:spLocks noGrp="1"/>
          </p:cNvSpPr>
          <p:nvPr>
            <p:ph type="title"/>
          </p:nvPr>
        </p:nvSpPr>
        <p:spPr>
          <a:xfrm>
            <a:off x="1295402" y="691116"/>
            <a:ext cx="9601196" cy="1329071"/>
          </a:xfrm>
        </p:spPr>
        <p:txBody>
          <a:bodyPr>
            <a:normAutofit fontScale="90000"/>
          </a:bodyPr>
          <a:lstStyle/>
          <a:p>
            <a:r>
              <a:rPr lang="en-US" b="1" u="sng" dirty="0"/>
              <a:t>IMPLEMENTATION</a:t>
            </a:r>
            <a:br>
              <a:rPr lang="en-US" dirty="0"/>
            </a:br>
            <a:endParaRPr lang="en-US" dirty="0"/>
          </a:p>
        </p:txBody>
      </p:sp>
      <p:sp>
        <p:nvSpPr>
          <p:cNvPr id="3" name="Content Placeholder 2">
            <a:extLst>
              <a:ext uri="{FF2B5EF4-FFF2-40B4-BE49-F238E27FC236}">
                <a16:creationId xmlns:a16="http://schemas.microsoft.com/office/drawing/2014/main" id="{A5DAD6F2-360C-4D94-A896-8E262E98DB40}"/>
              </a:ext>
            </a:extLst>
          </p:cNvPr>
          <p:cNvSpPr>
            <a:spLocks noGrp="1"/>
          </p:cNvSpPr>
          <p:nvPr>
            <p:ph idx="1"/>
          </p:nvPr>
        </p:nvSpPr>
        <p:spPr>
          <a:xfrm>
            <a:off x="871870" y="1541721"/>
            <a:ext cx="10462437" cy="4625163"/>
          </a:xfrm>
        </p:spPr>
        <p:txBody>
          <a:bodyPr>
            <a:normAutofit/>
          </a:bodyPr>
          <a:lstStyle/>
          <a:p>
            <a:r>
              <a:rPr lang="en-US" dirty="0"/>
              <a:t>Implementation of the nursing process follows the formulation of the nursing care plan.</a:t>
            </a:r>
          </a:p>
          <a:p>
            <a:r>
              <a:rPr lang="en-US" dirty="0"/>
              <a:t>Implementation refers to carrying out the proposed plan of care. Implementation should incorporate current evidence based practices. </a:t>
            </a:r>
          </a:p>
          <a:p>
            <a:r>
              <a:rPr lang="en-US" dirty="0"/>
              <a:t>The care plan may encompass physical, psychological, social, emotional and environmental interventions. </a:t>
            </a:r>
          </a:p>
          <a:p>
            <a:r>
              <a:rPr lang="en-US" dirty="0"/>
              <a:t> The nurse should assume responsibility for the nursing team, or other members of the health care team as appropriate. She/he is to coordinate the activities of all persons involved in the implementation.</a:t>
            </a:r>
          </a:p>
          <a:p>
            <a:endParaRPr lang="en-US" dirty="0"/>
          </a:p>
        </p:txBody>
      </p:sp>
    </p:spTree>
    <p:extLst>
      <p:ext uri="{BB962C8B-B14F-4D97-AF65-F5344CB8AC3E}">
        <p14:creationId xmlns:p14="http://schemas.microsoft.com/office/powerpoint/2010/main" val="2341485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82B7-C0CC-4385-8223-F0F9DEAD2645}"/>
              </a:ext>
            </a:extLst>
          </p:cNvPr>
          <p:cNvSpPr>
            <a:spLocks noGrp="1"/>
          </p:cNvSpPr>
          <p:nvPr>
            <p:ph type="title"/>
          </p:nvPr>
        </p:nvSpPr>
        <p:spPr>
          <a:xfrm>
            <a:off x="1295402" y="982133"/>
            <a:ext cx="9601196" cy="921096"/>
          </a:xfrm>
        </p:spPr>
        <p:txBody>
          <a:bodyPr>
            <a:normAutofit fontScale="90000"/>
          </a:bodyPr>
          <a:lstStyle/>
          <a:p>
            <a:r>
              <a:rPr lang="en-US" dirty="0"/>
              <a:t>Keep in mind that:</a:t>
            </a:r>
            <a:br>
              <a:rPr lang="en-US" dirty="0"/>
            </a:br>
            <a:endParaRPr lang="en-US" dirty="0"/>
          </a:p>
        </p:txBody>
      </p:sp>
      <p:sp>
        <p:nvSpPr>
          <p:cNvPr id="3" name="Content Placeholder 2">
            <a:extLst>
              <a:ext uri="{FF2B5EF4-FFF2-40B4-BE49-F238E27FC236}">
                <a16:creationId xmlns:a16="http://schemas.microsoft.com/office/drawing/2014/main" id="{CD9A0D0E-30BD-4308-9476-158F2E94FA06}"/>
              </a:ext>
            </a:extLst>
          </p:cNvPr>
          <p:cNvSpPr>
            <a:spLocks noGrp="1"/>
          </p:cNvSpPr>
          <p:nvPr>
            <p:ph idx="1"/>
          </p:nvPr>
        </p:nvSpPr>
        <p:spPr>
          <a:xfrm>
            <a:off x="914400" y="1828800"/>
            <a:ext cx="10388009" cy="4047068"/>
          </a:xfrm>
        </p:spPr>
        <p:txBody>
          <a:bodyPr>
            <a:normAutofit fontScale="92500" lnSpcReduction="10000"/>
          </a:bodyPr>
          <a:lstStyle/>
          <a:p>
            <a:r>
              <a:rPr lang="en-US" sz="3200" dirty="0"/>
              <a:t>The nursing care plan serves as the basis for implementation.</a:t>
            </a:r>
          </a:p>
          <a:p>
            <a:r>
              <a:rPr lang="en-US" sz="3200" dirty="0"/>
              <a:t>The immediate, intermediate and long term goals are used as a focus for the implementation of the designed nursing interventions.</a:t>
            </a:r>
          </a:p>
          <a:p>
            <a:r>
              <a:rPr lang="en-US" sz="3200" dirty="0"/>
              <a:t>While implementing nursing care, you are to continually assess the patient and their response to the nursing care.</a:t>
            </a:r>
          </a:p>
          <a:p>
            <a:r>
              <a:rPr lang="en-US" sz="3200" dirty="0"/>
              <a:t>Alterations are made in the care plan as the patient's condition, problems, and responses change, and priorities are thus reassigned.</a:t>
            </a:r>
          </a:p>
          <a:p>
            <a:endParaRPr lang="en-US" dirty="0"/>
          </a:p>
        </p:txBody>
      </p:sp>
    </p:spTree>
    <p:extLst>
      <p:ext uri="{BB962C8B-B14F-4D97-AF65-F5344CB8AC3E}">
        <p14:creationId xmlns:p14="http://schemas.microsoft.com/office/powerpoint/2010/main" val="1506057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EFF436-FD40-4905-854E-B2AC9D977C46}"/>
              </a:ext>
            </a:extLst>
          </p:cNvPr>
          <p:cNvSpPr>
            <a:spLocks noGrp="1"/>
          </p:cNvSpPr>
          <p:nvPr>
            <p:ph idx="4294967295"/>
          </p:nvPr>
        </p:nvSpPr>
        <p:spPr>
          <a:xfrm>
            <a:off x="871870" y="712381"/>
            <a:ext cx="10441172" cy="5326912"/>
          </a:xfrm>
        </p:spPr>
        <p:txBody>
          <a:bodyPr>
            <a:normAutofit/>
          </a:bodyPr>
          <a:lstStyle/>
          <a:p>
            <a:pPr>
              <a:buFont typeface="Wingdings" panose="05000000000000000000" pitchFamily="2" charset="2"/>
              <a:buChar char="q"/>
            </a:pPr>
            <a:r>
              <a:rPr lang="en-US" sz="3600" dirty="0"/>
              <a:t>Implementation includes all of the nursing interventions that are directed toward resolution of the patient's diagnosis and meeting their health needs.</a:t>
            </a:r>
          </a:p>
          <a:p>
            <a:pPr>
              <a:buFont typeface="Wingdings" panose="05000000000000000000" pitchFamily="2" charset="2"/>
              <a:buChar char="q"/>
            </a:pPr>
            <a:r>
              <a:rPr lang="en-US" sz="3600" dirty="0"/>
              <a:t>Nursing interventions include:</a:t>
            </a:r>
          </a:p>
          <a:p>
            <a:pPr>
              <a:buFont typeface="Wingdings" panose="05000000000000000000" pitchFamily="2" charset="2"/>
              <a:buChar char="ü"/>
            </a:pPr>
            <a:r>
              <a:rPr lang="en-US" sz="3600" dirty="0"/>
              <a:t>Hygienic care</a:t>
            </a:r>
          </a:p>
          <a:p>
            <a:pPr>
              <a:buFont typeface="Wingdings" panose="05000000000000000000" pitchFamily="2" charset="2"/>
              <a:buChar char="ü"/>
            </a:pPr>
            <a:r>
              <a:rPr lang="en-US" sz="3600" dirty="0"/>
              <a:t>Promotion of physical and psychological comfort</a:t>
            </a:r>
          </a:p>
          <a:p>
            <a:pPr>
              <a:buFont typeface="Wingdings" panose="05000000000000000000" pitchFamily="2" charset="2"/>
              <a:buChar char="ü"/>
            </a:pPr>
            <a:r>
              <a:rPr lang="en-US" sz="3600" dirty="0"/>
              <a:t>Support of respiratory and elimination functions.</a:t>
            </a:r>
          </a:p>
          <a:p>
            <a:endParaRPr lang="en-US" dirty="0"/>
          </a:p>
        </p:txBody>
      </p:sp>
    </p:spTree>
    <p:extLst>
      <p:ext uri="{BB962C8B-B14F-4D97-AF65-F5344CB8AC3E}">
        <p14:creationId xmlns:p14="http://schemas.microsoft.com/office/powerpoint/2010/main" val="2934297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1881A-64DD-4F48-A81D-5E4DFD2B1994}"/>
              </a:ext>
            </a:extLst>
          </p:cNvPr>
          <p:cNvSpPr>
            <a:spLocks noGrp="1"/>
          </p:cNvSpPr>
          <p:nvPr>
            <p:ph idx="4294967295"/>
          </p:nvPr>
        </p:nvSpPr>
        <p:spPr>
          <a:xfrm>
            <a:off x="871869" y="818707"/>
            <a:ext cx="10462437" cy="5316279"/>
          </a:xfrm>
        </p:spPr>
        <p:txBody>
          <a:bodyPr>
            <a:normAutofit lnSpcReduction="10000"/>
          </a:bodyPr>
          <a:lstStyle/>
          <a:p>
            <a:pPr>
              <a:buFont typeface="Wingdings" panose="05000000000000000000" pitchFamily="2" charset="2"/>
              <a:buChar char="§"/>
            </a:pPr>
            <a:r>
              <a:rPr lang="en-US" sz="2800" dirty="0"/>
              <a:t>Facilitation of the ingestion of food, fluids and nutrients</a:t>
            </a:r>
          </a:p>
          <a:p>
            <a:pPr>
              <a:buFont typeface="Wingdings" panose="05000000000000000000" pitchFamily="2" charset="2"/>
              <a:buChar char="ü"/>
            </a:pPr>
            <a:r>
              <a:rPr lang="en-US" sz="2800" dirty="0"/>
              <a:t>Environmental management health teaching</a:t>
            </a:r>
          </a:p>
          <a:p>
            <a:pPr>
              <a:buFont typeface="Wingdings" panose="05000000000000000000" pitchFamily="2" charset="2"/>
              <a:buChar char="ü"/>
            </a:pPr>
            <a:r>
              <a:rPr lang="en-US" sz="2800" dirty="0"/>
              <a:t>Promotion of a therapeutic relationship</a:t>
            </a:r>
          </a:p>
          <a:p>
            <a:pPr>
              <a:buFont typeface="Arial" panose="020B0604020202020204" pitchFamily="34" charset="0"/>
              <a:buChar char="•"/>
            </a:pPr>
            <a:r>
              <a:rPr lang="en-US" sz="2800" dirty="0"/>
              <a:t>The nurse should use judgment and decision making skills in the selection of nursing interventions that are based on physiological principles. The nurse will also need to integrate and apply knowledge of physiology. </a:t>
            </a:r>
          </a:p>
          <a:p>
            <a:pPr>
              <a:buFont typeface="Arial" panose="020B0604020202020204" pitchFamily="34" charset="0"/>
              <a:buChar char="•"/>
            </a:pPr>
            <a:r>
              <a:rPr lang="en-US" sz="2800" dirty="0"/>
              <a:t>All nursing interventions are patient-focused and goal directed. They are based on scientific principles. You should implement them with compassion, confidence and willingness to understand the patient's problems.</a:t>
            </a:r>
          </a:p>
          <a:p>
            <a:endParaRPr lang="en-US" dirty="0"/>
          </a:p>
        </p:txBody>
      </p:sp>
    </p:spTree>
    <p:extLst>
      <p:ext uri="{BB962C8B-B14F-4D97-AF65-F5344CB8AC3E}">
        <p14:creationId xmlns:p14="http://schemas.microsoft.com/office/powerpoint/2010/main" val="1619901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5D84-7BED-4944-B3E0-33515FAEEEA8}"/>
              </a:ext>
            </a:extLst>
          </p:cNvPr>
          <p:cNvSpPr>
            <a:spLocks noGrp="1"/>
          </p:cNvSpPr>
          <p:nvPr>
            <p:ph type="title"/>
          </p:nvPr>
        </p:nvSpPr>
        <p:spPr>
          <a:xfrm>
            <a:off x="1295402" y="659220"/>
            <a:ext cx="9601196" cy="925032"/>
          </a:xfrm>
        </p:spPr>
        <p:txBody>
          <a:bodyPr>
            <a:normAutofit fontScale="90000"/>
          </a:bodyPr>
          <a:lstStyle/>
          <a:p>
            <a:r>
              <a:rPr lang="en-US" dirty="0"/>
              <a:t>Types of nursing interventions</a:t>
            </a:r>
            <a:br>
              <a:rPr lang="en-US" dirty="0"/>
            </a:br>
            <a:endParaRPr lang="en-US" dirty="0"/>
          </a:p>
        </p:txBody>
      </p:sp>
      <p:sp>
        <p:nvSpPr>
          <p:cNvPr id="3" name="Content Placeholder 2">
            <a:extLst>
              <a:ext uri="{FF2B5EF4-FFF2-40B4-BE49-F238E27FC236}">
                <a16:creationId xmlns:a16="http://schemas.microsoft.com/office/drawing/2014/main" id="{A9822097-59CB-4EC9-9966-A08F0604C04D}"/>
              </a:ext>
            </a:extLst>
          </p:cNvPr>
          <p:cNvSpPr>
            <a:spLocks noGrp="1"/>
          </p:cNvSpPr>
          <p:nvPr>
            <p:ph idx="1"/>
          </p:nvPr>
        </p:nvSpPr>
        <p:spPr>
          <a:xfrm>
            <a:off x="776176" y="1318437"/>
            <a:ext cx="10611293" cy="4880343"/>
          </a:xfrm>
        </p:spPr>
        <p:txBody>
          <a:bodyPr>
            <a:normAutofit lnSpcReduction="10000"/>
          </a:bodyPr>
          <a:lstStyle/>
          <a:p>
            <a:pPr lvl="0"/>
            <a:r>
              <a:rPr lang="en-US" b="1" dirty="0"/>
              <a:t>Independent-</a:t>
            </a:r>
            <a:r>
              <a:rPr lang="en-US" dirty="0"/>
              <a:t> an activity that the nurse initiates as a result of the nurses own knowledge and skills. The nurse determines that the client requires certain nursing interventions</a:t>
            </a:r>
          </a:p>
          <a:p>
            <a:pPr lvl="0"/>
            <a:r>
              <a:rPr lang="en-US" b="1" dirty="0"/>
              <a:t>Dependent-</a:t>
            </a:r>
            <a:r>
              <a:rPr lang="en-US" dirty="0"/>
              <a:t> these are activities carried out on the order of the physician, under the physician’s supervision, or according to specified routines. The dependent activity in nursing practice is usually directly related to the client’s disease, and its importance should not be minimized.  The nurse who conducts the appropriate nursing activities associated with the order e.g. monitoring the clients for signs of improvement.</a:t>
            </a:r>
          </a:p>
          <a:p>
            <a:pPr lvl="0"/>
            <a:r>
              <a:rPr lang="en-US" b="1" dirty="0"/>
              <a:t>Collaborative (interdependent): </a:t>
            </a:r>
            <a:r>
              <a:rPr lang="en-US" dirty="0"/>
              <a:t>these are activities performed either jointly with other members of the health care team or as result of a joint decision between several health care members. Collaborative nursing activities sometimes illustrate the overlapping responsibilities of health care personnel and reflect the collegial relationship between health care professionals. </a:t>
            </a:r>
          </a:p>
          <a:p>
            <a:endParaRPr lang="en-US" dirty="0"/>
          </a:p>
        </p:txBody>
      </p:sp>
    </p:spTree>
    <p:extLst>
      <p:ext uri="{BB962C8B-B14F-4D97-AF65-F5344CB8AC3E}">
        <p14:creationId xmlns:p14="http://schemas.microsoft.com/office/powerpoint/2010/main" val="33994614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52DAC-48B1-411A-91DB-17D53AEDE17B}"/>
              </a:ext>
            </a:extLst>
          </p:cNvPr>
          <p:cNvSpPr>
            <a:spLocks noGrp="1"/>
          </p:cNvSpPr>
          <p:nvPr>
            <p:ph type="title"/>
          </p:nvPr>
        </p:nvSpPr>
        <p:spPr>
          <a:xfrm>
            <a:off x="1295402" y="982133"/>
            <a:ext cx="9601196" cy="846668"/>
          </a:xfrm>
        </p:spPr>
        <p:txBody>
          <a:bodyPr>
            <a:normAutofit fontScale="90000"/>
          </a:bodyPr>
          <a:lstStyle/>
          <a:p>
            <a:r>
              <a:rPr lang="en-US" u="sng" dirty="0"/>
              <a:t>Delegating Nursing Action</a:t>
            </a:r>
            <a:br>
              <a:rPr lang="en-US" dirty="0"/>
            </a:br>
            <a:endParaRPr lang="en-US" dirty="0"/>
          </a:p>
        </p:txBody>
      </p:sp>
      <p:sp>
        <p:nvSpPr>
          <p:cNvPr id="3" name="Content Placeholder 2">
            <a:extLst>
              <a:ext uri="{FF2B5EF4-FFF2-40B4-BE49-F238E27FC236}">
                <a16:creationId xmlns:a16="http://schemas.microsoft.com/office/drawing/2014/main" id="{783A5453-F5F2-4AFB-9DF6-C68AC3E25B58}"/>
              </a:ext>
            </a:extLst>
          </p:cNvPr>
          <p:cNvSpPr>
            <a:spLocks noGrp="1"/>
          </p:cNvSpPr>
          <p:nvPr>
            <p:ph idx="1"/>
          </p:nvPr>
        </p:nvSpPr>
        <p:spPr>
          <a:xfrm>
            <a:off x="893135" y="1509823"/>
            <a:ext cx="10483702" cy="4625163"/>
          </a:xfrm>
        </p:spPr>
        <p:txBody>
          <a:bodyPr>
            <a:normAutofit/>
          </a:bodyPr>
          <a:lstStyle/>
          <a:p>
            <a:r>
              <a:rPr lang="en-US" dirty="0"/>
              <a:t>The nurse may delegate certain specific actions to other members of the nursing team. When delegating, the nurse must:</a:t>
            </a:r>
          </a:p>
          <a:p>
            <a:r>
              <a:rPr lang="en-US" dirty="0"/>
              <a:t> Know the capabilities and limitations of the members of the nursing team.</a:t>
            </a:r>
          </a:p>
          <a:p>
            <a:r>
              <a:rPr lang="en-US" dirty="0"/>
              <a:t>Select the most appropriate person to implement and supervise the performance of the actions.</a:t>
            </a:r>
          </a:p>
          <a:p>
            <a:r>
              <a:rPr lang="en-US" dirty="0"/>
              <a:t>Provide the nursing team members with all information that is needed to perform the actions in such a way that the patient remains at all times the focus of the actions.</a:t>
            </a:r>
          </a:p>
          <a:p>
            <a:endParaRPr lang="en-US" dirty="0"/>
          </a:p>
        </p:txBody>
      </p:sp>
    </p:spTree>
    <p:extLst>
      <p:ext uri="{BB962C8B-B14F-4D97-AF65-F5344CB8AC3E}">
        <p14:creationId xmlns:p14="http://schemas.microsoft.com/office/powerpoint/2010/main" val="3873505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6545B-1F7D-42B9-8E1E-1DE11D8AA16F}"/>
              </a:ext>
            </a:extLst>
          </p:cNvPr>
          <p:cNvSpPr>
            <a:spLocks noGrp="1"/>
          </p:cNvSpPr>
          <p:nvPr>
            <p:ph idx="4294967295"/>
          </p:nvPr>
        </p:nvSpPr>
        <p:spPr>
          <a:xfrm>
            <a:off x="627321" y="664867"/>
            <a:ext cx="10313581" cy="5342527"/>
          </a:xfrm>
        </p:spPr>
        <p:txBody>
          <a:bodyPr>
            <a:normAutofit lnSpcReduction="10000"/>
          </a:bodyPr>
          <a:lstStyle/>
          <a:p>
            <a:r>
              <a:rPr lang="en-US" sz="3600" dirty="0"/>
              <a:t>Should communicate verbally and in writing to the appropriate persons the coordination and continuity of care, information about the patient's responses to their care and any changes that must be made in the plan of care. </a:t>
            </a:r>
          </a:p>
          <a:p>
            <a:r>
              <a:rPr lang="en-US" sz="3600" dirty="0"/>
              <a:t>This is because many members of the nursing team and health care team are involved in the patient's care. Continuous updating of the care plan is of paramount importance in ensuring coordination and continuity of care.</a:t>
            </a:r>
          </a:p>
          <a:p>
            <a:endParaRPr lang="en-US" dirty="0"/>
          </a:p>
        </p:txBody>
      </p:sp>
    </p:spTree>
    <p:extLst>
      <p:ext uri="{BB962C8B-B14F-4D97-AF65-F5344CB8AC3E}">
        <p14:creationId xmlns:p14="http://schemas.microsoft.com/office/powerpoint/2010/main" val="26474951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CC64-AAA7-4F3B-9E47-38C9882A5E2E}"/>
              </a:ext>
            </a:extLst>
          </p:cNvPr>
          <p:cNvSpPr>
            <a:spLocks noGrp="1"/>
          </p:cNvSpPr>
          <p:nvPr>
            <p:ph type="title"/>
          </p:nvPr>
        </p:nvSpPr>
        <p:spPr>
          <a:xfrm>
            <a:off x="1295402" y="982133"/>
            <a:ext cx="9601196" cy="846668"/>
          </a:xfrm>
        </p:spPr>
        <p:txBody>
          <a:bodyPr>
            <a:normAutofit fontScale="90000"/>
          </a:bodyPr>
          <a:lstStyle/>
          <a:p>
            <a:r>
              <a:rPr lang="en-US" u="sng" dirty="0"/>
              <a:t>Recording Outcomes</a:t>
            </a:r>
            <a:br>
              <a:rPr lang="en-US" dirty="0"/>
            </a:br>
            <a:endParaRPr lang="en-US" dirty="0"/>
          </a:p>
        </p:txBody>
      </p:sp>
      <p:sp>
        <p:nvSpPr>
          <p:cNvPr id="3" name="Content Placeholder 2">
            <a:extLst>
              <a:ext uri="{FF2B5EF4-FFF2-40B4-BE49-F238E27FC236}">
                <a16:creationId xmlns:a16="http://schemas.microsoft.com/office/drawing/2014/main" id="{7124D391-D90B-4A86-8B6B-645E942F639C}"/>
              </a:ext>
            </a:extLst>
          </p:cNvPr>
          <p:cNvSpPr>
            <a:spLocks noGrp="1"/>
          </p:cNvSpPr>
          <p:nvPr>
            <p:ph idx="1"/>
          </p:nvPr>
        </p:nvSpPr>
        <p:spPr>
          <a:xfrm>
            <a:off x="850605" y="1435395"/>
            <a:ext cx="10409274" cy="4678325"/>
          </a:xfrm>
        </p:spPr>
        <p:txBody>
          <a:bodyPr>
            <a:normAutofit lnSpcReduction="10000"/>
          </a:bodyPr>
          <a:lstStyle/>
          <a:p>
            <a:r>
              <a:rPr lang="en-US" dirty="0"/>
              <a:t>The implementation phase of the nursing process is concluded when the nursing interventions have been completed and the patient's responses to them have been recorded. </a:t>
            </a:r>
          </a:p>
          <a:p>
            <a:r>
              <a:rPr lang="en-US" dirty="0"/>
              <a:t>The nurse should concisely and objectively make the </a:t>
            </a:r>
            <a:r>
              <a:rPr lang="en-US" dirty="0" err="1"/>
              <a:t>recordings.The</a:t>
            </a:r>
            <a:r>
              <a:rPr lang="en-US" dirty="0"/>
              <a:t> recordings should:</a:t>
            </a:r>
          </a:p>
          <a:p>
            <a:pPr>
              <a:buFont typeface="Wingdings" panose="05000000000000000000" pitchFamily="2" charset="2"/>
              <a:buChar char="ü"/>
            </a:pPr>
            <a:r>
              <a:rPr lang="en-US" dirty="0"/>
              <a:t>Relate to the nursing diagnosis</a:t>
            </a:r>
          </a:p>
          <a:p>
            <a:pPr>
              <a:buFont typeface="Wingdings" panose="05000000000000000000" pitchFamily="2" charset="2"/>
              <a:buChar char="ü"/>
            </a:pPr>
            <a:r>
              <a:rPr lang="en-US" dirty="0"/>
              <a:t> Describe the nursing interventions and the patient's response to the interventions</a:t>
            </a:r>
          </a:p>
          <a:p>
            <a:pPr>
              <a:buFont typeface="Wingdings" panose="05000000000000000000" pitchFamily="2" charset="2"/>
              <a:buChar char="ü"/>
            </a:pPr>
            <a:r>
              <a:rPr lang="en-US" dirty="0"/>
              <a:t> Include any additional pertinent data</a:t>
            </a:r>
          </a:p>
          <a:p>
            <a:r>
              <a:rPr lang="en-US" dirty="0"/>
              <a:t>You can make good evaluation after accurate recording. Documentation of information therefore provides the basis for the measurement of the patient's behavioral response to the nursing intervention.</a:t>
            </a:r>
          </a:p>
          <a:p>
            <a:endParaRPr lang="en-US" dirty="0"/>
          </a:p>
        </p:txBody>
      </p:sp>
    </p:spTree>
    <p:extLst>
      <p:ext uri="{BB962C8B-B14F-4D97-AF65-F5344CB8AC3E}">
        <p14:creationId xmlns:p14="http://schemas.microsoft.com/office/powerpoint/2010/main" val="1030539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D82A8-882F-4157-876D-4A4909B2945C}"/>
              </a:ext>
            </a:extLst>
          </p:cNvPr>
          <p:cNvSpPr>
            <a:spLocks noGrp="1"/>
          </p:cNvSpPr>
          <p:nvPr>
            <p:ph type="title"/>
          </p:nvPr>
        </p:nvSpPr>
        <p:spPr>
          <a:xfrm>
            <a:off x="1295402" y="982132"/>
            <a:ext cx="9601196" cy="782873"/>
          </a:xfrm>
        </p:spPr>
        <p:txBody>
          <a:bodyPr>
            <a:normAutofit fontScale="90000"/>
          </a:bodyPr>
          <a:lstStyle/>
          <a:p>
            <a:r>
              <a:rPr lang="en-US" b="1" u="sng" dirty="0"/>
              <a:t>EVALUATION</a:t>
            </a:r>
            <a:br>
              <a:rPr lang="en-US" dirty="0"/>
            </a:br>
            <a:endParaRPr lang="en-US" dirty="0"/>
          </a:p>
        </p:txBody>
      </p:sp>
      <p:sp>
        <p:nvSpPr>
          <p:cNvPr id="3" name="Content Placeholder 2">
            <a:extLst>
              <a:ext uri="{FF2B5EF4-FFF2-40B4-BE49-F238E27FC236}">
                <a16:creationId xmlns:a16="http://schemas.microsoft.com/office/drawing/2014/main" id="{C2C3898B-2FEA-4C73-A9B2-98BF605675FC}"/>
              </a:ext>
            </a:extLst>
          </p:cNvPr>
          <p:cNvSpPr>
            <a:spLocks noGrp="1"/>
          </p:cNvSpPr>
          <p:nvPr>
            <p:ph idx="1"/>
          </p:nvPr>
        </p:nvSpPr>
        <p:spPr>
          <a:xfrm>
            <a:off x="935665" y="1477926"/>
            <a:ext cx="10483702" cy="4614530"/>
          </a:xfrm>
        </p:spPr>
        <p:txBody>
          <a:bodyPr>
            <a:normAutofit/>
          </a:bodyPr>
          <a:lstStyle/>
          <a:p>
            <a:r>
              <a:rPr lang="en-US" sz="2800" dirty="0"/>
              <a:t>Evaluation is the final component to the nursing process. It is directed towards determining the patient's response to the nursing intervention and the extent to which the goals have been achieved.</a:t>
            </a:r>
          </a:p>
          <a:p>
            <a:r>
              <a:rPr lang="en-US" sz="2800" dirty="0"/>
              <a:t>The goals are reviewed to determine whether they are met or not or is moving towards meeting them. At this stage the goals can be modified or changed according to the patients/clients response to the interventions. If a goal has been achieved this is documented.</a:t>
            </a:r>
          </a:p>
          <a:p>
            <a:r>
              <a:rPr lang="en-US" sz="2800" dirty="0"/>
              <a:t>Evaluation is an ongoing action that forms part of the cyclical nursing process</a:t>
            </a:r>
          </a:p>
          <a:p>
            <a:endParaRPr lang="en-US" dirty="0"/>
          </a:p>
        </p:txBody>
      </p:sp>
    </p:spTree>
    <p:extLst>
      <p:ext uri="{BB962C8B-B14F-4D97-AF65-F5344CB8AC3E}">
        <p14:creationId xmlns:p14="http://schemas.microsoft.com/office/powerpoint/2010/main" val="1474308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BD3AFB-F99F-46BB-B576-A55BEDEB5DB9}"/>
              </a:ext>
            </a:extLst>
          </p:cNvPr>
          <p:cNvSpPr>
            <a:spLocks noGrp="1"/>
          </p:cNvSpPr>
          <p:nvPr>
            <p:ph idx="4294967295"/>
          </p:nvPr>
        </p:nvSpPr>
        <p:spPr>
          <a:xfrm>
            <a:off x="882502" y="754912"/>
            <a:ext cx="10441172" cy="5337543"/>
          </a:xfrm>
        </p:spPr>
        <p:txBody>
          <a:bodyPr>
            <a:normAutofit lnSpcReduction="10000"/>
          </a:bodyPr>
          <a:lstStyle/>
          <a:p>
            <a:r>
              <a:rPr lang="en-US" sz="3200" dirty="0"/>
              <a:t>The nursing care plan, therefore, provides the basis for evaluating the nursing diagnosis, goals, and nursing interventions. Expected outcomes provide the specific guidelines that dictate the focus of evaluation.</a:t>
            </a:r>
          </a:p>
          <a:p>
            <a:r>
              <a:rPr lang="en-US" sz="3200" dirty="0"/>
              <a:t>Evaluation of care can be used as part of nursing audit.</a:t>
            </a:r>
          </a:p>
          <a:p>
            <a:r>
              <a:rPr lang="en-US" sz="3200" dirty="0"/>
              <a:t>Possible outcomes of evaluation:</a:t>
            </a:r>
          </a:p>
          <a:p>
            <a:pPr lvl="0">
              <a:buFont typeface="Wingdings" panose="05000000000000000000" pitchFamily="2" charset="2"/>
              <a:buChar char="ü"/>
            </a:pPr>
            <a:r>
              <a:rPr lang="en-US" sz="3200" dirty="0"/>
              <a:t>The goal was met</a:t>
            </a:r>
          </a:p>
          <a:p>
            <a:pPr lvl="0">
              <a:buFont typeface="Wingdings" panose="05000000000000000000" pitchFamily="2" charset="2"/>
              <a:buChar char="ü"/>
            </a:pPr>
            <a:r>
              <a:rPr lang="en-US" sz="3200" dirty="0"/>
              <a:t>The goal was partially met</a:t>
            </a:r>
          </a:p>
          <a:p>
            <a:pPr lvl="0">
              <a:buFont typeface="Wingdings" panose="05000000000000000000" pitchFamily="2" charset="2"/>
              <a:buChar char="ü"/>
            </a:pPr>
            <a:r>
              <a:rPr lang="en-US" sz="3200" dirty="0"/>
              <a:t>The goal was not met</a:t>
            </a:r>
          </a:p>
          <a:p>
            <a:endParaRPr lang="en-US" dirty="0"/>
          </a:p>
        </p:txBody>
      </p:sp>
    </p:spTree>
    <p:extLst>
      <p:ext uri="{BB962C8B-B14F-4D97-AF65-F5344CB8AC3E}">
        <p14:creationId xmlns:p14="http://schemas.microsoft.com/office/powerpoint/2010/main" val="327536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3A8AD-B376-4B3E-96AD-7EDCA02FC3C7}"/>
              </a:ext>
            </a:extLst>
          </p:cNvPr>
          <p:cNvSpPr>
            <a:spLocks noGrp="1"/>
          </p:cNvSpPr>
          <p:nvPr>
            <p:ph idx="4294967295"/>
          </p:nvPr>
        </p:nvSpPr>
        <p:spPr>
          <a:xfrm>
            <a:off x="857250" y="771525"/>
            <a:ext cx="10429875" cy="5103813"/>
          </a:xfrm>
        </p:spPr>
        <p:txBody>
          <a:bodyPr>
            <a:normAutofit lnSpcReduction="10000"/>
          </a:bodyPr>
          <a:lstStyle/>
          <a:p>
            <a:pPr lvl="0"/>
            <a:r>
              <a:rPr lang="en-US" sz="2800" b="1" dirty="0"/>
              <a:t>Dynamic: </a:t>
            </a:r>
            <a:r>
              <a:rPr lang="en-US" sz="2800" dirty="0"/>
              <a:t>it involves continuous change. It is an ongoing process focused on the changing responses of the client that are identified throughout the nurse-client relationship.</a:t>
            </a:r>
          </a:p>
          <a:p>
            <a:pPr lvl="0"/>
            <a:r>
              <a:rPr lang="en-US" sz="2800" b="1" dirty="0"/>
              <a:t>Interpersonal:</a:t>
            </a:r>
            <a:r>
              <a:rPr lang="en-US" sz="2800" dirty="0"/>
              <a:t>  the interactive nature is based on the reciprocal relationship that occurs between the nurse and the client, family and other health professionals</a:t>
            </a:r>
          </a:p>
          <a:p>
            <a:pPr lvl="0"/>
            <a:r>
              <a:rPr lang="en-US" sz="2800" b="1" dirty="0"/>
              <a:t>Flexible:</a:t>
            </a:r>
            <a:r>
              <a:rPr lang="en-US" sz="2800" dirty="0"/>
              <a:t> flexibility of the process may be demonstrated in two contexts:-it can be adopted to nursing practice and any setting or area of specialization dealing with individuals, groups or communities OR its phases can be used sequentially and concurrently ( the nurse can use more than one step at a time) </a:t>
            </a:r>
          </a:p>
          <a:p>
            <a:endParaRPr lang="en-US" dirty="0"/>
          </a:p>
        </p:txBody>
      </p:sp>
    </p:spTree>
    <p:extLst>
      <p:ext uri="{BB962C8B-B14F-4D97-AF65-F5344CB8AC3E}">
        <p14:creationId xmlns:p14="http://schemas.microsoft.com/office/powerpoint/2010/main" val="3271061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4E26-053B-4650-8C64-5E16AF5BA443}"/>
              </a:ext>
            </a:extLst>
          </p:cNvPr>
          <p:cNvSpPr>
            <a:spLocks noGrp="1"/>
          </p:cNvSpPr>
          <p:nvPr>
            <p:ph type="title"/>
          </p:nvPr>
        </p:nvSpPr>
        <p:spPr/>
        <p:txBody>
          <a:bodyPr>
            <a:normAutofit fontScale="90000"/>
          </a:bodyPr>
          <a:lstStyle/>
          <a:p>
            <a:r>
              <a:rPr lang="en-US" dirty="0"/>
              <a:t>Check on the website </a:t>
            </a:r>
            <a:br>
              <a:rPr lang="en-US" dirty="0"/>
            </a:br>
            <a:endParaRPr lang="en-US" dirty="0"/>
          </a:p>
        </p:txBody>
      </p:sp>
      <p:sp>
        <p:nvSpPr>
          <p:cNvPr id="3" name="Content Placeholder 2">
            <a:extLst>
              <a:ext uri="{FF2B5EF4-FFF2-40B4-BE49-F238E27FC236}">
                <a16:creationId xmlns:a16="http://schemas.microsoft.com/office/drawing/2014/main" id="{8ADE3A6D-3B1C-4D29-9553-71806EEE470C}"/>
              </a:ext>
            </a:extLst>
          </p:cNvPr>
          <p:cNvSpPr>
            <a:spLocks noGrp="1"/>
          </p:cNvSpPr>
          <p:nvPr>
            <p:ph idx="1"/>
          </p:nvPr>
        </p:nvSpPr>
        <p:spPr/>
        <p:txBody>
          <a:bodyPr/>
          <a:lstStyle/>
          <a:p>
            <a:r>
              <a:rPr lang="en-US" sz="3200" u="sng" dirty="0">
                <a:hlinkClick r:id="rId2"/>
              </a:rPr>
              <a:t>https://www.youtube.com/watch?v=8Qy7yrEPrLc</a:t>
            </a:r>
            <a:endParaRPr lang="en-US" sz="3200" dirty="0"/>
          </a:p>
          <a:p>
            <a:r>
              <a:rPr lang="en-US" sz="3200" u="sng" dirty="0">
                <a:hlinkClick r:id="rId3"/>
              </a:rPr>
              <a:t>https://www.google.com/search?q=nursing+process+lecture&amp;oq=nursing+process+lectuture&amp;aqs=chrome.1.69i57j0i13l3j0i22i30j0i390l3.27312j0j4&amp;sourceid=chrome&amp;ie=UTF-8</a:t>
            </a:r>
            <a:endParaRPr lang="en-US" sz="3200" dirty="0"/>
          </a:p>
          <a:p>
            <a:endParaRPr lang="en-US" dirty="0"/>
          </a:p>
        </p:txBody>
      </p:sp>
    </p:spTree>
    <p:extLst>
      <p:ext uri="{BB962C8B-B14F-4D97-AF65-F5344CB8AC3E}">
        <p14:creationId xmlns:p14="http://schemas.microsoft.com/office/powerpoint/2010/main" val="4288489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81B3-F311-46A3-ADD2-7F3D1771275C}"/>
              </a:ext>
            </a:extLst>
          </p:cNvPr>
          <p:cNvSpPr>
            <a:spLocks noGrp="1"/>
          </p:cNvSpPr>
          <p:nvPr>
            <p:ph type="title"/>
          </p:nvPr>
        </p:nvSpPr>
        <p:spPr/>
        <p:txBody>
          <a:bodyPr/>
          <a:lstStyle/>
          <a:p>
            <a:r>
              <a:rPr lang="en-US" dirty="0">
                <a:latin typeface="Castellar" panose="020A0402060406010301" pitchFamily="18" charset="0"/>
              </a:rPr>
              <a:t>END</a:t>
            </a:r>
          </a:p>
        </p:txBody>
      </p:sp>
      <p:sp>
        <p:nvSpPr>
          <p:cNvPr id="3" name="Content Placeholder 2">
            <a:extLst>
              <a:ext uri="{FF2B5EF4-FFF2-40B4-BE49-F238E27FC236}">
                <a16:creationId xmlns:a16="http://schemas.microsoft.com/office/drawing/2014/main" id="{EEC1AB34-1174-4D67-9886-2E1F9AC5F0F9}"/>
              </a:ext>
            </a:extLst>
          </p:cNvPr>
          <p:cNvSpPr>
            <a:spLocks noGrp="1"/>
          </p:cNvSpPr>
          <p:nvPr>
            <p:ph idx="1"/>
          </p:nvPr>
        </p:nvSpPr>
        <p:spPr/>
        <p:txBody>
          <a:bodyPr>
            <a:normAutofit/>
          </a:bodyPr>
          <a:lstStyle/>
          <a:p>
            <a:pPr marL="0" indent="0" algn="ctr">
              <a:buNone/>
            </a:pPr>
            <a:r>
              <a:rPr lang="en-US" sz="3600" dirty="0">
                <a:latin typeface="Castellar" panose="020A0402060406010301" pitchFamily="18" charset="0"/>
              </a:rPr>
              <a:t>THANKS</a:t>
            </a:r>
          </a:p>
        </p:txBody>
      </p:sp>
    </p:spTree>
    <p:extLst>
      <p:ext uri="{BB962C8B-B14F-4D97-AF65-F5344CB8AC3E}">
        <p14:creationId xmlns:p14="http://schemas.microsoft.com/office/powerpoint/2010/main" val="204772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BDE4A8-FCA3-43D5-BEC2-C99AEB8D290F}"/>
              </a:ext>
            </a:extLst>
          </p:cNvPr>
          <p:cNvSpPr>
            <a:spLocks noGrp="1"/>
          </p:cNvSpPr>
          <p:nvPr>
            <p:ph idx="4294967295"/>
          </p:nvPr>
        </p:nvSpPr>
        <p:spPr>
          <a:xfrm>
            <a:off x="838200" y="685801"/>
            <a:ext cx="10534650" cy="5419724"/>
          </a:xfrm>
        </p:spPr>
        <p:txBody>
          <a:bodyPr>
            <a:normAutofit lnSpcReduction="10000"/>
          </a:bodyPr>
          <a:lstStyle/>
          <a:p>
            <a:pPr lvl="0"/>
            <a:r>
              <a:rPr lang="en-US" sz="3200" b="1" dirty="0"/>
              <a:t>Theoretically based. </a:t>
            </a:r>
            <a:r>
              <a:rPr lang="en-US" sz="3200" dirty="0"/>
              <a:t>The process is devised from a broad-based knowledge including the sciences and humanities and can be applied to any other theoretical models of nursing.</a:t>
            </a:r>
          </a:p>
          <a:p>
            <a:pPr lvl="0"/>
            <a:r>
              <a:rPr lang="en-US" sz="3200" b="1" dirty="0"/>
              <a:t>Goal oriented: </a:t>
            </a:r>
            <a:r>
              <a:rPr lang="en-US" sz="3200" dirty="0"/>
              <a:t>it offers means for nurses and clients to work together to identify specific goal related to wellness promotion, diseases and illness prevention, health restoration and coping with altered functioning.</a:t>
            </a:r>
          </a:p>
          <a:p>
            <a:pPr lvl="0"/>
            <a:r>
              <a:rPr lang="en-US" sz="3200" b="1" dirty="0"/>
              <a:t>Universally applicable: </a:t>
            </a:r>
            <a:r>
              <a:rPr lang="en-US" sz="3200" dirty="0"/>
              <a:t>once the nurses have a working knowledge of the nursing process, they find that they can practice nursing with well or ill persons, young or old, in any type of practice setting.</a:t>
            </a:r>
          </a:p>
          <a:p>
            <a:endParaRPr lang="en-US" dirty="0"/>
          </a:p>
        </p:txBody>
      </p:sp>
    </p:spTree>
    <p:extLst>
      <p:ext uri="{BB962C8B-B14F-4D97-AF65-F5344CB8AC3E}">
        <p14:creationId xmlns:p14="http://schemas.microsoft.com/office/powerpoint/2010/main" val="84007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0CB8-8427-4BDF-B313-548EE95725EC}"/>
              </a:ext>
            </a:extLst>
          </p:cNvPr>
          <p:cNvSpPr>
            <a:spLocks noGrp="1"/>
          </p:cNvSpPr>
          <p:nvPr>
            <p:ph type="title"/>
          </p:nvPr>
        </p:nvSpPr>
        <p:spPr/>
        <p:txBody>
          <a:bodyPr>
            <a:normAutofit fontScale="90000"/>
          </a:bodyPr>
          <a:lstStyle/>
          <a:p>
            <a:r>
              <a:rPr lang="en-US" dirty="0"/>
              <a:t>The concept of nursing process</a:t>
            </a:r>
            <a:br>
              <a:rPr lang="en-US" dirty="0"/>
            </a:br>
            <a:endParaRPr lang="en-US" dirty="0"/>
          </a:p>
        </p:txBody>
      </p:sp>
      <p:sp>
        <p:nvSpPr>
          <p:cNvPr id="3" name="Content Placeholder 2">
            <a:extLst>
              <a:ext uri="{FF2B5EF4-FFF2-40B4-BE49-F238E27FC236}">
                <a16:creationId xmlns:a16="http://schemas.microsoft.com/office/drawing/2014/main" id="{15A446BA-1E4F-4C0C-91DC-E7AC6F6E52F3}"/>
              </a:ext>
            </a:extLst>
          </p:cNvPr>
          <p:cNvSpPr>
            <a:spLocks noGrp="1"/>
          </p:cNvSpPr>
          <p:nvPr>
            <p:ph idx="1"/>
          </p:nvPr>
        </p:nvSpPr>
        <p:spPr>
          <a:xfrm>
            <a:off x="850606" y="1701209"/>
            <a:ext cx="10462436" cy="4401879"/>
          </a:xfrm>
        </p:spPr>
        <p:txBody>
          <a:bodyPr>
            <a:normAutofit lnSpcReduction="10000"/>
          </a:bodyPr>
          <a:lstStyle/>
          <a:p>
            <a:r>
              <a:rPr lang="en-US" dirty="0"/>
              <a:t>The nursing process is used in all settings with clients of all ages to identify actual and potential health problems and design strategies to resolve them. </a:t>
            </a:r>
          </a:p>
          <a:p>
            <a:r>
              <a:rPr lang="en-US" dirty="0"/>
              <a:t>The nursing process provides logically through series of scientific steps from data collection to evaluation of care.</a:t>
            </a:r>
          </a:p>
          <a:p>
            <a:r>
              <a:rPr lang="en-US" dirty="0"/>
              <a:t>Nursing is both a science and art concerned with the physical, psychological, sociological, cultural and spiritual concerns of the individual. </a:t>
            </a:r>
          </a:p>
          <a:p>
            <a:r>
              <a:rPr lang="en-US" dirty="0"/>
              <a:t>The science of nursing is based on a broad theoretical framework.</a:t>
            </a:r>
          </a:p>
          <a:p>
            <a:r>
              <a:rPr lang="en-US" dirty="0"/>
              <a:t>The nurse uses the scientific knowledge during assessment, planning, implementation and evaluation phases of client care. </a:t>
            </a:r>
          </a:p>
          <a:p>
            <a:r>
              <a:rPr lang="en-US" dirty="0"/>
              <a:t>The art depends on the caring skills and abilities of individual nurse.</a:t>
            </a:r>
          </a:p>
          <a:p>
            <a:endParaRPr lang="en-US" dirty="0"/>
          </a:p>
        </p:txBody>
      </p:sp>
    </p:spTree>
    <p:extLst>
      <p:ext uri="{BB962C8B-B14F-4D97-AF65-F5344CB8AC3E}">
        <p14:creationId xmlns:p14="http://schemas.microsoft.com/office/powerpoint/2010/main" val="3245539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255</TotalTime>
  <Words>5322</Words>
  <Application>Microsoft Office PowerPoint</Application>
  <PresentationFormat>Widescreen</PresentationFormat>
  <Paragraphs>330</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Castellar</vt:lpstr>
      <vt:lpstr>Garamond</vt:lpstr>
      <vt:lpstr>Wingdings</vt:lpstr>
      <vt:lpstr>Organic</vt:lpstr>
      <vt:lpstr>NURSING PROCESS </vt:lpstr>
      <vt:lpstr>NURSING PROCESS </vt:lpstr>
      <vt:lpstr>PowerPoint Presentation</vt:lpstr>
      <vt:lpstr>Nursing process can be defined in terms of three major dimensions which include purpose, organization and properties</vt:lpstr>
      <vt:lpstr>PowerPoint Presentation</vt:lpstr>
      <vt:lpstr>Properties: the nursing process has 7 properties: </vt:lpstr>
      <vt:lpstr>PowerPoint Presentation</vt:lpstr>
      <vt:lpstr>PowerPoint Presentation</vt:lpstr>
      <vt:lpstr>The concept of nursing process </vt:lpstr>
      <vt:lpstr>PowerPoint Presentation</vt:lpstr>
      <vt:lpstr>ADVANTAGES OF NURSING PROCESS </vt:lpstr>
      <vt:lpstr>ADVANTAGES OF NURSING PROCESS</vt:lpstr>
      <vt:lpstr>The nursing process consists of five phases:   ADPIE </vt:lpstr>
      <vt:lpstr>ASSESSMENT </vt:lpstr>
      <vt:lpstr>Steps of assessment </vt:lpstr>
      <vt:lpstr>Systematic collection of data. </vt:lpstr>
      <vt:lpstr>PowerPoint Presentation</vt:lpstr>
      <vt:lpstr>PowerPoint Presentation</vt:lpstr>
      <vt:lpstr>The sources of data</vt:lpstr>
      <vt:lpstr>The sources of data </vt:lpstr>
      <vt:lpstr>The sources of data </vt:lpstr>
      <vt:lpstr>PowerPoint Presentation</vt:lpstr>
      <vt:lpstr>Secondary source. </vt:lpstr>
      <vt:lpstr>Types of data</vt:lpstr>
      <vt:lpstr>Types of data </vt:lpstr>
      <vt:lpstr>PowerPoint Presentation</vt:lpstr>
      <vt:lpstr>PowerPoint Presentation</vt:lpstr>
      <vt:lpstr>VALIDITING DATA </vt:lpstr>
      <vt:lpstr>ORGANIZING DATA </vt:lpstr>
      <vt:lpstr>PowerPoint Presentation</vt:lpstr>
      <vt:lpstr>PowerPoint Presentation</vt:lpstr>
      <vt:lpstr>These 11 patterns are: </vt:lpstr>
      <vt:lpstr>Theory of self-care:</vt:lpstr>
      <vt:lpstr>Theory of self-care</vt:lpstr>
      <vt:lpstr>INTERPRETAING DATA </vt:lpstr>
      <vt:lpstr>DOCUMENTATION OF DATA </vt:lpstr>
      <vt:lpstr>PowerPoint Presentation</vt:lpstr>
      <vt:lpstr>NURSING DIAGNOSIS </vt:lpstr>
      <vt:lpstr>NURSING DIAGNOSIS </vt:lpstr>
      <vt:lpstr>Components of a nursing diagnosis</vt:lpstr>
      <vt:lpstr>PowerPoint Presentation</vt:lpstr>
      <vt:lpstr>PowerPoint Presentation</vt:lpstr>
      <vt:lpstr>PowerPoint Presentation</vt:lpstr>
      <vt:lpstr>PowerPoint Presentation</vt:lpstr>
      <vt:lpstr>PowerPoint Presentation</vt:lpstr>
      <vt:lpstr>TYPES OF NURSING DIAGNOSIS </vt:lpstr>
      <vt:lpstr>PowerPoint Presentation</vt:lpstr>
      <vt:lpstr>PowerPoint Presentation</vt:lpstr>
      <vt:lpstr>PLANNING </vt:lpstr>
      <vt:lpstr>Planning involves: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writing a nursing care plan:</vt:lpstr>
      <vt:lpstr>IMPLEMENTATION </vt:lpstr>
      <vt:lpstr>Keep in mind that: </vt:lpstr>
      <vt:lpstr>PowerPoint Presentation</vt:lpstr>
      <vt:lpstr>PowerPoint Presentation</vt:lpstr>
      <vt:lpstr>Types of nursing interventions </vt:lpstr>
      <vt:lpstr>Delegating Nursing Action </vt:lpstr>
      <vt:lpstr>PowerPoint Presentation</vt:lpstr>
      <vt:lpstr>Recording Outcomes </vt:lpstr>
      <vt:lpstr>EVALUATION </vt:lpstr>
      <vt:lpstr>PowerPoint Presentation</vt:lpstr>
      <vt:lpstr>Check on the website  </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PROCESS</dc:title>
  <dc:creator>USER</dc:creator>
  <cp:lastModifiedBy>USER</cp:lastModifiedBy>
  <cp:revision>30</cp:revision>
  <dcterms:created xsi:type="dcterms:W3CDTF">2022-05-19T01:51:03Z</dcterms:created>
  <dcterms:modified xsi:type="dcterms:W3CDTF">2022-06-09T03:22:35Z</dcterms:modified>
</cp:coreProperties>
</file>