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9" r:id="rId64"/>
    <p:sldId id="320" r:id="rId65"/>
    <p:sldId id="321" r:id="rId66"/>
    <p:sldId id="322" r:id="rId67"/>
    <p:sldId id="323" r:id="rId68"/>
    <p:sldId id="324" r:id="rId69"/>
    <p:sldId id="325" r:id="rId70"/>
    <p:sldId id="326" r:id="rId71"/>
    <p:sldId id="318" r:id="rId7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BEE72-C30D-F031-E6E5-8F934F62C83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78A48ED-C2FF-A3D7-BD1E-63507BC7E5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FAE2004-4ACE-7C06-4F78-0CAB74A5145C}"/>
              </a:ext>
            </a:extLst>
          </p:cNvPr>
          <p:cNvSpPr>
            <a:spLocks noGrp="1"/>
          </p:cNvSpPr>
          <p:nvPr>
            <p:ph type="dt" sz="half" idx="10"/>
          </p:nvPr>
        </p:nvSpPr>
        <p:spPr/>
        <p:txBody>
          <a:bodyPr/>
          <a:lstStyle/>
          <a:p>
            <a:fld id="{2238B3AF-867A-4F2C-AF8F-F4ECBDE8028A}" type="datetimeFigureOut">
              <a:rPr lang="en-US" smtClean="0"/>
              <a:t>2/8/2023</a:t>
            </a:fld>
            <a:endParaRPr lang="en-US"/>
          </a:p>
        </p:txBody>
      </p:sp>
      <p:sp>
        <p:nvSpPr>
          <p:cNvPr id="5" name="Footer Placeholder 4">
            <a:extLst>
              <a:ext uri="{FF2B5EF4-FFF2-40B4-BE49-F238E27FC236}">
                <a16:creationId xmlns:a16="http://schemas.microsoft.com/office/drawing/2014/main" id="{A2A4E4D1-A72C-4DEE-AE90-A968CF3615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B84176-BB57-B531-32AC-684261675EF3}"/>
              </a:ext>
            </a:extLst>
          </p:cNvPr>
          <p:cNvSpPr>
            <a:spLocks noGrp="1"/>
          </p:cNvSpPr>
          <p:nvPr>
            <p:ph type="sldNum" sz="quarter" idx="12"/>
          </p:nvPr>
        </p:nvSpPr>
        <p:spPr/>
        <p:txBody>
          <a:bodyPr/>
          <a:lstStyle/>
          <a:p>
            <a:fld id="{C4B8663C-9EC8-4894-85E1-56D638458540}" type="slidenum">
              <a:rPr lang="en-US" smtClean="0"/>
              <a:t>‹#›</a:t>
            </a:fld>
            <a:endParaRPr lang="en-US"/>
          </a:p>
        </p:txBody>
      </p:sp>
    </p:spTree>
    <p:extLst>
      <p:ext uri="{BB962C8B-B14F-4D97-AF65-F5344CB8AC3E}">
        <p14:creationId xmlns:p14="http://schemas.microsoft.com/office/powerpoint/2010/main" val="3622738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203D0-B957-CD64-8585-9E562A6F733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29AB4C3-E2F1-8A65-F245-0E3788AA3F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625743-4927-5999-DF84-1CE2C3A69800}"/>
              </a:ext>
            </a:extLst>
          </p:cNvPr>
          <p:cNvSpPr>
            <a:spLocks noGrp="1"/>
          </p:cNvSpPr>
          <p:nvPr>
            <p:ph type="dt" sz="half" idx="10"/>
          </p:nvPr>
        </p:nvSpPr>
        <p:spPr/>
        <p:txBody>
          <a:bodyPr/>
          <a:lstStyle/>
          <a:p>
            <a:fld id="{2238B3AF-867A-4F2C-AF8F-F4ECBDE8028A}" type="datetimeFigureOut">
              <a:rPr lang="en-US" smtClean="0"/>
              <a:t>2/8/2023</a:t>
            </a:fld>
            <a:endParaRPr lang="en-US"/>
          </a:p>
        </p:txBody>
      </p:sp>
      <p:sp>
        <p:nvSpPr>
          <p:cNvPr id="5" name="Footer Placeholder 4">
            <a:extLst>
              <a:ext uri="{FF2B5EF4-FFF2-40B4-BE49-F238E27FC236}">
                <a16:creationId xmlns:a16="http://schemas.microsoft.com/office/drawing/2014/main" id="{520C8AF5-354E-3174-6E05-FE485EDD3E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318C45-78B9-929B-E7A9-8D263591D381}"/>
              </a:ext>
            </a:extLst>
          </p:cNvPr>
          <p:cNvSpPr>
            <a:spLocks noGrp="1"/>
          </p:cNvSpPr>
          <p:nvPr>
            <p:ph type="sldNum" sz="quarter" idx="12"/>
          </p:nvPr>
        </p:nvSpPr>
        <p:spPr/>
        <p:txBody>
          <a:bodyPr/>
          <a:lstStyle/>
          <a:p>
            <a:fld id="{C4B8663C-9EC8-4894-85E1-56D638458540}" type="slidenum">
              <a:rPr lang="en-US" smtClean="0"/>
              <a:t>‹#›</a:t>
            </a:fld>
            <a:endParaRPr lang="en-US"/>
          </a:p>
        </p:txBody>
      </p:sp>
    </p:spTree>
    <p:extLst>
      <p:ext uri="{BB962C8B-B14F-4D97-AF65-F5344CB8AC3E}">
        <p14:creationId xmlns:p14="http://schemas.microsoft.com/office/powerpoint/2010/main" val="1331482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DD0369-57F1-3F65-AB50-A7818923F1B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28C03E9-7569-0051-1A49-E6466D4B02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100180-7A16-3EA9-2B82-76C8FBB53FAC}"/>
              </a:ext>
            </a:extLst>
          </p:cNvPr>
          <p:cNvSpPr>
            <a:spLocks noGrp="1"/>
          </p:cNvSpPr>
          <p:nvPr>
            <p:ph type="dt" sz="half" idx="10"/>
          </p:nvPr>
        </p:nvSpPr>
        <p:spPr/>
        <p:txBody>
          <a:bodyPr/>
          <a:lstStyle/>
          <a:p>
            <a:fld id="{2238B3AF-867A-4F2C-AF8F-F4ECBDE8028A}" type="datetimeFigureOut">
              <a:rPr lang="en-US" smtClean="0"/>
              <a:t>2/8/2023</a:t>
            </a:fld>
            <a:endParaRPr lang="en-US"/>
          </a:p>
        </p:txBody>
      </p:sp>
      <p:sp>
        <p:nvSpPr>
          <p:cNvPr id="5" name="Footer Placeholder 4">
            <a:extLst>
              <a:ext uri="{FF2B5EF4-FFF2-40B4-BE49-F238E27FC236}">
                <a16:creationId xmlns:a16="http://schemas.microsoft.com/office/drawing/2014/main" id="{625D5524-84CB-5F5E-D7C6-5EB6B699DE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3C21E8-4FF1-B149-B66C-4D15066ABD9A}"/>
              </a:ext>
            </a:extLst>
          </p:cNvPr>
          <p:cNvSpPr>
            <a:spLocks noGrp="1"/>
          </p:cNvSpPr>
          <p:nvPr>
            <p:ph type="sldNum" sz="quarter" idx="12"/>
          </p:nvPr>
        </p:nvSpPr>
        <p:spPr/>
        <p:txBody>
          <a:bodyPr/>
          <a:lstStyle/>
          <a:p>
            <a:fld id="{C4B8663C-9EC8-4894-85E1-56D638458540}" type="slidenum">
              <a:rPr lang="en-US" smtClean="0"/>
              <a:t>‹#›</a:t>
            </a:fld>
            <a:endParaRPr lang="en-US"/>
          </a:p>
        </p:txBody>
      </p:sp>
    </p:spTree>
    <p:extLst>
      <p:ext uri="{BB962C8B-B14F-4D97-AF65-F5344CB8AC3E}">
        <p14:creationId xmlns:p14="http://schemas.microsoft.com/office/powerpoint/2010/main" val="1908746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62A49-C4D4-DED7-B566-A88EBCCDAE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5C342C-F800-3A53-E91E-A6E8DAB1EA3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773616-6DE7-4D2C-67F1-FE88210C99E0}"/>
              </a:ext>
            </a:extLst>
          </p:cNvPr>
          <p:cNvSpPr>
            <a:spLocks noGrp="1"/>
          </p:cNvSpPr>
          <p:nvPr>
            <p:ph type="dt" sz="half" idx="10"/>
          </p:nvPr>
        </p:nvSpPr>
        <p:spPr/>
        <p:txBody>
          <a:bodyPr/>
          <a:lstStyle/>
          <a:p>
            <a:fld id="{2238B3AF-867A-4F2C-AF8F-F4ECBDE8028A}" type="datetimeFigureOut">
              <a:rPr lang="en-US" smtClean="0"/>
              <a:t>2/8/2023</a:t>
            </a:fld>
            <a:endParaRPr lang="en-US"/>
          </a:p>
        </p:txBody>
      </p:sp>
      <p:sp>
        <p:nvSpPr>
          <p:cNvPr id="5" name="Footer Placeholder 4">
            <a:extLst>
              <a:ext uri="{FF2B5EF4-FFF2-40B4-BE49-F238E27FC236}">
                <a16:creationId xmlns:a16="http://schemas.microsoft.com/office/drawing/2014/main" id="{D94D6D54-AF6E-6C07-D2FD-213ACCCCB3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650A34-E083-1826-AEE0-CB6E05B3C60A}"/>
              </a:ext>
            </a:extLst>
          </p:cNvPr>
          <p:cNvSpPr>
            <a:spLocks noGrp="1"/>
          </p:cNvSpPr>
          <p:nvPr>
            <p:ph type="sldNum" sz="quarter" idx="12"/>
          </p:nvPr>
        </p:nvSpPr>
        <p:spPr/>
        <p:txBody>
          <a:bodyPr/>
          <a:lstStyle/>
          <a:p>
            <a:fld id="{C4B8663C-9EC8-4894-85E1-56D638458540}" type="slidenum">
              <a:rPr lang="en-US" smtClean="0"/>
              <a:t>‹#›</a:t>
            </a:fld>
            <a:endParaRPr lang="en-US"/>
          </a:p>
        </p:txBody>
      </p:sp>
    </p:spTree>
    <p:extLst>
      <p:ext uri="{BB962C8B-B14F-4D97-AF65-F5344CB8AC3E}">
        <p14:creationId xmlns:p14="http://schemas.microsoft.com/office/powerpoint/2010/main" val="1887932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B38CB-14CA-0B74-2375-14ECC0F1CE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617863-8F86-5BA5-E17C-FD7127154E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E8A26D2-65BD-7FBE-3819-6EFE4EFEF65A}"/>
              </a:ext>
            </a:extLst>
          </p:cNvPr>
          <p:cNvSpPr>
            <a:spLocks noGrp="1"/>
          </p:cNvSpPr>
          <p:nvPr>
            <p:ph type="dt" sz="half" idx="10"/>
          </p:nvPr>
        </p:nvSpPr>
        <p:spPr/>
        <p:txBody>
          <a:bodyPr/>
          <a:lstStyle/>
          <a:p>
            <a:fld id="{2238B3AF-867A-4F2C-AF8F-F4ECBDE8028A}" type="datetimeFigureOut">
              <a:rPr lang="en-US" smtClean="0"/>
              <a:t>2/8/2023</a:t>
            </a:fld>
            <a:endParaRPr lang="en-US"/>
          </a:p>
        </p:txBody>
      </p:sp>
      <p:sp>
        <p:nvSpPr>
          <p:cNvPr id="5" name="Footer Placeholder 4">
            <a:extLst>
              <a:ext uri="{FF2B5EF4-FFF2-40B4-BE49-F238E27FC236}">
                <a16:creationId xmlns:a16="http://schemas.microsoft.com/office/drawing/2014/main" id="{F1FA4AF9-1976-1045-F420-7435D26ADF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B96D3C-B5EB-8977-D4FF-63AAD1DCD152}"/>
              </a:ext>
            </a:extLst>
          </p:cNvPr>
          <p:cNvSpPr>
            <a:spLocks noGrp="1"/>
          </p:cNvSpPr>
          <p:nvPr>
            <p:ph type="sldNum" sz="quarter" idx="12"/>
          </p:nvPr>
        </p:nvSpPr>
        <p:spPr/>
        <p:txBody>
          <a:bodyPr/>
          <a:lstStyle/>
          <a:p>
            <a:fld id="{C4B8663C-9EC8-4894-85E1-56D638458540}" type="slidenum">
              <a:rPr lang="en-US" smtClean="0"/>
              <a:t>‹#›</a:t>
            </a:fld>
            <a:endParaRPr lang="en-US"/>
          </a:p>
        </p:txBody>
      </p:sp>
    </p:spTree>
    <p:extLst>
      <p:ext uri="{BB962C8B-B14F-4D97-AF65-F5344CB8AC3E}">
        <p14:creationId xmlns:p14="http://schemas.microsoft.com/office/powerpoint/2010/main" val="1662073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E741F-3BF5-CB7C-28DE-A56EFA405D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056D8E-D01A-A69E-E00D-08546A62E30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5E26122-19BC-4DAC-6828-67B0D5AB0D5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3A70C70-40A4-1A81-1B47-FD6C53E98FBA}"/>
              </a:ext>
            </a:extLst>
          </p:cNvPr>
          <p:cNvSpPr>
            <a:spLocks noGrp="1"/>
          </p:cNvSpPr>
          <p:nvPr>
            <p:ph type="dt" sz="half" idx="10"/>
          </p:nvPr>
        </p:nvSpPr>
        <p:spPr/>
        <p:txBody>
          <a:bodyPr/>
          <a:lstStyle/>
          <a:p>
            <a:fld id="{2238B3AF-867A-4F2C-AF8F-F4ECBDE8028A}" type="datetimeFigureOut">
              <a:rPr lang="en-US" smtClean="0"/>
              <a:t>2/8/2023</a:t>
            </a:fld>
            <a:endParaRPr lang="en-US"/>
          </a:p>
        </p:txBody>
      </p:sp>
      <p:sp>
        <p:nvSpPr>
          <p:cNvPr id="6" name="Footer Placeholder 5">
            <a:extLst>
              <a:ext uri="{FF2B5EF4-FFF2-40B4-BE49-F238E27FC236}">
                <a16:creationId xmlns:a16="http://schemas.microsoft.com/office/drawing/2014/main" id="{46BBE692-E8B5-8FEB-C1F9-E3F9440FD4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641CE1-5ACC-3845-5E84-9393F56DADA1}"/>
              </a:ext>
            </a:extLst>
          </p:cNvPr>
          <p:cNvSpPr>
            <a:spLocks noGrp="1"/>
          </p:cNvSpPr>
          <p:nvPr>
            <p:ph type="sldNum" sz="quarter" idx="12"/>
          </p:nvPr>
        </p:nvSpPr>
        <p:spPr/>
        <p:txBody>
          <a:bodyPr/>
          <a:lstStyle/>
          <a:p>
            <a:fld id="{C4B8663C-9EC8-4894-85E1-56D638458540}" type="slidenum">
              <a:rPr lang="en-US" smtClean="0"/>
              <a:t>‹#›</a:t>
            </a:fld>
            <a:endParaRPr lang="en-US"/>
          </a:p>
        </p:txBody>
      </p:sp>
    </p:spTree>
    <p:extLst>
      <p:ext uri="{BB962C8B-B14F-4D97-AF65-F5344CB8AC3E}">
        <p14:creationId xmlns:p14="http://schemas.microsoft.com/office/powerpoint/2010/main" val="2206551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BBFC9-52A4-6DA6-3EF4-1E4E9CB727E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37EB5C4-6827-89B4-51EB-0FD22E3FAD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05318B7-6FA4-A126-55DA-491F16F15D5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135394A-28B2-5B3B-E30E-5076DB8E8A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A2A8DE-A09E-6618-36B4-ACC60EC69BE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54A1C43-88AF-3AB0-EA64-9892A2BF6068}"/>
              </a:ext>
            </a:extLst>
          </p:cNvPr>
          <p:cNvSpPr>
            <a:spLocks noGrp="1"/>
          </p:cNvSpPr>
          <p:nvPr>
            <p:ph type="dt" sz="half" idx="10"/>
          </p:nvPr>
        </p:nvSpPr>
        <p:spPr/>
        <p:txBody>
          <a:bodyPr/>
          <a:lstStyle/>
          <a:p>
            <a:fld id="{2238B3AF-867A-4F2C-AF8F-F4ECBDE8028A}" type="datetimeFigureOut">
              <a:rPr lang="en-US" smtClean="0"/>
              <a:t>2/8/2023</a:t>
            </a:fld>
            <a:endParaRPr lang="en-US"/>
          </a:p>
        </p:txBody>
      </p:sp>
      <p:sp>
        <p:nvSpPr>
          <p:cNvPr id="8" name="Footer Placeholder 7">
            <a:extLst>
              <a:ext uri="{FF2B5EF4-FFF2-40B4-BE49-F238E27FC236}">
                <a16:creationId xmlns:a16="http://schemas.microsoft.com/office/drawing/2014/main" id="{C6B58F93-1E3F-3F5A-44F1-5A6D353DDB3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226C71B-4D11-52C2-717A-4811F3A6FDE3}"/>
              </a:ext>
            </a:extLst>
          </p:cNvPr>
          <p:cNvSpPr>
            <a:spLocks noGrp="1"/>
          </p:cNvSpPr>
          <p:nvPr>
            <p:ph type="sldNum" sz="quarter" idx="12"/>
          </p:nvPr>
        </p:nvSpPr>
        <p:spPr/>
        <p:txBody>
          <a:bodyPr/>
          <a:lstStyle/>
          <a:p>
            <a:fld id="{C4B8663C-9EC8-4894-85E1-56D638458540}" type="slidenum">
              <a:rPr lang="en-US" smtClean="0"/>
              <a:t>‹#›</a:t>
            </a:fld>
            <a:endParaRPr lang="en-US"/>
          </a:p>
        </p:txBody>
      </p:sp>
    </p:spTree>
    <p:extLst>
      <p:ext uri="{BB962C8B-B14F-4D97-AF65-F5344CB8AC3E}">
        <p14:creationId xmlns:p14="http://schemas.microsoft.com/office/powerpoint/2010/main" val="3812012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FC23C-1F72-52CD-3571-57D4E1AF82F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F2C2760-111F-BBA7-AF4F-9CE4AE75EE7D}"/>
              </a:ext>
            </a:extLst>
          </p:cNvPr>
          <p:cNvSpPr>
            <a:spLocks noGrp="1"/>
          </p:cNvSpPr>
          <p:nvPr>
            <p:ph type="dt" sz="half" idx="10"/>
          </p:nvPr>
        </p:nvSpPr>
        <p:spPr/>
        <p:txBody>
          <a:bodyPr/>
          <a:lstStyle/>
          <a:p>
            <a:fld id="{2238B3AF-867A-4F2C-AF8F-F4ECBDE8028A}" type="datetimeFigureOut">
              <a:rPr lang="en-US" smtClean="0"/>
              <a:t>2/8/2023</a:t>
            </a:fld>
            <a:endParaRPr lang="en-US"/>
          </a:p>
        </p:txBody>
      </p:sp>
      <p:sp>
        <p:nvSpPr>
          <p:cNvPr id="4" name="Footer Placeholder 3">
            <a:extLst>
              <a:ext uri="{FF2B5EF4-FFF2-40B4-BE49-F238E27FC236}">
                <a16:creationId xmlns:a16="http://schemas.microsoft.com/office/drawing/2014/main" id="{186A1F73-9355-EFFC-1595-D1C0FCA3CCC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F247DBD-3EF4-6C08-D680-C90300DE1099}"/>
              </a:ext>
            </a:extLst>
          </p:cNvPr>
          <p:cNvSpPr>
            <a:spLocks noGrp="1"/>
          </p:cNvSpPr>
          <p:nvPr>
            <p:ph type="sldNum" sz="quarter" idx="12"/>
          </p:nvPr>
        </p:nvSpPr>
        <p:spPr/>
        <p:txBody>
          <a:bodyPr/>
          <a:lstStyle/>
          <a:p>
            <a:fld id="{C4B8663C-9EC8-4894-85E1-56D638458540}" type="slidenum">
              <a:rPr lang="en-US" smtClean="0"/>
              <a:t>‹#›</a:t>
            </a:fld>
            <a:endParaRPr lang="en-US"/>
          </a:p>
        </p:txBody>
      </p:sp>
    </p:spTree>
    <p:extLst>
      <p:ext uri="{BB962C8B-B14F-4D97-AF65-F5344CB8AC3E}">
        <p14:creationId xmlns:p14="http://schemas.microsoft.com/office/powerpoint/2010/main" val="4156212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7E15D0-AA4F-4D9E-1F76-BC4251CB471A}"/>
              </a:ext>
            </a:extLst>
          </p:cNvPr>
          <p:cNvSpPr>
            <a:spLocks noGrp="1"/>
          </p:cNvSpPr>
          <p:nvPr>
            <p:ph type="dt" sz="half" idx="10"/>
          </p:nvPr>
        </p:nvSpPr>
        <p:spPr/>
        <p:txBody>
          <a:bodyPr/>
          <a:lstStyle/>
          <a:p>
            <a:fld id="{2238B3AF-867A-4F2C-AF8F-F4ECBDE8028A}" type="datetimeFigureOut">
              <a:rPr lang="en-US" smtClean="0"/>
              <a:t>2/8/2023</a:t>
            </a:fld>
            <a:endParaRPr lang="en-US"/>
          </a:p>
        </p:txBody>
      </p:sp>
      <p:sp>
        <p:nvSpPr>
          <p:cNvPr id="3" name="Footer Placeholder 2">
            <a:extLst>
              <a:ext uri="{FF2B5EF4-FFF2-40B4-BE49-F238E27FC236}">
                <a16:creationId xmlns:a16="http://schemas.microsoft.com/office/drawing/2014/main" id="{CA5EBF6A-ACCB-45A8-F46A-0CF8C63DBE2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8D1BA55-FF60-80EA-5CBF-36CB2DEAEBD0}"/>
              </a:ext>
            </a:extLst>
          </p:cNvPr>
          <p:cNvSpPr>
            <a:spLocks noGrp="1"/>
          </p:cNvSpPr>
          <p:nvPr>
            <p:ph type="sldNum" sz="quarter" idx="12"/>
          </p:nvPr>
        </p:nvSpPr>
        <p:spPr/>
        <p:txBody>
          <a:bodyPr/>
          <a:lstStyle/>
          <a:p>
            <a:fld id="{C4B8663C-9EC8-4894-85E1-56D638458540}" type="slidenum">
              <a:rPr lang="en-US" smtClean="0"/>
              <a:t>‹#›</a:t>
            </a:fld>
            <a:endParaRPr lang="en-US"/>
          </a:p>
        </p:txBody>
      </p:sp>
    </p:spTree>
    <p:extLst>
      <p:ext uri="{BB962C8B-B14F-4D97-AF65-F5344CB8AC3E}">
        <p14:creationId xmlns:p14="http://schemas.microsoft.com/office/powerpoint/2010/main" val="1493328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9EFF5-E981-A959-34A0-001DB4762C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291AF8D-A663-0B93-6204-15C5DCBAD1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A24274B-FD2B-3513-47EB-0B84AEB1D3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D74275-8D5A-B8C4-61AE-0E7FC130ACFC}"/>
              </a:ext>
            </a:extLst>
          </p:cNvPr>
          <p:cNvSpPr>
            <a:spLocks noGrp="1"/>
          </p:cNvSpPr>
          <p:nvPr>
            <p:ph type="dt" sz="half" idx="10"/>
          </p:nvPr>
        </p:nvSpPr>
        <p:spPr/>
        <p:txBody>
          <a:bodyPr/>
          <a:lstStyle/>
          <a:p>
            <a:fld id="{2238B3AF-867A-4F2C-AF8F-F4ECBDE8028A}" type="datetimeFigureOut">
              <a:rPr lang="en-US" smtClean="0"/>
              <a:t>2/8/2023</a:t>
            </a:fld>
            <a:endParaRPr lang="en-US"/>
          </a:p>
        </p:txBody>
      </p:sp>
      <p:sp>
        <p:nvSpPr>
          <p:cNvPr id="6" name="Footer Placeholder 5">
            <a:extLst>
              <a:ext uri="{FF2B5EF4-FFF2-40B4-BE49-F238E27FC236}">
                <a16:creationId xmlns:a16="http://schemas.microsoft.com/office/drawing/2014/main" id="{D6C2D32D-8229-1D67-7C3D-AEEB19C73E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A4CD20-9B1A-7EF0-486C-8771564C35F3}"/>
              </a:ext>
            </a:extLst>
          </p:cNvPr>
          <p:cNvSpPr>
            <a:spLocks noGrp="1"/>
          </p:cNvSpPr>
          <p:nvPr>
            <p:ph type="sldNum" sz="quarter" idx="12"/>
          </p:nvPr>
        </p:nvSpPr>
        <p:spPr/>
        <p:txBody>
          <a:bodyPr/>
          <a:lstStyle/>
          <a:p>
            <a:fld id="{C4B8663C-9EC8-4894-85E1-56D638458540}" type="slidenum">
              <a:rPr lang="en-US" smtClean="0"/>
              <a:t>‹#›</a:t>
            </a:fld>
            <a:endParaRPr lang="en-US"/>
          </a:p>
        </p:txBody>
      </p:sp>
    </p:spTree>
    <p:extLst>
      <p:ext uri="{BB962C8B-B14F-4D97-AF65-F5344CB8AC3E}">
        <p14:creationId xmlns:p14="http://schemas.microsoft.com/office/powerpoint/2010/main" val="3218026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9B772-816C-A296-0BE8-001DE8A74F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E973ECA-02D6-DA09-F7E7-EAB9964A18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7E1DBC7-BBEA-03B7-EBF5-50734695F7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BAF241-EEA8-3AB9-582E-09FA474D4F23}"/>
              </a:ext>
            </a:extLst>
          </p:cNvPr>
          <p:cNvSpPr>
            <a:spLocks noGrp="1"/>
          </p:cNvSpPr>
          <p:nvPr>
            <p:ph type="dt" sz="half" idx="10"/>
          </p:nvPr>
        </p:nvSpPr>
        <p:spPr/>
        <p:txBody>
          <a:bodyPr/>
          <a:lstStyle/>
          <a:p>
            <a:fld id="{2238B3AF-867A-4F2C-AF8F-F4ECBDE8028A}" type="datetimeFigureOut">
              <a:rPr lang="en-US" smtClean="0"/>
              <a:t>2/8/2023</a:t>
            </a:fld>
            <a:endParaRPr lang="en-US"/>
          </a:p>
        </p:txBody>
      </p:sp>
      <p:sp>
        <p:nvSpPr>
          <p:cNvPr id="6" name="Footer Placeholder 5">
            <a:extLst>
              <a:ext uri="{FF2B5EF4-FFF2-40B4-BE49-F238E27FC236}">
                <a16:creationId xmlns:a16="http://schemas.microsoft.com/office/drawing/2014/main" id="{CCDB2FBB-95D0-26B1-2DEB-7E4411B73D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1F44EA-8FE3-7B93-2FDD-F7B30115749A}"/>
              </a:ext>
            </a:extLst>
          </p:cNvPr>
          <p:cNvSpPr>
            <a:spLocks noGrp="1"/>
          </p:cNvSpPr>
          <p:nvPr>
            <p:ph type="sldNum" sz="quarter" idx="12"/>
          </p:nvPr>
        </p:nvSpPr>
        <p:spPr/>
        <p:txBody>
          <a:bodyPr/>
          <a:lstStyle/>
          <a:p>
            <a:fld id="{C4B8663C-9EC8-4894-85E1-56D638458540}" type="slidenum">
              <a:rPr lang="en-US" smtClean="0"/>
              <a:t>‹#›</a:t>
            </a:fld>
            <a:endParaRPr lang="en-US"/>
          </a:p>
        </p:txBody>
      </p:sp>
    </p:spTree>
    <p:extLst>
      <p:ext uri="{BB962C8B-B14F-4D97-AF65-F5344CB8AC3E}">
        <p14:creationId xmlns:p14="http://schemas.microsoft.com/office/powerpoint/2010/main" val="2898877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890F36-7D52-64A1-F6C5-AAD17B1A2E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1254EA-5B9B-AC0D-88F0-536A212D28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6D7CFA-B69B-3310-438A-13C6D67BA2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38B3AF-867A-4F2C-AF8F-F4ECBDE8028A}" type="datetimeFigureOut">
              <a:rPr lang="en-US" smtClean="0"/>
              <a:t>2/8/2023</a:t>
            </a:fld>
            <a:endParaRPr lang="en-US"/>
          </a:p>
        </p:txBody>
      </p:sp>
      <p:sp>
        <p:nvSpPr>
          <p:cNvPr id="5" name="Footer Placeholder 4">
            <a:extLst>
              <a:ext uri="{FF2B5EF4-FFF2-40B4-BE49-F238E27FC236}">
                <a16:creationId xmlns:a16="http://schemas.microsoft.com/office/drawing/2014/main" id="{FE5E5FE7-0A8C-41CD-4715-2EBDAA2FA7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558A0C6-B3E5-C513-E3E9-6F2D372AAE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B8663C-9EC8-4894-85E1-56D638458540}" type="slidenum">
              <a:rPr lang="en-US" smtClean="0"/>
              <a:t>‹#›</a:t>
            </a:fld>
            <a:endParaRPr lang="en-US"/>
          </a:p>
        </p:txBody>
      </p:sp>
    </p:spTree>
    <p:extLst>
      <p:ext uri="{BB962C8B-B14F-4D97-AF65-F5344CB8AC3E}">
        <p14:creationId xmlns:p14="http://schemas.microsoft.com/office/powerpoint/2010/main" val="12664873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BA336-FCC6-ED3A-C1BE-69E1F22F732B}"/>
              </a:ext>
            </a:extLst>
          </p:cNvPr>
          <p:cNvSpPr>
            <a:spLocks noGrp="1"/>
          </p:cNvSpPr>
          <p:nvPr>
            <p:ph type="ctrTitle"/>
          </p:nvPr>
        </p:nvSpPr>
        <p:spPr/>
        <p:txBody>
          <a:bodyPr/>
          <a:lstStyle/>
          <a:p>
            <a:r>
              <a:rPr lang="en-US" dirty="0"/>
              <a:t>NURSING PROCESS</a:t>
            </a:r>
          </a:p>
        </p:txBody>
      </p:sp>
      <p:sp>
        <p:nvSpPr>
          <p:cNvPr id="3" name="Subtitle 2">
            <a:extLst>
              <a:ext uri="{FF2B5EF4-FFF2-40B4-BE49-F238E27FC236}">
                <a16:creationId xmlns:a16="http://schemas.microsoft.com/office/drawing/2014/main" id="{81CAAD6B-0EA3-AF22-6C47-03B8DE62E497}"/>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1562600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3E749-4D89-5D0A-C5F1-050B6DCBBE9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63AE492-7D71-061C-7FB2-41EC173E7682}"/>
              </a:ext>
            </a:extLst>
          </p:cNvPr>
          <p:cNvSpPr>
            <a:spLocks noGrp="1"/>
          </p:cNvSpPr>
          <p:nvPr>
            <p:ph idx="1"/>
          </p:nvPr>
        </p:nvSpPr>
        <p:spPr/>
        <p:txBody>
          <a:bodyPr/>
          <a:lstStyle/>
          <a:p>
            <a:r>
              <a:rPr lang="en-US" dirty="0"/>
              <a:t>Is interpersonal and collaborative. It requires the nurse to communicate directly and consistently with clients and families to meet their needs.</a:t>
            </a:r>
          </a:p>
          <a:p>
            <a:r>
              <a:rPr lang="en-US" dirty="0"/>
              <a:t>It is used as a framework for nursing care in all types of health care settings with clients of all age groups.</a:t>
            </a:r>
          </a:p>
          <a:p>
            <a:r>
              <a:rPr lang="en-US" dirty="0"/>
              <a:t>Nurses must use a variety of critical – thinking skills to carry out the nursing process.</a:t>
            </a:r>
          </a:p>
          <a:p>
            <a:endParaRPr lang="en-US" dirty="0"/>
          </a:p>
        </p:txBody>
      </p:sp>
    </p:spTree>
    <p:extLst>
      <p:ext uri="{BB962C8B-B14F-4D97-AF65-F5344CB8AC3E}">
        <p14:creationId xmlns:p14="http://schemas.microsoft.com/office/powerpoint/2010/main" val="816358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FD1E8-6C28-85A1-6285-BDDA10AEF8D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15D6570-9ABE-3B3C-787B-AEDA96F11118}"/>
              </a:ext>
            </a:extLst>
          </p:cNvPr>
          <p:cNvSpPr>
            <a:spLocks noGrp="1"/>
          </p:cNvSpPr>
          <p:nvPr>
            <p:ph idx="1"/>
          </p:nvPr>
        </p:nvSpPr>
        <p:spPr/>
        <p:txBody>
          <a:bodyPr/>
          <a:lstStyle/>
          <a:p>
            <a:r>
              <a:rPr lang="en-US" dirty="0"/>
              <a:t>This process is </a:t>
            </a:r>
            <a:r>
              <a:rPr lang="en-US" b="1" dirty="0"/>
              <a:t>cyclical</a:t>
            </a:r>
            <a:r>
              <a:rPr lang="en-US" dirty="0"/>
              <a:t>. While the phases are ongoing, the actual process can end any time if the patient's problems are solved. </a:t>
            </a:r>
          </a:p>
          <a:p>
            <a:r>
              <a:rPr lang="en-US" dirty="0"/>
              <a:t>The method is designed to be </a:t>
            </a:r>
            <a:r>
              <a:rPr lang="en-US" b="1" dirty="0"/>
              <a:t>applied to any </a:t>
            </a:r>
            <a:r>
              <a:rPr lang="en-US" dirty="0"/>
              <a:t>individual, family, or community need. </a:t>
            </a:r>
          </a:p>
          <a:p>
            <a:r>
              <a:rPr lang="en-US" dirty="0"/>
              <a:t>The nursing process is used for medical problems and also to help with </a:t>
            </a:r>
            <a:r>
              <a:rPr lang="en-US" b="1" dirty="0"/>
              <a:t>emotional or social needs </a:t>
            </a:r>
            <a:r>
              <a:rPr lang="en-US" dirty="0"/>
              <a:t>of patients as well. </a:t>
            </a:r>
          </a:p>
          <a:p>
            <a:r>
              <a:rPr lang="en-US" dirty="0"/>
              <a:t>The nursing process is </a:t>
            </a:r>
            <a:r>
              <a:rPr lang="en-US" b="1" dirty="0"/>
              <a:t>goal-oriented.</a:t>
            </a:r>
            <a:r>
              <a:rPr lang="en-US" dirty="0"/>
              <a:t> It is used to make client-centered, measurable, realistic goals for individual or community wellness improvement.</a:t>
            </a:r>
          </a:p>
          <a:p>
            <a:endParaRPr lang="en-US" dirty="0"/>
          </a:p>
        </p:txBody>
      </p:sp>
    </p:spTree>
    <p:extLst>
      <p:ext uri="{BB962C8B-B14F-4D97-AF65-F5344CB8AC3E}">
        <p14:creationId xmlns:p14="http://schemas.microsoft.com/office/powerpoint/2010/main" val="39042921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2EF8C-E915-A5AC-5EE4-2A22B4B40094}"/>
              </a:ext>
            </a:extLst>
          </p:cNvPr>
          <p:cNvSpPr>
            <a:spLocks noGrp="1"/>
          </p:cNvSpPr>
          <p:nvPr>
            <p:ph type="title"/>
          </p:nvPr>
        </p:nvSpPr>
        <p:spPr/>
        <p:txBody>
          <a:bodyPr/>
          <a:lstStyle/>
          <a:p>
            <a:r>
              <a:rPr lang="en-US" b="1" dirty="0"/>
              <a:t>Nursing Process Characteristics </a:t>
            </a:r>
            <a:br>
              <a:rPr lang="en-US" dirty="0"/>
            </a:br>
            <a:endParaRPr lang="en-US" dirty="0"/>
          </a:p>
        </p:txBody>
      </p:sp>
      <p:sp>
        <p:nvSpPr>
          <p:cNvPr id="3" name="Content Placeholder 2">
            <a:extLst>
              <a:ext uri="{FF2B5EF4-FFF2-40B4-BE49-F238E27FC236}">
                <a16:creationId xmlns:a16="http://schemas.microsoft.com/office/drawing/2014/main" id="{C7AE7953-9F97-DAF2-C95E-9C7993BAA4FA}"/>
              </a:ext>
            </a:extLst>
          </p:cNvPr>
          <p:cNvSpPr>
            <a:spLocks noGrp="1"/>
          </p:cNvSpPr>
          <p:nvPr>
            <p:ph idx="1"/>
          </p:nvPr>
        </p:nvSpPr>
        <p:spPr/>
        <p:txBody>
          <a:bodyPr>
            <a:normAutofit fontScale="92500" lnSpcReduction="20000"/>
          </a:bodyPr>
          <a:lstStyle/>
          <a:p>
            <a:r>
              <a:rPr lang="en-US" dirty="0"/>
              <a:t>Orderly, step-by-step process </a:t>
            </a:r>
          </a:p>
          <a:p>
            <a:r>
              <a:rPr lang="en-US" dirty="0"/>
              <a:t>Client is evaluated </a:t>
            </a:r>
          </a:p>
          <a:p>
            <a:r>
              <a:rPr lang="en-US" dirty="0"/>
              <a:t>Data are collected and analyzed </a:t>
            </a:r>
          </a:p>
          <a:p>
            <a:r>
              <a:rPr lang="en-US" dirty="0"/>
              <a:t>Plan of care is determined and set into motion </a:t>
            </a:r>
          </a:p>
          <a:p>
            <a:r>
              <a:rPr lang="en-US" dirty="0"/>
              <a:t>Client is monitored, evaluated </a:t>
            </a:r>
          </a:p>
          <a:p>
            <a:r>
              <a:rPr lang="en-US" dirty="0"/>
              <a:t>Care plan is revised as needed </a:t>
            </a:r>
          </a:p>
          <a:p>
            <a:r>
              <a:rPr lang="en-US" dirty="0"/>
              <a:t>Client centered </a:t>
            </a:r>
          </a:p>
          <a:p>
            <a:r>
              <a:rPr lang="en-US" dirty="0"/>
              <a:t>Assists to plan according to client needs </a:t>
            </a:r>
          </a:p>
          <a:p>
            <a:r>
              <a:rPr lang="en-US" dirty="0"/>
              <a:t>Client participates </a:t>
            </a:r>
          </a:p>
          <a:p>
            <a:r>
              <a:rPr lang="en-US" dirty="0"/>
              <a:t>Promotes collaboration </a:t>
            </a:r>
          </a:p>
          <a:p>
            <a:endParaRPr lang="en-US" dirty="0"/>
          </a:p>
        </p:txBody>
      </p:sp>
    </p:spTree>
    <p:extLst>
      <p:ext uri="{BB962C8B-B14F-4D97-AF65-F5344CB8AC3E}">
        <p14:creationId xmlns:p14="http://schemas.microsoft.com/office/powerpoint/2010/main" val="18201670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32CF0-819B-3F31-BEC6-E3C803E78F21}"/>
              </a:ext>
            </a:extLst>
          </p:cNvPr>
          <p:cNvSpPr>
            <a:spLocks noGrp="1"/>
          </p:cNvSpPr>
          <p:nvPr>
            <p:ph type="title"/>
          </p:nvPr>
        </p:nvSpPr>
        <p:spPr/>
        <p:txBody>
          <a:bodyPr/>
          <a:lstStyle/>
          <a:p>
            <a:r>
              <a:rPr lang="en-US" b="1" dirty="0"/>
              <a:t>Advantages of Nursing Process</a:t>
            </a:r>
            <a:endParaRPr lang="en-US" dirty="0"/>
          </a:p>
        </p:txBody>
      </p:sp>
      <p:sp>
        <p:nvSpPr>
          <p:cNvPr id="4" name="Content Placeholder 3">
            <a:extLst>
              <a:ext uri="{FF2B5EF4-FFF2-40B4-BE49-F238E27FC236}">
                <a16:creationId xmlns:a16="http://schemas.microsoft.com/office/drawing/2014/main" id="{A785DAC1-70CD-3059-96AB-0F33BAC8DE56}"/>
              </a:ext>
            </a:extLst>
          </p:cNvPr>
          <p:cNvSpPr>
            <a:spLocks noGrp="1"/>
          </p:cNvSpPr>
          <p:nvPr>
            <p:ph sz="half" idx="1"/>
          </p:nvPr>
        </p:nvSpPr>
        <p:spPr/>
        <p:txBody>
          <a:bodyPr/>
          <a:lstStyle/>
          <a:p>
            <a:r>
              <a:rPr lang="en-US" dirty="0"/>
              <a:t>Provides individualized care</a:t>
            </a:r>
          </a:p>
          <a:p>
            <a:r>
              <a:rPr lang="en-US" dirty="0"/>
              <a:t>Client is an active participant</a:t>
            </a:r>
          </a:p>
          <a:p>
            <a:r>
              <a:rPr lang="en-US" dirty="0"/>
              <a:t>Promotes continuity of care</a:t>
            </a:r>
          </a:p>
          <a:p>
            <a:r>
              <a:rPr lang="en-US" dirty="0"/>
              <a:t>Provides more effective communication among nurses and healthcare professionals</a:t>
            </a:r>
          </a:p>
          <a:p>
            <a:endParaRPr lang="en-US" dirty="0"/>
          </a:p>
        </p:txBody>
      </p:sp>
      <p:sp>
        <p:nvSpPr>
          <p:cNvPr id="5" name="Content Placeholder 4">
            <a:extLst>
              <a:ext uri="{FF2B5EF4-FFF2-40B4-BE49-F238E27FC236}">
                <a16:creationId xmlns:a16="http://schemas.microsoft.com/office/drawing/2014/main" id="{D4D471E1-719A-16C3-BDFF-FF066F40D414}"/>
              </a:ext>
            </a:extLst>
          </p:cNvPr>
          <p:cNvSpPr>
            <a:spLocks noGrp="1"/>
          </p:cNvSpPr>
          <p:nvPr>
            <p:ph sz="half" idx="2"/>
          </p:nvPr>
        </p:nvSpPr>
        <p:spPr/>
        <p:txBody>
          <a:bodyPr/>
          <a:lstStyle/>
          <a:p>
            <a:r>
              <a:rPr lang="en-US" dirty="0"/>
              <a:t>Develops a clear  and efficient plan of care</a:t>
            </a:r>
          </a:p>
          <a:p>
            <a:r>
              <a:rPr lang="en-US" dirty="0"/>
              <a:t>Provides personal satisfaction as you see client achieve goals</a:t>
            </a:r>
          </a:p>
          <a:p>
            <a:r>
              <a:rPr lang="en-US" dirty="0"/>
              <a:t>Professional growth as you evaluate effectiveness of your interventions</a:t>
            </a:r>
          </a:p>
          <a:p>
            <a:endParaRPr lang="en-US" dirty="0"/>
          </a:p>
        </p:txBody>
      </p:sp>
    </p:spTree>
    <p:extLst>
      <p:ext uri="{BB962C8B-B14F-4D97-AF65-F5344CB8AC3E}">
        <p14:creationId xmlns:p14="http://schemas.microsoft.com/office/powerpoint/2010/main" val="26013730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FAEF0-CB63-1180-31DD-7DDA4B6734C3}"/>
              </a:ext>
            </a:extLst>
          </p:cNvPr>
          <p:cNvSpPr>
            <a:spLocks noGrp="1"/>
          </p:cNvSpPr>
          <p:nvPr>
            <p:ph type="title"/>
          </p:nvPr>
        </p:nvSpPr>
        <p:spPr/>
        <p:txBody>
          <a:bodyPr/>
          <a:lstStyle/>
          <a:p>
            <a:r>
              <a:rPr lang="en-US" dirty="0"/>
              <a:t>Advantages of nursing process</a:t>
            </a:r>
          </a:p>
        </p:txBody>
      </p:sp>
      <p:sp>
        <p:nvSpPr>
          <p:cNvPr id="3" name="Content Placeholder 2">
            <a:extLst>
              <a:ext uri="{FF2B5EF4-FFF2-40B4-BE49-F238E27FC236}">
                <a16:creationId xmlns:a16="http://schemas.microsoft.com/office/drawing/2014/main" id="{CB2E881F-EF70-6750-85A5-12AC3914E774}"/>
              </a:ext>
            </a:extLst>
          </p:cNvPr>
          <p:cNvSpPr>
            <a:spLocks noGrp="1"/>
          </p:cNvSpPr>
          <p:nvPr>
            <p:ph idx="1"/>
          </p:nvPr>
        </p:nvSpPr>
        <p:spPr/>
        <p:txBody>
          <a:bodyPr>
            <a:normAutofit fontScale="92500" lnSpcReduction="10000"/>
          </a:bodyPr>
          <a:lstStyle/>
          <a:p>
            <a:r>
              <a:rPr lang="en-US" dirty="0"/>
              <a:t>Lets the nurse develop a plan of care for the client and gives the nurse direction</a:t>
            </a:r>
          </a:p>
          <a:p>
            <a:r>
              <a:rPr lang="en-US" dirty="0"/>
              <a:t>Helps determine the client’s problems and ways to help the client overcome these problems</a:t>
            </a:r>
          </a:p>
          <a:p>
            <a:r>
              <a:rPr lang="en-US" dirty="0"/>
              <a:t>Based on 5 specific steps which need to be completed in order</a:t>
            </a:r>
          </a:p>
          <a:p>
            <a:r>
              <a:rPr lang="en-US" dirty="0"/>
              <a:t>Based on goals to determine if client’s needs have been met. Designed on monitoring the outcomes of the process</a:t>
            </a:r>
          </a:p>
          <a:p>
            <a:r>
              <a:rPr lang="en-US" dirty="0"/>
              <a:t>Continually looked at, reviewed, and changed based on the client’s condition</a:t>
            </a:r>
          </a:p>
          <a:p>
            <a:r>
              <a:rPr lang="en-US" dirty="0"/>
              <a:t>Guides the nurse to assist the client with reaching their greatest level of health</a:t>
            </a:r>
          </a:p>
          <a:p>
            <a:endParaRPr lang="en-US" dirty="0"/>
          </a:p>
        </p:txBody>
      </p:sp>
    </p:spTree>
    <p:extLst>
      <p:ext uri="{BB962C8B-B14F-4D97-AF65-F5344CB8AC3E}">
        <p14:creationId xmlns:p14="http://schemas.microsoft.com/office/powerpoint/2010/main" val="31010551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06DD2-AF77-E098-AE87-55E276A4086D}"/>
              </a:ext>
            </a:extLst>
          </p:cNvPr>
          <p:cNvSpPr>
            <a:spLocks noGrp="1"/>
          </p:cNvSpPr>
          <p:nvPr>
            <p:ph type="title"/>
          </p:nvPr>
        </p:nvSpPr>
        <p:spPr/>
        <p:txBody>
          <a:bodyPr/>
          <a:lstStyle/>
          <a:p>
            <a:r>
              <a:rPr lang="en-US" b="1" dirty="0"/>
              <a:t>IMPORTANCE OF THE NURSING PROCESS</a:t>
            </a:r>
            <a:endParaRPr lang="en-US" dirty="0"/>
          </a:p>
        </p:txBody>
      </p:sp>
      <p:sp>
        <p:nvSpPr>
          <p:cNvPr id="3" name="Content Placeholder 2">
            <a:extLst>
              <a:ext uri="{FF2B5EF4-FFF2-40B4-BE49-F238E27FC236}">
                <a16:creationId xmlns:a16="http://schemas.microsoft.com/office/drawing/2014/main" id="{1DB2141A-2A94-EB7E-3B98-928D2223A4CF}"/>
              </a:ext>
            </a:extLst>
          </p:cNvPr>
          <p:cNvSpPr>
            <a:spLocks noGrp="1"/>
          </p:cNvSpPr>
          <p:nvPr>
            <p:ph idx="1"/>
          </p:nvPr>
        </p:nvSpPr>
        <p:spPr/>
        <p:txBody>
          <a:bodyPr/>
          <a:lstStyle/>
          <a:p>
            <a:r>
              <a:rPr lang="en-US" sz="2800" dirty="0"/>
              <a:t>The nursing process enables the nurse to organize and deliver nursing care.</a:t>
            </a:r>
          </a:p>
          <a:p>
            <a:r>
              <a:rPr lang="en-US" sz="2800" dirty="0"/>
              <a:t>The nursing process involves scientific reasoning.</a:t>
            </a:r>
          </a:p>
          <a:p>
            <a:r>
              <a:rPr lang="en-US" sz="2800" dirty="0"/>
              <a:t>The nursing process is used to identify, diagnose and treat human responses to health and illness</a:t>
            </a:r>
          </a:p>
          <a:p>
            <a:endParaRPr lang="en-US" dirty="0"/>
          </a:p>
        </p:txBody>
      </p:sp>
    </p:spTree>
    <p:extLst>
      <p:ext uri="{BB962C8B-B14F-4D97-AF65-F5344CB8AC3E}">
        <p14:creationId xmlns:p14="http://schemas.microsoft.com/office/powerpoint/2010/main" val="19981156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BEC05-31A1-D626-AA4D-7A461CFF67CA}"/>
              </a:ext>
            </a:extLst>
          </p:cNvPr>
          <p:cNvSpPr>
            <a:spLocks noGrp="1"/>
          </p:cNvSpPr>
          <p:nvPr>
            <p:ph type="title"/>
          </p:nvPr>
        </p:nvSpPr>
        <p:spPr/>
        <p:txBody>
          <a:bodyPr/>
          <a:lstStyle/>
          <a:p>
            <a:r>
              <a:rPr lang="en-US" b="1" dirty="0"/>
              <a:t>Benefits of the Nursing Process </a:t>
            </a:r>
            <a:br>
              <a:rPr lang="en-US" dirty="0"/>
            </a:br>
            <a:endParaRPr lang="en-US" dirty="0"/>
          </a:p>
        </p:txBody>
      </p:sp>
      <p:sp>
        <p:nvSpPr>
          <p:cNvPr id="3" name="Content Placeholder 2">
            <a:extLst>
              <a:ext uri="{FF2B5EF4-FFF2-40B4-BE49-F238E27FC236}">
                <a16:creationId xmlns:a16="http://schemas.microsoft.com/office/drawing/2014/main" id="{213F6EF1-48F2-3580-25B2-9031DB6ADAAC}"/>
              </a:ext>
            </a:extLst>
          </p:cNvPr>
          <p:cNvSpPr>
            <a:spLocks noGrp="1"/>
          </p:cNvSpPr>
          <p:nvPr>
            <p:ph idx="1"/>
          </p:nvPr>
        </p:nvSpPr>
        <p:spPr/>
        <p:txBody>
          <a:bodyPr/>
          <a:lstStyle/>
          <a:p>
            <a:r>
              <a:rPr lang="en-US" dirty="0"/>
              <a:t>Improved quality of care </a:t>
            </a:r>
          </a:p>
          <a:p>
            <a:r>
              <a:rPr lang="en-US" dirty="0"/>
              <a:t>Continuity of care </a:t>
            </a:r>
          </a:p>
          <a:p>
            <a:r>
              <a:rPr lang="en-US" dirty="0"/>
              <a:t>Promotes client participation in care </a:t>
            </a:r>
          </a:p>
          <a:p>
            <a:r>
              <a:rPr lang="en-US" dirty="0"/>
              <a:t>Delivery of care is organized, continuous, and systematic </a:t>
            </a:r>
          </a:p>
          <a:p>
            <a:r>
              <a:rPr lang="en-US" dirty="0"/>
              <a:t>Efficient use of time and resources </a:t>
            </a:r>
          </a:p>
          <a:p>
            <a:endParaRPr lang="en-US" dirty="0"/>
          </a:p>
        </p:txBody>
      </p:sp>
    </p:spTree>
    <p:extLst>
      <p:ext uri="{BB962C8B-B14F-4D97-AF65-F5344CB8AC3E}">
        <p14:creationId xmlns:p14="http://schemas.microsoft.com/office/powerpoint/2010/main" val="19186689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B4627-08C1-0233-20C5-74C6E2CE85BF}"/>
              </a:ext>
            </a:extLst>
          </p:cNvPr>
          <p:cNvSpPr>
            <a:spLocks noGrp="1"/>
          </p:cNvSpPr>
          <p:nvPr>
            <p:ph type="title"/>
          </p:nvPr>
        </p:nvSpPr>
        <p:spPr/>
        <p:txBody>
          <a:bodyPr/>
          <a:lstStyle/>
          <a:p>
            <a:r>
              <a:rPr lang="en-US" b="1" dirty="0"/>
              <a:t>PURPOSE OF CARE PLANNING</a:t>
            </a:r>
            <a:endParaRPr lang="en-US" dirty="0"/>
          </a:p>
        </p:txBody>
      </p:sp>
      <p:sp>
        <p:nvSpPr>
          <p:cNvPr id="3" name="Content Placeholder 2">
            <a:extLst>
              <a:ext uri="{FF2B5EF4-FFF2-40B4-BE49-F238E27FC236}">
                <a16:creationId xmlns:a16="http://schemas.microsoft.com/office/drawing/2014/main" id="{3EB586A0-BDCF-F2AA-4361-4C583B0E5EB5}"/>
              </a:ext>
            </a:extLst>
          </p:cNvPr>
          <p:cNvSpPr>
            <a:spLocks noGrp="1"/>
          </p:cNvSpPr>
          <p:nvPr>
            <p:ph idx="1"/>
          </p:nvPr>
        </p:nvSpPr>
        <p:spPr/>
        <p:txBody>
          <a:bodyPr/>
          <a:lstStyle/>
          <a:p>
            <a:r>
              <a:rPr lang="en-US" dirty="0"/>
              <a:t>It is a legal document</a:t>
            </a:r>
          </a:p>
          <a:p>
            <a:r>
              <a:rPr lang="en-US" dirty="0"/>
              <a:t>Shows accountability “The care plan is a document that identifies the care to be given, and a record that shows who planned and gave that care</a:t>
            </a:r>
          </a:p>
          <a:p>
            <a:r>
              <a:rPr lang="en-US" dirty="0"/>
              <a:t>It should guide the work of others and be a basis for continuity of care</a:t>
            </a:r>
          </a:p>
          <a:p>
            <a:r>
              <a:rPr lang="en-US" dirty="0"/>
              <a:t>Should show a logical and systematic flow of ideas through from the initial assessment to the final evaluation</a:t>
            </a:r>
          </a:p>
          <a:p>
            <a:endParaRPr lang="en-US" dirty="0"/>
          </a:p>
        </p:txBody>
      </p:sp>
    </p:spTree>
    <p:extLst>
      <p:ext uri="{BB962C8B-B14F-4D97-AF65-F5344CB8AC3E}">
        <p14:creationId xmlns:p14="http://schemas.microsoft.com/office/powerpoint/2010/main" val="40723396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B8BFF-D270-3DDF-412E-B031BBA8595B}"/>
              </a:ext>
            </a:extLst>
          </p:cNvPr>
          <p:cNvSpPr>
            <a:spLocks noGrp="1"/>
          </p:cNvSpPr>
          <p:nvPr>
            <p:ph type="title"/>
          </p:nvPr>
        </p:nvSpPr>
        <p:spPr/>
        <p:txBody>
          <a:bodyPr/>
          <a:lstStyle/>
          <a:p>
            <a:r>
              <a:rPr lang="en-US" b="1" dirty="0"/>
              <a:t>PHASES OF THE NURSING PROCESS</a:t>
            </a:r>
            <a:endParaRPr lang="en-US" dirty="0"/>
          </a:p>
        </p:txBody>
      </p:sp>
      <p:sp>
        <p:nvSpPr>
          <p:cNvPr id="3" name="Content Placeholder 2">
            <a:extLst>
              <a:ext uri="{FF2B5EF4-FFF2-40B4-BE49-F238E27FC236}">
                <a16:creationId xmlns:a16="http://schemas.microsoft.com/office/drawing/2014/main" id="{EBCF9644-E000-B6BE-86CE-B550D080C8F1}"/>
              </a:ext>
            </a:extLst>
          </p:cNvPr>
          <p:cNvSpPr>
            <a:spLocks noGrp="1"/>
          </p:cNvSpPr>
          <p:nvPr>
            <p:ph idx="1"/>
          </p:nvPr>
        </p:nvSpPr>
        <p:spPr/>
        <p:txBody>
          <a:bodyPr/>
          <a:lstStyle/>
          <a:p>
            <a:r>
              <a:rPr lang="en-US" b="1" dirty="0"/>
              <a:t>ASSESSING</a:t>
            </a:r>
            <a:r>
              <a:rPr lang="en-US" dirty="0"/>
              <a:t> – collect data, organize, validate , document</a:t>
            </a:r>
          </a:p>
          <a:p>
            <a:r>
              <a:rPr lang="en-US" b="1" dirty="0"/>
              <a:t>DIAGNOSING</a:t>
            </a:r>
            <a:r>
              <a:rPr lang="en-US" dirty="0"/>
              <a:t> – analyze data, identify problems, risks and strengths,, formulate diagnostic statements. </a:t>
            </a:r>
          </a:p>
          <a:p>
            <a:r>
              <a:rPr lang="en-US" b="1" dirty="0"/>
              <a:t>OUTCOME IDENTIFICATION</a:t>
            </a:r>
          </a:p>
          <a:p>
            <a:r>
              <a:rPr lang="en-US" b="1" dirty="0"/>
              <a:t>PLANNING </a:t>
            </a:r>
            <a:r>
              <a:rPr lang="en-US" dirty="0"/>
              <a:t>– prioritize problems/ diagnoses, formulate goals/ desired outcomes, select nursing interventions, write nursing orders.</a:t>
            </a:r>
          </a:p>
          <a:p>
            <a:endParaRPr lang="en-US" dirty="0"/>
          </a:p>
        </p:txBody>
      </p:sp>
    </p:spTree>
    <p:extLst>
      <p:ext uri="{BB962C8B-B14F-4D97-AF65-F5344CB8AC3E}">
        <p14:creationId xmlns:p14="http://schemas.microsoft.com/office/powerpoint/2010/main" val="18254219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31959-9CBE-56C8-6E49-61804A2A3B8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7B391EA-1661-71BD-8C34-4F71CE0DD017}"/>
              </a:ext>
            </a:extLst>
          </p:cNvPr>
          <p:cNvSpPr>
            <a:spLocks noGrp="1"/>
          </p:cNvSpPr>
          <p:nvPr>
            <p:ph idx="1"/>
          </p:nvPr>
        </p:nvSpPr>
        <p:spPr/>
        <p:txBody>
          <a:bodyPr/>
          <a:lstStyle/>
          <a:p>
            <a:r>
              <a:rPr lang="en-US" b="1" dirty="0"/>
              <a:t>IMPLEMENTING</a:t>
            </a:r>
            <a:r>
              <a:rPr lang="en-US" dirty="0"/>
              <a:t> – reassess the client, determine the nurse’s need for assistance, implement the nursing interventions, supervise delegated care, document nursing activities</a:t>
            </a:r>
          </a:p>
          <a:p>
            <a:r>
              <a:rPr lang="en-US" b="1" dirty="0"/>
              <a:t>EVALUATING </a:t>
            </a:r>
            <a:r>
              <a:rPr lang="en-US" dirty="0"/>
              <a:t>– collect data related to outcomes, compare data with outcomes, relate nursing actions to client goals/ outcomes, draw conclusions about problem status, continue, modify or terminate the client’s care plan.</a:t>
            </a:r>
          </a:p>
          <a:p>
            <a:endParaRPr lang="en-US" dirty="0"/>
          </a:p>
        </p:txBody>
      </p:sp>
    </p:spTree>
    <p:extLst>
      <p:ext uri="{BB962C8B-B14F-4D97-AF65-F5344CB8AC3E}">
        <p14:creationId xmlns:p14="http://schemas.microsoft.com/office/powerpoint/2010/main" val="3407528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2EE27-2ED7-9671-ADD9-34CA3D09B8C9}"/>
              </a:ext>
            </a:extLst>
          </p:cNvPr>
          <p:cNvSpPr>
            <a:spLocks noGrp="1"/>
          </p:cNvSpPr>
          <p:nvPr>
            <p:ph type="title"/>
          </p:nvPr>
        </p:nvSpPr>
        <p:spPr/>
        <p:txBody>
          <a:bodyPr/>
          <a:lstStyle/>
          <a:p>
            <a:r>
              <a:rPr lang="en-US" b="1" dirty="0"/>
              <a:t>LESSON OBJECTIVES</a:t>
            </a:r>
            <a:endParaRPr lang="en-US" dirty="0"/>
          </a:p>
        </p:txBody>
      </p:sp>
      <p:sp>
        <p:nvSpPr>
          <p:cNvPr id="3" name="Content Placeholder 2">
            <a:extLst>
              <a:ext uri="{FF2B5EF4-FFF2-40B4-BE49-F238E27FC236}">
                <a16:creationId xmlns:a16="http://schemas.microsoft.com/office/drawing/2014/main" id="{95B2AA14-A34C-B5F9-D789-EA675E959125}"/>
              </a:ext>
            </a:extLst>
          </p:cNvPr>
          <p:cNvSpPr>
            <a:spLocks noGrp="1"/>
          </p:cNvSpPr>
          <p:nvPr>
            <p:ph idx="1"/>
          </p:nvPr>
        </p:nvSpPr>
        <p:spPr/>
        <p:txBody>
          <a:bodyPr/>
          <a:lstStyle/>
          <a:p>
            <a:pPr>
              <a:buNone/>
            </a:pPr>
            <a:r>
              <a:rPr lang="en-US" dirty="0"/>
              <a:t>By the end of the lesson, the student will be able to:-</a:t>
            </a:r>
          </a:p>
          <a:p>
            <a:r>
              <a:rPr lang="en-US" dirty="0"/>
              <a:t>Define the nursing process</a:t>
            </a:r>
          </a:p>
          <a:p>
            <a:r>
              <a:rPr lang="en-US" dirty="0"/>
              <a:t>State the importance of the nursing process</a:t>
            </a:r>
          </a:p>
          <a:p>
            <a:r>
              <a:rPr lang="en-US" dirty="0"/>
              <a:t>Describe the steps of the nursing process</a:t>
            </a:r>
          </a:p>
          <a:p>
            <a:r>
              <a:rPr lang="en-US" dirty="0"/>
              <a:t>Draw a nursing care plan</a:t>
            </a:r>
          </a:p>
          <a:p>
            <a:endParaRPr lang="en-US" dirty="0"/>
          </a:p>
        </p:txBody>
      </p:sp>
    </p:spTree>
    <p:extLst>
      <p:ext uri="{BB962C8B-B14F-4D97-AF65-F5344CB8AC3E}">
        <p14:creationId xmlns:p14="http://schemas.microsoft.com/office/powerpoint/2010/main" val="42708308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92FBD-2E79-288B-9666-E42155A6CCDD}"/>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A18E2B1D-11AF-EA22-F02F-AFB4A088F47A}"/>
              </a:ext>
            </a:extLst>
          </p:cNvPr>
          <p:cNvPicPr>
            <a:picLocks noGrp="1" noChangeAspect="1"/>
          </p:cNvPicPr>
          <p:nvPr>
            <p:ph idx="1"/>
          </p:nvPr>
        </p:nvPicPr>
        <p:blipFill>
          <a:blip r:embed="rId2"/>
          <a:stretch>
            <a:fillRect/>
          </a:stretch>
        </p:blipFill>
        <p:spPr>
          <a:xfrm>
            <a:off x="2799862" y="1825625"/>
            <a:ext cx="6592276" cy="4351338"/>
          </a:xfrm>
          <a:prstGeom prst="rect">
            <a:avLst/>
          </a:prstGeom>
        </p:spPr>
      </p:pic>
    </p:spTree>
    <p:extLst>
      <p:ext uri="{BB962C8B-B14F-4D97-AF65-F5344CB8AC3E}">
        <p14:creationId xmlns:p14="http://schemas.microsoft.com/office/powerpoint/2010/main" val="32579734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E4C1-06A2-BA4D-C98B-4E44F68CA3B3}"/>
              </a:ext>
            </a:extLst>
          </p:cNvPr>
          <p:cNvSpPr>
            <a:spLocks noGrp="1"/>
          </p:cNvSpPr>
          <p:nvPr>
            <p:ph type="title"/>
          </p:nvPr>
        </p:nvSpPr>
        <p:spPr/>
        <p:txBody>
          <a:bodyPr/>
          <a:lstStyle/>
          <a:p>
            <a:r>
              <a:rPr lang="en-US" sz="4400" b="1" dirty="0">
                <a:solidFill>
                  <a:srgbClr val="CC3399"/>
                </a:solidFill>
              </a:rPr>
              <a:t>Assessment</a:t>
            </a:r>
            <a:endParaRPr lang="en-US" dirty="0"/>
          </a:p>
        </p:txBody>
      </p:sp>
      <p:sp>
        <p:nvSpPr>
          <p:cNvPr id="3" name="Content Placeholder 2">
            <a:extLst>
              <a:ext uri="{FF2B5EF4-FFF2-40B4-BE49-F238E27FC236}">
                <a16:creationId xmlns:a16="http://schemas.microsoft.com/office/drawing/2014/main" id="{EDBF968A-4C1A-75D1-E0B1-A0ED666F4622}"/>
              </a:ext>
            </a:extLst>
          </p:cNvPr>
          <p:cNvSpPr>
            <a:spLocks noGrp="1"/>
          </p:cNvSpPr>
          <p:nvPr>
            <p:ph idx="1"/>
          </p:nvPr>
        </p:nvSpPr>
        <p:spPr/>
        <p:txBody>
          <a:bodyPr/>
          <a:lstStyle/>
          <a:p>
            <a:r>
              <a:rPr lang="en-US" b="1" dirty="0"/>
              <a:t>First </a:t>
            </a:r>
            <a:r>
              <a:rPr lang="en-US" dirty="0"/>
              <a:t>step of the Nursing Process</a:t>
            </a:r>
          </a:p>
          <a:p>
            <a:r>
              <a:rPr lang="en-US" dirty="0"/>
              <a:t>Gather Information/Collect Data</a:t>
            </a:r>
          </a:p>
          <a:p>
            <a:pPr lvl="1"/>
            <a:r>
              <a:rPr lang="en-US" b="1" dirty="0"/>
              <a:t>Primary Source</a:t>
            </a:r>
            <a:r>
              <a:rPr lang="en-US" dirty="0"/>
              <a:t> - Client / Family</a:t>
            </a:r>
          </a:p>
          <a:p>
            <a:pPr lvl="1"/>
            <a:r>
              <a:rPr lang="en-US" b="1" dirty="0"/>
              <a:t>Secondary Source</a:t>
            </a:r>
            <a:r>
              <a:rPr lang="en-US" dirty="0"/>
              <a:t> - physical exam, nursing history, team members, lab reports, diagnostic tests…..</a:t>
            </a:r>
          </a:p>
          <a:p>
            <a:pPr lvl="1"/>
            <a:r>
              <a:rPr lang="en-US" dirty="0"/>
              <a:t> </a:t>
            </a:r>
            <a:r>
              <a:rPr lang="en-US" b="1" dirty="0"/>
              <a:t>Subjective</a:t>
            </a:r>
            <a:r>
              <a:rPr lang="en-US" dirty="0"/>
              <a:t> -from the client (symptom) </a:t>
            </a:r>
          </a:p>
          <a:p>
            <a:pPr lvl="2"/>
            <a:r>
              <a:rPr lang="en-US" dirty="0"/>
              <a:t>“I have a headache”</a:t>
            </a:r>
          </a:p>
          <a:p>
            <a:pPr lvl="1"/>
            <a:r>
              <a:rPr lang="en-US" b="1" dirty="0"/>
              <a:t>Objective</a:t>
            </a:r>
            <a:r>
              <a:rPr lang="en-US" dirty="0"/>
              <a:t> - observable data (sign)</a:t>
            </a:r>
          </a:p>
          <a:p>
            <a:pPr lvl="2"/>
            <a:r>
              <a:rPr lang="en-US" dirty="0"/>
              <a:t>Blood Pressure 130/80                                                                     </a:t>
            </a:r>
          </a:p>
          <a:p>
            <a:endParaRPr lang="en-US" dirty="0"/>
          </a:p>
        </p:txBody>
      </p:sp>
    </p:spTree>
    <p:extLst>
      <p:ext uri="{BB962C8B-B14F-4D97-AF65-F5344CB8AC3E}">
        <p14:creationId xmlns:p14="http://schemas.microsoft.com/office/powerpoint/2010/main" val="21778722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C5BB9-BE9B-DF51-C083-4F00AC45AE5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F3E175D-89A0-32A1-4E33-D68C5867246E}"/>
              </a:ext>
            </a:extLst>
          </p:cNvPr>
          <p:cNvSpPr>
            <a:spLocks noGrp="1"/>
          </p:cNvSpPr>
          <p:nvPr>
            <p:ph idx="1"/>
          </p:nvPr>
        </p:nvSpPr>
        <p:spPr/>
        <p:txBody>
          <a:bodyPr/>
          <a:lstStyle/>
          <a:p>
            <a:pPr>
              <a:buNone/>
            </a:pPr>
            <a:r>
              <a:rPr lang="en-US" sz="2800" b="1" dirty="0"/>
              <a:t>Sources of Data</a:t>
            </a:r>
          </a:p>
          <a:p>
            <a:pPr>
              <a:buNone/>
            </a:pPr>
            <a:r>
              <a:rPr lang="en-US" sz="2800" dirty="0"/>
              <a:t>1</a:t>
            </a:r>
            <a:r>
              <a:rPr lang="en-US" sz="2800" b="1" dirty="0"/>
              <a:t>. Non verbal observation</a:t>
            </a:r>
          </a:p>
          <a:p>
            <a:r>
              <a:rPr lang="en-US" sz="2800" dirty="0"/>
              <a:t>Sight - Physical, psychological (and social)</a:t>
            </a:r>
          </a:p>
          <a:p>
            <a:r>
              <a:rPr lang="en-US" sz="2800" dirty="0"/>
              <a:t>Touch – Skin, temp, hydration, pulse/BP</a:t>
            </a:r>
          </a:p>
          <a:p>
            <a:r>
              <a:rPr lang="en-US" sz="2800" dirty="0"/>
              <a:t>Sound - Breath wheeze, stridor</a:t>
            </a:r>
          </a:p>
          <a:p>
            <a:r>
              <a:rPr lang="en-US" sz="2800" dirty="0"/>
              <a:t>Smell - breath</a:t>
            </a:r>
          </a:p>
          <a:p>
            <a:r>
              <a:rPr lang="en-US" sz="2800" dirty="0"/>
              <a:t>body fluids infections, gangrene</a:t>
            </a:r>
          </a:p>
          <a:p>
            <a:endParaRPr lang="en-US" dirty="0"/>
          </a:p>
        </p:txBody>
      </p:sp>
    </p:spTree>
    <p:extLst>
      <p:ext uri="{BB962C8B-B14F-4D97-AF65-F5344CB8AC3E}">
        <p14:creationId xmlns:p14="http://schemas.microsoft.com/office/powerpoint/2010/main" val="42047857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09DD0-8E42-E08E-6F1B-9FB394C6C53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FBE5575-2A11-5D9A-19B0-17C58A331044}"/>
              </a:ext>
            </a:extLst>
          </p:cNvPr>
          <p:cNvSpPr>
            <a:spLocks noGrp="1"/>
          </p:cNvSpPr>
          <p:nvPr>
            <p:ph idx="1"/>
          </p:nvPr>
        </p:nvSpPr>
        <p:spPr/>
        <p:txBody>
          <a:bodyPr>
            <a:normAutofit fontScale="85000" lnSpcReduction="20000"/>
          </a:bodyPr>
          <a:lstStyle/>
          <a:p>
            <a:pPr>
              <a:buNone/>
            </a:pPr>
            <a:r>
              <a:rPr lang="en-US" b="1" dirty="0"/>
              <a:t>SOURCES OF DATA</a:t>
            </a:r>
          </a:p>
          <a:p>
            <a:pPr>
              <a:buNone/>
            </a:pPr>
            <a:r>
              <a:rPr lang="en-US" dirty="0"/>
              <a:t>2. </a:t>
            </a:r>
            <a:r>
              <a:rPr lang="en-US" b="1" dirty="0"/>
              <a:t>Verbal Communication</a:t>
            </a:r>
          </a:p>
          <a:p>
            <a:r>
              <a:rPr lang="en-US" dirty="0"/>
              <a:t>Patients/ clients</a:t>
            </a:r>
          </a:p>
          <a:p>
            <a:r>
              <a:rPr lang="en-US" dirty="0"/>
              <a:t>Family and friends (Meaningful others)</a:t>
            </a:r>
          </a:p>
          <a:p>
            <a:r>
              <a:rPr lang="en-US" dirty="0"/>
              <a:t>Nursing colleagues</a:t>
            </a:r>
          </a:p>
          <a:p>
            <a:r>
              <a:rPr lang="en-US" dirty="0"/>
              <a:t>Medical colleagues</a:t>
            </a:r>
          </a:p>
          <a:p>
            <a:r>
              <a:rPr lang="en-US" dirty="0"/>
              <a:t>Other members of multidisciplinary team</a:t>
            </a:r>
          </a:p>
          <a:p>
            <a:pPr>
              <a:buNone/>
            </a:pPr>
            <a:r>
              <a:rPr lang="en-US" dirty="0"/>
              <a:t>3. </a:t>
            </a:r>
            <a:r>
              <a:rPr lang="en-US" b="1" dirty="0"/>
              <a:t>Written records</a:t>
            </a:r>
          </a:p>
          <a:p>
            <a:r>
              <a:rPr lang="en-US" dirty="0"/>
              <a:t>G.P Letter</a:t>
            </a:r>
          </a:p>
          <a:p>
            <a:r>
              <a:rPr lang="en-US" dirty="0"/>
              <a:t>Transfer letter</a:t>
            </a:r>
          </a:p>
          <a:p>
            <a:r>
              <a:rPr lang="en-US" dirty="0"/>
              <a:t>Old notes</a:t>
            </a:r>
          </a:p>
          <a:p>
            <a:endParaRPr lang="en-US" dirty="0"/>
          </a:p>
        </p:txBody>
      </p:sp>
    </p:spTree>
    <p:extLst>
      <p:ext uri="{BB962C8B-B14F-4D97-AF65-F5344CB8AC3E}">
        <p14:creationId xmlns:p14="http://schemas.microsoft.com/office/powerpoint/2010/main" val="11619339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E7BE9-86AD-719C-28DF-9296FFD09AAD}"/>
              </a:ext>
            </a:extLst>
          </p:cNvPr>
          <p:cNvSpPr>
            <a:spLocks noGrp="1"/>
          </p:cNvSpPr>
          <p:nvPr>
            <p:ph type="title"/>
          </p:nvPr>
        </p:nvSpPr>
        <p:spPr/>
        <p:txBody>
          <a:bodyPr/>
          <a:lstStyle/>
          <a:p>
            <a:r>
              <a:rPr lang="en-US" sz="4400" dirty="0"/>
              <a:t>Assessment-collecting data</a:t>
            </a:r>
            <a:endParaRPr lang="en-US" dirty="0"/>
          </a:p>
        </p:txBody>
      </p:sp>
      <p:sp>
        <p:nvSpPr>
          <p:cNvPr id="3" name="Content Placeholder 2">
            <a:extLst>
              <a:ext uri="{FF2B5EF4-FFF2-40B4-BE49-F238E27FC236}">
                <a16:creationId xmlns:a16="http://schemas.microsoft.com/office/drawing/2014/main" id="{1F6C1DAA-B0F6-CB1F-68A4-72F66C7D7FAF}"/>
              </a:ext>
            </a:extLst>
          </p:cNvPr>
          <p:cNvSpPr>
            <a:spLocks noGrp="1"/>
          </p:cNvSpPr>
          <p:nvPr>
            <p:ph idx="1"/>
          </p:nvPr>
        </p:nvSpPr>
        <p:spPr/>
        <p:txBody>
          <a:bodyPr/>
          <a:lstStyle/>
          <a:p>
            <a:r>
              <a:rPr lang="en-US" dirty="0"/>
              <a:t>Nursing Interview (history)</a:t>
            </a:r>
          </a:p>
          <a:p>
            <a:r>
              <a:rPr lang="en-US" dirty="0"/>
              <a:t>Health Assessment -Review of Systems</a:t>
            </a:r>
          </a:p>
          <a:p>
            <a:r>
              <a:rPr lang="en-US" dirty="0"/>
              <a:t>Physical Exam</a:t>
            </a:r>
          </a:p>
          <a:p>
            <a:pPr lvl="1"/>
            <a:r>
              <a:rPr lang="en-US" dirty="0"/>
              <a:t>Inspection</a:t>
            </a:r>
          </a:p>
          <a:p>
            <a:pPr lvl="1"/>
            <a:r>
              <a:rPr lang="en-US" dirty="0"/>
              <a:t>Palpation</a:t>
            </a:r>
          </a:p>
          <a:p>
            <a:pPr lvl="1"/>
            <a:r>
              <a:rPr lang="en-US" dirty="0"/>
              <a:t>Percussion</a:t>
            </a:r>
          </a:p>
          <a:p>
            <a:pPr lvl="1"/>
            <a:r>
              <a:rPr lang="en-US" dirty="0"/>
              <a:t>Auscultation</a:t>
            </a:r>
          </a:p>
          <a:p>
            <a:pPr lvl="1"/>
            <a:endParaRPr lang="en-US" dirty="0"/>
          </a:p>
          <a:p>
            <a:endParaRPr lang="en-US" dirty="0"/>
          </a:p>
        </p:txBody>
      </p:sp>
    </p:spTree>
    <p:extLst>
      <p:ext uri="{BB962C8B-B14F-4D97-AF65-F5344CB8AC3E}">
        <p14:creationId xmlns:p14="http://schemas.microsoft.com/office/powerpoint/2010/main" val="10050576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254AB-C433-EC16-6982-F5DBFF4618DA}"/>
              </a:ext>
            </a:extLst>
          </p:cNvPr>
          <p:cNvSpPr>
            <a:spLocks noGrp="1"/>
          </p:cNvSpPr>
          <p:nvPr>
            <p:ph type="title"/>
          </p:nvPr>
        </p:nvSpPr>
        <p:spPr/>
        <p:txBody>
          <a:bodyPr/>
          <a:lstStyle/>
          <a:p>
            <a:r>
              <a:rPr lang="en-US" dirty="0" err="1"/>
              <a:t>contd</a:t>
            </a:r>
            <a:endParaRPr lang="en-US" dirty="0"/>
          </a:p>
        </p:txBody>
      </p:sp>
      <p:sp>
        <p:nvSpPr>
          <p:cNvPr id="3" name="Content Placeholder 2">
            <a:extLst>
              <a:ext uri="{FF2B5EF4-FFF2-40B4-BE49-F238E27FC236}">
                <a16:creationId xmlns:a16="http://schemas.microsoft.com/office/drawing/2014/main" id="{E1154E28-2ECE-332A-EE65-F9D3416FE59A}"/>
              </a:ext>
            </a:extLst>
          </p:cNvPr>
          <p:cNvSpPr>
            <a:spLocks noGrp="1"/>
          </p:cNvSpPr>
          <p:nvPr>
            <p:ph idx="1"/>
          </p:nvPr>
        </p:nvSpPr>
        <p:spPr/>
        <p:txBody>
          <a:bodyPr/>
          <a:lstStyle/>
          <a:p>
            <a:r>
              <a:rPr lang="en-US" sz="2800" dirty="0"/>
              <a:t>Make sure information is complete &amp; accurate </a:t>
            </a:r>
          </a:p>
          <a:p>
            <a:r>
              <a:rPr lang="en-US" sz="2800" dirty="0"/>
              <a:t>Validate prn</a:t>
            </a:r>
          </a:p>
          <a:p>
            <a:r>
              <a:rPr lang="en-US" sz="2800" dirty="0"/>
              <a:t>Interpret and analyze data </a:t>
            </a:r>
            <a:br>
              <a:rPr lang="en-US" sz="2800" dirty="0"/>
            </a:br>
            <a:r>
              <a:rPr lang="en-US" sz="2800" dirty="0"/>
              <a:t>Compare to “standard norms”</a:t>
            </a:r>
          </a:p>
          <a:p>
            <a:r>
              <a:rPr lang="en-US" sz="2800" dirty="0"/>
              <a:t>Organize and cluster data</a:t>
            </a:r>
          </a:p>
          <a:p>
            <a:endParaRPr lang="en-US" dirty="0"/>
          </a:p>
        </p:txBody>
      </p:sp>
    </p:spTree>
    <p:extLst>
      <p:ext uri="{BB962C8B-B14F-4D97-AF65-F5344CB8AC3E}">
        <p14:creationId xmlns:p14="http://schemas.microsoft.com/office/powerpoint/2010/main" val="40198266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02135-E2E3-585A-B2C2-EFA8E40C5954}"/>
              </a:ext>
            </a:extLst>
          </p:cNvPr>
          <p:cNvSpPr>
            <a:spLocks noGrp="1"/>
          </p:cNvSpPr>
          <p:nvPr>
            <p:ph type="title"/>
          </p:nvPr>
        </p:nvSpPr>
        <p:spPr/>
        <p:txBody>
          <a:bodyPr/>
          <a:lstStyle/>
          <a:p>
            <a:r>
              <a:rPr lang="en-US" sz="4400" b="1" dirty="0"/>
              <a:t>Types of Assessments</a:t>
            </a:r>
            <a:endParaRPr lang="en-US" dirty="0"/>
          </a:p>
        </p:txBody>
      </p:sp>
      <p:sp>
        <p:nvSpPr>
          <p:cNvPr id="3" name="Content Placeholder 2">
            <a:extLst>
              <a:ext uri="{FF2B5EF4-FFF2-40B4-BE49-F238E27FC236}">
                <a16:creationId xmlns:a16="http://schemas.microsoft.com/office/drawing/2014/main" id="{AF3822BF-49FE-F2A6-AC36-DAE8FFE88093}"/>
              </a:ext>
            </a:extLst>
          </p:cNvPr>
          <p:cNvSpPr>
            <a:spLocks noGrp="1"/>
          </p:cNvSpPr>
          <p:nvPr>
            <p:ph idx="1"/>
          </p:nvPr>
        </p:nvSpPr>
        <p:spPr/>
        <p:txBody>
          <a:bodyPr>
            <a:normAutofit fontScale="92500" lnSpcReduction="10000"/>
          </a:bodyPr>
          <a:lstStyle/>
          <a:p>
            <a:pPr>
              <a:lnSpc>
                <a:spcPct val="80000"/>
              </a:lnSpc>
            </a:pPr>
            <a:r>
              <a:rPr lang="en-US" b="1" dirty="0"/>
              <a:t>Initial</a:t>
            </a:r>
          </a:p>
          <a:p>
            <a:pPr lvl="1">
              <a:lnSpc>
                <a:spcPct val="80000"/>
              </a:lnSpc>
            </a:pPr>
            <a:r>
              <a:rPr lang="en-US" dirty="0"/>
              <a:t>Performed within a specified time period</a:t>
            </a:r>
          </a:p>
          <a:p>
            <a:pPr lvl="1">
              <a:lnSpc>
                <a:spcPct val="80000"/>
              </a:lnSpc>
            </a:pPr>
            <a:r>
              <a:rPr lang="en-US" dirty="0"/>
              <a:t>Establishes complete database	</a:t>
            </a:r>
          </a:p>
          <a:p>
            <a:pPr>
              <a:lnSpc>
                <a:spcPct val="80000"/>
              </a:lnSpc>
            </a:pPr>
            <a:r>
              <a:rPr lang="en-US" b="1" dirty="0"/>
              <a:t>Problem-Focused</a:t>
            </a:r>
          </a:p>
          <a:p>
            <a:pPr lvl="1">
              <a:lnSpc>
                <a:spcPct val="80000"/>
              </a:lnSpc>
            </a:pPr>
            <a:r>
              <a:rPr lang="en-US" dirty="0"/>
              <a:t>Ongoing process integrated with care</a:t>
            </a:r>
          </a:p>
          <a:p>
            <a:pPr lvl="1">
              <a:lnSpc>
                <a:spcPct val="80000"/>
              </a:lnSpc>
            </a:pPr>
            <a:r>
              <a:rPr lang="en-US" dirty="0"/>
              <a:t>Determines status of a specific problem</a:t>
            </a:r>
          </a:p>
          <a:p>
            <a:pPr>
              <a:lnSpc>
                <a:spcPct val="80000"/>
              </a:lnSpc>
            </a:pPr>
            <a:r>
              <a:rPr lang="en-US" b="1" dirty="0"/>
              <a:t>Emergency</a:t>
            </a:r>
          </a:p>
          <a:p>
            <a:pPr lvl="1">
              <a:lnSpc>
                <a:spcPct val="80000"/>
              </a:lnSpc>
            </a:pPr>
            <a:r>
              <a:rPr lang="en-US" dirty="0"/>
              <a:t>Performed during physiologic or psychologic crises</a:t>
            </a:r>
          </a:p>
          <a:p>
            <a:pPr lvl="1">
              <a:lnSpc>
                <a:spcPct val="80000"/>
              </a:lnSpc>
            </a:pPr>
            <a:r>
              <a:rPr lang="en-US" dirty="0"/>
              <a:t>Identifies life-threatening problems</a:t>
            </a:r>
          </a:p>
          <a:p>
            <a:pPr lvl="1">
              <a:lnSpc>
                <a:spcPct val="80000"/>
              </a:lnSpc>
            </a:pPr>
            <a:r>
              <a:rPr lang="en-US" dirty="0"/>
              <a:t>Identifies new or overlooked problems</a:t>
            </a:r>
          </a:p>
          <a:p>
            <a:pPr>
              <a:lnSpc>
                <a:spcPct val="80000"/>
              </a:lnSpc>
            </a:pPr>
            <a:r>
              <a:rPr lang="en-US" b="1" dirty="0"/>
              <a:t>Time-lapsed</a:t>
            </a:r>
          </a:p>
          <a:p>
            <a:pPr lvl="1">
              <a:lnSpc>
                <a:spcPct val="80000"/>
              </a:lnSpc>
            </a:pPr>
            <a:r>
              <a:rPr lang="en-US" dirty="0"/>
              <a:t>Occurs several months after initial</a:t>
            </a:r>
          </a:p>
          <a:p>
            <a:pPr lvl="1">
              <a:lnSpc>
                <a:spcPct val="80000"/>
              </a:lnSpc>
            </a:pPr>
            <a:r>
              <a:rPr lang="en-US" dirty="0"/>
              <a:t>Compares current status to baseline</a:t>
            </a:r>
            <a:endParaRPr lang="en-CA" dirty="0"/>
          </a:p>
          <a:p>
            <a:endParaRPr lang="en-US" dirty="0"/>
          </a:p>
        </p:txBody>
      </p:sp>
    </p:spTree>
    <p:extLst>
      <p:ext uri="{BB962C8B-B14F-4D97-AF65-F5344CB8AC3E}">
        <p14:creationId xmlns:p14="http://schemas.microsoft.com/office/powerpoint/2010/main" val="5107655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FA313-E1DF-8D80-2788-880280752F5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F65512B-0DF7-0C6C-212E-3426E48B9F6E}"/>
              </a:ext>
            </a:extLst>
          </p:cNvPr>
          <p:cNvSpPr>
            <a:spLocks noGrp="1"/>
          </p:cNvSpPr>
          <p:nvPr>
            <p:ph idx="1"/>
          </p:nvPr>
        </p:nvSpPr>
        <p:spPr/>
        <p:txBody>
          <a:bodyPr/>
          <a:lstStyle/>
          <a:p>
            <a:pPr>
              <a:buNone/>
            </a:pPr>
            <a:r>
              <a:rPr lang="en-US" b="1" i="1" dirty="0"/>
              <a:t>What components are needed for a successful assessment</a:t>
            </a:r>
          </a:p>
          <a:p>
            <a:r>
              <a:rPr lang="en-US" dirty="0"/>
              <a:t>Good communication</a:t>
            </a:r>
          </a:p>
          <a:p>
            <a:r>
              <a:rPr lang="en-US" dirty="0"/>
              <a:t>A systematic approach to data collection</a:t>
            </a:r>
          </a:p>
          <a:p>
            <a:r>
              <a:rPr lang="en-US" dirty="0"/>
              <a:t>Interpretation based on nursing knowledge</a:t>
            </a:r>
          </a:p>
          <a:p>
            <a:endParaRPr lang="en-US" dirty="0"/>
          </a:p>
        </p:txBody>
      </p:sp>
    </p:spTree>
    <p:extLst>
      <p:ext uri="{BB962C8B-B14F-4D97-AF65-F5344CB8AC3E}">
        <p14:creationId xmlns:p14="http://schemas.microsoft.com/office/powerpoint/2010/main" val="27775289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6F25E-832D-5209-59DD-0EF3B01BDA1F}"/>
              </a:ext>
            </a:extLst>
          </p:cNvPr>
          <p:cNvSpPr>
            <a:spLocks noGrp="1"/>
          </p:cNvSpPr>
          <p:nvPr>
            <p:ph type="title"/>
          </p:nvPr>
        </p:nvSpPr>
        <p:spPr/>
        <p:txBody>
          <a:bodyPr/>
          <a:lstStyle/>
          <a:p>
            <a:r>
              <a:rPr lang="en-US" sz="4400" b="1" dirty="0">
                <a:solidFill>
                  <a:srgbClr val="CC3399"/>
                </a:solidFill>
              </a:rPr>
              <a:t>Nursing Diagnosis</a:t>
            </a:r>
            <a:endParaRPr lang="en-US" dirty="0"/>
          </a:p>
        </p:txBody>
      </p:sp>
      <p:sp>
        <p:nvSpPr>
          <p:cNvPr id="3" name="Content Placeholder 2">
            <a:extLst>
              <a:ext uri="{FF2B5EF4-FFF2-40B4-BE49-F238E27FC236}">
                <a16:creationId xmlns:a16="http://schemas.microsoft.com/office/drawing/2014/main" id="{0902C083-63F3-E376-6A98-B4053C0A3627}"/>
              </a:ext>
            </a:extLst>
          </p:cNvPr>
          <p:cNvSpPr>
            <a:spLocks noGrp="1"/>
          </p:cNvSpPr>
          <p:nvPr>
            <p:ph idx="1"/>
          </p:nvPr>
        </p:nvSpPr>
        <p:spPr/>
        <p:txBody>
          <a:bodyPr/>
          <a:lstStyle/>
          <a:p>
            <a:pPr>
              <a:lnSpc>
                <a:spcPct val="90000"/>
              </a:lnSpc>
            </a:pPr>
            <a:r>
              <a:rPr lang="en-US" b="1" dirty="0"/>
              <a:t>Second</a:t>
            </a:r>
            <a:r>
              <a:rPr lang="en-US" dirty="0"/>
              <a:t> step of the Nursing Process</a:t>
            </a:r>
          </a:p>
          <a:p>
            <a:pPr>
              <a:lnSpc>
                <a:spcPct val="90000"/>
              </a:lnSpc>
            </a:pPr>
            <a:endParaRPr lang="en-US" dirty="0"/>
          </a:p>
          <a:p>
            <a:pPr>
              <a:lnSpc>
                <a:spcPct val="90000"/>
              </a:lnSpc>
            </a:pPr>
            <a:r>
              <a:rPr lang="en-US" dirty="0"/>
              <a:t>Interpret &amp; analyze clustered data</a:t>
            </a:r>
          </a:p>
          <a:p>
            <a:pPr>
              <a:lnSpc>
                <a:spcPct val="90000"/>
              </a:lnSpc>
            </a:pPr>
            <a:endParaRPr lang="en-US" dirty="0"/>
          </a:p>
          <a:p>
            <a:pPr>
              <a:lnSpc>
                <a:spcPct val="90000"/>
              </a:lnSpc>
            </a:pPr>
            <a:r>
              <a:rPr lang="en-US" dirty="0"/>
              <a:t>Identify client’s problems and strengths</a:t>
            </a:r>
          </a:p>
          <a:p>
            <a:pPr>
              <a:lnSpc>
                <a:spcPct val="90000"/>
              </a:lnSpc>
            </a:pPr>
            <a:endParaRPr lang="en-US" dirty="0"/>
          </a:p>
          <a:p>
            <a:pPr>
              <a:lnSpc>
                <a:spcPct val="90000"/>
              </a:lnSpc>
            </a:pPr>
            <a:r>
              <a:rPr lang="en-US" dirty="0"/>
              <a:t>Formulate Nursing Diagnosis (NANDA : North American Nursing Diagnosis Association)-Statement of how the client is RESPONDING to an actual or potential problem that requires nursing intervention</a:t>
            </a:r>
          </a:p>
          <a:p>
            <a:endParaRPr lang="en-US" dirty="0"/>
          </a:p>
        </p:txBody>
      </p:sp>
    </p:spTree>
    <p:extLst>
      <p:ext uri="{BB962C8B-B14F-4D97-AF65-F5344CB8AC3E}">
        <p14:creationId xmlns:p14="http://schemas.microsoft.com/office/powerpoint/2010/main" val="30767748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701B7-2794-B35B-6CF2-5823A73E112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8F7481B-25CA-E1A5-5889-1E5DC8794398}"/>
              </a:ext>
            </a:extLst>
          </p:cNvPr>
          <p:cNvSpPr>
            <a:spLocks noGrp="1"/>
          </p:cNvSpPr>
          <p:nvPr>
            <p:ph idx="1"/>
          </p:nvPr>
        </p:nvSpPr>
        <p:spPr/>
        <p:txBody>
          <a:bodyPr/>
          <a:lstStyle/>
          <a:p>
            <a:r>
              <a:rPr lang="en-US" dirty="0"/>
              <a:t>A nursing diagnosis is a statement that describes the client’s actual or potential response to health problem is licensed and competent to treat.</a:t>
            </a:r>
          </a:p>
          <a:p>
            <a:r>
              <a:rPr lang="en-US" dirty="0"/>
              <a:t>Nursing diagnoses provide the basis for selection of nursing interventions to achieve outcome for which the nurse is accountable.</a:t>
            </a:r>
          </a:p>
          <a:p>
            <a:endParaRPr lang="en-US" dirty="0"/>
          </a:p>
        </p:txBody>
      </p:sp>
    </p:spTree>
    <p:extLst>
      <p:ext uri="{BB962C8B-B14F-4D97-AF65-F5344CB8AC3E}">
        <p14:creationId xmlns:p14="http://schemas.microsoft.com/office/powerpoint/2010/main" val="3757550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827A6-29C7-E32D-51C4-2137811744D3}"/>
              </a:ext>
            </a:extLst>
          </p:cNvPr>
          <p:cNvSpPr>
            <a:spLocks noGrp="1"/>
          </p:cNvSpPr>
          <p:nvPr>
            <p:ph type="title"/>
          </p:nvPr>
        </p:nvSpPr>
        <p:spPr/>
        <p:txBody>
          <a:bodyPr/>
          <a:lstStyle/>
          <a:p>
            <a:r>
              <a:rPr lang="en-US" sz="4400" b="1" dirty="0"/>
              <a:t>Nursing Process</a:t>
            </a:r>
            <a:endParaRPr lang="en-US" dirty="0"/>
          </a:p>
        </p:txBody>
      </p:sp>
      <p:sp>
        <p:nvSpPr>
          <p:cNvPr id="3" name="Content Placeholder 2">
            <a:extLst>
              <a:ext uri="{FF2B5EF4-FFF2-40B4-BE49-F238E27FC236}">
                <a16:creationId xmlns:a16="http://schemas.microsoft.com/office/drawing/2014/main" id="{F07B2DDE-0AE0-D087-90E3-EAC05EA8E8EE}"/>
              </a:ext>
            </a:extLst>
          </p:cNvPr>
          <p:cNvSpPr>
            <a:spLocks noGrp="1"/>
          </p:cNvSpPr>
          <p:nvPr>
            <p:ph idx="1"/>
          </p:nvPr>
        </p:nvSpPr>
        <p:spPr/>
        <p:txBody>
          <a:bodyPr/>
          <a:lstStyle/>
          <a:p>
            <a:r>
              <a:rPr lang="en-US" dirty="0"/>
              <a:t>Specific to the nursing profession</a:t>
            </a:r>
          </a:p>
          <a:p>
            <a:r>
              <a:rPr lang="en-US" dirty="0"/>
              <a:t>A framework for critical thinking</a:t>
            </a:r>
          </a:p>
          <a:p>
            <a:pPr>
              <a:buNone/>
            </a:pPr>
            <a:r>
              <a:rPr lang="en-US" dirty="0"/>
              <a:t>It’s purpose is to:</a:t>
            </a:r>
          </a:p>
          <a:p>
            <a:endParaRPr lang="en-US" dirty="0"/>
          </a:p>
          <a:p>
            <a:pPr>
              <a:buFont typeface="Monotype Sorts" pitchFamily="2" charset="2"/>
              <a:buNone/>
            </a:pPr>
            <a:r>
              <a:rPr lang="en-US" i="1" dirty="0"/>
              <a:t>“Diagnose and treat human responses to actual or potential health problems”</a:t>
            </a:r>
          </a:p>
          <a:p>
            <a:endParaRPr lang="en-US" dirty="0"/>
          </a:p>
        </p:txBody>
      </p:sp>
    </p:spTree>
    <p:extLst>
      <p:ext uri="{BB962C8B-B14F-4D97-AF65-F5344CB8AC3E}">
        <p14:creationId xmlns:p14="http://schemas.microsoft.com/office/powerpoint/2010/main" val="13152678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3FE06-DA23-8179-8664-9BC242F0A4AD}"/>
              </a:ext>
            </a:extLst>
          </p:cNvPr>
          <p:cNvSpPr>
            <a:spLocks noGrp="1"/>
          </p:cNvSpPr>
          <p:nvPr>
            <p:ph type="title"/>
          </p:nvPr>
        </p:nvSpPr>
        <p:spPr/>
        <p:txBody>
          <a:bodyPr/>
          <a:lstStyle/>
          <a:p>
            <a:r>
              <a:rPr lang="en-US" b="1" dirty="0"/>
              <a:t>Characteristics of Nursing Diagnoses </a:t>
            </a:r>
            <a:br>
              <a:rPr lang="en-US" dirty="0"/>
            </a:br>
            <a:endParaRPr lang="en-US" dirty="0"/>
          </a:p>
        </p:txBody>
      </p:sp>
      <p:sp>
        <p:nvSpPr>
          <p:cNvPr id="3" name="Content Placeholder 2">
            <a:extLst>
              <a:ext uri="{FF2B5EF4-FFF2-40B4-BE49-F238E27FC236}">
                <a16:creationId xmlns:a16="http://schemas.microsoft.com/office/drawing/2014/main" id="{3299A7F3-5CF7-3A57-2927-4A6A34632F9F}"/>
              </a:ext>
            </a:extLst>
          </p:cNvPr>
          <p:cNvSpPr>
            <a:spLocks noGrp="1"/>
          </p:cNvSpPr>
          <p:nvPr>
            <p:ph idx="1"/>
          </p:nvPr>
        </p:nvSpPr>
        <p:spPr/>
        <p:txBody>
          <a:bodyPr/>
          <a:lstStyle/>
          <a:p>
            <a:r>
              <a:rPr lang="en-US" dirty="0"/>
              <a:t>Complement physician treatments </a:t>
            </a:r>
          </a:p>
          <a:p>
            <a:r>
              <a:rPr lang="en-US" dirty="0"/>
              <a:t>Separate and distinct </a:t>
            </a:r>
          </a:p>
          <a:p>
            <a:r>
              <a:rPr lang="en-US" dirty="0"/>
              <a:t>Structure of Nursing Diagnoses </a:t>
            </a:r>
          </a:p>
          <a:p>
            <a:r>
              <a:rPr lang="en-US" dirty="0"/>
              <a:t>Nursing Dx is a problem statement of how the client is RESPONDING to a problem…it may be an actual or potential problem</a:t>
            </a:r>
          </a:p>
          <a:p>
            <a:r>
              <a:rPr lang="en-US" dirty="0"/>
              <a:t>Interpreted data is clustered in according to body systems, risk factors, family factors, emotional factors etc.</a:t>
            </a:r>
          </a:p>
          <a:p>
            <a:endParaRPr lang="en-US" dirty="0"/>
          </a:p>
        </p:txBody>
      </p:sp>
    </p:spTree>
    <p:extLst>
      <p:ext uri="{BB962C8B-B14F-4D97-AF65-F5344CB8AC3E}">
        <p14:creationId xmlns:p14="http://schemas.microsoft.com/office/powerpoint/2010/main" val="37927752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7ABAE-54AF-2584-E1B8-77D69DDC89F6}"/>
              </a:ext>
            </a:extLst>
          </p:cNvPr>
          <p:cNvSpPr>
            <a:spLocks noGrp="1"/>
          </p:cNvSpPr>
          <p:nvPr>
            <p:ph type="title"/>
          </p:nvPr>
        </p:nvSpPr>
        <p:spPr/>
        <p:txBody>
          <a:bodyPr/>
          <a:lstStyle/>
          <a:p>
            <a:r>
              <a:rPr lang="en-US" b="1" dirty="0"/>
              <a:t>Types of Nursing Diagnoses</a:t>
            </a:r>
            <a:endParaRPr lang="en-US" dirty="0"/>
          </a:p>
        </p:txBody>
      </p:sp>
      <p:sp>
        <p:nvSpPr>
          <p:cNvPr id="3" name="Content Placeholder 2">
            <a:extLst>
              <a:ext uri="{FF2B5EF4-FFF2-40B4-BE49-F238E27FC236}">
                <a16:creationId xmlns:a16="http://schemas.microsoft.com/office/drawing/2014/main" id="{8AE93E66-CE12-EBB4-FF92-860FF846980E}"/>
              </a:ext>
            </a:extLst>
          </p:cNvPr>
          <p:cNvSpPr>
            <a:spLocks noGrp="1"/>
          </p:cNvSpPr>
          <p:nvPr>
            <p:ph idx="1"/>
          </p:nvPr>
        </p:nvSpPr>
        <p:spPr/>
        <p:txBody>
          <a:bodyPr>
            <a:normAutofit fontScale="85000" lnSpcReduction="20000"/>
          </a:bodyPr>
          <a:lstStyle/>
          <a:p>
            <a:pPr>
              <a:buNone/>
            </a:pPr>
            <a:r>
              <a:rPr lang="en-US" b="1" dirty="0"/>
              <a:t>Actual nursing diagnosis </a:t>
            </a:r>
          </a:p>
          <a:p>
            <a:r>
              <a:rPr lang="en-US" dirty="0"/>
              <a:t>existing response to condition </a:t>
            </a:r>
          </a:p>
          <a:p>
            <a:r>
              <a:rPr lang="en-US" dirty="0"/>
              <a:t>problem exists </a:t>
            </a:r>
          </a:p>
          <a:p>
            <a:r>
              <a:rPr lang="en-US" dirty="0"/>
              <a:t>supporting signs and/or symptoms </a:t>
            </a:r>
          </a:p>
          <a:p>
            <a:endParaRPr lang="en-US" dirty="0"/>
          </a:p>
          <a:p>
            <a:pPr>
              <a:buNone/>
            </a:pPr>
            <a:r>
              <a:rPr lang="en-US" b="1" dirty="0"/>
              <a:t>Risk Nursing Diagnoses </a:t>
            </a:r>
          </a:p>
          <a:p>
            <a:r>
              <a:rPr lang="en-US" dirty="0"/>
              <a:t>Possible development of problem </a:t>
            </a:r>
          </a:p>
          <a:p>
            <a:r>
              <a:rPr lang="en-US" dirty="0"/>
              <a:t>Has not occurred </a:t>
            </a:r>
          </a:p>
          <a:p>
            <a:r>
              <a:rPr lang="en-US" dirty="0"/>
              <a:t>No signs or symptoms </a:t>
            </a:r>
          </a:p>
          <a:p>
            <a:r>
              <a:rPr lang="pt-BR" dirty="0"/>
              <a:t>NANDA describes Risk Diagnosis as: </a:t>
            </a:r>
          </a:p>
          <a:p>
            <a:pPr lvl="1">
              <a:buNone/>
            </a:pPr>
            <a:r>
              <a:rPr lang="en-US" dirty="0"/>
              <a:t> “a clinical judgment made when a client is more vulnerable to develop the problem than others in the same or similar situations.” </a:t>
            </a:r>
          </a:p>
          <a:p>
            <a:endParaRPr lang="en-US" dirty="0"/>
          </a:p>
        </p:txBody>
      </p:sp>
    </p:spTree>
    <p:extLst>
      <p:ext uri="{BB962C8B-B14F-4D97-AF65-F5344CB8AC3E}">
        <p14:creationId xmlns:p14="http://schemas.microsoft.com/office/powerpoint/2010/main" val="34139535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51324-9D3F-D22D-1C71-DD2D88C8FBC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A397961-00A9-25CA-9649-9B34AC203EB5}"/>
              </a:ext>
            </a:extLst>
          </p:cNvPr>
          <p:cNvSpPr>
            <a:spLocks noGrp="1"/>
          </p:cNvSpPr>
          <p:nvPr>
            <p:ph idx="1"/>
          </p:nvPr>
        </p:nvSpPr>
        <p:spPr/>
        <p:txBody>
          <a:bodyPr>
            <a:normAutofit fontScale="92500" lnSpcReduction="10000"/>
          </a:bodyPr>
          <a:lstStyle/>
          <a:p>
            <a:pPr>
              <a:buNone/>
            </a:pPr>
            <a:r>
              <a:rPr lang="en-US" b="1" dirty="0"/>
              <a:t>A wellness diagnosis</a:t>
            </a:r>
          </a:p>
          <a:p>
            <a:pPr>
              <a:buNone/>
            </a:pPr>
            <a:r>
              <a:rPr lang="en-US" dirty="0"/>
              <a:t>Describes human responses to levels of wellness in an individual, family or community that have a readiness for enhancement </a:t>
            </a:r>
            <a:r>
              <a:rPr lang="en-US" dirty="0" err="1"/>
              <a:t>e.g</a:t>
            </a:r>
            <a:r>
              <a:rPr lang="en-US" dirty="0"/>
              <a:t> readiness for enhanced family coping.</a:t>
            </a:r>
          </a:p>
          <a:p>
            <a:pPr>
              <a:buNone/>
            </a:pPr>
            <a:r>
              <a:rPr lang="en-US" b="1" dirty="0"/>
              <a:t>A possible nursing diagnosis</a:t>
            </a:r>
          </a:p>
          <a:p>
            <a:pPr>
              <a:buNone/>
            </a:pPr>
            <a:r>
              <a:rPr lang="en-US" dirty="0"/>
              <a:t>Evidence about a health problem is incomplete or unclear </a:t>
            </a:r>
            <a:r>
              <a:rPr lang="en-US" dirty="0" err="1"/>
              <a:t>e.g</a:t>
            </a:r>
            <a:r>
              <a:rPr lang="en-US" dirty="0"/>
              <a:t> possible social isolation related to unknown cause in an elderly lady admitted and has none visiting her.</a:t>
            </a:r>
          </a:p>
          <a:p>
            <a:pPr>
              <a:buNone/>
            </a:pPr>
            <a:r>
              <a:rPr lang="en-US" b="1" dirty="0"/>
              <a:t>A syndrome diagnosis</a:t>
            </a:r>
          </a:p>
          <a:p>
            <a:pPr>
              <a:buNone/>
            </a:pPr>
            <a:r>
              <a:rPr lang="en-US" dirty="0"/>
              <a:t>Associated with a cluster of other diagnoses </a:t>
            </a:r>
            <a:r>
              <a:rPr lang="en-US" dirty="0" err="1"/>
              <a:t>e.g</a:t>
            </a:r>
            <a:r>
              <a:rPr lang="en-US" dirty="0"/>
              <a:t> risk for disuse syndrome in bed-ridden patients.</a:t>
            </a:r>
          </a:p>
          <a:p>
            <a:endParaRPr lang="en-US" dirty="0"/>
          </a:p>
        </p:txBody>
      </p:sp>
    </p:spTree>
    <p:extLst>
      <p:ext uri="{BB962C8B-B14F-4D97-AF65-F5344CB8AC3E}">
        <p14:creationId xmlns:p14="http://schemas.microsoft.com/office/powerpoint/2010/main" val="17612307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DA7D4-E20F-8C1D-BCCA-382DAEE5B191}"/>
              </a:ext>
            </a:extLst>
          </p:cNvPr>
          <p:cNvSpPr>
            <a:spLocks noGrp="1"/>
          </p:cNvSpPr>
          <p:nvPr>
            <p:ph type="title"/>
          </p:nvPr>
        </p:nvSpPr>
        <p:spPr/>
        <p:txBody>
          <a:bodyPr/>
          <a:lstStyle/>
          <a:p>
            <a:r>
              <a:rPr lang="en-US" b="1" dirty="0"/>
              <a:t>QUALIFIERS FOR DIAGNOSIS</a:t>
            </a:r>
            <a:endParaRPr lang="en-US" dirty="0"/>
          </a:p>
        </p:txBody>
      </p:sp>
      <p:sp>
        <p:nvSpPr>
          <p:cNvPr id="3" name="Content Placeholder 2">
            <a:extLst>
              <a:ext uri="{FF2B5EF4-FFF2-40B4-BE49-F238E27FC236}">
                <a16:creationId xmlns:a16="http://schemas.microsoft.com/office/drawing/2014/main" id="{AE9C6F19-05FE-8A30-CF3C-9DCD4A1644BC}"/>
              </a:ext>
            </a:extLst>
          </p:cNvPr>
          <p:cNvSpPr>
            <a:spLocks noGrp="1"/>
          </p:cNvSpPr>
          <p:nvPr>
            <p:ph idx="1"/>
          </p:nvPr>
        </p:nvSpPr>
        <p:spPr/>
        <p:txBody>
          <a:bodyPr>
            <a:normAutofit lnSpcReduction="10000"/>
          </a:bodyPr>
          <a:lstStyle/>
          <a:p>
            <a:r>
              <a:rPr lang="en-US" dirty="0"/>
              <a:t>Acute= Severe but short duration</a:t>
            </a:r>
          </a:p>
          <a:p>
            <a:r>
              <a:rPr lang="en-US" dirty="0"/>
              <a:t>Alter= a change from baseline</a:t>
            </a:r>
          </a:p>
          <a:p>
            <a:r>
              <a:rPr lang="en-US" dirty="0"/>
              <a:t>Chronic= Lasting along time, recurring, constant</a:t>
            </a:r>
          </a:p>
          <a:p>
            <a:r>
              <a:rPr lang="en-US" dirty="0"/>
              <a:t>Decrease= lessened</a:t>
            </a:r>
          </a:p>
          <a:p>
            <a:r>
              <a:rPr lang="en-US" dirty="0"/>
              <a:t>Increase = greater in size</a:t>
            </a:r>
          </a:p>
          <a:p>
            <a:r>
              <a:rPr lang="en-US" dirty="0"/>
              <a:t>Deficient=inadequate in amount, not sufficient</a:t>
            </a:r>
          </a:p>
          <a:p>
            <a:r>
              <a:rPr lang="en-US" dirty="0"/>
              <a:t>Depleted= empty, exhausted of..</a:t>
            </a:r>
          </a:p>
          <a:p>
            <a:r>
              <a:rPr lang="en-US" dirty="0"/>
              <a:t>Disturbed= agitated, interrupted</a:t>
            </a:r>
          </a:p>
          <a:p>
            <a:r>
              <a:rPr lang="en-US" dirty="0"/>
              <a:t>Dysfunction=abnormal</a:t>
            </a:r>
          </a:p>
          <a:p>
            <a:endParaRPr lang="en-US" dirty="0"/>
          </a:p>
        </p:txBody>
      </p:sp>
    </p:spTree>
    <p:extLst>
      <p:ext uri="{BB962C8B-B14F-4D97-AF65-F5344CB8AC3E}">
        <p14:creationId xmlns:p14="http://schemas.microsoft.com/office/powerpoint/2010/main" val="9281839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E711F-5609-6E86-FBF1-CD6BA3B30BA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7E81136-47E1-B4BB-E745-8FB6E1D58D81}"/>
              </a:ext>
            </a:extLst>
          </p:cNvPr>
          <p:cNvSpPr>
            <a:spLocks noGrp="1"/>
          </p:cNvSpPr>
          <p:nvPr>
            <p:ph idx="1"/>
          </p:nvPr>
        </p:nvSpPr>
        <p:spPr/>
        <p:txBody>
          <a:bodyPr/>
          <a:lstStyle/>
          <a:p>
            <a:r>
              <a:rPr lang="en-US" dirty="0"/>
              <a:t>Excessive= Quantity is greater</a:t>
            </a:r>
          </a:p>
          <a:p>
            <a:r>
              <a:rPr lang="en-US" dirty="0"/>
              <a:t>Impaired =made worse, damage</a:t>
            </a:r>
          </a:p>
          <a:p>
            <a:r>
              <a:rPr lang="en-US" dirty="0"/>
              <a:t>Ineffective =Not producing the desired effect</a:t>
            </a:r>
          </a:p>
          <a:p>
            <a:r>
              <a:rPr lang="en-US" dirty="0"/>
              <a:t>Potential for =powerful</a:t>
            </a:r>
          </a:p>
          <a:p>
            <a:r>
              <a:rPr lang="en-US" dirty="0"/>
              <a:t>Risk =hazard, chance of loss</a:t>
            </a:r>
          </a:p>
          <a:p>
            <a:r>
              <a:rPr lang="en-US" dirty="0"/>
              <a:t>Hypothermia= body temperature is reduced below normal</a:t>
            </a:r>
          </a:p>
          <a:p>
            <a:r>
              <a:rPr lang="en-US" dirty="0"/>
              <a:t>Hyperthermia =body temperature is elevated above normal</a:t>
            </a:r>
          </a:p>
          <a:p>
            <a:r>
              <a:rPr lang="en-US" dirty="0"/>
              <a:t>Enhanced = made greater, increase quality</a:t>
            </a:r>
          </a:p>
          <a:p>
            <a:endParaRPr lang="en-US" dirty="0"/>
          </a:p>
        </p:txBody>
      </p:sp>
    </p:spTree>
    <p:extLst>
      <p:ext uri="{BB962C8B-B14F-4D97-AF65-F5344CB8AC3E}">
        <p14:creationId xmlns:p14="http://schemas.microsoft.com/office/powerpoint/2010/main" val="24685957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98925-89D3-51DF-4298-0ED45C0FB920}"/>
              </a:ext>
            </a:extLst>
          </p:cNvPr>
          <p:cNvSpPr>
            <a:spLocks noGrp="1"/>
          </p:cNvSpPr>
          <p:nvPr>
            <p:ph type="title"/>
          </p:nvPr>
        </p:nvSpPr>
        <p:spPr/>
        <p:txBody>
          <a:bodyPr/>
          <a:lstStyle/>
          <a:p>
            <a:r>
              <a:rPr lang="en-US" b="1" dirty="0"/>
              <a:t>DIAGNOSIS</a:t>
            </a:r>
            <a:endParaRPr lang="en-US" dirty="0"/>
          </a:p>
        </p:txBody>
      </p:sp>
      <p:sp>
        <p:nvSpPr>
          <p:cNvPr id="3" name="Content Placeholder 2">
            <a:extLst>
              <a:ext uri="{FF2B5EF4-FFF2-40B4-BE49-F238E27FC236}">
                <a16:creationId xmlns:a16="http://schemas.microsoft.com/office/drawing/2014/main" id="{CC2B649B-F22B-FA3A-D316-F8731CA175F3}"/>
              </a:ext>
            </a:extLst>
          </p:cNvPr>
          <p:cNvSpPr>
            <a:spLocks noGrp="1"/>
          </p:cNvSpPr>
          <p:nvPr>
            <p:ph idx="1"/>
          </p:nvPr>
        </p:nvSpPr>
        <p:spPr/>
        <p:txBody>
          <a:bodyPr>
            <a:normAutofit lnSpcReduction="10000"/>
          </a:bodyPr>
          <a:lstStyle/>
          <a:p>
            <a:pPr>
              <a:buNone/>
            </a:pPr>
            <a:r>
              <a:rPr lang="en-US" b="1" dirty="0"/>
              <a:t>NURSING DIAGNOSIS IS NOT MEDICAL DIAGNOSIS</a:t>
            </a:r>
          </a:p>
          <a:p>
            <a:r>
              <a:rPr lang="en-US" dirty="0"/>
              <a:t>Nursing Dx</a:t>
            </a:r>
          </a:p>
          <a:p>
            <a:pPr>
              <a:buFont typeface="Wingdings" pitchFamily="2" charset="2"/>
              <a:buChar char="ü"/>
            </a:pPr>
            <a:r>
              <a:rPr lang="en-US" dirty="0"/>
              <a:t> describes the response to health problem</a:t>
            </a:r>
          </a:p>
          <a:p>
            <a:pPr>
              <a:buFont typeface="Wingdings" pitchFamily="2" charset="2"/>
              <a:buChar char="ü"/>
            </a:pPr>
            <a:r>
              <a:rPr lang="en-US" dirty="0"/>
              <a:t>Determined by the nurse </a:t>
            </a:r>
          </a:p>
          <a:p>
            <a:pPr>
              <a:buFont typeface="Wingdings" pitchFamily="2" charset="2"/>
              <a:buChar char="ü"/>
            </a:pPr>
            <a:r>
              <a:rPr lang="en-US" dirty="0"/>
              <a:t>Clinical judgment about the client </a:t>
            </a:r>
          </a:p>
          <a:p>
            <a:pPr>
              <a:buFont typeface="Wingdings" pitchFamily="2" charset="2"/>
              <a:buChar char="ü"/>
            </a:pPr>
            <a:r>
              <a:rPr lang="en-US" dirty="0"/>
              <a:t>Human responses to disease or treatment </a:t>
            </a:r>
          </a:p>
          <a:p>
            <a:pPr>
              <a:buNone/>
            </a:pPr>
            <a:endParaRPr lang="en-US" dirty="0"/>
          </a:p>
          <a:p>
            <a:r>
              <a:rPr lang="en-US" dirty="0"/>
              <a:t>Medical Dx - Diagnoses disease</a:t>
            </a:r>
          </a:p>
          <a:p>
            <a:pPr>
              <a:buNone/>
            </a:pPr>
            <a:r>
              <a:rPr lang="en-US" dirty="0"/>
              <a:t>                      - Determined by physician </a:t>
            </a:r>
          </a:p>
          <a:p>
            <a:endParaRPr lang="en-US" dirty="0"/>
          </a:p>
        </p:txBody>
      </p:sp>
    </p:spTree>
    <p:extLst>
      <p:ext uri="{BB962C8B-B14F-4D97-AF65-F5344CB8AC3E}">
        <p14:creationId xmlns:p14="http://schemas.microsoft.com/office/powerpoint/2010/main" val="9826768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48448-594F-BA4B-4027-8125DF9743A6}"/>
              </a:ext>
            </a:extLst>
          </p:cNvPr>
          <p:cNvSpPr>
            <a:spLocks noGrp="1"/>
          </p:cNvSpPr>
          <p:nvPr>
            <p:ph type="title"/>
          </p:nvPr>
        </p:nvSpPr>
        <p:spPr/>
        <p:txBody>
          <a:bodyPr/>
          <a:lstStyle/>
          <a:p>
            <a:r>
              <a:rPr lang="en-US" sz="4400" dirty="0"/>
              <a:t>                   </a:t>
            </a:r>
            <a:r>
              <a:rPr lang="en-US" sz="4400" dirty="0" err="1"/>
              <a:t>Nsg</a:t>
            </a:r>
            <a:r>
              <a:rPr lang="en-US" sz="4400" dirty="0"/>
              <a:t> Dx        vs      MD Dx</a:t>
            </a:r>
            <a:endParaRPr lang="en-US" dirty="0"/>
          </a:p>
        </p:txBody>
      </p:sp>
      <p:sp>
        <p:nvSpPr>
          <p:cNvPr id="4" name="Content Placeholder 3">
            <a:extLst>
              <a:ext uri="{FF2B5EF4-FFF2-40B4-BE49-F238E27FC236}">
                <a16:creationId xmlns:a16="http://schemas.microsoft.com/office/drawing/2014/main" id="{ED100CDF-47A0-0E62-EAB6-64725A26237B}"/>
              </a:ext>
            </a:extLst>
          </p:cNvPr>
          <p:cNvSpPr>
            <a:spLocks noGrp="1"/>
          </p:cNvSpPr>
          <p:nvPr>
            <p:ph sz="half" idx="1"/>
          </p:nvPr>
        </p:nvSpPr>
        <p:spPr/>
        <p:txBody>
          <a:bodyPr/>
          <a:lstStyle/>
          <a:p>
            <a:r>
              <a:rPr lang="en-US" sz="2800" dirty="0"/>
              <a:t>Within the scope of nursing practice</a:t>
            </a:r>
          </a:p>
          <a:p>
            <a:r>
              <a:rPr lang="en-US" sz="2800" dirty="0"/>
              <a:t>Identify </a:t>
            </a:r>
            <a:r>
              <a:rPr lang="en-US" sz="2800" b="1" dirty="0"/>
              <a:t>responses</a:t>
            </a:r>
            <a:r>
              <a:rPr lang="en-US" sz="2800" dirty="0"/>
              <a:t> to health and illness</a:t>
            </a:r>
          </a:p>
          <a:p>
            <a:r>
              <a:rPr lang="en-US" sz="2800" dirty="0"/>
              <a:t>Can </a:t>
            </a:r>
            <a:r>
              <a:rPr lang="en-US" sz="2800" b="1" dirty="0"/>
              <a:t>change</a:t>
            </a:r>
            <a:r>
              <a:rPr lang="en-US" sz="2800" dirty="0"/>
              <a:t> from day to day</a:t>
            </a:r>
          </a:p>
          <a:p>
            <a:endParaRPr lang="en-US" dirty="0"/>
          </a:p>
        </p:txBody>
      </p:sp>
      <p:sp>
        <p:nvSpPr>
          <p:cNvPr id="5" name="Content Placeholder 4">
            <a:extLst>
              <a:ext uri="{FF2B5EF4-FFF2-40B4-BE49-F238E27FC236}">
                <a16:creationId xmlns:a16="http://schemas.microsoft.com/office/drawing/2014/main" id="{97BAE7D7-FA47-1B6A-046E-EC14E598E935}"/>
              </a:ext>
            </a:extLst>
          </p:cNvPr>
          <p:cNvSpPr>
            <a:spLocks noGrp="1"/>
          </p:cNvSpPr>
          <p:nvPr>
            <p:ph sz="half" idx="2"/>
          </p:nvPr>
        </p:nvSpPr>
        <p:spPr/>
        <p:txBody>
          <a:bodyPr/>
          <a:lstStyle/>
          <a:p>
            <a:r>
              <a:rPr lang="en-US" sz="2800" dirty="0"/>
              <a:t>Within the scope of  medical practice</a:t>
            </a:r>
          </a:p>
          <a:p>
            <a:r>
              <a:rPr lang="en-US" sz="2800" dirty="0"/>
              <a:t>Focuses on </a:t>
            </a:r>
            <a:r>
              <a:rPr lang="en-US" sz="2800" b="1" dirty="0"/>
              <a:t>curing</a:t>
            </a:r>
            <a:r>
              <a:rPr lang="en-US" sz="2800" dirty="0"/>
              <a:t> pathology </a:t>
            </a:r>
          </a:p>
          <a:p>
            <a:r>
              <a:rPr lang="en-US" sz="2800" dirty="0"/>
              <a:t>Stays the </a:t>
            </a:r>
            <a:r>
              <a:rPr lang="en-US" sz="2800" b="1" dirty="0"/>
              <a:t>same</a:t>
            </a:r>
            <a:r>
              <a:rPr lang="en-US" sz="2800" dirty="0"/>
              <a:t> as long as the disease is present</a:t>
            </a:r>
          </a:p>
          <a:p>
            <a:endParaRPr lang="en-US" dirty="0"/>
          </a:p>
        </p:txBody>
      </p:sp>
    </p:spTree>
    <p:extLst>
      <p:ext uri="{BB962C8B-B14F-4D97-AF65-F5344CB8AC3E}">
        <p14:creationId xmlns:p14="http://schemas.microsoft.com/office/powerpoint/2010/main" val="37392911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4AAE1-AAC0-867A-DB65-588C9259FA8C}"/>
              </a:ext>
            </a:extLst>
          </p:cNvPr>
          <p:cNvSpPr>
            <a:spLocks noGrp="1"/>
          </p:cNvSpPr>
          <p:nvPr>
            <p:ph type="title"/>
          </p:nvPr>
        </p:nvSpPr>
        <p:spPr/>
        <p:txBody>
          <a:bodyPr/>
          <a:lstStyle/>
          <a:p>
            <a:r>
              <a:rPr lang="en-US" dirty="0"/>
              <a:t>Formulating a Nursing Diagnosis</a:t>
            </a:r>
          </a:p>
        </p:txBody>
      </p:sp>
      <p:sp>
        <p:nvSpPr>
          <p:cNvPr id="3" name="Content Placeholder 2">
            <a:extLst>
              <a:ext uri="{FF2B5EF4-FFF2-40B4-BE49-F238E27FC236}">
                <a16:creationId xmlns:a16="http://schemas.microsoft.com/office/drawing/2014/main" id="{1A362DF8-1574-BC73-EB3F-C5A6C8EBC0D3}"/>
              </a:ext>
            </a:extLst>
          </p:cNvPr>
          <p:cNvSpPr>
            <a:spLocks noGrp="1"/>
          </p:cNvSpPr>
          <p:nvPr>
            <p:ph idx="1"/>
          </p:nvPr>
        </p:nvSpPr>
        <p:spPr/>
        <p:txBody>
          <a:bodyPr/>
          <a:lstStyle/>
          <a:p>
            <a:r>
              <a:rPr lang="en-US" dirty="0"/>
              <a:t>Composed of 3 parts:</a:t>
            </a:r>
          </a:p>
          <a:p>
            <a:r>
              <a:rPr lang="en-US" b="1" dirty="0"/>
              <a:t>Problem statement</a:t>
            </a:r>
            <a:r>
              <a:rPr lang="en-US" dirty="0"/>
              <a:t>- the client’s response to a problem</a:t>
            </a:r>
          </a:p>
          <a:p>
            <a:r>
              <a:rPr lang="en-US" b="1" dirty="0"/>
              <a:t>Etiology</a:t>
            </a:r>
            <a:r>
              <a:rPr lang="en-US" dirty="0"/>
              <a:t>- what’s causing/contributing to the client’s problem</a:t>
            </a:r>
          </a:p>
          <a:p>
            <a:r>
              <a:rPr lang="en-US" b="1" dirty="0"/>
              <a:t>Defining Characteristics</a:t>
            </a:r>
            <a:r>
              <a:rPr lang="en-US" dirty="0"/>
              <a:t>- what’s the evidence of the problem </a:t>
            </a:r>
          </a:p>
          <a:p>
            <a:endParaRPr lang="en-US" dirty="0"/>
          </a:p>
        </p:txBody>
      </p:sp>
    </p:spTree>
    <p:extLst>
      <p:ext uri="{BB962C8B-B14F-4D97-AF65-F5344CB8AC3E}">
        <p14:creationId xmlns:p14="http://schemas.microsoft.com/office/powerpoint/2010/main" val="42581526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9B2ED-A0E1-AA87-8144-F5B167BAD826}"/>
              </a:ext>
            </a:extLst>
          </p:cNvPr>
          <p:cNvSpPr>
            <a:spLocks noGrp="1"/>
          </p:cNvSpPr>
          <p:nvPr>
            <p:ph type="title"/>
          </p:nvPr>
        </p:nvSpPr>
        <p:spPr/>
        <p:txBody>
          <a:bodyPr/>
          <a:lstStyle/>
          <a:p>
            <a:r>
              <a:rPr lang="en-US" sz="4400" dirty="0"/>
              <a:t>Nursing Diagnosis</a:t>
            </a:r>
            <a:endParaRPr lang="en-US" dirty="0"/>
          </a:p>
        </p:txBody>
      </p:sp>
      <p:sp>
        <p:nvSpPr>
          <p:cNvPr id="3" name="Content Placeholder 2">
            <a:extLst>
              <a:ext uri="{FF2B5EF4-FFF2-40B4-BE49-F238E27FC236}">
                <a16:creationId xmlns:a16="http://schemas.microsoft.com/office/drawing/2014/main" id="{E69C5D77-8BF8-AFA1-D885-02BFFD64B5D6}"/>
              </a:ext>
            </a:extLst>
          </p:cNvPr>
          <p:cNvSpPr>
            <a:spLocks noGrp="1"/>
          </p:cNvSpPr>
          <p:nvPr>
            <p:ph idx="1"/>
          </p:nvPr>
        </p:nvSpPr>
        <p:spPr/>
        <p:txBody>
          <a:bodyPr/>
          <a:lstStyle/>
          <a:p>
            <a:pPr>
              <a:lnSpc>
                <a:spcPct val="90000"/>
              </a:lnSpc>
            </a:pPr>
            <a:r>
              <a:rPr lang="en-US" b="1" dirty="0"/>
              <a:t>Problem( Diagnostic Label)</a:t>
            </a:r>
            <a:r>
              <a:rPr lang="en-US" dirty="0"/>
              <a:t>-based on your assessment of client…(gathered information), pick a problem from the NANDA list...</a:t>
            </a:r>
          </a:p>
          <a:p>
            <a:pPr>
              <a:lnSpc>
                <a:spcPct val="90000"/>
              </a:lnSpc>
            </a:pPr>
            <a:r>
              <a:rPr lang="en-US" b="1" dirty="0"/>
              <a:t>Etiology</a:t>
            </a:r>
            <a:r>
              <a:rPr lang="en-US" dirty="0"/>
              <a:t>- determine what the problem is caused by or related to.</a:t>
            </a:r>
          </a:p>
          <a:p>
            <a:pPr>
              <a:lnSpc>
                <a:spcPct val="90000"/>
              </a:lnSpc>
            </a:pPr>
            <a:r>
              <a:rPr lang="en-US" b="1" dirty="0"/>
              <a:t>Defining characteristics</a:t>
            </a:r>
            <a:r>
              <a:rPr lang="en-US" dirty="0"/>
              <a:t>- then state as evidenced by (AEB) the specific facts the problem is based on...</a:t>
            </a:r>
          </a:p>
          <a:p>
            <a:endParaRPr lang="en-US" dirty="0"/>
          </a:p>
        </p:txBody>
      </p:sp>
    </p:spTree>
    <p:extLst>
      <p:ext uri="{BB962C8B-B14F-4D97-AF65-F5344CB8AC3E}">
        <p14:creationId xmlns:p14="http://schemas.microsoft.com/office/powerpoint/2010/main" val="29288344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0AC7D-EED6-50C1-43A4-1F6BDB7F6042}"/>
              </a:ext>
            </a:extLst>
          </p:cNvPr>
          <p:cNvSpPr>
            <a:spLocks noGrp="1"/>
          </p:cNvSpPr>
          <p:nvPr>
            <p:ph type="title"/>
          </p:nvPr>
        </p:nvSpPr>
        <p:spPr/>
        <p:txBody>
          <a:bodyPr/>
          <a:lstStyle/>
          <a:p>
            <a:r>
              <a:rPr lang="en-US" b="1" dirty="0"/>
              <a:t>NANDA NURSING DIAGNOSES</a:t>
            </a:r>
            <a:endParaRPr lang="en-US" dirty="0"/>
          </a:p>
        </p:txBody>
      </p:sp>
      <p:sp>
        <p:nvSpPr>
          <p:cNvPr id="3" name="Content Placeholder 2">
            <a:extLst>
              <a:ext uri="{FF2B5EF4-FFF2-40B4-BE49-F238E27FC236}">
                <a16:creationId xmlns:a16="http://schemas.microsoft.com/office/drawing/2014/main" id="{89433FBC-EF9A-A1DF-A28D-D693B169D0F6}"/>
              </a:ext>
            </a:extLst>
          </p:cNvPr>
          <p:cNvSpPr>
            <a:spLocks noGrp="1"/>
          </p:cNvSpPr>
          <p:nvPr>
            <p:ph idx="1"/>
          </p:nvPr>
        </p:nvSpPr>
        <p:spPr/>
        <p:txBody>
          <a:bodyPr/>
          <a:lstStyle/>
          <a:p>
            <a:r>
              <a:rPr lang="en-US" dirty="0"/>
              <a:t>The purpose of </a:t>
            </a:r>
            <a:r>
              <a:rPr lang="en-US" b="1" dirty="0"/>
              <a:t>NANDA</a:t>
            </a:r>
            <a:r>
              <a:rPr lang="en-US" dirty="0"/>
              <a:t> is to define, refine and promote a taxonomy of nursing diagnostic terminology of general use to professional nurses.</a:t>
            </a:r>
          </a:p>
          <a:p>
            <a:r>
              <a:rPr lang="en-US" dirty="0"/>
              <a:t>A </a:t>
            </a:r>
            <a:r>
              <a:rPr lang="en-US" b="1" dirty="0"/>
              <a:t>taxonomy</a:t>
            </a:r>
            <a:r>
              <a:rPr lang="en-US" dirty="0"/>
              <a:t> is a classification system or set of categories arranged on the basis of a single principle or set of principles.</a:t>
            </a:r>
          </a:p>
          <a:p>
            <a:r>
              <a:rPr lang="en-US" dirty="0"/>
              <a:t>Diagnosing refers to the reasoning process.</a:t>
            </a:r>
          </a:p>
          <a:p>
            <a:r>
              <a:rPr lang="en-US" dirty="0"/>
              <a:t>Diagnosis is a statement or conclusion regarding the nature of a phenomenon.</a:t>
            </a:r>
          </a:p>
          <a:p>
            <a:endParaRPr lang="en-US" dirty="0"/>
          </a:p>
        </p:txBody>
      </p:sp>
    </p:spTree>
    <p:extLst>
      <p:ext uri="{BB962C8B-B14F-4D97-AF65-F5344CB8AC3E}">
        <p14:creationId xmlns:p14="http://schemas.microsoft.com/office/powerpoint/2010/main" val="2648982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0D24E-00B5-52A9-F25E-70CD8D0A83E4}"/>
              </a:ext>
            </a:extLst>
          </p:cNvPr>
          <p:cNvSpPr>
            <a:spLocks noGrp="1"/>
          </p:cNvSpPr>
          <p:nvPr>
            <p:ph type="title"/>
          </p:nvPr>
        </p:nvSpPr>
        <p:spPr/>
        <p:txBody>
          <a:bodyPr/>
          <a:lstStyle/>
          <a:p>
            <a:r>
              <a:rPr lang="en-US" b="1" dirty="0"/>
              <a:t>DEFINITION</a:t>
            </a:r>
            <a:endParaRPr lang="en-US" dirty="0"/>
          </a:p>
        </p:txBody>
      </p:sp>
      <p:sp>
        <p:nvSpPr>
          <p:cNvPr id="3" name="Content Placeholder 2">
            <a:extLst>
              <a:ext uri="{FF2B5EF4-FFF2-40B4-BE49-F238E27FC236}">
                <a16:creationId xmlns:a16="http://schemas.microsoft.com/office/drawing/2014/main" id="{13B67D52-7405-CEEC-99EB-70B6AFCDAA48}"/>
              </a:ext>
            </a:extLst>
          </p:cNvPr>
          <p:cNvSpPr>
            <a:spLocks noGrp="1"/>
          </p:cNvSpPr>
          <p:nvPr>
            <p:ph idx="1"/>
          </p:nvPr>
        </p:nvSpPr>
        <p:spPr/>
        <p:txBody>
          <a:bodyPr/>
          <a:lstStyle/>
          <a:p>
            <a:r>
              <a:rPr lang="en-US" dirty="0"/>
              <a:t>An evolving procedure consisting of five components by which a person’s health status and needs are identified (assessment and diagnosis), plans are developed (planning), care is delivered (implementation), and outcomes are evaluated (evaluation) as the physical, social, and emotional problems of the person are resolved and/or new problems are identified.</a:t>
            </a:r>
          </a:p>
          <a:p>
            <a:endParaRPr lang="en-US" dirty="0"/>
          </a:p>
        </p:txBody>
      </p:sp>
    </p:spTree>
    <p:extLst>
      <p:ext uri="{BB962C8B-B14F-4D97-AF65-F5344CB8AC3E}">
        <p14:creationId xmlns:p14="http://schemas.microsoft.com/office/powerpoint/2010/main" val="12471693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ABC25-FF99-E1C2-951E-1D4ACFD76F77}"/>
              </a:ext>
            </a:extLst>
          </p:cNvPr>
          <p:cNvSpPr>
            <a:spLocks noGrp="1"/>
          </p:cNvSpPr>
          <p:nvPr>
            <p:ph type="title"/>
          </p:nvPr>
        </p:nvSpPr>
        <p:spPr/>
        <p:txBody>
          <a:bodyPr/>
          <a:lstStyle/>
          <a:p>
            <a:r>
              <a:rPr lang="en-US" b="1" dirty="0"/>
              <a:t>NANDA NURSING DIAGNOSES</a:t>
            </a:r>
            <a:endParaRPr lang="en-US" dirty="0"/>
          </a:p>
        </p:txBody>
      </p:sp>
      <p:sp>
        <p:nvSpPr>
          <p:cNvPr id="3" name="Content Placeholder 2">
            <a:extLst>
              <a:ext uri="{FF2B5EF4-FFF2-40B4-BE49-F238E27FC236}">
                <a16:creationId xmlns:a16="http://schemas.microsoft.com/office/drawing/2014/main" id="{BEAB8985-57BC-B17F-F50D-4440A386A874}"/>
              </a:ext>
            </a:extLst>
          </p:cNvPr>
          <p:cNvSpPr>
            <a:spLocks noGrp="1"/>
          </p:cNvSpPr>
          <p:nvPr>
            <p:ph idx="1"/>
          </p:nvPr>
        </p:nvSpPr>
        <p:spPr/>
        <p:txBody>
          <a:bodyPr/>
          <a:lstStyle/>
          <a:p>
            <a:pPr>
              <a:buNone/>
            </a:pPr>
            <a:r>
              <a:rPr lang="en-US" b="1" dirty="0"/>
              <a:t>COMPONENTS</a:t>
            </a:r>
          </a:p>
          <a:p>
            <a:r>
              <a:rPr lang="en-US" dirty="0"/>
              <a:t>Problem (diagnostic label) and its definition.</a:t>
            </a:r>
          </a:p>
          <a:p>
            <a:r>
              <a:rPr lang="en-US" dirty="0"/>
              <a:t>Etiology</a:t>
            </a:r>
          </a:p>
          <a:p>
            <a:r>
              <a:rPr lang="en-US" dirty="0"/>
              <a:t>Defining </a:t>
            </a:r>
            <a:r>
              <a:rPr lang="en-US" dirty="0" err="1"/>
              <a:t>characteristicts</a:t>
            </a:r>
            <a:r>
              <a:rPr lang="en-US" dirty="0"/>
              <a:t>.</a:t>
            </a:r>
          </a:p>
          <a:p>
            <a:endParaRPr lang="en-US" dirty="0"/>
          </a:p>
        </p:txBody>
      </p:sp>
    </p:spTree>
    <p:extLst>
      <p:ext uri="{BB962C8B-B14F-4D97-AF65-F5344CB8AC3E}">
        <p14:creationId xmlns:p14="http://schemas.microsoft.com/office/powerpoint/2010/main" val="20154634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4BE02-EEA7-3A59-9912-3299F2E8593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6AF96BE-FFDB-1034-6F86-CD766B80F89E}"/>
              </a:ext>
            </a:extLst>
          </p:cNvPr>
          <p:cNvSpPr>
            <a:spLocks noGrp="1"/>
          </p:cNvSpPr>
          <p:nvPr>
            <p:ph idx="1"/>
          </p:nvPr>
        </p:nvSpPr>
        <p:spPr/>
        <p:txBody>
          <a:bodyPr/>
          <a:lstStyle/>
          <a:p>
            <a:pPr>
              <a:buNone/>
            </a:pPr>
            <a:r>
              <a:rPr lang="en-US" b="1" dirty="0"/>
              <a:t>PROBLEM (DIAGNOSTIC LABEL) AND DEFINITION</a:t>
            </a:r>
          </a:p>
          <a:p>
            <a:r>
              <a:rPr lang="en-US" dirty="0"/>
              <a:t>Describes the client’s health problem or response for which nursing therapy is given.</a:t>
            </a:r>
          </a:p>
          <a:p>
            <a:r>
              <a:rPr lang="en-US" dirty="0"/>
              <a:t>Describes the client’s health status clearly and concisely.</a:t>
            </a:r>
          </a:p>
          <a:p>
            <a:r>
              <a:rPr lang="en-US" dirty="0"/>
              <a:t>Purpose is to direct formation of client goals and desired outcomes.</a:t>
            </a:r>
          </a:p>
          <a:p>
            <a:endParaRPr lang="en-US" dirty="0"/>
          </a:p>
        </p:txBody>
      </p:sp>
    </p:spTree>
    <p:extLst>
      <p:ext uri="{BB962C8B-B14F-4D97-AF65-F5344CB8AC3E}">
        <p14:creationId xmlns:p14="http://schemas.microsoft.com/office/powerpoint/2010/main" val="10106104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8D10D-A630-C413-1889-868E44FA3C0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D607BF2-AB4D-0AD7-1E58-7CE16D052AEF}"/>
              </a:ext>
            </a:extLst>
          </p:cNvPr>
          <p:cNvSpPr>
            <a:spLocks noGrp="1"/>
          </p:cNvSpPr>
          <p:nvPr>
            <p:ph idx="1"/>
          </p:nvPr>
        </p:nvSpPr>
        <p:spPr/>
        <p:txBody>
          <a:bodyPr/>
          <a:lstStyle/>
          <a:p>
            <a:pPr>
              <a:buNone/>
            </a:pPr>
            <a:r>
              <a:rPr lang="en-US" b="1" dirty="0"/>
              <a:t>ETIOLOGY (RELATED FACTORS AND RISK FACTORS)</a:t>
            </a:r>
          </a:p>
          <a:p>
            <a:r>
              <a:rPr lang="en-US" dirty="0"/>
              <a:t>Identifies one or more probable causes of the health problem, gives direction to the required nursing therapy and enables the nurse to individualize care.</a:t>
            </a:r>
          </a:p>
          <a:p>
            <a:r>
              <a:rPr lang="en-US" dirty="0"/>
              <a:t>Differentiating among possible causes in the nursing diagnosis is essential because each may require different nursing interventions.</a:t>
            </a:r>
          </a:p>
          <a:p>
            <a:endParaRPr lang="en-US" dirty="0"/>
          </a:p>
        </p:txBody>
      </p:sp>
    </p:spTree>
    <p:extLst>
      <p:ext uri="{BB962C8B-B14F-4D97-AF65-F5344CB8AC3E}">
        <p14:creationId xmlns:p14="http://schemas.microsoft.com/office/powerpoint/2010/main" val="21564076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D5A19-6F43-3933-09EA-5EE7D6BB3D5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4090AD8-0115-C596-A56D-F65FA9544291}"/>
              </a:ext>
            </a:extLst>
          </p:cNvPr>
          <p:cNvSpPr>
            <a:spLocks noGrp="1"/>
          </p:cNvSpPr>
          <p:nvPr>
            <p:ph idx="1"/>
          </p:nvPr>
        </p:nvSpPr>
        <p:spPr/>
        <p:txBody>
          <a:bodyPr/>
          <a:lstStyle/>
          <a:p>
            <a:pPr>
              <a:buNone/>
            </a:pPr>
            <a:r>
              <a:rPr lang="en-US" b="1" dirty="0"/>
              <a:t>DEFINING CHARACTERISTICS</a:t>
            </a:r>
          </a:p>
          <a:p>
            <a:r>
              <a:rPr lang="en-US" dirty="0"/>
              <a:t>Are the cluster of signs and symptoms that indicate the presence of a particular diagnostic label.</a:t>
            </a:r>
          </a:p>
          <a:p>
            <a:r>
              <a:rPr lang="en-US" dirty="0"/>
              <a:t>For actual nursing diagnosis, the defining characteristics are the client’s signs and symptoms.</a:t>
            </a:r>
          </a:p>
          <a:p>
            <a:r>
              <a:rPr lang="en-US" dirty="0"/>
              <a:t>For risk nursing diagnoses, the factors that cause the client to be more than “normally” vulnerable to the problem form the etiology of a risk nursing diagnosis.</a:t>
            </a:r>
          </a:p>
          <a:p>
            <a:endParaRPr lang="en-US" dirty="0"/>
          </a:p>
        </p:txBody>
      </p:sp>
    </p:spTree>
    <p:extLst>
      <p:ext uri="{BB962C8B-B14F-4D97-AF65-F5344CB8AC3E}">
        <p14:creationId xmlns:p14="http://schemas.microsoft.com/office/powerpoint/2010/main" val="10985751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BEDDD-7824-87E4-4E58-092994AD39E5}"/>
              </a:ext>
            </a:extLst>
          </p:cNvPr>
          <p:cNvSpPr>
            <a:spLocks noGrp="1"/>
          </p:cNvSpPr>
          <p:nvPr>
            <p:ph type="title"/>
          </p:nvPr>
        </p:nvSpPr>
        <p:spPr>
          <a:xfrm>
            <a:off x="838200" y="0"/>
            <a:ext cx="10515600" cy="1325563"/>
          </a:xfrm>
        </p:spPr>
        <p:txBody>
          <a:bodyPr/>
          <a:lstStyle/>
          <a:p>
            <a:r>
              <a:rPr lang="en-US" sz="4400" b="1" dirty="0"/>
              <a:t>COMPONENTS OF NURSING DIAGNOSIS LABEL</a:t>
            </a:r>
            <a:endParaRPr lang="en-US" dirty="0"/>
          </a:p>
        </p:txBody>
      </p:sp>
      <p:pic>
        <p:nvPicPr>
          <p:cNvPr id="5" name="Content Placeholder 4">
            <a:extLst>
              <a:ext uri="{FF2B5EF4-FFF2-40B4-BE49-F238E27FC236}">
                <a16:creationId xmlns:a16="http://schemas.microsoft.com/office/drawing/2014/main" id="{68D22462-BB50-B21B-C8A2-D3454676639A}"/>
              </a:ext>
            </a:extLst>
          </p:cNvPr>
          <p:cNvPicPr>
            <a:picLocks noGrp="1" noChangeAspect="1"/>
          </p:cNvPicPr>
          <p:nvPr>
            <p:ph idx="1"/>
          </p:nvPr>
        </p:nvPicPr>
        <p:blipFill>
          <a:blip r:embed="rId2"/>
          <a:stretch>
            <a:fillRect/>
          </a:stretch>
        </p:blipFill>
        <p:spPr>
          <a:xfrm>
            <a:off x="1968650" y="1694418"/>
            <a:ext cx="8254699" cy="5486876"/>
          </a:xfrm>
        </p:spPr>
      </p:pic>
    </p:spTree>
    <p:extLst>
      <p:ext uri="{BB962C8B-B14F-4D97-AF65-F5344CB8AC3E}">
        <p14:creationId xmlns:p14="http://schemas.microsoft.com/office/powerpoint/2010/main" val="40075565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12216-2418-763C-B292-FD72E87E3405}"/>
              </a:ext>
            </a:extLst>
          </p:cNvPr>
          <p:cNvSpPr>
            <a:spLocks noGrp="1"/>
          </p:cNvSpPr>
          <p:nvPr>
            <p:ph type="title"/>
          </p:nvPr>
        </p:nvSpPr>
        <p:spPr/>
        <p:txBody>
          <a:bodyPr/>
          <a:lstStyle/>
          <a:p>
            <a:r>
              <a:rPr lang="en-US" b="1" dirty="0"/>
              <a:t>DIAGNOSTIC PROCESS</a:t>
            </a:r>
            <a:endParaRPr lang="en-US" dirty="0"/>
          </a:p>
        </p:txBody>
      </p:sp>
      <p:sp>
        <p:nvSpPr>
          <p:cNvPr id="3" name="Content Placeholder 2">
            <a:extLst>
              <a:ext uri="{FF2B5EF4-FFF2-40B4-BE49-F238E27FC236}">
                <a16:creationId xmlns:a16="http://schemas.microsoft.com/office/drawing/2014/main" id="{1F2851B9-C329-4567-547C-A114161CCD9A}"/>
              </a:ext>
            </a:extLst>
          </p:cNvPr>
          <p:cNvSpPr>
            <a:spLocks noGrp="1"/>
          </p:cNvSpPr>
          <p:nvPr>
            <p:ph idx="1"/>
          </p:nvPr>
        </p:nvSpPr>
        <p:spPr/>
        <p:txBody>
          <a:bodyPr/>
          <a:lstStyle/>
          <a:p>
            <a:r>
              <a:rPr lang="en-US" dirty="0"/>
              <a:t>Uses the critical thinking skills of analysis and synthesis</a:t>
            </a:r>
          </a:p>
          <a:p>
            <a:r>
              <a:rPr lang="en-US" dirty="0"/>
              <a:t>Used continuously by nurses</a:t>
            </a:r>
          </a:p>
          <a:p>
            <a:r>
              <a:rPr lang="en-US" dirty="0"/>
              <a:t>Has 3 steps</a:t>
            </a:r>
          </a:p>
          <a:p>
            <a:pPr marL="514350" indent="-514350">
              <a:buFont typeface="+mj-lt"/>
              <a:buAutoNum type="arabicPeriod"/>
            </a:pPr>
            <a:r>
              <a:rPr lang="en-US" dirty="0"/>
              <a:t>Analyzing data – compare data against standards; cluster cues; Identify gaps and inconsistencies  </a:t>
            </a:r>
          </a:p>
          <a:p>
            <a:pPr marL="514350" indent="-514350">
              <a:buFont typeface="+mj-lt"/>
              <a:buAutoNum type="arabicPeriod"/>
            </a:pPr>
            <a:r>
              <a:rPr lang="en-US" dirty="0"/>
              <a:t>Identifying health problems, risks and strengths </a:t>
            </a:r>
          </a:p>
          <a:p>
            <a:endParaRPr lang="en-US" dirty="0"/>
          </a:p>
        </p:txBody>
      </p:sp>
    </p:spTree>
    <p:extLst>
      <p:ext uri="{BB962C8B-B14F-4D97-AF65-F5344CB8AC3E}">
        <p14:creationId xmlns:p14="http://schemas.microsoft.com/office/powerpoint/2010/main" val="27239562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1C962-B983-F87F-5A71-D3E7A3B3398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C33E5D1-462C-B8CC-1E39-5F7DF397A5F3}"/>
              </a:ext>
            </a:extLst>
          </p:cNvPr>
          <p:cNvSpPr>
            <a:spLocks noGrp="1"/>
          </p:cNvSpPr>
          <p:nvPr>
            <p:ph idx="1"/>
          </p:nvPr>
        </p:nvSpPr>
        <p:spPr/>
        <p:txBody>
          <a:bodyPr/>
          <a:lstStyle/>
          <a:p>
            <a:pPr marL="514350" indent="-514350">
              <a:buNone/>
            </a:pPr>
            <a:r>
              <a:rPr lang="en-US" dirty="0"/>
              <a:t>Formulating diagnostic statements </a:t>
            </a:r>
          </a:p>
          <a:p>
            <a:pPr marL="514350" indent="-514350">
              <a:buNone/>
            </a:pPr>
            <a:r>
              <a:rPr lang="en-US" dirty="0"/>
              <a:t>– basic two-part statements (problem/etiology), the two parts are joined by the words related to rather than due to. Due to implies that one part causes the other part</a:t>
            </a:r>
          </a:p>
          <a:p>
            <a:pPr marL="514350" indent="-514350">
              <a:buFontTx/>
              <a:buChar char="-"/>
            </a:pPr>
            <a:r>
              <a:rPr lang="en-US" dirty="0"/>
              <a:t>Basic three-part statements (problem/etiology/signs and symptoms)- cannot be used for risk diagnosis</a:t>
            </a:r>
          </a:p>
          <a:p>
            <a:pPr marL="514350" indent="-514350">
              <a:buFontTx/>
              <a:buChar char="-"/>
            </a:pPr>
            <a:r>
              <a:rPr lang="en-US" dirty="0"/>
              <a:t>One part statements </a:t>
            </a:r>
            <a:r>
              <a:rPr lang="en-US" dirty="0" err="1"/>
              <a:t>e.g</a:t>
            </a:r>
            <a:r>
              <a:rPr lang="en-US" dirty="0"/>
              <a:t> wellness and syndrome nursing diagnosis; consist one label only; more specific </a:t>
            </a:r>
            <a:r>
              <a:rPr lang="en-US" dirty="0" err="1"/>
              <a:t>e.g</a:t>
            </a:r>
            <a:r>
              <a:rPr lang="en-US" dirty="0"/>
              <a:t> rape-trauma syndrome, readiness for enhanced parenting</a:t>
            </a:r>
          </a:p>
          <a:p>
            <a:endParaRPr lang="en-US" dirty="0"/>
          </a:p>
        </p:txBody>
      </p:sp>
    </p:spTree>
    <p:extLst>
      <p:ext uri="{BB962C8B-B14F-4D97-AF65-F5344CB8AC3E}">
        <p14:creationId xmlns:p14="http://schemas.microsoft.com/office/powerpoint/2010/main" val="40840354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CF217-C29F-0456-13A9-95987D31431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F45AEF8-DCF2-441B-6D9B-89B6EDFBB779}"/>
              </a:ext>
            </a:extLst>
          </p:cNvPr>
          <p:cNvSpPr>
            <a:spLocks noGrp="1"/>
          </p:cNvSpPr>
          <p:nvPr>
            <p:ph idx="1"/>
          </p:nvPr>
        </p:nvSpPr>
        <p:spPr/>
        <p:txBody>
          <a:bodyPr>
            <a:normAutofit fontScale="92500"/>
          </a:bodyPr>
          <a:lstStyle/>
          <a:p>
            <a:pPr>
              <a:buNone/>
            </a:pPr>
            <a:r>
              <a:rPr lang="en-US" b="1" dirty="0"/>
              <a:t>VARIATIONS OF BASIC FORMATS</a:t>
            </a:r>
          </a:p>
          <a:p>
            <a:r>
              <a:rPr lang="en-US" dirty="0"/>
              <a:t>Writing unknown </a:t>
            </a:r>
            <a:r>
              <a:rPr lang="en-US" b="1" i="1" dirty="0"/>
              <a:t>etiology</a:t>
            </a:r>
            <a:r>
              <a:rPr lang="en-US" dirty="0"/>
              <a:t> when the defining characteristics are present but the nurse does not know the cause or contributing factors</a:t>
            </a:r>
          </a:p>
          <a:p>
            <a:r>
              <a:rPr lang="en-US" dirty="0"/>
              <a:t>Using the phrase </a:t>
            </a:r>
            <a:r>
              <a:rPr lang="en-US" b="1" i="1" dirty="0"/>
              <a:t>complex factors </a:t>
            </a:r>
            <a:r>
              <a:rPr lang="en-US" dirty="0"/>
              <a:t>when there are too many etiologic factors.</a:t>
            </a:r>
          </a:p>
          <a:p>
            <a:r>
              <a:rPr lang="en-US" dirty="0"/>
              <a:t>Using the word </a:t>
            </a:r>
            <a:r>
              <a:rPr lang="en-US" b="1" i="1" dirty="0"/>
              <a:t>possible</a:t>
            </a:r>
            <a:r>
              <a:rPr lang="en-US" dirty="0"/>
              <a:t> to describe either the problem or the etiology</a:t>
            </a:r>
          </a:p>
          <a:p>
            <a:r>
              <a:rPr lang="en-US" dirty="0"/>
              <a:t>Using </a:t>
            </a:r>
            <a:r>
              <a:rPr lang="en-US" b="1" i="1" dirty="0"/>
              <a:t>secondary</a:t>
            </a:r>
            <a:r>
              <a:rPr lang="en-US" dirty="0"/>
              <a:t> to divide the etiology into two parts, thereby making the statements more descriptive and useful</a:t>
            </a:r>
          </a:p>
          <a:p>
            <a:r>
              <a:rPr lang="en-US" dirty="0"/>
              <a:t>Adding a second part to the general response to make it more specific </a:t>
            </a:r>
            <a:r>
              <a:rPr lang="en-US" dirty="0" err="1"/>
              <a:t>e.g</a:t>
            </a:r>
            <a:r>
              <a:rPr lang="en-US" dirty="0"/>
              <a:t> impaired skin integrity (left lateral ankle)</a:t>
            </a:r>
          </a:p>
          <a:p>
            <a:endParaRPr lang="en-US" dirty="0"/>
          </a:p>
        </p:txBody>
      </p:sp>
    </p:spTree>
    <p:extLst>
      <p:ext uri="{BB962C8B-B14F-4D97-AF65-F5344CB8AC3E}">
        <p14:creationId xmlns:p14="http://schemas.microsoft.com/office/powerpoint/2010/main" val="26075381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86F5D-E7A4-2203-3028-66F2321D5FE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203B5B6-BD57-D9AB-E381-E43023ACCEC2}"/>
              </a:ext>
            </a:extLst>
          </p:cNvPr>
          <p:cNvSpPr>
            <a:spLocks noGrp="1"/>
          </p:cNvSpPr>
          <p:nvPr>
            <p:ph idx="1"/>
          </p:nvPr>
        </p:nvSpPr>
        <p:spPr/>
        <p:txBody>
          <a:bodyPr>
            <a:normAutofit lnSpcReduction="10000"/>
          </a:bodyPr>
          <a:lstStyle/>
          <a:p>
            <a:pPr>
              <a:buNone/>
            </a:pPr>
            <a:r>
              <a:rPr lang="en-US" b="1" dirty="0"/>
              <a:t>AVOIDING ERRORS IN DIAGNOSTIC REASONING</a:t>
            </a:r>
          </a:p>
          <a:p>
            <a:r>
              <a:rPr lang="en-US" dirty="0"/>
              <a:t>Verify</a:t>
            </a:r>
          </a:p>
          <a:p>
            <a:r>
              <a:rPr lang="en-US" dirty="0"/>
              <a:t>Build a good knowledge base and acquire clinical experience</a:t>
            </a:r>
          </a:p>
          <a:p>
            <a:r>
              <a:rPr lang="en-US" dirty="0"/>
              <a:t>Have a working knowledge of what is normal – vital signs, lab tests, breath sounds</a:t>
            </a:r>
          </a:p>
          <a:p>
            <a:r>
              <a:rPr lang="en-US" dirty="0"/>
              <a:t>Consult resources – literature, colleagues </a:t>
            </a:r>
          </a:p>
          <a:p>
            <a:r>
              <a:rPr lang="en-US" dirty="0"/>
              <a:t>Base diagnoses on patterns – on </a:t>
            </a:r>
            <a:r>
              <a:rPr lang="en-US" dirty="0" err="1"/>
              <a:t>behaviour</a:t>
            </a:r>
            <a:r>
              <a:rPr lang="en-US" dirty="0"/>
              <a:t> over time rather than on an isolated incident</a:t>
            </a:r>
          </a:p>
          <a:p>
            <a:r>
              <a:rPr lang="en-US" dirty="0"/>
              <a:t>Improve critical thinking skills – help to avoid errors in thinking </a:t>
            </a:r>
            <a:r>
              <a:rPr lang="en-US" dirty="0" err="1"/>
              <a:t>e.g</a:t>
            </a:r>
            <a:r>
              <a:rPr lang="en-US" dirty="0"/>
              <a:t> overgeneralization, stereotyping</a:t>
            </a:r>
          </a:p>
          <a:p>
            <a:endParaRPr lang="en-US" dirty="0"/>
          </a:p>
        </p:txBody>
      </p:sp>
    </p:spTree>
    <p:extLst>
      <p:ext uri="{BB962C8B-B14F-4D97-AF65-F5344CB8AC3E}">
        <p14:creationId xmlns:p14="http://schemas.microsoft.com/office/powerpoint/2010/main" val="17139647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84911-90E3-6D04-580F-6E8B69709C69}"/>
              </a:ext>
            </a:extLst>
          </p:cNvPr>
          <p:cNvSpPr>
            <a:spLocks noGrp="1"/>
          </p:cNvSpPr>
          <p:nvPr>
            <p:ph type="title"/>
          </p:nvPr>
        </p:nvSpPr>
        <p:spPr/>
        <p:txBody>
          <a:bodyPr/>
          <a:lstStyle/>
          <a:p>
            <a:r>
              <a:rPr lang="en-US" sz="4400" b="1" dirty="0">
                <a:solidFill>
                  <a:srgbClr val="CC3399"/>
                </a:solidFill>
              </a:rPr>
              <a:t>Planning</a:t>
            </a:r>
            <a:endParaRPr lang="en-US" dirty="0"/>
          </a:p>
        </p:txBody>
      </p:sp>
      <p:sp>
        <p:nvSpPr>
          <p:cNvPr id="3" name="Content Placeholder 2">
            <a:extLst>
              <a:ext uri="{FF2B5EF4-FFF2-40B4-BE49-F238E27FC236}">
                <a16:creationId xmlns:a16="http://schemas.microsoft.com/office/drawing/2014/main" id="{760A9A0D-2BFB-1CBB-A0FB-0C31C8ECAD3F}"/>
              </a:ext>
            </a:extLst>
          </p:cNvPr>
          <p:cNvSpPr>
            <a:spLocks noGrp="1"/>
          </p:cNvSpPr>
          <p:nvPr>
            <p:ph idx="1"/>
          </p:nvPr>
        </p:nvSpPr>
        <p:spPr/>
        <p:txBody>
          <a:bodyPr/>
          <a:lstStyle/>
          <a:p>
            <a:pPr>
              <a:buFont typeface="Monotype Sorts" pitchFamily="2" charset="2"/>
              <a:buNone/>
            </a:pPr>
            <a:r>
              <a:rPr lang="en-US" b="1" dirty="0"/>
              <a:t>Third</a:t>
            </a:r>
            <a:r>
              <a:rPr lang="en-US" dirty="0"/>
              <a:t> step of the Nursing Process</a:t>
            </a:r>
          </a:p>
          <a:p>
            <a:r>
              <a:rPr lang="en-US" dirty="0"/>
              <a:t>This is when the nurse organizes a nursing care plan based on the nursing diagnoses. </a:t>
            </a:r>
          </a:p>
          <a:p>
            <a:r>
              <a:rPr lang="en-US" dirty="0"/>
              <a:t>Nurse and client formulate goals to help the client with their problems</a:t>
            </a:r>
          </a:p>
          <a:p>
            <a:r>
              <a:rPr lang="en-US" dirty="0"/>
              <a:t>Expected outcomes are identified</a:t>
            </a:r>
          </a:p>
          <a:p>
            <a:r>
              <a:rPr lang="en-US" dirty="0"/>
              <a:t>Interventions (nursing orders) are selected to aid the client reach these goals.</a:t>
            </a:r>
          </a:p>
          <a:p>
            <a:endParaRPr lang="en-US" dirty="0"/>
          </a:p>
        </p:txBody>
      </p:sp>
    </p:spTree>
    <p:extLst>
      <p:ext uri="{BB962C8B-B14F-4D97-AF65-F5344CB8AC3E}">
        <p14:creationId xmlns:p14="http://schemas.microsoft.com/office/powerpoint/2010/main" val="3101019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3AEFE-E351-8256-C816-2F9178969C88}"/>
              </a:ext>
            </a:extLst>
          </p:cNvPr>
          <p:cNvSpPr>
            <a:spLocks noGrp="1"/>
          </p:cNvSpPr>
          <p:nvPr>
            <p:ph type="title"/>
          </p:nvPr>
        </p:nvSpPr>
        <p:spPr/>
        <p:txBody>
          <a:bodyPr/>
          <a:lstStyle/>
          <a:p>
            <a:r>
              <a:rPr lang="en-US" b="1" dirty="0"/>
              <a:t>Nursing Process</a:t>
            </a:r>
            <a:endParaRPr lang="en-US" dirty="0"/>
          </a:p>
        </p:txBody>
      </p:sp>
      <p:sp>
        <p:nvSpPr>
          <p:cNvPr id="3" name="Content Placeholder 2">
            <a:extLst>
              <a:ext uri="{FF2B5EF4-FFF2-40B4-BE49-F238E27FC236}">
                <a16:creationId xmlns:a16="http://schemas.microsoft.com/office/drawing/2014/main" id="{64504250-0ED7-BC4E-C37D-6E4E564DB6C6}"/>
              </a:ext>
            </a:extLst>
          </p:cNvPr>
          <p:cNvSpPr>
            <a:spLocks noGrp="1"/>
          </p:cNvSpPr>
          <p:nvPr>
            <p:ph idx="1"/>
          </p:nvPr>
        </p:nvSpPr>
        <p:spPr/>
        <p:txBody>
          <a:bodyPr/>
          <a:lstStyle/>
          <a:p>
            <a:r>
              <a:rPr lang="en-US" dirty="0"/>
              <a:t>Organized framework to guide practice</a:t>
            </a:r>
          </a:p>
          <a:p>
            <a:r>
              <a:rPr lang="en-US" dirty="0"/>
              <a:t>Problem solving method - client focused</a:t>
            </a:r>
          </a:p>
          <a:p>
            <a:r>
              <a:rPr lang="en-US" dirty="0"/>
              <a:t>Systematic- sequential steps</a:t>
            </a:r>
          </a:p>
          <a:p>
            <a:r>
              <a:rPr lang="en-US" dirty="0"/>
              <a:t>Goal oriented- outcome criteria</a:t>
            </a:r>
          </a:p>
          <a:p>
            <a:r>
              <a:rPr lang="en-US" dirty="0"/>
              <a:t>Dynamic-always changing, flexible</a:t>
            </a:r>
          </a:p>
          <a:p>
            <a:r>
              <a:rPr lang="en-US" dirty="0"/>
              <a:t>Utilizes critical thinking processes</a:t>
            </a:r>
          </a:p>
          <a:p>
            <a:endParaRPr lang="en-US" dirty="0"/>
          </a:p>
        </p:txBody>
      </p:sp>
    </p:spTree>
    <p:extLst>
      <p:ext uri="{BB962C8B-B14F-4D97-AF65-F5344CB8AC3E}">
        <p14:creationId xmlns:p14="http://schemas.microsoft.com/office/powerpoint/2010/main" val="5216142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AE891-CDAE-D71A-92C8-E99C5E19F002}"/>
              </a:ext>
            </a:extLst>
          </p:cNvPr>
          <p:cNvSpPr>
            <a:spLocks noGrp="1"/>
          </p:cNvSpPr>
          <p:nvPr>
            <p:ph type="title"/>
          </p:nvPr>
        </p:nvSpPr>
        <p:spPr/>
        <p:txBody>
          <a:bodyPr/>
          <a:lstStyle/>
          <a:p>
            <a:r>
              <a:rPr lang="en-US" b="1" dirty="0"/>
              <a:t>PLANNING</a:t>
            </a:r>
            <a:endParaRPr lang="en-US" dirty="0"/>
          </a:p>
        </p:txBody>
      </p:sp>
      <p:sp>
        <p:nvSpPr>
          <p:cNvPr id="3" name="Content Placeholder 2">
            <a:extLst>
              <a:ext uri="{FF2B5EF4-FFF2-40B4-BE49-F238E27FC236}">
                <a16:creationId xmlns:a16="http://schemas.microsoft.com/office/drawing/2014/main" id="{4D1FDD3D-EF5C-DCF8-1E34-A83C8CB305BD}"/>
              </a:ext>
            </a:extLst>
          </p:cNvPr>
          <p:cNvSpPr>
            <a:spLocks noGrp="1"/>
          </p:cNvSpPr>
          <p:nvPr>
            <p:ph idx="1"/>
          </p:nvPr>
        </p:nvSpPr>
        <p:spPr/>
        <p:txBody>
          <a:bodyPr/>
          <a:lstStyle/>
          <a:p>
            <a:pPr>
              <a:buNone/>
            </a:pPr>
            <a:r>
              <a:rPr lang="en-US" dirty="0"/>
              <a:t>Planning is a deliberative, systematic phase of the nursing process that involves decision making and problem solving.</a:t>
            </a:r>
          </a:p>
          <a:p>
            <a:pPr>
              <a:buNone/>
            </a:pPr>
            <a:r>
              <a:rPr lang="en-US" b="1" dirty="0"/>
              <a:t>TYPES OF PLANNING</a:t>
            </a:r>
          </a:p>
          <a:p>
            <a:r>
              <a:rPr lang="en-US" b="1" dirty="0"/>
              <a:t>Initial planning </a:t>
            </a:r>
            <a:r>
              <a:rPr lang="en-US" dirty="0"/>
              <a:t>– on admission, the nurse who performs admission assessment develops a comprehensive care plan.</a:t>
            </a:r>
          </a:p>
          <a:p>
            <a:r>
              <a:rPr lang="en-US" b="1" dirty="0"/>
              <a:t>Ongoing planning </a:t>
            </a:r>
            <a:r>
              <a:rPr lang="en-US" dirty="0"/>
              <a:t>– done by all nurses who work with the client.</a:t>
            </a:r>
          </a:p>
          <a:p>
            <a:r>
              <a:rPr lang="en-US" b="1" dirty="0"/>
              <a:t>Discharge planning </a:t>
            </a:r>
            <a:r>
              <a:rPr lang="en-US" dirty="0"/>
              <a:t>– begins at first client contact and involves comprehensive and ongoing assessment to obtain information about the client’s ongoing needs.</a:t>
            </a:r>
          </a:p>
          <a:p>
            <a:endParaRPr lang="en-US" dirty="0"/>
          </a:p>
        </p:txBody>
      </p:sp>
    </p:spTree>
    <p:extLst>
      <p:ext uri="{BB962C8B-B14F-4D97-AF65-F5344CB8AC3E}">
        <p14:creationId xmlns:p14="http://schemas.microsoft.com/office/powerpoint/2010/main" val="16624061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1BB0D-DE22-2C84-B2A1-5484CE21DBE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0FB2FA2-A73C-2DC9-E788-F1D8D76D39DC}"/>
              </a:ext>
            </a:extLst>
          </p:cNvPr>
          <p:cNvSpPr>
            <a:spLocks noGrp="1"/>
          </p:cNvSpPr>
          <p:nvPr>
            <p:ph idx="1"/>
          </p:nvPr>
        </p:nvSpPr>
        <p:spPr/>
        <p:txBody>
          <a:bodyPr/>
          <a:lstStyle/>
          <a:p>
            <a:pPr>
              <a:buNone/>
            </a:pPr>
            <a:r>
              <a:rPr lang="en-US" i="1" dirty="0"/>
              <a:t>Effective planning depends on the quality and comprehensiveness of the assessment</a:t>
            </a:r>
          </a:p>
          <a:p>
            <a:r>
              <a:rPr lang="en-US" dirty="0"/>
              <a:t>Determine the problems</a:t>
            </a:r>
          </a:p>
          <a:p>
            <a:r>
              <a:rPr lang="en-US" dirty="0"/>
              <a:t>Establish the risks and priorities - How ill are they?</a:t>
            </a:r>
          </a:p>
          <a:p>
            <a:r>
              <a:rPr lang="en-US" dirty="0"/>
              <a:t>Can they breath adequately (safe airway?)</a:t>
            </a:r>
          </a:p>
          <a:p>
            <a:r>
              <a:rPr lang="en-US" dirty="0"/>
              <a:t>Are they in pain? (physical/ psychological)</a:t>
            </a:r>
          </a:p>
          <a:p>
            <a:r>
              <a:rPr lang="en-US" dirty="0"/>
              <a:t>Can they maintain a safe environment? If not why not? (Drugs, drink, mental or psychological problem?)</a:t>
            </a:r>
          </a:p>
          <a:p>
            <a:r>
              <a:rPr lang="en-US" dirty="0"/>
              <a:t>Noncompliance with medical advice</a:t>
            </a:r>
          </a:p>
          <a:p>
            <a:endParaRPr lang="en-US" dirty="0"/>
          </a:p>
        </p:txBody>
      </p:sp>
    </p:spTree>
    <p:extLst>
      <p:ext uri="{BB962C8B-B14F-4D97-AF65-F5344CB8AC3E}">
        <p14:creationId xmlns:p14="http://schemas.microsoft.com/office/powerpoint/2010/main" val="12160702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8E7C1-2E2A-23F8-47B4-0C8B0344B5F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BAC1F6D-EBE4-FBA4-66EA-1E1E5590C879}"/>
              </a:ext>
            </a:extLst>
          </p:cNvPr>
          <p:cNvSpPr>
            <a:spLocks noGrp="1"/>
          </p:cNvSpPr>
          <p:nvPr>
            <p:ph idx="1"/>
          </p:nvPr>
        </p:nvSpPr>
        <p:spPr/>
        <p:txBody>
          <a:bodyPr>
            <a:normAutofit fontScale="92500" lnSpcReduction="20000"/>
          </a:bodyPr>
          <a:lstStyle/>
          <a:p>
            <a:pPr>
              <a:buNone/>
            </a:pPr>
            <a:r>
              <a:rPr lang="en-US" b="1" dirty="0"/>
              <a:t>Goals</a:t>
            </a:r>
            <a:r>
              <a:rPr lang="en-US" dirty="0"/>
              <a:t> </a:t>
            </a:r>
          </a:p>
          <a:p>
            <a:r>
              <a:rPr lang="en-US" dirty="0"/>
              <a:t>􀂃 Client centered </a:t>
            </a:r>
          </a:p>
          <a:p>
            <a:r>
              <a:rPr lang="en-US" dirty="0"/>
              <a:t>􀂃 Focus on the behavior </a:t>
            </a:r>
          </a:p>
          <a:p>
            <a:r>
              <a:rPr lang="en-US" dirty="0"/>
              <a:t>􀂃 Describe intended or desired change </a:t>
            </a:r>
          </a:p>
          <a:p>
            <a:pPr>
              <a:buNone/>
            </a:pPr>
            <a:r>
              <a:rPr lang="en-US" b="1" dirty="0"/>
              <a:t>Expected Outcome </a:t>
            </a:r>
          </a:p>
          <a:p>
            <a:r>
              <a:rPr lang="en-US" dirty="0"/>
              <a:t>􀂃 Leads to fulfillment of goal </a:t>
            </a:r>
          </a:p>
          <a:p>
            <a:r>
              <a:rPr lang="en-US" dirty="0"/>
              <a:t>􀂃 Resolution of the problem </a:t>
            </a:r>
          </a:p>
          <a:p>
            <a:r>
              <a:rPr lang="en-US" dirty="0"/>
              <a:t>􀂃 Nursing Interventions </a:t>
            </a:r>
          </a:p>
          <a:p>
            <a:r>
              <a:rPr lang="en-US" dirty="0"/>
              <a:t>􀂃 Planned actions </a:t>
            </a:r>
          </a:p>
          <a:p>
            <a:r>
              <a:rPr lang="en-US" dirty="0"/>
              <a:t>􀂃 Promotes goal attainment </a:t>
            </a:r>
          </a:p>
          <a:p>
            <a:endParaRPr lang="en-US" dirty="0"/>
          </a:p>
        </p:txBody>
      </p:sp>
    </p:spTree>
    <p:extLst>
      <p:ext uri="{BB962C8B-B14F-4D97-AF65-F5344CB8AC3E}">
        <p14:creationId xmlns:p14="http://schemas.microsoft.com/office/powerpoint/2010/main" val="20925627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DE30B-BC15-5D00-3C2E-328B3DB134F4}"/>
              </a:ext>
            </a:extLst>
          </p:cNvPr>
          <p:cNvSpPr>
            <a:spLocks noGrp="1"/>
          </p:cNvSpPr>
          <p:nvPr>
            <p:ph type="title"/>
          </p:nvPr>
        </p:nvSpPr>
        <p:spPr/>
        <p:txBody>
          <a:bodyPr/>
          <a:lstStyle/>
          <a:p>
            <a:r>
              <a:rPr lang="en-US" b="1" dirty="0"/>
              <a:t>PLANNING PROCESS</a:t>
            </a:r>
            <a:endParaRPr lang="en-US" dirty="0"/>
          </a:p>
        </p:txBody>
      </p:sp>
      <p:sp>
        <p:nvSpPr>
          <p:cNvPr id="3" name="Content Placeholder 2">
            <a:extLst>
              <a:ext uri="{FF2B5EF4-FFF2-40B4-BE49-F238E27FC236}">
                <a16:creationId xmlns:a16="http://schemas.microsoft.com/office/drawing/2014/main" id="{0F10B6E4-C563-1639-C926-F33DCB56D75F}"/>
              </a:ext>
            </a:extLst>
          </p:cNvPr>
          <p:cNvSpPr>
            <a:spLocks noGrp="1"/>
          </p:cNvSpPr>
          <p:nvPr>
            <p:ph idx="1"/>
          </p:nvPr>
        </p:nvSpPr>
        <p:spPr/>
        <p:txBody>
          <a:bodyPr/>
          <a:lstStyle/>
          <a:p>
            <a:r>
              <a:rPr lang="en-US" dirty="0"/>
              <a:t>Setting priorities</a:t>
            </a:r>
          </a:p>
          <a:p>
            <a:r>
              <a:rPr lang="en-US" dirty="0"/>
              <a:t>Establishing client goals/ desired outcomes</a:t>
            </a:r>
          </a:p>
          <a:p>
            <a:r>
              <a:rPr lang="en-US" dirty="0"/>
              <a:t>Selecting nursing interventions</a:t>
            </a:r>
          </a:p>
          <a:p>
            <a:r>
              <a:rPr lang="en-US" dirty="0"/>
              <a:t>Writing nursing orders</a:t>
            </a:r>
          </a:p>
          <a:p>
            <a:endParaRPr lang="en-US" dirty="0"/>
          </a:p>
        </p:txBody>
      </p:sp>
    </p:spTree>
    <p:extLst>
      <p:ext uri="{BB962C8B-B14F-4D97-AF65-F5344CB8AC3E}">
        <p14:creationId xmlns:p14="http://schemas.microsoft.com/office/powerpoint/2010/main" val="15665549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C84D4-7D1A-636C-0532-851C0AEEA82F}"/>
              </a:ext>
            </a:extLst>
          </p:cNvPr>
          <p:cNvSpPr>
            <a:spLocks noGrp="1"/>
          </p:cNvSpPr>
          <p:nvPr>
            <p:ph type="title"/>
          </p:nvPr>
        </p:nvSpPr>
        <p:spPr/>
        <p:txBody>
          <a:bodyPr/>
          <a:lstStyle/>
          <a:p>
            <a:r>
              <a:rPr lang="en-US" sz="4400" dirty="0"/>
              <a:t>Planning – Begin by prioritizing client problems</a:t>
            </a:r>
            <a:endParaRPr lang="en-US" dirty="0"/>
          </a:p>
        </p:txBody>
      </p:sp>
      <p:sp>
        <p:nvSpPr>
          <p:cNvPr id="4" name="Content Placeholder 3">
            <a:extLst>
              <a:ext uri="{FF2B5EF4-FFF2-40B4-BE49-F238E27FC236}">
                <a16:creationId xmlns:a16="http://schemas.microsoft.com/office/drawing/2014/main" id="{9820255A-61D2-56FB-2936-9E314439462B}"/>
              </a:ext>
            </a:extLst>
          </p:cNvPr>
          <p:cNvSpPr>
            <a:spLocks noGrp="1"/>
          </p:cNvSpPr>
          <p:nvPr>
            <p:ph sz="half" idx="1"/>
          </p:nvPr>
        </p:nvSpPr>
        <p:spPr/>
        <p:txBody>
          <a:bodyPr/>
          <a:lstStyle/>
          <a:p>
            <a:pPr>
              <a:lnSpc>
                <a:spcPct val="90000"/>
              </a:lnSpc>
            </a:pPr>
            <a:r>
              <a:rPr lang="en-US" sz="2800" dirty="0"/>
              <a:t>Prioritize list of client’s nursing diagnoses using Maslow</a:t>
            </a:r>
          </a:p>
          <a:p>
            <a:pPr>
              <a:lnSpc>
                <a:spcPct val="90000"/>
              </a:lnSpc>
            </a:pPr>
            <a:r>
              <a:rPr lang="en-US" sz="2800" dirty="0"/>
              <a:t>Rank as high, intermediate or low</a:t>
            </a:r>
          </a:p>
          <a:p>
            <a:pPr>
              <a:lnSpc>
                <a:spcPct val="90000"/>
              </a:lnSpc>
            </a:pPr>
            <a:r>
              <a:rPr lang="en-US" sz="2800" dirty="0"/>
              <a:t>Client specific </a:t>
            </a:r>
          </a:p>
          <a:p>
            <a:pPr>
              <a:lnSpc>
                <a:spcPct val="90000"/>
              </a:lnSpc>
            </a:pPr>
            <a:r>
              <a:rPr lang="en-US" sz="2800" dirty="0"/>
              <a:t>Priorities can change</a:t>
            </a:r>
          </a:p>
          <a:p>
            <a:pPr>
              <a:lnSpc>
                <a:spcPct val="90000"/>
              </a:lnSpc>
              <a:buFont typeface="Monotype Sorts" pitchFamily="2" charset="2"/>
              <a:buNone/>
            </a:pPr>
            <a:endParaRPr lang="en-US" dirty="0"/>
          </a:p>
          <a:p>
            <a:endParaRPr lang="en-US" dirty="0"/>
          </a:p>
        </p:txBody>
      </p:sp>
      <p:pic>
        <p:nvPicPr>
          <p:cNvPr id="6" name="Content Placeholder 5">
            <a:extLst>
              <a:ext uri="{FF2B5EF4-FFF2-40B4-BE49-F238E27FC236}">
                <a16:creationId xmlns:a16="http://schemas.microsoft.com/office/drawing/2014/main" id="{1F765E30-6A97-0940-BBF8-EED184FCFD8A}"/>
              </a:ext>
            </a:extLst>
          </p:cNvPr>
          <p:cNvPicPr>
            <a:picLocks noGrp="1" noChangeAspect="1"/>
          </p:cNvPicPr>
          <p:nvPr>
            <p:ph sz="half" idx="2"/>
          </p:nvPr>
        </p:nvPicPr>
        <p:blipFill>
          <a:blip r:embed="rId2"/>
          <a:stretch>
            <a:fillRect/>
          </a:stretch>
        </p:blipFill>
        <p:spPr>
          <a:xfrm>
            <a:off x="6857835" y="1943715"/>
            <a:ext cx="3810330" cy="4115157"/>
          </a:xfrm>
          <a:prstGeom prst="rect">
            <a:avLst/>
          </a:prstGeom>
        </p:spPr>
      </p:pic>
    </p:spTree>
    <p:extLst>
      <p:ext uri="{BB962C8B-B14F-4D97-AF65-F5344CB8AC3E}">
        <p14:creationId xmlns:p14="http://schemas.microsoft.com/office/powerpoint/2010/main" val="5836861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409D0-8C82-3D87-61BA-52E8E51253FE}"/>
              </a:ext>
            </a:extLst>
          </p:cNvPr>
          <p:cNvSpPr>
            <a:spLocks noGrp="1"/>
          </p:cNvSpPr>
          <p:nvPr>
            <p:ph type="title"/>
          </p:nvPr>
        </p:nvSpPr>
        <p:spPr/>
        <p:txBody>
          <a:bodyPr/>
          <a:lstStyle/>
          <a:p>
            <a:r>
              <a:rPr lang="en-US" sz="4400" b="1" dirty="0"/>
              <a:t>Goals are patient-centered and </a:t>
            </a:r>
            <a:br>
              <a:rPr lang="en-US" sz="4400" b="1" dirty="0"/>
            </a:br>
            <a:r>
              <a:rPr lang="en-US" sz="4400" dirty="0"/>
              <a:t>                    </a:t>
            </a:r>
            <a:r>
              <a:rPr lang="en-US" sz="4400" b="1" dirty="0"/>
              <a:t>SMART</a:t>
            </a:r>
            <a:endParaRPr lang="en-US" dirty="0"/>
          </a:p>
        </p:txBody>
      </p:sp>
      <p:sp>
        <p:nvSpPr>
          <p:cNvPr id="3" name="Content Placeholder 2">
            <a:extLst>
              <a:ext uri="{FF2B5EF4-FFF2-40B4-BE49-F238E27FC236}">
                <a16:creationId xmlns:a16="http://schemas.microsoft.com/office/drawing/2014/main" id="{0E49904B-CFE0-E037-4F6A-E0A4F7A3357B}"/>
              </a:ext>
            </a:extLst>
          </p:cNvPr>
          <p:cNvSpPr>
            <a:spLocks noGrp="1"/>
          </p:cNvSpPr>
          <p:nvPr>
            <p:ph idx="1"/>
          </p:nvPr>
        </p:nvSpPr>
        <p:spPr/>
        <p:txBody>
          <a:bodyPr>
            <a:normAutofit lnSpcReduction="10000"/>
          </a:bodyPr>
          <a:lstStyle/>
          <a:p>
            <a:pPr>
              <a:lnSpc>
                <a:spcPct val="80000"/>
              </a:lnSpc>
              <a:buFont typeface="Monotype Sorts" pitchFamily="2" charset="2"/>
              <a:buNone/>
            </a:pPr>
            <a:r>
              <a:rPr lang="en-US" sz="2800" b="1" dirty="0"/>
              <a:t>S</a:t>
            </a:r>
            <a:r>
              <a:rPr lang="en-US" sz="2800" dirty="0"/>
              <a:t>pecific</a:t>
            </a:r>
          </a:p>
          <a:p>
            <a:pPr>
              <a:lnSpc>
                <a:spcPct val="80000"/>
              </a:lnSpc>
              <a:buFont typeface="Monotype Sorts" pitchFamily="2" charset="2"/>
              <a:buNone/>
            </a:pPr>
            <a:r>
              <a:rPr lang="en-US" sz="2800" b="1" dirty="0"/>
              <a:t>                            M</a:t>
            </a:r>
            <a:r>
              <a:rPr lang="en-US" sz="2800" dirty="0"/>
              <a:t>easurable</a:t>
            </a:r>
          </a:p>
          <a:p>
            <a:pPr>
              <a:lnSpc>
                <a:spcPct val="80000"/>
              </a:lnSpc>
              <a:buFont typeface="Monotype Sorts" pitchFamily="2" charset="2"/>
              <a:buNone/>
            </a:pPr>
            <a:r>
              <a:rPr lang="en-US" sz="2800" b="1" dirty="0"/>
              <a:t>                            A</a:t>
            </a:r>
            <a:r>
              <a:rPr lang="en-US" sz="2800" dirty="0"/>
              <a:t>ttainable</a:t>
            </a:r>
          </a:p>
          <a:p>
            <a:pPr>
              <a:lnSpc>
                <a:spcPct val="80000"/>
              </a:lnSpc>
              <a:buFont typeface="Monotype Sorts" pitchFamily="2" charset="2"/>
              <a:buNone/>
            </a:pPr>
            <a:r>
              <a:rPr lang="en-US" sz="2800" b="1" dirty="0"/>
              <a:t>                            R</a:t>
            </a:r>
            <a:r>
              <a:rPr lang="en-US" sz="2800" dirty="0"/>
              <a:t>elevant</a:t>
            </a:r>
          </a:p>
          <a:p>
            <a:pPr>
              <a:lnSpc>
                <a:spcPct val="80000"/>
              </a:lnSpc>
              <a:buFont typeface="Monotype Sorts" pitchFamily="2" charset="2"/>
              <a:buNone/>
            </a:pPr>
            <a:r>
              <a:rPr lang="en-US" sz="2800" b="1" dirty="0"/>
              <a:t>                            T</a:t>
            </a:r>
            <a:r>
              <a:rPr lang="en-US" sz="2800" dirty="0"/>
              <a:t>ime Bound</a:t>
            </a:r>
          </a:p>
          <a:p>
            <a:pPr>
              <a:lnSpc>
                <a:spcPct val="80000"/>
              </a:lnSpc>
              <a:buFont typeface="Monotype Sorts" pitchFamily="2" charset="2"/>
              <a:buNone/>
            </a:pPr>
            <a:r>
              <a:rPr lang="en-US" sz="2400" dirty="0"/>
              <a:t>Pt will walk 50 ft.</a:t>
            </a:r>
          </a:p>
          <a:p>
            <a:pPr>
              <a:lnSpc>
                <a:spcPct val="80000"/>
              </a:lnSpc>
              <a:buFont typeface="Monotype Sorts" pitchFamily="2" charset="2"/>
              <a:buNone/>
            </a:pPr>
            <a:r>
              <a:rPr lang="en-US" sz="2400" dirty="0"/>
              <a:t>Pt will eat 75% of meal</a:t>
            </a:r>
          </a:p>
          <a:p>
            <a:pPr>
              <a:lnSpc>
                <a:spcPct val="80000"/>
              </a:lnSpc>
              <a:buFont typeface="Monotype Sorts" pitchFamily="2" charset="2"/>
              <a:buNone/>
            </a:pPr>
            <a:r>
              <a:rPr lang="en-US" sz="2400" dirty="0"/>
              <a:t>Pt will be OOB 2-4hrs</a:t>
            </a:r>
          </a:p>
          <a:p>
            <a:pPr>
              <a:lnSpc>
                <a:spcPct val="80000"/>
              </a:lnSpc>
              <a:buFont typeface="Monotype Sorts" pitchFamily="2" charset="2"/>
              <a:buNone/>
            </a:pPr>
            <a:r>
              <a:rPr lang="en-US" sz="2400" dirty="0"/>
              <a:t>Pt will maintain HR&lt;100</a:t>
            </a:r>
          </a:p>
          <a:p>
            <a:pPr>
              <a:lnSpc>
                <a:spcPct val="80000"/>
              </a:lnSpc>
              <a:buFont typeface="Monotype Sorts" pitchFamily="2" charset="2"/>
              <a:buNone/>
            </a:pPr>
            <a:r>
              <a:rPr lang="en-US" sz="2400" dirty="0"/>
              <a:t>Pt will state pain level is acceptable 6 (0-10) </a:t>
            </a:r>
          </a:p>
          <a:p>
            <a:endParaRPr lang="en-US" dirty="0"/>
          </a:p>
        </p:txBody>
      </p:sp>
    </p:spTree>
    <p:extLst>
      <p:ext uri="{BB962C8B-B14F-4D97-AF65-F5344CB8AC3E}">
        <p14:creationId xmlns:p14="http://schemas.microsoft.com/office/powerpoint/2010/main" val="17725488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F24E5-9C6A-50EA-619A-8F7459791AF7}"/>
              </a:ext>
            </a:extLst>
          </p:cNvPr>
          <p:cNvSpPr>
            <a:spLocks noGrp="1"/>
          </p:cNvSpPr>
          <p:nvPr>
            <p:ph type="title"/>
          </p:nvPr>
        </p:nvSpPr>
        <p:spPr/>
        <p:txBody>
          <a:bodyPr/>
          <a:lstStyle/>
          <a:p>
            <a:r>
              <a:rPr lang="en-US" sz="4400" b="1" dirty="0"/>
              <a:t>Planning</a:t>
            </a:r>
            <a:br>
              <a:rPr lang="en-US" sz="4400" b="1" dirty="0"/>
            </a:br>
            <a:r>
              <a:rPr lang="en-US" sz="4400" b="1" dirty="0"/>
              <a:t>Developing a goal and outcome statement</a:t>
            </a:r>
            <a:endParaRPr lang="en-US" dirty="0"/>
          </a:p>
        </p:txBody>
      </p:sp>
      <p:sp>
        <p:nvSpPr>
          <p:cNvPr id="3" name="Content Placeholder 2">
            <a:extLst>
              <a:ext uri="{FF2B5EF4-FFF2-40B4-BE49-F238E27FC236}">
                <a16:creationId xmlns:a16="http://schemas.microsoft.com/office/drawing/2014/main" id="{29556776-A0B3-CE06-158A-204E895BD2C7}"/>
              </a:ext>
            </a:extLst>
          </p:cNvPr>
          <p:cNvSpPr>
            <a:spLocks noGrp="1"/>
          </p:cNvSpPr>
          <p:nvPr>
            <p:ph idx="1"/>
          </p:nvPr>
        </p:nvSpPr>
        <p:spPr/>
        <p:txBody>
          <a:bodyPr/>
          <a:lstStyle/>
          <a:p>
            <a:pPr>
              <a:lnSpc>
                <a:spcPct val="80000"/>
              </a:lnSpc>
            </a:pPr>
            <a:r>
              <a:rPr lang="en-US" dirty="0"/>
              <a:t>Goal and outcome statements are client focused.</a:t>
            </a:r>
          </a:p>
          <a:p>
            <a:pPr>
              <a:lnSpc>
                <a:spcPct val="80000"/>
              </a:lnSpc>
            </a:pPr>
            <a:r>
              <a:rPr lang="en-US" dirty="0"/>
              <a:t>Worded positively</a:t>
            </a:r>
          </a:p>
          <a:p>
            <a:pPr>
              <a:lnSpc>
                <a:spcPct val="80000"/>
              </a:lnSpc>
            </a:pPr>
            <a:r>
              <a:rPr lang="en-US" dirty="0"/>
              <a:t>Measurable, specific observable, time-limited, and realistic</a:t>
            </a:r>
          </a:p>
          <a:p>
            <a:pPr>
              <a:lnSpc>
                <a:spcPct val="80000"/>
              </a:lnSpc>
            </a:pPr>
            <a:r>
              <a:rPr lang="en-US" dirty="0"/>
              <a:t>Goal = broad statement</a:t>
            </a:r>
          </a:p>
          <a:p>
            <a:pPr>
              <a:lnSpc>
                <a:spcPct val="80000"/>
              </a:lnSpc>
            </a:pPr>
            <a:r>
              <a:rPr lang="en-US" dirty="0"/>
              <a:t>Expected outcome = objective criterion for measurement of goal</a:t>
            </a:r>
          </a:p>
          <a:p>
            <a:endParaRPr lang="en-US" dirty="0"/>
          </a:p>
        </p:txBody>
      </p:sp>
    </p:spTree>
    <p:extLst>
      <p:ext uri="{BB962C8B-B14F-4D97-AF65-F5344CB8AC3E}">
        <p14:creationId xmlns:p14="http://schemas.microsoft.com/office/powerpoint/2010/main" val="27883967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09336-1582-1738-9887-9044346BA9C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8E5D84A-73B0-94FB-2EA7-1CF6C4F0878B}"/>
              </a:ext>
            </a:extLst>
          </p:cNvPr>
          <p:cNvSpPr>
            <a:spLocks noGrp="1"/>
          </p:cNvSpPr>
          <p:nvPr>
            <p:ph idx="1"/>
          </p:nvPr>
        </p:nvSpPr>
        <p:spPr/>
        <p:txBody>
          <a:bodyPr/>
          <a:lstStyle/>
          <a:p>
            <a:pPr>
              <a:lnSpc>
                <a:spcPct val="80000"/>
              </a:lnSpc>
              <a:buFont typeface="Monotype Sorts" pitchFamily="2" charset="2"/>
              <a:buNone/>
            </a:pPr>
            <a:r>
              <a:rPr lang="en-US" sz="1800" b="1" dirty="0"/>
              <a:t>EXAMPLE</a:t>
            </a:r>
          </a:p>
          <a:p>
            <a:pPr>
              <a:lnSpc>
                <a:spcPct val="80000"/>
              </a:lnSpc>
            </a:pPr>
            <a:r>
              <a:rPr lang="en-US" b="1" dirty="0"/>
              <a:t>Goal:</a:t>
            </a:r>
          </a:p>
          <a:p>
            <a:pPr>
              <a:lnSpc>
                <a:spcPct val="80000"/>
              </a:lnSpc>
              <a:buFont typeface="Monotype Sorts" pitchFamily="2" charset="2"/>
              <a:buNone/>
            </a:pPr>
            <a:r>
              <a:rPr lang="en-US" dirty="0"/>
              <a:t>	Client will achieve therapeutic management of disease process….</a:t>
            </a:r>
          </a:p>
          <a:p>
            <a:pPr>
              <a:lnSpc>
                <a:spcPct val="80000"/>
              </a:lnSpc>
            </a:pPr>
            <a:r>
              <a:rPr lang="en-US" b="1" dirty="0"/>
              <a:t>Outcome Statement:</a:t>
            </a:r>
          </a:p>
          <a:p>
            <a:pPr>
              <a:lnSpc>
                <a:spcPct val="80000"/>
              </a:lnSpc>
              <a:buFont typeface="Monotype Sorts" pitchFamily="2" charset="2"/>
              <a:buNone/>
            </a:pPr>
            <a:r>
              <a:rPr lang="en-US" dirty="0"/>
              <a:t>	 B/P readings of </a:t>
            </a:r>
            <a:br>
              <a:rPr lang="en-US" dirty="0"/>
            </a:br>
            <a:r>
              <a:rPr lang="en-US" dirty="0"/>
              <a:t>110-120 / 70-80 and client statement of understanding importance of dietary sodium restrictions by day of discharge.</a:t>
            </a:r>
          </a:p>
          <a:p>
            <a:endParaRPr lang="en-US" dirty="0"/>
          </a:p>
        </p:txBody>
      </p:sp>
    </p:spTree>
    <p:extLst>
      <p:ext uri="{BB962C8B-B14F-4D97-AF65-F5344CB8AC3E}">
        <p14:creationId xmlns:p14="http://schemas.microsoft.com/office/powerpoint/2010/main" val="338421904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C1DB3-FFDE-4990-95D0-B9557BD919B8}"/>
              </a:ext>
            </a:extLst>
          </p:cNvPr>
          <p:cNvSpPr>
            <a:spLocks noGrp="1"/>
          </p:cNvSpPr>
          <p:nvPr>
            <p:ph type="title"/>
          </p:nvPr>
        </p:nvSpPr>
        <p:spPr/>
        <p:txBody>
          <a:bodyPr/>
          <a:lstStyle/>
          <a:p>
            <a:r>
              <a:rPr lang="en-US" sz="4400" b="1" dirty="0"/>
              <a:t>PURPOSE OF DESIRED OUTCOME/ GOAL</a:t>
            </a:r>
            <a:endParaRPr lang="en-US" dirty="0"/>
          </a:p>
        </p:txBody>
      </p:sp>
      <p:pic>
        <p:nvPicPr>
          <p:cNvPr id="5" name="Content Placeholder 4">
            <a:extLst>
              <a:ext uri="{FF2B5EF4-FFF2-40B4-BE49-F238E27FC236}">
                <a16:creationId xmlns:a16="http://schemas.microsoft.com/office/drawing/2014/main" id="{22A1E642-08B5-83CA-19C4-7EBFBE6B4DCE}"/>
              </a:ext>
            </a:extLst>
          </p:cNvPr>
          <p:cNvPicPr>
            <a:picLocks noGrp="1" noChangeAspect="1"/>
          </p:cNvPicPr>
          <p:nvPr>
            <p:ph idx="1"/>
          </p:nvPr>
        </p:nvPicPr>
        <p:blipFill>
          <a:blip r:embed="rId2"/>
          <a:stretch>
            <a:fillRect/>
          </a:stretch>
        </p:blipFill>
        <p:spPr>
          <a:xfrm>
            <a:off x="2711889" y="1825625"/>
            <a:ext cx="6768222" cy="4351338"/>
          </a:xfrm>
        </p:spPr>
      </p:pic>
    </p:spTree>
    <p:extLst>
      <p:ext uri="{BB962C8B-B14F-4D97-AF65-F5344CB8AC3E}">
        <p14:creationId xmlns:p14="http://schemas.microsoft.com/office/powerpoint/2010/main" val="162143271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A092A-576B-5705-C339-2B7BC15A85A6}"/>
              </a:ext>
            </a:extLst>
          </p:cNvPr>
          <p:cNvSpPr>
            <a:spLocks noGrp="1"/>
          </p:cNvSpPr>
          <p:nvPr>
            <p:ph type="title"/>
          </p:nvPr>
        </p:nvSpPr>
        <p:spPr/>
        <p:txBody>
          <a:bodyPr/>
          <a:lstStyle/>
          <a:p>
            <a:r>
              <a:rPr lang="en-US" dirty="0"/>
              <a:t>Planning-select interventions</a:t>
            </a:r>
          </a:p>
        </p:txBody>
      </p:sp>
      <p:sp>
        <p:nvSpPr>
          <p:cNvPr id="3" name="Content Placeholder 2">
            <a:extLst>
              <a:ext uri="{FF2B5EF4-FFF2-40B4-BE49-F238E27FC236}">
                <a16:creationId xmlns:a16="http://schemas.microsoft.com/office/drawing/2014/main" id="{5041BF00-4380-1D1C-02A9-F367EB1D1A9B}"/>
              </a:ext>
            </a:extLst>
          </p:cNvPr>
          <p:cNvSpPr>
            <a:spLocks noGrp="1"/>
          </p:cNvSpPr>
          <p:nvPr>
            <p:ph idx="1"/>
          </p:nvPr>
        </p:nvSpPr>
        <p:spPr/>
        <p:txBody>
          <a:bodyPr/>
          <a:lstStyle/>
          <a:p>
            <a:pPr>
              <a:lnSpc>
                <a:spcPct val="90000"/>
              </a:lnSpc>
            </a:pPr>
            <a:r>
              <a:rPr lang="en-US" dirty="0"/>
              <a:t>Interventions are selected and written.</a:t>
            </a:r>
          </a:p>
          <a:p>
            <a:pPr>
              <a:lnSpc>
                <a:spcPct val="90000"/>
              </a:lnSpc>
            </a:pPr>
            <a:r>
              <a:rPr lang="en-US" dirty="0"/>
              <a:t>The nurse uses clinical judgment and professional knowledge to select appropriate interventions that will aid the client in reaching their goal.</a:t>
            </a:r>
          </a:p>
          <a:p>
            <a:pPr>
              <a:lnSpc>
                <a:spcPct val="90000"/>
              </a:lnSpc>
            </a:pPr>
            <a:r>
              <a:rPr lang="en-US" dirty="0"/>
              <a:t>Interventions should be examined for feasibility and acceptability to the client</a:t>
            </a:r>
          </a:p>
          <a:p>
            <a:pPr>
              <a:lnSpc>
                <a:spcPct val="90000"/>
              </a:lnSpc>
            </a:pPr>
            <a:r>
              <a:rPr lang="en-US" dirty="0"/>
              <a:t>Interventions should be written clearly and specifically.</a:t>
            </a:r>
          </a:p>
          <a:p>
            <a:endParaRPr lang="en-US" dirty="0"/>
          </a:p>
        </p:txBody>
      </p:sp>
    </p:spTree>
    <p:extLst>
      <p:ext uri="{BB962C8B-B14F-4D97-AF65-F5344CB8AC3E}">
        <p14:creationId xmlns:p14="http://schemas.microsoft.com/office/powerpoint/2010/main" val="150947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F5C46-785B-2290-1CA3-66921EFC07E3}"/>
              </a:ext>
            </a:extLst>
          </p:cNvPr>
          <p:cNvSpPr>
            <a:spLocks noGrp="1"/>
          </p:cNvSpPr>
          <p:nvPr>
            <p:ph type="title"/>
          </p:nvPr>
        </p:nvSpPr>
        <p:spPr/>
        <p:txBody>
          <a:bodyPr/>
          <a:lstStyle/>
          <a:p>
            <a:r>
              <a:rPr lang="en-US" b="1" dirty="0"/>
              <a:t>Nursing Process</a:t>
            </a:r>
            <a:endParaRPr lang="en-US" dirty="0"/>
          </a:p>
        </p:txBody>
      </p:sp>
      <p:sp>
        <p:nvSpPr>
          <p:cNvPr id="3" name="Content Placeholder 2">
            <a:extLst>
              <a:ext uri="{FF2B5EF4-FFF2-40B4-BE49-F238E27FC236}">
                <a16:creationId xmlns:a16="http://schemas.microsoft.com/office/drawing/2014/main" id="{A022B06C-1B84-D0FF-38B7-4F600E9B84E3}"/>
              </a:ext>
            </a:extLst>
          </p:cNvPr>
          <p:cNvSpPr>
            <a:spLocks noGrp="1"/>
          </p:cNvSpPr>
          <p:nvPr>
            <p:ph idx="1"/>
          </p:nvPr>
        </p:nvSpPr>
        <p:spPr/>
        <p:txBody>
          <a:bodyPr/>
          <a:lstStyle/>
          <a:p>
            <a:pPr>
              <a:buNone/>
            </a:pPr>
            <a:r>
              <a:rPr lang="en-US" dirty="0"/>
              <a:t>It can be understood as:-</a:t>
            </a:r>
          </a:p>
          <a:p>
            <a:r>
              <a:rPr lang="en-US" dirty="0"/>
              <a:t>A form of documentation</a:t>
            </a:r>
          </a:p>
          <a:p>
            <a:r>
              <a:rPr lang="en-US" dirty="0"/>
              <a:t>As a means of organizing work, that is patient allocation or primary nursing</a:t>
            </a:r>
          </a:p>
          <a:p>
            <a:r>
              <a:rPr lang="en-US" dirty="0"/>
              <a:t>As an educational tool to help achieve patient </a:t>
            </a:r>
            <a:r>
              <a:rPr lang="en-US" dirty="0" err="1"/>
              <a:t>centred</a:t>
            </a:r>
            <a:r>
              <a:rPr lang="en-US" dirty="0"/>
              <a:t> nursing</a:t>
            </a:r>
          </a:p>
          <a:p>
            <a:r>
              <a:rPr lang="en-US" dirty="0"/>
              <a:t>As a philosophy to help nursing attain professional status by offering an alternative to the medical model.</a:t>
            </a:r>
          </a:p>
          <a:p>
            <a:endParaRPr lang="en-US" dirty="0"/>
          </a:p>
        </p:txBody>
      </p:sp>
    </p:spTree>
    <p:extLst>
      <p:ext uri="{BB962C8B-B14F-4D97-AF65-F5344CB8AC3E}">
        <p14:creationId xmlns:p14="http://schemas.microsoft.com/office/powerpoint/2010/main" val="54797554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ED711-0242-FC73-36FA-39F960CF29C6}"/>
              </a:ext>
            </a:extLst>
          </p:cNvPr>
          <p:cNvSpPr>
            <a:spLocks noGrp="1"/>
          </p:cNvSpPr>
          <p:nvPr>
            <p:ph type="title"/>
          </p:nvPr>
        </p:nvSpPr>
        <p:spPr/>
        <p:txBody>
          <a:bodyPr/>
          <a:lstStyle/>
          <a:p>
            <a:r>
              <a:rPr lang="en-US" sz="4400" dirty="0"/>
              <a:t>Interventions – 3 types</a:t>
            </a:r>
            <a:endParaRPr lang="en-US" dirty="0"/>
          </a:p>
        </p:txBody>
      </p:sp>
      <p:sp>
        <p:nvSpPr>
          <p:cNvPr id="3" name="Content Placeholder 2">
            <a:extLst>
              <a:ext uri="{FF2B5EF4-FFF2-40B4-BE49-F238E27FC236}">
                <a16:creationId xmlns:a16="http://schemas.microsoft.com/office/drawing/2014/main" id="{F0D7C9A8-A315-A7BF-1CB7-992B173F663F}"/>
              </a:ext>
            </a:extLst>
          </p:cNvPr>
          <p:cNvSpPr>
            <a:spLocks noGrp="1"/>
          </p:cNvSpPr>
          <p:nvPr>
            <p:ph idx="1"/>
          </p:nvPr>
        </p:nvSpPr>
        <p:spPr/>
        <p:txBody>
          <a:bodyPr/>
          <a:lstStyle/>
          <a:p>
            <a:r>
              <a:rPr lang="en-US" b="1" dirty="0"/>
              <a:t>Independent ( Nurse initiated )</a:t>
            </a:r>
            <a:r>
              <a:rPr lang="en-US" dirty="0"/>
              <a:t>- any action the nurse can initiate without direct supervision</a:t>
            </a:r>
          </a:p>
          <a:p>
            <a:r>
              <a:rPr lang="en-US" b="1" dirty="0"/>
              <a:t>Dependent ( Physician initiated )</a:t>
            </a:r>
            <a:r>
              <a:rPr lang="en-US" dirty="0"/>
              <a:t>-nursing actions requiring MD orders</a:t>
            </a:r>
          </a:p>
          <a:p>
            <a:r>
              <a:rPr lang="en-US" b="1" dirty="0"/>
              <a:t>Collaborative</a:t>
            </a:r>
            <a:r>
              <a:rPr lang="en-US" dirty="0"/>
              <a:t>- nursing actions performed jointly with other health care team members</a:t>
            </a:r>
          </a:p>
          <a:p>
            <a:endParaRPr lang="en-US" dirty="0"/>
          </a:p>
        </p:txBody>
      </p:sp>
    </p:spTree>
    <p:extLst>
      <p:ext uri="{BB962C8B-B14F-4D97-AF65-F5344CB8AC3E}">
        <p14:creationId xmlns:p14="http://schemas.microsoft.com/office/powerpoint/2010/main" val="77605799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6F5FA-DF36-D9C7-52E6-0EE274E31B88}"/>
              </a:ext>
            </a:extLst>
          </p:cNvPr>
          <p:cNvSpPr>
            <a:spLocks noGrp="1"/>
          </p:cNvSpPr>
          <p:nvPr>
            <p:ph type="title"/>
          </p:nvPr>
        </p:nvSpPr>
        <p:spPr/>
        <p:txBody>
          <a:bodyPr/>
          <a:lstStyle/>
          <a:p>
            <a:r>
              <a:rPr lang="en-US" b="1" dirty="0"/>
              <a:t>NURSING INTERVENTIONS TO ADDRESS DIFFERENT ETIOLOGIES</a:t>
            </a:r>
            <a:endParaRPr lang="en-US" dirty="0"/>
          </a:p>
        </p:txBody>
      </p:sp>
      <p:pic>
        <p:nvPicPr>
          <p:cNvPr id="5" name="Content Placeholder 4">
            <a:extLst>
              <a:ext uri="{FF2B5EF4-FFF2-40B4-BE49-F238E27FC236}">
                <a16:creationId xmlns:a16="http://schemas.microsoft.com/office/drawing/2014/main" id="{EF03D480-E08C-3519-0CD3-BC380947212D}"/>
              </a:ext>
            </a:extLst>
          </p:cNvPr>
          <p:cNvPicPr>
            <a:picLocks noGrp="1" noChangeAspect="1"/>
          </p:cNvPicPr>
          <p:nvPr>
            <p:ph idx="1"/>
          </p:nvPr>
        </p:nvPicPr>
        <p:blipFill>
          <a:blip r:embed="rId2"/>
          <a:stretch>
            <a:fillRect/>
          </a:stretch>
        </p:blipFill>
        <p:spPr>
          <a:xfrm>
            <a:off x="2542055" y="1825625"/>
            <a:ext cx="7107889" cy="4351338"/>
          </a:xfrm>
        </p:spPr>
      </p:pic>
    </p:spTree>
    <p:extLst>
      <p:ext uri="{BB962C8B-B14F-4D97-AF65-F5344CB8AC3E}">
        <p14:creationId xmlns:p14="http://schemas.microsoft.com/office/powerpoint/2010/main" val="31082360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5C4AE-1809-CFDA-CDF4-D11B396BA5AC}"/>
              </a:ext>
            </a:extLst>
          </p:cNvPr>
          <p:cNvSpPr>
            <a:spLocks noGrp="1"/>
          </p:cNvSpPr>
          <p:nvPr>
            <p:ph type="title"/>
          </p:nvPr>
        </p:nvSpPr>
        <p:spPr/>
        <p:txBody>
          <a:bodyPr/>
          <a:lstStyle/>
          <a:p>
            <a:r>
              <a:rPr lang="en-US" sz="4400" b="1" dirty="0" err="1">
                <a:solidFill>
                  <a:srgbClr val="CC3399"/>
                </a:solidFill>
              </a:rPr>
              <a:t>Implemention</a:t>
            </a:r>
            <a:endParaRPr lang="en-US" dirty="0"/>
          </a:p>
        </p:txBody>
      </p:sp>
      <p:sp>
        <p:nvSpPr>
          <p:cNvPr id="3" name="Content Placeholder 2">
            <a:extLst>
              <a:ext uri="{FF2B5EF4-FFF2-40B4-BE49-F238E27FC236}">
                <a16:creationId xmlns:a16="http://schemas.microsoft.com/office/drawing/2014/main" id="{2CA48362-9E88-6A41-5FE0-CCA1DA7E5615}"/>
              </a:ext>
            </a:extLst>
          </p:cNvPr>
          <p:cNvSpPr>
            <a:spLocks noGrp="1"/>
          </p:cNvSpPr>
          <p:nvPr>
            <p:ph idx="1"/>
          </p:nvPr>
        </p:nvSpPr>
        <p:spPr/>
        <p:txBody>
          <a:bodyPr/>
          <a:lstStyle/>
          <a:p>
            <a:r>
              <a:rPr lang="en-US" dirty="0"/>
              <a:t>The </a:t>
            </a:r>
            <a:r>
              <a:rPr lang="en-US" b="1" dirty="0"/>
              <a:t>fourth</a:t>
            </a:r>
            <a:r>
              <a:rPr lang="en-US" dirty="0"/>
              <a:t> step in the Nursing Process</a:t>
            </a:r>
          </a:p>
          <a:p>
            <a:r>
              <a:rPr lang="en-US" dirty="0"/>
              <a:t>This is the “Doing” step</a:t>
            </a:r>
          </a:p>
          <a:p>
            <a:r>
              <a:rPr lang="en-US" dirty="0"/>
              <a:t>Carrying out nursing interventions (orders) selected during the planning step</a:t>
            </a:r>
          </a:p>
          <a:p>
            <a:r>
              <a:rPr lang="en-US" dirty="0"/>
              <a:t>This includes monitoring, teaching, further assessing, reviewing NCP, incorporating physicians orders and monitoring cost effectiveness of interventions </a:t>
            </a:r>
          </a:p>
          <a:p>
            <a:r>
              <a:rPr lang="en-US" dirty="0"/>
              <a:t>Utilize nursing intervention classification (NIC) as standard</a:t>
            </a:r>
          </a:p>
          <a:p>
            <a:endParaRPr lang="en-US" dirty="0"/>
          </a:p>
        </p:txBody>
      </p:sp>
    </p:spTree>
    <p:extLst>
      <p:ext uri="{BB962C8B-B14F-4D97-AF65-F5344CB8AC3E}">
        <p14:creationId xmlns:p14="http://schemas.microsoft.com/office/powerpoint/2010/main" val="7296042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0FD32-1F2E-F39B-5B2F-26AC7411CA5A}"/>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B6F722C2-235B-0DD1-2912-5A7E20B27F2F}"/>
              </a:ext>
            </a:extLst>
          </p:cNvPr>
          <p:cNvSpPr>
            <a:spLocks noGrp="1"/>
          </p:cNvSpPr>
          <p:nvPr>
            <p:ph idx="1"/>
          </p:nvPr>
        </p:nvSpPr>
        <p:spPr/>
        <p:txBody>
          <a:bodyPr/>
          <a:lstStyle/>
          <a:p>
            <a:r>
              <a:rPr lang="en-US" dirty="0"/>
              <a:t>Consists of doing and documenting the activities that are the specific nursing actions needed to carry out the interventions(or nursing orders).</a:t>
            </a:r>
          </a:p>
          <a:p>
            <a:r>
              <a:rPr lang="en-US" dirty="0"/>
              <a:t>Provides the actual nursing activities and client responses that are examined during the final phase.</a:t>
            </a:r>
          </a:p>
          <a:p>
            <a:endParaRPr lang="en-US" dirty="0"/>
          </a:p>
        </p:txBody>
      </p:sp>
    </p:spTree>
    <p:extLst>
      <p:ext uri="{BB962C8B-B14F-4D97-AF65-F5344CB8AC3E}">
        <p14:creationId xmlns:p14="http://schemas.microsoft.com/office/powerpoint/2010/main" val="213257853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7D557-4F8D-1789-7C65-FC26F56B6BE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F8AF2C7-5898-BEE8-9360-7F16C67D417A}"/>
              </a:ext>
            </a:extLst>
          </p:cNvPr>
          <p:cNvSpPr>
            <a:spLocks noGrp="1"/>
          </p:cNvSpPr>
          <p:nvPr>
            <p:ph idx="1"/>
          </p:nvPr>
        </p:nvSpPr>
        <p:spPr/>
        <p:txBody>
          <a:bodyPr/>
          <a:lstStyle/>
          <a:p>
            <a:pPr>
              <a:buNone/>
            </a:pPr>
            <a:r>
              <a:rPr lang="en-US" dirty="0"/>
              <a:t>Executing the care plan </a:t>
            </a:r>
          </a:p>
          <a:p>
            <a:r>
              <a:rPr lang="en-US" dirty="0"/>
              <a:t>Interventions are performed </a:t>
            </a:r>
          </a:p>
          <a:p>
            <a:r>
              <a:rPr lang="en-US" dirty="0"/>
              <a:t>Assessment before, during, and after </a:t>
            </a:r>
          </a:p>
          <a:p>
            <a:r>
              <a:rPr lang="en-US" dirty="0"/>
              <a:t>Report and document </a:t>
            </a:r>
          </a:p>
          <a:p>
            <a:pPr>
              <a:buNone/>
            </a:pPr>
            <a:r>
              <a:rPr lang="en-US" dirty="0"/>
              <a:t> Includes: </a:t>
            </a:r>
          </a:p>
          <a:p>
            <a:r>
              <a:rPr lang="en-US" dirty="0"/>
              <a:t>􀂃 Putting the care plan into action </a:t>
            </a:r>
          </a:p>
          <a:p>
            <a:r>
              <a:rPr lang="en-US" dirty="0"/>
              <a:t>􀂃 Carrying out planned interventions </a:t>
            </a:r>
          </a:p>
          <a:p>
            <a:r>
              <a:rPr lang="en-US" dirty="0"/>
              <a:t>􀂃 Assessing, reporting, documenting </a:t>
            </a:r>
          </a:p>
          <a:p>
            <a:endParaRPr lang="en-US" dirty="0"/>
          </a:p>
        </p:txBody>
      </p:sp>
    </p:spTree>
    <p:extLst>
      <p:ext uri="{BB962C8B-B14F-4D97-AF65-F5344CB8AC3E}">
        <p14:creationId xmlns:p14="http://schemas.microsoft.com/office/powerpoint/2010/main" val="380034107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14035-BA10-6E63-9842-448D26BC7E2F}"/>
              </a:ext>
            </a:extLst>
          </p:cNvPr>
          <p:cNvSpPr>
            <a:spLocks noGrp="1"/>
          </p:cNvSpPr>
          <p:nvPr>
            <p:ph type="title"/>
          </p:nvPr>
        </p:nvSpPr>
        <p:spPr/>
        <p:txBody>
          <a:bodyPr/>
          <a:lstStyle/>
          <a:p>
            <a:r>
              <a:rPr lang="en-US" b="1" dirty="0"/>
              <a:t>Five activities of the implementing phase</a:t>
            </a:r>
            <a:endParaRPr lang="en-US" dirty="0"/>
          </a:p>
        </p:txBody>
      </p:sp>
      <p:sp>
        <p:nvSpPr>
          <p:cNvPr id="3" name="Content Placeholder 2">
            <a:extLst>
              <a:ext uri="{FF2B5EF4-FFF2-40B4-BE49-F238E27FC236}">
                <a16:creationId xmlns:a16="http://schemas.microsoft.com/office/drawing/2014/main" id="{EE2E9EE1-6365-E950-7D3B-0EE7F63FE159}"/>
              </a:ext>
            </a:extLst>
          </p:cNvPr>
          <p:cNvSpPr>
            <a:spLocks noGrp="1"/>
          </p:cNvSpPr>
          <p:nvPr>
            <p:ph idx="1"/>
          </p:nvPr>
        </p:nvSpPr>
        <p:spPr/>
        <p:txBody>
          <a:bodyPr/>
          <a:lstStyle/>
          <a:p>
            <a:pPr>
              <a:buFontTx/>
              <a:buNone/>
            </a:pPr>
            <a:r>
              <a:rPr lang="en-US" sz="2800" dirty="0"/>
              <a:t>Five Activities of the Implementing Phase</a:t>
            </a:r>
          </a:p>
          <a:p>
            <a:pPr lvl="1"/>
            <a:r>
              <a:rPr lang="en-US" sz="2800" dirty="0"/>
              <a:t>Reassessing the client</a:t>
            </a:r>
          </a:p>
          <a:p>
            <a:pPr lvl="1"/>
            <a:r>
              <a:rPr lang="en-US" sz="2800" dirty="0"/>
              <a:t>Determining the nurse’s need for assistance</a:t>
            </a:r>
          </a:p>
          <a:p>
            <a:pPr lvl="1"/>
            <a:r>
              <a:rPr lang="en-US" sz="2800" dirty="0"/>
              <a:t>Implementing nursing interventions</a:t>
            </a:r>
          </a:p>
          <a:p>
            <a:pPr lvl="1"/>
            <a:r>
              <a:rPr lang="en-US" sz="2800" dirty="0"/>
              <a:t>Supervising delegated care</a:t>
            </a:r>
          </a:p>
          <a:p>
            <a:pPr lvl="1"/>
            <a:r>
              <a:rPr lang="en-US" sz="2800" dirty="0"/>
              <a:t>Documenting nursing activities</a:t>
            </a:r>
          </a:p>
          <a:p>
            <a:endParaRPr lang="en-US" dirty="0"/>
          </a:p>
        </p:txBody>
      </p:sp>
    </p:spTree>
    <p:extLst>
      <p:ext uri="{BB962C8B-B14F-4D97-AF65-F5344CB8AC3E}">
        <p14:creationId xmlns:p14="http://schemas.microsoft.com/office/powerpoint/2010/main" val="32295139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3898C-E17A-0B1E-EDF4-7A5997D5514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6F74942-26AC-8F82-3532-2477275F8A6E}"/>
              </a:ext>
            </a:extLst>
          </p:cNvPr>
          <p:cNvSpPr>
            <a:spLocks noGrp="1"/>
          </p:cNvSpPr>
          <p:nvPr>
            <p:ph idx="1"/>
          </p:nvPr>
        </p:nvSpPr>
        <p:spPr/>
        <p:txBody>
          <a:bodyPr/>
          <a:lstStyle/>
          <a:p>
            <a:pPr>
              <a:buNone/>
            </a:pPr>
            <a:r>
              <a:rPr lang="en-US" b="1" dirty="0"/>
              <a:t>IMPLEMENTING SKILLS</a:t>
            </a:r>
          </a:p>
          <a:p>
            <a:r>
              <a:rPr lang="en-US" dirty="0"/>
              <a:t>Cognitive/ intellectual skills – include problem solving, decision-making, critical thinking and creativity.</a:t>
            </a:r>
          </a:p>
          <a:p>
            <a:r>
              <a:rPr lang="en-US" dirty="0"/>
              <a:t>Interpersonal skills – are all of the activities, verbal and nonverbal, people use when interacting directly with each other.</a:t>
            </a:r>
          </a:p>
          <a:p>
            <a:r>
              <a:rPr lang="en-US" dirty="0"/>
              <a:t>Technical skills – are ‘hands-on’ skills/ tasks/procedures/psychomotor skills.</a:t>
            </a:r>
          </a:p>
          <a:p>
            <a:endParaRPr lang="en-US" dirty="0"/>
          </a:p>
        </p:txBody>
      </p:sp>
    </p:spTree>
    <p:extLst>
      <p:ext uri="{BB962C8B-B14F-4D97-AF65-F5344CB8AC3E}">
        <p14:creationId xmlns:p14="http://schemas.microsoft.com/office/powerpoint/2010/main" val="125491582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41FD4-44A9-4A6C-2E4E-06F82881D71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BFC3607-AB50-0C18-B4B0-C0A16BFA2D75}"/>
              </a:ext>
            </a:extLst>
          </p:cNvPr>
          <p:cNvSpPr>
            <a:spLocks noGrp="1"/>
          </p:cNvSpPr>
          <p:nvPr>
            <p:ph idx="1"/>
          </p:nvPr>
        </p:nvSpPr>
        <p:spPr/>
        <p:txBody>
          <a:bodyPr/>
          <a:lstStyle/>
          <a:p>
            <a:pPr>
              <a:buNone/>
            </a:pPr>
            <a:r>
              <a:rPr lang="en-US" b="1" dirty="0"/>
              <a:t>PROCESS OF IMPLEMENTING</a:t>
            </a:r>
          </a:p>
          <a:p>
            <a:pPr>
              <a:buNone/>
            </a:pPr>
            <a:r>
              <a:rPr lang="en-US" dirty="0"/>
              <a:t>INCLUDES:-</a:t>
            </a:r>
          </a:p>
          <a:p>
            <a:r>
              <a:rPr lang="en-US" dirty="0"/>
              <a:t>Reassessing the client</a:t>
            </a:r>
          </a:p>
          <a:p>
            <a:r>
              <a:rPr lang="en-US" dirty="0"/>
              <a:t>Determining the nurse’s need for assistance</a:t>
            </a:r>
          </a:p>
          <a:p>
            <a:r>
              <a:rPr lang="en-US" dirty="0"/>
              <a:t>Implementing the nurse’s interventions</a:t>
            </a:r>
          </a:p>
          <a:p>
            <a:r>
              <a:rPr lang="en-US" dirty="0"/>
              <a:t>Supervising the delegated care</a:t>
            </a:r>
          </a:p>
          <a:p>
            <a:r>
              <a:rPr lang="en-US" dirty="0"/>
              <a:t>Documenting the nursing activities</a:t>
            </a:r>
          </a:p>
          <a:p>
            <a:endParaRPr lang="en-US" dirty="0"/>
          </a:p>
        </p:txBody>
      </p:sp>
    </p:spTree>
    <p:extLst>
      <p:ext uri="{BB962C8B-B14F-4D97-AF65-F5344CB8AC3E}">
        <p14:creationId xmlns:p14="http://schemas.microsoft.com/office/powerpoint/2010/main" val="30407007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35983-2C3B-BDAF-1EF8-9A952DB7D2B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5AA409A-5FA6-A798-85AC-663B56F61C37}"/>
              </a:ext>
            </a:extLst>
          </p:cNvPr>
          <p:cNvSpPr>
            <a:spLocks noGrp="1"/>
          </p:cNvSpPr>
          <p:nvPr>
            <p:ph idx="1"/>
          </p:nvPr>
        </p:nvSpPr>
        <p:spPr/>
        <p:txBody>
          <a:bodyPr/>
          <a:lstStyle/>
          <a:p>
            <a:pPr>
              <a:buNone/>
            </a:pPr>
            <a:r>
              <a:rPr lang="en-US" b="1" dirty="0"/>
              <a:t>GUIDELINES</a:t>
            </a:r>
          </a:p>
          <a:p>
            <a:r>
              <a:rPr lang="en-US" dirty="0"/>
              <a:t>Base nursing interventions on scientific knowledge, nursing research and evidence-based practice.</a:t>
            </a:r>
          </a:p>
          <a:p>
            <a:r>
              <a:rPr lang="en-US" dirty="0"/>
              <a:t>Clearly understand the orders to be implemented and question any that are not understood.</a:t>
            </a:r>
          </a:p>
          <a:p>
            <a:r>
              <a:rPr lang="en-US" dirty="0"/>
              <a:t>Adapt activities to individual client.</a:t>
            </a:r>
          </a:p>
          <a:p>
            <a:endParaRPr lang="en-US" dirty="0"/>
          </a:p>
        </p:txBody>
      </p:sp>
    </p:spTree>
    <p:extLst>
      <p:ext uri="{BB962C8B-B14F-4D97-AF65-F5344CB8AC3E}">
        <p14:creationId xmlns:p14="http://schemas.microsoft.com/office/powerpoint/2010/main" val="329914980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98AD3-37D9-7F3A-8F33-28DFC0FC60E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39A8FEC-4E15-3FE8-EFAE-ECB8BA142630}"/>
              </a:ext>
            </a:extLst>
          </p:cNvPr>
          <p:cNvSpPr>
            <a:spLocks noGrp="1"/>
          </p:cNvSpPr>
          <p:nvPr>
            <p:ph idx="1"/>
          </p:nvPr>
        </p:nvSpPr>
        <p:spPr/>
        <p:txBody>
          <a:bodyPr/>
          <a:lstStyle/>
          <a:p>
            <a:r>
              <a:rPr lang="en-US" dirty="0"/>
              <a:t>Implement safe care </a:t>
            </a:r>
            <a:r>
              <a:rPr lang="en-US" dirty="0" err="1"/>
              <a:t>e.g</a:t>
            </a:r>
            <a:r>
              <a:rPr lang="en-US" dirty="0"/>
              <a:t> infection prevention</a:t>
            </a:r>
          </a:p>
          <a:p>
            <a:r>
              <a:rPr lang="en-US" dirty="0"/>
              <a:t>Provide teaching, support and comfort.</a:t>
            </a:r>
          </a:p>
          <a:p>
            <a:r>
              <a:rPr lang="en-US" dirty="0"/>
              <a:t>Be holistic</a:t>
            </a:r>
          </a:p>
          <a:p>
            <a:r>
              <a:rPr lang="en-US" dirty="0"/>
              <a:t>Respect the dignity of the client and enhance the client’s self-esteem; encourage clients to make own decisions</a:t>
            </a:r>
          </a:p>
          <a:p>
            <a:r>
              <a:rPr lang="en-US" dirty="0"/>
              <a:t>Encourage clients to participate actively in implementing the nursing interventions.</a:t>
            </a:r>
          </a:p>
          <a:p>
            <a:endParaRPr lang="en-US" dirty="0"/>
          </a:p>
          <a:p>
            <a:endParaRPr lang="en-US" dirty="0"/>
          </a:p>
        </p:txBody>
      </p:sp>
    </p:spTree>
    <p:extLst>
      <p:ext uri="{BB962C8B-B14F-4D97-AF65-F5344CB8AC3E}">
        <p14:creationId xmlns:p14="http://schemas.microsoft.com/office/powerpoint/2010/main" val="21350249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FB609-FA34-FCA5-93A1-8306EEA32073}"/>
              </a:ext>
            </a:extLst>
          </p:cNvPr>
          <p:cNvSpPr>
            <a:spLocks noGrp="1"/>
          </p:cNvSpPr>
          <p:nvPr>
            <p:ph type="title"/>
          </p:nvPr>
        </p:nvSpPr>
        <p:spPr/>
        <p:txBody>
          <a:bodyPr/>
          <a:lstStyle/>
          <a:p>
            <a:r>
              <a:rPr lang="en-US" dirty="0"/>
              <a:t>Scientific Method </a:t>
            </a:r>
            <a:r>
              <a:rPr lang="en-US" sz="3200" dirty="0"/>
              <a:t>of problem</a:t>
            </a:r>
            <a:r>
              <a:rPr lang="en-US" dirty="0"/>
              <a:t> </a:t>
            </a:r>
            <a:r>
              <a:rPr lang="en-US" sz="3600" dirty="0"/>
              <a:t>solving</a:t>
            </a:r>
            <a:endParaRPr lang="en-US" dirty="0"/>
          </a:p>
        </p:txBody>
      </p:sp>
      <p:sp>
        <p:nvSpPr>
          <p:cNvPr id="3" name="Content Placeholder 2">
            <a:extLst>
              <a:ext uri="{FF2B5EF4-FFF2-40B4-BE49-F238E27FC236}">
                <a16:creationId xmlns:a16="http://schemas.microsoft.com/office/drawing/2014/main" id="{95254ECB-4F9D-8EA1-31D4-B2C5CF00C19C}"/>
              </a:ext>
            </a:extLst>
          </p:cNvPr>
          <p:cNvSpPr>
            <a:spLocks noGrp="1"/>
          </p:cNvSpPr>
          <p:nvPr>
            <p:ph idx="1"/>
          </p:nvPr>
        </p:nvSpPr>
        <p:spPr/>
        <p:txBody>
          <a:bodyPr/>
          <a:lstStyle/>
          <a:p>
            <a:r>
              <a:rPr lang="en-US" dirty="0"/>
              <a:t>Identify the problem</a:t>
            </a:r>
          </a:p>
          <a:p>
            <a:r>
              <a:rPr lang="en-US" dirty="0"/>
              <a:t>Collect data</a:t>
            </a:r>
          </a:p>
          <a:p>
            <a:r>
              <a:rPr lang="en-US" dirty="0"/>
              <a:t>Form hypothesis</a:t>
            </a:r>
          </a:p>
          <a:p>
            <a:r>
              <a:rPr lang="en-US" dirty="0"/>
              <a:t>Plan of action</a:t>
            </a:r>
          </a:p>
          <a:p>
            <a:r>
              <a:rPr lang="en-US" dirty="0"/>
              <a:t>Hypothesis testing</a:t>
            </a:r>
          </a:p>
          <a:p>
            <a:r>
              <a:rPr lang="en-US" dirty="0"/>
              <a:t>Interpret results</a:t>
            </a:r>
          </a:p>
          <a:p>
            <a:r>
              <a:rPr lang="en-US" dirty="0"/>
              <a:t>Evaluate findings</a:t>
            </a:r>
          </a:p>
          <a:p>
            <a:endParaRPr lang="en-US" dirty="0"/>
          </a:p>
        </p:txBody>
      </p:sp>
    </p:spTree>
    <p:extLst>
      <p:ext uri="{BB962C8B-B14F-4D97-AF65-F5344CB8AC3E}">
        <p14:creationId xmlns:p14="http://schemas.microsoft.com/office/powerpoint/2010/main" val="213643218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388F3-42D6-F146-8D53-F987B3C02AE5}"/>
              </a:ext>
            </a:extLst>
          </p:cNvPr>
          <p:cNvSpPr>
            <a:spLocks noGrp="1"/>
          </p:cNvSpPr>
          <p:nvPr>
            <p:ph type="title"/>
          </p:nvPr>
        </p:nvSpPr>
        <p:spPr/>
        <p:txBody>
          <a:bodyPr/>
          <a:lstStyle/>
          <a:p>
            <a:r>
              <a:rPr lang="en-US" b="1" dirty="0"/>
              <a:t>RATIONALE</a:t>
            </a:r>
            <a:endParaRPr lang="en-US" dirty="0"/>
          </a:p>
        </p:txBody>
      </p:sp>
      <p:sp>
        <p:nvSpPr>
          <p:cNvPr id="3" name="Content Placeholder 2">
            <a:extLst>
              <a:ext uri="{FF2B5EF4-FFF2-40B4-BE49-F238E27FC236}">
                <a16:creationId xmlns:a16="http://schemas.microsoft.com/office/drawing/2014/main" id="{A3CE0165-71F9-9D39-C904-7C151653C8B9}"/>
              </a:ext>
            </a:extLst>
          </p:cNvPr>
          <p:cNvSpPr>
            <a:spLocks noGrp="1"/>
          </p:cNvSpPr>
          <p:nvPr>
            <p:ph idx="1"/>
          </p:nvPr>
        </p:nvSpPr>
        <p:spPr/>
        <p:txBody>
          <a:bodyPr/>
          <a:lstStyle/>
          <a:p>
            <a:r>
              <a:rPr lang="en-US" dirty="0"/>
              <a:t>A rationale is the scientific principle given as the reason for selecting a particular nursing intervention.</a:t>
            </a:r>
          </a:p>
          <a:p>
            <a:endParaRPr lang="en-US" dirty="0"/>
          </a:p>
        </p:txBody>
      </p:sp>
    </p:spTree>
    <p:extLst>
      <p:ext uri="{BB962C8B-B14F-4D97-AF65-F5344CB8AC3E}">
        <p14:creationId xmlns:p14="http://schemas.microsoft.com/office/powerpoint/2010/main" val="409882470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75065-C807-05A3-0127-87E359C2C87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7B1662D-3352-9057-B286-211ABD96AEA1}"/>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351645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78A86-20A9-E452-8D71-67C9CE4A5DD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BEE59B0-F795-138D-DBD5-EA97389728EB}"/>
              </a:ext>
            </a:extLst>
          </p:cNvPr>
          <p:cNvSpPr>
            <a:spLocks noGrp="1"/>
          </p:cNvSpPr>
          <p:nvPr>
            <p:ph idx="1"/>
          </p:nvPr>
        </p:nvSpPr>
        <p:spPr/>
        <p:txBody>
          <a:bodyPr/>
          <a:lstStyle/>
          <a:p>
            <a:r>
              <a:rPr lang="en-US" dirty="0"/>
              <a:t>Nursing process is very much like the scientific method of problem solving.</a:t>
            </a:r>
          </a:p>
          <a:p>
            <a:r>
              <a:rPr lang="en-US" dirty="0"/>
              <a:t>Nursing process is UNIQUE to the nursing profession</a:t>
            </a:r>
          </a:p>
          <a:p>
            <a:endParaRPr lang="en-US" dirty="0"/>
          </a:p>
        </p:txBody>
      </p:sp>
    </p:spTree>
    <p:extLst>
      <p:ext uri="{BB962C8B-B14F-4D97-AF65-F5344CB8AC3E}">
        <p14:creationId xmlns:p14="http://schemas.microsoft.com/office/powerpoint/2010/main" val="8378043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78FAD-A164-BF8E-AF70-13F893DC5021}"/>
              </a:ext>
            </a:extLst>
          </p:cNvPr>
          <p:cNvSpPr>
            <a:spLocks noGrp="1"/>
          </p:cNvSpPr>
          <p:nvPr>
            <p:ph type="title"/>
          </p:nvPr>
        </p:nvSpPr>
        <p:spPr/>
        <p:txBody>
          <a:bodyPr/>
          <a:lstStyle/>
          <a:p>
            <a:r>
              <a:rPr lang="en-US" b="1" dirty="0"/>
              <a:t>Characteristics of the Process</a:t>
            </a:r>
            <a:endParaRPr lang="en-US" dirty="0"/>
          </a:p>
        </p:txBody>
      </p:sp>
      <p:sp>
        <p:nvSpPr>
          <p:cNvPr id="3" name="Content Placeholder 2">
            <a:extLst>
              <a:ext uri="{FF2B5EF4-FFF2-40B4-BE49-F238E27FC236}">
                <a16:creationId xmlns:a16="http://schemas.microsoft.com/office/drawing/2014/main" id="{26E67473-BC07-F8C8-CCEF-27C59967A3EE}"/>
              </a:ext>
            </a:extLst>
          </p:cNvPr>
          <p:cNvSpPr>
            <a:spLocks noGrp="1"/>
          </p:cNvSpPr>
          <p:nvPr>
            <p:ph idx="1"/>
          </p:nvPr>
        </p:nvSpPr>
        <p:spPr/>
        <p:txBody>
          <a:bodyPr/>
          <a:lstStyle/>
          <a:p>
            <a:r>
              <a:rPr lang="en-US" dirty="0"/>
              <a:t>It is a systematic, client – </a:t>
            </a:r>
            <a:r>
              <a:rPr lang="en-US" dirty="0" err="1"/>
              <a:t>centred</a:t>
            </a:r>
            <a:r>
              <a:rPr lang="en-US" dirty="0"/>
              <a:t> method for structuring the delivery of nursing care. </a:t>
            </a:r>
          </a:p>
          <a:p>
            <a:r>
              <a:rPr lang="en-US" dirty="0"/>
              <a:t>It entails gathering and analyzing data in order to identify client strengths and potential or actual health problems and developing and continually reviewing a plan of nursing interventions to achieve mutually agreed outcomes.</a:t>
            </a:r>
          </a:p>
          <a:p>
            <a:r>
              <a:rPr lang="en-US" dirty="0"/>
              <a:t>It is cyclical – components follow a logical sequence.</a:t>
            </a:r>
          </a:p>
          <a:p>
            <a:endParaRPr lang="en-US" dirty="0"/>
          </a:p>
        </p:txBody>
      </p:sp>
    </p:spTree>
    <p:extLst>
      <p:ext uri="{BB962C8B-B14F-4D97-AF65-F5344CB8AC3E}">
        <p14:creationId xmlns:p14="http://schemas.microsoft.com/office/powerpoint/2010/main" val="10935354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TotalTime>
  <Words>3169</Words>
  <Application>Microsoft Office PowerPoint</Application>
  <PresentationFormat>Widescreen</PresentationFormat>
  <Paragraphs>395</Paragraphs>
  <Slides>71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71</vt:i4>
      </vt:variant>
    </vt:vector>
  </HeadingPairs>
  <TitlesOfParts>
    <vt:vector size="77" baseType="lpstr">
      <vt:lpstr>Arial</vt:lpstr>
      <vt:lpstr>Calibri</vt:lpstr>
      <vt:lpstr>Calibri Light</vt:lpstr>
      <vt:lpstr>Monotype Sorts</vt:lpstr>
      <vt:lpstr>Wingdings</vt:lpstr>
      <vt:lpstr>Office Theme</vt:lpstr>
      <vt:lpstr>NURSING PROCESS</vt:lpstr>
      <vt:lpstr>LESSON OBJECTIVES</vt:lpstr>
      <vt:lpstr>Nursing Process</vt:lpstr>
      <vt:lpstr>DEFINITION</vt:lpstr>
      <vt:lpstr>Nursing Process</vt:lpstr>
      <vt:lpstr>Nursing Process</vt:lpstr>
      <vt:lpstr>Scientific Method of problem solving</vt:lpstr>
      <vt:lpstr>PowerPoint Presentation</vt:lpstr>
      <vt:lpstr>Characteristics of the Process</vt:lpstr>
      <vt:lpstr>PowerPoint Presentation</vt:lpstr>
      <vt:lpstr>PowerPoint Presentation</vt:lpstr>
      <vt:lpstr>Nursing Process Characteristics  </vt:lpstr>
      <vt:lpstr>Advantages of Nursing Process</vt:lpstr>
      <vt:lpstr>Advantages of nursing process</vt:lpstr>
      <vt:lpstr>IMPORTANCE OF THE NURSING PROCESS</vt:lpstr>
      <vt:lpstr>Benefits of the Nursing Process  </vt:lpstr>
      <vt:lpstr>PURPOSE OF CARE PLANNING</vt:lpstr>
      <vt:lpstr>PHASES OF THE NURSING PROCESS</vt:lpstr>
      <vt:lpstr>PowerPoint Presentation</vt:lpstr>
      <vt:lpstr>PowerPoint Presentation</vt:lpstr>
      <vt:lpstr>Assessment</vt:lpstr>
      <vt:lpstr>PowerPoint Presentation</vt:lpstr>
      <vt:lpstr>PowerPoint Presentation</vt:lpstr>
      <vt:lpstr>Assessment-collecting data</vt:lpstr>
      <vt:lpstr>contd</vt:lpstr>
      <vt:lpstr>Types of Assessments</vt:lpstr>
      <vt:lpstr>PowerPoint Presentation</vt:lpstr>
      <vt:lpstr>Nursing Diagnosis</vt:lpstr>
      <vt:lpstr>PowerPoint Presentation</vt:lpstr>
      <vt:lpstr>Characteristics of Nursing Diagnoses  </vt:lpstr>
      <vt:lpstr>Types of Nursing Diagnoses</vt:lpstr>
      <vt:lpstr>PowerPoint Presentation</vt:lpstr>
      <vt:lpstr>QUALIFIERS FOR DIAGNOSIS</vt:lpstr>
      <vt:lpstr>PowerPoint Presentation</vt:lpstr>
      <vt:lpstr>DIAGNOSIS</vt:lpstr>
      <vt:lpstr>                   Nsg Dx        vs      MD Dx</vt:lpstr>
      <vt:lpstr>Formulating a Nursing Diagnosis</vt:lpstr>
      <vt:lpstr>Nursing Diagnosis</vt:lpstr>
      <vt:lpstr>NANDA NURSING DIAGNOSES</vt:lpstr>
      <vt:lpstr>NANDA NURSING DIAGNOSES</vt:lpstr>
      <vt:lpstr>PowerPoint Presentation</vt:lpstr>
      <vt:lpstr>PowerPoint Presentation</vt:lpstr>
      <vt:lpstr>PowerPoint Presentation</vt:lpstr>
      <vt:lpstr>COMPONENTS OF NURSING DIAGNOSIS LABEL</vt:lpstr>
      <vt:lpstr>DIAGNOSTIC PROCESS</vt:lpstr>
      <vt:lpstr>PowerPoint Presentation</vt:lpstr>
      <vt:lpstr>PowerPoint Presentation</vt:lpstr>
      <vt:lpstr>PowerPoint Presentation</vt:lpstr>
      <vt:lpstr>Planning</vt:lpstr>
      <vt:lpstr>PLANNING</vt:lpstr>
      <vt:lpstr>PowerPoint Presentation</vt:lpstr>
      <vt:lpstr>PowerPoint Presentation</vt:lpstr>
      <vt:lpstr>PLANNING PROCESS</vt:lpstr>
      <vt:lpstr>Planning – Begin by prioritizing client problems</vt:lpstr>
      <vt:lpstr>Goals are patient-centered and                      SMART</vt:lpstr>
      <vt:lpstr>Planning Developing a goal and outcome statement</vt:lpstr>
      <vt:lpstr>PowerPoint Presentation</vt:lpstr>
      <vt:lpstr>PURPOSE OF DESIRED OUTCOME/ GOAL</vt:lpstr>
      <vt:lpstr>Planning-select interventions</vt:lpstr>
      <vt:lpstr>Interventions – 3 types</vt:lpstr>
      <vt:lpstr>NURSING INTERVENTIONS TO ADDRESS DIFFERENT ETIOLOGIES</vt:lpstr>
      <vt:lpstr>Implemention</vt:lpstr>
      <vt:lpstr>PowerPoint Presentation</vt:lpstr>
      <vt:lpstr>PowerPoint Presentation</vt:lpstr>
      <vt:lpstr>Five activities of the implementing phase</vt:lpstr>
      <vt:lpstr>PowerPoint Presentation</vt:lpstr>
      <vt:lpstr>PowerPoint Presentation</vt:lpstr>
      <vt:lpstr>PowerPoint Presentation</vt:lpstr>
      <vt:lpstr>PowerPoint Presentation</vt:lpstr>
      <vt:lpstr>RATIONALE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NURSING PROCESS</dc:title>
  <dc:creator>san</dc:creator>
  <cp:lastModifiedBy>san</cp:lastModifiedBy>
  <cp:revision>3</cp:revision>
  <dcterms:created xsi:type="dcterms:W3CDTF">2023-02-08T19:30:50Z</dcterms:created>
  <dcterms:modified xsi:type="dcterms:W3CDTF">2023-02-08T20:09:50Z</dcterms:modified>
</cp:coreProperties>
</file>