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4" r:id="rId37"/>
    <p:sldId id="295" r:id="rId38"/>
    <p:sldId id="296" r:id="rId39"/>
    <p:sldId id="297" r:id="rId40"/>
    <p:sldId id="298" r:id="rId41"/>
    <p:sldId id="299" r:id="rId42"/>
    <p:sldId id="30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4FDEA3-BEC7-4D0B-BC09-5EA1455B9372}" type="datetimeFigureOut">
              <a:rPr lang="en-US" smtClean="0"/>
              <a:pPr/>
              <a:t>10/18/2017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ED443B-FCFE-415B-87E4-DADD2A5CB1D9}" type="slidenum">
              <a:rPr lang="en-US" smtClean="0"/>
              <a:pPr/>
              <a:t>‹#›</a:t>
            </a:fld>
            <a:endParaRPr lang="en-US"/>
          </a:p>
        </p:txBody>
      </p:sp>
    </p:spTree>
    <p:extLst>
      <p:ext uri="{BB962C8B-B14F-4D97-AF65-F5344CB8AC3E}">
        <p14:creationId xmlns:p14="http://schemas.microsoft.com/office/powerpoint/2010/main" val="219395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1976CE-CC20-423A-800F-E80826873191}" type="slidenum">
              <a:rPr lang="en-US" smtClean="0">
                <a:latin typeface="Arial" pitchFamily="34" charset="0"/>
              </a:rPr>
              <a:pPr/>
              <a:t>1</a:t>
            </a:fld>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AD4DBE-DBF0-4458-835E-8CC1A2E0020C}" type="slidenum">
              <a:rPr lang="en-US" smtClean="0">
                <a:latin typeface="Arial" pitchFamily="34" charset="0"/>
              </a:rPr>
              <a:pPr/>
              <a:t>10</a:t>
            </a:fld>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DE71DD-78F2-4E28-B1B9-064D1A61EF5C}" type="slidenum">
              <a:rPr lang="en-US" smtClean="0">
                <a:latin typeface="Arial" pitchFamily="34" charset="0"/>
              </a:rPr>
              <a:pPr/>
              <a:t>11</a:t>
            </a:fld>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C8BF97-8294-4094-8E72-AB27A982F673}" type="slidenum">
              <a:rPr lang="en-US" smtClean="0">
                <a:latin typeface="Arial" pitchFamily="34" charset="0"/>
              </a:rPr>
              <a:pPr/>
              <a:t>12</a:t>
            </a:fld>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50BE1F-D1DA-49C3-8D1B-4039726F88D4}" type="slidenum">
              <a:rPr lang="en-US" smtClean="0">
                <a:latin typeface="Arial" pitchFamily="34" charset="0"/>
              </a:rPr>
              <a:pPr/>
              <a:t>13</a:t>
            </a:fld>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3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7DA919-F0B0-4DD5-8D0D-940DAA35A2DD}" type="slidenum">
              <a:rPr lang="en-US" smtClean="0">
                <a:latin typeface="Arial" pitchFamily="34" charset="0"/>
              </a:rPr>
              <a:pPr/>
              <a:t>14</a:t>
            </a:fld>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44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8E5148-97E6-445F-B5E0-24B06DC404D8}" type="slidenum">
              <a:rPr lang="en-US" smtClean="0">
                <a:latin typeface="Arial" pitchFamily="34" charset="0"/>
              </a:rPr>
              <a:pPr/>
              <a:t>15</a:t>
            </a:fld>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217206-ECF2-4299-86BA-A9A1E75C096A}" type="slidenum">
              <a:rPr lang="en-US" smtClean="0">
                <a:latin typeface="Arial" pitchFamily="34" charset="0"/>
              </a:rPr>
              <a:pPr/>
              <a:t>16</a:t>
            </a:fld>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CD5580-F45E-41AB-92AF-53515ACA0A4D}" type="slidenum">
              <a:rPr lang="en-US" smtClean="0">
                <a:latin typeface="Arial" pitchFamily="34" charset="0"/>
              </a:rPr>
              <a:pPr/>
              <a:t>17</a:t>
            </a:fld>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B71918-7F1C-41F8-8E99-07E7153CB92D}" type="slidenum">
              <a:rPr lang="en-US" smtClean="0">
                <a:latin typeface="Arial" pitchFamily="34" charset="0"/>
              </a:rPr>
              <a:pPr/>
              <a:t>18</a:t>
            </a:fld>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85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BD1352-9488-469F-8DE5-D77C518C9712}" type="slidenum">
              <a:rPr lang="en-US" smtClean="0">
                <a:latin typeface="Arial" pitchFamily="34" charset="0"/>
              </a:rPr>
              <a:pPr/>
              <a:t>19</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569FCD-AE75-4CDC-A9A1-B3BA7E226CE5}" type="slidenum">
              <a:rPr lang="en-US" smtClean="0">
                <a:latin typeface="Arial" pitchFamily="34" charset="0"/>
              </a:rPr>
              <a:pPr/>
              <a:t>2</a:t>
            </a:fld>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95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0928FA-4798-47F2-9229-61431FE1812D}" type="slidenum">
              <a:rPr lang="en-US" smtClean="0">
                <a:latin typeface="Arial" pitchFamily="34" charset="0"/>
              </a:rPr>
              <a:pPr/>
              <a:t>20</a:t>
            </a:fld>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05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7589FE-E124-4336-AB22-1F8CE4C190EA}" type="slidenum">
              <a:rPr lang="en-US" smtClean="0">
                <a:latin typeface="Arial" pitchFamily="34" charset="0"/>
              </a:rPr>
              <a:pPr/>
              <a:t>21</a:t>
            </a:fld>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732D75-4ACB-4D26-9FFA-FE4C31AFE866}" type="slidenum">
              <a:rPr lang="en-US" smtClean="0">
                <a:latin typeface="Arial" pitchFamily="34" charset="0"/>
              </a:rPr>
              <a:pPr/>
              <a:t>22</a:t>
            </a:fld>
            <a:endParaRPr 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170736-B9B8-4F33-860E-A694F63DD562}" type="slidenum">
              <a:rPr lang="en-US" smtClean="0">
                <a:latin typeface="Arial" pitchFamily="34" charset="0"/>
              </a:rPr>
              <a:pPr/>
              <a:t>23</a:t>
            </a:fld>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36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2E2005-72B1-4897-AE6C-D07E74190A9E}" type="slidenum">
              <a:rPr lang="en-US" smtClean="0">
                <a:latin typeface="Arial" pitchFamily="34" charset="0"/>
              </a:rPr>
              <a:pPr/>
              <a:t>24</a:t>
            </a:fld>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146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29947-F698-4546-80D5-DFEB93A962CC}" type="slidenum">
              <a:rPr lang="en-US" smtClean="0">
                <a:latin typeface="Arial" pitchFamily="34" charset="0"/>
              </a:rPr>
              <a:pPr/>
              <a:t>25</a:t>
            </a:fld>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58712D-C982-497A-94C0-B88DA7165141}" type="slidenum">
              <a:rPr lang="en-US" smtClean="0">
                <a:latin typeface="Arial" pitchFamily="34" charset="0"/>
              </a:rPr>
              <a:pPr/>
              <a:t>26</a:t>
            </a:fld>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35B5B9-E6C2-4DCE-9DCE-F9A2CD0771FB}" type="slidenum">
              <a:rPr lang="en-US" smtClean="0">
                <a:latin typeface="Arial" pitchFamily="34" charset="0"/>
              </a:rPr>
              <a:pPr/>
              <a:t>27</a:t>
            </a:fld>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77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DCC172-B406-437D-B2E9-8C944FE71FC0}" type="slidenum">
              <a:rPr lang="en-US" smtClean="0">
                <a:latin typeface="Arial" pitchFamily="34" charset="0"/>
              </a:rPr>
              <a:pPr/>
              <a:t>28</a:t>
            </a:fld>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828500-24B1-43F1-80D6-F57AFC845B59}" type="slidenum">
              <a:rPr lang="en-US" smtClean="0">
                <a:latin typeface="Arial" pitchFamily="34" charset="0"/>
              </a:rPr>
              <a:pPr/>
              <a:t>29</a:t>
            </a:fld>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802E74-D7CD-4264-A59C-8A1ABBEDA761}" type="slidenum">
              <a:rPr lang="en-US" smtClean="0">
                <a:latin typeface="Arial" pitchFamily="34" charset="0"/>
              </a:rPr>
              <a:pPr/>
              <a:t>3</a:t>
            </a:fld>
            <a:endParaRPr 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4CBB05-A86D-4FBD-9183-AA7E61419FF9}" type="slidenum">
              <a:rPr lang="en-US" smtClean="0">
                <a:latin typeface="Arial" pitchFamily="34" charset="0"/>
              </a:rPr>
              <a:pPr/>
              <a:t>30</a:t>
            </a:fld>
            <a:endParaRPr 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6C5A13E-0504-42C1-89E1-7D01D507A2D9}" type="slidenum">
              <a:rPr lang="en-US" smtClean="0">
                <a:latin typeface="Arial" pitchFamily="34" charset="0"/>
              </a:rPr>
              <a:pPr/>
              <a:t>31</a:t>
            </a:fld>
            <a:endParaRPr lang="en-US"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DC2569-7EC7-4869-8473-286712AF1322}" type="slidenum">
              <a:rPr lang="en-US" smtClean="0">
                <a:latin typeface="Arial" pitchFamily="34" charset="0"/>
              </a:rPr>
              <a:pPr/>
              <a:t>32</a:t>
            </a:fld>
            <a:endParaRPr lang="en-US"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8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5792B3-D44F-47A3-8EFD-C809ACD90F97}" type="slidenum">
              <a:rPr lang="en-US" smtClean="0">
                <a:latin typeface="Arial" pitchFamily="34" charset="0"/>
              </a:rPr>
              <a:pPr/>
              <a:t>33</a:t>
            </a:fld>
            <a:endParaRPr lang="en-US"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39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2BFDF0-0ED5-4D9B-906E-2BC5F1F1078E}" type="slidenum">
              <a:rPr lang="en-US" smtClean="0">
                <a:latin typeface="Arial" pitchFamily="34" charset="0"/>
              </a:rPr>
              <a:pPr/>
              <a:t>34</a:t>
            </a:fld>
            <a:endParaRPr lang="en-US"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p:spPr>
      </p:sp>
      <p:sp>
        <p:nvSpPr>
          <p:cNvPr id="1249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49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4E0319-3648-4323-8A57-77A9CF038E89}" type="slidenum">
              <a:rPr lang="en-US" smtClean="0">
                <a:latin typeface="Arial" pitchFamily="34" charset="0"/>
              </a:rPr>
              <a:pPr/>
              <a:t>35</a:t>
            </a:fld>
            <a:endParaRPr lang="en-US"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A0D3DB-44AA-41B2-8E70-BFC7CF176A18}" type="slidenum">
              <a:rPr lang="en-US" smtClean="0">
                <a:latin typeface="Arial" pitchFamily="34" charset="0"/>
              </a:rPr>
              <a:pPr/>
              <a:t>36</a:t>
            </a:fld>
            <a:endParaRPr lang="en-US"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29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84C8B1-8DCD-4614-BB7C-110D0B843DCF}" type="slidenum">
              <a:rPr lang="en-US" smtClean="0">
                <a:latin typeface="Arial" pitchFamily="34" charset="0"/>
              </a:rPr>
              <a:pPr/>
              <a:t>37</a:t>
            </a:fld>
            <a:endParaRPr lang="en-US"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A889AF-3DD0-4FF1-A56D-919E4DEBA9D1}" type="slidenum">
              <a:rPr lang="en-US" smtClean="0">
                <a:latin typeface="Arial" pitchFamily="34" charset="0"/>
              </a:rPr>
              <a:pPr/>
              <a:t>38</a:t>
            </a:fld>
            <a:endParaRPr lang="en-US"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p:spPr>
      </p:sp>
      <p:sp>
        <p:nvSpPr>
          <p:cNvPr id="131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31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A9F358-48C8-4751-B057-9B7CD716C54D}" type="slidenum">
              <a:rPr lang="en-US" smtClean="0">
                <a:latin typeface="Arial" pitchFamily="34" charset="0"/>
              </a:rPr>
              <a:pPr/>
              <a:t>39</a:t>
            </a:fld>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6D610D-C633-4457-8933-BF1C28BFBE66}" type="slidenum">
              <a:rPr lang="en-US" smtClean="0">
                <a:latin typeface="Arial" pitchFamily="34" charset="0"/>
              </a:rPr>
              <a:pPr/>
              <a:t>4</a:t>
            </a:fld>
            <a:endParaRPr lang="en-US"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32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A85FAE-602D-4E3E-983D-16A6B7CCD8C6}" type="slidenum">
              <a:rPr lang="en-US" smtClean="0">
                <a:latin typeface="Arial" pitchFamily="34" charset="0"/>
              </a:rPr>
              <a:pPr/>
              <a:t>40</a:t>
            </a:fld>
            <a:endParaRPr lang="en-US"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133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0B81AD-31B3-48E8-8BDA-569F067DF7CF}" type="slidenum">
              <a:rPr lang="en-US" smtClean="0">
                <a:latin typeface="Arial" pitchFamily="34" charset="0"/>
              </a:rPr>
              <a:pPr/>
              <a:t>41</a:t>
            </a:fld>
            <a:endParaRPr lang="en-US"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ED443B-FCFE-415B-87E4-DADD2A5CB1D9}"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D17F28-5477-4297-97AC-DC0D8AA3BFCB}" type="slidenum">
              <a:rPr lang="en-US" smtClean="0">
                <a:latin typeface="Arial" pitchFamily="34" charset="0"/>
              </a:rPr>
              <a:pPr/>
              <a:t>5</a:t>
            </a:fld>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53FAD5-7044-43D7-82AB-62904E7A43A1}" type="slidenum">
              <a:rPr lang="en-US" smtClean="0">
                <a:latin typeface="Arial" pitchFamily="34" charset="0"/>
              </a:rPr>
              <a:pPr/>
              <a:t>6</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6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25BBD7-B57E-43EC-B3A3-0F6256D5EF73}" type="slidenum">
              <a:rPr lang="en-US" smtClean="0">
                <a:latin typeface="Arial" pitchFamily="34" charset="0"/>
              </a:rPr>
              <a:pPr/>
              <a:t>7</a:t>
            </a:fld>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16C721-C5BE-411A-8D2D-D7F229F44DBE}" type="slidenum">
              <a:rPr lang="en-US" smtClean="0">
                <a:latin typeface="Arial" pitchFamily="34" charset="0"/>
              </a:rPr>
              <a:pPr/>
              <a:t>8</a:t>
            </a:fld>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7C6C68-6ECE-41EE-A15C-803B11EF0D09}" type="slidenum">
              <a:rPr lang="en-US" smtClean="0">
                <a:latin typeface="Arial" pitchFamily="34" charset="0"/>
              </a:rPr>
              <a:pPr/>
              <a:t>9</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B98D0C-5A71-408C-B99B-2D234101CDA9}" type="datetime1">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C7E433-8BA9-4B3A-A678-72BF7B9F40F3}" type="datetime1">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BE617-3C85-463A-B8FC-A6E0D1370890}" type="datetime1">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E4B22-1851-47BF-A4A4-F1E358C2215B}" type="datetime1">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51CE98-781C-42EA-A160-0B036B61DED4}" type="datetime1">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2EB9B3-0356-403C-9B20-65AAFA72B3C7}" type="datetime1">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0F233E-1FFB-430D-90D0-998D0C9B8C1E}" type="datetime1">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049306-0109-4B30-B276-8AE13F004626}" type="datetime1">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0B3B3-1239-444C-8DCA-BC3CCA01DCF7}" type="datetime1">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8D2723-9691-4498-9A2E-20749265EBBB}" type="datetime1">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607DF5-DCDC-46F8-8E0A-C39A12A7DAB6}" type="datetime1">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03FB8-6EA8-44AB-9063-D2BAFABBF0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C1AB6-0801-4ABC-9BCC-D1CCE224B875}" type="datetime1">
              <a:rPr lang="en-US" smtClean="0"/>
              <a:t>10/18/2017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03FB8-6EA8-44AB-9063-D2BAFABBF0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3403FB8-6EA8-44AB-9063-D2BAFABBF0F4}" type="slidenum">
              <a:rPr lang="en-US" smtClean="0"/>
              <a:pPr/>
              <a:t>1</a:t>
            </a:fld>
            <a:endParaRPr lang="en-US"/>
          </a:p>
        </p:txBody>
      </p:sp>
      <p:sp>
        <p:nvSpPr>
          <p:cNvPr id="23554" name="Rectangle 3"/>
          <p:cNvSpPr>
            <a:spLocks noGrp="1" noChangeArrowheads="1"/>
          </p:cNvSpPr>
          <p:nvPr>
            <p:ph type="body" idx="4294967295"/>
          </p:nvPr>
        </p:nvSpPr>
        <p:spPr>
          <a:xfrm>
            <a:off x="500034" y="785794"/>
            <a:ext cx="8072494" cy="4525963"/>
          </a:xfrm>
        </p:spPr>
        <p:txBody>
          <a:bodyPr anchor="ctr">
            <a:normAutofit/>
          </a:bodyPr>
          <a:lstStyle/>
          <a:p>
            <a:pPr algn="ctr" eaLnBrk="1" hangingPunct="1">
              <a:buFontTx/>
              <a:buNone/>
            </a:pPr>
            <a:r>
              <a:rPr lang="en-US" sz="8000" b="1" dirty="0" smtClean="0"/>
              <a:t>NUTRITION </a:t>
            </a:r>
          </a:p>
          <a:p>
            <a:pPr algn="ctr" eaLnBrk="1" hangingPunct="1">
              <a:buFontTx/>
              <a:buNone/>
            </a:pPr>
            <a:r>
              <a:rPr lang="en-US" sz="8000" b="1" dirty="0" smtClean="0"/>
              <a:t>&amp;</a:t>
            </a:r>
          </a:p>
          <a:p>
            <a:pPr algn="ctr" eaLnBrk="1" hangingPunct="1">
              <a:buFontTx/>
              <a:buNone/>
            </a:pPr>
            <a:r>
              <a:rPr lang="en-US" sz="8000" b="1" dirty="0" smtClean="0"/>
              <a:t> MALNUTRITION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274638"/>
            <a:ext cx="8686800" cy="944562"/>
          </a:xfrm>
        </p:spPr>
        <p:txBody>
          <a:bodyPr>
            <a:normAutofit fontScale="90000"/>
          </a:bodyPr>
          <a:lstStyle/>
          <a:p>
            <a:pPr eaLnBrk="1" hangingPunct="1"/>
            <a:r>
              <a:rPr lang="en-US" sz="3600" b="1" smtClean="0"/>
              <a:t>Factors Commonly Associated</a:t>
            </a:r>
            <a:br>
              <a:rPr lang="en-US" sz="3600" b="1" smtClean="0"/>
            </a:br>
            <a:r>
              <a:rPr lang="en-US" sz="3600" b="1" smtClean="0"/>
              <a:t>with Malnutrition</a:t>
            </a:r>
          </a:p>
        </p:txBody>
      </p:sp>
      <p:sp>
        <p:nvSpPr>
          <p:cNvPr id="32771" name="Rectangle 3"/>
          <p:cNvSpPr>
            <a:spLocks noGrp="1" noChangeArrowheads="1"/>
          </p:cNvSpPr>
          <p:nvPr>
            <p:ph type="body" idx="1"/>
          </p:nvPr>
        </p:nvSpPr>
        <p:spPr>
          <a:xfrm>
            <a:off x="304800" y="1295400"/>
            <a:ext cx="8610600" cy="5181600"/>
          </a:xfrm>
        </p:spPr>
        <p:txBody>
          <a:bodyPr/>
          <a:lstStyle/>
          <a:p>
            <a:pPr eaLnBrk="1" hangingPunct="1">
              <a:lnSpc>
                <a:spcPct val="130000"/>
              </a:lnSpc>
            </a:pPr>
            <a:r>
              <a:rPr lang="en-US" smtClean="0"/>
              <a:t>Poverty</a:t>
            </a:r>
          </a:p>
          <a:p>
            <a:pPr eaLnBrk="1" hangingPunct="1">
              <a:lnSpc>
                <a:spcPct val="130000"/>
              </a:lnSpc>
            </a:pPr>
            <a:r>
              <a:rPr lang="en-US" smtClean="0"/>
              <a:t>Ignorance</a:t>
            </a:r>
          </a:p>
          <a:p>
            <a:pPr eaLnBrk="1" hangingPunct="1">
              <a:lnSpc>
                <a:spcPct val="130000"/>
              </a:lnSpc>
            </a:pPr>
            <a:r>
              <a:rPr lang="en-US" smtClean="0"/>
              <a:t>Parental neglect and deprivation</a:t>
            </a:r>
          </a:p>
          <a:p>
            <a:pPr eaLnBrk="1" hangingPunct="1">
              <a:lnSpc>
                <a:spcPct val="130000"/>
              </a:lnSpc>
            </a:pPr>
            <a:r>
              <a:rPr lang="en-US" smtClean="0"/>
              <a:t>Poor health services</a:t>
            </a:r>
          </a:p>
          <a:p>
            <a:pPr eaLnBrk="1" hangingPunct="1">
              <a:lnSpc>
                <a:spcPct val="130000"/>
              </a:lnSpc>
            </a:pPr>
            <a:r>
              <a:rPr lang="en-US" smtClean="0"/>
              <a:t>Frequent infections e.g. diarrhoea &amp; measles</a:t>
            </a:r>
          </a:p>
          <a:p>
            <a:pPr eaLnBrk="1" hangingPunct="1">
              <a:lnSpc>
                <a:spcPct val="130000"/>
              </a:lnSpc>
            </a:pPr>
            <a:r>
              <a:rPr lang="en-US" smtClean="0"/>
              <a:t>AIDS</a:t>
            </a:r>
          </a:p>
          <a:p>
            <a:pPr eaLnBrk="1" hangingPunct="1">
              <a:lnSpc>
                <a:spcPct val="130000"/>
              </a:lnSpc>
            </a:pPr>
            <a:r>
              <a:rPr lang="en-US" smtClean="0"/>
              <a:t>Displaced families, drought, famine and war</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944562"/>
          </a:xfrm>
        </p:spPr>
        <p:txBody>
          <a:bodyPr/>
          <a:lstStyle/>
          <a:p>
            <a:pPr eaLnBrk="1" hangingPunct="1"/>
            <a:r>
              <a:rPr lang="en-US" sz="4000" b="1" dirty="0" smtClean="0"/>
              <a:t>Common Forms of Malnutrition</a:t>
            </a:r>
          </a:p>
        </p:txBody>
      </p:sp>
      <p:sp>
        <p:nvSpPr>
          <p:cNvPr id="33795" name="Rectangle 3"/>
          <p:cNvSpPr>
            <a:spLocks noGrp="1" noChangeArrowheads="1"/>
          </p:cNvSpPr>
          <p:nvPr>
            <p:ph type="body" idx="1"/>
          </p:nvPr>
        </p:nvSpPr>
        <p:spPr>
          <a:xfrm>
            <a:off x="304800" y="1219200"/>
            <a:ext cx="8610600" cy="5334000"/>
          </a:xfrm>
        </p:spPr>
        <p:txBody>
          <a:bodyPr/>
          <a:lstStyle/>
          <a:p>
            <a:pPr eaLnBrk="1" hangingPunct="1">
              <a:lnSpc>
                <a:spcPct val="140000"/>
              </a:lnSpc>
            </a:pPr>
            <a:r>
              <a:rPr lang="en-US" dirty="0" smtClean="0">
                <a:solidFill>
                  <a:srgbClr val="7030A0"/>
                </a:solidFill>
              </a:rPr>
              <a:t>Protein-energy malnutrition</a:t>
            </a:r>
          </a:p>
          <a:p>
            <a:pPr lvl="1" eaLnBrk="1" hangingPunct="1">
              <a:lnSpc>
                <a:spcPct val="140000"/>
              </a:lnSpc>
            </a:pPr>
            <a:r>
              <a:rPr lang="en-US" dirty="0" smtClean="0"/>
              <a:t>Underweight for age (UWFA)</a:t>
            </a:r>
          </a:p>
          <a:p>
            <a:pPr lvl="1" eaLnBrk="1" hangingPunct="1">
              <a:lnSpc>
                <a:spcPct val="140000"/>
              </a:lnSpc>
            </a:pPr>
            <a:r>
              <a:rPr lang="en-US" dirty="0" err="1" smtClean="0"/>
              <a:t>Marasmus</a:t>
            </a:r>
            <a:endParaRPr lang="en-US" dirty="0" smtClean="0"/>
          </a:p>
          <a:p>
            <a:pPr lvl="1" eaLnBrk="1" hangingPunct="1">
              <a:lnSpc>
                <a:spcPct val="140000"/>
              </a:lnSpc>
            </a:pPr>
            <a:r>
              <a:rPr lang="en-US" dirty="0" smtClean="0"/>
              <a:t>Kwashiorkor</a:t>
            </a:r>
          </a:p>
          <a:p>
            <a:pPr lvl="1" eaLnBrk="1" hangingPunct="1">
              <a:lnSpc>
                <a:spcPct val="140000"/>
              </a:lnSpc>
            </a:pPr>
            <a:r>
              <a:rPr lang="en-US" dirty="0" err="1" smtClean="0"/>
              <a:t>Marasmic</a:t>
            </a:r>
            <a:r>
              <a:rPr lang="en-US" dirty="0" smtClean="0"/>
              <a:t> kwashiorkor</a:t>
            </a:r>
          </a:p>
          <a:p>
            <a:pPr eaLnBrk="1" hangingPunct="1">
              <a:lnSpc>
                <a:spcPct val="140000"/>
              </a:lnSpc>
            </a:pPr>
            <a:r>
              <a:rPr lang="en-US" dirty="0" smtClean="0">
                <a:solidFill>
                  <a:srgbClr val="7030A0"/>
                </a:solidFill>
              </a:rPr>
              <a:t>Vitamin deficiencies</a:t>
            </a:r>
          </a:p>
          <a:p>
            <a:pPr eaLnBrk="1" hangingPunct="1">
              <a:lnSpc>
                <a:spcPct val="140000"/>
              </a:lnSpc>
            </a:pPr>
            <a:r>
              <a:rPr lang="en-US" dirty="0" smtClean="0">
                <a:solidFill>
                  <a:srgbClr val="7030A0"/>
                </a:solidFill>
              </a:rPr>
              <a:t>Trace element deficiency</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228600"/>
            <a:ext cx="8229600" cy="914400"/>
          </a:xfrm>
        </p:spPr>
        <p:txBody>
          <a:bodyPr/>
          <a:lstStyle/>
          <a:p>
            <a:pPr eaLnBrk="1" hangingPunct="1"/>
            <a:r>
              <a:rPr lang="en-US" sz="4000" b="1" smtClean="0"/>
              <a:t>Underweight for Age (UWFA)</a:t>
            </a:r>
          </a:p>
        </p:txBody>
      </p:sp>
      <p:sp>
        <p:nvSpPr>
          <p:cNvPr id="34819" name="Rectangle 3"/>
          <p:cNvSpPr>
            <a:spLocks noGrp="1" noChangeArrowheads="1"/>
          </p:cNvSpPr>
          <p:nvPr>
            <p:ph type="body" idx="1"/>
          </p:nvPr>
        </p:nvSpPr>
        <p:spPr>
          <a:xfrm>
            <a:off x="304800" y="1219200"/>
            <a:ext cx="8458200" cy="5287963"/>
          </a:xfrm>
        </p:spPr>
        <p:txBody>
          <a:bodyPr anchor="ctr">
            <a:normAutofit fontScale="85000" lnSpcReduction="10000"/>
          </a:bodyPr>
          <a:lstStyle/>
          <a:p>
            <a:pPr eaLnBrk="1" hangingPunct="1">
              <a:lnSpc>
                <a:spcPct val="200000"/>
              </a:lnSpc>
            </a:pPr>
            <a:r>
              <a:rPr lang="en-US" dirty="0" smtClean="0"/>
              <a:t>Commonest form of malnutrition; AKA ‘low weight’</a:t>
            </a:r>
          </a:p>
          <a:p>
            <a:pPr eaLnBrk="1" hangingPunct="1">
              <a:lnSpc>
                <a:spcPct val="200000"/>
              </a:lnSpc>
            </a:pPr>
            <a:r>
              <a:rPr lang="en-US" dirty="0" smtClean="0"/>
              <a:t>It is a weight for age that falls below the 3</a:t>
            </a:r>
            <a:r>
              <a:rPr lang="en-US" baseline="30000" dirty="0" smtClean="0"/>
              <a:t>rd</a:t>
            </a:r>
            <a:r>
              <a:rPr lang="en-US" dirty="0" smtClean="0"/>
              <a:t> </a:t>
            </a:r>
            <a:r>
              <a:rPr lang="en-US" dirty="0" err="1" smtClean="0"/>
              <a:t>centile</a:t>
            </a:r>
            <a:r>
              <a:rPr lang="en-US" dirty="0" smtClean="0"/>
              <a:t>.</a:t>
            </a:r>
          </a:p>
          <a:p>
            <a:pPr eaLnBrk="1" hangingPunct="1">
              <a:lnSpc>
                <a:spcPct val="200000"/>
              </a:lnSpc>
            </a:pPr>
            <a:r>
              <a:rPr lang="en-US" dirty="0" smtClean="0"/>
              <a:t>Many of these children are </a:t>
            </a:r>
            <a:r>
              <a:rPr lang="en-US" i="1" dirty="0" smtClean="0"/>
              <a:t>‘failing to thrive’</a:t>
            </a:r>
            <a:r>
              <a:rPr lang="en-US" dirty="0" smtClean="0"/>
              <a:t>.</a:t>
            </a:r>
          </a:p>
          <a:p>
            <a:pPr eaLnBrk="1" hangingPunct="1">
              <a:lnSpc>
                <a:spcPct val="200000"/>
              </a:lnSpc>
            </a:pPr>
            <a:r>
              <a:rPr lang="en-US" dirty="0" smtClean="0"/>
              <a:t>Appear clinically well &amp; do not look undernourished. Have no </a:t>
            </a:r>
            <a:r>
              <a:rPr lang="en-US" dirty="0" err="1" smtClean="0"/>
              <a:t>oedema</a:t>
            </a:r>
            <a:r>
              <a:rPr lang="en-US" dirty="0" smtClean="0"/>
              <a:t>.</a:t>
            </a:r>
          </a:p>
          <a:p>
            <a:pPr eaLnBrk="1" hangingPunct="1">
              <a:lnSpc>
                <a:spcPct val="200000"/>
              </a:lnSpc>
            </a:pPr>
            <a:r>
              <a:rPr lang="en-US" dirty="0" smtClean="0"/>
              <a:t>Always precedes </a:t>
            </a:r>
            <a:r>
              <a:rPr lang="en-US" dirty="0" err="1" smtClean="0"/>
              <a:t>Marasmus</a:t>
            </a:r>
            <a:r>
              <a:rPr lang="en-US" dirty="0" smtClean="0"/>
              <a:t> &amp; kwashiorkor</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868362"/>
          </a:xfrm>
        </p:spPr>
        <p:txBody>
          <a:bodyPr/>
          <a:lstStyle/>
          <a:p>
            <a:pPr eaLnBrk="1" hangingPunct="1"/>
            <a:r>
              <a:rPr lang="en-US" b="1" smtClean="0"/>
              <a:t>Marasmus</a:t>
            </a:r>
          </a:p>
        </p:txBody>
      </p:sp>
      <p:sp>
        <p:nvSpPr>
          <p:cNvPr id="35843" name="Rectangle 3"/>
          <p:cNvSpPr>
            <a:spLocks noGrp="1" noChangeArrowheads="1"/>
          </p:cNvSpPr>
          <p:nvPr>
            <p:ph type="body" idx="1"/>
          </p:nvPr>
        </p:nvSpPr>
        <p:spPr>
          <a:xfrm>
            <a:off x="457200" y="1143000"/>
            <a:ext cx="8305800" cy="5334000"/>
          </a:xfrm>
        </p:spPr>
        <p:txBody>
          <a:bodyPr anchor="ctr">
            <a:normAutofit lnSpcReduction="10000"/>
          </a:bodyPr>
          <a:lstStyle/>
          <a:p>
            <a:pPr eaLnBrk="1" hangingPunct="1">
              <a:lnSpc>
                <a:spcPct val="120000"/>
              </a:lnSpc>
            </a:pPr>
            <a:r>
              <a:rPr lang="en-US" sz="2800" dirty="0" smtClean="0"/>
              <a:t>Commonest form of severe malnutrition</a:t>
            </a:r>
          </a:p>
          <a:p>
            <a:pPr eaLnBrk="1" hangingPunct="1">
              <a:lnSpc>
                <a:spcPct val="120000"/>
              </a:lnSpc>
            </a:pPr>
            <a:r>
              <a:rPr lang="en-US" sz="2800" dirty="0" smtClean="0"/>
              <a:t>The child’s weight is far below the 3rd </a:t>
            </a:r>
            <a:r>
              <a:rPr lang="en-US" sz="2800" dirty="0" err="1" smtClean="0"/>
              <a:t>centile</a:t>
            </a:r>
            <a:r>
              <a:rPr lang="en-US" sz="2800" dirty="0" smtClean="0"/>
              <a:t> and lies below 60% of the 50</a:t>
            </a:r>
            <a:r>
              <a:rPr lang="en-US" sz="2800" baseline="30000" dirty="0" smtClean="0"/>
              <a:t>th</a:t>
            </a:r>
            <a:r>
              <a:rPr lang="en-US" sz="2800" dirty="0" smtClean="0"/>
              <a:t> </a:t>
            </a:r>
            <a:r>
              <a:rPr lang="en-US" sz="2800" dirty="0" err="1" smtClean="0"/>
              <a:t>centile</a:t>
            </a:r>
            <a:r>
              <a:rPr lang="en-US" sz="2800" dirty="0" smtClean="0"/>
              <a:t> (the ‘</a:t>
            </a:r>
            <a:r>
              <a:rPr lang="en-US" sz="2800" dirty="0" err="1" smtClean="0"/>
              <a:t>marasmus</a:t>
            </a:r>
            <a:r>
              <a:rPr lang="en-US" sz="2800" dirty="0" smtClean="0"/>
              <a:t> line’).</a:t>
            </a:r>
          </a:p>
          <a:p>
            <a:pPr eaLnBrk="1" hangingPunct="1">
              <a:lnSpc>
                <a:spcPct val="120000"/>
              </a:lnSpc>
            </a:pPr>
            <a:r>
              <a:rPr lang="en-US" sz="2800" dirty="0" smtClean="0">
                <a:solidFill>
                  <a:schemeClr val="accent2"/>
                </a:solidFill>
              </a:rPr>
              <a:t>usually appear very thin (severely wasted) and are often ill. </a:t>
            </a:r>
            <a:r>
              <a:rPr lang="en-US" sz="2800" b="1" u="sng" dirty="0" smtClean="0">
                <a:solidFill>
                  <a:schemeClr val="accent2"/>
                </a:solidFill>
              </a:rPr>
              <a:t>They do not have </a:t>
            </a:r>
            <a:r>
              <a:rPr lang="en-US" sz="2800" b="1" u="sng" dirty="0" err="1" smtClean="0">
                <a:solidFill>
                  <a:schemeClr val="accent2"/>
                </a:solidFill>
              </a:rPr>
              <a:t>oedema</a:t>
            </a:r>
            <a:r>
              <a:rPr lang="en-US" sz="2800" b="1" u="sng" dirty="0" smtClean="0">
                <a:solidFill>
                  <a:schemeClr val="accent2"/>
                </a:solidFill>
              </a:rPr>
              <a:t>.</a:t>
            </a:r>
          </a:p>
          <a:p>
            <a:pPr eaLnBrk="1" hangingPunct="1">
              <a:lnSpc>
                <a:spcPct val="120000"/>
              </a:lnSpc>
              <a:buFontTx/>
              <a:buNone/>
            </a:pPr>
            <a:r>
              <a:rPr lang="en-US" sz="2800" dirty="0" smtClean="0"/>
              <a:t>	</a:t>
            </a:r>
            <a:r>
              <a:rPr lang="en-US" sz="2800" i="1" dirty="0" smtClean="0">
                <a:latin typeface="BrowalliaUPC" pitchFamily="34" charset="-34"/>
                <a:cs typeface="BrowalliaUPC" pitchFamily="34" charset="-34"/>
              </a:rPr>
              <a:t>severe wasting is best seen on the buttocks, thighs &amp; upper arms where the skin hangs in folds. The ribs &amp; shoulder blades stick out &amp; the abdomen is usually distended due to decreased muscle tone. They are anxious, irritable, cry easily &amp; look like an old person.</a:t>
            </a:r>
          </a:p>
          <a:p>
            <a:pPr eaLnBrk="1" hangingPunct="1">
              <a:lnSpc>
                <a:spcPct val="120000"/>
              </a:lnSpc>
            </a:pPr>
            <a:r>
              <a:rPr lang="en-US" sz="2800" dirty="0" smtClean="0"/>
              <a:t>Usually due to starvation or severe illness.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274638"/>
            <a:ext cx="8458200" cy="715962"/>
          </a:xfrm>
        </p:spPr>
        <p:txBody>
          <a:bodyPr/>
          <a:lstStyle/>
          <a:p>
            <a:pPr eaLnBrk="1" hangingPunct="1"/>
            <a:r>
              <a:rPr lang="en-US" sz="4000" b="1" smtClean="0"/>
              <a:t>Kwashiorkor</a:t>
            </a:r>
          </a:p>
        </p:txBody>
      </p:sp>
      <p:sp>
        <p:nvSpPr>
          <p:cNvPr id="36867" name="Rectangle 3"/>
          <p:cNvSpPr>
            <a:spLocks noGrp="1" noChangeArrowheads="1"/>
          </p:cNvSpPr>
          <p:nvPr>
            <p:ph type="body" idx="1"/>
          </p:nvPr>
        </p:nvSpPr>
        <p:spPr>
          <a:xfrm>
            <a:off x="228600" y="1219200"/>
            <a:ext cx="8686800" cy="5257800"/>
          </a:xfrm>
        </p:spPr>
        <p:txBody>
          <a:bodyPr anchor="ctr">
            <a:normAutofit fontScale="85000" lnSpcReduction="10000"/>
          </a:bodyPr>
          <a:lstStyle/>
          <a:p>
            <a:pPr eaLnBrk="1" hangingPunct="1">
              <a:lnSpc>
                <a:spcPct val="200000"/>
              </a:lnSpc>
            </a:pPr>
            <a:r>
              <a:rPr lang="en-US" dirty="0" smtClean="0"/>
              <a:t>Another severe form of PE(C)M</a:t>
            </a:r>
          </a:p>
          <a:p>
            <a:pPr eaLnBrk="1" hangingPunct="1">
              <a:lnSpc>
                <a:spcPct val="200000"/>
              </a:lnSpc>
            </a:pPr>
            <a:r>
              <a:rPr lang="en-US" dirty="0" smtClean="0">
                <a:solidFill>
                  <a:schemeClr val="accent2"/>
                </a:solidFill>
              </a:rPr>
              <a:t>A characteristic syndrome which </a:t>
            </a:r>
            <a:r>
              <a:rPr lang="en-US" u="sng" dirty="0" smtClean="0">
                <a:solidFill>
                  <a:schemeClr val="accent2"/>
                </a:solidFill>
              </a:rPr>
              <a:t>always includes </a:t>
            </a:r>
            <a:r>
              <a:rPr lang="en-US" u="sng" dirty="0" err="1" smtClean="0">
                <a:solidFill>
                  <a:schemeClr val="accent2"/>
                </a:solidFill>
              </a:rPr>
              <a:t>oedema</a:t>
            </a:r>
            <a:r>
              <a:rPr lang="en-US" u="sng" dirty="0" smtClean="0">
                <a:solidFill>
                  <a:schemeClr val="accent2"/>
                </a:solidFill>
              </a:rPr>
              <a:t>, especially of both feet and legs</a:t>
            </a:r>
            <a:r>
              <a:rPr lang="en-US" dirty="0" smtClean="0">
                <a:solidFill>
                  <a:schemeClr val="accent2"/>
                </a:solidFill>
              </a:rPr>
              <a:t>. </a:t>
            </a:r>
          </a:p>
          <a:p>
            <a:pPr eaLnBrk="1" hangingPunct="1">
              <a:lnSpc>
                <a:spcPct val="200000"/>
              </a:lnSpc>
            </a:pPr>
            <a:r>
              <a:rPr lang="en-US" dirty="0" smtClean="0"/>
              <a:t>Usually at age 6 months to 2 years of age.</a:t>
            </a:r>
          </a:p>
          <a:p>
            <a:pPr eaLnBrk="1" hangingPunct="1">
              <a:lnSpc>
                <a:spcPct val="200000"/>
              </a:lnSpc>
            </a:pPr>
            <a:r>
              <a:rPr lang="en-US" dirty="0" smtClean="0"/>
              <a:t>An acute problem, often precipitated by an infection such as GE in an already underweight for age.</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944562"/>
          </a:xfrm>
        </p:spPr>
        <p:txBody>
          <a:bodyPr/>
          <a:lstStyle/>
          <a:p>
            <a:pPr algn="l" eaLnBrk="1" hangingPunct="1"/>
            <a:r>
              <a:rPr lang="en-US" sz="3600" b="1" smtClean="0"/>
              <a:t>Typical Appearance of Kwashiokor</a:t>
            </a:r>
          </a:p>
        </p:txBody>
      </p:sp>
      <p:sp>
        <p:nvSpPr>
          <p:cNvPr id="37891" name="Rectangle 3"/>
          <p:cNvSpPr>
            <a:spLocks noGrp="1" noChangeArrowheads="1"/>
          </p:cNvSpPr>
          <p:nvPr>
            <p:ph type="body" idx="1"/>
          </p:nvPr>
        </p:nvSpPr>
        <p:spPr>
          <a:xfrm>
            <a:off x="304800" y="1219200"/>
            <a:ext cx="8534400" cy="5257800"/>
          </a:xfrm>
        </p:spPr>
        <p:txBody>
          <a:bodyPr anchor="ctr"/>
          <a:lstStyle/>
          <a:p>
            <a:pPr eaLnBrk="1" hangingPunct="1">
              <a:lnSpc>
                <a:spcPct val="90000"/>
              </a:lnSpc>
            </a:pPr>
            <a:r>
              <a:rPr lang="en-US" sz="2300" dirty="0" smtClean="0"/>
              <a:t>Miserable, a poor appetite.</a:t>
            </a:r>
          </a:p>
          <a:p>
            <a:pPr eaLnBrk="1" hangingPunct="1">
              <a:lnSpc>
                <a:spcPct val="90000"/>
              </a:lnSpc>
            </a:pPr>
            <a:r>
              <a:rPr lang="en-US" sz="2300" dirty="0" err="1" smtClean="0"/>
              <a:t>Oedematous</a:t>
            </a:r>
            <a:r>
              <a:rPr lang="en-US" sz="2300" dirty="0" smtClean="0"/>
              <a:t> legs and face looks swollen with fat cheeks.</a:t>
            </a:r>
          </a:p>
          <a:p>
            <a:pPr eaLnBrk="1" hangingPunct="1">
              <a:lnSpc>
                <a:spcPct val="90000"/>
              </a:lnSpc>
            </a:pPr>
            <a:r>
              <a:rPr lang="en-US" sz="2300" dirty="0" smtClean="0"/>
              <a:t>Their hair is sparse, fine and may have a reddish </a:t>
            </a:r>
            <a:r>
              <a:rPr lang="en-US" sz="2300" dirty="0" err="1" smtClean="0"/>
              <a:t>colour</a:t>
            </a:r>
            <a:r>
              <a:rPr lang="en-US" sz="2300" dirty="0" smtClean="0"/>
              <a:t>.</a:t>
            </a:r>
          </a:p>
          <a:p>
            <a:pPr eaLnBrk="1" hangingPunct="1">
              <a:lnSpc>
                <a:spcPct val="90000"/>
              </a:lnSpc>
            </a:pPr>
            <a:r>
              <a:rPr lang="en-US" sz="2300" dirty="0" smtClean="0"/>
              <a:t>They have areas of increased or decreased skin pigmentation with scaling, especially in the nappy area (flaky-paint rash). There may also be areas of skin which are wet and look like burns. The skin is easily damaged and may be ulcerated. 2</a:t>
            </a:r>
            <a:r>
              <a:rPr lang="en-US" sz="2300" baseline="30000" dirty="0" smtClean="0"/>
              <a:t>0</a:t>
            </a:r>
            <a:r>
              <a:rPr lang="en-US" sz="2300" dirty="0" smtClean="0"/>
              <a:t> bacterial skin infection is common.</a:t>
            </a:r>
          </a:p>
          <a:p>
            <a:pPr eaLnBrk="1" hangingPunct="1">
              <a:lnSpc>
                <a:spcPct val="90000"/>
              </a:lnSpc>
            </a:pPr>
            <a:r>
              <a:rPr lang="en-US" sz="2300" dirty="0" smtClean="0"/>
              <a:t>They have a distended abdomen and an enlarged liver.</a:t>
            </a:r>
          </a:p>
          <a:p>
            <a:pPr eaLnBrk="1" hangingPunct="1">
              <a:lnSpc>
                <a:spcPct val="90000"/>
              </a:lnSpc>
            </a:pPr>
            <a:r>
              <a:rPr lang="en-US" sz="2300" dirty="0" smtClean="0"/>
              <a:t>Angular </a:t>
            </a:r>
            <a:r>
              <a:rPr lang="en-US" sz="2300" dirty="0" err="1" smtClean="0"/>
              <a:t>stomatitis</a:t>
            </a:r>
            <a:r>
              <a:rPr lang="en-US" sz="2300" dirty="0" smtClean="0"/>
              <a:t> with painful cracking at the angles of the mouth.</a:t>
            </a:r>
          </a:p>
          <a:p>
            <a:pPr eaLnBrk="1" hangingPunct="1">
              <a:lnSpc>
                <a:spcPct val="90000"/>
              </a:lnSpc>
            </a:pPr>
            <a:r>
              <a:rPr lang="en-US" sz="2300" dirty="0" smtClean="0"/>
              <a:t>Their nails are pale.</a:t>
            </a:r>
          </a:p>
          <a:p>
            <a:pPr eaLnBrk="1" hangingPunct="1">
              <a:lnSpc>
                <a:spcPct val="90000"/>
              </a:lnSpc>
            </a:pPr>
            <a:r>
              <a:rPr lang="en-US" sz="2300" dirty="0" smtClean="0"/>
              <a:t>Some infants have a normal weight because of their </a:t>
            </a:r>
            <a:r>
              <a:rPr lang="en-US" sz="2300" dirty="0" err="1" smtClean="0"/>
              <a:t>oedema</a:t>
            </a:r>
            <a:r>
              <a:rPr lang="en-US" sz="2300" dirty="0" smtClean="0"/>
              <a:t>.</a:t>
            </a:r>
          </a:p>
          <a:p>
            <a:pPr eaLnBrk="1" hangingPunct="1">
              <a:lnSpc>
                <a:spcPct val="90000"/>
              </a:lnSpc>
            </a:pPr>
            <a:r>
              <a:rPr lang="en-US" sz="2300" dirty="0" smtClean="0"/>
              <a:t>They often have signs of </a:t>
            </a:r>
            <a:r>
              <a:rPr lang="en-US" sz="2300" dirty="0" err="1" smtClean="0"/>
              <a:t>anaemia</a:t>
            </a:r>
            <a:r>
              <a:rPr lang="en-US" sz="2300" dirty="0" smtClean="0"/>
              <a:t> and vitamin deficiency. </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274638"/>
            <a:ext cx="8305800" cy="792162"/>
          </a:xfrm>
        </p:spPr>
        <p:txBody>
          <a:bodyPr>
            <a:normAutofit fontScale="90000"/>
          </a:bodyPr>
          <a:lstStyle/>
          <a:p>
            <a:pPr eaLnBrk="1" hangingPunct="1">
              <a:lnSpc>
                <a:spcPct val="130000"/>
              </a:lnSpc>
            </a:pPr>
            <a:r>
              <a:rPr lang="en-US" sz="4000" b="1" smtClean="0"/>
              <a:t>Marasmic Kwashiorkor</a:t>
            </a:r>
          </a:p>
        </p:txBody>
      </p:sp>
      <p:sp>
        <p:nvSpPr>
          <p:cNvPr id="38915" name="Rectangle 3"/>
          <p:cNvSpPr>
            <a:spLocks noGrp="1" noChangeArrowheads="1"/>
          </p:cNvSpPr>
          <p:nvPr>
            <p:ph type="body" idx="1"/>
          </p:nvPr>
        </p:nvSpPr>
        <p:spPr>
          <a:xfrm>
            <a:off x="228600" y="1066800"/>
            <a:ext cx="8686800" cy="5562600"/>
          </a:xfrm>
        </p:spPr>
        <p:txBody>
          <a:bodyPr anchor="ctr"/>
          <a:lstStyle/>
          <a:p>
            <a:pPr eaLnBrk="1" hangingPunct="1">
              <a:lnSpc>
                <a:spcPct val="200000"/>
              </a:lnSpc>
            </a:pPr>
            <a:r>
              <a:rPr lang="en-US" dirty="0" smtClean="0"/>
              <a:t>Have clinical features of both </a:t>
            </a:r>
            <a:r>
              <a:rPr lang="en-US" dirty="0" err="1" smtClean="0"/>
              <a:t>marasmus</a:t>
            </a:r>
            <a:r>
              <a:rPr lang="en-US" dirty="0" smtClean="0"/>
              <a:t> &amp; kwashiorkor. </a:t>
            </a:r>
          </a:p>
          <a:p>
            <a:pPr eaLnBrk="1" hangingPunct="1">
              <a:lnSpc>
                <a:spcPct val="200000"/>
              </a:lnSpc>
            </a:pPr>
            <a:r>
              <a:rPr lang="en-US" dirty="0" smtClean="0"/>
              <a:t>They are severely underweight (below 60% of the 50th </a:t>
            </a:r>
            <a:r>
              <a:rPr lang="en-US" dirty="0" err="1" smtClean="0"/>
              <a:t>centile</a:t>
            </a:r>
            <a:r>
              <a:rPr lang="en-US" dirty="0" smtClean="0"/>
              <a:t>) but also have </a:t>
            </a:r>
            <a:r>
              <a:rPr lang="en-US" dirty="0" err="1" smtClean="0"/>
              <a:t>oedema</a:t>
            </a:r>
            <a:r>
              <a:rPr lang="en-US" dirty="0" smtClean="0"/>
              <a:t>.</a:t>
            </a:r>
          </a:p>
          <a:p>
            <a:pPr eaLnBrk="1" hangingPunct="1">
              <a:lnSpc>
                <a:spcPct val="200000"/>
              </a:lnSpc>
            </a:pPr>
            <a:endParaRPr lang="en-US" dirty="0" smtClean="0"/>
          </a:p>
        </p:txBody>
      </p:sp>
      <p:sp>
        <p:nvSpPr>
          <p:cNvPr id="4" name="Slide Number Placeholder 3"/>
          <p:cNvSpPr>
            <a:spLocks noGrp="1"/>
          </p:cNvSpPr>
          <p:nvPr>
            <p:ph type="sldNum" sz="quarter" idx="12"/>
          </p:nvPr>
        </p:nvSpPr>
        <p:spPr/>
        <p:txBody>
          <a:bodyPr/>
          <a:lstStyle/>
          <a:p>
            <a:fld id="{C3403FB8-6EA8-44AB-9063-D2BAFABBF0F4}"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200" b="1" smtClean="0"/>
              <a:t>Complications of Severe Malnutrition</a:t>
            </a:r>
          </a:p>
        </p:txBody>
      </p:sp>
      <p:sp>
        <p:nvSpPr>
          <p:cNvPr id="39939" name="Rectangle 3"/>
          <p:cNvSpPr>
            <a:spLocks noGrp="1" noChangeArrowheads="1"/>
          </p:cNvSpPr>
          <p:nvPr>
            <p:ph type="body" idx="1"/>
          </p:nvPr>
        </p:nvSpPr>
        <p:spPr>
          <a:xfrm>
            <a:off x="381000" y="1371600"/>
            <a:ext cx="8458200" cy="5181600"/>
          </a:xfrm>
        </p:spPr>
        <p:txBody>
          <a:bodyPr/>
          <a:lstStyle/>
          <a:p>
            <a:pPr eaLnBrk="1" hangingPunct="1"/>
            <a:r>
              <a:rPr lang="en-US" sz="2800" smtClean="0"/>
              <a:t>Serious infections.</a:t>
            </a:r>
          </a:p>
          <a:p>
            <a:pPr eaLnBrk="1" hangingPunct="1"/>
            <a:r>
              <a:rPr lang="en-US" sz="2800" smtClean="0"/>
              <a:t>Hypoglycaemia due to loss of energy stores</a:t>
            </a:r>
          </a:p>
          <a:p>
            <a:pPr eaLnBrk="1" hangingPunct="1"/>
            <a:r>
              <a:rPr lang="en-US" sz="2800" smtClean="0"/>
              <a:t>Hypothermia</a:t>
            </a:r>
          </a:p>
          <a:p>
            <a:pPr eaLnBrk="1" hangingPunct="1"/>
            <a:r>
              <a:rPr lang="en-US" sz="2800" smtClean="0"/>
              <a:t>Heart failure due to a small, weak heart</a:t>
            </a:r>
          </a:p>
          <a:p>
            <a:pPr eaLnBrk="1" hangingPunct="1"/>
            <a:r>
              <a:rPr lang="en-US" sz="2800" smtClean="0"/>
              <a:t>Bleeding, usually purpura</a:t>
            </a:r>
          </a:p>
          <a:p>
            <a:pPr eaLnBrk="1" hangingPunct="1"/>
            <a:r>
              <a:rPr lang="en-US" sz="2800" smtClean="0"/>
              <a:t>Anaemia due to protein and iron deficiency</a:t>
            </a:r>
          </a:p>
          <a:p>
            <a:pPr eaLnBrk="1" hangingPunct="1"/>
            <a:r>
              <a:rPr lang="en-US" sz="2800" smtClean="0"/>
              <a:t>Electrolyte imbalances, especially K</a:t>
            </a:r>
            <a:r>
              <a:rPr lang="en-US" sz="2800" baseline="30000" smtClean="0"/>
              <a:t>+</a:t>
            </a:r>
            <a:r>
              <a:rPr lang="en-US" sz="2800" smtClean="0"/>
              <a:t> deficiency</a:t>
            </a:r>
          </a:p>
          <a:p>
            <a:pPr eaLnBrk="1" hangingPunct="1"/>
            <a:r>
              <a:rPr lang="en-US" sz="2800" smtClean="0"/>
              <a:t>Malabsorption</a:t>
            </a:r>
          </a:p>
          <a:p>
            <a:pPr eaLnBrk="1" hangingPunct="1"/>
            <a:r>
              <a:rPr lang="en-US" sz="2800" smtClean="0"/>
              <a:t>Tremors (‘kwashi shakes’)</a:t>
            </a:r>
          </a:p>
          <a:p>
            <a:pPr eaLnBrk="1" hangingPunct="1"/>
            <a:r>
              <a:rPr lang="en-US" sz="2800" smtClean="0"/>
              <a:t>Sudden death</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868362"/>
          </a:xfrm>
        </p:spPr>
        <p:txBody>
          <a:bodyPr/>
          <a:lstStyle/>
          <a:p>
            <a:pPr eaLnBrk="1" hangingPunct="1"/>
            <a:r>
              <a:rPr lang="en-US" smtClean="0"/>
              <a:t>----</a:t>
            </a:r>
          </a:p>
        </p:txBody>
      </p:sp>
      <p:sp>
        <p:nvSpPr>
          <p:cNvPr id="40963" name="Rectangle 3"/>
          <p:cNvSpPr>
            <a:spLocks noGrp="1" noChangeArrowheads="1"/>
          </p:cNvSpPr>
          <p:nvPr>
            <p:ph type="body" idx="1"/>
          </p:nvPr>
        </p:nvSpPr>
        <p:spPr/>
        <p:txBody>
          <a:bodyPr anchor="ctr"/>
          <a:lstStyle/>
          <a:p>
            <a:pPr eaLnBrk="1" hangingPunct="1">
              <a:lnSpc>
                <a:spcPct val="160000"/>
              </a:lnSpc>
            </a:pPr>
            <a:r>
              <a:rPr lang="en-US" sz="2800" dirty="0" smtClean="0"/>
              <a:t>About 25% of children with kwashiorkor die despite treatment.</a:t>
            </a:r>
          </a:p>
          <a:p>
            <a:pPr eaLnBrk="1" hangingPunct="1">
              <a:lnSpc>
                <a:spcPct val="160000"/>
              </a:lnSpc>
            </a:pPr>
            <a:r>
              <a:rPr lang="en-US" sz="2800" dirty="0" smtClean="0"/>
              <a:t> The long-term effect of severe malnutrition on growth and mental development remain uncertain as these children are also affected by a deprived environment.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sz="3200" b="1" smtClean="0"/>
              <a:t>Management of an</a:t>
            </a:r>
            <a:br>
              <a:rPr lang="en-US" sz="3200" b="1" smtClean="0"/>
            </a:br>
            <a:r>
              <a:rPr lang="en-US" sz="3200" b="1" smtClean="0"/>
              <a:t>Underweight-for-age Child</a:t>
            </a:r>
          </a:p>
        </p:txBody>
      </p:sp>
      <p:sp>
        <p:nvSpPr>
          <p:cNvPr id="41987" name="Rectangle 3"/>
          <p:cNvSpPr>
            <a:spLocks noGrp="1" noChangeArrowheads="1"/>
          </p:cNvSpPr>
          <p:nvPr>
            <p:ph type="body" idx="1"/>
          </p:nvPr>
        </p:nvSpPr>
        <p:spPr>
          <a:xfrm>
            <a:off x="228600" y="1295400"/>
            <a:ext cx="8686800" cy="5257800"/>
          </a:xfrm>
        </p:spPr>
        <p:txBody>
          <a:bodyPr/>
          <a:lstStyle/>
          <a:p>
            <a:pPr eaLnBrk="1" hangingPunct="1">
              <a:lnSpc>
                <a:spcPct val="110000"/>
              </a:lnSpc>
            </a:pPr>
            <a:r>
              <a:rPr lang="en-US" sz="2800" smtClean="0"/>
              <a:t>Treat any medical problem</a:t>
            </a:r>
          </a:p>
          <a:p>
            <a:pPr eaLnBrk="1" hangingPunct="1">
              <a:lnSpc>
                <a:spcPct val="110000"/>
              </a:lnSpc>
            </a:pPr>
            <a:r>
              <a:rPr lang="en-US" sz="2800" smtClean="0"/>
              <a:t>Give a normal, well-balanced diet</a:t>
            </a:r>
          </a:p>
          <a:p>
            <a:pPr eaLnBrk="1" hangingPunct="1">
              <a:lnSpc>
                <a:spcPct val="110000"/>
              </a:lnSpc>
            </a:pPr>
            <a:r>
              <a:rPr lang="en-US" sz="2800" smtClean="0"/>
              <a:t>Closely followed for 2 wks. If there is no weight gain, the child must be admitted to hospital.</a:t>
            </a:r>
          </a:p>
          <a:p>
            <a:pPr eaLnBrk="1" hangingPunct="1">
              <a:lnSpc>
                <a:spcPct val="110000"/>
              </a:lnSpc>
            </a:pPr>
            <a:r>
              <a:rPr lang="en-US" sz="2800" smtClean="0"/>
              <a:t>Nutritional education of the mother is essential. Financial aid may be needed.</a:t>
            </a:r>
          </a:p>
          <a:p>
            <a:pPr eaLnBrk="1" hangingPunct="1">
              <a:lnSpc>
                <a:spcPct val="110000"/>
              </a:lnSpc>
            </a:pPr>
            <a:r>
              <a:rPr lang="en-US" sz="2800" smtClean="0"/>
              <a:t>Deworm the child &amp; give vitamin A according to the national vitamin A policy</a:t>
            </a:r>
          </a:p>
          <a:p>
            <a:pPr eaLnBrk="1" hangingPunct="1">
              <a:lnSpc>
                <a:spcPct val="110000"/>
              </a:lnSpc>
            </a:pPr>
            <a:r>
              <a:rPr lang="en-US" sz="2800" smtClean="0"/>
              <a:t>Measure the Hb concentration &amp; treat anaemia with oral iron.</a:t>
            </a:r>
          </a:p>
          <a:p>
            <a:pPr eaLnBrk="1" hangingPunct="1">
              <a:lnSpc>
                <a:spcPct val="110000"/>
              </a:lnSpc>
            </a:pPr>
            <a:endParaRPr lang="en-US" sz="2800" smtClean="0"/>
          </a:p>
        </p:txBody>
      </p:sp>
      <p:sp>
        <p:nvSpPr>
          <p:cNvPr id="4" name="Slide Number Placeholder 3"/>
          <p:cNvSpPr>
            <a:spLocks noGrp="1"/>
          </p:cNvSpPr>
          <p:nvPr>
            <p:ph type="sldNum" sz="quarter" idx="12"/>
          </p:nvPr>
        </p:nvSpPr>
        <p:spPr/>
        <p:txBody>
          <a:bodyPr/>
          <a:lstStyle/>
          <a:p>
            <a:fld id="{C3403FB8-6EA8-44AB-9063-D2BAFABBF0F4}"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274638"/>
            <a:ext cx="8305800" cy="792162"/>
          </a:xfrm>
        </p:spPr>
        <p:txBody>
          <a:bodyPr/>
          <a:lstStyle/>
          <a:p>
            <a:pPr eaLnBrk="1" hangingPunct="1"/>
            <a:r>
              <a:rPr lang="en-US" sz="4000" b="1" smtClean="0"/>
              <a:t>NUTRITION &amp; MALNUTRITION</a:t>
            </a:r>
          </a:p>
        </p:txBody>
      </p:sp>
      <p:sp>
        <p:nvSpPr>
          <p:cNvPr id="24579" name="Rectangle 3"/>
          <p:cNvSpPr>
            <a:spLocks noGrp="1" noChangeArrowheads="1"/>
          </p:cNvSpPr>
          <p:nvPr>
            <p:ph type="body" idx="1"/>
          </p:nvPr>
        </p:nvSpPr>
        <p:spPr>
          <a:xfrm>
            <a:off x="228600" y="1066800"/>
            <a:ext cx="8686800" cy="5486400"/>
          </a:xfrm>
        </p:spPr>
        <p:txBody>
          <a:bodyPr/>
          <a:lstStyle/>
          <a:p>
            <a:pPr eaLnBrk="1" hangingPunct="1">
              <a:lnSpc>
                <a:spcPct val="130000"/>
              </a:lnSpc>
            </a:pPr>
            <a:r>
              <a:rPr lang="en-US" dirty="0" smtClean="0"/>
              <a:t>By the end of this unit you should be able to:</a:t>
            </a:r>
          </a:p>
          <a:p>
            <a:pPr lvl="1" eaLnBrk="1" hangingPunct="1">
              <a:lnSpc>
                <a:spcPct val="130000"/>
              </a:lnSpc>
            </a:pPr>
            <a:r>
              <a:rPr lang="en-US" dirty="0" smtClean="0"/>
              <a:t>Define normal nutrition and malnutrition.</a:t>
            </a:r>
          </a:p>
          <a:p>
            <a:pPr lvl="1" eaLnBrk="1" hangingPunct="1">
              <a:lnSpc>
                <a:spcPct val="130000"/>
              </a:lnSpc>
            </a:pPr>
            <a:r>
              <a:rPr lang="en-US" dirty="0" smtClean="0"/>
              <a:t>List the main food groups.</a:t>
            </a:r>
          </a:p>
          <a:p>
            <a:pPr lvl="1" eaLnBrk="1" hangingPunct="1">
              <a:lnSpc>
                <a:spcPct val="130000"/>
              </a:lnSpc>
            </a:pPr>
            <a:r>
              <a:rPr lang="en-US" dirty="0" smtClean="0"/>
              <a:t>List the important forms of malnutrition.</a:t>
            </a:r>
          </a:p>
          <a:p>
            <a:pPr lvl="1" eaLnBrk="1" hangingPunct="1">
              <a:lnSpc>
                <a:spcPct val="130000"/>
              </a:lnSpc>
            </a:pPr>
            <a:r>
              <a:rPr lang="en-US" dirty="0" smtClean="0"/>
              <a:t>Diagnose and manage PE(C)M</a:t>
            </a:r>
          </a:p>
          <a:p>
            <a:pPr lvl="1" eaLnBrk="1" hangingPunct="1">
              <a:lnSpc>
                <a:spcPct val="130000"/>
              </a:lnSpc>
            </a:pPr>
            <a:r>
              <a:rPr lang="en-US" dirty="0" smtClean="0"/>
              <a:t>Diagnose and manage vitamin deficiencies.</a:t>
            </a:r>
          </a:p>
          <a:p>
            <a:pPr lvl="1" eaLnBrk="1" hangingPunct="1">
              <a:lnSpc>
                <a:spcPct val="130000"/>
              </a:lnSpc>
            </a:pPr>
            <a:r>
              <a:rPr lang="en-US" dirty="0" smtClean="0"/>
              <a:t>Diagnose and manage iron deficiency.</a:t>
            </a:r>
          </a:p>
          <a:p>
            <a:pPr lvl="1" eaLnBrk="1" hangingPunct="1">
              <a:lnSpc>
                <a:spcPct val="130000"/>
              </a:lnSpc>
            </a:pPr>
            <a:r>
              <a:rPr lang="en-US" dirty="0" smtClean="0"/>
              <a:t>List the common causes of </a:t>
            </a:r>
            <a:r>
              <a:rPr lang="en-US" dirty="0" err="1" smtClean="0"/>
              <a:t>anaemia</a:t>
            </a:r>
            <a:r>
              <a:rPr lang="en-US" dirty="0" smtClean="0"/>
              <a: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868362"/>
          </a:xfrm>
        </p:spPr>
        <p:txBody>
          <a:bodyPr>
            <a:normAutofit fontScale="90000"/>
          </a:bodyPr>
          <a:lstStyle/>
          <a:p>
            <a:pPr eaLnBrk="1" hangingPunct="1"/>
            <a:r>
              <a:rPr lang="en-US" sz="3600" b="1" smtClean="0"/>
              <a:t>Management of Severe</a:t>
            </a:r>
            <a:br>
              <a:rPr lang="en-US" sz="3600" b="1" smtClean="0"/>
            </a:br>
            <a:r>
              <a:rPr lang="en-US" sz="3600" b="1" smtClean="0"/>
              <a:t>Malnutrition</a:t>
            </a:r>
          </a:p>
        </p:txBody>
      </p:sp>
      <p:sp>
        <p:nvSpPr>
          <p:cNvPr id="43011" name="Rectangle 3"/>
          <p:cNvSpPr>
            <a:spLocks noGrp="1" noChangeArrowheads="1"/>
          </p:cNvSpPr>
          <p:nvPr>
            <p:ph type="body" idx="1"/>
          </p:nvPr>
        </p:nvSpPr>
        <p:spPr>
          <a:xfrm>
            <a:off x="381000" y="1295400"/>
            <a:ext cx="8458200" cy="5257800"/>
          </a:xfrm>
        </p:spPr>
        <p:txBody>
          <a:bodyPr anchor="ctr"/>
          <a:lstStyle/>
          <a:p>
            <a:pPr eaLnBrk="1" hangingPunct="1">
              <a:lnSpc>
                <a:spcPct val="150000"/>
              </a:lnSpc>
            </a:pPr>
            <a:r>
              <a:rPr lang="en-US" sz="2800" dirty="0" err="1" smtClean="0"/>
              <a:t>Mang’mt</a:t>
            </a:r>
            <a:r>
              <a:rPr lang="en-US" sz="2800" dirty="0" smtClean="0"/>
              <a:t> of children with </a:t>
            </a:r>
            <a:r>
              <a:rPr lang="en-US" sz="2800" dirty="0" err="1" smtClean="0"/>
              <a:t>marasmus</a:t>
            </a:r>
            <a:r>
              <a:rPr lang="en-US" sz="2800" dirty="0" smtClean="0"/>
              <a:t>, kwashiorkor &amp; </a:t>
            </a:r>
            <a:r>
              <a:rPr lang="en-US" sz="2800" dirty="0" err="1" smtClean="0"/>
              <a:t>marasmic</a:t>
            </a:r>
            <a:r>
              <a:rPr lang="en-US" sz="2800" dirty="0" smtClean="0"/>
              <a:t> kwashiorkor (i.e. severe malnutrition) is very similar.</a:t>
            </a:r>
          </a:p>
          <a:p>
            <a:pPr eaLnBrk="1" hangingPunct="1">
              <a:lnSpc>
                <a:spcPct val="150000"/>
              </a:lnSpc>
            </a:pPr>
            <a:r>
              <a:rPr lang="en-US" sz="2800" dirty="0" smtClean="0"/>
              <a:t>Can be severely ill &amp; will need hospitalization:</a:t>
            </a:r>
          </a:p>
          <a:p>
            <a:pPr lvl="1" eaLnBrk="1" hangingPunct="1">
              <a:lnSpc>
                <a:spcPct val="150000"/>
              </a:lnSpc>
            </a:pPr>
            <a:r>
              <a:rPr lang="en-US" dirty="0" smtClean="0"/>
              <a:t>Initial resuscitation</a:t>
            </a:r>
          </a:p>
          <a:p>
            <a:pPr lvl="1" eaLnBrk="1" hangingPunct="1">
              <a:lnSpc>
                <a:spcPct val="150000"/>
              </a:lnSpc>
            </a:pPr>
            <a:r>
              <a:rPr lang="en-US" dirty="0" smtClean="0"/>
              <a:t>Nutritional rehabilitation</a:t>
            </a:r>
          </a:p>
          <a:p>
            <a:pPr lvl="1" eaLnBrk="1" hangingPunct="1">
              <a:lnSpc>
                <a:spcPct val="150000"/>
              </a:lnSpc>
            </a:pPr>
            <a:r>
              <a:rPr lang="en-US" dirty="0" smtClean="0"/>
              <a:t>Follow up</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Resuscitation Needed</a:t>
            </a:r>
          </a:p>
        </p:txBody>
      </p:sp>
      <p:sp>
        <p:nvSpPr>
          <p:cNvPr id="44035" name="Rectangle 3"/>
          <p:cNvSpPr>
            <a:spLocks noGrp="1" noChangeArrowheads="1"/>
          </p:cNvSpPr>
          <p:nvPr>
            <p:ph type="body" idx="1"/>
          </p:nvPr>
        </p:nvSpPr>
        <p:spPr>
          <a:xfrm>
            <a:off x="457200" y="1371600"/>
            <a:ext cx="8305800" cy="5105400"/>
          </a:xfrm>
        </p:spPr>
        <p:txBody>
          <a:bodyPr anchor="ctr"/>
          <a:lstStyle/>
          <a:p>
            <a:pPr eaLnBrk="1" hangingPunct="1"/>
            <a:r>
              <a:rPr lang="en-US" sz="2800" dirty="0" smtClean="0"/>
              <a:t>This phase of R</a:t>
            </a:r>
            <a:r>
              <a:rPr lang="en-US" sz="2800" baseline="-25000" dirty="0" smtClean="0"/>
              <a:t>x</a:t>
            </a:r>
            <a:r>
              <a:rPr lang="en-US" sz="2800" dirty="0" smtClean="0"/>
              <a:t> usually lasts about a wk</a:t>
            </a:r>
          </a:p>
          <a:p>
            <a:pPr lvl="1" eaLnBrk="1" hangingPunct="1"/>
            <a:r>
              <a:rPr lang="en-US" sz="2400" dirty="0" smtClean="0"/>
              <a:t>Correct &amp; avoid </a:t>
            </a:r>
            <a:r>
              <a:rPr lang="en-US" sz="2400" dirty="0" err="1" smtClean="0"/>
              <a:t>hypoglycaemia</a:t>
            </a:r>
            <a:r>
              <a:rPr lang="en-US" sz="2400" dirty="0" smtClean="0"/>
              <a:t>, hypothermia or dehydration.</a:t>
            </a:r>
          </a:p>
          <a:p>
            <a:pPr lvl="1" eaLnBrk="1" hangingPunct="1"/>
            <a:r>
              <a:rPr lang="en-US" sz="2400" dirty="0" smtClean="0"/>
              <a:t>broad spectrum antibiotics for a week</a:t>
            </a:r>
          </a:p>
          <a:p>
            <a:pPr lvl="1" eaLnBrk="1" hangingPunct="1"/>
            <a:r>
              <a:rPr lang="en-US" sz="2400" dirty="0" smtClean="0"/>
              <a:t>oral or NGT feeds every 3 hours, both day &amp; night, as soon as possible</a:t>
            </a:r>
          </a:p>
          <a:p>
            <a:pPr lvl="1" eaLnBrk="1" hangingPunct="1"/>
            <a:r>
              <a:rPr lang="en-US" sz="2400" dirty="0" smtClean="0"/>
              <a:t>Give oral </a:t>
            </a:r>
            <a:r>
              <a:rPr lang="en-US" sz="2400" dirty="0" err="1" smtClean="0"/>
              <a:t>KCl</a:t>
            </a:r>
            <a:r>
              <a:rPr lang="en-US" sz="2400" dirty="0" smtClean="0"/>
              <a:t>  4 to 6 </a:t>
            </a:r>
            <a:r>
              <a:rPr lang="en-US" sz="2400" dirty="0" err="1" smtClean="0"/>
              <a:t>mmol</a:t>
            </a:r>
            <a:r>
              <a:rPr lang="en-US" sz="2400" dirty="0" smtClean="0"/>
              <a:t>/kg/day</a:t>
            </a:r>
          </a:p>
          <a:p>
            <a:pPr lvl="1" eaLnBrk="1" hangingPunct="1"/>
            <a:r>
              <a:rPr lang="en-US" sz="2400" dirty="0" smtClean="0"/>
              <a:t>Also give extra mg, 0.4 to 0.6 </a:t>
            </a:r>
            <a:r>
              <a:rPr lang="en-US" sz="2400" dirty="0" err="1" smtClean="0"/>
              <a:t>mmol</a:t>
            </a:r>
            <a:r>
              <a:rPr lang="en-US" sz="2400" dirty="0" smtClean="0"/>
              <a:t>/kg/day, as well as zinc 2 mg/kg/day, folic acid 5 mg per day</a:t>
            </a:r>
          </a:p>
          <a:p>
            <a:pPr lvl="1" eaLnBrk="1" hangingPunct="1"/>
            <a:r>
              <a:rPr lang="en-US" sz="2400" dirty="0" smtClean="0"/>
              <a:t>multivitamin syrup 10 ml per day and</a:t>
            </a:r>
          </a:p>
          <a:p>
            <a:pPr lvl="1" eaLnBrk="1" hangingPunct="1"/>
            <a:r>
              <a:rPr lang="en-US" sz="2400" dirty="0" smtClean="0"/>
              <a:t>vitamin A 50 000 to 100 000 units on day 1.</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81000" y="274638"/>
            <a:ext cx="8305800" cy="868362"/>
          </a:xfrm>
        </p:spPr>
        <p:txBody>
          <a:bodyPr/>
          <a:lstStyle/>
          <a:p>
            <a:pPr eaLnBrk="1" hangingPunct="1"/>
            <a:r>
              <a:rPr lang="en-US" sz="4000" b="1" smtClean="0"/>
              <a:t>Nutritional Rehabilitation</a:t>
            </a:r>
          </a:p>
        </p:txBody>
      </p:sp>
      <p:sp>
        <p:nvSpPr>
          <p:cNvPr id="45059" name="Rectangle 3"/>
          <p:cNvSpPr>
            <a:spLocks noGrp="1" noChangeArrowheads="1"/>
          </p:cNvSpPr>
          <p:nvPr>
            <p:ph type="body" idx="1"/>
          </p:nvPr>
        </p:nvSpPr>
        <p:spPr>
          <a:xfrm>
            <a:off x="304800" y="1219200"/>
            <a:ext cx="8610600" cy="5334000"/>
          </a:xfrm>
        </p:spPr>
        <p:txBody>
          <a:bodyPr anchor="ctr"/>
          <a:lstStyle/>
          <a:p>
            <a:pPr eaLnBrk="1" hangingPunct="1">
              <a:lnSpc>
                <a:spcPct val="120000"/>
              </a:lnSpc>
            </a:pPr>
            <a:r>
              <a:rPr lang="en-US" sz="2800" dirty="0" smtClean="0"/>
              <a:t>When the appetite improves &amp; looks better</a:t>
            </a:r>
          </a:p>
          <a:p>
            <a:pPr lvl="1" eaLnBrk="1" hangingPunct="1">
              <a:lnSpc>
                <a:spcPct val="120000"/>
              </a:lnSpc>
            </a:pPr>
            <a:r>
              <a:rPr lang="en-US" sz="2400" dirty="0" smtClean="0"/>
              <a:t>a higher protein diet can be started. </a:t>
            </a:r>
          </a:p>
          <a:p>
            <a:pPr lvl="1" eaLnBrk="1" hangingPunct="1">
              <a:lnSpc>
                <a:spcPct val="120000"/>
              </a:lnSpc>
            </a:pPr>
            <a:r>
              <a:rPr lang="en-US" sz="2400" dirty="0" smtClean="0"/>
              <a:t>continue folic acid 5 mg daily for 5 days.</a:t>
            </a:r>
          </a:p>
          <a:p>
            <a:pPr lvl="1" eaLnBrk="1" hangingPunct="1">
              <a:lnSpc>
                <a:spcPct val="120000"/>
              </a:lnSpc>
            </a:pPr>
            <a:r>
              <a:rPr lang="en-US" sz="2400" dirty="0" smtClean="0"/>
              <a:t>continue multivitamin syrup 10 ml daily.</a:t>
            </a:r>
          </a:p>
          <a:p>
            <a:pPr lvl="1" eaLnBrk="1" hangingPunct="1">
              <a:lnSpc>
                <a:spcPct val="120000"/>
              </a:lnSpc>
            </a:pPr>
            <a:r>
              <a:rPr lang="en-US" sz="2400" dirty="0" smtClean="0"/>
              <a:t>treat for worms with </a:t>
            </a:r>
            <a:r>
              <a:rPr lang="en-US" sz="2400" dirty="0" err="1" smtClean="0"/>
              <a:t>mebendazole</a:t>
            </a:r>
            <a:endParaRPr lang="en-US" sz="2400" dirty="0" smtClean="0"/>
          </a:p>
          <a:p>
            <a:pPr lvl="1" eaLnBrk="1" hangingPunct="1">
              <a:lnSpc>
                <a:spcPct val="120000"/>
              </a:lnSpc>
            </a:pPr>
            <a:r>
              <a:rPr lang="en-US" sz="2400" dirty="0" smtClean="0"/>
              <a:t>oral iron 6 mg elemental iron/kg/day for 12 weeks, starting ONLY when the child is gaining weight and any </a:t>
            </a:r>
            <a:r>
              <a:rPr lang="en-US" sz="2400" dirty="0" err="1" smtClean="0"/>
              <a:t>oedema</a:t>
            </a:r>
            <a:r>
              <a:rPr lang="en-US" sz="2400" dirty="0" smtClean="0"/>
              <a:t> has disappeared.</a:t>
            </a:r>
          </a:p>
          <a:p>
            <a:pPr eaLnBrk="1" hangingPunct="1">
              <a:lnSpc>
                <a:spcPct val="120000"/>
              </a:lnSpc>
            </a:pPr>
            <a:r>
              <a:rPr lang="en-US" dirty="0" smtClean="0"/>
              <a:t>Monitor daily weight gain.</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85720" y="142852"/>
            <a:ext cx="8501122" cy="923948"/>
          </a:xfrm>
        </p:spPr>
        <p:txBody>
          <a:bodyPr>
            <a:normAutofit/>
          </a:bodyPr>
          <a:lstStyle/>
          <a:p>
            <a:r>
              <a:rPr lang="en-US" sz="3200" b="1" dirty="0" smtClean="0"/>
              <a:t>Preventing Recurrence of Malnutrition</a:t>
            </a:r>
          </a:p>
        </p:txBody>
      </p:sp>
      <p:sp>
        <p:nvSpPr>
          <p:cNvPr id="46083" name="Rectangle 3"/>
          <p:cNvSpPr>
            <a:spLocks noGrp="1" noChangeArrowheads="1"/>
          </p:cNvSpPr>
          <p:nvPr>
            <p:ph type="body" idx="1"/>
          </p:nvPr>
        </p:nvSpPr>
        <p:spPr>
          <a:xfrm>
            <a:off x="381000" y="1143000"/>
            <a:ext cx="8382000" cy="5410200"/>
          </a:xfrm>
        </p:spPr>
        <p:txBody>
          <a:bodyPr anchor="ctr"/>
          <a:lstStyle/>
          <a:p>
            <a:pPr eaLnBrk="1" hangingPunct="1"/>
            <a:r>
              <a:rPr lang="en-US" sz="2800" dirty="0" smtClean="0"/>
              <a:t>Give education &amp; financial support to provide a good diet.</a:t>
            </a:r>
          </a:p>
          <a:p>
            <a:pPr eaLnBrk="1" hangingPunct="1">
              <a:spcAft>
                <a:spcPts val="600"/>
              </a:spcAft>
            </a:pPr>
            <a:r>
              <a:rPr lang="en-US" sz="2800" dirty="0" smtClean="0"/>
              <a:t>Regular follow up with weighing is essential.</a:t>
            </a:r>
          </a:p>
          <a:p>
            <a:pPr eaLnBrk="1" hangingPunct="1">
              <a:buFont typeface="Wingdings" pitchFamily="2" charset="2"/>
              <a:buChar char="Ø"/>
            </a:pPr>
            <a:r>
              <a:rPr lang="en-US" sz="2800" dirty="0" smtClean="0"/>
              <a:t>In poor communities:</a:t>
            </a:r>
          </a:p>
          <a:p>
            <a:pPr lvl="1" eaLnBrk="1" hangingPunct="1">
              <a:spcAft>
                <a:spcPts val="600"/>
              </a:spcAft>
              <a:buFont typeface="Wingdings" pitchFamily="2" charset="2"/>
              <a:buChar char="§"/>
            </a:pPr>
            <a:r>
              <a:rPr lang="en-US" sz="2400" dirty="0" smtClean="0"/>
              <a:t>Breastfeeding to 6 months of age or longer</a:t>
            </a:r>
          </a:p>
          <a:p>
            <a:pPr lvl="1" eaLnBrk="1" hangingPunct="1">
              <a:spcAft>
                <a:spcPts val="600"/>
              </a:spcAft>
              <a:buFont typeface="Wingdings" pitchFamily="2" charset="2"/>
              <a:buChar char="§"/>
            </a:pPr>
            <a:r>
              <a:rPr lang="en-US" sz="2400" dirty="0" smtClean="0"/>
              <a:t>Complementary feeding from 6 to 24 months </a:t>
            </a:r>
          </a:p>
          <a:p>
            <a:pPr lvl="1" eaLnBrk="1" hangingPunct="1">
              <a:spcAft>
                <a:spcPts val="600"/>
              </a:spcAft>
              <a:buFont typeface="Wingdings" pitchFamily="2" charset="2"/>
              <a:buChar char="§"/>
            </a:pPr>
            <a:r>
              <a:rPr lang="en-US" sz="2400" dirty="0" smtClean="0"/>
              <a:t>Prevent infections, especially </a:t>
            </a:r>
            <a:r>
              <a:rPr lang="en-US" sz="2400" dirty="0" err="1" smtClean="0"/>
              <a:t>diarrhoea</a:t>
            </a:r>
            <a:endParaRPr lang="en-US" sz="2400" dirty="0" smtClean="0"/>
          </a:p>
          <a:p>
            <a:pPr lvl="1" eaLnBrk="1" hangingPunct="1">
              <a:spcAft>
                <a:spcPts val="600"/>
              </a:spcAft>
              <a:buFont typeface="Wingdings" pitchFamily="2" charset="2"/>
              <a:buChar char="§"/>
            </a:pPr>
            <a:r>
              <a:rPr lang="en-US" sz="2400" dirty="0" smtClean="0"/>
              <a:t>Routine weighing, </a:t>
            </a:r>
            <a:r>
              <a:rPr lang="en-US" sz="2400" dirty="0" err="1" smtClean="0"/>
              <a:t>immunisation</a:t>
            </a:r>
            <a:r>
              <a:rPr lang="en-US" sz="2400" dirty="0" smtClean="0"/>
              <a:t> &amp; use of the chart</a:t>
            </a:r>
          </a:p>
          <a:p>
            <a:pPr lvl="1" eaLnBrk="1" hangingPunct="1">
              <a:spcAft>
                <a:spcPts val="600"/>
              </a:spcAft>
              <a:buFont typeface="Wingdings" pitchFamily="2" charset="2"/>
              <a:buChar char="§"/>
            </a:pPr>
            <a:r>
              <a:rPr lang="en-US" sz="2400" dirty="0" smtClean="0"/>
              <a:t>Social support for mothers</a:t>
            </a:r>
          </a:p>
          <a:p>
            <a:pPr lvl="1" eaLnBrk="1" hangingPunct="1">
              <a:spcAft>
                <a:spcPts val="600"/>
              </a:spcAft>
              <a:buFont typeface="Wingdings" pitchFamily="2" charset="2"/>
              <a:buChar char="§"/>
            </a:pPr>
            <a:r>
              <a:rPr lang="en-US" sz="2400" dirty="0" smtClean="0"/>
              <a:t>School feeding projects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04800" y="274638"/>
            <a:ext cx="8534400" cy="1797040"/>
          </a:xfrm>
        </p:spPr>
        <p:txBody>
          <a:bodyPr>
            <a:noAutofit/>
          </a:bodyPr>
          <a:lstStyle/>
          <a:p>
            <a:pPr eaLnBrk="1" hangingPunct="1"/>
            <a:r>
              <a:rPr lang="en-US" sz="4000" b="1" dirty="0" smtClean="0"/>
              <a:t>Effect of Severe Malnutrition</a:t>
            </a:r>
            <a:br>
              <a:rPr lang="en-US" sz="4000" b="1" dirty="0" smtClean="0"/>
            </a:br>
            <a:r>
              <a:rPr lang="en-US" sz="4000" b="1" dirty="0" smtClean="0"/>
              <a:t>on Mental Development</a:t>
            </a:r>
          </a:p>
        </p:txBody>
      </p:sp>
      <p:sp>
        <p:nvSpPr>
          <p:cNvPr id="47107" name="Rectangle 3"/>
          <p:cNvSpPr>
            <a:spLocks noGrp="1" noChangeArrowheads="1"/>
          </p:cNvSpPr>
          <p:nvPr>
            <p:ph type="body" idx="1"/>
          </p:nvPr>
        </p:nvSpPr>
        <p:spPr>
          <a:xfrm>
            <a:off x="304800" y="1676400"/>
            <a:ext cx="8534400" cy="4876800"/>
          </a:xfrm>
        </p:spPr>
        <p:txBody>
          <a:bodyPr anchor="ctr"/>
          <a:lstStyle/>
          <a:p>
            <a:pPr eaLnBrk="1" hangingPunct="1">
              <a:lnSpc>
                <a:spcPct val="120000"/>
              </a:lnSpc>
              <a:spcBef>
                <a:spcPts val="1800"/>
              </a:spcBef>
              <a:spcAft>
                <a:spcPts val="3000"/>
              </a:spcAft>
            </a:pPr>
            <a:r>
              <a:rPr lang="en-US" dirty="0" smtClean="0"/>
              <a:t>Sequel - poor growth &amp; wasting of the brain.</a:t>
            </a:r>
          </a:p>
          <a:p>
            <a:pPr eaLnBrk="1" hangingPunct="1">
              <a:lnSpc>
                <a:spcPct val="120000"/>
              </a:lnSpc>
              <a:spcBef>
                <a:spcPts val="1800"/>
              </a:spcBef>
              <a:spcAft>
                <a:spcPts val="3000"/>
              </a:spcAft>
            </a:pPr>
            <a:r>
              <a:rPr lang="en-US" dirty="0" smtClean="0"/>
              <a:t>These children are lethargic, not interested in their surroundings, irritable and unhappy. </a:t>
            </a:r>
          </a:p>
          <a:p>
            <a:pPr eaLnBrk="1" hangingPunct="1">
              <a:lnSpc>
                <a:spcPct val="120000"/>
              </a:lnSpc>
              <a:spcBef>
                <a:spcPts val="1800"/>
              </a:spcBef>
              <a:spcAft>
                <a:spcPts val="3000"/>
              </a:spcAft>
            </a:pPr>
            <a:r>
              <a:rPr lang="en-US" dirty="0" smtClean="0"/>
              <a:t>Once they start recovering &amp; smiling, they need to be stimulated &amp; given TLC.</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pPr eaLnBrk="1" hangingPunct="1"/>
            <a:r>
              <a:rPr lang="en-US" sz="4000" b="1" dirty="0" smtClean="0"/>
              <a:t>MICRONUTRIENTS</a:t>
            </a:r>
          </a:p>
        </p:txBody>
      </p:sp>
      <p:sp>
        <p:nvSpPr>
          <p:cNvPr id="48131" name="Rectangle 3"/>
          <p:cNvSpPr>
            <a:spLocks noGrp="1" noChangeArrowheads="1"/>
          </p:cNvSpPr>
          <p:nvPr>
            <p:ph type="body" idx="1"/>
          </p:nvPr>
        </p:nvSpPr>
        <p:spPr>
          <a:xfrm>
            <a:off x="304800" y="1447800"/>
            <a:ext cx="8534400" cy="5105400"/>
          </a:xfrm>
        </p:spPr>
        <p:txBody>
          <a:bodyPr anchor="ctr"/>
          <a:lstStyle/>
          <a:p>
            <a:pPr eaLnBrk="1" hangingPunct="1">
              <a:lnSpc>
                <a:spcPct val="150000"/>
              </a:lnSpc>
            </a:pPr>
            <a:r>
              <a:rPr lang="en-US" dirty="0" smtClean="0"/>
              <a:t>needed in much smaller amounts. Divided into:</a:t>
            </a:r>
          </a:p>
          <a:p>
            <a:pPr lvl="1" eaLnBrk="1" hangingPunct="1">
              <a:lnSpc>
                <a:spcPct val="300000"/>
              </a:lnSpc>
            </a:pPr>
            <a:r>
              <a:rPr lang="en-US" dirty="0" smtClean="0">
                <a:solidFill>
                  <a:srgbClr val="7030A0"/>
                </a:solidFill>
              </a:rPr>
              <a:t>Vitamins</a:t>
            </a:r>
          </a:p>
          <a:p>
            <a:pPr lvl="1" eaLnBrk="1" hangingPunct="1">
              <a:lnSpc>
                <a:spcPct val="300000"/>
              </a:lnSpc>
            </a:pPr>
            <a:r>
              <a:rPr lang="en-US" dirty="0" smtClean="0">
                <a:solidFill>
                  <a:srgbClr val="7030A0"/>
                </a:solidFill>
              </a:rPr>
              <a:t>Trace elements (minerals)</a:t>
            </a:r>
          </a:p>
          <a:p>
            <a:pPr lvl="1" eaLnBrk="1" hangingPunct="1">
              <a:lnSpc>
                <a:spcPct val="300000"/>
              </a:lnSpc>
            </a:pPr>
            <a:r>
              <a:rPr lang="en-US" dirty="0" smtClean="0">
                <a:solidFill>
                  <a:srgbClr val="7030A0"/>
                </a:solidFill>
              </a:rPr>
              <a:t>Iron</a:t>
            </a:r>
            <a:endParaRPr lang="en-US" dirty="0" smtClean="0"/>
          </a:p>
        </p:txBody>
      </p:sp>
      <p:sp>
        <p:nvSpPr>
          <p:cNvPr id="4" name="Slide Number Placeholder 3"/>
          <p:cNvSpPr>
            <a:spLocks noGrp="1"/>
          </p:cNvSpPr>
          <p:nvPr>
            <p:ph type="sldNum" sz="quarter" idx="12"/>
          </p:nvPr>
        </p:nvSpPr>
        <p:spPr/>
        <p:txBody>
          <a:bodyPr/>
          <a:lstStyle/>
          <a:p>
            <a:fld id="{C3403FB8-6EA8-44AB-9063-D2BAFABBF0F4}"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4638"/>
            <a:ext cx="8229600" cy="868362"/>
          </a:xfrm>
        </p:spPr>
        <p:txBody>
          <a:bodyPr/>
          <a:lstStyle/>
          <a:p>
            <a:pPr eaLnBrk="1" hangingPunct="1"/>
            <a:r>
              <a:rPr lang="en-US" sz="4000" b="1" smtClean="0"/>
              <a:t>Vitamin Deficiencies</a:t>
            </a:r>
          </a:p>
        </p:txBody>
      </p:sp>
      <p:sp>
        <p:nvSpPr>
          <p:cNvPr id="49155" name="Rectangle 3"/>
          <p:cNvSpPr>
            <a:spLocks noGrp="1" noChangeArrowheads="1"/>
          </p:cNvSpPr>
          <p:nvPr>
            <p:ph type="body" idx="1"/>
          </p:nvPr>
        </p:nvSpPr>
        <p:spPr>
          <a:xfrm>
            <a:off x="304800" y="1219200"/>
            <a:ext cx="8458200" cy="5334000"/>
          </a:xfrm>
        </p:spPr>
        <p:txBody>
          <a:bodyPr/>
          <a:lstStyle/>
          <a:p>
            <a:pPr eaLnBrk="1" hangingPunct="1"/>
            <a:r>
              <a:rPr lang="en-US" smtClean="0"/>
              <a:t>For healthy growth &amp; normal metabolism. </a:t>
            </a:r>
          </a:p>
          <a:p>
            <a:pPr eaLnBrk="1" hangingPunct="1"/>
            <a:r>
              <a:rPr lang="en-US" smtClean="0"/>
              <a:t>A deficiency of one or more vitamins (hypovitaminosis) causes nutritional illness.</a:t>
            </a:r>
          </a:p>
          <a:p>
            <a:pPr eaLnBrk="1" hangingPunct="1"/>
            <a:r>
              <a:rPr lang="en-US" smtClean="0"/>
              <a:t>Common vitamin deficiencies in children</a:t>
            </a:r>
          </a:p>
          <a:p>
            <a:pPr lvl="1" eaLnBrk="1" hangingPunct="1"/>
            <a:r>
              <a:rPr lang="en-US" smtClean="0">
                <a:solidFill>
                  <a:srgbClr val="7030A0"/>
                </a:solidFill>
              </a:rPr>
              <a:t>Vitamin A deficiency</a:t>
            </a:r>
          </a:p>
          <a:p>
            <a:pPr lvl="1" eaLnBrk="1" hangingPunct="1"/>
            <a:r>
              <a:rPr lang="en-US" smtClean="0">
                <a:solidFill>
                  <a:srgbClr val="7030A0"/>
                </a:solidFill>
              </a:rPr>
              <a:t>Vitamin B group deficiencies (e.g. pellagra)</a:t>
            </a:r>
          </a:p>
          <a:p>
            <a:pPr lvl="1" eaLnBrk="1" hangingPunct="1"/>
            <a:r>
              <a:rPr lang="en-US" smtClean="0">
                <a:solidFill>
                  <a:srgbClr val="7030A0"/>
                </a:solidFill>
              </a:rPr>
              <a:t>Vitamin C deficiency (scurvy)</a:t>
            </a:r>
          </a:p>
          <a:p>
            <a:pPr lvl="1" eaLnBrk="1" hangingPunct="1"/>
            <a:r>
              <a:rPr lang="en-US" smtClean="0">
                <a:solidFill>
                  <a:srgbClr val="7030A0"/>
                </a:solidFill>
              </a:rPr>
              <a:t>Vitamin D deficiency (rickets)</a:t>
            </a:r>
          </a:p>
          <a:p>
            <a:pPr lvl="1" eaLnBrk="1" hangingPunct="1"/>
            <a:r>
              <a:rPr lang="en-US" smtClean="0">
                <a:solidFill>
                  <a:srgbClr val="7030A0"/>
                </a:solidFill>
              </a:rPr>
              <a:t>Vitamin K deficiency (haemorrhagic disease in newborn infants)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8600" y="142852"/>
            <a:ext cx="8686800" cy="1214446"/>
          </a:xfrm>
        </p:spPr>
        <p:txBody>
          <a:bodyPr>
            <a:noAutofit/>
          </a:bodyPr>
          <a:lstStyle/>
          <a:p>
            <a:pPr eaLnBrk="1" hangingPunct="1"/>
            <a:r>
              <a:rPr lang="en-US" sz="4000" b="1" dirty="0" smtClean="0"/>
              <a:t>Children at Greatest Risk of</a:t>
            </a:r>
            <a:br>
              <a:rPr lang="en-US" sz="4000" b="1" dirty="0" smtClean="0"/>
            </a:br>
            <a:r>
              <a:rPr lang="en-US" sz="4000" b="1" dirty="0" smtClean="0"/>
              <a:t>Vitamin A deficiency</a:t>
            </a:r>
          </a:p>
        </p:txBody>
      </p:sp>
      <p:sp>
        <p:nvSpPr>
          <p:cNvPr id="50179" name="Rectangle 3"/>
          <p:cNvSpPr>
            <a:spLocks noGrp="1" noChangeArrowheads="1"/>
          </p:cNvSpPr>
          <p:nvPr>
            <p:ph type="body" idx="1"/>
          </p:nvPr>
        </p:nvSpPr>
        <p:spPr>
          <a:xfrm>
            <a:off x="304800" y="1371600"/>
            <a:ext cx="8610600" cy="5181600"/>
          </a:xfrm>
        </p:spPr>
        <p:txBody>
          <a:bodyPr anchor="ctr">
            <a:normAutofit/>
          </a:bodyPr>
          <a:lstStyle/>
          <a:p>
            <a:pPr eaLnBrk="1" hangingPunct="1">
              <a:lnSpc>
                <a:spcPct val="150000"/>
              </a:lnSpc>
            </a:pPr>
            <a:r>
              <a:rPr lang="en-US" dirty="0" smtClean="0"/>
              <a:t>Infants who are not breastfed</a:t>
            </a:r>
          </a:p>
          <a:p>
            <a:pPr eaLnBrk="1" hangingPunct="1">
              <a:lnSpc>
                <a:spcPct val="150000"/>
              </a:lnSpc>
            </a:pPr>
            <a:r>
              <a:rPr lang="en-US" dirty="0" smtClean="0"/>
              <a:t>Low birth weight infants</a:t>
            </a:r>
          </a:p>
          <a:p>
            <a:pPr eaLnBrk="1" hangingPunct="1">
              <a:lnSpc>
                <a:spcPct val="150000"/>
              </a:lnSpc>
            </a:pPr>
            <a:r>
              <a:rPr lang="en-US" dirty="0" smtClean="0"/>
              <a:t>Underweight infants on a poor diet</a:t>
            </a:r>
          </a:p>
          <a:p>
            <a:pPr eaLnBrk="1" hangingPunct="1">
              <a:lnSpc>
                <a:spcPct val="150000"/>
              </a:lnSpc>
            </a:pPr>
            <a:r>
              <a:rPr lang="en-US" dirty="0" smtClean="0"/>
              <a:t>Infants with diarrhea, measles, tuberculosis or AIDS</a:t>
            </a:r>
          </a:p>
          <a:p>
            <a:pPr eaLnBrk="1" hangingPunct="1">
              <a:lnSpc>
                <a:spcPct val="150000"/>
              </a:lnSpc>
              <a:buFont typeface="Wingdings" pitchFamily="2" charset="2"/>
              <a:buChar char="v"/>
            </a:pPr>
            <a:r>
              <a:rPr lang="en-US" dirty="0" smtClean="0"/>
              <a:t>Vitamin A deficiency is common in most poor countries &amp; contributes to the death of many children.</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142852"/>
            <a:ext cx="8229600" cy="1285884"/>
          </a:xfrm>
        </p:spPr>
        <p:txBody>
          <a:bodyPr wrap="square" anchor="ctr">
            <a:normAutofit fontScale="90000"/>
          </a:bodyPr>
          <a:lstStyle/>
          <a:p>
            <a:pPr eaLnBrk="1" hangingPunct="1"/>
            <a:r>
              <a:rPr lang="en-GB" sz="4000" b="1" dirty="0" smtClean="0"/>
              <a:t>Presentation of Vitamin A Deficiency</a:t>
            </a:r>
            <a:endParaRPr lang="en-US" sz="4000" b="1" dirty="0" smtClean="0"/>
          </a:p>
        </p:txBody>
      </p:sp>
      <p:sp>
        <p:nvSpPr>
          <p:cNvPr id="51203" name="Rectangle 3"/>
          <p:cNvSpPr>
            <a:spLocks noGrp="1" noChangeArrowheads="1"/>
          </p:cNvSpPr>
          <p:nvPr>
            <p:ph type="body" idx="1"/>
          </p:nvPr>
        </p:nvSpPr>
        <p:spPr>
          <a:xfrm>
            <a:off x="228600" y="914400"/>
            <a:ext cx="8686800" cy="5638800"/>
          </a:xfrm>
        </p:spPr>
        <p:txBody>
          <a:bodyPr anchor="ctr"/>
          <a:lstStyle/>
          <a:p>
            <a:pPr eaLnBrk="1" hangingPunct="1">
              <a:spcAft>
                <a:spcPts val="800"/>
              </a:spcAft>
            </a:pPr>
            <a:r>
              <a:rPr lang="en-US" sz="2800" dirty="0" smtClean="0"/>
              <a:t>Associated with loss of appetite, poor growth and severe infections (especially GE and measles)</a:t>
            </a:r>
          </a:p>
          <a:p>
            <a:pPr eaLnBrk="1" hangingPunct="1">
              <a:spcAft>
                <a:spcPts val="800"/>
              </a:spcAft>
            </a:pPr>
            <a:r>
              <a:rPr lang="en-US" sz="2800" dirty="0" smtClean="0"/>
              <a:t>Severe form causes eye problems &amp; presents with photophobia, night blindness &amp; </a:t>
            </a:r>
            <a:r>
              <a:rPr lang="en-US" sz="2800" dirty="0" err="1" smtClean="0"/>
              <a:t>xerophthalmia</a:t>
            </a:r>
            <a:r>
              <a:rPr lang="en-US" sz="2800" dirty="0" smtClean="0"/>
              <a:t> (dry eyes). It also causes corneal clouding, ulcers &amp; softening (</a:t>
            </a:r>
            <a:r>
              <a:rPr lang="en-US" sz="2800" dirty="0" err="1" smtClean="0"/>
              <a:t>keratomalacia</a:t>
            </a:r>
            <a:r>
              <a:rPr lang="en-US" sz="2800" dirty="0" smtClean="0"/>
              <a:t>) which can lead to corneal scarring &amp; blindness. </a:t>
            </a:r>
          </a:p>
          <a:p>
            <a:pPr eaLnBrk="1" hangingPunct="1">
              <a:spcAft>
                <a:spcPts val="800"/>
              </a:spcAft>
            </a:pPr>
            <a:r>
              <a:rPr lang="en-US" sz="2800" dirty="0" smtClean="0"/>
              <a:t>Severe vitamin A deficiency is the commonest preventable cause of blindness in children in poor countries.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29600" cy="868362"/>
          </a:xfrm>
        </p:spPr>
        <p:txBody>
          <a:bodyPr/>
          <a:lstStyle/>
          <a:p>
            <a:pPr eaLnBrk="1" hangingPunct="1"/>
            <a:r>
              <a:rPr lang="en-US" sz="4000" b="1" smtClean="0"/>
              <a:t>Prevention</a:t>
            </a:r>
          </a:p>
        </p:txBody>
      </p:sp>
      <p:sp>
        <p:nvSpPr>
          <p:cNvPr id="52227" name="Rectangle 3"/>
          <p:cNvSpPr>
            <a:spLocks noGrp="1" noChangeArrowheads="1"/>
          </p:cNvSpPr>
          <p:nvPr>
            <p:ph type="body" idx="1"/>
          </p:nvPr>
        </p:nvSpPr>
        <p:spPr>
          <a:xfrm>
            <a:off x="304800" y="1143000"/>
            <a:ext cx="8534400" cy="5410200"/>
          </a:xfrm>
        </p:spPr>
        <p:txBody>
          <a:bodyPr anchor="ctr"/>
          <a:lstStyle/>
          <a:p>
            <a:pPr eaLnBrk="1" hangingPunct="1">
              <a:spcAft>
                <a:spcPts val="1800"/>
              </a:spcAft>
            </a:pPr>
            <a:r>
              <a:rPr lang="en-US" smtClean="0"/>
              <a:t>vitamin A supplementation or fortification into common foods</a:t>
            </a:r>
          </a:p>
          <a:p>
            <a:pPr eaLnBrk="1" hangingPunct="1">
              <a:spcAft>
                <a:spcPts val="1800"/>
              </a:spcAft>
            </a:pPr>
            <a:r>
              <a:rPr lang="en-US" smtClean="0"/>
              <a:t>The body can make vitamin A from carotene which is present in yellow fruits and vegetables</a:t>
            </a:r>
          </a:p>
          <a:p>
            <a:pPr eaLnBrk="1" hangingPunct="1">
              <a:spcAft>
                <a:spcPts val="1800"/>
              </a:spcAft>
            </a:pPr>
            <a:r>
              <a:rPr lang="en-US" smtClean="0"/>
              <a:t>Vitamin A is present in breast milk, liver, butter and margarine</a:t>
            </a:r>
          </a:p>
        </p:txBody>
      </p:sp>
      <p:sp>
        <p:nvSpPr>
          <p:cNvPr id="4" name="Slide Number Placeholder 3"/>
          <p:cNvSpPr>
            <a:spLocks noGrp="1"/>
          </p:cNvSpPr>
          <p:nvPr>
            <p:ph type="sldNum" sz="quarter" idx="12"/>
          </p:nvPr>
        </p:nvSpPr>
        <p:spPr/>
        <p:txBody>
          <a:bodyPr/>
          <a:lstStyle/>
          <a:p>
            <a:fld id="{C3403FB8-6EA8-44AB-9063-D2BAFABBF0F4}"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868362"/>
          </a:xfrm>
        </p:spPr>
        <p:txBody>
          <a:bodyPr>
            <a:normAutofit fontScale="90000"/>
          </a:bodyPr>
          <a:lstStyle/>
          <a:p>
            <a:pPr eaLnBrk="1" hangingPunct="1"/>
            <a:r>
              <a:rPr lang="en-US" sz="4000" b="1" smtClean="0"/>
              <a:t>Nutrition &amp; Nutritional State</a:t>
            </a:r>
          </a:p>
        </p:txBody>
      </p:sp>
      <p:sp>
        <p:nvSpPr>
          <p:cNvPr id="25603" name="Rectangle 3"/>
          <p:cNvSpPr>
            <a:spLocks noGrp="1" noChangeArrowheads="1"/>
          </p:cNvSpPr>
          <p:nvPr>
            <p:ph type="body" idx="1"/>
          </p:nvPr>
        </p:nvSpPr>
        <p:spPr>
          <a:xfrm>
            <a:off x="304800" y="1219200"/>
            <a:ext cx="8610600" cy="5181600"/>
          </a:xfrm>
        </p:spPr>
        <p:txBody>
          <a:bodyPr/>
          <a:lstStyle/>
          <a:p>
            <a:pPr eaLnBrk="1" hangingPunct="1">
              <a:lnSpc>
                <a:spcPct val="150000"/>
              </a:lnSpc>
            </a:pPr>
            <a:r>
              <a:rPr lang="en-US" sz="2800" smtClean="0">
                <a:solidFill>
                  <a:srgbClr val="FF0000"/>
                </a:solidFill>
              </a:rPr>
              <a:t>What is nutrition?</a:t>
            </a:r>
            <a:endParaRPr lang="en-US" sz="2800" smtClean="0"/>
          </a:p>
          <a:p>
            <a:pPr lvl="1" eaLnBrk="1" hangingPunct="1">
              <a:lnSpc>
                <a:spcPct val="150000"/>
              </a:lnSpc>
            </a:pPr>
            <a:r>
              <a:rPr lang="en-US" sz="2400" smtClean="0"/>
              <a:t>is the food (diet) that a child eats and drinks.</a:t>
            </a:r>
          </a:p>
          <a:p>
            <a:pPr eaLnBrk="1" hangingPunct="1">
              <a:lnSpc>
                <a:spcPct val="150000"/>
              </a:lnSpc>
            </a:pPr>
            <a:r>
              <a:rPr lang="en-US" sz="2800" smtClean="0">
                <a:solidFill>
                  <a:srgbClr val="FF0000"/>
                </a:solidFill>
              </a:rPr>
              <a:t>What is the nutritional state?</a:t>
            </a:r>
            <a:r>
              <a:rPr lang="en-US" sz="2800" smtClean="0"/>
              <a:t> </a:t>
            </a:r>
          </a:p>
          <a:p>
            <a:pPr lvl="1" eaLnBrk="1" hangingPunct="1">
              <a:lnSpc>
                <a:spcPct val="150000"/>
              </a:lnSpc>
            </a:pPr>
            <a:r>
              <a:rPr lang="en-US" sz="2400" i="1" smtClean="0"/>
              <a:t>is the child’s physical appearance</a:t>
            </a:r>
            <a:r>
              <a:rPr lang="en-US" sz="2400" smtClean="0"/>
              <a:t> which indicates whether well nourished or poorly nourished. </a:t>
            </a:r>
          </a:p>
          <a:p>
            <a:pPr lvl="1" eaLnBrk="1" hangingPunct="1">
              <a:lnSpc>
                <a:spcPct val="150000"/>
              </a:lnSpc>
            </a:pPr>
            <a:r>
              <a:rPr lang="en-US" sz="2400" i="1" smtClean="0"/>
              <a:t>evaluated by clinical examination</a:t>
            </a:r>
            <a:r>
              <a:rPr lang="en-US" sz="2400" smtClean="0"/>
              <a:t> to determine whether the child is underweight or overweight, stunted, wasted or obese, or shows any signs of nutritional  deficiency. </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715962"/>
          </a:xfrm>
        </p:spPr>
        <p:txBody>
          <a:bodyPr/>
          <a:lstStyle/>
          <a:p>
            <a:pPr eaLnBrk="1" hangingPunct="1"/>
            <a:r>
              <a:rPr lang="en-US" sz="4000" b="1" smtClean="0"/>
              <a:t>Treatment</a:t>
            </a:r>
          </a:p>
        </p:txBody>
      </p:sp>
      <p:sp>
        <p:nvSpPr>
          <p:cNvPr id="53251" name="Rectangle 3"/>
          <p:cNvSpPr>
            <a:spLocks noGrp="1" noChangeArrowheads="1"/>
          </p:cNvSpPr>
          <p:nvPr>
            <p:ph type="body" idx="1"/>
          </p:nvPr>
        </p:nvSpPr>
        <p:spPr>
          <a:xfrm>
            <a:off x="381000" y="990600"/>
            <a:ext cx="8458200" cy="5562600"/>
          </a:xfrm>
        </p:spPr>
        <p:txBody>
          <a:bodyPr anchor="ctr"/>
          <a:lstStyle/>
          <a:p>
            <a:pPr eaLnBrk="1" hangingPunct="1">
              <a:lnSpc>
                <a:spcPct val="150000"/>
              </a:lnSpc>
            </a:pPr>
            <a:r>
              <a:rPr lang="en-US" dirty="0" smtClean="0"/>
              <a:t>Children with signs of severe vitamin A def. (eye signs) are treated with 100 000 units of oral vitamin A daily for 2 days followed by a third dose at 6 wks. </a:t>
            </a:r>
          </a:p>
          <a:p>
            <a:pPr eaLnBrk="1" hangingPunct="1">
              <a:lnSpc>
                <a:spcPct val="150000"/>
              </a:lnSpc>
            </a:pPr>
            <a:r>
              <a:rPr lang="en-US" dirty="0" smtClean="0"/>
              <a:t>Children with mild signs only should receive 100 000 units once if they are one year or less, and 100 000 units daily for two days if they are over one year.</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81000" y="274638"/>
            <a:ext cx="8305800" cy="868362"/>
          </a:xfrm>
        </p:spPr>
        <p:txBody>
          <a:bodyPr/>
          <a:lstStyle/>
          <a:p>
            <a:pPr eaLnBrk="1" hangingPunct="1"/>
            <a:r>
              <a:rPr lang="en-US" sz="4000" b="1" smtClean="0"/>
              <a:t>B group vitamins</a:t>
            </a:r>
          </a:p>
        </p:txBody>
      </p:sp>
      <p:sp>
        <p:nvSpPr>
          <p:cNvPr id="54275" name="Rectangle 3"/>
          <p:cNvSpPr>
            <a:spLocks noGrp="1" noChangeArrowheads="1"/>
          </p:cNvSpPr>
          <p:nvPr>
            <p:ph type="body" idx="1"/>
          </p:nvPr>
        </p:nvSpPr>
        <p:spPr/>
        <p:txBody>
          <a:bodyPr anchor="ctr">
            <a:normAutofit lnSpcReduction="10000"/>
          </a:bodyPr>
          <a:lstStyle/>
          <a:p>
            <a:pPr eaLnBrk="1" hangingPunct="1">
              <a:lnSpc>
                <a:spcPct val="90000"/>
              </a:lnSpc>
            </a:pPr>
            <a:r>
              <a:rPr lang="en-US" smtClean="0"/>
              <a:t>water-soluble, not stored in the body.</a:t>
            </a:r>
          </a:p>
          <a:p>
            <a:pPr eaLnBrk="1" hangingPunct="1">
              <a:lnSpc>
                <a:spcPct val="90000"/>
              </a:lnSpc>
              <a:buFontTx/>
              <a:buNone/>
            </a:pPr>
            <a:endParaRPr lang="en-US" smtClean="0"/>
          </a:p>
          <a:p>
            <a:pPr eaLnBrk="1" hangingPunct="1">
              <a:lnSpc>
                <a:spcPct val="90000"/>
              </a:lnSpc>
            </a:pPr>
            <a:r>
              <a:rPr lang="en-US" smtClean="0"/>
              <a:t> Its deficiency causes </a:t>
            </a:r>
            <a:r>
              <a:rPr lang="en-US" smtClean="0">
                <a:solidFill>
                  <a:srgbClr val="7030A0"/>
                </a:solidFill>
              </a:rPr>
              <a:t>pellagra.</a:t>
            </a:r>
          </a:p>
          <a:p>
            <a:pPr eaLnBrk="1" hangingPunct="1">
              <a:lnSpc>
                <a:spcPct val="90000"/>
              </a:lnSpc>
              <a:buFontTx/>
              <a:buNone/>
            </a:pPr>
            <a:endParaRPr lang="en-US" smtClean="0">
              <a:solidFill>
                <a:srgbClr val="7030A0"/>
              </a:solidFill>
            </a:endParaRPr>
          </a:p>
          <a:p>
            <a:pPr eaLnBrk="1" hangingPunct="1">
              <a:lnSpc>
                <a:spcPct val="90000"/>
              </a:lnSpc>
            </a:pPr>
            <a:r>
              <a:rPr lang="en-US" smtClean="0"/>
              <a:t>pellagra presents with scaly erythematous </a:t>
            </a:r>
            <a:r>
              <a:rPr lang="en-US" smtClean="0">
                <a:solidFill>
                  <a:srgbClr val="7030A0"/>
                </a:solidFill>
              </a:rPr>
              <a:t>a skin rash on areas exposed to the sun</a:t>
            </a:r>
            <a:r>
              <a:rPr lang="en-US" smtClean="0"/>
              <a:t>.</a:t>
            </a:r>
          </a:p>
          <a:p>
            <a:pPr eaLnBrk="1" hangingPunct="1">
              <a:lnSpc>
                <a:spcPct val="90000"/>
              </a:lnSpc>
              <a:buFontTx/>
              <a:buNone/>
            </a:pPr>
            <a:endParaRPr lang="en-US" smtClean="0"/>
          </a:p>
          <a:p>
            <a:pPr eaLnBrk="1" hangingPunct="1">
              <a:lnSpc>
                <a:spcPct val="90000"/>
              </a:lnSpc>
            </a:pPr>
            <a:r>
              <a:rPr lang="en-US" smtClean="0"/>
              <a:t>Pellagra is treated with nicotinic acid 100 mg orally, every 4 hours for 3 days.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dirty="0" smtClean="0"/>
              <a:t>scurvy</a:t>
            </a:r>
          </a:p>
        </p:txBody>
      </p:sp>
      <p:sp>
        <p:nvSpPr>
          <p:cNvPr id="55299" name="Rectangle 3"/>
          <p:cNvSpPr>
            <a:spLocks noGrp="1" noChangeArrowheads="1"/>
          </p:cNvSpPr>
          <p:nvPr>
            <p:ph type="body" idx="1"/>
          </p:nvPr>
        </p:nvSpPr>
        <p:spPr>
          <a:xfrm>
            <a:off x="304800" y="1371600"/>
            <a:ext cx="8534400" cy="5181600"/>
          </a:xfrm>
        </p:spPr>
        <p:txBody>
          <a:bodyPr anchor="ctr"/>
          <a:lstStyle/>
          <a:p>
            <a:pPr eaLnBrk="1" hangingPunct="1">
              <a:lnSpc>
                <a:spcPct val="180000"/>
              </a:lnSpc>
            </a:pPr>
            <a:r>
              <a:rPr lang="en-US" sz="2200" dirty="0" smtClean="0"/>
              <a:t>Lack of vitamin C, which is found in fruits &amp; vegetables. </a:t>
            </a:r>
          </a:p>
          <a:p>
            <a:pPr eaLnBrk="1" hangingPunct="1">
              <a:lnSpc>
                <a:spcPct val="180000"/>
              </a:lnSpc>
            </a:pPr>
            <a:r>
              <a:rPr lang="en-US" sz="2200" dirty="0" smtClean="0"/>
              <a:t>It is uncommon in older children but sometimes is seen in infants on a poor diet without breast milk (which is rich in vitamin C). </a:t>
            </a:r>
          </a:p>
          <a:p>
            <a:pPr eaLnBrk="1" hangingPunct="1">
              <a:lnSpc>
                <a:spcPct val="180000"/>
              </a:lnSpc>
            </a:pPr>
            <a:r>
              <a:rPr lang="en-US" sz="2200" dirty="0" smtClean="0"/>
              <a:t>Scurvy causes painful, tender bones (due to bleeding under the </a:t>
            </a:r>
            <a:r>
              <a:rPr lang="en-US" sz="2200" dirty="0" err="1" smtClean="0"/>
              <a:t>periosteum</a:t>
            </a:r>
            <a:r>
              <a:rPr lang="en-US" sz="2200" dirty="0" smtClean="0"/>
              <a:t>) which presents in infants with irritability and crying when handled. Bleeding gums are rare.</a:t>
            </a:r>
          </a:p>
          <a:p>
            <a:pPr eaLnBrk="1" hangingPunct="1">
              <a:lnSpc>
                <a:spcPct val="180000"/>
              </a:lnSpc>
            </a:pPr>
            <a:r>
              <a:rPr lang="en-US" sz="2200" dirty="0" smtClean="0"/>
              <a:t>R</a:t>
            </a:r>
            <a:r>
              <a:rPr lang="en-US" sz="2200" baseline="-25000" dirty="0" smtClean="0"/>
              <a:t>x   </a:t>
            </a:r>
            <a:r>
              <a:rPr lang="en-US" sz="2200" dirty="0" smtClean="0"/>
              <a:t>250 mg vitamin C orally QID X 5 days, also correct the diet.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74638"/>
            <a:ext cx="8229600" cy="715962"/>
          </a:xfrm>
        </p:spPr>
        <p:txBody>
          <a:bodyPr/>
          <a:lstStyle/>
          <a:p>
            <a:pPr eaLnBrk="1" hangingPunct="1"/>
            <a:r>
              <a:rPr lang="en-US" sz="4000" b="1" smtClean="0"/>
              <a:t>Rickets</a:t>
            </a:r>
          </a:p>
        </p:txBody>
      </p:sp>
      <p:sp>
        <p:nvSpPr>
          <p:cNvPr id="56323" name="Rectangle 3"/>
          <p:cNvSpPr>
            <a:spLocks noGrp="1" noChangeArrowheads="1"/>
          </p:cNvSpPr>
          <p:nvPr>
            <p:ph type="body" idx="1"/>
          </p:nvPr>
        </p:nvSpPr>
        <p:spPr>
          <a:xfrm>
            <a:off x="304800" y="1295400"/>
            <a:ext cx="8534400" cy="5257800"/>
          </a:xfrm>
        </p:spPr>
        <p:txBody>
          <a:bodyPr anchor="ctr"/>
          <a:lstStyle/>
          <a:p>
            <a:pPr eaLnBrk="1" hangingPunct="1">
              <a:lnSpc>
                <a:spcPct val="140000"/>
              </a:lnSpc>
              <a:spcAft>
                <a:spcPts val="3000"/>
              </a:spcAft>
            </a:pPr>
            <a:r>
              <a:rPr lang="en-US" dirty="0" smtClean="0"/>
              <a:t>A clinical syndrome of deformities of growing bones &amp; delayed physical milestones usually caused by lack of </a:t>
            </a:r>
            <a:r>
              <a:rPr lang="en-US" dirty="0" err="1" smtClean="0"/>
              <a:t>vit</a:t>
            </a:r>
            <a:r>
              <a:rPr lang="en-US" dirty="0" smtClean="0"/>
              <a:t>. D</a:t>
            </a:r>
          </a:p>
          <a:p>
            <a:pPr eaLnBrk="1" hangingPunct="1">
              <a:lnSpc>
                <a:spcPct val="140000"/>
              </a:lnSpc>
            </a:pPr>
            <a:r>
              <a:rPr lang="en-US" dirty="0" smtClean="0"/>
              <a:t>Vitamin D is present in a mixed diet &amp; can be made in the skin exposed to sunlight.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8229600" cy="715962"/>
          </a:xfrm>
        </p:spPr>
        <p:txBody>
          <a:bodyPr/>
          <a:lstStyle/>
          <a:p>
            <a:pPr eaLnBrk="1" hangingPunct="1"/>
            <a:r>
              <a:rPr lang="en-US" sz="4000" smtClean="0"/>
              <a:t>…</a:t>
            </a:r>
          </a:p>
        </p:txBody>
      </p:sp>
      <p:sp>
        <p:nvSpPr>
          <p:cNvPr id="57347" name="Rectangle 3"/>
          <p:cNvSpPr>
            <a:spLocks noGrp="1" noChangeArrowheads="1"/>
          </p:cNvSpPr>
          <p:nvPr>
            <p:ph type="body" idx="1"/>
          </p:nvPr>
        </p:nvSpPr>
        <p:spPr>
          <a:xfrm>
            <a:off x="381000" y="785794"/>
            <a:ext cx="8382000" cy="5691206"/>
          </a:xfrm>
        </p:spPr>
        <p:txBody>
          <a:bodyPr anchor="ctr"/>
          <a:lstStyle/>
          <a:p>
            <a:pPr eaLnBrk="1" hangingPunct="1">
              <a:lnSpc>
                <a:spcPct val="150000"/>
              </a:lnSpc>
            </a:pPr>
            <a:r>
              <a:rPr lang="en-US" sz="2400" dirty="0" smtClean="0"/>
              <a:t>Rickets in infants presents with soft, deformed bones, resulting in:</a:t>
            </a:r>
          </a:p>
          <a:p>
            <a:pPr lvl="1" eaLnBrk="1" hangingPunct="1">
              <a:lnSpc>
                <a:spcPct val="150000"/>
              </a:lnSpc>
            </a:pPr>
            <a:r>
              <a:rPr lang="en-US" sz="2000" dirty="0" smtClean="0"/>
              <a:t>A ‘rickety rosary’ with swelling of the ribs where bone meets cartilage</a:t>
            </a:r>
          </a:p>
          <a:p>
            <a:pPr lvl="1" eaLnBrk="1" hangingPunct="1">
              <a:lnSpc>
                <a:spcPct val="150000"/>
              </a:lnSpc>
            </a:pPr>
            <a:r>
              <a:rPr lang="en-US" sz="2000" dirty="0" smtClean="0"/>
              <a:t>A chest deformity with a horizontal groove overlying the diaphragm attachment to the ribs (Harrison’s </a:t>
            </a:r>
            <a:r>
              <a:rPr lang="en-US" sz="2000" dirty="0" err="1" smtClean="0"/>
              <a:t>sulcus</a:t>
            </a:r>
            <a:r>
              <a:rPr lang="en-US" sz="2000" dirty="0" smtClean="0"/>
              <a:t>)</a:t>
            </a:r>
          </a:p>
          <a:p>
            <a:pPr lvl="1" eaLnBrk="1" hangingPunct="1">
              <a:lnSpc>
                <a:spcPct val="150000"/>
              </a:lnSpc>
            </a:pPr>
            <a:r>
              <a:rPr lang="en-US" sz="2000" dirty="0" err="1" smtClean="0"/>
              <a:t>Craniotabes</a:t>
            </a:r>
            <a:r>
              <a:rPr lang="en-US" sz="2000" dirty="0" smtClean="0"/>
              <a:t> with a softened ‘ping-pong’ skull above the ears</a:t>
            </a:r>
          </a:p>
          <a:p>
            <a:pPr lvl="1" eaLnBrk="1" hangingPunct="1">
              <a:lnSpc>
                <a:spcPct val="150000"/>
              </a:lnSpc>
            </a:pPr>
            <a:r>
              <a:rPr lang="en-US" sz="2000" dirty="0" smtClean="0"/>
              <a:t>Thickened wrists and ankles</a:t>
            </a:r>
          </a:p>
          <a:p>
            <a:pPr lvl="1" eaLnBrk="1" hangingPunct="1">
              <a:lnSpc>
                <a:spcPct val="150000"/>
              </a:lnSpc>
            </a:pPr>
            <a:r>
              <a:rPr lang="en-US" sz="2000" dirty="0" smtClean="0"/>
              <a:t>Decreased muscle tone, giving a distended abdomen</a:t>
            </a:r>
          </a:p>
          <a:p>
            <a:pPr lvl="1" eaLnBrk="1" hangingPunct="1">
              <a:lnSpc>
                <a:spcPct val="150000"/>
              </a:lnSpc>
            </a:pPr>
            <a:r>
              <a:rPr lang="en-US" sz="2000" dirty="0" smtClean="0"/>
              <a:t>Delayed physical milestones</a:t>
            </a:r>
          </a:p>
          <a:p>
            <a:pPr lvl="1" eaLnBrk="1" hangingPunct="1">
              <a:lnSpc>
                <a:spcPct val="150000"/>
              </a:lnSpc>
            </a:pPr>
            <a:r>
              <a:rPr lang="en-US" sz="2000" dirty="0" smtClean="0"/>
              <a:t>An increased risk of pneumonia</a:t>
            </a:r>
          </a:p>
          <a:p>
            <a:pPr eaLnBrk="1" hangingPunct="1">
              <a:lnSpc>
                <a:spcPct val="150000"/>
              </a:lnSpc>
            </a:pPr>
            <a:r>
              <a:rPr lang="en-US" sz="2400" dirty="0" smtClean="0"/>
              <a:t>Treatment consists of 1000 units of oral vitamin D daily for a month</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85762" y="274638"/>
            <a:ext cx="8472518" cy="1143000"/>
          </a:xfrm>
        </p:spPr>
        <p:txBody>
          <a:bodyPr>
            <a:normAutofit fontScale="90000"/>
          </a:bodyPr>
          <a:lstStyle/>
          <a:p>
            <a:pPr eaLnBrk="1" hangingPunct="1"/>
            <a:r>
              <a:rPr lang="en-US" sz="3600" b="1" dirty="0" smtClean="0"/>
              <a:t>Trace Element &amp; mineral Deficiencies</a:t>
            </a:r>
          </a:p>
        </p:txBody>
      </p:sp>
      <p:sp>
        <p:nvSpPr>
          <p:cNvPr id="58371" name="Rectangle 3"/>
          <p:cNvSpPr>
            <a:spLocks noGrp="1" noChangeArrowheads="1"/>
          </p:cNvSpPr>
          <p:nvPr>
            <p:ph type="body" idx="1"/>
          </p:nvPr>
        </p:nvSpPr>
        <p:spPr>
          <a:xfrm>
            <a:off x="228600" y="1600200"/>
            <a:ext cx="8458200" cy="5029200"/>
          </a:xfrm>
        </p:spPr>
        <p:txBody>
          <a:bodyPr anchor="ctr">
            <a:normAutofit fontScale="77500" lnSpcReduction="20000"/>
          </a:bodyPr>
          <a:lstStyle/>
          <a:p>
            <a:pPr>
              <a:lnSpc>
                <a:spcPct val="120000"/>
              </a:lnSpc>
              <a:spcAft>
                <a:spcPts val="300"/>
              </a:spcAft>
            </a:pPr>
            <a:r>
              <a:rPr lang="en-US" dirty="0" smtClean="0"/>
              <a:t>Important trace elements are I</a:t>
            </a:r>
            <a:r>
              <a:rPr lang="en-US" baseline="30000" dirty="0" smtClean="0"/>
              <a:t>2+</a:t>
            </a:r>
            <a:r>
              <a:rPr lang="en-US" dirty="0" smtClean="0"/>
              <a:t>, Fl &amp; Zn</a:t>
            </a:r>
            <a:r>
              <a:rPr lang="en-US" baseline="30000" dirty="0" smtClean="0"/>
              <a:t>2+</a:t>
            </a:r>
            <a:r>
              <a:rPr lang="en-US" dirty="0" smtClean="0"/>
              <a:t>, while the common minerals are </a:t>
            </a:r>
            <a:r>
              <a:rPr lang="en-US" sz="2800" dirty="0" smtClean="0"/>
              <a:t>Na</a:t>
            </a:r>
            <a:r>
              <a:rPr lang="en-US" sz="2800" baseline="30000" dirty="0" smtClean="0"/>
              <a:t>+</a:t>
            </a:r>
            <a:r>
              <a:rPr lang="en-US" sz="2800" dirty="0" smtClean="0"/>
              <a:t>, K</a:t>
            </a:r>
            <a:r>
              <a:rPr lang="en-US" sz="2800" baseline="30000" dirty="0" smtClean="0"/>
              <a:t>+</a:t>
            </a:r>
            <a:r>
              <a:rPr lang="en-US" sz="2800" dirty="0" smtClean="0"/>
              <a:t>, ca</a:t>
            </a:r>
            <a:r>
              <a:rPr lang="en-US" sz="2800" baseline="30000" dirty="0" smtClean="0"/>
              <a:t>2+</a:t>
            </a:r>
            <a:r>
              <a:rPr lang="en-US" sz="2800" dirty="0" smtClean="0"/>
              <a:t>, mg</a:t>
            </a:r>
            <a:r>
              <a:rPr lang="en-US" sz="2800" baseline="30000" dirty="0" smtClean="0"/>
              <a:t>2+</a:t>
            </a:r>
            <a:r>
              <a:rPr lang="en-US" sz="2800" dirty="0" smtClean="0"/>
              <a:t> ,PO</a:t>
            </a:r>
            <a:r>
              <a:rPr lang="en-US" sz="2800" baseline="30000" dirty="0" smtClean="0"/>
              <a:t>4+</a:t>
            </a:r>
            <a:r>
              <a:rPr lang="en-US" sz="2800" dirty="0" smtClean="0"/>
              <a:t> &amp; Fe</a:t>
            </a:r>
            <a:r>
              <a:rPr lang="en-US" sz="2800" baseline="30000" dirty="0" smtClean="0"/>
              <a:t>2+</a:t>
            </a:r>
            <a:r>
              <a:rPr lang="en-US" sz="2800" dirty="0" smtClean="0"/>
              <a:t>.</a:t>
            </a:r>
            <a:endParaRPr lang="en-US" dirty="0" smtClean="0"/>
          </a:p>
          <a:p>
            <a:pPr>
              <a:lnSpc>
                <a:spcPct val="120000"/>
              </a:lnSpc>
              <a:spcAft>
                <a:spcPts val="300"/>
              </a:spcAft>
            </a:pPr>
            <a:r>
              <a:rPr lang="en-US" dirty="0" smtClean="0"/>
              <a:t>Iodine def. causes </a:t>
            </a:r>
            <a:r>
              <a:rPr lang="en-US" dirty="0" err="1" smtClean="0"/>
              <a:t>goitre</a:t>
            </a:r>
            <a:r>
              <a:rPr lang="en-US" dirty="0" smtClean="0"/>
              <a:t> &amp; hypothyroidism(with retarded mental development).</a:t>
            </a:r>
          </a:p>
          <a:p>
            <a:pPr>
              <a:lnSpc>
                <a:spcPct val="120000"/>
              </a:lnSpc>
              <a:spcAft>
                <a:spcPts val="300"/>
              </a:spcAft>
            </a:pPr>
            <a:r>
              <a:rPr lang="en-US" dirty="0" smtClean="0"/>
              <a:t>Fluoride deficiency results in dental caries. It is prevented by fluoridation of drinking water.</a:t>
            </a:r>
          </a:p>
          <a:p>
            <a:pPr>
              <a:lnSpc>
                <a:spcPct val="120000"/>
              </a:lnSpc>
              <a:spcAft>
                <a:spcPts val="300"/>
              </a:spcAft>
            </a:pPr>
            <a:r>
              <a:rPr lang="en-US" dirty="0" smtClean="0"/>
              <a:t>Zinc deficiency may result in growth failure and an increased risk of infections.</a:t>
            </a:r>
          </a:p>
          <a:p>
            <a:pPr>
              <a:lnSpc>
                <a:spcPct val="120000"/>
              </a:lnSpc>
              <a:spcAft>
                <a:spcPts val="300"/>
              </a:spcAft>
            </a:pPr>
            <a:r>
              <a:rPr lang="en-US" dirty="0" smtClean="0"/>
              <a:t>Ca</a:t>
            </a:r>
            <a:r>
              <a:rPr lang="en-US" baseline="30000" dirty="0" smtClean="0"/>
              <a:t>2+</a:t>
            </a:r>
            <a:r>
              <a:rPr lang="en-US" dirty="0" smtClean="0"/>
              <a:t> &amp; phosphate deficiency may cause rickets and increase the risk of osteoporosis in adult life. It is prevented by including milk in the diet.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3400" y="274638"/>
            <a:ext cx="8153400" cy="868362"/>
          </a:xfrm>
        </p:spPr>
        <p:txBody>
          <a:bodyPr>
            <a:normAutofit/>
          </a:bodyPr>
          <a:lstStyle/>
          <a:p>
            <a:r>
              <a:rPr lang="en-US" sz="4000" b="1" dirty="0" smtClean="0">
                <a:latin typeface="MyriadPro-Bold" charset="0"/>
              </a:rPr>
              <a:t>Iron </a:t>
            </a:r>
            <a:r>
              <a:rPr lang="en-US" sz="4000" b="1" dirty="0" err="1" smtClean="0">
                <a:latin typeface="MyriadPro-Bold" charset="0"/>
              </a:rPr>
              <a:t>Deficiency</a:t>
            </a:r>
            <a:r>
              <a:rPr lang="en-US" sz="4000" b="1" dirty="0" err="1" smtClean="0">
                <a:latin typeface="MyriadPro-Bold" charset="0"/>
                <a:sym typeface="Wingdings" pitchFamily="2" charset="2"/>
              </a:rPr>
              <a:t>Anemia</a:t>
            </a:r>
            <a:endParaRPr lang="en-US" sz="4000" b="1" dirty="0" smtClean="0"/>
          </a:p>
        </p:txBody>
      </p:sp>
      <p:sp>
        <p:nvSpPr>
          <p:cNvPr id="61443" name="Rectangle 3"/>
          <p:cNvSpPr>
            <a:spLocks noGrp="1" noChangeArrowheads="1"/>
          </p:cNvSpPr>
          <p:nvPr>
            <p:ph type="body" idx="1"/>
          </p:nvPr>
        </p:nvSpPr>
        <p:spPr>
          <a:xfrm>
            <a:off x="381000" y="1371600"/>
            <a:ext cx="8382000" cy="5105400"/>
          </a:xfrm>
        </p:spPr>
        <p:txBody>
          <a:bodyPr anchor="ctr">
            <a:normAutofit/>
          </a:bodyPr>
          <a:lstStyle/>
          <a:p>
            <a:r>
              <a:rPr lang="en-US" sz="2400" dirty="0" smtClean="0"/>
              <a:t>Usually seen in young children, especially between the ages of 6 months and 2 years when breastfeeding has been stopped.</a:t>
            </a:r>
          </a:p>
          <a:p>
            <a:r>
              <a:rPr lang="en-US" sz="2400" b="1" dirty="0" smtClean="0"/>
              <a:t>Causes of Anemia</a:t>
            </a:r>
            <a:endParaRPr lang="en-US" sz="2400" dirty="0" smtClean="0"/>
          </a:p>
          <a:p>
            <a:pPr lvl="1"/>
            <a:r>
              <a:rPr lang="en-US" sz="2000" dirty="0" smtClean="0"/>
              <a:t>Iron deficiency:</a:t>
            </a:r>
          </a:p>
          <a:p>
            <a:pPr lvl="2"/>
            <a:r>
              <a:rPr lang="en-US" sz="1600" dirty="0" smtClean="0"/>
              <a:t>Early clamping of the umbilical cord</a:t>
            </a:r>
          </a:p>
          <a:p>
            <a:pPr lvl="2"/>
            <a:r>
              <a:rPr lang="en-US" sz="1600" dirty="0" smtClean="0"/>
              <a:t>Preterm birth</a:t>
            </a:r>
          </a:p>
          <a:p>
            <a:pPr lvl="2"/>
            <a:r>
              <a:rPr lang="en-US" sz="1600" dirty="0" smtClean="0"/>
              <a:t>A diet deficient in iron</a:t>
            </a:r>
          </a:p>
          <a:p>
            <a:pPr lvl="1"/>
            <a:r>
              <a:rPr lang="en-US" sz="2000" dirty="0" smtClean="0"/>
              <a:t>Intestinal parasites</a:t>
            </a:r>
          </a:p>
          <a:p>
            <a:pPr lvl="1"/>
            <a:r>
              <a:rPr lang="en-US" sz="2000" dirty="0" smtClean="0"/>
              <a:t>Repeated nose bleeds</a:t>
            </a:r>
          </a:p>
          <a:p>
            <a:pPr lvl="1"/>
            <a:r>
              <a:rPr lang="en-US" sz="2000" dirty="0" err="1" smtClean="0"/>
              <a:t>Haemolysis</a:t>
            </a:r>
            <a:r>
              <a:rPr lang="en-US" sz="2000" dirty="0" smtClean="0"/>
              <a:t>, due to:</a:t>
            </a:r>
          </a:p>
          <a:p>
            <a:pPr lvl="2"/>
            <a:r>
              <a:rPr lang="en-US" sz="1600" dirty="0" smtClean="0"/>
              <a:t>Malaria</a:t>
            </a:r>
          </a:p>
          <a:p>
            <a:pPr lvl="2"/>
            <a:r>
              <a:rPr lang="en-US" sz="1600" dirty="0" smtClean="0"/>
              <a:t>Inherited blood disorders (e.g. </a:t>
            </a:r>
            <a:r>
              <a:rPr lang="en-US" sz="1600" dirty="0" err="1" smtClean="0"/>
              <a:t>spherocytosis</a:t>
            </a:r>
            <a:r>
              <a:rPr lang="en-US" sz="1600" dirty="0" smtClean="0"/>
              <a:t>, </a:t>
            </a:r>
            <a:r>
              <a:rPr lang="en-US" sz="1600" dirty="0" err="1" smtClean="0"/>
              <a:t>thalassaemia</a:t>
            </a:r>
            <a:r>
              <a:rPr lang="en-US" sz="1600" dirty="0" smtClean="0"/>
              <a:t> or SCD)</a:t>
            </a:r>
          </a:p>
          <a:p>
            <a:pPr lvl="1"/>
            <a:r>
              <a:rPr lang="en-US" sz="2000" dirty="0" smtClean="0"/>
              <a:t>Chronic illness, such as TB and AIDS</a:t>
            </a:r>
          </a:p>
          <a:p>
            <a:pPr lvl="1"/>
            <a:r>
              <a:rPr lang="en-US" sz="2000" dirty="0" smtClean="0"/>
              <a:t>Severe malnutrition</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29600" cy="944562"/>
          </a:xfrm>
        </p:spPr>
        <p:txBody>
          <a:bodyPr/>
          <a:lstStyle/>
          <a:p>
            <a:r>
              <a:rPr lang="en-US" sz="3600" b="1" smtClean="0"/>
              <a:t>Clinical Signs of Fe</a:t>
            </a:r>
            <a:r>
              <a:rPr lang="en-US" sz="3600" b="1" baseline="30000" smtClean="0"/>
              <a:t>2+ </a:t>
            </a:r>
            <a:r>
              <a:rPr lang="en-US" sz="3600" b="1" smtClean="0"/>
              <a:t>Deficiency</a:t>
            </a:r>
          </a:p>
        </p:txBody>
      </p:sp>
      <p:sp>
        <p:nvSpPr>
          <p:cNvPr id="62467" name="Rectangle 3"/>
          <p:cNvSpPr>
            <a:spLocks noGrp="1" noChangeArrowheads="1"/>
          </p:cNvSpPr>
          <p:nvPr>
            <p:ph type="body" idx="1"/>
          </p:nvPr>
        </p:nvSpPr>
        <p:spPr>
          <a:xfrm>
            <a:off x="381000" y="1295400"/>
            <a:ext cx="8458200" cy="5257800"/>
          </a:xfrm>
        </p:spPr>
        <p:txBody>
          <a:bodyPr anchor="ctr"/>
          <a:lstStyle/>
          <a:p>
            <a:pPr>
              <a:lnSpc>
                <a:spcPct val="150000"/>
              </a:lnSpc>
              <a:spcAft>
                <a:spcPts val="1200"/>
              </a:spcAft>
            </a:pPr>
            <a:r>
              <a:rPr lang="en-US" dirty="0" smtClean="0"/>
              <a:t>Lethargy, poor appetite, pica and poor school performance.</a:t>
            </a:r>
          </a:p>
          <a:p>
            <a:pPr>
              <a:lnSpc>
                <a:spcPct val="150000"/>
              </a:lnSpc>
              <a:spcAft>
                <a:spcPts val="1200"/>
              </a:spcAft>
            </a:pPr>
            <a:r>
              <a:rPr lang="en-US" dirty="0" err="1" smtClean="0"/>
              <a:t>Anaemia</a:t>
            </a:r>
            <a:r>
              <a:rPr lang="en-US" dirty="0" smtClean="0"/>
              <a:t> - commonest clinical presentation.</a:t>
            </a:r>
          </a:p>
          <a:p>
            <a:pPr>
              <a:lnSpc>
                <a:spcPct val="150000"/>
              </a:lnSpc>
            </a:pPr>
            <a:r>
              <a:rPr lang="en-US" dirty="0" smtClean="0"/>
              <a:t>Making a diagnosis:</a:t>
            </a:r>
          </a:p>
          <a:p>
            <a:pPr lvl="1">
              <a:lnSpc>
                <a:spcPct val="150000"/>
              </a:lnSpc>
            </a:pPr>
            <a:r>
              <a:rPr lang="en-US" dirty="0" smtClean="0"/>
              <a:t>RBCs usually appear small and pale on a blood smear (</a:t>
            </a:r>
            <a:r>
              <a:rPr lang="en-US" dirty="0" err="1" smtClean="0"/>
              <a:t>microcytic</a:t>
            </a:r>
            <a:r>
              <a:rPr lang="en-US" dirty="0" smtClean="0"/>
              <a:t> and </a:t>
            </a:r>
            <a:r>
              <a:rPr lang="en-US" dirty="0" err="1" smtClean="0"/>
              <a:t>hypochromic</a:t>
            </a:r>
            <a:r>
              <a:rPr lang="en-US" dirty="0" smtClean="0"/>
              <a:t> red cells).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29600" cy="792162"/>
          </a:xfrm>
        </p:spPr>
        <p:txBody>
          <a:bodyPr/>
          <a:lstStyle/>
          <a:p>
            <a:r>
              <a:rPr lang="en-US" sz="4000" b="1" smtClean="0"/>
              <a:t>Prevention</a:t>
            </a:r>
          </a:p>
        </p:txBody>
      </p:sp>
      <p:sp>
        <p:nvSpPr>
          <p:cNvPr id="63491" name="Rectangle 3"/>
          <p:cNvSpPr>
            <a:spLocks noGrp="1" noChangeArrowheads="1"/>
          </p:cNvSpPr>
          <p:nvPr>
            <p:ph type="body" idx="1"/>
          </p:nvPr>
        </p:nvSpPr>
        <p:spPr>
          <a:xfrm>
            <a:off x="381000" y="1066800"/>
            <a:ext cx="8458200" cy="5410200"/>
          </a:xfrm>
        </p:spPr>
        <p:txBody>
          <a:bodyPr anchor="ctr"/>
          <a:lstStyle/>
          <a:p>
            <a:pPr>
              <a:lnSpc>
                <a:spcPct val="200000"/>
              </a:lnSpc>
            </a:pPr>
            <a:r>
              <a:rPr lang="en-US" dirty="0" smtClean="0"/>
              <a:t>Balanced diet</a:t>
            </a:r>
          </a:p>
          <a:p>
            <a:pPr>
              <a:lnSpc>
                <a:spcPct val="200000"/>
              </a:lnSpc>
            </a:pPr>
            <a:r>
              <a:rPr lang="en-US" dirty="0" err="1" smtClean="0"/>
              <a:t>Deworming</a:t>
            </a:r>
            <a:r>
              <a:rPr lang="en-US" dirty="0" smtClean="0"/>
              <a:t> regularly </a:t>
            </a:r>
          </a:p>
          <a:p>
            <a:pPr>
              <a:lnSpc>
                <a:spcPct val="200000"/>
              </a:lnSpc>
            </a:pPr>
            <a:r>
              <a:rPr lang="en-US" dirty="0" smtClean="0"/>
              <a:t>Clump cord after the infant cries after birth</a:t>
            </a:r>
          </a:p>
          <a:p>
            <a:pPr>
              <a:lnSpc>
                <a:spcPct val="200000"/>
              </a:lnSpc>
            </a:pPr>
            <a:r>
              <a:rPr lang="en-US" dirty="0" smtClean="0"/>
              <a:t>Prophylactic oral Fe</a:t>
            </a:r>
            <a:r>
              <a:rPr lang="en-US" baseline="30000" dirty="0" smtClean="0"/>
              <a:t>2+</a:t>
            </a:r>
            <a:r>
              <a:rPr lang="en-US" dirty="0" smtClean="0"/>
              <a:t> for at high risk e.g. </a:t>
            </a:r>
            <a:r>
              <a:rPr lang="en-US" dirty="0" err="1" smtClean="0"/>
              <a:t>preterms</a:t>
            </a:r>
            <a:r>
              <a:rPr lang="en-US" dirty="0" smtClean="0"/>
              <a: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274638"/>
            <a:ext cx="8229600" cy="715962"/>
          </a:xfrm>
        </p:spPr>
        <p:txBody>
          <a:bodyPr/>
          <a:lstStyle/>
          <a:p>
            <a:r>
              <a:rPr lang="en-US" sz="4000" b="1" smtClean="0"/>
              <a:t>What is anaemia?</a:t>
            </a:r>
          </a:p>
        </p:txBody>
      </p:sp>
      <p:sp>
        <p:nvSpPr>
          <p:cNvPr id="64515" name="Rectangle 3"/>
          <p:cNvSpPr>
            <a:spLocks noGrp="1" noChangeArrowheads="1"/>
          </p:cNvSpPr>
          <p:nvPr>
            <p:ph type="body" idx="1"/>
          </p:nvPr>
        </p:nvSpPr>
        <p:spPr>
          <a:xfrm>
            <a:off x="381000" y="1371600"/>
            <a:ext cx="8382000" cy="5181600"/>
          </a:xfrm>
        </p:spPr>
        <p:txBody>
          <a:bodyPr anchor="ctr">
            <a:normAutofit/>
          </a:bodyPr>
          <a:lstStyle/>
          <a:p>
            <a:pPr>
              <a:lnSpc>
                <a:spcPct val="150000"/>
              </a:lnSpc>
            </a:pPr>
            <a:r>
              <a:rPr lang="en-US" sz="2800" smtClean="0"/>
              <a:t>Anaemia is a Hb concentration below the normal range for the age of the child. </a:t>
            </a:r>
          </a:p>
          <a:p>
            <a:pPr>
              <a:lnSpc>
                <a:spcPct val="150000"/>
              </a:lnSpc>
            </a:pPr>
            <a:r>
              <a:rPr lang="en-US" sz="2800" smtClean="0"/>
              <a:t>The </a:t>
            </a:r>
            <a:r>
              <a:rPr lang="en-US" sz="2800" smtClean="0">
                <a:solidFill>
                  <a:schemeClr val="accent2"/>
                </a:solidFill>
              </a:rPr>
              <a:t>Hb below 9 g/dl</a:t>
            </a:r>
            <a:r>
              <a:rPr lang="en-US" sz="2800" smtClean="0"/>
              <a:t> considered anaemic(normal is about 11 g/dl).</a:t>
            </a:r>
          </a:p>
          <a:p>
            <a:pPr>
              <a:lnSpc>
                <a:spcPct val="150000"/>
              </a:lnSpc>
            </a:pPr>
            <a:r>
              <a:rPr lang="en-US" sz="2800" smtClean="0"/>
              <a:t>Children with anaemia also have </a:t>
            </a:r>
            <a:r>
              <a:rPr lang="en-US" sz="2800" smtClean="0">
                <a:solidFill>
                  <a:srgbClr val="7030A0"/>
                </a:solidFill>
              </a:rPr>
              <a:t>a low packed cell volume.</a:t>
            </a:r>
          </a:p>
          <a:p>
            <a:pPr>
              <a:lnSpc>
                <a:spcPct val="150000"/>
              </a:lnSpc>
            </a:pPr>
            <a:r>
              <a:rPr lang="en-US" sz="2800" smtClean="0"/>
              <a:t> The Hb concentration normally falls for the first 3 months of life and then rises again at puberty. </a:t>
            </a:r>
          </a:p>
        </p:txBody>
      </p:sp>
      <p:sp>
        <p:nvSpPr>
          <p:cNvPr id="4" name="Slide Number Placeholder 3"/>
          <p:cNvSpPr>
            <a:spLocks noGrp="1"/>
          </p:cNvSpPr>
          <p:nvPr>
            <p:ph type="sldNum" sz="quarter" idx="12"/>
          </p:nvPr>
        </p:nvSpPr>
        <p:spPr/>
        <p:txBody>
          <a:bodyPr/>
          <a:lstStyle/>
          <a:p>
            <a:fld id="{C3403FB8-6EA8-44AB-9063-D2BAFABBF0F4}"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944562"/>
          </a:xfrm>
        </p:spPr>
        <p:txBody>
          <a:bodyPr/>
          <a:lstStyle/>
          <a:p>
            <a:pPr eaLnBrk="1" hangingPunct="1"/>
            <a:r>
              <a:rPr lang="en-US" sz="4000" b="1" smtClean="0"/>
              <a:t>Main Nutrients in a Diet</a:t>
            </a:r>
          </a:p>
        </p:txBody>
      </p:sp>
      <p:sp>
        <p:nvSpPr>
          <p:cNvPr id="26627" name="Rectangle 3"/>
          <p:cNvSpPr>
            <a:spLocks noGrp="1" noChangeArrowheads="1"/>
          </p:cNvSpPr>
          <p:nvPr>
            <p:ph type="body" idx="1"/>
          </p:nvPr>
        </p:nvSpPr>
        <p:spPr>
          <a:xfrm>
            <a:off x="381000" y="1219200"/>
            <a:ext cx="8382000" cy="5181600"/>
          </a:xfrm>
        </p:spPr>
        <p:txBody>
          <a:bodyPr anchor="ctr"/>
          <a:lstStyle/>
          <a:p>
            <a:pPr eaLnBrk="1" hangingPunct="1">
              <a:lnSpc>
                <a:spcPct val="120000"/>
              </a:lnSpc>
            </a:pPr>
            <a:r>
              <a:rPr lang="en-US" sz="2800" dirty="0" smtClean="0"/>
              <a:t>The  major nutrients/food groups in the diet</a:t>
            </a:r>
          </a:p>
          <a:p>
            <a:pPr lvl="1" eaLnBrk="1" hangingPunct="1">
              <a:lnSpc>
                <a:spcPct val="120000"/>
              </a:lnSpc>
            </a:pPr>
            <a:r>
              <a:rPr lang="en-US" sz="2400" dirty="0" smtClean="0"/>
              <a:t>Macronutrients </a:t>
            </a:r>
          </a:p>
          <a:p>
            <a:pPr lvl="3" eaLnBrk="1" hangingPunct="1">
              <a:lnSpc>
                <a:spcPct val="120000"/>
              </a:lnSpc>
            </a:pPr>
            <a:r>
              <a:rPr lang="en-US" sz="1800" dirty="0" smtClean="0"/>
              <a:t>Energy foods – </a:t>
            </a:r>
            <a:r>
              <a:rPr lang="en-US" sz="1600" dirty="0" smtClean="0"/>
              <a:t>CHOs, Fats (meats) &amp; oils (vegetable &amp; fish)</a:t>
            </a:r>
          </a:p>
          <a:p>
            <a:pPr lvl="3" eaLnBrk="1" hangingPunct="1">
              <a:lnSpc>
                <a:spcPct val="120000"/>
              </a:lnSpc>
            </a:pPr>
            <a:r>
              <a:rPr lang="en-US" sz="1800" dirty="0" smtClean="0"/>
              <a:t>Protein foods - animal and vegetable foods (legumes)</a:t>
            </a:r>
          </a:p>
          <a:p>
            <a:pPr lvl="1" eaLnBrk="1" hangingPunct="1">
              <a:lnSpc>
                <a:spcPct val="120000"/>
              </a:lnSpc>
            </a:pPr>
            <a:r>
              <a:rPr lang="en-US" sz="2400" dirty="0" smtClean="0"/>
              <a:t>Micronutrients - Minerals &amp; electrolytes, trace elements, Vitamins &amp; Iron</a:t>
            </a:r>
          </a:p>
          <a:p>
            <a:pPr lvl="1" eaLnBrk="1" hangingPunct="1">
              <a:lnSpc>
                <a:spcPct val="120000"/>
              </a:lnSpc>
            </a:pPr>
            <a:r>
              <a:rPr lang="en-US" sz="2400" dirty="0" smtClean="0"/>
              <a:t>Water</a:t>
            </a:r>
          </a:p>
          <a:p>
            <a:pPr eaLnBrk="1" hangingPunct="1">
              <a:lnSpc>
                <a:spcPct val="120000"/>
              </a:lnSpc>
            </a:pPr>
            <a:r>
              <a:rPr lang="en-US" sz="2800" dirty="0" smtClean="0"/>
              <a:t>A good </a:t>
            </a:r>
            <a:r>
              <a:rPr lang="en-US" sz="2800" dirty="0" err="1" smtClean="0"/>
              <a:t>nut</a:t>
            </a:r>
            <a:r>
              <a:rPr lang="en-US" sz="2800" baseline="30000" dirty="0" err="1" smtClean="0"/>
              <a:t>n</a:t>
            </a:r>
            <a:r>
              <a:rPr lang="en-US" sz="2800" dirty="0" smtClean="0"/>
              <a:t> is a diet which contains the correct amount of all the main </a:t>
            </a:r>
            <a:r>
              <a:rPr lang="en-US" sz="2800" dirty="0" err="1" smtClean="0"/>
              <a:t>nut.s</a:t>
            </a:r>
            <a:r>
              <a:rPr lang="en-US" sz="2800" dirty="0" smtClean="0"/>
              <a:t> for the specific age, sex &amp; physiological state.</a:t>
            </a:r>
          </a:p>
        </p:txBody>
      </p:sp>
      <p:sp>
        <p:nvSpPr>
          <p:cNvPr id="4" name="Slide Number Placeholder 3"/>
          <p:cNvSpPr>
            <a:spLocks noGrp="1"/>
          </p:cNvSpPr>
          <p:nvPr>
            <p:ph type="sldNum" sz="quarter" idx="12"/>
          </p:nvPr>
        </p:nvSpPr>
        <p:spPr/>
        <p:txBody>
          <a:bodyPr/>
          <a:lstStyle/>
          <a:p>
            <a:fld id="{C3403FB8-6EA8-44AB-9063-D2BAFABBF0F4}"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3600" b="1" smtClean="0"/>
              <a:t>Symptoms &amp; signs of Anaemia</a:t>
            </a:r>
          </a:p>
        </p:txBody>
      </p:sp>
      <p:sp>
        <p:nvSpPr>
          <p:cNvPr id="65539" name="Rectangle 3"/>
          <p:cNvSpPr>
            <a:spLocks noGrp="1" noChangeArrowheads="1"/>
          </p:cNvSpPr>
          <p:nvPr>
            <p:ph type="body" idx="1"/>
          </p:nvPr>
        </p:nvSpPr>
        <p:spPr/>
        <p:txBody>
          <a:bodyPr anchor="ctr"/>
          <a:lstStyle/>
          <a:p>
            <a:pPr>
              <a:lnSpc>
                <a:spcPct val="150000"/>
              </a:lnSpc>
            </a:pPr>
            <a:r>
              <a:rPr lang="en-US" smtClean="0"/>
              <a:t>Tiredness and general apathy</a:t>
            </a:r>
          </a:p>
          <a:p>
            <a:pPr>
              <a:lnSpc>
                <a:spcPct val="150000"/>
              </a:lnSpc>
            </a:pPr>
            <a:r>
              <a:rPr lang="en-US" smtClean="0"/>
              <a:t>Pallor of the nails and mm (i.e. pale)</a:t>
            </a:r>
          </a:p>
          <a:p>
            <a:pPr>
              <a:lnSpc>
                <a:spcPct val="150000"/>
              </a:lnSpc>
            </a:pPr>
            <a:r>
              <a:rPr lang="en-US" smtClean="0"/>
              <a:t>Heart failure, with shortness of breath on effort, in severe anaemia.</a:t>
            </a:r>
          </a:p>
          <a:p>
            <a:pPr>
              <a:lnSpc>
                <a:spcPct val="150000"/>
              </a:lnSpc>
            </a:pPr>
            <a:r>
              <a:rPr lang="en-US" smtClean="0"/>
              <a:t>common causes of anaemia in children</a:t>
            </a:r>
          </a:p>
        </p:txBody>
      </p:sp>
      <p:sp>
        <p:nvSpPr>
          <p:cNvPr id="4" name="Slide Number Placeholder 3"/>
          <p:cNvSpPr>
            <a:spLocks noGrp="1"/>
          </p:cNvSpPr>
          <p:nvPr>
            <p:ph type="sldNum" sz="quarter" idx="12"/>
          </p:nvPr>
        </p:nvSpPr>
        <p:spPr/>
        <p:txBody>
          <a:bodyPr/>
          <a:lstStyle/>
          <a:p>
            <a:fld id="{C3403FB8-6EA8-44AB-9063-D2BAFABBF0F4}"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792162"/>
          </a:xfrm>
        </p:spPr>
        <p:txBody>
          <a:bodyPr/>
          <a:lstStyle/>
          <a:p>
            <a:r>
              <a:rPr lang="en-US" sz="4000" b="1" smtClean="0"/>
              <a:t>Treatment</a:t>
            </a:r>
          </a:p>
        </p:txBody>
      </p:sp>
      <p:sp>
        <p:nvSpPr>
          <p:cNvPr id="66563" name="Rectangle 3"/>
          <p:cNvSpPr>
            <a:spLocks noGrp="1" noChangeArrowheads="1"/>
          </p:cNvSpPr>
          <p:nvPr>
            <p:ph type="body" idx="1"/>
          </p:nvPr>
        </p:nvSpPr>
        <p:spPr>
          <a:xfrm>
            <a:off x="457200" y="1371600"/>
            <a:ext cx="8229600" cy="4754563"/>
          </a:xfrm>
        </p:spPr>
        <p:txBody>
          <a:bodyPr anchor="ctr"/>
          <a:lstStyle/>
          <a:p>
            <a:pPr>
              <a:lnSpc>
                <a:spcPct val="140000"/>
              </a:lnSpc>
            </a:pPr>
            <a:r>
              <a:rPr lang="en-US" sz="2000" dirty="0" smtClean="0"/>
              <a:t>Oral iron should be given for 4 weeks. If the </a:t>
            </a:r>
            <a:r>
              <a:rPr lang="en-US" sz="2000" dirty="0" err="1" smtClean="0"/>
              <a:t>Hb</a:t>
            </a:r>
            <a:r>
              <a:rPr lang="en-US" sz="2000" dirty="0" smtClean="0"/>
              <a:t> improves, the oral iron should be continued for another 2 months to replace the iron stores. Therefore, full treatment is oral iron for 3 months. If the </a:t>
            </a:r>
            <a:r>
              <a:rPr lang="en-US" sz="2000" dirty="0" err="1" smtClean="0"/>
              <a:t>Hb</a:t>
            </a:r>
            <a:r>
              <a:rPr lang="en-US" sz="2000" dirty="0" smtClean="0"/>
              <a:t> has not increased by 4 weeks the child must be referred for further investigations.</a:t>
            </a:r>
          </a:p>
          <a:p>
            <a:pPr>
              <a:lnSpc>
                <a:spcPct val="140000"/>
              </a:lnSpc>
            </a:pPr>
            <a:r>
              <a:rPr lang="en-US" sz="2000" dirty="0" smtClean="0"/>
              <a:t> Iron deficiency </a:t>
            </a:r>
            <a:r>
              <a:rPr lang="en-US" sz="2000" dirty="0" err="1" smtClean="0"/>
              <a:t>anaemia</a:t>
            </a:r>
            <a:r>
              <a:rPr lang="en-US" sz="2000" dirty="0" smtClean="0"/>
              <a:t> is treated with ferrous </a:t>
            </a:r>
            <a:r>
              <a:rPr lang="en-US" sz="2000" dirty="0" err="1" smtClean="0"/>
              <a:t>gluconate</a:t>
            </a:r>
            <a:r>
              <a:rPr lang="en-US" sz="2000" dirty="0" smtClean="0"/>
              <a:t> (or </a:t>
            </a:r>
            <a:r>
              <a:rPr lang="en-US" sz="2000" dirty="0" err="1" smtClean="0"/>
              <a:t>sulphate</a:t>
            </a:r>
            <a:r>
              <a:rPr lang="en-US" sz="2000" dirty="0" smtClean="0"/>
              <a:t>) syrup 0.25 ml/kg 3 times a day. </a:t>
            </a:r>
          </a:p>
          <a:p>
            <a:pPr>
              <a:lnSpc>
                <a:spcPct val="140000"/>
              </a:lnSpc>
            </a:pPr>
            <a:r>
              <a:rPr lang="en-US" sz="2000" dirty="0" smtClean="0"/>
              <a:t>Always </a:t>
            </a:r>
            <a:r>
              <a:rPr lang="en-US" sz="2000" dirty="0" err="1" smtClean="0"/>
              <a:t>deworm</a:t>
            </a:r>
            <a:r>
              <a:rPr lang="en-US" sz="2000" dirty="0" smtClean="0"/>
              <a:t> the child with </a:t>
            </a:r>
            <a:r>
              <a:rPr lang="en-US" sz="2000" dirty="0" err="1" smtClean="0"/>
              <a:t>mebendazole</a:t>
            </a:r>
            <a:r>
              <a:rPr lang="en-US" sz="2000" dirty="0" smtClean="0"/>
              <a:t> or </a:t>
            </a:r>
            <a:r>
              <a:rPr lang="en-US" sz="2000" dirty="0" err="1" smtClean="0"/>
              <a:t>albendazole</a:t>
            </a:r>
            <a:r>
              <a:rPr lang="en-US" sz="2000" dirty="0" smtClean="0"/>
              <a:t>.</a:t>
            </a:r>
          </a:p>
          <a:p>
            <a:pPr>
              <a:lnSpc>
                <a:spcPct val="140000"/>
              </a:lnSpc>
            </a:pPr>
            <a:r>
              <a:rPr lang="en-US" sz="2000" dirty="0" smtClean="0"/>
              <a:t>May need a blood transfusion in signs of heart failure.</a:t>
            </a:r>
          </a:p>
          <a:p>
            <a:pPr>
              <a:lnSpc>
                <a:spcPct val="140000"/>
              </a:lnSpc>
            </a:pPr>
            <a:r>
              <a:rPr lang="en-US" sz="2000" dirty="0" smtClean="0"/>
              <a:t>Never stop the oral iron too soon.</a:t>
            </a:r>
          </a:p>
        </p:txBody>
      </p:sp>
      <p:sp>
        <p:nvSpPr>
          <p:cNvPr id="4" name="Slide Number Placeholder 3"/>
          <p:cNvSpPr>
            <a:spLocks noGrp="1"/>
          </p:cNvSpPr>
          <p:nvPr>
            <p:ph type="sldNum" sz="quarter" idx="12"/>
          </p:nvPr>
        </p:nvSpPr>
        <p:spPr/>
        <p:txBody>
          <a:bodyPr/>
          <a:lstStyle/>
          <a:p>
            <a:fld id="{C3403FB8-6EA8-44AB-9063-D2BAFABBF0F4}"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785927"/>
            <a:ext cx="7772400" cy="2714643"/>
          </a:xfrm>
        </p:spPr>
        <p:txBody>
          <a:bodyPr>
            <a:normAutofit fontScale="90000"/>
          </a:bodyPr>
          <a:lstStyle/>
          <a:p>
            <a:r>
              <a:rPr lang="en-GB" sz="28700" dirty="0" smtClean="0">
                <a:latin typeface="Algerian" pitchFamily="82" charset="0"/>
              </a:rPr>
              <a:t>END</a:t>
            </a:r>
            <a:endParaRPr lang="en-US" sz="28700" dirty="0">
              <a:latin typeface="Algerian" pitchFamily="82" charset="0"/>
            </a:endParaRPr>
          </a:p>
        </p:txBody>
      </p:sp>
      <p:sp>
        <p:nvSpPr>
          <p:cNvPr id="4" name="Slide Number Placeholder 3"/>
          <p:cNvSpPr>
            <a:spLocks noGrp="1"/>
          </p:cNvSpPr>
          <p:nvPr>
            <p:ph type="sldNum" sz="quarter" idx="12"/>
          </p:nvPr>
        </p:nvSpPr>
        <p:spPr/>
        <p:txBody>
          <a:bodyPr/>
          <a:lstStyle/>
          <a:p>
            <a:fld id="{C3403FB8-6EA8-44AB-9063-D2BAFABBF0F4}" type="slidenum">
              <a:rPr lang="en-US" smtClean="0"/>
              <a:pPr/>
              <a:t>42</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74638"/>
            <a:ext cx="8305800" cy="868362"/>
          </a:xfrm>
        </p:spPr>
        <p:txBody>
          <a:bodyPr>
            <a:normAutofit fontScale="90000"/>
          </a:bodyPr>
          <a:lstStyle/>
          <a:p>
            <a:pPr eaLnBrk="1" hangingPunct="1"/>
            <a:r>
              <a:rPr lang="en-US" sz="3600" b="1" smtClean="0"/>
              <a:t>What Foods are Needed by children?</a:t>
            </a:r>
          </a:p>
        </p:txBody>
      </p:sp>
      <p:sp>
        <p:nvSpPr>
          <p:cNvPr id="27651" name="Rectangle 3"/>
          <p:cNvSpPr>
            <a:spLocks noGrp="1" noChangeArrowheads="1"/>
          </p:cNvSpPr>
          <p:nvPr>
            <p:ph type="body" idx="1"/>
          </p:nvPr>
        </p:nvSpPr>
        <p:spPr>
          <a:xfrm>
            <a:off x="228600" y="1295400"/>
            <a:ext cx="8686800" cy="5257800"/>
          </a:xfrm>
        </p:spPr>
        <p:txBody>
          <a:bodyPr anchor="ctr">
            <a:normAutofit/>
          </a:bodyPr>
          <a:lstStyle/>
          <a:p>
            <a:pPr eaLnBrk="1" hangingPunct="1">
              <a:lnSpc>
                <a:spcPct val="115000"/>
              </a:lnSpc>
            </a:pPr>
            <a:r>
              <a:rPr lang="en-US" sz="2800" dirty="0" smtClean="0"/>
              <a:t>Determined by a child’s age, maturity &amp; physical size.</a:t>
            </a:r>
          </a:p>
          <a:p>
            <a:pPr eaLnBrk="1" hangingPunct="1">
              <a:lnSpc>
                <a:spcPct val="115000"/>
              </a:lnSpc>
            </a:pPr>
            <a:r>
              <a:rPr lang="en-US" sz="2800" dirty="0" smtClean="0"/>
              <a:t> Young children have relatively bigger nutritional requirements per kg than adults because of their need to grow.</a:t>
            </a:r>
          </a:p>
          <a:p>
            <a:pPr eaLnBrk="1" hangingPunct="1">
              <a:lnSpc>
                <a:spcPct val="115000"/>
              </a:lnSpc>
            </a:pPr>
            <a:r>
              <a:rPr lang="en-US" sz="2800" dirty="0" smtClean="0"/>
              <a:t>&lt; 6 months - a liquid diet because chewing and swallowing still immature. Breast milk alone is the ideal diet. </a:t>
            </a:r>
          </a:p>
          <a:p>
            <a:pPr eaLnBrk="1" hangingPunct="1">
              <a:lnSpc>
                <a:spcPct val="115000"/>
              </a:lnSpc>
            </a:pPr>
            <a:r>
              <a:rPr lang="en-US" sz="2800" dirty="0" smtClean="0"/>
              <a:t>&gt; 6 months - nutritionally complemented with solids. </a:t>
            </a:r>
          </a:p>
          <a:p>
            <a:pPr eaLnBrk="1" hangingPunct="1">
              <a:lnSpc>
                <a:spcPct val="115000"/>
              </a:lnSpc>
            </a:pPr>
            <a:r>
              <a:rPr lang="en-US" sz="2800" dirty="0" smtClean="0"/>
              <a:t>By 8 months - can chew and ‘finger foods’ can be started. </a:t>
            </a:r>
          </a:p>
          <a:p>
            <a:pPr eaLnBrk="1" hangingPunct="1">
              <a:lnSpc>
                <a:spcPct val="115000"/>
              </a:lnSpc>
            </a:pPr>
            <a:r>
              <a:rPr lang="en-US" sz="2800" dirty="0" smtClean="0"/>
              <a:t>By 1year - give family foods 5 times a day. Breastfeed on demand  may be continued until at least 2 years of age</a:t>
            </a:r>
          </a:p>
        </p:txBody>
      </p:sp>
      <p:sp>
        <p:nvSpPr>
          <p:cNvPr id="4" name="Slide Number Placeholder 3"/>
          <p:cNvSpPr>
            <a:spLocks noGrp="1"/>
          </p:cNvSpPr>
          <p:nvPr>
            <p:ph type="sldNum" sz="quarter" idx="12"/>
          </p:nvPr>
        </p:nvSpPr>
        <p:spPr/>
        <p:txBody>
          <a:bodyPr/>
          <a:lstStyle/>
          <a:p>
            <a:fld id="{C3403FB8-6EA8-44AB-9063-D2BAFABBF0F4}"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868362"/>
          </a:xfrm>
        </p:spPr>
        <p:txBody>
          <a:bodyPr/>
          <a:lstStyle/>
          <a:p>
            <a:pPr eaLnBrk="1" hangingPunct="1"/>
            <a:r>
              <a:rPr lang="en-US" sz="4000" b="1" smtClean="0"/>
              <a:t>Malnutrition</a:t>
            </a:r>
          </a:p>
        </p:txBody>
      </p:sp>
      <p:sp>
        <p:nvSpPr>
          <p:cNvPr id="28675" name="Rectangle 3"/>
          <p:cNvSpPr>
            <a:spLocks noGrp="1" noChangeArrowheads="1"/>
          </p:cNvSpPr>
          <p:nvPr>
            <p:ph type="body" idx="1"/>
          </p:nvPr>
        </p:nvSpPr>
        <p:spPr>
          <a:xfrm>
            <a:off x="228600" y="1295400"/>
            <a:ext cx="8686800" cy="5181600"/>
          </a:xfrm>
        </p:spPr>
        <p:txBody>
          <a:bodyPr anchor="ctr">
            <a:normAutofit/>
          </a:bodyPr>
          <a:lstStyle/>
          <a:p>
            <a:pPr eaLnBrk="1" hangingPunct="1">
              <a:lnSpc>
                <a:spcPct val="120000"/>
              </a:lnSpc>
            </a:pPr>
            <a:r>
              <a:rPr lang="en-US" dirty="0" smtClean="0"/>
              <a:t>Not receiving adequate amts of one or more important nutrient.</a:t>
            </a:r>
          </a:p>
          <a:p>
            <a:pPr eaLnBrk="1" hangingPunct="1">
              <a:lnSpc>
                <a:spcPct val="120000"/>
              </a:lnSpc>
            </a:pPr>
            <a:r>
              <a:rPr lang="en-US" dirty="0" smtClean="0"/>
              <a:t>Determine by a child’s size (ht, </a:t>
            </a:r>
            <a:r>
              <a:rPr lang="en-US" dirty="0" err="1" smtClean="0"/>
              <a:t>muac</a:t>
            </a:r>
            <a:r>
              <a:rPr lang="en-US" dirty="0" smtClean="0"/>
              <a:t>, wt etc) for age.</a:t>
            </a:r>
          </a:p>
          <a:p>
            <a:pPr eaLnBrk="1" hangingPunct="1">
              <a:lnSpc>
                <a:spcPct val="120000"/>
              </a:lnSpc>
            </a:pPr>
            <a:r>
              <a:rPr lang="en-US" dirty="0" smtClean="0"/>
              <a:t>Physically underweight, stunted or thin. </a:t>
            </a:r>
          </a:p>
          <a:p>
            <a:pPr eaLnBrk="1" hangingPunct="1">
              <a:lnSpc>
                <a:spcPct val="120000"/>
              </a:lnSpc>
            </a:pPr>
            <a:r>
              <a:rPr lang="en-US" dirty="0" smtClean="0"/>
              <a:t>Underweight - BWT for age is below the 3</a:t>
            </a:r>
            <a:r>
              <a:rPr lang="en-US" baseline="30000" dirty="0" smtClean="0"/>
              <a:t>rd</a:t>
            </a:r>
            <a:r>
              <a:rPr lang="en-US" dirty="0" smtClean="0"/>
              <a:t> </a:t>
            </a:r>
            <a:r>
              <a:rPr lang="en-US" dirty="0" err="1" smtClean="0"/>
              <a:t>centile</a:t>
            </a:r>
            <a:endParaRPr lang="en-US" dirty="0" smtClean="0"/>
          </a:p>
          <a:p>
            <a:pPr eaLnBrk="1" hangingPunct="1">
              <a:lnSpc>
                <a:spcPct val="120000"/>
              </a:lnSpc>
            </a:pPr>
            <a:r>
              <a:rPr lang="en-US" dirty="0" smtClean="0"/>
              <a:t>Stunted - height less than the 3</a:t>
            </a:r>
            <a:r>
              <a:rPr lang="en-US" baseline="30000" dirty="0" smtClean="0"/>
              <a:t>rd</a:t>
            </a:r>
            <a:r>
              <a:rPr lang="en-US" dirty="0" smtClean="0"/>
              <a:t> </a:t>
            </a:r>
            <a:r>
              <a:rPr lang="en-US" dirty="0" err="1" smtClean="0"/>
              <a:t>centile</a:t>
            </a:r>
            <a:endParaRPr lang="en-US" dirty="0" smtClean="0"/>
          </a:p>
          <a:p>
            <a:pPr eaLnBrk="1" hangingPunct="1">
              <a:lnSpc>
                <a:spcPct val="120000"/>
              </a:lnSpc>
            </a:pPr>
            <a:r>
              <a:rPr lang="en-US" dirty="0" smtClean="0"/>
              <a:t>Wasted - lost wt with a wt for ht below the 3</a:t>
            </a:r>
            <a:r>
              <a:rPr lang="en-US" baseline="30000" dirty="0" smtClean="0"/>
              <a:t>rd</a:t>
            </a:r>
            <a:r>
              <a:rPr lang="en-US" dirty="0" smtClean="0"/>
              <a:t> </a:t>
            </a:r>
            <a:r>
              <a:rPr lang="en-US" dirty="0" err="1" smtClean="0"/>
              <a:t>centile</a:t>
            </a:r>
            <a:r>
              <a:rPr lang="en-US" dirty="0" smtClean="0"/>
              <a:t>.</a:t>
            </a:r>
          </a:p>
        </p:txBody>
      </p:sp>
      <p:sp>
        <p:nvSpPr>
          <p:cNvPr id="4" name="Slide Number Placeholder 3"/>
          <p:cNvSpPr>
            <a:spLocks noGrp="1"/>
          </p:cNvSpPr>
          <p:nvPr>
            <p:ph type="sldNum" sz="quarter" idx="12"/>
          </p:nvPr>
        </p:nvSpPr>
        <p:spPr/>
        <p:txBody>
          <a:bodyPr/>
          <a:lstStyle/>
          <a:p>
            <a:fld id="{C3403FB8-6EA8-44AB-9063-D2BAFABBF0F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563562"/>
          </a:xfrm>
        </p:spPr>
        <p:txBody>
          <a:bodyPr>
            <a:normAutofit fontScale="90000"/>
          </a:bodyPr>
          <a:lstStyle/>
          <a:p>
            <a:pPr eaLnBrk="1" hangingPunct="1"/>
            <a:r>
              <a:rPr lang="en-US" sz="4000" smtClean="0"/>
              <a:t>….</a:t>
            </a:r>
          </a:p>
        </p:txBody>
      </p:sp>
      <p:sp>
        <p:nvSpPr>
          <p:cNvPr id="29699" name="Rectangle 3"/>
          <p:cNvSpPr>
            <a:spLocks noGrp="1" noChangeArrowheads="1"/>
          </p:cNvSpPr>
          <p:nvPr>
            <p:ph type="body" idx="1"/>
          </p:nvPr>
        </p:nvSpPr>
        <p:spPr>
          <a:xfrm>
            <a:off x="381000" y="1143000"/>
            <a:ext cx="8534400" cy="5410200"/>
          </a:xfrm>
        </p:spPr>
        <p:txBody>
          <a:bodyPr/>
          <a:lstStyle/>
          <a:p>
            <a:pPr eaLnBrk="1" hangingPunct="1">
              <a:lnSpc>
                <a:spcPct val="140000"/>
              </a:lnSpc>
            </a:pPr>
            <a:r>
              <a:rPr lang="en-US" sz="2800" smtClean="0"/>
              <a:t>Malnutrition must be considered in all underweight children.</a:t>
            </a:r>
          </a:p>
          <a:p>
            <a:pPr eaLnBrk="1" hangingPunct="1">
              <a:lnSpc>
                <a:spcPct val="140000"/>
              </a:lnSpc>
            </a:pPr>
            <a:r>
              <a:rPr lang="en-US" sz="2800" smtClean="0"/>
              <a:t>Stunting always suggests a chronic health problem or malnutrition.</a:t>
            </a:r>
          </a:p>
          <a:p>
            <a:pPr eaLnBrk="1" hangingPunct="1">
              <a:lnSpc>
                <a:spcPct val="140000"/>
              </a:lnSpc>
            </a:pPr>
            <a:r>
              <a:rPr lang="en-US" sz="2800" smtClean="0"/>
              <a:t>Wasting is an important sign of malnutrition.</a:t>
            </a:r>
          </a:p>
          <a:p>
            <a:pPr lvl="1" eaLnBrk="1" hangingPunct="1">
              <a:lnSpc>
                <a:spcPct val="140000"/>
              </a:lnSpc>
            </a:pPr>
            <a:r>
              <a:rPr lang="en-US" smtClean="0"/>
              <a:t>Measuring the MUAC is a good screening test for wasting. These children will also have a low BMI.</a:t>
            </a:r>
          </a:p>
          <a:p>
            <a:pPr eaLnBrk="1" hangingPunct="1">
              <a:lnSpc>
                <a:spcPct val="140000"/>
              </a:lnSpc>
            </a:pPr>
            <a:endParaRPr lang="en-US" sz="2800" smtClean="0"/>
          </a:p>
          <a:p>
            <a:pPr eaLnBrk="1" hangingPunct="1">
              <a:lnSpc>
                <a:spcPct val="140000"/>
              </a:lnSpc>
            </a:pPr>
            <a:endParaRPr lang="en-US" sz="2800" smtClean="0"/>
          </a:p>
        </p:txBody>
      </p:sp>
      <p:sp>
        <p:nvSpPr>
          <p:cNvPr id="4" name="Slide Number Placeholder 3"/>
          <p:cNvSpPr>
            <a:spLocks noGrp="1"/>
          </p:cNvSpPr>
          <p:nvPr>
            <p:ph type="sldNum" sz="quarter" idx="12"/>
          </p:nvPr>
        </p:nvSpPr>
        <p:spPr/>
        <p:txBody>
          <a:bodyPr/>
          <a:lstStyle/>
          <a:p>
            <a:fld id="{C3403FB8-6EA8-44AB-9063-D2BAFABBF0F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sz="4000" b="1" smtClean="0"/>
              <a:t>Why is Malnutrition Important?</a:t>
            </a:r>
          </a:p>
        </p:txBody>
      </p:sp>
      <p:sp>
        <p:nvSpPr>
          <p:cNvPr id="30723" name="Rectangle 3"/>
          <p:cNvSpPr>
            <a:spLocks noGrp="1" noChangeArrowheads="1"/>
          </p:cNvSpPr>
          <p:nvPr>
            <p:ph type="body" idx="1"/>
          </p:nvPr>
        </p:nvSpPr>
        <p:spPr>
          <a:xfrm>
            <a:off x="304800" y="990600"/>
            <a:ext cx="8610600" cy="5562600"/>
          </a:xfrm>
        </p:spPr>
        <p:txBody>
          <a:bodyPr anchor="ctr"/>
          <a:lstStyle/>
          <a:p>
            <a:pPr eaLnBrk="1" hangingPunct="1">
              <a:lnSpc>
                <a:spcPct val="200000"/>
              </a:lnSpc>
            </a:pPr>
            <a:r>
              <a:rPr lang="en-US" dirty="0" smtClean="0"/>
              <a:t>It is common, especially in poor countries.</a:t>
            </a:r>
          </a:p>
          <a:p>
            <a:pPr eaLnBrk="1" hangingPunct="1">
              <a:lnSpc>
                <a:spcPct val="200000"/>
              </a:lnSpc>
            </a:pPr>
            <a:r>
              <a:rPr lang="en-US" dirty="0" smtClean="0"/>
              <a:t>In/directly responsible for 50% of global deaths in &lt;5</a:t>
            </a:r>
            <a:r>
              <a:rPr lang="en-US" baseline="-25000" dirty="0" smtClean="0"/>
              <a:t>s</a:t>
            </a:r>
            <a:r>
              <a:rPr lang="en-US" dirty="0" smtClean="0"/>
              <a:t>. </a:t>
            </a:r>
          </a:p>
          <a:p>
            <a:pPr eaLnBrk="1" hangingPunct="1">
              <a:lnSpc>
                <a:spcPct val="200000"/>
              </a:lnSpc>
            </a:pPr>
            <a:r>
              <a:rPr lang="en-US" dirty="0" smtClean="0"/>
              <a:t>Mortality rate from severe </a:t>
            </a:r>
            <a:r>
              <a:rPr lang="en-US" dirty="0" err="1" smtClean="0"/>
              <a:t>malnut</a:t>
            </a:r>
            <a:r>
              <a:rPr lang="en-US" dirty="0" smtClean="0"/>
              <a:t>. is as high as 50%.</a:t>
            </a:r>
          </a:p>
          <a:p>
            <a:pPr eaLnBrk="1" hangingPunct="1">
              <a:lnSpc>
                <a:spcPct val="200000"/>
              </a:lnSpc>
            </a:pPr>
            <a:r>
              <a:rPr lang="en-US" dirty="0" smtClean="0"/>
              <a:t>Closely linked with both poverty &amp; ignorance.</a:t>
            </a:r>
          </a:p>
        </p:txBody>
      </p:sp>
      <p:sp>
        <p:nvSpPr>
          <p:cNvPr id="4" name="Slide Number Placeholder 3"/>
          <p:cNvSpPr>
            <a:spLocks noGrp="1"/>
          </p:cNvSpPr>
          <p:nvPr>
            <p:ph type="sldNum" sz="quarter" idx="12"/>
          </p:nvPr>
        </p:nvSpPr>
        <p:spPr/>
        <p:txBody>
          <a:bodyPr/>
          <a:lstStyle/>
          <a:p>
            <a:fld id="{C3403FB8-6EA8-44AB-9063-D2BAFABBF0F4}"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85720" y="274638"/>
            <a:ext cx="8572560" cy="868362"/>
          </a:xfrm>
        </p:spPr>
        <p:txBody>
          <a:bodyPr>
            <a:normAutofit fontScale="90000"/>
          </a:bodyPr>
          <a:lstStyle/>
          <a:p>
            <a:pPr eaLnBrk="1" hangingPunct="1"/>
            <a:r>
              <a:rPr lang="en-US" sz="3200" b="1" dirty="0" smtClean="0"/>
              <a:t>Making Clinical Diagnosis of Malnutrition</a:t>
            </a:r>
          </a:p>
        </p:txBody>
      </p:sp>
      <p:sp>
        <p:nvSpPr>
          <p:cNvPr id="31747" name="Rectangle 3"/>
          <p:cNvSpPr>
            <a:spLocks noGrp="1" noChangeArrowheads="1"/>
          </p:cNvSpPr>
          <p:nvPr>
            <p:ph type="body" idx="1"/>
          </p:nvPr>
        </p:nvSpPr>
        <p:spPr>
          <a:xfrm>
            <a:off x="228600" y="1295400"/>
            <a:ext cx="8686800" cy="5257800"/>
          </a:xfrm>
        </p:spPr>
        <p:txBody>
          <a:bodyPr anchor="ctr"/>
          <a:lstStyle/>
          <a:p>
            <a:pPr eaLnBrk="1" hangingPunct="1">
              <a:lnSpc>
                <a:spcPct val="200000"/>
              </a:lnSpc>
            </a:pPr>
            <a:r>
              <a:rPr lang="en-US" dirty="0" smtClean="0"/>
              <a:t>Based on history and physical examination.</a:t>
            </a:r>
          </a:p>
          <a:p>
            <a:pPr eaLnBrk="1" hangingPunct="1">
              <a:lnSpc>
                <a:spcPct val="200000"/>
              </a:lnSpc>
            </a:pPr>
            <a:r>
              <a:rPr lang="en-US" dirty="0" smtClean="0"/>
              <a:t>A careful dietary history</a:t>
            </a:r>
          </a:p>
          <a:p>
            <a:pPr lvl="1" eaLnBrk="1" hangingPunct="1">
              <a:lnSpc>
                <a:spcPct val="200000"/>
              </a:lnSpc>
            </a:pPr>
            <a:r>
              <a:rPr lang="en-US" dirty="0" smtClean="0"/>
              <a:t>ask about the type of </a:t>
            </a:r>
            <a:r>
              <a:rPr lang="en-US" dirty="0" err="1" smtClean="0"/>
              <a:t>fd</a:t>
            </a:r>
            <a:r>
              <a:rPr lang="en-US" dirty="0" smtClean="0"/>
              <a:t>, amount of </a:t>
            </a:r>
            <a:r>
              <a:rPr lang="en-US" dirty="0" err="1" smtClean="0"/>
              <a:t>fd</a:t>
            </a:r>
            <a:r>
              <a:rPr lang="en-US" dirty="0" smtClean="0"/>
              <a:t>  &amp; frequency of feeds.</a:t>
            </a:r>
          </a:p>
          <a:p>
            <a:pPr eaLnBrk="1" hangingPunct="1">
              <a:lnSpc>
                <a:spcPct val="200000"/>
              </a:lnSpc>
            </a:pPr>
            <a:r>
              <a:rPr lang="en-US" dirty="0" smtClean="0"/>
              <a:t>If the diet is found to be good, consider illnesses e.g. infections and chronic diseases</a:t>
            </a:r>
          </a:p>
        </p:txBody>
      </p:sp>
      <p:sp>
        <p:nvSpPr>
          <p:cNvPr id="4" name="Slide Number Placeholder 3"/>
          <p:cNvSpPr>
            <a:spLocks noGrp="1"/>
          </p:cNvSpPr>
          <p:nvPr>
            <p:ph type="sldNum" sz="quarter" idx="12"/>
          </p:nvPr>
        </p:nvSpPr>
        <p:spPr/>
        <p:txBody>
          <a:bodyPr/>
          <a:lstStyle/>
          <a:p>
            <a:fld id="{C3403FB8-6EA8-44AB-9063-D2BAFABBF0F4}"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OA TEMPLATE">
      <a:majorFont>
        <a:latin typeface="Consolas"/>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2485</Words>
  <Application>Microsoft Office PowerPoint</Application>
  <PresentationFormat>On-screen Show (4:3)</PresentationFormat>
  <Paragraphs>347</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NUTRITION &amp; MALNUTRITION</vt:lpstr>
      <vt:lpstr>Nutrition &amp; Nutritional State</vt:lpstr>
      <vt:lpstr>Main Nutrients in a Diet</vt:lpstr>
      <vt:lpstr>What Foods are Needed by children?</vt:lpstr>
      <vt:lpstr>Malnutrition</vt:lpstr>
      <vt:lpstr>….</vt:lpstr>
      <vt:lpstr>Why is Malnutrition Important?</vt:lpstr>
      <vt:lpstr>Making Clinical Diagnosis of Malnutrition</vt:lpstr>
      <vt:lpstr>Factors Commonly Associated with Malnutrition</vt:lpstr>
      <vt:lpstr>Common Forms of Malnutrition</vt:lpstr>
      <vt:lpstr>Underweight for Age (UWFA)</vt:lpstr>
      <vt:lpstr>Marasmus</vt:lpstr>
      <vt:lpstr>Kwashiorkor</vt:lpstr>
      <vt:lpstr>Typical Appearance of Kwashiokor</vt:lpstr>
      <vt:lpstr>Marasmic Kwashiorkor</vt:lpstr>
      <vt:lpstr>Complications of Severe Malnutrition</vt:lpstr>
      <vt:lpstr>----</vt:lpstr>
      <vt:lpstr>Management of an Underweight-for-age Child</vt:lpstr>
      <vt:lpstr>Management of Severe Malnutrition</vt:lpstr>
      <vt:lpstr>Resuscitation Needed</vt:lpstr>
      <vt:lpstr>Nutritional Rehabilitation</vt:lpstr>
      <vt:lpstr>Preventing Recurrence of Malnutrition</vt:lpstr>
      <vt:lpstr>Effect of Severe Malnutrition on Mental Development</vt:lpstr>
      <vt:lpstr>MICRONUTRIENTS</vt:lpstr>
      <vt:lpstr>Vitamin Deficiencies</vt:lpstr>
      <vt:lpstr>Children at Greatest Risk of Vitamin A deficiency</vt:lpstr>
      <vt:lpstr>Presentation of Vitamin A Deficiency</vt:lpstr>
      <vt:lpstr>Prevention</vt:lpstr>
      <vt:lpstr>Treatment</vt:lpstr>
      <vt:lpstr>B group vitamins</vt:lpstr>
      <vt:lpstr>scurvy</vt:lpstr>
      <vt:lpstr>Rickets</vt:lpstr>
      <vt:lpstr>…</vt:lpstr>
      <vt:lpstr>Trace Element &amp; mineral Deficiencies</vt:lpstr>
      <vt:lpstr>Iron DeficiencyAnemia</vt:lpstr>
      <vt:lpstr>Clinical Signs of Fe2+ Deficiency</vt:lpstr>
      <vt:lpstr>Prevention</vt:lpstr>
      <vt:lpstr>What is anaemia?</vt:lpstr>
      <vt:lpstr>Symptoms &amp; signs of Anaemia</vt:lpstr>
      <vt:lpstr>Treatment</vt:lpstr>
      <vt:lpstr>END</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Zack</cp:lastModifiedBy>
  <cp:revision>8</cp:revision>
  <dcterms:created xsi:type="dcterms:W3CDTF">2010-06-27T17:02:34Z</dcterms:created>
  <dcterms:modified xsi:type="dcterms:W3CDTF">2017-10-18T09:32:10Z</dcterms:modified>
</cp:coreProperties>
</file>