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15B4CB5-CF76-461B-AEC7-7FB512AA1EB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39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7B8A8-12FB-4989-BCBF-639FD3C5F33A}"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B4CB5-CF76-461B-AEC7-7FB512AA1EBA}" type="slidenum">
              <a:rPr lang="en-US" smtClean="0"/>
              <a:t>‹#›</a:t>
            </a:fld>
            <a:endParaRPr lang="en-US"/>
          </a:p>
        </p:txBody>
      </p:sp>
    </p:spTree>
    <p:extLst>
      <p:ext uri="{BB962C8B-B14F-4D97-AF65-F5344CB8AC3E}">
        <p14:creationId xmlns:p14="http://schemas.microsoft.com/office/powerpoint/2010/main" val="87095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29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79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spTree>
    <p:extLst>
      <p:ext uri="{BB962C8B-B14F-4D97-AF65-F5344CB8AC3E}">
        <p14:creationId xmlns:p14="http://schemas.microsoft.com/office/powerpoint/2010/main" val="120854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934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11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74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0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spTree>
    <p:extLst>
      <p:ext uri="{BB962C8B-B14F-4D97-AF65-F5344CB8AC3E}">
        <p14:creationId xmlns:p14="http://schemas.microsoft.com/office/powerpoint/2010/main" val="400965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B8A8-12FB-4989-BCBF-639FD3C5F33A}"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B4CB5-CF76-461B-AEC7-7FB512AA1EB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50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37B8A8-12FB-4989-BCBF-639FD3C5F33A}"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B4CB5-CF76-461B-AEC7-7FB512AA1EBA}" type="slidenum">
              <a:rPr lang="en-US" smtClean="0"/>
              <a:t>‹#›</a:t>
            </a:fld>
            <a:endParaRPr lang="en-US"/>
          </a:p>
        </p:txBody>
      </p:sp>
    </p:spTree>
    <p:extLst>
      <p:ext uri="{BB962C8B-B14F-4D97-AF65-F5344CB8AC3E}">
        <p14:creationId xmlns:p14="http://schemas.microsoft.com/office/powerpoint/2010/main" val="426372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37B8A8-12FB-4989-BCBF-639FD3C5F33A}"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B4CB5-CF76-461B-AEC7-7FB512AA1EB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6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37B8A8-12FB-4989-BCBF-639FD3C5F33A}"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B4CB5-CF76-461B-AEC7-7FB512AA1EB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01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7B8A8-12FB-4989-BCBF-639FD3C5F33A}"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B4CB5-CF76-461B-AEC7-7FB512AA1EBA}" type="slidenum">
              <a:rPr lang="en-US" smtClean="0"/>
              <a:t>‹#›</a:t>
            </a:fld>
            <a:endParaRPr lang="en-US"/>
          </a:p>
        </p:txBody>
      </p:sp>
    </p:spTree>
    <p:extLst>
      <p:ext uri="{BB962C8B-B14F-4D97-AF65-F5344CB8AC3E}">
        <p14:creationId xmlns:p14="http://schemas.microsoft.com/office/powerpoint/2010/main" val="68291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7B8A8-12FB-4989-BCBF-639FD3C5F33A}"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B4CB5-CF76-461B-AEC7-7FB512AA1EB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14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7B8A8-12FB-4989-BCBF-639FD3C5F33A}"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B4CB5-CF76-461B-AEC7-7FB512AA1EBA}" type="slidenum">
              <a:rPr lang="en-US" smtClean="0"/>
              <a:t>‹#›</a:t>
            </a:fld>
            <a:endParaRPr lang="en-US"/>
          </a:p>
        </p:txBody>
      </p:sp>
    </p:spTree>
    <p:extLst>
      <p:ext uri="{BB962C8B-B14F-4D97-AF65-F5344CB8AC3E}">
        <p14:creationId xmlns:p14="http://schemas.microsoft.com/office/powerpoint/2010/main" val="270208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37B8A8-12FB-4989-BCBF-639FD3C5F33A}" type="datetimeFigureOut">
              <a:rPr lang="en-US" smtClean="0"/>
              <a:t>11/26/2018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5B4CB5-CF76-461B-AEC7-7FB512AA1EBA}" type="slidenum">
              <a:rPr lang="en-US" smtClean="0"/>
              <a:t>‹#›</a:t>
            </a:fld>
            <a:endParaRPr lang="en-US"/>
          </a:p>
        </p:txBody>
      </p:sp>
    </p:spTree>
    <p:extLst>
      <p:ext uri="{BB962C8B-B14F-4D97-AF65-F5344CB8AC3E}">
        <p14:creationId xmlns:p14="http://schemas.microsoft.com/office/powerpoint/2010/main" val="1689617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edicinenet.com/nutrition/article.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AND HEALTH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4302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CARBOHYDRATES</a:t>
            </a:r>
          </a:p>
          <a:p>
            <a:pPr marL="0" indent="0">
              <a:buNone/>
            </a:pPr>
            <a:r>
              <a:rPr lang="en-US" dirty="0" smtClean="0"/>
              <a:t>Main source of energy, contain carbon, hydrogen and oxygen.</a:t>
            </a:r>
          </a:p>
          <a:p>
            <a:pPr marL="0" indent="0">
              <a:buNone/>
            </a:pPr>
            <a:r>
              <a:rPr lang="en-US" dirty="0" smtClean="0"/>
              <a:t>They have the following classification;</a:t>
            </a:r>
          </a:p>
          <a:p>
            <a:pPr marL="514350" indent="-514350">
              <a:buFont typeface="+mj-lt"/>
              <a:buAutoNum type="arabicPeriod"/>
            </a:pPr>
            <a:r>
              <a:rPr lang="en-US" dirty="0" smtClean="0"/>
              <a:t>Monosaccharides/simple </a:t>
            </a:r>
            <a:r>
              <a:rPr lang="en-US" dirty="0" err="1" smtClean="0"/>
              <a:t>sugars,e,g</a:t>
            </a:r>
            <a:r>
              <a:rPr lang="en-US" dirty="0" smtClean="0"/>
              <a:t> glucose, fructose</a:t>
            </a:r>
          </a:p>
          <a:p>
            <a:pPr marL="514350" indent="-514350">
              <a:buFont typeface="+mj-lt"/>
              <a:buAutoNum type="arabicPeriod"/>
            </a:pPr>
            <a:r>
              <a:rPr lang="en-US" dirty="0" smtClean="0"/>
              <a:t>Disaccharides/large sugars. Made of two simple sugars. </a:t>
            </a:r>
            <a:r>
              <a:rPr lang="en-US" dirty="0" err="1" smtClean="0"/>
              <a:t>E,g</a:t>
            </a:r>
            <a:r>
              <a:rPr lang="en-US" dirty="0" smtClean="0"/>
              <a:t> sucrose{ table sugar},galactose, maltose</a:t>
            </a:r>
          </a:p>
          <a:p>
            <a:pPr marL="514350" indent="-514350">
              <a:buFont typeface="+mj-lt"/>
              <a:buAutoNum type="arabicPeriod"/>
            </a:pPr>
            <a:r>
              <a:rPr lang="en-US" dirty="0" smtClean="0"/>
              <a:t>Polysaccharide/complex sugars. They do not </a:t>
            </a:r>
            <a:r>
              <a:rPr lang="en-US" dirty="0" err="1" smtClean="0"/>
              <a:t>desolve</a:t>
            </a:r>
            <a:r>
              <a:rPr lang="en-US" dirty="0" smtClean="0"/>
              <a:t> in water, </a:t>
            </a:r>
            <a:r>
              <a:rPr lang="en-US" dirty="0" err="1" smtClean="0"/>
              <a:t>e.g</a:t>
            </a:r>
            <a:r>
              <a:rPr lang="en-US" dirty="0" smtClean="0"/>
              <a:t> starch, glycogen, cellulose</a:t>
            </a:r>
            <a:endParaRPr lang="en-US" dirty="0"/>
          </a:p>
        </p:txBody>
      </p:sp>
    </p:spTree>
    <p:extLst>
      <p:ext uri="{BB962C8B-B14F-4D97-AF65-F5344CB8AC3E}">
        <p14:creationId xmlns:p14="http://schemas.microsoft.com/office/powerpoint/2010/main" val="179201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NUTRITION</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an approach that provides long term solution, promotes stability and supplies communities with sustainable methods to reduce malnutrition often called food security.</a:t>
            </a:r>
          </a:p>
          <a:p>
            <a:r>
              <a:rPr lang="en-US" dirty="0" smtClean="0"/>
              <a:t>To develop long term changes, the individual causes of malnutrition within the community must be dealt with. identify chronic food shortages, diet diversity and inadequate feeding practices.</a:t>
            </a:r>
          </a:p>
          <a:p>
            <a:r>
              <a:rPr lang="en-US" dirty="0" smtClean="0"/>
              <a:t>Sustainable nutrition programs must meet the real needs, be low cost, protect communities resources and functions with little external input</a:t>
            </a:r>
          </a:p>
          <a:p>
            <a:pPr marL="0" indent="0">
              <a:buNone/>
            </a:pPr>
            <a:endParaRPr lang="en-US" dirty="0"/>
          </a:p>
        </p:txBody>
      </p:sp>
    </p:spTree>
    <p:extLst>
      <p:ext uri="{BB962C8B-B14F-4D97-AF65-F5344CB8AC3E}">
        <p14:creationId xmlns:p14="http://schemas.microsoft.com/office/powerpoint/2010/main" val="162301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MALNUTRITION</a:t>
            </a:r>
            <a:endParaRPr lang="en-US" dirty="0"/>
          </a:p>
        </p:txBody>
      </p:sp>
      <p:sp>
        <p:nvSpPr>
          <p:cNvPr id="3" name="Content Placeholder 2"/>
          <p:cNvSpPr>
            <a:spLocks noGrp="1"/>
          </p:cNvSpPr>
          <p:nvPr>
            <p:ph idx="1"/>
          </p:nvPr>
        </p:nvSpPr>
        <p:spPr/>
        <p:txBody>
          <a:bodyPr/>
          <a:lstStyle/>
          <a:p>
            <a:pPr marL="0" indent="0">
              <a:buNone/>
            </a:pPr>
            <a:r>
              <a:rPr lang="en-US" dirty="0" smtClean="0"/>
              <a:t>The causes are divided into </a:t>
            </a:r>
          </a:p>
          <a:p>
            <a:pPr marL="514350" indent="-514350">
              <a:buFont typeface="+mj-lt"/>
              <a:buAutoNum type="arabicPeriod"/>
            </a:pPr>
            <a:r>
              <a:rPr lang="en-US" dirty="0" smtClean="0"/>
              <a:t>Direct causes; deficient intake of nutrients</a:t>
            </a:r>
          </a:p>
          <a:p>
            <a:pPr marL="514350" indent="-514350">
              <a:buFont typeface="+mj-lt"/>
              <a:buAutoNum type="arabicPeriod"/>
            </a:pPr>
            <a:r>
              <a:rPr lang="en-US" dirty="0" smtClean="0"/>
              <a:t>Underlying causes; infection and disease, ignorance about nutrition, seasonal changes and lack of food production, unequal distribution of food,</a:t>
            </a:r>
            <a:endParaRPr lang="en-US" dirty="0"/>
          </a:p>
        </p:txBody>
      </p:sp>
    </p:spTree>
    <p:extLst>
      <p:ext uri="{BB962C8B-B14F-4D97-AF65-F5344CB8AC3E}">
        <p14:creationId xmlns:p14="http://schemas.microsoft.com/office/powerpoint/2010/main" val="116800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PROMOTING GOOD NUTRITION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Good agriculture</a:t>
            </a:r>
          </a:p>
          <a:p>
            <a:r>
              <a:rPr lang="en-US" dirty="0" smtClean="0"/>
              <a:t>Good economy</a:t>
            </a:r>
          </a:p>
          <a:p>
            <a:r>
              <a:rPr lang="en-US" dirty="0" smtClean="0"/>
              <a:t>Healthy environment</a:t>
            </a:r>
          </a:p>
          <a:p>
            <a:r>
              <a:rPr lang="en-US" dirty="0" smtClean="0"/>
              <a:t>Good education</a:t>
            </a:r>
          </a:p>
          <a:p>
            <a:r>
              <a:rPr lang="en-US" dirty="0" smtClean="0"/>
              <a:t>Healthy social and family life</a:t>
            </a:r>
          </a:p>
          <a:p>
            <a:r>
              <a:rPr lang="en-US" dirty="0" smtClean="0"/>
              <a:t>Prevention and control of diseases</a:t>
            </a:r>
          </a:p>
          <a:p>
            <a:pPr marL="0" indent="0">
              <a:buNone/>
            </a:pPr>
            <a:r>
              <a:rPr lang="en-US" dirty="0" smtClean="0"/>
              <a:t>MAJOR FACTORS INFLUENCING NUTRITION</a:t>
            </a:r>
          </a:p>
          <a:p>
            <a:pPr>
              <a:buFont typeface="Wingdings" panose="05000000000000000000" pitchFamily="2" charset="2"/>
              <a:buChar char="q"/>
            </a:pPr>
            <a:r>
              <a:rPr lang="en-US" dirty="0" smtClean="0"/>
              <a:t>Productivity</a:t>
            </a:r>
          </a:p>
          <a:p>
            <a:pPr>
              <a:buFont typeface="Wingdings" panose="05000000000000000000" pitchFamily="2" charset="2"/>
              <a:buChar char="q"/>
            </a:pPr>
            <a:r>
              <a:rPr lang="en-US" dirty="0" smtClean="0"/>
              <a:t>Health</a:t>
            </a:r>
          </a:p>
          <a:p>
            <a:pPr>
              <a:buFont typeface="Wingdings" panose="05000000000000000000" pitchFamily="2" charset="2"/>
              <a:buChar char="q"/>
            </a:pPr>
            <a:r>
              <a:rPr lang="en-US" dirty="0" smtClean="0"/>
              <a:t>education</a:t>
            </a:r>
            <a:endParaRPr lang="en-US" dirty="0"/>
          </a:p>
        </p:txBody>
      </p:sp>
    </p:spTree>
    <p:extLst>
      <p:ext uri="{BB962C8B-B14F-4D97-AF65-F5344CB8AC3E}">
        <p14:creationId xmlns:p14="http://schemas.microsoft.com/office/powerpoint/2010/main" val="171236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 DURING PREGNANCY AND LACTATION</a:t>
            </a:r>
            <a:endParaRPr lang="en-US" dirty="0"/>
          </a:p>
        </p:txBody>
      </p:sp>
      <p:sp>
        <p:nvSpPr>
          <p:cNvPr id="3" name="Content Placeholder 2"/>
          <p:cNvSpPr>
            <a:spLocks noGrp="1"/>
          </p:cNvSpPr>
          <p:nvPr>
            <p:ph idx="1"/>
          </p:nvPr>
        </p:nvSpPr>
        <p:spPr/>
        <p:txBody>
          <a:bodyPr/>
          <a:lstStyle/>
          <a:p>
            <a:pPr marL="0" indent="0">
              <a:buNone/>
            </a:pPr>
            <a:r>
              <a:rPr lang="en-US" dirty="0" smtClean="0"/>
              <a:t>Nutritional needs increase during this time, the </a:t>
            </a:r>
            <a:r>
              <a:rPr lang="en-US" dirty="0" err="1" smtClean="0"/>
              <a:t>feotus</a:t>
            </a:r>
            <a:r>
              <a:rPr lang="en-US" dirty="0" smtClean="0"/>
              <a:t> need food and production of milk all that the mother has to produce.</a:t>
            </a:r>
          </a:p>
          <a:p>
            <a:pPr marL="0" indent="0">
              <a:buNone/>
            </a:pPr>
            <a:r>
              <a:rPr lang="en-US" dirty="0" smtClean="0"/>
              <a:t>Children born to malnourished mothers are prone to be under weight and may die after a short while.</a:t>
            </a:r>
          </a:p>
          <a:p>
            <a:pPr marL="0" indent="0">
              <a:buNone/>
            </a:pPr>
            <a:r>
              <a:rPr lang="en-US" dirty="0" smtClean="0"/>
              <a:t>There is depletion of a lot of nutrients during this time that require a lot of replacement.</a:t>
            </a:r>
            <a:endParaRPr lang="en-US" dirty="0"/>
          </a:p>
        </p:txBody>
      </p:sp>
    </p:spTree>
    <p:extLst>
      <p:ext uri="{BB962C8B-B14F-4D97-AF65-F5344CB8AC3E}">
        <p14:creationId xmlns:p14="http://schemas.microsoft.com/office/powerpoint/2010/main" val="135154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NUTRITION</a:t>
            </a:r>
            <a:endParaRPr lang="en-US" dirty="0"/>
          </a:p>
        </p:txBody>
      </p:sp>
      <p:sp>
        <p:nvSpPr>
          <p:cNvPr id="3" name="Content Placeholder 2"/>
          <p:cNvSpPr>
            <a:spLocks noGrp="1"/>
          </p:cNvSpPr>
          <p:nvPr>
            <p:ph idx="1"/>
          </p:nvPr>
        </p:nvSpPr>
        <p:spPr/>
        <p:txBody>
          <a:bodyPr/>
          <a:lstStyle/>
          <a:p>
            <a:r>
              <a:rPr lang="en-US" dirty="0" smtClean="0"/>
              <a:t>DEF</a:t>
            </a:r>
          </a:p>
          <a:p>
            <a:pPr marL="0" indent="0">
              <a:buNone/>
            </a:pPr>
            <a:r>
              <a:rPr lang="en-US" b="1" i="1" dirty="0" smtClean="0"/>
              <a:t>NUTRITION</a:t>
            </a:r>
            <a:r>
              <a:rPr lang="en-US" dirty="0" smtClean="0"/>
              <a:t>; The process by which food consumed by an organism is utilized through digestion, absorption, </a:t>
            </a:r>
            <a:r>
              <a:rPr lang="en-US" dirty="0" err="1" smtClean="0"/>
              <a:t>transport,storage,metabolism</a:t>
            </a:r>
            <a:r>
              <a:rPr lang="en-US" dirty="0" smtClean="0"/>
              <a:t> and elimination. Its purpose to maintain; </a:t>
            </a:r>
            <a:r>
              <a:rPr lang="en-US" dirty="0" err="1" smtClean="0"/>
              <a:t>life,growth,normal</a:t>
            </a:r>
            <a:r>
              <a:rPr lang="en-US" dirty="0" smtClean="0"/>
              <a:t> organ functioning, production of energy.</a:t>
            </a:r>
          </a:p>
          <a:p>
            <a:pPr marL="0" indent="0">
              <a:buNone/>
            </a:pPr>
            <a:r>
              <a:rPr lang="en-US" b="1" dirty="0" smtClean="0">
                <a:hlinkClick r:id="rId2"/>
              </a:rPr>
              <a:t>Nutrition</a:t>
            </a:r>
            <a:r>
              <a:rPr lang="en-US" b="1" dirty="0" smtClean="0"/>
              <a:t>:</a:t>
            </a:r>
            <a:r>
              <a:rPr lang="en-US" dirty="0" smtClean="0"/>
              <a:t> 1: The process of taking in food and using it for growth, metabolism, and repair. Nutritional stages are ingestion, digestion, absorption, transport, assimilation, and excretion</a:t>
            </a:r>
            <a:endParaRPr lang="en-US" dirty="0"/>
          </a:p>
        </p:txBody>
      </p:sp>
    </p:spTree>
    <p:extLst>
      <p:ext uri="{BB962C8B-B14F-4D97-AF65-F5344CB8AC3E}">
        <p14:creationId xmlns:p14="http://schemas.microsoft.com/office/powerpoint/2010/main" val="4212833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contt</a:t>
            </a:r>
            <a:endParaRPr lang="en-US" dirty="0"/>
          </a:p>
        </p:txBody>
      </p:sp>
      <p:sp>
        <p:nvSpPr>
          <p:cNvPr id="3" name="Content Placeholder 2"/>
          <p:cNvSpPr>
            <a:spLocks noGrp="1"/>
          </p:cNvSpPr>
          <p:nvPr>
            <p:ph idx="1"/>
          </p:nvPr>
        </p:nvSpPr>
        <p:spPr/>
        <p:txBody>
          <a:bodyPr>
            <a:normAutofit lnSpcReduction="10000"/>
          </a:bodyPr>
          <a:lstStyle/>
          <a:p>
            <a:r>
              <a:rPr lang="en-US" dirty="0" smtClean="0"/>
              <a:t>Malnutrition; means </a:t>
            </a:r>
            <a:r>
              <a:rPr lang="en-US" dirty="0" err="1" smtClean="0"/>
              <a:t>badnutrition,can</a:t>
            </a:r>
            <a:r>
              <a:rPr lang="en-US" dirty="0" smtClean="0"/>
              <a:t> be due to over or under nutrition, most developing nations suffer from under nutrition, eating too little food or not enough healthy food. The group affected are children, pregnant and lactating mothers</a:t>
            </a:r>
          </a:p>
          <a:p>
            <a:pPr marL="0" indent="0">
              <a:buNone/>
            </a:pPr>
            <a:r>
              <a:rPr lang="en-US" dirty="0" smtClean="0"/>
              <a:t>Bad nutrition affects children and causes poor mental, physical growth and development impairment, and death too.</a:t>
            </a:r>
          </a:p>
          <a:p>
            <a:r>
              <a:rPr lang="en-US" dirty="0" smtClean="0"/>
              <a:t>Over Nutrition; eating too much of certain foods{fats, refined sugars and carbohydrates} causing obesity and other degenerative diseases</a:t>
            </a:r>
          </a:p>
          <a:p>
            <a:endParaRPr lang="en-US" dirty="0"/>
          </a:p>
        </p:txBody>
      </p:sp>
    </p:spTree>
    <p:extLst>
      <p:ext uri="{BB962C8B-B14F-4D97-AF65-F5344CB8AC3E}">
        <p14:creationId xmlns:p14="http://schemas.microsoft.com/office/powerpoint/2010/main" val="71652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GOOD NUTRITION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Physical and mental development of children and adolescents</a:t>
            </a:r>
          </a:p>
          <a:p>
            <a:pPr>
              <a:buFont typeface="Wingdings" panose="05000000000000000000" pitchFamily="2" charset="2"/>
              <a:buChar char="ü"/>
            </a:pPr>
            <a:r>
              <a:rPr lang="en-US" dirty="0" smtClean="0"/>
              <a:t>Healthy pregnancy and deliveries</a:t>
            </a:r>
          </a:p>
          <a:p>
            <a:pPr>
              <a:buFont typeface="Wingdings" panose="05000000000000000000" pitchFamily="2" charset="2"/>
              <a:buChar char="ü"/>
            </a:pPr>
            <a:r>
              <a:rPr lang="en-US" dirty="0" smtClean="0"/>
              <a:t>Resistance to infectious disease</a:t>
            </a:r>
          </a:p>
          <a:p>
            <a:pPr>
              <a:buFont typeface="Wingdings" panose="05000000000000000000" pitchFamily="2" charset="2"/>
              <a:buChar char="ü"/>
            </a:pPr>
            <a:r>
              <a:rPr lang="en-US" dirty="0" smtClean="0"/>
              <a:t>Work well</a:t>
            </a:r>
          </a:p>
          <a:p>
            <a:pPr>
              <a:buFont typeface="Wingdings" panose="05000000000000000000" pitchFamily="2" charset="2"/>
              <a:buChar char="ü"/>
            </a:pPr>
            <a:r>
              <a:rPr lang="en-US" dirty="0" smtClean="0"/>
              <a:t>Prevention of deficiency disease </a:t>
            </a:r>
            <a:r>
              <a:rPr lang="en-US" dirty="0" err="1" smtClean="0"/>
              <a:t>e.g</a:t>
            </a:r>
            <a:r>
              <a:rPr lang="en-US" dirty="0" smtClean="0"/>
              <a:t> PEM, IRON, </a:t>
            </a:r>
            <a:r>
              <a:rPr lang="en-US" dirty="0" err="1" smtClean="0"/>
              <a:t>etc</a:t>
            </a:r>
            <a:endParaRPr lang="en-US" dirty="0"/>
          </a:p>
        </p:txBody>
      </p:sp>
    </p:spTree>
    <p:extLst>
      <p:ext uri="{BB962C8B-B14F-4D97-AF65-F5344CB8AC3E}">
        <p14:creationId xmlns:p14="http://schemas.microsoft.com/office/powerpoint/2010/main" val="2944233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NUTRITION</a:t>
            </a:r>
            <a:endParaRPr lang="en-US" dirty="0"/>
          </a:p>
        </p:txBody>
      </p:sp>
      <p:sp>
        <p:nvSpPr>
          <p:cNvPr id="3" name="Content Placeholder 2"/>
          <p:cNvSpPr>
            <a:spLocks noGrp="1"/>
          </p:cNvSpPr>
          <p:nvPr>
            <p:ph idx="1"/>
          </p:nvPr>
        </p:nvSpPr>
        <p:spPr/>
        <p:txBody>
          <a:bodyPr/>
          <a:lstStyle/>
          <a:p>
            <a:pPr marL="0" indent="0">
              <a:buNone/>
            </a:pPr>
            <a:r>
              <a:rPr lang="en-US" dirty="0" smtClean="0"/>
              <a:t>Food is classified into three main groups based on their nutritional function in the body;</a:t>
            </a:r>
          </a:p>
          <a:p>
            <a:pPr>
              <a:buFont typeface="Wingdings" panose="05000000000000000000" pitchFamily="2" charset="2"/>
              <a:buChar char="v"/>
            </a:pPr>
            <a:r>
              <a:rPr lang="en-US" dirty="0" smtClean="0"/>
              <a:t>Energy foods</a:t>
            </a:r>
          </a:p>
          <a:p>
            <a:pPr>
              <a:buFont typeface="Wingdings" panose="05000000000000000000" pitchFamily="2" charset="2"/>
              <a:buChar char="v"/>
            </a:pPr>
            <a:r>
              <a:rPr lang="en-US" dirty="0" smtClean="0"/>
              <a:t>Body building foods</a:t>
            </a:r>
          </a:p>
          <a:p>
            <a:pPr>
              <a:buFont typeface="Wingdings" panose="05000000000000000000" pitchFamily="2" charset="2"/>
              <a:buChar char="v"/>
            </a:pPr>
            <a:r>
              <a:rPr lang="en-US" dirty="0" smtClean="0"/>
              <a:t>Protective foods</a:t>
            </a:r>
          </a:p>
          <a:p>
            <a:pPr marL="0" indent="0">
              <a:buNone/>
            </a:pPr>
            <a:r>
              <a:rPr lang="en-US" dirty="0" smtClean="0"/>
              <a:t>Most foods we eat combine several of these functions, the constituents of a diet can be classified as follows;</a:t>
            </a:r>
            <a:endParaRPr lang="en-US" dirty="0"/>
          </a:p>
        </p:txBody>
      </p:sp>
    </p:spTree>
    <p:extLst>
      <p:ext uri="{BB962C8B-B14F-4D97-AF65-F5344CB8AC3E}">
        <p14:creationId xmlns:p14="http://schemas.microsoft.com/office/powerpoint/2010/main" val="407369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6236740"/>
              </p:ext>
            </p:extLst>
          </p:nvPr>
        </p:nvGraphicFramePr>
        <p:xfrm>
          <a:off x="1295400" y="2557463"/>
          <a:ext cx="9601200" cy="3606800"/>
        </p:xfrm>
        <a:graphic>
          <a:graphicData uri="http://schemas.openxmlformats.org/drawingml/2006/table">
            <a:tbl>
              <a:tblPr firstRow="1" bandRow="1">
                <a:tableStyleId>{5C22544A-7EE6-4342-B048-85BDC9FD1C3A}</a:tableStyleId>
              </a:tblPr>
              <a:tblGrid>
                <a:gridCol w="4800600"/>
                <a:gridCol w="4800600"/>
              </a:tblGrid>
              <a:tr h="370840">
                <a:tc>
                  <a:txBody>
                    <a:bodyPr/>
                    <a:lstStyle/>
                    <a:p>
                      <a:r>
                        <a:rPr lang="en-US" dirty="0" smtClean="0"/>
                        <a:t>GROUP</a:t>
                      </a:r>
                      <a:endParaRPr lang="en-US" dirty="0"/>
                    </a:p>
                  </a:txBody>
                  <a:tcPr marL="83489" marR="83489"/>
                </a:tc>
                <a:tc>
                  <a:txBody>
                    <a:bodyPr/>
                    <a:lstStyle/>
                    <a:p>
                      <a:r>
                        <a:rPr lang="en-US" dirty="0" smtClean="0"/>
                        <a:t>FUNCTION</a:t>
                      </a:r>
                      <a:endParaRPr lang="en-US" dirty="0"/>
                    </a:p>
                  </a:txBody>
                  <a:tcPr marL="83489" marR="83489"/>
                </a:tc>
              </a:tr>
              <a:tr h="370840">
                <a:tc>
                  <a:txBody>
                    <a:bodyPr/>
                    <a:lstStyle/>
                    <a:p>
                      <a:r>
                        <a:rPr lang="en-US" dirty="0" smtClean="0"/>
                        <a:t>Carbohydrates</a:t>
                      </a:r>
                      <a:endParaRPr lang="en-US" dirty="0"/>
                    </a:p>
                  </a:txBody>
                  <a:tcPr marL="83489" marR="83489"/>
                </a:tc>
                <a:tc>
                  <a:txBody>
                    <a:bodyPr/>
                    <a:lstStyle/>
                    <a:p>
                      <a:r>
                        <a:rPr lang="en-US" dirty="0" smtClean="0"/>
                        <a:t>As fuel energy for body</a:t>
                      </a:r>
                      <a:r>
                        <a:rPr lang="en-US" baseline="0" dirty="0" smtClean="0"/>
                        <a:t> heat and work</a:t>
                      </a:r>
                      <a:endParaRPr lang="en-US" dirty="0"/>
                    </a:p>
                  </a:txBody>
                  <a:tcPr marL="83489" marR="83489"/>
                </a:tc>
              </a:tr>
              <a:tr h="370840">
                <a:tc>
                  <a:txBody>
                    <a:bodyPr/>
                    <a:lstStyle/>
                    <a:p>
                      <a:r>
                        <a:rPr lang="en-US" dirty="0" smtClean="0"/>
                        <a:t>Fats</a:t>
                      </a:r>
                      <a:endParaRPr lang="en-US" dirty="0"/>
                    </a:p>
                  </a:txBody>
                  <a:tcPr marL="83489" marR="83489"/>
                </a:tc>
                <a:tc>
                  <a:txBody>
                    <a:bodyPr/>
                    <a:lstStyle/>
                    <a:p>
                      <a:r>
                        <a:rPr lang="en-US" dirty="0" smtClean="0"/>
                        <a:t>As fuel energy</a:t>
                      </a:r>
                      <a:r>
                        <a:rPr lang="en-US" baseline="0" dirty="0" smtClean="0"/>
                        <a:t> and essential fatty acids</a:t>
                      </a:r>
                      <a:endParaRPr lang="en-US" dirty="0"/>
                    </a:p>
                  </a:txBody>
                  <a:tcPr marL="83489" marR="83489"/>
                </a:tc>
              </a:tr>
              <a:tr h="370840">
                <a:tc>
                  <a:txBody>
                    <a:bodyPr/>
                    <a:lstStyle/>
                    <a:p>
                      <a:r>
                        <a:rPr lang="en-US" dirty="0" smtClean="0"/>
                        <a:t>Proteins</a:t>
                      </a:r>
                      <a:endParaRPr lang="en-US" dirty="0"/>
                    </a:p>
                  </a:txBody>
                  <a:tcPr marL="83489" marR="83489"/>
                </a:tc>
                <a:tc>
                  <a:txBody>
                    <a:bodyPr/>
                    <a:lstStyle/>
                    <a:p>
                      <a:r>
                        <a:rPr lang="en-US" dirty="0" smtClean="0"/>
                        <a:t>For growth and repair</a:t>
                      </a:r>
                      <a:endParaRPr lang="en-US" dirty="0"/>
                    </a:p>
                  </a:txBody>
                  <a:tcPr marL="83489" marR="83489"/>
                </a:tc>
              </a:tr>
              <a:tr h="370840">
                <a:tc>
                  <a:txBody>
                    <a:bodyPr/>
                    <a:lstStyle/>
                    <a:p>
                      <a:r>
                        <a:rPr lang="en-US" dirty="0" smtClean="0"/>
                        <a:t>Minerals</a:t>
                      </a:r>
                      <a:endParaRPr lang="en-US" dirty="0"/>
                    </a:p>
                  </a:txBody>
                  <a:tcPr marL="83489" marR="83489"/>
                </a:tc>
                <a:tc>
                  <a:txBody>
                    <a:bodyPr/>
                    <a:lstStyle/>
                    <a:p>
                      <a:r>
                        <a:rPr lang="en-US" dirty="0" smtClean="0"/>
                        <a:t>For developing body tissues and metabolic processes</a:t>
                      </a:r>
                      <a:endParaRPr lang="en-US" dirty="0"/>
                    </a:p>
                  </a:txBody>
                  <a:tcPr marL="83489" marR="83489"/>
                </a:tc>
              </a:tr>
              <a:tr h="370840">
                <a:tc>
                  <a:txBody>
                    <a:bodyPr/>
                    <a:lstStyle/>
                    <a:p>
                      <a:r>
                        <a:rPr lang="en-US" dirty="0" smtClean="0"/>
                        <a:t>Vitamins</a:t>
                      </a:r>
                      <a:endParaRPr lang="en-US" dirty="0"/>
                    </a:p>
                  </a:txBody>
                  <a:tcPr marL="83489" marR="83489"/>
                </a:tc>
                <a:tc>
                  <a:txBody>
                    <a:bodyPr/>
                    <a:lstStyle/>
                    <a:p>
                      <a:r>
                        <a:rPr lang="en-US" dirty="0" smtClean="0"/>
                        <a:t>For metabolic </a:t>
                      </a:r>
                      <a:r>
                        <a:rPr lang="en-US" dirty="0" err="1" smtClean="0"/>
                        <a:t>processe</a:t>
                      </a:r>
                      <a:endParaRPr lang="en-US" dirty="0"/>
                    </a:p>
                  </a:txBody>
                  <a:tcPr marL="83489" marR="83489"/>
                </a:tc>
              </a:tr>
              <a:tr h="370840">
                <a:tc>
                  <a:txBody>
                    <a:bodyPr/>
                    <a:lstStyle/>
                    <a:p>
                      <a:r>
                        <a:rPr lang="en-US" dirty="0" smtClean="0"/>
                        <a:t>Water</a:t>
                      </a:r>
                      <a:endParaRPr lang="en-US" dirty="0"/>
                    </a:p>
                  </a:txBody>
                  <a:tcPr marL="83489" marR="83489"/>
                </a:tc>
                <a:tc>
                  <a:txBody>
                    <a:bodyPr/>
                    <a:lstStyle/>
                    <a:p>
                      <a:r>
                        <a:rPr lang="en-US" dirty="0" smtClean="0"/>
                        <a:t>Provide body fluid and regulate body temp</a:t>
                      </a:r>
                      <a:endParaRPr lang="en-US" dirty="0"/>
                    </a:p>
                  </a:txBody>
                  <a:tcPr marL="83489" marR="83489"/>
                </a:tc>
              </a:tr>
              <a:tr h="370840">
                <a:tc>
                  <a:txBody>
                    <a:bodyPr/>
                    <a:lstStyle/>
                    <a:p>
                      <a:r>
                        <a:rPr lang="en-US" dirty="0" smtClean="0"/>
                        <a:t>Roughage</a:t>
                      </a:r>
                      <a:endParaRPr lang="en-US" dirty="0"/>
                    </a:p>
                  </a:txBody>
                  <a:tcPr marL="83489" marR="83489"/>
                </a:tc>
                <a:tc>
                  <a:txBody>
                    <a:bodyPr/>
                    <a:lstStyle/>
                    <a:p>
                      <a:r>
                        <a:rPr lang="en-US" dirty="0" smtClean="0"/>
                        <a:t>Transport other nutrients,</a:t>
                      </a:r>
                      <a:r>
                        <a:rPr lang="en-US" baseline="0" dirty="0" smtClean="0"/>
                        <a:t> add bulk to the diet, </a:t>
                      </a:r>
                      <a:endParaRPr lang="en-US" dirty="0"/>
                    </a:p>
                  </a:txBody>
                  <a:tcPr marL="83489" marR="83489"/>
                </a:tc>
              </a:tr>
              <a:tr h="370840">
                <a:tc>
                  <a:txBody>
                    <a:bodyPr/>
                    <a:lstStyle/>
                    <a:p>
                      <a:endParaRPr lang="en-US"/>
                    </a:p>
                  </a:txBody>
                  <a:tcPr marL="83489" marR="83489"/>
                </a:tc>
                <a:tc>
                  <a:txBody>
                    <a:bodyPr/>
                    <a:lstStyle/>
                    <a:p>
                      <a:endParaRPr lang="en-US"/>
                    </a:p>
                  </a:txBody>
                  <a:tcPr marL="83489" marR="83489"/>
                </a:tc>
              </a:tr>
            </a:tbl>
          </a:graphicData>
        </a:graphic>
      </p:graphicFrame>
    </p:spTree>
    <p:extLst>
      <p:ext uri="{BB962C8B-B14F-4D97-AF65-F5344CB8AC3E}">
        <p14:creationId xmlns:p14="http://schemas.microsoft.com/office/powerpoint/2010/main" val="3977890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DIET</a:t>
            </a:r>
            <a:endParaRPr lang="en-US" dirty="0"/>
          </a:p>
        </p:txBody>
      </p:sp>
      <p:sp>
        <p:nvSpPr>
          <p:cNvPr id="3" name="Content Placeholder 2"/>
          <p:cNvSpPr>
            <a:spLocks noGrp="1"/>
          </p:cNvSpPr>
          <p:nvPr>
            <p:ph idx="1"/>
          </p:nvPr>
        </p:nvSpPr>
        <p:spPr/>
        <p:txBody>
          <a:bodyPr/>
          <a:lstStyle/>
          <a:p>
            <a:r>
              <a:rPr lang="en-US" dirty="0" smtClean="0"/>
              <a:t>Def, a diet that has all the nutrients required for by the body in the right amounts, all the nutrients above make a balanced diet</a:t>
            </a:r>
          </a:p>
          <a:p>
            <a:r>
              <a:rPr lang="en-US" dirty="0" smtClean="0"/>
              <a:t>Balanced diversified diet; a term in use by nutritionist, meaning eating one type of food in the same food group may deny the body nutrients available in a different variety of food, </a:t>
            </a:r>
            <a:r>
              <a:rPr lang="en-US" dirty="0" err="1" smtClean="0"/>
              <a:t>eg</a:t>
            </a:r>
            <a:r>
              <a:rPr lang="en-US" dirty="0" smtClean="0"/>
              <a:t> eating Sukuma daily will deny one nutrients found in </a:t>
            </a:r>
            <a:r>
              <a:rPr lang="en-US" dirty="0" err="1" smtClean="0"/>
              <a:t>managu</a:t>
            </a:r>
            <a:endParaRPr lang="en-US" dirty="0"/>
          </a:p>
        </p:txBody>
      </p:sp>
    </p:spTree>
    <p:extLst>
      <p:ext uri="{BB962C8B-B14F-4D97-AF65-F5344CB8AC3E}">
        <p14:creationId xmlns:p14="http://schemas.microsoft.com/office/powerpoint/2010/main" val="241434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REQUIREMENT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Energy is needed for all aspects of life like walking, working, vital functions like heart beat, respiration, growth, repair, maintenance of body tissues and temp. the following group of people require more energy;</a:t>
            </a:r>
          </a:p>
          <a:p>
            <a:pPr>
              <a:buFont typeface="Wingdings" panose="05000000000000000000" pitchFamily="2" charset="2"/>
              <a:buChar char="ü"/>
            </a:pPr>
            <a:r>
              <a:rPr lang="en-US" dirty="0" smtClean="0"/>
              <a:t>Large people</a:t>
            </a:r>
          </a:p>
          <a:p>
            <a:pPr>
              <a:buFont typeface="Wingdings" panose="05000000000000000000" pitchFamily="2" charset="2"/>
              <a:buChar char="ü"/>
            </a:pPr>
            <a:r>
              <a:rPr lang="en-US" dirty="0" smtClean="0"/>
              <a:t>Growing children</a:t>
            </a:r>
          </a:p>
          <a:p>
            <a:pPr>
              <a:buFont typeface="Wingdings" panose="05000000000000000000" pitchFamily="2" charset="2"/>
              <a:buChar char="ü"/>
            </a:pPr>
            <a:r>
              <a:rPr lang="en-US" dirty="0" smtClean="0"/>
              <a:t>Pregnant and nursing mothers</a:t>
            </a:r>
          </a:p>
          <a:p>
            <a:pPr>
              <a:buFont typeface="Wingdings" panose="05000000000000000000" pitchFamily="2" charset="2"/>
              <a:buChar char="ü"/>
            </a:pPr>
            <a:r>
              <a:rPr lang="en-US" dirty="0" smtClean="0"/>
              <a:t>Sick people</a:t>
            </a:r>
          </a:p>
          <a:p>
            <a:pPr>
              <a:buFont typeface="Wingdings" panose="05000000000000000000" pitchFamily="2" charset="2"/>
              <a:buChar char="ü"/>
            </a:pPr>
            <a:r>
              <a:rPr lang="en-US" dirty="0" smtClean="0"/>
              <a:t>Those doing heavy work</a:t>
            </a:r>
          </a:p>
          <a:p>
            <a:pPr>
              <a:buFont typeface="Wingdings" panose="05000000000000000000" pitchFamily="2" charset="2"/>
              <a:buChar char="ü"/>
            </a:pPr>
            <a:r>
              <a:rPr lang="en-US" dirty="0" smtClean="0"/>
              <a:t>Those living in cold places</a:t>
            </a:r>
            <a:endParaRPr lang="en-US" dirty="0"/>
          </a:p>
        </p:txBody>
      </p:sp>
    </p:spTree>
    <p:extLst>
      <p:ext uri="{BB962C8B-B14F-4D97-AF65-F5344CB8AC3E}">
        <p14:creationId xmlns:p14="http://schemas.microsoft.com/office/powerpoint/2010/main" val="1014488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0" indent="0">
              <a:buNone/>
            </a:pPr>
            <a:r>
              <a:rPr lang="en-US" dirty="0" smtClean="0"/>
              <a:t>Food is the </a:t>
            </a:r>
            <a:r>
              <a:rPr lang="en-US" dirty="0" err="1" smtClean="0"/>
              <a:t>bodys</a:t>
            </a:r>
            <a:r>
              <a:rPr lang="en-US" dirty="0" smtClean="0"/>
              <a:t> fuel, when its burnt it produces energy, the process of burning food is called metabolism, the energy produced is measured in units called calories or joules.</a:t>
            </a:r>
          </a:p>
          <a:p>
            <a:pPr marL="0" indent="0">
              <a:buNone/>
            </a:pPr>
            <a:r>
              <a:rPr lang="en-US" dirty="0" smtClean="0"/>
              <a:t>Basal metabolic </a:t>
            </a:r>
            <a:r>
              <a:rPr lang="en-US" dirty="0" err="1" smtClean="0"/>
              <a:t>rate;the</a:t>
            </a:r>
            <a:r>
              <a:rPr lang="en-US" dirty="0" smtClean="0"/>
              <a:t> energy needed for essential body processes such as heart beat, respiration. The BMR varies with sex, age, body size, presence of disease and other factors</a:t>
            </a:r>
          </a:p>
          <a:p>
            <a:pPr marL="0" indent="0">
              <a:buNone/>
            </a:pPr>
            <a:r>
              <a:rPr lang="en-US" dirty="0" smtClean="0"/>
              <a:t>One burns energy when at complete rest.</a:t>
            </a:r>
            <a:endParaRPr lang="en-US" dirty="0"/>
          </a:p>
        </p:txBody>
      </p:sp>
    </p:spTree>
    <p:extLst>
      <p:ext uri="{BB962C8B-B14F-4D97-AF65-F5344CB8AC3E}">
        <p14:creationId xmlns:p14="http://schemas.microsoft.com/office/powerpoint/2010/main" val="4225097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780</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Wingdings</vt:lpstr>
      <vt:lpstr>Organic</vt:lpstr>
      <vt:lpstr>NUTRITION AND HEALTH</vt:lpstr>
      <vt:lpstr>BASIC NUTRITION</vt:lpstr>
      <vt:lpstr>contt</vt:lpstr>
      <vt:lpstr>IMPORTANCE OF GOOD NUTRITION</vt:lpstr>
      <vt:lpstr>BASIC NUTRITION</vt:lpstr>
      <vt:lpstr>Cont..</vt:lpstr>
      <vt:lpstr>BALANCED DIET</vt:lpstr>
      <vt:lpstr>ENERGY REQUIREMENT</vt:lpstr>
      <vt:lpstr>Cont..</vt:lpstr>
      <vt:lpstr>NUTRIENTS</vt:lpstr>
      <vt:lpstr>COMMUNITY NUTRITION</vt:lpstr>
      <vt:lpstr>CAUSES OF MALNUTRITION</vt:lpstr>
      <vt:lpstr>FACTORS PROMOTING GOOD NUTRITION</vt:lpstr>
      <vt:lpstr>NUTRITION DURING PREGNANCY AND LACTATION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HEALTH</dc:title>
  <dc:creator>hp</dc:creator>
  <cp:lastModifiedBy>hp</cp:lastModifiedBy>
  <cp:revision>9</cp:revision>
  <dcterms:created xsi:type="dcterms:W3CDTF">2018-11-26T06:22:50Z</dcterms:created>
  <dcterms:modified xsi:type="dcterms:W3CDTF">2018-11-26T07:26:59Z</dcterms:modified>
</cp:coreProperties>
</file>