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fntdata" ContentType="application/x-fontdata"/>
  <Default Extension="rels" ContentType="application/vnd.openxmlformats-package.relationships+xml"/>
  <Default Extension="emf" ContentType="image/x-emf"/>
  <Default Extension="png" ContentType="image/png"/>
  <Default Extension="font" ContentType="application/x-fontdata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docProps/app.xml" ContentType="application/vnd.openxmlformats-officedocument.extended-properties+xml"/>
  <Override PartName="/ppt/slides/slide31.xml" ContentType="application/vnd.openxmlformats-officedocument.presentationml.slide+xml"/>
  <Override PartName="/ppt/tableStyles.xml" ContentType="application/vnd.openxmlformats-officedocument.presentationml.tableStyles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30.xml" ContentType="application/vnd.openxmlformats-officedocument.presentationml.slide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ppt/slideLayouts/slideLayout10.xml" ContentType="application/vnd.openxmlformats-officedocument.presentationml.slideLayout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saveSubsetFonts="1" embedTrueTypeFonts="1">
  <p:sldMasterIdLst>
    <p:sldMasterId r:id="rId1" id="2147483648"/>
  </p:sldMasterIdLst>
  <p:sldIdLst>
    <p:sldId r:id="rId2" id="256"/>
    <p:sldId r:id="rId3" id="258"/>
    <p:sldId r:id="rId4" id="260"/>
    <p:sldId r:id="rId5" id="261"/>
    <p:sldId r:id="rId6" id="296"/>
    <p:sldId r:id="rId7" id="262"/>
    <p:sldId r:id="rId8" id="263"/>
    <p:sldId r:id="rId9" id="264"/>
    <p:sldId r:id="rId10" id="265"/>
    <p:sldId r:id="rId11" id="266"/>
    <p:sldId r:id="rId12" id="289"/>
    <p:sldId r:id="rId13" id="293"/>
    <p:sldId r:id="rId14" id="294"/>
    <p:sldId r:id="rId15" id="290"/>
    <p:sldId r:id="rId16" id="291"/>
    <p:sldId r:id="rId17" id="292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95"/>
    <p:sldId r:id="rId35" id="284"/>
    <p:sldId r:id="rId36" id="285"/>
    <p:sldId r:id="rId37" id="286"/>
  </p:sldIdLst>
  <p:sldSz cx="12192000" cy="6858000"/>
  <p:notesSz cx="6858000" cy="9144000"/>
  <p:embeddedFontLst>
    <p:embeddedFont>
      <p:font typeface="WPS Special 1"/>
      <p:regular r:id="rId42"/>
    </p:embeddedFont>
  </p:embeddedFontLst>
  <p:defaultTextStyle>
    <a:defPPr>
      <a:defRPr lang="en-US"/>
    </a:defPPr>
    <a:lvl1pPr algn="l" marL="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39" Type="http://schemas.openxmlformats.org/officeDocument/2006/relationships/viewProps" Target="viewProps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40" Type="http://schemas.openxmlformats.org/officeDocument/2006/relationships/theme" Target="theme/theme1.xml" /><Relationship Id="rId38" Type="http://schemas.openxmlformats.org/officeDocument/2006/relationships/presProps" Target="presProps.xml" /><Relationship Id="rId19" Type="http://schemas.openxmlformats.org/officeDocument/2006/relationships/slide" Target="slides/slide18.xml" /><Relationship Id="rId37" Type="http://schemas.openxmlformats.org/officeDocument/2006/relationships/slide" Target="slides/slide36.xml" /><Relationship Id="rId36" Type="http://schemas.openxmlformats.org/officeDocument/2006/relationships/slide" Target="slides/slide35.xml" /><Relationship Id="rId18" Type="http://schemas.openxmlformats.org/officeDocument/2006/relationships/slide" Target="slides/slide17.xml" /><Relationship Id="rId17" Type="http://schemas.openxmlformats.org/officeDocument/2006/relationships/slide" Target="slides/slide16.xml" /><Relationship Id="rId16" Type="http://schemas.openxmlformats.org/officeDocument/2006/relationships/slide" Target="slides/slide15.xml" /><Relationship Id="rId15" Type="http://schemas.openxmlformats.org/officeDocument/2006/relationships/slide" Target="slides/slide14.xml" /><Relationship Id="rId14" Type="http://schemas.openxmlformats.org/officeDocument/2006/relationships/slide" Target="slides/slide13.xml" /><Relationship Id="rId12" Type="http://schemas.openxmlformats.org/officeDocument/2006/relationships/slide" Target="slides/slide11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13" Type="http://schemas.openxmlformats.org/officeDocument/2006/relationships/slide" Target="slides/slide12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29" Type="http://schemas.openxmlformats.org/officeDocument/2006/relationships/slide" Target="slides/slide28.xml" /><Relationship Id="rId26" Type="http://schemas.openxmlformats.org/officeDocument/2006/relationships/slide" Target="slides/slide25.xml" /><Relationship Id="rId25" Type="http://schemas.openxmlformats.org/officeDocument/2006/relationships/slide" Target="slides/slide24.xml" /><Relationship Id="rId28" Type="http://schemas.openxmlformats.org/officeDocument/2006/relationships/slide" Target="slides/slide27.xml" /><Relationship Id="rId27" Type="http://schemas.openxmlformats.org/officeDocument/2006/relationships/slide" Target="slides/slide26.xml" /><Relationship Id="rId2" Type="http://schemas.openxmlformats.org/officeDocument/2006/relationships/slide" Target="slides/slide1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4" Type="http://schemas.openxmlformats.org/officeDocument/2006/relationships/slide" Target="slides/slide3.xml" /><Relationship Id="rId23" Type="http://schemas.openxmlformats.org/officeDocument/2006/relationships/slide" Target="slides/slide22.xml" /><Relationship Id="rId3" Type="http://schemas.openxmlformats.org/officeDocument/2006/relationships/slide" Target="slides/slide2.xml" /><Relationship Id="rId24" Type="http://schemas.openxmlformats.org/officeDocument/2006/relationships/slide" Target="slides/slide23.xml" /><Relationship Id="rId20" Type="http://schemas.openxmlformats.org/officeDocument/2006/relationships/slide" Target="slides/slide19.xml" /><Relationship Id="rId9" Type="http://schemas.openxmlformats.org/officeDocument/2006/relationships/slide" Target="slides/slide8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8" Type="http://schemas.openxmlformats.org/officeDocument/2006/relationships/slide" Target="slides/slide7.xml" /><Relationship Id="rId7" Type="http://schemas.openxmlformats.org/officeDocument/2006/relationships/slide" Target="slides/slide6.xml" /><Relationship Id="rId42" Type="http://schemas.openxmlformats.org/officeDocument/2006/relationships/font" Target="fonts/WPS_Specail_1.fntdata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3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9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7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2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A71A-1F9D-4C95-A049-B6048C7C73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ABA7-197C-45BE-B586-33822B10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KRCHN </a:t>
            </a:r>
            <a:r>
              <a:rPr lang="en-US" dirty="0" smtClean="0"/>
              <a:t>SEPTEMBER 2018 CLASS</a:t>
            </a:r>
          </a:p>
          <a:p>
            <a:r>
              <a:rPr lang="en-US" dirty="0" smtClean="0"/>
              <a:t>LECTURER – </a:t>
            </a:r>
            <a:r>
              <a:rPr lang="en-US" dirty="0" smtClean="0"/>
              <a:t>CINDY</a:t>
            </a:r>
            <a:r>
              <a:rPr lang="en-US" dirty="0" smtClean="0"/>
              <a:t>/ </a:t>
            </a:r>
            <a:r>
              <a:rPr lang="en-US" dirty="0" smtClean="0"/>
              <a:t>WACHIRA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0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Water</a:t>
            </a:r>
          </a:p>
          <a:p>
            <a:r>
              <a:rPr lang="en-US" dirty="0" smtClean="0"/>
              <a:t>Every cell and nearly all life-sustaining body processes require water to function</a:t>
            </a:r>
          </a:p>
          <a:p>
            <a:r>
              <a:rPr lang="en-US" dirty="0" smtClean="0"/>
              <a:t>The average adult loses 2.5 quarts or more of water daily through perspiration, urination, bowel movements and breathing, For optimal hydration</a:t>
            </a:r>
          </a:p>
          <a:p>
            <a:r>
              <a:rPr lang="en-US" dirty="0" smtClean="0"/>
              <a:t>For optimal hydration, recommended daily intake is 30-35mls/kg of body weight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1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NURSES IN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Assessing </a:t>
            </a:r>
            <a:r>
              <a:rPr lang="en-US" dirty="0" smtClean="0"/>
              <a:t>nutritional health needs of the clients.</a:t>
            </a:r>
          </a:p>
          <a:p>
            <a:r>
              <a:rPr lang="en-US" dirty="0" smtClean="0"/>
              <a:t>Health education</a:t>
            </a:r>
          </a:p>
          <a:p>
            <a:r>
              <a:rPr lang="en-US" dirty="0" smtClean="0"/>
              <a:t>Special care for the vulnerable group.</a:t>
            </a:r>
          </a:p>
          <a:p>
            <a:r>
              <a:rPr lang="en-US" dirty="0" smtClean="0"/>
              <a:t>Nutritional supplementation.</a:t>
            </a:r>
          </a:p>
          <a:p>
            <a:r>
              <a:rPr lang="en-US" dirty="0" smtClean="0"/>
              <a:t>Participate </a:t>
            </a:r>
            <a:r>
              <a:rPr lang="en-US" dirty="0"/>
              <a:t>i</a:t>
            </a:r>
            <a:r>
              <a:rPr lang="en-US" dirty="0" smtClean="0"/>
              <a:t>n research .</a:t>
            </a:r>
          </a:p>
          <a:p>
            <a:r>
              <a:rPr lang="en-US" dirty="0" smtClean="0"/>
              <a:t>Referrals.</a:t>
            </a:r>
          </a:p>
          <a:p>
            <a:r>
              <a:rPr lang="en-US" dirty="0" smtClean="0"/>
              <a:t>Keeping records and giving reports.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9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nutritional requirement and intake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Health disorder.</a:t>
            </a:r>
          </a:p>
          <a:p>
            <a:r>
              <a:rPr lang="en-US" dirty="0" smtClean="0"/>
              <a:t>Nutritional status.</a:t>
            </a:r>
          </a:p>
          <a:p>
            <a:r>
              <a:rPr lang="en-US" dirty="0" smtClean="0"/>
              <a:t>Activity.</a:t>
            </a:r>
          </a:p>
          <a:p>
            <a:r>
              <a:rPr lang="en-US" dirty="0" smtClean="0"/>
              <a:t>Environment.(insulation)</a:t>
            </a:r>
          </a:p>
        </p:txBody>
      </p:sp>
    </p:spTree>
    <p:extLst>
      <p:ext uri="{BB962C8B-B14F-4D97-AF65-F5344CB8AC3E}">
        <p14:creationId xmlns:p14="http://schemas.microsoft.com/office/powerpoint/2010/main" val="280793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nutrient absorption.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Mastication or chewing.-first step of digestion</a:t>
            </a:r>
          </a:p>
          <a:p>
            <a:r>
              <a:rPr lang="en-US" dirty="0" smtClean="0"/>
              <a:t>Certain medications like antacids and antidepressants .</a:t>
            </a:r>
          </a:p>
          <a:p>
            <a:r>
              <a:rPr lang="en-US" dirty="0" smtClean="0"/>
              <a:t>Stress –decreased blood supply to intestines.</a:t>
            </a:r>
          </a:p>
          <a:p>
            <a:r>
              <a:rPr lang="en-US" dirty="0" smtClean="0"/>
              <a:t>Alcohol consumption- reduction in the digestive enzymes and wall destruction.</a:t>
            </a:r>
          </a:p>
          <a:p>
            <a:r>
              <a:rPr lang="en-US" dirty="0" smtClean="0"/>
              <a:t>Condition of the digestive tract- inflammatory bowel diseases.</a:t>
            </a:r>
          </a:p>
          <a:p>
            <a:r>
              <a:rPr lang="en-US" dirty="0" smtClean="0"/>
              <a:t>Prolonged use of antibiotics- destroys the good bacteria.</a:t>
            </a:r>
          </a:p>
          <a:p>
            <a:r>
              <a:rPr lang="en-US" dirty="0" smtClean="0"/>
              <a:t>Diseases of the liver and gall bladder- decreased enzyme production for digestion.</a:t>
            </a:r>
          </a:p>
          <a:p>
            <a:r>
              <a:rPr lang="en-US" dirty="0" smtClean="0"/>
              <a:t>Parasitic diseases-consumes the food ingested.</a:t>
            </a:r>
          </a:p>
          <a:p>
            <a:r>
              <a:rPr lang="en-US" dirty="0" smtClean="0"/>
              <a:t>Coffee and tea- tannins inhibit calcium and  iron absorption in large amounts.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1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 TO GOOD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farming practices.</a:t>
            </a:r>
          </a:p>
          <a:p>
            <a:r>
              <a:rPr lang="en-US" dirty="0" smtClean="0"/>
              <a:t>Lack of proper nutritional knowledge. </a:t>
            </a:r>
          </a:p>
          <a:p>
            <a:r>
              <a:rPr lang="en-US" dirty="0" smtClean="0"/>
              <a:t>Socio- economic status.</a:t>
            </a:r>
          </a:p>
          <a:p>
            <a:r>
              <a:rPr lang="en-US" dirty="0" smtClean="0"/>
              <a:t>Values and beliefs.</a:t>
            </a:r>
          </a:p>
          <a:p>
            <a:r>
              <a:rPr lang="en-US" dirty="0" smtClean="0"/>
              <a:t>Lack of time.</a:t>
            </a:r>
          </a:p>
          <a:p>
            <a:r>
              <a:rPr lang="en-US" dirty="0" smtClean="0"/>
              <a:t>Geographical isolation.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9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FOOD INSECURITY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Food security is lack of availability, accessibility and affordability of food to all people at all times.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causes</a:t>
            </a:r>
          </a:p>
          <a:p>
            <a:pPr marL="0" indent="0">
              <a:buNone/>
            </a:pPr>
            <a:r>
              <a:rPr lang="en-US" dirty="0" smtClean="0"/>
              <a:t>Drought- depleted  production; planting.</a:t>
            </a:r>
          </a:p>
          <a:p>
            <a:pPr marL="0" indent="0">
              <a:buNone/>
            </a:pPr>
            <a:r>
              <a:rPr lang="en-US" dirty="0" smtClean="0"/>
              <a:t>Conflict</a:t>
            </a:r>
          </a:p>
          <a:p>
            <a:pPr marL="0" indent="0">
              <a:buNone/>
            </a:pPr>
            <a:r>
              <a:rPr lang="en-US" dirty="0" smtClean="0"/>
              <a:t>Poor farming practices</a:t>
            </a:r>
          </a:p>
          <a:p>
            <a:pPr marL="0" indent="0">
              <a:buNone/>
            </a:pPr>
            <a:r>
              <a:rPr lang="en-US" dirty="0" smtClean="0"/>
              <a:t>Population growth</a:t>
            </a:r>
          </a:p>
          <a:p>
            <a:pPr marL="0" indent="0">
              <a:buNone/>
            </a:pPr>
            <a:r>
              <a:rPr lang="en-US" dirty="0" smtClean="0"/>
              <a:t>Poverty- to purchase the food.</a:t>
            </a:r>
          </a:p>
          <a:p>
            <a:pPr marL="0" indent="0">
              <a:buNone/>
            </a:pPr>
            <a:r>
              <a:rPr lang="en-US" dirty="0" smtClean="0"/>
              <a:t>Lack of knowledge- on farming and nutrition.</a:t>
            </a:r>
          </a:p>
          <a:p>
            <a:pPr marL="0" indent="0">
              <a:buNone/>
            </a:pPr>
            <a:r>
              <a:rPr lang="en-US" dirty="0" smtClean="0"/>
              <a:t>Cash crops dependence</a:t>
            </a:r>
          </a:p>
          <a:p>
            <a:pPr marL="0" indent="0">
              <a:buNone/>
            </a:pPr>
            <a:r>
              <a:rPr lang="en-US" dirty="0" smtClean="0"/>
              <a:t>Pests and livestock diseases.</a:t>
            </a:r>
          </a:p>
          <a:p>
            <a:pPr marL="0" indent="0">
              <a:buNone/>
            </a:pPr>
            <a:r>
              <a:rPr lang="en-US" dirty="0" smtClean="0"/>
              <a:t>Lack of emergency plans.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7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overcome food insecurity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Emphasis on importance of nutrition.</a:t>
            </a:r>
          </a:p>
          <a:p>
            <a:r>
              <a:rPr lang="en-US" dirty="0" smtClean="0"/>
              <a:t>Sustainable food production.</a:t>
            </a:r>
          </a:p>
          <a:p>
            <a:r>
              <a:rPr lang="en-US" dirty="0" smtClean="0"/>
              <a:t>Political commitments and good governance.</a:t>
            </a:r>
          </a:p>
          <a:p>
            <a:r>
              <a:rPr lang="en-US" dirty="0" smtClean="0"/>
              <a:t>Reduce  poverty.</a:t>
            </a:r>
          </a:p>
          <a:p>
            <a:r>
              <a:rPr lang="en-US" dirty="0" smtClean="0"/>
              <a:t>Increase the resilience of the people to threats and crises.</a:t>
            </a:r>
          </a:p>
          <a:p>
            <a:r>
              <a:rPr lang="en-US" dirty="0" smtClean="0"/>
              <a:t>Development of emergency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1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in life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people need the same basic nutrients—essential amino acids, carbohydrates, essential fatty acids, and vitamins and minerals—to maintain life and health.</a:t>
            </a:r>
          </a:p>
          <a:p>
            <a:r>
              <a:rPr lang="en-US" dirty="0" smtClean="0"/>
              <a:t>The amounts of needed nutrients change as we pass from one stage of the human life cycle to the next.</a:t>
            </a:r>
          </a:p>
          <a:p>
            <a:r>
              <a:rPr lang="en-US" dirty="0" smtClean="0"/>
              <a:t>Young children require a higher caloric intake relative to body size to facilitate physical and mental development.</a:t>
            </a:r>
          </a:p>
          <a:p>
            <a:r>
              <a:rPr lang="en-US" dirty="0" smtClean="0"/>
              <a:t> Inactive senior citizens need fewer calories than other adults to maintain their weight and stay healthy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4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Psychological, emotional, and social issues over the span of a human life can also influence diet and nutrition. </a:t>
            </a:r>
          </a:p>
          <a:p>
            <a:r>
              <a:rPr lang="en-US" dirty="0" smtClean="0"/>
              <a:t>For example, peer pressure during adolescence can greatly affect the nutritional choices a teenager makes.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2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during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childhood encompasses infancy and the toddler years, from birth through age three.</a:t>
            </a:r>
          </a:p>
          <a:p>
            <a:r>
              <a:rPr lang="en-US" dirty="0" smtClean="0"/>
              <a:t> The remaining part of childhood is the period from ages four through eight and is the time when children enter school.</a:t>
            </a:r>
          </a:p>
          <a:p>
            <a:r>
              <a:rPr lang="en-US" dirty="0" smtClean="0"/>
              <a:t> A number of critical physiological and emotional changes take place during this life stage. </a:t>
            </a:r>
          </a:p>
          <a:p>
            <a:r>
              <a:rPr lang="en-US" dirty="0" smtClean="0"/>
              <a:t>For example, a child’s limbs lengthen steadily, while the growth of other body parts begins to slow down so these children need more protein in their diet.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1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Nutrition definition-The process of taking in food and using it for growth, metabolism, and repair. </a:t>
            </a:r>
          </a:p>
          <a:p>
            <a:r>
              <a:rPr lang="en-US" dirty="0" smtClean="0"/>
              <a:t>Nutritional stages are ingestion, digestion, absorption, transport, assimilation, and excretion</a:t>
            </a:r>
          </a:p>
          <a:p>
            <a:r>
              <a:rPr lang="en-US" dirty="0" smtClean="0"/>
              <a:t> The branch of science that deals with nutrients and nutrition, particularly in humans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4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School-aged children experience steady, consistent growth, with an average growth rate of 2–3 inches (5–7 centimeters) in height and 4.5–6.5 pounds (2–3 kilograms) in weight per year </a:t>
            </a:r>
          </a:p>
          <a:p>
            <a:pPr algn="just"/>
            <a:r>
              <a:rPr lang="en-US" dirty="0" smtClean="0"/>
              <a:t>In addition, the rate of growth for the extremities is faster than for the trunk, which results in more adult-like proportions</a:t>
            </a:r>
          </a:p>
          <a:p>
            <a:pPr algn="just"/>
            <a:r>
              <a:rPr lang="en-US" dirty="0" smtClean="0"/>
              <a:t>Long-bone growth stretches muscles and ligaments, which results in many children experiencing “growing pains,” at nighttime in particular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23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during Childhood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age ten, the skull and the brain have grown to near-adult size</a:t>
            </a:r>
          </a:p>
          <a:p>
            <a:r>
              <a:rPr lang="en-US" dirty="0" smtClean="0"/>
              <a:t> Emotional and psychological changes occur as well </a:t>
            </a:r>
          </a:p>
          <a:p>
            <a:r>
              <a:rPr lang="en-US" dirty="0" smtClean="0"/>
              <a:t>Children’s attitudes and opinions about food deepen</a:t>
            </a:r>
          </a:p>
          <a:p>
            <a:r>
              <a:rPr lang="en-US" dirty="0" smtClean="0"/>
              <a:t>They not only begin taking their cues about food preferences from family members, but also from peers and the larger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3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during 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onset of puberty is the beginning of adolescence and is the bridge between the childhood years and young adulthood.</a:t>
            </a:r>
          </a:p>
          <a:p>
            <a:r>
              <a:rPr lang="en-US" dirty="0" smtClean="0"/>
              <a:t> Medically, adolescence is defined as the period between ages eleven and fourteen for girls and between twelve to fifteen for boys</a:t>
            </a:r>
          </a:p>
          <a:p>
            <a:r>
              <a:rPr lang="en-US" dirty="0" smtClean="0"/>
              <a:t> development of primary and secondary sexual characteristics in both boy and girls</a:t>
            </a:r>
          </a:p>
          <a:p>
            <a:r>
              <a:rPr lang="en-US" dirty="0" smtClean="0"/>
              <a:t> All of these changes, as well as the accompanying mental and emotional adjustments, should be supported with sound nutrition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4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Late Adolescence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puberty, the rate of physical growth slows down</a:t>
            </a:r>
          </a:p>
          <a:p>
            <a:r>
              <a:rPr lang="en-US" dirty="0" smtClean="0"/>
              <a:t>Girls stop growing taller around age sixteen, while boys continue to grow taller until ages eighteen to twenty</a:t>
            </a:r>
          </a:p>
          <a:p>
            <a:r>
              <a:rPr lang="en-US" dirty="0" smtClean="0"/>
              <a:t>One of the psychological and emotional changes that takes place during this life stage includes the desire for independence as adolescents develop individual identities apart from their families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5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vitamins needed during puberty include vitamins D, K, and B 12  Adequate</a:t>
            </a:r>
          </a:p>
          <a:p>
            <a:r>
              <a:rPr lang="en-US" dirty="0" smtClean="0"/>
              <a:t>Calcium intake is essential for building bone and preventing osteoporosis later in life. </a:t>
            </a:r>
          </a:p>
          <a:p>
            <a:r>
              <a:rPr lang="en-US" dirty="0" smtClean="0"/>
              <a:t>Young females need more iron at the onset of menstruation, while young males need additional iron for the development of lean body mass. </a:t>
            </a:r>
          </a:p>
          <a:p>
            <a:r>
              <a:rPr lang="en-US" dirty="0" smtClean="0"/>
              <a:t>Almost all of these needs should be met with dietary choices, not supplements (iron is an exception)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2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Young Adulthood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period from ages nineteen to thirty</a:t>
            </a:r>
          </a:p>
          <a:p>
            <a:r>
              <a:rPr lang="en-US" dirty="0" smtClean="0"/>
              <a:t> It is a stable time compared to childhood and adolescence</a:t>
            </a:r>
          </a:p>
          <a:p>
            <a:r>
              <a:rPr lang="en-US" dirty="0" smtClean="0"/>
              <a:t> Physical growth has been completed and all of the organs and body systems are fully developed</a:t>
            </a:r>
          </a:p>
          <a:p>
            <a:r>
              <a:rPr lang="en-US" dirty="0" smtClean="0"/>
              <a:t> Proper nutrition and adequate physical activity at this stage not only promote</a:t>
            </a:r>
          </a:p>
          <a:p>
            <a:r>
              <a:rPr lang="en-US" dirty="0" smtClean="0"/>
              <a:t>wellness in the present, but also provide a solid foundation for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42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Middle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Nutritionally speaking, middle age is defined as the period from age thirty-one to fifty. </a:t>
            </a:r>
          </a:p>
          <a:p>
            <a:r>
              <a:rPr lang="en-US" dirty="0" smtClean="0"/>
              <a:t>The early period of this stage is very different from the end. For example, during the early years of middle age, many women experience pregnancy, childbirth, and lactation.</a:t>
            </a:r>
          </a:p>
          <a:p>
            <a:r>
              <a:rPr lang="en-US" dirty="0" smtClean="0"/>
              <a:t> In the later part of this life stage, women face perimenopause, which is a transition period that leads up to menopause, or the end of menstruation. </a:t>
            </a:r>
          </a:p>
          <a:p>
            <a:r>
              <a:rPr lang="en-US" dirty="0" smtClean="0"/>
              <a:t>A number of physical changes take place in the middle-aged years, including the loss of bone mass in women due to dropping levels of estrogen during menopause. </a:t>
            </a:r>
          </a:p>
          <a:p>
            <a:r>
              <a:rPr lang="en-US" dirty="0" smtClean="0"/>
              <a:t>In both men and women, visual acuity declines, and by age forty there can be a decreased ability to see objects at a close distance, a condition known as presbyopia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44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Older Adult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senior, or elderly, years are the period from age fifty-one until the end of life</a:t>
            </a:r>
          </a:p>
          <a:p>
            <a:r>
              <a:rPr lang="en-US" dirty="0" smtClean="0"/>
              <a:t>A number of physiological and emotional changes take place during this life stage</a:t>
            </a:r>
          </a:p>
          <a:p>
            <a:r>
              <a:rPr lang="en-US" dirty="0" smtClean="0"/>
              <a:t> Many elderly adults face serious health challenges, such as cancer, heart disease, diabetes, or dementia</a:t>
            </a:r>
          </a:p>
          <a:p>
            <a:r>
              <a:rPr lang="en-US" dirty="0" smtClean="0"/>
              <a:t> Both men and women experience a loss of muscle mass and strength and undergo changes in body composition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66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 deposits build up in the abdominal area, which increases the risk for Type 2 diabetes and cardiovascular disease</a:t>
            </a:r>
          </a:p>
          <a:p>
            <a:r>
              <a:rPr lang="en-US" dirty="0" smtClean="0"/>
              <a:t>The skin becomes thinner and may take longer to heal after an injury</a:t>
            </a:r>
          </a:p>
          <a:p>
            <a:r>
              <a:rPr lang="en-US" dirty="0" smtClean="0"/>
              <a:t> Around age seventy, men begin to experience bone loss when estrogen and testosterone levels begin to decline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01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Healthy nutritional choices can help to prevent or manage disability and chronic conditions</a:t>
            </a:r>
          </a:p>
          <a:p>
            <a:r>
              <a:rPr lang="en-US" dirty="0" smtClean="0"/>
              <a:t> Dementia is the umbrella term for changes in the normal activity of the brain. </a:t>
            </a:r>
          </a:p>
          <a:p>
            <a:r>
              <a:rPr lang="en-US" dirty="0" smtClean="0"/>
              <a:t>Elderly adults who suffer from dementia may experience memory loss, agitation, and delusions.</a:t>
            </a:r>
          </a:p>
          <a:p>
            <a:r>
              <a:rPr lang="en-US" dirty="0" smtClean="0"/>
              <a:t> Neurological disorder and psychological conditions, such as depression, can influence attitudes toward food, along with the ability to prepare or ingest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36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Carbohydrates</a:t>
            </a:r>
            <a:endParaRPr lang="en-US" dirty="0"/>
          </a:p>
          <a:p>
            <a:r>
              <a:rPr lang="en-US" dirty="0" smtClean="0"/>
              <a:t>are essential macronutrients, since they fuel the brain and muscles. </a:t>
            </a:r>
          </a:p>
          <a:p>
            <a:r>
              <a:rPr lang="en-US" dirty="0" smtClean="0"/>
              <a:t>They also contain the fiber the gut needs to properly function. </a:t>
            </a:r>
          </a:p>
          <a:p>
            <a:r>
              <a:rPr lang="en-US" dirty="0" smtClean="0"/>
              <a:t>Simple carbohydrates contain one or two sugars, while complex carbohydrates are made of three or more linked sugars. </a:t>
            </a:r>
          </a:p>
          <a:p>
            <a:r>
              <a:rPr lang="en-US" dirty="0" smtClean="0"/>
              <a:t>Both types deliver 4 calories per gram, but complex carbohydrates take longer to digest than simple carbohydrates and promote </a:t>
            </a:r>
            <a:r>
              <a:rPr lang="en-US" dirty="0" err="1" smtClean="0"/>
              <a:t>satiet</a:t>
            </a:r>
            <a:endParaRPr lang="en-US" dirty="0" smtClean="0"/>
          </a:p>
          <a:p>
            <a:r>
              <a:rPr lang="en-US" dirty="0" smtClean="0"/>
              <a:t> Plant-based foods and whole grains are good sources of complex carbohydrates, while simple carbohydrates abound in fruits, table sugar, honey and sweetened processed foods.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3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Meal planning </a:t>
            </a:r>
          </a:p>
          <a:p>
            <a:pPr marL="0" indent="0">
              <a:buNone/>
            </a:pPr>
            <a:r>
              <a:rPr lang="en-US" dirty="0" smtClean="0"/>
              <a:t>It is a process of deciding what to eat each day at each meal.</a:t>
            </a:r>
          </a:p>
          <a:p>
            <a:pPr marL="0" indent="0">
              <a:buNone/>
            </a:pPr>
            <a:r>
              <a:rPr lang="en-US" dirty="0" smtClean="0"/>
              <a:t>PRINCIPLES OF MEAL PLANNING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Adequacy</a:t>
            </a:r>
          </a:p>
          <a:p>
            <a:pPr marL="514350" indent="-514350">
              <a:buAutoNum type="arabicPeriod"/>
            </a:pPr>
            <a:r>
              <a:rPr lang="en-US" dirty="0" smtClean="0"/>
              <a:t>Balanced </a:t>
            </a:r>
          </a:p>
          <a:p>
            <a:pPr marL="514350" indent="-514350">
              <a:buAutoNum type="arabicPeriod"/>
            </a:pPr>
            <a:r>
              <a:rPr lang="en-US" dirty="0" smtClean="0"/>
              <a:t>Calorie control- input should match output.</a:t>
            </a:r>
          </a:p>
          <a:p>
            <a:pPr marL="514350" indent="-514350">
              <a:buAutoNum type="arabicPeriod"/>
            </a:pPr>
            <a:r>
              <a:rPr lang="en-US" dirty="0" smtClean="0"/>
              <a:t>Nutritional density.</a:t>
            </a:r>
          </a:p>
          <a:p>
            <a:pPr marL="514350" indent="-514350">
              <a:buAutoNum type="arabicPeriod"/>
            </a:pPr>
            <a:r>
              <a:rPr lang="en-US" dirty="0" smtClean="0"/>
              <a:t>Moderation.</a:t>
            </a:r>
          </a:p>
          <a:p>
            <a:pPr marL="514350" indent="-514350">
              <a:buAutoNum type="arabicPeriod"/>
            </a:pPr>
            <a:r>
              <a:rPr lang="en-US" dirty="0" smtClean="0"/>
              <a:t>Variety.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92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know before planning a meal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do I need nutritionally?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food do I already have in kitchen?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food can I make with what I have that will meet the nutritional needs?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meals can I make?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things will I need to purchase to complete my meal?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59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6344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47" y="345662"/>
            <a:ext cx="10883152" cy="6214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670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counts as a serving?</a:t>
            </a:r>
            <a:endParaRPr lang="en-US" dirty="0"/>
          </a:p>
        </p:txBody>
      </p:sp>
      <p:pic>
        <p:nvPicPr>
          <p:cNvPr id="1026" name="Picture 2" descr="http://slideplayer.com/4102615/13/images/17/1+ounce+of+ready+to-eat+cere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611" y="1339402"/>
            <a:ext cx="9782503" cy="55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6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meal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Color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Texture flavor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Temperature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Size and shape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Preparation method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Nutritional variety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3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 before planning meals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circumstances, values, and ways families manage their resources from house to house are very different in terms of meal preparation.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Family size: this affects the amount of money needed, the preparation time, and the style of table service preferred.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Age: Babies, children, teenagers and parents need different foods and do not eat the same amount.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Activity: with more exercise, the body require more energy.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Food preferences: All families do not like the same kinds of foods because of culture and traditions.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Time: recipes vary greatly in preparation time required. When there is little time, fix foods requiring little time.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Special diets: health consideration such as diabetes, high blood pressure, ulcer, stroke and heart problems influence what people eat.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3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0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Proteins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Proteins give structure to all cells. </a:t>
            </a:r>
          </a:p>
          <a:p>
            <a:r>
              <a:rPr lang="en-US" dirty="0" smtClean="0"/>
              <a:t>They also help repair tissues and fight infection. </a:t>
            </a:r>
          </a:p>
          <a:p>
            <a:r>
              <a:rPr lang="en-US" dirty="0" smtClean="0"/>
              <a:t>When consumption exceeds the body's needs, protein can serve as an energy source, delivering 4 calories per gram. </a:t>
            </a:r>
          </a:p>
          <a:p>
            <a:r>
              <a:rPr lang="en-US" dirty="0" smtClean="0"/>
              <a:t>Twenty amino acids constitute the building blocks of proteins. Of these, nine are essential amino acids, which must come from the diet. </a:t>
            </a:r>
          </a:p>
          <a:p>
            <a:r>
              <a:rPr lang="en-US" dirty="0" smtClean="0"/>
              <a:t>In contrast, the body can make the remaining non-essential amino acids if the need arises. Animal products and legumes are good protein sources.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648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918" y="1690689"/>
            <a:ext cx="683868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Fats</a:t>
            </a:r>
          </a:p>
          <a:p>
            <a:r>
              <a:rPr lang="en-US" dirty="0" smtClean="0"/>
              <a:t>Like carbohydrates and proteins, fats supply energy to fuel the processes that keep your body alive.</a:t>
            </a:r>
          </a:p>
          <a:p>
            <a:r>
              <a:rPr lang="en-US" dirty="0" smtClean="0"/>
              <a:t> In contrast, however, they pack 9 calories per gram. </a:t>
            </a:r>
          </a:p>
          <a:p>
            <a:r>
              <a:rPr lang="en-US" dirty="0" smtClean="0"/>
              <a:t>They generally fall in one of four categories, based on their chemical structure: monounsaturated, polyunsaturated, saturated and trans fats. </a:t>
            </a:r>
          </a:p>
          <a:p>
            <a:r>
              <a:rPr lang="en-US" dirty="0" smtClean="0"/>
              <a:t>Trans fats are man-made and considered the unhealthiest because they raise bad LDL cholesterol and lower good HDL cholesterol.</a:t>
            </a:r>
          </a:p>
          <a:p>
            <a:r>
              <a:rPr lang="en-US" dirty="0" smtClean="0"/>
              <a:t> Saturated fats usually come from animal fats and tend to raise bad cholesterol, while fish oil and vegetable fats are typically unsaturated and help lower bad cholesterol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6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Vitamins</a:t>
            </a:r>
          </a:p>
          <a:p>
            <a:r>
              <a:rPr lang="en-US" dirty="0" smtClean="0"/>
              <a:t>Vitamins are complex organic substances that team up with proteins called enzymes, to help chemical reactions take place in the body. </a:t>
            </a:r>
          </a:p>
          <a:p>
            <a:r>
              <a:rPr lang="en-US" dirty="0" smtClean="0"/>
              <a:t>Vital reaction required for food absorption to bone building and reproduction, they are involved. </a:t>
            </a:r>
          </a:p>
          <a:p>
            <a:r>
              <a:rPr lang="en-US" dirty="0" smtClean="0"/>
              <a:t>They vary in their specific roles and are either water-soluble, such as vitamin C and the B-complex vitamins, or fat-soluble, such as vitamins A, D, E or K. </a:t>
            </a:r>
          </a:p>
          <a:p>
            <a:r>
              <a:rPr lang="en-US" dirty="0" smtClean="0"/>
              <a:t>Fruits and vegetables are among the richest sources of most vitamins.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5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Minerals</a:t>
            </a:r>
          </a:p>
          <a:p>
            <a:r>
              <a:rPr lang="en-US" dirty="0" smtClean="0"/>
              <a:t>Minerals give structure to your bones, teeth and nails. </a:t>
            </a:r>
          </a:p>
          <a:p>
            <a:r>
              <a:rPr lang="en-US" dirty="0" smtClean="0"/>
              <a:t>Like vitamins, they assist enzymes in many body processes. </a:t>
            </a:r>
          </a:p>
          <a:p>
            <a:r>
              <a:rPr lang="en-US" dirty="0" smtClean="0"/>
              <a:t>Unlike vitamins, however, they are inorganic substances that come from the soil, rocks and water and are absorbed by plants.</a:t>
            </a:r>
          </a:p>
          <a:p>
            <a:r>
              <a:rPr lang="en-US" dirty="0" smtClean="0"/>
              <a:t> Major minerals often have recommended daily values above 250 milligrams, according to the American Dietetic Association. Examples include calcium, phosphorus and magnesium.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437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contrast, the body needs smaller amounts of trace minerals, usually less than 20 milligrams.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Examples of trace minerals include fluoride, chromium, iodine, iron, chromium and zinc. Good mineral sources include milk, leafy vegetables and meat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2128</Words>
  <Application>Microsoft Office PowerPoint</Application>
  <PresentationFormat>Widescreen</PresentationFormat>
  <Paragraphs>189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NUTRITION </vt:lpstr>
      <vt:lpstr>Introduction </vt:lpstr>
      <vt:lpstr>FOOD NUTRIENTS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ROLES OF NURSES IN NUTRITION</vt:lpstr>
      <vt:lpstr>Factors affecting nutritional requirement and intake</vt:lpstr>
      <vt:lpstr>Factors affecting nutrient absorption.</vt:lpstr>
      <vt:lpstr>BARRIERS  TO GOOD NUTRITION</vt:lpstr>
      <vt:lpstr> FOOD INSECURITY</vt:lpstr>
      <vt:lpstr>How to overcome food insecurity</vt:lpstr>
      <vt:lpstr>Nutrition in life cycle </vt:lpstr>
      <vt:lpstr>PowerPoint Presentation</vt:lpstr>
      <vt:lpstr>Changes during Childhood</vt:lpstr>
      <vt:lpstr>PowerPoint Presentation</vt:lpstr>
      <vt:lpstr>Changes during Childhood</vt:lpstr>
      <vt:lpstr>Changes during Puberty</vt:lpstr>
      <vt:lpstr>Changes in Late Adolescence</vt:lpstr>
      <vt:lpstr>PowerPoint Presentation</vt:lpstr>
      <vt:lpstr>Changes in Young Adulthood </vt:lpstr>
      <vt:lpstr>Changes in Middle Age</vt:lpstr>
      <vt:lpstr>Changes in the Older Adult Years</vt:lpstr>
      <vt:lpstr>PowerPoint Presentation</vt:lpstr>
      <vt:lpstr>PowerPoint Presentation</vt:lpstr>
      <vt:lpstr>MEAL PLANS</vt:lpstr>
      <vt:lpstr>What to know before planning a meal</vt:lpstr>
      <vt:lpstr>PowerPoint Presentation</vt:lpstr>
      <vt:lpstr>What counts as a serving?</vt:lpstr>
      <vt:lpstr>Guidelines for meal planning </vt:lpstr>
      <vt:lpstr>Factors to consider before planning meals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Betty Rono</dc:creator>
  <cp:lastModifiedBy>USER</cp:lastModifiedBy>
  <cp:revision>37</cp:revision>
  <dcterms:created xsi:type="dcterms:W3CDTF">2019-05-06T18:28:29Z</dcterms:created>
  <dcterms:modified xsi:type="dcterms:W3CDTF">2019-06-12T05:15:28Z</dcterms:modified>
</cp:coreProperties>
</file>