
<file path=[Content_Types].xml><?xml version="1.0" encoding="utf-8"?>
<Types xmlns="http://schemas.openxmlformats.org/package/2006/content-types">
  <Default Extension="rels" ContentType="application/vnd.openxmlformats-package.relationships+xml"/>
  <Default Extension="xml" ContentType="application/xml"/>
  <Default Extension="bin" ContentType="application/vnd.openxmlformats-officedocument.oleObject"/>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Slides/notesSlide1.xml" ContentType="application/vnd.openxmlformats-officedocument.presentationml.notes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Slides/notesSlide2.xml" ContentType="application/vnd.openxmlformats-officedocument.presentationml.notes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Slides/notesSlide3.xml" ContentType="application/vnd.openxmlformats-officedocument.presentationml.notes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Slides/notesSlide4.xml" ContentType="application/vnd.openxmlformats-officedocument.presentationml.notesSlide+xml"/>
  <Override PartName="/ppt/slides/slide66.xml" ContentType="application/vnd.openxmlformats-officedocument.presentationml.slide+xml"/>
  <Override PartName="/ppt/notesSlides/notesSlide5.xml" ContentType="application/vnd.openxmlformats-officedocument.presentationml.notesSlide+xml"/>
  <Override PartName="/ppt/slides/slide67.xml" ContentType="application/vnd.openxmlformats-officedocument.presentationml.slide+xml"/>
  <Override PartName="/ppt/notesSlides/notesSlide6.xml" ContentType="application/vnd.openxmlformats-officedocument.presentationml.notes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Slides/notesSlide8.xml" ContentType="application/vnd.openxmlformats-officedocument.presentationml.notesSlide+xml"/>
  <Override PartName="/ppt/slides/slide80.xml" ContentType="application/vnd.openxmlformats-officedocument.presentationml.slide+xml"/>
  <Override PartName="/ppt/notesSlides/notesSlide9.xml" ContentType="application/vnd.openxmlformats-officedocument.presentationml.notes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Slides/notesSlide10.xml" ContentType="application/vnd.openxmlformats-officedocument.presentationml.notesSlide+xml"/>
  <Override PartName="/ppt/slides/slide95.xml" ContentType="application/vnd.openxmlformats-officedocument.presentationml.slide+xml"/>
  <Override PartName="/ppt/notesSlides/notesSlide11.xml" ContentType="application/vnd.openxmlformats-officedocument.presentationml.notes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Slides/notesSlide12.xml" ContentType="application/vnd.openxmlformats-officedocument.presentationml.notesSlide+xml"/>
  <Override PartName="/ppt/slides/slide100.xml" ContentType="application/vnd.openxmlformats-officedocument.presentationml.slide+xml"/>
  <Override PartName="/ppt/slides/slide101.xml" ContentType="application/vnd.openxmlformats-officedocument.presentationml.slide+xml"/>
  <Override PartName="/ppt/notesSlides/notesSlide13.xml" ContentType="application/vnd.openxmlformats-officedocument.presentationml.notesSlide+xml"/>
  <Override PartName="/ppt/slides/slide102.xml" ContentType="application/vnd.openxmlformats-officedocument.presentationml.slide+xml"/>
  <Override PartName="/ppt/notesSlides/notesSlide14.xml" ContentType="application/vnd.openxmlformats-officedocument.presentationml.notesSlide+xml"/>
  <Override PartName="/ppt/slides/slide103.xml" ContentType="application/vnd.openxmlformats-officedocument.presentationml.slide+xml"/>
  <Override PartName="/ppt/slides/slide104.xml" ContentType="application/vnd.openxmlformats-officedocument.presentationml.slide+xml"/>
  <Override PartName="/ppt/notesSlides/notesSlide15.xml" ContentType="application/vnd.openxmlformats-officedocument.presentationml.notesSlide+xml"/>
  <Override PartName="/ppt/slides/slide105.xml" ContentType="application/vnd.openxmlformats-officedocument.presentationml.slide+xml"/>
  <Override PartName="/ppt/slides/slide106.xml" ContentType="application/vnd.openxmlformats-officedocument.presentationml.slide+xml"/>
  <Override PartName="/ppt/notesSlides/notesSlide16.xml" ContentType="application/vnd.openxmlformats-officedocument.presentationml.notes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Slides/notesSlide17.xml" ContentType="application/vnd.openxmlformats-officedocument.presentationml.notes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Slides/notesSlide18.xml" ContentType="application/vnd.openxmlformats-officedocument.presentationml.notes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Slides/notesSlide19.xml" ContentType="application/vnd.openxmlformats-officedocument.presentationml.notesSlide+xml"/>
  <Override PartName="/ppt/slides/slide117.xml" ContentType="application/vnd.openxmlformats-officedocument.presentationml.slide+xml"/>
  <Override PartName="/ppt/notesSlides/notesSlide20.xml" ContentType="application/vnd.openxmlformats-officedocument.presentationml.notesSlide+xml"/>
  <Override PartName="/ppt/slides/slide118.xml" ContentType="application/vnd.openxmlformats-officedocument.presentationml.slide+xml"/>
  <Override PartName="/ppt/notesSlides/notesSlide21.xml" ContentType="application/vnd.openxmlformats-officedocument.presentationml.notes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Slides/notesSlide22.xml" ContentType="application/vnd.openxmlformats-officedocument.presentationml.notesSlide+xml"/>
  <Override PartName="/ppt/slides/slide130.xml" ContentType="application/vnd.openxmlformats-officedocument.presentationml.slide+xml"/>
  <Override PartName="/ppt/notesSlides/notesSlide23.xml" ContentType="application/vnd.openxmlformats-officedocument.presentationml.notesSlide+xml"/>
  <Override PartName="/ppt/slides/slide131.xml" ContentType="application/vnd.openxmlformats-officedocument.presentationml.slide+xml"/>
  <Override PartName="/ppt/notesSlides/notesSlide24.xml" ContentType="application/vnd.openxmlformats-officedocument.presentationml.notesSlide+xml"/>
  <Override PartName="/ppt/slides/slide132.xml" ContentType="application/vnd.openxmlformats-officedocument.presentationml.slide+xml"/>
  <Override PartName="/ppt/notesSlides/notesSlide25.xml" ContentType="application/vnd.openxmlformats-officedocument.presentationml.notesSlide+xml"/>
  <Override PartName="/ppt/slides/slide133.xml" ContentType="application/vnd.openxmlformats-officedocument.presentationml.slide+xml"/>
  <Override PartName="/ppt/notesSlides/notesSlide26.xml" ContentType="application/vnd.openxmlformats-officedocument.presentationml.notesSlide+xml"/>
  <Override PartName="/ppt/slides/slide134.xml" ContentType="application/vnd.openxmlformats-officedocument.presentationml.slide+xml"/>
  <Override PartName="/ppt/notesSlides/notesSlide27.xml" ContentType="application/vnd.openxmlformats-officedocument.presentationml.notes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Slides/notesSlide28.xml" ContentType="application/vnd.openxmlformats-officedocument.presentationml.notes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Slides/notesSlide29.xml" ContentType="application/vnd.openxmlformats-officedocument.presentationml.notes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Lst>
  <p:sldSz type="screen4x3" cy="6858000" cx="9144000"/>
  <p:notesSz cx="7023100" cy="93091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21507" autoAdjust="0"/>
    <p:restoredTop sz="93011" autoAdjust="0"/>
  </p:normalViewPr>
  <p:slideViewPr>
    <p:cSldViewPr>
      <p:cViewPr varScale="1">
        <p:scale>
          <a:sx n="68" d="100"/>
          <a:sy n="68" d="100"/>
        </p:scale>
        <p:origin x="1012" y="68"/>
      </p:cViewPr>
      <p:guideLst>
        <p:guide orient="horz" pos="2160"/>
        <p:guide pos="2880"/>
      </p:guideLst>
    </p:cSldViewPr>
  </p:slideViewPr>
  <p:outlineViewPr>
    <p:cViewPr>
      <p:scale>
        <a:sx n="33" d="100"/>
        <a:sy n="33" d="100"/>
      </p:scale>
      <p:origin x="48" y="282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53" Type="http://schemas.openxmlformats.org/officeDocument/2006/relationships/tableStyles" Target="tableStyles.xml"/><Relationship Id="rId154" Type="http://schemas.openxmlformats.org/officeDocument/2006/relationships/presProps" Target="presProps.xml"/><Relationship Id="rId155" Type="http://schemas.openxmlformats.org/officeDocument/2006/relationships/viewProps" Target="viewProps.xml"/><Relationship Id="rId15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392" name=""/>
        <p:cNvGrpSpPr/>
        <p:nvPr/>
      </p:nvGrpSpPr>
      <p:grpSpPr>
        <a:xfrm>
          <a:off x="0" y="0"/>
          <a:ext cx="0" cy="0"/>
          <a:chOff x="0" y="0"/>
          <a:chExt cx="0" cy="0"/>
        </a:xfrm>
      </p:grpSpPr>
      <p:sp>
        <p:nvSpPr>
          <p:cNvPr id="1049101" name="Header Placeholder 1"/>
          <p:cNvSpPr>
            <a:spLocks noGrp="1"/>
          </p:cNvSpPr>
          <p:nvPr>
            <p:ph type="hdr" sz="quarter"/>
          </p:nvPr>
        </p:nvSpPr>
        <p:spPr>
          <a:xfrm>
            <a:off x="0" y="0"/>
            <a:ext cx="3043238" cy="465138"/>
          </a:xfrm>
          <a:prstGeom prst="rect"/>
        </p:spPr>
        <p:txBody>
          <a:bodyPr bIns="45720" lIns="91440" rIns="91440" rtlCol="0" tIns="45720" vert="horz"/>
          <a:lstStyle>
            <a:lvl1pPr algn="l">
              <a:defRPr sz="1200"/>
            </a:lvl1pPr>
          </a:lstStyle>
          <a:p>
            <a:endParaRPr lang="en-US"/>
          </a:p>
        </p:txBody>
      </p:sp>
      <p:sp>
        <p:nvSpPr>
          <p:cNvPr id="1049102" name="Date Placeholder 2"/>
          <p:cNvSpPr>
            <a:spLocks noGrp="1"/>
          </p:cNvSpPr>
          <p:nvPr>
            <p:ph type="dt" sz="quarter" idx="1"/>
          </p:nvPr>
        </p:nvSpPr>
        <p:spPr>
          <a:xfrm>
            <a:off x="3978275" y="0"/>
            <a:ext cx="3043238" cy="465138"/>
          </a:xfrm>
          <a:prstGeom prst="rect"/>
        </p:spPr>
        <p:txBody>
          <a:bodyPr bIns="45720" lIns="91440" rIns="91440" rtlCol="0" tIns="45720" vert="horz"/>
          <a:lstStyle>
            <a:lvl1pPr algn="r">
              <a:defRPr sz="1200"/>
            </a:lvl1pPr>
          </a:lstStyle>
          <a:p>
            <a:fld id="{EEFE1F46-D809-41BC-A187-81A37114A537}" type="datetimeFigureOut">
              <a:rPr lang="en-US" smtClean="0"/>
              <a:t>3/11/2021</a:t>
            </a:fld>
            <a:endParaRPr lang="en-US"/>
          </a:p>
        </p:txBody>
      </p:sp>
      <p:sp>
        <p:nvSpPr>
          <p:cNvPr id="1049103" name="Footer Placeholder 3"/>
          <p:cNvSpPr>
            <a:spLocks noGrp="1"/>
          </p:cNvSpPr>
          <p:nvPr>
            <p:ph type="ftr" sz="quarter" idx="2"/>
          </p:nvPr>
        </p:nvSpPr>
        <p:spPr>
          <a:xfrm>
            <a:off x="0" y="8842375"/>
            <a:ext cx="3043238" cy="465138"/>
          </a:xfrm>
          <a:prstGeom prst="rect"/>
        </p:spPr>
        <p:txBody>
          <a:bodyPr anchor="b" bIns="45720" lIns="91440" rIns="91440" rtlCol="0" tIns="45720" vert="horz"/>
          <a:lstStyle>
            <a:lvl1pPr algn="l">
              <a:defRPr sz="1200"/>
            </a:lvl1pPr>
          </a:lstStyle>
          <a:p>
            <a:endParaRPr lang="en-US"/>
          </a:p>
        </p:txBody>
      </p:sp>
      <p:sp>
        <p:nvSpPr>
          <p:cNvPr id="1049104" name="Slide Number Placeholder 4"/>
          <p:cNvSpPr>
            <a:spLocks noGrp="1"/>
          </p:cNvSpPr>
          <p:nvPr>
            <p:ph type="sldNum" sz="quarter" idx="3"/>
          </p:nvPr>
        </p:nvSpPr>
        <p:spPr>
          <a:xfrm>
            <a:off x="3978275" y="8842375"/>
            <a:ext cx="3043238" cy="465138"/>
          </a:xfrm>
          <a:prstGeom prst="rect"/>
        </p:spPr>
        <p:txBody>
          <a:bodyPr anchor="b" bIns="45720" lIns="91440" rIns="91440" rtlCol="0" tIns="45720" vert="horz"/>
          <a:lstStyle>
            <a:lvl1pPr algn="r">
              <a:defRPr sz="1200"/>
            </a:lvl1pPr>
          </a:lstStyle>
          <a:p>
            <a:fld id="{DE93BE76-442B-4EBA-90EF-A33629E756C5}" type="slidenum">
              <a:rPr lang="en-US" smtClean="0"/>
              <a:t>‹#›</a:t>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91" name=""/>
        <p:cNvGrpSpPr/>
        <p:nvPr/>
      </p:nvGrpSpPr>
      <p:grpSpPr>
        <a:xfrm>
          <a:off x="0" y="0"/>
          <a:ext cx="0" cy="0"/>
          <a:chOff x="0" y="0"/>
          <a:chExt cx="0" cy="0"/>
        </a:xfrm>
      </p:grpSpPr>
      <p:sp>
        <p:nvSpPr>
          <p:cNvPr id="1049095" name="Header Placeholder 1"/>
          <p:cNvSpPr>
            <a:spLocks noGrp="1"/>
          </p:cNvSpPr>
          <p:nvPr>
            <p:ph type="hdr" sz="quarter"/>
          </p:nvPr>
        </p:nvSpPr>
        <p:spPr>
          <a:xfrm>
            <a:off x="0" y="0"/>
            <a:ext cx="3043343" cy="465455"/>
          </a:xfrm>
          <a:prstGeom prst="rect"/>
        </p:spPr>
        <p:txBody>
          <a:bodyPr bIns="46662" lIns="93324" rIns="93324" rtlCol="0" tIns="46662" vert="horz"/>
          <a:lstStyle>
            <a:lvl1pPr algn="l">
              <a:defRPr sz="1200"/>
            </a:lvl1pPr>
          </a:lstStyle>
          <a:p>
            <a:endParaRPr lang="en-US"/>
          </a:p>
        </p:txBody>
      </p:sp>
      <p:sp>
        <p:nvSpPr>
          <p:cNvPr id="1049096" name="Date Placeholder 2"/>
          <p:cNvSpPr>
            <a:spLocks noGrp="1"/>
          </p:cNvSpPr>
          <p:nvPr>
            <p:ph type="dt" idx="1"/>
          </p:nvPr>
        </p:nvSpPr>
        <p:spPr>
          <a:xfrm>
            <a:off x="3978132" y="0"/>
            <a:ext cx="3043343" cy="465455"/>
          </a:xfrm>
          <a:prstGeom prst="rect"/>
        </p:spPr>
        <p:txBody>
          <a:bodyPr bIns="46662" lIns="93324" rIns="93324" rtlCol="0" tIns="46662" vert="horz"/>
          <a:lstStyle>
            <a:lvl1pPr algn="r">
              <a:defRPr sz="1200"/>
            </a:lvl1pPr>
          </a:lstStyle>
          <a:p>
            <a:fld id="{BFC99A11-1AB6-4BE8-9A88-D65AF6E28849}" type="datetimeFigureOut">
              <a:rPr lang="en-US" smtClean="0"/>
              <a:t>3/11/2021</a:t>
            </a:fld>
            <a:endParaRPr lang="en-US"/>
          </a:p>
        </p:txBody>
      </p:sp>
      <p:sp>
        <p:nvSpPr>
          <p:cNvPr id="1049097" name="Slide Image Placeholder 3"/>
          <p:cNvSpPr>
            <a:spLocks noChangeAspect="1" noRot="1" noGrp="1"/>
          </p:cNvSpPr>
          <p:nvPr>
            <p:ph type="sldImg" idx="2"/>
          </p:nvPr>
        </p:nvSpPr>
        <p:spPr>
          <a:xfrm>
            <a:off x="1184275" y="698500"/>
            <a:ext cx="4654550" cy="3490913"/>
          </a:xfrm>
          <a:prstGeom prst="rect"/>
          <a:noFill/>
          <a:ln w="12700">
            <a:solidFill>
              <a:prstClr val="black"/>
            </a:solidFill>
          </a:ln>
        </p:spPr>
        <p:txBody>
          <a:bodyPr anchor="ctr" bIns="46662" lIns="93324" rIns="93324" rtlCol="0" tIns="46662" vert="horz"/>
          <a:p>
            <a:endParaRPr lang="en-US"/>
          </a:p>
        </p:txBody>
      </p:sp>
      <p:sp>
        <p:nvSpPr>
          <p:cNvPr id="1049098" name="Notes Placeholder 4"/>
          <p:cNvSpPr>
            <a:spLocks noGrp="1"/>
          </p:cNvSpPr>
          <p:nvPr>
            <p:ph type="body" sz="quarter" idx="3"/>
          </p:nvPr>
        </p:nvSpPr>
        <p:spPr>
          <a:xfrm>
            <a:off x="702310" y="4421823"/>
            <a:ext cx="5618480" cy="4189095"/>
          </a:xfrm>
          <a:prstGeom prst="rect"/>
        </p:spPr>
        <p:txBody>
          <a:bodyPr bIns="46662" lIns="93324" rIns="93324" rtlCol="0" tIns="46662"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9" name="Footer Placeholder 5"/>
          <p:cNvSpPr>
            <a:spLocks noGrp="1"/>
          </p:cNvSpPr>
          <p:nvPr>
            <p:ph type="ftr" sz="quarter" idx="4"/>
          </p:nvPr>
        </p:nvSpPr>
        <p:spPr>
          <a:xfrm>
            <a:off x="0" y="8842029"/>
            <a:ext cx="3043343" cy="465455"/>
          </a:xfrm>
          <a:prstGeom prst="rect"/>
        </p:spPr>
        <p:txBody>
          <a:bodyPr anchor="b" bIns="46662" lIns="93324" rIns="93324" rtlCol="0" tIns="46662" vert="horz"/>
          <a:lstStyle>
            <a:lvl1pPr algn="l">
              <a:defRPr sz="1200"/>
            </a:lvl1pPr>
          </a:lstStyle>
          <a:p>
            <a:endParaRPr lang="en-US"/>
          </a:p>
        </p:txBody>
      </p:sp>
      <p:sp>
        <p:nvSpPr>
          <p:cNvPr id="1049100" name="Slide Number Placeholder 6"/>
          <p:cNvSpPr>
            <a:spLocks noGrp="1"/>
          </p:cNvSpPr>
          <p:nvPr>
            <p:ph type="sldNum" sz="quarter" idx="5"/>
          </p:nvPr>
        </p:nvSpPr>
        <p:spPr>
          <a:xfrm>
            <a:off x="3978132" y="8842029"/>
            <a:ext cx="3043343" cy="465455"/>
          </a:xfrm>
          <a:prstGeom prst="rect"/>
        </p:spPr>
        <p:txBody>
          <a:bodyPr anchor="b" bIns="46662" lIns="93324" rIns="93324" rtlCol="0" tIns="46662" vert="horz"/>
          <a:lstStyle>
            <a:lvl1pPr algn="r">
              <a:defRPr sz="1200"/>
            </a:lvl1pPr>
          </a:lstStyle>
          <a:p>
            <a:fld id="{309DCA86-28E4-46E0-ADD1-952A5443DAE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hyperlink" Target="http://nutrition.about.com/health/nutrition/library/foodfind/blbread.htm" TargetMode="External"/><Relationship Id="rId2" Type="http://schemas.openxmlformats.org/officeDocument/2006/relationships/hyperlink" Target="http://nutrition.about.com/health/nutrition/library/foodfind/blnutseeds.htm" TargetMode="External"/><Relationship Id="rId3" Type="http://schemas.openxmlformats.org/officeDocument/2006/relationships/hyperlink" Target="http://nutrition.about.com/health/nutrition/library/foodfind/blvegetables.htm" TargetMode="External"/><Relationship Id="rId4" Type="http://schemas.openxmlformats.org/officeDocument/2006/relationships/hyperlink" Target="http://nutrition.about.com/health/nutrition/library/blvitb12.htm" TargetMode="External"/><Relationship Id="rId5" Type="http://schemas.openxmlformats.org/officeDocument/2006/relationships/hyperlink" Target="http://nutrition.about.com/health/nutrition/library/weekly/aa050899.htm" TargetMode="External"/><Relationship Id="rId6" Type="http://schemas.openxmlformats.org/officeDocument/2006/relationships/hyperlink" Target="http://nutrition.about.com/gi/dynamic/offsite.htm?site=http://www.eatright.org/find.html" TargetMode="External"/><Relationship Id="rId7" Type="http://schemas.openxmlformats.org/officeDocument/2006/relationships/slide" Target="../slides/slide50.xml"/><Relationship Id="rId8"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129.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131.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133.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137.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145.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9105" name=""/>
          <p:cNvSpPr>
            <a:spLocks noGrp="1"/>
          </p:cNvSpPr>
          <p:nvPr>
            <p:ph type="body"/>
          </p:nvPr>
        </p:nvSpPr>
        <p:spPr/>
        <p:txBody>
          <a:bodyPr/>
          <a:p>
            <a:r>
              <a:rPr altLang="en-US" lang="zh-CN"/>
              <a:t>Calciferol</a:t>
            </a:r>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812" name="Rectangle 7"/>
          <p:cNvSpPr>
            <a:spLocks noGrp="1" noChangeArrowheads="1"/>
          </p:cNvSpPr>
          <p:nvPr>
            <p:ph type="sldNum" sz="quarter" idx="5"/>
          </p:nvPr>
        </p:nvSpPr>
        <p:spPr>
          <a:noFill/>
        </p:spPr>
        <p:txBody>
          <a:bodyPr/>
          <a:p>
            <a:fld id="{B9D871B9-C4C4-4699-827B-7287F048C967}" type="slidenum">
              <a:rPr lang="en-US" smtClean="0"/>
              <a:t>94</a:t>
            </a:fld>
            <a:endParaRPr lang="en-US"/>
          </a:p>
        </p:txBody>
      </p:sp>
      <p:sp>
        <p:nvSpPr>
          <p:cNvPr id="1048813" name="Rectangle 2"/>
          <p:cNvSpPr>
            <a:spLocks noChangeAspect="1" noRot="1" noGrp="1" noChangeArrowheads="1" noTextEdit="1"/>
          </p:cNvSpPr>
          <p:nvPr>
            <p:ph type="sldImg"/>
          </p:nvPr>
        </p:nvSpPr>
        <p:spPr/>
      </p:sp>
      <p:sp>
        <p:nvSpPr>
          <p:cNvPr id="1048814"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817" name="Rectangle 7"/>
          <p:cNvSpPr>
            <a:spLocks noGrp="1" noChangeArrowheads="1"/>
          </p:cNvSpPr>
          <p:nvPr>
            <p:ph type="sldNum" sz="quarter" idx="5"/>
          </p:nvPr>
        </p:nvSpPr>
        <p:spPr>
          <a:noFill/>
        </p:spPr>
        <p:txBody>
          <a:bodyPr/>
          <a:p>
            <a:fld id="{92C080D8-C9F7-46FA-A469-475C99924260}" type="slidenum">
              <a:rPr lang="en-US" smtClean="0"/>
              <a:t>95</a:t>
            </a:fld>
            <a:endParaRPr lang="en-US"/>
          </a:p>
        </p:txBody>
      </p:sp>
      <p:sp>
        <p:nvSpPr>
          <p:cNvPr id="1048818" name="Rectangle 2"/>
          <p:cNvSpPr>
            <a:spLocks noChangeAspect="1" noRot="1" noGrp="1" noChangeArrowheads="1" noTextEdit="1"/>
          </p:cNvSpPr>
          <p:nvPr>
            <p:ph type="sldImg"/>
          </p:nvPr>
        </p:nvSpPr>
        <p:spPr/>
      </p:sp>
      <p:sp>
        <p:nvSpPr>
          <p:cNvPr id="1048819" name="Rectangle 3"/>
          <p:cNvSpPr>
            <a:spLocks noGrp="1" noChangeArrowheads="1"/>
          </p:cNvSpPr>
          <p:nvPr>
            <p:ph type="body" idx="1"/>
          </p:nvPr>
        </p:nvSpPr>
        <p:spPr>
          <a:noFill/>
        </p:spPr>
        <p:txBody>
          <a:bodyPr/>
          <a:p>
            <a:pPr eaLnBrk="1" hangingPunct="1"/>
            <a:r>
              <a:rPr dirty="0" lang="en-US">
                <a:solidFill>
                  <a:srgbClr val="000000"/>
                </a:solidFill>
                <a:cs typeface="Arial" charset="0"/>
              </a:rPr>
              <a:t>As a result, fat and muscle tissue are depleted, and the skin hangs in loose folds with the bones clearly visible beneath. Hyper-alert and ravenously hungry, this child's severe wasting </a:t>
            </a:r>
          </a:p>
          <a:p>
            <a:pPr eaLnBrk="1" hangingPunct="1"/>
            <a:endParaRPr dirty="0"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829" name="Rectangle 7"/>
          <p:cNvSpPr>
            <a:spLocks noGrp="1" noChangeArrowheads="1"/>
          </p:cNvSpPr>
          <p:nvPr>
            <p:ph type="sldNum" sz="quarter" idx="5"/>
          </p:nvPr>
        </p:nvSpPr>
        <p:spPr>
          <a:noFill/>
        </p:spPr>
        <p:txBody>
          <a:bodyPr/>
          <a:p>
            <a:fld id="{CA422917-E321-4327-B564-7CD89916476C}" type="slidenum">
              <a:rPr lang="en-US" smtClean="0"/>
              <a:t>99</a:t>
            </a:fld>
            <a:endParaRPr lang="en-US"/>
          </a:p>
        </p:txBody>
      </p:sp>
      <p:sp>
        <p:nvSpPr>
          <p:cNvPr id="1048830" name="Rectangle 2"/>
          <p:cNvSpPr>
            <a:spLocks noChangeAspect="1" noRot="1" noGrp="1" noChangeArrowheads="1" noTextEdit="1"/>
          </p:cNvSpPr>
          <p:nvPr>
            <p:ph type="sldImg"/>
          </p:nvPr>
        </p:nvSpPr>
        <p:spPr/>
      </p:sp>
      <p:sp>
        <p:nvSpPr>
          <p:cNvPr id="1048831"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837" name="Rectangle 7"/>
          <p:cNvSpPr>
            <a:spLocks noGrp="1" noChangeArrowheads="1"/>
          </p:cNvSpPr>
          <p:nvPr>
            <p:ph type="sldNum" sz="quarter" idx="5"/>
          </p:nvPr>
        </p:nvSpPr>
        <p:spPr>
          <a:noFill/>
        </p:spPr>
        <p:txBody>
          <a:bodyPr/>
          <a:p>
            <a:fld id="{BC1D7975-E175-4668-8F0E-C7ABBD0F17F5}" type="slidenum">
              <a:rPr lang="en-US" smtClean="0"/>
              <a:t>101</a:t>
            </a:fld>
            <a:endParaRPr lang="en-US"/>
          </a:p>
        </p:txBody>
      </p:sp>
      <p:sp>
        <p:nvSpPr>
          <p:cNvPr id="1048838" name="Rectangle 2"/>
          <p:cNvSpPr>
            <a:spLocks noChangeAspect="1" noRot="1" noGrp="1" noChangeArrowheads="1" noTextEdit="1"/>
          </p:cNvSpPr>
          <p:nvPr>
            <p:ph type="sldImg"/>
          </p:nvPr>
        </p:nvSpPr>
        <p:spPr/>
      </p:sp>
      <p:sp>
        <p:nvSpPr>
          <p:cNvPr id="1048839" name="Rectangle 3"/>
          <p:cNvSpPr>
            <a:spLocks noGrp="1" noChangeArrowheads="1"/>
          </p:cNvSpPr>
          <p:nvPr>
            <p:ph type="body" idx="1"/>
          </p:nvPr>
        </p:nvSpPr>
        <p:spPr>
          <a:noFill/>
        </p:spPr>
        <p:txBody>
          <a:bodyPr/>
          <a:p>
            <a:pPr eaLnBrk="1" hangingPunct="1"/>
            <a:endParaRPr lang="en-US">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842" name="Rectangle 7"/>
          <p:cNvSpPr>
            <a:spLocks noGrp="1" noChangeArrowheads="1"/>
          </p:cNvSpPr>
          <p:nvPr>
            <p:ph type="sldNum" sz="quarter" idx="5"/>
          </p:nvPr>
        </p:nvSpPr>
        <p:spPr>
          <a:noFill/>
        </p:spPr>
        <p:txBody>
          <a:bodyPr/>
          <a:p>
            <a:fld id="{DC9B90DC-9C7D-4D81-B1B2-AA6A26BDBF14}" type="slidenum">
              <a:rPr lang="en-US" smtClean="0"/>
              <a:t>102</a:t>
            </a:fld>
            <a:endParaRPr lang="en-US"/>
          </a:p>
        </p:txBody>
      </p:sp>
      <p:sp>
        <p:nvSpPr>
          <p:cNvPr id="1048843" name="Rectangle 2"/>
          <p:cNvSpPr>
            <a:spLocks noChangeAspect="1" noRot="1" noGrp="1" noChangeArrowheads="1" noTextEdit="1"/>
          </p:cNvSpPr>
          <p:nvPr>
            <p:ph type="sldImg"/>
          </p:nvPr>
        </p:nvSpPr>
        <p:spPr/>
      </p:sp>
      <p:sp>
        <p:nvSpPr>
          <p:cNvPr id="1048844" name="Rectangle 3"/>
          <p:cNvSpPr>
            <a:spLocks noGrp="1" noChangeArrowheads="1"/>
          </p:cNvSpPr>
          <p:nvPr>
            <p:ph type="body" idx="1"/>
          </p:nvPr>
        </p:nvSpPr>
        <p:spPr>
          <a:noFill/>
        </p:spPr>
        <p:txBody>
          <a:bodyPr/>
          <a:p>
            <a:pPr eaLnBrk="1" hangingPunct="1"/>
            <a:endParaRPr lang="en-US">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860" name="Rectangle 7"/>
          <p:cNvSpPr>
            <a:spLocks noGrp="1" noChangeArrowheads="1"/>
          </p:cNvSpPr>
          <p:nvPr>
            <p:ph type="sldNum" sz="quarter" idx="5"/>
          </p:nvPr>
        </p:nvSpPr>
        <p:spPr>
          <a:noFill/>
        </p:spPr>
        <p:txBody>
          <a:bodyPr/>
          <a:p>
            <a:fld id="{0F7E67A3-339C-4B98-AF00-968D040E91EB}" type="slidenum">
              <a:rPr lang="en-US" smtClean="0"/>
              <a:t>104</a:t>
            </a:fld>
            <a:endParaRPr lang="en-US"/>
          </a:p>
        </p:txBody>
      </p:sp>
      <p:sp>
        <p:nvSpPr>
          <p:cNvPr id="1048861" name="Rectangle 2"/>
          <p:cNvSpPr>
            <a:spLocks noGrp="1" noChangeArrowheads="1"/>
          </p:cNvSpPr>
          <p:nvPr>
            <p:ph type="body" idx="1"/>
          </p:nvPr>
        </p:nvSpPr>
        <p:spPr>
          <a:xfrm>
            <a:off x="936414" y="4436368"/>
            <a:ext cx="5150273" cy="4208489"/>
          </a:xfrm>
          <a:noFill/>
        </p:spPr>
        <p:txBody>
          <a:bodyPr bIns="45366" lIns="92352" rIns="92352" tIns="45366"/>
          <a:p>
            <a:pPr defTabSz="777697"/>
            <a:endParaRPr dirty="0" lang="en-US"/>
          </a:p>
        </p:txBody>
      </p:sp>
      <p:sp>
        <p:nvSpPr>
          <p:cNvPr id="1048862" name="Rectangle 3"/>
          <p:cNvSpPr>
            <a:spLocks noChangeAspect="1" noRot="1" noGrp="1" noChangeArrowheads="1" noTextEdit="1"/>
          </p:cNvSpPr>
          <p:nvPr>
            <p:ph type="sldImg"/>
          </p:nvPr>
        </p:nvSpPr>
        <p:spPr>
          <a:xfrm>
            <a:off x="1336675" y="809625"/>
            <a:ext cx="4349750" cy="3262313"/>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867" name="Rectangle 1031"/>
          <p:cNvSpPr>
            <a:spLocks noGrp="1" noChangeArrowheads="1"/>
          </p:cNvSpPr>
          <p:nvPr>
            <p:ph type="sldNum" sz="quarter" idx="5"/>
          </p:nvPr>
        </p:nvSpPr>
        <p:spPr>
          <a:noFill/>
        </p:spPr>
        <p:txBody>
          <a:bodyPr/>
          <a:p>
            <a:fld id="{10204A79-0A02-49CF-90F8-9EB493E55EB6}" type="slidenum">
              <a:rPr lang="en-US"/>
              <a:t>106</a:t>
            </a:fld>
            <a:endParaRPr lang="en-US"/>
          </a:p>
        </p:txBody>
      </p:sp>
      <p:sp>
        <p:nvSpPr>
          <p:cNvPr id="1048868" name="Rectangle 2"/>
          <p:cNvSpPr>
            <a:spLocks noChangeAspect="1" noRot="1" noGrp="1" noChangeArrowheads="1" noTextEdit="1"/>
          </p:cNvSpPr>
          <p:nvPr>
            <p:ph type="sldImg"/>
          </p:nvPr>
        </p:nvSpPr>
        <p:spPr/>
      </p:sp>
      <p:sp>
        <p:nvSpPr>
          <p:cNvPr id="1048869"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875" name="Rectangle 1031"/>
          <p:cNvSpPr>
            <a:spLocks noGrp="1" noChangeArrowheads="1"/>
          </p:cNvSpPr>
          <p:nvPr>
            <p:ph type="sldNum" sz="quarter" idx="5"/>
          </p:nvPr>
        </p:nvSpPr>
        <p:spPr>
          <a:noFill/>
        </p:spPr>
        <p:txBody>
          <a:bodyPr/>
          <a:p>
            <a:fld id="{B40CB517-9922-4173-9C38-C09DC3C40BD1}" type="slidenum">
              <a:rPr lang="en-US"/>
              <a:t>109</a:t>
            </a:fld>
            <a:endParaRPr lang="en-US"/>
          </a:p>
        </p:txBody>
      </p:sp>
      <p:sp>
        <p:nvSpPr>
          <p:cNvPr id="1048876" name="Rectangle 2"/>
          <p:cNvSpPr>
            <a:spLocks noChangeAspect="1" noRot="1" noGrp="1" noChangeArrowheads="1" noTextEdit="1"/>
          </p:cNvSpPr>
          <p:nvPr>
            <p:ph type="sldImg"/>
          </p:nvPr>
        </p:nvSpPr>
        <p:spPr/>
      </p:sp>
      <p:sp>
        <p:nvSpPr>
          <p:cNvPr id="1048877"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885" name="Rectangle 1031"/>
          <p:cNvSpPr>
            <a:spLocks noGrp="1" noChangeArrowheads="1"/>
          </p:cNvSpPr>
          <p:nvPr>
            <p:ph type="sldNum" sz="quarter" idx="5"/>
          </p:nvPr>
        </p:nvSpPr>
        <p:spPr>
          <a:noFill/>
        </p:spPr>
        <p:txBody>
          <a:bodyPr/>
          <a:p>
            <a:fld id="{B69B20EF-707B-4B59-997F-3EC44F025163}" type="slidenum">
              <a:rPr lang="en-US"/>
              <a:t>112</a:t>
            </a:fld>
            <a:endParaRPr lang="en-US"/>
          </a:p>
        </p:txBody>
      </p:sp>
      <p:sp>
        <p:nvSpPr>
          <p:cNvPr id="1048886" name="Rectangle 2"/>
          <p:cNvSpPr>
            <a:spLocks noChangeAspect="1" noRot="1" noGrp="1" noChangeArrowheads="1" noTextEdit="1"/>
          </p:cNvSpPr>
          <p:nvPr>
            <p:ph type="sldImg"/>
          </p:nvPr>
        </p:nvSpPr>
        <p:spPr/>
      </p:sp>
      <p:sp>
        <p:nvSpPr>
          <p:cNvPr id="1048887"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903" name="Rectangle 7"/>
          <p:cNvSpPr>
            <a:spLocks noGrp="1" noChangeArrowheads="1"/>
          </p:cNvSpPr>
          <p:nvPr>
            <p:ph type="sldNum" sz="quarter" idx="5"/>
          </p:nvPr>
        </p:nvSpPr>
        <p:spPr>
          <a:noFill/>
        </p:spPr>
        <p:txBody>
          <a:bodyPr/>
          <a:p>
            <a:fld id="{C3DFBFA9-3894-4ED5-BFE7-ACF8A9F57AEE}" type="slidenum">
              <a:rPr lang="en-US" smtClean="0"/>
              <a:t>116</a:t>
            </a:fld>
            <a:endParaRPr lang="en-US"/>
          </a:p>
        </p:txBody>
      </p:sp>
      <p:sp>
        <p:nvSpPr>
          <p:cNvPr id="1048904" name="Rectangle 2"/>
          <p:cNvSpPr>
            <a:spLocks noChangeAspect="1" noRot="1" noGrp="1" noChangeArrowheads="1" noTextEdit="1"/>
          </p:cNvSpPr>
          <p:nvPr>
            <p:ph type="sldImg"/>
          </p:nvPr>
        </p:nvSpPr>
        <p:spPr/>
      </p:sp>
      <p:sp>
        <p:nvSpPr>
          <p:cNvPr id="1048905" name="Rectangle 3"/>
          <p:cNvSpPr>
            <a:spLocks noGrp="1" noChangeArrowheads="1"/>
          </p:cNvSpPr>
          <p:nvPr>
            <p:ph type="body" idx="1"/>
          </p:nvPr>
        </p:nvSpPr>
        <p:spPr>
          <a:noFill/>
        </p:spPr>
        <p:txBody>
          <a:bodyPr/>
          <a:p>
            <a:pPr eaLnBrk="1" hangingPunct="1"/>
            <a:endParaRPr lang="en-US">
              <a:latin typeface="Helvetica" pitchFamily="34" charset="0"/>
            </a:endParaRPr>
          </a:p>
          <a:p>
            <a:pPr eaLnBrk="1" hangingPunct="1"/>
            <a:r>
              <a:rPr lang="en-US">
                <a:latin typeface="Helvetica" pitchFamily="34" charset="0"/>
              </a:rPr>
              <a:t>Effect: 250 million children of pre-school age around the world lack sufficient vitamin A in their diet... of these, 2 million die each year and 350,000 become blind. </a:t>
            </a:r>
          </a:p>
          <a:p>
            <a:pPr eaLnBrk="1" hangingPunct="1"/>
            <a:r>
              <a:rPr lang="en-US"/>
              <a:t>According to the World Health Organization (WHO), 80% of the blindness today is preventable or treatable. </a:t>
            </a:r>
            <a:r>
              <a:rPr lang="en-US">
                <a:latin typeface="Helvetica" pitchFamily="34" charset="0"/>
              </a:rPr>
              <a:t>Vitamin A deficiency is the leading cause of blindness in children.</a:t>
            </a:r>
          </a:p>
          <a:p>
            <a:pPr eaLnBrk="1" hangingPunct="1"/>
            <a:r>
              <a:rPr lang="en-US">
                <a:latin typeface="Helvetica" pitchFamily="34" charset="0"/>
              </a:rPr>
              <a:t> </a:t>
            </a:r>
            <a:r>
              <a:rPr lang="en-US"/>
              <a:t>The prevalence of blindness in many parts of the world today is high enough to be classified a public health problem, thus alerting responsive governments of the need to invest in eye health interventions</a:t>
            </a:r>
            <a:endParaRPr lang="en-US">
              <a:latin typeface="Helvetica" pitchFamily="34" charset="0"/>
            </a:endParaRPr>
          </a:p>
          <a:p>
            <a:pPr eaLnBrk="1" hangingPunct="1"/>
            <a:endParaRPr lang="en-US">
              <a:latin typeface="Helvetica" pitchFamily="34" charset="0"/>
            </a:endParaRPr>
          </a:p>
          <a:p>
            <a:pPr eaLnBrk="1" hangingPunct="1"/>
            <a:endParaRPr lang="en-US"/>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672" name="Rectangle 7"/>
          <p:cNvSpPr>
            <a:spLocks noGrp="1" noChangeArrowheads="1"/>
          </p:cNvSpPr>
          <p:nvPr>
            <p:ph type="sldNum" sz="quarter" idx="5"/>
          </p:nvPr>
        </p:nvSpPr>
        <p:spPr>
          <a:noFill/>
        </p:spPr>
        <p:txBody>
          <a:bodyPr/>
          <a:p>
            <a:fld id="{5863372C-B0CF-4551-A0CF-F66F2C30F37E}" type="slidenum">
              <a:rPr lang="en-US"/>
              <a:t>50</a:t>
            </a:fld>
            <a:endParaRPr lang="en-US"/>
          </a:p>
        </p:txBody>
      </p:sp>
      <p:sp>
        <p:nvSpPr>
          <p:cNvPr id="1048673" name="Rectangle 2"/>
          <p:cNvSpPr>
            <a:spLocks noChangeAspect="1" noRot="1" noGrp="1" noChangeArrowheads="1" noTextEdit="1"/>
          </p:cNvSpPr>
          <p:nvPr>
            <p:ph type="sldImg"/>
          </p:nvPr>
        </p:nvSpPr>
        <p:spPr/>
      </p:sp>
      <p:sp>
        <p:nvSpPr>
          <p:cNvPr id="1048674" name="Rectangle 3"/>
          <p:cNvSpPr>
            <a:spLocks noGrp="1" noChangeArrowheads="1"/>
          </p:cNvSpPr>
          <p:nvPr>
            <p:ph type="body" idx="1"/>
          </p:nvPr>
        </p:nvSpPr>
        <p:spPr>
          <a:noFill/>
        </p:spPr>
        <p:txBody>
          <a:bodyPr>
            <a:normAutofit fontScale="25000" lnSpcReduction="20000"/>
          </a:bodyPr>
          <a:p>
            <a:pPr eaLnBrk="1" hangingPunct="1"/>
            <a:r>
              <a:rPr b="1" dirty="0" lang="en-US"/>
              <a:t>Thiamin B1</a:t>
            </a:r>
          </a:p>
          <a:p>
            <a:pPr eaLnBrk="1" hangingPunct="1"/>
            <a:r>
              <a:rPr b="1" dirty="0" lang="en-US"/>
              <a:t>Type</a:t>
            </a:r>
            <a:r>
              <a:rPr dirty="0" lang="en-US"/>
              <a:t> </a:t>
            </a:r>
            <a:br>
              <a:rPr dirty="0" lang="en-US"/>
            </a:br>
            <a:r>
              <a:rPr dirty="0" lang="en-US"/>
              <a:t>Water Soluble </a:t>
            </a:r>
          </a:p>
          <a:p>
            <a:pPr eaLnBrk="1" hangingPunct="1"/>
            <a:r>
              <a:rPr b="1" dirty="0" lang="en-US"/>
              <a:t>Forms / Names</a:t>
            </a:r>
            <a:r>
              <a:rPr dirty="0" lang="en-US"/>
              <a:t> </a:t>
            </a:r>
            <a:br>
              <a:rPr dirty="0" lang="en-US"/>
            </a:br>
            <a:r>
              <a:rPr dirty="0" lang="en-US"/>
              <a:t>Vitamin B1 </a:t>
            </a:r>
          </a:p>
          <a:p>
            <a:pPr eaLnBrk="1" hangingPunct="1"/>
            <a:r>
              <a:rPr b="1" dirty="0" lang="en-US"/>
              <a:t>Functions</a:t>
            </a:r>
            <a:r>
              <a:rPr dirty="0" lang="en-US"/>
              <a:t> </a:t>
            </a:r>
            <a:br>
              <a:rPr dirty="0" lang="en-US"/>
            </a:br>
            <a:r>
              <a:rPr dirty="0" lang="en-US"/>
              <a:t>Supports appetite, supports nervous system function, participates in enzymatic energy release of carbohydrates </a:t>
            </a:r>
          </a:p>
          <a:p>
            <a:pPr eaLnBrk="1" hangingPunct="1"/>
            <a:r>
              <a:rPr b="1" dirty="0" lang="en-US"/>
              <a:t>Deficiencies</a:t>
            </a:r>
            <a:r>
              <a:rPr dirty="0" lang="en-US"/>
              <a:t> </a:t>
            </a:r>
            <a:br>
              <a:rPr dirty="0" lang="en-US"/>
            </a:br>
            <a:r>
              <a:rPr dirty="0" lang="en-US"/>
              <a:t>Beriberi, heart irregularity, edema, mental confusion, central nervous system complications, muscle weakness, impaired growth </a:t>
            </a:r>
          </a:p>
          <a:p>
            <a:pPr eaLnBrk="1" hangingPunct="1"/>
            <a:r>
              <a:rPr b="1" dirty="0" lang="en-US"/>
              <a:t>Toxicity</a:t>
            </a:r>
            <a:r>
              <a:rPr dirty="0" lang="en-US"/>
              <a:t> </a:t>
            </a:r>
            <a:br>
              <a:rPr dirty="0" lang="en-US"/>
            </a:br>
            <a:r>
              <a:rPr dirty="0" lang="en-US"/>
              <a:t>Rare. Rapid pulse, weakness, headaches, insomnia, irritability </a:t>
            </a:r>
          </a:p>
          <a:p>
            <a:pPr eaLnBrk="1" hangingPunct="1"/>
            <a:r>
              <a:rPr b="1" dirty="0" lang="en-US"/>
              <a:t>Recommended Intakes</a:t>
            </a:r>
            <a:r>
              <a:rPr dirty="0" lang="en-US"/>
              <a:t> </a:t>
            </a:r>
            <a:br>
              <a:rPr dirty="0" lang="en-US"/>
            </a:br>
            <a:r>
              <a:rPr dirty="0" lang="en-US"/>
              <a:t>RDAs: </a:t>
            </a:r>
            <a:br>
              <a:rPr dirty="0" lang="en-US"/>
            </a:br>
            <a:r>
              <a:rPr dirty="0" lang="en-US"/>
              <a:t>0.5 mg / 1000 </a:t>
            </a:r>
            <a:r>
              <a:rPr dirty="0" lang="en-US" err="1"/>
              <a:t>Kcalories</a:t>
            </a:r>
            <a:r>
              <a:rPr dirty="0" lang="en-US"/>
              <a:t> for adults and children </a:t>
            </a:r>
            <a:br>
              <a:rPr dirty="0" lang="en-US"/>
            </a:br>
            <a:r>
              <a:rPr dirty="0" lang="en-US"/>
              <a:t>1.0 mg/day minimum </a:t>
            </a:r>
            <a:br>
              <a:rPr dirty="0" lang="en-US"/>
            </a:br>
            <a:r>
              <a:rPr dirty="0" lang="en-US"/>
              <a:t>Additional 0.4 mg is suggested for pregnant women </a:t>
            </a:r>
          </a:p>
          <a:p>
            <a:pPr eaLnBrk="1" hangingPunct="1"/>
            <a:r>
              <a:rPr b="1" dirty="0" lang="en-US"/>
              <a:t>Food Sources</a:t>
            </a:r>
            <a:r>
              <a:rPr dirty="0" lang="en-US"/>
              <a:t> </a:t>
            </a:r>
            <a:br>
              <a:rPr dirty="0" lang="en-US"/>
            </a:br>
            <a:r>
              <a:rPr dirty="0" lang="en-US"/>
              <a:t>Beef, pork, liver, legumes, fish, poultry, yeast, whole-grain </a:t>
            </a:r>
            <a:r>
              <a:rPr dirty="0" lang="en-US">
                <a:hlinkClick r:id="rId1"/>
              </a:rPr>
              <a:t>breads</a:t>
            </a:r>
            <a:r>
              <a:rPr dirty="0" lang="en-US"/>
              <a:t>, pasta, </a:t>
            </a:r>
            <a:r>
              <a:rPr dirty="0" lang="en-US">
                <a:hlinkClick r:id="rId2"/>
              </a:rPr>
              <a:t>nuts</a:t>
            </a:r>
            <a:r>
              <a:rPr dirty="0" lang="en-US"/>
              <a:t> </a:t>
            </a:r>
          </a:p>
          <a:p>
            <a:pPr eaLnBrk="1" hangingPunct="1"/>
            <a:br>
              <a:rPr dirty="0" lang="en-US"/>
            </a:br>
            <a:r>
              <a:rPr dirty="0" lang="en-US"/>
              <a:t>Riboflavin B2</a:t>
            </a:r>
          </a:p>
          <a:p>
            <a:pPr eaLnBrk="1" hangingPunct="1"/>
            <a:r>
              <a:rPr b="1" dirty="0" lang="en-US"/>
              <a:t>Type</a:t>
            </a:r>
            <a:r>
              <a:rPr dirty="0" lang="en-US"/>
              <a:t> </a:t>
            </a:r>
            <a:br>
              <a:rPr dirty="0" lang="en-US"/>
            </a:br>
            <a:r>
              <a:rPr dirty="0" lang="en-US"/>
              <a:t>Water Soluble </a:t>
            </a:r>
          </a:p>
          <a:p>
            <a:pPr eaLnBrk="1" hangingPunct="1"/>
            <a:r>
              <a:rPr b="1" dirty="0" lang="en-US"/>
              <a:t>Forms / Names</a:t>
            </a:r>
            <a:r>
              <a:rPr dirty="0" lang="en-US"/>
              <a:t> </a:t>
            </a:r>
            <a:br>
              <a:rPr dirty="0" lang="en-US"/>
            </a:br>
            <a:r>
              <a:rPr dirty="0" lang="en-US"/>
              <a:t>Vitamin B2 </a:t>
            </a:r>
          </a:p>
          <a:p>
            <a:pPr eaLnBrk="1" hangingPunct="1"/>
            <a:r>
              <a:rPr b="1" dirty="0" lang="en-US"/>
              <a:t>Functions</a:t>
            </a:r>
            <a:r>
              <a:rPr dirty="0" lang="en-US"/>
              <a:t> </a:t>
            </a:r>
            <a:br>
              <a:rPr dirty="0" lang="en-US"/>
            </a:br>
            <a:r>
              <a:rPr dirty="0" lang="en-US"/>
              <a:t>Participates in enzymatic energy release of carbohydrate, fat and protein, promotes vision and skin health </a:t>
            </a:r>
          </a:p>
          <a:p>
            <a:pPr eaLnBrk="1" hangingPunct="1"/>
            <a:r>
              <a:rPr b="1" dirty="0" lang="en-US"/>
              <a:t>Deficiencies</a:t>
            </a:r>
            <a:r>
              <a:rPr dirty="0" lang="en-US"/>
              <a:t> </a:t>
            </a:r>
            <a:br>
              <a:rPr dirty="0" lang="en-US"/>
            </a:br>
            <a:r>
              <a:rPr dirty="0" lang="en-US"/>
              <a:t>Eye problems, weakness, sore throat, skin disorders </a:t>
            </a:r>
          </a:p>
          <a:p>
            <a:pPr eaLnBrk="1" hangingPunct="1"/>
            <a:r>
              <a:rPr b="1" dirty="0" lang="en-US"/>
              <a:t>Toxicity</a:t>
            </a:r>
            <a:r>
              <a:rPr dirty="0" lang="en-US"/>
              <a:t> </a:t>
            </a:r>
            <a:br>
              <a:rPr dirty="0" lang="en-US"/>
            </a:br>
            <a:r>
              <a:rPr dirty="0" lang="en-US"/>
              <a:t>None known.  Possible interference of other B vitamins. </a:t>
            </a:r>
          </a:p>
          <a:p>
            <a:pPr eaLnBrk="1" hangingPunct="1"/>
            <a:r>
              <a:rPr b="1" dirty="0" lang="en-US"/>
              <a:t>Recommended Intakes</a:t>
            </a:r>
            <a:r>
              <a:rPr dirty="0" lang="en-US"/>
              <a:t> </a:t>
            </a:r>
            <a:br>
              <a:rPr dirty="0" lang="en-US"/>
            </a:br>
            <a:r>
              <a:rPr dirty="0" lang="en-US"/>
              <a:t>RDAs: </a:t>
            </a:r>
            <a:br>
              <a:rPr dirty="0" lang="en-US"/>
            </a:br>
            <a:r>
              <a:rPr dirty="0" lang="en-US"/>
              <a:t>1.7 mg/day for adult males </a:t>
            </a:r>
            <a:br>
              <a:rPr dirty="0" lang="en-US"/>
            </a:br>
            <a:r>
              <a:rPr dirty="0" lang="en-US"/>
              <a:t>1.3 mg/d for adult females </a:t>
            </a:r>
            <a:br>
              <a:rPr dirty="0" lang="en-US"/>
            </a:br>
            <a:r>
              <a:rPr dirty="0" lang="en-US"/>
              <a:t>additional 0.3 mg/d during pregnancy </a:t>
            </a:r>
            <a:br>
              <a:rPr dirty="0" lang="en-US"/>
            </a:br>
            <a:r>
              <a:rPr dirty="0" lang="en-US"/>
              <a:t>additional 0.5 mg/d during lactation </a:t>
            </a:r>
            <a:br>
              <a:rPr dirty="0" lang="en-US"/>
            </a:br>
            <a:r>
              <a:rPr dirty="0" lang="en-US"/>
              <a:t>0.4 mg/d for infants </a:t>
            </a:r>
          </a:p>
          <a:p>
            <a:pPr eaLnBrk="1" hangingPunct="1"/>
            <a:r>
              <a:rPr b="1" dirty="0" lang="en-US"/>
              <a:t>Food Sources</a:t>
            </a:r>
            <a:r>
              <a:rPr dirty="0" lang="en-US"/>
              <a:t> </a:t>
            </a:r>
            <a:br>
              <a:rPr dirty="0" lang="en-US"/>
            </a:br>
            <a:r>
              <a:rPr dirty="0" lang="en-US"/>
              <a:t>Milk / dairy, dark green </a:t>
            </a:r>
            <a:r>
              <a:rPr dirty="0" lang="en-US">
                <a:hlinkClick r:id="rId3"/>
              </a:rPr>
              <a:t>vegetables</a:t>
            </a:r>
            <a:r>
              <a:rPr dirty="0" lang="en-US"/>
              <a:t>, eggs, yogurt, enriched </a:t>
            </a:r>
            <a:r>
              <a:rPr dirty="0" lang="en-US">
                <a:hlinkClick r:id="rId1"/>
              </a:rPr>
              <a:t>breads/cereals</a:t>
            </a:r>
            <a:r>
              <a:rPr dirty="0" lang="en-US"/>
              <a:t>, liver, meat </a:t>
            </a:r>
          </a:p>
          <a:p>
            <a:pPr eaLnBrk="1" hangingPunct="1"/>
            <a:endParaRPr dirty="0" lang="en-US"/>
          </a:p>
          <a:p>
            <a:pPr algn="ctr" eaLnBrk="1" hangingPunct="1"/>
            <a:r>
              <a:rPr b="1" dirty="0" lang="en-US"/>
              <a:t>Niacin</a:t>
            </a:r>
            <a:r>
              <a:rPr dirty="0" lang="en-US"/>
              <a:t> </a:t>
            </a:r>
            <a:r>
              <a:rPr b="1" dirty="0" lang="en-US"/>
              <a:t>Type</a:t>
            </a:r>
            <a:r>
              <a:rPr dirty="0" lang="en-US"/>
              <a:t> </a:t>
            </a:r>
            <a:br>
              <a:rPr dirty="0" lang="en-US"/>
            </a:br>
            <a:r>
              <a:rPr dirty="0" lang="en-US"/>
              <a:t>Water Soluble </a:t>
            </a:r>
          </a:p>
          <a:p>
            <a:pPr eaLnBrk="1" hangingPunct="1"/>
            <a:r>
              <a:rPr b="1" dirty="0" lang="en-US"/>
              <a:t>Forms / Names</a:t>
            </a:r>
            <a:r>
              <a:rPr dirty="0" lang="en-US"/>
              <a:t> </a:t>
            </a:r>
            <a:br>
              <a:rPr dirty="0" lang="en-US"/>
            </a:br>
            <a:r>
              <a:rPr dirty="0" lang="en-US"/>
              <a:t>Nicotinic acid, </a:t>
            </a:r>
            <a:r>
              <a:rPr dirty="0" lang="en-US" err="1"/>
              <a:t>Nicotinamide</a:t>
            </a:r>
            <a:r>
              <a:rPr dirty="0" lang="en-US"/>
              <a:t> </a:t>
            </a:r>
          </a:p>
          <a:p>
            <a:pPr eaLnBrk="1" hangingPunct="1"/>
            <a:r>
              <a:rPr b="1" dirty="0" lang="en-US"/>
              <a:t>Functions</a:t>
            </a:r>
            <a:r>
              <a:rPr dirty="0" lang="en-US"/>
              <a:t> </a:t>
            </a:r>
            <a:br>
              <a:rPr dirty="0" lang="en-US"/>
            </a:br>
            <a:r>
              <a:rPr dirty="0" lang="en-US"/>
              <a:t>Participates in enzymatic energy release of energy nutrients; promotes health of nerves, skin and digestive system </a:t>
            </a:r>
          </a:p>
          <a:p>
            <a:pPr eaLnBrk="1" hangingPunct="1"/>
            <a:r>
              <a:rPr b="1" dirty="0" lang="en-US"/>
              <a:t>Deficiencies</a:t>
            </a:r>
            <a:r>
              <a:rPr dirty="0" lang="en-US"/>
              <a:t> </a:t>
            </a:r>
            <a:br>
              <a:rPr dirty="0" lang="en-US"/>
            </a:br>
            <a:r>
              <a:rPr dirty="0" lang="en-US"/>
              <a:t>Pellagra, dermatitis on body parts exposed to sun, diarrhea, dementia, loss of appetite, weakness, mental confusion, irritability, fatigue </a:t>
            </a:r>
          </a:p>
          <a:p>
            <a:pPr eaLnBrk="1" hangingPunct="1"/>
            <a:r>
              <a:rPr b="1" dirty="0" lang="en-US"/>
              <a:t>Toxicity</a:t>
            </a:r>
            <a:r>
              <a:rPr dirty="0" lang="en-US"/>
              <a:t> </a:t>
            </a:r>
            <a:br>
              <a:rPr dirty="0" lang="en-US"/>
            </a:br>
            <a:r>
              <a:rPr dirty="0" lang="en-US"/>
              <a:t>Low blood pressure, skin flushing, headaches, ulcer irritation,  hepatic/liver abnormalities, nausea </a:t>
            </a:r>
          </a:p>
          <a:p>
            <a:pPr eaLnBrk="1" hangingPunct="1"/>
            <a:r>
              <a:rPr b="1" dirty="0" lang="en-US"/>
              <a:t>Recommended Intakes</a:t>
            </a:r>
            <a:r>
              <a:rPr dirty="0" lang="en-US"/>
              <a:t> </a:t>
            </a:r>
            <a:br>
              <a:rPr dirty="0" lang="en-US"/>
            </a:br>
            <a:r>
              <a:rPr dirty="0" lang="en-US"/>
              <a:t>RDAs:   NE =  niacin equivalents </a:t>
            </a:r>
            <a:br>
              <a:rPr dirty="0" lang="en-US"/>
            </a:br>
            <a:r>
              <a:rPr dirty="0" lang="en-US"/>
              <a:t>13-19 NE/day for adults </a:t>
            </a:r>
            <a:br>
              <a:rPr dirty="0" lang="en-US"/>
            </a:br>
            <a:r>
              <a:rPr dirty="0" lang="en-US"/>
              <a:t>additional 2 NE/day during pregnancy </a:t>
            </a:r>
            <a:br>
              <a:rPr dirty="0" lang="en-US"/>
            </a:br>
            <a:r>
              <a:rPr dirty="0" lang="en-US"/>
              <a:t>additional 5 NE/day during lactation </a:t>
            </a:r>
            <a:br>
              <a:rPr dirty="0" lang="en-US"/>
            </a:br>
            <a:r>
              <a:rPr dirty="0" lang="en-US"/>
              <a:t>5-6 NE/day for infants </a:t>
            </a:r>
            <a:br>
              <a:rPr dirty="0" lang="en-US"/>
            </a:br>
            <a:r>
              <a:rPr dirty="0" lang="en-US"/>
              <a:t>9-13 NE/day for children, ages 1-10 </a:t>
            </a:r>
          </a:p>
          <a:p>
            <a:pPr eaLnBrk="1" hangingPunct="1"/>
            <a:r>
              <a:rPr b="1" dirty="0" lang="en-US"/>
              <a:t>Food Sources</a:t>
            </a:r>
            <a:r>
              <a:rPr dirty="0" lang="en-US"/>
              <a:t> </a:t>
            </a:r>
            <a:br>
              <a:rPr dirty="0" lang="en-US"/>
            </a:br>
            <a:r>
              <a:rPr dirty="0" lang="en-US"/>
              <a:t>Yeast, meats, eggs, poultry, liver, cereal, legumes, seeds, milk, green leafy </a:t>
            </a:r>
            <a:r>
              <a:rPr dirty="0" lang="en-US">
                <a:hlinkClick r:id="rId3"/>
              </a:rPr>
              <a:t>vegetables</a:t>
            </a:r>
            <a:r>
              <a:rPr dirty="0" lang="en-US"/>
              <a:t>, fish, </a:t>
            </a:r>
            <a:r>
              <a:rPr dirty="0" lang="en-US">
                <a:hlinkClick r:id="rId2"/>
              </a:rPr>
              <a:t>nuts</a:t>
            </a:r>
            <a:r>
              <a:rPr dirty="0" lang="en-US"/>
              <a:t> </a:t>
            </a:r>
            <a:br>
              <a:rPr dirty="0" lang="en-US"/>
            </a:br>
            <a:r>
              <a:rPr dirty="0" lang="en-US"/>
              <a:t>  </a:t>
            </a:r>
          </a:p>
          <a:p>
            <a:pPr eaLnBrk="1" hangingPunct="1"/>
            <a:r>
              <a:rPr dirty="0" lang="en-US"/>
              <a:t>FOLATE</a:t>
            </a:r>
          </a:p>
          <a:p>
            <a:pPr eaLnBrk="1" hangingPunct="1"/>
            <a:r>
              <a:rPr b="1" dirty="0" lang="en-US"/>
              <a:t>Type</a:t>
            </a:r>
            <a:r>
              <a:rPr dirty="0" lang="en-US"/>
              <a:t> </a:t>
            </a:r>
            <a:br>
              <a:rPr dirty="0" lang="en-US"/>
            </a:br>
            <a:r>
              <a:rPr dirty="0" lang="en-US"/>
              <a:t>Water Soluble </a:t>
            </a:r>
          </a:p>
          <a:p>
            <a:pPr eaLnBrk="1" hangingPunct="1"/>
            <a:r>
              <a:rPr b="1" dirty="0" lang="en-US"/>
              <a:t>Forms / Names</a:t>
            </a:r>
            <a:r>
              <a:rPr dirty="0" lang="en-US"/>
              <a:t> </a:t>
            </a:r>
            <a:br>
              <a:rPr dirty="0" lang="en-US"/>
            </a:br>
            <a:r>
              <a:rPr dirty="0" lang="en-US"/>
              <a:t>Folic acid,  </a:t>
            </a:r>
            <a:r>
              <a:rPr dirty="0" lang="en-US" err="1"/>
              <a:t>folacin</a:t>
            </a:r>
            <a:r>
              <a:rPr dirty="0" lang="en-US"/>
              <a:t> </a:t>
            </a:r>
          </a:p>
          <a:p>
            <a:pPr eaLnBrk="1" hangingPunct="1"/>
            <a:r>
              <a:rPr b="1" dirty="0" lang="en-US"/>
              <a:t>Functions</a:t>
            </a:r>
            <a:r>
              <a:rPr dirty="0" lang="en-US"/>
              <a:t> </a:t>
            </a:r>
            <a:br>
              <a:rPr dirty="0" lang="en-US"/>
            </a:br>
            <a:r>
              <a:rPr dirty="0" lang="en-US"/>
              <a:t>Red blood cell formation, new cell division, protein metabolism </a:t>
            </a:r>
          </a:p>
          <a:p>
            <a:pPr eaLnBrk="1" hangingPunct="1"/>
            <a:r>
              <a:rPr b="1" dirty="0" lang="en-US"/>
              <a:t>Deficiencies</a:t>
            </a:r>
            <a:r>
              <a:rPr dirty="0" lang="en-US"/>
              <a:t> </a:t>
            </a:r>
            <a:br>
              <a:rPr dirty="0" lang="en-US"/>
            </a:br>
            <a:r>
              <a:rPr dirty="0" lang="en-US"/>
              <a:t>Anemia, diarrhea, smooth tongue, depression, heartburn </a:t>
            </a:r>
          </a:p>
          <a:p>
            <a:pPr eaLnBrk="1" hangingPunct="1"/>
            <a:r>
              <a:rPr b="1" dirty="0" lang="en-US"/>
              <a:t>Toxicity</a:t>
            </a:r>
            <a:r>
              <a:rPr dirty="0" lang="en-US"/>
              <a:t> </a:t>
            </a:r>
            <a:br>
              <a:rPr dirty="0" lang="en-US"/>
            </a:br>
            <a:r>
              <a:rPr dirty="0" lang="en-US"/>
              <a:t>Insomnia, irritability, diarrhea, </a:t>
            </a:r>
            <a:r>
              <a:rPr dirty="0" i="1" lang="en-US"/>
              <a:t>may mask </a:t>
            </a:r>
            <a:r>
              <a:rPr dirty="0" i="1" lang="en-US">
                <a:hlinkClick r:id="rId4"/>
              </a:rPr>
              <a:t>B12</a:t>
            </a:r>
            <a:r>
              <a:rPr dirty="0" i="1" lang="en-US"/>
              <a:t> deficiency</a:t>
            </a:r>
            <a:r>
              <a:rPr dirty="0" lang="en-US"/>
              <a:t> </a:t>
            </a:r>
          </a:p>
          <a:p>
            <a:pPr eaLnBrk="1" hangingPunct="1"/>
            <a:r>
              <a:rPr b="1" dirty="0" lang="en-US"/>
              <a:t>Recommended Intakes</a:t>
            </a:r>
            <a:r>
              <a:rPr dirty="0" lang="en-US"/>
              <a:t> </a:t>
            </a:r>
            <a:br>
              <a:rPr dirty="0" lang="en-US"/>
            </a:br>
            <a:r>
              <a:rPr dirty="0" lang="en-US"/>
              <a:t>RDA: </a:t>
            </a:r>
            <a:br>
              <a:rPr dirty="0" lang="en-US"/>
            </a:br>
            <a:r>
              <a:rPr dirty="0" lang="en-US"/>
              <a:t>400 µg/day for adults </a:t>
            </a:r>
            <a:br>
              <a:rPr dirty="0" lang="en-US"/>
            </a:br>
            <a:r>
              <a:rPr dirty="0" lang="en-US"/>
              <a:t>400 µg/d for adult females of childbearing age *</a:t>
            </a:r>
            <a:r>
              <a:rPr dirty="0" lang="en-US">
                <a:hlinkClick r:id="rId5"/>
              </a:rPr>
              <a:t>see here</a:t>
            </a:r>
            <a:r>
              <a:rPr dirty="0" lang="en-US"/>
              <a:t> </a:t>
            </a:r>
            <a:br>
              <a:rPr dirty="0" lang="en-US"/>
            </a:br>
            <a:r>
              <a:rPr dirty="0" lang="en-US"/>
              <a:t>600 µg/d during pregnancy </a:t>
            </a:r>
            <a:br>
              <a:rPr dirty="0" lang="en-US"/>
            </a:br>
            <a:r>
              <a:rPr dirty="0" lang="en-US"/>
              <a:t>500 µg/d during lactation </a:t>
            </a:r>
            <a:br>
              <a:rPr dirty="0" lang="en-US"/>
            </a:br>
            <a:r>
              <a:rPr dirty="0" lang="en-US"/>
              <a:t>150 µg/d for children ages 11-14 years </a:t>
            </a:r>
            <a:br>
              <a:rPr dirty="0" lang="en-US"/>
            </a:br>
            <a:r>
              <a:rPr dirty="0" lang="en-US"/>
              <a:t>100 µg/d for children ages 7-10 years </a:t>
            </a:r>
            <a:br>
              <a:rPr dirty="0" lang="en-US"/>
            </a:br>
            <a:r>
              <a:rPr dirty="0" lang="en-US"/>
              <a:t>75 µg/d for children 4-6 years </a:t>
            </a:r>
            <a:br>
              <a:rPr dirty="0" lang="en-US"/>
            </a:br>
            <a:r>
              <a:rPr dirty="0" lang="en-US"/>
              <a:t>50 µg/d for children 1-3 years </a:t>
            </a:r>
            <a:br>
              <a:rPr dirty="0" lang="en-US"/>
            </a:br>
            <a:r>
              <a:rPr dirty="0" lang="en-US"/>
              <a:t>35 µg/d for children six months to 1 year </a:t>
            </a:r>
            <a:br>
              <a:rPr dirty="0" lang="en-US"/>
            </a:br>
            <a:r>
              <a:rPr dirty="0" lang="en-US"/>
              <a:t>25 µg/d for infants birth to six months </a:t>
            </a:r>
          </a:p>
          <a:p>
            <a:pPr eaLnBrk="1" hangingPunct="1"/>
            <a:r>
              <a:rPr b="1" dirty="0" lang="en-US"/>
              <a:t>Food Sources</a:t>
            </a:r>
            <a:r>
              <a:rPr dirty="0" lang="en-US"/>
              <a:t> </a:t>
            </a:r>
            <a:br>
              <a:rPr dirty="0" lang="en-US"/>
            </a:br>
            <a:r>
              <a:rPr dirty="0" lang="en-US"/>
              <a:t>Green leafy </a:t>
            </a:r>
            <a:r>
              <a:rPr dirty="0" lang="en-US">
                <a:hlinkClick r:id="rId3"/>
              </a:rPr>
              <a:t>vegetables</a:t>
            </a:r>
            <a:r>
              <a:rPr dirty="0" lang="en-US"/>
              <a:t>, liver, legumes, </a:t>
            </a:r>
            <a:r>
              <a:rPr dirty="0" lang="en-US">
                <a:hlinkClick r:id="rId2"/>
              </a:rPr>
              <a:t>seeds</a:t>
            </a:r>
            <a:r>
              <a:rPr dirty="0" lang="en-US"/>
              <a:t>, and enriched breads, cereals, rice, and pasta. </a:t>
            </a:r>
          </a:p>
          <a:p>
            <a:pPr eaLnBrk="1" hangingPunct="1"/>
            <a:endParaRPr dirty="0" lang="en-US"/>
          </a:p>
          <a:p>
            <a:pPr eaLnBrk="1" hangingPunct="1"/>
            <a:endParaRPr dirty="0" lang="en-US"/>
          </a:p>
          <a:p>
            <a:pPr algn="ctr" eaLnBrk="1" hangingPunct="1"/>
            <a:r>
              <a:rPr b="1" dirty="0" lang="en-US"/>
              <a:t>Vitamin B12</a:t>
            </a:r>
            <a:r>
              <a:rPr dirty="0" lang="en-US"/>
              <a:t> </a:t>
            </a:r>
            <a:r>
              <a:rPr b="1" dirty="0" lang="en-US"/>
              <a:t>Type</a:t>
            </a:r>
            <a:r>
              <a:rPr dirty="0" lang="en-US"/>
              <a:t> </a:t>
            </a:r>
            <a:br>
              <a:rPr dirty="0" lang="en-US"/>
            </a:br>
            <a:r>
              <a:rPr dirty="0" lang="en-US"/>
              <a:t>Water Soluble </a:t>
            </a:r>
          </a:p>
          <a:p>
            <a:pPr eaLnBrk="1" hangingPunct="1"/>
            <a:r>
              <a:rPr b="1" dirty="0" lang="en-US"/>
              <a:t>Forms / Names</a:t>
            </a:r>
            <a:r>
              <a:rPr dirty="0" lang="en-US"/>
              <a:t> </a:t>
            </a:r>
            <a:br>
              <a:rPr dirty="0" lang="en-US"/>
            </a:br>
            <a:r>
              <a:rPr dirty="0" lang="en-US"/>
              <a:t>Vitamin B12, </a:t>
            </a:r>
            <a:r>
              <a:rPr dirty="0" lang="en-US" err="1"/>
              <a:t>Cobalamin</a:t>
            </a:r>
            <a:r>
              <a:rPr dirty="0" lang="en-US"/>
              <a:t> </a:t>
            </a:r>
          </a:p>
          <a:p>
            <a:pPr eaLnBrk="1" hangingPunct="1"/>
            <a:r>
              <a:rPr b="1" dirty="0" lang="en-US"/>
              <a:t>Functions</a:t>
            </a:r>
            <a:r>
              <a:rPr dirty="0" lang="en-US"/>
              <a:t> </a:t>
            </a:r>
            <a:br>
              <a:rPr dirty="0" lang="en-US"/>
            </a:br>
            <a:r>
              <a:rPr dirty="0" lang="en-US"/>
              <a:t>Red blood cell formation, nervous system maintenance </a:t>
            </a:r>
          </a:p>
          <a:p>
            <a:pPr eaLnBrk="1" hangingPunct="1"/>
            <a:r>
              <a:rPr b="1" dirty="0" lang="en-US"/>
              <a:t>Deficiencies</a:t>
            </a:r>
            <a:r>
              <a:rPr dirty="0" lang="en-US"/>
              <a:t> </a:t>
            </a:r>
            <a:br>
              <a:rPr dirty="0" lang="en-US"/>
            </a:br>
            <a:r>
              <a:rPr dirty="0" lang="en-US"/>
              <a:t>Anemia, nerve degeneration, paralysis, smooth tongue, fatigue, dementia, depression </a:t>
            </a:r>
          </a:p>
          <a:p>
            <a:pPr eaLnBrk="1" hangingPunct="1"/>
            <a:r>
              <a:rPr b="1" dirty="0" lang="en-US"/>
              <a:t>Toxicity</a:t>
            </a:r>
            <a:r>
              <a:rPr dirty="0" lang="en-US"/>
              <a:t> </a:t>
            </a:r>
            <a:br>
              <a:rPr dirty="0" lang="en-US"/>
            </a:br>
            <a:r>
              <a:rPr dirty="0" lang="en-US"/>
              <a:t>None known </a:t>
            </a:r>
          </a:p>
          <a:p>
            <a:pPr eaLnBrk="1" hangingPunct="1"/>
            <a:r>
              <a:rPr b="1" dirty="0" lang="en-US"/>
              <a:t>Recommended Intakes</a:t>
            </a:r>
            <a:r>
              <a:rPr dirty="0" lang="en-US"/>
              <a:t> </a:t>
            </a:r>
            <a:br>
              <a:rPr dirty="0" lang="en-US"/>
            </a:br>
            <a:r>
              <a:rPr dirty="0" lang="en-US"/>
              <a:t>RDAs: </a:t>
            </a:r>
            <a:br>
              <a:rPr dirty="0" lang="en-US"/>
            </a:br>
            <a:r>
              <a:rPr dirty="0" lang="en-US"/>
              <a:t>(Strict vegetarians should consult a physician or </a:t>
            </a:r>
            <a:r>
              <a:rPr dirty="0" lang="en-US">
                <a:hlinkClick r:id="rId6"/>
              </a:rPr>
              <a:t>RD</a:t>
            </a:r>
            <a:r>
              <a:rPr dirty="0" lang="en-US"/>
              <a:t> for B12 supplements) </a:t>
            </a:r>
            <a:br>
              <a:rPr dirty="0" lang="en-US"/>
            </a:br>
            <a:r>
              <a:rPr dirty="0" lang="en-US"/>
              <a:t>2.0 µg/day for adolescents and adults </a:t>
            </a:r>
            <a:br>
              <a:rPr dirty="0" lang="en-US"/>
            </a:br>
            <a:r>
              <a:rPr dirty="0" lang="en-US"/>
              <a:t>2.2 µg/d during pregnancy </a:t>
            </a:r>
            <a:br>
              <a:rPr dirty="0" lang="en-US"/>
            </a:br>
            <a:r>
              <a:rPr dirty="0" lang="en-US"/>
              <a:t>2.6 µg/d during lactation </a:t>
            </a:r>
            <a:br>
              <a:rPr dirty="0" lang="en-US"/>
            </a:br>
            <a:r>
              <a:rPr dirty="0" lang="en-US"/>
              <a:t>1.4 µg/d for children, ages 7-10 </a:t>
            </a:r>
            <a:br>
              <a:rPr dirty="0" lang="en-US"/>
            </a:br>
            <a:r>
              <a:rPr dirty="0" lang="en-US"/>
              <a:t>1.0 µg/d for children, ages 4-6 </a:t>
            </a:r>
            <a:br>
              <a:rPr dirty="0" lang="en-US"/>
            </a:br>
            <a:r>
              <a:rPr dirty="0" lang="en-US"/>
              <a:t>1.0 µg/d for children, ages 1-3 </a:t>
            </a:r>
            <a:br>
              <a:rPr dirty="0" lang="en-US"/>
            </a:br>
            <a:r>
              <a:rPr dirty="0" lang="en-US"/>
              <a:t>0.5 µg/d for infants six months to one year </a:t>
            </a:r>
            <a:br>
              <a:rPr dirty="0" lang="en-US"/>
            </a:br>
            <a:r>
              <a:rPr dirty="0" lang="en-US"/>
              <a:t>0.3 µg/d for infants birth to six months </a:t>
            </a:r>
          </a:p>
          <a:p>
            <a:pPr eaLnBrk="1" hangingPunct="1"/>
            <a:r>
              <a:rPr b="1" dirty="0" lang="en-US"/>
              <a:t>Food Sources</a:t>
            </a:r>
            <a:r>
              <a:rPr dirty="0" lang="en-US"/>
              <a:t> </a:t>
            </a:r>
            <a:br>
              <a:rPr dirty="0" lang="en-US"/>
            </a:br>
            <a:r>
              <a:rPr dirty="0" lang="en-US"/>
              <a:t>Found almost exclusively in animal products. </a:t>
            </a:r>
            <a:br>
              <a:rPr dirty="0" lang="en-US"/>
            </a:br>
            <a:r>
              <a:rPr dirty="0" lang="en-US"/>
              <a:t>Meats, fish, poultry, milk, eggs, yeast, cheese </a:t>
            </a:r>
          </a:p>
          <a:p>
            <a:pPr eaLnBrk="1" hangingPunct="1"/>
            <a:endParaRPr dirty="0"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908" name="Rectangle 1031"/>
          <p:cNvSpPr>
            <a:spLocks noGrp="1" noChangeArrowheads="1"/>
          </p:cNvSpPr>
          <p:nvPr>
            <p:ph type="sldNum" sz="quarter" idx="5"/>
          </p:nvPr>
        </p:nvSpPr>
        <p:spPr>
          <a:noFill/>
        </p:spPr>
        <p:txBody>
          <a:bodyPr/>
          <a:p>
            <a:fld id="{E65C10B3-3E62-4846-93AB-E979110D66E0}" type="slidenum">
              <a:rPr lang="en-US"/>
              <a:t>117</a:t>
            </a:fld>
            <a:endParaRPr lang="en-US"/>
          </a:p>
        </p:txBody>
      </p:sp>
      <p:sp>
        <p:nvSpPr>
          <p:cNvPr id="1048909" name="Rectangle 2"/>
          <p:cNvSpPr>
            <a:spLocks noChangeAspect="1" noRot="1" noGrp="1" noChangeArrowheads="1" noTextEdit="1"/>
          </p:cNvSpPr>
          <p:nvPr>
            <p:ph type="sldImg"/>
          </p:nvPr>
        </p:nvSpPr>
        <p:spPr/>
      </p:sp>
      <p:sp>
        <p:nvSpPr>
          <p:cNvPr id="1048910"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913" name="Rectangle 7"/>
          <p:cNvSpPr>
            <a:spLocks noGrp="1" noChangeArrowheads="1"/>
          </p:cNvSpPr>
          <p:nvPr>
            <p:ph type="sldNum" sz="quarter" idx="5"/>
          </p:nvPr>
        </p:nvSpPr>
        <p:spPr>
          <a:noFill/>
        </p:spPr>
        <p:txBody>
          <a:bodyPr/>
          <a:p>
            <a:fld id="{A009C887-E1C9-4485-825F-A34A6D3B7209}" type="slidenum">
              <a:rPr lang="en-US" smtClean="0"/>
              <a:t>118</a:t>
            </a:fld>
            <a:endParaRPr lang="en-US"/>
          </a:p>
        </p:txBody>
      </p:sp>
      <p:sp>
        <p:nvSpPr>
          <p:cNvPr id="1048914" name="Rectangle 2"/>
          <p:cNvSpPr>
            <a:spLocks noChangeAspect="1" noRot="1" noGrp="1" noChangeArrowheads="1" noTextEdit="1"/>
          </p:cNvSpPr>
          <p:nvPr>
            <p:ph type="sldImg"/>
          </p:nvPr>
        </p:nvSpPr>
        <p:spPr>
          <a:solidFill>
            <a:srgbClr val="FFFFFF"/>
          </a:solidFill>
        </p:spPr>
      </p:sp>
      <p:sp>
        <p:nvSpPr>
          <p:cNvPr id="1048915" name="Rectangle 3"/>
          <p:cNvSpPr>
            <a:spLocks noGrp="1" noChangeArrowheads="1"/>
          </p:cNvSpPr>
          <p:nvPr>
            <p:ph type="body" idx="1"/>
          </p:nvPr>
        </p:nvSpPr>
        <p:spPr>
          <a:solidFill>
            <a:srgbClr val="FFFFFF"/>
          </a:solidFill>
          <a:ln>
            <a:solidFill>
              <a:srgbClr val="000000"/>
            </a:solidFill>
          </a:ln>
        </p:spPr>
        <p:txBody>
          <a:bodyPr/>
          <a:p>
            <a:pPr eaLnBrk="1" hangingPunct="1"/>
            <a:r>
              <a:rPr lang="en-US">
                <a:cs typeface="Times New Roman" pitchFamily="18" charset="0"/>
              </a:rPr>
              <a:t>Vitamin A deficiency is associated with blindness and increased severity of infections such as measles and diarrhoeal disease.  The 1995 estimates from the WHO Micronutrient Deficiency Information System database indicate that approximately 2.8 million children under five years old currently exhibit signs of clinical xerophthalmia, and 14 million pre-school children already have some eye damage from vitamin A deficiency.  Blindness would almost certainly have a detrimental effect on children’s development and behaviour, especially where facilities for blind children are lacking.</a:t>
            </a:r>
          </a:p>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954" name="Rectangle 1031"/>
          <p:cNvSpPr>
            <a:spLocks noGrp="1" noChangeArrowheads="1"/>
          </p:cNvSpPr>
          <p:nvPr>
            <p:ph type="sldNum" sz="quarter" idx="5"/>
          </p:nvPr>
        </p:nvSpPr>
        <p:spPr>
          <a:noFill/>
        </p:spPr>
        <p:txBody>
          <a:bodyPr/>
          <a:p>
            <a:fld id="{DB9C8087-D014-4AF7-9FBA-D5D3375964CC}" type="slidenum">
              <a:rPr lang="en-US"/>
              <a:t>129</a:t>
            </a:fld>
            <a:endParaRPr lang="en-US"/>
          </a:p>
        </p:txBody>
      </p:sp>
      <p:sp>
        <p:nvSpPr>
          <p:cNvPr id="1048955" name="Rectangle 2"/>
          <p:cNvSpPr>
            <a:spLocks noChangeAspect="1" noRot="1" noGrp="1" noChangeArrowheads="1" noTextEdit="1"/>
          </p:cNvSpPr>
          <p:nvPr>
            <p:ph type="sldImg"/>
          </p:nvPr>
        </p:nvSpPr>
        <p:spPr/>
      </p:sp>
      <p:sp>
        <p:nvSpPr>
          <p:cNvPr id="1048956"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959" name="Rectangle 1031"/>
          <p:cNvSpPr>
            <a:spLocks noGrp="1" noChangeArrowheads="1"/>
          </p:cNvSpPr>
          <p:nvPr>
            <p:ph type="sldNum" sz="quarter" idx="5"/>
          </p:nvPr>
        </p:nvSpPr>
        <p:spPr>
          <a:noFill/>
        </p:spPr>
        <p:txBody>
          <a:bodyPr/>
          <a:p>
            <a:fld id="{77AF00C6-74E9-4AA3-97D0-EFA2D8D385DA}" type="slidenum">
              <a:rPr lang="en-US"/>
              <a:t>130</a:t>
            </a:fld>
            <a:endParaRPr lang="en-US"/>
          </a:p>
        </p:txBody>
      </p:sp>
      <p:sp>
        <p:nvSpPr>
          <p:cNvPr id="1048960" name="Rectangle 2"/>
          <p:cNvSpPr>
            <a:spLocks noChangeAspect="1" noRot="1" noGrp="1" noChangeArrowheads="1" noTextEdit="1"/>
          </p:cNvSpPr>
          <p:nvPr>
            <p:ph type="sldImg"/>
          </p:nvPr>
        </p:nvSpPr>
        <p:spPr/>
      </p:sp>
      <p:sp>
        <p:nvSpPr>
          <p:cNvPr id="1048961"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976" name="Rectangle 1031"/>
          <p:cNvSpPr>
            <a:spLocks noGrp="1" noChangeArrowheads="1"/>
          </p:cNvSpPr>
          <p:nvPr>
            <p:ph type="sldNum" sz="quarter" idx="5"/>
          </p:nvPr>
        </p:nvSpPr>
        <p:spPr>
          <a:noFill/>
        </p:spPr>
        <p:txBody>
          <a:bodyPr/>
          <a:p>
            <a:fld id="{63075B63-0866-4065-B083-8238672EE57A}" type="slidenum">
              <a:rPr lang="en-US"/>
              <a:t>131</a:t>
            </a:fld>
            <a:endParaRPr lang="en-US"/>
          </a:p>
        </p:txBody>
      </p:sp>
      <p:sp>
        <p:nvSpPr>
          <p:cNvPr id="1048977" name="Rectangle 2"/>
          <p:cNvSpPr>
            <a:spLocks noChangeAspect="1" noRot="1" noGrp="1" noChangeArrowheads="1" noTextEdit="1"/>
          </p:cNvSpPr>
          <p:nvPr>
            <p:ph type="sldImg"/>
          </p:nvPr>
        </p:nvSpPr>
        <p:spPr/>
      </p:sp>
      <p:sp>
        <p:nvSpPr>
          <p:cNvPr id="1048978"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981" name="Rectangle 1031"/>
          <p:cNvSpPr>
            <a:spLocks noGrp="1" noChangeArrowheads="1"/>
          </p:cNvSpPr>
          <p:nvPr>
            <p:ph type="sldNum" sz="quarter" idx="5"/>
          </p:nvPr>
        </p:nvSpPr>
        <p:spPr>
          <a:noFill/>
        </p:spPr>
        <p:txBody>
          <a:bodyPr/>
          <a:p>
            <a:fld id="{C52DEB3F-A4DA-4332-A8C0-BC654377B2EE}" type="slidenum">
              <a:rPr lang="en-US"/>
              <a:t>132</a:t>
            </a:fld>
            <a:endParaRPr lang="en-US"/>
          </a:p>
        </p:txBody>
      </p:sp>
      <p:sp>
        <p:nvSpPr>
          <p:cNvPr id="1048982" name="Rectangle 2"/>
          <p:cNvSpPr>
            <a:spLocks noChangeAspect="1" noRot="1" noGrp="1" noChangeArrowheads="1" noTextEdit="1"/>
          </p:cNvSpPr>
          <p:nvPr>
            <p:ph type="sldImg"/>
          </p:nvPr>
        </p:nvSpPr>
        <p:spPr/>
      </p:sp>
      <p:sp>
        <p:nvSpPr>
          <p:cNvPr id="1048983"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8994" name="Rectangle 1031"/>
          <p:cNvSpPr>
            <a:spLocks noGrp="1" noChangeArrowheads="1"/>
          </p:cNvSpPr>
          <p:nvPr>
            <p:ph type="sldNum" sz="quarter" idx="5"/>
          </p:nvPr>
        </p:nvSpPr>
        <p:spPr>
          <a:noFill/>
        </p:spPr>
        <p:txBody>
          <a:bodyPr/>
          <a:p>
            <a:fld id="{CE674EAA-62C9-4AE8-A205-4243F8DA8115}" type="slidenum">
              <a:rPr lang="en-US"/>
              <a:t>133</a:t>
            </a:fld>
            <a:endParaRPr lang="en-US"/>
          </a:p>
        </p:txBody>
      </p:sp>
      <p:sp>
        <p:nvSpPr>
          <p:cNvPr id="1048995" name="Rectangle 2"/>
          <p:cNvSpPr>
            <a:spLocks noChangeAspect="1" noRot="1" noGrp="1" noChangeArrowheads="1" noTextEdit="1"/>
          </p:cNvSpPr>
          <p:nvPr>
            <p:ph type="sldImg"/>
          </p:nvPr>
        </p:nvSpPr>
        <p:spPr/>
      </p:sp>
      <p:sp>
        <p:nvSpPr>
          <p:cNvPr id="1048996"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9013" name="Rectangle 1031"/>
          <p:cNvSpPr>
            <a:spLocks noGrp="1" noChangeArrowheads="1"/>
          </p:cNvSpPr>
          <p:nvPr>
            <p:ph type="sldNum" sz="quarter" idx="5"/>
          </p:nvPr>
        </p:nvSpPr>
        <p:spPr>
          <a:noFill/>
        </p:spPr>
        <p:txBody>
          <a:bodyPr/>
          <a:p>
            <a:fld id="{BE8E4D89-468E-4773-80EE-340248111A87}" type="slidenum">
              <a:rPr lang="en-US"/>
              <a:t>134</a:t>
            </a:fld>
            <a:endParaRPr lang="en-US"/>
          </a:p>
        </p:txBody>
      </p:sp>
      <p:sp>
        <p:nvSpPr>
          <p:cNvPr id="1049014" name="Rectangle 2"/>
          <p:cNvSpPr>
            <a:spLocks noChangeAspect="1" noRot="1" noGrp="1" noChangeArrowheads="1" noTextEdit="1"/>
          </p:cNvSpPr>
          <p:nvPr>
            <p:ph type="sldImg"/>
          </p:nvPr>
        </p:nvSpPr>
        <p:spPr/>
      </p:sp>
      <p:sp>
        <p:nvSpPr>
          <p:cNvPr id="1049015"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9025" name="Rectangle 7"/>
          <p:cNvSpPr>
            <a:spLocks noGrp="1" noChangeArrowheads="1"/>
          </p:cNvSpPr>
          <p:nvPr>
            <p:ph type="sldNum" sz="quarter" idx="5"/>
          </p:nvPr>
        </p:nvSpPr>
        <p:spPr>
          <a:noFill/>
        </p:spPr>
        <p:txBody>
          <a:bodyPr/>
          <a:p>
            <a:fld id="{E4E98578-6B37-4DD6-AAF5-BC6C03781160}" type="slidenum">
              <a:rPr lang="en-US" smtClean="0"/>
              <a:t>137</a:t>
            </a:fld>
            <a:endParaRPr lang="en-US"/>
          </a:p>
        </p:txBody>
      </p:sp>
      <p:sp>
        <p:nvSpPr>
          <p:cNvPr id="1049026" name="Rectangle 2"/>
          <p:cNvSpPr>
            <a:spLocks noChangeAspect="1" noRot="1" noGrp="1" noChangeArrowheads="1" noTextEdit="1"/>
          </p:cNvSpPr>
          <p:nvPr>
            <p:ph type="sldImg"/>
          </p:nvPr>
        </p:nvSpPr>
        <p:spPr/>
      </p:sp>
      <p:sp>
        <p:nvSpPr>
          <p:cNvPr id="1049027" name="Rectangle 3"/>
          <p:cNvSpPr>
            <a:spLocks noGrp="1" noChangeArrowheads="1"/>
          </p:cNvSpPr>
          <p:nvPr>
            <p:ph type="body" idx="1"/>
          </p:nvPr>
        </p:nvSpPr>
        <p:spPr>
          <a:noFill/>
        </p:spPr>
        <p:txBody>
          <a:bodyPr/>
          <a:p>
            <a:pPr eaLnBrk="1" hangingPunct="1"/>
            <a:r>
              <a:rPr dirty="0" lang="en-US">
                <a:solidFill>
                  <a:srgbClr val="000000"/>
                </a:solidFill>
                <a:latin typeface="Arial" charset="0"/>
                <a:cs typeface="Arial" charset="0"/>
              </a:rPr>
              <a:t>Kwashiorkor: Sudden food deprivation due to natural or manmade emergencies produces a condition known as kwashiorkor. Apathy, swelling (</a:t>
            </a:r>
            <a:r>
              <a:rPr dirty="0" lang="en-US" err="1">
                <a:solidFill>
                  <a:srgbClr val="000000"/>
                </a:solidFill>
                <a:latin typeface="Arial" charset="0"/>
                <a:cs typeface="Arial" charset="0"/>
              </a:rPr>
              <a:t>oedema</a:t>
            </a:r>
            <a:r>
              <a:rPr dirty="0" lang="en-US">
                <a:solidFill>
                  <a:srgbClr val="000000"/>
                </a:solidFill>
                <a:latin typeface="Arial" charset="0"/>
                <a:cs typeface="Arial" charset="0"/>
              </a:rPr>
              <a:t>) of the extremities, torso and face, cracked, peeling, infection-prone skin and unnaturally blond, sparse hair are its visible characteristics.</a:t>
            </a:r>
          </a:p>
          <a:p>
            <a:pPr eaLnBrk="1" hangingPunct="1"/>
            <a:endParaRPr dirty="0"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9040" name="Rectangle 7"/>
          <p:cNvSpPr>
            <a:spLocks noGrp="1" noChangeArrowheads="1"/>
          </p:cNvSpPr>
          <p:nvPr>
            <p:ph type="sldNum" sz="quarter" idx="5"/>
          </p:nvPr>
        </p:nvSpPr>
        <p:spPr>
          <a:noFill/>
        </p:spPr>
        <p:txBody>
          <a:bodyPr/>
          <a:p>
            <a:fld id="{BCB05469-F30A-4A73-9C31-47DCFAF2D648}" type="slidenum">
              <a:rPr lang="en-US" smtClean="0"/>
              <a:t>145</a:t>
            </a:fld>
            <a:endParaRPr lang="en-US"/>
          </a:p>
        </p:txBody>
      </p:sp>
      <p:sp>
        <p:nvSpPr>
          <p:cNvPr id="1049041" name="Rectangle 2"/>
          <p:cNvSpPr>
            <a:spLocks noChangeAspect="1" noRot="1" noGrp="1" noChangeArrowheads="1" noTextEdit="1"/>
          </p:cNvSpPr>
          <p:nvPr>
            <p:ph type="sldImg"/>
          </p:nvPr>
        </p:nvSpPr>
        <p:spPr/>
      </p:sp>
      <p:sp>
        <p:nvSpPr>
          <p:cNvPr id="1049042" name="Rectangle 3"/>
          <p:cNvSpPr>
            <a:spLocks noGrp="1" noChangeArrowheads="1"/>
          </p:cNvSpPr>
          <p:nvPr>
            <p:ph type="body" idx="1"/>
          </p:nvPr>
        </p:nvSpPr>
        <p:spPr>
          <a:noFill/>
        </p:spPr>
        <p:txBody>
          <a:bodyPr/>
          <a:p>
            <a:pPr algn="ctr" eaLnBrk="1" hangingPunct="1"/>
            <a:r>
              <a:rPr i="1" lang="en-US">
                <a:solidFill>
                  <a:srgbClr val="008000"/>
                </a:solidFill>
                <a:latin typeface="Arial" charset="0"/>
                <a:cs typeface="Arial" charset="0"/>
              </a:rPr>
              <a:t>The left femur has extensive lateral bowing in its distal two-thirds with wide splaying of its distal end. The right femur is deformed in the same way, but less so. The left tibia and fibula are also much deformed, being bowed laterally from just below the head. The right tibia and fibula are somewhat less affected although also deformed. It is likely that this child was an early sufferer of rickets.</a:t>
            </a:r>
          </a:p>
          <a:p>
            <a:pPr algn="ctr" eaLnBrk="1" hangingPunct="1"/>
            <a:r>
              <a:rPr i="1" lang="en-US">
                <a:solidFill>
                  <a:srgbClr val="008000"/>
                </a:solidFill>
                <a:latin typeface="Arial" charset="0"/>
                <a:cs typeface="Arial" charset="0"/>
              </a:rPr>
              <a:t>Rickets is the result of vitamin D deficiency and is more common in post-medieval and early modern urban industrial populations. The avitaminosis may be attributable to malnutrition, but is also linked with lack of exposure to sunlight. Disease may be a contributory factor, and in this case there were other pathological changes which may indicate an infection or inflammation of the bone.</a:t>
            </a:r>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681" name="Rectangle 7"/>
          <p:cNvSpPr>
            <a:spLocks noGrp="1" noChangeArrowheads="1"/>
          </p:cNvSpPr>
          <p:nvPr>
            <p:ph type="sldNum" sz="quarter" idx="5"/>
          </p:nvPr>
        </p:nvSpPr>
        <p:spPr>
          <a:noFill/>
        </p:spPr>
        <p:txBody>
          <a:bodyPr/>
          <a:p>
            <a:fld id="{4ED52A76-A890-4608-9795-70E5E79528E0}" type="slidenum">
              <a:rPr lang="en-US"/>
              <a:t>54</a:t>
            </a:fld>
            <a:endParaRPr lang="en-US"/>
          </a:p>
        </p:txBody>
      </p:sp>
      <p:sp>
        <p:nvSpPr>
          <p:cNvPr id="1048682" name="Rectangle 2"/>
          <p:cNvSpPr>
            <a:spLocks noChangeAspect="1" noRot="1" noGrp="1" noChangeArrowheads="1" noTextEdit="1"/>
          </p:cNvSpPr>
          <p:nvPr>
            <p:ph type="sldImg"/>
          </p:nvPr>
        </p:nvSpPr>
        <p:spPr/>
      </p:sp>
      <p:sp>
        <p:nvSpPr>
          <p:cNvPr id="1048683" name="Rectangle 3"/>
          <p:cNvSpPr>
            <a:spLocks noGrp="1" noChangeArrowheads="1"/>
          </p:cNvSpPr>
          <p:nvPr>
            <p:ph type="body" idx="1"/>
          </p:nvPr>
        </p:nvSpPr>
        <p:spPr>
          <a:noFill/>
        </p:spPr>
        <p:txBody>
          <a:bodyPr/>
          <a:p>
            <a:pPr eaLnBrk="1" hangingPunct="1"/>
            <a:r>
              <a:rPr lang="en-US"/>
              <a:t>Vitamin D production by the skin is related to latitude, and the further away from the equator the lower the proportion of the year during which vitamin D can be synthesized.  Short UV wavelengths of light are necessary for photoconversion of 7-dehydrocholesterol. </a:t>
            </a:r>
            <a:r>
              <a:rPr lang="en-US">
                <a:latin typeface="Arial" charset="0"/>
                <a:cs typeface="Arial" charset="0"/>
              </a:rPr>
              <a:t>Vitamin D is a fat-soluble vitamin that may be absorbed from the intestines or may be produced by the skin when the skin is exposed to ultraviolet light (particularly sunlight). It is converted to its active form by the body in 2 steps, occurring first in the liver and completed in the kidneys. In its active form, vitamin D acts as a hormone to regulate calcium absorption from the intestine and to regulate levels of calcium and phosphate in the bones. Active vitamin D is assisted by the actions of other body hormones.</a:t>
            </a:r>
            <a:br>
              <a:rPr lang="en-US">
                <a:latin typeface="Arial" charset="0"/>
                <a:cs typeface="Arial" charset="0"/>
              </a:rPr>
            </a:br>
            <a:br>
              <a:rPr lang="en-US">
                <a:latin typeface="Arial" charset="0"/>
                <a:cs typeface="Arial" charset="0"/>
              </a:rPr>
            </a:br>
            <a:endParaRPr lang="en-US">
              <a:latin typeface="Arial" charset="0"/>
              <a:cs typeface="Arial" charset="0"/>
            </a:endParaRP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698" name="Rectangle 7"/>
          <p:cNvSpPr>
            <a:spLocks noGrp="1" noChangeArrowheads="1"/>
          </p:cNvSpPr>
          <p:nvPr>
            <p:ph type="sldNum" sz="quarter" idx="5"/>
          </p:nvPr>
        </p:nvSpPr>
        <p:spPr>
          <a:noFill/>
        </p:spPr>
        <p:txBody>
          <a:bodyPr/>
          <a:p>
            <a:fld id="{195D19F3-FF6F-4C15-A8FF-35F912EBCE63}" type="slidenum">
              <a:rPr lang="en-US" smtClean="0"/>
              <a:t>65</a:t>
            </a:fld>
            <a:endParaRPr lang="en-US"/>
          </a:p>
        </p:txBody>
      </p:sp>
      <p:sp>
        <p:nvSpPr>
          <p:cNvPr id="1048699" name="Rectangle 2"/>
          <p:cNvSpPr>
            <a:spLocks noChangeAspect="1" noRot="1" noGrp="1" noChangeArrowheads="1" noTextEdit="1"/>
          </p:cNvSpPr>
          <p:nvPr>
            <p:ph type="sldImg"/>
          </p:nvPr>
        </p:nvSpPr>
        <p:spPr/>
      </p:sp>
      <p:sp>
        <p:nvSpPr>
          <p:cNvPr id="1048700" name="Rectangle 3"/>
          <p:cNvSpPr>
            <a:spLocks noGrp="1" noChangeArrowheads="1"/>
          </p:cNvSpPr>
          <p:nvPr>
            <p:ph type="body" idx="1"/>
          </p:nvPr>
        </p:nvSpPr>
        <p:spPr>
          <a:noFill/>
        </p:spPr>
        <p:txBody>
          <a:bodyPr>
            <a:normAutofit fontScale="47500" lnSpcReduction="20000"/>
          </a:bodyPr>
          <a:p>
            <a:r>
              <a:rPr b="1" lang="en-US">
                <a:solidFill>
                  <a:srgbClr val="339900"/>
                </a:solidFill>
                <a:latin typeface="Arial" pitchFamily="34" charset="0"/>
                <a:cs typeface="Arial" pitchFamily="34" charset="0"/>
              </a:rPr>
              <a:t>Cholesterol</a:t>
            </a:r>
            <a:br>
              <a:rPr lang="en-US"/>
            </a:br>
            <a:br>
              <a:rPr lang="en-US"/>
            </a:br>
            <a:r>
              <a:rPr b="1" lang="en-US">
                <a:latin typeface="Arial" pitchFamily="34" charset="0"/>
                <a:cs typeface="Arial" pitchFamily="34" charset="0"/>
              </a:rPr>
              <a:t>AHA Scientific Position</a:t>
            </a:r>
            <a:r>
              <a:rPr lang="en-US">
                <a:latin typeface="Arial" pitchFamily="34" charset="0"/>
                <a:cs typeface="Arial" pitchFamily="34" charset="0"/>
              </a:rPr>
              <a:t> Cholesterol is a soft, waxy substance found among the lipids (fats) in the bloodstream and in all your body's cells. It's an important part of a healthy body because it's used to form cell membranes, some hormones and is needed for other functions. But a high level of cholesterol in the blood -- hypercholesterolemia -- is a major risk factor for coronary heart disease, which leads to heart attack.</a:t>
            </a:r>
          </a:p>
          <a:p>
            <a:r>
              <a:rPr lang="en-US">
                <a:latin typeface="Arial" pitchFamily="34" charset="0"/>
                <a:cs typeface="Arial" pitchFamily="34" charset="0"/>
              </a:rPr>
              <a:t>Cholesterol and other fats can't dissolve in the blood. They have to be transported to and from the cells by special carriers called lipoproteins. There are several kinds, but the ones to focus on are low-density lipoprotein (LDL) and high-density lipoprotein (HDL).</a:t>
            </a:r>
          </a:p>
          <a:p>
            <a:r>
              <a:rPr b="1" lang="en-US">
                <a:latin typeface="Arial" pitchFamily="34" charset="0"/>
                <a:cs typeface="Arial" pitchFamily="34" charset="0"/>
              </a:rPr>
              <a:t>What is LDL cholesterol?</a:t>
            </a:r>
            <a:endParaRPr lang="en-US">
              <a:latin typeface="Arial" pitchFamily="34" charset="0"/>
              <a:cs typeface="Arial" pitchFamily="34" charset="0"/>
            </a:endParaRPr>
          </a:p>
          <a:p>
            <a:r>
              <a:rPr lang="en-US">
                <a:latin typeface="Arial" pitchFamily="34" charset="0"/>
                <a:cs typeface="Arial" pitchFamily="34" charset="0"/>
              </a:rPr>
              <a:t>Low-density lipoprotein is the major cholesterol carrier in the blood. If too much LDL cholesterol circulates in the blood, it can slowly build up in the walls of the arteries feeding the heart and brain. Together with other substances it can form plaque, a thick, hard deposit that can clog those arteries. This condition is known as atherosclerosis. A clot (thrombus) that forms near this plaque can block the blood flow to part of the heart muscle and cause a heart attack. If a clot blocks the blood flow to part of the brain, a stroke results. A high level of LDL cholesterol (160 mg/dL and above) reflects an increased risk of heart disease. That's why LDL cholesterol is called "bad" cholesterol. Lower levels of LDL cholesterol reflect a lower risk of heart disease.</a:t>
            </a:r>
          </a:p>
          <a:p>
            <a:r>
              <a:rPr b="1" lang="en-US">
                <a:latin typeface="Arial" pitchFamily="34" charset="0"/>
                <a:cs typeface="Arial" pitchFamily="34" charset="0"/>
              </a:rPr>
              <a:t>What is HDL cholesterol?</a:t>
            </a:r>
            <a:endParaRPr lang="en-US">
              <a:latin typeface="Arial" pitchFamily="34" charset="0"/>
              <a:cs typeface="Arial" pitchFamily="34" charset="0"/>
            </a:endParaRPr>
          </a:p>
          <a:p>
            <a:r>
              <a:rPr lang="en-US">
                <a:latin typeface="Arial" pitchFamily="34" charset="0"/>
                <a:cs typeface="Arial" pitchFamily="34" charset="0"/>
              </a:rPr>
              <a:t>About one-third to one-fourth of blood cholesterol is carried by HDL. Medical experts think HDL tends to carry cholesterol away from the arteries and back to the liver, where it's passed from the body. Some experts believe HDL removes excess cholesterol from plaques and thus slows their growth. HDL cholesterol is known as "good" cholesterol because a high HDL level seems to protect against heart attack. The opposite is also true: a low HDL level (less than 40 mg/dL) indicates a greater risk. A low HDL cholesterol level also may raise stroke risk.</a:t>
            </a:r>
          </a:p>
          <a:p>
            <a:r>
              <a:rPr b="1" lang="en-US">
                <a:latin typeface="Arial" pitchFamily="34" charset="0"/>
                <a:cs typeface="Arial" pitchFamily="34" charset="0"/>
              </a:rPr>
              <a:t>What is Lp(a) cholesterol?</a:t>
            </a:r>
            <a:endParaRPr lang="en-US">
              <a:latin typeface="Arial" pitchFamily="34" charset="0"/>
              <a:cs typeface="Arial" pitchFamily="34" charset="0"/>
            </a:endParaRPr>
          </a:p>
          <a:p>
            <a:r>
              <a:rPr lang="en-US">
                <a:latin typeface="Arial" pitchFamily="34" charset="0"/>
                <a:cs typeface="Arial" pitchFamily="34" charset="0"/>
              </a:rPr>
              <a:t>Lp(a) is a genetic variation of plasma LDL. A high level of Lp(a) is an important risk factor for developing atherosclerosis prematurely. How an increased Lp(a) contributes to heart disease isn't clear. The lesions in artery walls contain substances that may interact with Lp(a), leading to the buildup of fatty deposits.</a:t>
            </a:r>
          </a:p>
          <a:p>
            <a:r>
              <a:rPr b="1" lang="en-US">
                <a:latin typeface="Arial" pitchFamily="34" charset="0"/>
                <a:cs typeface="Arial" pitchFamily="34" charset="0"/>
              </a:rPr>
              <a:t>What about cholesterol and diet?</a:t>
            </a:r>
            <a:endParaRPr lang="en-US">
              <a:latin typeface="Arial" pitchFamily="34" charset="0"/>
              <a:cs typeface="Arial" pitchFamily="34" charset="0"/>
            </a:endParaRPr>
          </a:p>
          <a:p>
            <a:r>
              <a:rPr lang="en-US">
                <a:latin typeface="Arial" pitchFamily="34" charset="0"/>
                <a:cs typeface="Arial" pitchFamily="34" charset="0"/>
              </a:rPr>
              <a:t>People get cholesterol in two ways. The body -- mainly the liver -- produces varying amounts, usually about 1,000 milligrams a day. Foods also can contain cholesterol. Foods from animals (especially egg yolks, meat, poultry, fish, seafood and whole-milk dairy products) contain it. Foods from plants (fruits, vegetables, grains, nuts and seeds) don't contain cholesterol.</a:t>
            </a:r>
          </a:p>
          <a:p>
            <a:r>
              <a:rPr lang="en-US">
                <a:latin typeface="Arial" pitchFamily="34" charset="0"/>
                <a:cs typeface="Arial" pitchFamily="34" charset="0"/>
              </a:rPr>
              <a:t>Typically the body makes all the cholesterol it needs, so people don't need to consume it. Saturated fatty acids are the main culprit in raising blood cholesterol, which increases your risk of heart disease. </a:t>
            </a:r>
            <a:r>
              <a:rPr i="1" lang="en-US">
                <a:latin typeface="Arial" pitchFamily="34" charset="0"/>
                <a:cs typeface="Arial" pitchFamily="34" charset="0"/>
              </a:rPr>
              <a:t>Trans-</a:t>
            </a:r>
            <a:r>
              <a:rPr lang="en-US">
                <a:latin typeface="Arial" pitchFamily="34" charset="0"/>
                <a:cs typeface="Arial" pitchFamily="34" charset="0"/>
              </a:rPr>
              <a:t>fats also raise blood cholesterol. But dietary cholesterol also plays a part. The average American man consumes about 337 milligrams of cholesterol a day; the average woman, 217 milligrams.</a:t>
            </a:r>
          </a:p>
          <a:p>
            <a:r>
              <a:rPr lang="en-US">
                <a:latin typeface="Arial" pitchFamily="34" charset="0"/>
                <a:cs typeface="Arial" pitchFamily="34" charset="0"/>
              </a:rPr>
              <a:t>Some of the excess dietary cholesterol is removed from the body through the liver. Still, the American Heart Association recommends that you limit your average daily cholesterol intake to less than 300 milligrams. If you have heart disease, limit your daily intake to less than 200 milligrams. Still, everyone should remember that by keeping their dietary intake of saturated fats low, they can significantly lower their dietary cholesterol intake. Foods high in saturated fat generally contain substantial amounts of dietary cholesterol.</a:t>
            </a:r>
          </a:p>
          <a:p>
            <a:r>
              <a:rPr lang="en-US">
                <a:latin typeface="Arial" pitchFamily="34" charset="0"/>
                <a:cs typeface="Arial" pitchFamily="34" charset="0"/>
              </a:rPr>
              <a:t>People with severe high blood cholesterol levels may need an even greater reduction. Since cholesterol is in all foods from animal sources, care must be taken to eat no more than six ounces of lean meat, fish and poultry per day and to use fat-free and low-fat dairy products. High-quality proteins from vegetable sources such as beans are good substitutes for animal sources of protein.</a:t>
            </a:r>
          </a:p>
          <a:p>
            <a:r>
              <a:rPr b="1" lang="en-US">
                <a:latin typeface="Arial" pitchFamily="34" charset="0"/>
                <a:cs typeface="Arial" pitchFamily="34" charset="0"/>
              </a:rPr>
              <a:t>How does exercise (physical activity) affect cholesterol?</a:t>
            </a:r>
            <a:endParaRPr lang="en-US">
              <a:latin typeface="Arial" pitchFamily="34" charset="0"/>
              <a:cs typeface="Arial" pitchFamily="34" charset="0"/>
            </a:endParaRPr>
          </a:p>
          <a:p>
            <a:r>
              <a:rPr lang="en-US">
                <a:latin typeface="Arial" pitchFamily="34" charset="0"/>
                <a:cs typeface="Arial" pitchFamily="34" charset="0"/>
              </a:rPr>
              <a:t>Exercise increases HDL cholesterol in some people. A higher HDL cholesterol is linked with a lower risk of heart disease. Exercise can also help control weight, diabetes and high blood pressure. Exercise that uses oxygen to provide energy to large muscles (aerobic exercise) raises your heart and breathing rates. Regular moderate to intense exercise such as brisk walking, jogging and swimming also condition your heart and lungs.</a:t>
            </a:r>
          </a:p>
          <a:p>
            <a:r>
              <a:rPr b="1" lang="en-US">
                <a:latin typeface="Arial" pitchFamily="34" charset="0"/>
                <a:cs typeface="Arial" pitchFamily="34" charset="0"/>
              </a:rPr>
              <a:t>Physical inactivity is a major risk factor for heart disease.</a:t>
            </a:r>
            <a:r>
              <a:rPr lang="en-US">
                <a:latin typeface="Arial" pitchFamily="34" charset="0"/>
                <a:cs typeface="Arial" pitchFamily="34" charset="0"/>
              </a:rPr>
              <a:t> Even moderate-intensity activities, if done daily, help reduce your risk. Examples are walking for pleasure, gardening, yard work, housework, dancing and prescribed home exercise.</a:t>
            </a:r>
          </a:p>
          <a:p>
            <a:r>
              <a:rPr b="1" lang="en-US">
                <a:latin typeface="Arial" pitchFamily="34" charset="0"/>
                <a:cs typeface="Arial" pitchFamily="34" charset="0"/>
              </a:rPr>
              <a:t>How does tobacco smoke affect cholesterol?</a:t>
            </a:r>
            <a:endParaRPr lang="en-US">
              <a:latin typeface="Arial" pitchFamily="34" charset="0"/>
              <a:cs typeface="Arial" pitchFamily="34" charset="0"/>
            </a:endParaRPr>
          </a:p>
          <a:p>
            <a:r>
              <a:rPr lang="en-US">
                <a:latin typeface="Arial" pitchFamily="34" charset="0"/>
                <a:cs typeface="Arial" pitchFamily="34" charset="0"/>
              </a:rPr>
              <a:t>Tobacco smoke is one of the six major risk factors of heart disease that you can change or treat. Smoking lowers HDL cholesterol levels.</a:t>
            </a:r>
          </a:p>
          <a:p>
            <a:r>
              <a:rPr b="1" lang="en-US">
                <a:latin typeface="Arial" pitchFamily="34" charset="0"/>
                <a:cs typeface="Arial" pitchFamily="34" charset="0"/>
              </a:rPr>
              <a:t>How does alcohol affect cholesterol?</a:t>
            </a:r>
            <a:endParaRPr lang="en-US">
              <a:latin typeface="Arial" pitchFamily="34" charset="0"/>
              <a:cs typeface="Arial" pitchFamily="34" charset="0"/>
            </a:endParaRPr>
          </a:p>
          <a:p>
            <a:r>
              <a:rPr lang="en-US">
                <a:latin typeface="Arial" pitchFamily="34" charset="0"/>
                <a:cs typeface="Arial" pitchFamily="34" charset="0"/>
              </a:rPr>
              <a:t>In some studies, moderate use of alcohol is linked with higher HDL cholesterol levels. However, because of other risks, the benefit isn't great enough to recommend drinking alcohol if you don't do so already.</a:t>
            </a:r>
          </a:p>
          <a:p>
            <a:r>
              <a:rPr lang="en-US">
                <a:latin typeface="Arial" pitchFamily="34" charset="0"/>
                <a:cs typeface="Arial" pitchFamily="34" charset="0"/>
              </a:rPr>
              <a:t>If you drink, do so in moderation. People who consume moderate amounts of alcohol (an average of one to two drinks per day for men and one drink per day for women) have a lower risk of heart disease than nondrinkers. However, increased consumption of alcohol brings other health dangers, such as alcoholism, high blood pressure, obesity, stroke, cancer, suicide, etc. Given these and other risks, the American Heart Association cautions people against increasing their alcohol intake or starting to drink if they don't already do so.  Consult  your doctor for advice on consuming alcohol in moderation.</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03" name="Rectangle 7"/>
          <p:cNvSpPr>
            <a:spLocks noGrp="1" noChangeArrowheads="1"/>
          </p:cNvSpPr>
          <p:nvPr>
            <p:ph type="sldNum" sz="quarter" idx="5"/>
          </p:nvPr>
        </p:nvSpPr>
        <p:spPr>
          <a:noFill/>
        </p:spPr>
        <p:txBody>
          <a:bodyPr/>
          <a:p>
            <a:fld id="{A2746E69-D25A-415E-8AD7-EDC8FD29EB83}" type="slidenum">
              <a:rPr lang="en-US"/>
              <a:t>66</a:t>
            </a:fld>
            <a:endParaRPr lang="en-US"/>
          </a:p>
        </p:txBody>
      </p:sp>
      <p:sp>
        <p:nvSpPr>
          <p:cNvPr id="1048704" name="Rectangle 2"/>
          <p:cNvSpPr>
            <a:spLocks noChangeAspect="1" noRot="1" noGrp="1" noChangeArrowheads="1" noTextEdit="1"/>
          </p:cNvSpPr>
          <p:nvPr>
            <p:ph type="sldImg"/>
          </p:nvPr>
        </p:nvSpPr>
        <p:spPr/>
      </p:sp>
      <p:sp>
        <p:nvSpPr>
          <p:cNvPr id="1048705" name="Rectangle 3"/>
          <p:cNvSpPr>
            <a:spLocks noGrp="1" noChangeArrowheads="1"/>
          </p:cNvSpPr>
          <p:nvPr>
            <p:ph type="body" idx="1"/>
          </p:nvPr>
        </p:nvSpPr>
        <p:spPr>
          <a:noFill/>
        </p:spPr>
        <p:txBody>
          <a:bodyPr/>
          <a:p>
            <a:pPr eaLnBrk="1" hangingPunct="1"/>
            <a:r>
              <a:rPr dirty="0" lang="en-US"/>
              <a:t>Major minerals: “Bone minerals” </a:t>
            </a:r>
          </a:p>
          <a:p>
            <a:pPr eaLnBrk="1" hangingPunct="1"/>
            <a:r>
              <a:rPr dirty="0" lang="en-US"/>
              <a:t>Neural </a:t>
            </a:r>
            <a:r>
              <a:rPr dirty="0" lang="en-US" err="1"/>
              <a:t>signalling</a:t>
            </a:r>
            <a:endParaRPr dirty="0" lang="en-US"/>
          </a:p>
          <a:p>
            <a:pPr eaLnBrk="1" hangingPunct="1"/>
            <a:r>
              <a:rPr dirty="0" lang="en-US"/>
              <a:t>Calcium – 1kg of calcium in adult skeleton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08" name="Rectangle 7"/>
          <p:cNvSpPr>
            <a:spLocks noGrp="1" noChangeArrowheads="1"/>
          </p:cNvSpPr>
          <p:nvPr>
            <p:ph type="sldNum" sz="quarter" idx="5"/>
          </p:nvPr>
        </p:nvSpPr>
        <p:spPr>
          <a:noFill/>
        </p:spPr>
        <p:txBody>
          <a:bodyPr/>
          <a:p>
            <a:fld id="{A63894C2-DE67-4A0D-99E6-E66F7499006D}" type="slidenum">
              <a:rPr lang="en-US" smtClean="0"/>
              <a:t>67</a:t>
            </a:fld>
            <a:endParaRPr lang="en-US"/>
          </a:p>
        </p:txBody>
      </p:sp>
      <p:sp>
        <p:nvSpPr>
          <p:cNvPr id="1048709" name="Rectangle 2"/>
          <p:cNvSpPr>
            <a:spLocks noChangeAspect="1" noRot="1" noGrp="1" noChangeArrowheads="1" noTextEdit="1"/>
          </p:cNvSpPr>
          <p:nvPr>
            <p:ph type="sldImg"/>
          </p:nvPr>
        </p:nvSpPr>
        <p:spPr/>
      </p:sp>
      <p:sp>
        <p:nvSpPr>
          <p:cNvPr id="1048710" name="Rectangle 3"/>
          <p:cNvSpPr>
            <a:spLocks noGrp="1" noChangeArrowheads="1"/>
          </p:cNvSpPr>
          <p:nvPr>
            <p:ph type="body" idx="1"/>
          </p:nvPr>
        </p:nvSpPr>
        <p:spPr>
          <a:noFill/>
        </p:spPr>
        <p:txBody>
          <a:bodyPr/>
          <a:p>
            <a:r>
              <a:rPr lang="en-US"/>
              <a:t>Need 1.5 l/day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25" name="Rectangle 1031"/>
          <p:cNvSpPr>
            <a:spLocks noGrp="1" noChangeArrowheads="1"/>
          </p:cNvSpPr>
          <p:nvPr>
            <p:ph type="sldNum" sz="quarter" idx="5"/>
          </p:nvPr>
        </p:nvSpPr>
        <p:spPr>
          <a:noFill/>
        </p:spPr>
        <p:txBody>
          <a:bodyPr/>
          <a:p>
            <a:fld id="{DD32D545-FC9C-4407-A8C7-387B661340D4}" type="slidenum">
              <a:rPr lang="en-US"/>
              <a:t>76</a:t>
            </a:fld>
            <a:endParaRPr lang="en-US"/>
          </a:p>
        </p:txBody>
      </p:sp>
      <p:sp>
        <p:nvSpPr>
          <p:cNvPr id="1048726" name="Rectangle 2"/>
          <p:cNvSpPr>
            <a:spLocks noChangeAspect="1" noRot="1" noGrp="1" noChangeArrowheads="1" noTextEdit="1"/>
          </p:cNvSpPr>
          <p:nvPr>
            <p:ph type="sldImg"/>
          </p:nvPr>
        </p:nvSpPr>
        <p:spPr/>
      </p:sp>
      <p:sp>
        <p:nvSpPr>
          <p:cNvPr id="1048727" name="Rectangle 3"/>
          <p:cNvSpPr>
            <a:spLocks noGrp="1" noChangeArrowheads="1"/>
          </p:cNvSpPr>
          <p:nvPr>
            <p:ph type="body" idx="1"/>
          </p:nvPr>
        </p:nvSpPr>
        <p:spPr>
          <a:noFill/>
          <a:ln w="9525"/>
        </p:spPr>
        <p:txBody>
          <a:bodyPr/>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748" name="Rectangle 7"/>
          <p:cNvSpPr>
            <a:spLocks noGrp="1" noChangeArrowheads="1"/>
          </p:cNvSpPr>
          <p:nvPr>
            <p:ph type="sldNum" sz="quarter" idx="5"/>
          </p:nvPr>
        </p:nvSpPr>
        <p:spPr>
          <a:noFill/>
        </p:spPr>
        <p:txBody>
          <a:bodyPr/>
          <a:p>
            <a:fld id="{B47553C1-91ED-4B00-8698-35E523844993}" type="slidenum">
              <a:rPr lang="en-US" smtClean="0"/>
              <a:t>79</a:t>
            </a:fld>
            <a:endParaRPr lang="en-US"/>
          </a:p>
        </p:txBody>
      </p:sp>
      <p:sp>
        <p:nvSpPr>
          <p:cNvPr id="1048749" name="Rectangle 2"/>
          <p:cNvSpPr>
            <a:spLocks noChangeAspect="1" noRot="1" noGrp="1" noChangeArrowheads="1" noTextEdit="1"/>
          </p:cNvSpPr>
          <p:nvPr>
            <p:ph type="sldImg"/>
          </p:nvPr>
        </p:nvSpPr>
        <p:spPr/>
      </p:sp>
      <p:sp>
        <p:nvSpPr>
          <p:cNvPr id="1048750"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53" name="Rectangle 7"/>
          <p:cNvSpPr>
            <a:spLocks noGrp="1" noChangeArrowheads="1"/>
          </p:cNvSpPr>
          <p:nvPr>
            <p:ph type="sldNum" sz="quarter" idx="5"/>
          </p:nvPr>
        </p:nvSpPr>
        <p:spPr>
          <a:noFill/>
        </p:spPr>
        <p:txBody>
          <a:bodyPr/>
          <a:p>
            <a:fld id="{8A4CD21E-0CDA-4028-819C-4F3235A2F8E1}" type="slidenum">
              <a:rPr lang="en-US" smtClean="0"/>
              <a:t>80</a:t>
            </a:fld>
            <a:endParaRPr lang="en-US"/>
          </a:p>
        </p:txBody>
      </p:sp>
      <p:sp>
        <p:nvSpPr>
          <p:cNvPr id="1048754" name="Rectangle 2"/>
          <p:cNvSpPr>
            <a:spLocks noChangeAspect="1" noRot="1" noGrp="1" noChangeArrowheads="1" noTextEdit="1"/>
          </p:cNvSpPr>
          <p:nvPr>
            <p:ph type="sldImg"/>
          </p:nvPr>
        </p:nvSpPr>
        <p:spPr/>
      </p:sp>
      <p:sp>
        <p:nvSpPr>
          <p:cNvPr id="1048755"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58" name=""/>
        <p:cNvGrpSpPr/>
        <p:nvPr/>
      </p:nvGrpSpPr>
      <p:grpSpPr>
        <a:xfrm>
          <a:off x="0" y="0"/>
          <a:ext cx="0" cy="0"/>
          <a:chOff x="0" y="0"/>
          <a:chExt cx="0" cy="0"/>
        </a:xfrm>
      </p:grpSpPr>
      <p:sp>
        <p:nvSpPr>
          <p:cNvPr id="1048728" name="Right Triangle 9"/>
          <p:cNvSpPr/>
          <p:nvPr/>
        </p:nvSpPr>
        <p:spPr>
          <a:xfrm>
            <a:off x="-2" y="4664147"/>
            <a:ext cx="9151089" cy="0"/>
          </a:xfrm>
          <a:prstGeom prst="rtTriangle"/>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29" name="Title 8"/>
          <p:cNvSpPr>
            <a:spLocks noGrp="1"/>
          </p:cNvSpPr>
          <p:nvPr>
            <p:ph type="ctrTitle"/>
          </p:nvPr>
        </p:nvSpPr>
        <p:spPr>
          <a:xfrm>
            <a:off x="685800" y="1752601"/>
            <a:ext cx="7772400" cy="1829761"/>
          </a:xfrm>
        </p:spPr>
        <p:txBody>
          <a:bodyPr anchor="b" vert="horz">
            <a:normAutofit/>
            <a:scene3d>
              <a:camera prst="orthographicFront"/>
              <a:lightRig dir="t" rig="soft"/>
            </a:scene3d>
            <a:sp3d prstMaterial="softEdge">
              <a:bevelT w="25400" h="25400"/>
            </a:sp3d>
          </a:bodyPr>
          <a:lstStyle>
            <a:lvl1pPr algn="r">
              <a:defRPr b="1" sz="4800">
                <a:solidFill>
                  <a:schemeClr val="tx2"/>
                </a:solidFill>
                <a:effectLst>
                  <a:outerShdw algn="tl" blurRad="31750" dir="5400000" dist="25400" rotWithShape="0">
                    <a:srgbClr val="000000">
                      <a:alpha val="25000"/>
                    </a:srgbClr>
                  </a:outerShdw>
                </a:effectLst>
              </a:defRPr>
            </a:lvl1pPr>
          </a:lstStyle>
          <a:p>
            <a:r>
              <a:rPr kumimoji="0" lang="en-US"/>
              <a:t>Click to edit Master title style</a:t>
            </a:r>
          </a:p>
        </p:txBody>
      </p:sp>
      <p:sp>
        <p:nvSpPr>
          <p:cNvPr id="1048730" name="Subtitle 16"/>
          <p:cNvSpPr>
            <a:spLocks noGrp="1"/>
          </p:cNvSpPr>
          <p:nvPr>
            <p:ph type="subTitle" idx="1"/>
          </p:nvPr>
        </p:nvSpPr>
        <p:spPr>
          <a:xfrm>
            <a:off x="685800" y="3611607"/>
            <a:ext cx="7772400" cy="1199704"/>
          </a:xfrm>
        </p:spPr>
        <p:txBody>
          <a:bodyPr lIns="45720" rIns="45720"/>
          <a:lstStyle>
            <a:lvl1pPr algn="r" indent="0" marL="0" marR="64008">
              <a:buNone/>
              <a:defRPr>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a:t>Click to edit Master subtitle style</a:t>
            </a:r>
          </a:p>
        </p:txBody>
      </p:sp>
      <p:grpSp>
        <p:nvGrpSpPr>
          <p:cNvPr id="259" name="Group 1"/>
          <p:cNvGrpSpPr/>
          <p:nvPr/>
        </p:nvGrpSpPr>
        <p:grpSpPr>
          <a:xfrm>
            <a:off x="-3765" y="4953000"/>
            <a:ext cx="9147765" cy="1912088"/>
            <a:chOff x="-3765" y="4832896"/>
            <a:chExt cx="9147765" cy="2032192"/>
          </a:xfrm>
        </p:grpSpPr>
        <p:sp>
          <p:nvSpPr>
            <p:cNvPr id="1048731"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32"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733"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xmlns:r="http://schemas.openxmlformats.org/officeDocument/2006/relationships" r:embed="rId1">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29" name="Straight Connector 11"/>
            <p:cNvCxnSpPr>
              <a:cxnSpLocks/>
            </p:cNvCxnSpPr>
            <p:nvPr/>
          </p:nvCxnSpPr>
          <p:spPr>
            <a:xfrm>
              <a:off x="-3765" y="4880373"/>
              <a:ext cx="9147765" cy="83994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734" name="Date Placeholder 29"/>
          <p:cNvSpPr>
            <a:spLocks noGrp="1"/>
          </p:cNvSpPr>
          <p:nvPr>
            <p:ph type="dt" sz="half" idx="10"/>
          </p:nvPr>
        </p:nvSpPr>
        <p:spPr/>
        <p:txBody>
          <a:bodyPr/>
          <a:lstStyle>
            <a:lvl1pPr>
              <a:defRPr>
                <a:solidFill>
                  <a:srgbClr val="FFFFFF"/>
                </a:solidFill>
              </a:defRPr>
            </a:lvl1pPr>
          </a:lstStyle>
          <a:p>
            <a:fld id="{43BBCEB4-1D40-49CE-B6BD-8579C583FF15}" type="datetimeFigureOut">
              <a:rPr lang="en-US" smtClean="0"/>
              <a:t>3/11/2021</a:t>
            </a:fld>
            <a:endParaRPr dirty="0" lang="en-US"/>
          </a:p>
        </p:txBody>
      </p:sp>
      <p:sp>
        <p:nvSpPr>
          <p:cNvPr id="1048735" name="Footer Placeholder 18"/>
          <p:cNvSpPr>
            <a:spLocks noGrp="1"/>
          </p:cNvSpPr>
          <p:nvPr>
            <p:ph type="ftr" sz="quarter" idx="11"/>
          </p:nvPr>
        </p:nvSpPr>
        <p:spPr/>
        <p:txBody>
          <a:bodyPr/>
          <a:lstStyle>
            <a:lvl1pPr>
              <a:defRPr>
                <a:solidFill>
                  <a:schemeClr val="accent1">
                    <a:tint val="20000"/>
                  </a:schemeClr>
                </a:solidFill>
              </a:defRPr>
            </a:lvl1pPr>
          </a:lstStyle>
          <a:p>
            <a:endParaRPr dirty="0" lang="en-US"/>
          </a:p>
        </p:txBody>
      </p:sp>
      <p:sp>
        <p:nvSpPr>
          <p:cNvPr id="1048736" name="Slide Number Placeholder 26"/>
          <p:cNvSpPr>
            <a:spLocks noGrp="1"/>
          </p:cNvSpPr>
          <p:nvPr>
            <p:ph type="sldNum" sz="quarter" idx="12"/>
          </p:nvPr>
        </p:nvSpPr>
        <p:spPr/>
        <p:txBody>
          <a:bodyPr/>
          <a:lstStyle>
            <a:lvl1pPr>
              <a:defRPr>
                <a:solidFill>
                  <a:srgbClr val="FFFFFF"/>
                </a:solidFill>
              </a:defRPr>
            </a:lvl1pPr>
          </a:lstStyle>
          <a:p>
            <a:fld id="{E39C88A4-45C4-47FF-B411-BE54557D3C84}"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88" name=""/>
        <p:cNvGrpSpPr/>
        <p:nvPr/>
      </p:nvGrpSpPr>
      <p:grpSpPr>
        <a:xfrm>
          <a:off x="0" y="0"/>
          <a:ext cx="0" cy="0"/>
          <a:chOff x="0" y="0"/>
          <a:chExt cx="0" cy="0"/>
        </a:xfrm>
      </p:grpSpPr>
      <p:sp>
        <p:nvSpPr>
          <p:cNvPr id="1049078" name="Title 1"/>
          <p:cNvSpPr>
            <a:spLocks noGrp="1"/>
          </p:cNvSpPr>
          <p:nvPr>
            <p:ph type="title"/>
          </p:nvPr>
        </p:nvSpPr>
        <p:spPr/>
        <p:txBody>
          <a:bodyPr/>
          <a:p>
            <a:r>
              <a:rPr kumimoji="0" lang="en-US"/>
              <a:t>Click to edit Master title style</a:t>
            </a:r>
          </a:p>
        </p:txBody>
      </p:sp>
      <p:sp>
        <p:nvSpPr>
          <p:cNvPr id="1049079" name="Vertical Text Placeholder 2"/>
          <p:cNvSpPr>
            <a:spLocks noGrp="1"/>
          </p:cNvSpPr>
          <p:nvPr>
            <p:ph type="body" orient="vert" idx="1"/>
          </p:nvPr>
        </p:nvSpPr>
        <p:spPr>
          <a:xfrm>
            <a:off x="457200" y="1481329"/>
            <a:ext cx="8229600" cy="4386071"/>
          </a:xfrm>
        </p:spPr>
        <p:txBody>
          <a:bodyPr vert="eaVert"/>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80" name="Date Placeholder 3"/>
          <p:cNvSpPr>
            <a:spLocks noGrp="1"/>
          </p:cNvSpPr>
          <p:nvPr>
            <p:ph type="dt" sz="half" idx="10"/>
          </p:nvPr>
        </p:nvSpPr>
        <p:spPr/>
        <p:txBody>
          <a:bodyPr/>
          <a:p>
            <a:fld id="{43BBCEB4-1D40-49CE-B6BD-8579C583FF15}" type="datetimeFigureOut">
              <a:rPr lang="en-US" smtClean="0"/>
              <a:t>3/11/2021</a:t>
            </a:fld>
            <a:endParaRPr dirty="0" lang="en-US"/>
          </a:p>
        </p:txBody>
      </p:sp>
      <p:sp>
        <p:nvSpPr>
          <p:cNvPr id="1049081" name="Footer Placeholder 4"/>
          <p:cNvSpPr>
            <a:spLocks noGrp="1"/>
          </p:cNvSpPr>
          <p:nvPr>
            <p:ph type="ftr" sz="quarter" idx="11"/>
          </p:nvPr>
        </p:nvSpPr>
        <p:spPr/>
        <p:txBody>
          <a:bodyPr/>
          <a:p>
            <a:endParaRPr dirty="0" lang="en-US"/>
          </a:p>
        </p:txBody>
      </p:sp>
      <p:sp>
        <p:nvSpPr>
          <p:cNvPr id="1049082" name="Slide Number Placeholder 5"/>
          <p:cNvSpPr>
            <a:spLocks noGrp="1"/>
          </p:cNvSpPr>
          <p:nvPr>
            <p:ph type="sldNum" sz="quarter" idx="12"/>
          </p:nvPr>
        </p:nvSpPr>
        <p:spPr/>
        <p:txBody>
          <a:bodyPr/>
          <a:p>
            <a:fld id="{E39C88A4-45C4-47FF-B411-BE54557D3C84}"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84" name=""/>
        <p:cNvGrpSpPr/>
        <p:nvPr/>
      </p:nvGrpSpPr>
      <p:grpSpPr>
        <a:xfrm>
          <a:off x="0" y="0"/>
          <a:ext cx="0" cy="0"/>
          <a:chOff x="0" y="0"/>
          <a:chExt cx="0" cy="0"/>
        </a:xfrm>
      </p:grpSpPr>
      <p:sp>
        <p:nvSpPr>
          <p:cNvPr id="1049047" name="Vertical Title 1"/>
          <p:cNvSpPr>
            <a:spLocks noGrp="1"/>
          </p:cNvSpPr>
          <p:nvPr>
            <p:ph type="title" orient="vert"/>
          </p:nvPr>
        </p:nvSpPr>
        <p:spPr>
          <a:xfrm>
            <a:off x="6844013" y="274640"/>
            <a:ext cx="1777470" cy="5592761"/>
          </a:xfrm>
        </p:spPr>
        <p:txBody>
          <a:bodyPr vert="eaVert"/>
          <a:p>
            <a:r>
              <a:rPr kumimoji="0" lang="en-US"/>
              <a:t>Click to edit Master title style</a:t>
            </a:r>
          </a:p>
        </p:txBody>
      </p:sp>
      <p:sp>
        <p:nvSpPr>
          <p:cNvPr id="1049048" name="Vertical Text Placeholder 2"/>
          <p:cNvSpPr>
            <a:spLocks noGrp="1"/>
          </p:cNvSpPr>
          <p:nvPr>
            <p:ph type="body" orient="vert" idx="1"/>
          </p:nvPr>
        </p:nvSpPr>
        <p:spPr>
          <a:xfrm>
            <a:off x="457200" y="274641"/>
            <a:ext cx="6324600" cy="5592760"/>
          </a:xfrm>
        </p:spPr>
        <p:txBody>
          <a:bodyPr vert="eaVert"/>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49" name="Date Placeholder 3"/>
          <p:cNvSpPr>
            <a:spLocks noGrp="1"/>
          </p:cNvSpPr>
          <p:nvPr>
            <p:ph type="dt" sz="half" idx="10"/>
          </p:nvPr>
        </p:nvSpPr>
        <p:spPr/>
        <p:txBody>
          <a:bodyPr/>
          <a:p>
            <a:fld id="{43BBCEB4-1D40-49CE-B6BD-8579C583FF15}" type="datetimeFigureOut">
              <a:rPr lang="en-US" smtClean="0"/>
              <a:t>3/11/2021</a:t>
            </a:fld>
            <a:endParaRPr dirty="0" lang="en-US"/>
          </a:p>
        </p:txBody>
      </p:sp>
      <p:sp>
        <p:nvSpPr>
          <p:cNvPr id="1049050" name="Footer Placeholder 4"/>
          <p:cNvSpPr>
            <a:spLocks noGrp="1"/>
          </p:cNvSpPr>
          <p:nvPr>
            <p:ph type="ftr" sz="quarter" idx="11"/>
          </p:nvPr>
        </p:nvSpPr>
        <p:spPr/>
        <p:txBody>
          <a:bodyPr/>
          <a:p>
            <a:endParaRPr dirty="0" lang="en-US"/>
          </a:p>
        </p:txBody>
      </p:sp>
      <p:sp>
        <p:nvSpPr>
          <p:cNvPr id="1049051" name="Slide Number Placeholder 5"/>
          <p:cNvSpPr>
            <a:spLocks noGrp="1"/>
          </p:cNvSpPr>
          <p:nvPr>
            <p:ph type="sldNum" sz="quarter" idx="12"/>
          </p:nvPr>
        </p:nvSpPr>
        <p:spPr/>
        <p:txBody>
          <a:bodyPr/>
          <a:p>
            <a:fld id="{E39C88A4-45C4-47FF-B411-BE54557D3C84}" type="slidenum">
              <a:rPr lang="en-US" smtClean="0"/>
              <a:t>‹#›</a:t>
            </a:fld>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262" name=""/>
        <p:cNvGrpSpPr/>
        <p:nvPr/>
      </p:nvGrpSpPr>
      <p:grpSpPr>
        <a:xfrm>
          <a:off x="0" y="0"/>
          <a:ext cx="0" cy="0"/>
          <a:chOff x="0" y="0"/>
          <a:chExt cx="0" cy="0"/>
        </a:xfrm>
      </p:grpSpPr>
      <p:sp>
        <p:nvSpPr>
          <p:cNvPr id="1048739" name="Title 1"/>
          <p:cNvSpPr>
            <a:spLocks noGrp="1"/>
          </p:cNvSpPr>
          <p:nvPr>
            <p:ph type="title"/>
          </p:nvPr>
        </p:nvSpPr>
        <p:spPr>
          <a:xfrm>
            <a:off x="381000" y="152400"/>
            <a:ext cx="8382000" cy="762000"/>
          </a:xfrm>
        </p:spPr>
        <p:txBody>
          <a:bodyPr/>
          <a:p>
            <a:r>
              <a:rPr lang="en-US"/>
              <a:t>Click to edit Master title style</a:t>
            </a:r>
          </a:p>
        </p:txBody>
      </p:sp>
      <p:sp>
        <p:nvSpPr>
          <p:cNvPr id="1048740" name="Table Placeholder 2"/>
          <p:cNvSpPr>
            <a:spLocks noGrp="1"/>
          </p:cNvSpPr>
          <p:nvPr>
            <p:ph type="tbl" idx="1"/>
          </p:nvPr>
        </p:nvSpPr>
        <p:spPr>
          <a:xfrm>
            <a:off x="381000" y="1028700"/>
            <a:ext cx="8382000" cy="4800600"/>
          </a:xfrm>
        </p:spPr>
        <p:txBody>
          <a:bodyPr/>
          <a:p>
            <a:pPr lvl="0"/>
            <a:endParaRPr lang="en-US" noProof="0"/>
          </a:p>
        </p:txBody>
      </p:sp>
      <p:sp>
        <p:nvSpPr>
          <p:cNvPr id="1048741" name="Rectangle 4"/>
          <p:cNvSpPr>
            <a:spLocks noGrp="1" noChangeArrowheads="1"/>
          </p:cNvSpPr>
          <p:nvPr>
            <p:ph type="dt" sz="half" idx="10"/>
          </p:nvPr>
        </p:nvSpPr>
        <p:spPr/>
        <p:txBody>
          <a:bodyPr/>
          <a:p>
            <a:endParaRPr lang="en-US"/>
          </a:p>
        </p:txBody>
      </p:sp>
      <p:sp>
        <p:nvSpPr>
          <p:cNvPr id="1048742" name="Rectangle 5"/>
          <p:cNvSpPr>
            <a:spLocks noGrp="1" noChangeArrowheads="1"/>
          </p:cNvSpPr>
          <p:nvPr>
            <p:ph type="ftr" sz="quarter" idx="11"/>
          </p:nvPr>
        </p:nvSpPr>
        <p:spPr/>
        <p:txBody>
          <a:bodyPr/>
          <a:p>
            <a:endParaRPr lang="en-US"/>
          </a:p>
        </p:txBody>
      </p:sp>
      <p:sp>
        <p:nvSpPr>
          <p:cNvPr id="1048743" name="Rectangle 6"/>
          <p:cNvSpPr>
            <a:spLocks noGrp="1" noChangeArrowheads="1"/>
          </p:cNvSpPr>
          <p:nvPr>
            <p:ph type="sldNum" sz="quarter" idx="12"/>
          </p:nvPr>
        </p:nvSpPr>
        <p:spPr/>
        <p:txBody>
          <a:bodyPr/>
          <a:p>
            <a:fld id="{E8BFC7C8-599A-441B-BEC4-D6549F3450D7}"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326" name=""/>
        <p:cNvGrpSpPr/>
        <p:nvPr/>
      </p:nvGrpSpPr>
      <p:grpSpPr>
        <a:xfrm>
          <a:off x="0" y="0"/>
          <a:ext cx="0" cy="0"/>
          <a:chOff x="0" y="0"/>
          <a:chExt cx="0" cy="0"/>
        </a:xfrm>
      </p:grpSpPr>
      <p:sp>
        <p:nvSpPr>
          <p:cNvPr id="1048895" name="Title 1"/>
          <p:cNvSpPr>
            <a:spLocks noGrp="1"/>
          </p:cNvSpPr>
          <p:nvPr>
            <p:ph type="title"/>
          </p:nvPr>
        </p:nvSpPr>
        <p:spPr>
          <a:xfrm>
            <a:off x="381000" y="152400"/>
            <a:ext cx="8382000" cy="762000"/>
          </a:xfrm>
        </p:spPr>
        <p:txBody>
          <a:bodyPr/>
          <a:p>
            <a:r>
              <a:rPr lang="en-US"/>
              <a:t>Click to edit Master title style</a:t>
            </a:r>
          </a:p>
        </p:txBody>
      </p:sp>
      <p:sp>
        <p:nvSpPr>
          <p:cNvPr id="1048896" name="ClipArt Placeholder 2"/>
          <p:cNvSpPr>
            <a:spLocks noGrp="1"/>
          </p:cNvSpPr>
          <p:nvPr>
            <p:ph type="clipArt" sz="half" idx="1"/>
          </p:nvPr>
        </p:nvSpPr>
        <p:spPr>
          <a:xfrm>
            <a:off x="381000" y="1028700"/>
            <a:ext cx="4114800" cy="4800600"/>
          </a:xfrm>
        </p:spPr>
        <p:txBody>
          <a:bodyPr/>
          <a:p>
            <a:pPr lvl="0"/>
            <a:endParaRPr lang="en-US" noProof="0"/>
          </a:p>
        </p:txBody>
      </p:sp>
      <p:sp>
        <p:nvSpPr>
          <p:cNvPr id="1048897" name="Text Placeholder 3"/>
          <p:cNvSpPr>
            <a:spLocks noGrp="1"/>
          </p:cNvSpPr>
          <p:nvPr>
            <p:ph type="body" sz="half" idx="2"/>
          </p:nvPr>
        </p:nvSpPr>
        <p:spPr>
          <a:xfrm>
            <a:off x="4648200" y="1028700"/>
            <a:ext cx="4114800" cy="4800600"/>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98" name="Rectangle 4"/>
          <p:cNvSpPr>
            <a:spLocks noGrp="1" noChangeArrowheads="1"/>
          </p:cNvSpPr>
          <p:nvPr>
            <p:ph type="dt" sz="half" idx="10"/>
          </p:nvPr>
        </p:nvSpPr>
        <p:spPr/>
        <p:txBody>
          <a:bodyPr/>
          <a:p>
            <a:endParaRPr lang="en-US"/>
          </a:p>
        </p:txBody>
      </p:sp>
      <p:sp>
        <p:nvSpPr>
          <p:cNvPr id="1048899" name="Rectangle 5"/>
          <p:cNvSpPr>
            <a:spLocks noGrp="1" noChangeArrowheads="1"/>
          </p:cNvSpPr>
          <p:nvPr>
            <p:ph type="ftr" sz="quarter" idx="11"/>
          </p:nvPr>
        </p:nvSpPr>
        <p:spPr/>
        <p:txBody>
          <a:bodyPr/>
          <a:p>
            <a:endParaRPr lang="en-US"/>
          </a:p>
        </p:txBody>
      </p:sp>
      <p:sp>
        <p:nvSpPr>
          <p:cNvPr id="1048900" name="Rectangle 6"/>
          <p:cNvSpPr>
            <a:spLocks noGrp="1" noChangeArrowheads="1"/>
          </p:cNvSpPr>
          <p:nvPr>
            <p:ph type="sldNum" sz="quarter" idx="12"/>
          </p:nvPr>
        </p:nvSpPr>
        <p:spPr/>
        <p:txBody>
          <a:bodyPr/>
          <a:p>
            <a:fld id="{DD392745-704D-4154-9115-E8C1F5D99137}"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361" name=""/>
        <p:cNvGrpSpPr/>
        <p:nvPr/>
      </p:nvGrpSpPr>
      <p:grpSpPr>
        <a:xfrm>
          <a:off x="0" y="0"/>
          <a:ext cx="0" cy="0"/>
          <a:chOff x="0" y="0"/>
          <a:chExt cx="0" cy="0"/>
        </a:xfrm>
      </p:grpSpPr>
      <p:sp>
        <p:nvSpPr>
          <p:cNvPr id="1048997" name="Title 1"/>
          <p:cNvSpPr>
            <a:spLocks noGrp="1"/>
          </p:cNvSpPr>
          <p:nvPr>
            <p:ph type="title"/>
          </p:nvPr>
        </p:nvSpPr>
        <p:spPr>
          <a:xfrm>
            <a:off x="1219200" y="533400"/>
            <a:ext cx="7010400" cy="1143000"/>
          </a:xfrm>
        </p:spPr>
        <p:txBody>
          <a:bodyPr/>
          <a:p>
            <a:r>
              <a:rPr lang="en-US"/>
              <a:t>Click to edit Master title style</a:t>
            </a:r>
          </a:p>
        </p:txBody>
      </p:sp>
      <p:sp>
        <p:nvSpPr>
          <p:cNvPr id="1048998" name="Chart Placeholder 2"/>
          <p:cNvSpPr>
            <a:spLocks noGrp="1"/>
          </p:cNvSpPr>
          <p:nvPr>
            <p:ph type="chart" idx="1"/>
          </p:nvPr>
        </p:nvSpPr>
        <p:spPr>
          <a:xfrm>
            <a:off x="1219200" y="1828800"/>
            <a:ext cx="7010400" cy="4038600"/>
          </a:xfrm>
        </p:spPr>
        <p:txBody>
          <a:bodyPr/>
          <a:p>
            <a:pPr lvl="0"/>
            <a:endParaRPr lang="en-US" noProof="0"/>
          </a:p>
        </p:txBody>
      </p:sp>
      <p:sp>
        <p:nvSpPr>
          <p:cNvPr id="1048999" name="Rectangle 1028"/>
          <p:cNvSpPr>
            <a:spLocks noGrp="1" noChangeArrowheads="1"/>
          </p:cNvSpPr>
          <p:nvPr>
            <p:ph type="dt" sz="half" idx="10"/>
          </p:nvPr>
        </p:nvSpPr>
        <p:spPr/>
        <p:txBody>
          <a:bodyPr/>
          <a:p>
            <a:endParaRPr lang="en-US"/>
          </a:p>
        </p:txBody>
      </p:sp>
      <p:sp>
        <p:nvSpPr>
          <p:cNvPr id="1049000" name="Rectangle 1029"/>
          <p:cNvSpPr>
            <a:spLocks noGrp="1" noChangeArrowheads="1"/>
          </p:cNvSpPr>
          <p:nvPr>
            <p:ph type="ftr" sz="quarter" idx="11"/>
          </p:nvPr>
        </p:nvSpPr>
        <p:spPr/>
        <p:txBody>
          <a:bodyPr/>
          <a:p>
            <a:r>
              <a:rPr lang="en-US"/>
              <a:t>HSERV 544 - Nutrition in Children</a:t>
            </a:r>
          </a:p>
        </p:txBody>
      </p:sp>
      <p:sp>
        <p:nvSpPr>
          <p:cNvPr id="1049001" name="Rectangle 1030"/>
          <p:cNvSpPr>
            <a:spLocks noGrp="1" noChangeArrowheads="1"/>
          </p:cNvSpPr>
          <p:nvPr>
            <p:ph type="sldNum" sz="quarter" idx="12"/>
          </p:nvPr>
        </p:nvSpPr>
        <p:spPr/>
        <p:txBody>
          <a:bodyPr/>
          <a:p>
            <a:fld id="{5C1B6793-89EF-4A4C-B30F-77642254A7F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69" name=""/>
        <p:cNvGrpSpPr/>
        <p:nvPr/>
      </p:nvGrpSpPr>
      <p:grpSpPr>
        <a:xfrm>
          <a:off x="0" y="0"/>
          <a:ext cx="0" cy="0"/>
          <a:chOff x="0" y="0"/>
          <a:chExt cx="0" cy="0"/>
        </a:xfrm>
      </p:grpSpPr>
      <p:sp>
        <p:nvSpPr>
          <p:cNvPr id="1048587" name="Content Placeholder 2"/>
          <p:cNvSpPr>
            <a:spLocks noGrp="1"/>
          </p:cNvSpPr>
          <p:nvPr>
            <p:ph idx="1"/>
          </p:nvPr>
        </p:nvSpPr>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588" name="Date Placeholder 3"/>
          <p:cNvSpPr>
            <a:spLocks noGrp="1"/>
          </p:cNvSpPr>
          <p:nvPr>
            <p:ph type="dt" sz="half" idx="10"/>
          </p:nvPr>
        </p:nvSpPr>
        <p:spPr/>
        <p:txBody>
          <a:bodyPr/>
          <a:p>
            <a:fld id="{43BBCEB4-1D40-49CE-B6BD-8579C583FF15}" type="datetimeFigureOut">
              <a:rPr lang="en-US" smtClean="0"/>
              <a:t>3/11/2021</a:t>
            </a:fld>
            <a:endParaRPr dirty="0" lang="en-US"/>
          </a:p>
        </p:txBody>
      </p:sp>
      <p:sp>
        <p:nvSpPr>
          <p:cNvPr id="1048589" name="Footer Placeholder 4"/>
          <p:cNvSpPr>
            <a:spLocks noGrp="1"/>
          </p:cNvSpPr>
          <p:nvPr>
            <p:ph type="ftr" sz="quarter" idx="11"/>
          </p:nvPr>
        </p:nvSpPr>
        <p:spPr/>
        <p:txBody>
          <a:bodyPr/>
          <a:p>
            <a:endParaRPr dirty="0" lang="en-US"/>
          </a:p>
        </p:txBody>
      </p:sp>
      <p:sp>
        <p:nvSpPr>
          <p:cNvPr id="1048590" name="Slide Number Placeholder 5"/>
          <p:cNvSpPr>
            <a:spLocks noGrp="1"/>
          </p:cNvSpPr>
          <p:nvPr>
            <p:ph type="sldNum" sz="quarter" idx="12"/>
          </p:nvPr>
        </p:nvSpPr>
        <p:spPr/>
        <p:txBody>
          <a:bodyPr/>
          <a:p>
            <a:fld id="{E39C88A4-45C4-47FF-B411-BE54557D3C84}" type="slidenum">
              <a:rPr lang="en-US" smtClean="0"/>
              <a:t>‹#›</a:t>
            </a:fld>
            <a:endParaRPr dirty="0" lang="en-US"/>
          </a:p>
        </p:txBody>
      </p:sp>
      <p:sp>
        <p:nvSpPr>
          <p:cNvPr id="1048591" name="Title 6"/>
          <p:cNvSpPr>
            <a:spLocks noGrp="1"/>
          </p:cNvSpPr>
          <p:nvPr>
            <p:ph type="title"/>
          </p:nvPr>
        </p:nvSpPr>
        <p:spPr/>
        <p:txBody>
          <a:bodyPr rtlCol="0"/>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86" name=""/>
        <p:cNvGrpSpPr/>
        <p:nvPr/>
      </p:nvGrpSpPr>
      <p:grpSpPr>
        <a:xfrm>
          <a:off x="0" y="0"/>
          <a:ext cx="0" cy="0"/>
          <a:chOff x="0" y="0"/>
          <a:chExt cx="0" cy="0"/>
        </a:xfrm>
      </p:grpSpPr>
      <p:sp>
        <p:nvSpPr>
          <p:cNvPr id="1049063" name="Title 1"/>
          <p:cNvSpPr>
            <a:spLocks noGrp="1"/>
          </p:cNvSpPr>
          <p:nvPr>
            <p:ph type="title"/>
          </p:nvPr>
        </p:nvSpPr>
        <p:spPr>
          <a:xfrm>
            <a:off x="722376" y="1059712"/>
            <a:ext cx="7772400" cy="1828800"/>
          </a:xfrm>
        </p:spPr>
        <p:txBody>
          <a:bodyPr anchor="b" vert="horz">
            <a:normAutofit/>
            <a:scene3d>
              <a:camera prst="orthographicFront"/>
              <a:lightRig dir="t" rig="soft"/>
            </a:scene3d>
            <a:sp3d prstMaterial="softEdge">
              <a:bevelT w="25400" h="25400"/>
            </a:sp3d>
          </a:bodyPr>
          <a:lstStyle>
            <a:lvl1pPr algn="r">
              <a:buNone/>
              <a:defRPr baseline="0" b="1" cap="none" sz="4800">
                <a:effectLst>
                  <a:outerShdw algn="tl" blurRad="31750" dir="5400000" dist="25400" rotWithShape="0">
                    <a:srgbClr val="000000">
                      <a:alpha val="25000"/>
                    </a:srgbClr>
                  </a:outerShdw>
                </a:effectLst>
              </a:defRPr>
            </a:lvl1pPr>
          </a:lstStyle>
          <a:p>
            <a:r>
              <a:rPr kumimoji="0" lang="en-US"/>
              <a:t>Click to edit Master title style</a:t>
            </a:r>
          </a:p>
        </p:txBody>
      </p:sp>
      <p:sp>
        <p:nvSpPr>
          <p:cNvPr id="1049064" name="Text Placeholder 2"/>
          <p:cNvSpPr>
            <a:spLocks noGrp="1"/>
          </p:cNvSpPr>
          <p:nvPr>
            <p:ph type="body" idx="1"/>
          </p:nvPr>
        </p:nvSpPr>
        <p:spPr>
          <a:xfrm>
            <a:off x="3922713" y="2931712"/>
            <a:ext cx="4572000" cy="1454888"/>
          </a:xfrm>
        </p:spPr>
        <p:txBody>
          <a:bodyPr anchor="t" lIns="91440" rIns="91440"/>
          <a:lstStyle>
            <a:lvl1pPr algn="l" indent="0" marL="0">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a:t>Click to edit Master text styles</a:t>
            </a:r>
          </a:p>
        </p:txBody>
      </p:sp>
      <p:sp>
        <p:nvSpPr>
          <p:cNvPr id="1049065" name="Date Placeholder 3"/>
          <p:cNvSpPr>
            <a:spLocks noGrp="1"/>
          </p:cNvSpPr>
          <p:nvPr>
            <p:ph type="dt" sz="half" idx="10"/>
          </p:nvPr>
        </p:nvSpPr>
        <p:spPr/>
        <p:txBody>
          <a:bodyPr/>
          <a:p>
            <a:fld id="{43BBCEB4-1D40-49CE-B6BD-8579C583FF15}" type="datetimeFigureOut">
              <a:rPr lang="en-US" smtClean="0"/>
              <a:t>3/11/2021</a:t>
            </a:fld>
            <a:endParaRPr dirty="0" lang="en-US"/>
          </a:p>
        </p:txBody>
      </p:sp>
      <p:sp>
        <p:nvSpPr>
          <p:cNvPr id="1049066" name="Footer Placeholder 4"/>
          <p:cNvSpPr>
            <a:spLocks noGrp="1"/>
          </p:cNvSpPr>
          <p:nvPr>
            <p:ph type="ftr" sz="quarter" idx="11"/>
          </p:nvPr>
        </p:nvSpPr>
        <p:spPr/>
        <p:txBody>
          <a:bodyPr/>
          <a:p>
            <a:endParaRPr dirty="0" lang="en-US"/>
          </a:p>
        </p:txBody>
      </p:sp>
      <p:sp>
        <p:nvSpPr>
          <p:cNvPr id="1049067" name="Slide Number Placeholder 5"/>
          <p:cNvSpPr>
            <a:spLocks noGrp="1"/>
          </p:cNvSpPr>
          <p:nvPr>
            <p:ph type="sldNum" sz="quarter" idx="12"/>
          </p:nvPr>
        </p:nvSpPr>
        <p:spPr/>
        <p:txBody>
          <a:bodyPr/>
          <a:p>
            <a:fld id="{E39C88A4-45C4-47FF-B411-BE54557D3C84}" type="slidenum">
              <a:rPr lang="en-US" smtClean="0"/>
              <a:t>‹#›</a:t>
            </a:fld>
            <a:endParaRPr dirty="0" lang="en-US"/>
          </a:p>
        </p:txBody>
      </p:sp>
      <p:sp>
        <p:nvSpPr>
          <p:cNvPr id="1049068"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
        <p:nvSpPr>
          <p:cNvPr id="1049069"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89" name=""/>
        <p:cNvGrpSpPr/>
        <p:nvPr/>
      </p:nvGrpSpPr>
      <p:grpSpPr>
        <a:xfrm>
          <a:off x="0" y="0"/>
          <a:ext cx="0" cy="0"/>
          <a:chOff x="0" y="0"/>
          <a:chExt cx="0" cy="0"/>
        </a:xfrm>
      </p:grpSpPr>
      <p:sp>
        <p:nvSpPr>
          <p:cNvPr id="104908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8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85" name="Date Placeholder 4"/>
          <p:cNvSpPr>
            <a:spLocks noGrp="1"/>
          </p:cNvSpPr>
          <p:nvPr>
            <p:ph type="dt" sz="half" idx="10"/>
          </p:nvPr>
        </p:nvSpPr>
        <p:spPr/>
        <p:txBody>
          <a:bodyPr/>
          <a:p>
            <a:fld id="{43BBCEB4-1D40-49CE-B6BD-8579C583FF15}" type="datetimeFigureOut">
              <a:rPr lang="en-US" smtClean="0"/>
              <a:t>3/11/2021</a:t>
            </a:fld>
            <a:endParaRPr dirty="0" lang="en-US"/>
          </a:p>
        </p:txBody>
      </p:sp>
      <p:sp>
        <p:nvSpPr>
          <p:cNvPr id="1049086" name="Footer Placeholder 5"/>
          <p:cNvSpPr>
            <a:spLocks noGrp="1"/>
          </p:cNvSpPr>
          <p:nvPr>
            <p:ph type="ftr" sz="quarter" idx="11"/>
          </p:nvPr>
        </p:nvSpPr>
        <p:spPr/>
        <p:txBody>
          <a:bodyPr/>
          <a:p>
            <a:endParaRPr dirty="0" lang="en-US"/>
          </a:p>
        </p:txBody>
      </p:sp>
      <p:sp>
        <p:nvSpPr>
          <p:cNvPr id="1049087" name="Slide Number Placeholder 6"/>
          <p:cNvSpPr>
            <a:spLocks noGrp="1"/>
          </p:cNvSpPr>
          <p:nvPr>
            <p:ph type="sldNum" sz="quarter" idx="12"/>
          </p:nvPr>
        </p:nvSpPr>
        <p:spPr/>
        <p:txBody>
          <a:bodyPr/>
          <a:p>
            <a:fld id="{E39C88A4-45C4-47FF-B411-BE54557D3C84}" type="slidenum">
              <a:rPr lang="en-US" smtClean="0"/>
              <a:t>‹#›</a:t>
            </a:fld>
            <a:endParaRPr dirty="0" lang="en-US"/>
          </a:p>
        </p:txBody>
      </p:sp>
      <p:sp>
        <p:nvSpPr>
          <p:cNvPr id="1049088" name="Title 7"/>
          <p:cNvSpPr>
            <a:spLocks noGrp="1"/>
          </p:cNvSpPr>
          <p:nvPr>
            <p:ph type="title"/>
          </p:nvPr>
        </p:nvSpPr>
        <p:spPr/>
        <p:txBody>
          <a:bodyPr rtlCol="0"/>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Comparison">
    <p:spTree>
      <p:nvGrpSpPr>
        <p:cNvPr id="387" name=""/>
        <p:cNvGrpSpPr/>
        <p:nvPr/>
      </p:nvGrpSpPr>
      <p:grpSpPr>
        <a:xfrm>
          <a:off x="0" y="0"/>
          <a:ext cx="0" cy="0"/>
          <a:chOff x="0" y="0"/>
          <a:chExt cx="0" cy="0"/>
        </a:xfrm>
      </p:grpSpPr>
      <p:sp>
        <p:nvSpPr>
          <p:cNvPr id="1049070" name="Title 1"/>
          <p:cNvSpPr>
            <a:spLocks noGrp="1"/>
          </p:cNvSpPr>
          <p:nvPr>
            <p:ph type="title"/>
          </p:nvPr>
        </p:nvSpPr>
        <p:spPr>
          <a:xfrm>
            <a:off x="457200" y="273050"/>
            <a:ext cx="8229600" cy="1143000"/>
          </a:xfrm>
        </p:spPr>
        <p:txBody>
          <a:bodyPr anchor="ctr"/>
          <a:p>
            <a:r>
              <a:rPr kumimoji="0" lang="en-US"/>
              <a:t>Click to edit Master title style</a:t>
            </a:r>
          </a:p>
        </p:txBody>
      </p:sp>
      <p:sp>
        <p:nvSpPr>
          <p:cNvPr id="1049071"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anchor="ctr" lIns="182880"/>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a:t>Click to edit Master text styles</a:t>
            </a:r>
          </a:p>
        </p:txBody>
      </p:sp>
      <p:sp>
        <p:nvSpPr>
          <p:cNvPr id="1049072"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anchor="ctr" lIns="182880"/>
          <a:lstStyle>
            <a:lvl1pPr indent="0" marL="0">
              <a:buNone/>
              <a:defRPr b="0" sz="2400">
                <a:solidFill>
                  <a:schemeClr val="bg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a:t>Click to edit Master text styles</a:t>
            </a:r>
          </a:p>
        </p:txBody>
      </p:sp>
      <p:sp>
        <p:nvSpPr>
          <p:cNvPr id="1049073"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74"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75" name="Date Placeholder 6"/>
          <p:cNvSpPr>
            <a:spLocks noGrp="1"/>
          </p:cNvSpPr>
          <p:nvPr>
            <p:ph type="dt" sz="half" idx="10"/>
          </p:nvPr>
        </p:nvSpPr>
        <p:spPr/>
        <p:txBody>
          <a:bodyPr/>
          <a:p>
            <a:fld id="{43BBCEB4-1D40-49CE-B6BD-8579C583FF15}" type="datetimeFigureOut">
              <a:rPr lang="en-US" smtClean="0"/>
              <a:t>3/11/2021</a:t>
            </a:fld>
            <a:endParaRPr dirty="0" lang="en-US"/>
          </a:p>
        </p:txBody>
      </p:sp>
      <p:sp>
        <p:nvSpPr>
          <p:cNvPr id="1049076" name="Footer Placeholder 7"/>
          <p:cNvSpPr>
            <a:spLocks noGrp="1"/>
          </p:cNvSpPr>
          <p:nvPr>
            <p:ph type="ftr" sz="quarter" idx="11"/>
          </p:nvPr>
        </p:nvSpPr>
        <p:spPr/>
        <p:txBody>
          <a:bodyPr/>
          <a:p>
            <a:endParaRPr dirty="0" lang="en-US"/>
          </a:p>
        </p:txBody>
      </p:sp>
      <p:sp>
        <p:nvSpPr>
          <p:cNvPr id="1049077" name="Slide Number Placeholder 8"/>
          <p:cNvSpPr>
            <a:spLocks noGrp="1"/>
          </p:cNvSpPr>
          <p:nvPr>
            <p:ph type="sldNum" sz="quarter" idx="12"/>
          </p:nvPr>
        </p:nvSpPr>
        <p:spPr/>
        <p:txBody>
          <a:bodyPr/>
          <a:p>
            <a:fld id="{E39C88A4-45C4-47FF-B411-BE54557D3C84}"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01" name=""/>
        <p:cNvGrpSpPr/>
        <p:nvPr/>
      </p:nvGrpSpPr>
      <p:grpSpPr>
        <a:xfrm>
          <a:off x="0" y="0"/>
          <a:ext cx="0" cy="0"/>
          <a:chOff x="0" y="0"/>
          <a:chExt cx="0" cy="0"/>
        </a:xfrm>
      </p:grpSpPr>
      <p:sp>
        <p:nvSpPr>
          <p:cNvPr id="1048639" name="Date Placeholder 2"/>
          <p:cNvSpPr>
            <a:spLocks noGrp="1"/>
          </p:cNvSpPr>
          <p:nvPr>
            <p:ph type="dt" sz="half" idx="10"/>
          </p:nvPr>
        </p:nvSpPr>
        <p:spPr/>
        <p:txBody>
          <a:bodyPr/>
          <a:p>
            <a:fld id="{43BBCEB4-1D40-49CE-B6BD-8579C583FF15}" type="datetimeFigureOut">
              <a:rPr lang="en-US" smtClean="0"/>
              <a:t>3/11/2021</a:t>
            </a:fld>
            <a:endParaRPr dirty="0" lang="en-US"/>
          </a:p>
        </p:txBody>
      </p:sp>
      <p:sp>
        <p:nvSpPr>
          <p:cNvPr id="1048640" name="Footer Placeholder 3"/>
          <p:cNvSpPr>
            <a:spLocks noGrp="1"/>
          </p:cNvSpPr>
          <p:nvPr>
            <p:ph type="ftr" sz="quarter" idx="11"/>
          </p:nvPr>
        </p:nvSpPr>
        <p:spPr/>
        <p:txBody>
          <a:bodyPr/>
          <a:p>
            <a:endParaRPr dirty="0" lang="en-US"/>
          </a:p>
        </p:txBody>
      </p:sp>
      <p:sp>
        <p:nvSpPr>
          <p:cNvPr id="1048641" name="Slide Number Placeholder 4"/>
          <p:cNvSpPr>
            <a:spLocks noGrp="1"/>
          </p:cNvSpPr>
          <p:nvPr>
            <p:ph type="sldNum" sz="quarter" idx="12"/>
          </p:nvPr>
        </p:nvSpPr>
        <p:spPr/>
        <p:txBody>
          <a:bodyPr/>
          <a:p>
            <a:fld id="{E39C88A4-45C4-47FF-B411-BE54557D3C84}" type="slidenum">
              <a:rPr lang="en-US" smtClean="0"/>
              <a:t>‹#›</a:t>
            </a:fld>
            <a:endParaRPr dirty="0" lang="en-US"/>
          </a:p>
        </p:txBody>
      </p:sp>
      <p:sp>
        <p:nvSpPr>
          <p:cNvPr id="1048642" name="Title 5"/>
          <p:cNvSpPr>
            <a:spLocks noGrp="1"/>
          </p:cNvSpPr>
          <p:nvPr>
            <p:ph type="title"/>
          </p:nvPr>
        </p:nvSpPr>
        <p:spPr/>
        <p:txBody>
          <a:bodyPr rtlCol="0"/>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8" name=""/>
        <p:cNvGrpSpPr/>
        <p:nvPr/>
      </p:nvGrpSpPr>
      <p:grpSpPr>
        <a:xfrm>
          <a:off x="0" y="0"/>
          <a:ext cx="0" cy="0"/>
          <a:chOff x="0" y="0"/>
          <a:chExt cx="0" cy="0"/>
        </a:xfrm>
      </p:grpSpPr>
      <p:sp>
        <p:nvSpPr>
          <p:cNvPr id="1048584" name="Date Placeholder 1"/>
          <p:cNvSpPr>
            <a:spLocks noGrp="1"/>
          </p:cNvSpPr>
          <p:nvPr>
            <p:ph type="dt" sz="half" idx="10"/>
          </p:nvPr>
        </p:nvSpPr>
        <p:spPr/>
        <p:txBody>
          <a:bodyPr/>
          <a:p>
            <a:fld id="{43BBCEB4-1D40-49CE-B6BD-8579C583FF15}" type="datetimeFigureOut">
              <a:rPr lang="en-US" smtClean="0"/>
              <a:t>3/11/2021</a:t>
            </a:fld>
            <a:endParaRPr dirty="0" lang="en-US"/>
          </a:p>
        </p:txBody>
      </p:sp>
      <p:sp>
        <p:nvSpPr>
          <p:cNvPr id="1048585" name="Footer Placeholder 2"/>
          <p:cNvSpPr>
            <a:spLocks noGrp="1"/>
          </p:cNvSpPr>
          <p:nvPr>
            <p:ph type="ftr" sz="quarter" idx="11"/>
          </p:nvPr>
        </p:nvSpPr>
        <p:spPr/>
        <p:txBody>
          <a:bodyPr/>
          <a:p>
            <a:endParaRPr dirty="0" lang="en-US"/>
          </a:p>
        </p:txBody>
      </p:sp>
      <p:sp>
        <p:nvSpPr>
          <p:cNvPr id="1048586" name="Slide Number Placeholder 3"/>
          <p:cNvSpPr>
            <a:spLocks noGrp="1"/>
          </p:cNvSpPr>
          <p:nvPr>
            <p:ph type="sldNum" sz="quarter" idx="12"/>
          </p:nvPr>
        </p:nvSpPr>
        <p:spPr/>
        <p:txBody>
          <a:bodyPr/>
          <a:p>
            <a:fld id="{E39C88A4-45C4-47FF-B411-BE54557D3C84}"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390" name=""/>
        <p:cNvGrpSpPr/>
        <p:nvPr/>
      </p:nvGrpSpPr>
      <p:grpSpPr>
        <a:xfrm>
          <a:off x="0" y="0"/>
          <a:ext cx="0" cy="0"/>
          <a:chOff x="0" y="0"/>
          <a:chExt cx="0" cy="0"/>
        </a:xfrm>
      </p:grpSpPr>
      <p:sp>
        <p:nvSpPr>
          <p:cNvPr id="1049089" name="Title 1"/>
          <p:cNvSpPr>
            <a:spLocks noGrp="1"/>
          </p:cNvSpPr>
          <p:nvPr>
            <p:ph type="title"/>
          </p:nvPr>
        </p:nvSpPr>
        <p:spPr>
          <a:xfrm>
            <a:off x="914400" y="4876800"/>
            <a:ext cx="7481776" cy="457200"/>
          </a:xfrm>
        </p:spPr>
        <p:txBody>
          <a:bodyPr anchor="t" vert="horz">
            <a:noAutofit/>
            <a:sp3d prstMaterial="softEdge">
              <a:bevelT w="0" h="0"/>
            </a:sp3d>
          </a:bodyPr>
          <a:lstStyle>
            <a:lvl1pPr algn="r">
              <a:buNone/>
              <a:defRPr b="0" sz="2500">
                <a:solidFill>
                  <a:schemeClr val="accent1"/>
                </a:solidFill>
                <a:effectLst/>
              </a:defRPr>
            </a:lvl1pPr>
          </a:lstStyle>
          <a:p>
            <a:r>
              <a:rPr kumimoji="0" lang="en-US"/>
              <a:t>Click to edit Master title style</a:t>
            </a:r>
          </a:p>
        </p:txBody>
      </p:sp>
      <p:sp>
        <p:nvSpPr>
          <p:cNvPr id="1049090" name="Text Placeholder 2"/>
          <p:cNvSpPr>
            <a:spLocks noGrp="1"/>
          </p:cNvSpPr>
          <p:nvPr>
            <p:ph type="body" idx="2"/>
          </p:nvPr>
        </p:nvSpPr>
        <p:spPr>
          <a:xfrm>
            <a:off x="4419600" y="5355102"/>
            <a:ext cx="3974592" cy="914400"/>
          </a:xfrm>
        </p:spPr>
        <p:txBody>
          <a:bodyPr/>
          <a:lstStyle>
            <a:lvl1pPr algn="r" indent="0" marL="0">
              <a:buNone/>
              <a:defRPr sz="1600"/>
            </a:lvl1pPr>
            <a:lvl2pPr>
              <a:buNone/>
              <a:defRPr sz="1200"/>
            </a:lvl2pPr>
            <a:lvl3pPr>
              <a:buNone/>
              <a:defRPr sz="1000"/>
            </a:lvl3pPr>
            <a:lvl4pPr>
              <a:buNone/>
              <a:defRPr sz="900"/>
            </a:lvl4pPr>
            <a:lvl5pPr>
              <a:buNone/>
              <a:defRPr sz="900"/>
            </a:lvl5pPr>
          </a:lstStyle>
          <a:p>
            <a:pPr eaLnBrk="1" hangingPunct="1" latinLnBrk="0" lvl="0"/>
            <a:r>
              <a:rPr kumimoji="0" lang="en-US"/>
              <a:t>Click to edit Master text styles</a:t>
            </a:r>
          </a:p>
        </p:txBody>
      </p:sp>
      <p:sp>
        <p:nvSpPr>
          <p:cNvPr id="1049091"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9092" name="Date Placeholder 4"/>
          <p:cNvSpPr>
            <a:spLocks noGrp="1"/>
          </p:cNvSpPr>
          <p:nvPr>
            <p:ph type="dt" sz="half" idx="10"/>
          </p:nvPr>
        </p:nvSpPr>
        <p:spPr>
          <a:xfrm>
            <a:off x="6727032" y="6407944"/>
            <a:ext cx="1920240" cy="365760"/>
          </a:xfrm>
        </p:spPr>
        <p:txBody>
          <a:bodyPr/>
          <a:p>
            <a:fld id="{43BBCEB4-1D40-49CE-B6BD-8579C583FF15}" type="datetimeFigureOut">
              <a:rPr lang="en-US" smtClean="0"/>
              <a:t>3/11/2021</a:t>
            </a:fld>
            <a:endParaRPr dirty="0" lang="en-US"/>
          </a:p>
        </p:txBody>
      </p:sp>
      <p:sp>
        <p:nvSpPr>
          <p:cNvPr id="1049093" name="Footer Placeholder 5"/>
          <p:cNvSpPr>
            <a:spLocks noGrp="1"/>
          </p:cNvSpPr>
          <p:nvPr>
            <p:ph type="ftr" sz="quarter" idx="11"/>
          </p:nvPr>
        </p:nvSpPr>
        <p:spPr/>
        <p:txBody>
          <a:bodyPr/>
          <a:p>
            <a:endParaRPr dirty="0" lang="en-US"/>
          </a:p>
        </p:txBody>
      </p:sp>
      <p:sp>
        <p:nvSpPr>
          <p:cNvPr id="1049094" name="Slide Number Placeholder 6"/>
          <p:cNvSpPr>
            <a:spLocks noGrp="1"/>
          </p:cNvSpPr>
          <p:nvPr>
            <p:ph type="sldNum" sz="quarter" idx="12"/>
          </p:nvPr>
        </p:nvSpPr>
        <p:spPr/>
        <p:txBody>
          <a:bodyPr/>
          <a:p>
            <a:fld id="{E39C88A4-45C4-47FF-B411-BE54557D3C84}"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385" name=""/>
        <p:cNvGrpSpPr/>
        <p:nvPr/>
      </p:nvGrpSpPr>
      <p:grpSpPr>
        <a:xfrm>
          <a:off x="0" y="0"/>
          <a:ext cx="0" cy="0"/>
          <a:chOff x="0" y="0"/>
          <a:chExt cx="0" cy="0"/>
        </a:xfrm>
      </p:grpSpPr>
      <p:sp>
        <p:nvSpPr>
          <p:cNvPr id="1049052" name="Text Placeholder 3"/>
          <p:cNvSpPr>
            <a:spLocks noGrp="1"/>
          </p:cNvSpPr>
          <p:nvPr>
            <p:ph type="body" sz="half" idx="2"/>
          </p:nvPr>
        </p:nvSpPr>
        <p:spPr>
          <a:xfrm>
            <a:off x="1141232" y="5443402"/>
            <a:ext cx="7162800" cy="648232"/>
          </a:xfrm>
          <a:noFill/>
        </p:spPr>
        <p:txBody>
          <a:bodyPr anchor="t" lIns="91440" rIns="91440" tIns="0"/>
          <a:lstStyle>
            <a:lvl1pPr algn="r" indent="0" marL="0" marR="18288">
              <a:buNone/>
              <a:defRPr sz="1400"/>
            </a:lvl1pPr>
            <a:lvl2pPr>
              <a:defRPr sz="1200"/>
            </a:lvl2pPr>
            <a:lvl3pPr>
              <a:defRPr sz="1000"/>
            </a:lvl3pPr>
            <a:lvl4pPr>
              <a:defRPr sz="900"/>
            </a:lvl4pPr>
            <a:lvl5pPr>
              <a:defRPr sz="900"/>
            </a:lvl5pPr>
          </a:lstStyle>
          <a:p>
            <a:pPr eaLnBrk="1" hangingPunct="1" latinLnBrk="0" lvl="0"/>
            <a:r>
              <a:rPr kumimoji="0" lang="en-US"/>
              <a:t>Click to edit Master text styles</a:t>
            </a:r>
          </a:p>
        </p:txBody>
      </p:sp>
      <p:sp>
        <p:nvSpPr>
          <p:cNvPr id="1049053" name="Picture Placeholder 2"/>
          <p:cNvSpPr>
            <a:spLocks noGrp="1"/>
          </p:cNvSpPr>
          <p:nvPr>
            <p:ph type="pic" idx="1"/>
          </p:nvPr>
        </p:nvSpPr>
        <p:spPr>
          <a:xfrm>
            <a:off x="228600" y="189968"/>
            <a:ext cx="8686800" cy="4389120"/>
          </a:xfrm>
          <a:prstGeom prst="rect"/>
          <a:solidFill>
            <a:schemeClr val="bg2"/>
          </a:solidFill>
          <a:ln>
            <a:solidFill>
              <a:schemeClr val="bg1"/>
            </a:solidFill>
          </a:ln>
          <a:effectLst>
            <a:innerShdw blurRad="95250">
              <a:srgbClr val="000000"/>
            </a:innerShdw>
          </a:effectLst>
        </p:spPr>
        <p:txBody>
          <a:bodyPr/>
          <a:lstStyle>
            <a:lvl1pPr indent="0" marL="0">
              <a:buNone/>
              <a:defRPr sz="3200"/>
            </a:lvl1pPr>
          </a:lstStyle>
          <a:p>
            <a:r>
              <a:rPr kumimoji="0" lang="en-US"/>
              <a:t>Click icon to add picture</a:t>
            </a:r>
            <a:endParaRPr dirty="0" kumimoji="0" lang="en-US"/>
          </a:p>
        </p:txBody>
      </p:sp>
      <p:sp>
        <p:nvSpPr>
          <p:cNvPr id="1049054" name="Date Placeholder 4"/>
          <p:cNvSpPr>
            <a:spLocks noGrp="1"/>
          </p:cNvSpPr>
          <p:nvPr>
            <p:ph type="dt" sz="half" idx="10"/>
          </p:nvPr>
        </p:nvSpPr>
        <p:spPr/>
        <p:txBody>
          <a:bodyPr/>
          <a:lstStyle>
            <a:lvl1pPr>
              <a:defRPr>
                <a:solidFill>
                  <a:schemeClr val="tx1"/>
                </a:solidFill>
              </a:defRPr>
            </a:lvl1pPr>
          </a:lstStyle>
          <a:p>
            <a:fld id="{43BBCEB4-1D40-49CE-B6BD-8579C583FF15}" type="datetimeFigureOut">
              <a:rPr lang="en-US" smtClean="0"/>
              <a:t>3/11/2021</a:t>
            </a:fld>
            <a:endParaRPr dirty="0" lang="en-US"/>
          </a:p>
        </p:txBody>
      </p:sp>
      <p:sp>
        <p:nvSpPr>
          <p:cNvPr id="1049055"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dirty="0" lang="en-US"/>
          </a:p>
        </p:txBody>
      </p:sp>
      <p:sp>
        <p:nvSpPr>
          <p:cNvPr id="1049056" name="Slide Number Placeholder 6"/>
          <p:cNvSpPr>
            <a:spLocks noGrp="1"/>
          </p:cNvSpPr>
          <p:nvPr>
            <p:ph type="sldNum" sz="quarter" idx="12"/>
          </p:nvPr>
        </p:nvSpPr>
        <p:spPr/>
        <p:txBody>
          <a:bodyPr/>
          <a:lstStyle>
            <a:lvl1pPr>
              <a:defRPr>
                <a:solidFill>
                  <a:schemeClr val="tx1"/>
                </a:solidFill>
              </a:defRPr>
            </a:lvl1pPr>
          </a:lstStyle>
          <a:p>
            <a:fld id="{E39C88A4-45C4-47FF-B411-BE54557D3C84}" type="slidenum">
              <a:rPr lang="en-US" smtClean="0"/>
              <a:t>‹#›</a:t>
            </a:fld>
            <a:endParaRPr dirty="0" lang="en-US"/>
          </a:p>
        </p:txBody>
      </p:sp>
      <p:sp>
        <p:nvSpPr>
          <p:cNvPr id="1049057" name="Title 1"/>
          <p:cNvSpPr>
            <a:spLocks noGrp="1"/>
          </p:cNvSpPr>
          <p:nvPr>
            <p:ph type="title"/>
          </p:nvPr>
        </p:nvSpPr>
        <p:spPr>
          <a:xfrm>
            <a:off x="228600" y="4865122"/>
            <a:ext cx="8075432" cy="562672"/>
          </a:xfrm>
          <a:noFill/>
        </p:spPr>
        <p:txBody>
          <a:bodyPr anchor="t">
            <a:sp3d prstMaterial="softEdge"/>
          </a:bodyPr>
          <a:lstStyle>
            <a:lvl1pPr algn="r" marR="0">
              <a:buNone/>
              <a:defRPr b="0" sz="3000">
                <a:solidFill>
                  <a:schemeClr val="accent1"/>
                </a:solidFill>
                <a:effectLst>
                  <a:outerShdw algn="t" blurRad="50800" dir="5400000" dist="25000" rotWithShape="0">
                    <a:prstClr val="black">
                      <a:alpha val="45000"/>
                    </a:prstClr>
                  </a:outerShdw>
                </a:effectLst>
              </a:defRPr>
            </a:lvl1pPr>
          </a:lstStyle>
          <a:p>
            <a:r>
              <a:rPr kumimoji="0" lang="en-US"/>
              <a:t>Click to edit Master title style</a:t>
            </a:r>
          </a:p>
        </p:txBody>
      </p:sp>
      <p:sp>
        <p:nvSpPr>
          <p:cNvPr id="104905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05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9060" name="Right Triangle 9"/>
          <p:cNvSpPr/>
          <p:nvPr/>
        </p:nvSpPr>
        <p:spPr bwMode="auto">
          <a:xfrm>
            <a:off x="-6042" y="5791253"/>
            <a:ext cx="3402314" cy="1080868"/>
          </a:xfrm>
          <a:prstGeom prst="rtTriangle"/>
          <a:blipFill>
            <a:blip xmlns:r="http://schemas.openxmlformats.org/officeDocument/2006/relationships" r:embed="rId1">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30" name="Straight Connector 10"/>
          <p:cNvCxnSpPr>
            <a:cxnSpLocks/>
          </p:cNvCxnSpPr>
          <p:nvPr/>
        </p:nvCxnSpPr>
        <p:spPr>
          <a:xfrm>
            <a:off x="-9237" y="5787738"/>
            <a:ext cx="3405509" cy="108438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9061"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
        <p:nvSpPr>
          <p:cNvPr id="1049062"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r="5400000" dist="254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p>
            <a:pPr algn="l" eaLnBrk="1" hangingPunct="1" latinLnBrk="0"/>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image" Target="../media/image1.jpeg"/><Relationship Id="rId1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3" name=""/>
        <p:cNvGrpSpPr/>
        <p:nvPr/>
      </p:nvGrpSpPr>
      <p:grpSpPr>
        <a:xfrm>
          <a:off x="0" y="0"/>
          <a:ext cx="0" cy="0"/>
          <a:chOff x="0" y="0"/>
          <a:chExt cx="0" cy="0"/>
        </a:xfrm>
      </p:grpSpPr>
      <p:sp>
        <p:nvSpPr>
          <p:cNvPr id="1048576"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77"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nchor="t" bIns="45720" compatLnSpc="1" lIns="91440" rIns="91440" tIns="45720" vert="horz" wrap="square"/>
          <a:p>
            <a:endParaRPr kumimoji="0" lang="en-US"/>
          </a:p>
        </p:txBody>
      </p:sp>
      <p:sp>
        <p:nvSpPr>
          <p:cNvPr id="1048578" name="Right Triangle 13"/>
          <p:cNvSpPr/>
          <p:nvPr/>
        </p:nvSpPr>
        <p:spPr bwMode="auto">
          <a:xfrm>
            <a:off x="-6042" y="5791253"/>
            <a:ext cx="3402314" cy="1080868"/>
          </a:xfrm>
          <a:prstGeom prst="rtTriangle"/>
          <a:blipFill>
            <a:blip xmlns:r="http://schemas.openxmlformats.org/officeDocument/2006/relationships" r:embed="rId15">
              <a:alphaModFix amt="50000"/>
            </a:blip>
            <a:tile algn="t" flip="none" sx="50000" sy="50000" tx="0" ty="0"/>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anchor="ctr" bIns="45720" compatLnSpc="1" lIns="91440" rIns="91440" tIns="45720" vert="horz" wrap="square"/>
          <a:p>
            <a:pPr algn="ctr" eaLnBrk="1" hangingPunct="1" latinLnBrk="0"/>
            <a:endParaRPr kumimoji="0" lang="en-US"/>
          </a:p>
        </p:txBody>
      </p:sp>
      <p:cxnSp>
        <p:nvCxnSpPr>
          <p:cNvPr id="3145728" name="Straight Connector 14"/>
          <p:cNvCxnSpPr>
            <a:cxnSpLocks/>
          </p:cNvCxnSpPr>
          <p:nvPr/>
        </p:nvCxnSpPr>
        <p:spPr>
          <a:xfrm>
            <a:off x="-9237" y="5787738"/>
            <a:ext cx="3405509" cy="1084383"/>
          </a:xfrm>
          <a:prstGeom prst="line"/>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579" name="Title Placeholder 8"/>
          <p:cNvSpPr>
            <a:spLocks noGrp="1"/>
          </p:cNvSpPr>
          <p:nvPr>
            <p:ph type="title"/>
          </p:nvPr>
        </p:nvSpPr>
        <p:spPr>
          <a:xfrm>
            <a:off x="457200" y="274638"/>
            <a:ext cx="8229600" cy="1143000"/>
          </a:xfrm>
          <a:prstGeom prst="rect"/>
        </p:spPr>
        <p:txBody>
          <a:bodyPr anchor="ctr" vert="horz">
            <a:normAutofit/>
            <a:scene3d>
              <a:camera prst="orthographicFront"/>
              <a:lightRig dir="t" rig="soft"/>
            </a:scene3d>
            <a:sp3d prstMaterial="softEdge">
              <a:bevelT w="25400" h="25400"/>
            </a:sp3d>
          </a:bodyPr>
          <a:p>
            <a:r>
              <a:rPr kumimoji="0" lang="en-US"/>
              <a:t>Click to edit Master title style</a:t>
            </a:r>
          </a:p>
        </p:txBody>
      </p:sp>
      <p:sp>
        <p:nvSpPr>
          <p:cNvPr id="1048580" name="Text Placeholder 29"/>
          <p:cNvSpPr>
            <a:spLocks noGrp="1"/>
          </p:cNvSpPr>
          <p:nvPr>
            <p:ph type="body" idx="1"/>
          </p:nvPr>
        </p:nvSpPr>
        <p:spPr>
          <a:xfrm>
            <a:off x="457200" y="1481328"/>
            <a:ext cx="8229600" cy="4525963"/>
          </a:xfrm>
          <a:prstGeom prst="rect"/>
        </p:spPr>
        <p:txBody>
          <a:bodyPr vert="horz">
            <a:normAutofit/>
          </a:bodyPr>
          <a:p>
            <a:pPr eaLnBrk="1" hangingPunct="1" latinLnBrk="0" lvl="0"/>
            <a:r>
              <a:rPr kumimoji="0" lang="en-US"/>
              <a:t>Click to edit Master text styles</a:t>
            </a:r>
          </a:p>
          <a:p>
            <a:pPr eaLnBrk="1" hangingPunct="1" latinLnBrk="0" lvl="1"/>
            <a:r>
              <a:rPr kumimoji="0" lang="en-US"/>
              <a:t>Second level</a:t>
            </a:r>
          </a:p>
          <a:p>
            <a:pPr eaLnBrk="1" hangingPunct="1" latinLnBrk="0" lvl="2"/>
            <a:r>
              <a:rPr kumimoji="0" lang="en-US"/>
              <a:t>Third level</a:t>
            </a:r>
          </a:p>
          <a:p>
            <a:pPr eaLnBrk="1" hangingPunct="1" latinLnBrk="0" lvl="3"/>
            <a:r>
              <a:rPr kumimoji="0" lang="en-US"/>
              <a:t>Fourth level</a:t>
            </a:r>
          </a:p>
          <a:p>
            <a:pPr eaLnBrk="1" hangingPunct="1" latinLnBrk="0" lvl="4"/>
            <a:r>
              <a:rPr kumimoji="0" lang="en-US"/>
              <a:t>Fifth level</a:t>
            </a:r>
          </a:p>
        </p:txBody>
      </p:sp>
      <p:sp>
        <p:nvSpPr>
          <p:cNvPr id="1048581" name="Date Placeholder 9"/>
          <p:cNvSpPr>
            <a:spLocks noGrp="1"/>
          </p:cNvSpPr>
          <p:nvPr>
            <p:ph type="dt" sz="half" idx="2"/>
          </p:nvPr>
        </p:nvSpPr>
        <p:spPr>
          <a:xfrm>
            <a:off x="6727032" y="6407944"/>
            <a:ext cx="1920240" cy="365760"/>
          </a:xfrm>
          <a:prstGeom prst="rect"/>
        </p:spPr>
        <p:txBody>
          <a:bodyPr anchor="b" vert="horz"/>
          <a:lstStyle>
            <a:lvl1pPr algn="l" eaLnBrk="1" hangingPunct="1" latinLnBrk="0">
              <a:defRPr sz="1000" kumimoji="0">
                <a:solidFill>
                  <a:schemeClr val="tx1"/>
                </a:solidFill>
              </a:defRPr>
            </a:lvl1pPr>
          </a:lstStyle>
          <a:p>
            <a:fld id="{43BBCEB4-1D40-49CE-B6BD-8579C583FF15}" type="datetimeFigureOut">
              <a:rPr lang="en-US" smtClean="0"/>
              <a:t>3/11/2021</a:t>
            </a:fld>
            <a:endParaRPr dirty="0" lang="en-US"/>
          </a:p>
        </p:txBody>
      </p:sp>
      <p:sp>
        <p:nvSpPr>
          <p:cNvPr id="1048582" name="Footer Placeholder 21"/>
          <p:cNvSpPr>
            <a:spLocks noGrp="1"/>
          </p:cNvSpPr>
          <p:nvPr>
            <p:ph type="ftr" sz="quarter" idx="3"/>
          </p:nvPr>
        </p:nvSpPr>
        <p:spPr>
          <a:xfrm>
            <a:off x="4380072" y="6407944"/>
            <a:ext cx="2350681" cy="365125"/>
          </a:xfrm>
          <a:prstGeom prst="rect"/>
        </p:spPr>
        <p:txBody>
          <a:bodyPr anchor="b" vert="horz"/>
          <a:lstStyle>
            <a:lvl1pPr algn="r" eaLnBrk="1" hangingPunct="1" latinLnBrk="0">
              <a:defRPr sz="1000" kumimoji="0">
                <a:solidFill>
                  <a:schemeClr val="tx1"/>
                </a:solidFill>
              </a:defRPr>
            </a:lvl1pPr>
          </a:lstStyle>
          <a:p>
            <a:endParaRPr dirty="0" lang="en-US"/>
          </a:p>
        </p:txBody>
      </p:sp>
      <p:sp>
        <p:nvSpPr>
          <p:cNvPr id="1048583" name="Slide Number Placeholder 17"/>
          <p:cNvSpPr>
            <a:spLocks noGrp="1"/>
          </p:cNvSpPr>
          <p:nvPr>
            <p:ph type="sldNum" sz="quarter" idx="4"/>
          </p:nvPr>
        </p:nvSpPr>
        <p:spPr>
          <a:xfrm>
            <a:off x="8647272" y="6407944"/>
            <a:ext cx="365760" cy="365125"/>
          </a:xfrm>
          <a:prstGeom prst="rect"/>
        </p:spPr>
        <p:txBody>
          <a:bodyPr anchor="b" vert="horz"/>
          <a:lstStyle>
            <a:lvl1pPr algn="r" eaLnBrk="1" hangingPunct="1" latinLnBrk="0">
              <a:defRPr b="0" sz="1000" kumimoji="0">
                <a:solidFill>
                  <a:schemeClr val="tx1"/>
                </a:solidFill>
              </a:defRPr>
            </a:lvl1pPr>
          </a:lstStyle>
          <a:p>
            <a:fld id="{E39C88A4-45C4-47FF-B411-BE54557D3C84}"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eaLnBrk="1" hangingPunct="1" latinLnBrk="0" rtl="0">
        <a:spcBef>
          <a:spcPct val="0"/>
        </a:spcBef>
        <a:buNone/>
        <a:defRPr b="1" sz="4100" kern="1200" kumimoji="0">
          <a:solidFill>
            <a:schemeClr val="tx2"/>
          </a:solidFill>
          <a:effectLst>
            <a:outerShdw algn="tl" blurRad="31750" dir="5400000" dist="25400" rotWithShape="0">
              <a:srgbClr val="000000">
                <a:alpha val="25000"/>
              </a:srgbClr>
            </a:outerShdw>
          </a:effectLst>
          <a:latin typeface="+mj-lt"/>
          <a:ea typeface="+mj-ea"/>
          <a:cs typeface="+mj-cs"/>
        </a:defRPr>
      </a:lvl1pPr>
    </p:titleStyle>
    <p:bodyStyle>
      <a:lvl1pPr algn="l" eaLnBrk="1" hangingPunct="1" indent="-256032" latinLnBrk="0" marL="365760" rtl="0">
        <a:spcBef>
          <a:spcPts val="400"/>
        </a:spcBef>
        <a:spcAft>
          <a:spcPts val="0"/>
        </a:spcAft>
        <a:buClr>
          <a:schemeClr val="accent1"/>
        </a:buClr>
        <a:buSzPct val="68000"/>
        <a:buFont typeface="Wingdings 3"/>
        <a:buChar char=""/>
        <a:defRPr sz="2700" kern="1200" kumimoji="0">
          <a:solidFill>
            <a:schemeClr val="tx1"/>
          </a:solidFill>
          <a:latin typeface="+mn-lt"/>
          <a:ea typeface="+mn-ea"/>
          <a:cs typeface="+mn-cs"/>
        </a:defRPr>
      </a:lvl1pPr>
      <a:lvl2pPr algn="l" eaLnBrk="1" hangingPunct="1" indent="-228600" latinLnBrk="0" marL="621792" rtl="0">
        <a:spcBef>
          <a:spcPts val="324"/>
        </a:spcBef>
        <a:buClr>
          <a:schemeClr val="accent1"/>
        </a:buClr>
        <a:buFont typeface="Verdana"/>
        <a:buChar char="◦"/>
        <a:defRPr sz="2300" kern="1200" kumimoji="0">
          <a:solidFill>
            <a:schemeClr val="tx1"/>
          </a:solidFill>
          <a:latin typeface="+mn-lt"/>
          <a:ea typeface="+mn-ea"/>
          <a:cs typeface="+mn-cs"/>
        </a:defRPr>
      </a:lvl2pPr>
      <a:lvl3pPr algn="l" eaLnBrk="1" hangingPunct="1" indent="-228600" latinLnBrk="0" marL="859536" rtl="0">
        <a:spcBef>
          <a:spcPts val="350"/>
        </a:spcBef>
        <a:buClr>
          <a:schemeClr val="accent2"/>
        </a:buClr>
        <a:buSzPct val="100000"/>
        <a:buFont typeface="Wingdings 2"/>
        <a:buChar char=""/>
        <a:defRPr sz="2100" kern="1200" kumimoji="0">
          <a:solidFill>
            <a:schemeClr val="tx1"/>
          </a:solidFill>
          <a:latin typeface="+mn-lt"/>
          <a:ea typeface="+mn-ea"/>
          <a:cs typeface="+mn-cs"/>
        </a:defRPr>
      </a:lvl3pPr>
      <a:lvl4pPr algn="l" eaLnBrk="1" hangingPunct="1" indent="-228600" latinLnBrk="0" marL="1143000" rtl="0">
        <a:spcBef>
          <a:spcPts val="350"/>
        </a:spcBef>
        <a:buClr>
          <a:schemeClr val="accent2"/>
        </a:buClr>
        <a:buFont typeface="Wingdings 2"/>
        <a:buChar char=""/>
        <a:defRPr sz="1900" kern="1200" kumimoji="0">
          <a:solidFill>
            <a:schemeClr val="tx1"/>
          </a:solidFill>
          <a:latin typeface="+mn-lt"/>
          <a:ea typeface="+mn-ea"/>
          <a:cs typeface="+mn-cs"/>
        </a:defRPr>
      </a:lvl4pPr>
      <a:lvl5pPr algn="l" eaLnBrk="1" hangingPunct="1" indent="-228600" latinLnBrk="0" marL="1371600" rtl="0">
        <a:spcBef>
          <a:spcPts val="350"/>
        </a:spcBef>
        <a:buClr>
          <a:schemeClr val="accent2"/>
        </a:buClr>
        <a:buFont typeface="Wingdings 2"/>
        <a:buChar char=""/>
        <a:defRPr sz="1800" kern="1200" kumimoji="0">
          <a:solidFill>
            <a:schemeClr val="tx1"/>
          </a:solidFill>
          <a:latin typeface="+mn-lt"/>
          <a:ea typeface="+mn-ea"/>
          <a:cs typeface="+mn-cs"/>
        </a:defRPr>
      </a:lvl5pPr>
      <a:lvl6pPr algn="l" eaLnBrk="1" hangingPunct="1" indent="-228600" latinLnBrk="0" marL="1600200" rtl="0">
        <a:spcBef>
          <a:spcPts val="350"/>
        </a:spcBef>
        <a:buClr>
          <a:schemeClr val="accent3"/>
        </a:buClr>
        <a:buFont typeface="Wingdings 2"/>
        <a:buChar char=""/>
        <a:defRPr sz="1800" kern="1200" kumimoji="0">
          <a:solidFill>
            <a:schemeClr val="tx1"/>
          </a:solidFill>
          <a:latin typeface="+mn-lt"/>
          <a:ea typeface="+mn-ea"/>
          <a:cs typeface="+mn-cs"/>
        </a:defRPr>
      </a:lvl6pPr>
      <a:lvl7pPr algn="l" eaLnBrk="1" hangingPunct="1" indent="-228600" latinLnBrk="0" marL="1828800" rtl="0">
        <a:spcBef>
          <a:spcPts val="350"/>
        </a:spcBef>
        <a:buClr>
          <a:schemeClr val="accent3"/>
        </a:buClr>
        <a:buFont typeface="Wingdings 2"/>
        <a:buChar char=""/>
        <a:defRPr sz="1600" kern="1200" kumimoji="0">
          <a:solidFill>
            <a:schemeClr val="tx1"/>
          </a:solidFill>
          <a:latin typeface="+mn-lt"/>
          <a:ea typeface="+mn-ea"/>
          <a:cs typeface="+mn-cs"/>
        </a:defRPr>
      </a:lvl7pPr>
      <a:lvl8pPr algn="l" eaLnBrk="1" hangingPunct="1" indent="-228600" latinLnBrk="0" marL="2057400" rtl="0">
        <a:spcBef>
          <a:spcPts val="350"/>
        </a:spcBef>
        <a:buClr>
          <a:schemeClr val="accent3"/>
        </a:buClr>
        <a:buFont typeface="Wingdings 2"/>
        <a:buChar char=""/>
        <a:defRPr sz="1600" kern="1200" kumimoji="0">
          <a:solidFill>
            <a:schemeClr val="tx1"/>
          </a:solidFill>
          <a:latin typeface="+mn-lt"/>
          <a:ea typeface="+mn-ea"/>
          <a:cs typeface="+mn-cs"/>
        </a:defRPr>
      </a:lvl8pPr>
      <a:lvl9pPr algn="l" eaLnBrk="1" hangingPunct="1" indent="-228600" latinLnBrk="0" marL="2286000" rtl="0">
        <a:spcBef>
          <a:spcPts val="350"/>
        </a:spcBef>
        <a:buClr>
          <a:schemeClr val="accent3"/>
        </a:buClr>
        <a:buFont typeface="Wingdings 2"/>
        <a:buChar char=""/>
        <a:defRPr baseline="0" sz="16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Relationship Id="rId3" Type="http://schemas.openxmlformats.org/officeDocument/2006/relationships/notesSlide" Target="../notesSlides/notesSlide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34.xml.rels><?xml version="1.0" encoding="UTF-8" standalone="yes"?>
<Relationships xmlns="http://schemas.openxmlformats.org/package/2006/relationships"><Relationship Id="rId1" Type="http://schemas.openxmlformats.org/officeDocument/2006/relationships/oleObject" Target="../embeddings/oleObject0.bin"/><Relationship Id="rId2" Type="http://schemas.openxmlformats.org/officeDocument/2006/relationships/image" Target="../media/image15.emf"/><Relationship Id="rId3" Type="http://schemas.openxmlformats.org/officeDocument/2006/relationships/slideLayout" Target="../slideLayouts/slideLayout14.xml"/><Relationship Id="rId4" Type="http://schemas.openxmlformats.org/officeDocument/2006/relationships/notesSlide" Target="../notesSlides/notesSlide2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138.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hyperlink" Target="http://www.nature.com/nsu/011115/images/osteoporosis_160.jpg" TargetMode="External"/><Relationship Id="rId2" Type="http://schemas.openxmlformats.org/officeDocument/2006/relationships/image" Target="../media/image20.jpeg"/><Relationship Id="rId3"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hyperlink" Target="http://www.ei.educ.ab.ca/sch/fhs/biology/goiter.jpg" TargetMode="External"/><Relationship Id="rId2" Type="http://schemas.openxmlformats.org/officeDocument/2006/relationships/image" Target="../media/image22.jpeg"/><Relationship Id="rId3"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hyperlink" Target="//upload.wikimedia.org/wikipedia/commons/7/72/Beriberi_USNLM.jpg" TargetMode="External"/><Relationship Id="rId2" Type="http://schemas.openxmlformats.org/officeDocument/2006/relationships/image" Target="../media/image23.jpeg"/><Relationship Id="rId3"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146.xml.rels><?xml version="1.0" encoding="UTF-8" standalone="yes"?>
<Relationships xmlns="http://schemas.openxmlformats.org/package/2006/relationships"><Relationship Id="rId1" Type="http://schemas.openxmlformats.org/officeDocument/2006/relationships/hyperlink" Target="http://www.pathguy.com/lectures/nejm_scurvy.gif" TargetMode="External"/><Relationship Id="rId2" Type="http://schemas.openxmlformats.org/officeDocument/2006/relationships/image" Target="../media/image26.jpeg"/><Relationship Id="rId3"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hyperlink" Target="http://images.google.com/imgres?imgurl=http://www.nutrition.uu.se/studentprojects/group97/vita/eye2.jpg&amp;imgrefurl=http://www.nutrition.uu.se/studentprojects/group97/vita/xero.htm&amp;h=205&amp;w=310&amp;sz=10&amp;tbnid=le1xuM92eBEJ:&amp;tbnh=74&amp;tbnw=111&amp;start=12&amp;prev=/images?q=xerophthalmia&amp;hl=en&amp;lr=&amp;sa=N" TargetMode="External"/><Relationship Id="rId2" Type="http://schemas.openxmlformats.org/officeDocument/2006/relationships/image" Target="../media/image27.jpeg"/><Relationship Id="rId3"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hyperlink" Target="http://www.thachers.org/images/Rickets_family_1.jpg" TargetMode="External"/><Relationship Id="rId2" Type="http://schemas.openxmlformats.org/officeDocument/2006/relationships/image" Target="../media/image29.jpeg"/><Relationship Id="rId3" Type="http://schemas.openxmlformats.org/officeDocument/2006/relationships/hyperlink" Target="http://en.wikipedia.org/wiki/File:XrayRicketsLegssmall.jpg" TargetMode="External"/><Relationship Id="rId4" Type="http://schemas.openxmlformats.org/officeDocument/2006/relationships/image" Target="../media/image30.jpeg"/><Relationship Id="rId5"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hyperlink" Target="http://en.wikipedia.org/wiki/Solid" TargetMode="External"/><Relationship Id="rId2" Type="http://schemas.openxmlformats.org/officeDocument/2006/relationships/hyperlink" Target="http://en.wikipedia.org/wiki/Liquid" TargetMode="External"/><Relationship Id="rId3" Type="http://schemas.openxmlformats.org/officeDocument/2006/relationships/hyperlink" Target="http://en.wikipedia.org/wiki/Room_temperature" TargetMode="Externa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hyperlink" Target="http://en.wikipedia.org/wiki/Lard" TargetMode="External"/><Relationship Id="rId2" Type="http://schemas.openxmlformats.org/officeDocument/2006/relationships/hyperlink" Target="http://en.wikipedia.org/wiki/Fish_oil" TargetMode="External"/><Relationship Id="rId3" Type="http://schemas.openxmlformats.org/officeDocument/2006/relationships/hyperlink" Target="http://en.wikipedia.org/wiki/Butter" TargetMode="Externa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hyperlink" Target="http://en.wikipedia.org/wiki/Covalent_bond" TargetMode="External"/><Relationship Id="rId2" Type="http://schemas.openxmlformats.org/officeDocument/2006/relationships/hyperlink" Target="http://en.wikipedia.org/wiki/Double_bond" TargetMode="External"/><Relationship Id="rId3"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hyperlink" Target="http://en.wikipedia.org/wiki/Skin" TargetMode="External"/><Relationship Id="rId2" Type="http://schemas.openxmlformats.org/officeDocument/2006/relationships/hyperlink" Target="http://en.wikipedia.org/wiki/Hair" TargetMode="External"/><Relationship Id="rId3"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hyperlink" Target="http://en.wikipedia.org/wiki/Vitamin" TargetMode="External"/><Relationship Id="rId2" Type="http://schemas.openxmlformats.org/officeDocument/2006/relationships/hyperlink" Target="http://en.wikipedia.org/wiki/Thiamine" TargetMode="External"/><Relationship Id="rId3" Type="http://schemas.openxmlformats.org/officeDocument/2006/relationships/hyperlink" Target="http://en.wikipedia.org/wiki/Riboflavin" TargetMode="External"/><Relationship Id="rId4" Type="http://schemas.openxmlformats.org/officeDocument/2006/relationships/hyperlink" Target="http://en.wikipedia.org/wiki/Niacin" TargetMode="External"/><Relationship Id="rId5" Type="http://schemas.openxmlformats.org/officeDocument/2006/relationships/hyperlink" Target="http://en.wikipedia.org/wiki/Pantothenic_acid" TargetMode="External"/><Relationship Id="rId6" Type="http://schemas.openxmlformats.org/officeDocument/2006/relationships/hyperlink" Target="http://en.wikipedia.org/wiki/Pyridoxine" TargetMode="External"/><Relationship Id="rId7" Type="http://schemas.openxmlformats.org/officeDocument/2006/relationships/hyperlink" Target="http://en.wikipedia.org/wiki/Pyridoxal" TargetMode="External"/><Relationship Id="rId8" Type="http://schemas.openxmlformats.org/officeDocument/2006/relationships/hyperlink" Target="http://en.wikipedia.org/wiki/Pyridoxamine" TargetMode="External"/><Relationship Id="rId9" Type="http://schemas.openxmlformats.org/officeDocument/2006/relationships/hyperlink" Target="http://en.wikipedia.org/wiki/Pyridoxine_hydrochloride" TargetMode="External"/><Relationship Id="rId10" Type="http://schemas.openxmlformats.org/officeDocument/2006/relationships/hyperlink" Target="http://en.wikipedia.org/wiki/Biotin" TargetMode="External"/><Relationship Id="rId11" Type="http://schemas.openxmlformats.org/officeDocument/2006/relationships/hyperlink" Target="http://en.wikipedia.org/wiki/Folic_acid" TargetMode="External"/><Relationship Id="rId12" Type="http://schemas.openxmlformats.org/officeDocument/2006/relationships/hyperlink" Target="http://en.wikipedia.org/wiki/Cobalamin" TargetMode="External"/><Relationship Id="rId13" Type="http://schemas.openxmlformats.org/officeDocument/2006/relationships/hyperlink" Target="http://en.wikipedia.org/wiki/Cyanocobalamin" TargetMode="External"/><Relationship Id="rId1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hyperlink" Target="http://en.wikipedia.org/wiki/Metabolism" TargetMode="External"/><Relationship Id="rId2" Type="http://schemas.openxmlformats.org/officeDocument/2006/relationships/hyperlink" Target="http://en.wikipedia.org/wiki/Immune_system" TargetMode="External"/><Relationship Id="rId3" Type="http://schemas.openxmlformats.org/officeDocument/2006/relationships/hyperlink" Target="http://en.wikipedia.org/wiki/Nervous_system" TargetMode="External"/><Relationship Id="rId4" Type="http://schemas.openxmlformats.org/officeDocument/2006/relationships/hyperlink" Target="http://en.wikipedia.org/wiki/Cell_growth" TargetMode="External"/><Relationship Id="rId5" Type="http://schemas.openxmlformats.org/officeDocument/2006/relationships/hyperlink" Target="http://en.wikipedia.org/wiki/Cell_division" TargetMode="External"/><Relationship Id="rId6" Type="http://schemas.openxmlformats.org/officeDocument/2006/relationships/hyperlink" Target="http://en.wikipedia.org/wiki/Red_blood_cell" TargetMode="External"/><Relationship Id="rId7" Type="http://schemas.openxmlformats.org/officeDocument/2006/relationships/hyperlink" Target="http://en.wikipedia.org/wiki/Anemia" TargetMode="External"/><Relationship Id="rId8" Type="http://schemas.openxmlformats.org/officeDocument/2006/relationships/hyperlink" Target="http://en.wikipedia.org/wiki/Pancreatic_cancer" TargetMode="External"/><Relationship Id="rId9"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hyperlink" Target="http://en.wikipedia.org/wiki/Liver" TargetMode="External"/><Relationship Id="rId2" Type="http://schemas.openxmlformats.org/officeDocument/2006/relationships/hyperlink" Target="http://en.wikipedia.org/wiki/Lentil" TargetMode="External"/><Relationship Id="rId3" Type="http://schemas.openxmlformats.org/officeDocument/2006/relationships/hyperlink" Target="http://en.wikipedia.org/wiki/Nutritional_yeast" TargetMode="External"/><Relationship Id="rId4" Type="http://schemas.openxmlformats.org/officeDocument/2006/relationships/hyperlink" Target="http://en.wikipedia.org/wiki/Brewer&apos;s_yeast" TargetMode="External"/><Relationship Id="rId5" Type="http://schemas.openxmlformats.org/officeDocument/2006/relationships/hyperlink" Target="http://en.wikipedia.org/wiki/Molasses" TargetMode="External"/><Relationship Id="rId6"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hyperlink" Target="http://en.wikipedia.org/wiki/Antioxidant" TargetMode="External"/><Relationship Id="rId2" Type="http://schemas.openxmlformats.org/officeDocument/2006/relationships/hyperlink" Target="http://en.wikipedia.org/wiki/Oxidative_stress" TargetMode="External"/><Relationship Id="rId3" Type="http://schemas.openxmlformats.org/officeDocument/2006/relationships/hyperlink" Target="http://en.wikipedia.org/wiki/Cofactor_(biochemistry)" TargetMode="External"/><Relationship Id="rId4" Type="http://schemas.openxmlformats.org/officeDocument/2006/relationships/hyperlink" Target="http://en.wikipedia.org/wiki/Enzyme" TargetMode="External"/><Relationship Id="rId5"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hyperlink" Target="http://en.wikipedia.org/wiki/Orange_(fruit)" TargetMode="External"/><Relationship Id="rId2" Type="http://schemas.openxmlformats.org/officeDocument/2006/relationships/hyperlink" Target="http://en.wikipedia.org/wiki/Lemons" TargetMode="External"/><Relationship Id="rId3" Type="http://schemas.openxmlformats.org/officeDocument/2006/relationships/hyperlink" Target="http://en.wikipedia.org/wiki/Carrots" TargetMode="External"/><Relationship Id="rId4" Type="http://schemas.openxmlformats.org/officeDocument/2006/relationships/hyperlink" Target="http://en.wikipedia.org/wiki/Broccoli" TargetMode="External"/><Relationship Id="rId5" Type="http://schemas.openxmlformats.org/officeDocument/2006/relationships/hyperlink" Target="http://en.wikipedia.org/wiki/Potatoes" TargetMode="External"/><Relationship Id="rId6" Type="http://schemas.openxmlformats.org/officeDocument/2006/relationships/hyperlink" Target="http://en.wikipedia.org/wiki/Cabbage" TargetMode="External"/><Relationship Id="rId7" Type="http://schemas.openxmlformats.org/officeDocument/2006/relationships/hyperlink" Target="http://en.wikipedia.org/wiki/Spinach" TargetMode="External"/><Relationship Id="rId8" Type="http://schemas.openxmlformats.org/officeDocument/2006/relationships/hyperlink" Target="http://en.wikipedia.org/wiki/Paprika" TargetMode="External"/><Relationship Id="rId9" Type="http://schemas.openxmlformats.org/officeDocument/2006/relationships/hyperlink" Target="http://en.wikipedia.org/wiki/Candy" TargetMode="External"/><Relationship Id="rId10" Type="http://schemas.openxmlformats.org/officeDocument/2006/relationships/hyperlink" Target="http://en.wikipedia.org/wiki/Soft_drink" TargetMode="External"/><Relationship Id="rId1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hyperlink" Target="http://dictionary.reference.com/browse/the" TargetMode="External"/><Relationship Id="rId2" Type="http://schemas.openxmlformats.org/officeDocument/2006/relationships/hyperlink" Target="http://dictionary.reference.com/browse/energy" TargetMode="External"/><Relationship Id="rId3"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hyperlink" Target="http://www.purchon.com/biology/diet.htm" TargetMode="Externa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hyperlink" Target="http://www.purchon.com/biology/diet.htm" TargetMode="Externa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hyperlink" Target="http://www.keepkidshealthy.com/growthcharts/girlsbirth.gif" TargetMode="External"/><Relationship Id="rId2" Type="http://schemas.openxmlformats.org/officeDocument/2006/relationships/hyperlink" Target="http://www.keepkidshealthy.com/growthcharts/boysbirth.gif" TargetMode="External"/><Relationship Id="rId3" Type="http://schemas.openxmlformats.org/officeDocument/2006/relationships/image" Target="../media/image13.png"/><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pic>
        <p:nvPicPr>
          <p:cNvPr id="2097152" name="Picture 2" descr="http://1.bp.blogspot.com/-1tGeF45AYxE/UHPc_7sgJ_I/AAAAAAAAAU4/KOR4zLYiwm0/s1600/Nutrition+in+Kenya.jpg"/>
          <p:cNvPicPr>
            <a:picLocks noChangeAspect="1" noChangeArrowheads="1"/>
          </p:cNvPicPr>
          <p:nvPr/>
        </p:nvPicPr>
        <p:blipFill>
          <a:blip xmlns:r="http://schemas.openxmlformats.org/officeDocument/2006/relationships" r:embed="rId1" cstate="print"/>
          <a:srcRect/>
          <a:stretch>
            <a:fillRect/>
          </a:stretch>
        </p:blipFill>
        <p:spPr bwMode="auto">
          <a:xfrm>
            <a:off x="0" y="0"/>
            <a:ext cx="9144000" cy="6858000"/>
          </a:xfrm>
          <a:prstGeom prst="rect"/>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03" name="Content Placeholder 2"/>
          <p:cNvSpPr>
            <a:spLocks noGrp="1"/>
          </p:cNvSpPr>
          <p:nvPr>
            <p:ph idx="1"/>
          </p:nvPr>
        </p:nvSpPr>
        <p:spPr>
          <a:xfrm>
            <a:off x="228600" y="228600"/>
            <a:ext cx="8686800" cy="6400800"/>
          </a:xfrm>
        </p:spPr>
        <p:txBody>
          <a:bodyPr>
            <a:normAutofit/>
          </a:bodyPr>
          <a:p>
            <a:pPr>
              <a:buNone/>
            </a:pPr>
            <a:r>
              <a:rPr dirty="0" sz="3200" lang="en-US">
                <a:latin typeface="Times New Roman" pitchFamily="18" charset="0"/>
                <a:cs typeface="Times New Roman" pitchFamily="18" charset="0"/>
              </a:rPr>
              <a:t> Nutrients are classified into six broad groups:- </a:t>
            </a:r>
          </a:p>
          <a:p>
            <a:pPr>
              <a:buFont typeface="Wingdings" pitchFamily="2" charset="2"/>
              <a:buChar char="Ø"/>
            </a:pPr>
            <a:r>
              <a:rPr b="1" dirty="0" sz="3200" lang="en-US">
                <a:solidFill>
                  <a:srgbClr val="00B050"/>
                </a:solidFill>
                <a:latin typeface="Times New Roman" pitchFamily="18" charset="0"/>
                <a:cs typeface="Times New Roman" pitchFamily="18" charset="0"/>
              </a:rPr>
              <a:t>Carbohydrates	</a:t>
            </a:r>
          </a:p>
          <a:p>
            <a:pPr>
              <a:buFont typeface="Wingdings" pitchFamily="2" charset="2"/>
              <a:buChar char="Ø"/>
            </a:pPr>
            <a:r>
              <a:rPr b="1" dirty="0" sz="3200" lang="en-US">
                <a:solidFill>
                  <a:srgbClr val="00B050"/>
                </a:solidFill>
                <a:latin typeface="Times New Roman" pitchFamily="18" charset="0"/>
                <a:cs typeface="Times New Roman" pitchFamily="18" charset="0"/>
              </a:rPr>
              <a:t> proteins</a:t>
            </a:r>
          </a:p>
          <a:p>
            <a:pPr>
              <a:buFont typeface="Wingdings" pitchFamily="2" charset="2"/>
              <a:buChar char="Ø"/>
            </a:pPr>
            <a:r>
              <a:rPr b="1" dirty="0" sz="3200" lang="en-US">
                <a:solidFill>
                  <a:srgbClr val="00B050"/>
                </a:solidFill>
                <a:latin typeface="Times New Roman" pitchFamily="18" charset="0"/>
                <a:cs typeface="Times New Roman" pitchFamily="18" charset="0"/>
              </a:rPr>
              <a:t>Fats</a:t>
            </a:r>
          </a:p>
          <a:p>
            <a:pPr>
              <a:buFont typeface="Wingdings" pitchFamily="2" charset="2"/>
              <a:buChar char="Ø"/>
            </a:pPr>
            <a:r>
              <a:rPr b="1" dirty="0" sz="3200" lang="en-US">
                <a:solidFill>
                  <a:srgbClr val="00B050"/>
                </a:solidFill>
                <a:latin typeface="Times New Roman" pitchFamily="18" charset="0"/>
                <a:cs typeface="Times New Roman" pitchFamily="18" charset="0"/>
              </a:rPr>
              <a:t>Vitamins</a:t>
            </a:r>
          </a:p>
          <a:p>
            <a:pPr>
              <a:buFont typeface="Wingdings" pitchFamily="2" charset="2"/>
              <a:buChar char="Ø"/>
            </a:pPr>
            <a:r>
              <a:rPr b="1" dirty="0" sz="3200" lang="en-US">
                <a:solidFill>
                  <a:srgbClr val="00B050"/>
                </a:solidFill>
                <a:latin typeface="Times New Roman" pitchFamily="18" charset="0"/>
                <a:cs typeface="Times New Roman" pitchFamily="18" charset="0"/>
              </a:rPr>
              <a:t>Minerals</a:t>
            </a:r>
          </a:p>
          <a:p>
            <a:pPr>
              <a:buFont typeface="Wingdings" pitchFamily="2" charset="2"/>
              <a:buChar char="Ø"/>
            </a:pPr>
            <a:r>
              <a:rPr b="1" dirty="0" sz="3200" lang="en-US">
                <a:solidFill>
                  <a:srgbClr val="00B050"/>
                </a:solidFill>
                <a:latin typeface="Times New Roman" pitchFamily="18" charset="0"/>
                <a:cs typeface="Times New Roman" pitchFamily="18" charset="0"/>
              </a:rPr>
              <a:t>water.</a:t>
            </a:r>
          </a:p>
          <a:p>
            <a:pPr>
              <a:buNone/>
            </a:pPr>
            <a:r>
              <a:rPr b="1" dirty="0" sz="3200" lang="en-US">
                <a:solidFill>
                  <a:srgbClr val="00B050"/>
                </a:solidFill>
                <a:latin typeface="Times New Roman" pitchFamily="18" charset="0"/>
                <a:cs typeface="Times New Roman" pitchFamily="18" charset="0"/>
              </a:rPr>
              <a:t>    Water is not technically a nutrient, but it is essential for the utilization of nutrients.</a:t>
            </a:r>
          </a:p>
          <a:p>
            <a:pPr>
              <a:buNone/>
            </a:pPr>
            <a:r>
              <a:rPr b="1" dirty="0" sz="3200" lang="en-US">
                <a:solidFill>
                  <a:srgbClr val="00B050"/>
                </a:solidFill>
                <a:latin typeface="Times New Roman" pitchFamily="18" charset="0"/>
                <a:cs typeface="Times New Roman" pitchFamily="18" charset="0"/>
              </a:rPr>
              <a:t>NOTE: The first 2 groups form 2/3 of the diet with the remainder forming 1/3</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048603">
                                            <p:txEl>
                                              <p:pRg st="1" end="1"/>
                                            </p:txEl>
                                          </p:spTgt>
                                        </p:tgtEl>
                                        <p:attrNameLst>
                                          <p:attrName>style.visibility</p:attrName>
                                        </p:attrNameLst>
                                      </p:cBhvr>
                                      <p:to>
                                        <p:strVal val="visible"/>
                                      </p:to>
                                    </p:set>
                                    <p:anim calcmode="lin" valueType="num">
                                      <p:cBhvr additive="base">
                                        <p:cTn dur="500" fill="hold" id="7"/>
                                        <p:tgtEl>
                                          <p:spTgt spid="1048603">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03">
                                            <p:txEl>
                                              <p:pRg st="1" end="1"/>
                                            </p:txEl>
                                          </p:spTgt>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048603">
                                            <p:txEl>
                                              <p:pRg st="2" end="2"/>
                                            </p:txEl>
                                          </p:spTgt>
                                        </p:tgtEl>
                                        <p:attrNameLst>
                                          <p:attrName>style.visibility</p:attrName>
                                        </p:attrNameLst>
                                      </p:cBhvr>
                                      <p:to>
                                        <p:strVal val="visible"/>
                                      </p:to>
                                    </p:set>
                                    <p:anim calcmode="lin" valueType="num">
                                      <p:cBhvr additive="base">
                                        <p:cTn dur="500" fill="hold" id="11"/>
                                        <p:tgtEl>
                                          <p:spTgt spid="1048603">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1048603">
                                            <p:txEl>
                                              <p:pRg st="2" end="2"/>
                                            </p:txEl>
                                          </p:spTgt>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048603">
                                            <p:txEl>
                                              <p:pRg st="3" end="3"/>
                                            </p:txEl>
                                          </p:spTgt>
                                        </p:tgtEl>
                                        <p:attrNameLst>
                                          <p:attrName>style.visibility</p:attrName>
                                        </p:attrNameLst>
                                      </p:cBhvr>
                                      <p:to>
                                        <p:strVal val="visible"/>
                                      </p:to>
                                    </p:set>
                                    <p:anim calcmode="lin" valueType="num">
                                      <p:cBhvr additive="base">
                                        <p:cTn dur="500" fill="hold" id="15"/>
                                        <p:tgtEl>
                                          <p:spTgt spid="1048603">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16"/>
                                        <p:tgtEl>
                                          <p:spTgt spid="1048603">
                                            <p:txEl>
                                              <p:pRg st="3" end="3"/>
                                            </p:txEl>
                                          </p:spTgt>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048603">
                                            <p:txEl>
                                              <p:pRg st="4" end="4"/>
                                            </p:txEl>
                                          </p:spTgt>
                                        </p:tgtEl>
                                        <p:attrNameLst>
                                          <p:attrName>style.visibility</p:attrName>
                                        </p:attrNameLst>
                                      </p:cBhvr>
                                      <p:to>
                                        <p:strVal val="visible"/>
                                      </p:to>
                                    </p:set>
                                    <p:anim calcmode="lin" valueType="num">
                                      <p:cBhvr additive="base">
                                        <p:cTn dur="500" fill="hold" id="19"/>
                                        <p:tgtEl>
                                          <p:spTgt spid="1048603">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03">
                                            <p:txEl>
                                              <p:pRg st="4" end="4"/>
                                            </p:txEl>
                                          </p:spTgt>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048603">
                                            <p:txEl>
                                              <p:pRg st="5" end="5"/>
                                            </p:txEl>
                                          </p:spTgt>
                                        </p:tgtEl>
                                        <p:attrNameLst>
                                          <p:attrName>style.visibility</p:attrName>
                                        </p:attrNameLst>
                                      </p:cBhvr>
                                      <p:to>
                                        <p:strVal val="visible"/>
                                      </p:to>
                                    </p:set>
                                    <p:anim calcmode="lin" valueType="num">
                                      <p:cBhvr additive="base">
                                        <p:cTn dur="500" fill="hold" id="23"/>
                                        <p:tgtEl>
                                          <p:spTgt spid="1048603">
                                            <p:txEl>
                                              <p:pRg st="5" end="5"/>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8603">
                                            <p:txEl>
                                              <p:pRg st="5" end="5"/>
                                            </p:txEl>
                                          </p:spTgt>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1048603">
                                            <p:txEl>
                                              <p:pRg st="6" end="6"/>
                                            </p:txEl>
                                          </p:spTgt>
                                        </p:tgtEl>
                                        <p:attrNameLst>
                                          <p:attrName>style.visibility</p:attrName>
                                        </p:attrNameLst>
                                      </p:cBhvr>
                                      <p:to>
                                        <p:strVal val="visible"/>
                                      </p:to>
                                    </p:set>
                                    <p:anim calcmode="lin" valueType="num">
                                      <p:cBhvr additive="base">
                                        <p:cTn dur="500" fill="hold" id="27"/>
                                        <p:tgtEl>
                                          <p:spTgt spid="1048603">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1048603">
                                            <p:txEl>
                                              <p:pRg st="6" end="6"/>
                                            </p:txEl>
                                          </p:spTgt>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1048603">
                                            <p:txEl>
                                              <p:pRg st="7" end="7"/>
                                            </p:txEl>
                                          </p:spTgt>
                                        </p:tgtEl>
                                        <p:attrNameLst>
                                          <p:attrName>style.visibility</p:attrName>
                                        </p:attrNameLst>
                                      </p:cBhvr>
                                      <p:to>
                                        <p:strVal val="visible"/>
                                      </p:to>
                                    </p:set>
                                    <p:anim calcmode="lin" valueType="num">
                                      <p:cBhvr additive="base">
                                        <p:cTn dur="500" fill="hold" id="31"/>
                                        <p:tgtEl>
                                          <p:spTgt spid="1048603">
                                            <p:txEl>
                                              <p:pRg st="7" end="7"/>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1048603">
                                            <p:txEl>
                                              <p:pRg st="7" end="7"/>
                                            </p:txEl>
                                          </p:spTgt>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1048603">
                                            <p:txEl>
                                              <p:pRg st="8" end="8"/>
                                            </p:txEl>
                                          </p:spTgt>
                                        </p:tgtEl>
                                        <p:attrNameLst>
                                          <p:attrName>style.visibility</p:attrName>
                                        </p:attrNameLst>
                                      </p:cBhvr>
                                      <p:to>
                                        <p:strVal val="visible"/>
                                      </p:to>
                                    </p:set>
                                    <p:anim calcmode="lin" valueType="num">
                                      <p:cBhvr additive="base">
                                        <p:cTn dur="500" fill="hold" id="35"/>
                                        <p:tgtEl>
                                          <p:spTgt spid="1048603">
                                            <p:txEl>
                                              <p:pRg st="8" end="8"/>
                                            </p:txEl>
                                          </p:spTgt>
                                        </p:tgtEl>
                                        <p:attrNameLst>
                                          <p:attrName>ppt_x</p:attrName>
                                        </p:attrNameLst>
                                      </p:cBhvr>
                                      <p:tavLst>
                                        <p:tav tm="0">
                                          <p:val>
                                            <p:strVal val="#ppt_x"/>
                                          </p:val>
                                        </p:tav>
                                        <p:tav tm="100000">
                                          <p:val>
                                            <p:strVal val="#ppt_x"/>
                                          </p:val>
                                        </p:tav>
                                      </p:tavLst>
                                    </p:anim>
                                    <p:anim calcmode="lin" valueType="num">
                                      <p:cBhvr additive="base">
                                        <p:cTn dur="500" fill="hold" id="36"/>
                                        <p:tgtEl>
                                          <p:spTgt spid="10486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832" name="Rectangle 2"/>
          <p:cNvSpPr>
            <a:spLocks noGrp="1" noChangeArrowheads="1"/>
          </p:cNvSpPr>
          <p:nvPr>
            <p:ph type="title"/>
          </p:nvPr>
        </p:nvSpPr>
        <p:spPr>
          <a:xfrm>
            <a:off x="457200" y="704088"/>
            <a:ext cx="8229600" cy="515112"/>
          </a:xfrm>
        </p:spPr>
        <p:txBody>
          <a:bodyPr>
            <a:normAutofit fontScale="90000"/>
          </a:bodyPr>
          <a:p>
            <a:pPr eaLnBrk="1" hangingPunct="1"/>
            <a:r>
              <a:rPr dirty="0" lang="en-US"/>
              <a:t>Stunting</a:t>
            </a:r>
          </a:p>
        </p:txBody>
      </p:sp>
      <p:sp>
        <p:nvSpPr>
          <p:cNvPr id="1048833" name="Text Box 6"/>
          <p:cNvSpPr txBox="1">
            <a:spLocks noChangeArrowheads="1"/>
          </p:cNvSpPr>
          <p:nvPr/>
        </p:nvSpPr>
        <p:spPr bwMode="auto">
          <a:xfrm>
            <a:off x="4692650" y="1219200"/>
            <a:ext cx="233680" cy="358140"/>
          </a:xfrm>
          <a:prstGeom prst="rect"/>
          <a:noFill/>
          <a:ln w="9525">
            <a:noFill/>
            <a:miter lim="800000"/>
            <a:headEnd/>
            <a:tailEnd/>
          </a:ln>
        </p:spPr>
        <p:txBody>
          <a:bodyPr wrap="none">
            <a:spAutoFit/>
          </a:bodyPr>
          <a:p>
            <a:endParaRPr lang="en-US"/>
          </a:p>
        </p:txBody>
      </p:sp>
      <p:sp>
        <p:nvSpPr>
          <p:cNvPr id="1048834" name="Text Box 7"/>
          <p:cNvSpPr txBox="1">
            <a:spLocks noChangeArrowheads="1"/>
          </p:cNvSpPr>
          <p:nvPr/>
        </p:nvSpPr>
        <p:spPr bwMode="auto">
          <a:xfrm>
            <a:off x="381000" y="1295400"/>
            <a:ext cx="8458200" cy="3469640"/>
          </a:xfrm>
          <a:prstGeom prst="rect"/>
          <a:noFill/>
          <a:ln w="9525">
            <a:noFill/>
            <a:miter lim="800000"/>
            <a:headEnd/>
            <a:tailEnd/>
          </a:ln>
        </p:spPr>
        <p:txBody>
          <a:bodyPr wrap="square">
            <a:spAutoFit/>
          </a:bodyPr>
          <a:p>
            <a:r>
              <a:rPr dirty="0" sz="3200" lang="en-US"/>
              <a:t>These girls are:</a:t>
            </a:r>
          </a:p>
          <a:p>
            <a:endParaRPr dirty="0" sz="3200" lang="en-US"/>
          </a:p>
          <a:p>
            <a:r>
              <a:rPr dirty="0" sz="3200" lang="en-US"/>
              <a:t>From same school and the same </a:t>
            </a:r>
          </a:p>
          <a:p>
            <a:r>
              <a:rPr dirty="0" sz="3200" lang="en-US"/>
              <a:t>neighborhood</a:t>
            </a:r>
          </a:p>
          <a:p>
            <a:endParaRPr dirty="0" sz="3200" lang="en-US"/>
          </a:p>
          <a:p>
            <a:r>
              <a:rPr b="1" dirty="0" sz="3200" lang="en-US"/>
              <a:t>Both have the same birthday</a:t>
            </a:r>
          </a:p>
          <a:p>
            <a:endParaRPr b="1" dirty="0" sz="320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835" name="Rectangle 3"/>
          <p:cNvSpPr>
            <a:spLocks noGrp="1" noChangeArrowheads="1"/>
          </p:cNvSpPr>
          <p:nvPr>
            <p:ph idx="1"/>
          </p:nvPr>
        </p:nvSpPr>
        <p:spPr>
          <a:xfrm>
            <a:off x="152400" y="914400"/>
            <a:ext cx="8839200" cy="5715000"/>
          </a:xfrm>
        </p:spPr>
        <p:txBody>
          <a:bodyPr>
            <a:normAutofit/>
          </a:bodyPr>
          <a:p>
            <a:pPr eaLnBrk="1" hangingPunct="1">
              <a:lnSpc>
                <a:spcPct val="90000"/>
              </a:lnSpc>
              <a:buNone/>
            </a:pPr>
            <a:r>
              <a:rPr b="1" dirty="0" sz="3200" lang="en-US">
                <a:latin typeface="Times New Roman" pitchFamily="18" charset="0"/>
                <a:cs typeface="Times New Roman" pitchFamily="18" charset="0"/>
              </a:rPr>
              <a:t>Poor nutrition plays major role</a:t>
            </a:r>
          </a:p>
          <a:p>
            <a:pPr eaLnBrk="1" hangingPunct="1">
              <a:lnSpc>
                <a:spcPct val="90000"/>
              </a:lnSpc>
            </a:pPr>
            <a:r>
              <a:rPr dirty="0" sz="3200" lang="en-US">
                <a:latin typeface="Times New Roman" pitchFamily="18" charset="0"/>
                <a:cs typeface="Times New Roman" pitchFamily="18" charset="0"/>
              </a:rPr>
              <a:t>Role of environment: improvements in average height shown by populations over last century (impact of genetic influence subsumed by level of socio-economic development)</a:t>
            </a:r>
          </a:p>
          <a:p>
            <a:pPr eaLnBrk="1" hangingPunct="1">
              <a:lnSpc>
                <a:spcPct val="90000"/>
              </a:lnSpc>
              <a:buFont typeface="Wingdings" pitchFamily="2" charset="2"/>
              <a:buChar char="è"/>
            </a:pPr>
            <a:r>
              <a:rPr dirty="0" sz="3200" lang="en-US">
                <a:latin typeface="Times New Roman" pitchFamily="18" charset="0"/>
                <a:cs typeface="Times New Roman" pitchFamily="18" charset="0"/>
              </a:rPr>
              <a:t>In 1833, British children were as tall as children today from India and Guatemala</a:t>
            </a:r>
          </a:p>
          <a:p>
            <a:pPr eaLnBrk="1" hangingPunct="1">
              <a:lnSpc>
                <a:spcPct val="90000"/>
              </a:lnSpc>
              <a:buFont typeface="Wingdings" pitchFamily="2" charset="2"/>
              <a:buChar char="è"/>
            </a:pPr>
            <a:r>
              <a:rPr dirty="0" sz="3200" lang="en-US">
                <a:latin typeface="Times New Roman" pitchFamily="18" charset="0"/>
                <a:cs typeface="Times New Roman" pitchFamily="18" charset="0"/>
              </a:rPr>
              <a:t>All immigrant populations have same height after 3 generations in US</a:t>
            </a:r>
          </a:p>
          <a:p>
            <a:pPr eaLnBrk="1" hangingPunct="1">
              <a:lnSpc>
                <a:spcPct val="90000"/>
              </a:lnSpc>
            </a:pPr>
            <a:endParaRPr dirty="0" sz="3200" lang="en-US">
              <a:latin typeface="Times New Roman" pitchFamily="18" charset="0"/>
              <a:cs typeface="Times New Roman" pitchFamily="18" charset="0"/>
            </a:endParaRPr>
          </a:p>
        </p:txBody>
      </p:sp>
      <p:sp>
        <p:nvSpPr>
          <p:cNvPr id="1048836" name="Rectangle 2"/>
          <p:cNvSpPr>
            <a:spLocks noGrp="1" noChangeArrowheads="1"/>
          </p:cNvSpPr>
          <p:nvPr>
            <p:ph type="title"/>
          </p:nvPr>
        </p:nvSpPr>
        <p:spPr>
          <a:xfrm>
            <a:off x="457200" y="228600"/>
            <a:ext cx="8229600" cy="762000"/>
          </a:xfrm>
        </p:spPr>
        <p:txBody>
          <a:bodyPr>
            <a:normAutofit/>
          </a:bodyPr>
          <a:p>
            <a:pPr eaLnBrk="1" hangingPunct="1"/>
            <a:r>
              <a:rPr dirty="0" lang="en-US"/>
              <a:t>Stunting: Causes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35">
                                            <p:txEl>
                                              <p:pRg st="0" end="0"/>
                                            </p:txEl>
                                          </p:spTgt>
                                        </p:tgtEl>
                                        <p:attrNameLst>
                                          <p:attrName>style.visibility</p:attrName>
                                        </p:attrNameLst>
                                      </p:cBhvr>
                                      <p:to>
                                        <p:strVal val="visible"/>
                                      </p:to>
                                    </p:set>
                                    <p:anim calcmode="lin" valueType="num">
                                      <p:cBhvr additive="base">
                                        <p:cTn dur="500" fill="hold" id="7"/>
                                        <p:tgtEl>
                                          <p:spTgt spid="104883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35">
                                            <p:txEl>
                                              <p:pRg st="1" end="1"/>
                                            </p:txEl>
                                          </p:spTgt>
                                        </p:tgtEl>
                                        <p:attrNameLst>
                                          <p:attrName>style.visibility</p:attrName>
                                        </p:attrNameLst>
                                      </p:cBhvr>
                                      <p:to>
                                        <p:strVal val="visible"/>
                                      </p:to>
                                    </p:set>
                                    <p:anim calcmode="lin" valueType="num">
                                      <p:cBhvr additive="base">
                                        <p:cTn dur="500" fill="hold" id="13"/>
                                        <p:tgtEl>
                                          <p:spTgt spid="1048835">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35">
                                            <p:txEl>
                                              <p:pRg st="2" end="2"/>
                                            </p:txEl>
                                          </p:spTgt>
                                        </p:tgtEl>
                                        <p:attrNameLst>
                                          <p:attrName>style.visibility</p:attrName>
                                        </p:attrNameLst>
                                      </p:cBhvr>
                                      <p:to>
                                        <p:strVal val="visible"/>
                                      </p:to>
                                    </p:set>
                                    <p:anim calcmode="lin" valueType="num">
                                      <p:cBhvr additive="base">
                                        <p:cTn dur="500" fill="hold" id="19"/>
                                        <p:tgtEl>
                                          <p:spTgt spid="1048835">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835">
                                            <p:txEl>
                                              <p:pRg st="3" end="3"/>
                                            </p:txEl>
                                          </p:spTgt>
                                        </p:tgtEl>
                                        <p:attrNameLst>
                                          <p:attrName>style.visibility</p:attrName>
                                        </p:attrNameLst>
                                      </p:cBhvr>
                                      <p:to>
                                        <p:strVal val="visible"/>
                                      </p:to>
                                    </p:set>
                                    <p:anim calcmode="lin" valueType="num">
                                      <p:cBhvr additive="base">
                                        <p:cTn dur="500" fill="hold" id="25"/>
                                        <p:tgtEl>
                                          <p:spTgt spid="1048835">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5"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840" name="Rectangle 3"/>
          <p:cNvSpPr>
            <a:spLocks noGrp="1" noChangeArrowheads="1"/>
          </p:cNvSpPr>
          <p:nvPr>
            <p:ph idx="1"/>
          </p:nvPr>
        </p:nvSpPr>
        <p:spPr>
          <a:xfrm>
            <a:off x="152400" y="838200"/>
            <a:ext cx="8839200" cy="5791200"/>
          </a:xfrm>
        </p:spPr>
        <p:txBody>
          <a:bodyPr>
            <a:noAutofit/>
          </a:bodyPr>
          <a:p>
            <a:pPr eaLnBrk="1" hangingPunct="1">
              <a:lnSpc>
                <a:spcPct val="90000"/>
              </a:lnSpc>
            </a:pPr>
            <a:r>
              <a:rPr dirty="0" sz="3200" lang="en-US">
                <a:latin typeface="Times New Roman" pitchFamily="18" charset="0"/>
                <a:cs typeface="Times New Roman" pitchFamily="18" charset="0"/>
              </a:rPr>
              <a:t>Age of onset varies, but usually </a:t>
            </a:r>
            <a:r>
              <a:rPr b="1" dirty="0" sz="3200" lang="en-US">
                <a:latin typeface="Times New Roman" pitchFamily="18" charset="0"/>
                <a:cs typeface="Times New Roman" pitchFamily="18" charset="0"/>
              </a:rPr>
              <a:t>in first 2-3 years of life</a:t>
            </a:r>
          </a:p>
          <a:p>
            <a:pPr eaLnBrk="1" hangingPunct="1">
              <a:lnSpc>
                <a:spcPct val="90000"/>
              </a:lnSpc>
            </a:pPr>
            <a:r>
              <a:rPr dirty="0" sz="3200" lang="en-US">
                <a:latin typeface="Times New Roman" pitchFamily="18" charset="0"/>
                <a:cs typeface="Times New Roman" pitchFamily="18" charset="0"/>
              </a:rPr>
              <a:t>First few months, infants in developing countries grow just as quickly as children in reference populations</a:t>
            </a:r>
          </a:p>
          <a:p>
            <a:pPr eaLnBrk="1" hangingPunct="1" lvl="1">
              <a:lnSpc>
                <a:spcPct val="90000"/>
              </a:lnSpc>
            </a:pPr>
            <a:r>
              <a:rPr dirty="0" sz="3200" lang="en-US">
                <a:latin typeface="Times New Roman" pitchFamily="18" charset="0"/>
                <a:cs typeface="Times New Roman" pitchFamily="18" charset="0"/>
              </a:rPr>
              <a:t>Growth retardation starts from 2-6 month of life (often associated with weaning)</a:t>
            </a:r>
          </a:p>
          <a:p>
            <a:pPr eaLnBrk="1" hangingPunct="1" lvl="1">
              <a:lnSpc>
                <a:spcPct val="90000"/>
              </a:lnSpc>
            </a:pPr>
            <a:r>
              <a:rPr dirty="0" sz="3200" lang="en-US">
                <a:latin typeface="Times New Roman" pitchFamily="18" charset="0"/>
                <a:cs typeface="Times New Roman" pitchFamily="18" charset="0"/>
              </a:rPr>
              <a:t>Infants at risk during this time because of high nutritional requirements and high rates of infections (breast fed infants often protected)</a:t>
            </a:r>
          </a:p>
        </p:txBody>
      </p:sp>
      <p:sp>
        <p:nvSpPr>
          <p:cNvPr id="1048841" name="Rectangle 2"/>
          <p:cNvSpPr>
            <a:spLocks noGrp="1" noChangeArrowheads="1"/>
          </p:cNvSpPr>
          <p:nvPr>
            <p:ph type="title"/>
          </p:nvPr>
        </p:nvSpPr>
        <p:spPr>
          <a:xfrm>
            <a:off x="457200" y="152400"/>
            <a:ext cx="8229600" cy="685800"/>
          </a:xfrm>
        </p:spPr>
        <p:txBody>
          <a:bodyPr>
            <a:normAutofit/>
          </a:bodyPr>
          <a:p>
            <a:pPr eaLnBrk="1" hangingPunct="1"/>
            <a:r>
              <a:rPr dirty="0" lang="en-US"/>
              <a:t>Stunting: Timing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40">
                                            <p:txEl>
                                              <p:pRg st="0" end="0"/>
                                            </p:txEl>
                                          </p:spTgt>
                                        </p:tgtEl>
                                        <p:attrNameLst>
                                          <p:attrName>style.visibility</p:attrName>
                                        </p:attrNameLst>
                                      </p:cBhvr>
                                      <p:to>
                                        <p:strVal val="visible"/>
                                      </p:to>
                                    </p:set>
                                    <p:anim calcmode="lin" valueType="num">
                                      <p:cBhvr additive="base">
                                        <p:cTn dur="500" fill="hold" id="7"/>
                                        <p:tgtEl>
                                          <p:spTgt spid="104884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40">
                                            <p:txEl>
                                              <p:pRg st="1" end="1"/>
                                            </p:txEl>
                                          </p:spTgt>
                                        </p:tgtEl>
                                        <p:attrNameLst>
                                          <p:attrName>style.visibility</p:attrName>
                                        </p:attrNameLst>
                                      </p:cBhvr>
                                      <p:to>
                                        <p:strVal val="visible"/>
                                      </p:to>
                                    </p:set>
                                    <p:anim calcmode="lin" valueType="num">
                                      <p:cBhvr additive="base">
                                        <p:cTn dur="500" fill="hold" id="13"/>
                                        <p:tgtEl>
                                          <p:spTgt spid="1048840">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40">
                                            <p:txEl>
                                              <p:pRg st="1" end="1"/>
                                            </p:txEl>
                                          </p:spTgt>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1048840">
                                            <p:txEl>
                                              <p:pRg st="2" end="2"/>
                                            </p:txEl>
                                          </p:spTgt>
                                        </p:tgtEl>
                                        <p:attrNameLst>
                                          <p:attrName>style.visibility</p:attrName>
                                        </p:attrNameLst>
                                      </p:cBhvr>
                                      <p:to>
                                        <p:strVal val="visible"/>
                                      </p:to>
                                    </p:set>
                                    <p:anim calcmode="lin" valueType="num">
                                      <p:cBhvr additive="base">
                                        <p:cTn dur="500" fill="hold" id="17"/>
                                        <p:tgtEl>
                                          <p:spTgt spid="1048840">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8"/>
                                        <p:tgtEl>
                                          <p:spTgt spid="1048840">
                                            <p:txEl>
                                              <p:pRg st="2" end="2"/>
                                            </p:txEl>
                                          </p:spTgt>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1048840">
                                            <p:txEl>
                                              <p:pRg st="3" end="3"/>
                                            </p:txEl>
                                          </p:spTgt>
                                        </p:tgtEl>
                                        <p:attrNameLst>
                                          <p:attrName>style.visibility</p:attrName>
                                        </p:attrNameLst>
                                      </p:cBhvr>
                                      <p:to>
                                        <p:strVal val="visible"/>
                                      </p:to>
                                    </p:set>
                                    <p:anim calcmode="lin" valueType="num">
                                      <p:cBhvr additive="base">
                                        <p:cTn dur="500" fill="hold" id="21"/>
                                        <p:tgtEl>
                                          <p:spTgt spid="1048840">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2"/>
                                        <p:tgtEl>
                                          <p:spTgt spid="104884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0"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845" name="Rectangle 3"/>
          <p:cNvSpPr>
            <a:spLocks noGrp="1" noChangeArrowheads="1"/>
          </p:cNvSpPr>
          <p:nvPr>
            <p:ph idx="1"/>
          </p:nvPr>
        </p:nvSpPr>
        <p:spPr>
          <a:xfrm>
            <a:off x="228600" y="1028700"/>
            <a:ext cx="8686800" cy="5448300"/>
          </a:xfrm>
        </p:spPr>
        <p:txBody>
          <a:bodyPr>
            <a:noAutofit/>
          </a:bodyPr>
          <a:p>
            <a:pPr eaLnBrk="1" hangingPunct="1">
              <a:lnSpc>
                <a:spcPct val="90000"/>
              </a:lnSpc>
            </a:pPr>
            <a:r>
              <a:rPr dirty="0" sz="3200" lang="en-US">
                <a:latin typeface="Times New Roman" pitchFamily="18" charset="0"/>
                <a:cs typeface="Times New Roman" pitchFamily="18" charset="0"/>
              </a:rPr>
              <a:t>Cross-sectional associations – Low height for age associated with:</a:t>
            </a:r>
          </a:p>
          <a:p>
            <a:pPr eaLnBrk="1" hangingPunct="1" lvl="1">
              <a:lnSpc>
                <a:spcPct val="90000"/>
              </a:lnSpc>
            </a:pPr>
            <a:r>
              <a:rPr dirty="0" sz="3200" lang="en-US">
                <a:latin typeface="Times New Roman" pitchFamily="18" charset="0"/>
                <a:cs typeface="Times New Roman" pitchFamily="18" charset="0"/>
              </a:rPr>
              <a:t>Reduced cognitive development</a:t>
            </a:r>
          </a:p>
          <a:p>
            <a:pPr eaLnBrk="1" hangingPunct="1" lvl="1">
              <a:lnSpc>
                <a:spcPct val="90000"/>
              </a:lnSpc>
            </a:pPr>
            <a:r>
              <a:rPr dirty="0" sz="3200" lang="en-US">
                <a:latin typeface="Times New Roman" pitchFamily="18" charset="0"/>
                <a:cs typeface="Times New Roman" pitchFamily="18" charset="0"/>
              </a:rPr>
              <a:t>Poor motor skills</a:t>
            </a:r>
          </a:p>
          <a:p>
            <a:pPr eaLnBrk="1" hangingPunct="1" lvl="1">
              <a:lnSpc>
                <a:spcPct val="90000"/>
              </a:lnSpc>
            </a:pPr>
            <a:r>
              <a:rPr dirty="0" sz="3200" lang="en-US">
                <a:latin typeface="Times New Roman" pitchFamily="18" charset="0"/>
                <a:cs typeface="Times New Roman" pitchFamily="18" charset="0"/>
              </a:rPr>
              <a:t>Poor </a:t>
            </a:r>
            <a:r>
              <a:rPr dirty="0" sz="3200" lang="en-US" err="1">
                <a:latin typeface="Times New Roman" pitchFamily="18" charset="0"/>
                <a:cs typeface="Times New Roman" pitchFamily="18" charset="0"/>
              </a:rPr>
              <a:t>neuro</a:t>
            </a:r>
            <a:r>
              <a:rPr dirty="0" sz="3200" lang="en-US">
                <a:latin typeface="Times New Roman" pitchFamily="18" charset="0"/>
                <a:cs typeface="Times New Roman" pitchFamily="18" charset="0"/>
              </a:rPr>
              <a:t>-sensory integration</a:t>
            </a:r>
          </a:p>
          <a:p>
            <a:pPr eaLnBrk="1" hangingPunct="1" lvl="1">
              <a:lnSpc>
                <a:spcPct val="90000"/>
              </a:lnSpc>
            </a:pPr>
            <a:r>
              <a:rPr dirty="0" sz="3200" lang="en-US">
                <a:latin typeface="Times New Roman" pitchFamily="18" charset="0"/>
                <a:cs typeface="Times New Roman" pitchFamily="18" charset="0"/>
              </a:rPr>
              <a:t>Quiet, reserved, withdrawn, timid, passive</a:t>
            </a:r>
          </a:p>
          <a:p>
            <a:pPr eaLnBrk="1" hangingPunct="1" lvl="1">
              <a:lnSpc>
                <a:spcPct val="90000"/>
              </a:lnSpc>
            </a:pPr>
            <a:r>
              <a:rPr dirty="0" sz="3200" lang="en-US">
                <a:latin typeface="Times New Roman" pitchFamily="18" charset="0"/>
                <a:cs typeface="Times New Roman" pitchFamily="18" charset="0"/>
              </a:rPr>
              <a:t>Difficulty making decisions</a:t>
            </a:r>
          </a:p>
          <a:p>
            <a:pPr eaLnBrk="1" hangingPunct="1" lvl="1">
              <a:lnSpc>
                <a:spcPct val="90000"/>
              </a:lnSpc>
            </a:pPr>
            <a:r>
              <a:rPr dirty="0" sz="3200" lang="en-US">
                <a:latin typeface="Times New Roman" pitchFamily="18" charset="0"/>
                <a:cs typeface="Times New Roman" pitchFamily="18" charset="0"/>
              </a:rPr>
              <a:t>Decreased involvement with environment, toys, tasks</a:t>
            </a:r>
          </a:p>
          <a:p>
            <a:pPr eaLnBrk="1" hangingPunct="1" lvl="1">
              <a:lnSpc>
                <a:spcPct val="90000"/>
              </a:lnSpc>
            </a:pPr>
            <a:r>
              <a:rPr dirty="0" sz="3200" lang="en-US">
                <a:latin typeface="Times New Roman" pitchFamily="18" charset="0"/>
                <a:cs typeface="Times New Roman" pitchFamily="18" charset="0"/>
              </a:rPr>
              <a:t>Less able to deal with stressor such as hunger or parasites</a:t>
            </a:r>
          </a:p>
        </p:txBody>
      </p:sp>
      <p:sp>
        <p:nvSpPr>
          <p:cNvPr id="1048846" name="Rectangle 2"/>
          <p:cNvSpPr>
            <a:spLocks noGrp="1" noChangeArrowheads="1"/>
          </p:cNvSpPr>
          <p:nvPr>
            <p:ph type="title"/>
          </p:nvPr>
        </p:nvSpPr>
        <p:spPr>
          <a:xfrm>
            <a:off x="457200" y="152400"/>
            <a:ext cx="8229600" cy="838200"/>
          </a:xfrm>
        </p:spPr>
        <p:txBody>
          <a:bodyPr>
            <a:normAutofit/>
          </a:bodyPr>
          <a:p>
            <a:pPr eaLnBrk="1" hangingPunct="1"/>
            <a:r>
              <a:rPr lang="en-US"/>
              <a:t>Stunting: Consequences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847" name="Rectangle 4"/>
          <p:cNvSpPr>
            <a:spLocks noChangeArrowheads="1"/>
          </p:cNvSpPr>
          <p:nvPr/>
        </p:nvSpPr>
        <p:spPr bwMode="auto">
          <a:xfrm>
            <a:off x="9569450" y="6384925"/>
            <a:ext cx="165100" cy="457200"/>
          </a:xfrm>
          <a:prstGeom prst="rect"/>
          <a:noFill/>
          <a:ln w="12700">
            <a:noFill/>
            <a:miter lim="800000"/>
            <a:headEnd/>
            <a:tailEnd/>
          </a:ln>
        </p:spPr>
        <p:txBody>
          <a:bodyPr anchor="ctr" wrap="none"/>
          <a:p>
            <a:endParaRPr lang="en-US"/>
          </a:p>
        </p:txBody>
      </p:sp>
      <p:sp>
        <p:nvSpPr>
          <p:cNvPr id="1048848" name="Rectangle 5"/>
          <p:cNvSpPr>
            <a:spLocks noChangeArrowheads="1"/>
          </p:cNvSpPr>
          <p:nvPr/>
        </p:nvSpPr>
        <p:spPr bwMode="auto">
          <a:xfrm>
            <a:off x="111125" y="3400425"/>
            <a:ext cx="1163781" cy="705321"/>
          </a:xfrm>
          <a:prstGeom prst="rect"/>
          <a:noFill/>
          <a:ln w="12700">
            <a:noFill/>
            <a:miter lim="800000"/>
            <a:headEnd/>
            <a:tailEnd/>
          </a:ln>
        </p:spPr>
        <p:txBody>
          <a:bodyPr bIns="44450" lIns="90488" rIns="90488" tIns="44450" wrap="none">
            <a:spAutoFit/>
          </a:bodyPr>
          <a:p>
            <a:pPr algn="ctr" defTabSz="762000" eaLnBrk="0" hangingPunct="0"/>
            <a:r>
              <a:rPr b="1" dirty="0" sz="2000" lang="en-US">
                <a:latin typeface="Times New Roman" pitchFamily="18" charset="0"/>
                <a:cs typeface="Times New Roman" pitchFamily="18" charset="0"/>
              </a:rPr>
              <a:t>poor</a:t>
            </a:r>
          </a:p>
          <a:p>
            <a:pPr algn="ctr" defTabSz="762000" eaLnBrk="0" hangingPunct="0"/>
            <a:r>
              <a:rPr b="1" dirty="0" sz="2000" lang="en-US">
                <a:latin typeface="Times New Roman" pitchFamily="18" charset="0"/>
                <a:cs typeface="Times New Roman" pitchFamily="18" charset="0"/>
              </a:rPr>
              <a:t>nutrition</a:t>
            </a:r>
          </a:p>
        </p:txBody>
      </p:sp>
      <p:sp>
        <p:nvSpPr>
          <p:cNvPr id="1048849" name="Rectangle 6"/>
          <p:cNvSpPr>
            <a:spLocks noChangeArrowheads="1"/>
          </p:cNvSpPr>
          <p:nvPr/>
        </p:nvSpPr>
        <p:spPr bwMode="auto">
          <a:xfrm>
            <a:off x="5943601" y="3171825"/>
            <a:ext cx="2971800" cy="1013098"/>
          </a:xfrm>
          <a:prstGeom prst="rect"/>
          <a:noFill/>
          <a:ln w="12700">
            <a:noFill/>
            <a:miter lim="800000"/>
            <a:headEnd/>
            <a:tailEnd/>
          </a:ln>
        </p:spPr>
        <p:txBody>
          <a:bodyPr bIns="44450" lIns="90488" rIns="90488" tIns="44450" wrap="square">
            <a:spAutoFit/>
          </a:bodyPr>
          <a:p>
            <a:pPr algn="ctr" defTabSz="762000" eaLnBrk="0" hangingPunct="0"/>
            <a:r>
              <a:rPr b="1" dirty="0" sz="2000" lang="en-US">
                <a:latin typeface="Times New Roman" pitchFamily="18" charset="0"/>
                <a:cs typeface="Times New Roman" pitchFamily="18" charset="0"/>
              </a:rPr>
              <a:t>poor mental</a:t>
            </a:r>
          </a:p>
          <a:p>
            <a:pPr algn="ctr" defTabSz="762000" eaLnBrk="0" hangingPunct="0"/>
            <a:r>
              <a:rPr b="1" dirty="0" sz="2000" lang="en-US">
                <a:latin typeface="Times New Roman" pitchFamily="18" charset="0"/>
                <a:cs typeface="Times New Roman" pitchFamily="18" charset="0"/>
              </a:rPr>
              <a:t>development &amp;</a:t>
            </a:r>
          </a:p>
          <a:p>
            <a:pPr algn="ctr" defTabSz="762000" eaLnBrk="0" hangingPunct="0"/>
            <a:r>
              <a:rPr b="1" dirty="0" sz="2000" lang="en-US">
                <a:latin typeface="Times New Roman" pitchFamily="18" charset="0"/>
                <a:cs typeface="Times New Roman" pitchFamily="18" charset="0"/>
              </a:rPr>
              <a:t>behavior</a:t>
            </a:r>
          </a:p>
        </p:txBody>
      </p:sp>
      <p:sp>
        <p:nvSpPr>
          <p:cNvPr id="1048850" name="Rectangle 7"/>
          <p:cNvSpPr>
            <a:spLocks noChangeArrowheads="1"/>
          </p:cNvSpPr>
          <p:nvPr/>
        </p:nvSpPr>
        <p:spPr bwMode="auto">
          <a:xfrm>
            <a:off x="3368675" y="1662113"/>
            <a:ext cx="1679576" cy="1003301"/>
          </a:xfrm>
          <a:prstGeom prst="rect"/>
          <a:noFill/>
          <a:ln w="12700">
            <a:noFill/>
            <a:miter lim="800000"/>
            <a:headEnd/>
            <a:tailEnd/>
          </a:ln>
        </p:spPr>
        <p:txBody>
          <a:bodyPr bIns="44450" lIns="90488" rIns="90488" tIns="44450" wrap="none">
            <a:spAutoFit/>
          </a:bodyPr>
          <a:p>
            <a:pPr algn="ctr" defTabSz="762000" eaLnBrk="0" hangingPunct="0"/>
            <a:r>
              <a:rPr dirty="0" sz="2000" lang="en-US">
                <a:latin typeface="Arial" charset="0"/>
              </a:rPr>
              <a:t>alterations in</a:t>
            </a:r>
          </a:p>
          <a:p>
            <a:pPr algn="ctr" defTabSz="762000" eaLnBrk="0" hangingPunct="0"/>
            <a:r>
              <a:rPr dirty="0" sz="2000" lang="en-US">
                <a:latin typeface="Arial" charset="0"/>
              </a:rPr>
              <a:t>development</a:t>
            </a:r>
          </a:p>
          <a:p>
            <a:pPr algn="ctr" defTabSz="762000" eaLnBrk="0" hangingPunct="0"/>
            <a:r>
              <a:rPr dirty="0" sz="2000" lang="en-US">
                <a:latin typeface="Arial" charset="0"/>
              </a:rPr>
              <a:t>of CNS</a:t>
            </a:r>
          </a:p>
        </p:txBody>
      </p:sp>
      <p:sp>
        <p:nvSpPr>
          <p:cNvPr id="1048851" name="Rectangle 8"/>
          <p:cNvSpPr>
            <a:spLocks noChangeArrowheads="1"/>
          </p:cNvSpPr>
          <p:nvPr/>
        </p:nvSpPr>
        <p:spPr bwMode="auto">
          <a:xfrm>
            <a:off x="3476625" y="5319713"/>
            <a:ext cx="1400176" cy="698500"/>
          </a:xfrm>
          <a:prstGeom prst="rect"/>
          <a:noFill/>
          <a:ln w="12700">
            <a:noFill/>
            <a:miter lim="800000"/>
            <a:headEnd/>
            <a:tailEnd/>
          </a:ln>
        </p:spPr>
        <p:txBody>
          <a:bodyPr bIns="44450" lIns="90488" rIns="90488" tIns="44450" wrap="none">
            <a:spAutoFit/>
          </a:bodyPr>
          <a:p>
            <a:pPr algn="ctr" defTabSz="762000" eaLnBrk="0" hangingPunct="0"/>
            <a:r>
              <a:rPr dirty="0" sz="2000" lang="en-US">
                <a:latin typeface="Times New Roman" pitchFamily="18" charset="0"/>
                <a:cs typeface="Times New Roman" pitchFamily="18" charset="0"/>
              </a:rPr>
              <a:t>“functional</a:t>
            </a:r>
          </a:p>
          <a:p>
            <a:pPr algn="ctr" defTabSz="762000" eaLnBrk="0" hangingPunct="0"/>
            <a:r>
              <a:rPr dirty="0" sz="2000" lang="en-US">
                <a:latin typeface="Times New Roman" pitchFamily="18" charset="0"/>
                <a:cs typeface="Times New Roman" pitchFamily="18" charset="0"/>
              </a:rPr>
              <a:t>isolation”</a:t>
            </a:r>
          </a:p>
        </p:txBody>
      </p:sp>
      <p:sp>
        <p:nvSpPr>
          <p:cNvPr id="1048852" name="Rectangle 9"/>
          <p:cNvSpPr>
            <a:spLocks noChangeArrowheads="1"/>
          </p:cNvSpPr>
          <p:nvPr/>
        </p:nvSpPr>
        <p:spPr bwMode="auto">
          <a:xfrm>
            <a:off x="2760663" y="3414713"/>
            <a:ext cx="2622550" cy="1013098"/>
          </a:xfrm>
          <a:prstGeom prst="rect"/>
          <a:noFill/>
          <a:ln w="12700">
            <a:noFill/>
            <a:miter lim="800000"/>
            <a:headEnd/>
            <a:tailEnd/>
          </a:ln>
        </p:spPr>
        <p:txBody>
          <a:bodyPr bIns="44450" lIns="90488" rIns="90488" tIns="44450">
            <a:spAutoFit/>
          </a:bodyPr>
          <a:p>
            <a:pPr algn="ctr" defTabSz="762000" eaLnBrk="0" hangingPunct="0"/>
            <a:r>
              <a:rPr dirty="0" sz="2000" lang="en-US" err="1">
                <a:latin typeface="Times New Roman" pitchFamily="18" charset="0"/>
                <a:cs typeface="Times New Roman" pitchFamily="18" charset="0"/>
              </a:rPr>
              <a:t>emotionalreactivity</a:t>
            </a:r>
            <a:r>
              <a:rPr dirty="0" sz="2000" lang="en-US">
                <a:latin typeface="Times New Roman" pitchFamily="18" charset="0"/>
                <a:cs typeface="Times New Roman" pitchFamily="18" charset="0"/>
              </a:rPr>
              <a:t>,</a:t>
            </a:r>
          </a:p>
          <a:p>
            <a:pPr algn="ctr" defTabSz="762000" eaLnBrk="0" hangingPunct="0"/>
            <a:r>
              <a:rPr dirty="0" sz="2000" lang="en-US">
                <a:latin typeface="Times New Roman" pitchFamily="18" charset="0"/>
                <a:cs typeface="Times New Roman" pitchFamily="18" charset="0"/>
              </a:rPr>
              <a:t>impaired </a:t>
            </a:r>
          </a:p>
          <a:p>
            <a:pPr algn="ctr" defTabSz="762000" eaLnBrk="0" hangingPunct="0"/>
            <a:r>
              <a:rPr dirty="0" sz="2000" lang="en-US">
                <a:latin typeface="Times New Roman" pitchFamily="18" charset="0"/>
                <a:cs typeface="Times New Roman" pitchFamily="18" charset="0"/>
              </a:rPr>
              <a:t>stress response</a:t>
            </a:r>
          </a:p>
        </p:txBody>
      </p:sp>
      <p:sp>
        <p:nvSpPr>
          <p:cNvPr id="1048853" name="Arc 10"/>
          <p:cNvSpPr/>
          <p:nvPr/>
        </p:nvSpPr>
        <p:spPr bwMode="auto">
          <a:xfrm>
            <a:off x="1038225" y="2211388"/>
            <a:ext cx="2112963" cy="11017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6"/>
                  <a:pt x="9662" y="7"/>
                  <a:pt x="21586" y="0"/>
                </a:cubicBezTo>
              </a:path>
              <a:path w="21600" h="21600" stroke="0" extrusionOk="0">
                <a:moveTo>
                  <a:pt x="0" y="21600"/>
                </a:moveTo>
                <a:cubicBezTo>
                  <a:pt x="0" y="9676"/>
                  <a:pt x="9662" y="7"/>
                  <a:pt x="21586" y="0"/>
                </a:cubicBezTo>
                <a:lnTo>
                  <a:pt x="21600" y="21600"/>
                </a:lnTo>
                <a:close/>
              </a:path>
            </a:pathLst>
          </a:custGeom>
          <a:noFill/>
          <a:ln w="50800" cap="rnd">
            <a:solidFill>
              <a:srgbClr val="FAFD00"/>
            </a:solidFill>
            <a:round/>
            <a:headEnd/>
            <a:tailEnd type="triangle" w="med" len="med"/>
          </a:ln>
        </p:spPr>
        <p:txBody>
          <a:bodyPr/>
          <a:p>
            <a:endParaRPr lang="en-US"/>
          </a:p>
        </p:txBody>
      </p:sp>
      <p:sp>
        <p:nvSpPr>
          <p:cNvPr id="1048854" name="Arc 11"/>
          <p:cNvSpPr/>
          <p:nvPr/>
        </p:nvSpPr>
        <p:spPr bwMode="auto">
          <a:xfrm>
            <a:off x="5181600" y="2135188"/>
            <a:ext cx="2032000" cy="1066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rgbClr val="FAFD00"/>
            </a:solidFill>
            <a:round/>
            <a:headEnd/>
            <a:tailEnd type="triangle" w="med" len="med"/>
          </a:ln>
        </p:spPr>
        <p:txBody>
          <a:bodyPr/>
          <a:p>
            <a:endParaRPr lang="en-US"/>
          </a:p>
        </p:txBody>
      </p:sp>
      <p:sp>
        <p:nvSpPr>
          <p:cNvPr id="1048855" name="Arc 12"/>
          <p:cNvSpPr/>
          <p:nvPr/>
        </p:nvSpPr>
        <p:spPr bwMode="auto">
          <a:xfrm>
            <a:off x="1119188" y="4572000"/>
            <a:ext cx="2100262" cy="12192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rgbClr val="FAFD00"/>
            </a:solidFill>
            <a:round/>
            <a:headEnd type="triangle" w="med" len="med"/>
            <a:tailEnd/>
          </a:ln>
        </p:spPr>
        <p:txBody>
          <a:bodyPr/>
          <a:p>
            <a:endParaRPr lang="en-US"/>
          </a:p>
        </p:txBody>
      </p:sp>
      <p:sp>
        <p:nvSpPr>
          <p:cNvPr id="1048856" name="Arc 13"/>
          <p:cNvSpPr/>
          <p:nvPr/>
        </p:nvSpPr>
        <p:spPr bwMode="auto">
          <a:xfrm>
            <a:off x="5249863" y="4800600"/>
            <a:ext cx="2098675" cy="914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FAFD00"/>
            </a:solidFill>
            <a:round/>
            <a:headEnd type="triangle" w="med" len="med"/>
            <a:tailEnd/>
          </a:ln>
        </p:spPr>
        <p:txBody>
          <a:bodyPr/>
          <a:p>
            <a:endParaRPr lang="en-US"/>
          </a:p>
        </p:txBody>
      </p:sp>
      <p:sp>
        <p:nvSpPr>
          <p:cNvPr id="1048857" name="Line 14"/>
          <p:cNvSpPr>
            <a:spLocks noChangeShapeType="1"/>
          </p:cNvSpPr>
          <p:nvPr/>
        </p:nvSpPr>
        <p:spPr bwMode="auto">
          <a:xfrm>
            <a:off x="1219200" y="3962400"/>
            <a:ext cx="1490663" cy="0"/>
          </a:xfrm>
          <a:prstGeom prst="line"/>
          <a:noFill/>
          <a:ln w="76200">
            <a:solidFill>
              <a:srgbClr val="FAFD00"/>
            </a:solidFill>
            <a:prstDash val="dash"/>
            <a:round/>
            <a:headEnd/>
            <a:tailEnd type="triangle" w="med" len="med"/>
          </a:ln>
        </p:spPr>
        <p:txBody>
          <a:bodyPr/>
          <a:p>
            <a:endParaRPr lang="en-US"/>
          </a:p>
        </p:txBody>
      </p:sp>
      <p:sp>
        <p:nvSpPr>
          <p:cNvPr id="1048858" name="Line 15"/>
          <p:cNvSpPr>
            <a:spLocks noChangeShapeType="1"/>
          </p:cNvSpPr>
          <p:nvPr/>
        </p:nvSpPr>
        <p:spPr bwMode="auto">
          <a:xfrm>
            <a:off x="4800600" y="3962400"/>
            <a:ext cx="1074738" cy="45719"/>
          </a:xfrm>
          <a:prstGeom prst="line"/>
          <a:noFill/>
          <a:ln w="76200">
            <a:solidFill>
              <a:srgbClr val="FAFD00"/>
            </a:solidFill>
            <a:prstDash val="dash"/>
            <a:round/>
            <a:headEnd/>
            <a:tailEnd type="triangle" w="med" len="med"/>
          </a:ln>
        </p:spPr>
        <p:txBody>
          <a:bodyPr/>
          <a:p>
            <a:endParaRPr lang="en-US"/>
          </a:p>
        </p:txBody>
      </p:sp>
      <p:sp>
        <p:nvSpPr>
          <p:cNvPr id="1048859" name="Rectangle 19"/>
          <p:cNvSpPr>
            <a:spLocks noGrp="1" noChangeArrowheads="1"/>
          </p:cNvSpPr>
          <p:nvPr>
            <p:ph type="title"/>
          </p:nvPr>
        </p:nvSpPr>
        <p:spPr>
          <a:xfrm>
            <a:off x="457200" y="704088"/>
            <a:ext cx="8305800" cy="667512"/>
          </a:xfrm>
        </p:spPr>
        <p:txBody>
          <a:bodyPr>
            <a:normAutofit fontScale="90000"/>
          </a:bodyPr>
          <a:p>
            <a:pPr eaLnBrk="1" hangingPunct="1"/>
            <a:r>
              <a:rPr dirty="0" lang="en-US">
                <a:solidFill>
                  <a:schemeClr val="tx1"/>
                </a:solidFill>
              </a:rPr>
              <a:t>Hypothesized Mechanisms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863" name="Rectangle 3"/>
          <p:cNvSpPr>
            <a:spLocks noGrp="1" noChangeArrowheads="1"/>
          </p:cNvSpPr>
          <p:nvPr>
            <p:ph idx="1"/>
          </p:nvPr>
        </p:nvSpPr>
        <p:spPr/>
        <p:txBody>
          <a:bodyPr>
            <a:normAutofit/>
          </a:bodyPr>
          <a:p>
            <a:pPr eaLnBrk="1" hangingPunct="1"/>
            <a:r>
              <a:rPr dirty="0" sz="3200" lang="en-US">
                <a:latin typeface="Times New Roman" pitchFamily="18" charset="0"/>
                <a:cs typeface="Times New Roman" pitchFamily="18" charset="0"/>
              </a:rPr>
              <a:t>Stunting refers to growth retardation (&gt;2 S.D.) secondary to malnutrition;</a:t>
            </a:r>
          </a:p>
          <a:p>
            <a:pPr eaLnBrk="1" hangingPunct="1"/>
            <a:r>
              <a:rPr dirty="0" sz="3200" lang="en-US">
                <a:latin typeface="Times New Roman" pitchFamily="18" charset="0"/>
                <a:cs typeface="Times New Roman" pitchFamily="18" charset="0"/>
              </a:rPr>
              <a:t>Almost 40% (223M) of children &lt;5 in the developing world are stunted;</a:t>
            </a:r>
          </a:p>
          <a:p>
            <a:pPr eaLnBrk="1" hangingPunct="1"/>
            <a:r>
              <a:rPr dirty="0" sz="3200" lang="en-US">
                <a:latin typeface="Times New Roman" pitchFamily="18" charset="0"/>
                <a:cs typeface="Times New Roman" pitchFamily="18" charset="0"/>
              </a:rPr>
              <a:t>Children are most at risk for stunting in the first 2-3 years of life;</a:t>
            </a:r>
          </a:p>
          <a:p>
            <a:pPr eaLnBrk="1" hangingPunct="1"/>
            <a:r>
              <a:rPr dirty="0" sz="3200" lang="en-US">
                <a:latin typeface="Times New Roman" pitchFamily="18" charset="0"/>
                <a:cs typeface="Times New Roman" pitchFamily="18" charset="0"/>
              </a:rPr>
              <a:t>Stunting is associated with poor mental development and altered behavior.</a:t>
            </a:r>
          </a:p>
        </p:txBody>
      </p:sp>
      <p:sp>
        <p:nvSpPr>
          <p:cNvPr id="1048864" name="Rectangle 2"/>
          <p:cNvSpPr>
            <a:spLocks noGrp="1" noChangeArrowheads="1"/>
          </p:cNvSpPr>
          <p:nvPr>
            <p:ph type="title"/>
          </p:nvPr>
        </p:nvSpPr>
        <p:spPr/>
        <p:txBody>
          <a:bodyPr>
            <a:normAutofit/>
          </a:bodyPr>
          <a:p>
            <a:pPr eaLnBrk="1" hangingPunct="1"/>
            <a:r>
              <a:rPr lang="en-US"/>
              <a:t>Summary: Mild/moderate maln.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310" name=""/>
        <p:cNvGrpSpPr/>
        <p:nvPr/>
      </p:nvGrpSpPr>
      <p:grpSpPr>
        <a:xfrm>
          <a:off x="0" y="0"/>
          <a:ext cx="0" cy="0"/>
          <a:chOff x="0" y="0"/>
          <a:chExt cx="0" cy="0"/>
        </a:xfrm>
      </p:grpSpPr>
      <p:sp>
        <p:nvSpPr>
          <p:cNvPr id="1048865" name="Rectangle 3"/>
          <p:cNvSpPr>
            <a:spLocks noGrp="1" noChangeArrowheads="1"/>
          </p:cNvSpPr>
          <p:nvPr>
            <p:ph idx="1"/>
          </p:nvPr>
        </p:nvSpPr>
        <p:spPr>
          <a:xfrm>
            <a:off x="152400" y="838200"/>
            <a:ext cx="8763000" cy="5638800"/>
          </a:xfrm>
        </p:spPr>
        <p:txBody>
          <a:bodyPr>
            <a:noAutofit/>
          </a:bodyPr>
          <a:p>
            <a:pPr eaLnBrk="1" hangingPunct="1"/>
            <a:r>
              <a:rPr dirty="0" sz="3200" lang="en-US">
                <a:latin typeface="Times New Roman" pitchFamily="18" charset="0"/>
                <a:cs typeface="Times New Roman" pitchFamily="18" charset="0"/>
              </a:rPr>
              <a:t>Protein-energy malnutrition</a:t>
            </a:r>
          </a:p>
          <a:p>
            <a:pPr eaLnBrk="1" hangingPunct="1"/>
            <a:r>
              <a:rPr dirty="0" sz="3200" lang="en-US">
                <a:latin typeface="Times New Roman" pitchFamily="18" charset="0"/>
                <a:cs typeface="Times New Roman" pitchFamily="18" charset="0"/>
              </a:rPr>
              <a:t>Obesity</a:t>
            </a:r>
          </a:p>
          <a:p>
            <a:pPr eaLnBrk="1" hangingPunct="1"/>
            <a:r>
              <a:rPr dirty="0" sz="3200" lang="en-US">
                <a:latin typeface="Times New Roman" pitchFamily="18" charset="0"/>
                <a:cs typeface="Times New Roman" pitchFamily="18" charset="0"/>
              </a:rPr>
              <a:t>Micronutrient deficiency problems</a:t>
            </a:r>
          </a:p>
          <a:p>
            <a:pPr eaLnBrk="1" hangingPunct="1" lvl="1"/>
            <a:r>
              <a:rPr dirty="0" sz="3200" lang="en-US">
                <a:latin typeface="Times New Roman" pitchFamily="18" charset="0"/>
                <a:cs typeface="Times New Roman" pitchFamily="18" charset="0"/>
              </a:rPr>
              <a:t>Iron deficiency anemia</a:t>
            </a:r>
          </a:p>
          <a:p>
            <a:pPr eaLnBrk="1" hangingPunct="1" lvl="1"/>
            <a:r>
              <a:rPr dirty="0" sz="3200" lang="en-US">
                <a:latin typeface="Times New Roman" pitchFamily="18" charset="0"/>
                <a:cs typeface="Times New Roman" pitchFamily="18" charset="0"/>
              </a:rPr>
              <a:t>Vitamin A deficiency</a:t>
            </a:r>
          </a:p>
          <a:p>
            <a:pPr eaLnBrk="1" hangingPunct="1" lvl="1"/>
            <a:r>
              <a:rPr dirty="0" sz="3200" lang="en-US">
                <a:latin typeface="Times New Roman" pitchFamily="18" charset="0"/>
                <a:cs typeface="Times New Roman" pitchFamily="18" charset="0"/>
              </a:rPr>
              <a:t>Iodine deficiency disorders</a:t>
            </a:r>
          </a:p>
          <a:p>
            <a:pPr eaLnBrk="1" hangingPunct="1" lvl="1"/>
            <a:r>
              <a:rPr dirty="0" sz="3200" lang="en-US">
                <a:latin typeface="Times New Roman" pitchFamily="18" charset="0"/>
                <a:cs typeface="Times New Roman" pitchFamily="18" charset="0"/>
              </a:rPr>
              <a:t>Zinc deficiency</a:t>
            </a:r>
          </a:p>
          <a:p>
            <a:pPr eaLnBrk="1" hangingPunct="1" lvl="1"/>
            <a:r>
              <a:rPr dirty="0" sz="3200" lang="en-US" err="1">
                <a:latin typeface="Times New Roman" pitchFamily="18" charset="0"/>
                <a:cs typeface="Times New Roman" pitchFamily="18" charset="0"/>
              </a:rPr>
              <a:t>Folate</a:t>
            </a:r>
            <a:r>
              <a:rPr dirty="0" sz="3200" lang="en-US">
                <a:latin typeface="Times New Roman" pitchFamily="18" charset="0"/>
                <a:cs typeface="Times New Roman" pitchFamily="18" charset="0"/>
              </a:rPr>
              <a:t> deficiency</a:t>
            </a:r>
          </a:p>
          <a:p>
            <a:pPr lvl="1"/>
            <a:r>
              <a:rPr dirty="0" sz="3200" lang="en-US"/>
              <a:t>Vitamin D</a:t>
            </a:r>
          </a:p>
          <a:p>
            <a:pPr eaLnBrk="1" hangingPunct="1"/>
            <a:r>
              <a:rPr dirty="0" sz="3200" lang="en-US">
                <a:latin typeface="Times New Roman" pitchFamily="18" charset="0"/>
                <a:cs typeface="Times New Roman" pitchFamily="18" charset="0"/>
              </a:rPr>
              <a:t>Nutrition-related chronic diseases</a:t>
            </a:r>
          </a:p>
        </p:txBody>
      </p:sp>
      <p:sp>
        <p:nvSpPr>
          <p:cNvPr id="1048866" name="Rectangle 2"/>
          <p:cNvSpPr>
            <a:spLocks noGrp="1" noChangeArrowheads="1"/>
          </p:cNvSpPr>
          <p:nvPr>
            <p:ph type="title"/>
          </p:nvPr>
        </p:nvSpPr>
        <p:spPr>
          <a:xfrm>
            <a:off x="152400" y="274638"/>
            <a:ext cx="8534400" cy="411162"/>
          </a:xfrm>
        </p:spPr>
        <p:txBody>
          <a:bodyPr>
            <a:noAutofit/>
          </a:bodyPr>
          <a:p>
            <a:pPr algn="l" eaLnBrk="1" hangingPunct="1"/>
            <a:r>
              <a:rPr b="1" dirty="0" sz="3600" lang="en-US" u="sng">
                <a:latin typeface="Times New Roman" pitchFamily="18" charset="0"/>
                <a:cs typeface="Times New Roman" pitchFamily="18" charset="0"/>
              </a:rPr>
              <a:t>Major Nutritional Problems in the World</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9" presetSubtype="0">
                                  <p:stCondLst>
                                    <p:cond delay="0"/>
                                  </p:stCondLst>
                                  <p:childTnLst>
                                    <p:set>
                                      <p:cBhvr>
                                        <p:cTn dur="1" fill="hold" id="6">
                                          <p:stCondLst>
                                            <p:cond delay="0"/>
                                          </p:stCondLst>
                                        </p:cTn>
                                        <p:tgtEl>
                                          <p:spTgt spid="1048865">
                                            <p:txEl>
                                              <p:pRg st="0" end="0"/>
                                            </p:txEl>
                                          </p:spTgt>
                                        </p:tgtEl>
                                        <p:attrNameLst>
                                          <p:attrName>style.visibility</p:attrName>
                                        </p:attrNameLst>
                                      </p:cBhvr>
                                      <p:to>
                                        <p:strVal val="visible"/>
                                      </p:to>
                                    </p:set>
                                    <p:animEffect transition="in" filter="dissolve">
                                      <p:cBhvr>
                                        <p:cTn dur="500" id="7"/>
                                        <p:tgtEl>
                                          <p:spTgt spid="1048865">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8865">
                                            <p:txEl>
                                              <p:pRg st="1" end="1"/>
                                            </p:txEl>
                                          </p:spTgt>
                                        </p:tgtEl>
                                        <p:attrNameLst>
                                          <p:attrName>style.visibility</p:attrName>
                                        </p:attrNameLst>
                                      </p:cBhvr>
                                      <p:to>
                                        <p:strVal val="visible"/>
                                      </p:to>
                                    </p:set>
                                    <p:animEffect transition="in" filter="dissolve">
                                      <p:cBhvr>
                                        <p:cTn dur="500" id="12"/>
                                        <p:tgtEl>
                                          <p:spTgt spid="1048865">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8865">
                                            <p:txEl>
                                              <p:pRg st="2" end="2"/>
                                            </p:txEl>
                                          </p:spTgt>
                                        </p:tgtEl>
                                        <p:attrNameLst>
                                          <p:attrName>style.visibility</p:attrName>
                                        </p:attrNameLst>
                                      </p:cBhvr>
                                      <p:to>
                                        <p:strVal val="visible"/>
                                      </p:to>
                                    </p:set>
                                    <p:animEffect transition="in" filter="dissolve">
                                      <p:cBhvr>
                                        <p:cTn dur="500" id="17"/>
                                        <p:tgtEl>
                                          <p:spTgt spid="1048865">
                                            <p:txEl>
                                              <p:pRg st="2" end="2"/>
                                            </p:txEl>
                                          </p:spTgt>
                                        </p:tgtEl>
                                      </p:cBhvr>
                                    </p:animEffect>
                                  </p:childTnLst>
                                </p:cTn>
                              </p:par>
                              <p:par>
                                <p:cTn fill="hold" grpId="0" id="18" nodeType="withEffect" presetClass="entr" presetID="9" presetSubtype="0">
                                  <p:stCondLst>
                                    <p:cond delay="0"/>
                                  </p:stCondLst>
                                  <p:childTnLst>
                                    <p:set>
                                      <p:cBhvr>
                                        <p:cTn dur="1" fill="hold" id="19">
                                          <p:stCondLst>
                                            <p:cond delay="0"/>
                                          </p:stCondLst>
                                        </p:cTn>
                                        <p:tgtEl>
                                          <p:spTgt spid="1048865">
                                            <p:txEl>
                                              <p:pRg st="3" end="3"/>
                                            </p:txEl>
                                          </p:spTgt>
                                        </p:tgtEl>
                                        <p:attrNameLst>
                                          <p:attrName>style.visibility</p:attrName>
                                        </p:attrNameLst>
                                      </p:cBhvr>
                                      <p:to>
                                        <p:strVal val="visible"/>
                                      </p:to>
                                    </p:set>
                                    <p:animEffect transition="in" filter="dissolve">
                                      <p:cBhvr>
                                        <p:cTn dur="500" id="20"/>
                                        <p:tgtEl>
                                          <p:spTgt spid="1048865">
                                            <p:txEl>
                                              <p:pRg st="3" end="3"/>
                                            </p:txEl>
                                          </p:spTgt>
                                        </p:tgtEl>
                                      </p:cBhvr>
                                    </p:animEffect>
                                  </p:childTnLst>
                                </p:cTn>
                              </p:par>
                              <p:par>
                                <p:cTn fill="hold" grpId="0" id="21" nodeType="withEffect" presetClass="entr" presetID="9" presetSubtype="0">
                                  <p:stCondLst>
                                    <p:cond delay="0"/>
                                  </p:stCondLst>
                                  <p:childTnLst>
                                    <p:set>
                                      <p:cBhvr>
                                        <p:cTn dur="1" fill="hold" id="22">
                                          <p:stCondLst>
                                            <p:cond delay="0"/>
                                          </p:stCondLst>
                                        </p:cTn>
                                        <p:tgtEl>
                                          <p:spTgt spid="1048865">
                                            <p:txEl>
                                              <p:pRg st="4" end="4"/>
                                            </p:txEl>
                                          </p:spTgt>
                                        </p:tgtEl>
                                        <p:attrNameLst>
                                          <p:attrName>style.visibility</p:attrName>
                                        </p:attrNameLst>
                                      </p:cBhvr>
                                      <p:to>
                                        <p:strVal val="visible"/>
                                      </p:to>
                                    </p:set>
                                    <p:animEffect transition="in" filter="dissolve">
                                      <p:cBhvr>
                                        <p:cTn dur="500" id="23"/>
                                        <p:tgtEl>
                                          <p:spTgt spid="1048865">
                                            <p:txEl>
                                              <p:pRg st="4" end="4"/>
                                            </p:txEl>
                                          </p:spTgt>
                                        </p:tgtEl>
                                      </p:cBhvr>
                                    </p:animEffect>
                                  </p:childTnLst>
                                </p:cTn>
                              </p:par>
                              <p:par>
                                <p:cTn fill="hold" grpId="0" id="24" nodeType="withEffect" presetClass="entr" presetID="9" presetSubtype="0">
                                  <p:stCondLst>
                                    <p:cond delay="0"/>
                                  </p:stCondLst>
                                  <p:childTnLst>
                                    <p:set>
                                      <p:cBhvr>
                                        <p:cTn dur="1" fill="hold" id="25">
                                          <p:stCondLst>
                                            <p:cond delay="0"/>
                                          </p:stCondLst>
                                        </p:cTn>
                                        <p:tgtEl>
                                          <p:spTgt spid="1048865">
                                            <p:txEl>
                                              <p:pRg st="5" end="5"/>
                                            </p:txEl>
                                          </p:spTgt>
                                        </p:tgtEl>
                                        <p:attrNameLst>
                                          <p:attrName>style.visibility</p:attrName>
                                        </p:attrNameLst>
                                      </p:cBhvr>
                                      <p:to>
                                        <p:strVal val="visible"/>
                                      </p:to>
                                    </p:set>
                                    <p:animEffect transition="in" filter="dissolve">
                                      <p:cBhvr>
                                        <p:cTn dur="500" id="26"/>
                                        <p:tgtEl>
                                          <p:spTgt spid="1048865">
                                            <p:txEl>
                                              <p:pRg st="5" end="5"/>
                                            </p:txEl>
                                          </p:spTgt>
                                        </p:tgtEl>
                                      </p:cBhvr>
                                    </p:animEffect>
                                  </p:childTnLst>
                                </p:cTn>
                              </p:par>
                              <p:par>
                                <p:cTn fill="hold" grpId="0" id="27" nodeType="withEffect" presetClass="entr" presetID="9" presetSubtype="0">
                                  <p:stCondLst>
                                    <p:cond delay="0"/>
                                  </p:stCondLst>
                                  <p:childTnLst>
                                    <p:set>
                                      <p:cBhvr>
                                        <p:cTn dur="1" fill="hold" id="28">
                                          <p:stCondLst>
                                            <p:cond delay="0"/>
                                          </p:stCondLst>
                                        </p:cTn>
                                        <p:tgtEl>
                                          <p:spTgt spid="1048865">
                                            <p:txEl>
                                              <p:pRg st="6" end="6"/>
                                            </p:txEl>
                                          </p:spTgt>
                                        </p:tgtEl>
                                        <p:attrNameLst>
                                          <p:attrName>style.visibility</p:attrName>
                                        </p:attrNameLst>
                                      </p:cBhvr>
                                      <p:to>
                                        <p:strVal val="visible"/>
                                      </p:to>
                                    </p:set>
                                    <p:animEffect transition="in" filter="dissolve">
                                      <p:cBhvr>
                                        <p:cTn dur="500" id="29"/>
                                        <p:tgtEl>
                                          <p:spTgt spid="1048865">
                                            <p:txEl>
                                              <p:pRg st="6" end="6"/>
                                            </p:txEl>
                                          </p:spTgt>
                                        </p:tgtEl>
                                      </p:cBhvr>
                                    </p:animEffect>
                                  </p:childTnLst>
                                </p:cTn>
                              </p:par>
                              <p:par>
                                <p:cTn fill="hold" grpId="0" id="30" nodeType="withEffect" presetClass="entr" presetID="9" presetSubtype="0">
                                  <p:stCondLst>
                                    <p:cond delay="0"/>
                                  </p:stCondLst>
                                  <p:childTnLst>
                                    <p:set>
                                      <p:cBhvr>
                                        <p:cTn dur="1" fill="hold" id="31">
                                          <p:stCondLst>
                                            <p:cond delay="0"/>
                                          </p:stCondLst>
                                        </p:cTn>
                                        <p:tgtEl>
                                          <p:spTgt spid="1048865">
                                            <p:txEl>
                                              <p:pRg st="7" end="7"/>
                                            </p:txEl>
                                          </p:spTgt>
                                        </p:tgtEl>
                                        <p:attrNameLst>
                                          <p:attrName>style.visibility</p:attrName>
                                        </p:attrNameLst>
                                      </p:cBhvr>
                                      <p:to>
                                        <p:strVal val="visible"/>
                                      </p:to>
                                    </p:set>
                                    <p:animEffect transition="in" filter="dissolve">
                                      <p:cBhvr>
                                        <p:cTn dur="500" id="32"/>
                                        <p:tgtEl>
                                          <p:spTgt spid="1048865">
                                            <p:txEl>
                                              <p:pRg st="7" end="7"/>
                                            </p:txEl>
                                          </p:spTgt>
                                        </p:tgtEl>
                                      </p:cBhvr>
                                    </p:animEffect>
                                  </p:childTnLst>
                                </p:cTn>
                              </p:par>
                              <p:par>
                                <p:cTn fill="hold" grpId="0" id="33" nodeType="withEffect" presetClass="entr" presetID="9" presetSubtype="0">
                                  <p:stCondLst>
                                    <p:cond delay="0"/>
                                  </p:stCondLst>
                                  <p:childTnLst>
                                    <p:set>
                                      <p:cBhvr>
                                        <p:cTn dur="1" fill="hold" id="34">
                                          <p:stCondLst>
                                            <p:cond delay="0"/>
                                          </p:stCondLst>
                                        </p:cTn>
                                        <p:tgtEl>
                                          <p:spTgt spid="1048865">
                                            <p:txEl>
                                              <p:pRg st="8" end="8"/>
                                            </p:txEl>
                                          </p:spTgt>
                                        </p:tgtEl>
                                        <p:attrNameLst>
                                          <p:attrName>style.visibility</p:attrName>
                                        </p:attrNameLst>
                                      </p:cBhvr>
                                      <p:to>
                                        <p:strVal val="visible"/>
                                      </p:to>
                                    </p:set>
                                    <p:animEffect transition="in" filter="dissolve">
                                      <p:cBhvr>
                                        <p:cTn dur="500" id="35"/>
                                        <p:tgtEl>
                                          <p:spTgt spid="1048865">
                                            <p:txEl>
                                              <p:pRg st="8" end="8"/>
                                            </p:txEl>
                                          </p:spTgt>
                                        </p:tgtEl>
                                      </p:cBhvr>
                                    </p:animEffect>
                                  </p:childTnLst>
                                </p:cTn>
                              </p:par>
                            </p:childTnLst>
                          </p:cTn>
                        </p:par>
                      </p:childTnLst>
                    </p:cTn>
                  </p:par>
                  <p:par>
                    <p:cTn fill="hold" id="36">
                      <p:stCondLst>
                        <p:cond delay="indefinite"/>
                      </p:stCondLst>
                      <p:childTnLst>
                        <p:par>
                          <p:cTn fill="hold" id="37">
                            <p:stCondLst>
                              <p:cond delay="0"/>
                            </p:stCondLst>
                            <p:childTnLst>
                              <p:par>
                                <p:cTn fill="hold" grpId="0" id="38" nodeType="clickEffect" presetClass="entr" presetID="9" presetSubtype="0">
                                  <p:stCondLst>
                                    <p:cond delay="0"/>
                                  </p:stCondLst>
                                  <p:childTnLst>
                                    <p:set>
                                      <p:cBhvr>
                                        <p:cTn dur="1" fill="hold" id="39">
                                          <p:stCondLst>
                                            <p:cond delay="0"/>
                                          </p:stCondLst>
                                        </p:cTn>
                                        <p:tgtEl>
                                          <p:spTgt spid="1048865">
                                            <p:txEl>
                                              <p:pRg st="9" end="9"/>
                                            </p:txEl>
                                          </p:spTgt>
                                        </p:tgtEl>
                                        <p:attrNameLst>
                                          <p:attrName>style.visibility</p:attrName>
                                        </p:attrNameLst>
                                      </p:cBhvr>
                                      <p:to>
                                        <p:strVal val="visible"/>
                                      </p:to>
                                    </p:set>
                                    <p:animEffect transition="in" filter="dissolve">
                                      <p:cBhvr>
                                        <p:cTn dur="500" id="40"/>
                                        <p:tgtEl>
                                          <p:spTgt spid="104886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5"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870" name="Content Placeholder 1"/>
          <p:cNvSpPr>
            <a:spLocks noGrp="1"/>
          </p:cNvSpPr>
          <p:nvPr>
            <p:ph idx="1"/>
          </p:nvPr>
        </p:nvSpPr>
        <p:spPr>
          <a:xfrm>
            <a:off x="457200" y="457200"/>
            <a:ext cx="8229600" cy="5550091"/>
          </a:xfrm>
        </p:spPr>
        <p:txBody>
          <a:bodyPr/>
          <a:p>
            <a:pPr>
              <a:buNone/>
            </a:pPr>
            <a:r>
              <a:rPr dirty="0" i="1" lang="en-US">
                <a:solidFill>
                  <a:schemeClr val="bg1"/>
                </a:solidFill>
              </a:rPr>
              <a:t>“</a:t>
            </a:r>
            <a:r>
              <a:rPr b="1" dirty="0" lang="en-US" u="sng"/>
              <a:t>Iodine deficiency - thyroid</a:t>
            </a:r>
            <a:endParaRPr dirty="0" sz="3200" i="1" lang="en-US">
              <a:solidFill>
                <a:schemeClr val="bg1"/>
              </a:solidFill>
              <a:latin typeface="Times New Roman" pitchFamily="18" charset="0"/>
              <a:cs typeface="Times New Roman" pitchFamily="18" charset="0"/>
            </a:endParaRPr>
          </a:p>
          <a:p>
            <a:r>
              <a:rPr dirty="0" sz="3200" lang="en-US">
                <a:latin typeface="Times New Roman" pitchFamily="18" charset="0"/>
                <a:cs typeface="Times New Roman" pitchFamily="18" charset="0"/>
              </a:rPr>
              <a:t>Simple goiter is the easiest of all known diseases to prevent . . .  </a:t>
            </a:r>
          </a:p>
          <a:p>
            <a:r>
              <a:rPr dirty="0" sz="3200" lang="en-US">
                <a:latin typeface="Times New Roman" pitchFamily="18" charset="0"/>
                <a:cs typeface="Times New Roman" pitchFamily="18" charset="0"/>
              </a:rPr>
              <a:t>It may be excluded from the list of human diseases as soon as</a:t>
            </a:r>
          </a:p>
          <a:p>
            <a:r>
              <a:rPr dirty="0" sz="3200" lang="en-US">
                <a:latin typeface="Times New Roman" pitchFamily="18" charset="0"/>
                <a:cs typeface="Times New Roman" pitchFamily="18" charset="0"/>
              </a:rPr>
              <a:t>society determines to make the effort”</a:t>
            </a:r>
          </a:p>
          <a:p>
            <a:endParaRPr dirty="0" sz="3200" lang="en-US">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871" name="Rectangle 3"/>
          <p:cNvSpPr>
            <a:spLocks noGrp="1" noChangeArrowheads="1"/>
          </p:cNvSpPr>
          <p:nvPr>
            <p:ph idx="1"/>
          </p:nvPr>
        </p:nvSpPr>
        <p:spPr>
          <a:xfrm>
            <a:off x="152400" y="1371600"/>
            <a:ext cx="8686800" cy="4953000"/>
          </a:xfrm>
        </p:spPr>
        <p:txBody>
          <a:bodyPr>
            <a:normAutofit/>
          </a:bodyPr>
          <a:p>
            <a:pPr eaLnBrk="1" hangingPunct="1"/>
            <a:r>
              <a:rPr dirty="0" sz="3200" lang="en-US">
                <a:latin typeface="Times New Roman" pitchFamily="18" charset="0"/>
                <a:cs typeface="Times New Roman" pitchFamily="18" charset="0"/>
              </a:rPr>
              <a:t>Mountainous areas at risk (soils leached by high rainfall, melting snow, flooding)</a:t>
            </a:r>
          </a:p>
          <a:p>
            <a:pPr eaLnBrk="1" hangingPunct="1"/>
            <a:endParaRPr dirty="0" sz="3200" lang="en-US">
              <a:latin typeface="Times New Roman" pitchFamily="18" charset="0"/>
              <a:cs typeface="Times New Roman" pitchFamily="18" charset="0"/>
            </a:endParaRPr>
          </a:p>
          <a:p>
            <a:pPr eaLnBrk="1" hangingPunct="1"/>
            <a:r>
              <a:rPr dirty="0" sz="3200" lang="en-US">
                <a:latin typeface="Times New Roman" pitchFamily="18" charset="0"/>
                <a:cs typeface="Times New Roman" pitchFamily="18" charset="0"/>
              </a:rPr>
              <a:t>Culturally induced behavioral change</a:t>
            </a:r>
          </a:p>
          <a:p>
            <a:pPr eaLnBrk="1" hangingPunct="1" lvl="1"/>
            <a:r>
              <a:rPr dirty="0" sz="3200" lang="en-US">
                <a:latin typeface="Times New Roman" pitchFamily="18" charset="0"/>
                <a:cs typeface="Times New Roman" pitchFamily="18" charset="0"/>
              </a:rPr>
              <a:t>Tasmanian Aboriginals migrated every season until European invasion, became sedentary and had incidence of thyroid problems</a:t>
            </a:r>
          </a:p>
        </p:txBody>
      </p:sp>
      <p:sp>
        <p:nvSpPr>
          <p:cNvPr id="1048872" name="Rectangle 2"/>
          <p:cNvSpPr>
            <a:spLocks noGrp="1" noChangeArrowheads="1"/>
          </p:cNvSpPr>
          <p:nvPr>
            <p:ph type="title"/>
          </p:nvPr>
        </p:nvSpPr>
        <p:spPr>
          <a:xfrm>
            <a:off x="457200" y="704088"/>
            <a:ext cx="8229600" cy="591312"/>
          </a:xfrm>
        </p:spPr>
        <p:txBody>
          <a:bodyPr>
            <a:normAutofit fontScale="90000"/>
          </a:bodyPr>
          <a:p>
            <a:pPr eaLnBrk="1" hangingPunct="1"/>
            <a:r>
              <a:rPr dirty="0" lang="en-US"/>
              <a:t>Causes of Iodine Deficiency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315" name=""/>
        <p:cNvGrpSpPr/>
        <p:nvPr/>
      </p:nvGrpSpPr>
      <p:grpSpPr>
        <a:xfrm>
          <a:off x="0" y="0"/>
          <a:ext cx="0" cy="0"/>
          <a:chOff x="0" y="0"/>
          <a:chExt cx="0" cy="0"/>
        </a:xfrm>
      </p:grpSpPr>
      <p:sp>
        <p:nvSpPr>
          <p:cNvPr id="1048873" name="Rectangle 3"/>
          <p:cNvSpPr>
            <a:spLocks noGrp="1" noChangeArrowheads="1"/>
          </p:cNvSpPr>
          <p:nvPr>
            <p:ph idx="1"/>
          </p:nvPr>
        </p:nvSpPr>
        <p:spPr>
          <a:xfrm>
            <a:off x="228600" y="914400"/>
            <a:ext cx="8686800" cy="5715000"/>
          </a:xfrm>
        </p:spPr>
        <p:txBody>
          <a:bodyPr>
            <a:noAutofit/>
          </a:bodyPr>
          <a:p>
            <a:pPr eaLnBrk="1" hangingPunct="1">
              <a:lnSpc>
                <a:spcPct val="90000"/>
              </a:lnSpc>
            </a:pPr>
            <a:r>
              <a:rPr dirty="0" sz="3200" lang="en-US">
                <a:latin typeface="Times New Roman" pitchFamily="18" charset="0"/>
                <a:cs typeface="Times New Roman" pitchFamily="18" charset="0"/>
              </a:rPr>
              <a:t>Single most important cause of preventable brain damage and mental retardation </a:t>
            </a:r>
          </a:p>
          <a:p>
            <a:pPr eaLnBrk="1" hangingPunct="1">
              <a:lnSpc>
                <a:spcPct val="90000"/>
              </a:lnSpc>
            </a:pPr>
            <a:r>
              <a:rPr dirty="0" sz="3200" lang="en-US">
                <a:latin typeface="Times New Roman" pitchFamily="18" charset="0"/>
                <a:cs typeface="Times New Roman" pitchFamily="18" charset="0"/>
              </a:rPr>
              <a:t>Significantly raises the risk of stillbirth and miscarriage in pregnant women</a:t>
            </a:r>
          </a:p>
          <a:p>
            <a:pPr eaLnBrk="1" hangingPunct="1">
              <a:lnSpc>
                <a:spcPct val="90000"/>
              </a:lnSpc>
            </a:pPr>
            <a:r>
              <a:rPr dirty="0" sz="3200" lang="en-US">
                <a:latin typeface="Times New Roman" pitchFamily="18" charset="0"/>
                <a:cs typeface="Times New Roman" pitchFamily="18" charset="0"/>
              </a:rPr>
              <a:t>About 50 million people worldwide suffer from varying degrees of brain damage and physical impairment due to iodine deficiency – Concept of IDD (Spectrum of disability)</a:t>
            </a:r>
          </a:p>
          <a:p>
            <a:pPr eaLnBrk="1" hangingPunct="1">
              <a:lnSpc>
                <a:spcPct val="90000"/>
              </a:lnSpc>
            </a:pPr>
            <a:r>
              <a:rPr dirty="0" sz="3200" lang="en-US">
                <a:latin typeface="Times New Roman" pitchFamily="18" charset="0"/>
                <a:cs typeface="Times New Roman" pitchFamily="18" charset="0"/>
              </a:rPr>
              <a:t>The primary intervention for the control of IDD is through salt iodization</a:t>
            </a:r>
          </a:p>
        </p:txBody>
      </p:sp>
      <p:sp>
        <p:nvSpPr>
          <p:cNvPr id="1048874" name="Rectangle 2"/>
          <p:cNvSpPr>
            <a:spLocks noGrp="1" noChangeArrowheads="1"/>
          </p:cNvSpPr>
          <p:nvPr>
            <p:ph type="title"/>
          </p:nvPr>
        </p:nvSpPr>
        <p:spPr>
          <a:xfrm>
            <a:off x="152400" y="228600"/>
            <a:ext cx="8077200" cy="762000"/>
          </a:xfrm>
        </p:spPr>
        <p:txBody>
          <a:bodyPr/>
          <a:p>
            <a:pPr eaLnBrk="1" hangingPunct="1"/>
            <a:r>
              <a:rPr b="1" dirty="0" sz="3200" lang="en-US" u="sng">
                <a:solidFill>
                  <a:schemeClr val="tx1"/>
                </a:solidFill>
                <a:latin typeface="Arial Narrow" pitchFamily="34" charset="0"/>
              </a:rPr>
              <a:t>Iodine Deficiency Disorders (IDD)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04" name="Content Placeholder 1"/>
          <p:cNvSpPr>
            <a:spLocks noGrp="1"/>
          </p:cNvSpPr>
          <p:nvPr>
            <p:ph idx="1"/>
          </p:nvPr>
        </p:nvSpPr>
        <p:spPr/>
        <p:txBody>
          <a:bodyPr/>
          <a:p>
            <a:r>
              <a:rPr dirty="0" lang="en-US"/>
              <a:t>Potatoes, bread, rice, pasta and other carbohydrates</a:t>
            </a:r>
          </a:p>
          <a:p>
            <a:r>
              <a:rPr dirty="0" lang="en-US"/>
              <a:t>Fruits and vegetables</a:t>
            </a:r>
          </a:p>
          <a:p>
            <a:r>
              <a:rPr dirty="0" lang="en-US"/>
              <a:t>Dairy and dairy alternatives</a:t>
            </a:r>
          </a:p>
          <a:p>
            <a:r>
              <a:rPr dirty="0" lang="en-US"/>
              <a:t>Beans, pulses, fish, eggs, meat and other proteins</a:t>
            </a:r>
          </a:p>
          <a:p>
            <a:r>
              <a:rPr dirty="0" lang="en-US"/>
              <a:t>Oils and spreads</a:t>
            </a:r>
          </a:p>
        </p:txBody>
      </p:sp>
      <p:sp>
        <p:nvSpPr>
          <p:cNvPr id="1048605" name="Title 2"/>
          <p:cNvSpPr>
            <a:spLocks noGrp="1"/>
          </p:cNvSpPr>
          <p:nvPr>
            <p:ph type="title"/>
          </p:nvPr>
        </p:nvSpPr>
        <p:spPr/>
        <p:txBody>
          <a:bodyPr/>
          <a:p>
            <a:r>
              <a:rPr dirty="0" lang="en-US"/>
              <a:t>The five food groups are-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878" name="Rectangle 3"/>
          <p:cNvSpPr>
            <a:spLocks noGrp="1" noChangeArrowheads="1"/>
          </p:cNvSpPr>
          <p:nvPr>
            <p:ph idx="1"/>
          </p:nvPr>
        </p:nvSpPr>
        <p:spPr>
          <a:xfrm>
            <a:off x="228600" y="914400"/>
            <a:ext cx="8458200" cy="5638800"/>
          </a:xfrm>
        </p:spPr>
        <p:txBody>
          <a:bodyPr>
            <a:noAutofit/>
          </a:bodyPr>
          <a:p>
            <a:pPr eaLnBrk="1" hangingPunct="1">
              <a:lnSpc>
                <a:spcPct val="90000"/>
              </a:lnSpc>
            </a:pPr>
            <a:r>
              <a:rPr b="1" dirty="0" sz="3200" lang="en-US">
                <a:latin typeface="Times New Roman" pitchFamily="18" charset="0"/>
                <a:cs typeface="Times New Roman" pitchFamily="18" charset="0"/>
              </a:rPr>
              <a:t>Goiter:</a:t>
            </a:r>
            <a:r>
              <a:rPr dirty="0" sz="3200" lang="en-US">
                <a:latin typeface="Times New Roman" pitchFamily="18" charset="0"/>
                <a:cs typeface="Times New Roman" pitchFamily="18" charset="0"/>
              </a:rPr>
              <a:t> most commonly recognized consequence (enlarged thyroid)</a:t>
            </a:r>
          </a:p>
          <a:p>
            <a:pPr eaLnBrk="1" hangingPunct="1" lvl="1">
              <a:lnSpc>
                <a:spcPct val="90000"/>
              </a:lnSpc>
            </a:pPr>
            <a:r>
              <a:rPr dirty="0" sz="3200" lang="en-US">
                <a:latin typeface="Times New Roman" pitchFamily="18" charset="0"/>
                <a:cs typeface="Times New Roman" pitchFamily="18" charset="0"/>
              </a:rPr>
              <a:t>Occurs when thyroid gland is unable to meet the metabolic demands of the body through sufficient hormone production – thyroid compensates by enlarging (works in short term)</a:t>
            </a:r>
          </a:p>
          <a:p>
            <a:pPr eaLnBrk="1" hangingPunct="1">
              <a:lnSpc>
                <a:spcPct val="90000"/>
              </a:lnSpc>
            </a:pPr>
            <a:r>
              <a:rPr b="1" dirty="0" sz="3200" lang="en-US" err="1">
                <a:latin typeface="Times New Roman" pitchFamily="18" charset="0"/>
                <a:cs typeface="Times New Roman" pitchFamily="18" charset="0"/>
              </a:rPr>
              <a:t>Cretenism</a:t>
            </a:r>
            <a:r>
              <a:rPr b="1"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rPr>
              <a:t>proximal pyramidal signs, intellectual impairment, primitive reflexes</a:t>
            </a:r>
          </a:p>
          <a:p>
            <a:pPr eaLnBrk="1" hangingPunct="1" lvl="1">
              <a:lnSpc>
                <a:spcPct val="90000"/>
              </a:lnSpc>
            </a:pPr>
            <a:r>
              <a:rPr dirty="0" sz="3200" lang="en-US">
                <a:latin typeface="Times New Roman" pitchFamily="18" charset="0"/>
                <a:cs typeface="Times New Roman" pitchFamily="18" charset="0"/>
              </a:rPr>
              <a:t>Only occurs with severe fetal iodine deficiency</a:t>
            </a:r>
          </a:p>
        </p:txBody>
      </p:sp>
      <p:sp>
        <p:nvSpPr>
          <p:cNvPr id="1048879" name="Rectangle 2"/>
          <p:cNvSpPr>
            <a:spLocks noGrp="1" noChangeArrowheads="1"/>
          </p:cNvSpPr>
          <p:nvPr>
            <p:ph type="title"/>
          </p:nvPr>
        </p:nvSpPr>
        <p:spPr>
          <a:xfrm>
            <a:off x="381000" y="152400"/>
            <a:ext cx="8763000" cy="762000"/>
          </a:xfrm>
        </p:spPr>
        <p:txBody>
          <a:bodyPr>
            <a:normAutofit/>
          </a:bodyPr>
          <a:p>
            <a:pPr eaLnBrk="1" hangingPunct="1"/>
            <a:r>
              <a:rPr lang="en-US"/>
              <a:t>Iodine Deficiency: Severe</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78">
                                            <p:txEl>
                                              <p:pRg st="0" end="0"/>
                                            </p:txEl>
                                          </p:spTgt>
                                        </p:tgtEl>
                                        <p:attrNameLst>
                                          <p:attrName>style.visibility</p:attrName>
                                        </p:attrNameLst>
                                      </p:cBhvr>
                                      <p:to>
                                        <p:strVal val="visible"/>
                                      </p:to>
                                    </p:set>
                                    <p:anim calcmode="lin" valueType="num">
                                      <p:cBhvr additive="base">
                                        <p:cTn dur="500" fill="hold" id="7"/>
                                        <p:tgtEl>
                                          <p:spTgt spid="1048878">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78">
                                            <p:txEl>
                                              <p:pRg st="0" end="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48878">
                                            <p:txEl>
                                              <p:pRg st="1" end="1"/>
                                            </p:txEl>
                                          </p:spTgt>
                                        </p:tgtEl>
                                        <p:attrNameLst>
                                          <p:attrName>style.visibility</p:attrName>
                                        </p:attrNameLst>
                                      </p:cBhvr>
                                      <p:to>
                                        <p:strVal val="visible"/>
                                      </p:to>
                                    </p:set>
                                    <p:anim calcmode="lin" valueType="num">
                                      <p:cBhvr additive="base">
                                        <p:cTn dur="500" fill="hold" id="11"/>
                                        <p:tgtEl>
                                          <p:spTgt spid="1048878">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10488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 presetSubtype="8">
                                  <p:stCondLst>
                                    <p:cond delay="0"/>
                                  </p:stCondLst>
                                  <p:childTnLst>
                                    <p:set>
                                      <p:cBhvr>
                                        <p:cTn dur="1" fill="hold" id="16">
                                          <p:stCondLst>
                                            <p:cond delay="0"/>
                                          </p:stCondLst>
                                        </p:cTn>
                                        <p:tgtEl>
                                          <p:spTgt spid="1048878">
                                            <p:txEl>
                                              <p:pRg st="2" end="2"/>
                                            </p:txEl>
                                          </p:spTgt>
                                        </p:tgtEl>
                                        <p:attrNameLst>
                                          <p:attrName>style.visibility</p:attrName>
                                        </p:attrNameLst>
                                      </p:cBhvr>
                                      <p:to>
                                        <p:strVal val="visible"/>
                                      </p:to>
                                    </p:set>
                                    <p:anim calcmode="lin" valueType="num">
                                      <p:cBhvr additive="base">
                                        <p:cTn dur="500" fill="hold" id="17"/>
                                        <p:tgtEl>
                                          <p:spTgt spid="1048878">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8"/>
                                        <p:tgtEl>
                                          <p:spTgt spid="1048878">
                                            <p:txEl>
                                              <p:pRg st="2" end="2"/>
                                            </p:txEl>
                                          </p:spTgt>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1048878">
                                            <p:txEl>
                                              <p:pRg st="3" end="3"/>
                                            </p:txEl>
                                          </p:spTgt>
                                        </p:tgtEl>
                                        <p:attrNameLst>
                                          <p:attrName>style.visibility</p:attrName>
                                        </p:attrNameLst>
                                      </p:cBhvr>
                                      <p:to>
                                        <p:strVal val="visible"/>
                                      </p:to>
                                    </p:set>
                                    <p:anim calcmode="lin" valueType="num">
                                      <p:cBhvr additive="base">
                                        <p:cTn dur="500" fill="hold" id="21"/>
                                        <p:tgtEl>
                                          <p:spTgt spid="1048878">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2"/>
                                        <p:tgtEl>
                                          <p:spTgt spid="10488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8"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880" name="Rectangle 3"/>
          <p:cNvSpPr>
            <a:spLocks noGrp="1" noChangeArrowheads="1"/>
          </p:cNvSpPr>
          <p:nvPr>
            <p:ph idx="1"/>
          </p:nvPr>
        </p:nvSpPr>
        <p:spPr>
          <a:xfrm>
            <a:off x="228600" y="1371600"/>
            <a:ext cx="8686800" cy="5334000"/>
          </a:xfrm>
        </p:spPr>
        <p:txBody>
          <a:bodyPr>
            <a:normAutofit/>
          </a:bodyPr>
          <a:p>
            <a:pPr eaLnBrk="1" hangingPunct="1"/>
            <a:r>
              <a:rPr dirty="0" sz="3200" lang="en-US">
                <a:latin typeface="Times New Roman" pitchFamily="18" charset="0"/>
                <a:cs typeface="Times New Roman" pitchFamily="18" charset="0"/>
              </a:rPr>
              <a:t>Studies comparing 2 Villages</a:t>
            </a:r>
          </a:p>
          <a:p>
            <a:pPr eaLnBrk="1" hangingPunct="1" lvl="1"/>
            <a:r>
              <a:rPr dirty="0" sz="3200" lang="en-US">
                <a:latin typeface="Times New Roman" pitchFamily="18" charset="0"/>
                <a:cs typeface="Times New Roman" pitchFamily="18" charset="0"/>
              </a:rPr>
              <a:t>Consistent results: meta-analysis showed 13.5 IQ point difference between groups</a:t>
            </a:r>
          </a:p>
          <a:p>
            <a:pPr eaLnBrk="1" hangingPunct="1"/>
            <a:r>
              <a:rPr dirty="0" sz="3200" lang="en-US">
                <a:latin typeface="Times New Roman" pitchFamily="18" charset="0"/>
                <a:cs typeface="Times New Roman" pitchFamily="18" charset="0"/>
              </a:rPr>
              <a:t>Intervention Studies</a:t>
            </a:r>
          </a:p>
          <a:p>
            <a:pPr eaLnBrk="1" hangingPunct="1" lvl="1"/>
            <a:r>
              <a:rPr dirty="0" sz="3200" lang="en-US">
                <a:latin typeface="Times New Roman" pitchFamily="18" charset="0"/>
                <a:cs typeface="Times New Roman" pitchFamily="18" charset="0"/>
              </a:rPr>
              <a:t>Prenatal supplementation (esp. 1</a:t>
            </a:r>
            <a:r>
              <a:rPr baseline="30000" dirty="0" sz="3200" lang="en-US">
                <a:latin typeface="Times New Roman" pitchFamily="18" charset="0"/>
                <a:cs typeface="Times New Roman" pitchFamily="18" charset="0"/>
              </a:rPr>
              <a:t>st</a:t>
            </a:r>
            <a:r>
              <a:rPr dirty="0" sz="3200" lang="en-US">
                <a:latin typeface="Times New Roman" pitchFamily="18" charset="0"/>
                <a:cs typeface="Times New Roman" pitchFamily="18" charset="0"/>
              </a:rPr>
              <a:t> trimester): clear impact – prevents </a:t>
            </a:r>
            <a:r>
              <a:rPr dirty="0" sz="3200" lang="en-US" err="1">
                <a:latin typeface="Times New Roman" pitchFamily="18" charset="0"/>
                <a:cs typeface="Times New Roman" pitchFamily="18" charset="0"/>
              </a:rPr>
              <a:t>cretenism</a:t>
            </a:r>
            <a:r>
              <a:rPr dirty="0" sz="3200" lang="en-US">
                <a:latin typeface="Times New Roman" pitchFamily="18" charset="0"/>
                <a:cs typeface="Times New Roman" pitchFamily="18" charset="0"/>
              </a:rPr>
              <a:t>, and affects mental development in children</a:t>
            </a:r>
          </a:p>
          <a:p>
            <a:pPr eaLnBrk="1" hangingPunct="1" lvl="1"/>
            <a:r>
              <a:rPr dirty="0" sz="3200" lang="en-US">
                <a:latin typeface="Times New Roman" pitchFamily="18" charset="0"/>
                <a:cs typeface="Times New Roman" pitchFamily="18" charset="0"/>
              </a:rPr>
              <a:t>Childhood supplementation: many mediocre studies, but positive impact</a:t>
            </a:r>
          </a:p>
        </p:txBody>
      </p:sp>
      <p:sp>
        <p:nvSpPr>
          <p:cNvPr id="1048881" name="Rectangle 2"/>
          <p:cNvSpPr>
            <a:spLocks noGrp="1" noChangeArrowheads="1"/>
          </p:cNvSpPr>
          <p:nvPr>
            <p:ph type="title"/>
          </p:nvPr>
        </p:nvSpPr>
        <p:spPr>
          <a:xfrm>
            <a:off x="457200" y="704088"/>
            <a:ext cx="8229600" cy="591312"/>
          </a:xfrm>
        </p:spPr>
        <p:txBody>
          <a:bodyPr>
            <a:normAutofit fontScale="90000"/>
          </a:bodyPr>
          <a:p>
            <a:pPr eaLnBrk="1" hangingPunct="1"/>
            <a:r>
              <a:rPr dirty="0" lang="en-US"/>
              <a:t>Iodine Deficiency: Moderate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320" name=""/>
        <p:cNvGrpSpPr/>
        <p:nvPr/>
      </p:nvGrpSpPr>
      <p:grpSpPr>
        <a:xfrm>
          <a:off x="0" y="0"/>
          <a:ext cx="0" cy="0"/>
          <a:chOff x="0" y="0"/>
          <a:chExt cx="0" cy="0"/>
        </a:xfrm>
      </p:grpSpPr>
      <p:sp>
        <p:nvSpPr>
          <p:cNvPr id="1048882" name="Rectangle 3"/>
          <p:cNvSpPr>
            <a:spLocks noGrp="1" noChangeArrowheads="1"/>
          </p:cNvSpPr>
          <p:nvPr>
            <p:ph idx="1"/>
          </p:nvPr>
        </p:nvSpPr>
        <p:spPr>
          <a:xfrm>
            <a:off x="228600" y="1143000"/>
            <a:ext cx="8763000" cy="5486400"/>
          </a:xfrm>
        </p:spPr>
        <p:txBody>
          <a:bodyPr>
            <a:normAutofit/>
          </a:bodyPr>
          <a:p>
            <a:pPr eaLnBrk="1" hangingPunct="1">
              <a:lnSpc>
                <a:spcPct val="90000"/>
              </a:lnSpc>
            </a:pPr>
            <a:r>
              <a:rPr dirty="0" sz="3200" lang="en-US">
                <a:latin typeface="Times New Roman" pitchFamily="18" charset="0"/>
                <a:cs typeface="Times New Roman" pitchFamily="18" charset="0"/>
              </a:rPr>
              <a:t>Most common nutritional disorder in the world</a:t>
            </a:r>
          </a:p>
          <a:p>
            <a:pPr eaLnBrk="1" hangingPunct="1">
              <a:lnSpc>
                <a:spcPct val="90000"/>
              </a:lnSpc>
            </a:pPr>
            <a:r>
              <a:rPr dirty="0" sz="3200" lang="en-US">
                <a:latin typeface="Times New Roman" pitchFamily="18" charset="0"/>
                <a:cs typeface="Times New Roman" pitchFamily="18" charset="0"/>
              </a:rPr>
              <a:t>Lowers resistance to disease and weakens a child's learning ability and physical stamina </a:t>
            </a:r>
          </a:p>
          <a:p>
            <a:pPr eaLnBrk="1" hangingPunct="1">
              <a:lnSpc>
                <a:spcPct val="90000"/>
              </a:lnSpc>
            </a:pPr>
            <a:r>
              <a:rPr dirty="0" sz="3200" lang="en-US">
                <a:latin typeface="Times New Roman" pitchFamily="18" charset="0"/>
                <a:cs typeface="Times New Roman" pitchFamily="18" charset="0"/>
              </a:rPr>
              <a:t>Significant cause of maternal mortality, increasing the risk of hemorrhage and infection during childbirth.</a:t>
            </a:r>
          </a:p>
          <a:p>
            <a:pPr eaLnBrk="1" hangingPunct="1">
              <a:lnSpc>
                <a:spcPct val="90000"/>
              </a:lnSpc>
            </a:pPr>
            <a:r>
              <a:rPr dirty="0" sz="3200" lang="en-US">
                <a:latin typeface="Times New Roman" pitchFamily="18" charset="0"/>
                <a:cs typeface="Times New Roman" pitchFamily="18" charset="0"/>
              </a:rPr>
              <a:t>Nearly 2 billion people  estimated to be anemic and millions more are iron deficient, the vast majority are women.</a:t>
            </a:r>
          </a:p>
          <a:p>
            <a:pPr eaLnBrk="1" hangingPunct="1">
              <a:lnSpc>
                <a:spcPct val="90000"/>
              </a:lnSpc>
            </a:pPr>
            <a:r>
              <a:rPr dirty="0" sz="3200" lang="en-US">
                <a:latin typeface="Times New Roman" pitchFamily="18" charset="0"/>
                <a:cs typeface="Times New Roman" pitchFamily="18" charset="0"/>
              </a:rPr>
              <a:t>Supplementation and fortification are primary interventions to improve iron intake </a:t>
            </a:r>
          </a:p>
        </p:txBody>
      </p:sp>
      <p:sp>
        <p:nvSpPr>
          <p:cNvPr id="1048883" name="Slide Number Placeholder 5"/>
          <p:cNvSpPr>
            <a:spLocks noGrp="1"/>
          </p:cNvSpPr>
          <p:nvPr>
            <p:ph type="sldNum" sz="quarter" idx="12"/>
          </p:nvPr>
        </p:nvSpPr>
        <p:spPr>
          <a:noFill/>
        </p:spPr>
        <p:txBody>
          <a:bodyPr/>
          <a:p>
            <a:fld id="{9C86DF41-2A15-4E1B-8109-D0DB31CD9412}" type="slidenum">
              <a:rPr lang="en-US"/>
              <a:t>112</a:t>
            </a:fld>
            <a:endParaRPr lang="en-US"/>
          </a:p>
        </p:txBody>
      </p:sp>
      <p:sp>
        <p:nvSpPr>
          <p:cNvPr id="1048884" name="Rectangle 2"/>
          <p:cNvSpPr>
            <a:spLocks noGrp="1" noChangeArrowheads="1"/>
          </p:cNvSpPr>
          <p:nvPr>
            <p:ph type="title"/>
          </p:nvPr>
        </p:nvSpPr>
        <p:spPr>
          <a:xfrm>
            <a:off x="228600" y="228600"/>
            <a:ext cx="8001000" cy="914400"/>
          </a:xfrm>
        </p:spPr>
        <p:txBody>
          <a:bodyPr/>
          <a:p>
            <a:pPr algn="l" eaLnBrk="1" hangingPunct="1"/>
            <a:r>
              <a:rPr b="1" dirty="0" sz="3200" lang="en-US" u="sng">
                <a:solidFill>
                  <a:schemeClr val="tx1"/>
                </a:solidFill>
                <a:latin typeface="Arial Narrow" pitchFamily="34" charset="0"/>
              </a:rPr>
              <a:t>Iron Deficiency and Anaemia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888" name="Rectangle 3"/>
          <p:cNvSpPr>
            <a:spLocks noGrp="1" noChangeArrowheads="1"/>
          </p:cNvSpPr>
          <p:nvPr>
            <p:ph idx="1"/>
          </p:nvPr>
        </p:nvSpPr>
        <p:spPr>
          <a:xfrm>
            <a:off x="228600" y="914400"/>
            <a:ext cx="8763000" cy="5715000"/>
          </a:xfrm>
        </p:spPr>
        <p:txBody>
          <a:bodyPr>
            <a:normAutofit/>
          </a:bodyPr>
          <a:p>
            <a:pPr eaLnBrk="1" hangingPunct="1"/>
            <a:r>
              <a:rPr dirty="0" sz="3200" lang="en-US">
                <a:latin typeface="Times New Roman" pitchFamily="18" charset="0"/>
                <a:cs typeface="Times New Roman" pitchFamily="18" charset="0"/>
              </a:rPr>
              <a:t>Iron deficiency</a:t>
            </a:r>
          </a:p>
          <a:p>
            <a:pPr eaLnBrk="1" hangingPunct="1" lvl="1"/>
            <a:r>
              <a:rPr dirty="0" sz="3200" lang="en-US">
                <a:latin typeface="Times New Roman" pitchFamily="18" charset="0"/>
                <a:cs typeface="Times New Roman" pitchFamily="18" charset="0"/>
              </a:rPr>
              <a:t>Poor bioavailability of consumed iron</a:t>
            </a:r>
          </a:p>
          <a:p>
            <a:pPr eaLnBrk="1" hangingPunct="1" lvl="1"/>
            <a:r>
              <a:rPr dirty="0" sz="3200" lang="en-US">
                <a:latin typeface="Times New Roman" pitchFamily="18" charset="0"/>
                <a:cs typeface="Times New Roman" pitchFamily="18" charset="0"/>
              </a:rPr>
              <a:t>Insufficient dietary iron intake</a:t>
            </a:r>
          </a:p>
          <a:p>
            <a:pPr eaLnBrk="1" hangingPunct="1"/>
            <a:r>
              <a:rPr dirty="0" sz="3200" lang="en-US">
                <a:latin typeface="Times New Roman" pitchFamily="18" charset="0"/>
                <a:cs typeface="Times New Roman" pitchFamily="18" charset="0"/>
              </a:rPr>
              <a:t>Chronic and recurrent infections that interfere with food intake and absorption/utilization of iron</a:t>
            </a:r>
          </a:p>
          <a:p>
            <a:pPr eaLnBrk="1" hangingPunct="1" lvl="1"/>
            <a:r>
              <a:rPr dirty="0" sz="3200" lang="en-US">
                <a:latin typeface="Times New Roman" pitchFamily="18" charset="0"/>
                <a:cs typeface="Times New Roman" pitchFamily="18" charset="0"/>
              </a:rPr>
              <a:t>Helminthes infections, primarily Hookworm</a:t>
            </a:r>
          </a:p>
          <a:p>
            <a:pPr eaLnBrk="1" hangingPunct="1" lvl="1"/>
            <a:r>
              <a:rPr dirty="0" sz="3200" lang="en-US">
                <a:latin typeface="Times New Roman" pitchFamily="18" charset="0"/>
                <a:cs typeface="Times New Roman" pitchFamily="18" charset="0"/>
              </a:rPr>
              <a:t>Chronic diarrheal disease</a:t>
            </a:r>
          </a:p>
          <a:p>
            <a:pPr eaLnBrk="1" hangingPunct="1" lvl="1"/>
            <a:r>
              <a:rPr dirty="0" sz="3200" lang="en-US">
                <a:latin typeface="Times New Roman" pitchFamily="18" charset="0"/>
                <a:cs typeface="Times New Roman" pitchFamily="18" charset="0"/>
              </a:rPr>
              <a:t>HIV</a:t>
            </a:r>
          </a:p>
          <a:p>
            <a:pPr eaLnBrk="1" hangingPunct="1" lvl="1"/>
            <a:r>
              <a:rPr dirty="0" sz="3200" lang="en-US">
                <a:latin typeface="Times New Roman" pitchFamily="18" charset="0"/>
                <a:cs typeface="Times New Roman" pitchFamily="18" charset="0"/>
              </a:rPr>
              <a:t>Malaria</a:t>
            </a:r>
            <a:endParaRPr dirty="0" sz="3200" lang="en-US">
              <a:effectLst>
                <a:outerShdw algn="tl" blurRad="38100" dir="2700000" dist="38100">
                  <a:srgbClr val="000000"/>
                </a:outerShdw>
              </a:effectLst>
              <a:latin typeface="Times New Roman" pitchFamily="18" charset="0"/>
              <a:cs typeface="Times New Roman" pitchFamily="18" charset="0"/>
            </a:endParaRPr>
          </a:p>
        </p:txBody>
      </p:sp>
      <p:sp>
        <p:nvSpPr>
          <p:cNvPr id="1048889" name="Slide Number Placeholder 5"/>
          <p:cNvSpPr>
            <a:spLocks noGrp="1"/>
          </p:cNvSpPr>
          <p:nvPr>
            <p:ph type="sldNum" sz="quarter" idx="12"/>
          </p:nvPr>
        </p:nvSpPr>
        <p:spPr>
          <a:noFill/>
        </p:spPr>
        <p:txBody>
          <a:bodyPr/>
          <a:p>
            <a:fld id="{9FF0B7AC-EFEA-4DB4-92CE-1F15714F542F}" type="slidenum">
              <a:rPr lang="en-US"/>
              <a:t>113</a:t>
            </a:fld>
            <a:endParaRPr lang="en-US"/>
          </a:p>
        </p:txBody>
      </p:sp>
      <p:sp>
        <p:nvSpPr>
          <p:cNvPr id="1048890" name="Rectangle 2"/>
          <p:cNvSpPr>
            <a:spLocks noGrp="1" noChangeArrowheads="1"/>
          </p:cNvSpPr>
          <p:nvPr>
            <p:ph type="title"/>
          </p:nvPr>
        </p:nvSpPr>
        <p:spPr>
          <a:xfrm>
            <a:off x="228600" y="274638"/>
            <a:ext cx="8458200" cy="563562"/>
          </a:xfrm>
        </p:spPr>
        <p:txBody>
          <a:bodyPr>
            <a:normAutofit/>
          </a:bodyPr>
          <a:p>
            <a:pPr algn="l" eaLnBrk="1" hangingPunct="1"/>
            <a:r>
              <a:rPr b="1" dirty="0" sz="3200" lang="en-US" u="sng">
                <a:solidFill>
                  <a:schemeClr val="tx1"/>
                </a:solidFill>
                <a:latin typeface="Arial Narrow" pitchFamily="34" charset="0"/>
              </a:rPr>
              <a:t>Main Factors Contributing to Anaemia</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891" name="Rectangle 3"/>
          <p:cNvSpPr>
            <a:spLocks noGrp="1" noChangeArrowheads="1"/>
          </p:cNvSpPr>
          <p:nvPr>
            <p:ph idx="1"/>
          </p:nvPr>
        </p:nvSpPr>
        <p:spPr>
          <a:xfrm>
            <a:off x="457200" y="990600"/>
            <a:ext cx="8229600" cy="5334000"/>
          </a:xfrm>
        </p:spPr>
        <p:txBody>
          <a:bodyPr>
            <a:normAutofit/>
          </a:bodyPr>
          <a:p>
            <a:pPr eaLnBrk="1" hangingPunct="1"/>
            <a:r>
              <a:rPr dirty="0" sz="3200" lang="en-US">
                <a:latin typeface="Times New Roman" pitchFamily="18" charset="0"/>
                <a:cs typeface="Times New Roman" pitchFamily="18" charset="0"/>
              </a:rPr>
              <a:t>Iron is critical for body:</a:t>
            </a:r>
          </a:p>
          <a:p>
            <a:pPr eaLnBrk="1" hangingPunct="1" lvl="1"/>
            <a:r>
              <a:rPr dirty="0" sz="3200" lang="en-US">
                <a:latin typeface="Times New Roman" pitchFamily="18" charset="0"/>
                <a:cs typeface="Times New Roman" pitchFamily="18" charset="0"/>
              </a:rPr>
              <a:t>Carries oxygen to tissues from lungs</a:t>
            </a:r>
          </a:p>
          <a:p>
            <a:pPr eaLnBrk="1" hangingPunct="1" lvl="1"/>
            <a:r>
              <a:rPr dirty="0" sz="3200" lang="en-US">
                <a:latin typeface="Times New Roman" pitchFamily="18" charset="0"/>
                <a:cs typeface="Times New Roman" pitchFamily="18" charset="0"/>
              </a:rPr>
              <a:t>Transports electrons within cells</a:t>
            </a:r>
          </a:p>
          <a:p>
            <a:pPr eaLnBrk="1" hangingPunct="1" lvl="1"/>
            <a:r>
              <a:rPr dirty="0" sz="3200" lang="en-US">
                <a:latin typeface="Times New Roman" pitchFamily="18" charset="0"/>
                <a:cs typeface="Times New Roman" pitchFamily="18" charset="0"/>
              </a:rPr>
              <a:t>Integral part of important enzyme reactions</a:t>
            </a:r>
          </a:p>
          <a:p>
            <a:pPr eaLnBrk="1" hangingPunct="1"/>
            <a:r>
              <a:rPr dirty="0" sz="3200" lang="en-US">
                <a:latin typeface="Times New Roman" pitchFamily="18" charset="0"/>
                <a:cs typeface="Times New Roman" pitchFamily="18" charset="0"/>
              </a:rPr>
              <a:t>Anemia is caused most commonly by iron deficiency (anemia is found in 40-60% of women and children in developing countries)</a:t>
            </a:r>
          </a:p>
        </p:txBody>
      </p:sp>
      <p:sp>
        <p:nvSpPr>
          <p:cNvPr id="1048892" name="Rectangle 2"/>
          <p:cNvSpPr>
            <a:spLocks noGrp="1" noChangeArrowheads="1"/>
          </p:cNvSpPr>
          <p:nvPr>
            <p:ph type="title"/>
          </p:nvPr>
        </p:nvSpPr>
        <p:spPr>
          <a:xfrm>
            <a:off x="457200" y="381000"/>
            <a:ext cx="8229600" cy="609600"/>
          </a:xfrm>
        </p:spPr>
        <p:txBody>
          <a:bodyPr>
            <a:normAutofit fontScale="90000"/>
          </a:bodyPr>
          <a:p>
            <a:pPr eaLnBrk="1" hangingPunct="1"/>
            <a:r>
              <a:rPr dirty="0" lang="en-US"/>
              <a:t>Iron Deficiency</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893" name="Rectangle 3"/>
          <p:cNvSpPr>
            <a:spLocks noGrp="1" noChangeArrowheads="1"/>
          </p:cNvSpPr>
          <p:nvPr>
            <p:ph idx="1"/>
          </p:nvPr>
        </p:nvSpPr>
        <p:spPr>
          <a:xfrm>
            <a:off x="228600" y="1371600"/>
            <a:ext cx="8686800" cy="5257800"/>
          </a:xfrm>
        </p:spPr>
        <p:txBody>
          <a:bodyPr>
            <a:noAutofit/>
          </a:bodyPr>
          <a:p>
            <a:pPr eaLnBrk="1" hangingPunct="1"/>
            <a:r>
              <a:rPr dirty="0" sz="3200" lang="en-US">
                <a:latin typeface="Times New Roman" pitchFamily="18" charset="0"/>
                <a:cs typeface="Times New Roman" pitchFamily="18" charset="0"/>
              </a:rPr>
              <a:t>Iron deficiency results in:</a:t>
            </a:r>
          </a:p>
          <a:p>
            <a:pPr eaLnBrk="1" hangingPunct="1" lvl="1"/>
            <a:r>
              <a:rPr dirty="0" sz="3200" lang="en-US">
                <a:latin typeface="Times New Roman" pitchFamily="18" charset="0"/>
                <a:cs typeface="Times New Roman" pitchFamily="18" charset="0"/>
              </a:rPr>
              <a:t>Decreased work capacity and work productivity</a:t>
            </a:r>
          </a:p>
          <a:p>
            <a:pPr eaLnBrk="1" hangingPunct="1" lvl="1"/>
            <a:r>
              <a:rPr dirty="0" sz="3200" lang="en-US">
                <a:latin typeface="Times New Roman" pitchFamily="18" charset="0"/>
                <a:cs typeface="Times New Roman" pitchFamily="18" charset="0"/>
              </a:rPr>
              <a:t>Permanently impaired development</a:t>
            </a:r>
          </a:p>
          <a:p>
            <a:pPr eaLnBrk="1" hangingPunct="1" lvl="2"/>
            <a:r>
              <a:rPr dirty="0" sz="3200" lang="en-US">
                <a:latin typeface="Times New Roman" pitchFamily="18" charset="0"/>
                <a:cs typeface="Times New Roman" pitchFamily="18" charset="0"/>
              </a:rPr>
              <a:t>Psychomotor development of anemic children will be reduced by 5-10 IQ points</a:t>
            </a:r>
          </a:p>
          <a:p>
            <a:pPr eaLnBrk="1" hangingPunct="1" lvl="1"/>
            <a:r>
              <a:rPr dirty="0" sz="3200" lang="en-US">
                <a:latin typeface="Times New Roman" pitchFamily="18" charset="0"/>
                <a:cs typeface="Times New Roman" pitchFamily="18" charset="0"/>
              </a:rPr>
              <a:t>Increased morbidity and mortality from infections</a:t>
            </a:r>
          </a:p>
          <a:p>
            <a:pPr eaLnBrk="1" hangingPunct="1" lvl="1"/>
            <a:r>
              <a:rPr dirty="0" sz="3200" lang="en-US">
                <a:latin typeface="Times New Roman" pitchFamily="18" charset="0"/>
                <a:cs typeface="Times New Roman" pitchFamily="18" charset="0"/>
              </a:rPr>
              <a:t>Decreased growth</a:t>
            </a:r>
          </a:p>
        </p:txBody>
      </p:sp>
      <p:sp>
        <p:nvSpPr>
          <p:cNvPr id="1048894" name="Rectangle 2"/>
          <p:cNvSpPr>
            <a:spLocks noGrp="1" noChangeArrowheads="1"/>
          </p:cNvSpPr>
          <p:nvPr>
            <p:ph type="title"/>
          </p:nvPr>
        </p:nvSpPr>
        <p:spPr>
          <a:xfrm>
            <a:off x="457200" y="704088"/>
            <a:ext cx="8229600" cy="667512"/>
          </a:xfrm>
        </p:spPr>
        <p:txBody>
          <a:bodyPr>
            <a:normAutofit fontScale="90000"/>
          </a:bodyPr>
          <a:p>
            <a:pPr eaLnBrk="1" hangingPunct="1"/>
            <a:r>
              <a:rPr dirty="0" lang="en-US"/>
              <a:t>Iron Deficiency Consequences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901" name="Rectangle 2"/>
          <p:cNvSpPr>
            <a:spLocks noGrp="1" noChangeArrowheads="1"/>
          </p:cNvSpPr>
          <p:nvPr>
            <p:ph type="title"/>
          </p:nvPr>
        </p:nvSpPr>
        <p:spPr>
          <a:xfrm>
            <a:off x="685800" y="152400"/>
            <a:ext cx="7772400" cy="762000"/>
          </a:xfrm>
        </p:spPr>
        <p:txBody>
          <a:bodyPr/>
          <a:p>
            <a:pPr eaLnBrk="1" hangingPunct="1"/>
            <a:r>
              <a:rPr b="1" sz="4000" lang="en-US"/>
              <a:t>Vitamin A Deficiency</a:t>
            </a:r>
          </a:p>
        </p:txBody>
      </p:sp>
      <p:pic>
        <p:nvPicPr>
          <p:cNvPr id="2097166" name="Picture 4" descr="eye"/>
          <p:cNvPicPr>
            <a:picLocks noChangeAspect="1" noGrp="1" noChangeArrowheads="1"/>
          </p:cNvPicPr>
          <p:nvPr>
            <p:ph type="clipArt" sz="half" idx="1"/>
          </p:nvPr>
        </p:nvPicPr>
        <p:blipFill>
          <a:blip xmlns:r="http://schemas.openxmlformats.org/officeDocument/2006/relationships" r:embed="rId1"/>
          <a:srcRect/>
          <a:stretch>
            <a:fillRect/>
          </a:stretch>
        </p:blipFill>
        <p:spPr>
          <a:xfrm>
            <a:off x="304800" y="1371600"/>
            <a:ext cx="3505200" cy="4572000"/>
          </a:xfrm>
          <a:noFill/>
        </p:spPr>
      </p:pic>
      <p:sp>
        <p:nvSpPr>
          <p:cNvPr id="1048902" name="Rectangle 3"/>
          <p:cNvSpPr>
            <a:spLocks noGrp="1" noChangeArrowheads="1"/>
          </p:cNvSpPr>
          <p:nvPr>
            <p:ph type="body" sz="half" idx="2"/>
          </p:nvPr>
        </p:nvSpPr>
        <p:spPr>
          <a:xfrm>
            <a:off x="3962400" y="1066800"/>
            <a:ext cx="4953000" cy="5334000"/>
          </a:xfrm>
        </p:spPr>
        <p:txBody>
          <a:bodyPr>
            <a:normAutofit/>
          </a:bodyPr>
          <a:p>
            <a:pPr eaLnBrk="1" hangingPunct="1">
              <a:lnSpc>
                <a:spcPct val="90000"/>
              </a:lnSpc>
            </a:pPr>
            <a:r>
              <a:rPr b="1" dirty="0" sz="2800" lang="en-US">
                <a:latin typeface="Times New Roman" pitchFamily="18" charset="0"/>
                <a:cs typeface="Times New Roman" pitchFamily="18" charset="0"/>
              </a:rPr>
              <a:t>Vitamin A is important because it is essential to vision, fetal development, immune response</a:t>
            </a:r>
          </a:p>
          <a:p>
            <a:pPr eaLnBrk="1" hangingPunct="1">
              <a:lnSpc>
                <a:spcPct val="90000"/>
              </a:lnSpc>
              <a:buFontTx/>
              <a:buNone/>
            </a:pPr>
            <a:endParaRPr b="1" dirty="0" sz="2800" lang="en-US">
              <a:latin typeface="Times New Roman" pitchFamily="18" charset="0"/>
              <a:cs typeface="Times New Roman" pitchFamily="18" charset="0"/>
            </a:endParaRPr>
          </a:p>
          <a:p>
            <a:pPr eaLnBrk="1" hangingPunct="1">
              <a:lnSpc>
                <a:spcPct val="90000"/>
              </a:lnSpc>
            </a:pPr>
            <a:r>
              <a:rPr b="1" dirty="0" sz="2800" lang="en-US">
                <a:latin typeface="Times New Roman" pitchFamily="18" charset="0"/>
                <a:cs typeface="Times New Roman" pitchFamily="18" charset="0"/>
              </a:rPr>
              <a:t>250 million</a:t>
            </a:r>
            <a:r>
              <a:rPr dirty="0" sz="2800" lang="en-US">
                <a:latin typeface="Times New Roman" pitchFamily="18" charset="0"/>
                <a:cs typeface="Times New Roman" pitchFamily="18" charset="0"/>
              </a:rPr>
              <a:t> children of pre-school age lack sufficient Vitamin A in their diet.</a:t>
            </a:r>
          </a:p>
          <a:p>
            <a:pPr eaLnBrk="1" hangingPunct="1">
              <a:lnSpc>
                <a:spcPct val="90000"/>
              </a:lnSpc>
            </a:pPr>
            <a:r>
              <a:rPr b="1" dirty="0" sz="2800" lang="en-US">
                <a:latin typeface="Times New Roman" pitchFamily="18" charset="0"/>
                <a:cs typeface="Times New Roman" pitchFamily="18" charset="0"/>
              </a:rPr>
              <a:t>350,000</a:t>
            </a:r>
            <a:r>
              <a:rPr dirty="0" sz="2800" lang="en-US">
                <a:latin typeface="Times New Roman" pitchFamily="18" charset="0"/>
                <a:cs typeface="Times New Roman" pitchFamily="18" charset="0"/>
              </a:rPr>
              <a:t> become blind each year, and half of them die within a year of becoming blind….</a:t>
            </a:r>
          </a:p>
          <a:p>
            <a:pPr eaLnBrk="1" hangingPunct="1">
              <a:lnSpc>
                <a:spcPct val="90000"/>
              </a:lnSpc>
              <a:buFontTx/>
              <a:buNone/>
            </a:pPr>
            <a:endParaRPr dirty="0" sz="2800" lang="en-US">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330" name=""/>
        <p:cNvGrpSpPr/>
        <p:nvPr/>
      </p:nvGrpSpPr>
      <p:grpSpPr>
        <a:xfrm>
          <a:off x="0" y="0"/>
          <a:ext cx="0" cy="0"/>
          <a:chOff x="0" y="0"/>
          <a:chExt cx="0" cy="0"/>
        </a:xfrm>
      </p:grpSpPr>
      <p:sp>
        <p:nvSpPr>
          <p:cNvPr id="1048906" name="Rectangle 3"/>
          <p:cNvSpPr>
            <a:spLocks noGrp="1" noChangeArrowheads="1"/>
          </p:cNvSpPr>
          <p:nvPr>
            <p:ph idx="1"/>
          </p:nvPr>
        </p:nvSpPr>
        <p:spPr>
          <a:xfrm>
            <a:off x="228600" y="609600"/>
            <a:ext cx="8686800" cy="6096000"/>
          </a:xfrm>
        </p:spPr>
        <p:txBody>
          <a:bodyPr>
            <a:noAutofit/>
          </a:bodyPr>
          <a:p>
            <a:pPr eaLnBrk="1" hangingPunct="1"/>
            <a:r>
              <a:rPr dirty="0" sz="3200" lang="en-US">
                <a:latin typeface="Times New Roman" pitchFamily="18" charset="0"/>
                <a:cs typeface="Times New Roman" pitchFamily="18" charset="0"/>
              </a:rPr>
              <a:t>Contributing factor in 2.2 million deaths each year from diarrhea and 1 million deaths from measles among preschool children under five</a:t>
            </a:r>
          </a:p>
          <a:p>
            <a:pPr eaLnBrk="1" hangingPunct="1"/>
            <a:r>
              <a:rPr dirty="0" sz="3200" lang="en-US">
                <a:latin typeface="Times New Roman" pitchFamily="18" charset="0"/>
                <a:cs typeface="Times New Roman" pitchFamily="18" charset="0"/>
              </a:rPr>
              <a:t>Severe deficiency can also cause irreversible corneal damage, leading to partial or total blindness</a:t>
            </a:r>
          </a:p>
          <a:p>
            <a:pPr eaLnBrk="1" hangingPunct="1"/>
            <a:r>
              <a:rPr dirty="0" sz="3200" lang="en-US">
                <a:latin typeface="Times New Roman" pitchFamily="18" charset="0"/>
                <a:cs typeface="Times New Roman" pitchFamily="18" charset="0"/>
              </a:rPr>
              <a:t>Results of field trials indicate that VA supplementation of children with  can reduce deaths from diarrhea. Four studies showed deaths were </a:t>
            </a:r>
            <a:r>
              <a:rPr b="1" dirty="0" sz="3200" i="1" lang="en-US">
                <a:latin typeface="Times New Roman" pitchFamily="18" charset="0"/>
                <a:cs typeface="Times New Roman" pitchFamily="18" charset="0"/>
              </a:rPr>
              <a:t>reduced by 35-50 per cent</a:t>
            </a:r>
            <a:r>
              <a:rPr b="1" dirty="0" sz="3200" lang="en-US">
                <a:latin typeface="Times New Roman" pitchFamily="18" charset="0"/>
                <a:cs typeface="Times New Roman" pitchFamily="18" charset="0"/>
              </a:rPr>
              <a:t>. </a:t>
            </a:r>
          </a:p>
          <a:p>
            <a:pPr eaLnBrk="1" hangingPunct="1"/>
            <a:r>
              <a:rPr dirty="0" sz="3200" lang="en-US">
                <a:latin typeface="Times New Roman" pitchFamily="18" charset="0"/>
                <a:cs typeface="Times New Roman" pitchFamily="18" charset="0"/>
              </a:rPr>
              <a:t>VA can reduce by half the number of deaths due to measles </a:t>
            </a:r>
          </a:p>
        </p:txBody>
      </p:sp>
      <p:sp>
        <p:nvSpPr>
          <p:cNvPr id="1048907" name="Rectangle 2"/>
          <p:cNvSpPr>
            <a:spLocks noGrp="1" noChangeArrowheads="1"/>
          </p:cNvSpPr>
          <p:nvPr>
            <p:ph type="title"/>
          </p:nvPr>
        </p:nvSpPr>
        <p:spPr>
          <a:xfrm>
            <a:off x="228600" y="0"/>
            <a:ext cx="8001000" cy="609600"/>
          </a:xfrm>
        </p:spPr>
        <p:txBody>
          <a:bodyPr/>
          <a:p>
            <a:pPr algn="l" eaLnBrk="1" hangingPunct="1"/>
            <a:r>
              <a:rPr b="1" dirty="0" sz="3200" lang="en-US" u="sng">
                <a:solidFill>
                  <a:schemeClr val="tx1"/>
                </a:solidFill>
                <a:latin typeface="Arial Narrow" pitchFamily="34" charset="0"/>
              </a:rPr>
              <a:t>Vitamin A Deficiency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911" name="Rectangle 2"/>
          <p:cNvSpPr>
            <a:spLocks noGrp="1" noChangeArrowheads="1"/>
          </p:cNvSpPr>
          <p:nvPr>
            <p:ph type="title"/>
          </p:nvPr>
        </p:nvSpPr>
        <p:spPr>
          <a:xfrm>
            <a:off x="457200" y="152400"/>
            <a:ext cx="8229600" cy="990600"/>
          </a:xfrm>
        </p:spPr>
        <p:txBody>
          <a:bodyPr>
            <a:normAutofit/>
          </a:bodyPr>
          <a:p>
            <a:pPr eaLnBrk="1" hangingPunct="1"/>
            <a:r>
              <a:rPr lang="en-US"/>
              <a:t>Vitamin A Deficiency</a:t>
            </a:r>
          </a:p>
        </p:txBody>
      </p:sp>
      <p:sp>
        <p:nvSpPr>
          <p:cNvPr id="1048912" name="Text Box 5"/>
          <p:cNvSpPr txBox="1">
            <a:spLocks noChangeArrowheads="1"/>
          </p:cNvSpPr>
          <p:nvPr/>
        </p:nvSpPr>
        <p:spPr bwMode="auto">
          <a:xfrm>
            <a:off x="152400" y="1143000"/>
            <a:ext cx="8839200" cy="5400040"/>
          </a:xfrm>
          <a:prstGeom prst="rect"/>
          <a:noFill/>
          <a:ln w="9525">
            <a:noFill/>
            <a:miter lim="800000"/>
            <a:headEnd/>
            <a:tailEnd/>
          </a:ln>
        </p:spPr>
        <p:txBody>
          <a:bodyPr wrap="square">
            <a:spAutoFit/>
          </a:bodyPr>
          <a:p>
            <a:pPr>
              <a:buClr>
                <a:schemeClr val="bg1"/>
              </a:buClr>
              <a:buFontTx/>
              <a:buChar char="•"/>
            </a:pPr>
            <a:r>
              <a:rPr dirty="0" sz="3200" lang="en-US">
                <a:latin typeface="Times New Roman" pitchFamily="18" charset="0"/>
                <a:cs typeface="Times New Roman" pitchFamily="18" charset="0"/>
              </a:rPr>
              <a:t> Associated with blindness and increased severity of infections such as measles and </a:t>
            </a:r>
            <a:r>
              <a:rPr dirty="0" sz="3200" lang="en-US" err="1">
                <a:latin typeface="Times New Roman" pitchFamily="18" charset="0"/>
                <a:cs typeface="Times New Roman" pitchFamily="18" charset="0"/>
              </a:rPr>
              <a:t>diarrhoeal</a:t>
            </a:r>
            <a:r>
              <a:rPr dirty="0" sz="3200" lang="en-US">
                <a:latin typeface="Times New Roman" pitchFamily="18" charset="0"/>
                <a:cs typeface="Times New Roman" pitchFamily="18" charset="0"/>
              </a:rPr>
              <a:t> disease</a:t>
            </a:r>
          </a:p>
          <a:p>
            <a:pPr>
              <a:buFontTx/>
              <a:buChar char="•"/>
            </a:pPr>
            <a:endParaRPr dirty="0" sz="3200" lang="en-US">
              <a:latin typeface="Times New Roman" pitchFamily="18" charset="0"/>
              <a:cs typeface="Times New Roman" pitchFamily="18" charset="0"/>
            </a:endParaRPr>
          </a:p>
          <a:p>
            <a:pPr>
              <a:buFontTx/>
              <a:buChar char="•"/>
            </a:pPr>
            <a:r>
              <a:rPr dirty="0" sz="3200" lang="en-US">
                <a:latin typeface="Times New Roman" pitchFamily="18" charset="0"/>
                <a:cs typeface="Times New Roman" pitchFamily="18" charset="0"/>
              </a:rPr>
              <a:t> WHO estimates that 2.8 million children under 5 years old have signs of clinical </a:t>
            </a:r>
            <a:r>
              <a:rPr dirty="0" sz="3200" lang="en-US" err="1">
                <a:latin typeface="Times New Roman" pitchFamily="18" charset="0"/>
                <a:cs typeface="Times New Roman" pitchFamily="18" charset="0"/>
              </a:rPr>
              <a:t>xerophthalmia</a:t>
            </a:r>
            <a:r>
              <a:rPr dirty="0" sz="3200" lang="en-US">
                <a:latin typeface="Times New Roman" pitchFamily="18" charset="0"/>
                <a:cs typeface="Times New Roman" pitchFamily="18" charset="0"/>
              </a:rPr>
              <a:t> (childhood blindness)</a:t>
            </a:r>
          </a:p>
          <a:p>
            <a:pPr>
              <a:buFontTx/>
              <a:buChar char="•"/>
            </a:pPr>
            <a:endParaRPr dirty="0" sz="3200" lang="en-US">
              <a:latin typeface="Times New Roman" pitchFamily="18" charset="0"/>
              <a:cs typeface="Times New Roman" pitchFamily="18" charset="0"/>
            </a:endParaRPr>
          </a:p>
          <a:p>
            <a:pPr>
              <a:buFontTx/>
              <a:buChar char="•"/>
            </a:pPr>
            <a:r>
              <a:rPr dirty="0" sz="3200" lang="en-US">
                <a:latin typeface="Times New Roman" pitchFamily="18" charset="0"/>
                <a:cs typeface="Times New Roman" pitchFamily="18" charset="0"/>
              </a:rPr>
              <a:t> WHO estimates that 14 million pre-school children already have some eye damage from Vitamin A deficiency</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916" name="Content Placeholder 1"/>
          <p:cNvSpPr>
            <a:spLocks noGrp="1"/>
          </p:cNvSpPr>
          <p:nvPr>
            <p:ph idx="1"/>
          </p:nvPr>
        </p:nvSpPr>
        <p:spPr>
          <a:xfrm>
            <a:off x="152400" y="1066800"/>
            <a:ext cx="8839200" cy="5562600"/>
          </a:xfrm>
        </p:spPr>
        <p:txBody>
          <a:bodyPr/>
          <a:p>
            <a:pPr>
              <a:spcBef>
                <a:spcPct val="50000"/>
              </a:spcBef>
            </a:pPr>
            <a:r>
              <a:rPr dirty="0" sz="2800" lang="en-US">
                <a:solidFill>
                  <a:schemeClr val="tx2"/>
                </a:solidFill>
              </a:rPr>
              <a:t>Cause: vitamin A deficiency</a:t>
            </a:r>
          </a:p>
          <a:p>
            <a:pPr>
              <a:spcBef>
                <a:spcPct val="50000"/>
              </a:spcBef>
            </a:pPr>
            <a:r>
              <a:rPr dirty="0" sz="2800" lang="en-US">
                <a:solidFill>
                  <a:schemeClr val="tx2"/>
                </a:solidFill>
              </a:rPr>
              <a:t>Problem: blindness</a:t>
            </a:r>
          </a:p>
          <a:p>
            <a:endParaRPr dirty="0" lang="en-US"/>
          </a:p>
        </p:txBody>
      </p:sp>
      <p:sp>
        <p:nvSpPr>
          <p:cNvPr id="1048917" name="Title 2"/>
          <p:cNvSpPr>
            <a:spLocks noGrp="1"/>
          </p:cNvSpPr>
          <p:nvPr>
            <p:ph type="title"/>
          </p:nvPr>
        </p:nvSpPr>
        <p:spPr>
          <a:xfrm>
            <a:off x="457200" y="274638"/>
            <a:ext cx="8229600" cy="792162"/>
          </a:xfrm>
        </p:spPr>
        <p:txBody>
          <a:bodyPr>
            <a:normAutofit/>
          </a:bodyPr>
          <a:p>
            <a:r>
              <a:rPr dirty="0" sz="4000" lang="en-US" err="1"/>
              <a:t>Xerophthalmia</a:t>
            </a:r>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06" name="Rectangle 2"/>
          <p:cNvSpPr>
            <a:spLocks noChangeArrowheads="1"/>
          </p:cNvSpPr>
          <p:nvPr/>
        </p:nvSpPr>
        <p:spPr bwMode="auto">
          <a:xfrm>
            <a:off x="8058150" y="6581775"/>
            <a:ext cx="1046480" cy="269240"/>
          </a:xfrm>
          <a:prstGeom prst="rect"/>
          <a:noFill/>
          <a:ln w="9525">
            <a:noFill/>
            <a:miter lim="800000"/>
            <a:headEnd/>
            <a:tailEnd/>
          </a:ln>
        </p:spPr>
        <p:txBody>
          <a:bodyPr wrap="none">
            <a:spAutoFit/>
          </a:bodyPr>
          <a:p>
            <a:pPr algn="r"/>
            <a:r>
              <a:rPr b="1" sz="1200" lang="en-US"/>
              <a:t>Figure 24.1b</a:t>
            </a:r>
          </a:p>
        </p:txBody>
      </p:sp>
      <p:pic>
        <p:nvPicPr>
          <p:cNvPr id="2097154" name="Picture 3"/>
          <p:cNvPicPr>
            <a:picLocks noChangeAspect="1" noChangeArrowheads="1"/>
          </p:cNvPicPr>
          <p:nvPr/>
        </p:nvPicPr>
        <p:blipFill>
          <a:blip xmlns:r="http://schemas.openxmlformats.org/officeDocument/2006/relationships" r:embed="rId1"/>
          <a:srcRect/>
          <a:stretch>
            <a:fillRect/>
          </a:stretch>
        </p:blipFill>
        <p:spPr bwMode="auto">
          <a:xfrm>
            <a:off x="468313" y="681038"/>
            <a:ext cx="8207375" cy="5067300"/>
          </a:xfrm>
          <a:prstGeom prst="rect"/>
          <a:noFill/>
          <a:ln w="9525">
            <a:noFill/>
            <a:miter lim="800000"/>
            <a:headEnd/>
            <a:tailEnd/>
          </a:ln>
        </p:spPr>
      </p:pic>
      <p:sp>
        <p:nvSpPr>
          <p:cNvPr id="1048607" name="Rectangle 4"/>
          <p:cNvSpPr>
            <a:spLocks noChangeArrowheads="1"/>
          </p:cNvSpPr>
          <p:nvPr/>
        </p:nvSpPr>
        <p:spPr bwMode="auto">
          <a:xfrm>
            <a:off x="457200" y="742950"/>
            <a:ext cx="1981200" cy="609600"/>
          </a:xfrm>
          <a:prstGeom prst="rect"/>
          <a:noFill/>
          <a:ln w="9525">
            <a:noFill/>
            <a:miter lim="800000"/>
            <a:headEnd/>
            <a:tailEnd/>
          </a:ln>
        </p:spPr>
        <p:txBody>
          <a:bodyPr bIns="0" lIns="0" rIns="0" tIns="0" wrap="none">
            <a:spAutoFit/>
          </a:bodyPr>
          <a:p>
            <a:r>
              <a:rPr b="1" sz="2000" lang="en-US">
                <a:solidFill>
                  <a:srgbClr val="231F20"/>
                </a:solidFill>
              </a:rPr>
              <a:t>Red meat, butter:</a:t>
            </a:r>
          </a:p>
          <a:p>
            <a:r>
              <a:rPr b="1" sz="2000" lang="en-US">
                <a:solidFill>
                  <a:srgbClr val="231F20"/>
                </a:solidFill>
              </a:rPr>
              <a:t>use sparingly </a:t>
            </a:r>
          </a:p>
        </p:txBody>
      </p:sp>
      <p:sp>
        <p:nvSpPr>
          <p:cNvPr id="1048608" name="Rectangle 5"/>
          <p:cNvSpPr>
            <a:spLocks noChangeArrowheads="1"/>
          </p:cNvSpPr>
          <p:nvPr/>
        </p:nvSpPr>
        <p:spPr bwMode="auto">
          <a:xfrm>
            <a:off x="476250" y="3911600"/>
            <a:ext cx="1511300" cy="609600"/>
          </a:xfrm>
          <a:prstGeom prst="rect"/>
          <a:noFill/>
          <a:ln w="9525">
            <a:noFill/>
            <a:miter lim="800000"/>
            <a:headEnd/>
            <a:tailEnd/>
          </a:ln>
        </p:spPr>
        <p:txBody>
          <a:bodyPr bIns="0" lIns="0" rIns="0" tIns="0" wrap="none">
            <a:spAutoFit/>
          </a:bodyPr>
          <a:p>
            <a:r>
              <a:rPr b="1" sz="2000" lang="en-US">
                <a:solidFill>
                  <a:srgbClr val="231F20"/>
                </a:solidFill>
              </a:rPr>
              <a:t>Vegetables in</a:t>
            </a:r>
          </a:p>
          <a:p>
            <a:r>
              <a:rPr b="1" sz="2000" lang="en-US">
                <a:solidFill>
                  <a:srgbClr val="231F20"/>
                </a:solidFill>
              </a:rPr>
              <a:t>abundance </a:t>
            </a:r>
          </a:p>
        </p:txBody>
      </p:sp>
      <p:sp>
        <p:nvSpPr>
          <p:cNvPr id="1048609" name="Rectangle 6"/>
          <p:cNvSpPr>
            <a:spLocks noChangeArrowheads="1"/>
          </p:cNvSpPr>
          <p:nvPr/>
        </p:nvSpPr>
        <p:spPr bwMode="auto">
          <a:xfrm>
            <a:off x="460375" y="4622800"/>
            <a:ext cx="1384300" cy="914400"/>
          </a:xfrm>
          <a:prstGeom prst="rect"/>
          <a:noFill/>
          <a:ln w="9525">
            <a:noFill/>
            <a:miter lim="800000"/>
            <a:headEnd/>
            <a:tailEnd/>
          </a:ln>
        </p:spPr>
        <p:txBody>
          <a:bodyPr bIns="0" lIns="0" rIns="0" tIns="0" wrap="none">
            <a:spAutoFit/>
          </a:bodyPr>
          <a:p>
            <a:r>
              <a:rPr b="1" sz="2000" lang="en-US">
                <a:solidFill>
                  <a:srgbClr val="231F20"/>
                </a:solidFill>
              </a:rPr>
              <a:t>Whole-grain</a:t>
            </a:r>
          </a:p>
          <a:p>
            <a:r>
              <a:rPr b="1" sz="2000" lang="en-US">
                <a:solidFill>
                  <a:srgbClr val="231F20"/>
                </a:solidFill>
              </a:rPr>
              <a:t>foods at</a:t>
            </a:r>
          </a:p>
          <a:p>
            <a:r>
              <a:rPr b="1" sz="2000" lang="en-US">
                <a:solidFill>
                  <a:srgbClr val="231F20"/>
                </a:solidFill>
              </a:rPr>
              <a:t>most meals</a:t>
            </a:r>
            <a:endParaRPr b="1" sz="1800" lang="en-US"/>
          </a:p>
        </p:txBody>
      </p:sp>
      <p:sp>
        <p:nvSpPr>
          <p:cNvPr id="1048610" name="Rectangle 7"/>
          <p:cNvSpPr>
            <a:spLocks noChangeArrowheads="1"/>
          </p:cNvSpPr>
          <p:nvPr/>
        </p:nvSpPr>
        <p:spPr bwMode="auto">
          <a:xfrm>
            <a:off x="2654300" y="5403850"/>
            <a:ext cx="3810000" cy="304800"/>
          </a:xfrm>
          <a:prstGeom prst="rect"/>
          <a:noFill/>
          <a:ln w="9525">
            <a:noFill/>
            <a:miter lim="800000"/>
            <a:headEnd/>
            <a:tailEnd/>
          </a:ln>
        </p:spPr>
        <p:txBody>
          <a:bodyPr bIns="0" lIns="0" rIns="0" tIns="0" wrap="none">
            <a:spAutoFit/>
          </a:bodyPr>
          <a:p>
            <a:r>
              <a:rPr b="1" sz="2000" lang="en-US">
                <a:solidFill>
                  <a:srgbClr val="231F20"/>
                </a:solidFill>
              </a:rPr>
              <a:t>Daily excercise and weight control</a:t>
            </a:r>
            <a:endParaRPr b="1" sz="1800" lang="en-US"/>
          </a:p>
        </p:txBody>
      </p:sp>
      <p:sp>
        <p:nvSpPr>
          <p:cNvPr id="1048611" name="Rectangle 8"/>
          <p:cNvSpPr>
            <a:spLocks noChangeArrowheads="1"/>
          </p:cNvSpPr>
          <p:nvPr/>
        </p:nvSpPr>
        <p:spPr bwMode="auto">
          <a:xfrm>
            <a:off x="446088" y="5927725"/>
            <a:ext cx="2997200" cy="304800"/>
          </a:xfrm>
          <a:prstGeom prst="rect"/>
          <a:noFill/>
          <a:ln w="9525">
            <a:noFill/>
            <a:miter lim="800000"/>
            <a:headEnd/>
            <a:tailEnd/>
          </a:ln>
        </p:spPr>
        <p:txBody>
          <a:bodyPr bIns="0" lIns="0" rIns="0" tIns="0" wrap="none">
            <a:spAutoFit/>
          </a:bodyPr>
          <a:p>
            <a:r>
              <a:rPr sz="2000" lang="en-US">
                <a:solidFill>
                  <a:srgbClr val="231F20"/>
                </a:solidFill>
                <a:latin typeface="Arial Black" pitchFamily="34" charset="0"/>
              </a:rPr>
              <a:t>(b)  Healthy eating pyramid</a:t>
            </a:r>
            <a:endParaRPr sz="1800" lang="en-US"/>
          </a:p>
        </p:txBody>
      </p:sp>
      <p:sp>
        <p:nvSpPr>
          <p:cNvPr id="1048612" name="Rectangle 9"/>
          <p:cNvSpPr>
            <a:spLocks noChangeArrowheads="1"/>
          </p:cNvSpPr>
          <p:nvPr/>
        </p:nvSpPr>
        <p:spPr bwMode="auto">
          <a:xfrm>
            <a:off x="5545138" y="1708150"/>
            <a:ext cx="2895600" cy="609600"/>
          </a:xfrm>
          <a:prstGeom prst="rect"/>
          <a:noFill/>
          <a:ln w="9525">
            <a:noFill/>
            <a:miter lim="800000"/>
            <a:headEnd/>
            <a:tailEnd/>
          </a:ln>
        </p:spPr>
        <p:txBody>
          <a:bodyPr bIns="0" lIns="0" rIns="0" tIns="0" wrap="none">
            <a:spAutoFit/>
          </a:bodyPr>
          <a:p>
            <a:pPr algn="r"/>
            <a:r>
              <a:rPr b="1" sz="2000" lang="en-US">
                <a:solidFill>
                  <a:srgbClr val="231F20"/>
                </a:solidFill>
              </a:rPr>
              <a:t>Dairy or calcium </a:t>
            </a:r>
          </a:p>
          <a:p>
            <a:pPr algn="r"/>
            <a:r>
              <a:rPr b="1" sz="2000" lang="en-US">
                <a:solidFill>
                  <a:srgbClr val="231F20"/>
                </a:solidFill>
              </a:rPr>
              <a:t>supplement: 1–2 servings </a:t>
            </a:r>
            <a:endParaRPr b="1" sz="1800" lang="en-US"/>
          </a:p>
        </p:txBody>
      </p:sp>
      <p:sp>
        <p:nvSpPr>
          <p:cNvPr id="1048613" name="Rectangle 10"/>
          <p:cNvSpPr>
            <a:spLocks noChangeArrowheads="1"/>
          </p:cNvSpPr>
          <p:nvPr/>
        </p:nvSpPr>
        <p:spPr bwMode="auto">
          <a:xfrm>
            <a:off x="5745163" y="701675"/>
            <a:ext cx="2717800" cy="914400"/>
          </a:xfrm>
          <a:prstGeom prst="rect"/>
          <a:noFill/>
          <a:ln w="9525">
            <a:noFill/>
            <a:miter lim="800000"/>
            <a:headEnd/>
            <a:tailEnd/>
          </a:ln>
        </p:spPr>
        <p:txBody>
          <a:bodyPr bIns="0" lIns="0" rIns="0" tIns="0" wrap="none">
            <a:spAutoFit/>
          </a:bodyPr>
          <a:p>
            <a:pPr algn="r"/>
            <a:r>
              <a:rPr b="1" sz="2000" lang="en-US">
                <a:solidFill>
                  <a:srgbClr val="231F20"/>
                </a:solidFill>
              </a:rPr>
              <a:t>White rice, white bread,</a:t>
            </a:r>
          </a:p>
          <a:p>
            <a:pPr algn="r"/>
            <a:r>
              <a:rPr b="1" sz="2000" lang="en-US">
                <a:solidFill>
                  <a:srgbClr val="231F20"/>
                </a:solidFill>
              </a:rPr>
              <a:t>potatoes, pasta, sweets:</a:t>
            </a:r>
            <a:endParaRPr b="1" sz="1800" lang="en-US"/>
          </a:p>
          <a:p>
            <a:pPr algn="r"/>
            <a:r>
              <a:rPr b="1" sz="2000" lang="en-US">
                <a:solidFill>
                  <a:srgbClr val="231F20"/>
                </a:solidFill>
              </a:rPr>
              <a:t>use sparingly</a:t>
            </a:r>
          </a:p>
        </p:txBody>
      </p:sp>
      <p:sp>
        <p:nvSpPr>
          <p:cNvPr id="1048614" name="Rectangle 11"/>
          <p:cNvSpPr>
            <a:spLocks noChangeArrowheads="1"/>
          </p:cNvSpPr>
          <p:nvPr/>
        </p:nvSpPr>
        <p:spPr bwMode="auto">
          <a:xfrm>
            <a:off x="6340475" y="2424113"/>
            <a:ext cx="2095500" cy="609600"/>
          </a:xfrm>
          <a:prstGeom prst="rect"/>
          <a:noFill/>
          <a:ln w="9525">
            <a:noFill/>
            <a:miter lim="800000"/>
            <a:headEnd/>
            <a:tailEnd/>
          </a:ln>
        </p:spPr>
        <p:txBody>
          <a:bodyPr bIns="0" lIns="0" rIns="0" tIns="0" wrap="none">
            <a:spAutoFit/>
          </a:bodyPr>
          <a:p>
            <a:pPr algn="r"/>
            <a:r>
              <a:rPr b="1" sz="2000" lang="en-US">
                <a:solidFill>
                  <a:srgbClr val="231F20"/>
                </a:solidFill>
              </a:rPr>
              <a:t>Fish, poultry, eggs:</a:t>
            </a:r>
          </a:p>
          <a:p>
            <a:pPr algn="r"/>
            <a:r>
              <a:rPr b="1" sz="2000" lang="en-US">
                <a:solidFill>
                  <a:srgbClr val="231F20"/>
                </a:solidFill>
              </a:rPr>
              <a:t>0–2 servings</a:t>
            </a:r>
            <a:endParaRPr b="1" sz="1800" lang="en-US"/>
          </a:p>
        </p:txBody>
      </p:sp>
      <p:sp>
        <p:nvSpPr>
          <p:cNvPr id="1048615" name="Rectangle 12"/>
          <p:cNvSpPr>
            <a:spLocks noChangeArrowheads="1"/>
          </p:cNvSpPr>
          <p:nvPr/>
        </p:nvSpPr>
        <p:spPr bwMode="auto">
          <a:xfrm>
            <a:off x="6861175" y="3140075"/>
            <a:ext cx="1689100" cy="609600"/>
          </a:xfrm>
          <a:prstGeom prst="rect"/>
          <a:noFill/>
          <a:ln w="9525">
            <a:noFill/>
            <a:miter lim="800000"/>
            <a:headEnd/>
            <a:tailEnd/>
          </a:ln>
        </p:spPr>
        <p:txBody>
          <a:bodyPr bIns="0" lIns="0" rIns="0" tIns="0" wrap="none">
            <a:spAutoFit/>
          </a:bodyPr>
          <a:p>
            <a:pPr algn="r"/>
            <a:r>
              <a:rPr b="1" sz="2000" lang="en-US">
                <a:solidFill>
                  <a:srgbClr val="231F20"/>
                </a:solidFill>
              </a:rPr>
              <a:t>Nuts, legumes:</a:t>
            </a:r>
          </a:p>
          <a:p>
            <a:pPr algn="r"/>
            <a:r>
              <a:rPr b="1" sz="2000" lang="en-US">
                <a:solidFill>
                  <a:srgbClr val="231F20"/>
                </a:solidFill>
              </a:rPr>
              <a:t>1–3 servings</a:t>
            </a:r>
            <a:endParaRPr b="1" sz="1800" lang="en-US"/>
          </a:p>
        </p:txBody>
      </p:sp>
      <p:sp>
        <p:nvSpPr>
          <p:cNvPr id="1048616" name="Rectangle 13"/>
          <p:cNvSpPr>
            <a:spLocks noChangeArrowheads="1"/>
          </p:cNvSpPr>
          <p:nvPr/>
        </p:nvSpPr>
        <p:spPr bwMode="auto">
          <a:xfrm>
            <a:off x="7127875" y="3898900"/>
            <a:ext cx="1422400" cy="609600"/>
          </a:xfrm>
          <a:prstGeom prst="rect"/>
          <a:noFill/>
          <a:ln w="9525">
            <a:noFill/>
            <a:miter lim="800000"/>
            <a:headEnd/>
            <a:tailEnd/>
          </a:ln>
        </p:spPr>
        <p:txBody>
          <a:bodyPr bIns="0" lIns="0" rIns="0" tIns="0" wrap="none">
            <a:spAutoFit/>
          </a:bodyPr>
          <a:p>
            <a:pPr algn="r"/>
            <a:r>
              <a:rPr b="1" sz="2000" lang="en-US">
                <a:solidFill>
                  <a:srgbClr val="231F20"/>
                </a:solidFill>
              </a:rPr>
              <a:t>Fruits:</a:t>
            </a:r>
          </a:p>
          <a:p>
            <a:pPr algn="r"/>
            <a:r>
              <a:rPr b="1" sz="2000" lang="en-US">
                <a:solidFill>
                  <a:srgbClr val="231F20"/>
                </a:solidFill>
              </a:rPr>
              <a:t>2–3 servings</a:t>
            </a:r>
            <a:endParaRPr b="1" sz="1800" lang="en-US"/>
          </a:p>
        </p:txBody>
      </p:sp>
      <p:sp>
        <p:nvSpPr>
          <p:cNvPr id="1048617" name="Rectangle 14"/>
          <p:cNvSpPr>
            <a:spLocks noChangeArrowheads="1"/>
          </p:cNvSpPr>
          <p:nvPr/>
        </p:nvSpPr>
        <p:spPr bwMode="auto">
          <a:xfrm>
            <a:off x="7543800" y="4616450"/>
            <a:ext cx="1041400" cy="914400"/>
          </a:xfrm>
          <a:prstGeom prst="rect"/>
          <a:noFill/>
          <a:ln w="9525">
            <a:noFill/>
            <a:miter lim="800000"/>
            <a:headEnd/>
            <a:tailEnd/>
          </a:ln>
        </p:spPr>
        <p:txBody>
          <a:bodyPr bIns="0" lIns="0" rIns="0" tIns="0" wrap="none">
            <a:spAutoFit/>
          </a:bodyPr>
          <a:p>
            <a:pPr algn="r"/>
            <a:r>
              <a:rPr b="1" sz="2000" lang="en-US">
                <a:solidFill>
                  <a:srgbClr val="231F20"/>
                </a:solidFill>
              </a:rPr>
              <a:t>Plant oils</a:t>
            </a:r>
          </a:p>
          <a:p>
            <a:pPr algn="r"/>
            <a:r>
              <a:rPr b="1" sz="2000" lang="en-US">
                <a:solidFill>
                  <a:srgbClr val="231F20"/>
                </a:solidFill>
              </a:rPr>
              <a:t>at most</a:t>
            </a:r>
            <a:endParaRPr b="1" sz="1800" lang="en-US"/>
          </a:p>
          <a:p>
            <a:pPr algn="r"/>
            <a:r>
              <a:rPr b="1" sz="2000" lang="en-US">
                <a:solidFill>
                  <a:srgbClr val="231F20"/>
                </a:solidFill>
              </a:rPr>
              <a:t>meals</a:t>
            </a:r>
            <a:endParaRPr b="1" sz="1800"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918" name="Slide Number Placeholder 5"/>
          <p:cNvSpPr>
            <a:spLocks noGrp="1"/>
          </p:cNvSpPr>
          <p:nvPr>
            <p:ph type="sldNum" sz="quarter" idx="12"/>
          </p:nvPr>
        </p:nvSpPr>
        <p:spPr>
          <a:noFill/>
        </p:spPr>
        <p:txBody>
          <a:bodyPr/>
          <a:p>
            <a:fld id="{16DE3CB1-B83F-4642-8128-5C5BF35FF041}" type="slidenum">
              <a:rPr lang="en-US"/>
              <a:t>120</a:t>
            </a:fld>
            <a:endParaRPr lang="en-US"/>
          </a:p>
        </p:txBody>
      </p:sp>
      <p:sp>
        <p:nvSpPr>
          <p:cNvPr id="1048919" name="Rectangle 2"/>
          <p:cNvSpPr>
            <a:spLocks noGrp="1" noChangeArrowheads="1"/>
          </p:cNvSpPr>
          <p:nvPr>
            <p:ph type="title"/>
          </p:nvPr>
        </p:nvSpPr>
        <p:spPr>
          <a:xfrm>
            <a:off x="228600" y="228600"/>
            <a:ext cx="8001000" cy="838200"/>
          </a:xfrm>
        </p:spPr>
        <p:txBody>
          <a:bodyPr/>
          <a:p>
            <a:pPr algn="l" eaLnBrk="1" hangingPunct="1"/>
            <a:r>
              <a:rPr b="1" dirty="0" sz="3200" lang="en-GB" u="sng">
                <a:solidFill>
                  <a:schemeClr val="tx1"/>
                </a:solidFill>
                <a:latin typeface="Arial Narrow" pitchFamily="34" charset="0"/>
              </a:rPr>
              <a:t>Interventions to Control VAD</a:t>
            </a:r>
          </a:p>
        </p:txBody>
      </p:sp>
      <p:sp>
        <p:nvSpPr>
          <p:cNvPr id="1048920" name="Rectangle 5"/>
          <p:cNvSpPr>
            <a:spLocks noChangeArrowheads="1"/>
          </p:cNvSpPr>
          <p:nvPr/>
        </p:nvSpPr>
        <p:spPr bwMode="auto">
          <a:xfrm>
            <a:off x="228600" y="1066800"/>
            <a:ext cx="8610600" cy="5410200"/>
          </a:xfrm>
          <a:prstGeom prst="rect"/>
          <a:noFill/>
          <a:ln w="9525">
            <a:noFill/>
            <a:miter lim="800000"/>
            <a:headEnd/>
            <a:tailEnd/>
          </a:ln>
        </p:spPr>
        <p:txBody>
          <a:bodyPr/>
          <a:p>
            <a:pPr indent="-342900" marL="342900">
              <a:buFontTx/>
              <a:buChar char="•"/>
            </a:pPr>
            <a:r>
              <a:rPr dirty="0" sz="3200" lang="en-GB">
                <a:latin typeface="Times New Roman" pitchFamily="18" charset="0"/>
                <a:cs typeface="Times New Roman" pitchFamily="18" charset="0"/>
              </a:rPr>
              <a:t>Food Fortification  - A number of countries are successfully fortifying staple foods with</a:t>
            </a:r>
          </a:p>
          <a:p>
            <a:pPr indent="-342900" marL="342900"/>
            <a:r>
              <a:rPr dirty="0" sz="3200" lang="en-GB">
                <a:latin typeface="Times New Roman" pitchFamily="18" charset="0"/>
                <a:cs typeface="Times New Roman" pitchFamily="18" charset="0"/>
              </a:rPr>
              <a:t> vitamin A  (e.g. sugar, maize flour, wheat) reaching large populations</a:t>
            </a:r>
            <a:r>
              <a:rPr dirty="0" sz="3200" lang="en-GB">
                <a:solidFill>
                  <a:schemeClr val="accent2"/>
                </a:solidFill>
                <a:latin typeface="Times New Roman" pitchFamily="18" charset="0"/>
                <a:cs typeface="Times New Roman" pitchFamily="18" charset="0"/>
              </a:rPr>
              <a:t>.</a:t>
            </a:r>
          </a:p>
          <a:p>
            <a:pPr indent="-342900" marL="342900"/>
            <a:r>
              <a:rPr b="1" dirty="0" sz="3200" lang="en-US" err="1" u="sng">
                <a:latin typeface="Times New Roman" pitchFamily="18" charset="0"/>
                <a:cs typeface="Times New Roman" pitchFamily="18" charset="0"/>
              </a:rPr>
              <a:t>Noma</a:t>
            </a:r>
            <a:r>
              <a:rPr b="1" dirty="0" sz="3200" lang="en-US" u="sng">
                <a:latin typeface="Times New Roman" pitchFamily="18" charset="0"/>
                <a:cs typeface="Times New Roman" pitchFamily="18" charset="0"/>
              </a:rPr>
              <a:t>, </a:t>
            </a:r>
            <a:r>
              <a:rPr b="1" dirty="0" sz="3200" lang="en-US" err="1" u="sng">
                <a:latin typeface="Times New Roman" pitchFamily="18" charset="0"/>
                <a:cs typeface="Times New Roman" pitchFamily="18" charset="0"/>
              </a:rPr>
              <a:t>Cancrum</a:t>
            </a:r>
            <a:r>
              <a:rPr b="1" dirty="0" sz="3200" lang="en-US" u="sng">
                <a:latin typeface="Times New Roman" pitchFamily="18" charset="0"/>
                <a:cs typeface="Times New Roman" pitchFamily="18" charset="0"/>
              </a:rPr>
              <a:t> </a:t>
            </a:r>
            <a:r>
              <a:rPr b="1" dirty="0" sz="3200" lang="en-US" err="1" u="sng">
                <a:latin typeface="Times New Roman" pitchFamily="18" charset="0"/>
                <a:cs typeface="Times New Roman" pitchFamily="18" charset="0"/>
              </a:rPr>
              <a:t>oris</a:t>
            </a:r>
            <a:endParaRPr dirty="0" sz="3200" lang="en-GB">
              <a:solidFill>
                <a:schemeClr val="accent2"/>
              </a:solidFill>
              <a:latin typeface="Times New Roman" pitchFamily="18" charset="0"/>
              <a:cs typeface="Times New Roman" pitchFamily="18" charset="0"/>
            </a:endParaRPr>
          </a:p>
          <a:p>
            <a:pPr indent="-571500" marL="571500">
              <a:spcBef>
                <a:spcPct val="50000"/>
              </a:spcBef>
              <a:buFont typeface="Arial" pitchFamily="34" charset="0"/>
              <a:buChar char="•"/>
            </a:pPr>
            <a:r>
              <a:rPr dirty="0" sz="3200" lang="en-US">
                <a:latin typeface="Times New Roman" pitchFamily="18" charset="0"/>
                <a:cs typeface="Times New Roman" pitchFamily="18" charset="0"/>
              </a:rPr>
              <a:t>Cause: under/malnutrition</a:t>
            </a:r>
          </a:p>
          <a:p>
            <a:pPr indent="-571500" marL="571500">
              <a:spcBef>
                <a:spcPct val="50000"/>
              </a:spcBef>
              <a:buFont typeface="Arial" pitchFamily="34" charset="0"/>
              <a:buChar char="•"/>
            </a:pPr>
            <a:r>
              <a:rPr dirty="0" sz="3200" lang="en-US">
                <a:latin typeface="Times New Roman" pitchFamily="18" charset="0"/>
                <a:cs typeface="Times New Roman" pitchFamily="18" charset="0"/>
              </a:rPr>
              <a:t>Problem:  secondary infection; mucous membranes become inflamed and develop ulcers, often in the mouth</a:t>
            </a:r>
          </a:p>
          <a:p>
            <a:pPr indent="-342900" marL="342900"/>
            <a:endParaRPr dirty="0" sz="3200" lang="en-GB">
              <a:solidFill>
                <a:schemeClr val="accent2"/>
              </a:solidFill>
              <a:latin typeface="Times New Roman" pitchFamily="18" charset="0"/>
              <a:cs typeface="Times New Roman" pitchFamily="18" charset="0"/>
            </a:endParaRPr>
          </a:p>
          <a:p>
            <a:pPr indent="-342900" marL="342900"/>
            <a:endParaRPr dirty="0" sz="3200" lang="en-GB">
              <a:solidFill>
                <a:schemeClr val="accent2"/>
              </a:solidFill>
              <a:latin typeface="Times New Roman" pitchFamily="18" charset="0"/>
              <a:cs typeface="Times New Roman" pitchFamily="18" charset="0"/>
            </a:endParaRPr>
          </a:p>
          <a:p>
            <a:pPr indent="-342900" marL="342900"/>
            <a:endParaRPr dirty="0" sz="3200" lang="en-GB">
              <a:solidFill>
                <a:schemeClr val="accent2"/>
              </a:solidFill>
              <a:latin typeface="Times New Roman" pitchFamily="18" charset="0"/>
              <a:cs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921" name="Text Box 6"/>
          <p:cNvSpPr txBox="1">
            <a:spLocks noChangeArrowheads="1"/>
          </p:cNvSpPr>
          <p:nvPr/>
        </p:nvSpPr>
        <p:spPr bwMode="auto">
          <a:xfrm>
            <a:off x="1219200" y="685800"/>
            <a:ext cx="6705600" cy="366713"/>
          </a:xfrm>
          <a:prstGeom prst="rect"/>
          <a:noFill/>
          <a:ln w="9525">
            <a:noFill/>
            <a:miter lim="800000"/>
            <a:headEnd/>
            <a:tailEnd/>
          </a:ln>
        </p:spPr>
        <p:txBody>
          <a:bodyPr>
            <a:spAutoFit/>
          </a:bodyPr>
          <a:p>
            <a:pPr>
              <a:spcBef>
                <a:spcPct val="50000"/>
              </a:spcBef>
            </a:pPr>
            <a:endParaRPr lang="en-US"/>
          </a:p>
        </p:txBody>
      </p:sp>
      <p:sp>
        <p:nvSpPr>
          <p:cNvPr id="1048922" name="Text Box 7"/>
          <p:cNvSpPr txBox="1">
            <a:spLocks noChangeArrowheads="1"/>
          </p:cNvSpPr>
          <p:nvPr/>
        </p:nvSpPr>
        <p:spPr bwMode="auto">
          <a:xfrm>
            <a:off x="457200" y="304801"/>
            <a:ext cx="6934200" cy="769441"/>
          </a:xfrm>
          <a:prstGeom prst="rect"/>
          <a:noFill/>
          <a:ln w="9525">
            <a:noFill/>
            <a:miter lim="800000"/>
            <a:headEnd/>
            <a:tailEnd/>
          </a:ln>
        </p:spPr>
        <p:txBody>
          <a:bodyPr wrap="square">
            <a:spAutoFit/>
          </a:bodyPr>
          <a:p>
            <a:pPr algn="ctr">
              <a:spcBef>
                <a:spcPct val="50000"/>
              </a:spcBef>
            </a:pPr>
            <a:r>
              <a:rPr dirty="0" sz="4400" lang="en-US">
                <a:solidFill>
                  <a:schemeClr val="tx2"/>
                </a:solidFill>
              </a:rPr>
              <a:t>Beriberi</a:t>
            </a:r>
          </a:p>
        </p:txBody>
      </p:sp>
      <p:sp>
        <p:nvSpPr>
          <p:cNvPr id="1048923" name="Text Box 9"/>
          <p:cNvSpPr txBox="1">
            <a:spLocks noChangeArrowheads="1"/>
          </p:cNvSpPr>
          <p:nvPr/>
        </p:nvSpPr>
        <p:spPr bwMode="auto">
          <a:xfrm>
            <a:off x="304800" y="914400"/>
            <a:ext cx="7848600" cy="2509521"/>
          </a:xfrm>
          <a:prstGeom prst="rect"/>
          <a:noFill/>
          <a:ln w="9525">
            <a:noFill/>
            <a:miter lim="800000"/>
            <a:headEnd/>
            <a:tailEnd/>
          </a:ln>
        </p:spPr>
        <p:txBody>
          <a:bodyPr wrap="square">
            <a:spAutoFit/>
          </a:bodyPr>
          <a:p>
            <a:pPr>
              <a:spcBef>
                <a:spcPct val="50000"/>
              </a:spcBef>
            </a:pPr>
            <a:r>
              <a:rPr dirty="0" sz="3200" lang="en-US">
                <a:latin typeface="Times New Roman" pitchFamily="18" charset="0"/>
                <a:cs typeface="Times New Roman" pitchFamily="18" charset="0"/>
              </a:rPr>
              <a:t>Cause:  lack of vitamin B1 (thiamine)</a:t>
            </a:r>
          </a:p>
          <a:p>
            <a:pPr>
              <a:spcBef>
                <a:spcPct val="50000"/>
              </a:spcBef>
            </a:pPr>
            <a:r>
              <a:rPr dirty="0" sz="3200" lang="en-US">
                <a:latin typeface="Times New Roman" pitchFamily="18" charset="0"/>
                <a:cs typeface="Times New Roman" pitchFamily="18" charset="0"/>
              </a:rPr>
              <a:t>Problem: heart and nervous system damage, muscle wasting, brain damage</a:t>
            </a:r>
          </a:p>
          <a:p>
            <a:pPr>
              <a:spcBef>
                <a:spcPct val="50000"/>
              </a:spcBef>
            </a:pPr>
            <a:r>
              <a:rPr dirty="0" sz="3200" lang="en-US">
                <a:latin typeface="Times New Roman" pitchFamily="18" charset="0"/>
                <a:cs typeface="Times New Roman" pitchFamily="18" charset="0"/>
              </a:rPr>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924" name="Text Box 9"/>
          <p:cNvSpPr txBox="1">
            <a:spLocks noChangeArrowheads="1"/>
          </p:cNvSpPr>
          <p:nvPr/>
        </p:nvSpPr>
        <p:spPr bwMode="auto">
          <a:xfrm>
            <a:off x="1066800" y="381000"/>
            <a:ext cx="7162800" cy="762000"/>
          </a:xfrm>
          <a:prstGeom prst="rect"/>
          <a:noFill/>
          <a:ln w="9525">
            <a:noFill/>
            <a:miter lim="800000"/>
            <a:headEnd/>
            <a:tailEnd/>
          </a:ln>
        </p:spPr>
        <p:txBody>
          <a:bodyPr>
            <a:spAutoFit/>
          </a:bodyPr>
          <a:p>
            <a:pPr algn="ctr">
              <a:spcBef>
                <a:spcPct val="50000"/>
              </a:spcBef>
            </a:pPr>
            <a:r>
              <a:rPr dirty="0" sz="4400" lang="en-US">
                <a:solidFill>
                  <a:schemeClr val="tx2"/>
                </a:solidFill>
              </a:rPr>
              <a:t>Zinc deficiency</a:t>
            </a:r>
          </a:p>
        </p:txBody>
      </p:sp>
      <p:sp>
        <p:nvSpPr>
          <p:cNvPr id="1048925" name="Content Placeholder 4"/>
          <p:cNvSpPr>
            <a:spLocks noGrp="1"/>
          </p:cNvSpPr>
          <p:nvPr>
            <p:ph idx="1"/>
          </p:nvPr>
        </p:nvSpPr>
        <p:spPr>
          <a:xfrm>
            <a:off x="228600" y="1143000"/>
            <a:ext cx="8458200" cy="5562600"/>
          </a:xfrm>
        </p:spPr>
        <p:txBody>
          <a:bodyPr/>
          <a:p>
            <a:pPr>
              <a:spcBef>
                <a:spcPct val="50000"/>
              </a:spcBef>
            </a:pPr>
            <a:r>
              <a:rPr dirty="0" sz="3200" lang="en-US">
                <a:solidFill>
                  <a:schemeClr val="tx2"/>
                </a:solidFill>
                <a:latin typeface="Times New Roman" pitchFamily="18" charset="0"/>
                <a:cs typeface="Times New Roman" pitchFamily="18" charset="0"/>
              </a:rPr>
              <a:t>Cause:  diet deficient in zinc</a:t>
            </a:r>
          </a:p>
          <a:p>
            <a:pPr>
              <a:spcBef>
                <a:spcPct val="50000"/>
              </a:spcBef>
            </a:pPr>
            <a:r>
              <a:rPr dirty="0" sz="3200" lang="en-US">
                <a:solidFill>
                  <a:schemeClr val="tx2"/>
                </a:solidFill>
                <a:latin typeface="Times New Roman" pitchFamily="18" charset="0"/>
                <a:cs typeface="Times New Roman" pitchFamily="18" charset="0"/>
              </a:rPr>
              <a:t>Problem: poor wound healing, bone deformities, dwarfism, </a:t>
            </a:r>
            <a:r>
              <a:rPr dirty="0" sz="3200" lang="en-US" err="1">
                <a:solidFill>
                  <a:schemeClr val="tx2"/>
                </a:solidFill>
                <a:latin typeface="Times New Roman" pitchFamily="18" charset="0"/>
                <a:cs typeface="Times New Roman" pitchFamily="18" charset="0"/>
              </a:rPr>
              <a:t>hyperpigmentation</a:t>
            </a:r>
            <a:r>
              <a:rPr dirty="0" sz="3200" lang="en-US">
                <a:solidFill>
                  <a:schemeClr val="tx2"/>
                </a:solidFill>
                <a:latin typeface="Times New Roman" pitchFamily="18" charset="0"/>
                <a:cs typeface="Times New Roman" pitchFamily="18" charset="0"/>
              </a:rPr>
              <a:t>, fetal abnormalities, immune system failure</a:t>
            </a:r>
          </a:p>
          <a:p>
            <a:endParaRPr dirty="0"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926" name="Text Box 6"/>
          <p:cNvSpPr txBox="1">
            <a:spLocks noChangeArrowheads="1"/>
          </p:cNvSpPr>
          <p:nvPr/>
        </p:nvSpPr>
        <p:spPr bwMode="auto">
          <a:xfrm>
            <a:off x="533400" y="228600"/>
            <a:ext cx="7239000" cy="769441"/>
          </a:xfrm>
          <a:prstGeom prst="rect"/>
          <a:noFill/>
          <a:ln w="9525">
            <a:noFill/>
            <a:miter lim="800000"/>
            <a:headEnd/>
            <a:tailEnd/>
          </a:ln>
        </p:spPr>
        <p:txBody>
          <a:bodyPr wrap="square">
            <a:spAutoFit/>
          </a:bodyPr>
          <a:p>
            <a:pPr algn="ctr">
              <a:spcBef>
                <a:spcPct val="50000"/>
              </a:spcBef>
            </a:pPr>
            <a:r>
              <a:rPr dirty="0" sz="4400" lang="en-US">
                <a:solidFill>
                  <a:schemeClr val="tx2"/>
                </a:solidFill>
              </a:rPr>
              <a:t>Cretinism &amp; Goiter</a:t>
            </a:r>
          </a:p>
        </p:txBody>
      </p:sp>
      <p:sp>
        <p:nvSpPr>
          <p:cNvPr id="1048927" name="Text Box 7"/>
          <p:cNvSpPr txBox="1">
            <a:spLocks noChangeArrowheads="1"/>
          </p:cNvSpPr>
          <p:nvPr/>
        </p:nvSpPr>
        <p:spPr bwMode="auto">
          <a:xfrm>
            <a:off x="228600" y="1219201"/>
            <a:ext cx="4213225" cy="4201161"/>
          </a:xfrm>
          <a:prstGeom prst="rect"/>
          <a:noFill/>
          <a:ln w="9525">
            <a:noFill/>
            <a:miter lim="800000"/>
            <a:headEnd/>
            <a:tailEnd/>
          </a:ln>
        </p:spPr>
        <p:txBody>
          <a:bodyPr wrap="square">
            <a:spAutoFit/>
          </a:bodyPr>
          <a:p>
            <a:pPr>
              <a:spcBef>
                <a:spcPct val="50000"/>
              </a:spcBef>
            </a:pPr>
            <a:r>
              <a:rPr dirty="0" sz="3200" lang="en-US" u="sng">
                <a:latin typeface="Times New Roman" pitchFamily="18" charset="0"/>
                <a:cs typeface="Times New Roman" pitchFamily="18" charset="0"/>
              </a:rPr>
              <a:t>Cretinism</a:t>
            </a:r>
          </a:p>
          <a:p>
            <a:pPr>
              <a:spcBef>
                <a:spcPct val="50000"/>
              </a:spcBef>
            </a:pPr>
            <a:r>
              <a:rPr dirty="0" sz="3200" lang="en-US">
                <a:latin typeface="Times New Roman" pitchFamily="18" charset="0"/>
                <a:cs typeface="Times New Roman" pitchFamily="18" charset="0"/>
              </a:rPr>
              <a:t>Causes:  lack of iodine during pregnancy</a:t>
            </a:r>
          </a:p>
          <a:p>
            <a:pPr>
              <a:spcBef>
                <a:spcPct val="50000"/>
              </a:spcBef>
            </a:pPr>
            <a:r>
              <a:rPr dirty="0" sz="3200" lang="en-US">
                <a:latin typeface="Times New Roman" pitchFamily="18" charset="0"/>
                <a:cs typeface="Times New Roman" pitchFamily="18" charset="0"/>
              </a:rPr>
              <a:t>Problem:  physical &amp; mental retardation, stunted growth</a:t>
            </a:r>
          </a:p>
          <a:p>
            <a:pPr>
              <a:spcBef>
                <a:spcPct val="50000"/>
              </a:spcBef>
            </a:pPr>
            <a:endParaRPr dirty="0" sz="3200" lang="en-US">
              <a:latin typeface="Times New Roman" pitchFamily="18" charset="0"/>
              <a:cs typeface="Times New Roman" pitchFamily="18" charset="0"/>
            </a:endParaRPr>
          </a:p>
        </p:txBody>
      </p:sp>
      <p:sp>
        <p:nvSpPr>
          <p:cNvPr id="1048928" name="Text Box 8"/>
          <p:cNvSpPr txBox="1">
            <a:spLocks noChangeArrowheads="1"/>
          </p:cNvSpPr>
          <p:nvPr/>
        </p:nvSpPr>
        <p:spPr bwMode="auto">
          <a:xfrm>
            <a:off x="4876800" y="1066800"/>
            <a:ext cx="4114800" cy="3474720"/>
          </a:xfrm>
          <a:prstGeom prst="rect"/>
          <a:noFill/>
          <a:ln w="9525">
            <a:noFill/>
            <a:miter lim="800000"/>
            <a:headEnd/>
            <a:tailEnd/>
          </a:ln>
        </p:spPr>
        <p:txBody>
          <a:bodyPr wrap="square">
            <a:spAutoFit/>
          </a:bodyPr>
          <a:p>
            <a:pPr>
              <a:spcBef>
                <a:spcPct val="50000"/>
              </a:spcBef>
            </a:pPr>
            <a:r>
              <a:rPr dirty="0" sz="3200" lang="en-US" u="sng">
                <a:latin typeface="Times New Roman" pitchFamily="18" charset="0"/>
                <a:cs typeface="Times New Roman" pitchFamily="18" charset="0"/>
              </a:rPr>
              <a:t>Goiter</a:t>
            </a:r>
          </a:p>
          <a:p>
            <a:pPr>
              <a:spcBef>
                <a:spcPct val="50000"/>
              </a:spcBef>
            </a:pPr>
            <a:r>
              <a:rPr dirty="0" sz="3200" lang="en-US">
                <a:latin typeface="Times New Roman" pitchFamily="18" charset="0"/>
                <a:cs typeface="Times New Roman" pitchFamily="18" charset="0"/>
              </a:rPr>
              <a:t>Causes:  lack of iodine</a:t>
            </a:r>
          </a:p>
          <a:p>
            <a:pPr>
              <a:spcBef>
                <a:spcPct val="50000"/>
              </a:spcBef>
            </a:pPr>
            <a:r>
              <a:rPr dirty="0" sz="3200" lang="en-US">
                <a:latin typeface="Times New Roman" pitchFamily="18" charset="0"/>
                <a:cs typeface="Times New Roman" pitchFamily="18" charset="0"/>
              </a:rPr>
              <a:t>Problem:  deafness, fatigue, weight gain, enlarged thyroid</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929" name="Text Box 8"/>
          <p:cNvSpPr txBox="1">
            <a:spLocks noChangeArrowheads="1"/>
          </p:cNvSpPr>
          <p:nvPr/>
        </p:nvSpPr>
        <p:spPr bwMode="auto">
          <a:xfrm>
            <a:off x="457200" y="152401"/>
            <a:ext cx="7315200" cy="769441"/>
          </a:xfrm>
          <a:prstGeom prst="rect"/>
          <a:noFill/>
          <a:ln w="9525">
            <a:noFill/>
            <a:miter lim="800000"/>
            <a:headEnd/>
            <a:tailEnd/>
          </a:ln>
        </p:spPr>
        <p:txBody>
          <a:bodyPr wrap="square">
            <a:spAutoFit/>
          </a:bodyPr>
          <a:p>
            <a:pPr algn="ctr">
              <a:spcBef>
                <a:spcPct val="50000"/>
              </a:spcBef>
            </a:pPr>
            <a:r>
              <a:rPr dirty="0" sz="4400" lang="en-US">
                <a:solidFill>
                  <a:schemeClr val="tx2"/>
                </a:solidFill>
              </a:rPr>
              <a:t>Pellagra</a:t>
            </a:r>
          </a:p>
        </p:txBody>
      </p:sp>
      <p:sp>
        <p:nvSpPr>
          <p:cNvPr id="1048930" name="Content Placeholder 4"/>
          <p:cNvSpPr>
            <a:spLocks noGrp="1"/>
          </p:cNvSpPr>
          <p:nvPr>
            <p:ph idx="1"/>
          </p:nvPr>
        </p:nvSpPr>
        <p:spPr>
          <a:xfrm>
            <a:off x="228600" y="914400"/>
            <a:ext cx="8763000" cy="5638800"/>
          </a:xfrm>
        </p:spPr>
        <p:txBody>
          <a:bodyPr>
            <a:normAutofit/>
          </a:bodyPr>
          <a:p>
            <a:pPr>
              <a:spcBef>
                <a:spcPct val="50000"/>
              </a:spcBef>
            </a:pPr>
            <a:r>
              <a:rPr dirty="0" sz="3200" lang="en-US">
                <a:solidFill>
                  <a:schemeClr val="tx2"/>
                </a:solidFill>
                <a:latin typeface="Times New Roman" pitchFamily="18" charset="0"/>
                <a:cs typeface="Times New Roman" pitchFamily="18" charset="0"/>
              </a:rPr>
              <a:t>Cause:  lack of niacin</a:t>
            </a:r>
          </a:p>
          <a:p>
            <a:pPr>
              <a:spcBef>
                <a:spcPct val="50000"/>
              </a:spcBef>
              <a:buNone/>
            </a:pPr>
            <a:r>
              <a:rPr dirty="0" sz="3200" lang="en-US">
                <a:solidFill>
                  <a:schemeClr val="tx2"/>
                </a:solidFill>
                <a:latin typeface="Times New Roman" pitchFamily="18" charset="0"/>
                <a:cs typeface="Times New Roman" pitchFamily="18" charset="0"/>
              </a:rPr>
              <a:t>Problem:  dermatitis, weakness, intestinal distress, neurologic manifestations, organ failure</a:t>
            </a:r>
          </a:p>
          <a:p>
            <a:pPr>
              <a:spcBef>
                <a:spcPct val="50000"/>
              </a:spcBef>
              <a:buNone/>
            </a:pPr>
            <a:r>
              <a:rPr b="1" dirty="0" sz="3200" lang="en-US" u="sng">
                <a:solidFill>
                  <a:schemeClr val="tx2"/>
                </a:solidFill>
              </a:rPr>
              <a:t>Osteoporosis</a:t>
            </a:r>
            <a:endParaRPr b="1" dirty="0" sz="3200" lang="en-US" u="sng">
              <a:solidFill>
                <a:schemeClr val="tx2"/>
              </a:solidFill>
              <a:latin typeface="Times New Roman" pitchFamily="18" charset="0"/>
              <a:cs typeface="Times New Roman" pitchFamily="18" charset="0"/>
            </a:endParaRPr>
          </a:p>
          <a:p>
            <a:pPr>
              <a:spcBef>
                <a:spcPct val="50000"/>
              </a:spcBef>
            </a:pPr>
            <a:r>
              <a:rPr dirty="0" sz="3200" lang="en-US">
                <a:solidFill>
                  <a:schemeClr val="tx2"/>
                </a:solidFill>
                <a:latin typeface="Times New Roman" pitchFamily="18" charset="0"/>
                <a:cs typeface="Times New Roman" pitchFamily="18" charset="0"/>
              </a:rPr>
              <a:t>Cause: lack of calcium and/or vitamin D (prevents absorption of calcium)</a:t>
            </a:r>
          </a:p>
          <a:p>
            <a:pPr>
              <a:spcBef>
                <a:spcPct val="50000"/>
              </a:spcBef>
            </a:pPr>
            <a:r>
              <a:rPr dirty="0" sz="3200" lang="en-US">
                <a:solidFill>
                  <a:schemeClr val="tx2"/>
                </a:solidFill>
                <a:latin typeface="Times New Roman" pitchFamily="18" charset="0"/>
                <a:cs typeface="Times New Roman" pitchFamily="18" charset="0"/>
              </a:rPr>
              <a:t>Problem:  weak bones, fractures, decrease bone density</a:t>
            </a:r>
          </a:p>
          <a:p>
            <a:pPr>
              <a:spcBef>
                <a:spcPct val="50000"/>
              </a:spcBef>
            </a:pPr>
            <a:endParaRPr dirty="0" sz="3200" lang="en-US">
              <a:solidFill>
                <a:schemeClr val="tx2"/>
              </a:solidFill>
              <a:latin typeface="Times New Roman" pitchFamily="18" charset="0"/>
              <a:cs typeface="Times New Roman" pitchFamily="18" charset="0"/>
            </a:endParaRPr>
          </a:p>
          <a:p>
            <a:pPr>
              <a:spcBef>
                <a:spcPct val="50000"/>
              </a:spcBef>
            </a:pPr>
            <a:endParaRPr dirty="0" sz="3200" lang="en-US">
              <a:solidFill>
                <a:schemeClr val="tx2"/>
              </a:solidFill>
              <a:latin typeface="Times New Roman" pitchFamily="18" charset="0"/>
              <a:cs typeface="Times New Roman" pitchFamily="18" charset="0"/>
            </a:endParaRPr>
          </a:p>
          <a:p>
            <a:pPr>
              <a:buNone/>
            </a:pPr>
            <a:endParaRPr dirty="0" sz="320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8931" name="Content Placeholder 1"/>
          <p:cNvSpPr>
            <a:spLocks noGrp="1"/>
          </p:cNvSpPr>
          <p:nvPr>
            <p:ph idx="1"/>
          </p:nvPr>
        </p:nvSpPr>
        <p:spPr>
          <a:xfrm>
            <a:off x="228600" y="1143000"/>
            <a:ext cx="8763000" cy="5410200"/>
          </a:xfrm>
        </p:spPr>
        <p:txBody>
          <a:bodyPr>
            <a:normAutofit/>
          </a:bodyPr>
          <a:p>
            <a:pPr>
              <a:spcBef>
                <a:spcPct val="50000"/>
              </a:spcBef>
            </a:pPr>
            <a:r>
              <a:rPr dirty="0" sz="3200" lang="en-US">
                <a:solidFill>
                  <a:schemeClr val="tx2"/>
                </a:solidFill>
                <a:latin typeface="Times New Roman" pitchFamily="18" charset="0"/>
                <a:cs typeface="Times New Roman" pitchFamily="18" charset="0"/>
              </a:rPr>
              <a:t>Cause:  lack of vitamin C</a:t>
            </a:r>
          </a:p>
          <a:p>
            <a:pPr>
              <a:spcBef>
                <a:spcPct val="50000"/>
              </a:spcBef>
            </a:pPr>
            <a:r>
              <a:rPr dirty="0" sz="3200" lang="en-US">
                <a:solidFill>
                  <a:schemeClr val="tx2"/>
                </a:solidFill>
                <a:latin typeface="Times New Roman" pitchFamily="18" charset="0"/>
                <a:cs typeface="Times New Roman" pitchFamily="18" charset="0"/>
              </a:rPr>
              <a:t>Problem:  irritability, swelling and hemorrhage especially over long bones, death from hemorrhage and cardiac failure</a:t>
            </a:r>
            <a:br>
              <a:rPr dirty="0" sz="3200" lang="en-US">
                <a:latin typeface="Times New Roman" pitchFamily="18" charset="0"/>
                <a:cs typeface="Times New Roman" pitchFamily="18" charset="0"/>
              </a:rPr>
            </a:br>
            <a:r>
              <a:rPr b="1" dirty="0" sz="3200" lang="en-US" u="sng">
                <a:latin typeface="Times New Roman" pitchFamily="18" charset="0"/>
                <a:cs typeface="Times New Roman" pitchFamily="18" charset="0"/>
              </a:rPr>
              <a:t>Rickets</a:t>
            </a:r>
            <a:endParaRPr dirty="0" sz="3200" lang="en-US">
              <a:solidFill>
                <a:schemeClr val="tx2"/>
              </a:solidFill>
              <a:latin typeface="Times New Roman" pitchFamily="18" charset="0"/>
              <a:cs typeface="Times New Roman" pitchFamily="18" charset="0"/>
            </a:endParaRPr>
          </a:p>
          <a:p>
            <a:pPr>
              <a:spcBef>
                <a:spcPct val="50000"/>
              </a:spcBef>
            </a:pPr>
            <a:r>
              <a:rPr dirty="0" sz="3200" lang="en-US">
                <a:solidFill>
                  <a:schemeClr val="tx2"/>
                </a:solidFill>
                <a:latin typeface="Times New Roman" pitchFamily="18" charset="0"/>
                <a:cs typeface="Times New Roman" pitchFamily="18" charset="0"/>
              </a:rPr>
              <a:t>Cause:  lack of vitamin D</a:t>
            </a:r>
          </a:p>
          <a:p>
            <a:pPr>
              <a:spcBef>
                <a:spcPct val="50000"/>
              </a:spcBef>
            </a:pPr>
            <a:r>
              <a:rPr dirty="0" sz="3200" lang="en-US">
                <a:solidFill>
                  <a:schemeClr val="tx2"/>
                </a:solidFill>
                <a:latin typeface="Times New Roman" pitchFamily="18" charset="0"/>
                <a:cs typeface="Times New Roman" pitchFamily="18" charset="0"/>
              </a:rPr>
              <a:t>Problem: softening and weakening of bones from release of calcium from bones</a:t>
            </a:r>
          </a:p>
          <a:p>
            <a:endParaRPr dirty="0" sz="3200" lang="en-US">
              <a:latin typeface="Times New Roman" pitchFamily="18" charset="0"/>
              <a:cs typeface="Times New Roman" pitchFamily="18" charset="0"/>
            </a:endParaRPr>
          </a:p>
          <a:p>
            <a:pPr>
              <a:spcBef>
                <a:spcPct val="50000"/>
              </a:spcBef>
            </a:pPr>
            <a:endParaRPr dirty="0" sz="3200" lang="en-US">
              <a:solidFill>
                <a:schemeClr val="tx2"/>
              </a:solidFill>
              <a:latin typeface="Times New Roman" pitchFamily="18" charset="0"/>
              <a:cs typeface="Times New Roman" pitchFamily="18" charset="0"/>
            </a:endParaRPr>
          </a:p>
          <a:p>
            <a:pPr>
              <a:spcBef>
                <a:spcPct val="50000"/>
              </a:spcBef>
            </a:pPr>
            <a:endParaRPr dirty="0" sz="3200" lang="en-US">
              <a:solidFill>
                <a:schemeClr val="tx2"/>
              </a:solidFill>
              <a:latin typeface="Times New Roman" pitchFamily="18" charset="0"/>
              <a:cs typeface="Times New Roman" pitchFamily="18" charset="0"/>
            </a:endParaRPr>
          </a:p>
          <a:p>
            <a:endParaRPr dirty="0" sz="3200" lang="en-US">
              <a:latin typeface="Times New Roman" pitchFamily="18" charset="0"/>
              <a:cs typeface="Times New Roman" pitchFamily="18" charset="0"/>
            </a:endParaRPr>
          </a:p>
        </p:txBody>
      </p:sp>
      <p:sp>
        <p:nvSpPr>
          <p:cNvPr id="1048932" name="Title 2"/>
          <p:cNvSpPr>
            <a:spLocks noGrp="1"/>
          </p:cNvSpPr>
          <p:nvPr>
            <p:ph type="title"/>
          </p:nvPr>
        </p:nvSpPr>
        <p:spPr>
          <a:xfrm>
            <a:off x="457200" y="274638"/>
            <a:ext cx="8229600" cy="868362"/>
          </a:xfrm>
        </p:spPr>
        <p:txBody>
          <a:bodyPr/>
          <a:p>
            <a:pPr>
              <a:spcBef>
                <a:spcPct val="50000"/>
              </a:spcBef>
            </a:pPr>
            <a:r>
              <a:rPr dirty="0" sz="4000" lang="en-US"/>
              <a:t>Scurvy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933" name="Rectangle 3"/>
          <p:cNvSpPr>
            <a:spLocks noGrp="1" noChangeArrowheads="1"/>
          </p:cNvSpPr>
          <p:nvPr>
            <p:ph idx="1"/>
          </p:nvPr>
        </p:nvSpPr>
        <p:spPr>
          <a:xfrm>
            <a:off x="228600" y="1066800"/>
            <a:ext cx="8763000" cy="5562600"/>
          </a:xfrm>
        </p:spPr>
        <p:txBody>
          <a:bodyPr>
            <a:normAutofit/>
          </a:bodyPr>
          <a:p>
            <a:pPr eaLnBrk="1" hangingPunct="1"/>
            <a:r>
              <a:rPr dirty="0" sz="3200" lang="en-US">
                <a:latin typeface="Times New Roman" pitchFamily="18" charset="0"/>
                <a:cs typeface="Times New Roman" pitchFamily="18" charset="0"/>
              </a:rPr>
              <a:t>Iodine is critical for thyroid function – deficiency results in cretinism &amp; goiter</a:t>
            </a:r>
          </a:p>
          <a:p>
            <a:pPr eaLnBrk="1" hangingPunct="1"/>
            <a:r>
              <a:rPr dirty="0" sz="3200" lang="en-US">
                <a:latin typeface="Times New Roman" pitchFamily="18" charset="0"/>
                <a:cs typeface="Times New Roman" pitchFamily="18" charset="0"/>
              </a:rPr>
              <a:t>Iron is critical for blood and muscles – deficiency results in anemia</a:t>
            </a:r>
          </a:p>
          <a:p>
            <a:pPr eaLnBrk="1" hangingPunct="1"/>
            <a:r>
              <a:rPr dirty="0" sz="3200" lang="en-US">
                <a:latin typeface="Times New Roman" pitchFamily="18" charset="0"/>
                <a:cs typeface="Times New Roman" pitchFamily="18" charset="0"/>
              </a:rPr>
              <a:t>Vitamin A is critical for visual development – deficiency results in blindness</a:t>
            </a:r>
          </a:p>
          <a:p>
            <a:pPr eaLnBrk="1" hangingPunct="1"/>
            <a:r>
              <a:rPr dirty="0" sz="3200" lang="en-US">
                <a:latin typeface="Times New Roman" pitchFamily="18" charset="0"/>
                <a:cs typeface="Times New Roman" pitchFamily="18" charset="0"/>
              </a:rPr>
              <a:t>Vitamin D is critical for bone development – deficiency results in rickets</a:t>
            </a:r>
          </a:p>
        </p:txBody>
      </p:sp>
      <p:sp>
        <p:nvSpPr>
          <p:cNvPr id="1048934" name="Rectangle 2"/>
          <p:cNvSpPr>
            <a:spLocks noGrp="1" noChangeArrowheads="1"/>
          </p:cNvSpPr>
          <p:nvPr>
            <p:ph type="title"/>
          </p:nvPr>
        </p:nvSpPr>
        <p:spPr>
          <a:xfrm>
            <a:off x="152400" y="152400"/>
            <a:ext cx="8839200" cy="762000"/>
          </a:xfrm>
        </p:spPr>
        <p:txBody>
          <a:bodyPr>
            <a:normAutofit/>
          </a:bodyPr>
          <a:p>
            <a:pPr eaLnBrk="1" hangingPunct="1"/>
            <a:r>
              <a:rPr dirty="0" lang="en-US"/>
              <a:t>Summary: Micronutrient deficiency</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933">
                                            <p:txEl>
                                              <p:pRg st="0" end="0"/>
                                            </p:txEl>
                                          </p:spTgt>
                                        </p:tgtEl>
                                        <p:attrNameLst>
                                          <p:attrName>style.visibility</p:attrName>
                                        </p:attrNameLst>
                                      </p:cBhvr>
                                      <p:to>
                                        <p:strVal val="visible"/>
                                      </p:to>
                                    </p:set>
                                    <p:anim calcmode="lin" valueType="num">
                                      <p:cBhvr additive="base">
                                        <p:cTn dur="500" fill="hold" id="7"/>
                                        <p:tgtEl>
                                          <p:spTgt spid="1048933">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9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933">
                                            <p:txEl>
                                              <p:pRg st="1" end="1"/>
                                            </p:txEl>
                                          </p:spTgt>
                                        </p:tgtEl>
                                        <p:attrNameLst>
                                          <p:attrName>style.visibility</p:attrName>
                                        </p:attrNameLst>
                                      </p:cBhvr>
                                      <p:to>
                                        <p:strVal val="visible"/>
                                      </p:to>
                                    </p:set>
                                    <p:anim calcmode="lin" valueType="num">
                                      <p:cBhvr additive="base">
                                        <p:cTn dur="500" fill="hold" id="13"/>
                                        <p:tgtEl>
                                          <p:spTgt spid="1048933">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9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933">
                                            <p:txEl>
                                              <p:pRg st="2" end="2"/>
                                            </p:txEl>
                                          </p:spTgt>
                                        </p:tgtEl>
                                        <p:attrNameLst>
                                          <p:attrName>style.visibility</p:attrName>
                                        </p:attrNameLst>
                                      </p:cBhvr>
                                      <p:to>
                                        <p:strVal val="visible"/>
                                      </p:to>
                                    </p:set>
                                    <p:anim calcmode="lin" valueType="num">
                                      <p:cBhvr additive="base">
                                        <p:cTn dur="500" fill="hold" id="19"/>
                                        <p:tgtEl>
                                          <p:spTgt spid="1048933">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9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933">
                                            <p:txEl>
                                              <p:pRg st="3" end="3"/>
                                            </p:txEl>
                                          </p:spTgt>
                                        </p:tgtEl>
                                        <p:attrNameLst>
                                          <p:attrName>style.visibility</p:attrName>
                                        </p:attrNameLst>
                                      </p:cBhvr>
                                      <p:to>
                                        <p:strVal val="visible"/>
                                      </p:to>
                                    </p:set>
                                    <p:anim calcmode="lin" valueType="num">
                                      <p:cBhvr additive="base">
                                        <p:cTn dur="500" fill="hold" id="25"/>
                                        <p:tgtEl>
                                          <p:spTgt spid="1048933">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93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935" name="Rectangle 2"/>
          <p:cNvSpPr>
            <a:spLocks noChangeArrowheads="1"/>
          </p:cNvSpPr>
          <p:nvPr/>
        </p:nvSpPr>
        <p:spPr bwMode="auto">
          <a:xfrm>
            <a:off x="1392238" y="1450975"/>
            <a:ext cx="9144000" cy="369332"/>
          </a:xfrm>
          <a:prstGeom prst="rect"/>
          <a:noFill/>
          <a:ln w="9525">
            <a:noFill/>
            <a:miter lim="800000"/>
            <a:headEnd/>
            <a:tailEnd/>
          </a:ln>
        </p:spPr>
        <p:txBody>
          <a:bodyPr>
            <a:spAutoFit/>
          </a:bodyPr>
          <a:p>
            <a:endParaRPr lang="en-US"/>
          </a:p>
        </p:txBody>
      </p:sp>
      <p:sp>
        <p:nvSpPr>
          <p:cNvPr id="1048936" name="Rectangle 5"/>
          <p:cNvSpPr>
            <a:spLocks noChangeArrowheads="1"/>
          </p:cNvSpPr>
          <p:nvPr/>
        </p:nvSpPr>
        <p:spPr bwMode="auto">
          <a:xfrm>
            <a:off x="0" y="3154363"/>
            <a:ext cx="9144000" cy="369332"/>
          </a:xfrm>
          <a:prstGeom prst="rect"/>
          <a:noFill/>
          <a:ln w="9525">
            <a:noFill/>
            <a:miter lim="800000"/>
            <a:headEnd/>
            <a:tailEnd/>
          </a:ln>
        </p:spPr>
        <p:txBody>
          <a:bodyPr>
            <a:spAutoFit/>
          </a:bodyPr>
          <a:p>
            <a:endParaRPr lang="en-US"/>
          </a:p>
        </p:txBody>
      </p:sp>
      <p:sp>
        <p:nvSpPr>
          <p:cNvPr id="1048937" name="Rectangle 7"/>
          <p:cNvSpPr>
            <a:spLocks noChangeArrowheads="1"/>
          </p:cNvSpPr>
          <p:nvPr/>
        </p:nvSpPr>
        <p:spPr bwMode="auto">
          <a:xfrm>
            <a:off x="381000" y="152400"/>
            <a:ext cx="8382000" cy="762000"/>
          </a:xfrm>
          <a:prstGeom prst="rect"/>
          <a:noFill/>
          <a:ln w="9525">
            <a:noFill/>
            <a:miter lim="800000"/>
            <a:headEnd/>
            <a:tailEnd/>
          </a:ln>
        </p:spPr>
        <p:txBody>
          <a:bodyPr anchor="ctr"/>
          <a:p>
            <a:r>
              <a:rPr sz="4400" lang="en-US">
                <a:latin typeface="Arial" charset="0"/>
              </a:rPr>
              <a:t>Where do we go from here?</a:t>
            </a:r>
          </a:p>
        </p:txBody>
      </p:sp>
      <p:sp>
        <p:nvSpPr>
          <p:cNvPr id="1048938" name="Oval 8"/>
          <p:cNvSpPr>
            <a:spLocks noChangeArrowheads="1"/>
          </p:cNvSpPr>
          <p:nvPr/>
        </p:nvSpPr>
        <p:spPr bwMode="auto">
          <a:xfrm>
            <a:off x="3352800" y="3276600"/>
            <a:ext cx="2209800" cy="1219200"/>
          </a:xfrm>
          <a:prstGeom prst="ellipse"/>
          <a:solidFill>
            <a:srgbClr val="FF9900"/>
          </a:solidFill>
          <a:ln w="9525">
            <a:solidFill>
              <a:schemeClr val="tx1"/>
            </a:solidFill>
            <a:round/>
            <a:headEnd/>
            <a:tailEnd/>
          </a:ln>
        </p:spPr>
        <p:txBody>
          <a:bodyPr anchor="ctr" wrap="none"/>
          <a:p>
            <a:pPr algn="ctr"/>
            <a:r>
              <a:rPr b="1" sz="2000" lang="en-US">
                <a:latin typeface="Arial" charset="0"/>
              </a:rPr>
              <a:t>Improved child</a:t>
            </a:r>
          </a:p>
          <a:p>
            <a:pPr algn="ctr"/>
            <a:r>
              <a:rPr b="1" sz="2000" lang="en-US">
                <a:latin typeface="Arial" charset="0"/>
              </a:rPr>
              <a:t>nutrition</a:t>
            </a:r>
          </a:p>
        </p:txBody>
      </p:sp>
      <p:sp>
        <p:nvSpPr>
          <p:cNvPr id="1048939" name="Oval 10"/>
          <p:cNvSpPr>
            <a:spLocks noChangeArrowheads="1"/>
          </p:cNvSpPr>
          <p:nvPr/>
        </p:nvSpPr>
        <p:spPr bwMode="auto">
          <a:xfrm>
            <a:off x="685800" y="3048000"/>
            <a:ext cx="2209800" cy="1219200"/>
          </a:xfrm>
          <a:prstGeom prst="ellipse"/>
          <a:solidFill>
            <a:srgbClr val="0066FF"/>
          </a:solidFill>
          <a:ln w="9525">
            <a:solidFill>
              <a:schemeClr val="tx1"/>
            </a:solidFill>
            <a:round/>
            <a:headEnd/>
            <a:tailEnd/>
          </a:ln>
        </p:spPr>
        <p:txBody>
          <a:bodyPr anchor="ctr" wrap="none"/>
          <a:p>
            <a:pPr algn="ctr"/>
            <a:r>
              <a:rPr b="1" dirty="0" sz="2000" lang="en-US">
                <a:latin typeface="Arial" charset="0"/>
              </a:rPr>
              <a:t>Increased</a:t>
            </a:r>
          </a:p>
          <a:p>
            <a:pPr algn="ctr"/>
            <a:r>
              <a:rPr b="1" dirty="0" sz="2000" lang="en-US">
                <a:latin typeface="Arial" charset="0"/>
              </a:rPr>
              <a:t>productivity</a:t>
            </a:r>
          </a:p>
        </p:txBody>
      </p:sp>
      <p:sp>
        <p:nvSpPr>
          <p:cNvPr id="1048940" name="Oval 11"/>
          <p:cNvSpPr>
            <a:spLocks noChangeArrowheads="1"/>
          </p:cNvSpPr>
          <p:nvPr/>
        </p:nvSpPr>
        <p:spPr bwMode="auto">
          <a:xfrm>
            <a:off x="3429000" y="5029200"/>
            <a:ext cx="2209800" cy="1219200"/>
          </a:xfrm>
          <a:prstGeom prst="ellipse"/>
          <a:solidFill>
            <a:srgbClr val="0066FF"/>
          </a:solidFill>
          <a:ln w="9525">
            <a:solidFill>
              <a:schemeClr val="tx1"/>
            </a:solidFill>
            <a:round/>
            <a:headEnd/>
            <a:tailEnd/>
          </a:ln>
        </p:spPr>
        <p:txBody>
          <a:bodyPr anchor="ctr" wrap="none"/>
          <a:p>
            <a:pPr algn="ctr"/>
            <a:r>
              <a:rPr b="1" dirty="0" sz="2000" lang="en-US">
                <a:latin typeface="Arial" charset="0"/>
              </a:rPr>
              <a:t>Enhanced human</a:t>
            </a:r>
          </a:p>
          <a:p>
            <a:pPr algn="ctr"/>
            <a:r>
              <a:rPr b="1" dirty="0" sz="2000" lang="en-US">
                <a:latin typeface="Arial" charset="0"/>
              </a:rPr>
              <a:t>capital</a:t>
            </a:r>
          </a:p>
        </p:txBody>
      </p:sp>
      <p:sp>
        <p:nvSpPr>
          <p:cNvPr id="1048941" name="Oval 12"/>
          <p:cNvSpPr>
            <a:spLocks noChangeArrowheads="1"/>
          </p:cNvSpPr>
          <p:nvPr/>
        </p:nvSpPr>
        <p:spPr bwMode="auto">
          <a:xfrm>
            <a:off x="3352800" y="1447800"/>
            <a:ext cx="2209800" cy="1219200"/>
          </a:xfrm>
          <a:prstGeom prst="ellipse"/>
          <a:solidFill>
            <a:srgbClr val="0066FF"/>
          </a:solidFill>
          <a:ln w="9525">
            <a:solidFill>
              <a:schemeClr val="tx1"/>
            </a:solidFill>
            <a:round/>
            <a:headEnd/>
            <a:tailEnd/>
          </a:ln>
        </p:spPr>
        <p:txBody>
          <a:bodyPr anchor="ctr" wrap="none"/>
          <a:p>
            <a:pPr algn="ctr"/>
            <a:r>
              <a:rPr b="1" dirty="0" sz="2000" lang="en-US">
                <a:latin typeface="Arial" charset="0"/>
              </a:rPr>
              <a:t>Poverty</a:t>
            </a:r>
          </a:p>
          <a:p>
            <a:pPr algn="ctr"/>
            <a:r>
              <a:rPr b="1" dirty="0" sz="2000" lang="en-US">
                <a:latin typeface="Arial" charset="0"/>
              </a:rPr>
              <a:t>reduction</a:t>
            </a:r>
          </a:p>
        </p:txBody>
      </p:sp>
      <p:sp>
        <p:nvSpPr>
          <p:cNvPr id="1048942" name="Oval 13"/>
          <p:cNvSpPr>
            <a:spLocks noChangeArrowheads="1"/>
          </p:cNvSpPr>
          <p:nvPr/>
        </p:nvSpPr>
        <p:spPr bwMode="auto">
          <a:xfrm>
            <a:off x="6629400" y="1524000"/>
            <a:ext cx="2209800" cy="1219200"/>
          </a:xfrm>
          <a:prstGeom prst="ellipse"/>
          <a:solidFill>
            <a:srgbClr val="0066FF"/>
          </a:solidFill>
          <a:ln w="9525">
            <a:solidFill>
              <a:schemeClr val="tx1"/>
            </a:solidFill>
            <a:round/>
            <a:headEnd/>
            <a:tailEnd/>
          </a:ln>
        </p:spPr>
        <p:txBody>
          <a:bodyPr anchor="ctr" wrap="none"/>
          <a:p>
            <a:pPr algn="ctr"/>
            <a:r>
              <a:rPr b="1" dirty="0" sz="2000" lang="en-US">
                <a:latin typeface="Arial" charset="0"/>
              </a:rPr>
              <a:t>Economic growth</a:t>
            </a:r>
          </a:p>
        </p:txBody>
      </p:sp>
      <p:sp>
        <p:nvSpPr>
          <p:cNvPr id="1048943" name="Oval 14"/>
          <p:cNvSpPr>
            <a:spLocks noChangeArrowheads="1"/>
          </p:cNvSpPr>
          <p:nvPr/>
        </p:nvSpPr>
        <p:spPr bwMode="auto">
          <a:xfrm>
            <a:off x="6629400" y="3276600"/>
            <a:ext cx="2209800" cy="1219200"/>
          </a:xfrm>
          <a:prstGeom prst="ellipse"/>
          <a:solidFill>
            <a:srgbClr val="0066FF"/>
          </a:solidFill>
          <a:ln w="9525">
            <a:solidFill>
              <a:schemeClr val="tx1"/>
            </a:solidFill>
            <a:round/>
            <a:headEnd/>
            <a:tailEnd/>
          </a:ln>
        </p:spPr>
        <p:txBody>
          <a:bodyPr anchor="ctr" wrap="none"/>
          <a:p>
            <a:pPr algn="ctr"/>
            <a:r>
              <a:rPr b="1" dirty="0" sz="2000" lang="en-US">
                <a:latin typeface="Arial" charset="0"/>
              </a:rPr>
              <a:t>Social sector</a:t>
            </a:r>
          </a:p>
          <a:p>
            <a:pPr algn="ctr"/>
            <a:r>
              <a:rPr b="1" dirty="0" sz="2000" lang="en-US">
                <a:latin typeface="Arial" charset="0"/>
              </a:rPr>
              <a:t>investments</a:t>
            </a:r>
          </a:p>
        </p:txBody>
      </p:sp>
      <p:sp>
        <p:nvSpPr>
          <p:cNvPr id="1048944" name="AutoShape 15"/>
          <p:cNvSpPr>
            <a:spLocks noChangeArrowheads="1"/>
          </p:cNvSpPr>
          <p:nvPr/>
        </p:nvSpPr>
        <p:spPr bwMode="auto">
          <a:xfrm>
            <a:off x="5638800" y="3733800"/>
            <a:ext cx="914400" cy="381000"/>
          </a:xfrm>
          <a:prstGeom prst="leftArrow">
            <a:avLst>
              <a:gd name="adj1" fmla="val 50000"/>
              <a:gd name="adj2" fmla="val 60000"/>
            </a:avLst>
          </a:prstGeom>
          <a:solidFill>
            <a:schemeClr val="accent1"/>
          </a:solidFill>
          <a:ln w="9525">
            <a:solidFill>
              <a:schemeClr val="tx1"/>
            </a:solidFill>
            <a:miter lim="800000"/>
            <a:headEnd/>
            <a:tailEnd/>
          </a:ln>
        </p:spPr>
        <p:txBody>
          <a:bodyPr anchor="ctr" wrap="none"/>
          <a:p>
            <a:endParaRPr lang="en-US"/>
          </a:p>
        </p:txBody>
      </p:sp>
      <p:sp>
        <p:nvSpPr>
          <p:cNvPr id="1048945" name="AutoShape 16"/>
          <p:cNvSpPr>
            <a:spLocks noChangeArrowheads="1"/>
          </p:cNvSpPr>
          <p:nvPr/>
        </p:nvSpPr>
        <p:spPr bwMode="auto">
          <a:xfrm>
            <a:off x="5638800" y="1905000"/>
            <a:ext cx="914400" cy="381000"/>
          </a:xfrm>
          <a:prstGeom prst="leftArrow">
            <a:avLst>
              <a:gd name="adj1" fmla="val 50000"/>
              <a:gd name="adj2" fmla="val 60000"/>
            </a:avLst>
          </a:prstGeom>
          <a:solidFill>
            <a:schemeClr val="accent1"/>
          </a:solidFill>
          <a:ln w="9525">
            <a:solidFill>
              <a:schemeClr val="tx1"/>
            </a:solidFill>
            <a:miter lim="800000"/>
            <a:headEnd/>
            <a:tailEnd/>
          </a:ln>
        </p:spPr>
        <p:txBody>
          <a:bodyPr anchor="ctr" wrap="none"/>
          <a:p>
            <a:endParaRPr lang="en-US"/>
          </a:p>
        </p:txBody>
      </p:sp>
      <p:sp>
        <p:nvSpPr>
          <p:cNvPr id="1048946" name="AutoShape 17"/>
          <p:cNvSpPr>
            <a:spLocks noChangeArrowheads="1"/>
          </p:cNvSpPr>
          <p:nvPr/>
        </p:nvSpPr>
        <p:spPr bwMode="auto">
          <a:xfrm rot="-5400000">
            <a:off x="4248150" y="2724150"/>
            <a:ext cx="571500" cy="381000"/>
          </a:xfrm>
          <a:prstGeom prst="leftArrow">
            <a:avLst>
              <a:gd name="adj1" fmla="val 50000"/>
              <a:gd name="adj2" fmla="val 37500"/>
            </a:avLst>
          </a:prstGeom>
          <a:solidFill>
            <a:schemeClr val="accent1"/>
          </a:solidFill>
          <a:ln w="9525">
            <a:solidFill>
              <a:schemeClr val="tx1"/>
            </a:solidFill>
            <a:miter lim="800000"/>
            <a:headEnd/>
            <a:tailEnd/>
          </a:ln>
        </p:spPr>
        <p:txBody>
          <a:bodyPr anchor="ctr" wrap="none"/>
          <a:p>
            <a:endParaRPr lang="en-US"/>
          </a:p>
        </p:txBody>
      </p:sp>
      <p:sp>
        <p:nvSpPr>
          <p:cNvPr id="1048947" name="AutoShape 18"/>
          <p:cNvSpPr>
            <a:spLocks noChangeArrowheads="1"/>
          </p:cNvSpPr>
          <p:nvPr/>
        </p:nvSpPr>
        <p:spPr bwMode="auto">
          <a:xfrm rot="-5400000">
            <a:off x="4248150" y="4476750"/>
            <a:ext cx="571500" cy="381000"/>
          </a:xfrm>
          <a:prstGeom prst="leftArrow">
            <a:avLst>
              <a:gd name="adj1" fmla="val 50000"/>
              <a:gd name="adj2" fmla="val 37500"/>
            </a:avLst>
          </a:prstGeom>
          <a:solidFill>
            <a:schemeClr val="accent1"/>
          </a:solidFill>
          <a:ln w="9525">
            <a:solidFill>
              <a:schemeClr val="tx1"/>
            </a:solidFill>
            <a:miter lim="800000"/>
            <a:headEnd/>
            <a:tailEnd/>
          </a:ln>
        </p:spPr>
        <p:txBody>
          <a:bodyPr anchor="ctr" wrap="none"/>
          <a:p>
            <a:endParaRPr lang="en-US"/>
          </a:p>
        </p:txBody>
      </p:sp>
      <p:sp>
        <p:nvSpPr>
          <p:cNvPr id="1048948" name="AutoShape 19"/>
          <p:cNvSpPr>
            <a:spLocks noChangeArrowheads="1"/>
          </p:cNvSpPr>
          <p:nvPr/>
        </p:nvSpPr>
        <p:spPr bwMode="auto">
          <a:xfrm rot="2476556">
            <a:off x="2141538" y="4808538"/>
            <a:ext cx="1066800" cy="361950"/>
          </a:xfrm>
          <a:prstGeom prst="leftArrow">
            <a:avLst>
              <a:gd name="adj1" fmla="val 50000"/>
              <a:gd name="adj2" fmla="val 73684"/>
            </a:avLst>
          </a:prstGeom>
          <a:solidFill>
            <a:schemeClr val="accent1"/>
          </a:solidFill>
          <a:ln w="9525">
            <a:solidFill>
              <a:schemeClr val="tx1"/>
            </a:solidFill>
            <a:miter lim="800000"/>
            <a:headEnd/>
            <a:tailEnd/>
          </a:ln>
        </p:spPr>
        <p:txBody>
          <a:bodyPr anchor="ctr" wrap="none"/>
          <a:p>
            <a:endParaRPr lang="en-US"/>
          </a:p>
        </p:txBody>
      </p:sp>
      <p:sp>
        <p:nvSpPr>
          <p:cNvPr id="1048949" name="Freeform 23"/>
          <p:cNvSpPr/>
          <p:nvPr/>
        </p:nvSpPr>
        <p:spPr bwMode="auto">
          <a:xfrm>
            <a:off x="1866900" y="1054100"/>
            <a:ext cx="5219700" cy="1765300"/>
          </a:xfrm>
          <a:custGeom>
            <a:avLst/>
            <a:gdLst>
              <a:gd name="T0" fmla="*/ 2147483647 w 3288"/>
              <a:gd name="T1" fmla="*/ 2147483647 h 1112"/>
              <a:gd name="T2" fmla="*/ 2147483647 w 3288"/>
              <a:gd name="T3" fmla="*/ 2147483647 h 1112"/>
              <a:gd name="T4" fmla="*/ 2147483647 w 3288"/>
              <a:gd name="T5" fmla="*/ 2147483647 h 1112"/>
              <a:gd name="T6" fmla="*/ 2147483647 w 3288"/>
              <a:gd name="T7" fmla="*/ 2147483647 h 1112"/>
              <a:gd name="T8" fmla="*/ 2147483647 w 3288"/>
              <a:gd name="T9" fmla="*/ 2147483647 h 1112"/>
              <a:gd name="T10" fmla="*/ 2147483647 w 3288"/>
              <a:gd name="T11" fmla="*/ 2147483647 h 1112"/>
              <a:gd name="T12" fmla="*/ 0 60000 65536"/>
              <a:gd name="T13" fmla="*/ 0 60000 65536"/>
              <a:gd name="T14" fmla="*/ 0 60000 65536"/>
              <a:gd name="T15" fmla="*/ 0 60000 65536"/>
              <a:gd name="T16" fmla="*/ 0 60000 65536"/>
              <a:gd name="T17" fmla="*/ 0 60000 65536"/>
              <a:gd name="T18" fmla="*/ 0 w 3288"/>
              <a:gd name="T19" fmla="*/ 0 h 1112"/>
              <a:gd name="T20" fmla="*/ 3288 w 3288"/>
              <a:gd name="T21" fmla="*/ 1112 h 1112"/>
            </a:gdLst>
            <a:ahLst/>
            <a:cxnLst>
              <a:cxn ang="T12">
                <a:pos x="T0" y="T1"/>
              </a:cxn>
              <a:cxn ang="T13">
                <a:pos x="T2" y="T3"/>
              </a:cxn>
              <a:cxn ang="T14">
                <a:pos x="T4" y="T5"/>
              </a:cxn>
              <a:cxn ang="T15">
                <a:pos x="T6" y="T7"/>
              </a:cxn>
              <a:cxn ang="T16">
                <a:pos x="T8" y="T9"/>
              </a:cxn>
              <a:cxn ang="T17">
                <a:pos x="T10" y="T11"/>
              </a:cxn>
            </a:cxnLst>
            <a:rect l="T18" t="T19" r="T20" b="T21"/>
            <a:pathLst>
              <a:path w="3288" h="1112">
                <a:moveTo>
                  <a:pt x="3288" y="296"/>
                </a:moveTo>
                <a:cubicBezTo>
                  <a:pt x="2960" y="196"/>
                  <a:pt x="2632" y="96"/>
                  <a:pt x="2280" y="56"/>
                </a:cubicBezTo>
                <a:cubicBezTo>
                  <a:pt x="1928" y="16"/>
                  <a:pt x="1480" y="0"/>
                  <a:pt x="1176" y="56"/>
                </a:cubicBezTo>
                <a:cubicBezTo>
                  <a:pt x="872" y="112"/>
                  <a:pt x="640" y="264"/>
                  <a:pt x="456" y="392"/>
                </a:cubicBezTo>
                <a:cubicBezTo>
                  <a:pt x="272" y="520"/>
                  <a:pt x="144" y="704"/>
                  <a:pt x="72" y="824"/>
                </a:cubicBezTo>
                <a:cubicBezTo>
                  <a:pt x="0" y="944"/>
                  <a:pt x="12" y="1028"/>
                  <a:pt x="24" y="1112"/>
                </a:cubicBezTo>
              </a:path>
            </a:pathLst>
          </a:custGeom>
          <a:noFill/>
          <a:ln w="104775">
            <a:solidFill>
              <a:schemeClr val="accent1"/>
            </a:solidFill>
            <a:round/>
            <a:headEnd/>
            <a:tailEnd type="triangle" w="med" len="med"/>
          </a:ln>
        </p:spPr>
        <p:txBody>
          <a:bodyPr/>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345" name=""/>
        <p:cNvGrpSpPr/>
        <p:nvPr/>
      </p:nvGrpSpPr>
      <p:grpSpPr>
        <a:xfrm>
          <a:off x="0" y="0"/>
          <a:ext cx="0" cy="0"/>
          <a:chOff x="0" y="0"/>
          <a:chExt cx="0" cy="0"/>
        </a:xfrm>
      </p:grpSpPr>
      <p:sp>
        <p:nvSpPr>
          <p:cNvPr id="1048950" name="Rectangle 1027"/>
          <p:cNvSpPr>
            <a:spLocks noGrp="1" noChangeArrowheads="1"/>
          </p:cNvSpPr>
          <p:nvPr>
            <p:ph idx="1"/>
          </p:nvPr>
        </p:nvSpPr>
        <p:spPr>
          <a:xfrm>
            <a:off x="228600" y="990600"/>
            <a:ext cx="8534400" cy="5562600"/>
          </a:xfrm>
        </p:spPr>
        <p:txBody>
          <a:bodyPr>
            <a:normAutofit/>
          </a:bodyPr>
          <a:p>
            <a:pPr eaLnBrk="1" hangingPunct="1"/>
            <a:r>
              <a:rPr b="1" dirty="0" sz="3200" lang="en-US">
                <a:latin typeface="Times New Roman" pitchFamily="18" charset="0"/>
                <a:cs typeface="Times New Roman" pitchFamily="18" charset="0"/>
              </a:rPr>
              <a:t>WHO recommends three anthropometric indicators for assessment of nutritional status</a:t>
            </a:r>
          </a:p>
          <a:p>
            <a:pPr eaLnBrk="1" hangingPunct="1" lvl="1"/>
            <a:r>
              <a:rPr dirty="0" sz="3200" lang="en-US">
                <a:latin typeface="Times New Roman" pitchFamily="18" charset="0"/>
                <a:cs typeface="Times New Roman" pitchFamily="18" charset="0"/>
              </a:rPr>
              <a:t>Wasting (Low weight-for-height)</a:t>
            </a:r>
          </a:p>
          <a:p>
            <a:pPr eaLnBrk="1" hangingPunct="1" lvl="1"/>
            <a:r>
              <a:rPr dirty="0" sz="3200" lang="en-US">
                <a:latin typeface="Times New Roman" pitchFamily="18" charset="0"/>
                <a:cs typeface="Times New Roman" pitchFamily="18" charset="0"/>
              </a:rPr>
              <a:t>Stunting (Low height-for-age)</a:t>
            </a:r>
          </a:p>
          <a:p>
            <a:pPr eaLnBrk="1" hangingPunct="1" lvl="1"/>
            <a:r>
              <a:rPr dirty="0" sz="3200" lang="en-US">
                <a:latin typeface="Times New Roman" pitchFamily="18" charset="0"/>
                <a:cs typeface="Times New Roman" pitchFamily="18" charset="0"/>
              </a:rPr>
              <a:t>Underweight (Low weight-for-age)</a:t>
            </a:r>
          </a:p>
          <a:p>
            <a:pPr eaLnBrk="1" hangingPunct="1"/>
            <a:r>
              <a:rPr b="1" dirty="0" sz="3200" lang="en-US">
                <a:latin typeface="Times New Roman" pitchFamily="18" charset="0"/>
                <a:cs typeface="Times New Roman" pitchFamily="18" charset="0"/>
              </a:rPr>
              <a:t>Classification based on International Growth Reference</a:t>
            </a:r>
          </a:p>
        </p:txBody>
      </p:sp>
      <p:sp>
        <p:nvSpPr>
          <p:cNvPr id="1048951" name="Rectangle 1026"/>
          <p:cNvSpPr>
            <a:spLocks noGrp="1" noChangeArrowheads="1"/>
          </p:cNvSpPr>
          <p:nvPr>
            <p:ph type="title"/>
          </p:nvPr>
        </p:nvSpPr>
        <p:spPr>
          <a:xfrm>
            <a:off x="228600" y="274638"/>
            <a:ext cx="8458200" cy="639762"/>
          </a:xfrm>
        </p:spPr>
        <p:txBody>
          <a:bodyPr/>
          <a:p>
            <a:pPr algn="l" eaLnBrk="1" hangingPunct="1"/>
            <a:r>
              <a:rPr b="1" dirty="0" sz="3200" lang="en-US" u="sng">
                <a:solidFill>
                  <a:schemeClr val="tx1"/>
                </a:solidFill>
                <a:latin typeface="Arial Narrow" pitchFamily="34" charset="0"/>
              </a:rPr>
              <a:t>Classification of Malnutrition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346" name=""/>
        <p:cNvGrpSpPr/>
        <p:nvPr/>
      </p:nvGrpSpPr>
      <p:grpSpPr>
        <a:xfrm>
          <a:off x="0" y="0"/>
          <a:ext cx="0" cy="0"/>
          <a:chOff x="0" y="0"/>
          <a:chExt cx="0" cy="0"/>
        </a:xfrm>
      </p:grpSpPr>
      <p:sp>
        <p:nvSpPr>
          <p:cNvPr id="1048952" name="Rectangle 3"/>
          <p:cNvSpPr>
            <a:spLocks noGrp="1" noChangeArrowheads="1"/>
          </p:cNvSpPr>
          <p:nvPr>
            <p:ph idx="1"/>
          </p:nvPr>
        </p:nvSpPr>
        <p:spPr>
          <a:xfrm>
            <a:off x="228600" y="914400"/>
            <a:ext cx="8686800" cy="5486400"/>
          </a:xfrm>
        </p:spPr>
        <p:txBody>
          <a:bodyPr>
            <a:noAutofit/>
          </a:bodyPr>
          <a:p>
            <a:pPr eaLnBrk="1" hangingPunct="1"/>
            <a:r>
              <a:rPr dirty="0" sz="3200" lang="en-US">
                <a:latin typeface="Times New Roman" pitchFamily="18" charset="0"/>
                <a:cs typeface="Times New Roman" pitchFamily="18" charset="0"/>
              </a:rPr>
              <a:t>Under nutrition is a complex condition that involves multiple, overlapping deficiencies of protein, energy and micronutrients – rarely do these occur in isolation</a:t>
            </a:r>
          </a:p>
          <a:p>
            <a:pPr eaLnBrk="1" hangingPunct="1"/>
            <a:r>
              <a:rPr dirty="0" sz="3200" lang="en-US">
                <a:latin typeface="Times New Roman" pitchFamily="18" charset="0"/>
                <a:cs typeface="Times New Roman" pitchFamily="18" charset="0"/>
              </a:rPr>
              <a:t>The primary cause of under nutrition is an inadequate food intake, but is compounded by illness and malabsorption</a:t>
            </a:r>
          </a:p>
          <a:p>
            <a:pPr eaLnBrk="1" hangingPunct="1"/>
            <a:r>
              <a:rPr dirty="0" sz="3200" lang="en-US">
                <a:latin typeface="Times New Roman" pitchFamily="18" charset="0"/>
                <a:cs typeface="Times New Roman" pitchFamily="18" charset="0"/>
              </a:rPr>
              <a:t>Insufficient access to food, poor health services, the lack of safe water and sanitation, inadequate child and maternal care and poverty are underlying causes</a:t>
            </a:r>
          </a:p>
        </p:txBody>
      </p:sp>
      <p:sp>
        <p:nvSpPr>
          <p:cNvPr id="1048953" name="Rectangle 2"/>
          <p:cNvSpPr>
            <a:spLocks noGrp="1" noChangeArrowheads="1"/>
          </p:cNvSpPr>
          <p:nvPr>
            <p:ph type="title"/>
          </p:nvPr>
        </p:nvSpPr>
        <p:spPr>
          <a:xfrm>
            <a:off x="304800" y="228600"/>
            <a:ext cx="7924800" cy="533400"/>
          </a:xfrm>
        </p:spPr>
        <p:txBody>
          <a:bodyPr>
            <a:noAutofit/>
          </a:bodyPr>
          <a:p>
            <a:pPr algn="l" eaLnBrk="1" hangingPunct="1"/>
            <a:r>
              <a:rPr b="1" dirty="0" sz="3600" lang="en-US" u="sng">
                <a:latin typeface="Arial Narrow" pitchFamily="34" charset="0"/>
              </a:rPr>
              <a:t>Causes of Under nutrition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18" name="Content Placeholder 1"/>
          <p:cNvSpPr>
            <a:spLocks noGrp="1"/>
          </p:cNvSpPr>
          <p:nvPr>
            <p:ph idx="1"/>
          </p:nvPr>
        </p:nvSpPr>
        <p:spPr/>
        <p:txBody>
          <a:bodyPr/>
          <a:p>
            <a:r>
              <a:rPr b="1" dirty="0" sz="2800" lang="en-US">
                <a:latin typeface="Times New Roman" pitchFamily="18" charset="0"/>
                <a:cs typeface="Times New Roman" pitchFamily="18" charset="0"/>
              </a:rPr>
              <a:t>Nutrient</a:t>
            </a:r>
            <a:r>
              <a:rPr dirty="0" sz="2800" lang="en-US">
                <a:latin typeface="Times New Roman" pitchFamily="18" charset="0"/>
                <a:cs typeface="Times New Roman" pitchFamily="18" charset="0"/>
              </a:rPr>
              <a:t> – any chemical compound or substance that is digested, absorbed into blood stream and used to promote body function.</a:t>
            </a:r>
          </a:p>
          <a:p>
            <a:endParaRPr dirty="0" lang="en-US"/>
          </a:p>
        </p:txBody>
      </p:sp>
      <p:sp>
        <p:nvSpPr>
          <p:cNvPr id="1048619" name="Title 2"/>
          <p:cNvSpPr>
            <a:spLocks noGrp="1"/>
          </p:cNvSpPr>
          <p:nvPr>
            <p:ph type="title"/>
          </p:nvPr>
        </p:nvSpPr>
        <p:spPr/>
        <p:txBody>
          <a:bodyPr/>
          <a:p>
            <a:r>
              <a:rPr b="0" dirty="0" lang="en-US" u="sng"/>
              <a:t>NUTRIENTS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349" name=""/>
        <p:cNvGrpSpPr/>
        <p:nvPr/>
      </p:nvGrpSpPr>
      <p:grpSpPr>
        <a:xfrm>
          <a:off x="0" y="0"/>
          <a:ext cx="0" cy="0"/>
          <a:chOff x="0" y="0"/>
          <a:chExt cx="0" cy="0"/>
        </a:xfrm>
      </p:grpSpPr>
      <p:sp>
        <p:nvSpPr>
          <p:cNvPr id="1048957" name="Rectangle 3"/>
          <p:cNvSpPr>
            <a:spLocks noGrp="1" noChangeArrowheads="1"/>
          </p:cNvSpPr>
          <p:nvPr>
            <p:ph idx="1"/>
          </p:nvPr>
        </p:nvSpPr>
        <p:spPr>
          <a:xfrm>
            <a:off x="228600" y="914400"/>
            <a:ext cx="8686800" cy="5486400"/>
          </a:xfrm>
        </p:spPr>
        <p:txBody>
          <a:bodyPr>
            <a:normAutofit/>
          </a:bodyPr>
          <a:p>
            <a:pPr eaLnBrk="1" hangingPunct="1"/>
            <a:r>
              <a:rPr dirty="0" sz="3200" lang="en-US">
                <a:latin typeface="Times New Roman" pitchFamily="18" charset="0"/>
                <a:cs typeface="Times New Roman" pitchFamily="18" charset="0"/>
              </a:rPr>
              <a:t>Heightened visibility over past 2-3 years due to successful and innovative programs</a:t>
            </a:r>
          </a:p>
          <a:p>
            <a:pPr eaLnBrk="1" hangingPunct="1" lvl="1"/>
            <a:r>
              <a:rPr dirty="0" sz="3200" lang="en-US">
                <a:latin typeface="Times New Roman" pitchFamily="18" charset="0"/>
                <a:cs typeface="Times New Roman" pitchFamily="18" charset="0"/>
              </a:rPr>
              <a:t>Gates …. </a:t>
            </a:r>
          </a:p>
          <a:p>
            <a:pPr eaLnBrk="1" hangingPunct="1" lvl="1"/>
            <a:r>
              <a:rPr dirty="0" sz="3200" lang="en-US">
                <a:latin typeface="Times New Roman" pitchFamily="18" charset="0"/>
                <a:cs typeface="Times New Roman" pitchFamily="18" charset="0"/>
              </a:rPr>
              <a:t>Public-private partnerships</a:t>
            </a:r>
          </a:p>
          <a:p>
            <a:pPr eaLnBrk="1" hangingPunct="1" lvl="1"/>
            <a:r>
              <a:rPr dirty="0" sz="3200" lang="en-US">
                <a:latin typeface="Times New Roman" pitchFamily="18" charset="0"/>
                <a:cs typeface="Times New Roman" pitchFamily="18" charset="0"/>
              </a:rPr>
              <a:t>GAIN: Ten Year Strategy for Micronutrients</a:t>
            </a:r>
          </a:p>
          <a:p>
            <a:pPr eaLnBrk="1" hangingPunct="1" lvl="1"/>
            <a:r>
              <a:rPr dirty="0" sz="3200" lang="en-US">
                <a:latin typeface="Times New Roman" pitchFamily="18" charset="0"/>
                <a:cs typeface="Times New Roman" pitchFamily="18" charset="0"/>
              </a:rPr>
              <a:t>World Bank: Repositioning Nutrition</a:t>
            </a:r>
          </a:p>
          <a:p>
            <a:pPr eaLnBrk="1" hangingPunct="1" lvl="1"/>
            <a:r>
              <a:rPr dirty="0" sz="3200" lang="en-US">
                <a:latin typeface="Times New Roman" pitchFamily="18" charset="0"/>
                <a:cs typeface="Times New Roman" pitchFamily="18" charset="0"/>
              </a:rPr>
              <a:t>Lancet: Special Series on </a:t>
            </a:r>
            <a:r>
              <a:rPr dirty="0" sz="3200" lang="en-US" err="1">
                <a:latin typeface="Times New Roman" pitchFamily="18" charset="0"/>
                <a:cs typeface="Times New Roman" pitchFamily="18" charset="0"/>
              </a:rPr>
              <a:t>Undernutrition</a:t>
            </a:r>
            <a:endParaRPr dirty="0" sz="3200" lang="en-US">
              <a:latin typeface="Times New Roman" pitchFamily="18" charset="0"/>
              <a:cs typeface="Times New Roman" pitchFamily="18" charset="0"/>
            </a:endParaRPr>
          </a:p>
          <a:p>
            <a:pPr eaLnBrk="1" hangingPunct="1"/>
            <a:r>
              <a:rPr dirty="0" sz="3200" lang="en-US">
                <a:latin typeface="Times New Roman" pitchFamily="18" charset="0"/>
                <a:cs typeface="Times New Roman" pitchFamily="18" charset="0"/>
              </a:rPr>
              <a:t>Opportunities </a:t>
            </a:r>
          </a:p>
        </p:txBody>
      </p:sp>
      <p:sp>
        <p:nvSpPr>
          <p:cNvPr id="1048958" name="Rectangle 2"/>
          <p:cNvSpPr>
            <a:spLocks noGrp="1" noChangeArrowheads="1"/>
          </p:cNvSpPr>
          <p:nvPr>
            <p:ph type="title"/>
          </p:nvPr>
        </p:nvSpPr>
        <p:spPr>
          <a:xfrm>
            <a:off x="228600" y="152400"/>
            <a:ext cx="8001000" cy="762000"/>
          </a:xfrm>
        </p:spPr>
        <p:txBody>
          <a:bodyPr>
            <a:normAutofit fontScale="90000"/>
          </a:bodyPr>
          <a:p>
            <a:pPr eaLnBrk="1" hangingPunct="1"/>
            <a:r>
              <a:rPr b="1" dirty="0" sz="3200" lang="en-US" u="sng">
                <a:solidFill>
                  <a:schemeClr val="tx1"/>
                </a:solidFill>
                <a:latin typeface="Arial Narrow" pitchFamily="34" charset="0"/>
              </a:rPr>
              <a:t>Prevention and Management of Under nutrition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962" name="Rectangle 3"/>
          <p:cNvSpPr>
            <a:spLocks noGrp="1" noChangeArrowheads="1"/>
          </p:cNvSpPr>
          <p:nvPr>
            <p:ph idx="1"/>
          </p:nvPr>
        </p:nvSpPr>
        <p:spPr>
          <a:xfrm>
            <a:off x="304800" y="838200"/>
            <a:ext cx="8305800" cy="1143000"/>
          </a:xfrm>
        </p:spPr>
        <p:txBody>
          <a:bodyPr>
            <a:noAutofit/>
          </a:bodyPr>
          <a:p>
            <a:pPr eaLnBrk="1" hangingPunct="1">
              <a:lnSpc>
                <a:spcPct val="125000"/>
              </a:lnSpc>
              <a:spcBef>
                <a:spcPct val="25000"/>
              </a:spcBef>
              <a:buFontTx/>
              <a:buNone/>
            </a:pPr>
            <a:r>
              <a:rPr dirty="0" sz="3200" lang="en-US">
                <a:latin typeface="Times New Roman" pitchFamily="18" charset="0"/>
                <a:cs typeface="Times New Roman" pitchFamily="18" charset="0"/>
              </a:rPr>
              <a:t>The cycle of poor nutrition perpetuates itself across generations  - supported by scientific evidence</a:t>
            </a:r>
          </a:p>
        </p:txBody>
      </p:sp>
      <p:sp>
        <p:nvSpPr>
          <p:cNvPr id="1048963" name="Rectangle 2"/>
          <p:cNvSpPr>
            <a:spLocks noGrp="1" noChangeArrowheads="1"/>
          </p:cNvSpPr>
          <p:nvPr>
            <p:ph type="title"/>
          </p:nvPr>
        </p:nvSpPr>
        <p:spPr>
          <a:xfrm>
            <a:off x="228600" y="152400"/>
            <a:ext cx="8305800" cy="685800"/>
          </a:xfrm>
        </p:spPr>
        <p:txBody>
          <a:bodyPr/>
          <a:p>
            <a:pPr algn="l" eaLnBrk="1" hangingPunct="1"/>
            <a:r>
              <a:rPr dirty="0" sz="3200" lang="en-US">
                <a:solidFill>
                  <a:schemeClr val="tx2"/>
                </a:solidFill>
                <a:latin typeface="Arial Narrow" pitchFamily="34" charset="0"/>
              </a:rPr>
              <a:t> </a:t>
            </a:r>
            <a:r>
              <a:rPr b="1" dirty="0" sz="3200" lang="en-US" u="sng">
                <a:solidFill>
                  <a:schemeClr val="tx1"/>
                </a:solidFill>
                <a:latin typeface="Arial Narrow" pitchFamily="34" charset="0"/>
              </a:rPr>
              <a:t>Intergenerational Cycle of </a:t>
            </a:r>
            <a:r>
              <a:rPr b="1" dirty="0" sz="3200" lang="en-US" err="1" u="sng">
                <a:solidFill>
                  <a:schemeClr val="tx1"/>
                </a:solidFill>
                <a:latin typeface="Arial Narrow" pitchFamily="34" charset="0"/>
              </a:rPr>
              <a:t>Undernutrition</a:t>
            </a:r>
            <a:endParaRPr b="1" dirty="0" sz="3200" lang="en-US" u="sng">
              <a:solidFill>
                <a:schemeClr val="tx1"/>
              </a:solidFill>
              <a:latin typeface="Arial Narrow" pitchFamily="34" charset="0"/>
            </a:endParaRPr>
          </a:p>
        </p:txBody>
      </p:sp>
      <p:sp>
        <p:nvSpPr>
          <p:cNvPr id="1048964" name="Rectangle 4"/>
          <p:cNvSpPr>
            <a:spLocks noChangeArrowheads="1"/>
          </p:cNvSpPr>
          <p:nvPr/>
        </p:nvSpPr>
        <p:spPr bwMode="auto">
          <a:xfrm>
            <a:off x="1458913" y="1676400"/>
            <a:ext cx="9144000" cy="369332"/>
          </a:xfrm>
          <a:prstGeom prst="rect"/>
          <a:noFill/>
          <a:ln w="12700" cap="sq">
            <a:noFill/>
            <a:miter lim="800000"/>
            <a:headEnd type="none" w="sm" len="sm"/>
            <a:tailEnd type="none" w="sm" len="sm"/>
          </a:ln>
        </p:spPr>
        <p:txBody>
          <a:bodyPr>
            <a:spAutoFit/>
          </a:bodyPr>
          <a:p>
            <a:endParaRPr lang="en-US">
              <a:solidFill>
                <a:schemeClr val="tx2"/>
              </a:solidFill>
            </a:endParaRPr>
          </a:p>
        </p:txBody>
      </p:sp>
      <p:sp>
        <p:nvSpPr>
          <p:cNvPr id="1048965" name="Rectangle 5"/>
          <p:cNvSpPr>
            <a:spLocks noChangeArrowheads="1"/>
          </p:cNvSpPr>
          <p:nvPr/>
        </p:nvSpPr>
        <p:spPr bwMode="auto">
          <a:xfrm>
            <a:off x="3276600" y="2590800"/>
            <a:ext cx="2590800" cy="914400"/>
          </a:xfrm>
          <a:prstGeom prst="rect"/>
          <a:solidFill>
            <a:srgbClr val="FF99FF"/>
          </a:solidFill>
          <a:ln w="12700" cap="sq">
            <a:solidFill>
              <a:srgbClr val="660066"/>
            </a:solidFill>
            <a:miter lim="800000"/>
            <a:headEnd type="none" w="sm" len="sm"/>
            <a:tailEnd type="none" w="sm" len="sm"/>
          </a:ln>
        </p:spPr>
        <p:txBody>
          <a:bodyPr anchor="ctr"/>
          <a:p>
            <a:pPr algn="ctr"/>
            <a:r>
              <a:rPr b="1" dirty="0" sz="2000" lang="en-US">
                <a:latin typeface="Arial Narrow" pitchFamily="34" charset="0"/>
              </a:rPr>
              <a:t>Childhood:</a:t>
            </a:r>
            <a:r>
              <a:rPr dirty="0" sz="2000" lang="en-US">
                <a:latin typeface="Arial Narrow" pitchFamily="34" charset="0"/>
              </a:rPr>
              <a:t> Child growth failure, impaired mental development</a:t>
            </a:r>
          </a:p>
        </p:txBody>
      </p:sp>
      <p:sp>
        <p:nvSpPr>
          <p:cNvPr id="1048966" name="Rectangle 6"/>
          <p:cNvSpPr>
            <a:spLocks noChangeArrowheads="1"/>
          </p:cNvSpPr>
          <p:nvPr/>
        </p:nvSpPr>
        <p:spPr bwMode="auto">
          <a:xfrm>
            <a:off x="6553200" y="3962400"/>
            <a:ext cx="2057400" cy="914400"/>
          </a:xfrm>
          <a:prstGeom prst="rect"/>
          <a:solidFill>
            <a:srgbClr val="FF99FF"/>
          </a:solidFill>
          <a:ln w="12700" cap="sq">
            <a:solidFill>
              <a:srgbClr val="660066"/>
            </a:solidFill>
            <a:miter lim="800000"/>
            <a:headEnd type="none" w="sm" len="sm"/>
            <a:tailEnd type="none" w="sm" len="sm"/>
          </a:ln>
        </p:spPr>
        <p:txBody>
          <a:bodyPr anchor="ctr"/>
          <a:p>
            <a:pPr algn="ctr"/>
            <a:r>
              <a:rPr b="1" dirty="0" sz="2000" lang="en-US">
                <a:latin typeface="Arial Narrow" pitchFamily="34" charset="0"/>
              </a:rPr>
              <a:t>Adolescents</a:t>
            </a:r>
            <a:r>
              <a:rPr dirty="0" sz="2000" lang="en-US">
                <a:latin typeface="Arial Narrow" pitchFamily="34" charset="0"/>
              </a:rPr>
              <a:t>: Low weight and height</a:t>
            </a:r>
          </a:p>
        </p:txBody>
      </p:sp>
      <p:sp>
        <p:nvSpPr>
          <p:cNvPr id="1048967" name="Rectangle 7"/>
          <p:cNvSpPr>
            <a:spLocks noChangeArrowheads="1"/>
          </p:cNvSpPr>
          <p:nvPr/>
        </p:nvSpPr>
        <p:spPr bwMode="auto">
          <a:xfrm>
            <a:off x="3581400" y="3962400"/>
            <a:ext cx="2057400" cy="914400"/>
          </a:xfrm>
          <a:prstGeom prst="rect"/>
          <a:solidFill>
            <a:srgbClr val="FF99FF"/>
          </a:solidFill>
          <a:ln w="12700" cap="sq">
            <a:solidFill>
              <a:srgbClr val="660066"/>
            </a:solidFill>
            <a:miter lim="800000"/>
            <a:headEnd type="none" w="sm" len="sm"/>
            <a:tailEnd type="none" w="sm" len="sm"/>
          </a:ln>
        </p:spPr>
        <p:txBody>
          <a:bodyPr anchor="ctr"/>
          <a:p>
            <a:pPr algn="ctr"/>
            <a:r>
              <a:rPr b="1" dirty="0" sz="2000" lang="en-US">
                <a:latin typeface="Arial Narrow" pitchFamily="34" charset="0"/>
              </a:rPr>
              <a:t>Pregnancy </a:t>
            </a:r>
          </a:p>
          <a:p>
            <a:pPr algn="ctr"/>
            <a:r>
              <a:rPr dirty="0" sz="2000" lang="en-US">
                <a:latin typeface="Arial Narrow" pitchFamily="34" charset="0"/>
              </a:rPr>
              <a:t>Compromised nutritional status</a:t>
            </a:r>
          </a:p>
        </p:txBody>
      </p:sp>
      <p:sp>
        <p:nvSpPr>
          <p:cNvPr id="1048968" name="Rectangle 8"/>
          <p:cNvSpPr>
            <a:spLocks noChangeArrowheads="1"/>
          </p:cNvSpPr>
          <p:nvPr/>
        </p:nvSpPr>
        <p:spPr bwMode="auto">
          <a:xfrm>
            <a:off x="3581400" y="5334000"/>
            <a:ext cx="2057400" cy="914400"/>
          </a:xfrm>
          <a:prstGeom prst="rect"/>
          <a:solidFill>
            <a:srgbClr val="FF99FF"/>
          </a:solidFill>
          <a:ln w="12700" cap="sq">
            <a:solidFill>
              <a:srgbClr val="660066"/>
            </a:solidFill>
            <a:miter lim="800000"/>
            <a:headEnd type="none" w="sm" len="sm"/>
            <a:tailEnd type="none" w="sm" len="sm"/>
          </a:ln>
        </p:spPr>
        <p:txBody>
          <a:bodyPr anchor="ctr"/>
          <a:p>
            <a:pPr algn="ctr"/>
            <a:r>
              <a:rPr b="1" dirty="0" sz="2000" lang="en-US">
                <a:latin typeface="Arial Narrow" pitchFamily="34" charset="0"/>
              </a:rPr>
              <a:t>Adult</a:t>
            </a:r>
            <a:r>
              <a:rPr dirty="0" sz="2000" lang="en-US">
                <a:latin typeface="Arial Narrow" pitchFamily="34" charset="0"/>
              </a:rPr>
              <a:t>: Small adult woman, lowered productivity</a:t>
            </a:r>
          </a:p>
        </p:txBody>
      </p:sp>
      <p:sp>
        <p:nvSpPr>
          <p:cNvPr id="1048969" name="Rectangle 9"/>
          <p:cNvSpPr>
            <a:spLocks noChangeArrowheads="1"/>
          </p:cNvSpPr>
          <p:nvPr/>
        </p:nvSpPr>
        <p:spPr bwMode="auto">
          <a:xfrm>
            <a:off x="609600" y="3962400"/>
            <a:ext cx="2057400" cy="914400"/>
          </a:xfrm>
          <a:prstGeom prst="rect"/>
          <a:solidFill>
            <a:srgbClr val="FF99FF"/>
          </a:solidFill>
          <a:ln w="12700" cap="sq">
            <a:solidFill>
              <a:srgbClr val="660066"/>
            </a:solidFill>
            <a:miter lim="800000"/>
            <a:headEnd type="none" w="sm" len="sm"/>
            <a:tailEnd type="none" w="sm" len="sm"/>
          </a:ln>
        </p:spPr>
        <p:txBody>
          <a:bodyPr anchor="ctr"/>
          <a:p>
            <a:pPr algn="ctr"/>
            <a:r>
              <a:rPr b="1" dirty="0" sz="2000" lang="en-US">
                <a:latin typeface="Arial Narrow" pitchFamily="34" charset="0"/>
              </a:rPr>
              <a:t>Fetal and Infant stages:</a:t>
            </a:r>
            <a:r>
              <a:rPr dirty="0" sz="2000" lang="en-US">
                <a:latin typeface="Arial Narrow" pitchFamily="34" charset="0"/>
              </a:rPr>
              <a:t> Low </a:t>
            </a:r>
            <a:r>
              <a:rPr dirty="0" sz="2000" lang="en-US" err="1">
                <a:latin typeface="Arial Narrow" pitchFamily="34" charset="0"/>
              </a:rPr>
              <a:t>birthweight</a:t>
            </a:r>
            <a:r>
              <a:rPr dirty="0" sz="2000" lang="en-US">
                <a:latin typeface="Arial Narrow" pitchFamily="34" charset="0"/>
              </a:rPr>
              <a:t> baby</a:t>
            </a:r>
          </a:p>
        </p:txBody>
      </p:sp>
      <p:sp>
        <p:nvSpPr>
          <p:cNvPr id="1048970" name="AutoShape 10"/>
          <p:cNvSpPr>
            <a:spLocks noChangeArrowheads="1"/>
          </p:cNvSpPr>
          <p:nvPr/>
        </p:nvSpPr>
        <p:spPr bwMode="auto">
          <a:xfrm rot="1544584">
            <a:off x="5943600" y="3200400"/>
            <a:ext cx="1524000" cy="304800"/>
          </a:xfrm>
          <a:prstGeom prst="rightArrow">
            <a:avLst>
              <a:gd name="adj1" fmla="val 50000"/>
              <a:gd name="adj2" fmla="val 125000"/>
            </a:avLst>
          </a:prstGeom>
          <a:gradFill rotWithShape="1">
            <a:gsLst>
              <a:gs pos="0">
                <a:srgbClr val="CC99FF"/>
              </a:gs>
              <a:gs pos="100000">
                <a:srgbClr val="CCCCFF"/>
              </a:gs>
            </a:gsLst>
            <a:lin ang="0" scaled="1"/>
          </a:gradFill>
          <a:ln w="12700" cap="sq">
            <a:noFill/>
            <a:miter lim="800000"/>
            <a:headEnd type="none" w="sm" len="sm"/>
            <a:tailEnd type="none" w="sm" len="sm"/>
          </a:ln>
        </p:spPr>
        <p:txBody>
          <a:bodyPr anchor="ctr" wrap="none"/>
          <a:p>
            <a:endParaRPr b="1" dirty="0" lang="en-US"/>
          </a:p>
        </p:txBody>
      </p:sp>
      <p:sp>
        <p:nvSpPr>
          <p:cNvPr id="1048971" name="AutoShape 11"/>
          <p:cNvSpPr>
            <a:spLocks noChangeArrowheads="1"/>
          </p:cNvSpPr>
          <p:nvPr/>
        </p:nvSpPr>
        <p:spPr bwMode="auto">
          <a:xfrm rot="9008146">
            <a:off x="5943600" y="5410200"/>
            <a:ext cx="1524000" cy="304800"/>
          </a:xfrm>
          <a:prstGeom prst="rightArrow">
            <a:avLst>
              <a:gd name="adj1" fmla="val 50000"/>
              <a:gd name="adj2" fmla="val 125000"/>
            </a:avLst>
          </a:prstGeom>
          <a:gradFill rotWithShape="1">
            <a:gsLst>
              <a:gs pos="0">
                <a:srgbClr val="CC99FF"/>
              </a:gs>
              <a:gs pos="100000">
                <a:srgbClr val="CCCCFF"/>
              </a:gs>
            </a:gsLst>
            <a:lin ang="0" scaled="1"/>
          </a:gradFill>
          <a:ln w="12700" cap="sq">
            <a:noFill/>
            <a:miter lim="800000"/>
            <a:headEnd type="none" w="sm" len="sm"/>
            <a:tailEnd type="none" w="sm" len="sm"/>
          </a:ln>
        </p:spPr>
        <p:txBody>
          <a:bodyPr anchor="ctr" wrap="none"/>
          <a:p>
            <a:endParaRPr lang="en-US">
              <a:solidFill>
                <a:schemeClr val="tx2"/>
              </a:solidFill>
            </a:endParaRPr>
          </a:p>
        </p:txBody>
      </p:sp>
      <p:sp>
        <p:nvSpPr>
          <p:cNvPr id="1048972" name="AutoShape 12"/>
          <p:cNvSpPr>
            <a:spLocks noChangeArrowheads="1"/>
          </p:cNvSpPr>
          <p:nvPr/>
        </p:nvSpPr>
        <p:spPr bwMode="auto">
          <a:xfrm rot="-9039992">
            <a:off x="1828800" y="5410200"/>
            <a:ext cx="1524000" cy="304800"/>
          </a:xfrm>
          <a:prstGeom prst="rightArrow">
            <a:avLst>
              <a:gd name="adj1" fmla="val 50000"/>
              <a:gd name="adj2" fmla="val 125000"/>
            </a:avLst>
          </a:prstGeom>
          <a:gradFill rotWithShape="1">
            <a:gsLst>
              <a:gs pos="0">
                <a:srgbClr val="CC99FF"/>
              </a:gs>
              <a:gs pos="100000">
                <a:srgbClr val="CCCCFF"/>
              </a:gs>
            </a:gsLst>
            <a:lin ang="0" scaled="1"/>
          </a:gradFill>
          <a:ln w="12700" cap="sq">
            <a:noFill/>
            <a:miter lim="800000"/>
            <a:headEnd type="none" w="sm" len="sm"/>
            <a:tailEnd type="none" w="sm" len="sm"/>
          </a:ln>
        </p:spPr>
        <p:txBody>
          <a:bodyPr anchor="ctr" wrap="none"/>
          <a:p>
            <a:endParaRPr lang="en-US">
              <a:solidFill>
                <a:schemeClr val="tx2"/>
              </a:solidFill>
            </a:endParaRPr>
          </a:p>
        </p:txBody>
      </p:sp>
      <p:sp>
        <p:nvSpPr>
          <p:cNvPr id="1048973" name="AutoShape 13"/>
          <p:cNvSpPr>
            <a:spLocks noChangeArrowheads="1"/>
          </p:cNvSpPr>
          <p:nvPr/>
        </p:nvSpPr>
        <p:spPr bwMode="auto">
          <a:xfrm rot="-1480053">
            <a:off x="1676400" y="3200400"/>
            <a:ext cx="1524000" cy="304800"/>
          </a:xfrm>
          <a:prstGeom prst="rightArrow">
            <a:avLst>
              <a:gd name="adj1" fmla="val 50000"/>
              <a:gd name="adj2" fmla="val 125000"/>
            </a:avLst>
          </a:prstGeom>
          <a:gradFill rotWithShape="1">
            <a:gsLst>
              <a:gs pos="0">
                <a:srgbClr val="CC99FF"/>
              </a:gs>
              <a:gs pos="100000">
                <a:srgbClr val="CCCCFF"/>
              </a:gs>
            </a:gsLst>
            <a:lin ang="0" scaled="1"/>
          </a:gradFill>
          <a:ln w="12700" cap="sq">
            <a:noFill/>
            <a:miter lim="800000"/>
            <a:headEnd type="none" w="sm" len="sm"/>
            <a:tailEnd type="none" w="sm" len="sm"/>
          </a:ln>
        </p:spPr>
        <p:txBody>
          <a:bodyPr anchor="ctr" wrap="none"/>
          <a:p>
            <a:endParaRPr dirty="0" lang="en-US"/>
          </a:p>
        </p:txBody>
      </p:sp>
      <p:sp>
        <p:nvSpPr>
          <p:cNvPr id="1048974" name="AutoShape 14"/>
          <p:cNvSpPr>
            <a:spLocks noChangeArrowheads="1"/>
          </p:cNvSpPr>
          <p:nvPr/>
        </p:nvSpPr>
        <p:spPr bwMode="auto">
          <a:xfrm rot="10800000">
            <a:off x="5715000" y="4267200"/>
            <a:ext cx="762000" cy="304800"/>
          </a:xfrm>
          <a:prstGeom prst="rightArrow">
            <a:avLst>
              <a:gd name="adj1" fmla="val 50000"/>
              <a:gd name="adj2" fmla="val 62500"/>
            </a:avLst>
          </a:prstGeom>
          <a:gradFill rotWithShape="1">
            <a:gsLst>
              <a:gs pos="0">
                <a:srgbClr val="CC99FF"/>
              </a:gs>
              <a:gs pos="100000">
                <a:srgbClr val="CCCCFF"/>
              </a:gs>
            </a:gsLst>
            <a:lin ang="0" scaled="1"/>
          </a:gradFill>
          <a:ln w="12700" cap="sq">
            <a:noFill/>
            <a:miter lim="800000"/>
            <a:headEnd type="none" w="sm" len="sm"/>
            <a:tailEnd type="none" w="sm" len="sm"/>
          </a:ln>
        </p:spPr>
        <p:txBody>
          <a:bodyPr anchor="ctr" wrap="none"/>
          <a:p>
            <a:endParaRPr lang="en-US">
              <a:solidFill>
                <a:schemeClr val="tx2"/>
              </a:solidFill>
            </a:endParaRPr>
          </a:p>
        </p:txBody>
      </p:sp>
      <p:sp>
        <p:nvSpPr>
          <p:cNvPr id="1048975" name="AutoShape 15"/>
          <p:cNvSpPr>
            <a:spLocks noChangeArrowheads="1"/>
          </p:cNvSpPr>
          <p:nvPr/>
        </p:nvSpPr>
        <p:spPr bwMode="auto">
          <a:xfrm rot="10800000">
            <a:off x="2743200" y="4267200"/>
            <a:ext cx="762000" cy="304800"/>
          </a:xfrm>
          <a:prstGeom prst="rightArrow">
            <a:avLst>
              <a:gd name="adj1" fmla="val 50000"/>
              <a:gd name="adj2" fmla="val 62500"/>
            </a:avLst>
          </a:prstGeom>
          <a:gradFill rotWithShape="1">
            <a:gsLst>
              <a:gs pos="0">
                <a:srgbClr val="CC99FF"/>
              </a:gs>
              <a:gs pos="100000">
                <a:srgbClr val="CCCCFF"/>
              </a:gs>
            </a:gsLst>
            <a:lin ang="0" scaled="1"/>
          </a:gradFill>
          <a:ln w="12700" cap="sq">
            <a:noFill/>
            <a:miter lim="800000"/>
            <a:headEnd type="none" w="sm" len="sm"/>
            <a:tailEnd type="none" w="sm" len="sm"/>
          </a:ln>
        </p:spPr>
        <p:txBody>
          <a:bodyPr anchor="ctr" wrap="none"/>
          <a:p>
            <a:endParaRPr lang="en-US">
              <a:solidFill>
                <a:schemeClr val="tx2"/>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355" name=""/>
        <p:cNvGrpSpPr/>
        <p:nvPr/>
      </p:nvGrpSpPr>
      <p:grpSpPr>
        <a:xfrm>
          <a:off x="0" y="0"/>
          <a:ext cx="0" cy="0"/>
          <a:chOff x="0" y="0"/>
          <a:chExt cx="0" cy="0"/>
        </a:xfrm>
      </p:grpSpPr>
      <p:sp>
        <p:nvSpPr>
          <p:cNvPr id="1048979" name="Rectangle 3"/>
          <p:cNvSpPr>
            <a:spLocks noGrp="1" noChangeArrowheads="1"/>
          </p:cNvSpPr>
          <p:nvPr>
            <p:ph idx="1"/>
          </p:nvPr>
        </p:nvSpPr>
        <p:spPr>
          <a:xfrm>
            <a:off x="152400" y="1600200"/>
            <a:ext cx="8839200" cy="4953000"/>
          </a:xfrm>
        </p:spPr>
        <p:txBody>
          <a:bodyPr>
            <a:normAutofit/>
          </a:bodyPr>
          <a:p>
            <a:pPr eaLnBrk="1" hangingPunct="1">
              <a:lnSpc>
                <a:spcPct val="90000"/>
              </a:lnSpc>
            </a:pPr>
            <a:r>
              <a:rPr dirty="0" sz="3200" lang="en-US">
                <a:latin typeface="Times New Roman" pitchFamily="18" charset="0"/>
                <a:cs typeface="Times New Roman" pitchFamily="18" charset="0"/>
              </a:rPr>
              <a:t>Under nutrition leads to reduced productivity, hampering economic growth and effectiveness of investments in health and education</a:t>
            </a:r>
          </a:p>
          <a:p>
            <a:pPr eaLnBrk="1" hangingPunct="1">
              <a:lnSpc>
                <a:spcPct val="90000"/>
              </a:lnSpc>
            </a:pPr>
            <a:r>
              <a:rPr dirty="0" sz="3200" lang="en-US">
                <a:latin typeface="Times New Roman" pitchFamily="18" charset="0"/>
                <a:cs typeface="Times New Roman" pitchFamily="18" charset="0"/>
              </a:rPr>
              <a:t>Vitamin and mineral deficiencies are estimated to cost some countries the equivalent of more than 5 per cent of their GNP in lost lives, disability and productivity</a:t>
            </a:r>
          </a:p>
        </p:txBody>
      </p:sp>
      <p:sp>
        <p:nvSpPr>
          <p:cNvPr id="1048980" name="Rectangle 2"/>
          <p:cNvSpPr>
            <a:spLocks noGrp="1" noChangeArrowheads="1"/>
          </p:cNvSpPr>
          <p:nvPr>
            <p:ph type="title"/>
          </p:nvPr>
        </p:nvSpPr>
        <p:spPr>
          <a:xfrm>
            <a:off x="381000" y="274638"/>
            <a:ext cx="8305800" cy="944562"/>
          </a:xfrm>
        </p:spPr>
        <p:txBody>
          <a:bodyPr>
            <a:normAutofit fontScale="90000"/>
          </a:bodyPr>
          <a:p>
            <a:pPr algn="l" eaLnBrk="1" hangingPunct="1"/>
            <a:r>
              <a:rPr b="1" dirty="0" sz="3200" lang="en-US" u="sng">
                <a:solidFill>
                  <a:schemeClr val="tx1"/>
                </a:solidFill>
                <a:latin typeface="Arial Narrow" pitchFamily="34" charset="0"/>
              </a:rPr>
              <a:t>Consequences of Under nutrition:</a:t>
            </a:r>
            <a:br>
              <a:rPr b="1" dirty="0" sz="3200" lang="en-US" u="sng">
                <a:solidFill>
                  <a:schemeClr val="tx1"/>
                </a:solidFill>
                <a:latin typeface="Arial Narrow" pitchFamily="34" charset="0"/>
              </a:rPr>
            </a:br>
            <a:r>
              <a:rPr b="1" dirty="0" sz="3200" lang="en-US" u="sng">
                <a:solidFill>
                  <a:schemeClr val="tx1"/>
                </a:solidFill>
                <a:latin typeface="Arial Narrow" pitchFamily="34" charset="0"/>
              </a:rPr>
              <a:t>Economic costs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984" name="Rectangle 2"/>
          <p:cNvSpPr>
            <a:spLocks noGrp="1" noChangeArrowheads="1"/>
          </p:cNvSpPr>
          <p:nvPr>
            <p:ph type="title"/>
          </p:nvPr>
        </p:nvSpPr>
        <p:spPr>
          <a:xfrm>
            <a:off x="304800" y="304800"/>
            <a:ext cx="8458200" cy="838200"/>
          </a:xfrm>
        </p:spPr>
        <p:txBody>
          <a:bodyPr>
            <a:normAutofit/>
          </a:bodyPr>
          <a:p>
            <a:pPr algn="l" eaLnBrk="1" hangingPunct="1"/>
            <a:r>
              <a:rPr b="1" dirty="0" sz="2400" lang="en-US" u="sng">
                <a:solidFill>
                  <a:schemeClr val="tx1"/>
                </a:solidFill>
                <a:latin typeface="Arial Narrow" pitchFamily="34" charset="0"/>
              </a:rPr>
              <a:t>Infection-Malnutrition Synergism</a:t>
            </a:r>
          </a:p>
        </p:txBody>
      </p:sp>
      <p:sp>
        <p:nvSpPr>
          <p:cNvPr id="1048985" name="Text Box 3"/>
          <p:cNvSpPr txBox="1">
            <a:spLocks noChangeArrowheads="1"/>
          </p:cNvSpPr>
          <p:nvPr/>
        </p:nvSpPr>
        <p:spPr bwMode="auto">
          <a:xfrm>
            <a:off x="3200400" y="1981200"/>
            <a:ext cx="2819400" cy="1444625"/>
          </a:xfrm>
          <a:prstGeom prst="rect"/>
          <a:solidFill>
            <a:schemeClr val="accent2"/>
          </a:solidFill>
          <a:ln w="12700" cap="sq">
            <a:solidFill>
              <a:srgbClr val="FFCC00"/>
            </a:solidFill>
            <a:miter lim="800000"/>
            <a:headEnd type="none" w="sm" len="sm"/>
            <a:tailEnd type="none" w="sm" len="sm"/>
          </a:ln>
        </p:spPr>
        <p:txBody>
          <a:bodyPr anchor="ctr" anchorCtr="1"/>
          <a:p>
            <a:pPr algn="ctr"/>
            <a:r>
              <a:rPr dirty="0" sz="2400" lang="en-US">
                <a:latin typeface="Arial Narrow" pitchFamily="34" charset="0"/>
              </a:rPr>
              <a:t>Weight loss</a:t>
            </a:r>
          </a:p>
          <a:p>
            <a:pPr algn="ctr"/>
            <a:r>
              <a:rPr dirty="0" sz="2400" lang="en-US">
                <a:latin typeface="Arial Narrow" pitchFamily="34" charset="0"/>
              </a:rPr>
              <a:t>Growth faltering</a:t>
            </a:r>
          </a:p>
          <a:p>
            <a:pPr algn="ctr"/>
            <a:r>
              <a:rPr dirty="0" sz="2400" lang="en-US">
                <a:latin typeface="Arial Narrow" pitchFamily="34" charset="0"/>
              </a:rPr>
              <a:t>Immunity lowered</a:t>
            </a:r>
          </a:p>
        </p:txBody>
      </p:sp>
      <p:sp>
        <p:nvSpPr>
          <p:cNvPr id="1048986" name="Text Box 4"/>
          <p:cNvSpPr txBox="1">
            <a:spLocks noChangeArrowheads="1"/>
          </p:cNvSpPr>
          <p:nvPr/>
        </p:nvSpPr>
        <p:spPr bwMode="auto">
          <a:xfrm>
            <a:off x="3200400" y="4876800"/>
            <a:ext cx="2819400" cy="1444625"/>
          </a:xfrm>
          <a:prstGeom prst="rect"/>
          <a:solidFill>
            <a:schemeClr val="accent2"/>
          </a:solidFill>
          <a:ln w="12700" cap="sq">
            <a:solidFill>
              <a:srgbClr val="FFCC00"/>
            </a:solidFill>
            <a:miter lim="800000"/>
            <a:headEnd type="none" w="sm" len="sm"/>
            <a:tailEnd type="none" w="sm" len="sm"/>
          </a:ln>
        </p:spPr>
        <p:txBody>
          <a:bodyPr/>
          <a:p>
            <a:pPr algn="ctr"/>
            <a:r>
              <a:rPr dirty="0" sz="2400" lang="en-US">
                <a:latin typeface="Arial Narrow" pitchFamily="34" charset="0"/>
              </a:rPr>
              <a:t>Appetite loss</a:t>
            </a:r>
          </a:p>
          <a:p>
            <a:pPr algn="ctr"/>
            <a:r>
              <a:rPr dirty="0" sz="2400" lang="en-US">
                <a:latin typeface="Arial Narrow" pitchFamily="34" charset="0"/>
              </a:rPr>
              <a:t>Nutrient loss</a:t>
            </a:r>
          </a:p>
          <a:p>
            <a:pPr algn="ctr"/>
            <a:r>
              <a:rPr dirty="0" sz="2400" lang="en-US" err="1">
                <a:latin typeface="Arial Narrow" pitchFamily="34" charset="0"/>
              </a:rPr>
              <a:t>Malabsorption</a:t>
            </a:r>
            <a:endParaRPr dirty="0" sz="2400" lang="en-US">
              <a:latin typeface="Arial Narrow" pitchFamily="34" charset="0"/>
            </a:endParaRPr>
          </a:p>
          <a:p>
            <a:pPr algn="ctr"/>
            <a:r>
              <a:rPr dirty="0" sz="2400" lang="en-US">
                <a:latin typeface="Arial Narrow" pitchFamily="34" charset="0"/>
              </a:rPr>
              <a:t>Altered Metabolism</a:t>
            </a:r>
          </a:p>
        </p:txBody>
      </p:sp>
      <p:sp>
        <p:nvSpPr>
          <p:cNvPr id="1048987" name="Text Box 5"/>
          <p:cNvSpPr txBox="1">
            <a:spLocks noChangeArrowheads="1"/>
          </p:cNvSpPr>
          <p:nvPr/>
        </p:nvSpPr>
        <p:spPr bwMode="auto">
          <a:xfrm>
            <a:off x="228600" y="3429000"/>
            <a:ext cx="2438400" cy="1444625"/>
          </a:xfrm>
          <a:prstGeom prst="rect"/>
          <a:solidFill>
            <a:schemeClr val="accent2"/>
          </a:solidFill>
          <a:ln w="12700" cap="sq">
            <a:solidFill>
              <a:srgbClr val="FFCC00"/>
            </a:solidFill>
            <a:miter lim="800000"/>
            <a:headEnd type="none" w="sm" len="sm"/>
            <a:tailEnd type="none" w="sm" len="sm"/>
          </a:ln>
        </p:spPr>
        <p:txBody>
          <a:bodyPr anchor="ctr" anchorCtr="1"/>
          <a:p>
            <a:pPr algn="ctr"/>
            <a:r>
              <a:rPr dirty="0" sz="2400" lang="en-US">
                <a:latin typeface="Arial Narrow" pitchFamily="34" charset="0"/>
              </a:rPr>
              <a:t>Inadequate dietary intake</a:t>
            </a:r>
          </a:p>
        </p:txBody>
      </p:sp>
      <p:sp>
        <p:nvSpPr>
          <p:cNvPr id="1048988" name="Text Box 6"/>
          <p:cNvSpPr txBox="1">
            <a:spLocks noChangeArrowheads="1"/>
          </p:cNvSpPr>
          <p:nvPr/>
        </p:nvSpPr>
        <p:spPr bwMode="auto">
          <a:xfrm>
            <a:off x="6400800" y="3429000"/>
            <a:ext cx="2438400" cy="1444625"/>
          </a:xfrm>
          <a:prstGeom prst="rect"/>
          <a:solidFill>
            <a:schemeClr val="accent2"/>
          </a:solidFill>
          <a:ln w="12700" cap="sq">
            <a:solidFill>
              <a:srgbClr val="FFCC00"/>
            </a:solidFill>
            <a:miter lim="800000"/>
            <a:headEnd type="none" w="sm" len="sm"/>
            <a:tailEnd type="none" w="sm" len="sm"/>
          </a:ln>
        </p:spPr>
        <p:txBody>
          <a:bodyPr anchor="ctr" anchorCtr="1"/>
          <a:p>
            <a:pPr algn="ctr">
              <a:tabLst>
                <a:tab algn="l" pos="223838"/>
              </a:tabLst>
            </a:pPr>
            <a:r>
              <a:rPr dirty="0" sz="2400" lang="en-US">
                <a:latin typeface="Arial Narrow" pitchFamily="34" charset="0"/>
              </a:rPr>
              <a:t>Disease Incidence</a:t>
            </a:r>
          </a:p>
          <a:p>
            <a:pPr algn="ctr">
              <a:tabLst>
                <a:tab algn="l" pos="223838"/>
              </a:tabLst>
            </a:pPr>
            <a:r>
              <a:rPr dirty="0" sz="2400" lang="en-US">
                <a:latin typeface="Arial Narrow" pitchFamily="34" charset="0"/>
              </a:rPr>
              <a:t>Severity</a:t>
            </a:r>
          </a:p>
          <a:p>
            <a:pPr algn="ctr">
              <a:tabLst>
                <a:tab algn="l" pos="223838"/>
              </a:tabLst>
            </a:pPr>
            <a:r>
              <a:rPr dirty="0" sz="2400" lang="en-US">
                <a:latin typeface="Arial Narrow" pitchFamily="34" charset="0"/>
              </a:rPr>
              <a:t>Duration</a:t>
            </a:r>
          </a:p>
        </p:txBody>
      </p:sp>
      <p:sp>
        <p:nvSpPr>
          <p:cNvPr id="1048989" name="Line 7"/>
          <p:cNvSpPr>
            <a:spLocks noChangeShapeType="1"/>
          </p:cNvSpPr>
          <p:nvPr/>
        </p:nvSpPr>
        <p:spPr bwMode="auto">
          <a:xfrm flipV="1">
            <a:off x="4419600" y="3657600"/>
            <a:ext cx="0" cy="838200"/>
          </a:xfrm>
          <a:prstGeom prst="line"/>
          <a:noFill/>
          <a:ln w="57150" cap="sq">
            <a:solidFill>
              <a:srgbClr val="FFCC00"/>
            </a:solidFill>
            <a:round/>
            <a:headEnd type="none" w="sm" len="sm"/>
            <a:tailEnd type="triangle" w="lg" len="lg"/>
          </a:ln>
        </p:spPr>
        <p:txBody>
          <a:bodyPr anchor="ctr" wrap="none"/>
          <a:p>
            <a:endParaRPr sz="2400" lang="en-US">
              <a:solidFill>
                <a:schemeClr val="bg2"/>
              </a:solidFill>
            </a:endParaRPr>
          </a:p>
        </p:txBody>
      </p:sp>
      <p:sp>
        <p:nvSpPr>
          <p:cNvPr id="1048990" name="Line 8"/>
          <p:cNvSpPr>
            <a:spLocks noChangeShapeType="1"/>
          </p:cNvSpPr>
          <p:nvPr/>
        </p:nvSpPr>
        <p:spPr bwMode="auto">
          <a:xfrm flipV="1">
            <a:off x="1676400" y="2514600"/>
            <a:ext cx="685800" cy="533400"/>
          </a:xfrm>
          <a:prstGeom prst="line"/>
          <a:noFill/>
          <a:ln w="57150" cap="sq">
            <a:solidFill>
              <a:srgbClr val="FFCC00"/>
            </a:solidFill>
            <a:round/>
            <a:headEnd type="none" w="sm" len="sm"/>
            <a:tailEnd type="triangle" w="lg" len="lg"/>
          </a:ln>
        </p:spPr>
        <p:txBody>
          <a:bodyPr anchor="ctr" wrap="none"/>
          <a:p>
            <a:endParaRPr b="1" dirty="0" sz="2400" lang="en-US">
              <a:solidFill>
                <a:schemeClr val="bg2"/>
              </a:solidFill>
            </a:endParaRPr>
          </a:p>
        </p:txBody>
      </p:sp>
      <p:sp>
        <p:nvSpPr>
          <p:cNvPr id="1048991" name="Line 9"/>
          <p:cNvSpPr>
            <a:spLocks noChangeShapeType="1"/>
          </p:cNvSpPr>
          <p:nvPr/>
        </p:nvSpPr>
        <p:spPr bwMode="auto">
          <a:xfrm>
            <a:off x="6705600" y="2438400"/>
            <a:ext cx="685800" cy="533400"/>
          </a:xfrm>
          <a:prstGeom prst="line"/>
          <a:noFill/>
          <a:ln w="57150" cap="sq">
            <a:solidFill>
              <a:srgbClr val="FFCC00"/>
            </a:solidFill>
            <a:round/>
            <a:headEnd type="none" w="sm" len="sm"/>
            <a:tailEnd type="triangle" w="lg" len="lg"/>
          </a:ln>
        </p:spPr>
        <p:txBody>
          <a:bodyPr anchor="ctr" wrap="none"/>
          <a:p>
            <a:endParaRPr sz="2400" lang="en-US">
              <a:solidFill>
                <a:schemeClr val="bg2"/>
              </a:solidFill>
            </a:endParaRPr>
          </a:p>
        </p:txBody>
      </p:sp>
      <p:sp>
        <p:nvSpPr>
          <p:cNvPr id="1048992" name="Line 10"/>
          <p:cNvSpPr>
            <a:spLocks noChangeShapeType="1"/>
          </p:cNvSpPr>
          <p:nvPr/>
        </p:nvSpPr>
        <p:spPr bwMode="auto">
          <a:xfrm flipH="1">
            <a:off x="6705600" y="5486400"/>
            <a:ext cx="685800" cy="457200"/>
          </a:xfrm>
          <a:prstGeom prst="line"/>
          <a:noFill/>
          <a:ln w="57150" cap="sq">
            <a:solidFill>
              <a:srgbClr val="FFCC00"/>
            </a:solidFill>
            <a:round/>
            <a:headEnd type="none" w="sm" len="sm"/>
            <a:tailEnd type="triangle" w="lg" len="lg"/>
          </a:ln>
        </p:spPr>
        <p:txBody>
          <a:bodyPr anchor="ctr" wrap="none"/>
          <a:p>
            <a:endParaRPr sz="2400" lang="en-US">
              <a:solidFill>
                <a:schemeClr val="bg2"/>
              </a:solidFill>
            </a:endParaRPr>
          </a:p>
        </p:txBody>
      </p:sp>
      <p:sp>
        <p:nvSpPr>
          <p:cNvPr id="1048993" name="Line 11"/>
          <p:cNvSpPr>
            <a:spLocks noChangeShapeType="1"/>
          </p:cNvSpPr>
          <p:nvPr/>
        </p:nvSpPr>
        <p:spPr bwMode="auto">
          <a:xfrm flipH="1" flipV="1">
            <a:off x="1676400" y="5410200"/>
            <a:ext cx="762000" cy="533400"/>
          </a:xfrm>
          <a:prstGeom prst="line"/>
          <a:noFill/>
          <a:ln w="57150" cap="sq">
            <a:solidFill>
              <a:srgbClr val="FFCC00"/>
            </a:solidFill>
            <a:round/>
            <a:headEnd type="none" w="sm" len="sm"/>
            <a:tailEnd type="triangle" w="lg" len="lg"/>
          </a:ln>
        </p:spPr>
        <p:txBody>
          <a:bodyPr anchor="ctr" wrap="none"/>
          <a:p>
            <a:endParaRPr sz="2400" lang="en-US">
              <a:solidFill>
                <a:schemeClr val="bg2"/>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9002" name="Rectangle 2"/>
          <p:cNvSpPr>
            <a:spLocks noGrp="1" noChangeArrowheads="1"/>
          </p:cNvSpPr>
          <p:nvPr>
            <p:ph type="title"/>
          </p:nvPr>
        </p:nvSpPr>
        <p:spPr>
          <a:xfrm>
            <a:off x="304800" y="304800"/>
            <a:ext cx="8305800" cy="685800"/>
          </a:xfrm>
        </p:spPr>
        <p:txBody>
          <a:bodyPr>
            <a:normAutofit fontScale="90000"/>
          </a:bodyPr>
          <a:p>
            <a:pPr eaLnBrk="1" hangingPunct="1"/>
            <a:r>
              <a:rPr b="1" dirty="0" sz="3200" lang="en-US" u="sng">
                <a:solidFill>
                  <a:schemeClr val="tx1"/>
                </a:solidFill>
                <a:latin typeface="Arial Narrow" pitchFamily="34" charset="0"/>
              </a:rPr>
              <a:t>Causes of Mortality among Preschool Children, 2005</a:t>
            </a:r>
          </a:p>
        </p:txBody>
      </p:sp>
      <p:graphicFrame>
        <p:nvGraphicFramePr>
          <p:cNvPr id="4194310" name="Object 3"/>
          <p:cNvGraphicFramePr>
            <a:graphicFrameLocks noChangeAspect="1" noGrp="1"/>
          </p:cNvGraphicFramePr>
          <p:nvPr>
            <p:ph type="chart" idx="1"/>
          </p:nvPr>
        </p:nvGraphicFramePr>
        <p:xfrm>
          <a:off x="1524000" y="1524000"/>
          <a:ext cx="5486400" cy="4165600"/>
        </p:xfrm>
        <a:graphic>
          <a:graphicData uri="http://schemas.openxmlformats.org/presentationml/2006/ole">
            <mc:AlternateContent xmlns:mc="http://schemas.openxmlformats.org/markup-compatibility/2006">
              <mc:Choice xmlns:v="urn:schemas-microsoft-com:vml" Requires="v">
                <p:oleObj name="Chart" r:id="rId1" spid="" imgH="4971898" imgW="6096000" progId="MSGraph.Chart.8">
                  <p:embed followColorScheme="full"/>
                </p:oleObj>
              </mc:Choice>
              <mc:Fallback>
                <p:oleObj name="Chart" r:id="rId1" spid="" imgH="4971898" imgW="6096000" progId="MSGraph.Chart.8">
                  <p:embed followColorScheme="full"/>
                  <p:pic>
                    <p:nvPicPr>
                      <p:cNvPr id="2097167" name="Object 3"/>
                      <p:cNvPicPr>
                        <a:picLocks noChangeAspect="1" noChangeArrowheads="1"/>
                      </p:cNvPicPr>
                      <p:nvPr/>
                    </p:nvPicPr>
                    <p:blipFill>
                      <a:blip xmlns:r="http://schemas.openxmlformats.org/officeDocument/2006/relationships" r:embed="rId2"/>
                      <a:srcRect/>
                      <a:stretch>
                        <a:fillRect/>
                      </a:stretch>
                    </p:blipFill>
                    <p:spPr bwMode="auto">
                      <a:xfrm>
                        <a:off x="1524000" y="1524000"/>
                        <a:ext cx="5486400" cy="4165600"/>
                      </a:xfrm>
                      <a:prstGeom prst="rect"/>
                      <a:noFill/>
                    </p:spPr>
                  </p:pic>
                </p:oleObj>
              </mc:Fallback>
            </mc:AlternateContent>
          </a:graphicData>
        </a:graphic>
      </p:graphicFrame>
      <p:sp>
        <p:nvSpPr>
          <p:cNvPr id="1049003" name="Rectangle 5"/>
          <p:cNvSpPr>
            <a:spLocks noChangeArrowheads="1"/>
          </p:cNvSpPr>
          <p:nvPr/>
        </p:nvSpPr>
        <p:spPr bwMode="auto">
          <a:xfrm>
            <a:off x="0" y="2514600"/>
            <a:ext cx="2603500" cy="646331"/>
          </a:xfrm>
          <a:prstGeom prst="rect"/>
          <a:noFill/>
          <a:ln w="12700" cap="sq">
            <a:noFill/>
            <a:miter lim="800000"/>
            <a:headEnd type="none" w="sm" len="sm"/>
            <a:tailEnd type="none" w="sm" len="sm"/>
          </a:ln>
        </p:spPr>
        <p:txBody>
          <a:bodyPr>
            <a:spAutoFit/>
          </a:bodyPr>
          <a:p>
            <a:r>
              <a:rPr dirty="0" lang="en-US">
                <a:latin typeface="Arial Narrow" pitchFamily="34" charset="0"/>
              </a:rPr>
              <a:t>Deaths associated with </a:t>
            </a:r>
            <a:r>
              <a:rPr dirty="0" lang="en-US" err="1">
                <a:latin typeface="Arial Narrow" pitchFamily="34" charset="0"/>
              </a:rPr>
              <a:t>undernutrition</a:t>
            </a:r>
            <a:endParaRPr dirty="0" lang="en-US">
              <a:latin typeface="Arial Narrow" pitchFamily="34" charset="0"/>
            </a:endParaRPr>
          </a:p>
        </p:txBody>
      </p:sp>
      <p:sp>
        <p:nvSpPr>
          <p:cNvPr id="1049004" name="Line 6"/>
          <p:cNvSpPr>
            <a:spLocks noChangeShapeType="1"/>
          </p:cNvSpPr>
          <p:nvPr/>
        </p:nvSpPr>
        <p:spPr bwMode="auto">
          <a:xfrm>
            <a:off x="2438400" y="3048000"/>
            <a:ext cx="1600200" cy="609600"/>
          </a:xfrm>
          <a:prstGeom prst="line"/>
          <a:noFill/>
          <a:ln w="57150" cap="sq">
            <a:solidFill>
              <a:schemeClr val="tx1"/>
            </a:solidFill>
            <a:round/>
            <a:headEnd type="none" w="sm" len="sm"/>
            <a:tailEnd type="triangle" w="med" len="med"/>
          </a:ln>
        </p:spPr>
        <p:txBody>
          <a:bodyPr/>
          <a:p>
            <a:endParaRPr lang="en-US"/>
          </a:p>
        </p:txBody>
      </p:sp>
      <p:sp>
        <p:nvSpPr>
          <p:cNvPr id="1049005" name="Rectangle 7"/>
          <p:cNvSpPr>
            <a:spLocks noChangeArrowheads="1"/>
          </p:cNvSpPr>
          <p:nvPr/>
        </p:nvSpPr>
        <p:spPr bwMode="auto">
          <a:xfrm>
            <a:off x="3962400" y="3581400"/>
            <a:ext cx="914400" cy="369332"/>
          </a:xfrm>
          <a:prstGeom prst="rect"/>
          <a:noFill/>
          <a:ln w="12700" cap="sq">
            <a:noFill/>
            <a:miter lim="800000"/>
            <a:headEnd type="none" w="sm" len="sm"/>
            <a:tailEnd type="none" w="sm" len="sm"/>
          </a:ln>
        </p:spPr>
        <p:txBody>
          <a:bodyPr>
            <a:spAutoFit/>
          </a:bodyPr>
          <a:p>
            <a:pPr algn="ctr"/>
            <a:r>
              <a:rPr lang="en-US">
                <a:latin typeface="Arial Narrow" pitchFamily="34" charset="0"/>
              </a:rPr>
              <a:t>55%</a:t>
            </a:r>
          </a:p>
        </p:txBody>
      </p:sp>
      <p:sp>
        <p:nvSpPr>
          <p:cNvPr id="1049006" name="Rectangle 8"/>
          <p:cNvSpPr>
            <a:spLocks noChangeArrowheads="1"/>
          </p:cNvSpPr>
          <p:nvPr/>
        </p:nvSpPr>
        <p:spPr bwMode="auto">
          <a:xfrm>
            <a:off x="1981200" y="1828800"/>
            <a:ext cx="1384300" cy="396875"/>
          </a:xfrm>
          <a:prstGeom prst="rect"/>
          <a:noFill/>
          <a:ln w="12700" cap="sq">
            <a:noFill/>
            <a:miter lim="800000"/>
            <a:headEnd type="none" w="sm" len="sm"/>
            <a:tailEnd type="none" w="sm" len="sm"/>
          </a:ln>
        </p:spPr>
        <p:txBody>
          <a:bodyPr>
            <a:spAutoFit/>
          </a:bodyPr>
          <a:p>
            <a:pPr algn="ctr"/>
            <a:r>
              <a:rPr dirty="0" sz="2000" lang="en-US">
                <a:latin typeface="Arial Narrow" pitchFamily="34" charset="0"/>
              </a:rPr>
              <a:t>Other</a:t>
            </a:r>
          </a:p>
        </p:txBody>
      </p:sp>
      <p:sp>
        <p:nvSpPr>
          <p:cNvPr id="1049007" name="Rectangle 9"/>
          <p:cNvSpPr>
            <a:spLocks noChangeArrowheads="1"/>
          </p:cNvSpPr>
          <p:nvPr/>
        </p:nvSpPr>
        <p:spPr bwMode="auto">
          <a:xfrm>
            <a:off x="990600" y="3810000"/>
            <a:ext cx="1384300" cy="396875"/>
          </a:xfrm>
          <a:prstGeom prst="rect"/>
          <a:noFill/>
          <a:ln w="12700" cap="sq">
            <a:noFill/>
            <a:miter lim="800000"/>
            <a:headEnd type="none" w="sm" len="sm"/>
            <a:tailEnd type="none" w="sm" len="sm"/>
          </a:ln>
        </p:spPr>
        <p:txBody>
          <a:bodyPr>
            <a:spAutoFit/>
          </a:bodyPr>
          <a:p>
            <a:pPr algn="ctr"/>
            <a:r>
              <a:rPr sz="2000" lang="en-US">
                <a:latin typeface="Arial Narrow" pitchFamily="34" charset="0"/>
              </a:rPr>
              <a:t>HIV/AIDS</a:t>
            </a:r>
          </a:p>
        </p:txBody>
      </p:sp>
      <p:sp>
        <p:nvSpPr>
          <p:cNvPr id="1049008" name="Rectangle 10"/>
          <p:cNvSpPr>
            <a:spLocks noChangeArrowheads="1"/>
          </p:cNvSpPr>
          <p:nvPr/>
        </p:nvSpPr>
        <p:spPr bwMode="auto">
          <a:xfrm>
            <a:off x="1295400" y="4419600"/>
            <a:ext cx="1384300" cy="396875"/>
          </a:xfrm>
          <a:prstGeom prst="rect"/>
          <a:noFill/>
          <a:ln w="12700" cap="sq">
            <a:noFill/>
            <a:miter lim="800000"/>
            <a:headEnd type="none" w="sm" len="sm"/>
            <a:tailEnd type="none" w="sm" len="sm"/>
          </a:ln>
        </p:spPr>
        <p:txBody>
          <a:bodyPr>
            <a:spAutoFit/>
          </a:bodyPr>
          <a:p>
            <a:pPr algn="ctr"/>
            <a:r>
              <a:rPr dirty="0" sz="2000" lang="en-US">
                <a:latin typeface="Arial Narrow" pitchFamily="34" charset="0"/>
              </a:rPr>
              <a:t>Measles</a:t>
            </a:r>
          </a:p>
        </p:txBody>
      </p:sp>
      <p:sp>
        <p:nvSpPr>
          <p:cNvPr id="1049009" name="Rectangle 11"/>
          <p:cNvSpPr>
            <a:spLocks noChangeArrowheads="1"/>
          </p:cNvSpPr>
          <p:nvPr/>
        </p:nvSpPr>
        <p:spPr bwMode="auto">
          <a:xfrm>
            <a:off x="2057400" y="5334000"/>
            <a:ext cx="1384300" cy="396875"/>
          </a:xfrm>
          <a:prstGeom prst="rect"/>
          <a:noFill/>
          <a:ln w="12700" cap="sq">
            <a:noFill/>
            <a:miter lim="800000"/>
            <a:headEnd type="none" w="sm" len="sm"/>
            <a:tailEnd type="none" w="sm" len="sm"/>
          </a:ln>
        </p:spPr>
        <p:txBody>
          <a:bodyPr>
            <a:spAutoFit/>
          </a:bodyPr>
          <a:p>
            <a:pPr algn="ctr"/>
            <a:r>
              <a:rPr dirty="0" sz="2000" lang="en-US">
                <a:latin typeface="Arial Narrow" pitchFamily="34" charset="0"/>
              </a:rPr>
              <a:t>Malaria</a:t>
            </a:r>
          </a:p>
        </p:txBody>
      </p:sp>
      <p:sp>
        <p:nvSpPr>
          <p:cNvPr id="1049010" name="Rectangle 12"/>
          <p:cNvSpPr>
            <a:spLocks noChangeArrowheads="1"/>
          </p:cNvSpPr>
          <p:nvPr/>
        </p:nvSpPr>
        <p:spPr bwMode="auto">
          <a:xfrm>
            <a:off x="4114800" y="5715000"/>
            <a:ext cx="1384300" cy="396875"/>
          </a:xfrm>
          <a:prstGeom prst="rect"/>
          <a:noFill/>
          <a:ln w="12700" cap="sq">
            <a:noFill/>
            <a:miter lim="800000"/>
            <a:headEnd type="none" w="sm" len="sm"/>
            <a:tailEnd type="none" w="sm" len="sm"/>
          </a:ln>
        </p:spPr>
        <p:txBody>
          <a:bodyPr>
            <a:spAutoFit/>
          </a:bodyPr>
          <a:p>
            <a:pPr algn="ctr"/>
            <a:r>
              <a:rPr dirty="0" sz="2000" lang="en-US">
                <a:latin typeface="Arial Narrow" pitchFamily="34" charset="0"/>
              </a:rPr>
              <a:t>Diarrhea</a:t>
            </a:r>
          </a:p>
        </p:txBody>
      </p:sp>
      <p:sp>
        <p:nvSpPr>
          <p:cNvPr id="1049011" name="Rectangle 13"/>
          <p:cNvSpPr>
            <a:spLocks noChangeArrowheads="1"/>
          </p:cNvSpPr>
          <p:nvPr/>
        </p:nvSpPr>
        <p:spPr bwMode="auto">
          <a:xfrm>
            <a:off x="6705600" y="4038601"/>
            <a:ext cx="1752600" cy="1015663"/>
          </a:xfrm>
          <a:prstGeom prst="rect"/>
          <a:noFill/>
          <a:ln w="12700" cap="sq">
            <a:noFill/>
            <a:miter lim="800000"/>
            <a:headEnd type="none" w="sm" len="sm"/>
            <a:tailEnd type="none" w="sm" len="sm"/>
          </a:ln>
        </p:spPr>
        <p:txBody>
          <a:bodyPr wrap="square">
            <a:spAutoFit/>
          </a:bodyPr>
          <a:p>
            <a:pPr algn="ctr"/>
            <a:r>
              <a:rPr dirty="0" sz="2000" lang="en-US">
                <a:latin typeface="Arial Narrow" pitchFamily="34" charset="0"/>
              </a:rPr>
              <a:t>Acute Respiratory Infection</a:t>
            </a:r>
          </a:p>
        </p:txBody>
      </p:sp>
      <p:sp>
        <p:nvSpPr>
          <p:cNvPr id="1049012" name="Rectangle 14"/>
          <p:cNvSpPr>
            <a:spLocks noChangeArrowheads="1"/>
          </p:cNvSpPr>
          <p:nvPr/>
        </p:nvSpPr>
        <p:spPr bwMode="auto">
          <a:xfrm>
            <a:off x="5715000" y="1905000"/>
            <a:ext cx="1384300" cy="396875"/>
          </a:xfrm>
          <a:prstGeom prst="rect"/>
          <a:noFill/>
          <a:ln w="12700" cap="sq">
            <a:noFill/>
            <a:miter lim="800000"/>
            <a:headEnd type="none" w="sm" len="sm"/>
            <a:tailEnd type="none" w="sm" len="sm"/>
          </a:ln>
        </p:spPr>
        <p:txBody>
          <a:bodyPr>
            <a:spAutoFit/>
          </a:bodyPr>
          <a:p>
            <a:pPr algn="ctr"/>
            <a:r>
              <a:rPr sz="2000" lang="en-US">
                <a:latin typeface="Arial Narrow" pitchFamily="34" charset="0"/>
              </a:rPr>
              <a:t>Perinatal</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9016" name="Content Placeholder 2"/>
          <p:cNvSpPr>
            <a:spLocks noGrp="1"/>
          </p:cNvSpPr>
          <p:nvPr>
            <p:ph idx="1"/>
          </p:nvPr>
        </p:nvSpPr>
        <p:spPr>
          <a:xfrm>
            <a:off x="304800" y="304800"/>
            <a:ext cx="8382000" cy="6172200"/>
          </a:xfrm>
        </p:spPr>
        <p:txBody>
          <a:bodyPr>
            <a:normAutofit fontScale="96296" lnSpcReduction="10000"/>
          </a:bodyPr>
          <a:p>
            <a:pPr>
              <a:buFontTx/>
              <a:buChar char="•"/>
            </a:pPr>
            <a:r>
              <a:rPr dirty="0" sz="3200" lang="en-US">
                <a:latin typeface="Times New Roman" pitchFamily="18" charset="0"/>
                <a:cs typeface="Times New Roman" pitchFamily="18" charset="0"/>
              </a:rPr>
              <a:t>Interventions to improve nutrition and reduce HIV/AIDS progression – from Individual to Community</a:t>
            </a:r>
          </a:p>
          <a:p>
            <a:pPr indent="-342900" marL="342900">
              <a:spcBef>
                <a:spcPct val="20000"/>
              </a:spcBef>
              <a:buFontTx/>
              <a:buChar char="•"/>
            </a:pPr>
            <a:r>
              <a:rPr b="1" dirty="0" sz="3200" lang="en-US">
                <a:latin typeface="Times New Roman" pitchFamily="18" charset="0"/>
                <a:cs typeface="Times New Roman" pitchFamily="18" charset="0"/>
              </a:rPr>
              <a:t>Therapeutic</a:t>
            </a:r>
          </a:p>
          <a:p>
            <a:pPr indent="-285750" lvl="1" marL="742950">
              <a:spcBef>
                <a:spcPct val="20000"/>
              </a:spcBef>
              <a:buFontTx/>
              <a:buChar char="•"/>
            </a:pPr>
            <a:r>
              <a:rPr dirty="0" sz="3200" lang="en-US">
                <a:latin typeface="Times New Roman" pitchFamily="18" charset="0"/>
                <a:cs typeface="Times New Roman" pitchFamily="18" charset="0"/>
              </a:rPr>
              <a:t>Direct food assistance</a:t>
            </a:r>
          </a:p>
          <a:p>
            <a:pPr indent="-285750" lvl="1" marL="742950">
              <a:spcBef>
                <a:spcPct val="20000"/>
              </a:spcBef>
              <a:buFontTx/>
              <a:buChar char="•"/>
            </a:pPr>
            <a:r>
              <a:rPr dirty="0" sz="3200" lang="en-US">
                <a:latin typeface="Times New Roman" pitchFamily="18" charset="0"/>
                <a:cs typeface="Times New Roman" pitchFamily="18" charset="0"/>
              </a:rPr>
              <a:t>Food aid provided in conjunction with ARVs</a:t>
            </a:r>
            <a:endParaRPr b="1" dirty="0" sz="3200" lang="en-US">
              <a:latin typeface="Times New Roman" pitchFamily="18" charset="0"/>
              <a:cs typeface="Times New Roman" pitchFamily="18" charset="0"/>
            </a:endParaRPr>
          </a:p>
          <a:p>
            <a:pPr>
              <a:buFontTx/>
              <a:buChar char="•"/>
            </a:pPr>
            <a:r>
              <a:rPr b="1" dirty="0" sz="3200" lang="en-US">
                <a:latin typeface="Times New Roman" pitchFamily="18" charset="0"/>
                <a:cs typeface="Times New Roman" pitchFamily="18" charset="0"/>
              </a:rPr>
              <a:t>Social protection</a:t>
            </a:r>
          </a:p>
          <a:p>
            <a:pPr lvl="1">
              <a:buFontTx/>
              <a:buChar char="•"/>
            </a:pPr>
            <a:r>
              <a:rPr dirty="0" sz="3200" lang="en-US">
                <a:latin typeface="Times New Roman" pitchFamily="18" charset="0"/>
                <a:cs typeface="Times New Roman" pitchFamily="18" charset="0"/>
              </a:rPr>
              <a:t>Cash transfers</a:t>
            </a:r>
          </a:p>
          <a:p>
            <a:pPr>
              <a:buFontTx/>
              <a:buChar char="•"/>
            </a:pPr>
            <a:r>
              <a:rPr b="1" dirty="0" sz="3200" lang="en-US">
                <a:latin typeface="Times New Roman" pitchFamily="18" charset="0"/>
                <a:cs typeface="Times New Roman" pitchFamily="18" charset="0"/>
              </a:rPr>
              <a:t>Sustainable Livelihoods</a:t>
            </a:r>
          </a:p>
          <a:p>
            <a:pPr lvl="1">
              <a:buFontTx/>
              <a:buChar char="•"/>
            </a:pPr>
            <a:r>
              <a:rPr dirty="0" sz="3200" lang="en-US">
                <a:latin typeface="Times New Roman" pitchFamily="18" charset="0"/>
                <a:cs typeface="Times New Roman" pitchFamily="18" charset="0"/>
              </a:rPr>
              <a:t>Income generating opportunities</a:t>
            </a:r>
          </a:p>
          <a:p>
            <a:pPr lvl="1">
              <a:buFontTx/>
              <a:buChar char="•"/>
            </a:pPr>
            <a:r>
              <a:rPr dirty="0" sz="3200" lang="en-US">
                <a:latin typeface="Times New Roman" pitchFamily="18" charset="0"/>
                <a:cs typeface="Times New Roman" pitchFamily="18" charset="0"/>
              </a:rPr>
              <a:t>Small-scale fortification</a:t>
            </a:r>
          </a:p>
          <a:p>
            <a:pPr lvl="1">
              <a:buFontTx/>
              <a:buChar char="•"/>
            </a:pPr>
            <a:r>
              <a:rPr dirty="0" sz="3200" lang="en-US">
                <a:latin typeface="Times New Roman" pitchFamily="18" charset="0"/>
                <a:cs typeface="Times New Roman" pitchFamily="18" charset="0"/>
              </a:rPr>
              <a:t>Agriculture, e. small-farmer initiatives</a:t>
            </a:r>
          </a:p>
          <a:p>
            <a:endParaRPr dirty="0"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9017" name="Content Placeholder 2"/>
          <p:cNvSpPr>
            <a:spLocks noGrp="1"/>
          </p:cNvSpPr>
          <p:nvPr>
            <p:ph idx="1"/>
          </p:nvPr>
        </p:nvSpPr>
        <p:spPr>
          <a:xfrm>
            <a:off x="228600" y="381000"/>
            <a:ext cx="8686800" cy="6248400"/>
          </a:xfrm>
        </p:spPr>
        <p:txBody>
          <a:bodyPr>
            <a:noAutofit/>
          </a:bodyPr>
          <a:p>
            <a:pPr>
              <a:lnSpc>
                <a:spcPct val="90000"/>
              </a:lnSpc>
              <a:buNone/>
            </a:pPr>
            <a:endParaRPr dirty="0" sz="3200" lang="en-US"/>
          </a:p>
          <a:p>
            <a:pPr>
              <a:lnSpc>
                <a:spcPct val="90000"/>
              </a:lnSpc>
              <a:buNone/>
            </a:pPr>
            <a:r>
              <a:rPr b="1" dirty="0" sz="3200" lang="en-US" u="sng"/>
              <a:t>Major “Bone”</a:t>
            </a:r>
            <a:r>
              <a:rPr dirty="0" sz="3200" lang="en-US" u="sng"/>
              <a:t> </a:t>
            </a:r>
            <a:r>
              <a:rPr b="1" dirty="0" sz="3200" lang="en-US" u="sng"/>
              <a:t>Minerals</a:t>
            </a:r>
            <a:r>
              <a:rPr b="1" dirty="0" sz="3200" lang="en-US"/>
              <a:t> 		</a:t>
            </a:r>
            <a:r>
              <a:rPr b="1" dirty="0" sz="3200" lang="en-US" u="sng"/>
              <a:t>Trace</a:t>
            </a:r>
            <a:r>
              <a:rPr dirty="0" sz="3200" lang="en-US" u="sng"/>
              <a:t> </a:t>
            </a:r>
            <a:r>
              <a:rPr b="1" dirty="0" sz="3200" lang="en-US" u="sng"/>
              <a:t>Minerals</a:t>
            </a:r>
            <a:endParaRPr dirty="0" sz="3200" lang="en-US" u="sng"/>
          </a:p>
          <a:p>
            <a:pPr>
              <a:lnSpc>
                <a:spcPct val="90000"/>
              </a:lnSpc>
              <a:buNone/>
            </a:pPr>
            <a:endParaRPr dirty="0" sz="3200" lang="en-US"/>
          </a:p>
          <a:p>
            <a:pPr>
              <a:lnSpc>
                <a:spcPct val="90000"/>
              </a:lnSpc>
              <a:buNone/>
            </a:pPr>
            <a:r>
              <a:rPr dirty="0" sz="3200" lang="en-US"/>
              <a:t>Potassium(protein. synthesis)	Chromium 						(energy rel.)</a:t>
            </a:r>
          </a:p>
          <a:p>
            <a:pPr>
              <a:lnSpc>
                <a:spcPct val="90000"/>
              </a:lnSpc>
              <a:buNone/>
            </a:pPr>
            <a:r>
              <a:rPr dirty="0" sz="3200" lang="en-US"/>
              <a:t>Sulfur 				Molybdenum 								(enzymes)</a:t>
            </a:r>
          </a:p>
          <a:p>
            <a:pPr>
              <a:lnSpc>
                <a:spcPct val="90000"/>
              </a:lnSpc>
              <a:buNone/>
            </a:pPr>
            <a:r>
              <a:rPr dirty="0" sz="3200" lang="en-US"/>
              <a:t>						Manganese (enzymes)</a:t>
            </a:r>
          </a:p>
          <a:p>
            <a:pPr>
              <a:lnSpc>
                <a:spcPct val="90000"/>
              </a:lnSpc>
              <a:buNone/>
            </a:pPr>
            <a:r>
              <a:rPr dirty="0" sz="3200" lang="en-US"/>
              <a:t>						Selenium (antioxidant)</a:t>
            </a:r>
          </a:p>
          <a:p>
            <a:pPr>
              <a:lnSpc>
                <a:spcPct val="90000"/>
              </a:lnSpc>
              <a:buNone/>
            </a:pPr>
            <a:r>
              <a:rPr dirty="0" sz="3200" lang="en-US"/>
              <a:t>						Cobalt (part of B12)</a:t>
            </a:r>
          </a:p>
          <a:p>
            <a:endParaRPr dirty="0" sz="3200"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9018" name="Rectangle 2"/>
          <p:cNvSpPr>
            <a:spLocks noGrp="1" noChangeArrowheads="1"/>
          </p:cNvSpPr>
          <p:nvPr>
            <p:ph type="title"/>
          </p:nvPr>
        </p:nvSpPr>
        <p:spPr>
          <a:xfrm>
            <a:off x="0" y="203617"/>
            <a:ext cx="7313240" cy="886918"/>
          </a:xfrm>
        </p:spPr>
        <p:txBody>
          <a:bodyPr>
            <a:normAutofit/>
          </a:bodyPr>
          <a:p>
            <a:pPr eaLnBrk="1" hangingPunct="1"/>
            <a:r>
              <a:rPr b="1" dirty="0" sz="3200" lang="en-US" u="sng">
                <a:solidFill>
                  <a:schemeClr val="tx1"/>
                </a:solidFill>
                <a:latin typeface="Times New Roman" pitchFamily="18" charset="0"/>
                <a:cs typeface="Times New Roman" pitchFamily="18" charset="0"/>
              </a:rPr>
              <a:t>Kwashiorkor</a:t>
            </a:r>
          </a:p>
        </p:txBody>
      </p:sp>
      <p:pic>
        <p:nvPicPr>
          <p:cNvPr id="2097168" name="Picture 9" descr="pem01"/>
          <p:cNvPicPr>
            <a:picLocks noChangeAspect="1" noChangeArrowheads="1"/>
          </p:cNvPicPr>
          <p:nvPr/>
        </p:nvPicPr>
        <p:blipFill>
          <a:blip xmlns:r="http://schemas.openxmlformats.org/officeDocument/2006/relationships" r:embed="rId1"/>
          <a:srcRect/>
          <a:stretch>
            <a:fillRect/>
          </a:stretch>
        </p:blipFill>
        <p:spPr bwMode="auto">
          <a:xfrm>
            <a:off x="234957" y="1219201"/>
            <a:ext cx="8299443" cy="5410200"/>
          </a:xfrm>
          <a:prstGeom prst="rect"/>
          <a:noFill/>
          <a:ln w="9525">
            <a:noFill/>
            <a:miter lim="800000"/>
            <a:headEnd/>
            <a:tailEnd/>
          </a:ln>
        </p:spPr>
      </p:pic>
      <p:sp>
        <p:nvSpPr>
          <p:cNvPr id="1049019" name="Text Box 13"/>
          <p:cNvSpPr txBox="1">
            <a:spLocks noChangeArrowheads="1"/>
          </p:cNvSpPr>
          <p:nvPr/>
        </p:nvSpPr>
        <p:spPr bwMode="auto">
          <a:xfrm>
            <a:off x="1828801" y="3383503"/>
            <a:ext cx="1968156" cy="1077218"/>
          </a:xfrm>
          <a:prstGeom prst="rect"/>
          <a:noFill/>
          <a:ln w="9525">
            <a:noFill/>
            <a:miter lim="800000"/>
            <a:headEnd/>
            <a:tailEnd/>
          </a:ln>
        </p:spPr>
        <p:txBody>
          <a:bodyPr wrap="square">
            <a:spAutoFit/>
          </a:bodyPr>
          <a:p>
            <a:pPr algn="ctr"/>
            <a:r>
              <a:rPr b="1" dirty="0" sz="3200" lang="en-US">
                <a:latin typeface="Times New Roman" pitchFamily="18" charset="0"/>
                <a:cs typeface="Times New Roman" pitchFamily="18" charset="0"/>
              </a:rPr>
              <a:t>Swollen </a:t>
            </a:r>
          </a:p>
          <a:p>
            <a:pPr algn="ctr"/>
            <a:r>
              <a:rPr b="1" dirty="0" sz="3200" lang="en-US">
                <a:latin typeface="Times New Roman" pitchFamily="18" charset="0"/>
                <a:cs typeface="Times New Roman" pitchFamily="18" charset="0"/>
              </a:rPr>
              <a:t>belly</a:t>
            </a:r>
          </a:p>
        </p:txBody>
      </p:sp>
      <p:sp>
        <p:nvSpPr>
          <p:cNvPr id="1049020" name="Text Box 14"/>
          <p:cNvSpPr txBox="1">
            <a:spLocks noChangeArrowheads="1"/>
          </p:cNvSpPr>
          <p:nvPr/>
        </p:nvSpPr>
        <p:spPr bwMode="auto">
          <a:xfrm>
            <a:off x="4191000" y="5226578"/>
            <a:ext cx="1750109" cy="584775"/>
          </a:xfrm>
          <a:prstGeom prst="rect"/>
          <a:noFill/>
          <a:ln w="9525">
            <a:noFill/>
            <a:miter lim="800000"/>
            <a:headEnd/>
            <a:tailEnd/>
          </a:ln>
        </p:spPr>
        <p:txBody>
          <a:bodyPr wrap="square">
            <a:spAutoFit/>
          </a:bodyPr>
          <a:p>
            <a:pPr algn="ctr"/>
            <a:r>
              <a:rPr b="1" dirty="0" sz="3200" lang="en-US">
                <a:latin typeface="Times New Roman" pitchFamily="18" charset="0"/>
                <a:cs typeface="Times New Roman" pitchFamily="18" charset="0"/>
              </a:rPr>
              <a:t>Pellagra</a:t>
            </a:r>
          </a:p>
        </p:txBody>
      </p:sp>
      <p:sp>
        <p:nvSpPr>
          <p:cNvPr id="1049021" name="Text Box 15"/>
          <p:cNvSpPr txBox="1">
            <a:spLocks noChangeArrowheads="1"/>
          </p:cNvSpPr>
          <p:nvPr/>
        </p:nvSpPr>
        <p:spPr bwMode="auto">
          <a:xfrm>
            <a:off x="1752600" y="4448945"/>
            <a:ext cx="2641019" cy="1539240"/>
          </a:xfrm>
          <a:prstGeom prst="rect"/>
          <a:noFill/>
          <a:ln w="9525">
            <a:noFill/>
            <a:miter lim="800000"/>
            <a:headEnd/>
            <a:tailEnd/>
          </a:ln>
        </p:spPr>
        <p:txBody>
          <a:bodyPr wrap="square">
            <a:spAutoFit/>
          </a:bodyPr>
          <a:p>
            <a:pPr algn="ctr"/>
            <a:r>
              <a:rPr b="1" dirty="0" sz="3200" lang="en-US">
                <a:latin typeface="Times New Roman" pitchFamily="18" charset="0"/>
                <a:cs typeface="Times New Roman" pitchFamily="18" charset="0"/>
              </a:rPr>
              <a:t>Decreased</a:t>
            </a:r>
          </a:p>
          <a:p>
            <a:pPr algn="ctr"/>
            <a:r>
              <a:rPr b="1" dirty="0" sz="3200" lang="en-US">
                <a:latin typeface="Times New Roman" pitchFamily="18" charset="0"/>
                <a:cs typeface="Times New Roman" pitchFamily="18" charset="0"/>
              </a:rPr>
              <a:t>muscle</a:t>
            </a:r>
          </a:p>
          <a:p>
            <a:pPr algn="ctr"/>
            <a:r>
              <a:rPr b="1" dirty="0" sz="3200" lang="en-US">
                <a:latin typeface="Times New Roman" pitchFamily="18" charset="0"/>
                <a:cs typeface="Times New Roman" pitchFamily="18" charset="0"/>
              </a:rPr>
              <a:t>mass</a:t>
            </a:r>
          </a:p>
        </p:txBody>
      </p:sp>
      <p:sp>
        <p:nvSpPr>
          <p:cNvPr id="1049022" name="Text Box 16"/>
          <p:cNvSpPr txBox="1">
            <a:spLocks noChangeArrowheads="1"/>
          </p:cNvSpPr>
          <p:nvPr/>
        </p:nvSpPr>
        <p:spPr bwMode="auto">
          <a:xfrm>
            <a:off x="4682068" y="1644243"/>
            <a:ext cx="1896024" cy="1077218"/>
          </a:xfrm>
          <a:prstGeom prst="rect"/>
          <a:noFill/>
          <a:ln w="9525">
            <a:noFill/>
            <a:miter lim="800000"/>
            <a:headEnd/>
            <a:tailEnd/>
          </a:ln>
        </p:spPr>
        <p:txBody>
          <a:bodyPr wrap="square">
            <a:spAutoFit/>
          </a:bodyPr>
          <a:p>
            <a:pPr algn="ctr"/>
            <a:r>
              <a:rPr b="1" dirty="0" sz="3200" lang="en-US">
                <a:latin typeface="Times New Roman" pitchFamily="18" charset="0"/>
                <a:cs typeface="Times New Roman" pitchFamily="18" charset="0"/>
              </a:rPr>
              <a:t>Sparse</a:t>
            </a:r>
          </a:p>
          <a:p>
            <a:pPr algn="ctr"/>
            <a:r>
              <a:rPr b="1" dirty="0" sz="3200" lang="en-US">
                <a:latin typeface="Times New Roman" pitchFamily="18" charset="0"/>
                <a:cs typeface="Times New Roman" pitchFamily="18" charset="0"/>
              </a:rPr>
              <a:t>hair</a:t>
            </a:r>
          </a:p>
        </p:txBody>
      </p:sp>
      <p:sp>
        <p:nvSpPr>
          <p:cNvPr id="1049023" name="Text Box 18"/>
          <p:cNvSpPr txBox="1">
            <a:spLocks noChangeArrowheads="1"/>
          </p:cNvSpPr>
          <p:nvPr/>
        </p:nvSpPr>
        <p:spPr bwMode="auto">
          <a:xfrm>
            <a:off x="1905001" y="1949978"/>
            <a:ext cx="2222082" cy="584775"/>
          </a:xfrm>
          <a:prstGeom prst="rect"/>
          <a:noFill/>
          <a:ln w="9525">
            <a:noFill/>
            <a:miter lim="800000"/>
            <a:headEnd/>
            <a:tailEnd/>
          </a:ln>
        </p:spPr>
        <p:txBody>
          <a:bodyPr wrap="square">
            <a:spAutoFit/>
          </a:bodyPr>
          <a:p>
            <a:pPr algn="ctr"/>
            <a:r>
              <a:rPr b="1" dirty="0" sz="3200" lang="en-US">
                <a:latin typeface="Times New Roman" pitchFamily="18" charset="0"/>
                <a:cs typeface="Times New Roman" pitchFamily="18" charset="0"/>
              </a:rPr>
              <a:t>Infection</a:t>
            </a:r>
          </a:p>
        </p:txBody>
      </p:sp>
      <p:sp>
        <p:nvSpPr>
          <p:cNvPr id="1049024" name="Text Box 19"/>
          <p:cNvSpPr txBox="1">
            <a:spLocks noChangeArrowheads="1"/>
          </p:cNvSpPr>
          <p:nvPr/>
        </p:nvSpPr>
        <p:spPr bwMode="auto">
          <a:xfrm>
            <a:off x="5926666" y="5087945"/>
            <a:ext cx="1489734" cy="584775"/>
          </a:xfrm>
          <a:prstGeom prst="rect"/>
          <a:noFill/>
          <a:ln w="9525">
            <a:noFill/>
            <a:miter lim="800000"/>
            <a:headEnd/>
            <a:tailEnd/>
          </a:ln>
        </p:spPr>
        <p:txBody>
          <a:bodyPr wrap="square">
            <a:spAutoFit/>
          </a:bodyPr>
          <a:p>
            <a:pPr algn="ctr"/>
            <a:r>
              <a:rPr b="1" sz="3200" lang="en-US">
                <a:latin typeface="Times New Roman" pitchFamily="18" charset="0"/>
                <a:cs typeface="Times New Roman" pitchFamily="18" charset="0"/>
              </a:rPr>
              <a:t>Apathy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9028" name="Rectangle 2"/>
          <p:cNvSpPr>
            <a:spLocks noGrp="1" noChangeArrowheads="1"/>
          </p:cNvSpPr>
          <p:nvPr>
            <p:ph type="title"/>
          </p:nvPr>
        </p:nvSpPr>
        <p:spPr/>
        <p:txBody>
          <a:bodyPr/>
          <a:p>
            <a:pPr eaLnBrk="1" hangingPunct="1"/>
            <a:r>
              <a:rPr lang="en-US"/>
              <a:t>Marasmus (low calories)</a:t>
            </a:r>
          </a:p>
        </p:txBody>
      </p:sp>
      <p:pic>
        <p:nvPicPr>
          <p:cNvPr id="2097169" name="Picture 4" descr="duniafaleh.jpg (20979 bytes)"/>
          <p:cNvPicPr>
            <a:picLocks noChangeAspect="1" noChangeArrowheads="1"/>
          </p:cNvPicPr>
          <p:nvPr/>
        </p:nvPicPr>
        <p:blipFill>
          <a:blip xmlns:r="http://schemas.openxmlformats.org/officeDocument/2006/relationships" r:embed="rId1"/>
          <a:srcRect/>
          <a:stretch>
            <a:fillRect/>
          </a:stretch>
        </p:blipFill>
        <p:spPr bwMode="auto">
          <a:xfrm>
            <a:off x="1143000" y="1371600"/>
            <a:ext cx="6705600" cy="4800600"/>
          </a:xfrm>
          <a:prstGeom prst="rect"/>
          <a:noFill/>
          <a:ln w="9525">
            <a:noFill/>
            <a:miter lim="800000"/>
            <a:headEnd/>
            <a:tailEnd/>
          </a:ln>
        </p:spPr>
      </p:pic>
      <p:sp>
        <p:nvSpPr>
          <p:cNvPr id="1049029" name="Text Box 11"/>
          <p:cNvSpPr txBox="1">
            <a:spLocks noChangeArrowheads="1"/>
          </p:cNvSpPr>
          <p:nvPr/>
        </p:nvSpPr>
        <p:spPr bwMode="auto">
          <a:xfrm>
            <a:off x="1524000" y="2819400"/>
            <a:ext cx="3505200" cy="624841"/>
          </a:xfrm>
          <a:prstGeom prst="rect"/>
          <a:noFill/>
          <a:ln w="9525">
            <a:noFill/>
            <a:miter lim="800000"/>
            <a:headEnd/>
            <a:tailEnd/>
          </a:ln>
        </p:spPr>
        <p:txBody>
          <a:bodyPr>
            <a:spAutoFit/>
          </a:bodyPr>
          <a:p>
            <a:pPr algn="ctr"/>
            <a:r>
              <a:rPr b="1" dirty="0" lang="en-US">
                <a:latin typeface="Arial" pitchFamily="34" charset="0"/>
              </a:rPr>
              <a:t>Ravenously</a:t>
            </a:r>
          </a:p>
          <a:p>
            <a:pPr algn="ctr"/>
            <a:r>
              <a:rPr b="1" dirty="0" lang="en-US">
                <a:latin typeface="Arial" pitchFamily="34" charset="0"/>
              </a:rPr>
              <a:t>hungry</a:t>
            </a:r>
          </a:p>
        </p:txBody>
      </p:sp>
      <p:sp>
        <p:nvSpPr>
          <p:cNvPr id="1049030" name="Text Box 12"/>
          <p:cNvSpPr txBox="1">
            <a:spLocks noChangeArrowheads="1"/>
          </p:cNvSpPr>
          <p:nvPr/>
        </p:nvSpPr>
        <p:spPr bwMode="auto">
          <a:xfrm>
            <a:off x="1905000" y="4191000"/>
            <a:ext cx="4876800" cy="1158241"/>
          </a:xfrm>
          <a:prstGeom prst="rect"/>
          <a:noFill/>
          <a:ln w="9525">
            <a:noFill/>
            <a:miter lim="800000"/>
            <a:headEnd/>
            <a:tailEnd/>
          </a:ln>
        </p:spPr>
        <p:txBody>
          <a:bodyPr>
            <a:spAutoFit/>
          </a:bodyPr>
          <a:p>
            <a:pPr algn="ctr"/>
            <a:r>
              <a:rPr b="1" dirty="0" lang="en-US">
                <a:latin typeface="Arial" pitchFamily="34" charset="0"/>
              </a:rPr>
              <a:t>Gross </a:t>
            </a:r>
          </a:p>
          <a:p>
            <a:pPr algn="ctr"/>
            <a:r>
              <a:rPr b="1" dirty="0" lang="en-US">
                <a:latin typeface="Arial" pitchFamily="34" charset="0"/>
              </a:rPr>
              <a:t>weight</a:t>
            </a:r>
          </a:p>
          <a:p>
            <a:pPr algn="ctr"/>
            <a:r>
              <a:rPr b="1" dirty="0" lang="en-US">
                <a:latin typeface="Arial" pitchFamily="34" charset="0"/>
              </a:rPr>
              <a:t>loss &amp; </a:t>
            </a:r>
          </a:p>
          <a:p>
            <a:pPr algn="ctr"/>
            <a:r>
              <a:rPr b="1" dirty="0" lang="en-US">
                <a:latin typeface="Arial" pitchFamily="34" charset="0"/>
              </a:rPr>
              <a:t>no fat</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pic>
        <p:nvPicPr>
          <p:cNvPr id="2097170" name="Picture 3" descr="cassava8"/>
          <p:cNvPicPr>
            <a:picLocks noChangeAspect="1" noChangeArrowheads="1"/>
          </p:cNvPicPr>
          <p:nvPr/>
        </p:nvPicPr>
        <p:blipFill>
          <a:blip xmlns:r="http://schemas.openxmlformats.org/officeDocument/2006/relationships" r:embed="rId1"/>
          <a:srcRect/>
          <a:stretch>
            <a:fillRect/>
          </a:stretch>
        </p:blipFill>
        <p:spPr bwMode="auto">
          <a:xfrm>
            <a:off x="4876800" y="457200"/>
            <a:ext cx="4038600" cy="4800600"/>
          </a:xfrm>
          <a:prstGeom prst="rect"/>
          <a:noFill/>
          <a:ln w="9525">
            <a:noFill/>
            <a:miter lim="800000"/>
            <a:headEnd/>
            <a:tailEnd/>
          </a:ln>
        </p:spPr>
      </p:pic>
      <p:sp>
        <p:nvSpPr>
          <p:cNvPr id="1049031" name="Text Box 4"/>
          <p:cNvSpPr txBox="1">
            <a:spLocks noChangeArrowheads="1"/>
          </p:cNvSpPr>
          <p:nvPr/>
        </p:nvSpPr>
        <p:spPr bwMode="auto">
          <a:xfrm>
            <a:off x="5486400" y="5410200"/>
            <a:ext cx="2209800" cy="646331"/>
          </a:xfrm>
          <a:prstGeom prst="rect"/>
          <a:noFill/>
          <a:ln w="9525">
            <a:noFill/>
            <a:miter lim="800000"/>
            <a:headEnd/>
            <a:tailEnd/>
          </a:ln>
        </p:spPr>
        <p:txBody>
          <a:bodyPr wrap="square">
            <a:spAutoFit/>
          </a:bodyPr>
          <a:p>
            <a:pPr eaLnBrk="1" hangingPunct="1">
              <a:spcBef>
                <a:spcPct val="50000"/>
              </a:spcBef>
            </a:pPr>
            <a:r>
              <a:rPr dirty="0" lang="en-US">
                <a:latin typeface="Arial" pitchFamily="34" charset="0"/>
              </a:rPr>
              <a:t>Child w/Kwashiorkor</a:t>
            </a:r>
          </a:p>
        </p:txBody>
      </p:sp>
      <p:pic>
        <p:nvPicPr>
          <p:cNvPr id="2097171" name="Picture 6" descr="PC252922"/>
          <p:cNvPicPr>
            <a:picLocks noChangeAspect="1" noChangeArrowheads="1"/>
          </p:cNvPicPr>
          <p:nvPr/>
        </p:nvPicPr>
        <p:blipFill>
          <a:blip xmlns:r="http://schemas.openxmlformats.org/officeDocument/2006/relationships" r:embed="rId2"/>
          <a:srcRect/>
          <a:stretch>
            <a:fillRect/>
          </a:stretch>
        </p:blipFill>
        <p:spPr bwMode="auto">
          <a:xfrm>
            <a:off x="381000" y="533400"/>
            <a:ext cx="4038600" cy="4648200"/>
          </a:xfrm>
          <a:prstGeom prst="rect"/>
          <a:noFill/>
          <a:ln w="9525">
            <a:noFill/>
            <a:miter lim="800000"/>
            <a:headEnd/>
            <a:tailEnd/>
          </a:ln>
        </p:spPr>
      </p:pic>
      <p:sp>
        <p:nvSpPr>
          <p:cNvPr id="1049032" name="Text Box 7"/>
          <p:cNvSpPr txBox="1">
            <a:spLocks noChangeArrowheads="1"/>
          </p:cNvSpPr>
          <p:nvPr/>
        </p:nvSpPr>
        <p:spPr bwMode="auto">
          <a:xfrm>
            <a:off x="1371600" y="5486400"/>
            <a:ext cx="2209800" cy="784830"/>
          </a:xfrm>
          <a:prstGeom prst="rect"/>
          <a:noFill/>
          <a:ln w="9525">
            <a:noFill/>
            <a:miter lim="800000"/>
            <a:headEnd/>
            <a:tailEnd/>
          </a:ln>
        </p:spPr>
        <p:txBody>
          <a:bodyPr wrap="square">
            <a:spAutoFit/>
          </a:bodyPr>
          <a:p>
            <a:pPr eaLnBrk="1" hangingPunct="1">
              <a:spcBef>
                <a:spcPct val="50000"/>
              </a:spcBef>
            </a:pPr>
            <a:r>
              <a:rPr dirty="0" lang="en-US">
                <a:latin typeface="Arial" pitchFamily="34" charset="0"/>
              </a:rPr>
              <a:t>Child </a:t>
            </a:r>
          </a:p>
          <a:p>
            <a:pPr eaLnBrk="1" hangingPunct="1">
              <a:spcBef>
                <a:spcPct val="50000"/>
              </a:spcBef>
            </a:pPr>
            <a:r>
              <a:rPr dirty="0" lang="en-US">
                <a:latin typeface="Arial" pitchFamily="34" charset="0"/>
              </a:rPr>
              <a:t>w/</a:t>
            </a:r>
            <a:r>
              <a:rPr dirty="0" lang="en-US" err="1">
                <a:latin typeface="Arial" pitchFamily="34" charset="0"/>
              </a:rPr>
              <a:t>Marasmus</a:t>
            </a:r>
            <a:endParaRPr dirty="0" lang="en-US">
              <a:latin typeface="Arial"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20" name="Content Placeholder 2"/>
          <p:cNvSpPr>
            <a:spLocks noGrp="1"/>
          </p:cNvSpPr>
          <p:nvPr>
            <p:ph idx="1"/>
          </p:nvPr>
        </p:nvSpPr>
        <p:spPr>
          <a:xfrm>
            <a:off x="228600" y="1143000"/>
            <a:ext cx="8686800" cy="5562600"/>
          </a:xfrm>
        </p:spPr>
        <p:txBody>
          <a:bodyPr>
            <a:normAutofit/>
          </a:bodyPr>
          <a:p>
            <a:pPr>
              <a:lnSpc>
                <a:spcPct val="90000"/>
              </a:lnSpc>
            </a:pPr>
            <a:r>
              <a:rPr dirty="0" sz="3200" lang="en-US">
                <a:latin typeface="Times New Roman" pitchFamily="18" charset="0"/>
                <a:cs typeface="Times New Roman" pitchFamily="18" charset="0"/>
              </a:rPr>
              <a:t>Mainly sugars and starches</a:t>
            </a:r>
          </a:p>
          <a:p>
            <a:pPr>
              <a:lnSpc>
                <a:spcPct val="90000"/>
              </a:lnSpc>
            </a:pPr>
            <a:r>
              <a:rPr dirty="0" sz="3200" lang="en-US">
                <a:latin typeface="Times New Roman" pitchFamily="18" charset="0"/>
                <a:cs typeface="Times New Roman" pitchFamily="18" charset="0"/>
              </a:rPr>
              <a:t>Most important </a:t>
            </a:r>
            <a:r>
              <a:rPr b="1" dirty="0" sz="3200" lang="en-US">
                <a:latin typeface="Times New Roman" pitchFamily="18" charset="0"/>
                <a:cs typeface="Times New Roman" pitchFamily="18" charset="0"/>
              </a:rPr>
              <a:t>source of energy</a:t>
            </a:r>
            <a:r>
              <a:rPr dirty="0" sz="3200" lang="en-US">
                <a:latin typeface="Times New Roman" pitchFamily="18" charset="0"/>
                <a:cs typeface="Times New Roman" pitchFamily="18" charset="0"/>
              </a:rPr>
              <a:t>. </a:t>
            </a:r>
          </a:p>
          <a:p>
            <a:pPr>
              <a:lnSpc>
                <a:spcPct val="90000"/>
              </a:lnSpc>
            </a:pPr>
            <a:r>
              <a:rPr dirty="0" sz="3200" lang="en-US">
                <a:latin typeface="Times New Roman" pitchFamily="18" charset="0"/>
                <a:cs typeface="Times New Roman" pitchFamily="18" charset="0"/>
              </a:rPr>
              <a:t>Contain the elements Carbon, Hydrogen and Oxygen; the H and O are in same proportion as in water.</a:t>
            </a:r>
          </a:p>
          <a:p>
            <a:pPr>
              <a:lnSpc>
                <a:spcPct val="90000"/>
              </a:lnSpc>
            </a:pPr>
            <a:r>
              <a:rPr dirty="0" sz="3200" lang="en-US">
                <a:latin typeface="Times New Roman" pitchFamily="18" charset="0"/>
                <a:cs typeface="Times New Roman" pitchFamily="18" charset="0"/>
              </a:rPr>
              <a:t> </a:t>
            </a:r>
            <a:r>
              <a:rPr b="1" dirty="0" sz="3200" lang="en-US">
                <a:latin typeface="Times New Roman" pitchFamily="18" charset="0"/>
                <a:cs typeface="Times New Roman" pitchFamily="18" charset="0"/>
              </a:rPr>
              <a:t>"carbo-"</a:t>
            </a:r>
            <a:r>
              <a:rPr dirty="0" sz="3200" lang="en-US">
                <a:latin typeface="Times New Roman" pitchFamily="18" charset="0"/>
                <a:cs typeface="Times New Roman" pitchFamily="18" charset="0"/>
              </a:rPr>
              <a:t> means they contain Carbon. </a:t>
            </a:r>
          </a:p>
          <a:p>
            <a:pPr>
              <a:lnSpc>
                <a:spcPct val="90000"/>
              </a:lnSpc>
            </a:pPr>
            <a:r>
              <a:rPr b="1" dirty="0" sz="3200" lang="en-US">
                <a:latin typeface="Times New Roman" pitchFamily="18" charset="0"/>
                <a:cs typeface="Times New Roman" pitchFamily="18" charset="0"/>
              </a:rPr>
              <a:t>"-hydr-"</a:t>
            </a:r>
            <a:r>
              <a:rPr dirty="0" sz="3200" lang="en-US">
                <a:latin typeface="Times New Roman" pitchFamily="18" charset="0"/>
                <a:cs typeface="Times New Roman" pitchFamily="18" charset="0"/>
              </a:rPr>
              <a:t> means they contain Hydrogen. </a:t>
            </a:r>
          </a:p>
          <a:p>
            <a:pPr>
              <a:lnSpc>
                <a:spcPct val="90000"/>
              </a:lnSpc>
            </a:pPr>
            <a:r>
              <a:rPr b="1" dirty="0" sz="3200" lang="en-US">
                <a:latin typeface="Times New Roman" pitchFamily="18" charset="0"/>
                <a:cs typeface="Times New Roman" pitchFamily="18" charset="0"/>
              </a:rPr>
              <a:t>"-ate-"</a:t>
            </a:r>
            <a:r>
              <a:rPr dirty="0" sz="3200" lang="en-US">
                <a:latin typeface="Times New Roman" pitchFamily="18" charset="0"/>
                <a:cs typeface="Times New Roman" pitchFamily="18" charset="0"/>
              </a:rPr>
              <a:t> means they contain Oxygen. </a:t>
            </a:r>
          </a:p>
          <a:p>
            <a:endParaRPr dirty="0" sz="3200" lang="en-US">
              <a:latin typeface="Times New Roman" pitchFamily="18" charset="0"/>
              <a:cs typeface="Times New Roman" pitchFamily="18" charset="0"/>
            </a:endParaRPr>
          </a:p>
        </p:txBody>
      </p:sp>
      <p:sp>
        <p:nvSpPr>
          <p:cNvPr id="1048621" name="Title 1"/>
          <p:cNvSpPr>
            <a:spLocks noGrp="1"/>
          </p:cNvSpPr>
          <p:nvPr>
            <p:ph type="title"/>
          </p:nvPr>
        </p:nvSpPr>
        <p:spPr>
          <a:xfrm>
            <a:off x="228600" y="274638"/>
            <a:ext cx="8458200" cy="944562"/>
          </a:xfrm>
        </p:spPr>
        <p:txBody>
          <a:bodyPr/>
          <a:p>
            <a:pPr algn="l"/>
            <a:r>
              <a:rPr b="1" dirty="0" lang="en-US" u="sng"/>
              <a:t>CARBOHYDRATES</a:t>
            </a:r>
            <a:endParaRPr dirty="0" lang="en-US" u="sng"/>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pic>
        <p:nvPicPr>
          <p:cNvPr id="2097172" name="Picture 5" descr="osteoporosis_160">
            <a:hlinkClick r:id="rId1"/>
          </p:cNvPr>
          <p:cNvPicPr>
            <a:picLocks noChangeAspect="1" noGrp="1" noChangeArrowheads="1"/>
          </p:cNvPicPr>
          <p:nvPr>
            <p:ph idx="1"/>
          </p:nvPr>
        </p:nvPicPr>
        <p:blipFill>
          <a:blip xmlns:r="http://schemas.openxmlformats.org/officeDocument/2006/relationships" r:embed="rId2"/>
          <a:srcRect/>
          <a:stretch>
            <a:fillRect/>
          </a:stretch>
        </p:blipFill>
        <p:spPr>
          <a:xfrm>
            <a:off x="685800" y="1447800"/>
            <a:ext cx="7543800" cy="4724400"/>
          </a:xfrm>
        </p:spPr>
      </p:pic>
      <p:sp>
        <p:nvSpPr>
          <p:cNvPr id="1049033" name="Text Box 8"/>
          <p:cNvSpPr txBox="1">
            <a:spLocks noChangeArrowheads="1"/>
          </p:cNvSpPr>
          <p:nvPr/>
        </p:nvSpPr>
        <p:spPr bwMode="auto">
          <a:xfrm>
            <a:off x="1219200" y="609600"/>
            <a:ext cx="6400800" cy="762000"/>
          </a:xfrm>
          <a:prstGeom prst="rect"/>
          <a:noFill/>
          <a:ln w="9525">
            <a:noFill/>
            <a:miter lim="800000"/>
            <a:headEnd/>
            <a:tailEnd/>
          </a:ln>
        </p:spPr>
        <p:txBody>
          <a:bodyPr>
            <a:spAutoFit/>
          </a:bodyPr>
          <a:p>
            <a:pPr algn="ctr">
              <a:spcBef>
                <a:spcPct val="50000"/>
              </a:spcBef>
            </a:pPr>
            <a:r>
              <a:rPr dirty="0" sz="4400" lang="en-US">
                <a:solidFill>
                  <a:schemeClr val="tx2"/>
                </a:solidFill>
              </a:rPr>
              <a:t>Osteoporosis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pic>
        <p:nvPicPr>
          <p:cNvPr id="2097173" name="Picture 5" descr="33"/>
          <p:cNvPicPr>
            <a:picLocks noChangeAspect="1" noGrp="1" noChangeArrowheads="1"/>
          </p:cNvPicPr>
          <p:nvPr>
            <p:ph idx="1"/>
          </p:nvPr>
        </p:nvPicPr>
        <p:blipFill>
          <a:blip xmlns:r="http://schemas.openxmlformats.org/officeDocument/2006/relationships" r:embed="rId1"/>
          <a:srcRect/>
          <a:stretch>
            <a:fillRect/>
          </a:stretch>
        </p:blipFill>
        <p:spPr>
          <a:xfrm>
            <a:off x="1143000" y="1066800"/>
            <a:ext cx="7010400" cy="5330825"/>
          </a:xfrm>
          <a:noFill/>
        </p:spPr>
      </p:pic>
      <p:sp>
        <p:nvSpPr>
          <p:cNvPr id="1049034" name="Text Box 8"/>
          <p:cNvSpPr txBox="1">
            <a:spLocks noChangeArrowheads="1"/>
          </p:cNvSpPr>
          <p:nvPr/>
        </p:nvSpPr>
        <p:spPr bwMode="auto">
          <a:xfrm>
            <a:off x="457200" y="152401"/>
            <a:ext cx="7315200" cy="769441"/>
          </a:xfrm>
          <a:prstGeom prst="rect"/>
          <a:noFill/>
          <a:ln w="9525">
            <a:noFill/>
            <a:miter lim="800000"/>
            <a:headEnd/>
            <a:tailEnd/>
          </a:ln>
        </p:spPr>
        <p:txBody>
          <a:bodyPr wrap="square">
            <a:spAutoFit/>
          </a:bodyPr>
          <a:p>
            <a:pPr algn="ctr">
              <a:spcBef>
                <a:spcPct val="50000"/>
              </a:spcBef>
            </a:pPr>
            <a:r>
              <a:rPr dirty="0" sz="4400" lang="en-US">
                <a:solidFill>
                  <a:schemeClr val="tx2"/>
                </a:solidFill>
              </a:rPr>
              <a:t>Pellagra</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pic>
        <p:nvPicPr>
          <p:cNvPr id="2097174" name="Picture 5" descr="goiter">
            <a:hlinkClick r:id="rId1"/>
          </p:cNvPr>
          <p:cNvPicPr>
            <a:picLocks noChangeAspect="1" noChangeArrowheads="1"/>
          </p:cNvPicPr>
          <p:nvPr/>
        </p:nvPicPr>
        <p:blipFill>
          <a:blip xmlns:r="http://schemas.openxmlformats.org/officeDocument/2006/relationships" r:embed="rId2"/>
          <a:srcRect/>
          <a:stretch>
            <a:fillRect/>
          </a:stretch>
        </p:blipFill>
        <p:spPr bwMode="auto">
          <a:xfrm>
            <a:off x="381000" y="990600"/>
            <a:ext cx="8382000" cy="5543550"/>
          </a:xfrm>
          <a:prstGeom prst="rect"/>
          <a:noFill/>
          <a:ln w="9525">
            <a:noFill/>
            <a:miter lim="800000"/>
            <a:headEnd/>
            <a:tailEnd/>
          </a:ln>
        </p:spPr>
      </p:pic>
      <p:sp>
        <p:nvSpPr>
          <p:cNvPr id="1049035" name="Text Box 6"/>
          <p:cNvSpPr txBox="1">
            <a:spLocks noChangeArrowheads="1"/>
          </p:cNvSpPr>
          <p:nvPr/>
        </p:nvSpPr>
        <p:spPr bwMode="auto">
          <a:xfrm>
            <a:off x="533400" y="228600"/>
            <a:ext cx="7239000" cy="769441"/>
          </a:xfrm>
          <a:prstGeom prst="rect"/>
          <a:noFill/>
          <a:ln w="9525">
            <a:noFill/>
            <a:miter lim="800000"/>
            <a:headEnd/>
            <a:tailEnd/>
          </a:ln>
        </p:spPr>
        <p:txBody>
          <a:bodyPr wrap="square">
            <a:spAutoFit/>
          </a:bodyPr>
          <a:p>
            <a:pPr algn="ctr">
              <a:spcBef>
                <a:spcPct val="50000"/>
              </a:spcBef>
            </a:pPr>
            <a:r>
              <a:rPr dirty="0" sz="4400" lang="en-US">
                <a:solidFill>
                  <a:schemeClr val="tx2"/>
                </a:solidFill>
              </a:rPr>
              <a:t>Cretinism &amp; Goiter</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9036" name="Text Box 6"/>
          <p:cNvSpPr txBox="1">
            <a:spLocks noChangeArrowheads="1"/>
          </p:cNvSpPr>
          <p:nvPr/>
        </p:nvSpPr>
        <p:spPr bwMode="auto">
          <a:xfrm>
            <a:off x="1219200" y="685800"/>
            <a:ext cx="6705600" cy="366713"/>
          </a:xfrm>
          <a:prstGeom prst="rect"/>
          <a:noFill/>
          <a:ln w="9525">
            <a:noFill/>
            <a:miter lim="800000"/>
            <a:headEnd/>
            <a:tailEnd/>
          </a:ln>
        </p:spPr>
        <p:txBody>
          <a:bodyPr>
            <a:spAutoFit/>
          </a:bodyPr>
          <a:p>
            <a:pPr>
              <a:spcBef>
                <a:spcPct val="50000"/>
              </a:spcBef>
            </a:pPr>
            <a:endParaRPr lang="en-US"/>
          </a:p>
        </p:txBody>
      </p:sp>
      <p:sp>
        <p:nvSpPr>
          <p:cNvPr id="1049037" name="Text Box 7"/>
          <p:cNvSpPr txBox="1">
            <a:spLocks noChangeArrowheads="1"/>
          </p:cNvSpPr>
          <p:nvPr/>
        </p:nvSpPr>
        <p:spPr bwMode="auto">
          <a:xfrm>
            <a:off x="457200" y="304801"/>
            <a:ext cx="6934200" cy="769441"/>
          </a:xfrm>
          <a:prstGeom prst="rect"/>
          <a:noFill/>
          <a:ln w="9525">
            <a:noFill/>
            <a:miter lim="800000"/>
            <a:headEnd/>
            <a:tailEnd/>
          </a:ln>
        </p:spPr>
        <p:txBody>
          <a:bodyPr wrap="square">
            <a:spAutoFit/>
          </a:bodyPr>
          <a:p>
            <a:pPr algn="ctr">
              <a:spcBef>
                <a:spcPct val="50000"/>
              </a:spcBef>
            </a:pPr>
            <a:r>
              <a:rPr dirty="0" sz="4400" lang="en-US">
                <a:solidFill>
                  <a:schemeClr val="tx2"/>
                </a:solidFill>
              </a:rPr>
              <a:t>Beriberi</a:t>
            </a:r>
          </a:p>
        </p:txBody>
      </p:sp>
      <p:pic>
        <p:nvPicPr>
          <p:cNvPr id="2097175" name="Picture 11" descr="File:Beriberi USNLM.jpg">
            <a:hlinkClick r:id="rId1"/>
          </p:cNvPr>
          <p:cNvPicPr>
            <a:picLocks noChangeAspect="1" noChangeArrowheads="1"/>
          </p:cNvPicPr>
          <p:nvPr/>
        </p:nvPicPr>
        <p:blipFill>
          <a:blip xmlns:r="http://schemas.openxmlformats.org/officeDocument/2006/relationships" r:embed="rId2"/>
          <a:srcRect/>
          <a:stretch>
            <a:fillRect/>
          </a:stretch>
        </p:blipFill>
        <p:spPr bwMode="auto">
          <a:xfrm>
            <a:off x="304800" y="1143000"/>
            <a:ext cx="8229600" cy="5410201"/>
          </a:xfrm>
          <a:prstGeom prst="rect"/>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pic>
        <p:nvPicPr>
          <p:cNvPr id="2097176" name="Picture 5" descr="noma-7"/>
          <p:cNvPicPr>
            <a:picLocks noChangeAspect="1" noChangeArrowheads="1"/>
          </p:cNvPicPr>
          <p:nvPr/>
        </p:nvPicPr>
        <p:blipFill>
          <a:blip xmlns:r="http://schemas.openxmlformats.org/officeDocument/2006/relationships" r:embed="rId1"/>
          <a:srcRect/>
          <a:stretch>
            <a:fillRect/>
          </a:stretch>
        </p:blipFill>
        <p:spPr bwMode="auto">
          <a:xfrm>
            <a:off x="381000" y="1447800"/>
            <a:ext cx="8458200" cy="5124450"/>
          </a:xfrm>
          <a:prstGeom prst="rect"/>
          <a:noFill/>
          <a:ln w="9525">
            <a:noFill/>
            <a:miter lim="800000"/>
            <a:headEnd/>
            <a:tailEnd/>
          </a:ln>
        </p:spPr>
      </p:pic>
      <p:sp>
        <p:nvSpPr>
          <p:cNvPr id="1049038" name="Text Box 6"/>
          <p:cNvSpPr txBox="1">
            <a:spLocks noChangeArrowheads="1"/>
          </p:cNvSpPr>
          <p:nvPr/>
        </p:nvSpPr>
        <p:spPr bwMode="auto">
          <a:xfrm>
            <a:off x="457200" y="457200"/>
            <a:ext cx="7010400" cy="762000"/>
          </a:xfrm>
          <a:prstGeom prst="rect"/>
          <a:noFill/>
          <a:ln w="9525">
            <a:noFill/>
            <a:miter lim="800000"/>
            <a:headEnd/>
            <a:tailEnd/>
          </a:ln>
        </p:spPr>
        <p:txBody>
          <a:bodyPr wrap="square">
            <a:spAutoFit/>
          </a:bodyPr>
          <a:p>
            <a:pPr algn="ctr">
              <a:spcBef>
                <a:spcPct val="50000"/>
              </a:spcBef>
            </a:pPr>
            <a:r>
              <a:rPr dirty="0" sz="4400" lang="en-US" err="1"/>
              <a:t>Noma</a:t>
            </a:r>
            <a:r>
              <a:rPr dirty="0" sz="4400" lang="en-US"/>
              <a:t>, </a:t>
            </a:r>
            <a:r>
              <a:rPr dirty="0" sz="4400" lang="en-US" err="1"/>
              <a:t>Cancrum</a:t>
            </a:r>
            <a:r>
              <a:rPr dirty="0" sz="4400" lang="en-US"/>
              <a:t> </a:t>
            </a:r>
            <a:r>
              <a:rPr dirty="0" sz="4400" lang="en-US" err="1"/>
              <a:t>oris</a:t>
            </a:r>
            <a:endParaRPr dirty="0" sz="4400"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9039" name="Rectangle 2"/>
          <p:cNvSpPr>
            <a:spLocks noGrp="1" noChangeArrowheads="1"/>
          </p:cNvSpPr>
          <p:nvPr>
            <p:ph type="title"/>
          </p:nvPr>
        </p:nvSpPr>
        <p:spPr>
          <a:xfrm>
            <a:off x="457200" y="152400"/>
            <a:ext cx="8229600" cy="609600"/>
          </a:xfrm>
        </p:spPr>
        <p:txBody>
          <a:bodyPr>
            <a:normAutofit fontScale="90000"/>
          </a:bodyPr>
          <a:p>
            <a:pPr eaLnBrk="1" hangingPunct="1"/>
            <a:r>
              <a:rPr b="1" dirty="0" lang="en-US" u="sng">
                <a:solidFill>
                  <a:schemeClr val="tx1"/>
                </a:solidFill>
              </a:rPr>
              <a:t>Vitamin D Deficiency: Rickets</a:t>
            </a:r>
          </a:p>
        </p:txBody>
      </p:sp>
      <p:pic>
        <p:nvPicPr>
          <p:cNvPr id="2097177" name="Picture 5" descr="Rickets of the legs"/>
          <p:cNvPicPr>
            <a:picLocks noChangeAspect="1" noChangeArrowheads="1"/>
          </p:cNvPicPr>
          <p:nvPr/>
        </p:nvPicPr>
        <p:blipFill>
          <a:blip xmlns:r="http://schemas.openxmlformats.org/officeDocument/2006/relationships" r:embed="rId1"/>
          <a:srcRect/>
          <a:stretch>
            <a:fillRect/>
          </a:stretch>
        </p:blipFill>
        <p:spPr bwMode="auto">
          <a:xfrm>
            <a:off x="457200" y="1200150"/>
            <a:ext cx="7620000" cy="5429250"/>
          </a:xfrm>
          <a:prstGeom prst="rect"/>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pic>
        <p:nvPicPr>
          <p:cNvPr id="2097178" name="Picture 5" descr="nejm_scurvy">
            <a:hlinkClick r:id="rId1"/>
          </p:cNvPr>
          <p:cNvPicPr>
            <a:picLocks noChangeAspect="1" noChangeArrowheads="1"/>
          </p:cNvPicPr>
          <p:nvPr/>
        </p:nvPicPr>
        <p:blipFill>
          <a:blip xmlns:r="http://schemas.openxmlformats.org/officeDocument/2006/relationships" r:embed="rId2"/>
          <a:srcRect/>
          <a:stretch>
            <a:fillRect/>
          </a:stretch>
        </p:blipFill>
        <p:spPr bwMode="auto">
          <a:xfrm>
            <a:off x="381000" y="1066800"/>
            <a:ext cx="7315200" cy="5562600"/>
          </a:xfrm>
          <a:prstGeom prst="rect"/>
          <a:noFill/>
          <a:ln w="9525">
            <a:noFill/>
            <a:miter lim="800000"/>
            <a:headEnd/>
            <a:tailEnd/>
          </a:ln>
        </p:spPr>
      </p:pic>
      <p:sp>
        <p:nvSpPr>
          <p:cNvPr id="1049043" name="Text Box 6"/>
          <p:cNvSpPr txBox="1">
            <a:spLocks noChangeArrowheads="1"/>
          </p:cNvSpPr>
          <p:nvPr/>
        </p:nvSpPr>
        <p:spPr bwMode="auto">
          <a:xfrm>
            <a:off x="2035175" y="369888"/>
            <a:ext cx="5334000" cy="762000"/>
          </a:xfrm>
          <a:prstGeom prst="rect"/>
          <a:noFill/>
          <a:ln w="9525">
            <a:noFill/>
            <a:miter lim="800000"/>
            <a:headEnd/>
            <a:tailEnd/>
          </a:ln>
        </p:spPr>
        <p:txBody>
          <a:bodyPr>
            <a:spAutoFit/>
          </a:bodyPr>
          <a:p>
            <a:pPr algn="ctr">
              <a:spcBef>
                <a:spcPct val="50000"/>
              </a:spcBef>
            </a:pPr>
            <a:r>
              <a:rPr dirty="0" sz="4400" lang="en-US">
                <a:solidFill>
                  <a:schemeClr val="tx2"/>
                </a:solidFill>
              </a:rPr>
              <a:t>Scurvy</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pic>
        <p:nvPicPr>
          <p:cNvPr id="2097179" name="Picture 5" descr="eye2">
            <a:hlinkClick r:id="rId1"/>
          </p:cNvPr>
          <p:cNvPicPr>
            <a:picLocks noChangeAspect="1" noChangeArrowheads="1"/>
          </p:cNvPicPr>
          <p:nvPr/>
        </p:nvPicPr>
        <p:blipFill>
          <a:blip xmlns:r="http://schemas.openxmlformats.org/officeDocument/2006/relationships" r:embed="rId2"/>
          <a:srcRect/>
          <a:stretch>
            <a:fillRect/>
          </a:stretch>
        </p:blipFill>
        <p:spPr bwMode="auto">
          <a:xfrm>
            <a:off x="381000" y="1371600"/>
            <a:ext cx="8382000" cy="5257800"/>
          </a:xfrm>
          <a:prstGeom prst="rect"/>
          <a:noFill/>
          <a:ln w="9525">
            <a:noFill/>
            <a:miter lim="800000"/>
            <a:headEnd/>
            <a:tailEnd/>
          </a:ln>
        </p:spPr>
      </p:pic>
      <p:sp>
        <p:nvSpPr>
          <p:cNvPr id="1049044" name="Text Box 6"/>
          <p:cNvSpPr txBox="1">
            <a:spLocks noChangeArrowheads="1"/>
          </p:cNvSpPr>
          <p:nvPr/>
        </p:nvSpPr>
        <p:spPr bwMode="auto">
          <a:xfrm>
            <a:off x="1524000" y="609600"/>
            <a:ext cx="6096000" cy="762000"/>
          </a:xfrm>
          <a:prstGeom prst="rect"/>
          <a:noFill/>
          <a:ln w="9525">
            <a:noFill/>
            <a:miter lim="800000"/>
            <a:headEnd/>
            <a:tailEnd/>
          </a:ln>
        </p:spPr>
        <p:txBody>
          <a:bodyPr>
            <a:spAutoFit/>
          </a:bodyPr>
          <a:p>
            <a:pPr algn="ctr">
              <a:spcBef>
                <a:spcPct val="50000"/>
              </a:spcBef>
            </a:pPr>
            <a:r>
              <a:rPr sz="4400" lang="en-US">
                <a:solidFill>
                  <a:schemeClr val="tx2"/>
                </a:solidFill>
              </a:rPr>
              <a:t>Xerophthalmia</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pic>
        <p:nvPicPr>
          <p:cNvPr id="2097180" name="Picture 5" descr="1986"/>
          <p:cNvPicPr>
            <a:picLocks noChangeAspect="1" noGrp="1" noChangeArrowheads="1"/>
          </p:cNvPicPr>
          <p:nvPr>
            <p:ph idx="1"/>
          </p:nvPr>
        </p:nvPicPr>
        <p:blipFill>
          <a:blip xmlns:r="http://schemas.openxmlformats.org/officeDocument/2006/relationships" r:embed="rId1"/>
          <a:srcRect/>
          <a:stretch>
            <a:fillRect/>
          </a:stretch>
        </p:blipFill>
        <p:spPr>
          <a:xfrm>
            <a:off x="762000" y="1447800"/>
            <a:ext cx="6934200" cy="5295900"/>
          </a:xfrm>
          <a:noFill/>
        </p:spPr>
      </p:pic>
      <p:sp>
        <p:nvSpPr>
          <p:cNvPr id="1049045" name="Text Box 9"/>
          <p:cNvSpPr txBox="1">
            <a:spLocks noChangeArrowheads="1"/>
          </p:cNvSpPr>
          <p:nvPr/>
        </p:nvSpPr>
        <p:spPr bwMode="auto">
          <a:xfrm>
            <a:off x="1066800" y="381000"/>
            <a:ext cx="7162800" cy="762000"/>
          </a:xfrm>
          <a:prstGeom prst="rect"/>
          <a:noFill/>
          <a:ln w="9525">
            <a:noFill/>
            <a:miter lim="800000"/>
            <a:headEnd/>
            <a:tailEnd/>
          </a:ln>
        </p:spPr>
        <p:txBody>
          <a:bodyPr>
            <a:spAutoFit/>
          </a:bodyPr>
          <a:p>
            <a:pPr algn="ctr">
              <a:spcBef>
                <a:spcPct val="50000"/>
              </a:spcBef>
            </a:pPr>
            <a:r>
              <a:rPr sz="4400" lang="en-US">
                <a:solidFill>
                  <a:schemeClr val="tx2"/>
                </a:solidFill>
              </a:rPr>
              <a:t>Zinc deficiency</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pic>
        <p:nvPicPr>
          <p:cNvPr id="2097181" name="Picture 5" descr="Rickets_family_1">
            <a:hlinkClick r:id="rId1"/>
          </p:cNvPr>
          <p:cNvPicPr>
            <a:picLocks noChangeAspect="1" noChangeArrowheads="1"/>
          </p:cNvPicPr>
          <p:nvPr/>
        </p:nvPicPr>
        <p:blipFill>
          <a:blip xmlns:r="http://schemas.openxmlformats.org/officeDocument/2006/relationships" r:embed="rId2"/>
          <a:srcRect/>
          <a:stretch>
            <a:fillRect/>
          </a:stretch>
        </p:blipFill>
        <p:spPr bwMode="auto">
          <a:xfrm>
            <a:off x="304800" y="1295400"/>
            <a:ext cx="3962400" cy="5334000"/>
          </a:xfrm>
          <a:prstGeom prst="rect"/>
          <a:noFill/>
          <a:ln w="9525">
            <a:noFill/>
            <a:miter lim="800000"/>
            <a:headEnd/>
            <a:tailEnd/>
          </a:ln>
        </p:spPr>
      </p:pic>
      <p:sp>
        <p:nvSpPr>
          <p:cNvPr id="1049046" name="Text Box 6"/>
          <p:cNvSpPr txBox="1">
            <a:spLocks noChangeArrowheads="1"/>
          </p:cNvSpPr>
          <p:nvPr/>
        </p:nvSpPr>
        <p:spPr bwMode="auto">
          <a:xfrm>
            <a:off x="1143000" y="381000"/>
            <a:ext cx="6629400" cy="762000"/>
          </a:xfrm>
          <a:prstGeom prst="rect"/>
          <a:noFill/>
          <a:ln w="9525">
            <a:noFill/>
            <a:miter lim="800000"/>
            <a:headEnd/>
            <a:tailEnd/>
          </a:ln>
        </p:spPr>
        <p:txBody>
          <a:bodyPr>
            <a:spAutoFit/>
          </a:bodyPr>
          <a:p>
            <a:pPr algn="ctr">
              <a:spcBef>
                <a:spcPct val="50000"/>
              </a:spcBef>
            </a:pPr>
            <a:r>
              <a:rPr b="1" dirty="0" sz="4400" lang="en-US" u="sng">
                <a:solidFill>
                  <a:schemeClr val="tx2"/>
                </a:solidFill>
              </a:rPr>
              <a:t>Rickets</a:t>
            </a:r>
          </a:p>
        </p:txBody>
      </p:sp>
      <p:pic>
        <p:nvPicPr>
          <p:cNvPr id="2097182" name="Picture 9" descr="http://upload.wikimedia.org/wikipedia/commons/thumb/a/a9/XrayRicketsLegssmall.jpg/230px-XrayRicketsLegssmall.jpg">
            <a:hlinkClick r:id="rId3"/>
          </p:cNvPr>
          <p:cNvPicPr>
            <a:picLocks noChangeAspect="1" noChangeArrowheads="1"/>
          </p:cNvPicPr>
          <p:nvPr/>
        </p:nvPicPr>
        <p:blipFill>
          <a:blip xmlns:r="http://schemas.openxmlformats.org/officeDocument/2006/relationships" r:embed="rId4"/>
          <a:srcRect/>
          <a:stretch>
            <a:fillRect/>
          </a:stretch>
        </p:blipFill>
        <p:spPr bwMode="auto">
          <a:xfrm>
            <a:off x="4572000" y="1295401"/>
            <a:ext cx="4343400" cy="5257799"/>
          </a:xfrm>
          <a:prstGeom prst="rect"/>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22" name="Content Placeholder 2"/>
          <p:cNvSpPr>
            <a:spLocks noGrp="1"/>
          </p:cNvSpPr>
          <p:nvPr>
            <p:ph idx="1"/>
          </p:nvPr>
        </p:nvSpPr>
        <p:spPr>
          <a:xfrm>
            <a:off x="228600" y="228600"/>
            <a:ext cx="8458200" cy="6400800"/>
          </a:xfrm>
        </p:spPr>
        <p:txBody>
          <a:bodyPr>
            <a:normAutofit/>
          </a:bodyPr>
          <a:p>
            <a:r>
              <a:rPr dirty="0" sz="3200" lang="en-US">
                <a:latin typeface="Times New Roman" pitchFamily="18" charset="0"/>
                <a:cs typeface="Times New Roman" pitchFamily="18" charset="0"/>
              </a:rPr>
              <a:t>Can be classified according to their chemical complexity: i.e. monosaccharide, disaccharides and polysaccharides (build from large number of monosaccharides, some digestible </a:t>
            </a:r>
            <a:r>
              <a:rPr dirty="0" sz="3200" lang="en-US" err="1">
                <a:latin typeface="Times New Roman" pitchFamily="18" charset="0"/>
                <a:cs typeface="Times New Roman" pitchFamily="18" charset="0"/>
              </a:rPr>
              <a:t>eg</a:t>
            </a:r>
            <a:r>
              <a:rPr dirty="0" sz="3200" lang="en-US">
                <a:latin typeface="Times New Roman" pitchFamily="18" charset="0"/>
                <a:cs typeface="Times New Roman" pitchFamily="18" charset="0"/>
              </a:rPr>
              <a:t> glycogen while others are not </a:t>
            </a:r>
            <a:r>
              <a:rPr dirty="0" sz="3200" lang="en-US" err="1">
                <a:latin typeface="Times New Roman" pitchFamily="18" charset="0"/>
                <a:cs typeface="Times New Roman" pitchFamily="18" charset="0"/>
              </a:rPr>
              <a:t>eg</a:t>
            </a:r>
            <a:r>
              <a:rPr dirty="0" sz="3200" lang="en-US">
                <a:latin typeface="Times New Roman" pitchFamily="18" charset="0"/>
                <a:cs typeface="Times New Roman" pitchFamily="18" charset="0"/>
              </a:rPr>
              <a:t> NSP.</a:t>
            </a:r>
          </a:p>
          <a:p>
            <a:endParaRPr dirty="0" sz="3200" lang="en-US">
              <a:latin typeface="Times New Roman" pitchFamily="18" charset="0"/>
              <a:cs typeface="Times New Roman" pitchFamily="18" charset="0"/>
            </a:endParaRPr>
          </a:p>
          <a:p>
            <a:r>
              <a:rPr dirty="0" sz="3200" lang="en-US">
                <a:latin typeface="Times New Roman" pitchFamily="18" charset="0"/>
                <a:cs typeface="Times New Roman" pitchFamily="18" charset="0"/>
              </a:rPr>
              <a:t>Read on glycemic index page 300 and BMI</a:t>
            </a:r>
          </a:p>
          <a:p>
            <a:endParaRPr dirty="0" sz="3200" lang="en-US">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23" name="Content Placeholder 1"/>
          <p:cNvSpPr>
            <a:spLocks noChangeAspect="1" noMove="1" noResize="1" noRot="1" noGrp="1" noAdjustHandles="1" noEditPoints="1" noChangeArrowheads="1" noChangeShapeType="1" noTextEdit="1"/>
          </p:cNvSpPr>
          <p:nvPr>
            <p:ph idx="1"/>
          </p:nvPr>
        </p:nvSpPr>
        <p:spPr>
          <a:blipFill>
            <a:blip xmlns:r="http://schemas.openxmlformats.org/officeDocument/2006/relationships" r:embed="rId1"/>
            <a:stretch>
              <a:fillRect/>
            </a:stretch>
          </a:blipFill>
        </p:spPr>
        <p:txBody>
          <a:bodyPr/>
          <a:p>
            <a:r>
              <a:rPr lang="en-US">
                <a:noFill/>
              </a:rPr>
              <a:t> </a:t>
            </a:r>
          </a:p>
        </p:txBody>
      </p:sp>
      <p:sp>
        <p:nvSpPr>
          <p:cNvPr id="1048624" name="Title 2"/>
          <p:cNvSpPr>
            <a:spLocks noGrp="1"/>
          </p:cNvSpPr>
          <p:nvPr>
            <p:ph type="title"/>
          </p:nvPr>
        </p:nvSpPr>
        <p:spPr/>
        <p:txBody>
          <a:bodyPr/>
          <a:p>
            <a:r>
              <a:rPr b="0" dirty="0" lang="en-US" u="sng"/>
              <a:t>Calculating BMI</a:t>
            </a:r>
          </a:p>
        </p:txBody>
      </p:sp>
      <p:graphicFrame>
        <p:nvGraphicFramePr>
          <p:cNvPr id="4194304" name="Table 4"/>
          <p:cNvGraphicFramePr>
            <a:graphicFrameLocks noGrp="1"/>
          </p:cNvGraphicFramePr>
          <p:nvPr/>
        </p:nvGraphicFramePr>
        <p:xfrm>
          <a:off x="914400" y="2286000"/>
          <a:ext cx="7391400" cy="4419603"/>
        </p:xfrm>
        <a:graphic>
          <a:graphicData uri="http://schemas.openxmlformats.org/drawingml/2006/table">
            <a:tbl>
              <a:tblPr firstRow="1" bandRow="1">
                <a:tableStyleId>{5C22544A-7EE6-4342-B048-85BDC9FD1C3A}</a:tableStyleId>
              </a:tblPr>
              <a:tblGrid>
                <a:gridCol w="3695700"/>
                <a:gridCol w="3695700"/>
              </a:tblGrid>
              <a:tr h="491067">
                <a:tc>
                  <a:txBody>
                    <a:bodyPr/>
                    <a:p>
                      <a:r>
                        <a:rPr dirty="0" lang="en-US"/>
                        <a:t>BMI</a:t>
                      </a:r>
                    </a:p>
                  </a:txBody>
                </a:tc>
                <a:tc>
                  <a:txBody>
                    <a:bodyPr/>
                    <a:p>
                      <a:r>
                        <a:rPr dirty="0" lang="en-US"/>
                        <a:t>NUTRITIONAL STATUS</a:t>
                      </a:r>
                    </a:p>
                  </a:txBody>
                </a:tc>
              </a:tr>
              <a:tr h="491067">
                <a:tc>
                  <a:txBody>
                    <a:bodyPr/>
                    <a:p>
                      <a:r>
                        <a:rPr dirty="0" lang="en-US"/>
                        <a:t>&lt; 18.5</a:t>
                      </a:r>
                    </a:p>
                  </a:txBody>
                </a:tc>
                <a:tc>
                  <a:txBody>
                    <a:bodyPr/>
                    <a:p>
                      <a:r>
                        <a:rPr dirty="0" lang="en-US"/>
                        <a:t>Underweight</a:t>
                      </a:r>
                    </a:p>
                  </a:txBody>
                </a:tc>
              </a:tr>
              <a:tr h="491067">
                <a:tc>
                  <a:txBody>
                    <a:bodyPr/>
                    <a:p>
                      <a:r>
                        <a:rPr dirty="0" lang="en-US"/>
                        <a:t>18.5 – 24.9</a:t>
                      </a:r>
                    </a:p>
                  </a:txBody>
                </a:tc>
                <a:tc>
                  <a:txBody>
                    <a:bodyPr/>
                    <a:p>
                      <a:r>
                        <a:rPr dirty="0" lang="en-US"/>
                        <a:t>Normal weight</a:t>
                      </a:r>
                    </a:p>
                  </a:txBody>
                </a:tc>
              </a:tr>
              <a:tr h="491067">
                <a:tc>
                  <a:txBody>
                    <a:bodyPr/>
                    <a:p>
                      <a:endParaRPr dirty="0" lang="en-US"/>
                    </a:p>
                  </a:txBody>
                </a:tc>
                <a:tc>
                  <a:txBody>
                    <a:bodyPr/>
                    <a:p>
                      <a:r>
                        <a:rPr dirty="0" lang="en-US"/>
                        <a:t>Overweight</a:t>
                      </a:r>
                    </a:p>
                  </a:txBody>
                </a:tc>
              </a:tr>
              <a:tr h="491067">
                <a:tc>
                  <a:txBody>
                    <a:bodyPr/>
                    <a:p>
                      <a:r>
                        <a:rPr dirty="0" lang="en-US"/>
                        <a:t>25.0 – 29.9</a:t>
                      </a:r>
                    </a:p>
                  </a:txBody>
                </a:tc>
                <a:tc>
                  <a:txBody>
                    <a:bodyPr/>
                    <a:p>
                      <a:r>
                        <a:rPr dirty="0" lang="en-US"/>
                        <a:t>Pre obese</a:t>
                      </a:r>
                    </a:p>
                  </a:txBody>
                </a:tc>
              </a:tr>
              <a:tr h="491067">
                <a:tc>
                  <a:txBody>
                    <a:bodyPr/>
                    <a:p>
                      <a:endParaRPr dirty="0" lang="en-US"/>
                    </a:p>
                  </a:txBody>
                </a:tc>
                <a:tc>
                  <a:txBody>
                    <a:bodyPr/>
                    <a:p>
                      <a:r>
                        <a:rPr dirty="0" lang="en-US"/>
                        <a:t>Obese</a:t>
                      </a:r>
                    </a:p>
                  </a:txBody>
                </a:tc>
              </a:tr>
              <a:tr h="491067">
                <a:tc>
                  <a:txBody>
                    <a:bodyPr/>
                    <a:p>
                      <a:r>
                        <a:rPr dirty="0" lang="en-US"/>
                        <a:t>30.0 – 34. 9</a:t>
                      </a:r>
                    </a:p>
                  </a:txBody>
                </a:tc>
                <a:tc>
                  <a:txBody>
                    <a:bodyPr/>
                    <a:p>
                      <a:r>
                        <a:rPr dirty="0" lang="en-US"/>
                        <a:t>Obese class I</a:t>
                      </a:r>
                    </a:p>
                  </a:txBody>
                </a:tc>
              </a:tr>
              <a:tr h="491067">
                <a:tc>
                  <a:txBody>
                    <a:bodyPr/>
                    <a:p>
                      <a:r>
                        <a:rPr dirty="0" lang="en-US"/>
                        <a:t>35.0 – 39.9</a:t>
                      </a:r>
                    </a:p>
                  </a:txBody>
                </a:tc>
                <a:tc>
                  <a:txBody>
                    <a:bodyPr/>
                    <a:p>
                      <a:pPr algn="l" defTabSz="914400" eaLnBrk="1" fontAlgn="auto" hangingPunct="1" indent="0" latinLnBrk="0" lvl="0" marL="0" marR="0" rtl="0">
                        <a:lnSpc>
                          <a:spcPct val="100000"/>
                        </a:lnSpc>
                        <a:spcBef>
                          <a:spcPts val="0"/>
                        </a:spcBef>
                        <a:spcAft>
                          <a:spcPts val="0"/>
                        </a:spcAft>
                        <a:buClrTx/>
                        <a:buSzTx/>
                        <a:buFontTx/>
                        <a:buNone/>
                      </a:pPr>
                      <a:r>
                        <a:rPr dirty="0" lang="en-US"/>
                        <a:t>Obese class II</a:t>
                      </a:r>
                    </a:p>
                  </a:txBody>
                </a:tc>
              </a:tr>
              <a:tr h="491067">
                <a:tc>
                  <a:txBody>
                    <a:bodyPr/>
                    <a:p>
                      <a:endParaRPr dirty="0" lang="en-US"/>
                    </a:p>
                  </a:txBody>
                </a:tc>
                <a:tc>
                  <a:txBody>
                    <a:bodyPr/>
                    <a:p>
                      <a:pPr algn="l" defTabSz="914400" eaLnBrk="1" fontAlgn="auto" hangingPunct="1" indent="0" latinLnBrk="0" lvl="0" marL="0" marR="0" rtl="0">
                        <a:lnSpc>
                          <a:spcPct val="100000"/>
                        </a:lnSpc>
                        <a:spcBef>
                          <a:spcPts val="0"/>
                        </a:spcBef>
                        <a:spcAft>
                          <a:spcPts val="0"/>
                        </a:spcAft>
                        <a:buClrTx/>
                        <a:buSzTx/>
                        <a:buFontTx/>
                        <a:buNone/>
                      </a:pPr>
                      <a:r>
                        <a:rPr dirty="0" lang="en-US"/>
                        <a:t>Obese class III</a:t>
                      </a:r>
                    </a:p>
                  </a:txBody>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pic>
        <p:nvPicPr>
          <p:cNvPr id="2097155" name="Picture 2"/>
          <p:cNvPicPr>
            <a:picLocks noChangeAspect="1"/>
          </p:cNvPicPr>
          <p:nvPr/>
        </p:nvPicPr>
        <p:blipFill>
          <a:blip xmlns:r="http://schemas.openxmlformats.org/officeDocument/2006/relationships" r:embed="rId1"/>
          <a:stretch>
            <a:fillRect/>
          </a:stretch>
        </p:blipFill>
        <p:spPr>
          <a:xfrm>
            <a:off x="1524280" y="1600200"/>
            <a:ext cx="6183780" cy="3556000"/>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pic>
        <p:nvPicPr>
          <p:cNvPr id="2097156" name="Picture 2"/>
          <p:cNvPicPr>
            <a:picLocks noChangeAspect="1"/>
          </p:cNvPicPr>
          <p:nvPr/>
        </p:nvPicPr>
        <p:blipFill>
          <a:blip xmlns:r="http://schemas.openxmlformats.org/officeDocument/2006/relationships" r:embed="rId1"/>
          <a:stretch>
            <a:fillRect/>
          </a:stretch>
        </p:blipFill>
        <p:spPr>
          <a:xfrm>
            <a:off x="1462087" y="1219200"/>
            <a:ext cx="6219825" cy="4419600"/>
          </a:xfrm>
          <a:prstGeom prst="rec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pic>
        <p:nvPicPr>
          <p:cNvPr id="2097157" name="Picture 2"/>
          <p:cNvPicPr>
            <a:picLocks noChangeAspect="1"/>
          </p:cNvPicPr>
          <p:nvPr/>
        </p:nvPicPr>
        <p:blipFill>
          <a:blip xmlns:r="http://schemas.openxmlformats.org/officeDocument/2006/relationships" r:embed="rId1"/>
          <a:stretch>
            <a:fillRect/>
          </a:stretch>
        </p:blipFill>
        <p:spPr>
          <a:xfrm>
            <a:off x="185125" y="1099812"/>
            <a:ext cx="8773749" cy="4658375"/>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592" name="Content Placeholder 1"/>
          <p:cNvSpPr>
            <a:spLocks noGrp="1"/>
          </p:cNvSpPr>
          <p:nvPr>
            <p:ph idx="1"/>
          </p:nvPr>
        </p:nvSpPr>
        <p:spPr>
          <a:xfrm>
            <a:off x="152400" y="838200"/>
            <a:ext cx="8839200" cy="5715000"/>
          </a:xfrm>
        </p:spPr>
        <p:txBody>
          <a:bodyPr>
            <a:noAutofit/>
          </a:bodyPr>
          <a:p>
            <a:pPr lvl="0"/>
            <a:r>
              <a:rPr dirty="0" sz="3200" lang="en-US">
                <a:latin typeface="Times New Roman" pitchFamily="18" charset="0"/>
                <a:cs typeface="Times New Roman" pitchFamily="18" charset="0"/>
              </a:rPr>
              <a:t>Describe the essential nutrients  and their importance in promotion of health</a:t>
            </a:r>
          </a:p>
          <a:p>
            <a:pPr lvl="0"/>
            <a:r>
              <a:rPr dirty="0" sz="3200" lang="en-US">
                <a:latin typeface="Times New Roman" pitchFamily="18" charset="0"/>
                <a:cs typeface="Times New Roman" pitchFamily="18" charset="0"/>
              </a:rPr>
              <a:t>Describe the methods utilized in the assessment of nutritional status of individuals and community</a:t>
            </a:r>
          </a:p>
          <a:p>
            <a:pPr lvl="0"/>
            <a:r>
              <a:rPr dirty="0" sz="3200" lang="en-US">
                <a:latin typeface="Times New Roman" pitchFamily="18" charset="0"/>
                <a:cs typeface="Times New Roman" pitchFamily="18" charset="0"/>
              </a:rPr>
              <a:t>Explain nutrition requirements in the various lifecycle</a:t>
            </a:r>
          </a:p>
          <a:p>
            <a:pPr lvl="0"/>
            <a:r>
              <a:rPr dirty="0" sz="3200" lang="en-US">
                <a:latin typeface="Times New Roman" pitchFamily="18" charset="0"/>
                <a:cs typeface="Times New Roman" pitchFamily="18" charset="0"/>
              </a:rPr>
              <a:t>Discuss the etiology, manifestations, and the management of nutrient deficiency  and eating disorders </a:t>
            </a:r>
          </a:p>
          <a:p>
            <a:pPr lvl="0"/>
            <a:r>
              <a:rPr dirty="0" sz="3200" lang="en-US">
                <a:latin typeface="Times New Roman" pitchFamily="18" charset="0"/>
                <a:cs typeface="Times New Roman" pitchFamily="18" charset="0"/>
              </a:rPr>
              <a:t>Describe the principles of dietary management in various disease conditions</a:t>
            </a:r>
          </a:p>
          <a:p>
            <a:pPr>
              <a:buNone/>
            </a:pPr>
            <a:endParaRPr dirty="0" sz="3200" lang="en-US">
              <a:latin typeface="Times New Roman" pitchFamily="18" charset="0"/>
              <a:cs typeface="Times New Roman" pitchFamily="18" charset="0"/>
            </a:endParaRPr>
          </a:p>
          <a:p>
            <a:r>
              <a:rPr b="1" dirty="0" sz="3200" lang="en-US">
                <a:latin typeface="Times New Roman" pitchFamily="18" charset="0"/>
                <a:cs typeface="Times New Roman" pitchFamily="18" charset="0"/>
              </a:rPr>
              <a:t> </a:t>
            </a:r>
            <a:endParaRPr dirty="0" sz="3200" lang="en-US">
              <a:latin typeface="Times New Roman" pitchFamily="18" charset="0"/>
              <a:cs typeface="Times New Roman" pitchFamily="18" charset="0"/>
            </a:endParaRPr>
          </a:p>
          <a:p>
            <a:r>
              <a:rPr b="1" dirty="0" sz="3200" lang="en-US">
                <a:latin typeface="Times New Roman" pitchFamily="18" charset="0"/>
                <a:cs typeface="Times New Roman" pitchFamily="18" charset="0"/>
              </a:rPr>
              <a:t> </a:t>
            </a:r>
            <a:endParaRPr dirty="0" sz="3200" lang="en-US">
              <a:latin typeface="Times New Roman" pitchFamily="18" charset="0"/>
              <a:cs typeface="Times New Roman" pitchFamily="18" charset="0"/>
            </a:endParaRPr>
          </a:p>
          <a:p>
            <a:r>
              <a:rPr b="1" dirty="0" sz="3200" lang="en-US">
                <a:latin typeface="Times New Roman" pitchFamily="18" charset="0"/>
                <a:cs typeface="Times New Roman" pitchFamily="18" charset="0"/>
              </a:rPr>
              <a:t> </a:t>
            </a:r>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p:txBody>
      </p:sp>
      <p:sp>
        <p:nvSpPr>
          <p:cNvPr id="1048593" name="Title 2"/>
          <p:cNvSpPr>
            <a:spLocks noGrp="1"/>
          </p:cNvSpPr>
          <p:nvPr>
            <p:ph type="title"/>
          </p:nvPr>
        </p:nvSpPr>
        <p:spPr>
          <a:xfrm>
            <a:off x="228600" y="274638"/>
            <a:ext cx="8458200" cy="639762"/>
          </a:xfrm>
        </p:spPr>
        <p:txBody>
          <a:bodyPr>
            <a:normAutofit fontScale="90000"/>
          </a:bodyPr>
          <a:p>
            <a:r>
              <a:rPr dirty="0" lang="en-US" u="sng"/>
              <a:t>OBJECTIVES</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pic>
        <p:nvPicPr>
          <p:cNvPr id="2097158" name="Picture 2"/>
          <p:cNvPicPr>
            <a:picLocks noChangeAspect="1"/>
          </p:cNvPicPr>
          <p:nvPr/>
        </p:nvPicPr>
        <p:blipFill>
          <a:blip xmlns:r="http://schemas.openxmlformats.org/officeDocument/2006/relationships" r:embed="rId1"/>
          <a:stretch>
            <a:fillRect/>
          </a:stretch>
        </p:blipFill>
        <p:spPr>
          <a:xfrm>
            <a:off x="500062" y="714375"/>
            <a:ext cx="8143875" cy="5429250"/>
          </a:xfrm>
          <a:prstGeom prst="rec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graphicFrame>
        <p:nvGraphicFramePr>
          <p:cNvPr id="4194306" name="Table 2"/>
          <p:cNvGraphicFramePr>
            <a:graphicFrameLocks noGrp="1"/>
          </p:cNvGraphicFramePr>
          <p:nvPr/>
        </p:nvGraphicFramePr>
        <p:xfrm>
          <a:off x="304800" y="244026"/>
          <a:ext cx="8610600" cy="6004372"/>
        </p:xfrm>
        <a:graphic>
          <a:graphicData uri="http://schemas.openxmlformats.org/drawingml/2006/table">
            <a:tbl>
              <a:tblPr firstRow="1" bandRow="1">
                <a:tableStyleId>{5C22544A-7EE6-4342-B048-85BDC9FD1C3A}</a:tableStyleId>
              </a:tblPr>
              <a:tblGrid>
                <a:gridCol w="1752600"/>
                <a:gridCol w="6858000"/>
              </a:tblGrid>
              <a:tr h="438856">
                <a:tc gridSpan="2">
                  <a:txBody>
                    <a:bodyPr/>
                    <a:p>
                      <a:endParaRPr dirty="0" lang="en-US"/>
                    </a:p>
                  </a:txBody>
                </a:tc>
                <a:tc hMerge="1">
                  <a:txBody>
                    <a:bodyPr/>
                    <a:p>
                      <a:endParaRPr dirty="0" lang="en-US"/>
                    </a:p>
                  </a:txBody>
                </a:tc>
              </a:tr>
              <a:tr h="1070468">
                <a:tc>
                  <a:txBody>
                    <a:bodyPr/>
                    <a:p>
                      <a:r>
                        <a:rPr lang="en-US"/>
                        <a:t> </a:t>
                      </a:r>
                      <a:r>
                        <a:rPr b="1" lang="en-US"/>
                        <a:t>Glucose</a:t>
                      </a:r>
                      <a:endParaRPr dirty="0" lang="en-US"/>
                    </a:p>
                  </a:txBody>
                  <a:tcPr marL="0" marR="0" marT="0" marB="0" anchor="ctr"/>
                </a:tc>
                <a:tc>
                  <a:txBody>
                    <a:bodyPr/>
                    <a:p>
                      <a:r>
                        <a:rPr lang="en-US"/>
                        <a:t>From Greek word for sweet wine; grape sugar, blood sugar, dextrose.</a:t>
                      </a:r>
                      <a:endParaRPr dirty="0" lang="en-US"/>
                    </a:p>
                  </a:txBody>
                  <a:tcPr marL="0" marR="0" marT="0" marB="0" anchor="ctr"/>
                </a:tc>
              </a:tr>
              <a:tr h="1284300">
                <a:tc>
                  <a:txBody>
                    <a:bodyPr/>
                    <a:p>
                      <a:endParaRPr lang="en-US"/>
                    </a:p>
                    <a:p>
                      <a:r>
                        <a:rPr lang="en-US"/>
                        <a:t> </a:t>
                      </a:r>
                      <a:r>
                        <a:rPr b="1" lang="en-US"/>
                        <a:t>Galactose</a:t>
                      </a:r>
                      <a:endParaRPr lang="en-US"/>
                    </a:p>
                  </a:txBody>
                  <a:tcPr marL="0" marR="0" marT="0" marB="0" anchor="ctr"/>
                </a:tc>
                <a:tc>
                  <a:txBody>
                    <a:bodyPr/>
                    <a:p>
                      <a:r>
                        <a:rPr lang="en-US"/>
                        <a:t>Greek word for milk--"galact", found as a component of lactose in milk.</a:t>
                      </a:r>
                    </a:p>
                  </a:txBody>
                  <a:tcPr marL="0" marR="0" marT="0" marB="0" anchor="ctr"/>
                </a:tc>
              </a:tr>
              <a:tr h="1605374">
                <a:tc>
                  <a:txBody>
                    <a:bodyPr/>
                    <a:p>
                      <a:endParaRPr lang="en-US"/>
                    </a:p>
                    <a:p>
                      <a:r>
                        <a:rPr lang="en-US"/>
                        <a:t> </a:t>
                      </a:r>
                      <a:r>
                        <a:rPr b="1" lang="en-US"/>
                        <a:t>Fructose</a:t>
                      </a:r>
                      <a:endParaRPr lang="en-US"/>
                    </a:p>
                  </a:txBody>
                  <a:tcPr marL="0" marR="0" marT="0" marB="0" anchor="ctr"/>
                </a:tc>
                <a:tc>
                  <a:txBody>
                    <a:bodyPr/>
                    <a:p>
                      <a:r>
                        <a:rPr lang="en-US"/>
                        <a:t>Latin word for fruit--"fructus", also known as levulose,</a:t>
                      </a:r>
                      <a:br>
                        <a:rPr lang="en-US"/>
                      </a:br>
                      <a:r>
                        <a:rPr lang="en-US"/>
                        <a:t>found in fruits and honey; sweetest sugar.</a:t>
                      </a:r>
                    </a:p>
                  </a:txBody>
                  <a:tcPr marL="0" marR="0" marT="0" marB="0" anchor="ctr"/>
                </a:tc>
              </a:tr>
              <a:tr h="1605374">
                <a:tc>
                  <a:txBody>
                    <a:bodyPr/>
                    <a:p>
                      <a:endParaRPr lang="en-US"/>
                    </a:p>
                    <a:p>
                      <a:r>
                        <a:rPr lang="en-US"/>
                        <a:t> </a:t>
                      </a:r>
                      <a:r>
                        <a:rPr b="1" lang="en-US"/>
                        <a:t>Ribose</a:t>
                      </a:r>
                      <a:endParaRPr lang="en-US"/>
                    </a:p>
                  </a:txBody>
                  <a:tcPr marL="0" marR="0" marT="0" marB="0" anchor="ctr"/>
                </a:tc>
                <a:tc>
                  <a:txBody>
                    <a:bodyPr/>
                    <a:p>
                      <a:r>
                        <a:rPr dirty="0" lang="en-US"/>
                        <a:t>Ribose and Deoxyribose are found in the backbone structure of RNA and DNA, respectively.</a:t>
                      </a:r>
                    </a:p>
                  </a:txBody>
                  <a:tcPr marL="0" marR="0" marT="0" marB="0" anchor="ctr"/>
                </a:tc>
              </a:tr>
            </a:tbl>
          </a:graphicData>
        </a:graphic>
      </p:graphicFrame>
      <p:sp>
        <p:nvSpPr>
          <p:cNvPr id="1048625" name="TextBox 3"/>
          <p:cNvSpPr txBox="1"/>
          <p:nvPr/>
        </p:nvSpPr>
        <p:spPr>
          <a:xfrm>
            <a:off x="4643488" y="6248400"/>
            <a:ext cx="3967112" cy="523220"/>
          </a:xfrm>
          <a:prstGeom prst="rect"/>
          <a:noFill/>
        </p:spPr>
        <p:txBody>
          <a:bodyPr wrap="square">
            <a:spAutoFit/>
          </a:bodyPr>
          <a:p>
            <a:r>
              <a:rPr b="0" dirty="0" i="0" lang="en-US">
                <a:solidFill>
                  <a:srgbClr val="000000"/>
                </a:solidFill>
                <a:effectLst/>
                <a:latin typeface="Times New Roman" panose="02020603050405020304" pitchFamily="18" charset="0"/>
              </a:rPr>
              <a:t> Others: </a:t>
            </a:r>
            <a:r>
              <a:rPr b="0" dirty="0" sz="2800" i="0" lang="en-US">
                <a:solidFill>
                  <a:srgbClr val="000000"/>
                </a:solidFill>
                <a:effectLst/>
                <a:latin typeface="Times New Roman" panose="02020603050405020304" pitchFamily="18" charset="0"/>
              </a:rPr>
              <a:t>Glyceraldehyde</a:t>
            </a:r>
            <a:endParaRPr dirty="0" sz="280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graphicFrame>
        <p:nvGraphicFramePr>
          <p:cNvPr id="4194307" name="Table 2"/>
          <p:cNvGraphicFramePr>
            <a:graphicFrameLocks noGrp="1"/>
          </p:cNvGraphicFramePr>
          <p:nvPr/>
        </p:nvGraphicFramePr>
        <p:xfrm>
          <a:off x="304800" y="304800"/>
          <a:ext cx="8610600" cy="5494440"/>
        </p:xfrm>
        <a:graphic>
          <a:graphicData uri="http://schemas.openxmlformats.org/drawingml/2006/table">
            <a:tbl>
              <a:tblPr firstRow="1" bandRow="1">
                <a:tableStyleId>{5C22544A-7EE6-4342-B048-85BDC9FD1C3A}</a:tableStyleId>
              </a:tblPr>
              <a:tblGrid>
                <a:gridCol w="1952920"/>
                <a:gridCol w="6657680"/>
              </a:tblGrid>
              <a:tr h="454241">
                <a:tc>
                  <a:txBody>
                    <a:bodyPr/>
                    <a:p>
                      <a:endParaRPr lang="en-US"/>
                    </a:p>
                  </a:txBody>
                </a:tc>
                <a:tc>
                  <a:txBody>
                    <a:bodyPr/>
                    <a:p>
                      <a:endParaRPr lang="en-US"/>
                    </a:p>
                  </a:txBody>
                </a:tc>
              </a:tr>
              <a:tr h="1680067">
                <a:tc>
                  <a:txBody>
                    <a:bodyPr/>
                    <a:p>
                      <a:r>
                        <a:rPr dirty="0" lang="en-US"/>
                        <a:t> </a:t>
                      </a:r>
                      <a:r>
                        <a:rPr b="1" dirty="0" lang="en-US"/>
                        <a:t>Sucrose</a:t>
                      </a:r>
                      <a:endParaRPr dirty="0" lang="en-US"/>
                    </a:p>
                  </a:txBody>
                  <a:tcPr marL="0" marR="0" marT="0" marB="0" anchor="ctr"/>
                </a:tc>
                <a:tc>
                  <a:txBody>
                    <a:bodyPr/>
                    <a:p>
                      <a:r>
                        <a:rPr lang="en-US"/>
                        <a:t>French word for sugar--"sucre", a disaccharide containing </a:t>
                      </a:r>
                      <a:r>
                        <a:rPr b="1" lang="en-US"/>
                        <a:t>glucose and fructose</a:t>
                      </a:r>
                      <a:r>
                        <a:rPr lang="en-US"/>
                        <a:t>; table sugar, cane sugar, beet sugar.</a:t>
                      </a:r>
                    </a:p>
                  </a:txBody>
                  <a:tcPr marL="0" marR="0" marT="0" marB="0" anchor="ctr"/>
                </a:tc>
              </a:tr>
              <a:tr h="1344053">
                <a:tc>
                  <a:txBody>
                    <a:bodyPr/>
                    <a:p>
                      <a:endParaRPr lang="en-US"/>
                    </a:p>
                    <a:p>
                      <a:r>
                        <a:rPr lang="en-US"/>
                        <a:t> </a:t>
                      </a:r>
                      <a:r>
                        <a:rPr b="1" lang="en-US"/>
                        <a:t>Lactose</a:t>
                      </a:r>
                      <a:endParaRPr lang="en-US"/>
                    </a:p>
                  </a:txBody>
                  <a:tcPr marL="0" marR="0" marT="0" marB="0" anchor="ctr"/>
                </a:tc>
                <a:tc>
                  <a:txBody>
                    <a:bodyPr/>
                    <a:p>
                      <a:r>
                        <a:rPr lang="en-US"/>
                        <a:t>Latin word for milk--"lact"; a disaccharide found in milk containing</a:t>
                      </a:r>
                      <a:r>
                        <a:rPr b="1" lang="en-US"/>
                        <a:t> glucose and galactose</a:t>
                      </a:r>
                      <a:r>
                        <a:rPr lang="en-US"/>
                        <a:t>.</a:t>
                      </a:r>
                    </a:p>
                  </a:txBody>
                  <a:tcPr marL="0" marR="0" marT="0" marB="0" anchor="ctr"/>
                </a:tc>
              </a:tr>
              <a:tr h="2016079">
                <a:tc>
                  <a:txBody>
                    <a:bodyPr/>
                    <a:p>
                      <a:endParaRPr lang="en-US"/>
                    </a:p>
                    <a:p>
                      <a:r>
                        <a:rPr lang="en-US"/>
                        <a:t> </a:t>
                      </a:r>
                      <a:r>
                        <a:rPr b="1" lang="en-US"/>
                        <a:t>Maltose</a:t>
                      </a:r>
                      <a:endParaRPr lang="en-US"/>
                    </a:p>
                  </a:txBody>
                  <a:tcPr marL="0" marR="0" marT="0" marB="0" anchor="ctr"/>
                </a:tc>
                <a:tc>
                  <a:txBody>
                    <a:bodyPr/>
                    <a:p>
                      <a:r>
                        <a:rPr dirty="0" lang="en-US"/>
                        <a:t>French word for "malt"; a disaccharide containing </a:t>
                      </a:r>
                      <a:r>
                        <a:rPr b="1" dirty="0" lang="en-US"/>
                        <a:t>two units of glucose</a:t>
                      </a:r>
                      <a:r>
                        <a:rPr dirty="0" lang="en-US"/>
                        <a:t>; found in germinating grains, used to make beer.</a:t>
                      </a:r>
                    </a:p>
                  </a:txBody>
                  <a:tcPr marL="0" marR="0" marT="0" marB="0"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graphicFrame>
        <p:nvGraphicFramePr>
          <p:cNvPr id="4194308" name="Table 2"/>
          <p:cNvGraphicFramePr>
            <a:graphicFrameLocks noGrp="1"/>
          </p:cNvGraphicFramePr>
          <p:nvPr/>
        </p:nvGraphicFramePr>
        <p:xfrm>
          <a:off x="228600" y="533400"/>
          <a:ext cx="8839200" cy="5074920"/>
        </p:xfrm>
        <a:graphic>
          <a:graphicData uri="http://schemas.openxmlformats.org/drawingml/2006/table">
            <a:tbl>
              <a:tblPr firstRow="1" bandRow="1">
                <a:tableStyleId>{5C22544A-7EE6-4342-B048-85BDC9FD1C3A}</a:tableStyleId>
              </a:tblPr>
              <a:tblGrid>
                <a:gridCol w="2209800"/>
                <a:gridCol w="6629400"/>
              </a:tblGrid>
              <a:tr h="446887">
                <a:tc>
                  <a:txBody>
                    <a:bodyPr/>
                    <a:p>
                      <a:endParaRPr lang="en-US"/>
                    </a:p>
                  </a:txBody>
                </a:tc>
                <a:tc>
                  <a:txBody>
                    <a:bodyPr/>
                    <a:p>
                      <a:endParaRPr lang="en-US"/>
                    </a:p>
                  </a:txBody>
                </a:tc>
              </a:tr>
              <a:tr h="1652869">
                <a:tc>
                  <a:txBody>
                    <a:bodyPr/>
                    <a:p>
                      <a:r>
                        <a:rPr b="1" dirty="0" lang="en-US"/>
                        <a:t>Starch</a:t>
                      </a:r>
                      <a:endParaRPr dirty="0" lang="en-US"/>
                    </a:p>
                  </a:txBody>
                  <a:tcPr marL="0" marR="0" marT="0" marB="0" anchor="ctr"/>
                </a:tc>
                <a:tc>
                  <a:txBody>
                    <a:bodyPr/>
                    <a:p>
                      <a:r>
                        <a:rPr lang="en-US"/>
                        <a:t>Plants store glucose as the polysaccharide starch. The cereal grains (wheat, rice, corn, oats, barley) as well as tubers such as potatoes are rich in starch.</a:t>
                      </a:r>
                    </a:p>
                  </a:txBody>
                  <a:tcPr marL="0" marR="0" marT="0" marB="0" anchor="ctr"/>
                </a:tc>
              </a:tr>
              <a:tr h="1322295">
                <a:tc>
                  <a:txBody>
                    <a:bodyPr/>
                    <a:p>
                      <a:endParaRPr lang="en-US"/>
                    </a:p>
                    <a:p>
                      <a:r>
                        <a:rPr b="1" lang="en-US"/>
                        <a:t>Cellulose</a:t>
                      </a:r>
                      <a:endParaRPr lang="en-US"/>
                    </a:p>
                  </a:txBody>
                  <a:tcPr marL="0" marR="0" marT="0" marB="0" anchor="ctr"/>
                </a:tc>
                <a:tc>
                  <a:txBody>
                    <a:bodyPr/>
                    <a:p>
                      <a:r>
                        <a:rPr lang="en-US"/>
                        <a:t>The major component in the rigid cell walls in plants is cellulose and is a linear polysaccharide polymer with many glucose monosaccharide units.</a:t>
                      </a:r>
                    </a:p>
                  </a:txBody>
                  <a:tcPr marL="0" marR="0" marT="0" marB="0" anchor="ctr"/>
                </a:tc>
              </a:tr>
              <a:tr h="1652869">
                <a:tc>
                  <a:txBody>
                    <a:bodyPr/>
                    <a:p>
                      <a:endParaRPr lang="en-US"/>
                    </a:p>
                    <a:p>
                      <a:r>
                        <a:rPr lang="en-US"/>
                        <a:t> </a:t>
                      </a:r>
                      <a:r>
                        <a:rPr b="1" lang="en-US"/>
                        <a:t>Glycogen</a:t>
                      </a:r>
                      <a:endParaRPr lang="en-US"/>
                    </a:p>
                  </a:txBody>
                  <a:tcPr marL="0" marR="0" marT="0" marB="0" anchor="ctr"/>
                </a:tc>
                <a:tc>
                  <a:txBody>
                    <a:bodyPr/>
                    <a:p>
                      <a:r>
                        <a:rPr dirty="0" lang="en-US"/>
                        <a:t>This is the storage form of glucose in animals and humans which is analogous to the starch in plants. Glycogen is synthesized and stored mainly in the liver and the muscles.</a:t>
                      </a:r>
                    </a:p>
                  </a:txBody>
                  <a:tcPr marL="0" marR="0" marT="0" marB="0" anchor="ctr"/>
                </a:tc>
              </a:tr>
            </a:tbl>
          </a:graphicData>
        </a:graphic>
      </p:graphicFrame>
      <p:sp>
        <p:nvSpPr>
          <p:cNvPr id="1048626" name="TextBox 3"/>
          <p:cNvSpPr txBox="1"/>
          <p:nvPr/>
        </p:nvSpPr>
        <p:spPr>
          <a:xfrm>
            <a:off x="2278930" y="5678269"/>
            <a:ext cx="4576712" cy="369332"/>
          </a:xfrm>
          <a:prstGeom prst="rect"/>
          <a:noFill/>
        </p:spPr>
        <p:txBody>
          <a:bodyPr wrap="square">
            <a:spAutoFit/>
          </a:bodyPr>
          <a:p>
            <a:r>
              <a:rPr b="1" dirty="0" i="0" lang="en-US" err="1">
                <a:solidFill>
                  <a:srgbClr val="000000"/>
                </a:solidFill>
                <a:effectLst/>
                <a:latin typeface="Times New Roman" panose="02020603050405020304" pitchFamily="18" charset="0"/>
              </a:rPr>
              <a:t>Fibre</a:t>
            </a:r>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pic>
        <p:nvPicPr>
          <p:cNvPr id="2097159" name="Picture 2"/>
          <p:cNvPicPr>
            <a:picLocks noChangeAspect="1"/>
          </p:cNvPicPr>
          <p:nvPr/>
        </p:nvPicPr>
        <p:blipFill>
          <a:blip xmlns:r="http://schemas.openxmlformats.org/officeDocument/2006/relationships" r:embed="rId1"/>
          <a:stretch>
            <a:fillRect/>
          </a:stretch>
        </p:blipFill>
        <p:spPr>
          <a:xfrm>
            <a:off x="2452687" y="2124075"/>
            <a:ext cx="4238625" cy="2609850"/>
          </a:xfrm>
          <a:prstGeom prst="rec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27" name="Content Placeholder 2"/>
          <p:cNvSpPr>
            <a:spLocks noGrp="1"/>
          </p:cNvSpPr>
          <p:nvPr>
            <p:ph idx="1"/>
          </p:nvPr>
        </p:nvSpPr>
        <p:spPr>
          <a:xfrm>
            <a:off x="152400" y="228600"/>
            <a:ext cx="8763000" cy="6400800"/>
          </a:xfrm>
        </p:spPr>
        <p:txBody>
          <a:bodyPr>
            <a:noAutofit/>
          </a:bodyPr>
          <a:p>
            <a:pPr>
              <a:buNone/>
            </a:pPr>
            <a:r>
              <a:rPr b="1" dirty="0" sz="3200" lang="en-US" u="sng">
                <a:effectLst>
                  <a:outerShdw algn="tl" blurRad="38100" dir="2700000" dist="38100">
                    <a:srgbClr val="C0C0C0"/>
                  </a:outerShdw>
                </a:effectLst>
                <a:latin typeface="Times New Roman" pitchFamily="18" charset="0"/>
                <a:cs typeface="Times New Roman" pitchFamily="18" charset="0"/>
              </a:rPr>
              <a:t>FUNCTIONS (page 276/ 300): </a:t>
            </a:r>
          </a:p>
          <a:p>
            <a:r>
              <a:rPr dirty="0" sz="3200" lang="en-US">
                <a:latin typeface="Times New Roman" pitchFamily="18" charset="0"/>
                <a:cs typeface="Times New Roman" pitchFamily="18" charset="0"/>
              </a:rPr>
              <a:t>Provide energy and heat. Breakdown of monosaccharides</a:t>
            </a:r>
          </a:p>
          <a:p>
            <a:r>
              <a:rPr dirty="0" sz="3200" lang="en-US">
                <a:latin typeface="Times New Roman" pitchFamily="18" charset="0"/>
                <a:cs typeface="Times New Roman" pitchFamily="18" charset="0"/>
              </a:rPr>
              <a:t>Sparing use of proteins for energy</a:t>
            </a:r>
          </a:p>
          <a:p>
            <a:r>
              <a:rPr dirty="0" sz="3200" lang="en-US">
                <a:latin typeface="Times New Roman" pitchFamily="18" charset="0"/>
                <a:cs typeface="Times New Roman" pitchFamily="18" charset="0"/>
              </a:rPr>
              <a:t> Check textbook </a:t>
            </a:r>
            <a:r>
              <a:rPr dirty="0" sz="3200" lang="en-US" err="1">
                <a:latin typeface="Times New Roman" pitchFamily="18" charset="0"/>
                <a:cs typeface="Times New Roman" pitchFamily="18" charset="0"/>
              </a:rPr>
              <a:t>pg</a:t>
            </a:r>
            <a:r>
              <a:rPr dirty="0" sz="3200" lang="en-US">
                <a:latin typeface="Times New Roman" pitchFamily="18" charset="0"/>
                <a:cs typeface="Times New Roman" pitchFamily="18" charset="0"/>
              </a:rPr>
              <a:t> 300</a:t>
            </a:r>
          </a:p>
          <a:p>
            <a:endParaRPr dirty="0" sz="3200" lang="en-US">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28" name="Content Placeholder 2"/>
          <p:cNvSpPr>
            <a:spLocks noGrp="1"/>
          </p:cNvSpPr>
          <p:nvPr>
            <p:ph idx="1"/>
          </p:nvPr>
        </p:nvSpPr>
        <p:spPr>
          <a:xfrm>
            <a:off x="304800" y="228600"/>
            <a:ext cx="8610600" cy="6248400"/>
          </a:xfrm>
        </p:spPr>
        <p:txBody>
          <a:bodyPr>
            <a:normAutofit/>
          </a:bodyPr>
          <a:p>
            <a:pPr>
              <a:buNone/>
            </a:pPr>
            <a:r>
              <a:rPr dirty="0" sz="3200" lang="en-US">
                <a:latin typeface="Times New Roman" pitchFamily="18" charset="0"/>
                <a:cs typeface="Times New Roman" pitchFamily="18" charset="0"/>
              </a:rPr>
              <a:t> </a:t>
            </a:r>
            <a:r>
              <a:rPr b="1" dirty="0" sz="3200" lang="en-US" u="sng">
                <a:latin typeface="Times New Roman" pitchFamily="18" charset="0"/>
                <a:cs typeface="Times New Roman" pitchFamily="18" charset="0"/>
              </a:rPr>
              <a:t>PROTEINS</a:t>
            </a:r>
          </a:p>
          <a:p>
            <a:pPr>
              <a:lnSpc>
                <a:spcPct val="90000"/>
              </a:lnSpc>
            </a:pPr>
            <a:r>
              <a:rPr dirty="0" sz="3200" lang="en-US">
                <a:latin typeface="Times New Roman" pitchFamily="18" charset="0"/>
                <a:cs typeface="Times New Roman" pitchFamily="18" charset="0"/>
              </a:rPr>
              <a:t>Essential building blocks of the body broken down into AA.</a:t>
            </a:r>
          </a:p>
          <a:p>
            <a:pPr>
              <a:lnSpc>
                <a:spcPct val="90000"/>
              </a:lnSpc>
            </a:pPr>
            <a:r>
              <a:rPr dirty="0" sz="3200" lang="en-US">
                <a:latin typeface="Times New Roman" pitchFamily="18" charset="0"/>
                <a:cs typeface="Times New Roman" pitchFamily="18" charset="0"/>
              </a:rPr>
              <a:t>AA are composed of elements C, H, O, N.</a:t>
            </a:r>
          </a:p>
          <a:p>
            <a:pPr>
              <a:lnSpc>
                <a:spcPct val="90000"/>
              </a:lnSpc>
            </a:pPr>
            <a:r>
              <a:rPr dirty="0" sz="3200" lang="en-US">
                <a:latin typeface="Times New Roman" pitchFamily="18" charset="0"/>
                <a:cs typeface="Times New Roman" pitchFamily="18" charset="0"/>
              </a:rPr>
              <a:t>Some contain minerals such as Iron, copper, zinc, iodine, </a:t>
            </a:r>
            <a:r>
              <a:rPr dirty="0" sz="3200" lang="en-US" err="1">
                <a:latin typeface="Times New Roman" pitchFamily="18" charset="0"/>
                <a:cs typeface="Times New Roman" pitchFamily="18" charset="0"/>
              </a:rPr>
              <a:t>sulphur</a:t>
            </a:r>
            <a:r>
              <a:rPr dirty="0" sz="3200" lang="en-US">
                <a:latin typeface="Times New Roman" pitchFamily="18" charset="0"/>
                <a:cs typeface="Times New Roman" pitchFamily="18" charset="0"/>
              </a:rPr>
              <a:t>, phosphate. </a:t>
            </a:r>
          </a:p>
          <a:p>
            <a:pPr>
              <a:lnSpc>
                <a:spcPct val="90000"/>
              </a:lnSpc>
            </a:pPr>
            <a:r>
              <a:rPr dirty="0" sz="3200" lang="en-US">
                <a:latin typeface="Times New Roman" pitchFamily="18" charset="0"/>
                <a:cs typeface="Times New Roman" pitchFamily="18" charset="0"/>
              </a:rPr>
              <a:t>AA are divided into the </a:t>
            </a:r>
            <a:r>
              <a:rPr b="1" dirty="0" sz="3200" lang="en-US">
                <a:latin typeface="Times New Roman" pitchFamily="18" charset="0"/>
                <a:cs typeface="Times New Roman" pitchFamily="18" charset="0"/>
              </a:rPr>
              <a:t>essential and non essential amino acids (page 301)</a:t>
            </a:r>
            <a:endParaRPr dirty="0" sz="3200" lang="en-US">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29" name="Content Placeholder 1"/>
          <p:cNvSpPr>
            <a:spLocks noGrp="1"/>
          </p:cNvSpPr>
          <p:nvPr>
            <p:ph idx="1"/>
          </p:nvPr>
        </p:nvSpPr>
        <p:spPr/>
        <p:txBody>
          <a:bodyPr>
            <a:normAutofit fontScale="96296" lnSpcReduction="10000"/>
          </a:bodyPr>
          <a:p>
            <a:r>
              <a:rPr b="1" dirty="0" sz="2800" lang="en-US">
                <a:latin typeface="Times New Roman" pitchFamily="18" charset="0"/>
                <a:cs typeface="Times New Roman" pitchFamily="18" charset="0"/>
              </a:rPr>
              <a:t>Biological value </a:t>
            </a:r>
            <a:r>
              <a:rPr dirty="0" sz="2800" lang="en-US">
                <a:latin typeface="Times New Roman" pitchFamily="18" charset="0"/>
                <a:cs typeface="Times New Roman" pitchFamily="18" charset="0"/>
              </a:rPr>
              <a:t>is the Nutritional value of a protein measured by how well it meets the nutritional needs of the body.</a:t>
            </a:r>
          </a:p>
          <a:p>
            <a:r>
              <a:rPr dirty="0" sz="2800" lang="en-US">
                <a:latin typeface="Times New Roman" pitchFamily="18" charset="0"/>
                <a:cs typeface="Times New Roman" pitchFamily="18" charset="0"/>
              </a:rPr>
              <a:t>Proteins of high biological value are of animal origin, easily digested and contain all essential AAs in proportions required by the body (</a:t>
            </a:r>
            <a:r>
              <a:rPr b="1" dirty="0" sz="2800" lang="en-US">
                <a:latin typeface="Times New Roman" pitchFamily="18" charset="0"/>
                <a:cs typeface="Times New Roman" pitchFamily="18" charset="0"/>
              </a:rPr>
              <a:t>complete proteins</a:t>
            </a:r>
            <a:r>
              <a:rPr dirty="0" sz="2800" lang="en-US">
                <a:latin typeface="Times New Roman" pitchFamily="18" charset="0"/>
                <a:cs typeface="Times New Roman" pitchFamily="18" charset="0"/>
              </a:rPr>
              <a:t>).</a:t>
            </a:r>
          </a:p>
          <a:p>
            <a:r>
              <a:rPr dirty="0" sz="2800" lang="en-US">
                <a:latin typeface="Times New Roman" pitchFamily="18" charset="0"/>
                <a:cs typeface="Times New Roman" pitchFamily="18" charset="0"/>
              </a:rPr>
              <a:t>Proteins of low biological value are of plant origin, digested and contain less essential AAs in proportions required by the body (</a:t>
            </a:r>
            <a:r>
              <a:rPr b="1" dirty="0" sz="2800" lang="en-US">
                <a:latin typeface="Times New Roman" pitchFamily="18" charset="0"/>
                <a:cs typeface="Times New Roman" pitchFamily="18" charset="0"/>
              </a:rPr>
              <a:t>incomplete proteins</a:t>
            </a:r>
            <a:r>
              <a:rPr dirty="0" sz="2800" lang="en-US">
                <a:latin typeface="Times New Roman" pitchFamily="18" charset="0"/>
                <a:cs typeface="Times New Roman" pitchFamily="18" charset="0"/>
              </a:rPr>
              <a:t>).</a:t>
            </a:r>
          </a:p>
          <a:p>
            <a:pPr indent="0" marL="109728">
              <a:buNone/>
            </a:pPr>
            <a:r>
              <a:rPr dirty="0" sz="2800" lang="en-US">
                <a:latin typeface="Times New Roman" pitchFamily="18" charset="0"/>
                <a:cs typeface="Times New Roman" pitchFamily="18" charset="0"/>
              </a:rPr>
              <a:t>NOTE: Balance the two</a:t>
            </a:r>
          </a:p>
          <a:p>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30" name="Rectangle 3"/>
          <p:cNvSpPr>
            <a:spLocks noGrp="1" noChangeArrowheads="1"/>
          </p:cNvSpPr>
          <p:nvPr>
            <p:ph type="body" idx="1"/>
          </p:nvPr>
        </p:nvSpPr>
        <p:spPr>
          <a:xfrm>
            <a:off x="152400" y="381000"/>
            <a:ext cx="8763000" cy="6019800"/>
          </a:xfrm>
        </p:spPr>
        <p:txBody>
          <a:bodyPr>
            <a:noAutofit/>
          </a:bodyPr>
          <a:p>
            <a:pPr algn="ctr" indent="0" lvl="1" marL="346075">
              <a:buNone/>
            </a:pPr>
            <a:r>
              <a:rPr b="1" dirty="0" sz="3200" lang="en-US" u="sng">
                <a:effectLst/>
                <a:latin typeface="Times New Roman" pitchFamily="18" charset="0"/>
                <a:cs typeface="Times New Roman" pitchFamily="18" charset="0"/>
              </a:rPr>
              <a:t>NITROGEN BALANCE (page 301)</a:t>
            </a:r>
          </a:p>
          <a:p>
            <a:pPr indent="-457200" lvl="2" marL="1203325"/>
            <a:r>
              <a:rPr dirty="0" sz="3200" lang="en-US">
                <a:effectLst/>
                <a:latin typeface="Times New Roman" pitchFamily="18" charset="0"/>
                <a:cs typeface="Times New Roman" pitchFamily="18" charset="0"/>
              </a:rPr>
              <a:t>State where rate of protein synthesis equals rate of breakdown and loss</a:t>
            </a:r>
          </a:p>
          <a:p>
            <a:pPr indent="-457200" lvl="2" marL="1203325"/>
            <a:r>
              <a:rPr b="1" dirty="0" sz="3200" lang="en-US">
                <a:solidFill>
                  <a:srgbClr val="FF0000"/>
                </a:solidFill>
                <a:effectLst/>
                <a:latin typeface="Times New Roman" pitchFamily="18" charset="0"/>
                <a:cs typeface="Times New Roman" pitchFamily="18" charset="0"/>
              </a:rPr>
              <a:t>Positive </a:t>
            </a:r>
            <a:r>
              <a:rPr b="1" dirty="0" sz="3200" lang="en-US">
                <a:solidFill>
                  <a:srgbClr val="FF0000"/>
                </a:solidFill>
                <a:latin typeface="Times New Roman" pitchFamily="18" charset="0"/>
                <a:cs typeface="Times New Roman" pitchFamily="18" charset="0"/>
              </a:rPr>
              <a:t>nitrogen balance </a:t>
            </a:r>
            <a:r>
              <a:rPr dirty="0" sz="3200" lang="en-US">
                <a:latin typeface="Times New Roman" pitchFamily="18" charset="0"/>
                <a:cs typeface="Times New Roman" pitchFamily="18" charset="0"/>
              </a:rPr>
              <a:t>occurs </a:t>
            </a:r>
            <a:r>
              <a:rPr dirty="0" sz="3200" lang="en-US">
                <a:effectLst/>
                <a:latin typeface="Times New Roman" pitchFamily="18" charset="0"/>
                <a:cs typeface="Times New Roman" pitchFamily="18" charset="0"/>
              </a:rPr>
              <a:t>when AA ss meet body needs.(normal in children and tissue repair)</a:t>
            </a:r>
          </a:p>
          <a:p>
            <a:pPr indent="-457200" lvl="2" marL="1203325"/>
            <a:r>
              <a:rPr b="1" dirty="0" sz="3200" lang="en-US">
                <a:solidFill>
                  <a:srgbClr val="C00000"/>
                </a:solidFill>
                <a:effectLst/>
                <a:latin typeface="Times New Roman" pitchFamily="18" charset="0"/>
                <a:cs typeface="Times New Roman" pitchFamily="18" charset="0"/>
              </a:rPr>
              <a:t>Negative nitrogen balance </a:t>
            </a:r>
            <a:r>
              <a:rPr dirty="0" sz="3200" lang="en-US">
                <a:effectLst/>
                <a:latin typeface="Times New Roman" pitchFamily="18" charset="0"/>
                <a:cs typeface="Times New Roman" pitchFamily="18" charset="0"/>
              </a:rPr>
              <a:t>occurs </a:t>
            </a:r>
            <a:r>
              <a:rPr dirty="0" sz="3200" lang="en-US">
                <a:latin typeface="Times New Roman" pitchFamily="18" charset="0"/>
                <a:cs typeface="Times New Roman" pitchFamily="18" charset="0"/>
              </a:rPr>
              <a:t>when AA supply does not meet body needs</a:t>
            </a:r>
            <a:r>
              <a:rPr dirty="0" sz="3200" lang="en-US">
                <a:effectLst/>
                <a:latin typeface="Times New Roman" pitchFamily="18" charset="0"/>
                <a:cs typeface="Times New Roman" pitchFamily="18" charset="0"/>
              </a:rPr>
              <a:t> </a:t>
            </a:r>
            <a:r>
              <a:rPr dirty="0" sz="3200" lang="en-US" err="1">
                <a:latin typeface="Times New Roman" pitchFamily="18" charset="0"/>
                <a:cs typeface="Times New Roman" pitchFamily="18" charset="0"/>
              </a:rPr>
              <a:t>eg</a:t>
            </a:r>
            <a:r>
              <a:rPr dirty="0" sz="3200" lang="en-US">
                <a:latin typeface="Times New Roman" pitchFamily="18" charset="0"/>
                <a:cs typeface="Times New Roman" pitchFamily="18" charset="0"/>
              </a:rPr>
              <a:t> inadequate dietary protein or increased protein requirement (growth or following injury, stress, burns, infection or surgery).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31" name="Rectangle 2"/>
          <p:cNvSpPr>
            <a:spLocks noGrp="1" noChangeArrowheads="1"/>
          </p:cNvSpPr>
          <p:nvPr>
            <p:ph type="title"/>
          </p:nvPr>
        </p:nvSpPr>
        <p:spPr/>
        <p:txBody>
          <a:bodyPr/>
          <a:p>
            <a:r>
              <a:rPr lang="en-US">
                <a:solidFill>
                  <a:schemeClr val="tx1"/>
                </a:solidFill>
                <a:effectLst/>
                <a:latin typeface="Arial" pitchFamily="34" charset="0"/>
              </a:rPr>
              <a:t>Proteins</a:t>
            </a:r>
          </a:p>
        </p:txBody>
      </p:sp>
      <p:sp>
        <p:nvSpPr>
          <p:cNvPr id="1048632" name="Rectangle 3"/>
          <p:cNvSpPr>
            <a:spLocks noGrp="1" noChangeArrowheads="1"/>
          </p:cNvSpPr>
          <p:nvPr>
            <p:ph type="body" idx="1"/>
          </p:nvPr>
        </p:nvSpPr>
        <p:spPr/>
        <p:txBody>
          <a:bodyPr>
            <a:normAutofit/>
          </a:bodyPr>
          <a:p>
            <a:r>
              <a:rPr dirty="0" sz="3200" lang="en-US">
                <a:effectLst/>
                <a:latin typeface="Times New Roman" pitchFamily="18" charset="0"/>
                <a:cs typeface="Times New Roman" pitchFamily="18" charset="0"/>
              </a:rPr>
              <a:t>Dietary sources</a:t>
            </a:r>
          </a:p>
          <a:p>
            <a:pPr lvl="1"/>
            <a:r>
              <a:rPr dirty="0" sz="3200" lang="en-US">
                <a:effectLst/>
                <a:latin typeface="Times New Roman" pitchFamily="18" charset="0"/>
                <a:cs typeface="Times New Roman" pitchFamily="18" charset="0"/>
              </a:rPr>
              <a:t>Eggs, milk, fish, and most meats contain complete proteins </a:t>
            </a:r>
          </a:p>
          <a:p>
            <a:pPr lvl="1"/>
            <a:r>
              <a:rPr dirty="0" sz="3200" lang="en-US">
                <a:effectLst/>
                <a:latin typeface="Times New Roman" pitchFamily="18" charset="0"/>
                <a:cs typeface="Times New Roman" pitchFamily="18" charset="0"/>
              </a:rPr>
              <a:t>Legumes, nuts, and cereals contain incomplete proteins (lack some essential amino acids)</a:t>
            </a:r>
          </a:p>
          <a:p>
            <a:pPr lvl="1"/>
            <a:r>
              <a:rPr dirty="0" sz="3200" lang="en-US">
                <a:effectLst/>
                <a:latin typeface="Times New Roman" pitchFamily="18" charset="0"/>
                <a:cs typeface="Times New Roman" pitchFamily="18" charset="0"/>
              </a:rPr>
              <a:t>Legumes and cereals together contain all essential amino acids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594" name="Content Placeholder 2"/>
          <p:cNvSpPr>
            <a:spLocks noGrp="1"/>
          </p:cNvSpPr>
          <p:nvPr>
            <p:ph idx="1"/>
          </p:nvPr>
        </p:nvSpPr>
        <p:spPr>
          <a:xfrm>
            <a:off x="228600" y="1066800"/>
            <a:ext cx="8686800" cy="5486400"/>
          </a:xfrm>
        </p:spPr>
        <p:txBody>
          <a:bodyPr>
            <a:noAutofit/>
          </a:bodyPr>
          <a:p>
            <a:r>
              <a:rPr dirty="0" sz="3200" lang="en-US">
                <a:latin typeface="Times New Roman" pitchFamily="18" charset="0"/>
                <a:cs typeface="Times New Roman" pitchFamily="18" charset="0"/>
              </a:rPr>
              <a:t>Sum total of the processes involved in the taking in and the utilization of food substances by which growth, repair and maintenance of the body are accomplished or </a:t>
            </a:r>
            <a:r>
              <a:rPr b="0" dirty="0" sz="2000" i="0" lang="en-US">
                <a:solidFill>
                  <a:srgbClr val="202124"/>
                </a:solidFill>
                <a:effectLst/>
                <a:latin typeface="arial" panose="020B0604020202020204" pitchFamily="34" charset="0"/>
              </a:rPr>
              <a:t>the process of providing or obtaining the food necessary for health and growth.</a:t>
            </a:r>
            <a:endParaRPr dirty="0" sz="3200" lang="en-US">
              <a:latin typeface="Times New Roman" pitchFamily="18" charset="0"/>
              <a:cs typeface="Times New Roman" pitchFamily="18" charset="0"/>
            </a:endParaRPr>
          </a:p>
          <a:p>
            <a:r>
              <a:rPr dirty="0" sz="3200" lang="en-US">
                <a:latin typeface="Times New Roman" pitchFamily="18" charset="0"/>
                <a:cs typeface="Times New Roman" pitchFamily="18" charset="0"/>
              </a:rPr>
              <a:t>Involves </a:t>
            </a:r>
            <a:r>
              <a:rPr b="1" dirty="0" sz="3200" i="1" lang="en-US">
                <a:latin typeface="Times New Roman" pitchFamily="18" charset="0"/>
                <a:cs typeface="Times New Roman" pitchFamily="18" charset="0"/>
              </a:rPr>
              <a:t>ingestion, digestion, absorption and assimilation</a:t>
            </a:r>
            <a:r>
              <a:rPr dirty="0" sz="3200" lang="en-US">
                <a:latin typeface="Times New Roman" pitchFamily="18" charset="0"/>
                <a:cs typeface="Times New Roman" pitchFamily="18" charset="0"/>
              </a:rPr>
              <a:t>. </a:t>
            </a:r>
          </a:p>
          <a:p>
            <a:pPr>
              <a:buNone/>
            </a:pPr>
            <a:r>
              <a:rPr b="1" dirty="0" sz="3200" lang="en-US">
                <a:effectLst>
                  <a:outerShdw algn="tl" blurRad="38100" dir="2700000" dist="38100">
                    <a:srgbClr val="C0C0C0"/>
                  </a:outerShdw>
                </a:effectLst>
                <a:latin typeface="Times New Roman" pitchFamily="18" charset="0"/>
                <a:cs typeface="Times New Roman" pitchFamily="18" charset="0"/>
              </a:rPr>
              <a:t>Community Nutrition: </a:t>
            </a:r>
            <a:r>
              <a:rPr dirty="0" sz="3200" lang="en-US">
                <a:latin typeface="Times New Roman" pitchFamily="18" charset="0"/>
                <a:cs typeface="Times New Roman" pitchFamily="18" charset="0"/>
              </a:rPr>
              <a:t>The </a:t>
            </a:r>
            <a:r>
              <a:rPr b="1" dirty="0" sz="3200" i="1" lang="en-US">
                <a:solidFill>
                  <a:srgbClr val="00B050"/>
                </a:solidFill>
                <a:latin typeface="Times New Roman" pitchFamily="18" charset="0"/>
                <a:cs typeface="Times New Roman" pitchFamily="18" charset="0"/>
              </a:rPr>
              <a:t>social, economic, cultural and psychological implications </a:t>
            </a:r>
            <a:r>
              <a:rPr dirty="0" sz="3200" lang="en-US">
                <a:latin typeface="Times New Roman" pitchFamily="18" charset="0"/>
                <a:cs typeface="Times New Roman" pitchFamily="18" charset="0"/>
              </a:rPr>
              <a:t>of food and eating.</a:t>
            </a:r>
          </a:p>
          <a:p>
            <a:endParaRPr dirty="0" sz="3200" lang="en-US">
              <a:latin typeface="Times New Roman" pitchFamily="18" charset="0"/>
              <a:cs typeface="Times New Roman" pitchFamily="18" charset="0"/>
            </a:endParaRPr>
          </a:p>
        </p:txBody>
      </p:sp>
      <p:sp>
        <p:nvSpPr>
          <p:cNvPr id="1048595" name="Title 1"/>
          <p:cNvSpPr>
            <a:spLocks noGrp="1"/>
          </p:cNvSpPr>
          <p:nvPr>
            <p:ph type="title"/>
          </p:nvPr>
        </p:nvSpPr>
        <p:spPr>
          <a:xfrm>
            <a:off x="152400" y="274638"/>
            <a:ext cx="8534400" cy="868362"/>
          </a:xfrm>
        </p:spPr>
        <p:txBody>
          <a:bodyPr/>
          <a:p>
            <a:pPr algn="l"/>
            <a:r>
              <a:rPr b="1" dirty="0" lang="en-US" u="sng">
                <a:effectLst>
                  <a:outerShdw algn="tl" blurRad="38100" dir="2700000" dist="38100">
                    <a:srgbClr val="C0C0C0"/>
                  </a:outerShdw>
                </a:effectLst>
              </a:rPr>
              <a:t>NUTRITION</a:t>
            </a:r>
            <a:r>
              <a:rPr b="1" dirty="0" lang="en-US" u="sng"/>
              <a:t>:</a:t>
            </a:r>
            <a:endParaRPr dirty="0" lang="en-US" u="sng"/>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33" name="Rectangle 2"/>
          <p:cNvSpPr>
            <a:spLocks noGrp="1" noChangeArrowheads="1"/>
          </p:cNvSpPr>
          <p:nvPr>
            <p:ph type="title"/>
          </p:nvPr>
        </p:nvSpPr>
        <p:spPr>
          <a:xfrm>
            <a:off x="457200" y="274638"/>
            <a:ext cx="8229600" cy="563562"/>
          </a:xfrm>
        </p:spPr>
        <p:txBody>
          <a:bodyPr>
            <a:normAutofit fontScale="90000"/>
          </a:bodyPr>
          <a:p>
            <a:r>
              <a:rPr dirty="0" lang="en-US" u="sng">
                <a:solidFill>
                  <a:schemeClr val="tx1"/>
                </a:solidFill>
                <a:effectLst/>
                <a:latin typeface="Arial" pitchFamily="34" charset="0"/>
              </a:rPr>
              <a:t>Proteins functions (check book page 301)  </a:t>
            </a:r>
          </a:p>
        </p:txBody>
      </p:sp>
      <p:sp>
        <p:nvSpPr>
          <p:cNvPr id="1048634" name="Rectangle 3"/>
          <p:cNvSpPr>
            <a:spLocks noGrp="1" noChangeArrowheads="1"/>
          </p:cNvSpPr>
          <p:nvPr>
            <p:ph type="body" idx="1"/>
          </p:nvPr>
        </p:nvSpPr>
        <p:spPr>
          <a:xfrm>
            <a:off x="76200" y="1447800"/>
            <a:ext cx="8991600" cy="5257800"/>
          </a:xfrm>
        </p:spPr>
        <p:txBody>
          <a:bodyPr>
            <a:normAutofit fontScale="75000" lnSpcReduction="20000"/>
          </a:bodyPr>
          <a:p>
            <a:pPr indent="-571500" marL="681228">
              <a:buFont typeface="+mj-lt"/>
              <a:buAutoNum type="romanLcPeriod"/>
            </a:pPr>
            <a:r>
              <a:rPr dirty="0" sz="3200" lang="en-US">
                <a:effectLst/>
                <a:latin typeface="Times New Roman" pitchFamily="18" charset="0"/>
                <a:cs typeface="Times New Roman" pitchFamily="18" charset="0"/>
              </a:rPr>
              <a:t>Antibodies – proteins form antibodies that help prevent infection, illness and disease. These proteins identify and assist in destroying antigens such as bacteria, viruses </a:t>
            </a:r>
            <a:r>
              <a:rPr dirty="0" sz="3200" lang="en-US" err="1">
                <a:effectLst/>
                <a:latin typeface="Times New Roman" pitchFamily="18" charset="0"/>
                <a:cs typeface="Times New Roman" pitchFamily="18" charset="0"/>
              </a:rPr>
              <a:t>etc</a:t>
            </a:r>
            <a:endParaRPr dirty="0" sz="3200" lang="en-US">
              <a:effectLst/>
              <a:latin typeface="Times New Roman" pitchFamily="18" charset="0"/>
              <a:cs typeface="Times New Roman" pitchFamily="18" charset="0"/>
            </a:endParaRPr>
          </a:p>
          <a:p>
            <a:pPr indent="-571500" marL="681228">
              <a:buFont typeface="+mj-lt"/>
              <a:buAutoNum type="romanLcPeriod"/>
            </a:pPr>
            <a:r>
              <a:rPr dirty="0" sz="3200" lang="en-US">
                <a:latin typeface="Times New Roman" pitchFamily="18" charset="0"/>
                <a:cs typeface="Times New Roman" pitchFamily="18" charset="0"/>
              </a:rPr>
              <a:t>Transport and storage of molecules </a:t>
            </a:r>
            <a:r>
              <a:rPr dirty="0" sz="3200" lang="en-US" err="1">
                <a:latin typeface="Times New Roman" pitchFamily="18" charset="0"/>
                <a:cs typeface="Times New Roman" pitchFamily="18" charset="0"/>
              </a:rPr>
              <a:t>eg</a:t>
            </a:r>
            <a:r>
              <a:rPr dirty="0" sz="3200" lang="en-US">
                <a:latin typeface="Times New Roman" pitchFamily="18" charset="0"/>
                <a:cs typeface="Times New Roman" pitchFamily="18" charset="0"/>
              </a:rPr>
              <a:t> </a:t>
            </a:r>
            <a:r>
              <a:rPr dirty="0" sz="3200" lang="en-US" err="1">
                <a:latin typeface="Times New Roman" pitchFamily="18" charset="0"/>
                <a:cs typeface="Times New Roman" pitchFamily="18" charset="0"/>
              </a:rPr>
              <a:t>haemoglobin</a:t>
            </a:r>
            <a:r>
              <a:rPr dirty="0" sz="3200" lang="en-US">
                <a:latin typeface="Times New Roman" pitchFamily="18" charset="0"/>
                <a:cs typeface="Times New Roman" pitchFamily="18" charset="0"/>
              </a:rPr>
              <a:t> is a protein that transports oxygen throughout the body, ferritin is a protein that combines with iron for storage in the liver.</a:t>
            </a:r>
          </a:p>
          <a:p>
            <a:pPr indent="-571500" marL="681228">
              <a:buFont typeface="+mj-lt"/>
              <a:buAutoNum type="romanLcPeriod"/>
            </a:pPr>
            <a:r>
              <a:rPr dirty="0" sz="3200" lang="en-US">
                <a:effectLst/>
                <a:latin typeface="Times New Roman" pitchFamily="18" charset="0"/>
                <a:cs typeface="Times New Roman" pitchFamily="18" charset="0"/>
              </a:rPr>
              <a:t>Energy – protein is a major source of energy if you consume more than the body needs for body tissue maintenance</a:t>
            </a:r>
            <a:r>
              <a:rPr dirty="0" sz="3200" lang="en-US">
                <a:latin typeface="Times New Roman" pitchFamily="18" charset="0"/>
                <a:cs typeface="Times New Roman" pitchFamily="18" charset="0"/>
              </a:rPr>
              <a:t> and other necessary functions</a:t>
            </a:r>
            <a:endParaRPr dirty="0" sz="3200" lang="en-US">
              <a:effectLst/>
              <a:latin typeface="Times New Roman" pitchFamily="18" charset="0"/>
              <a:cs typeface="Times New Roman" pitchFamily="18" charset="0"/>
            </a:endParaRPr>
          </a:p>
          <a:p>
            <a:pPr indent="-571500" marL="681228">
              <a:buFont typeface="+mj-lt"/>
              <a:buAutoNum type="romanLcPeriod"/>
            </a:pPr>
            <a:r>
              <a:rPr dirty="0" sz="3200" lang="en-US">
                <a:latin typeface="Times New Roman" pitchFamily="18" charset="0"/>
                <a:cs typeface="Times New Roman" pitchFamily="18" charset="0"/>
              </a:rPr>
              <a:t>Enzymes – Are proteins</a:t>
            </a:r>
          </a:p>
          <a:p>
            <a:pPr indent="-571500" marL="681228">
              <a:buFont typeface="+mj-lt"/>
              <a:buAutoNum type="romanLcPeriod"/>
            </a:pPr>
            <a:r>
              <a:rPr dirty="0" sz="3200" lang="en-US">
                <a:effectLst/>
                <a:latin typeface="Times New Roman" pitchFamily="18" charset="0"/>
                <a:cs typeface="Times New Roman" pitchFamily="18" charset="0"/>
              </a:rPr>
              <a:t>Hormones – Proteins is involved in the creation of some hormones </a:t>
            </a:r>
            <a:r>
              <a:rPr dirty="0" sz="3200" lang="en-US" err="1">
                <a:effectLst/>
                <a:latin typeface="Times New Roman" pitchFamily="18" charset="0"/>
                <a:cs typeface="Times New Roman" pitchFamily="18" charset="0"/>
              </a:rPr>
              <a:t>eg</a:t>
            </a:r>
            <a:r>
              <a:rPr dirty="0" sz="3200" lang="en-US">
                <a:effectLst/>
                <a:latin typeface="Times New Roman" pitchFamily="18" charset="0"/>
                <a:cs typeface="Times New Roman" pitchFamily="18" charset="0"/>
              </a:rPr>
              <a:t> insulin, secretin.</a:t>
            </a:r>
          </a:p>
          <a:p>
            <a:pPr indent="-571500" marL="681228">
              <a:buFont typeface="+mj-lt"/>
              <a:buAutoNum type="romanLcPeriod"/>
            </a:pPr>
            <a:r>
              <a:rPr dirty="0" sz="3200" lang="en-US">
                <a:latin typeface="Times New Roman" pitchFamily="18" charset="0"/>
                <a:cs typeface="Times New Roman" pitchFamily="18" charset="0"/>
              </a:rPr>
              <a:t>Repair and maintenance – Protein is vital in maintenance of body tissue including development and repair, hair, skin, eyes, muscles and organs are made of proteins. This is why children need more protein than adults since they are growing and developing new protein tissue.</a:t>
            </a:r>
            <a:endParaRPr dirty="0" sz="3200" lang="en-US">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35" name="Rectangle 2"/>
          <p:cNvSpPr>
            <a:spLocks noGrp="1" noChangeArrowheads="1"/>
          </p:cNvSpPr>
          <p:nvPr>
            <p:ph type="title"/>
          </p:nvPr>
        </p:nvSpPr>
        <p:spPr/>
        <p:txBody>
          <a:bodyPr/>
          <a:p>
            <a:r>
              <a:rPr lang="en-US">
                <a:solidFill>
                  <a:schemeClr val="tx1"/>
                </a:solidFill>
                <a:effectLst/>
                <a:latin typeface="Arial" pitchFamily="34" charset="0"/>
              </a:rPr>
              <a:t>Proteins</a:t>
            </a:r>
          </a:p>
        </p:txBody>
      </p:sp>
      <p:sp>
        <p:nvSpPr>
          <p:cNvPr id="1048636" name="Rectangle 3"/>
          <p:cNvSpPr>
            <a:spLocks noGrp="1" noChangeArrowheads="1"/>
          </p:cNvSpPr>
          <p:nvPr>
            <p:ph type="body" idx="1"/>
          </p:nvPr>
        </p:nvSpPr>
        <p:spPr/>
        <p:txBody>
          <a:bodyPr>
            <a:normAutofit/>
          </a:bodyPr>
          <a:p>
            <a:pPr indent="-571500" marL="571500"/>
            <a:r>
              <a:rPr dirty="0" sz="3200" lang="en-US">
                <a:effectLst/>
                <a:latin typeface="Times New Roman" pitchFamily="18" charset="0"/>
                <a:cs typeface="Times New Roman" pitchFamily="18" charset="0"/>
              </a:rPr>
              <a:t>Use of amino acids in the body</a:t>
            </a:r>
          </a:p>
          <a:p>
            <a:pPr indent="-533400" lvl="1" marL="879475">
              <a:buFont typeface="Times" charset="0"/>
              <a:buAutoNum type="arabicPeriod"/>
            </a:pPr>
            <a:r>
              <a:rPr dirty="0" sz="3200" lang="en-US">
                <a:effectLst/>
                <a:latin typeface="Times New Roman" pitchFamily="18" charset="0"/>
                <a:cs typeface="Times New Roman" pitchFamily="18" charset="0"/>
              </a:rPr>
              <a:t>All-or-none rule</a:t>
            </a:r>
          </a:p>
          <a:p>
            <a:pPr indent="-533400" lvl="2" marL="1279525"/>
            <a:r>
              <a:rPr dirty="0" sz="3200" lang="en-US">
                <a:effectLst/>
                <a:latin typeface="Times New Roman" pitchFamily="18" charset="0"/>
                <a:cs typeface="Times New Roman" pitchFamily="18" charset="0"/>
              </a:rPr>
              <a:t>All amino acids needed must be present for protein synthesis to occur</a:t>
            </a:r>
          </a:p>
          <a:p>
            <a:pPr indent="-533400" lvl="1" marL="879475">
              <a:buFont typeface="Times" charset="0"/>
              <a:buAutoNum type="arabicPeriod" startAt="2"/>
            </a:pPr>
            <a:r>
              <a:rPr dirty="0" sz="3200" lang="en-US">
                <a:effectLst/>
                <a:latin typeface="Times New Roman" pitchFamily="18" charset="0"/>
                <a:cs typeface="Times New Roman" pitchFamily="18" charset="0"/>
              </a:rPr>
              <a:t>Adequacy of caloric intake</a:t>
            </a:r>
          </a:p>
          <a:p>
            <a:pPr indent="-533400" lvl="2" marL="1279525"/>
            <a:r>
              <a:rPr dirty="0" sz="3200" lang="en-US">
                <a:effectLst/>
                <a:latin typeface="Times New Roman" pitchFamily="18" charset="0"/>
                <a:cs typeface="Times New Roman" pitchFamily="18" charset="0"/>
              </a:rPr>
              <a:t>Protein will be used as fuel if there is insufficient carbohydrate or fat available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37" name="Rectangle 2"/>
          <p:cNvSpPr>
            <a:spLocks noGrp="1" noChangeArrowheads="1"/>
          </p:cNvSpPr>
          <p:nvPr>
            <p:ph type="title"/>
          </p:nvPr>
        </p:nvSpPr>
        <p:spPr/>
        <p:txBody>
          <a:bodyPr/>
          <a:p>
            <a:r>
              <a:rPr lang="en-US">
                <a:solidFill>
                  <a:schemeClr val="tx1"/>
                </a:solidFill>
                <a:effectLst/>
                <a:latin typeface="Arial" pitchFamily="34" charset="0"/>
              </a:rPr>
              <a:t>Proteins</a:t>
            </a:r>
          </a:p>
        </p:txBody>
      </p:sp>
      <p:sp>
        <p:nvSpPr>
          <p:cNvPr id="1048638" name="Rectangle 3"/>
          <p:cNvSpPr>
            <a:spLocks noGrp="1" noChangeArrowheads="1"/>
          </p:cNvSpPr>
          <p:nvPr>
            <p:ph type="body" idx="1"/>
          </p:nvPr>
        </p:nvSpPr>
        <p:spPr/>
        <p:txBody>
          <a:bodyPr>
            <a:normAutofit/>
          </a:bodyPr>
          <a:p>
            <a:pPr indent="-533400" lvl="1" marL="879475">
              <a:buFont typeface="Times" charset="0"/>
              <a:buAutoNum type="arabicPeriod" startAt="4"/>
            </a:pPr>
            <a:r>
              <a:rPr dirty="0" sz="3200" lang="en-US">
                <a:effectLst/>
                <a:latin typeface="Times New Roman" pitchFamily="18" charset="0"/>
                <a:cs typeface="Times New Roman" pitchFamily="18" charset="0"/>
              </a:rPr>
              <a:t>Hormonal controls</a:t>
            </a:r>
          </a:p>
          <a:p>
            <a:pPr indent="-533400" lvl="2" marL="1279525"/>
            <a:r>
              <a:rPr dirty="0" sz="3200" lang="en-US">
                <a:effectLst/>
                <a:latin typeface="Times New Roman" pitchFamily="18" charset="0"/>
                <a:cs typeface="Times New Roman" pitchFamily="18" charset="0"/>
              </a:rPr>
              <a:t>Anabolic hormones (GH, sex hormones) accelerate protein synthesis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643" name="Rectangle 2"/>
          <p:cNvSpPr>
            <a:spLocks noGrp="1" noChangeArrowheads="1"/>
          </p:cNvSpPr>
          <p:nvPr>
            <p:ph type="title"/>
          </p:nvPr>
        </p:nvSpPr>
        <p:spPr>
          <a:xfrm>
            <a:off x="838200" y="2209800"/>
            <a:ext cx="7924800" cy="2667000"/>
          </a:xfrm>
        </p:spPr>
        <p:txBody>
          <a:bodyPr>
            <a:normAutofit fontScale="90000"/>
          </a:bodyPr>
          <a:p>
            <a:pPr algn="ctr"/>
            <a:r>
              <a:rPr altLang="en-US" dirty="0" sz="6000" lang="en-US">
                <a:solidFill>
                  <a:schemeClr val="tx1"/>
                </a:solidFill>
                <a:latin typeface="Franklin Gothic Book" pitchFamily="34" charset="0"/>
              </a:rPr>
              <a:t>Complete Proteins</a:t>
            </a:r>
            <a:br>
              <a:rPr altLang="en-US" dirty="0" sz="6000" lang="en-US">
                <a:solidFill>
                  <a:schemeClr val="tx1"/>
                </a:solidFill>
                <a:latin typeface="Franklin Gothic Book" pitchFamily="34" charset="0"/>
              </a:rPr>
            </a:br>
            <a:r>
              <a:rPr altLang="en-US" dirty="0" sz="6000" lang="en-US">
                <a:solidFill>
                  <a:schemeClr val="tx1"/>
                </a:solidFill>
                <a:latin typeface="Franklin Gothic Book" pitchFamily="34" charset="0"/>
              </a:rPr>
              <a:t>Versus</a:t>
            </a:r>
            <a:br>
              <a:rPr altLang="en-US" dirty="0" sz="6000" lang="en-US">
                <a:solidFill>
                  <a:schemeClr val="tx1"/>
                </a:solidFill>
                <a:latin typeface="Franklin Gothic Book" pitchFamily="34" charset="0"/>
              </a:rPr>
            </a:br>
            <a:r>
              <a:rPr altLang="en-US" dirty="0" sz="6000" lang="en-US">
                <a:solidFill>
                  <a:schemeClr val="tx1"/>
                </a:solidFill>
                <a:latin typeface="Franklin Gothic Book" pitchFamily="34" charset="0"/>
              </a:rPr>
              <a:t>Incomplete Proteins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pic>
        <p:nvPicPr>
          <p:cNvPr id="2097160" name="Picture 3" descr="41-04-EssAminAcidVegDiet-L.gif                                 000052C9KARL's Pocketrans              B81D7FDE:"/>
          <p:cNvPicPr>
            <a:picLocks noChangeAspect="1" noChangeArrowheads="1"/>
          </p:cNvPicPr>
          <p:nvPr/>
        </p:nvPicPr>
        <p:blipFill>
          <a:blip xmlns:r="http://schemas.openxmlformats.org/officeDocument/2006/relationships" r:embed="rId1"/>
          <a:srcRect b="3246"/>
          <a:stretch>
            <a:fillRect/>
          </a:stretch>
        </p:blipFill>
        <p:spPr bwMode="auto">
          <a:xfrm>
            <a:off x="381000" y="762000"/>
            <a:ext cx="8382000" cy="5334000"/>
          </a:xfrm>
          <a:prstGeom prst="rect"/>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44" name="Content Placeholder 2"/>
          <p:cNvSpPr>
            <a:spLocks noGrp="1"/>
          </p:cNvSpPr>
          <p:nvPr>
            <p:ph idx="1"/>
          </p:nvPr>
        </p:nvSpPr>
        <p:spPr>
          <a:xfrm>
            <a:off x="228600" y="1066800"/>
            <a:ext cx="8686800" cy="5486400"/>
          </a:xfrm>
        </p:spPr>
        <p:txBody>
          <a:bodyPr>
            <a:normAutofit/>
          </a:bodyPr>
          <a:p>
            <a:pPr>
              <a:lnSpc>
                <a:spcPct val="80000"/>
              </a:lnSpc>
            </a:pPr>
            <a:r>
              <a:rPr dirty="0" sz="3200" lang="en-US">
                <a:latin typeface="Times New Roman" pitchFamily="18" charset="0"/>
                <a:cs typeface="Times New Roman" pitchFamily="18" charset="0"/>
              </a:rPr>
              <a:t>Made up of</a:t>
            </a:r>
            <a:r>
              <a:rPr b="1" dirty="0" sz="3200" lang="en-US">
                <a:latin typeface="Times New Roman" pitchFamily="18" charset="0"/>
                <a:cs typeface="Times New Roman" pitchFamily="18" charset="0"/>
              </a:rPr>
              <a:t> C, H, O ; H and O are not in the same proportion as in water.</a:t>
            </a:r>
          </a:p>
          <a:p>
            <a:pPr>
              <a:lnSpc>
                <a:spcPct val="80000"/>
              </a:lnSpc>
            </a:pPr>
            <a:r>
              <a:rPr dirty="0" sz="3200" lang="en-US">
                <a:latin typeface="Times New Roman" pitchFamily="18" charset="0"/>
                <a:cs typeface="Times New Roman" pitchFamily="18" charset="0"/>
              </a:rPr>
              <a:t>Some have additional elements</a:t>
            </a:r>
            <a:r>
              <a:rPr b="1" dirty="0" sz="3200" lang="en-US">
                <a:latin typeface="Times New Roman" pitchFamily="18" charset="0"/>
                <a:cs typeface="Times New Roman" pitchFamily="18" charset="0"/>
              </a:rPr>
              <a:t> N and phosphorus</a:t>
            </a:r>
          </a:p>
          <a:p>
            <a:pPr>
              <a:lnSpc>
                <a:spcPct val="80000"/>
              </a:lnSpc>
            </a:pPr>
            <a:r>
              <a:rPr b="1" dirty="0" sz="3200" lang="en-US">
                <a:latin typeface="Times New Roman" pitchFamily="18" charset="0"/>
                <a:cs typeface="Times New Roman" pitchFamily="18" charset="0"/>
              </a:rPr>
              <a:t>C</a:t>
            </a:r>
            <a:r>
              <a:rPr dirty="0" sz="3200" lang="en-US">
                <a:latin typeface="Times New Roman" pitchFamily="18" charset="0"/>
                <a:cs typeface="Times New Roman" pitchFamily="18" charset="0"/>
              </a:rPr>
              <a:t>onsist of a group of compounds that are  soluble in organic solvents and insoluble in water.</a:t>
            </a:r>
          </a:p>
          <a:p>
            <a:pPr>
              <a:lnSpc>
                <a:spcPct val="80000"/>
              </a:lnSpc>
            </a:pPr>
            <a:r>
              <a:rPr dirty="0" sz="3200" lang="en-US">
                <a:latin typeface="Times New Roman" pitchFamily="18" charset="0"/>
                <a:cs typeface="Times New Roman" pitchFamily="18" charset="0"/>
              </a:rPr>
              <a:t>Fats may be either </a:t>
            </a:r>
            <a:r>
              <a:rPr b="1" dirty="0" sz="3200" lang="en-US">
                <a:latin typeface="Times New Roman" pitchFamily="18" charset="0"/>
                <a:cs typeface="Times New Roman" pitchFamily="18" charset="0"/>
                <a:hlinkClick r:id="rId1" tooltip="Solid"/>
              </a:rPr>
              <a:t>solid</a:t>
            </a:r>
            <a:r>
              <a:rPr b="1"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rPr>
              <a:t>or </a:t>
            </a:r>
            <a:r>
              <a:rPr b="1" dirty="0" sz="3200" lang="en-US">
                <a:latin typeface="Times New Roman" pitchFamily="18" charset="0"/>
                <a:cs typeface="Times New Roman" pitchFamily="18" charset="0"/>
                <a:hlinkClick r:id="rId2" tooltip="Liquid"/>
              </a:rPr>
              <a:t>liquid</a:t>
            </a:r>
            <a:r>
              <a:rPr b="1"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rPr>
              <a:t>at </a:t>
            </a:r>
            <a:r>
              <a:rPr b="1" dirty="0" sz="3200" lang="en-US">
                <a:latin typeface="Times New Roman" pitchFamily="18" charset="0"/>
                <a:cs typeface="Times New Roman" pitchFamily="18" charset="0"/>
                <a:hlinkClick r:id="rId3" tooltip="Room temperature"/>
              </a:rPr>
              <a:t>room</a:t>
            </a:r>
            <a:r>
              <a:rPr dirty="0" sz="3200" lang="en-US">
                <a:latin typeface="Times New Roman" pitchFamily="18" charset="0"/>
                <a:cs typeface="Times New Roman" pitchFamily="18" charset="0"/>
                <a:hlinkClick r:id="rId3" tooltip="Room temperature"/>
              </a:rPr>
              <a:t> </a:t>
            </a:r>
            <a:r>
              <a:rPr b="1" dirty="0" sz="3200" lang="en-US">
                <a:latin typeface="Times New Roman" pitchFamily="18" charset="0"/>
                <a:cs typeface="Times New Roman" pitchFamily="18" charset="0"/>
                <a:hlinkClick r:id="rId3" tooltip="Room temperature"/>
              </a:rPr>
              <a:t>temperature</a:t>
            </a:r>
            <a:r>
              <a:rPr dirty="0" sz="3200" lang="en-US">
                <a:latin typeface="Times New Roman" pitchFamily="18" charset="0"/>
                <a:cs typeface="Times New Roman" pitchFamily="18" charset="0"/>
              </a:rPr>
              <a:t>, depending on their structure and composition. </a:t>
            </a:r>
          </a:p>
          <a:p>
            <a:pPr>
              <a:lnSpc>
                <a:spcPct val="80000"/>
              </a:lnSpc>
            </a:pPr>
            <a:r>
              <a:rPr dirty="0" sz="3200" lang="en-US">
                <a:latin typeface="Times New Roman" pitchFamily="18" charset="0"/>
                <a:cs typeface="Times New Roman" pitchFamily="18" charset="0"/>
              </a:rPr>
              <a:t>"oils" refer to fats that are liquids at normal room temperature, while "fats" refer to fats that are solids at normal room temperature.</a:t>
            </a:r>
          </a:p>
          <a:p>
            <a:pPr>
              <a:lnSpc>
                <a:spcPct val="80000"/>
              </a:lnSpc>
            </a:pPr>
            <a:endParaRPr dirty="0" sz="3200" lang="en-US">
              <a:latin typeface="Times New Roman" pitchFamily="18" charset="0"/>
              <a:cs typeface="Times New Roman" pitchFamily="18" charset="0"/>
            </a:endParaRPr>
          </a:p>
        </p:txBody>
      </p:sp>
      <p:sp>
        <p:nvSpPr>
          <p:cNvPr id="1048645" name="Title 1"/>
          <p:cNvSpPr>
            <a:spLocks noGrp="1"/>
          </p:cNvSpPr>
          <p:nvPr>
            <p:ph type="title"/>
          </p:nvPr>
        </p:nvSpPr>
        <p:spPr>
          <a:xfrm>
            <a:off x="152400" y="274638"/>
            <a:ext cx="8534400" cy="792162"/>
          </a:xfrm>
        </p:spPr>
        <p:txBody>
          <a:bodyPr>
            <a:normAutofit/>
          </a:bodyPr>
          <a:p>
            <a:pPr algn="l"/>
            <a:r>
              <a:rPr b="1" dirty="0" lang="en-US" u="sng"/>
              <a:t>FATS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646" name="Content Placeholder 2"/>
          <p:cNvSpPr>
            <a:spLocks noGrp="1"/>
          </p:cNvSpPr>
          <p:nvPr>
            <p:ph idx="1"/>
          </p:nvPr>
        </p:nvSpPr>
        <p:spPr>
          <a:xfrm>
            <a:off x="228600" y="381000"/>
            <a:ext cx="8458200" cy="6096000"/>
          </a:xfrm>
        </p:spPr>
        <p:txBody>
          <a:bodyPr>
            <a:normAutofit/>
          </a:bodyPr>
          <a:p>
            <a:pPr>
              <a:lnSpc>
                <a:spcPct val="80000"/>
              </a:lnSpc>
            </a:pPr>
            <a:r>
              <a:rPr dirty="0" sz="3200" lang="en-US">
                <a:latin typeface="Times New Roman" pitchFamily="18" charset="0"/>
                <a:cs typeface="Times New Roman" pitchFamily="18" charset="0"/>
              </a:rPr>
              <a:t>"Lipids" refer to both liquid and solid fats, along with other related substances. </a:t>
            </a:r>
          </a:p>
          <a:p>
            <a:pPr>
              <a:lnSpc>
                <a:spcPct val="80000"/>
              </a:lnSpc>
            </a:pPr>
            <a:r>
              <a:rPr dirty="0" sz="3200" lang="en-US">
                <a:latin typeface="Times New Roman" pitchFamily="18" charset="0"/>
                <a:cs typeface="Times New Roman" pitchFamily="18" charset="0"/>
              </a:rPr>
              <a:t>Examples of edible animal fats are </a:t>
            </a:r>
            <a:r>
              <a:rPr dirty="0" sz="3200" lang="en-US">
                <a:latin typeface="Times New Roman" pitchFamily="18" charset="0"/>
                <a:cs typeface="Times New Roman" pitchFamily="18" charset="0"/>
                <a:hlinkClick r:id="rId1" tooltip="Lard"/>
              </a:rPr>
              <a:t>lard</a:t>
            </a:r>
            <a:r>
              <a:rPr dirty="0" sz="3200" lang="en-US">
                <a:latin typeface="Times New Roman" pitchFamily="18" charset="0"/>
                <a:cs typeface="Times New Roman" pitchFamily="18" charset="0"/>
              </a:rPr>
              <a:t> (Pig fat), </a:t>
            </a:r>
            <a:r>
              <a:rPr dirty="0" sz="3200" lang="en-US">
                <a:latin typeface="Times New Roman" pitchFamily="18" charset="0"/>
                <a:cs typeface="Times New Roman" pitchFamily="18" charset="0"/>
                <a:hlinkClick r:id="rId2" tooltip="Fish oil"/>
              </a:rPr>
              <a:t>fish oil</a:t>
            </a:r>
            <a:r>
              <a:rPr dirty="0" sz="3200" lang="en-US">
                <a:latin typeface="Times New Roman" pitchFamily="18" charset="0"/>
                <a:cs typeface="Times New Roman" pitchFamily="18" charset="0"/>
              </a:rPr>
              <a:t>, and </a:t>
            </a:r>
            <a:r>
              <a:rPr dirty="0" sz="3200" lang="en-US">
                <a:latin typeface="Times New Roman" pitchFamily="18" charset="0"/>
                <a:cs typeface="Times New Roman" pitchFamily="18" charset="0"/>
                <a:hlinkClick r:id="rId3" tooltip="Butter"/>
              </a:rPr>
              <a:t>butter</a:t>
            </a:r>
            <a:r>
              <a:rPr dirty="0" sz="3200" lang="en-US">
                <a:latin typeface="Times New Roman" pitchFamily="18" charset="0"/>
                <a:cs typeface="Times New Roman" pitchFamily="18" charset="0"/>
              </a:rPr>
              <a:t>.</a:t>
            </a:r>
          </a:p>
          <a:p>
            <a:pPr>
              <a:lnSpc>
                <a:spcPct val="80000"/>
              </a:lnSpc>
            </a:pPr>
            <a:r>
              <a:rPr dirty="0" sz="3200" lang="en-US">
                <a:latin typeface="Times New Roman" pitchFamily="18" charset="0"/>
                <a:cs typeface="Times New Roman" pitchFamily="18" charset="0"/>
              </a:rPr>
              <a:t>Examples of edible plant fats include peanut, soya bean, sunflower, sesame, coconut, olive, and vegetable oils.</a:t>
            </a:r>
          </a:p>
          <a:p>
            <a:pPr>
              <a:lnSpc>
                <a:spcPct val="80000"/>
              </a:lnSpc>
            </a:pPr>
            <a:endParaRPr dirty="0" sz="3200" lang="en-US">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47" name="Content Placeholder 2"/>
          <p:cNvSpPr>
            <a:spLocks noGrp="1"/>
          </p:cNvSpPr>
          <p:nvPr>
            <p:ph idx="1"/>
          </p:nvPr>
        </p:nvSpPr>
        <p:spPr>
          <a:xfrm>
            <a:off x="152400" y="838200"/>
            <a:ext cx="8839200" cy="5867400"/>
          </a:xfrm>
        </p:spPr>
        <p:txBody>
          <a:bodyPr>
            <a:noAutofit/>
          </a:bodyPr>
          <a:p>
            <a:pPr>
              <a:lnSpc>
                <a:spcPct val="90000"/>
              </a:lnSpc>
            </a:pPr>
            <a:r>
              <a:rPr b="1" dirty="0" sz="3200" lang="en-US">
                <a:effectLst>
                  <a:outerShdw algn="tl" blurRad="38100" dir="2700000" dist="38100">
                    <a:srgbClr val="C0C0C0"/>
                  </a:outerShdw>
                </a:effectLst>
                <a:latin typeface="Times New Roman" pitchFamily="18" charset="0"/>
                <a:cs typeface="Times New Roman" pitchFamily="18" charset="0"/>
              </a:rPr>
              <a:t>Saturated Fats</a:t>
            </a:r>
            <a:r>
              <a:rPr dirty="0" sz="3200" lang="en-US">
                <a:effectLst>
                  <a:outerShdw algn="tl" blurRad="38100" dir="2700000" dist="38100">
                    <a:srgbClr val="C0C0C0"/>
                  </a:outerShdw>
                </a:effectLst>
                <a:latin typeface="Times New Roman" pitchFamily="18" charset="0"/>
                <a:cs typeface="Times New Roman" pitchFamily="18" charset="0"/>
              </a:rPr>
              <a:t>:</a:t>
            </a:r>
            <a:r>
              <a:rPr dirty="0" sz="3200" lang="en-US">
                <a:latin typeface="Times New Roman" pitchFamily="18" charset="0"/>
                <a:cs typeface="Times New Roman" pitchFamily="18" charset="0"/>
              </a:rPr>
              <a:t> the carbon atoms are saturated with hydrogen; meaning they are </a:t>
            </a:r>
            <a:r>
              <a:rPr dirty="0" sz="3200" lang="en-US">
                <a:latin typeface="Times New Roman" pitchFamily="18" charset="0"/>
                <a:cs typeface="Times New Roman" pitchFamily="18" charset="0"/>
                <a:hlinkClick r:id="rId1" tooltip="Covalent bond"/>
              </a:rPr>
              <a:t>bonded</a:t>
            </a:r>
            <a:r>
              <a:rPr dirty="0" sz="3200" lang="en-US">
                <a:latin typeface="Times New Roman" pitchFamily="18" charset="0"/>
                <a:cs typeface="Times New Roman" pitchFamily="18" charset="0"/>
              </a:rPr>
              <a:t> to as many hydrogen as possible.</a:t>
            </a:r>
          </a:p>
          <a:p>
            <a:pPr>
              <a:lnSpc>
                <a:spcPct val="90000"/>
              </a:lnSpc>
            </a:pPr>
            <a:r>
              <a:rPr dirty="0" sz="3200" lang="en-US">
                <a:latin typeface="Times New Roman" pitchFamily="18" charset="0"/>
                <a:cs typeface="Times New Roman" pitchFamily="18" charset="0"/>
              </a:rPr>
              <a:t> They can freeze easily and are typically solid at room temperature. Mostly from animal sources.</a:t>
            </a:r>
          </a:p>
          <a:p>
            <a:pPr>
              <a:lnSpc>
                <a:spcPct val="90000"/>
              </a:lnSpc>
            </a:pPr>
            <a:r>
              <a:rPr b="1" dirty="0" sz="3200" lang="en-US">
                <a:effectLst>
                  <a:outerShdw algn="tl" blurRad="38100" dir="2700000" dist="38100">
                    <a:srgbClr val="C0C0C0"/>
                  </a:outerShdw>
                </a:effectLst>
                <a:latin typeface="Times New Roman" pitchFamily="18" charset="0"/>
                <a:cs typeface="Times New Roman" pitchFamily="18" charset="0"/>
              </a:rPr>
              <a:t>Unsaturated Fats:</a:t>
            </a:r>
            <a:r>
              <a:rPr dirty="0" sz="3200" lang="en-US">
                <a:latin typeface="Times New Roman" pitchFamily="18" charset="0"/>
                <a:cs typeface="Times New Roman" pitchFamily="18" charset="0"/>
              </a:rPr>
              <a:t> A carbon atom may instead bond to only one other hydrogen atom, and have a </a:t>
            </a:r>
            <a:r>
              <a:rPr dirty="0" sz="3200" lang="en-US">
                <a:latin typeface="Times New Roman" pitchFamily="18" charset="0"/>
                <a:cs typeface="Times New Roman" pitchFamily="18" charset="0"/>
                <a:hlinkClick r:id="rId2" tooltip="Double bond"/>
              </a:rPr>
              <a:t>double bond</a:t>
            </a:r>
            <a:r>
              <a:rPr dirty="0" sz="3200" lang="en-US">
                <a:latin typeface="Times New Roman" pitchFamily="18" charset="0"/>
                <a:cs typeface="Times New Roman" pitchFamily="18" charset="0"/>
              </a:rPr>
              <a:t> to a neighboring carbon atom. </a:t>
            </a:r>
          </a:p>
          <a:p>
            <a:pPr>
              <a:lnSpc>
                <a:spcPct val="90000"/>
              </a:lnSpc>
            </a:pPr>
            <a:r>
              <a:rPr dirty="0" sz="3200" lang="en-US">
                <a:latin typeface="Times New Roman" pitchFamily="18" charset="0"/>
                <a:cs typeface="Times New Roman" pitchFamily="18" charset="0"/>
              </a:rPr>
              <a:t>Mostly liquid, and from plant sources.</a:t>
            </a:r>
          </a:p>
          <a:p>
            <a:endParaRPr dirty="0" sz="3200" lang="en-US">
              <a:latin typeface="Times New Roman" pitchFamily="18" charset="0"/>
              <a:cs typeface="Times New Roman" pitchFamily="18" charset="0"/>
            </a:endParaRPr>
          </a:p>
        </p:txBody>
      </p:sp>
      <p:sp>
        <p:nvSpPr>
          <p:cNvPr id="1048648" name="Title 1"/>
          <p:cNvSpPr>
            <a:spLocks noGrp="1"/>
          </p:cNvSpPr>
          <p:nvPr>
            <p:ph type="title"/>
          </p:nvPr>
        </p:nvSpPr>
        <p:spPr>
          <a:xfrm>
            <a:off x="228600" y="152400"/>
            <a:ext cx="8382000" cy="685800"/>
          </a:xfrm>
        </p:spPr>
        <p:txBody>
          <a:bodyPr>
            <a:normAutofit/>
          </a:bodyPr>
          <a:p>
            <a:pPr algn="l"/>
            <a:r>
              <a:rPr b="1" dirty="0" lang="en-US" u="sng"/>
              <a:t>Types of Fat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49" name="Content Placeholder 2"/>
          <p:cNvSpPr>
            <a:spLocks noGrp="1"/>
          </p:cNvSpPr>
          <p:nvPr>
            <p:ph idx="1"/>
          </p:nvPr>
        </p:nvSpPr>
        <p:spPr>
          <a:xfrm>
            <a:off x="152400" y="990600"/>
            <a:ext cx="8839200" cy="5715000"/>
          </a:xfrm>
        </p:spPr>
        <p:txBody>
          <a:bodyPr>
            <a:noAutofit/>
          </a:bodyPr>
          <a:p>
            <a:pPr>
              <a:lnSpc>
                <a:spcPct val="80000"/>
              </a:lnSpc>
              <a:buFont typeface="Wingdings" pitchFamily="2" charset="2"/>
              <a:buAutoNum type="arabicPeriod"/>
            </a:pPr>
            <a:r>
              <a:rPr dirty="0" sz="3200" lang="en-US">
                <a:latin typeface="Times New Roman" pitchFamily="18" charset="0"/>
                <a:cs typeface="Times New Roman" pitchFamily="18" charset="0"/>
              </a:rPr>
              <a:t>Fats maintain healthy </a:t>
            </a:r>
            <a:r>
              <a:rPr dirty="0" sz="3200" lang="en-US">
                <a:latin typeface="Times New Roman" pitchFamily="18" charset="0"/>
                <a:cs typeface="Times New Roman" pitchFamily="18" charset="0"/>
                <a:hlinkClick r:id="rId1" tooltip="Skin"/>
              </a:rPr>
              <a:t>skin</a:t>
            </a:r>
            <a:r>
              <a:rPr dirty="0" sz="3200" lang="en-US">
                <a:latin typeface="Times New Roman" pitchFamily="18" charset="0"/>
                <a:cs typeface="Times New Roman" pitchFamily="18" charset="0"/>
              </a:rPr>
              <a:t> and </a:t>
            </a:r>
            <a:r>
              <a:rPr dirty="0" sz="3200" lang="en-US">
                <a:latin typeface="Times New Roman" pitchFamily="18" charset="0"/>
                <a:cs typeface="Times New Roman" pitchFamily="18" charset="0"/>
                <a:hlinkClick r:id="rId2" tooltip="Hair"/>
              </a:rPr>
              <a:t>hair</a:t>
            </a:r>
            <a:r>
              <a:rPr dirty="0" sz="3200" lang="en-US">
                <a:latin typeface="Times New Roman" pitchFamily="18" charset="0"/>
                <a:cs typeface="Times New Roman" pitchFamily="18" charset="0"/>
              </a:rPr>
              <a:t>, insulating body organs against shock, maintaining body temperature, and promoting healthy cell function.</a:t>
            </a:r>
          </a:p>
          <a:p>
            <a:pPr>
              <a:lnSpc>
                <a:spcPct val="80000"/>
              </a:lnSpc>
              <a:buFont typeface="Wingdings" pitchFamily="2" charset="2"/>
              <a:buAutoNum type="arabicPeriod"/>
            </a:pPr>
            <a:r>
              <a:rPr dirty="0" sz="3200" lang="en-US">
                <a:latin typeface="Times New Roman" pitchFamily="18" charset="0"/>
                <a:cs typeface="Times New Roman" pitchFamily="18" charset="0"/>
              </a:rPr>
              <a:t>Fat also serves as a useful buffer towards a host of diseases. i.e. toxic substances can be stored in fats so until they are eliminated, this protects harming of vital. </a:t>
            </a:r>
          </a:p>
          <a:p>
            <a:pPr>
              <a:lnSpc>
                <a:spcPct val="80000"/>
              </a:lnSpc>
              <a:buFont typeface="Wingdings" pitchFamily="2" charset="2"/>
              <a:buAutoNum type="arabicPeriod"/>
            </a:pPr>
            <a:r>
              <a:rPr dirty="0" sz="3200" lang="en-US">
                <a:latin typeface="Times New Roman" pitchFamily="18" charset="0"/>
                <a:cs typeface="Times New Roman" pitchFamily="18" charset="0"/>
              </a:rPr>
              <a:t>A source of energy – Body system turns to fat as a back up energy source when carbohydrates are not available.</a:t>
            </a:r>
          </a:p>
          <a:p>
            <a:pPr>
              <a:lnSpc>
                <a:spcPct val="80000"/>
              </a:lnSpc>
              <a:buFont typeface="Wingdings" pitchFamily="2" charset="2"/>
              <a:buAutoNum type="arabicPeriod"/>
            </a:pPr>
            <a:r>
              <a:rPr dirty="0" sz="3200" lang="en-US">
                <a:latin typeface="Times New Roman" pitchFamily="18" charset="0"/>
                <a:cs typeface="Times New Roman" pitchFamily="18" charset="0"/>
              </a:rPr>
              <a:t>Vitamin absorption – Some types of vitamins rely on fat for absorption and storage; Vitamins ADEK cannot function without adequate daily fat intake.</a:t>
            </a:r>
          </a:p>
          <a:p>
            <a:pPr>
              <a:lnSpc>
                <a:spcPct val="80000"/>
              </a:lnSpc>
              <a:buFont typeface="Wingdings" pitchFamily="2" charset="2"/>
              <a:buAutoNum type="arabicPeriod"/>
            </a:pPr>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p:txBody>
      </p:sp>
      <p:sp>
        <p:nvSpPr>
          <p:cNvPr id="1048650" name="Title 1"/>
          <p:cNvSpPr>
            <a:spLocks noGrp="1"/>
          </p:cNvSpPr>
          <p:nvPr>
            <p:ph type="title"/>
          </p:nvPr>
        </p:nvSpPr>
        <p:spPr>
          <a:xfrm>
            <a:off x="457200" y="274638"/>
            <a:ext cx="8229600" cy="792162"/>
          </a:xfrm>
        </p:spPr>
        <p:txBody>
          <a:bodyPr>
            <a:normAutofit/>
          </a:bodyPr>
          <a:p>
            <a:r>
              <a:rPr dirty="0" lang="en-US" u="sng">
                <a:solidFill>
                  <a:schemeClr val="tx1"/>
                </a:solidFill>
              </a:rPr>
              <a:t>Functions of Fats.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51" name="Content Placeholder 1"/>
          <p:cNvSpPr>
            <a:spLocks noGrp="1"/>
          </p:cNvSpPr>
          <p:nvPr>
            <p:ph idx="1"/>
          </p:nvPr>
        </p:nvSpPr>
        <p:spPr/>
        <p:txBody>
          <a:bodyPr/>
          <a:p>
            <a:r>
              <a:rPr dirty="0" lang="en-US"/>
              <a:t>Chemicals required in very small amounts for essential metabolic processes.</a:t>
            </a:r>
          </a:p>
          <a:p>
            <a:r>
              <a:rPr dirty="0" lang="en-US"/>
              <a:t>Most cannot be made by the body (essential).</a:t>
            </a:r>
          </a:p>
          <a:p>
            <a:r>
              <a:rPr dirty="0" lang="en-US"/>
              <a:t>Divided into:-</a:t>
            </a:r>
          </a:p>
          <a:p>
            <a:pPr indent="-571500" marL="681228">
              <a:buFont typeface="+mj-lt"/>
              <a:buAutoNum type="romanLcPeriod"/>
            </a:pPr>
            <a:r>
              <a:rPr dirty="0" lang="en-US"/>
              <a:t>Fat soluble vitamins</a:t>
            </a:r>
          </a:p>
          <a:p>
            <a:pPr indent="-571500" marL="681228">
              <a:buFont typeface="+mj-lt"/>
              <a:buAutoNum type="romanLcPeriod"/>
            </a:pPr>
            <a:r>
              <a:rPr dirty="0" lang="en-US"/>
              <a:t>Water soluble vitamins: B complex and C</a:t>
            </a:r>
          </a:p>
          <a:p>
            <a:pPr indent="0" marL="109728">
              <a:buNone/>
            </a:pPr>
            <a:endParaRPr dirty="0" lang="en-US"/>
          </a:p>
        </p:txBody>
      </p:sp>
      <p:sp>
        <p:nvSpPr>
          <p:cNvPr id="1048652" name="Title 2"/>
          <p:cNvSpPr>
            <a:spLocks noGrp="1"/>
          </p:cNvSpPr>
          <p:nvPr>
            <p:ph type="title"/>
          </p:nvPr>
        </p:nvSpPr>
        <p:spPr/>
        <p:txBody>
          <a:bodyPr/>
          <a:p>
            <a:r>
              <a:rPr dirty="0" lang="en-US"/>
              <a:t>VITAMINS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596" name="Content Placeholder 2"/>
          <p:cNvSpPr>
            <a:spLocks noGrp="1"/>
          </p:cNvSpPr>
          <p:nvPr>
            <p:ph idx="1"/>
          </p:nvPr>
        </p:nvSpPr>
        <p:spPr>
          <a:xfrm>
            <a:off x="152400" y="152400"/>
            <a:ext cx="8839200" cy="6553200"/>
          </a:xfrm>
        </p:spPr>
        <p:txBody>
          <a:bodyPr>
            <a:noAutofit/>
          </a:bodyPr>
          <a:p>
            <a:pPr algn="l">
              <a:buFont typeface="Arial" panose="020B0604020202020204" pitchFamily="34" charset="0"/>
              <a:buChar char="•"/>
            </a:pPr>
            <a:r>
              <a:rPr b="1" dirty="0" sz="3200" lang="en-US">
                <a:latin typeface="Times New Roman" pitchFamily="18" charset="0"/>
                <a:cs typeface="Times New Roman" pitchFamily="18" charset="0"/>
              </a:rPr>
              <a:t>Essential nutrients</a:t>
            </a:r>
            <a:r>
              <a:rPr dirty="0" sz="3200" lang="en-US">
                <a:latin typeface="Times New Roman" pitchFamily="18" charset="0"/>
                <a:cs typeface="Times New Roman" pitchFamily="18" charset="0"/>
              </a:rPr>
              <a:t> A nutrient that cannot be synthesized in the body, therefore must be eaten in the diet or </a:t>
            </a:r>
            <a:r>
              <a:rPr b="0" dirty="0" sz="2000" i="0" lang="en-US">
                <a:solidFill>
                  <a:srgbClr val="202124"/>
                </a:solidFill>
                <a:effectLst/>
                <a:latin typeface="arial" panose="020B0604020202020204" pitchFamily="34" charset="0"/>
              </a:rPr>
              <a:t>are compounds that the body can't make or can't make in sufficient quantity. According to the World Health Organization , these </a:t>
            </a:r>
            <a:r>
              <a:rPr b="1" dirty="0" sz="2000" i="0" lang="en-US">
                <a:solidFill>
                  <a:srgbClr val="202124"/>
                </a:solidFill>
                <a:effectLst/>
                <a:latin typeface="arial" panose="020B0604020202020204" pitchFamily="34" charset="0"/>
              </a:rPr>
              <a:t>nutrients</a:t>
            </a:r>
            <a:r>
              <a:rPr b="0" dirty="0" sz="2000" i="0" lang="en-US">
                <a:solidFill>
                  <a:srgbClr val="202124"/>
                </a:solidFill>
                <a:effectLst/>
                <a:latin typeface="arial" panose="020B0604020202020204" pitchFamily="34" charset="0"/>
              </a:rPr>
              <a:t> must come from food, and they're vital for disease prevention, growth, and good health.</a:t>
            </a:r>
            <a:r>
              <a:rPr b="0" dirty="0" sz="3200" i="0" lang="en-US">
                <a:solidFill>
                  <a:srgbClr val="202124"/>
                </a:solidFill>
                <a:effectLst/>
                <a:latin typeface="Times New Roman" pitchFamily="18" charset="0"/>
                <a:cs typeface="Times New Roman" pitchFamily="18" charset="0"/>
              </a:rPr>
              <a:t> </a:t>
            </a:r>
            <a:r>
              <a:rPr b="1" dirty="0" sz="1400" i="0" lang="en-US">
                <a:solidFill>
                  <a:srgbClr val="202124"/>
                </a:solidFill>
                <a:effectLst/>
                <a:latin typeface="Google Sans"/>
              </a:rPr>
              <a:t>There are seven major classes of nutrients: carbohydrates, fats, dietary fiber, minerals, proteins, vitamins, and water.</a:t>
            </a:r>
            <a:endParaRPr dirty="0" sz="3200" lang="en-US">
              <a:latin typeface="Times New Roman" pitchFamily="18" charset="0"/>
              <a:cs typeface="Times New Roman" pitchFamily="18" charset="0"/>
            </a:endParaRPr>
          </a:p>
          <a:p>
            <a:r>
              <a:rPr b="1" dirty="0" sz="3200" lang="en-US">
                <a:latin typeface="Times New Roman" pitchFamily="18" charset="0"/>
                <a:cs typeface="Times New Roman" pitchFamily="18" charset="0"/>
              </a:rPr>
              <a:t>Non essential nutrient </a:t>
            </a:r>
            <a:r>
              <a:rPr dirty="0" sz="3200" lang="en-US">
                <a:latin typeface="Times New Roman" pitchFamily="18" charset="0"/>
                <a:cs typeface="Times New Roman" pitchFamily="18" charset="0"/>
              </a:rPr>
              <a:t>– Those nutrients that can be synthesized in the body or </a:t>
            </a:r>
            <a:r>
              <a:rPr b="0" dirty="0" sz="2000" i="0" lang="en-US">
                <a:solidFill>
                  <a:srgbClr val="202124"/>
                </a:solidFill>
                <a:effectLst/>
                <a:latin typeface="arial" panose="020B0604020202020204" pitchFamily="34" charset="0"/>
              </a:rPr>
              <a:t>an be synthesized by the human body, so they need not be obtained directly from food </a:t>
            </a:r>
            <a:r>
              <a:rPr b="0" dirty="0" sz="2000" i="0" lang="en-US" err="1">
                <a:solidFill>
                  <a:srgbClr val="202124"/>
                </a:solidFill>
                <a:effectLst/>
                <a:latin typeface="arial" panose="020B0604020202020204" pitchFamily="34" charset="0"/>
              </a:rPr>
              <a:t>eg</a:t>
            </a:r>
            <a:r>
              <a:rPr b="0" dirty="0" sz="2000" i="0" lang="en-US">
                <a:solidFill>
                  <a:srgbClr val="202124"/>
                </a:solidFill>
                <a:effectLst/>
                <a:latin typeface="arial" panose="020B0604020202020204" pitchFamily="34" charset="0"/>
              </a:rPr>
              <a:t> dietary </a:t>
            </a:r>
            <a:r>
              <a:rPr b="0" dirty="0" sz="2000" i="0" lang="en-US" err="1">
                <a:solidFill>
                  <a:srgbClr val="202124"/>
                </a:solidFill>
                <a:effectLst/>
                <a:latin typeface="arial" panose="020B0604020202020204" pitchFamily="34" charset="0"/>
              </a:rPr>
              <a:t>fibre</a:t>
            </a:r>
            <a:r>
              <a:rPr b="0" dirty="0" sz="2000" i="0" lang="en-US">
                <a:solidFill>
                  <a:srgbClr val="202124"/>
                </a:solidFill>
                <a:effectLst/>
                <a:latin typeface="arial" panose="020B0604020202020204" pitchFamily="34" charset="0"/>
              </a:rPr>
              <a:t>, non essential AA</a:t>
            </a:r>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653" name="Content Placeholder 1"/>
          <p:cNvSpPr>
            <a:spLocks noGrp="1"/>
          </p:cNvSpPr>
          <p:nvPr>
            <p:ph idx="1"/>
          </p:nvPr>
        </p:nvSpPr>
        <p:spPr>
          <a:xfrm>
            <a:off x="228600" y="304800"/>
            <a:ext cx="8534400" cy="5702491"/>
          </a:xfrm>
        </p:spPr>
        <p:txBody>
          <a:bodyPr>
            <a:normAutofit/>
          </a:bodyPr>
          <a:p>
            <a:pPr indent="0" marL="109728">
              <a:buNone/>
            </a:pPr>
            <a:r>
              <a:rPr b="1" dirty="0" sz="3200" lang="en-US" u="sng"/>
              <a:t>FAT SOLUBLE VITAMINS</a:t>
            </a:r>
          </a:p>
          <a:p>
            <a:r>
              <a:rPr dirty="0" lang="en-US"/>
              <a:t>Vitamin A (Retinol) – Foods include cream, </a:t>
            </a:r>
            <a:r>
              <a:rPr dirty="0" lang="en-US" err="1"/>
              <a:t>eggyolk</a:t>
            </a:r>
            <a:r>
              <a:rPr dirty="0" lang="en-US"/>
              <a:t>, liver, fish oil, milk, cheese, green vegetables, orange </a:t>
            </a:r>
            <a:r>
              <a:rPr dirty="0" lang="en-US" err="1"/>
              <a:t>coloured</a:t>
            </a:r>
            <a:r>
              <a:rPr dirty="0" lang="en-US"/>
              <a:t> fruit, carrots and butter. </a:t>
            </a:r>
          </a:p>
          <a:p>
            <a:r>
              <a:rPr dirty="0" lang="en-US"/>
              <a:t>Function </a:t>
            </a:r>
          </a:p>
          <a:p>
            <a:pPr indent="-514350" marL="624078">
              <a:buFont typeface="+mj-lt"/>
              <a:buAutoNum type="arabicPeriod"/>
            </a:pPr>
            <a:r>
              <a:rPr dirty="0" lang="en-US"/>
              <a:t>Generation of rhodopsin (light sensitive pigment)</a:t>
            </a:r>
          </a:p>
          <a:p>
            <a:pPr indent="-514350" marL="624078">
              <a:buFont typeface="+mj-lt"/>
              <a:buAutoNum type="arabicPeriod"/>
            </a:pPr>
            <a:r>
              <a:rPr dirty="0" lang="en-US"/>
              <a:t>Cell growth and differentiation </a:t>
            </a:r>
            <a:r>
              <a:rPr dirty="0" lang="en-US" err="1"/>
              <a:t>esp</a:t>
            </a:r>
            <a:r>
              <a:rPr dirty="0" lang="en-US"/>
              <a:t> epithelial cells covering internal and external organs</a:t>
            </a:r>
          </a:p>
          <a:p>
            <a:pPr indent="-514350" marL="624078">
              <a:buFont typeface="+mj-lt"/>
              <a:buAutoNum type="arabicPeriod"/>
            </a:pPr>
            <a:r>
              <a:rPr dirty="0" lang="en-US"/>
              <a:t>Promote immunity and defense against infection</a:t>
            </a:r>
          </a:p>
          <a:p>
            <a:pPr indent="-514350" marL="624078">
              <a:buFont typeface="+mj-lt"/>
              <a:buAutoNum type="arabicPeriod"/>
            </a:pPr>
            <a:r>
              <a:rPr dirty="0" lang="en-US"/>
              <a:t>Promote growth </a:t>
            </a:r>
            <a:r>
              <a:rPr dirty="0" lang="en-US" err="1"/>
              <a:t>esp</a:t>
            </a:r>
            <a:r>
              <a:rPr dirty="0" lang="en-US"/>
              <a:t> bones</a:t>
            </a:r>
          </a:p>
          <a:p>
            <a:pPr indent="0" marL="109728">
              <a:buNone/>
            </a:pPr>
            <a:r>
              <a:rPr dirty="0" lang="en-US"/>
              <a:t>Deficiency – Night blindness, xerophthalmia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54" name="Content Placeholder 1"/>
          <p:cNvSpPr>
            <a:spLocks noGrp="1"/>
          </p:cNvSpPr>
          <p:nvPr>
            <p:ph idx="1"/>
          </p:nvPr>
        </p:nvSpPr>
        <p:spPr/>
        <p:txBody>
          <a:bodyPr/>
          <a:p>
            <a:r>
              <a:rPr dirty="0" lang="en-US"/>
              <a:t>Found in animal fats (eggs, butter, cheese, fish liver oils).</a:t>
            </a:r>
          </a:p>
          <a:p>
            <a:r>
              <a:rPr dirty="0" lang="en-US"/>
              <a:t>Function</a:t>
            </a:r>
          </a:p>
          <a:p>
            <a:pPr indent="-514350" marL="624078">
              <a:buFont typeface="+mj-lt"/>
              <a:buAutoNum type="arabicPeriod"/>
            </a:pPr>
            <a:r>
              <a:rPr dirty="0" lang="en-US"/>
              <a:t>Increase calcium and phosphate absorption</a:t>
            </a:r>
          </a:p>
          <a:p>
            <a:pPr indent="-514350" marL="624078">
              <a:buFont typeface="+mj-lt"/>
              <a:buAutoNum type="arabicPeriod"/>
            </a:pPr>
            <a:r>
              <a:rPr dirty="0" lang="en-US"/>
              <a:t>Calcium and phosphate retention in the kidneys</a:t>
            </a:r>
          </a:p>
          <a:p>
            <a:pPr indent="-514350" marL="624078">
              <a:buFont typeface="+mj-lt"/>
              <a:buAutoNum type="arabicPeriod"/>
            </a:pPr>
            <a:r>
              <a:rPr dirty="0" lang="en-US"/>
              <a:t>Promotes calcification of bones and teeth.</a:t>
            </a:r>
          </a:p>
          <a:p>
            <a:pPr indent="-514350" marL="624078">
              <a:buFont typeface="+mj-lt"/>
              <a:buAutoNum type="arabicPeriod"/>
            </a:pPr>
            <a:endParaRPr dirty="0" lang="en-US"/>
          </a:p>
          <a:p>
            <a:pPr indent="0" marL="109728">
              <a:buNone/>
            </a:pPr>
            <a:r>
              <a:rPr dirty="0" lang="en-US"/>
              <a:t>Deficiency – rickets  in children and </a:t>
            </a:r>
            <a:r>
              <a:rPr dirty="0" lang="en-US" err="1"/>
              <a:t>osteomalacia</a:t>
            </a:r>
            <a:r>
              <a:rPr dirty="0" lang="en-US"/>
              <a:t> in adults</a:t>
            </a:r>
          </a:p>
          <a:p>
            <a:endParaRPr dirty="0" lang="en-US"/>
          </a:p>
        </p:txBody>
      </p:sp>
      <p:sp>
        <p:nvSpPr>
          <p:cNvPr id="1048655" name="Title 2"/>
          <p:cNvSpPr>
            <a:spLocks noGrp="1"/>
          </p:cNvSpPr>
          <p:nvPr>
            <p:ph type="title"/>
          </p:nvPr>
        </p:nvSpPr>
        <p:spPr/>
        <p:txBody>
          <a:bodyPr>
            <a:normAutofit fontScale="90000"/>
          </a:bodyPr>
          <a:p>
            <a:r>
              <a:rPr b="0" dirty="0" lang="en-US" u="sng"/>
              <a:t>Vitamin  D </a:t>
            </a:r>
            <a:br>
              <a:rPr b="0" dirty="0" lang="en-US" u="sng"/>
            </a:br>
            <a:endParaRPr b="0" dirty="0" lang="en-US" u="sng"/>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56" name="Content Placeholder 1"/>
          <p:cNvSpPr>
            <a:spLocks noGrp="1"/>
          </p:cNvSpPr>
          <p:nvPr>
            <p:ph idx="1"/>
          </p:nvPr>
        </p:nvSpPr>
        <p:spPr/>
        <p:txBody>
          <a:bodyPr/>
          <a:p>
            <a:r>
              <a:rPr dirty="0" lang="en-US"/>
              <a:t>Found in nuts, </a:t>
            </a:r>
            <a:r>
              <a:rPr dirty="0" lang="en-US" err="1"/>
              <a:t>eggyolk</a:t>
            </a:r>
            <a:r>
              <a:rPr dirty="0" lang="en-US"/>
              <a:t>, wheat germ, whole cereal, milk and butter.</a:t>
            </a:r>
          </a:p>
          <a:p>
            <a:r>
              <a:rPr dirty="0" lang="en-US"/>
              <a:t>Function</a:t>
            </a:r>
          </a:p>
          <a:p>
            <a:pPr indent="-514350" marL="624078">
              <a:buFont typeface="+mj-lt"/>
              <a:buAutoNum type="arabicPeriod"/>
            </a:pPr>
            <a:r>
              <a:rPr dirty="0" lang="en-US"/>
              <a:t>Antioxidant</a:t>
            </a:r>
          </a:p>
          <a:p>
            <a:pPr indent="-514350" marL="624078">
              <a:buFont typeface="+mj-lt"/>
              <a:buAutoNum type="arabicPeriod"/>
            </a:pPr>
            <a:r>
              <a:rPr dirty="0" lang="en-US"/>
              <a:t>Protect against CAD</a:t>
            </a:r>
          </a:p>
        </p:txBody>
      </p:sp>
      <p:sp>
        <p:nvSpPr>
          <p:cNvPr id="1048657" name="Title 2"/>
          <p:cNvSpPr>
            <a:spLocks noGrp="1"/>
          </p:cNvSpPr>
          <p:nvPr>
            <p:ph type="title"/>
          </p:nvPr>
        </p:nvSpPr>
        <p:spPr/>
        <p:txBody>
          <a:bodyPr/>
          <a:p>
            <a:r>
              <a:rPr dirty="0" lang="en-US"/>
              <a:t>Vitamin E (</a:t>
            </a:r>
            <a:r>
              <a:rPr dirty="0" lang="en-US" err="1"/>
              <a:t>tocophel</a:t>
            </a:r>
            <a:r>
              <a:rPr dirty="0" lang="en-US"/>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658" name="Content Placeholder 1"/>
          <p:cNvSpPr>
            <a:spLocks noGrp="1"/>
          </p:cNvSpPr>
          <p:nvPr>
            <p:ph idx="1"/>
          </p:nvPr>
        </p:nvSpPr>
        <p:spPr/>
        <p:txBody>
          <a:bodyPr/>
          <a:p>
            <a:r>
              <a:rPr dirty="0" lang="en-US"/>
              <a:t>Sources are liver, vegetable oils, green leafy vegetables.</a:t>
            </a:r>
          </a:p>
          <a:p>
            <a:r>
              <a:rPr dirty="0" lang="en-US"/>
              <a:t>Synthesized by bacteria in the LI.</a:t>
            </a:r>
          </a:p>
          <a:p>
            <a:r>
              <a:rPr dirty="0" lang="en-US"/>
              <a:t>Liver require Vit K for production of prothrombin and clotting factors (VII, IX, X).</a:t>
            </a:r>
          </a:p>
          <a:p>
            <a:r>
              <a:rPr dirty="0" lang="en-US"/>
              <a:t>Function- Essential for blood clotting</a:t>
            </a:r>
          </a:p>
          <a:p>
            <a:pPr indent="0" marL="109728">
              <a:buNone/>
            </a:pPr>
            <a:r>
              <a:rPr dirty="0" lang="en-US"/>
              <a:t>Deficiency – Prevents normal blood coagulation</a:t>
            </a:r>
          </a:p>
        </p:txBody>
      </p:sp>
      <p:sp>
        <p:nvSpPr>
          <p:cNvPr id="1048659" name="Title 2"/>
          <p:cNvSpPr>
            <a:spLocks noGrp="1"/>
          </p:cNvSpPr>
          <p:nvPr>
            <p:ph type="title"/>
          </p:nvPr>
        </p:nvSpPr>
        <p:spPr/>
        <p:txBody>
          <a:bodyPr/>
          <a:p>
            <a:r>
              <a:rPr dirty="0" lang="en-US" u="sng"/>
              <a:t>Vitamin 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660" name="Content Placeholder 2"/>
          <p:cNvSpPr>
            <a:spLocks noGrp="1"/>
          </p:cNvSpPr>
          <p:nvPr>
            <p:ph idx="1"/>
          </p:nvPr>
        </p:nvSpPr>
        <p:spPr>
          <a:xfrm>
            <a:off x="228600" y="838200"/>
            <a:ext cx="8763000" cy="5791200"/>
          </a:xfrm>
        </p:spPr>
        <p:txBody>
          <a:bodyPr>
            <a:normAutofit fontScale="90625" lnSpcReduction="10000"/>
          </a:bodyPr>
          <a:p>
            <a:pPr indent="-457200" marL="457200">
              <a:lnSpc>
                <a:spcPct val="80000"/>
              </a:lnSpc>
            </a:pPr>
            <a:r>
              <a:rPr dirty="0" sz="3200" lang="en-US">
                <a:latin typeface="Times New Roman" pitchFamily="18" charset="0"/>
                <a:cs typeface="Times New Roman" pitchFamily="18" charset="0"/>
              </a:rPr>
              <a:t>The </a:t>
            </a:r>
            <a:r>
              <a:rPr b="1" dirty="0" sz="3200" lang="en-US">
                <a:latin typeface="Times New Roman" pitchFamily="18" charset="0"/>
                <a:cs typeface="Times New Roman" pitchFamily="18" charset="0"/>
              </a:rPr>
              <a:t>B vitamins</a:t>
            </a:r>
            <a:r>
              <a:rPr dirty="0" sz="3200" lang="en-US">
                <a:latin typeface="Times New Roman" pitchFamily="18" charset="0"/>
                <a:cs typeface="Times New Roman" pitchFamily="18" charset="0"/>
              </a:rPr>
              <a:t> are a group of water-soluble </a:t>
            </a:r>
            <a:r>
              <a:rPr dirty="0" sz="3200" lang="en-US">
                <a:latin typeface="Times New Roman" pitchFamily="18" charset="0"/>
                <a:cs typeface="Times New Roman" pitchFamily="18" charset="0"/>
                <a:hlinkClick r:id="rId1" tooltip="Vitamin"/>
              </a:rPr>
              <a:t>vitamins</a:t>
            </a:r>
            <a:r>
              <a:rPr dirty="0" sz="3200" lang="en-US">
                <a:latin typeface="Times New Roman" pitchFamily="18" charset="0"/>
                <a:cs typeface="Times New Roman" pitchFamily="18" charset="0"/>
              </a:rPr>
              <a:t> that promote enzyme activities involved in chemical breakdown (catabolism) of nutrients to release energy.</a:t>
            </a:r>
            <a:endParaRPr b="1" dirty="0" sz="3200" lang="en-US">
              <a:latin typeface="Times New Roman" pitchFamily="18" charset="0"/>
              <a:cs typeface="Times New Roman" pitchFamily="18" charset="0"/>
            </a:endParaRPr>
          </a:p>
          <a:p>
            <a:pPr indent="-457200" marL="457200">
              <a:lnSpc>
                <a:spcPct val="80000"/>
              </a:lnSpc>
            </a:pPr>
            <a:r>
              <a:rPr b="1" dirty="0" sz="3200" lang="en-US">
                <a:latin typeface="Times New Roman" pitchFamily="18" charset="0"/>
                <a:cs typeface="Times New Roman" pitchFamily="18" charset="0"/>
              </a:rPr>
              <a:t>They include the following:</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B1</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2" tooltip="Thiamine"/>
              </a:rPr>
              <a:t>thiamin</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B2</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3" tooltip="Riboflavin"/>
              </a:rPr>
              <a:t>riboflavin</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B3</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4" tooltip="Niacin"/>
              </a:rPr>
              <a:t>niacin</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B5</a:t>
            </a:r>
            <a:r>
              <a:rPr dirty="0" sz="3200" lang="en-US">
                <a:latin typeface="Times New Roman" pitchFamily="18" charset="0"/>
                <a:cs typeface="Times New Roman" pitchFamily="18" charset="0"/>
              </a:rPr>
              <a:t> (</a:t>
            </a:r>
            <a:r>
              <a:rPr dirty="0" sz="3200" lang="en-US" err="1">
                <a:latin typeface="Times New Roman" pitchFamily="18" charset="0"/>
                <a:cs typeface="Times New Roman" pitchFamily="18" charset="0"/>
                <a:hlinkClick r:id="rId5" tooltip="Pantothenic acid"/>
              </a:rPr>
              <a:t>pantothenic</a:t>
            </a:r>
            <a:r>
              <a:rPr dirty="0" sz="3200" lang="en-US">
                <a:latin typeface="Times New Roman" pitchFamily="18" charset="0"/>
                <a:cs typeface="Times New Roman" pitchFamily="18" charset="0"/>
                <a:hlinkClick r:id="rId5" tooltip="Pantothenic acid"/>
              </a:rPr>
              <a:t> acid</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B6</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6" tooltip="Pyridoxine"/>
              </a:rPr>
              <a:t>pyridoxine</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7" tooltip="Pyridoxal"/>
              </a:rPr>
              <a:t>pyridoxal</a:t>
            </a:r>
            <a:r>
              <a:rPr dirty="0" sz="3200" lang="en-US">
                <a:latin typeface="Times New Roman" pitchFamily="18" charset="0"/>
                <a:cs typeface="Times New Roman" pitchFamily="18" charset="0"/>
              </a:rPr>
              <a:t>, or </a:t>
            </a:r>
            <a:r>
              <a:rPr dirty="0" sz="3200" lang="en-US">
                <a:latin typeface="Times New Roman" pitchFamily="18" charset="0"/>
                <a:cs typeface="Times New Roman" pitchFamily="18" charset="0"/>
                <a:hlinkClick r:id="rId8" tooltip="Pyridoxamine"/>
              </a:rPr>
              <a:t>pyridoxamine</a:t>
            </a:r>
            <a:r>
              <a:rPr dirty="0" sz="3200" lang="en-US">
                <a:latin typeface="Times New Roman" pitchFamily="18" charset="0"/>
                <a:cs typeface="Times New Roman" pitchFamily="18" charset="0"/>
              </a:rPr>
              <a:t>, or </a:t>
            </a:r>
            <a:r>
              <a:rPr dirty="0" sz="3200" lang="en-US">
                <a:latin typeface="Times New Roman" pitchFamily="18" charset="0"/>
                <a:cs typeface="Times New Roman" pitchFamily="18" charset="0"/>
                <a:hlinkClick r:id="rId9" tooltip="Pyridoxine hydrochloride"/>
              </a:rPr>
              <a:t>pyridoxine hydrochloride</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B7</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10" tooltip="Biotin"/>
              </a:rPr>
              <a:t>biotin</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B9</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11" tooltip="Folic acid"/>
              </a:rPr>
              <a:t>folic acid</a:t>
            </a:r>
            <a:r>
              <a:rPr dirty="0" sz="3200" lang="en-US">
                <a:latin typeface="Times New Roman" pitchFamily="18" charset="0"/>
                <a:cs typeface="Times New Roman" pitchFamily="18" charset="0"/>
              </a:rPr>
              <a:t>) </a:t>
            </a:r>
          </a:p>
          <a:p>
            <a:pPr indent="-457200" marL="457200">
              <a:lnSpc>
                <a:spcPct val="80000"/>
              </a:lnSpc>
              <a:buFont typeface="Wingdings" pitchFamily="2" charset="2"/>
              <a:buAutoNum type="arabicPeriod"/>
            </a:pPr>
            <a:r>
              <a:rPr b="1" dirty="0" sz="3200" lang="en-US">
                <a:latin typeface="Times New Roman" pitchFamily="18" charset="0"/>
                <a:cs typeface="Times New Roman" pitchFamily="18" charset="0"/>
              </a:rPr>
              <a:t>Vitamin B12</a:t>
            </a:r>
            <a:r>
              <a:rPr dirty="0" sz="3200" lang="en-US">
                <a:latin typeface="Times New Roman" pitchFamily="18" charset="0"/>
                <a:cs typeface="Times New Roman" pitchFamily="18" charset="0"/>
              </a:rPr>
              <a:t> (various </a:t>
            </a:r>
            <a:r>
              <a:rPr dirty="0" sz="3200" lang="en-US">
                <a:latin typeface="Times New Roman" pitchFamily="18" charset="0"/>
                <a:cs typeface="Times New Roman" pitchFamily="18" charset="0"/>
                <a:hlinkClick r:id="rId12" tooltip="Cobalamin"/>
              </a:rPr>
              <a:t>cobalamins</a:t>
            </a:r>
            <a:r>
              <a:rPr dirty="0" sz="3200" lang="en-US">
                <a:latin typeface="Times New Roman" pitchFamily="18" charset="0"/>
                <a:cs typeface="Times New Roman" pitchFamily="18" charset="0"/>
              </a:rPr>
              <a:t>; commonly </a:t>
            </a:r>
            <a:r>
              <a:rPr dirty="0" sz="3200" lang="en-US">
                <a:latin typeface="Times New Roman" pitchFamily="18" charset="0"/>
                <a:cs typeface="Times New Roman" pitchFamily="18" charset="0"/>
                <a:hlinkClick r:id="rId13" tooltip="Cyanocobalamin"/>
              </a:rPr>
              <a:t>cyanocobalamin</a:t>
            </a:r>
            <a:r>
              <a:rPr dirty="0" sz="3200" lang="en-US">
                <a:latin typeface="Times New Roman" pitchFamily="18" charset="0"/>
                <a:cs typeface="Times New Roman" pitchFamily="18" charset="0"/>
              </a:rPr>
              <a:t> in vitamin supplements) </a:t>
            </a:r>
          </a:p>
          <a:p>
            <a:pPr indent="-457200" marL="457200">
              <a:lnSpc>
                <a:spcPct val="80000"/>
              </a:lnSpc>
              <a:buFont typeface="Wingdings" pitchFamily="2" charset="2"/>
              <a:buAutoNum type="arabicPeriod"/>
            </a:pPr>
            <a:endParaRPr dirty="0" sz="3200" lang="en-US">
              <a:latin typeface="Times New Roman" pitchFamily="18" charset="0"/>
              <a:cs typeface="Times New Roman" pitchFamily="18" charset="0"/>
            </a:endParaRPr>
          </a:p>
          <a:p>
            <a:pPr indent="-457200" marL="457200">
              <a:lnSpc>
                <a:spcPct val="80000"/>
              </a:lnSpc>
              <a:buNone/>
            </a:pPr>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p:txBody>
      </p:sp>
      <p:sp>
        <p:nvSpPr>
          <p:cNvPr id="1048661" name="Title 1"/>
          <p:cNvSpPr>
            <a:spLocks noGrp="1"/>
          </p:cNvSpPr>
          <p:nvPr>
            <p:ph type="title"/>
          </p:nvPr>
        </p:nvSpPr>
        <p:spPr>
          <a:xfrm>
            <a:off x="228600" y="152400"/>
            <a:ext cx="8458200" cy="685800"/>
          </a:xfrm>
        </p:spPr>
        <p:txBody>
          <a:bodyPr>
            <a:normAutofit/>
          </a:bodyPr>
          <a:p>
            <a:pPr algn="l"/>
            <a:r>
              <a:rPr b="1" dirty="0" lang="en-US" u="sng">
                <a:effectLst>
                  <a:outerShdw algn="tl" blurRad="38100" dir="2700000" dist="38100">
                    <a:srgbClr val="C0C0C0"/>
                  </a:outerShdw>
                </a:effectLst>
              </a:rPr>
              <a:t>THE B-COMPLEX VITAMINS, </a:t>
            </a:r>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662" name="Content Placeholder 2"/>
          <p:cNvSpPr>
            <a:spLocks noGrp="1"/>
          </p:cNvSpPr>
          <p:nvPr>
            <p:ph idx="1"/>
          </p:nvPr>
        </p:nvSpPr>
        <p:spPr>
          <a:xfrm>
            <a:off x="228600" y="304800"/>
            <a:ext cx="8763000" cy="6324600"/>
          </a:xfrm>
        </p:spPr>
        <p:txBody>
          <a:bodyPr>
            <a:normAutofit/>
          </a:bodyPr>
          <a:p>
            <a:pPr>
              <a:buNone/>
            </a:pPr>
            <a:r>
              <a:rPr b="1" dirty="0" sz="3200" lang="en-US" u="sng">
                <a:latin typeface="Times New Roman" pitchFamily="18" charset="0"/>
                <a:cs typeface="Times New Roman" pitchFamily="18" charset="0"/>
              </a:rPr>
              <a:t>General Benefits of Vit. B complex</a:t>
            </a:r>
          </a:p>
          <a:p>
            <a:pPr indent="-457200" marL="457200">
              <a:lnSpc>
                <a:spcPct val="90000"/>
              </a:lnSpc>
              <a:buNone/>
            </a:pPr>
            <a:r>
              <a:rPr b="1" dirty="0" sz="3200" lang="en-US">
                <a:effectLst>
                  <a:outerShdw algn="tl" blurRad="38100" dir="2700000" dist="38100">
                    <a:srgbClr val="C0C0C0"/>
                  </a:outerShdw>
                </a:effectLst>
                <a:latin typeface="Times New Roman" pitchFamily="18" charset="0"/>
                <a:cs typeface="Times New Roman" pitchFamily="18" charset="0"/>
              </a:rPr>
              <a:t>The B vitamins may be necessary in order to:</a:t>
            </a:r>
          </a:p>
          <a:p>
            <a:pPr indent="-457200" marL="457200">
              <a:lnSpc>
                <a:spcPct val="90000"/>
              </a:lnSpc>
              <a:buFont typeface="Wingdings" pitchFamily="2" charset="2"/>
              <a:buAutoNum type="arabicPeriod"/>
            </a:pPr>
            <a:r>
              <a:rPr dirty="0" sz="3200" lang="en-US">
                <a:latin typeface="Times New Roman" pitchFamily="18" charset="0"/>
                <a:cs typeface="Times New Roman" pitchFamily="18" charset="0"/>
              </a:rPr>
              <a:t>Support and increase the rate of </a:t>
            </a:r>
            <a:r>
              <a:rPr dirty="0" sz="3200" lang="en-US">
                <a:latin typeface="Times New Roman" pitchFamily="18" charset="0"/>
                <a:cs typeface="Times New Roman" pitchFamily="18" charset="0"/>
                <a:hlinkClick r:id="rId1" tooltip="Metabolism"/>
              </a:rPr>
              <a:t>metabolism</a:t>
            </a:r>
            <a:r>
              <a:rPr dirty="0" sz="3200" lang="en-US">
                <a:latin typeface="Times New Roman" pitchFamily="18" charset="0"/>
                <a:cs typeface="Times New Roman" pitchFamily="18" charset="0"/>
              </a:rPr>
              <a:t> </a:t>
            </a:r>
          </a:p>
          <a:p>
            <a:pPr indent="-457200" marL="457200">
              <a:lnSpc>
                <a:spcPct val="90000"/>
              </a:lnSpc>
              <a:buFont typeface="Wingdings" pitchFamily="2" charset="2"/>
              <a:buAutoNum type="arabicPeriod"/>
            </a:pPr>
            <a:r>
              <a:rPr dirty="0" sz="3200" lang="en-US">
                <a:latin typeface="Times New Roman" pitchFamily="18" charset="0"/>
                <a:cs typeface="Times New Roman" pitchFamily="18" charset="0"/>
              </a:rPr>
              <a:t>Maintain healthy skin and muscle tone </a:t>
            </a:r>
          </a:p>
          <a:p>
            <a:pPr indent="-457200" marL="457200">
              <a:lnSpc>
                <a:spcPct val="90000"/>
              </a:lnSpc>
              <a:buFont typeface="Wingdings" pitchFamily="2" charset="2"/>
              <a:buAutoNum type="arabicPeriod"/>
            </a:pPr>
            <a:r>
              <a:rPr dirty="0" sz="3200" lang="en-US">
                <a:latin typeface="Times New Roman" pitchFamily="18" charset="0"/>
                <a:cs typeface="Times New Roman" pitchFamily="18" charset="0"/>
              </a:rPr>
              <a:t>Enhance </a:t>
            </a:r>
            <a:r>
              <a:rPr dirty="0" sz="3200" lang="en-US">
                <a:latin typeface="Times New Roman" pitchFamily="18" charset="0"/>
                <a:cs typeface="Times New Roman" pitchFamily="18" charset="0"/>
                <a:hlinkClick r:id="rId2" tooltip="Immune system"/>
              </a:rPr>
              <a:t>immune</a:t>
            </a:r>
            <a:r>
              <a:rPr dirty="0" sz="3200" lang="en-US">
                <a:latin typeface="Times New Roman" pitchFamily="18" charset="0"/>
                <a:cs typeface="Times New Roman" pitchFamily="18" charset="0"/>
              </a:rPr>
              <a:t> and </a:t>
            </a:r>
            <a:r>
              <a:rPr dirty="0" sz="3200" lang="en-US">
                <a:latin typeface="Times New Roman" pitchFamily="18" charset="0"/>
                <a:cs typeface="Times New Roman" pitchFamily="18" charset="0"/>
                <a:hlinkClick r:id="rId3" tooltip="Nervous system"/>
              </a:rPr>
              <a:t>nervous system</a:t>
            </a:r>
            <a:r>
              <a:rPr dirty="0" sz="3200" lang="en-US">
                <a:latin typeface="Times New Roman" pitchFamily="18" charset="0"/>
                <a:cs typeface="Times New Roman" pitchFamily="18" charset="0"/>
              </a:rPr>
              <a:t> function </a:t>
            </a:r>
          </a:p>
          <a:p>
            <a:pPr indent="-457200" marL="457200">
              <a:lnSpc>
                <a:spcPct val="90000"/>
              </a:lnSpc>
              <a:buFont typeface="Wingdings" pitchFamily="2" charset="2"/>
              <a:buAutoNum type="arabicPeriod"/>
            </a:pPr>
            <a:r>
              <a:rPr dirty="0" sz="3200" lang="en-US">
                <a:latin typeface="Times New Roman" pitchFamily="18" charset="0"/>
                <a:cs typeface="Times New Roman" pitchFamily="18" charset="0"/>
              </a:rPr>
              <a:t>Promote </a:t>
            </a:r>
            <a:r>
              <a:rPr dirty="0" sz="3200" lang="en-US">
                <a:latin typeface="Times New Roman" pitchFamily="18" charset="0"/>
                <a:cs typeface="Times New Roman" pitchFamily="18" charset="0"/>
                <a:hlinkClick r:id="rId4" tooltip="Cell growth"/>
              </a:rPr>
              <a:t>cell growth</a:t>
            </a:r>
            <a:r>
              <a:rPr dirty="0" sz="3200" lang="en-US">
                <a:latin typeface="Times New Roman" pitchFamily="18" charset="0"/>
                <a:cs typeface="Times New Roman" pitchFamily="18" charset="0"/>
              </a:rPr>
              <a:t> and </a:t>
            </a:r>
            <a:r>
              <a:rPr dirty="0" sz="3200" lang="en-US">
                <a:latin typeface="Times New Roman" pitchFamily="18" charset="0"/>
                <a:cs typeface="Times New Roman" pitchFamily="18" charset="0"/>
                <a:hlinkClick r:id="rId5" tooltip="Cell division"/>
              </a:rPr>
              <a:t>division</a:t>
            </a:r>
            <a:r>
              <a:rPr dirty="0" sz="3200" lang="en-US">
                <a:latin typeface="Times New Roman" pitchFamily="18" charset="0"/>
                <a:cs typeface="Times New Roman" pitchFamily="18" charset="0"/>
              </a:rPr>
              <a:t>, including that of the </a:t>
            </a:r>
            <a:r>
              <a:rPr dirty="0" sz="3200" lang="en-US">
                <a:latin typeface="Times New Roman" pitchFamily="18" charset="0"/>
                <a:cs typeface="Times New Roman" pitchFamily="18" charset="0"/>
                <a:hlinkClick r:id="rId6" tooltip="Red blood cell"/>
              </a:rPr>
              <a:t>red blood cells</a:t>
            </a:r>
            <a:r>
              <a:rPr dirty="0" sz="3200" lang="en-US">
                <a:latin typeface="Times New Roman" pitchFamily="18" charset="0"/>
                <a:cs typeface="Times New Roman" pitchFamily="18" charset="0"/>
              </a:rPr>
              <a:t> that help prevent </a:t>
            </a:r>
            <a:r>
              <a:rPr dirty="0" sz="3200" lang="en-US">
                <a:latin typeface="Times New Roman" pitchFamily="18" charset="0"/>
                <a:cs typeface="Times New Roman" pitchFamily="18" charset="0"/>
                <a:hlinkClick r:id="rId7" tooltip="Anemia"/>
              </a:rPr>
              <a:t>anemia</a:t>
            </a:r>
            <a:r>
              <a:rPr dirty="0" sz="3200" lang="en-US">
                <a:latin typeface="Times New Roman" pitchFamily="18" charset="0"/>
                <a:cs typeface="Times New Roman" pitchFamily="18" charset="0"/>
              </a:rPr>
              <a:t> </a:t>
            </a:r>
          </a:p>
          <a:p>
            <a:pPr indent="-457200" marL="457200">
              <a:lnSpc>
                <a:spcPct val="90000"/>
              </a:lnSpc>
              <a:buFont typeface="Wingdings" pitchFamily="2" charset="2"/>
              <a:buAutoNum type="arabicPeriod"/>
            </a:pPr>
            <a:r>
              <a:rPr dirty="0" sz="3200" lang="en-US">
                <a:latin typeface="Times New Roman" pitchFamily="18" charset="0"/>
                <a:cs typeface="Times New Roman" pitchFamily="18" charset="0"/>
              </a:rPr>
              <a:t>Reduce the risk of </a:t>
            </a:r>
            <a:r>
              <a:rPr dirty="0" sz="3200" lang="en-US">
                <a:latin typeface="Times New Roman" pitchFamily="18" charset="0"/>
                <a:cs typeface="Times New Roman" pitchFamily="18" charset="0"/>
                <a:hlinkClick r:id="rId8" tooltip="Pancreatic cancer"/>
              </a:rPr>
              <a:t>pancreatic cancer</a:t>
            </a:r>
            <a:r>
              <a:rPr dirty="0" sz="3200" lang="en-US">
                <a:latin typeface="Times New Roman" pitchFamily="18" charset="0"/>
                <a:cs typeface="Times New Roman" pitchFamily="18" charset="0"/>
              </a:rPr>
              <a:t> - one of the most lethal forms of cancer - when consumed in food, but not when ingested in vitamin tablet form.</a:t>
            </a:r>
          </a:p>
          <a:p>
            <a:pPr>
              <a:buNone/>
            </a:pPr>
            <a:endParaRPr dirty="0" lang="en-US">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663" name="Content Placeholder 2"/>
          <p:cNvSpPr>
            <a:spLocks noGrp="1"/>
          </p:cNvSpPr>
          <p:nvPr>
            <p:ph idx="1"/>
          </p:nvPr>
        </p:nvSpPr>
        <p:spPr>
          <a:xfrm>
            <a:off x="228600" y="914400"/>
            <a:ext cx="8686800" cy="5638800"/>
          </a:xfrm>
        </p:spPr>
        <p:txBody>
          <a:bodyPr>
            <a:normAutofit/>
          </a:bodyPr>
          <a:p>
            <a:pPr>
              <a:lnSpc>
                <a:spcPct val="90000"/>
              </a:lnSpc>
            </a:pPr>
            <a:r>
              <a:rPr dirty="0" sz="3200" lang="en-US">
                <a:latin typeface="Times New Roman" pitchFamily="18" charset="0"/>
                <a:cs typeface="Times New Roman" pitchFamily="18" charset="0"/>
              </a:rPr>
              <a:t>B vitamins are found in whole unprocessed foods. </a:t>
            </a:r>
          </a:p>
          <a:p>
            <a:pPr>
              <a:lnSpc>
                <a:spcPct val="90000"/>
              </a:lnSpc>
            </a:pPr>
            <a:r>
              <a:rPr dirty="0" sz="3200" lang="en-US">
                <a:latin typeface="Times New Roman" pitchFamily="18" charset="0"/>
                <a:cs typeface="Times New Roman" pitchFamily="18" charset="0"/>
              </a:rPr>
              <a:t>B vitamins are particularly concentrated in meat such as turkey and tuna, in </a:t>
            </a:r>
            <a:r>
              <a:rPr dirty="0" sz="3200" lang="en-US">
                <a:latin typeface="Times New Roman" pitchFamily="18" charset="0"/>
                <a:cs typeface="Times New Roman" pitchFamily="18" charset="0"/>
                <a:hlinkClick r:id="rId1" tooltip="Liver"/>
              </a:rPr>
              <a:t>liver</a:t>
            </a:r>
            <a:r>
              <a:rPr dirty="0" sz="3200" lang="en-US">
                <a:latin typeface="Times New Roman" pitchFamily="18" charset="0"/>
                <a:cs typeface="Times New Roman" pitchFamily="18" charset="0"/>
              </a:rPr>
              <a:t> and meat products.</a:t>
            </a:r>
          </a:p>
          <a:p>
            <a:pPr>
              <a:lnSpc>
                <a:spcPct val="90000"/>
              </a:lnSpc>
            </a:pPr>
            <a:r>
              <a:rPr dirty="0" sz="3200" lang="en-US">
                <a:latin typeface="Times New Roman" pitchFamily="18" charset="0"/>
                <a:cs typeface="Times New Roman" pitchFamily="18" charset="0"/>
              </a:rPr>
              <a:t>Good sources for B vitamins include: Whole grains, potatoes, bananas, </a:t>
            </a:r>
            <a:r>
              <a:rPr dirty="0" sz="3200" lang="en-US">
                <a:latin typeface="Times New Roman" pitchFamily="18" charset="0"/>
                <a:cs typeface="Times New Roman" pitchFamily="18" charset="0"/>
                <a:hlinkClick r:id="rId2" tooltip="Lentil"/>
              </a:rPr>
              <a:t>lentils</a:t>
            </a:r>
            <a:r>
              <a:rPr dirty="0" sz="3200" lang="en-US">
                <a:latin typeface="Times New Roman" pitchFamily="18" charset="0"/>
                <a:cs typeface="Times New Roman" pitchFamily="18" charset="0"/>
              </a:rPr>
              <a:t>, chili peppers,  beans, </a:t>
            </a:r>
            <a:r>
              <a:rPr dirty="0" sz="3200" lang="en-US">
                <a:latin typeface="Times New Roman" pitchFamily="18" charset="0"/>
                <a:cs typeface="Times New Roman" pitchFamily="18" charset="0"/>
                <a:hlinkClick r:id="rId3" tooltip="Nutritional yeast"/>
              </a:rPr>
              <a:t>nutritional yeast</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4" tooltip="Brewer's yeast"/>
              </a:rPr>
              <a:t>brewer's yeast</a:t>
            </a:r>
            <a:r>
              <a:rPr dirty="0" sz="3200" lang="en-US">
                <a:latin typeface="Times New Roman" pitchFamily="18" charset="0"/>
                <a:cs typeface="Times New Roman" pitchFamily="18" charset="0"/>
              </a:rPr>
              <a:t>, and </a:t>
            </a:r>
            <a:r>
              <a:rPr dirty="0" sz="3200" lang="en-US">
                <a:latin typeface="Times New Roman" pitchFamily="18" charset="0"/>
                <a:cs typeface="Times New Roman" pitchFamily="18" charset="0"/>
                <a:hlinkClick r:id="rId5" tooltip="Molasses"/>
              </a:rPr>
              <a:t>molasses</a:t>
            </a:r>
            <a:r>
              <a:rPr dirty="0" sz="3200" lang="en-US">
                <a:latin typeface="Times New Roman" pitchFamily="18" charset="0"/>
                <a:cs typeface="Times New Roman" pitchFamily="18" charset="0"/>
              </a:rPr>
              <a:t>.</a:t>
            </a:r>
          </a:p>
        </p:txBody>
      </p:sp>
      <p:sp>
        <p:nvSpPr>
          <p:cNvPr id="1048664" name="Title 1"/>
          <p:cNvSpPr>
            <a:spLocks noGrp="1"/>
          </p:cNvSpPr>
          <p:nvPr>
            <p:ph type="title"/>
          </p:nvPr>
        </p:nvSpPr>
        <p:spPr>
          <a:xfrm>
            <a:off x="228600" y="274638"/>
            <a:ext cx="8458200" cy="639762"/>
          </a:xfrm>
        </p:spPr>
        <p:txBody>
          <a:bodyPr>
            <a:normAutofit fontScale="90000"/>
          </a:bodyPr>
          <a:p>
            <a:pPr algn="l"/>
            <a:r>
              <a:rPr b="1" dirty="0" lang="en-US" u="sng"/>
              <a:t>Sources of Vit. 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665" name="Content Placeholder 2"/>
          <p:cNvSpPr>
            <a:spLocks noGrp="1"/>
          </p:cNvSpPr>
          <p:nvPr>
            <p:ph idx="1"/>
          </p:nvPr>
        </p:nvSpPr>
        <p:spPr>
          <a:xfrm>
            <a:off x="228600" y="381000"/>
            <a:ext cx="8458200" cy="6172200"/>
          </a:xfrm>
        </p:spPr>
        <p:txBody>
          <a:bodyPr>
            <a:normAutofit/>
          </a:bodyPr>
          <a:p>
            <a:pPr>
              <a:lnSpc>
                <a:spcPct val="90000"/>
              </a:lnSpc>
            </a:pPr>
            <a:r>
              <a:rPr dirty="0" sz="3200" lang="en-US">
                <a:latin typeface="Times New Roman" pitchFamily="18" charset="0"/>
                <a:cs typeface="Times New Roman" pitchFamily="18" charset="0"/>
              </a:rPr>
              <a:t>Elevated consumption of beer and other ethanol-based drinks results in a net deficit of those B vitamins and the health risks associated with such deficiencies.</a:t>
            </a:r>
          </a:p>
          <a:p>
            <a:pPr>
              <a:lnSpc>
                <a:spcPct val="90000"/>
              </a:lnSpc>
            </a:pPr>
            <a:r>
              <a:rPr dirty="0" sz="3200" lang="en-US">
                <a:latin typeface="Times New Roman" pitchFamily="18" charset="0"/>
                <a:cs typeface="Times New Roman" pitchFamily="18" charset="0"/>
              </a:rPr>
              <a:t>The B12 vitamin is not available from plant products, making B12 deficiency a concern for vegetarians (dietary supplements or injections of B12 can be given.)</a:t>
            </a:r>
          </a:p>
          <a:p>
            <a:endParaRPr dirty="0" sz="3200" lang="en-US">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666" name="Content Placeholder 2"/>
          <p:cNvSpPr>
            <a:spLocks noGrp="1"/>
          </p:cNvSpPr>
          <p:nvPr>
            <p:ph idx="1"/>
          </p:nvPr>
        </p:nvSpPr>
        <p:spPr>
          <a:xfrm>
            <a:off x="228600" y="990600"/>
            <a:ext cx="8610600" cy="5486400"/>
          </a:xfrm>
        </p:spPr>
        <p:txBody>
          <a:bodyPr>
            <a:normAutofit/>
          </a:bodyPr>
          <a:p>
            <a:pPr indent="-533400" marL="533400"/>
            <a:r>
              <a:rPr b="1" dirty="0" sz="3200" lang="en-US"/>
              <a:t>Also known as ascorbic acid.</a:t>
            </a:r>
          </a:p>
          <a:p>
            <a:pPr indent="-533400" marL="533400">
              <a:buNone/>
            </a:pPr>
            <a:r>
              <a:rPr b="1" dirty="0" sz="3200" lang="en-US" u="sng">
                <a:effectLst>
                  <a:outerShdw algn="tl" blurRad="38100" dir="2700000" dist="38100">
                    <a:srgbClr val="C0C0C0"/>
                  </a:outerShdw>
                </a:effectLst>
              </a:rPr>
              <a:t>Functions: </a:t>
            </a:r>
          </a:p>
          <a:p>
            <a:pPr indent="-533400" marL="533400">
              <a:buFont typeface="Wingdings" pitchFamily="2" charset="2"/>
              <a:buAutoNum type="arabicPeriod"/>
            </a:pPr>
            <a:r>
              <a:rPr dirty="0" sz="3200" lang="en-US"/>
              <a:t>Is an </a:t>
            </a:r>
            <a:r>
              <a:rPr dirty="0" sz="3200" lang="en-US">
                <a:hlinkClick r:id="rId1" tooltip="Antioxidant"/>
              </a:rPr>
              <a:t>antioxidant</a:t>
            </a:r>
            <a:r>
              <a:rPr dirty="0" sz="3200" lang="en-US"/>
              <a:t>, since it protects the body against </a:t>
            </a:r>
            <a:r>
              <a:rPr dirty="0" sz="3200" lang="en-US">
                <a:hlinkClick r:id="rId2" tooltip="Oxidative stress"/>
              </a:rPr>
              <a:t>oxidative stress</a:t>
            </a:r>
            <a:r>
              <a:rPr dirty="0" sz="3200" lang="en-US"/>
              <a:t>. </a:t>
            </a:r>
          </a:p>
          <a:p>
            <a:pPr indent="-533400" marL="533400">
              <a:buFont typeface="Wingdings" pitchFamily="2" charset="2"/>
              <a:buAutoNum type="arabicPeriod"/>
            </a:pPr>
            <a:r>
              <a:rPr dirty="0" sz="3200" lang="en-US"/>
              <a:t>It is also a </a:t>
            </a:r>
            <a:r>
              <a:rPr dirty="0" sz="3200" lang="en-US">
                <a:hlinkClick r:id="rId3" tooltip="Cofactor (biochemistry)"/>
              </a:rPr>
              <a:t>cofactor</a:t>
            </a:r>
            <a:r>
              <a:rPr dirty="0" sz="3200" lang="en-US"/>
              <a:t> in at least eight </a:t>
            </a:r>
            <a:r>
              <a:rPr dirty="0" sz="3200" lang="en-US">
                <a:hlinkClick r:id="rId4" tooltip="Enzyme"/>
              </a:rPr>
              <a:t>enzymatic</a:t>
            </a:r>
            <a:r>
              <a:rPr dirty="0" sz="3200" lang="en-US"/>
              <a:t> reactions.</a:t>
            </a:r>
          </a:p>
          <a:p>
            <a:pPr indent="-533400" marL="533400">
              <a:buFont typeface="Wingdings" pitchFamily="2" charset="2"/>
              <a:buAutoNum type="arabicPeriod"/>
            </a:pPr>
            <a:r>
              <a:rPr dirty="0" sz="3200" lang="en-US"/>
              <a:t>Important in wound-healing and in preventing bleeding from capillaries, because helps forming collagen.</a:t>
            </a:r>
          </a:p>
          <a:p>
            <a:endParaRPr dirty="0" lang="en-US"/>
          </a:p>
        </p:txBody>
      </p:sp>
      <p:sp>
        <p:nvSpPr>
          <p:cNvPr id="1048667" name="Title 1"/>
          <p:cNvSpPr>
            <a:spLocks noGrp="1"/>
          </p:cNvSpPr>
          <p:nvPr>
            <p:ph type="title"/>
          </p:nvPr>
        </p:nvSpPr>
        <p:spPr>
          <a:xfrm>
            <a:off x="228600" y="274638"/>
            <a:ext cx="8458200" cy="715962"/>
          </a:xfrm>
        </p:spPr>
        <p:txBody>
          <a:bodyPr>
            <a:normAutofit/>
          </a:bodyPr>
          <a:p>
            <a:pPr algn="l"/>
            <a:r>
              <a:rPr b="1" dirty="0" lang="en-US" u="sng"/>
              <a:t>Vitamin 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668" name="Content Placeholder 2"/>
          <p:cNvSpPr>
            <a:spLocks noGrp="1"/>
          </p:cNvSpPr>
          <p:nvPr>
            <p:ph idx="1"/>
          </p:nvPr>
        </p:nvSpPr>
        <p:spPr>
          <a:xfrm>
            <a:off x="228600" y="1143000"/>
            <a:ext cx="8610600" cy="5334000"/>
          </a:xfrm>
        </p:spPr>
        <p:txBody>
          <a:bodyPr>
            <a:normAutofit/>
          </a:bodyPr>
          <a:p>
            <a:pPr>
              <a:lnSpc>
                <a:spcPct val="80000"/>
              </a:lnSpc>
            </a:pPr>
            <a:r>
              <a:rPr dirty="0" sz="3200" lang="en-US">
                <a:latin typeface="Times New Roman" pitchFamily="18" charset="0"/>
                <a:cs typeface="Times New Roman" pitchFamily="18" charset="0"/>
              </a:rPr>
              <a:t>Can not be synthesized by the body.</a:t>
            </a:r>
          </a:p>
          <a:p>
            <a:pPr>
              <a:lnSpc>
                <a:spcPct val="80000"/>
              </a:lnSpc>
            </a:pPr>
            <a:r>
              <a:rPr dirty="0" sz="3200" lang="en-US">
                <a:latin typeface="Times New Roman" pitchFamily="18" charset="0"/>
                <a:cs typeface="Times New Roman" pitchFamily="18" charset="0"/>
              </a:rPr>
              <a:t>Must be supplied through diet by eating:</a:t>
            </a:r>
          </a:p>
          <a:p>
            <a:pPr>
              <a:lnSpc>
                <a:spcPct val="80000"/>
              </a:lnSpc>
            </a:pPr>
            <a:r>
              <a:rPr dirty="0" sz="3200" lang="en-US">
                <a:latin typeface="Times New Roman" pitchFamily="18" charset="0"/>
                <a:cs typeface="Times New Roman" pitchFamily="18" charset="0"/>
              </a:rPr>
              <a:t>Mainly Citrus fruits such as </a:t>
            </a:r>
            <a:r>
              <a:rPr dirty="0" sz="3200" lang="en-US">
                <a:latin typeface="Times New Roman" pitchFamily="18" charset="0"/>
                <a:cs typeface="Times New Roman" pitchFamily="18" charset="0"/>
                <a:hlinkClick r:id="rId1" tooltip="Orange (fruit)"/>
              </a:rPr>
              <a:t>oranges</a:t>
            </a:r>
            <a:r>
              <a:rPr dirty="0" sz="3200" lang="en-US">
                <a:latin typeface="Times New Roman" pitchFamily="18" charset="0"/>
                <a:cs typeface="Times New Roman" pitchFamily="18" charset="0"/>
              </a:rPr>
              <a:t> or </a:t>
            </a:r>
            <a:r>
              <a:rPr dirty="0" sz="3200" lang="en-US">
                <a:latin typeface="Times New Roman" pitchFamily="18" charset="0"/>
                <a:cs typeface="Times New Roman" pitchFamily="18" charset="0"/>
                <a:hlinkClick r:id="rId2" tooltip="Lemons"/>
              </a:rPr>
              <a:t>lemons</a:t>
            </a:r>
            <a:r>
              <a:rPr dirty="0" sz="3200" lang="en-US">
                <a:latin typeface="Times New Roman" pitchFamily="18" charset="0"/>
                <a:cs typeface="Times New Roman" pitchFamily="18" charset="0"/>
              </a:rPr>
              <a:t>. </a:t>
            </a:r>
          </a:p>
          <a:p>
            <a:pPr>
              <a:lnSpc>
                <a:spcPct val="80000"/>
              </a:lnSpc>
            </a:pPr>
            <a:r>
              <a:rPr b="1" dirty="0" sz="3200" lang="en-US">
                <a:effectLst>
                  <a:outerShdw algn="tl" blurRad="38100" dir="2700000" dist="38100">
                    <a:srgbClr val="C0C0C0"/>
                  </a:outerShdw>
                </a:effectLst>
                <a:latin typeface="Times New Roman" pitchFamily="18" charset="0"/>
                <a:cs typeface="Times New Roman" pitchFamily="18" charset="0"/>
              </a:rPr>
              <a:t>Other sources</a:t>
            </a:r>
            <a:r>
              <a:rPr dirty="0" sz="3200" lang="en-US">
                <a:latin typeface="Times New Roman" pitchFamily="18" charset="0"/>
                <a:cs typeface="Times New Roman" pitchFamily="18" charset="0"/>
              </a:rPr>
              <a:t> rich in vitamin C are fruits such as guava, tomatoes, bell peppers, and strawberries. </a:t>
            </a:r>
          </a:p>
          <a:p>
            <a:pPr>
              <a:lnSpc>
                <a:spcPct val="80000"/>
              </a:lnSpc>
            </a:pPr>
            <a:r>
              <a:rPr dirty="0" sz="3200" lang="en-US">
                <a:latin typeface="Times New Roman" pitchFamily="18" charset="0"/>
                <a:cs typeface="Times New Roman" pitchFamily="18" charset="0"/>
              </a:rPr>
              <a:t>Vegetables, such as </a:t>
            </a:r>
            <a:r>
              <a:rPr dirty="0" sz="3200" lang="en-US">
                <a:latin typeface="Times New Roman" pitchFamily="18" charset="0"/>
                <a:cs typeface="Times New Roman" pitchFamily="18" charset="0"/>
                <a:hlinkClick r:id="rId3" tooltip="Carrots"/>
              </a:rPr>
              <a:t>carrots</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4" tooltip="Broccoli"/>
              </a:rPr>
              <a:t>broccoli</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5" tooltip="Potatoes"/>
              </a:rPr>
              <a:t>potatoes</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6" tooltip="Cabbage"/>
              </a:rPr>
              <a:t>cabbage</a:t>
            </a:r>
            <a:r>
              <a:rPr dirty="0" sz="3200" lang="en-US">
                <a:latin typeface="Times New Roman" pitchFamily="18" charset="0"/>
                <a:cs typeface="Times New Roman" pitchFamily="18" charset="0"/>
              </a:rPr>
              <a:t>, </a:t>
            </a:r>
            <a:r>
              <a:rPr dirty="0" sz="3200" lang="en-US">
                <a:latin typeface="Times New Roman" pitchFamily="18" charset="0"/>
                <a:cs typeface="Times New Roman" pitchFamily="18" charset="0"/>
                <a:hlinkClick r:id="rId7" tooltip="Spinach"/>
              </a:rPr>
              <a:t>spinach</a:t>
            </a:r>
            <a:r>
              <a:rPr dirty="0" sz="3200" lang="en-US">
                <a:latin typeface="Times New Roman" pitchFamily="18" charset="0"/>
                <a:cs typeface="Times New Roman" pitchFamily="18" charset="0"/>
              </a:rPr>
              <a:t> and </a:t>
            </a:r>
            <a:r>
              <a:rPr dirty="0" sz="3200" lang="en-US">
                <a:latin typeface="Times New Roman" pitchFamily="18" charset="0"/>
                <a:cs typeface="Times New Roman" pitchFamily="18" charset="0"/>
                <a:hlinkClick r:id="rId8" tooltip="Paprika"/>
              </a:rPr>
              <a:t>paprika</a:t>
            </a:r>
            <a:r>
              <a:rPr dirty="0" sz="3200" lang="en-US">
                <a:latin typeface="Times New Roman" pitchFamily="18" charset="0"/>
                <a:cs typeface="Times New Roman" pitchFamily="18" charset="0"/>
              </a:rPr>
              <a:t>. </a:t>
            </a:r>
          </a:p>
          <a:p>
            <a:pPr>
              <a:lnSpc>
                <a:spcPct val="80000"/>
              </a:lnSpc>
            </a:pPr>
            <a:r>
              <a:rPr dirty="0" sz="3200" lang="en-US">
                <a:latin typeface="Times New Roman" pitchFamily="18" charset="0"/>
                <a:cs typeface="Times New Roman" pitchFamily="18" charset="0"/>
              </a:rPr>
              <a:t>Some </a:t>
            </a:r>
            <a:r>
              <a:rPr dirty="0" sz="3200" lang="en-US">
                <a:latin typeface="Times New Roman" pitchFamily="18" charset="0"/>
                <a:cs typeface="Times New Roman" pitchFamily="18" charset="0"/>
                <a:hlinkClick r:id="rId9" tooltip="Candy"/>
              </a:rPr>
              <a:t>candies</a:t>
            </a:r>
            <a:r>
              <a:rPr dirty="0" sz="3200" lang="en-US">
                <a:latin typeface="Times New Roman" pitchFamily="18" charset="0"/>
                <a:cs typeface="Times New Roman" pitchFamily="18" charset="0"/>
              </a:rPr>
              <a:t> and most </a:t>
            </a:r>
            <a:r>
              <a:rPr dirty="0" sz="3200" lang="en-US">
                <a:latin typeface="Times New Roman" pitchFamily="18" charset="0"/>
                <a:cs typeface="Times New Roman" pitchFamily="18" charset="0"/>
                <a:hlinkClick r:id="rId10" tooltip="Soft drink"/>
              </a:rPr>
              <a:t>soft drinks</a:t>
            </a:r>
            <a:r>
              <a:rPr dirty="0" sz="3200" lang="en-US">
                <a:latin typeface="Times New Roman" pitchFamily="18" charset="0"/>
                <a:cs typeface="Times New Roman" pitchFamily="18" charset="0"/>
              </a:rPr>
              <a:t> contain vitamin C as a preservative. </a:t>
            </a:r>
          </a:p>
          <a:p>
            <a:pPr>
              <a:buNone/>
            </a:pPr>
            <a:endParaRPr dirty="0" sz="3200" lang="en-US">
              <a:latin typeface="Times New Roman" pitchFamily="18" charset="0"/>
              <a:cs typeface="Times New Roman" pitchFamily="18" charset="0"/>
            </a:endParaRPr>
          </a:p>
        </p:txBody>
      </p:sp>
      <p:sp>
        <p:nvSpPr>
          <p:cNvPr id="1048669" name="Title 1"/>
          <p:cNvSpPr>
            <a:spLocks noGrp="1"/>
          </p:cNvSpPr>
          <p:nvPr>
            <p:ph type="title"/>
          </p:nvPr>
        </p:nvSpPr>
        <p:spPr>
          <a:xfrm>
            <a:off x="228600" y="274638"/>
            <a:ext cx="8458200" cy="639762"/>
          </a:xfrm>
        </p:spPr>
        <p:txBody>
          <a:bodyPr>
            <a:normAutofit fontScale="90000"/>
          </a:bodyPr>
          <a:p>
            <a:pPr algn="l"/>
            <a:r>
              <a:rPr b="1" dirty="0" lang="en-US" u="sng"/>
              <a:t>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597" name="Content Placeholder 1"/>
          <p:cNvSpPr>
            <a:spLocks noGrp="1"/>
          </p:cNvSpPr>
          <p:nvPr>
            <p:ph idx="1"/>
          </p:nvPr>
        </p:nvSpPr>
        <p:spPr>
          <a:xfrm>
            <a:off x="457200" y="304800"/>
            <a:ext cx="8229600" cy="6400800"/>
          </a:xfrm>
        </p:spPr>
        <p:txBody>
          <a:bodyPr>
            <a:normAutofit/>
          </a:bodyPr>
          <a:p>
            <a:r>
              <a:rPr b="1" dirty="0" sz="2800" lang="en-US">
                <a:effectLst>
                  <a:outerShdw algn="tl" blurRad="38100" dir="2700000" dist="38100">
                    <a:srgbClr val="C0C0C0"/>
                  </a:outerShdw>
                </a:effectLst>
                <a:latin typeface="Times New Roman" pitchFamily="18" charset="0"/>
                <a:cs typeface="Times New Roman" pitchFamily="18" charset="0"/>
              </a:rPr>
              <a:t>Food:</a:t>
            </a:r>
            <a:r>
              <a:rPr dirty="0" sz="2800" lang="en-US">
                <a:latin typeface="Times New Roman" pitchFamily="18" charset="0"/>
                <a:cs typeface="Times New Roman" pitchFamily="18" charset="0"/>
              </a:rPr>
              <a:t> any nourishing substance that is eaten, drunk, or otherwise taken into </a:t>
            </a:r>
            <a:r>
              <a:rPr dirty="0" sz="2800" lang="en-US">
                <a:latin typeface="Times New Roman" pitchFamily="18" charset="0"/>
                <a:cs typeface="Times New Roman" pitchFamily="18" charset="0"/>
                <a:hlinkClick r:id="rId1"/>
              </a:rPr>
              <a:t>the</a:t>
            </a:r>
            <a:r>
              <a:rPr dirty="0" sz="2800" lang="en-US">
                <a:latin typeface="Times New Roman" pitchFamily="18" charset="0"/>
                <a:cs typeface="Times New Roman" pitchFamily="18" charset="0"/>
              </a:rPr>
              <a:t> body to sustain life, provide </a:t>
            </a:r>
            <a:r>
              <a:rPr dirty="0" sz="2800" lang="en-US">
                <a:latin typeface="Times New Roman" pitchFamily="18" charset="0"/>
                <a:cs typeface="Times New Roman" pitchFamily="18" charset="0"/>
                <a:hlinkClick r:id="rId2"/>
              </a:rPr>
              <a:t>energy</a:t>
            </a:r>
            <a:r>
              <a:rPr dirty="0" sz="2800" lang="en-US">
                <a:latin typeface="Times New Roman" pitchFamily="18" charset="0"/>
                <a:cs typeface="Times New Roman" pitchFamily="18" charset="0"/>
              </a:rPr>
              <a:t>, promote growth, etc. </a:t>
            </a:r>
          </a:p>
          <a:p>
            <a:r>
              <a:rPr b="1" dirty="0" sz="2800" lang="en-US">
                <a:latin typeface="Times New Roman" pitchFamily="18" charset="0"/>
                <a:cs typeface="Times New Roman" pitchFamily="18" charset="0"/>
              </a:rPr>
              <a:t>Energy – </a:t>
            </a:r>
            <a:r>
              <a:rPr dirty="0" sz="2800" lang="en-US">
                <a:latin typeface="Times New Roman" pitchFamily="18" charset="0"/>
                <a:cs typeface="Times New Roman" pitchFamily="18" charset="0"/>
              </a:rPr>
              <a:t>Measured and expressed in units of work (joules) or units of heat (kilocalories)</a:t>
            </a:r>
            <a:endParaRPr b="1" dirty="0" sz="2800" lang="en-US">
              <a:latin typeface="Times New Roman" pitchFamily="18" charset="0"/>
              <a:cs typeface="Times New Roman" pitchFamily="18" charset="0"/>
            </a:endParaRPr>
          </a:p>
          <a:p>
            <a:r>
              <a:rPr b="1" dirty="0" sz="2800" lang="en-US">
                <a:latin typeface="Times New Roman" pitchFamily="18" charset="0"/>
                <a:cs typeface="Times New Roman" pitchFamily="18" charset="0"/>
              </a:rPr>
              <a:t>Kilocalorie (kcal)</a:t>
            </a:r>
            <a:r>
              <a:rPr dirty="0" sz="2800" lang="en-US">
                <a:latin typeface="Times New Roman" pitchFamily="18" charset="0"/>
                <a:cs typeface="Times New Roman" pitchFamily="18" charset="0"/>
              </a:rPr>
              <a:t>- Amount of heat required to raise the temperature of 1 </a:t>
            </a:r>
            <a:r>
              <a:rPr dirty="0" sz="2800" lang="en-US" err="1">
                <a:latin typeface="Times New Roman" pitchFamily="18" charset="0"/>
                <a:cs typeface="Times New Roman" pitchFamily="18" charset="0"/>
              </a:rPr>
              <a:t>litre</a:t>
            </a:r>
            <a:r>
              <a:rPr dirty="0" sz="2800" lang="en-US">
                <a:latin typeface="Times New Roman" pitchFamily="18" charset="0"/>
                <a:cs typeface="Times New Roman" pitchFamily="18" charset="0"/>
              </a:rPr>
              <a:t> of water by 1 degree </a:t>
            </a:r>
            <a:r>
              <a:rPr dirty="0" sz="2800" lang="en-US" err="1">
                <a:latin typeface="Times New Roman" pitchFamily="18" charset="0"/>
                <a:cs typeface="Times New Roman" pitchFamily="18" charset="0"/>
              </a:rPr>
              <a:t>celcius</a:t>
            </a:r>
            <a:r>
              <a:rPr dirty="0" sz="2800" lang="en-US">
                <a:latin typeface="Times New Roman" pitchFamily="18" charset="0"/>
                <a:cs typeface="Times New Roman" pitchFamily="18" charset="0"/>
              </a:rPr>
              <a:t>.</a:t>
            </a:r>
          </a:p>
          <a:p>
            <a:pPr indent="0" marL="109728">
              <a:buNone/>
            </a:pPr>
            <a:r>
              <a:rPr dirty="0" sz="2800" lang="en-US">
                <a:latin typeface="Times New Roman" pitchFamily="18" charset="0"/>
                <a:cs typeface="Times New Roman" pitchFamily="18" charset="0"/>
              </a:rPr>
              <a:t>Example  </a:t>
            </a:r>
          </a:p>
          <a:p>
            <a:pPr indent="0" marL="109728">
              <a:buNone/>
            </a:pPr>
            <a:r>
              <a:rPr dirty="0" sz="2800" lang="en-US">
                <a:latin typeface="Times New Roman" pitchFamily="18" charset="0"/>
                <a:cs typeface="Times New Roman" pitchFamily="18" charset="0"/>
              </a:rPr>
              <a:t>1kcal = 4185 joules (J) = 4.184 kilojoules (kJ)</a:t>
            </a:r>
          </a:p>
          <a:p>
            <a:pPr indent="0" marL="109728">
              <a:buNone/>
            </a:pPr>
            <a:r>
              <a:rPr dirty="0" sz="2800" lang="en-US">
                <a:latin typeface="Times New Roman" pitchFamily="18" charset="0"/>
                <a:cs typeface="Times New Roman" pitchFamily="18" charset="0"/>
              </a:rPr>
              <a:t>1 gram of carbohydrate provides 17kilojoules (?kcal)</a:t>
            </a:r>
          </a:p>
          <a:p>
            <a:pPr indent="0" marL="109728">
              <a:buNone/>
            </a:pPr>
            <a:r>
              <a:rPr dirty="0" sz="2800" lang="en-US">
                <a:latin typeface="Times New Roman" pitchFamily="18" charset="0"/>
                <a:cs typeface="Times New Roman" pitchFamily="18" charset="0"/>
              </a:rPr>
              <a:t>1 gram of proteins provides 17 kilojoules (?kcal)</a:t>
            </a:r>
          </a:p>
          <a:p>
            <a:pPr indent="0" marL="109728">
              <a:buNone/>
            </a:pPr>
            <a:r>
              <a:rPr dirty="0" sz="2800" lang="en-US">
                <a:latin typeface="Times New Roman" pitchFamily="18" charset="0"/>
                <a:cs typeface="Times New Roman" pitchFamily="18" charset="0"/>
              </a:rPr>
              <a:t>1 gram of fat provides 38 kilojoules (? kcal)</a:t>
            </a:r>
          </a:p>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670" name="Rectangle 3"/>
          <p:cNvSpPr>
            <a:spLocks noGrp="1" noChangeArrowheads="1"/>
          </p:cNvSpPr>
          <p:nvPr>
            <p:ph idx="1"/>
          </p:nvPr>
        </p:nvSpPr>
        <p:spPr>
          <a:xfrm>
            <a:off x="152400" y="838200"/>
            <a:ext cx="8763000" cy="5791200"/>
          </a:xfrm>
        </p:spPr>
        <p:txBody>
          <a:bodyPr>
            <a:noAutofit/>
          </a:bodyPr>
          <a:p>
            <a:pPr eaLnBrk="1" hangingPunct="1">
              <a:lnSpc>
                <a:spcPct val="90000"/>
              </a:lnSpc>
            </a:pPr>
            <a:r>
              <a:rPr b="1" dirty="0" sz="3200" lang="en-US">
                <a:latin typeface="Times New Roman" pitchFamily="18" charset="0"/>
                <a:cs typeface="Times New Roman" pitchFamily="18" charset="0"/>
              </a:rPr>
              <a:t>Thiamin B</a:t>
            </a:r>
            <a:r>
              <a:rPr baseline="-25000" b="1" dirty="0" sz="3200" lang="en-US">
                <a:latin typeface="Times New Roman" pitchFamily="18" charset="0"/>
                <a:cs typeface="Times New Roman" pitchFamily="18" charset="0"/>
              </a:rPr>
              <a:t>1</a:t>
            </a:r>
          </a:p>
          <a:p>
            <a:pPr eaLnBrk="1" hangingPunct="1" lvl="1">
              <a:lnSpc>
                <a:spcPct val="90000"/>
              </a:lnSpc>
            </a:pPr>
            <a:r>
              <a:rPr dirty="0" sz="3200" lang="en-US">
                <a:latin typeface="Times New Roman" pitchFamily="18" charset="0"/>
                <a:cs typeface="Times New Roman" pitchFamily="18" charset="0"/>
              </a:rPr>
              <a:t>nervous system function, </a:t>
            </a:r>
            <a:r>
              <a:rPr dirty="0" sz="3200" lang="en-US">
                <a:solidFill>
                  <a:srgbClr val="FF9900"/>
                </a:solidFill>
                <a:latin typeface="Times New Roman" pitchFamily="18" charset="0"/>
                <a:cs typeface="Times New Roman" pitchFamily="18" charset="0"/>
              </a:rPr>
              <a:t>enzymatic energy release</a:t>
            </a:r>
            <a:r>
              <a:rPr dirty="0" sz="3200" lang="en-US">
                <a:latin typeface="Times New Roman" pitchFamily="18" charset="0"/>
                <a:cs typeface="Times New Roman" pitchFamily="18" charset="0"/>
              </a:rPr>
              <a:t> of carbohydrates (beef, pork, liver, legumes, breads)</a:t>
            </a:r>
          </a:p>
          <a:p>
            <a:pPr eaLnBrk="1" hangingPunct="1">
              <a:lnSpc>
                <a:spcPct val="90000"/>
              </a:lnSpc>
            </a:pPr>
            <a:r>
              <a:rPr b="1" dirty="0" sz="3200" lang="en-US">
                <a:latin typeface="Times New Roman" pitchFamily="18" charset="0"/>
                <a:cs typeface="Times New Roman" pitchFamily="18" charset="0"/>
              </a:rPr>
              <a:t>Riboflavin B</a:t>
            </a:r>
            <a:r>
              <a:rPr baseline="-25000" b="1" dirty="0" sz="3200" lang="en-US">
                <a:latin typeface="Times New Roman" pitchFamily="18" charset="0"/>
                <a:cs typeface="Times New Roman" pitchFamily="18" charset="0"/>
              </a:rPr>
              <a:t>2</a:t>
            </a:r>
          </a:p>
          <a:p>
            <a:pPr eaLnBrk="1" hangingPunct="1" lvl="1">
              <a:lnSpc>
                <a:spcPct val="90000"/>
              </a:lnSpc>
            </a:pPr>
            <a:r>
              <a:rPr dirty="0" sz="3200" lang="en-US">
                <a:latin typeface="Times New Roman" pitchFamily="18" charset="0"/>
                <a:cs typeface="Times New Roman" pitchFamily="18" charset="0"/>
              </a:rPr>
              <a:t>Participates in </a:t>
            </a:r>
            <a:r>
              <a:rPr dirty="0" sz="3200" lang="en-US">
                <a:solidFill>
                  <a:srgbClr val="FF9900"/>
                </a:solidFill>
                <a:latin typeface="Times New Roman" pitchFamily="18" charset="0"/>
                <a:cs typeface="Times New Roman" pitchFamily="18" charset="0"/>
              </a:rPr>
              <a:t>enzymatic energy release</a:t>
            </a:r>
            <a:r>
              <a:rPr dirty="0" sz="3200" lang="en-US">
                <a:latin typeface="Times New Roman" pitchFamily="18" charset="0"/>
                <a:cs typeface="Times New Roman" pitchFamily="18" charset="0"/>
              </a:rPr>
              <a:t> of carbohydrates, fat &amp; protein (milk, dairy, dark green vegetables, yogurt)</a:t>
            </a:r>
          </a:p>
          <a:p>
            <a:pPr eaLnBrk="1" hangingPunct="1">
              <a:lnSpc>
                <a:spcPct val="90000"/>
              </a:lnSpc>
            </a:pPr>
            <a:r>
              <a:rPr b="1" dirty="0" sz="3200" lang="en-US">
                <a:latin typeface="Times New Roman" pitchFamily="18" charset="0"/>
                <a:cs typeface="Times New Roman" pitchFamily="18" charset="0"/>
              </a:rPr>
              <a:t>Niacin B</a:t>
            </a:r>
            <a:r>
              <a:rPr baseline="-25000" b="1" dirty="0" sz="3200" lang="en-US">
                <a:latin typeface="Times New Roman" pitchFamily="18" charset="0"/>
                <a:cs typeface="Times New Roman" pitchFamily="18" charset="0"/>
              </a:rPr>
              <a:t>3</a:t>
            </a:r>
          </a:p>
          <a:p>
            <a:pPr eaLnBrk="1" hangingPunct="1" lvl="1">
              <a:lnSpc>
                <a:spcPct val="90000"/>
              </a:lnSpc>
            </a:pPr>
            <a:r>
              <a:rPr dirty="0" sz="3200" lang="en-US">
                <a:latin typeface="Times New Roman" pitchFamily="18" charset="0"/>
                <a:cs typeface="Times New Roman" pitchFamily="18" charset="0"/>
              </a:rPr>
              <a:t>Participates in </a:t>
            </a:r>
            <a:r>
              <a:rPr dirty="0" sz="3200" lang="en-US">
                <a:solidFill>
                  <a:srgbClr val="FF9900"/>
                </a:solidFill>
                <a:latin typeface="Times New Roman" pitchFamily="18" charset="0"/>
                <a:cs typeface="Times New Roman" pitchFamily="18" charset="0"/>
              </a:rPr>
              <a:t>enzymatic energy release</a:t>
            </a:r>
            <a:r>
              <a:rPr dirty="0" sz="3200" lang="en-US">
                <a:latin typeface="Times New Roman" pitchFamily="18" charset="0"/>
                <a:cs typeface="Times New Roman" pitchFamily="18" charset="0"/>
              </a:rPr>
              <a:t> of energy nutrients (beef, pork, liver, breads, nuts)</a:t>
            </a:r>
          </a:p>
        </p:txBody>
      </p:sp>
      <p:sp>
        <p:nvSpPr>
          <p:cNvPr id="1048671" name="Rectangle 2"/>
          <p:cNvSpPr>
            <a:spLocks noGrp="1" noChangeArrowheads="1"/>
          </p:cNvSpPr>
          <p:nvPr>
            <p:ph type="title"/>
          </p:nvPr>
        </p:nvSpPr>
        <p:spPr>
          <a:xfrm>
            <a:off x="457200" y="274638"/>
            <a:ext cx="8229600" cy="639762"/>
          </a:xfrm>
        </p:spPr>
        <p:txBody>
          <a:bodyPr>
            <a:normAutofit fontScale="90000"/>
          </a:bodyPr>
          <a:p>
            <a:pPr algn="l" eaLnBrk="1" hangingPunct="1"/>
            <a:r>
              <a:rPr b="1" dirty="0" lang="en-US" u="sng">
                <a:latin typeface="Times New Roman" pitchFamily="18" charset="0"/>
                <a:cs typeface="Times New Roman" pitchFamily="18" charset="0"/>
              </a:rPr>
              <a:t>Water soluble vitamins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670">
                                            <p:txEl>
                                              <p:pRg st="0" end="0"/>
                                            </p:txEl>
                                          </p:spTgt>
                                        </p:tgtEl>
                                        <p:attrNameLst>
                                          <p:attrName>style.visibility</p:attrName>
                                        </p:attrNameLst>
                                      </p:cBhvr>
                                      <p:to>
                                        <p:strVal val="visible"/>
                                      </p:to>
                                    </p:set>
                                    <p:anim calcmode="lin" valueType="num">
                                      <p:cBhvr additive="base">
                                        <p:cTn dur="500" fill="hold" id="7"/>
                                        <p:tgtEl>
                                          <p:spTgt spid="104867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670">
                                            <p:txEl>
                                              <p:pRg st="0" end="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48670">
                                            <p:txEl>
                                              <p:pRg st="1" end="1"/>
                                            </p:txEl>
                                          </p:spTgt>
                                        </p:tgtEl>
                                        <p:attrNameLst>
                                          <p:attrName>style.visibility</p:attrName>
                                        </p:attrNameLst>
                                      </p:cBhvr>
                                      <p:to>
                                        <p:strVal val="visible"/>
                                      </p:to>
                                    </p:set>
                                    <p:anim calcmode="lin" valueType="num">
                                      <p:cBhvr additive="base">
                                        <p:cTn dur="500" fill="hold" id="11"/>
                                        <p:tgtEl>
                                          <p:spTgt spid="1048670">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1048670">
                                            <p:txEl>
                                              <p:pRg st="1" end="1"/>
                                            </p:txEl>
                                          </p:spTgt>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048670">
                                            <p:txEl>
                                              <p:pRg st="2" end="2"/>
                                            </p:txEl>
                                          </p:spTgt>
                                        </p:tgtEl>
                                        <p:attrNameLst>
                                          <p:attrName>style.visibility</p:attrName>
                                        </p:attrNameLst>
                                      </p:cBhvr>
                                      <p:to>
                                        <p:strVal val="visible"/>
                                      </p:to>
                                    </p:set>
                                    <p:anim calcmode="lin" valueType="num">
                                      <p:cBhvr additive="base">
                                        <p:cTn dur="500" fill="hold" id="15"/>
                                        <p:tgtEl>
                                          <p:spTgt spid="1048670">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8670">
                                            <p:txEl>
                                              <p:pRg st="2" end="2"/>
                                            </p:txEl>
                                          </p:spTgt>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048670">
                                            <p:txEl>
                                              <p:pRg st="3" end="3"/>
                                            </p:txEl>
                                          </p:spTgt>
                                        </p:tgtEl>
                                        <p:attrNameLst>
                                          <p:attrName>style.visibility</p:attrName>
                                        </p:attrNameLst>
                                      </p:cBhvr>
                                      <p:to>
                                        <p:strVal val="visible"/>
                                      </p:to>
                                    </p:set>
                                    <p:anim calcmode="lin" valueType="num">
                                      <p:cBhvr additive="base">
                                        <p:cTn dur="500" fill="hold" id="19"/>
                                        <p:tgtEl>
                                          <p:spTgt spid="1048670">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670">
                                            <p:txEl>
                                              <p:pRg st="3" end="3"/>
                                            </p:txEl>
                                          </p:spTgt>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048670">
                                            <p:txEl>
                                              <p:pRg st="4" end="4"/>
                                            </p:txEl>
                                          </p:spTgt>
                                        </p:tgtEl>
                                        <p:attrNameLst>
                                          <p:attrName>style.visibility</p:attrName>
                                        </p:attrNameLst>
                                      </p:cBhvr>
                                      <p:to>
                                        <p:strVal val="visible"/>
                                      </p:to>
                                    </p:set>
                                    <p:anim calcmode="lin" valueType="num">
                                      <p:cBhvr additive="base">
                                        <p:cTn dur="500" fill="hold" id="23"/>
                                        <p:tgtEl>
                                          <p:spTgt spid="1048670">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24"/>
                                        <p:tgtEl>
                                          <p:spTgt spid="1048670">
                                            <p:txEl>
                                              <p:pRg st="4" end="4"/>
                                            </p:txEl>
                                          </p:spTgt>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048670">
                                            <p:txEl>
                                              <p:pRg st="5" end="5"/>
                                            </p:txEl>
                                          </p:spTgt>
                                        </p:tgtEl>
                                        <p:attrNameLst>
                                          <p:attrName>style.visibility</p:attrName>
                                        </p:attrNameLst>
                                      </p:cBhvr>
                                      <p:to>
                                        <p:strVal val="visible"/>
                                      </p:to>
                                    </p:set>
                                    <p:anim calcmode="lin" valueType="num">
                                      <p:cBhvr additive="base">
                                        <p:cTn dur="500" fill="hold" id="27"/>
                                        <p:tgtEl>
                                          <p:spTgt spid="1048670">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28"/>
                                        <p:tgtEl>
                                          <p:spTgt spid="104867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675" name="Content Placeholder 2"/>
          <p:cNvSpPr>
            <a:spLocks noGrp="1"/>
          </p:cNvSpPr>
          <p:nvPr>
            <p:ph idx="1"/>
          </p:nvPr>
        </p:nvSpPr>
        <p:spPr>
          <a:xfrm>
            <a:off x="304800" y="228600"/>
            <a:ext cx="8686800" cy="6400800"/>
          </a:xfrm>
        </p:spPr>
        <p:txBody>
          <a:bodyPr>
            <a:normAutofit/>
          </a:bodyPr>
          <a:p>
            <a:pPr>
              <a:lnSpc>
                <a:spcPct val="90000"/>
              </a:lnSpc>
            </a:pPr>
            <a:r>
              <a:rPr b="1" dirty="0" sz="3200" lang="en-US">
                <a:latin typeface="Times New Roman" pitchFamily="18" charset="0"/>
                <a:cs typeface="Times New Roman" pitchFamily="18" charset="0"/>
              </a:rPr>
              <a:t>Folate (folic acid) B</a:t>
            </a:r>
            <a:r>
              <a:rPr baseline="-25000" b="1" dirty="0" sz="3200" lang="en-US">
                <a:latin typeface="Times New Roman" pitchFamily="18" charset="0"/>
                <a:cs typeface="Times New Roman" pitchFamily="18" charset="0"/>
              </a:rPr>
              <a:t>9</a:t>
            </a:r>
          </a:p>
          <a:p>
            <a:pPr lvl="1">
              <a:lnSpc>
                <a:spcPct val="90000"/>
              </a:lnSpc>
            </a:pPr>
            <a:r>
              <a:rPr dirty="0" sz="3200" lang="en-US">
                <a:solidFill>
                  <a:srgbClr val="FF9900"/>
                </a:solidFill>
                <a:latin typeface="Times New Roman" pitchFamily="18" charset="0"/>
                <a:cs typeface="Times New Roman" pitchFamily="18" charset="0"/>
              </a:rPr>
              <a:t>Red blood cell formation</a:t>
            </a:r>
            <a:r>
              <a:rPr dirty="0" sz="3200" lang="en-US">
                <a:latin typeface="Times New Roman" pitchFamily="18" charset="0"/>
                <a:cs typeface="Times New Roman" pitchFamily="18" charset="0"/>
              </a:rPr>
              <a:t>, new cell division (vegetables, seeds)</a:t>
            </a:r>
          </a:p>
          <a:p>
            <a:pPr>
              <a:lnSpc>
                <a:spcPct val="90000"/>
              </a:lnSpc>
            </a:pPr>
            <a:r>
              <a:rPr b="1" dirty="0" sz="3200" lang="en-US">
                <a:latin typeface="Times New Roman" pitchFamily="18" charset="0"/>
                <a:cs typeface="Times New Roman" pitchFamily="18" charset="0"/>
              </a:rPr>
              <a:t>Vitamin B</a:t>
            </a:r>
            <a:r>
              <a:rPr baseline="-25000" b="1" dirty="0" sz="3200" lang="en-US">
                <a:latin typeface="Times New Roman" pitchFamily="18" charset="0"/>
                <a:cs typeface="Times New Roman" pitchFamily="18" charset="0"/>
              </a:rPr>
              <a:t>12</a:t>
            </a:r>
            <a:r>
              <a:rPr b="1" dirty="0" sz="3200" lang="en-US">
                <a:latin typeface="Times New Roman" pitchFamily="18" charset="0"/>
                <a:cs typeface="Times New Roman" pitchFamily="18" charset="0"/>
              </a:rPr>
              <a:t> (</a:t>
            </a:r>
            <a:r>
              <a:rPr b="1" dirty="0" sz="3200" lang="en-US" err="1">
                <a:latin typeface="Times New Roman" pitchFamily="18" charset="0"/>
                <a:cs typeface="Times New Roman" pitchFamily="18" charset="0"/>
              </a:rPr>
              <a:t>Cobalamin</a:t>
            </a:r>
            <a:r>
              <a:rPr b="1" dirty="0" sz="3200" lang="en-US">
                <a:latin typeface="Times New Roman" pitchFamily="18" charset="0"/>
                <a:cs typeface="Times New Roman" pitchFamily="18" charset="0"/>
              </a:rPr>
              <a:t>)</a:t>
            </a:r>
          </a:p>
          <a:p>
            <a:pPr lvl="1">
              <a:lnSpc>
                <a:spcPct val="90000"/>
              </a:lnSpc>
            </a:pPr>
            <a:r>
              <a:rPr dirty="0" sz="3200" lang="en-US">
                <a:solidFill>
                  <a:srgbClr val="FF9900"/>
                </a:solidFill>
                <a:latin typeface="Times New Roman" pitchFamily="18" charset="0"/>
                <a:cs typeface="Times New Roman" pitchFamily="18" charset="0"/>
              </a:rPr>
              <a:t>Red blood cell formation</a:t>
            </a:r>
            <a:r>
              <a:rPr dirty="0" sz="3200" lang="en-US">
                <a:latin typeface="Times New Roman" pitchFamily="18" charset="0"/>
                <a:cs typeface="Times New Roman" pitchFamily="18" charset="0"/>
              </a:rPr>
              <a:t>, nervous system </a:t>
            </a:r>
            <a:r>
              <a:rPr dirty="0" sz="3200" lang="en-US" err="1">
                <a:latin typeface="Times New Roman" pitchFamily="18" charset="0"/>
                <a:cs typeface="Times New Roman" pitchFamily="18" charset="0"/>
              </a:rPr>
              <a:t>maintainance</a:t>
            </a:r>
            <a:r>
              <a:rPr dirty="0" sz="3200" lang="en-US">
                <a:latin typeface="Times New Roman" pitchFamily="18" charset="0"/>
                <a:cs typeface="Times New Roman" pitchFamily="18" charset="0"/>
              </a:rPr>
              <a:t> (animal products)</a:t>
            </a:r>
          </a:p>
          <a:p>
            <a:pPr>
              <a:lnSpc>
                <a:spcPct val="90000"/>
              </a:lnSpc>
            </a:pPr>
            <a:r>
              <a:rPr dirty="0" sz="3200" lang="en-US">
                <a:latin typeface="Times New Roman" pitchFamily="18" charset="0"/>
                <a:cs typeface="Times New Roman" pitchFamily="18" charset="0"/>
              </a:rPr>
              <a:t>Pantothenic Acid ()</a:t>
            </a:r>
          </a:p>
          <a:p>
            <a:pPr>
              <a:lnSpc>
                <a:spcPct val="90000"/>
              </a:lnSpc>
            </a:pPr>
            <a:r>
              <a:rPr dirty="0" sz="3200" lang="en-US">
                <a:latin typeface="Times New Roman" pitchFamily="18" charset="0"/>
                <a:cs typeface="Times New Roman" pitchFamily="18" charset="0"/>
              </a:rPr>
              <a:t>Biotin (Vitamin H, Coenzyme R)</a:t>
            </a:r>
          </a:p>
          <a:p>
            <a:pPr>
              <a:lnSpc>
                <a:spcPct val="90000"/>
              </a:lnSpc>
            </a:pPr>
            <a:r>
              <a:rPr dirty="0" sz="3200" lang="en-US">
                <a:latin typeface="Times New Roman" pitchFamily="18" charset="0"/>
                <a:cs typeface="Times New Roman" pitchFamily="18" charset="0"/>
              </a:rPr>
              <a:t>Vitamin B6 (Pyridoxine)</a:t>
            </a:r>
          </a:p>
          <a:p>
            <a:pPr>
              <a:lnSpc>
                <a:spcPct val="90000"/>
              </a:lnSpc>
            </a:pPr>
            <a:r>
              <a:rPr dirty="0" sz="3200" lang="en-US">
                <a:latin typeface="Times New Roman" pitchFamily="18" charset="0"/>
                <a:cs typeface="Times New Roman" pitchFamily="18" charset="0"/>
              </a:rPr>
              <a:t>Vitamin C</a:t>
            </a:r>
          </a:p>
          <a:p>
            <a:endParaRPr dirty="0" lang="en-US">
              <a:solidFill>
                <a:schemeClr val="tx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676" name="Content Placeholder 2"/>
          <p:cNvSpPr>
            <a:spLocks noGrp="1"/>
          </p:cNvSpPr>
          <p:nvPr>
            <p:ph idx="1"/>
          </p:nvPr>
        </p:nvSpPr>
        <p:spPr>
          <a:xfrm>
            <a:off x="152400" y="1143000"/>
            <a:ext cx="8763000" cy="5486400"/>
          </a:xfrm>
        </p:spPr>
        <p:txBody>
          <a:bodyPr>
            <a:normAutofit/>
          </a:bodyPr>
          <a:p>
            <a:r>
              <a:rPr dirty="0" sz="3200" lang="en-US">
                <a:latin typeface="Times New Roman" pitchFamily="18" charset="0"/>
                <a:cs typeface="Times New Roman" pitchFamily="18" charset="0"/>
              </a:rPr>
              <a:t>Small amounts of vitamins A, D, E and K are needed to maintain good health.</a:t>
            </a:r>
          </a:p>
          <a:p>
            <a:r>
              <a:rPr dirty="0" sz="3200" lang="en-US">
                <a:latin typeface="Times New Roman" pitchFamily="18" charset="0"/>
                <a:cs typeface="Times New Roman" pitchFamily="18" charset="0"/>
              </a:rPr>
              <a:t>Foods that contain these vitamins will not lose them when cooked.</a:t>
            </a:r>
          </a:p>
          <a:p>
            <a:r>
              <a:rPr dirty="0" sz="3200" lang="en-US">
                <a:latin typeface="Times New Roman" pitchFamily="18" charset="0"/>
                <a:cs typeface="Times New Roman" pitchFamily="18" charset="0"/>
              </a:rPr>
              <a:t>The body does not need these every day and stores them in the liver when not used.</a:t>
            </a:r>
          </a:p>
          <a:p>
            <a:r>
              <a:rPr dirty="0" sz="3200" lang="en-US">
                <a:latin typeface="Times New Roman" pitchFamily="18" charset="0"/>
                <a:cs typeface="Times New Roman" pitchFamily="18" charset="0"/>
              </a:rPr>
              <a:t>Most people do not need vitamin supplements.</a:t>
            </a:r>
          </a:p>
          <a:p>
            <a:r>
              <a:rPr dirty="0" sz="3200" lang="en-US">
                <a:latin typeface="Times New Roman" pitchFamily="18" charset="0"/>
                <a:cs typeface="Times New Roman" pitchFamily="18" charset="0"/>
              </a:rPr>
              <a:t>Mega doses of vitamins A, D, E or K can be toxic and lead to health problems.</a:t>
            </a:r>
          </a:p>
        </p:txBody>
      </p:sp>
      <p:sp>
        <p:nvSpPr>
          <p:cNvPr id="1048677" name="Title 1"/>
          <p:cNvSpPr>
            <a:spLocks noGrp="1"/>
          </p:cNvSpPr>
          <p:nvPr>
            <p:ph type="title"/>
          </p:nvPr>
        </p:nvSpPr>
        <p:spPr>
          <a:xfrm>
            <a:off x="228600" y="274638"/>
            <a:ext cx="8458200" cy="792162"/>
          </a:xfrm>
        </p:spPr>
        <p:txBody>
          <a:bodyPr>
            <a:normAutofit/>
          </a:bodyPr>
          <a:p>
            <a:pPr algn="l"/>
            <a:r>
              <a:rPr b="1" dirty="0" sz="4000" lang="en-US" u="sng">
                <a:solidFill>
                  <a:schemeClr val="tx1"/>
                </a:solidFill>
              </a:rPr>
              <a:t>FAT SOLUBLE VITAMINS(ADEK)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678" name="Content Placeholder 2"/>
          <p:cNvSpPr>
            <a:spLocks noGrp="1"/>
          </p:cNvSpPr>
          <p:nvPr>
            <p:ph idx="1"/>
          </p:nvPr>
        </p:nvSpPr>
        <p:spPr>
          <a:xfrm>
            <a:off x="228600" y="228600"/>
            <a:ext cx="8686800" cy="6400800"/>
          </a:xfrm>
        </p:spPr>
        <p:txBody>
          <a:bodyPr>
            <a:normAutofit/>
          </a:bodyPr>
          <a:p>
            <a:r>
              <a:rPr dirty="0" sz="3200" lang="en-US">
                <a:latin typeface="Times New Roman" pitchFamily="18" charset="0"/>
                <a:cs typeface="Times New Roman" pitchFamily="18" charset="0"/>
              </a:rPr>
              <a:t>Unlike water-soluble vitamins that need regular replacement in the body, fat-soluble vitamins are stored in the liver and fatty tissues, and are eliminated much more slowly than water-soluble vitamins. </a:t>
            </a:r>
          </a:p>
          <a:p>
            <a:r>
              <a:rPr dirty="0" sz="3200" lang="en-US">
                <a:latin typeface="Times New Roman" pitchFamily="18" charset="0"/>
                <a:cs typeface="Times New Roman" pitchFamily="18" charset="0"/>
              </a:rPr>
              <a:t>Because fat-soluble vitamins are stored for long periods, they generally pose a greater risk for toxicity than water-soluble vitamins when consumed in excess. </a:t>
            </a:r>
          </a:p>
          <a:p>
            <a:endParaRPr dirty="0" lang="en-US">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679" name="Rectangle 3"/>
          <p:cNvSpPr>
            <a:spLocks noGrp="1" noChangeArrowheads="1"/>
          </p:cNvSpPr>
          <p:nvPr>
            <p:ph idx="1"/>
          </p:nvPr>
        </p:nvSpPr>
        <p:spPr>
          <a:xfrm>
            <a:off x="152400" y="1028700"/>
            <a:ext cx="8763000" cy="5524500"/>
          </a:xfrm>
        </p:spPr>
        <p:txBody>
          <a:bodyPr>
            <a:noAutofit/>
          </a:bodyPr>
          <a:p>
            <a:pPr eaLnBrk="1" hangingPunct="1">
              <a:lnSpc>
                <a:spcPct val="90000"/>
              </a:lnSpc>
            </a:pPr>
            <a:r>
              <a:rPr b="1" dirty="0" sz="3200" lang="en-US" u="sng">
                <a:latin typeface="Times New Roman" pitchFamily="18" charset="0"/>
                <a:cs typeface="Times New Roman" pitchFamily="18" charset="0"/>
              </a:rPr>
              <a:t>Vitamin  A</a:t>
            </a:r>
          </a:p>
          <a:p>
            <a:pPr eaLnBrk="1" hangingPunct="1" lvl="1">
              <a:lnSpc>
                <a:spcPct val="90000"/>
              </a:lnSpc>
            </a:pPr>
            <a:r>
              <a:rPr dirty="0" sz="3200" lang="en-US">
                <a:latin typeface="Times New Roman" pitchFamily="18" charset="0"/>
                <a:cs typeface="Times New Roman" pitchFamily="18" charset="0"/>
              </a:rPr>
              <a:t>Essential to vision, fetal development, immune response</a:t>
            </a:r>
          </a:p>
          <a:p>
            <a:pPr eaLnBrk="1" hangingPunct="1" lvl="1">
              <a:lnSpc>
                <a:spcPct val="90000"/>
              </a:lnSpc>
            </a:pPr>
            <a:r>
              <a:rPr dirty="0" sz="3200" lang="en-US">
                <a:latin typeface="Times New Roman" pitchFamily="18" charset="0"/>
                <a:cs typeface="Times New Roman" pitchFamily="18" charset="0"/>
              </a:rPr>
              <a:t>Found in dairy products, fish liver oils; as B-carotene found in many plants (e.g. carrots, mango)</a:t>
            </a:r>
          </a:p>
          <a:p>
            <a:pPr eaLnBrk="1" hangingPunct="1">
              <a:lnSpc>
                <a:spcPct val="90000"/>
              </a:lnSpc>
            </a:pPr>
            <a:r>
              <a:rPr b="1" dirty="0" sz="3200" lang="en-US" u="sng">
                <a:latin typeface="Times New Roman" pitchFamily="18" charset="0"/>
                <a:cs typeface="Times New Roman" pitchFamily="18" charset="0"/>
              </a:rPr>
              <a:t>Vitamin D </a:t>
            </a:r>
          </a:p>
          <a:p>
            <a:pPr eaLnBrk="1" hangingPunct="1" lvl="1">
              <a:lnSpc>
                <a:spcPct val="90000"/>
              </a:lnSpc>
            </a:pPr>
            <a:r>
              <a:rPr dirty="0" sz="3200" lang="en-US">
                <a:latin typeface="Times New Roman" pitchFamily="18" charset="0"/>
                <a:cs typeface="Times New Roman" pitchFamily="18" charset="0"/>
              </a:rPr>
              <a:t>Bone formation, calcium metabolism and absorption</a:t>
            </a:r>
          </a:p>
          <a:p>
            <a:pPr eaLnBrk="1" hangingPunct="1" lvl="1">
              <a:lnSpc>
                <a:spcPct val="90000"/>
              </a:lnSpc>
            </a:pPr>
            <a:r>
              <a:rPr dirty="0" sz="3200" lang="en-US">
                <a:latin typeface="Times New Roman" pitchFamily="18" charset="0"/>
                <a:cs typeface="Times New Roman" pitchFamily="18" charset="0"/>
              </a:rPr>
              <a:t>Found in sunlight, egg yolk, dairy products and fish liver oil</a:t>
            </a:r>
          </a:p>
        </p:txBody>
      </p:sp>
      <p:sp>
        <p:nvSpPr>
          <p:cNvPr id="1048680" name="Rectangle 2"/>
          <p:cNvSpPr>
            <a:spLocks noGrp="1" noChangeArrowheads="1"/>
          </p:cNvSpPr>
          <p:nvPr>
            <p:ph type="title"/>
          </p:nvPr>
        </p:nvSpPr>
        <p:spPr>
          <a:xfrm>
            <a:off x="152400" y="274638"/>
            <a:ext cx="8534400" cy="563562"/>
          </a:xfrm>
        </p:spPr>
        <p:txBody>
          <a:bodyPr>
            <a:noAutofit/>
          </a:bodyPr>
          <a:p>
            <a:pPr algn="l" eaLnBrk="1" hangingPunct="1"/>
            <a:r>
              <a:rPr b="1" dirty="0" sz="3200" lang="en-US" u="sng">
                <a:latin typeface="Times New Roman" pitchFamily="18" charset="0"/>
                <a:cs typeface="Times New Roman" pitchFamily="18" charset="0"/>
              </a:rPr>
              <a:t>Fat soluble vitamins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679">
                                            <p:txEl>
                                              <p:pRg st="0" end="0"/>
                                            </p:txEl>
                                          </p:spTgt>
                                        </p:tgtEl>
                                        <p:attrNameLst>
                                          <p:attrName>style.visibility</p:attrName>
                                        </p:attrNameLst>
                                      </p:cBhvr>
                                      <p:to>
                                        <p:strVal val="visible"/>
                                      </p:to>
                                    </p:set>
                                    <p:anim calcmode="lin" valueType="num">
                                      <p:cBhvr additive="base">
                                        <p:cTn dur="500" fill="hold" id="7"/>
                                        <p:tgtEl>
                                          <p:spTgt spid="1048679">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679">
                                            <p:txEl>
                                              <p:pRg st="0" end="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48679">
                                            <p:txEl>
                                              <p:pRg st="1" end="1"/>
                                            </p:txEl>
                                          </p:spTgt>
                                        </p:tgtEl>
                                        <p:attrNameLst>
                                          <p:attrName>style.visibility</p:attrName>
                                        </p:attrNameLst>
                                      </p:cBhvr>
                                      <p:to>
                                        <p:strVal val="visible"/>
                                      </p:to>
                                    </p:set>
                                    <p:anim calcmode="lin" valueType="num">
                                      <p:cBhvr additive="base">
                                        <p:cTn dur="500" fill="hold" id="11"/>
                                        <p:tgtEl>
                                          <p:spTgt spid="1048679">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1048679">
                                            <p:txEl>
                                              <p:pRg st="1" end="1"/>
                                            </p:txEl>
                                          </p:spTgt>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048679">
                                            <p:txEl>
                                              <p:pRg st="2" end="2"/>
                                            </p:txEl>
                                          </p:spTgt>
                                        </p:tgtEl>
                                        <p:attrNameLst>
                                          <p:attrName>style.visibility</p:attrName>
                                        </p:attrNameLst>
                                      </p:cBhvr>
                                      <p:to>
                                        <p:strVal val="visible"/>
                                      </p:to>
                                    </p:set>
                                    <p:anim calcmode="lin" valueType="num">
                                      <p:cBhvr additive="base">
                                        <p:cTn dur="500" fill="hold" id="15"/>
                                        <p:tgtEl>
                                          <p:spTgt spid="1048679">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86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 presetSubtype="8">
                                  <p:stCondLst>
                                    <p:cond delay="0"/>
                                  </p:stCondLst>
                                  <p:childTnLst>
                                    <p:set>
                                      <p:cBhvr>
                                        <p:cTn dur="1" fill="hold" id="20">
                                          <p:stCondLst>
                                            <p:cond delay="0"/>
                                          </p:stCondLst>
                                        </p:cTn>
                                        <p:tgtEl>
                                          <p:spTgt spid="1048679">
                                            <p:txEl>
                                              <p:pRg st="3" end="3"/>
                                            </p:txEl>
                                          </p:spTgt>
                                        </p:tgtEl>
                                        <p:attrNameLst>
                                          <p:attrName>style.visibility</p:attrName>
                                        </p:attrNameLst>
                                      </p:cBhvr>
                                      <p:to>
                                        <p:strVal val="visible"/>
                                      </p:to>
                                    </p:set>
                                    <p:anim calcmode="lin" valueType="num">
                                      <p:cBhvr additive="base">
                                        <p:cTn dur="500" fill="hold" id="21"/>
                                        <p:tgtEl>
                                          <p:spTgt spid="1048679">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2"/>
                                        <p:tgtEl>
                                          <p:spTgt spid="1048679">
                                            <p:txEl>
                                              <p:pRg st="3" end="3"/>
                                            </p:txEl>
                                          </p:spTgt>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048679">
                                            <p:txEl>
                                              <p:pRg st="4" end="4"/>
                                            </p:txEl>
                                          </p:spTgt>
                                        </p:tgtEl>
                                        <p:attrNameLst>
                                          <p:attrName>style.visibility</p:attrName>
                                        </p:attrNameLst>
                                      </p:cBhvr>
                                      <p:to>
                                        <p:strVal val="visible"/>
                                      </p:to>
                                    </p:set>
                                    <p:anim calcmode="lin" valueType="num">
                                      <p:cBhvr additive="base">
                                        <p:cTn dur="500" fill="hold" id="25"/>
                                        <p:tgtEl>
                                          <p:spTgt spid="1048679">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679">
                                            <p:txEl>
                                              <p:pRg st="4" end="4"/>
                                            </p:txEl>
                                          </p:spTgt>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1048679">
                                            <p:txEl>
                                              <p:pRg st="5" end="5"/>
                                            </p:txEl>
                                          </p:spTgt>
                                        </p:tgtEl>
                                        <p:attrNameLst>
                                          <p:attrName>style.visibility</p:attrName>
                                        </p:attrNameLst>
                                      </p:cBhvr>
                                      <p:to>
                                        <p:strVal val="visible"/>
                                      </p:to>
                                    </p:set>
                                    <p:anim calcmode="lin" valueType="num">
                                      <p:cBhvr additive="base">
                                        <p:cTn dur="500" fill="hold" id="29"/>
                                        <p:tgtEl>
                                          <p:spTgt spid="1048679">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0486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684" name="Content Placeholder 2"/>
          <p:cNvSpPr>
            <a:spLocks noGrp="1"/>
          </p:cNvSpPr>
          <p:nvPr>
            <p:ph idx="1"/>
          </p:nvPr>
        </p:nvSpPr>
        <p:spPr>
          <a:xfrm>
            <a:off x="228600" y="304800"/>
            <a:ext cx="8686800" cy="6400800"/>
          </a:xfrm>
        </p:spPr>
        <p:txBody>
          <a:bodyPr/>
          <a:p>
            <a:pPr>
              <a:lnSpc>
                <a:spcPct val="90000"/>
              </a:lnSpc>
            </a:pPr>
            <a:r>
              <a:rPr b="1" dirty="0" sz="3200" lang="en-US" u="sng">
                <a:latin typeface="Times New Roman" pitchFamily="18" charset="0"/>
                <a:cs typeface="Times New Roman" pitchFamily="18" charset="0"/>
              </a:rPr>
              <a:t>Vitamin E</a:t>
            </a:r>
          </a:p>
          <a:p>
            <a:pPr lvl="1">
              <a:lnSpc>
                <a:spcPct val="90000"/>
              </a:lnSpc>
            </a:pPr>
            <a:r>
              <a:rPr dirty="0" sz="3200" lang="en-US">
                <a:latin typeface="Times New Roman" pitchFamily="18" charset="0"/>
                <a:cs typeface="Times New Roman" pitchFamily="18" charset="0"/>
              </a:rPr>
              <a:t>Cell membrane construction and maintenance</a:t>
            </a:r>
          </a:p>
          <a:p>
            <a:pPr lvl="1">
              <a:lnSpc>
                <a:spcPct val="90000"/>
              </a:lnSpc>
            </a:pPr>
            <a:r>
              <a:rPr dirty="0" sz="3200" lang="en-US">
                <a:latin typeface="Times New Roman" pitchFamily="18" charset="0"/>
                <a:cs typeface="Times New Roman" pitchFamily="18" charset="0"/>
              </a:rPr>
              <a:t>In fats and oils, green leafy vegetables, poultry, fish</a:t>
            </a:r>
          </a:p>
          <a:p>
            <a:pPr>
              <a:lnSpc>
                <a:spcPct val="90000"/>
              </a:lnSpc>
            </a:pPr>
            <a:r>
              <a:rPr b="1" dirty="0" sz="3200" lang="en-US" u="sng">
                <a:latin typeface="Times New Roman" pitchFamily="18" charset="0"/>
                <a:cs typeface="Times New Roman" pitchFamily="18" charset="0"/>
              </a:rPr>
              <a:t>Vitamin K</a:t>
            </a:r>
          </a:p>
          <a:p>
            <a:pPr lvl="1">
              <a:lnSpc>
                <a:spcPct val="90000"/>
              </a:lnSpc>
            </a:pPr>
            <a:r>
              <a:rPr dirty="0" sz="3200" lang="en-US">
                <a:latin typeface="Times New Roman" pitchFamily="18" charset="0"/>
                <a:cs typeface="Times New Roman" pitchFamily="18" charset="0"/>
              </a:rPr>
              <a:t>Blood clotting, protein synthesis</a:t>
            </a:r>
          </a:p>
          <a:p>
            <a:pPr lvl="1">
              <a:lnSpc>
                <a:spcPct val="90000"/>
              </a:lnSpc>
            </a:pPr>
            <a:r>
              <a:rPr dirty="0" sz="3200" lang="en-US">
                <a:latin typeface="Times New Roman" pitchFamily="18" charset="0"/>
                <a:cs typeface="Times New Roman" pitchFamily="18" charset="0"/>
              </a:rPr>
              <a:t>In green leafy vegetables, liver, cabbage</a:t>
            </a:r>
          </a:p>
          <a:p>
            <a:endParaRPr dirty="0" lang="en-US">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685" name="Content Placeholder 2"/>
          <p:cNvSpPr>
            <a:spLocks noGrp="1"/>
          </p:cNvSpPr>
          <p:nvPr>
            <p:ph idx="1"/>
          </p:nvPr>
        </p:nvSpPr>
        <p:spPr>
          <a:xfrm>
            <a:off x="228600" y="1143000"/>
            <a:ext cx="8686800" cy="5562600"/>
          </a:xfrm>
        </p:spPr>
        <p:txBody>
          <a:bodyPr>
            <a:normAutofit/>
          </a:bodyPr>
          <a:p>
            <a:pPr>
              <a:lnSpc>
                <a:spcPct val="90000"/>
              </a:lnSpc>
            </a:pPr>
            <a:r>
              <a:rPr dirty="0" sz="3200" lang="en-US">
                <a:latin typeface="Times New Roman" pitchFamily="18" charset="0"/>
                <a:cs typeface="Times New Roman" pitchFamily="18" charset="0"/>
              </a:rPr>
              <a:t>A balanced diet must contain</a:t>
            </a:r>
            <a:r>
              <a:rPr b="1" dirty="0" sz="3200" lang="en-US">
                <a:latin typeface="Times New Roman" pitchFamily="18" charset="0"/>
                <a:cs typeface="Times New Roman" pitchFamily="18" charset="0"/>
              </a:rPr>
              <a:t> carbohydrate, protein, fat, vitamins, mineral salts and fibre. It must contain these things in the correct proportions. </a:t>
            </a:r>
            <a:endParaRPr dirty="0" sz="3200" lang="en-US">
              <a:latin typeface="Times New Roman" pitchFamily="18" charset="0"/>
              <a:cs typeface="Times New Roman" pitchFamily="18" charset="0"/>
            </a:endParaRPr>
          </a:p>
          <a:p>
            <a:pPr>
              <a:lnSpc>
                <a:spcPct val="90000"/>
              </a:lnSpc>
            </a:pPr>
            <a:r>
              <a:rPr b="1" dirty="0" sz="3200" lang="en-US">
                <a:latin typeface="Times New Roman" pitchFamily="18" charset="0"/>
                <a:cs typeface="Times New Roman" pitchFamily="18" charset="0"/>
                <a:hlinkClick r:id="rId1"/>
              </a:rPr>
              <a:t>Carbohydrates</a:t>
            </a:r>
            <a:r>
              <a:rPr dirty="0" sz="3200" lang="en-US">
                <a:latin typeface="Times New Roman" pitchFamily="18" charset="0"/>
                <a:cs typeface="Times New Roman" pitchFamily="18" charset="0"/>
              </a:rPr>
              <a:t>: these provide a source of energy.</a:t>
            </a:r>
          </a:p>
          <a:p>
            <a:pPr>
              <a:lnSpc>
                <a:spcPct val="90000"/>
              </a:lnSpc>
            </a:pPr>
            <a:r>
              <a:rPr b="1" dirty="0" sz="3200" lang="en-US">
                <a:latin typeface="Times New Roman" pitchFamily="18" charset="0"/>
                <a:cs typeface="Times New Roman" pitchFamily="18" charset="0"/>
                <a:hlinkClick r:id="rId1"/>
              </a:rPr>
              <a:t>Proteins</a:t>
            </a:r>
            <a:r>
              <a:rPr dirty="0" sz="3200" lang="en-US">
                <a:latin typeface="Times New Roman" pitchFamily="18" charset="0"/>
                <a:cs typeface="Times New Roman" pitchFamily="18" charset="0"/>
              </a:rPr>
              <a:t>: these provide a source of materials for growth and repair.</a:t>
            </a:r>
          </a:p>
          <a:p>
            <a:pPr>
              <a:lnSpc>
                <a:spcPct val="90000"/>
              </a:lnSpc>
            </a:pPr>
            <a:r>
              <a:rPr b="1" dirty="0" sz="3200" lang="en-US">
                <a:latin typeface="Times New Roman" pitchFamily="18" charset="0"/>
                <a:cs typeface="Times New Roman" pitchFamily="18" charset="0"/>
                <a:hlinkClick r:id="rId1"/>
              </a:rPr>
              <a:t>Fats</a:t>
            </a:r>
            <a:r>
              <a:rPr dirty="0" sz="3200" lang="en-US">
                <a:latin typeface="Times New Roman" pitchFamily="18" charset="0"/>
                <a:cs typeface="Times New Roman" pitchFamily="18" charset="0"/>
              </a:rPr>
              <a:t>: these provide a source of energy and contain fat soluble vitamins.</a:t>
            </a:r>
          </a:p>
          <a:p>
            <a:pPr>
              <a:buNone/>
            </a:pPr>
            <a:endParaRPr dirty="0" sz="3200" lang="en-US">
              <a:latin typeface="Times New Roman" pitchFamily="18" charset="0"/>
              <a:cs typeface="Times New Roman" pitchFamily="18" charset="0"/>
            </a:endParaRPr>
          </a:p>
        </p:txBody>
      </p:sp>
      <p:sp>
        <p:nvSpPr>
          <p:cNvPr id="1048686" name="Title 1"/>
          <p:cNvSpPr>
            <a:spLocks noGrp="1"/>
          </p:cNvSpPr>
          <p:nvPr>
            <p:ph type="title"/>
          </p:nvPr>
        </p:nvSpPr>
        <p:spPr>
          <a:xfrm>
            <a:off x="304800" y="274638"/>
            <a:ext cx="8382000" cy="639762"/>
          </a:xfrm>
        </p:spPr>
        <p:txBody>
          <a:bodyPr>
            <a:normAutofit/>
          </a:bodyPr>
          <a:p>
            <a:pPr algn="l"/>
            <a:r>
              <a:rPr b="1" dirty="0" sz="3200" lang="en-US" u="sng">
                <a:latin typeface="Times New Roman" pitchFamily="18" charset="0"/>
                <a:cs typeface="Times New Roman" pitchFamily="18" charset="0"/>
              </a:rPr>
              <a:t>Balanced diet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687" name="Content Placeholder 2"/>
          <p:cNvSpPr>
            <a:spLocks noGrp="1"/>
          </p:cNvSpPr>
          <p:nvPr>
            <p:ph idx="1"/>
          </p:nvPr>
        </p:nvSpPr>
        <p:spPr>
          <a:xfrm>
            <a:off x="228600" y="304800"/>
            <a:ext cx="8686800" cy="6324600"/>
          </a:xfrm>
        </p:spPr>
        <p:txBody>
          <a:bodyPr>
            <a:normAutofit/>
          </a:bodyPr>
          <a:p>
            <a:endParaRPr b="1" dirty="0" lang="en-US">
              <a:latin typeface="Times New Roman" pitchFamily="18" charset="0"/>
              <a:cs typeface="Times New Roman" pitchFamily="18" charset="0"/>
              <a:hlinkClick r:id="rId1"/>
            </a:endParaRPr>
          </a:p>
          <a:p>
            <a:r>
              <a:rPr b="1" dirty="0" sz="3200" lang="en-US">
                <a:latin typeface="Times New Roman" pitchFamily="18" charset="0"/>
                <a:cs typeface="Times New Roman" pitchFamily="18" charset="0"/>
                <a:hlinkClick r:id="rId1"/>
              </a:rPr>
              <a:t>Vitamins</a:t>
            </a:r>
            <a:r>
              <a:rPr dirty="0" sz="3200" lang="en-US">
                <a:latin typeface="Times New Roman" pitchFamily="18" charset="0"/>
                <a:cs typeface="Times New Roman" pitchFamily="18" charset="0"/>
              </a:rPr>
              <a:t>: these are required in very small quantities to keep you healthy.</a:t>
            </a:r>
            <a:endParaRPr b="1" dirty="0" sz="3200" lang="en-US">
              <a:latin typeface="Times New Roman" pitchFamily="18" charset="0"/>
              <a:cs typeface="Times New Roman" pitchFamily="18" charset="0"/>
              <a:hlinkClick r:id="rId1"/>
            </a:endParaRPr>
          </a:p>
          <a:p>
            <a:r>
              <a:rPr b="1" dirty="0" sz="3200" lang="en-US">
                <a:latin typeface="Times New Roman" pitchFamily="18" charset="0"/>
                <a:cs typeface="Times New Roman" pitchFamily="18" charset="0"/>
                <a:hlinkClick r:id="rId1"/>
              </a:rPr>
              <a:t>Mineral Salts</a:t>
            </a:r>
            <a:r>
              <a:rPr dirty="0" sz="3200" lang="en-US">
                <a:latin typeface="Times New Roman" pitchFamily="18" charset="0"/>
                <a:cs typeface="Times New Roman" pitchFamily="18" charset="0"/>
              </a:rPr>
              <a:t>: i.e. Iron, Zinc, Calcium etc. are required for healthy teeth, bones, muscles etc..</a:t>
            </a:r>
          </a:p>
          <a:p>
            <a:r>
              <a:rPr b="1" dirty="0" sz="3200" lang="en-US">
                <a:latin typeface="Times New Roman" pitchFamily="18" charset="0"/>
                <a:cs typeface="Times New Roman" pitchFamily="18" charset="0"/>
                <a:hlinkClick r:id="rId1"/>
              </a:rPr>
              <a:t>Fibre</a:t>
            </a:r>
            <a:r>
              <a:rPr dirty="0" sz="3200" lang="en-US">
                <a:latin typeface="Times New Roman" pitchFamily="18" charset="0"/>
                <a:cs typeface="Times New Roman" pitchFamily="18" charset="0"/>
              </a:rPr>
              <a:t>: necessary for peristalsis. </a:t>
            </a:r>
          </a:p>
          <a:p>
            <a:endParaRPr dirty="0" lang="en-US">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688" name="Content Placeholder 1"/>
          <p:cNvSpPr>
            <a:spLocks noGrp="1"/>
          </p:cNvSpPr>
          <p:nvPr>
            <p:ph idx="1"/>
          </p:nvPr>
        </p:nvSpPr>
        <p:spPr/>
        <p:txBody>
          <a:bodyPr/>
          <a:p>
            <a:pPr indent="-457200" marL="457200">
              <a:buFontTx/>
              <a:buChar char="•"/>
            </a:pPr>
            <a:r>
              <a:rPr dirty="0" sz="2800" lang="en-US">
                <a:latin typeface="Times New Roman" pitchFamily="18" charset="0"/>
                <a:cs typeface="Times New Roman" pitchFamily="18" charset="0"/>
              </a:rPr>
              <a:t>Cholesterol: &lt;175 mg/dl</a:t>
            </a:r>
          </a:p>
          <a:p>
            <a:pPr indent="-457200" marL="457200">
              <a:buFontTx/>
              <a:buChar char="•"/>
            </a:pPr>
            <a:r>
              <a:rPr dirty="0" sz="2800" lang="en-US">
                <a:latin typeface="Times New Roman" pitchFamily="18" charset="0"/>
                <a:cs typeface="Times New Roman" pitchFamily="18" charset="0"/>
              </a:rPr>
              <a:t>Triglycerides: blood fats, 30-175 mg/dl</a:t>
            </a:r>
          </a:p>
          <a:p>
            <a:pPr indent="-457200" marL="457200">
              <a:buFontTx/>
              <a:buChar char="•"/>
            </a:pPr>
            <a:r>
              <a:rPr dirty="0" sz="2800" lang="en-US">
                <a:latin typeface="Times New Roman" pitchFamily="18" charset="0"/>
                <a:cs typeface="Times New Roman" pitchFamily="18" charset="0"/>
              </a:rPr>
              <a:t>HDL: Good cholesterol, &gt; 35 mg/dl</a:t>
            </a:r>
          </a:p>
          <a:p>
            <a:pPr indent="-457200" marL="457200">
              <a:buFontTx/>
              <a:buChar char="•"/>
            </a:pPr>
            <a:r>
              <a:rPr dirty="0" sz="2800" lang="en-US">
                <a:latin typeface="Times New Roman" pitchFamily="18" charset="0"/>
                <a:cs typeface="Times New Roman" pitchFamily="18" charset="0"/>
              </a:rPr>
              <a:t>LDL: Bad Cholesterol, &lt;130 mg/dl</a:t>
            </a:r>
          </a:p>
          <a:p>
            <a:pPr indent="-457200" marL="457200">
              <a:buFontTx/>
              <a:buChar char="•"/>
            </a:pPr>
            <a:r>
              <a:rPr dirty="0" sz="2800" lang="en-US" err="1">
                <a:latin typeface="Times New Roman" pitchFamily="18" charset="0"/>
                <a:cs typeface="Times New Roman" pitchFamily="18" charset="0"/>
              </a:rPr>
              <a:t>Chol</a:t>
            </a:r>
            <a:r>
              <a:rPr dirty="0" sz="2800" lang="en-US">
                <a:latin typeface="Times New Roman" pitchFamily="18" charset="0"/>
                <a:cs typeface="Times New Roman" pitchFamily="18" charset="0"/>
              </a:rPr>
              <a:t>/HDL ratio: &lt; 4.5 indicates heart disease</a:t>
            </a:r>
          </a:p>
          <a:p>
            <a:endParaRPr dirty="0" lang="en-US"/>
          </a:p>
        </p:txBody>
      </p:sp>
      <p:sp>
        <p:nvSpPr>
          <p:cNvPr id="1048689" name="Title 2"/>
          <p:cNvSpPr>
            <a:spLocks noGrp="1"/>
          </p:cNvSpPr>
          <p:nvPr>
            <p:ph type="title"/>
          </p:nvPr>
        </p:nvSpPr>
        <p:spPr/>
        <p:txBody>
          <a:bodyPr>
            <a:normAutofit fontScale="90000"/>
          </a:bodyPr>
          <a:p>
            <a:r>
              <a:rPr dirty="0" sz="4400" lang="en-US" u="sng">
                <a:latin typeface="Times New Roman" pitchFamily="18" charset="0"/>
                <a:cs typeface="Times New Roman" pitchFamily="18" charset="0"/>
              </a:rPr>
              <a:t>Your Cholesterol Level</a:t>
            </a:r>
            <a:br>
              <a:rPr dirty="0" sz="4400" lang="en-US" u="sng">
                <a:latin typeface="Times New Roman" pitchFamily="18" charset="0"/>
                <a:cs typeface="Times New Roman" pitchFamily="18" charset="0"/>
              </a:rPr>
            </a:br>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690" name="Content Placeholder 1"/>
          <p:cNvSpPr>
            <a:spLocks noGrp="1"/>
          </p:cNvSpPr>
          <p:nvPr>
            <p:ph idx="1"/>
          </p:nvPr>
        </p:nvSpPr>
        <p:spPr>
          <a:xfrm>
            <a:off x="152400" y="304800"/>
            <a:ext cx="8839200" cy="6324600"/>
          </a:xfrm>
        </p:spPr>
        <p:txBody>
          <a:bodyPr>
            <a:normAutofit fontScale="96875" lnSpcReduction="20000"/>
          </a:bodyPr>
          <a:p>
            <a:r>
              <a:rPr dirty="0" sz="3200" lang="en-US">
                <a:latin typeface="Times New Roman" pitchFamily="18" charset="0"/>
                <a:cs typeface="Times New Roman" pitchFamily="18" charset="0"/>
              </a:rPr>
              <a:t>Both types of lipoproteins carry fats around in the blood, but to different places and for different purposes.</a:t>
            </a:r>
          </a:p>
          <a:p>
            <a:r>
              <a:rPr dirty="0" sz="3200" lang="en-US">
                <a:latin typeface="Times New Roman" pitchFamily="18" charset="0"/>
                <a:cs typeface="Times New Roman" pitchFamily="18" charset="0"/>
              </a:rPr>
              <a:t> LDL delivers triglycerides and cholesterol from the liver to tissues, increasing the risk of plaque. In contrast, HDL scavenges excess cholesterol and phospholipids from tissues and returns them to the liver for disposal from the body. </a:t>
            </a:r>
          </a:p>
          <a:p>
            <a:r>
              <a:rPr dirty="0" sz="3200" lang="en-US">
                <a:latin typeface="Times New Roman" pitchFamily="18" charset="0"/>
                <a:cs typeface="Times New Roman" pitchFamily="18" charset="0"/>
              </a:rPr>
              <a:t>As a result, high levels of LDL-cholesterol in the blood indicate increased risk of heart attack, whereas high levels of HDL-cholesterol are associated with lowered risk.</a:t>
            </a:r>
          </a:p>
          <a:p>
            <a:endParaRPr dirty="0" sz="3200" lang="en-US">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598" name="Content Placeholder 2"/>
          <p:cNvSpPr>
            <a:spLocks noGrp="1"/>
          </p:cNvSpPr>
          <p:nvPr>
            <p:ph idx="1"/>
          </p:nvPr>
        </p:nvSpPr>
        <p:spPr>
          <a:xfrm>
            <a:off x="152400" y="304800"/>
            <a:ext cx="8763000" cy="6324600"/>
          </a:xfrm>
        </p:spPr>
        <p:txBody>
          <a:bodyPr>
            <a:noAutofit/>
          </a:bodyPr>
          <a:p>
            <a:r>
              <a:rPr b="1" dirty="0" sz="3200" lang="en-US">
                <a:latin typeface="Times New Roman" pitchFamily="18" charset="0"/>
                <a:cs typeface="Times New Roman" pitchFamily="18" charset="0"/>
              </a:rPr>
              <a:t>Balanced diet- </a:t>
            </a:r>
            <a:r>
              <a:rPr dirty="0" sz="3200" lang="en-US">
                <a:latin typeface="Times New Roman" pitchFamily="18" charset="0"/>
                <a:cs typeface="Times New Roman" pitchFamily="18" charset="0"/>
              </a:rPr>
              <a:t>Essential composition that provides the appropriate amount of all nutrients in the correct proportion to meet body requirements or </a:t>
            </a:r>
            <a:r>
              <a:rPr b="0" dirty="0" sz="2000" i="0" lang="en-US">
                <a:solidFill>
                  <a:srgbClr val="202124"/>
                </a:solidFill>
                <a:effectLst/>
                <a:latin typeface="arial" panose="020B0604020202020204" pitchFamily="34" charset="0"/>
              </a:rPr>
              <a:t>is a </a:t>
            </a:r>
            <a:r>
              <a:rPr b="1" dirty="0" sz="2000" i="0" lang="en-US">
                <a:solidFill>
                  <a:srgbClr val="202124"/>
                </a:solidFill>
                <a:effectLst/>
                <a:latin typeface="arial" panose="020B0604020202020204" pitchFamily="34" charset="0"/>
              </a:rPr>
              <a:t>diet</a:t>
            </a:r>
            <a:r>
              <a:rPr b="0" dirty="0" sz="2000" i="0" lang="en-US">
                <a:solidFill>
                  <a:srgbClr val="202124"/>
                </a:solidFill>
                <a:effectLst/>
                <a:latin typeface="arial" panose="020B0604020202020204" pitchFamily="34" charset="0"/>
              </a:rPr>
              <a:t> that contains differing kinds of foods in certain quantities and proportions so that the requirement for calories, proteins, minerals, vitamins and alternative nutrients is adequate and a small provision is reserved for additional nutrients to endure the short length of leanness. It can be assessed by calculating BMI (</a:t>
            </a:r>
            <a:r>
              <a:rPr b="0" dirty="0" sz="2000" i="0" lang="en-US" err="1">
                <a:solidFill>
                  <a:srgbClr val="202124"/>
                </a:solidFill>
                <a:effectLst/>
                <a:latin typeface="arial" panose="020B0604020202020204" pitchFamily="34" charset="0"/>
              </a:rPr>
              <a:t>pg</a:t>
            </a:r>
            <a:r>
              <a:rPr b="0" dirty="0" sz="2000" i="0" lang="en-US">
                <a:solidFill>
                  <a:srgbClr val="202124"/>
                </a:solidFill>
                <a:effectLst/>
                <a:latin typeface="arial" panose="020B0604020202020204" pitchFamily="34" charset="0"/>
              </a:rPr>
              <a:t> 298)</a:t>
            </a:r>
            <a:endParaRPr dirty="0" sz="3200" lang="en-US">
              <a:latin typeface="Times New Roman" pitchFamily="18" charset="0"/>
              <a:cs typeface="Times New Roman" pitchFamily="18" charset="0"/>
            </a:endParaRPr>
          </a:p>
          <a:p>
            <a:r>
              <a:rPr b="1" dirty="0" sz="3200" lang="en-US">
                <a:latin typeface="Times New Roman" pitchFamily="18" charset="0"/>
                <a:cs typeface="Times New Roman" pitchFamily="18" charset="0"/>
              </a:rPr>
              <a:t>Diet</a:t>
            </a:r>
            <a:r>
              <a:rPr dirty="0" sz="3200" lang="en-US">
                <a:latin typeface="Times New Roman" pitchFamily="18" charset="0"/>
                <a:cs typeface="Times New Roman" pitchFamily="18" charset="0"/>
              </a:rPr>
              <a:t> – is selection of foods eaten by an individual</a:t>
            </a:r>
          </a:p>
          <a:p>
            <a:r>
              <a:rPr b="1" dirty="0" sz="3200" lang="en-US">
                <a:effectLst>
                  <a:outerShdw algn="tl" blurRad="38100" dir="2700000" dist="38100">
                    <a:srgbClr val="C0C0C0"/>
                  </a:outerShdw>
                </a:effectLst>
                <a:latin typeface="Times New Roman" pitchFamily="18" charset="0"/>
                <a:cs typeface="Times New Roman" pitchFamily="18" charset="0"/>
              </a:rPr>
              <a:t>MALNUTRITION</a:t>
            </a:r>
            <a:r>
              <a:rPr dirty="0" sz="3200" lang="en-US">
                <a:latin typeface="Times New Roman" pitchFamily="18" charset="0"/>
                <a:cs typeface="Times New Roman" pitchFamily="18" charset="0"/>
              </a:rPr>
              <a:t>: </a:t>
            </a:r>
            <a:r>
              <a:rPr dirty="0" sz="3200" lang="en-US" err="1">
                <a:latin typeface="Times New Roman" pitchFamily="18" charset="0"/>
                <a:cs typeface="Times New Roman" pitchFamily="18" charset="0"/>
              </a:rPr>
              <a:t>dictionaryDiseased</a:t>
            </a:r>
            <a:r>
              <a:rPr dirty="0" sz="3200" lang="en-US">
                <a:latin typeface="Times New Roman" pitchFamily="18" charset="0"/>
                <a:cs typeface="Times New Roman" pitchFamily="18" charset="0"/>
              </a:rPr>
              <a:t> state caused by over nutrition or under nutrition. </a:t>
            </a:r>
          </a:p>
          <a:p>
            <a:r>
              <a:rPr b="1" dirty="0" sz="3200" lang="en-US">
                <a:effectLst>
                  <a:outerShdw algn="tl" blurRad="38100" dir="2700000" dist="38100">
                    <a:srgbClr val="C0C0C0"/>
                  </a:outerShdw>
                </a:effectLst>
                <a:latin typeface="Times New Roman" pitchFamily="18" charset="0"/>
                <a:cs typeface="Times New Roman" pitchFamily="18" charset="0"/>
              </a:rPr>
              <a:t>Macronutrient</a:t>
            </a:r>
            <a:r>
              <a:rPr dirty="0" sz="3200" lang="en-US">
                <a:latin typeface="Times New Roman" pitchFamily="18" charset="0"/>
                <a:cs typeface="Times New Roman" pitchFamily="18" charset="0"/>
              </a:rPr>
              <a:t>: an essential nutrient required in relatively large amounts, such as carbohydrates, fats, proteins and water;</a:t>
            </a:r>
          </a:p>
          <a:p>
            <a:pPr>
              <a:buNone/>
            </a:pPr>
            <a:endParaRPr dirty="0" sz="3200" lang="en-US">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691" name="Content Placeholder 1"/>
          <p:cNvSpPr>
            <a:spLocks noGrp="1"/>
          </p:cNvSpPr>
          <p:nvPr>
            <p:ph idx="1"/>
          </p:nvPr>
        </p:nvSpPr>
        <p:spPr>
          <a:xfrm>
            <a:off x="228600" y="228600"/>
            <a:ext cx="8686800" cy="6400800"/>
          </a:xfrm>
        </p:spPr>
        <p:txBody>
          <a:bodyPr>
            <a:normAutofit/>
          </a:bodyPr>
          <a:p>
            <a:r>
              <a:rPr dirty="0" sz="3200" lang="en-US">
                <a:latin typeface="Times New Roman" pitchFamily="18" charset="0"/>
                <a:cs typeface="Times New Roman" pitchFamily="18" charset="0"/>
              </a:rPr>
              <a:t>How much is too much and too little? As a general rule, total cholesterol levels should be less than 200 milligrams per deciliter (mg/dl) of blood, ideally less than 160 mg/dl.</a:t>
            </a:r>
          </a:p>
          <a:p>
            <a:r>
              <a:rPr dirty="0" sz="3200" lang="en-US">
                <a:latin typeface="Times New Roman" pitchFamily="18" charset="0"/>
                <a:cs typeface="Times New Roman" pitchFamily="18" charset="0"/>
              </a:rPr>
              <a:t> LDL-cholesterol levels should be less than 130 mg/dl, and ideally less than 100 mg/dl. </a:t>
            </a:r>
          </a:p>
          <a:p>
            <a:r>
              <a:rPr dirty="0" sz="3200" lang="en-US">
                <a:latin typeface="Times New Roman" pitchFamily="18" charset="0"/>
                <a:cs typeface="Times New Roman" pitchFamily="18" charset="0"/>
              </a:rPr>
              <a:t>HDL-cholesterol levels should be at least 35 mg/dl, and ideally 45 mg/dl or higher. </a:t>
            </a:r>
          </a:p>
          <a:p>
            <a:r>
              <a:rPr dirty="0" sz="3200" lang="en-US">
                <a:latin typeface="Times New Roman" pitchFamily="18" charset="0"/>
                <a:cs typeface="Times New Roman" pitchFamily="18" charset="0"/>
              </a:rPr>
              <a:t>If your cholesterol levels are outside these ranges you should see your doctor for a personalized treatment plan which may include cholesterol-lowering medication.</a:t>
            </a:r>
          </a:p>
          <a:p>
            <a:endParaRPr dirty="0" sz="3200" lang="en-US">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692" name="Content Placeholder 1"/>
          <p:cNvSpPr>
            <a:spLocks noGrp="1"/>
          </p:cNvSpPr>
          <p:nvPr>
            <p:ph idx="1"/>
          </p:nvPr>
        </p:nvSpPr>
        <p:spPr>
          <a:xfrm>
            <a:off x="228600" y="152400"/>
            <a:ext cx="8763000" cy="6553200"/>
          </a:xfrm>
        </p:spPr>
        <p:txBody>
          <a:bodyPr>
            <a:normAutofit fontScale="96875" lnSpcReduction="20000"/>
          </a:bodyPr>
          <a:p>
            <a:r>
              <a:rPr dirty="0" sz="3200" lang="en-US">
                <a:latin typeface="Times New Roman" pitchFamily="18" charset="0"/>
                <a:cs typeface="Times New Roman" pitchFamily="18" charset="0"/>
              </a:rPr>
              <a:t>Even with cholesterol-lowering drugs, it's important to adopt life habits that are healthy for your heart. </a:t>
            </a:r>
          </a:p>
          <a:p>
            <a:r>
              <a:rPr dirty="0" sz="3200" lang="en-US">
                <a:latin typeface="Times New Roman" pitchFamily="18" charset="0"/>
                <a:cs typeface="Times New Roman" pitchFamily="18" charset="0"/>
              </a:rPr>
              <a:t>These will help bring a larger drop in blood cholesterol levels and reduce risk of heart attack and other chronic diseases.</a:t>
            </a:r>
          </a:p>
          <a:p>
            <a:r>
              <a:rPr dirty="0" sz="3200" lang="en-US">
                <a:latin typeface="Times New Roman" pitchFamily="18" charset="0"/>
                <a:cs typeface="Times New Roman" pitchFamily="18" charset="0"/>
              </a:rPr>
              <a:t>How does one lower the bad LDL levels without also lowering the good HDL levels? Luckily, the tactics that tend to lower LDL-cholesterol levels usually don't adversely affect HDL-cholesterol. HDL-cholesterol is best raised by increasing activity through exercise, losing weight if you're overweight and quitting smoking if you smoke.</a:t>
            </a:r>
          </a:p>
          <a:p>
            <a:endParaRPr dirty="0" sz="3200" lang="en-US">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693" name="Content Placeholder 1"/>
          <p:cNvSpPr>
            <a:spLocks noGrp="1"/>
          </p:cNvSpPr>
          <p:nvPr>
            <p:ph idx="1"/>
          </p:nvPr>
        </p:nvSpPr>
        <p:spPr>
          <a:xfrm>
            <a:off x="228600" y="304800"/>
            <a:ext cx="8686800" cy="6324600"/>
          </a:xfrm>
        </p:spPr>
        <p:txBody>
          <a:bodyPr>
            <a:normAutofit fontScale="96875" lnSpcReduction="20000"/>
          </a:bodyPr>
          <a:p>
            <a:r>
              <a:rPr dirty="0" sz="3200" lang="en-US">
                <a:latin typeface="Times New Roman" pitchFamily="18" charset="0"/>
                <a:cs typeface="Times New Roman" pitchFamily="18" charset="0"/>
              </a:rPr>
              <a:t>LDL-cholesterol is most affected by diet. The most effective way to lower LDL-cholesterol seems to be to reduce the level of total and saturated fat in the diet.</a:t>
            </a:r>
          </a:p>
          <a:p>
            <a:r>
              <a:rPr dirty="0" sz="3200" lang="en-US">
                <a:latin typeface="Times New Roman" pitchFamily="18" charset="0"/>
                <a:cs typeface="Times New Roman" pitchFamily="18" charset="0"/>
              </a:rPr>
              <a:t> Lowering total fat is not enough; the focus also needs to be on lowering saturated fat levels and replacing some of the saturated fat you eliminate with monounsaturated fat. In food terms this means trimming meats of visible fat, choosing reduced and non-fat dairy products, reading labels, and eliminating or limiting pastries and high-fat desserts.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694" name="Content Placeholder 1"/>
          <p:cNvSpPr>
            <a:spLocks noGrp="1"/>
          </p:cNvSpPr>
          <p:nvPr>
            <p:ph idx="1"/>
          </p:nvPr>
        </p:nvSpPr>
        <p:spPr>
          <a:xfrm>
            <a:off x="228600" y="152400"/>
            <a:ext cx="8686800" cy="6553200"/>
          </a:xfrm>
        </p:spPr>
        <p:txBody>
          <a:bodyPr>
            <a:noAutofit/>
          </a:bodyPr>
          <a:p>
            <a:r>
              <a:rPr dirty="0" sz="3200" lang="en-US">
                <a:latin typeface="Times New Roman" pitchFamily="18" charset="0"/>
                <a:cs typeface="Times New Roman" pitchFamily="18" charset="0"/>
              </a:rPr>
              <a:t>In terms of spreads and salad dressings, it means choosing reduced fat products and ones made with canola, olive or peanut oil. </a:t>
            </a:r>
          </a:p>
          <a:p>
            <a:r>
              <a:rPr dirty="0" sz="3200" lang="en-US">
                <a:latin typeface="Times New Roman" pitchFamily="18" charset="0"/>
                <a:cs typeface="Times New Roman" pitchFamily="18" charset="0"/>
              </a:rPr>
              <a:t>The new margarine products on the market made with </a:t>
            </a:r>
            <a:r>
              <a:rPr dirty="0" sz="3200" lang="en-US" err="1">
                <a:latin typeface="Times New Roman" pitchFamily="18" charset="0"/>
                <a:cs typeface="Times New Roman" pitchFamily="18" charset="0"/>
              </a:rPr>
              <a:t>sitostanol</a:t>
            </a:r>
            <a:r>
              <a:rPr dirty="0" sz="3200" lang="en-US">
                <a:latin typeface="Times New Roman" pitchFamily="18" charset="0"/>
                <a:cs typeface="Times New Roman" pitchFamily="18" charset="0"/>
              </a:rPr>
              <a:t> also can have beneficial cholesterol lowering effects.</a:t>
            </a:r>
          </a:p>
          <a:p>
            <a:r>
              <a:rPr dirty="0" sz="3200" lang="en-US">
                <a:latin typeface="Times New Roman" pitchFamily="18" charset="0"/>
                <a:cs typeface="Times New Roman" pitchFamily="18" charset="0"/>
              </a:rPr>
              <a:t>And, what about those high-cholesterol foods? They don't simply turn into cholesterol in the blood. </a:t>
            </a:r>
          </a:p>
          <a:p>
            <a:r>
              <a:rPr dirty="0" sz="3200" lang="en-US">
                <a:latin typeface="Times New Roman" pitchFamily="18" charset="0"/>
                <a:cs typeface="Times New Roman" pitchFamily="18" charset="0"/>
              </a:rPr>
              <a:t>The body primarily uses saturated fat, not dietary cholesterol to make blood cholesterol.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695" name="Content Placeholder 1"/>
          <p:cNvSpPr>
            <a:spLocks noGrp="1"/>
          </p:cNvSpPr>
          <p:nvPr>
            <p:ph idx="1"/>
          </p:nvPr>
        </p:nvSpPr>
        <p:spPr>
          <a:xfrm>
            <a:off x="228600" y="228600"/>
            <a:ext cx="8686800" cy="6400800"/>
          </a:xfrm>
        </p:spPr>
        <p:txBody>
          <a:bodyPr>
            <a:normAutofit/>
          </a:bodyPr>
          <a:p>
            <a:r>
              <a:rPr dirty="0" sz="3200" lang="en-US">
                <a:latin typeface="Times New Roman" pitchFamily="18" charset="0"/>
                <a:cs typeface="Times New Roman" pitchFamily="18" charset="0"/>
              </a:rPr>
              <a:t>After years of "good egg/bad egg" studies, it appears that people respond in different ways to dietary cholesterol. </a:t>
            </a:r>
          </a:p>
          <a:p>
            <a:r>
              <a:rPr dirty="0" sz="3200" lang="en-US">
                <a:latin typeface="Times New Roman" pitchFamily="18" charset="0"/>
                <a:cs typeface="Times New Roman" pitchFamily="18" charset="0"/>
              </a:rPr>
              <a:t>About a third of the population responds to a low-cholesterol diet with reduced blood cholesterol levels.</a:t>
            </a:r>
          </a:p>
          <a:p>
            <a:r>
              <a:rPr dirty="0" sz="3200" lang="en-US">
                <a:latin typeface="Times New Roman" pitchFamily="18" charset="0"/>
                <a:cs typeface="Times New Roman" pitchFamily="18" charset="0"/>
              </a:rPr>
              <a:t> For the rest, the response is minimal. Still, where there's cholesterol, there's usually saturated fat, so prudence is still wise.</a:t>
            </a:r>
          </a:p>
          <a:p>
            <a:endParaRPr dirty="0" sz="3200" lang="en-US">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pic>
        <p:nvPicPr>
          <p:cNvPr id="2097161" name="Picture 2" descr="http://quickmedical.com/graphics/bdot.gif"/>
          <p:cNvPicPr>
            <a:picLocks noChangeAspect="1" noChangeArrowheads="1"/>
          </p:cNvPicPr>
          <p:nvPr/>
        </p:nvPicPr>
        <p:blipFill>
          <a:blip xmlns:r="http://schemas.openxmlformats.org/officeDocument/2006/relationships" r:embed="rId1"/>
          <a:srcRect/>
          <a:stretch>
            <a:fillRect/>
          </a:stretch>
        </p:blipFill>
        <p:spPr bwMode="auto">
          <a:xfrm>
            <a:off x="1312863" y="1509713"/>
            <a:ext cx="11112" cy="22225"/>
          </a:xfrm>
          <a:prstGeom prst="rect"/>
          <a:noFill/>
          <a:ln w="9525">
            <a:noFill/>
            <a:miter lim="800000"/>
            <a:headEnd/>
            <a:tailEnd/>
          </a:ln>
        </p:spPr>
      </p:pic>
      <p:pic>
        <p:nvPicPr>
          <p:cNvPr id="2097162" name="Picture 3" descr="http://quickmedical.com/graphics/bdot.gif"/>
          <p:cNvPicPr>
            <a:picLocks noChangeAspect="1" noChangeArrowheads="1"/>
          </p:cNvPicPr>
          <p:nvPr/>
        </p:nvPicPr>
        <p:blipFill>
          <a:blip xmlns:r="http://schemas.openxmlformats.org/officeDocument/2006/relationships" r:embed="rId1"/>
          <a:srcRect/>
          <a:stretch>
            <a:fillRect/>
          </a:stretch>
        </p:blipFill>
        <p:spPr bwMode="auto">
          <a:xfrm>
            <a:off x="1312863" y="2789238"/>
            <a:ext cx="11112" cy="22225"/>
          </a:xfrm>
          <a:prstGeom prst="rect"/>
          <a:noFill/>
          <a:ln w="9525">
            <a:noFill/>
            <a:miter lim="800000"/>
            <a:headEnd/>
            <a:tailEnd/>
          </a:ln>
        </p:spPr>
      </p:pic>
      <p:pic>
        <p:nvPicPr>
          <p:cNvPr id="2097163" name="Picture 4" descr="http://quickmedical.com/graphics/bdot.gif"/>
          <p:cNvPicPr>
            <a:picLocks noChangeAspect="1" noChangeArrowheads="1"/>
          </p:cNvPicPr>
          <p:nvPr/>
        </p:nvPicPr>
        <p:blipFill>
          <a:blip xmlns:r="http://schemas.openxmlformats.org/officeDocument/2006/relationships" r:embed="rId1"/>
          <a:srcRect/>
          <a:stretch>
            <a:fillRect/>
          </a:stretch>
        </p:blipFill>
        <p:spPr bwMode="auto">
          <a:xfrm>
            <a:off x="1312863" y="3703638"/>
            <a:ext cx="11112" cy="22225"/>
          </a:xfrm>
          <a:prstGeom prst="rect"/>
          <a:noFill/>
          <a:ln w="9525">
            <a:noFill/>
            <a:miter lim="800000"/>
            <a:headEnd/>
            <a:tailEnd/>
          </a:ln>
        </p:spPr>
      </p:pic>
      <p:pic>
        <p:nvPicPr>
          <p:cNvPr id="2097164" name="Picture 5" descr="http://quickmedical.com/graphics/bdot.gif"/>
          <p:cNvPicPr>
            <a:picLocks noChangeAspect="1" noChangeArrowheads="1"/>
          </p:cNvPicPr>
          <p:nvPr/>
        </p:nvPicPr>
        <p:blipFill>
          <a:blip xmlns:r="http://schemas.openxmlformats.org/officeDocument/2006/relationships" r:embed="rId1"/>
          <a:srcRect/>
          <a:stretch>
            <a:fillRect/>
          </a:stretch>
        </p:blipFill>
        <p:spPr bwMode="auto">
          <a:xfrm>
            <a:off x="1312863" y="4618038"/>
            <a:ext cx="11112" cy="22225"/>
          </a:xfrm>
          <a:prstGeom prst="rect"/>
          <a:noFill/>
          <a:ln w="9525">
            <a:noFill/>
            <a:miter lim="800000"/>
            <a:headEnd/>
            <a:tailEnd/>
          </a:ln>
        </p:spPr>
      </p:pic>
      <p:sp>
        <p:nvSpPr>
          <p:cNvPr id="1048696" name="Text Box 6"/>
          <p:cNvSpPr txBox="1">
            <a:spLocks noChangeArrowheads="1"/>
          </p:cNvSpPr>
          <p:nvPr/>
        </p:nvSpPr>
        <p:spPr bwMode="auto">
          <a:xfrm>
            <a:off x="533400" y="381000"/>
            <a:ext cx="7447281" cy="688340"/>
          </a:xfrm>
          <a:prstGeom prst="rect"/>
          <a:noFill/>
          <a:ln w="9525">
            <a:noFill/>
            <a:miter lim="800000"/>
            <a:headEnd/>
            <a:tailEnd/>
          </a:ln>
          <a:effectLst/>
        </p:spPr>
        <p:txBody>
          <a:bodyPr wrap="none">
            <a:spAutoFit/>
          </a:bodyPr>
          <a:p>
            <a:r>
              <a:rPr b="1" dirty="0" sz="4000" lang="en-US"/>
              <a:t>Lowering Your Cholesterol Level</a:t>
            </a:r>
          </a:p>
        </p:txBody>
      </p:sp>
      <p:sp>
        <p:nvSpPr>
          <p:cNvPr id="1048697" name="Text Box 7"/>
          <p:cNvSpPr txBox="1">
            <a:spLocks noChangeArrowheads="1"/>
          </p:cNvSpPr>
          <p:nvPr/>
        </p:nvSpPr>
        <p:spPr bwMode="auto">
          <a:xfrm>
            <a:off x="533400" y="1422400"/>
            <a:ext cx="8001000" cy="4587240"/>
          </a:xfrm>
          <a:prstGeom prst="rect"/>
          <a:noFill/>
          <a:ln w="9525">
            <a:noFill/>
            <a:miter lim="800000"/>
            <a:headEnd/>
            <a:tailEnd/>
          </a:ln>
        </p:spPr>
        <p:txBody>
          <a:bodyPr wrap="square">
            <a:spAutoFit/>
          </a:bodyPr>
          <a:p>
            <a:pPr indent="-457200" marL="457200">
              <a:lnSpc>
                <a:spcPct val="140000"/>
              </a:lnSpc>
              <a:buFontTx/>
              <a:buChar char="•"/>
            </a:pPr>
            <a:r>
              <a:rPr dirty="0" sz="3600" lang="en-US">
                <a:latin typeface="Times New Roman" pitchFamily="18" charset="0"/>
                <a:cs typeface="Times New Roman" pitchFamily="18" charset="0"/>
              </a:rPr>
              <a:t>Eat healthy</a:t>
            </a:r>
          </a:p>
          <a:p>
            <a:pPr indent="-457200" marL="457200">
              <a:lnSpc>
                <a:spcPct val="140000"/>
              </a:lnSpc>
              <a:buFontTx/>
              <a:buChar char="•"/>
            </a:pPr>
            <a:r>
              <a:rPr dirty="0" sz="3600" lang="en-US">
                <a:latin typeface="Times New Roman" pitchFamily="18" charset="0"/>
                <a:cs typeface="Times New Roman" pitchFamily="18" charset="0"/>
              </a:rPr>
              <a:t>Exercise</a:t>
            </a:r>
          </a:p>
          <a:p>
            <a:pPr indent="-457200" marL="457200">
              <a:lnSpc>
                <a:spcPct val="140000"/>
              </a:lnSpc>
              <a:buFontTx/>
              <a:buChar char="•"/>
            </a:pPr>
            <a:r>
              <a:rPr dirty="0" sz="3600" lang="en-US">
                <a:latin typeface="Times New Roman" pitchFamily="18" charset="0"/>
                <a:cs typeface="Times New Roman" pitchFamily="18" charset="0"/>
              </a:rPr>
              <a:t>Lose wt.</a:t>
            </a:r>
          </a:p>
          <a:p>
            <a:pPr indent="-457200" marL="457200">
              <a:lnSpc>
                <a:spcPct val="140000"/>
              </a:lnSpc>
              <a:buFontTx/>
              <a:buChar char="•"/>
            </a:pPr>
            <a:r>
              <a:rPr dirty="0" sz="3600" lang="en-US">
                <a:latin typeface="Times New Roman" pitchFamily="18" charset="0"/>
                <a:cs typeface="Times New Roman" pitchFamily="18" charset="0"/>
              </a:rPr>
              <a:t>Quit smoking</a:t>
            </a:r>
          </a:p>
          <a:p>
            <a:pPr indent="-457200" marL="457200">
              <a:lnSpc>
                <a:spcPct val="140000"/>
              </a:lnSpc>
              <a:buFontTx/>
              <a:buChar char="•"/>
            </a:pPr>
            <a:r>
              <a:rPr dirty="0" sz="3600" lang="en-US">
                <a:latin typeface="Times New Roman" pitchFamily="18" charset="0"/>
                <a:cs typeface="Times New Roman" pitchFamily="18" charset="0"/>
              </a:rPr>
              <a:t>1 glass of wine or beer</a:t>
            </a:r>
          </a:p>
          <a:p>
            <a:pPr indent="-457200" marL="457200">
              <a:lnSpc>
                <a:spcPct val="140000"/>
              </a:lnSpc>
              <a:buFontTx/>
              <a:buChar char="•"/>
            </a:pPr>
            <a:r>
              <a:rPr dirty="0" sz="3600" lang="en-US">
                <a:latin typeface="Times New Roman" pitchFamily="18" charset="0"/>
                <a:cs typeface="Times New Roman" pitchFamily="18" charset="0"/>
              </a:rPr>
              <a:t>Medications (Lipitor)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01" name="Rectangle 3"/>
          <p:cNvSpPr>
            <a:spLocks noGrp="1" noChangeArrowheads="1"/>
          </p:cNvSpPr>
          <p:nvPr>
            <p:ph idx="1"/>
          </p:nvPr>
        </p:nvSpPr>
        <p:spPr>
          <a:xfrm>
            <a:off x="228600" y="1028700"/>
            <a:ext cx="8686800" cy="5448300"/>
          </a:xfrm>
        </p:spPr>
        <p:txBody>
          <a:bodyPr>
            <a:noAutofit/>
          </a:bodyPr>
          <a:p>
            <a:pPr eaLnBrk="1" hangingPunct="1">
              <a:lnSpc>
                <a:spcPct val="90000"/>
              </a:lnSpc>
              <a:buFontTx/>
              <a:buNone/>
            </a:pPr>
            <a:r>
              <a:rPr b="1" dirty="0" sz="3200" lang="en-US" u="sng"/>
              <a:t>Major “Bone”</a:t>
            </a:r>
            <a:r>
              <a:rPr dirty="0" sz="3200" lang="en-US" u="sng"/>
              <a:t> </a:t>
            </a:r>
            <a:r>
              <a:rPr b="1" dirty="0" sz="3200" lang="en-US" u="sng"/>
              <a:t>Minerals</a:t>
            </a:r>
            <a:r>
              <a:rPr b="1" dirty="0" sz="3200" lang="en-US"/>
              <a:t>		</a:t>
            </a:r>
            <a:r>
              <a:rPr b="1" dirty="0" sz="3200" lang="en-US" u="sng"/>
              <a:t>Trace</a:t>
            </a:r>
            <a:r>
              <a:rPr dirty="0" sz="3200" lang="en-US" u="sng"/>
              <a:t> </a:t>
            </a:r>
            <a:r>
              <a:rPr b="1" dirty="0" sz="3200" lang="en-US" u="sng"/>
              <a:t>Minerals</a:t>
            </a:r>
          </a:p>
          <a:p>
            <a:pPr eaLnBrk="1" hangingPunct="1">
              <a:lnSpc>
                <a:spcPct val="90000"/>
              </a:lnSpc>
              <a:buFontTx/>
              <a:buNone/>
            </a:pPr>
            <a:r>
              <a:rPr dirty="0" sz="3200" lang="en-US"/>
              <a:t>Calcium (bones)			</a:t>
            </a:r>
            <a:r>
              <a:rPr dirty="0" sz="3200" lang="en-US">
                <a:solidFill>
                  <a:srgbClr val="FF9900"/>
                </a:solidFill>
              </a:rPr>
              <a:t>Iodine (thyroid 							function)</a:t>
            </a:r>
          </a:p>
          <a:p>
            <a:pPr eaLnBrk="1" hangingPunct="1">
              <a:lnSpc>
                <a:spcPct val="90000"/>
              </a:lnSpc>
              <a:buFontTx/>
              <a:buNone/>
            </a:pPr>
            <a:r>
              <a:rPr dirty="0" sz="3200" lang="en-US"/>
              <a:t>Phosphorus (DNA)			</a:t>
            </a:r>
            <a:r>
              <a:rPr dirty="0" sz="3200" lang="en-US">
                <a:solidFill>
                  <a:srgbClr val="FF9900"/>
                </a:solidFill>
              </a:rPr>
              <a:t>Iron 							(hemoglobin)</a:t>
            </a:r>
            <a:r>
              <a:rPr dirty="0" sz="3200" lang="en-US">
                <a:solidFill>
                  <a:srgbClr val="FFFF00"/>
                </a:solidFill>
              </a:rPr>
              <a:t> </a:t>
            </a:r>
          </a:p>
          <a:p>
            <a:pPr eaLnBrk="1" hangingPunct="1">
              <a:lnSpc>
                <a:spcPct val="90000"/>
              </a:lnSpc>
              <a:buFontTx/>
              <a:buNone/>
            </a:pPr>
            <a:r>
              <a:rPr dirty="0" sz="3200" lang="en-US"/>
              <a:t>Magnesium (bones)		Zinc (enzyme, 							hormone)</a:t>
            </a:r>
            <a:endParaRPr dirty="0" sz="3200" lang="en-US">
              <a:solidFill>
                <a:srgbClr val="FFFF00"/>
              </a:solidFill>
            </a:endParaRPr>
          </a:p>
          <a:p>
            <a:pPr eaLnBrk="1" hangingPunct="1">
              <a:lnSpc>
                <a:spcPct val="90000"/>
              </a:lnSpc>
              <a:buFontTx/>
              <a:buNone/>
            </a:pPr>
            <a:r>
              <a:rPr dirty="0" sz="3200" lang="en-US"/>
              <a:t>Sodium (nerve impulse)		Copper 							(abs. of iron)</a:t>
            </a:r>
          </a:p>
          <a:p>
            <a:pPr eaLnBrk="1" hangingPunct="1">
              <a:lnSpc>
                <a:spcPct val="90000"/>
              </a:lnSpc>
              <a:buFontTx/>
              <a:buNone/>
            </a:pPr>
            <a:r>
              <a:rPr dirty="0" sz="3200" lang="en-US"/>
              <a:t>Chloride (fluid balance)		</a:t>
            </a:r>
            <a:r>
              <a:rPr dirty="0" sz="3200" lang="en-US" err="1"/>
              <a:t>Flouride</a:t>
            </a:r>
            <a:r>
              <a:rPr dirty="0" sz="3200" lang="en-US"/>
              <a:t> 							(bone &amp; teeth)</a:t>
            </a:r>
          </a:p>
        </p:txBody>
      </p:sp>
      <p:sp>
        <p:nvSpPr>
          <p:cNvPr id="1048702" name="Rectangle 2"/>
          <p:cNvSpPr>
            <a:spLocks noGrp="1" noChangeArrowheads="1"/>
          </p:cNvSpPr>
          <p:nvPr>
            <p:ph type="title"/>
          </p:nvPr>
        </p:nvSpPr>
        <p:spPr>
          <a:xfrm>
            <a:off x="228600" y="152400"/>
            <a:ext cx="8458200" cy="762000"/>
          </a:xfrm>
        </p:spPr>
        <p:txBody>
          <a:bodyPr>
            <a:normAutofit/>
          </a:bodyPr>
          <a:p>
            <a:pPr algn="l" eaLnBrk="1" hangingPunct="1"/>
            <a:r>
              <a:rPr dirty="0" lang="en-US" u="sng"/>
              <a:t>Minerals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244" name=""/>
        <p:cNvGrpSpPr/>
        <p:nvPr/>
      </p:nvGrpSpPr>
      <p:grpSpPr>
        <a:xfrm>
          <a:off x="0" y="0"/>
          <a:ext cx="0" cy="0"/>
          <a:chOff x="0" y="0"/>
          <a:chExt cx="0" cy="0"/>
        </a:xfrm>
      </p:grpSpPr>
      <p:sp>
        <p:nvSpPr>
          <p:cNvPr id="1048706" name="Rectangle 2"/>
          <p:cNvSpPr>
            <a:spLocks noGrp="1" noChangeArrowheads="1"/>
          </p:cNvSpPr>
          <p:nvPr>
            <p:ph type="title"/>
          </p:nvPr>
        </p:nvSpPr>
        <p:spPr>
          <a:xfrm>
            <a:off x="3733800" y="457200"/>
            <a:ext cx="1905000" cy="800100"/>
          </a:xfrm>
        </p:spPr>
        <p:txBody>
          <a:bodyPr/>
          <a:p>
            <a:r>
              <a:rPr altLang="en-US" lang="en-US">
                <a:solidFill>
                  <a:srgbClr val="10405A"/>
                </a:solidFill>
                <a:latin typeface="Tahoma" pitchFamily="34" charset="0"/>
              </a:rPr>
              <a:t>Water</a:t>
            </a:r>
          </a:p>
        </p:txBody>
      </p:sp>
      <p:sp>
        <p:nvSpPr>
          <p:cNvPr id="1048707" name="Rectangle 3"/>
          <p:cNvSpPr>
            <a:spLocks noGrp="1" noChangeArrowheads="1"/>
          </p:cNvSpPr>
          <p:nvPr>
            <p:ph type="body" idx="1"/>
          </p:nvPr>
        </p:nvSpPr>
        <p:spPr>
          <a:xfrm>
            <a:off x="228600" y="1295400"/>
            <a:ext cx="8686800" cy="5029200"/>
          </a:xfrm>
        </p:spPr>
        <p:txBody>
          <a:bodyPr>
            <a:normAutofit/>
          </a:bodyPr>
          <a:p>
            <a:pPr>
              <a:buClr>
                <a:schemeClr val="tx1"/>
              </a:buClr>
            </a:pPr>
            <a:r>
              <a:rPr altLang="en-US" dirty="0" sz="3200" lang="en-US">
                <a:solidFill>
                  <a:srgbClr val="000000"/>
                </a:solidFill>
                <a:latin typeface="Times New Roman" pitchFamily="18" charset="0"/>
                <a:cs typeface="Times New Roman" pitchFamily="18" charset="0"/>
              </a:rPr>
              <a:t>Solvent in which the chemistry of life occurs</a:t>
            </a:r>
          </a:p>
          <a:p>
            <a:pPr lvl="1"/>
            <a:r>
              <a:rPr altLang="en-US" dirty="0" sz="3200" lang="en-US">
                <a:solidFill>
                  <a:srgbClr val="000000"/>
                </a:solidFill>
                <a:latin typeface="Times New Roman" pitchFamily="18" charset="0"/>
                <a:cs typeface="Times New Roman" pitchFamily="18" charset="0"/>
              </a:rPr>
              <a:t>cell chemistry occurs in an aqueous medium</a:t>
            </a:r>
          </a:p>
          <a:p>
            <a:pPr lvl="1"/>
            <a:r>
              <a:rPr altLang="en-US" dirty="0" sz="3200" lang="en-US">
                <a:solidFill>
                  <a:srgbClr val="000000"/>
                </a:solidFill>
                <a:latin typeface="Times New Roman" pitchFamily="18" charset="0"/>
                <a:cs typeface="Times New Roman" pitchFamily="18" charset="0"/>
              </a:rPr>
              <a:t>water carries essential nutrients to cells</a:t>
            </a:r>
          </a:p>
          <a:p>
            <a:pPr lvl="1"/>
            <a:r>
              <a:rPr altLang="en-US" dirty="0" sz="3200" lang="en-US">
                <a:solidFill>
                  <a:srgbClr val="000000"/>
                </a:solidFill>
                <a:latin typeface="Times New Roman" pitchFamily="18" charset="0"/>
                <a:cs typeface="Times New Roman" pitchFamily="18" charset="0"/>
              </a:rPr>
              <a:t>water carries metabolic wastes away from cells</a:t>
            </a:r>
          </a:p>
          <a:p>
            <a:pPr lvl="1"/>
            <a:r>
              <a:rPr altLang="en-US" dirty="0" sz="3200" lang="en-US">
                <a:solidFill>
                  <a:srgbClr val="000000"/>
                </a:solidFill>
                <a:latin typeface="Times New Roman" pitchFamily="18" charset="0"/>
                <a:cs typeface="Times New Roman" pitchFamily="18" charset="0"/>
              </a:rPr>
              <a:t>hydrolysis &amp; dehydration reaction</a:t>
            </a:r>
          </a:p>
          <a:p>
            <a:pPr lvl="1"/>
            <a:r>
              <a:rPr altLang="en-US" dirty="0" sz="3200" lang="en-US">
                <a:solidFill>
                  <a:srgbClr val="000000"/>
                </a:solidFill>
                <a:latin typeface="Times New Roman" pitchFamily="18" charset="0"/>
                <a:cs typeface="Times New Roman" pitchFamily="18" charset="0"/>
              </a:rPr>
              <a:t>stabilizes body temp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9" presetSubtype="0">
                                  <p:stCondLst>
                                    <p:cond delay="0"/>
                                  </p:stCondLst>
                                  <p:childTnLst>
                                    <p:set>
                                      <p:cBhvr>
                                        <p:cTn dur="1" fill="hold" id="6">
                                          <p:stCondLst>
                                            <p:cond delay="0"/>
                                          </p:stCondLst>
                                        </p:cTn>
                                        <p:tgtEl>
                                          <p:spTgt spid="1048707">
                                            <p:txEl>
                                              <p:pRg st="0" end="0"/>
                                            </p:txEl>
                                          </p:spTgt>
                                        </p:tgtEl>
                                        <p:attrNameLst>
                                          <p:attrName>style.visibility</p:attrName>
                                        </p:attrNameLst>
                                      </p:cBhvr>
                                      <p:to>
                                        <p:strVal val="visible"/>
                                      </p:to>
                                    </p:set>
                                    <p:animEffect transition="in" filter="dissolve">
                                      <p:cBhvr>
                                        <p:cTn dur="500" id="7"/>
                                        <p:tgtEl>
                                          <p:spTgt spid="1048707">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8707">
                                            <p:txEl>
                                              <p:pRg st="1" end="1"/>
                                            </p:txEl>
                                          </p:spTgt>
                                        </p:tgtEl>
                                        <p:attrNameLst>
                                          <p:attrName>style.visibility</p:attrName>
                                        </p:attrNameLst>
                                      </p:cBhvr>
                                      <p:to>
                                        <p:strVal val="visible"/>
                                      </p:to>
                                    </p:set>
                                    <p:animEffect transition="in" filter="dissolve">
                                      <p:cBhvr>
                                        <p:cTn dur="500" id="12"/>
                                        <p:tgtEl>
                                          <p:spTgt spid="1048707">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8707">
                                            <p:txEl>
                                              <p:pRg st="2" end="2"/>
                                            </p:txEl>
                                          </p:spTgt>
                                        </p:tgtEl>
                                        <p:attrNameLst>
                                          <p:attrName>style.visibility</p:attrName>
                                        </p:attrNameLst>
                                      </p:cBhvr>
                                      <p:to>
                                        <p:strVal val="visible"/>
                                      </p:to>
                                    </p:set>
                                    <p:animEffect transition="in" filter="dissolve">
                                      <p:cBhvr>
                                        <p:cTn dur="500" id="17"/>
                                        <p:tgtEl>
                                          <p:spTgt spid="1048707">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8707">
                                            <p:txEl>
                                              <p:pRg st="3" end="3"/>
                                            </p:txEl>
                                          </p:spTgt>
                                        </p:tgtEl>
                                        <p:attrNameLst>
                                          <p:attrName>style.visibility</p:attrName>
                                        </p:attrNameLst>
                                      </p:cBhvr>
                                      <p:to>
                                        <p:strVal val="visible"/>
                                      </p:to>
                                    </p:set>
                                    <p:animEffect transition="in" filter="dissolve">
                                      <p:cBhvr>
                                        <p:cTn dur="500" id="22"/>
                                        <p:tgtEl>
                                          <p:spTgt spid="1048707">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8707">
                                            <p:txEl>
                                              <p:pRg st="4" end="4"/>
                                            </p:txEl>
                                          </p:spTgt>
                                        </p:tgtEl>
                                        <p:attrNameLst>
                                          <p:attrName>style.visibility</p:attrName>
                                        </p:attrNameLst>
                                      </p:cBhvr>
                                      <p:to>
                                        <p:strVal val="visible"/>
                                      </p:to>
                                    </p:set>
                                    <p:animEffect transition="in" filter="dissolve">
                                      <p:cBhvr>
                                        <p:cTn dur="500" id="27"/>
                                        <p:tgtEl>
                                          <p:spTgt spid="1048707">
                                            <p:txEl>
                                              <p:pRg st="4" end="4"/>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8707">
                                            <p:txEl>
                                              <p:pRg st="5" end="5"/>
                                            </p:txEl>
                                          </p:spTgt>
                                        </p:tgtEl>
                                        <p:attrNameLst>
                                          <p:attrName>style.visibility</p:attrName>
                                        </p:attrNameLst>
                                      </p:cBhvr>
                                      <p:to>
                                        <p:strVal val="visible"/>
                                      </p:to>
                                    </p:set>
                                    <p:animEffect transition="in" filter="dissolve">
                                      <p:cBhvr>
                                        <p:cTn dur="500" id="32"/>
                                        <p:tgtEl>
                                          <p:spTgt spid="1048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11" name="Content Placeholder 2"/>
          <p:cNvSpPr>
            <a:spLocks noGrp="1"/>
          </p:cNvSpPr>
          <p:nvPr>
            <p:ph idx="1"/>
          </p:nvPr>
        </p:nvSpPr>
        <p:spPr>
          <a:xfrm>
            <a:off x="152400" y="381000"/>
            <a:ext cx="8686800" cy="6248400"/>
          </a:xfrm>
        </p:spPr>
        <p:txBody>
          <a:bodyPr>
            <a:normAutofit/>
          </a:bodyPr>
          <a:p>
            <a:r>
              <a:rPr dirty="0" sz="3200" lang="en-US">
                <a:latin typeface="Times New Roman" pitchFamily="18" charset="0"/>
                <a:cs typeface="Times New Roman" pitchFamily="18" charset="0"/>
              </a:rPr>
              <a:t>For adults, 1–1.5 mls water of energy expenditure is usually sufficient to allow for normal changes in physical activity, sweating, and dietary solute load. </a:t>
            </a:r>
          </a:p>
          <a:p>
            <a:r>
              <a:rPr dirty="0" sz="3200" lang="en-US">
                <a:latin typeface="Times New Roman" pitchFamily="18" charset="0"/>
                <a:cs typeface="Times New Roman" pitchFamily="18" charset="0"/>
              </a:rPr>
              <a:t>Water losses consist  of 50–100 </a:t>
            </a:r>
            <a:r>
              <a:rPr dirty="0" sz="3200" lang="en-US" err="1">
                <a:latin typeface="Times New Roman" pitchFamily="18" charset="0"/>
                <a:cs typeface="Times New Roman" pitchFamily="18" charset="0"/>
              </a:rPr>
              <a:t>mL</a:t>
            </a:r>
            <a:r>
              <a:rPr dirty="0" sz="3200" lang="en-US">
                <a:latin typeface="Times New Roman" pitchFamily="18" charset="0"/>
                <a:cs typeface="Times New Roman" pitchFamily="18" charset="0"/>
              </a:rPr>
              <a:t>/day through </a:t>
            </a:r>
            <a:r>
              <a:rPr dirty="0" sz="3200" lang="en-US" err="1">
                <a:latin typeface="Times New Roman" pitchFamily="18" charset="0"/>
                <a:cs typeface="Times New Roman" pitchFamily="18" charset="0"/>
              </a:rPr>
              <a:t>faeces</a:t>
            </a:r>
            <a:r>
              <a:rPr dirty="0" sz="3200" lang="en-US">
                <a:latin typeface="Times New Roman" pitchFamily="18" charset="0"/>
                <a:cs typeface="Times New Roman" pitchFamily="18" charset="0"/>
              </a:rPr>
              <a:t>, 500–1000 </a:t>
            </a:r>
            <a:r>
              <a:rPr dirty="0" sz="3200" lang="en-US" err="1">
                <a:latin typeface="Times New Roman" pitchFamily="18" charset="0"/>
                <a:cs typeface="Times New Roman" pitchFamily="18" charset="0"/>
              </a:rPr>
              <a:t>mL</a:t>
            </a:r>
            <a:r>
              <a:rPr dirty="0" sz="3200" lang="en-US">
                <a:latin typeface="Times New Roman" pitchFamily="18" charset="0"/>
                <a:cs typeface="Times New Roman" pitchFamily="18" charset="0"/>
              </a:rPr>
              <a:t>/day by evaporation, and approximately 1000 </a:t>
            </a:r>
            <a:r>
              <a:rPr dirty="0" sz="3200" lang="en-US" err="1">
                <a:latin typeface="Times New Roman" pitchFamily="18" charset="0"/>
                <a:cs typeface="Times New Roman" pitchFamily="18" charset="0"/>
              </a:rPr>
              <a:t>mL</a:t>
            </a:r>
            <a:r>
              <a:rPr dirty="0" sz="3200" lang="en-US">
                <a:latin typeface="Times New Roman" pitchFamily="18" charset="0"/>
                <a:cs typeface="Times New Roman" pitchFamily="18" charset="0"/>
              </a:rPr>
              <a:t>/day through urine. </a:t>
            </a:r>
          </a:p>
          <a:p>
            <a:endParaRPr dirty="0" sz="3200" lang="en-US">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12" name="Content Placeholder 2"/>
          <p:cNvSpPr>
            <a:spLocks noGrp="1"/>
          </p:cNvSpPr>
          <p:nvPr>
            <p:ph idx="1"/>
          </p:nvPr>
        </p:nvSpPr>
        <p:spPr>
          <a:xfrm>
            <a:off x="152400" y="838200"/>
            <a:ext cx="8763000" cy="5867400"/>
          </a:xfrm>
        </p:spPr>
        <p:txBody>
          <a:bodyPr>
            <a:noAutofit/>
          </a:bodyPr>
          <a:p>
            <a:pPr indent="-571500" marL="681228">
              <a:buFont typeface="+mj-lt"/>
              <a:buAutoNum type="romanLcPeriod"/>
            </a:pPr>
            <a:r>
              <a:rPr dirty="0" sz="3000" lang="en-US">
                <a:latin typeface="Times New Roman" pitchFamily="18" charset="0"/>
                <a:cs typeface="Times New Roman" pitchFamily="18" charset="0"/>
              </a:rPr>
              <a:t>Provide the solvent  and medium for the metabolic processes of the body.</a:t>
            </a:r>
          </a:p>
          <a:p>
            <a:pPr indent="-571500" marL="681228">
              <a:buFont typeface="+mj-lt"/>
              <a:buAutoNum type="romanLcPeriod"/>
            </a:pPr>
            <a:r>
              <a:rPr dirty="0" sz="3000" lang="en-US">
                <a:latin typeface="Times New Roman" pitchFamily="18" charset="0"/>
                <a:cs typeface="Times New Roman" pitchFamily="18" charset="0"/>
              </a:rPr>
              <a:t>Diluting waste products and toxins in the body</a:t>
            </a:r>
          </a:p>
          <a:p>
            <a:pPr indent="-571500" marL="681228">
              <a:buFont typeface="+mj-lt"/>
              <a:buAutoNum type="romanLcPeriod"/>
            </a:pPr>
            <a:r>
              <a:rPr dirty="0" sz="3000" lang="en-US">
                <a:latin typeface="Times New Roman" pitchFamily="18" charset="0"/>
                <a:cs typeface="Times New Roman" pitchFamily="18" charset="0"/>
              </a:rPr>
              <a:t>Moistening of food for swallowing</a:t>
            </a:r>
          </a:p>
          <a:p>
            <a:pPr indent="-571500" marL="681228">
              <a:buFont typeface="+mj-lt"/>
              <a:buAutoNum type="romanLcPeriod"/>
            </a:pPr>
            <a:r>
              <a:rPr dirty="0" sz="3000" lang="en-US">
                <a:latin typeface="Times New Roman" pitchFamily="18" charset="0"/>
                <a:cs typeface="Times New Roman" pitchFamily="18" charset="0"/>
              </a:rPr>
              <a:t>Regulate of body temperature- as a constituent of sweat which is secreted onto the skin, it evaporates cooling the body surface.</a:t>
            </a:r>
          </a:p>
          <a:p>
            <a:pPr indent="-571500" marL="681228">
              <a:buFont typeface="+mj-lt"/>
              <a:buAutoNum type="romanLcPeriod"/>
            </a:pPr>
            <a:r>
              <a:rPr dirty="0" sz="3000" lang="en-US">
                <a:latin typeface="Times New Roman" pitchFamily="18" charset="0"/>
                <a:cs typeface="Times New Roman" pitchFamily="18" charset="0"/>
              </a:rPr>
              <a:t>Being the major constituent of blood and tissue fluid, it transports substances round the body and from body cells </a:t>
            </a:r>
          </a:p>
          <a:p>
            <a:pPr indent="-571500" marL="681228">
              <a:buFont typeface="+mj-lt"/>
              <a:buAutoNum type="romanLcPeriod"/>
            </a:pPr>
            <a:r>
              <a:rPr dirty="0" sz="3000" lang="en-US">
                <a:latin typeface="Times New Roman" pitchFamily="18" charset="0"/>
                <a:cs typeface="Times New Roman" pitchFamily="18" charset="0"/>
              </a:rPr>
              <a:t>Provide medium for excretion of waste products </a:t>
            </a:r>
            <a:r>
              <a:rPr dirty="0" sz="3000" lang="en-US" err="1">
                <a:latin typeface="Times New Roman" pitchFamily="18" charset="0"/>
                <a:cs typeface="Times New Roman" pitchFamily="18" charset="0"/>
              </a:rPr>
              <a:t>eg</a:t>
            </a:r>
            <a:r>
              <a:rPr dirty="0" sz="3000" lang="en-US">
                <a:latin typeface="Times New Roman" pitchFamily="18" charset="0"/>
                <a:cs typeface="Times New Roman" pitchFamily="18" charset="0"/>
              </a:rPr>
              <a:t> urine and feces</a:t>
            </a:r>
          </a:p>
          <a:p>
            <a:pPr indent="-571500" marL="681228">
              <a:buFont typeface="+mj-lt"/>
              <a:buAutoNum type="romanLcPeriod"/>
            </a:pPr>
            <a:endParaRPr dirty="0" sz="3000" lang="en-US"/>
          </a:p>
        </p:txBody>
      </p:sp>
      <p:sp>
        <p:nvSpPr>
          <p:cNvPr id="1048713" name="Title 1"/>
          <p:cNvSpPr>
            <a:spLocks noGrp="1"/>
          </p:cNvSpPr>
          <p:nvPr>
            <p:ph type="title"/>
          </p:nvPr>
        </p:nvSpPr>
        <p:spPr>
          <a:xfrm>
            <a:off x="304800" y="152400"/>
            <a:ext cx="8229600" cy="609600"/>
          </a:xfrm>
        </p:spPr>
        <p:txBody>
          <a:bodyPr>
            <a:normAutofit fontScale="90000"/>
          </a:bodyPr>
          <a:p>
            <a:br>
              <a:rPr b="1" dirty="0" lang="en-US"/>
            </a:br>
            <a:br>
              <a:rPr dirty="0" lang="en-US"/>
            </a:br>
            <a:br>
              <a:rPr dirty="0" lang="en-US"/>
            </a:br>
            <a:br>
              <a:rPr dirty="0" lang="en-US"/>
            </a:br>
            <a:br>
              <a:rPr dirty="0" lang="en-US"/>
            </a:br>
            <a:r>
              <a:rPr dirty="0" lang="en-US" u="sng"/>
              <a:t>Functions of water</a:t>
            </a:r>
            <a:br>
              <a:rPr dirty="0" lang="en-US"/>
            </a:br>
            <a:br>
              <a:rPr dirty="0" lang="en-US"/>
            </a:br>
            <a:br>
              <a:rPr dirty="0" lang="en-US"/>
            </a:br>
            <a:br>
              <a:rPr dirty="0" lang="en-US"/>
            </a:br>
            <a:br>
              <a:rPr dirty="0" lang="en-US" u="sng"/>
            </a:br>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599" name="Content Placeholder 2"/>
          <p:cNvSpPr>
            <a:spLocks noGrp="1"/>
          </p:cNvSpPr>
          <p:nvPr>
            <p:ph idx="1"/>
          </p:nvPr>
        </p:nvSpPr>
        <p:spPr>
          <a:xfrm>
            <a:off x="304800" y="304800"/>
            <a:ext cx="8382000" cy="6248400"/>
          </a:xfrm>
        </p:spPr>
        <p:txBody>
          <a:bodyPr>
            <a:normAutofit/>
          </a:bodyPr>
          <a:p>
            <a:r>
              <a:rPr b="1" dirty="0" sz="3200" lang="en-US">
                <a:effectLst>
                  <a:outerShdw algn="tl" blurRad="38100" dir="2700000" dist="38100">
                    <a:srgbClr val="C0C0C0"/>
                  </a:outerShdw>
                </a:effectLst>
                <a:latin typeface="Times New Roman" pitchFamily="18" charset="0"/>
                <a:cs typeface="Times New Roman" pitchFamily="18" charset="0"/>
              </a:rPr>
              <a:t>Micronutrient</a:t>
            </a:r>
            <a:r>
              <a:rPr dirty="0" sz="3200" lang="en-US">
                <a:latin typeface="Times New Roman" pitchFamily="18" charset="0"/>
                <a:cs typeface="Times New Roman" pitchFamily="18" charset="0"/>
              </a:rPr>
              <a:t>: A substance essential in minute/small amounts for the proper growth and metabolism of a living organism.</a:t>
            </a:r>
          </a:p>
          <a:p>
            <a:r>
              <a:rPr dirty="0" sz="3200" lang="en-US">
                <a:latin typeface="Times New Roman" pitchFamily="18" charset="0"/>
                <a:cs typeface="Times New Roman" pitchFamily="18" charset="0"/>
              </a:rPr>
              <a:t>Examples:-</a:t>
            </a:r>
          </a:p>
          <a:p>
            <a:pPr indent="-457200" lvl="1" marL="566928">
              <a:spcBef>
                <a:spcPts val="400"/>
              </a:spcBef>
              <a:buSzPct val="68000"/>
              <a:buFont typeface="Courier New" panose="02070309020205020404" pitchFamily="49" charset="0"/>
              <a:buChar char="o"/>
            </a:pPr>
            <a:r>
              <a:rPr dirty="0" sz="3200" lang="en-US">
                <a:latin typeface="Times New Roman" pitchFamily="18" charset="0"/>
                <a:cs typeface="Times New Roman" pitchFamily="18" charset="0"/>
              </a:rPr>
              <a:t> water soluble and fat soluble vitamins</a:t>
            </a:r>
            <a:r>
              <a:rPr altLang="en-US" dirty="0" sz="2400" lang="en-US">
                <a:latin typeface="Arial" pitchFamily="34" charset="0"/>
              </a:rPr>
              <a:t> (B, C, A, D, E, K)</a:t>
            </a:r>
          </a:p>
          <a:p>
            <a:pPr indent="-342900" lvl="1" marL="452628">
              <a:spcBef>
                <a:spcPts val="400"/>
              </a:spcBef>
              <a:buSzPct val="68000"/>
              <a:buFont typeface="Courier New" panose="02070309020205020404" pitchFamily="49" charset="0"/>
              <a:buChar char="o"/>
            </a:pPr>
            <a:r>
              <a:rPr altLang="en-US" dirty="0" sz="2400" lang="en-US">
                <a:latin typeface="Arial" pitchFamily="34" charset="0"/>
              </a:rPr>
              <a:t>Minerals (Fe, Ca, P, Na, K)</a:t>
            </a:r>
          </a:p>
          <a:p>
            <a:pPr indent="-256032" lvl="1" marL="365760">
              <a:spcBef>
                <a:spcPts val="400"/>
              </a:spcBef>
              <a:buSzPct val="68000"/>
              <a:buFont typeface="Wingdings 3"/>
              <a:buChar char=""/>
            </a:pPr>
            <a:endParaRPr altLang="en-US" dirty="0" sz="2400" lang="en-US">
              <a:latin typeface="Arial" pitchFamily="34" charset="0"/>
            </a:endParaRPr>
          </a:p>
          <a:p>
            <a:endParaRPr dirty="0" sz="3200" lang="en-US">
              <a:latin typeface="Times New Roman" pitchFamily="18" charset="0"/>
              <a:cs typeface="Times New Roman" pitchFamily="18" charset="0"/>
            </a:endParaRPr>
          </a:p>
          <a:p>
            <a:pPr>
              <a:buNone/>
            </a:pPr>
            <a:endParaRPr dirty="0" sz="3200" lang="en-US">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14" name="Content Placeholder 2"/>
          <p:cNvSpPr>
            <a:spLocks noGrp="1"/>
          </p:cNvSpPr>
          <p:nvPr>
            <p:ph idx="1"/>
          </p:nvPr>
        </p:nvSpPr>
        <p:spPr>
          <a:xfrm>
            <a:off x="228600" y="304800"/>
            <a:ext cx="8686800" cy="6400800"/>
          </a:xfrm>
        </p:spPr>
        <p:txBody>
          <a:bodyPr/>
          <a:p>
            <a:r>
              <a:rPr dirty="0" sz="3200" lang="en-US">
                <a:latin typeface="Times New Roman" pitchFamily="18" charset="0"/>
                <a:cs typeface="Times New Roman" pitchFamily="18" charset="0"/>
              </a:rPr>
              <a:t>Dilution of waste products and  poisonous substances in the body</a:t>
            </a:r>
          </a:p>
          <a:p>
            <a:r>
              <a:rPr dirty="0" sz="3200" lang="en-US">
                <a:latin typeface="Times New Roman" pitchFamily="18" charset="0"/>
                <a:cs typeface="Times New Roman" pitchFamily="18" charset="0"/>
              </a:rPr>
              <a:t>Providing the medium for the excretion of waste products e.g. urine and faeces</a:t>
            </a:r>
          </a:p>
          <a:p>
            <a:pPr>
              <a:buNone/>
            </a:pPr>
            <a:r>
              <a:rPr dirty="0" sz="3200" lang="en-US">
                <a:latin typeface="Times New Roman" pitchFamily="18" charset="0"/>
                <a:cs typeface="Times New Roman" pitchFamily="18" charset="0"/>
              </a:rPr>
              <a:t>Bread contain – 35%</a:t>
            </a:r>
          </a:p>
          <a:p>
            <a:pPr>
              <a:buNone/>
            </a:pPr>
            <a:r>
              <a:rPr dirty="0" sz="3200" lang="en-US">
                <a:latin typeface="Times New Roman" pitchFamily="18" charset="0"/>
                <a:cs typeface="Times New Roman" pitchFamily="18" charset="0"/>
              </a:rPr>
              <a:t>Cereal               - 10%</a:t>
            </a:r>
          </a:p>
          <a:p>
            <a:pPr>
              <a:buNone/>
            </a:pPr>
            <a:r>
              <a:rPr dirty="0" sz="3200" lang="en-US">
                <a:latin typeface="Times New Roman" pitchFamily="18" charset="0"/>
                <a:cs typeface="Times New Roman" pitchFamily="18" charset="0"/>
              </a:rPr>
              <a:t>Oranges/carrots- 85%</a:t>
            </a:r>
          </a:p>
          <a:p>
            <a:pPr>
              <a:buNone/>
            </a:pPr>
            <a:r>
              <a:rPr dirty="0" sz="3200" lang="en-US">
                <a:latin typeface="Times New Roman" pitchFamily="18" charset="0"/>
                <a:cs typeface="Times New Roman" pitchFamily="18" charset="0"/>
              </a:rPr>
              <a:t>Bananas, beef and eggs -75%</a:t>
            </a:r>
          </a:p>
          <a:p>
            <a:pPr>
              <a:buNone/>
            </a:pPr>
            <a:endParaRPr dirty="0" lang="en-US">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15" name="Content Placeholder 2"/>
          <p:cNvSpPr>
            <a:spLocks noGrp="1"/>
          </p:cNvSpPr>
          <p:nvPr>
            <p:ph idx="1"/>
          </p:nvPr>
        </p:nvSpPr>
        <p:spPr>
          <a:xfrm>
            <a:off x="304800" y="457200"/>
            <a:ext cx="8382000" cy="6096000"/>
          </a:xfrm>
        </p:spPr>
        <p:txBody>
          <a:bodyPr>
            <a:normAutofit/>
          </a:bodyPr>
          <a:p>
            <a:pPr>
              <a:buNone/>
            </a:pPr>
            <a:r>
              <a:rPr dirty="0" sz="3200" lang="en-US">
                <a:latin typeface="Times New Roman" pitchFamily="18" charset="0"/>
                <a:cs typeface="Times New Roman" pitchFamily="18" charset="0"/>
              </a:rPr>
              <a:t>Tomatoes          - 95%</a:t>
            </a:r>
          </a:p>
          <a:p>
            <a:pPr>
              <a:buNone/>
            </a:pPr>
            <a:r>
              <a:rPr dirty="0" sz="3200" lang="en-US">
                <a:latin typeface="Times New Roman" pitchFamily="18" charset="0"/>
                <a:cs typeface="Times New Roman" pitchFamily="18" charset="0"/>
              </a:rPr>
              <a:t>Milk                   - 75%</a:t>
            </a:r>
          </a:p>
          <a:p>
            <a:r>
              <a:rPr dirty="0" sz="3200" lang="en-US">
                <a:latin typeface="Times New Roman" pitchFamily="18" charset="0"/>
                <a:cs typeface="Times New Roman" pitchFamily="18" charset="0"/>
              </a:rPr>
              <a:t>Most of the water we consume is obtained from , soup and vegetables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16" name="Content Placeholder 1"/>
          <p:cNvSpPr>
            <a:spLocks noGrp="1"/>
          </p:cNvSpPr>
          <p:nvPr>
            <p:ph idx="1"/>
          </p:nvPr>
        </p:nvSpPr>
        <p:spPr/>
        <p:txBody>
          <a:bodyPr/>
          <a:p>
            <a:r>
              <a:rPr dirty="0" lang="en-US"/>
              <a:t>Indigestible part of the diet</a:t>
            </a:r>
          </a:p>
          <a:p>
            <a:r>
              <a:rPr dirty="0" lang="en-US"/>
              <a:t>Consist of bran, cellulose and other polysaccharides found in fruits, vegetables and cereals.</a:t>
            </a:r>
          </a:p>
        </p:txBody>
      </p:sp>
      <p:sp>
        <p:nvSpPr>
          <p:cNvPr id="1048717" name="Title 2"/>
          <p:cNvSpPr>
            <a:spLocks noGrp="1"/>
          </p:cNvSpPr>
          <p:nvPr>
            <p:ph type="title"/>
          </p:nvPr>
        </p:nvSpPr>
        <p:spPr/>
        <p:txBody>
          <a:bodyPr>
            <a:normAutofit/>
          </a:bodyPr>
          <a:p>
            <a:r>
              <a:rPr dirty="0" lang="en-US"/>
              <a:t>NON STARCH POLYSACCHARIDE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18" name="Content Placeholder 1"/>
          <p:cNvSpPr>
            <a:spLocks noGrp="1"/>
          </p:cNvSpPr>
          <p:nvPr>
            <p:ph idx="1"/>
          </p:nvPr>
        </p:nvSpPr>
        <p:spPr/>
        <p:txBody>
          <a:bodyPr/>
          <a:p>
            <a:pPr indent="-514350" marL="624078">
              <a:buFont typeface="+mj-lt"/>
              <a:buAutoNum type="arabicPeriod"/>
            </a:pPr>
            <a:r>
              <a:rPr dirty="0" lang="en-US"/>
              <a:t>Provide bulk to the diet</a:t>
            </a:r>
          </a:p>
          <a:p>
            <a:pPr indent="-514350" marL="624078">
              <a:buFont typeface="+mj-lt"/>
              <a:buAutoNum type="arabicPeriod"/>
            </a:pPr>
            <a:r>
              <a:rPr dirty="0" lang="en-US"/>
              <a:t>Satisfy the appetite – prevent constipation</a:t>
            </a:r>
          </a:p>
          <a:p>
            <a:pPr indent="-514350" marL="624078">
              <a:buFont typeface="+mj-lt"/>
              <a:buAutoNum type="arabicPeriod"/>
            </a:pPr>
            <a:r>
              <a:rPr dirty="0" lang="en-US"/>
              <a:t>Stimulates peristalsis – prevent constipation</a:t>
            </a:r>
          </a:p>
          <a:p>
            <a:pPr indent="-514350" marL="624078">
              <a:buFont typeface="+mj-lt"/>
              <a:buAutoNum type="arabicPeriod"/>
            </a:pPr>
            <a:r>
              <a:rPr dirty="0" lang="en-US"/>
              <a:t>Attract water increasing fecal bulk</a:t>
            </a:r>
          </a:p>
          <a:p>
            <a:pPr indent="-514350" marL="624078">
              <a:buFont typeface="+mj-lt"/>
              <a:buAutoNum type="arabicPeriod"/>
            </a:pPr>
            <a:r>
              <a:rPr dirty="0" lang="en-US"/>
              <a:t>Protect against some GI disorders </a:t>
            </a:r>
            <a:r>
              <a:rPr dirty="0" lang="en-US" err="1"/>
              <a:t>eg</a:t>
            </a:r>
            <a:r>
              <a:rPr dirty="0" lang="en-US"/>
              <a:t> colorectal cancer and </a:t>
            </a:r>
            <a:r>
              <a:rPr lang="en-US"/>
              <a:t>diverticular disease</a:t>
            </a:r>
            <a:endParaRPr dirty="0" lang="en-US"/>
          </a:p>
        </p:txBody>
      </p:sp>
      <p:sp>
        <p:nvSpPr>
          <p:cNvPr id="1048719" name="Title 2"/>
          <p:cNvSpPr>
            <a:spLocks noGrp="1"/>
          </p:cNvSpPr>
          <p:nvPr>
            <p:ph type="title"/>
          </p:nvPr>
        </p:nvSpPr>
        <p:spPr/>
        <p:txBody>
          <a:bodyPr/>
          <a:p>
            <a:r>
              <a:rPr dirty="0" lang="en-US"/>
              <a:t>Functions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720" name="Rectangle 3"/>
          <p:cNvSpPr>
            <a:spLocks noGrp="1" noChangeArrowheads="1"/>
          </p:cNvSpPr>
          <p:nvPr>
            <p:ph idx="1"/>
          </p:nvPr>
        </p:nvSpPr>
        <p:spPr>
          <a:xfrm>
            <a:off x="228600" y="1143000"/>
            <a:ext cx="8610600" cy="5334000"/>
          </a:xfrm>
        </p:spPr>
        <p:txBody>
          <a:bodyPr>
            <a:normAutofit/>
          </a:bodyPr>
          <a:p>
            <a:pPr eaLnBrk="1" hangingPunct="1"/>
            <a:r>
              <a:rPr dirty="0" sz="3200" lang="en-US">
                <a:latin typeface="Times New Roman" pitchFamily="18" charset="0"/>
                <a:cs typeface="Times New Roman" pitchFamily="18" charset="0"/>
              </a:rPr>
              <a:t>In order to live and function, humans need macro- and micro- nutrients;</a:t>
            </a:r>
          </a:p>
          <a:p>
            <a:pPr eaLnBrk="1" hangingPunct="1"/>
            <a:r>
              <a:rPr dirty="0" sz="3200" lang="en-US">
                <a:latin typeface="Times New Roman" pitchFamily="18" charset="0"/>
                <a:cs typeface="Times New Roman" pitchFamily="18" charset="0"/>
              </a:rPr>
              <a:t>Macro-nutrients are fat, protein and carbohydrates;</a:t>
            </a:r>
          </a:p>
          <a:p>
            <a:pPr eaLnBrk="1" hangingPunct="1"/>
            <a:r>
              <a:rPr dirty="0" sz="3200" lang="en-US">
                <a:latin typeface="Times New Roman" pitchFamily="18" charset="0"/>
                <a:cs typeface="Times New Roman" pitchFamily="18" charset="0"/>
              </a:rPr>
              <a:t>Micro-nutrients are water-soluble vitamins, fat-soluble vitamins, and minerals (bone and trace); the most critical micro-nutrients are iron, iodine, zinc, vitamin A and vitamin D.</a:t>
            </a:r>
          </a:p>
        </p:txBody>
      </p:sp>
      <p:sp>
        <p:nvSpPr>
          <p:cNvPr id="1048721" name="Rectangle 2"/>
          <p:cNvSpPr>
            <a:spLocks noGrp="1" noChangeArrowheads="1"/>
          </p:cNvSpPr>
          <p:nvPr>
            <p:ph type="title"/>
          </p:nvPr>
        </p:nvSpPr>
        <p:spPr>
          <a:xfrm>
            <a:off x="228600" y="274638"/>
            <a:ext cx="8458200" cy="792162"/>
          </a:xfrm>
        </p:spPr>
        <p:txBody>
          <a:bodyPr>
            <a:normAutofit/>
          </a:bodyPr>
          <a:p>
            <a:pPr eaLnBrk="1" hangingPunct="1"/>
            <a:r>
              <a:rPr b="1" dirty="0" sz="4000" lang="en-US" u="sng"/>
              <a:t>Summary: Nutritional requirements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720">
                                            <p:txEl>
                                              <p:pRg st="0" end="0"/>
                                            </p:txEl>
                                          </p:spTgt>
                                        </p:tgtEl>
                                        <p:attrNameLst>
                                          <p:attrName>style.visibility</p:attrName>
                                        </p:attrNameLst>
                                      </p:cBhvr>
                                      <p:to>
                                        <p:strVal val="visible"/>
                                      </p:to>
                                    </p:set>
                                    <p:anim calcmode="lin" valueType="num">
                                      <p:cBhvr additive="base">
                                        <p:cTn dur="500" fill="hold" id="7"/>
                                        <p:tgtEl>
                                          <p:spTgt spid="104872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7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720">
                                            <p:txEl>
                                              <p:pRg st="1" end="1"/>
                                            </p:txEl>
                                          </p:spTgt>
                                        </p:tgtEl>
                                        <p:attrNameLst>
                                          <p:attrName>style.visibility</p:attrName>
                                        </p:attrNameLst>
                                      </p:cBhvr>
                                      <p:to>
                                        <p:strVal val="visible"/>
                                      </p:to>
                                    </p:set>
                                    <p:anim calcmode="lin" valueType="num">
                                      <p:cBhvr additive="base">
                                        <p:cTn dur="500" fill="hold" id="13"/>
                                        <p:tgtEl>
                                          <p:spTgt spid="1048720">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7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720">
                                            <p:txEl>
                                              <p:pRg st="2" end="2"/>
                                            </p:txEl>
                                          </p:spTgt>
                                        </p:tgtEl>
                                        <p:attrNameLst>
                                          <p:attrName>style.visibility</p:attrName>
                                        </p:attrNameLst>
                                      </p:cBhvr>
                                      <p:to>
                                        <p:strVal val="visible"/>
                                      </p:to>
                                    </p:set>
                                    <p:anim calcmode="lin" valueType="num">
                                      <p:cBhvr additive="base">
                                        <p:cTn dur="500" fill="hold" id="19"/>
                                        <p:tgtEl>
                                          <p:spTgt spid="1048720">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7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22" name="Rectangle 2"/>
          <p:cNvSpPr>
            <a:spLocks noGrp="1" noChangeArrowheads="1"/>
          </p:cNvSpPr>
          <p:nvPr>
            <p:ph type="title"/>
          </p:nvPr>
        </p:nvSpPr>
        <p:spPr>
          <a:xfrm>
            <a:off x="304800" y="152400"/>
            <a:ext cx="8229600" cy="5181600"/>
          </a:xfrm>
        </p:spPr>
        <p:txBody>
          <a:bodyPr>
            <a:normAutofit/>
          </a:bodyPr>
          <a:p>
            <a:pPr algn="l" eaLnBrk="1" hangingPunct="1"/>
            <a:r>
              <a:rPr b="1" dirty="0" sz="8800" lang="en-US" u="sng">
                <a:latin typeface="Arial Narrow" pitchFamily="34" charset="0"/>
              </a:rPr>
              <a:t>NUTRITION IN CHILDREN</a:t>
            </a:r>
            <a:endParaRPr b="1" dirty="0" sz="8000" lang="en-US" u="sng">
              <a:latin typeface="Arial Narrow"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23" name="Rectangle 3"/>
          <p:cNvSpPr>
            <a:spLocks noGrp="1" noChangeArrowheads="1"/>
          </p:cNvSpPr>
          <p:nvPr>
            <p:ph idx="1"/>
          </p:nvPr>
        </p:nvSpPr>
        <p:spPr>
          <a:xfrm>
            <a:off x="304800" y="1066800"/>
            <a:ext cx="8382000" cy="5059363"/>
          </a:xfrm>
        </p:spPr>
        <p:txBody>
          <a:bodyPr>
            <a:normAutofit/>
          </a:bodyPr>
          <a:p>
            <a:pPr eaLnBrk="1" hangingPunct="1">
              <a:lnSpc>
                <a:spcPct val="90000"/>
              </a:lnSpc>
            </a:pPr>
            <a:r>
              <a:rPr b="1" dirty="0" sz="3200" lang="en-US">
                <a:latin typeface="Times New Roman" pitchFamily="18" charset="0"/>
                <a:cs typeface="Times New Roman" pitchFamily="18" charset="0"/>
              </a:rPr>
              <a:t>Hunger</a:t>
            </a:r>
            <a:r>
              <a:rPr dirty="0" sz="3200" lang="en-US">
                <a:latin typeface="Times New Roman" pitchFamily="18" charset="0"/>
                <a:cs typeface="Times New Roman" pitchFamily="18" charset="0"/>
              </a:rPr>
              <a:t> – physiological state when food not able to meet energy needs</a:t>
            </a:r>
          </a:p>
          <a:p>
            <a:pPr eaLnBrk="1" hangingPunct="1">
              <a:lnSpc>
                <a:spcPct val="90000"/>
              </a:lnSpc>
            </a:pPr>
            <a:r>
              <a:rPr b="1" dirty="0" sz="3200" lang="en-US">
                <a:latin typeface="Times New Roman" pitchFamily="18" charset="0"/>
                <a:cs typeface="Times New Roman" pitchFamily="18" charset="0"/>
              </a:rPr>
              <a:t>Malnutrition </a:t>
            </a:r>
            <a:r>
              <a:rPr dirty="0" sz="3200" lang="en-US">
                <a:latin typeface="Times New Roman" pitchFamily="18" charset="0"/>
                <a:cs typeface="Times New Roman" pitchFamily="18" charset="0"/>
              </a:rPr>
              <a:t>– impaired development linked to both deficient and excessive nutrient intake</a:t>
            </a:r>
          </a:p>
          <a:p>
            <a:pPr eaLnBrk="1" hangingPunct="1">
              <a:lnSpc>
                <a:spcPct val="90000"/>
              </a:lnSpc>
            </a:pPr>
            <a:r>
              <a:rPr b="1" dirty="0" sz="3200" lang="en-US">
                <a:latin typeface="Times New Roman" pitchFamily="18" charset="0"/>
                <a:cs typeface="Times New Roman" pitchFamily="18" charset="0"/>
              </a:rPr>
              <a:t>Under nutrition </a:t>
            </a:r>
            <a:r>
              <a:rPr dirty="0" sz="3200" lang="en-US">
                <a:latin typeface="Times New Roman" pitchFamily="18" charset="0"/>
                <a:cs typeface="Times New Roman" pitchFamily="18" charset="0"/>
              </a:rPr>
              <a:t>– most common form of malnutrition in developing countries; energy, protein and micronutrients</a:t>
            </a:r>
          </a:p>
        </p:txBody>
      </p:sp>
      <p:sp>
        <p:nvSpPr>
          <p:cNvPr id="1048724" name="Rectangle 2"/>
          <p:cNvSpPr>
            <a:spLocks noGrp="1" noChangeArrowheads="1"/>
          </p:cNvSpPr>
          <p:nvPr>
            <p:ph type="title"/>
          </p:nvPr>
        </p:nvSpPr>
        <p:spPr>
          <a:xfrm>
            <a:off x="457200" y="274638"/>
            <a:ext cx="8229600" cy="639762"/>
          </a:xfrm>
        </p:spPr>
        <p:txBody>
          <a:bodyPr>
            <a:normAutofit/>
          </a:bodyPr>
          <a:p>
            <a:pPr algn="l" eaLnBrk="1" hangingPunct="1"/>
            <a:r>
              <a:rPr b="1" dirty="0" sz="3600" lang="en-US" u="sng">
                <a:solidFill>
                  <a:schemeClr val="tx1"/>
                </a:solidFill>
                <a:latin typeface="Times New Roman" pitchFamily="18" charset="0"/>
                <a:cs typeface="Times New Roman" pitchFamily="18" charset="0"/>
              </a:rPr>
              <a:t>Terminologies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37" name="Rectangle 2"/>
          <p:cNvSpPr>
            <a:spLocks noGrp="1" noChangeArrowheads="1"/>
          </p:cNvSpPr>
          <p:nvPr>
            <p:ph type="ctrTitle"/>
          </p:nvPr>
        </p:nvSpPr>
        <p:spPr>
          <a:xfrm>
            <a:off x="457200" y="1676400"/>
            <a:ext cx="7772400" cy="1447800"/>
          </a:xfrm>
        </p:spPr>
        <p:txBody>
          <a:bodyPr>
            <a:normAutofit fontScale="90000"/>
          </a:bodyPr>
          <a:p>
            <a:pPr algn="ctr" eaLnBrk="1" hangingPunct="1"/>
            <a:r>
              <a:rPr b="1" dirty="0" sz="4800" lang="en-US"/>
              <a:t>Nutrition and the Physiology of Malnutrition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738" name="Rectangle 3"/>
          <p:cNvSpPr>
            <a:spLocks noGrp="1" noChangeArrowheads="1"/>
          </p:cNvSpPr>
          <p:nvPr>
            <p:ph idx="1"/>
          </p:nvPr>
        </p:nvSpPr>
        <p:spPr>
          <a:xfrm>
            <a:off x="152400" y="381000"/>
            <a:ext cx="8763000" cy="6248400"/>
          </a:xfrm>
        </p:spPr>
        <p:txBody>
          <a:bodyPr/>
          <a:p>
            <a:pPr eaLnBrk="1" hangingPunct="1">
              <a:lnSpc>
                <a:spcPct val="90000"/>
              </a:lnSpc>
              <a:buFontTx/>
              <a:buNone/>
            </a:pPr>
            <a:r>
              <a:rPr b="1" dirty="0" sz="3600" lang="en-US">
                <a:latin typeface="Times New Roman" pitchFamily="18" charset="0"/>
                <a:cs typeface="Times New Roman" pitchFamily="18" charset="0"/>
              </a:rPr>
              <a:t>Overview of Nutritional Requirements</a:t>
            </a:r>
          </a:p>
          <a:p>
            <a:pPr eaLnBrk="1" hangingPunct="1">
              <a:lnSpc>
                <a:spcPct val="90000"/>
              </a:lnSpc>
            </a:pPr>
            <a:r>
              <a:rPr dirty="0" sz="3200" lang="en-US">
                <a:latin typeface="Times New Roman" pitchFamily="18" charset="0"/>
                <a:cs typeface="Times New Roman" pitchFamily="18" charset="0"/>
              </a:rPr>
              <a:t>Definition of Malnutrition</a:t>
            </a:r>
          </a:p>
          <a:p>
            <a:pPr eaLnBrk="1" hangingPunct="1">
              <a:lnSpc>
                <a:spcPct val="90000"/>
              </a:lnSpc>
            </a:pPr>
            <a:r>
              <a:rPr dirty="0" sz="3200" lang="en-US">
                <a:latin typeface="Times New Roman" pitchFamily="18" charset="0"/>
                <a:cs typeface="Times New Roman" pitchFamily="18" charset="0"/>
              </a:rPr>
              <a:t>Causes and correlates of Malnutrition</a:t>
            </a:r>
          </a:p>
          <a:p>
            <a:pPr eaLnBrk="1" hangingPunct="1">
              <a:lnSpc>
                <a:spcPct val="90000"/>
              </a:lnSpc>
            </a:pPr>
            <a:r>
              <a:rPr dirty="0" sz="3200" lang="en-US">
                <a:latin typeface="Times New Roman" pitchFamily="18" charset="0"/>
                <a:cs typeface="Times New Roman" pitchFamily="18" charset="0"/>
              </a:rPr>
              <a:t>Measurement and Types of Malnutrition </a:t>
            </a:r>
          </a:p>
          <a:p>
            <a:pPr eaLnBrk="1" hangingPunct="1">
              <a:lnSpc>
                <a:spcPct val="90000"/>
              </a:lnSpc>
            </a:pPr>
            <a:r>
              <a:rPr dirty="0" sz="3200" lang="en-US">
                <a:latin typeface="Times New Roman" pitchFamily="18" charset="0"/>
                <a:cs typeface="Times New Roman" pitchFamily="18" charset="0"/>
              </a:rPr>
              <a:t>Severe Malnutrition</a:t>
            </a:r>
          </a:p>
          <a:p>
            <a:pPr eaLnBrk="1" hangingPunct="1">
              <a:lnSpc>
                <a:spcPct val="90000"/>
              </a:lnSpc>
            </a:pPr>
            <a:r>
              <a:rPr dirty="0" sz="3200" lang="en-US">
                <a:latin typeface="Times New Roman" pitchFamily="18" charset="0"/>
                <a:cs typeface="Times New Roman" pitchFamily="18" charset="0"/>
              </a:rPr>
              <a:t>Mild/Moderate Malnutrition (Underweight and Stunting)</a:t>
            </a:r>
          </a:p>
          <a:p>
            <a:pPr eaLnBrk="1" hangingPunct="1">
              <a:lnSpc>
                <a:spcPct val="90000"/>
              </a:lnSpc>
            </a:pPr>
            <a:r>
              <a:rPr dirty="0" sz="3200" lang="en-US">
                <a:latin typeface="Times New Roman" pitchFamily="18" charset="0"/>
                <a:cs typeface="Times New Roman" pitchFamily="18" charset="0"/>
              </a:rPr>
              <a:t>Specific Nutritional Deficiencies (Iodine and Iron)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738">
                                            <p:txEl>
                                              <p:pRg st="0" end="0"/>
                                            </p:txEl>
                                          </p:spTgt>
                                        </p:tgtEl>
                                        <p:attrNameLst>
                                          <p:attrName>style.visibility</p:attrName>
                                        </p:attrNameLst>
                                      </p:cBhvr>
                                      <p:to>
                                        <p:strVal val="visible"/>
                                      </p:to>
                                    </p:set>
                                    <p:anim calcmode="lin" valueType="num">
                                      <p:cBhvr additive="base">
                                        <p:cTn dur="500" fill="hold" id="7"/>
                                        <p:tgtEl>
                                          <p:spTgt spid="1048738">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7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738">
                                            <p:txEl>
                                              <p:pRg st="1" end="1"/>
                                            </p:txEl>
                                          </p:spTgt>
                                        </p:tgtEl>
                                        <p:attrNameLst>
                                          <p:attrName>style.visibility</p:attrName>
                                        </p:attrNameLst>
                                      </p:cBhvr>
                                      <p:to>
                                        <p:strVal val="visible"/>
                                      </p:to>
                                    </p:set>
                                    <p:anim calcmode="lin" valueType="num">
                                      <p:cBhvr additive="base">
                                        <p:cTn dur="500" fill="hold" id="13"/>
                                        <p:tgtEl>
                                          <p:spTgt spid="1048738">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7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738">
                                            <p:txEl>
                                              <p:pRg st="2" end="2"/>
                                            </p:txEl>
                                          </p:spTgt>
                                        </p:tgtEl>
                                        <p:attrNameLst>
                                          <p:attrName>style.visibility</p:attrName>
                                        </p:attrNameLst>
                                      </p:cBhvr>
                                      <p:to>
                                        <p:strVal val="visible"/>
                                      </p:to>
                                    </p:set>
                                    <p:anim calcmode="lin" valueType="num">
                                      <p:cBhvr additive="base">
                                        <p:cTn dur="500" fill="hold" id="19"/>
                                        <p:tgtEl>
                                          <p:spTgt spid="1048738">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7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738">
                                            <p:txEl>
                                              <p:pRg st="3" end="3"/>
                                            </p:txEl>
                                          </p:spTgt>
                                        </p:tgtEl>
                                        <p:attrNameLst>
                                          <p:attrName>style.visibility</p:attrName>
                                        </p:attrNameLst>
                                      </p:cBhvr>
                                      <p:to>
                                        <p:strVal val="visible"/>
                                      </p:to>
                                    </p:set>
                                    <p:anim calcmode="lin" valueType="num">
                                      <p:cBhvr additive="base">
                                        <p:cTn dur="500" fill="hold" id="25"/>
                                        <p:tgtEl>
                                          <p:spTgt spid="1048738">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7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1048738">
                                            <p:txEl>
                                              <p:pRg st="4" end="4"/>
                                            </p:txEl>
                                          </p:spTgt>
                                        </p:tgtEl>
                                        <p:attrNameLst>
                                          <p:attrName>style.visibility</p:attrName>
                                        </p:attrNameLst>
                                      </p:cBhvr>
                                      <p:to>
                                        <p:strVal val="visible"/>
                                      </p:to>
                                    </p:set>
                                    <p:anim calcmode="lin" valueType="num">
                                      <p:cBhvr additive="base">
                                        <p:cTn dur="500" fill="hold" id="31"/>
                                        <p:tgtEl>
                                          <p:spTgt spid="1048738">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32"/>
                                        <p:tgtEl>
                                          <p:spTgt spid="10487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8">
                                  <p:stCondLst>
                                    <p:cond delay="0"/>
                                  </p:stCondLst>
                                  <p:childTnLst>
                                    <p:set>
                                      <p:cBhvr>
                                        <p:cTn dur="1" fill="hold" id="36">
                                          <p:stCondLst>
                                            <p:cond delay="0"/>
                                          </p:stCondLst>
                                        </p:cTn>
                                        <p:tgtEl>
                                          <p:spTgt spid="1048738">
                                            <p:txEl>
                                              <p:pRg st="5" end="5"/>
                                            </p:txEl>
                                          </p:spTgt>
                                        </p:tgtEl>
                                        <p:attrNameLst>
                                          <p:attrName>style.visibility</p:attrName>
                                        </p:attrNameLst>
                                      </p:cBhvr>
                                      <p:to>
                                        <p:strVal val="visible"/>
                                      </p:to>
                                    </p:set>
                                    <p:anim calcmode="lin" valueType="num">
                                      <p:cBhvr additive="base">
                                        <p:cTn dur="500" fill="hold" id="37"/>
                                        <p:tgtEl>
                                          <p:spTgt spid="1048738">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38"/>
                                        <p:tgtEl>
                                          <p:spTgt spid="10487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8">
                                  <p:stCondLst>
                                    <p:cond delay="0"/>
                                  </p:stCondLst>
                                  <p:childTnLst>
                                    <p:set>
                                      <p:cBhvr>
                                        <p:cTn dur="1" fill="hold" id="42">
                                          <p:stCondLst>
                                            <p:cond delay="0"/>
                                          </p:stCondLst>
                                        </p:cTn>
                                        <p:tgtEl>
                                          <p:spTgt spid="1048738">
                                            <p:txEl>
                                              <p:pRg st="6" end="6"/>
                                            </p:txEl>
                                          </p:spTgt>
                                        </p:tgtEl>
                                        <p:attrNameLst>
                                          <p:attrName>style.visibility</p:attrName>
                                        </p:attrNameLst>
                                      </p:cBhvr>
                                      <p:to>
                                        <p:strVal val="visible"/>
                                      </p:to>
                                    </p:set>
                                    <p:anim calcmode="lin" valueType="num">
                                      <p:cBhvr additive="base">
                                        <p:cTn dur="500" fill="hold" id="43"/>
                                        <p:tgtEl>
                                          <p:spTgt spid="1048738">
                                            <p:txEl>
                                              <p:pRg st="6" end="6"/>
                                            </p:txEl>
                                          </p:spTgt>
                                        </p:tgtEl>
                                        <p:attrNameLst>
                                          <p:attrName>ppt_x</p:attrName>
                                        </p:attrNameLst>
                                      </p:cBhvr>
                                      <p:tavLst>
                                        <p:tav tm="0">
                                          <p:val>
                                            <p:strVal val="0-#ppt_w/2"/>
                                          </p:val>
                                        </p:tav>
                                        <p:tav tm="100000">
                                          <p:val>
                                            <p:strVal val="#ppt_x"/>
                                          </p:val>
                                        </p:tav>
                                      </p:tavLst>
                                    </p:anim>
                                    <p:anim calcmode="lin" valueType="num">
                                      <p:cBhvr additive="base">
                                        <p:cTn dur="500" fill="hold" id="44"/>
                                        <p:tgtEl>
                                          <p:spTgt spid="104873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8"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44" name="Rectangle 2"/>
          <p:cNvSpPr>
            <a:spLocks noGrp="1" noChangeArrowheads="1"/>
          </p:cNvSpPr>
          <p:nvPr>
            <p:ph type="title"/>
          </p:nvPr>
        </p:nvSpPr>
        <p:spPr/>
        <p:txBody>
          <a:bodyPr>
            <a:normAutofit/>
          </a:bodyPr>
          <a:p>
            <a:pPr eaLnBrk="1" hangingPunct="1"/>
            <a:r>
              <a:rPr lang="en-US"/>
              <a:t>Dietary Reference Intakes</a:t>
            </a:r>
          </a:p>
        </p:txBody>
      </p:sp>
      <p:graphicFrame>
        <p:nvGraphicFramePr>
          <p:cNvPr id="4194309" name="Group 335"/>
          <p:cNvGraphicFramePr>
            <a:graphicFrameLocks noGrp="1"/>
          </p:cNvGraphicFramePr>
          <p:nvPr>
            <p:ph type="tbl" idx="1"/>
          </p:nvPr>
        </p:nvGraphicFramePr>
        <p:xfrm>
          <a:off x="381000" y="1219200"/>
          <a:ext cx="8382000" cy="4648199"/>
        </p:xfrm>
        <a:graphic>
          <a:graphicData uri="http://schemas.openxmlformats.org/drawingml/2006/table">
            <a:tbl>
              <a:tblPr/>
              <a:tblGrid>
                <a:gridCol w="2647950"/>
                <a:gridCol w="2625725"/>
                <a:gridCol w="3108325"/>
              </a:tblGrid>
              <a:tr h="668522">
                <a:tc>
                  <a:txBody>
                    <a:bodyPr/>
                    <a:p>
                      <a:pPr algn="l" defTabSz="914400" eaLnBrk="1" fontAlgn="base" hangingPunct="1" indent="0" latinLnBrk="0" lvl="0" marL="0" marR="0" rtl="0">
                        <a:lnSpc>
                          <a:spcPct val="100000"/>
                        </a:lnSpc>
                        <a:spcBef>
                          <a:spcPct val="20000"/>
                        </a:spcBef>
                        <a:spcAft>
                          <a:spcPct val="0"/>
                        </a:spcAft>
                        <a:buClrTx/>
                        <a:buSzTx/>
                        <a:buFontTx/>
                        <a:buNone/>
                      </a:pPr>
                      <a:r>
                        <a:rPr baseline="0" b="0" cap="none" dirty="0" sz="2800" i="0" kumimoji="0" lang="en-US" normalizeH="0" strike="noStrike" u="none">
                          <a:ln>
                            <a:noFill/>
                          </a:ln>
                          <a:solidFill>
                            <a:schemeClr val="tx1"/>
                          </a:solidFill>
                          <a:effectLst/>
                          <a:latin typeface="Arial" charset="0"/>
                        </a:rPr>
                        <a:t>Macronutrient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F (19-30 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M (19-30 y.o.)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650496">
                <a:tc>
                  <a:txBody>
                    <a:bodyPr/>
                    <a:p>
                      <a:pPr algn="l" defTabSz="914400" eaLnBrk="1" fontAlgn="base" hangingPunct="1" indent="0" latinLnBrk="0" lvl="0" marL="0" marR="0" rtl="0">
                        <a:lnSpc>
                          <a:spcPct val="100000"/>
                        </a:lnSpc>
                        <a:spcBef>
                          <a:spcPct val="20000"/>
                        </a:spcBef>
                        <a:spcAft>
                          <a:spcPct val="0"/>
                        </a:spcAft>
                        <a:buClrTx/>
                        <a:buSzTx/>
                        <a:buFontTx/>
                        <a:buNone/>
                      </a:pPr>
                      <a:endParaRPr baseline="0" b="0" cap="none" dirty="0" sz="2800" i="0" kumimoji="0" lang="en-US" normalizeH="0" strike="noStrike" u="none">
                        <a:ln>
                          <a:noFill/>
                        </a:ln>
                        <a:solidFill>
                          <a:schemeClr val="tx1"/>
                        </a:solidFill>
                        <a:effectLst/>
                        <a:latin typeface="Arial" charset="0"/>
                      </a:endParaRPr>
                    </a:p>
                    <a:p>
                      <a:pPr algn="l" defTabSz="914400" eaLnBrk="1" fontAlgn="base" hangingPunct="1" indent="0" latinLnBrk="0" lvl="0" marL="0" marR="0" rtl="0">
                        <a:lnSpc>
                          <a:spcPct val="100000"/>
                        </a:lnSpc>
                        <a:spcBef>
                          <a:spcPct val="20000"/>
                        </a:spcBef>
                        <a:spcAft>
                          <a:spcPct val="0"/>
                        </a:spcAft>
                        <a:buClrTx/>
                        <a:buSzTx/>
                        <a:buFontTx/>
                        <a:buNone/>
                      </a:pPr>
                      <a:r>
                        <a:rPr baseline="0" b="0" cap="none" dirty="0" sz="2800" i="0" kumimoji="0" lang="en-US" normalizeH="0" strike="noStrike" u="none">
                          <a:ln>
                            <a:noFill/>
                          </a:ln>
                          <a:solidFill>
                            <a:schemeClr val="tx1"/>
                          </a:solidFill>
                          <a:effectLst/>
                          <a:latin typeface="Arial" charset="0"/>
                        </a:rPr>
                        <a:t>Energy (Kcal)</a:t>
                      </a:r>
                    </a:p>
                    <a:p>
                      <a:pPr algn="l" defTabSz="914400" eaLnBrk="1" fontAlgn="base" hangingPunct="1" indent="0" latinLnBrk="0" lvl="0" marL="0" marR="0" rtl="0">
                        <a:lnSpc>
                          <a:spcPct val="100000"/>
                        </a:lnSpc>
                        <a:spcBef>
                          <a:spcPct val="20000"/>
                        </a:spcBef>
                        <a:spcAft>
                          <a:spcPct val="0"/>
                        </a:spcAft>
                        <a:buClrTx/>
                        <a:buSzTx/>
                        <a:buFontTx/>
                        <a:buNone/>
                      </a:pPr>
                      <a:endParaRPr baseline="0" b="0" cap="none" dirty="0" sz="2800" i="0" kumimoji="0" lang="en-US" normalizeH="0" strike="noStrike" u="none">
                        <a:ln>
                          <a:noFill/>
                        </a:ln>
                        <a:solidFill>
                          <a:schemeClr val="tx1"/>
                        </a:solidFill>
                        <a:effectLst/>
                        <a:latin typeface="Arial" charset="0"/>
                      </a:endParaRPr>
                    </a:p>
                    <a:p>
                      <a:pPr algn="l" defTabSz="914400" eaLnBrk="1" fontAlgn="base" hangingPunct="1" indent="0" latinLnBrk="0" lvl="0" marL="0" marR="0" rtl="0">
                        <a:lnSpc>
                          <a:spcPct val="100000"/>
                        </a:lnSpc>
                        <a:spcBef>
                          <a:spcPct val="20000"/>
                        </a:spcBef>
                        <a:spcAft>
                          <a:spcPct val="0"/>
                        </a:spcAft>
                        <a:buClrTx/>
                        <a:buSzTx/>
                        <a:buFontTx/>
                        <a:buNone/>
                      </a:pPr>
                      <a:r>
                        <a:rPr baseline="0" b="0" cap="none" dirty="0" sz="2800" i="0" kumimoji="0" lang="en-US" normalizeH="0" strike="noStrike" u="none">
                          <a:ln>
                            <a:noFill/>
                          </a:ln>
                          <a:solidFill>
                            <a:schemeClr val="tx1"/>
                          </a:solidFill>
                          <a:effectLst/>
                          <a:latin typeface="Arial" charset="0"/>
                        </a:rPr>
                        <a:t>Protein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Tx/>
                        <a:buSzTx/>
                        <a:buFontTx/>
                        <a:buNone/>
                      </a:pPr>
                      <a:endParaRPr baseline="0" b="0" cap="none" sz="2800" i="0" kumimoji="0" lang="en-US" normalizeH="0" strike="noStrike" u="none">
                        <a:ln>
                          <a:noFill/>
                        </a:ln>
                        <a:solidFill>
                          <a:schemeClr val="tx1"/>
                        </a:solidFill>
                        <a:effectLst/>
                        <a:latin typeface="Arial" charset="0"/>
                      </a:endParaRPr>
                    </a:p>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1940 – 2200</a:t>
                      </a:r>
                    </a:p>
                    <a:p>
                      <a:pPr algn="ctr" defTabSz="914400" eaLnBrk="1" fontAlgn="base" hangingPunct="1" indent="0" latinLnBrk="0" lvl="0" marL="0" marR="0" rtl="0">
                        <a:lnSpc>
                          <a:spcPct val="100000"/>
                        </a:lnSpc>
                        <a:spcBef>
                          <a:spcPct val="20000"/>
                        </a:spcBef>
                        <a:spcAft>
                          <a:spcPct val="0"/>
                        </a:spcAft>
                        <a:buClrTx/>
                        <a:buSzTx/>
                        <a:buFontTx/>
                        <a:buNone/>
                      </a:pPr>
                      <a:endParaRPr baseline="0" b="0" cap="none" sz="2800" i="0" kumimoji="0" lang="en-US" normalizeH="0" strike="noStrike" u="none">
                        <a:ln>
                          <a:noFill/>
                        </a:ln>
                        <a:solidFill>
                          <a:schemeClr val="tx1"/>
                        </a:solidFill>
                        <a:effectLst/>
                        <a:latin typeface="Arial" charset="0"/>
                      </a:endParaRPr>
                    </a:p>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36 – 46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Tx/>
                        <a:buSzTx/>
                        <a:buFontTx/>
                        <a:buNone/>
                      </a:pPr>
                      <a:endParaRPr baseline="0" b="0" cap="none" sz="2800" i="0" kumimoji="0" lang="en-US" normalizeH="0" strike="noStrike" u="none">
                        <a:ln>
                          <a:noFill/>
                        </a:ln>
                        <a:solidFill>
                          <a:schemeClr val="tx1"/>
                        </a:solidFill>
                        <a:effectLst/>
                        <a:latin typeface="Arial" charset="0"/>
                      </a:endParaRPr>
                    </a:p>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2550 – 2900</a:t>
                      </a:r>
                    </a:p>
                    <a:p>
                      <a:pPr algn="ctr" defTabSz="914400" eaLnBrk="1" fontAlgn="base" hangingPunct="1" indent="0" latinLnBrk="0" lvl="0" marL="0" marR="0" rtl="0">
                        <a:lnSpc>
                          <a:spcPct val="100000"/>
                        </a:lnSpc>
                        <a:spcBef>
                          <a:spcPct val="20000"/>
                        </a:spcBef>
                        <a:spcAft>
                          <a:spcPct val="0"/>
                        </a:spcAft>
                        <a:buClrTx/>
                        <a:buSzTx/>
                        <a:buFontTx/>
                        <a:buNone/>
                      </a:pPr>
                      <a:endParaRPr baseline="0" b="0" cap="none" sz="2800" i="0" kumimoji="0" lang="en-US" normalizeH="0" strike="noStrike" u="none">
                        <a:ln>
                          <a:noFill/>
                        </a:ln>
                        <a:solidFill>
                          <a:schemeClr val="tx1"/>
                        </a:solidFill>
                        <a:effectLst/>
                        <a:latin typeface="Arial" charset="0"/>
                      </a:endParaRPr>
                    </a:p>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44 –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329181">
                <a:tc>
                  <a:txBody>
                    <a:bodyPr/>
                    <a:p>
                      <a:pPr algn="l" defTabSz="914400" eaLnBrk="1" fontAlgn="base" hangingPunct="1" indent="0" latinLnBrk="0" lvl="0" marL="0" marR="0" rtl="0">
                        <a:lnSpc>
                          <a:spcPct val="100000"/>
                        </a:lnSpc>
                        <a:spcBef>
                          <a:spcPct val="20000"/>
                        </a:spcBef>
                        <a:spcAft>
                          <a:spcPct val="0"/>
                        </a:spcAft>
                        <a:buClrTx/>
                        <a:buSzTx/>
                        <a:buFontTx/>
                        <a:buNone/>
                      </a:pPr>
                      <a:endParaRPr baseline="0" b="0" cap="none" sz="2800" i="0" kumimoji="0" lang="en-US" normalizeH="0" strike="noStrike" u="none">
                        <a:ln>
                          <a:noFill/>
                        </a:ln>
                        <a:solidFill>
                          <a:schemeClr val="tx1"/>
                        </a:solidFill>
                        <a:effectLst/>
                        <a:latin typeface="Arial" charset="0"/>
                      </a:endParaRPr>
                    </a:p>
                    <a:p>
                      <a:pPr algn="l"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Tx/>
                        <a:buSzTx/>
                        <a:buFontTx/>
                        <a:buNone/>
                      </a:pPr>
                      <a:endParaRPr baseline="0" b="0" cap="none" sz="2800" i="0" kumimoji="0" lang="en-US" normalizeH="0" strike="noStrike" u="none">
                        <a:ln>
                          <a:noFill/>
                        </a:ln>
                        <a:solidFill>
                          <a:schemeClr val="tx1"/>
                        </a:solidFill>
                        <a:effectLst/>
                        <a:latin typeface="Arial" charset="0"/>
                      </a:endParaRPr>
                    </a:p>
                    <a:p>
                      <a:pPr algn="ctr" defTabSz="914400" eaLnBrk="1" fontAlgn="base" hangingPunct="1" indent="0" latinLnBrk="0" lvl="0" marL="0" marR="0" rtl="0">
                        <a:lnSpc>
                          <a:spcPct val="100000"/>
                        </a:lnSpc>
                        <a:spcBef>
                          <a:spcPct val="20000"/>
                        </a:spcBef>
                        <a:spcAft>
                          <a:spcPct val="0"/>
                        </a:spcAft>
                        <a:buClrTx/>
                        <a:buSzTx/>
                        <a:buFontTx/>
                        <a:buNone/>
                      </a:pPr>
                      <a:r>
                        <a:rPr baseline="0" b="0" cap="none" sz="2800" i="0" kumimoji="0" lang="en-US" normalizeH="0" strike="noStrike" u="none">
                          <a:ln>
                            <a:noFill/>
                          </a:ln>
                          <a:solidFill>
                            <a:schemeClr val="tx1"/>
                          </a:solidFill>
                          <a:effectLst/>
                          <a:latin typeface="Arial" charset="0"/>
                        </a:rPr>
                        <a:t>15 –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Tx/>
                        <a:buSzTx/>
                        <a:buFontTx/>
                        <a:buNone/>
                      </a:pPr>
                      <a:endParaRPr baseline="0" b="0" cap="none" dirty="0" sz="2800" i="0" kumimoji="0" lang="en-US" normalizeH="0" strike="noStrike" u="none">
                        <a:ln>
                          <a:noFill/>
                        </a:ln>
                        <a:solidFill>
                          <a:schemeClr val="tx1"/>
                        </a:solidFill>
                        <a:effectLst/>
                        <a:latin typeface="Arial" charset="0"/>
                      </a:endParaRPr>
                    </a:p>
                    <a:p>
                      <a:pPr algn="ctr" defTabSz="914400" eaLnBrk="1" fontAlgn="base" hangingPunct="1" indent="0" latinLnBrk="0" lvl="0" marL="0" marR="0" rtl="0">
                        <a:lnSpc>
                          <a:spcPct val="100000"/>
                        </a:lnSpc>
                        <a:spcBef>
                          <a:spcPct val="20000"/>
                        </a:spcBef>
                        <a:spcAft>
                          <a:spcPct val="0"/>
                        </a:spcAft>
                        <a:buClrTx/>
                        <a:buSzTx/>
                        <a:buFontTx/>
                        <a:buNone/>
                      </a:pPr>
                      <a:r>
                        <a:rPr baseline="0" b="0" cap="none" dirty="0" sz="2800" i="0" kumimoji="0" lang="en-US" normalizeH="0" strike="noStrike" u="none">
                          <a:ln>
                            <a:noFill/>
                          </a:ln>
                          <a:solidFill>
                            <a:schemeClr val="tx1"/>
                          </a:solidFill>
                          <a:effectLst/>
                          <a:latin typeface="Arial" charset="0"/>
                        </a:rPr>
                        <a:t>15 – 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8745" name="Line 302"/>
          <p:cNvSpPr>
            <a:spLocks noChangeShapeType="1"/>
          </p:cNvSpPr>
          <p:nvPr/>
        </p:nvSpPr>
        <p:spPr bwMode="auto">
          <a:xfrm>
            <a:off x="457200" y="2133600"/>
            <a:ext cx="8305800" cy="0"/>
          </a:xfrm>
          <a:prstGeom prst="line"/>
          <a:noFill/>
          <a:ln w="9525">
            <a:solidFill>
              <a:schemeClr val="bg1"/>
            </a:solidFill>
            <a:round/>
            <a:headEnd/>
            <a:tailEnd/>
          </a:ln>
        </p:spPr>
        <p:txBody>
          <a:bodyPr/>
          <a:p>
            <a:endParaRPr lang="en-US"/>
          </a:p>
        </p:txBody>
      </p:sp>
      <p:sp>
        <p:nvSpPr>
          <p:cNvPr id="1048746" name="Line 336"/>
          <p:cNvSpPr>
            <a:spLocks noChangeShapeType="1"/>
          </p:cNvSpPr>
          <p:nvPr/>
        </p:nvSpPr>
        <p:spPr bwMode="auto">
          <a:xfrm>
            <a:off x="3048000" y="2133600"/>
            <a:ext cx="0" cy="3124200"/>
          </a:xfrm>
          <a:prstGeom prst="line"/>
          <a:noFill/>
          <a:ln w="9525">
            <a:solidFill>
              <a:schemeClr val="bg1"/>
            </a:solidFill>
            <a:round/>
            <a:headEnd/>
            <a:tailEnd/>
          </a:ln>
        </p:spPr>
        <p:txBody>
          <a:bodyPr/>
          <a:p>
            <a:endParaRPr lang="en-US"/>
          </a:p>
        </p:txBody>
      </p:sp>
      <p:sp>
        <p:nvSpPr>
          <p:cNvPr id="1048747" name="Line 337"/>
          <p:cNvSpPr>
            <a:spLocks noChangeShapeType="1"/>
          </p:cNvSpPr>
          <p:nvPr/>
        </p:nvSpPr>
        <p:spPr bwMode="auto">
          <a:xfrm>
            <a:off x="5638800" y="2133600"/>
            <a:ext cx="0" cy="3124200"/>
          </a:xfrm>
          <a:prstGeom prst="line"/>
          <a:noFill/>
          <a:ln w="9525">
            <a:solidFill>
              <a:schemeClr val="bg1"/>
            </a:solidFill>
            <a:round/>
            <a:headEnd/>
            <a:tailEnd/>
          </a:ln>
        </p:spPr>
        <p:txBody>
          <a:bodyPr/>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00" name="Content Placeholder 2"/>
          <p:cNvSpPr>
            <a:spLocks noGrp="1"/>
          </p:cNvSpPr>
          <p:nvPr>
            <p:ph idx="1"/>
          </p:nvPr>
        </p:nvSpPr>
        <p:spPr>
          <a:xfrm>
            <a:off x="152400" y="152400"/>
            <a:ext cx="8839200" cy="6553200"/>
          </a:xfrm>
        </p:spPr>
        <p:txBody>
          <a:bodyPr>
            <a:noAutofit/>
          </a:bodyPr>
          <a:p>
            <a:pPr indent="-609600" marL="609600">
              <a:lnSpc>
                <a:spcPct val="90000"/>
              </a:lnSpc>
              <a:buNone/>
            </a:pPr>
            <a:r>
              <a:rPr b="1" dirty="0" sz="3200" lang="en-US" u="sng">
                <a:latin typeface="Times New Roman" pitchFamily="18" charset="0"/>
                <a:cs typeface="Times New Roman" pitchFamily="18" charset="0"/>
              </a:rPr>
              <a:t>Importance of good nutrition</a:t>
            </a:r>
          </a:p>
          <a:p>
            <a:pPr indent="-609600" marL="609600">
              <a:lnSpc>
                <a:spcPct val="90000"/>
              </a:lnSpc>
              <a:buAutoNum type="arabicPeriod"/>
            </a:pPr>
            <a:r>
              <a:rPr dirty="0" sz="3200" lang="en-US">
                <a:latin typeface="Times New Roman" pitchFamily="18" charset="0"/>
                <a:cs typeface="Times New Roman" pitchFamily="18" charset="0"/>
              </a:rPr>
              <a:t>Physical and mental dev. of children and adolescents.</a:t>
            </a:r>
          </a:p>
          <a:p>
            <a:pPr indent="-609600" marL="609600">
              <a:lnSpc>
                <a:spcPct val="90000"/>
              </a:lnSpc>
              <a:buAutoNum type="arabicPeriod"/>
            </a:pPr>
            <a:r>
              <a:rPr dirty="0" sz="3200" lang="en-US">
                <a:latin typeface="Times New Roman" pitchFamily="18" charset="0"/>
                <a:cs typeface="Times New Roman" pitchFamily="18" charset="0"/>
              </a:rPr>
              <a:t>Healthy pregnancies and deliveries.</a:t>
            </a:r>
          </a:p>
          <a:p>
            <a:pPr indent="-609600" marL="609600">
              <a:lnSpc>
                <a:spcPct val="90000"/>
              </a:lnSpc>
              <a:buFont typeface="+mj-lt"/>
              <a:buAutoNum type="arabicPeriod"/>
            </a:pPr>
            <a:r>
              <a:rPr dirty="0" sz="3200" lang="en-US">
                <a:latin typeface="Times New Roman" pitchFamily="18" charset="0"/>
                <a:cs typeface="Times New Roman" pitchFamily="18" charset="0"/>
              </a:rPr>
              <a:t>Resistance to infections</a:t>
            </a:r>
          </a:p>
          <a:p>
            <a:pPr indent="-609600" marL="609600">
              <a:lnSpc>
                <a:spcPct val="90000"/>
              </a:lnSpc>
              <a:buFont typeface="+mj-lt"/>
              <a:buAutoNum type="arabicPeriod"/>
            </a:pPr>
            <a:r>
              <a:rPr dirty="0" sz="3200" lang="en-US">
                <a:latin typeface="Times New Roman" pitchFamily="18" charset="0"/>
                <a:cs typeface="Times New Roman" pitchFamily="18" charset="0"/>
              </a:rPr>
              <a:t>To prevent deficiencies i.e. Kwashiorkor &amp; marasmus.</a:t>
            </a:r>
          </a:p>
          <a:p>
            <a:pPr indent="-609600" marL="609600">
              <a:lnSpc>
                <a:spcPct val="90000"/>
              </a:lnSpc>
              <a:buFont typeface="+mj-lt"/>
              <a:buAutoNum type="arabicPeriod"/>
            </a:pPr>
            <a:r>
              <a:rPr dirty="0" sz="3200" lang="en-US">
                <a:latin typeface="Times New Roman" pitchFamily="18" charset="0"/>
                <a:cs typeface="Times New Roman" pitchFamily="18" charset="0"/>
              </a:rPr>
              <a:t>For energy since body needs to function well. </a:t>
            </a:r>
          </a:p>
          <a:p>
            <a:pPr indent="0" marL="0">
              <a:lnSpc>
                <a:spcPct val="90000"/>
              </a:lnSpc>
              <a:buNone/>
            </a:pPr>
            <a:r>
              <a:rPr b="1" dirty="0" sz="3200" lang="en-US">
                <a:solidFill>
                  <a:srgbClr val="00B050"/>
                </a:solidFill>
                <a:latin typeface="Times New Roman" pitchFamily="18" charset="0"/>
                <a:cs typeface="Times New Roman" pitchFamily="18" charset="0"/>
              </a:rPr>
              <a:t>Inadequate nutrition has adverse affects on our sense of wellbeing and can influence our moods, behavior and ability to cope with the stresses and strains of life. Remember a common saying” a hungry man is an angry man!”</a:t>
            </a:r>
          </a:p>
          <a:p>
            <a:pPr>
              <a:buNone/>
            </a:pPr>
            <a:endParaRPr dirty="0" sz="3200" lang="en-US">
              <a:latin typeface="Times New Roman" pitchFamily="18" charset="0"/>
              <a:cs typeface="Times New Roman" pitchFamily="18" charset="0"/>
            </a:endParaRPr>
          </a:p>
        </p:txBody>
      </p:sp>
      <p:sp>
        <p:nvSpPr>
          <p:cNvPr id="1048601" name="Title 1"/>
          <p:cNvSpPr>
            <a:spLocks noGrp="1"/>
          </p:cNvSpPr>
          <p:nvPr>
            <p:ph type="title"/>
          </p:nvPr>
        </p:nvSpPr>
        <p:spPr>
          <a:xfrm>
            <a:off x="381000" y="152400"/>
            <a:ext cx="8305800" cy="457200"/>
          </a:xfrm>
        </p:spPr>
        <p:txBody>
          <a:bodyPr>
            <a:normAutofit fontScale="90000"/>
          </a:bodyPr>
          <a:p>
            <a:pPr algn="l"/>
            <a:br>
              <a:rPr dirty="0" lang="en-US"/>
            </a:br>
            <a:br>
              <a:rPr dirty="0" lang="en-US"/>
            </a:b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048600">
                                            <p:txEl>
                                              <p:pRg st="6" end="6"/>
                                            </p:txEl>
                                          </p:spTgt>
                                        </p:tgtEl>
                                        <p:attrNameLst>
                                          <p:attrName>style.visibility</p:attrName>
                                        </p:attrNameLst>
                                      </p:cBhvr>
                                      <p:to>
                                        <p:strVal val="visible"/>
                                      </p:to>
                                    </p:set>
                                    <p:anim calcmode="lin" valueType="num">
                                      <p:cBhvr additive="base">
                                        <p:cTn dur="500" fill="hold" id="7"/>
                                        <p:tgtEl>
                                          <p:spTgt spid="1048600">
                                            <p:txEl>
                                              <p:pRg st="6" end="6"/>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751" name="Rectangle 3"/>
          <p:cNvSpPr>
            <a:spLocks noGrp="1" noChangeArrowheads="1"/>
          </p:cNvSpPr>
          <p:nvPr>
            <p:ph idx="1"/>
          </p:nvPr>
        </p:nvSpPr>
        <p:spPr>
          <a:xfrm>
            <a:off x="228600" y="1066800"/>
            <a:ext cx="8686800" cy="5486400"/>
          </a:xfrm>
        </p:spPr>
        <p:txBody>
          <a:bodyPr>
            <a:noAutofit/>
          </a:bodyPr>
          <a:p>
            <a:pPr eaLnBrk="1" hangingPunct="1">
              <a:lnSpc>
                <a:spcPct val="90000"/>
              </a:lnSpc>
              <a:buFontTx/>
              <a:buNone/>
            </a:pPr>
            <a:r>
              <a:rPr dirty="0" sz="3200" lang="en-US">
                <a:latin typeface="Times New Roman" pitchFamily="18" charset="0"/>
                <a:cs typeface="Times New Roman" pitchFamily="18" charset="0"/>
              </a:rPr>
              <a:t>World Health Organization definition:</a:t>
            </a:r>
          </a:p>
          <a:p>
            <a:pPr eaLnBrk="1" hangingPunct="1">
              <a:lnSpc>
                <a:spcPct val="90000"/>
              </a:lnSpc>
              <a:buFontTx/>
              <a:buNone/>
            </a:pPr>
            <a:r>
              <a:rPr b="1" dirty="0" sz="3200" i="1" lang="en-US">
                <a:latin typeface="Times New Roman" pitchFamily="18" charset="0"/>
                <a:cs typeface="Times New Roman" pitchFamily="18" charset="0"/>
              </a:rPr>
              <a:t>The term is used to refer to a number of diseases, </a:t>
            </a:r>
            <a:r>
              <a:rPr dirty="0" sz="3200" lang="en-US">
                <a:latin typeface="Times New Roman" pitchFamily="18" charset="0"/>
                <a:cs typeface="Times New Roman" pitchFamily="18" charset="0"/>
              </a:rPr>
              <a:t>each</a:t>
            </a:r>
            <a:r>
              <a:rPr b="1" dirty="0" sz="3200" i="1" lang="en-US">
                <a:latin typeface="Times New Roman" pitchFamily="18" charset="0"/>
                <a:cs typeface="Times New Roman" pitchFamily="18" charset="0"/>
              </a:rPr>
              <a:t> with a </a:t>
            </a:r>
            <a:r>
              <a:rPr b="1" dirty="0" sz="3200" i="1" lang="en-US">
                <a:solidFill>
                  <a:srgbClr val="FF9900"/>
                </a:solidFill>
                <a:latin typeface="Times New Roman" pitchFamily="18" charset="0"/>
                <a:cs typeface="Times New Roman" pitchFamily="18" charset="0"/>
              </a:rPr>
              <a:t>specific cause related to one or more nutrients (for example, protein, iodine or iron)</a:t>
            </a:r>
            <a:r>
              <a:rPr b="1" dirty="0" sz="3200" i="1" lang="en-US">
                <a:latin typeface="Times New Roman" pitchFamily="18" charset="0"/>
                <a:cs typeface="Times New Roman" pitchFamily="18" charset="0"/>
              </a:rPr>
              <a:t> and each characterized by cellular imbalance between the </a:t>
            </a:r>
            <a:r>
              <a:rPr b="1" dirty="0" sz="3200" i="1" lang="en-US">
                <a:solidFill>
                  <a:srgbClr val="FF9900"/>
                </a:solidFill>
                <a:latin typeface="Times New Roman" pitchFamily="18" charset="0"/>
                <a:cs typeface="Times New Roman" pitchFamily="18" charset="0"/>
              </a:rPr>
              <a:t>supply of nutrients and energy on the one hand, and the body's demand for them to ensure growth</a:t>
            </a:r>
            <a:r>
              <a:rPr b="1" dirty="0" sz="3200" i="1" lang="en-US">
                <a:latin typeface="Times New Roman" pitchFamily="18" charset="0"/>
                <a:cs typeface="Times New Roman" pitchFamily="18" charset="0"/>
              </a:rPr>
              <a:t>, maintenance, and specific functions, on the other. </a:t>
            </a:r>
          </a:p>
          <a:p>
            <a:pPr eaLnBrk="1" hangingPunct="1">
              <a:lnSpc>
                <a:spcPct val="90000"/>
              </a:lnSpc>
              <a:buFontTx/>
              <a:buNone/>
            </a:pPr>
            <a:endParaRPr dirty="0" sz="3200" i="1" lang="en-US">
              <a:latin typeface="Times New Roman" pitchFamily="18" charset="0"/>
              <a:cs typeface="Times New Roman" pitchFamily="18" charset="0"/>
            </a:endParaRPr>
          </a:p>
        </p:txBody>
      </p:sp>
      <p:sp>
        <p:nvSpPr>
          <p:cNvPr id="1048752" name="Rectangle 2"/>
          <p:cNvSpPr>
            <a:spLocks noGrp="1" noChangeArrowheads="1"/>
          </p:cNvSpPr>
          <p:nvPr>
            <p:ph type="title"/>
          </p:nvPr>
        </p:nvSpPr>
        <p:spPr>
          <a:xfrm>
            <a:off x="457200" y="228600"/>
            <a:ext cx="8229600" cy="990600"/>
          </a:xfrm>
        </p:spPr>
        <p:txBody>
          <a:bodyPr/>
          <a:p>
            <a:pPr eaLnBrk="1" hangingPunct="1"/>
            <a:r>
              <a:rPr b="1" dirty="0" lang="en-US" u="sng">
                <a:solidFill>
                  <a:schemeClr val="tx1"/>
                </a:solidFill>
              </a:rPr>
              <a:t>What is malnutrition</a:t>
            </a:r>
            <a:r>
              <a:rPr dirty="0" lang="en-US"/>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56" name="Rectangle 3"/>
          <p:cNvSpPr>
            <a:spLocks noGrp="1" noChangeArrowheads="1"/>
          </p:cNvSpPr>
          <p:nvPr>
            <p:ph idx="1"/>
          </p:nvPr>
        </p:nvSpPr>
        <p:spPr>
          <a:xfrm>
            <a:off x="228600" y="1219200"/>
            <a:ext cx="8686800" cy="5410200"/>
          </a:xfrm>
        </p:spPr>
        <p:txBody>
          <a:bodyPr>
            <a:normAutofit/>
          </a:bodyPr>
          <a:p>
            <a:pPr eaLnBrk="1" hangingPunct="1"/>
            <a:r>
              <a:rPr dirty="0" sz="3200" lang="en-US">
                <a:latin typeface="Times New Roman" pitchFamily="18" charset="0"/>
                <a:cs typeface="Times New Roman" pitchFamily="18" charset="0"/>
              </a:rPr>
              <a:t>Malnutrition is having the inappropriate level of a micro- or macro- nutrient;</a:t>
            </a:r>
          </a:p>
          <a:p>
            <a:pPr eaLnBrk="1" hangingPunct="1"/>
            <a:r>
              <a:rPr dirty="0" sz="3200" lang="en-US">
                <a:latin typeface="Times New Roman" pitchFamily="18" charset="0"/>
                <a:cs typeface="Times New Roman" pitchFamily="18" charset="0"/>
              </a:rPr>
              <a:t>In some cases, malnutrition can be associated with being grossly overweight;</a:t>
            </a:r>
          </a:p>
          <a:p>
            <a:pPr eaLnBrk="1" hangingPunct="1"/>
            <a:r>
              <a:rPr dirty="0" sz="3200" lang="en-US">
                <a:latin typeface="Times New Roman" pitchFamily="18" charset="0"/>
                <a:cs typeface="Times New Roman" pitchFamily="18" charset="0"/>
              </a:rPr>
              <a:t>In most of the world, malnutrition is defined as a LACK of nutrients;</a:t>
            </a:r>
          </a:p>
          <a:p>
            <a:pPr eaLnBrk="1" hangingPunct="1"/>
            <a:r>
              <a:rPr dirty="0" sz="3200" lang="en-US">
                <a:latin typeface="Times New Roman" pitchFamily="18" charset="0"/>
                <a:cs typeface="Times New Roman" pitchFamily="18" charset="0"/>
              </a:rPr>
              <a:t>Malnutrition contributes to over 50% of deaths in children in the world.</a:t>
            </a:r>
          </a:p>
        </p:txBody>
      </p:sp>
      <p:sp>
        <p:nvSpPr>
          <p:cNvPr id="1048757" name="Rectangle 2"/>
          <p:cNvSpPr>
            <a:spLocks noGrp="1" noChangeArrowheads="1"/>
          </p:cNvSpPr>
          <p:nvPr>
            <p:ph type="title"/>
          </p:nvPr>
        </p:nvSpPr>
        <p:spPr>
          <a:xfrm>
            <a:off x="457200" y="457200"/>
            <a:ext cx="8229600" cy="685800"/>
          </a:xfrm>
        </p:spPr>
        <p:txBody>
          <a:bodyPr>
            <a:normAutofit fontScale="90000"/>
          </a:bodyPr>
          <a:p>
            <a:pPr eaLnBrk="1" hangingPunct="1"/>
            <a:r>
              <a:rPr dirty="0" sz="4000" lang="en-US"/>
              <a:t>Summary: Definition of malnutrition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756">
                                            <p:txEl>
                                              <p:pRg st="0" end="0"/>
                                            </p:txEl>
                                          </p:spTgt>
                                        </p:tgtEl>
                                        <p:attrNameLst>
                                          <p:attrName>style.visibility</p:attrName>
                                        </p:attrNameLst>
                                      </p:cBhvr>
                                      <p:to>
                                        <p:strVal val="visible"/>
                                      </p:to>
                                    </p:set>
                                    <p:anim calcmode="lin" valueType="num">
                                      <p:cBhvr additive="base">
                                        <p:cTn dur="500" fill="hold" id="7"/>
                                        <p:tgtEl>
                                          <p:spTgt spid="104875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7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756">
                                            <p:txEl>
                                              <p:pRg st="1" end="1"/>
                                            </p:txEl>
                                          </p:spTgt>
                                        </p:tgtEl>
                                        <p:attrNameLst>
                                          <p:attrName>style.visibility</p:attrName>
                                        </p:attrNameLst>
                                      </p:cBhvr>
                                      <p:to>
                                        <p:strVal val="visible"/>
                                      </p:to>
                                    </p:set>
                                    <p:anim calcmode="lin" valueType="num">
                                      <p:cBhvr additive="base">
                                        <p:cTn dur="500" fill="hold" id="13"/>
                                        <p:tgtEl>
                                          <p:spTgt spid="1048756">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7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756">
                                            <p:txEl>
                                              <p:pRg st="2" end="2"/>
                                            </p:txEl>
                                          </p:spTgt>
                                        </p:tgtEl>
                                        <p:attrNameLst>
                                          <p:attrName>style.visibility</p:attrName>
                                        </p:attrNameLst>
                                      </p:cBhvr>
                                      <p:to>
                                        <p:strVal val="visible"/>
                                      </p:to>
                                    </p:set>
                                    <p:anim calcmode="lin" valueType="num">
                                      <p:cBhvr additive="base">
                                        <p:cTn dur="500" fill="hold" id="19"/>
                                        <p:tgtEl>
                                          <p:spTgt spid="1048756">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7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756">
                                            <p:txEl>
                                              <p:pRg st="3" end="3"/>
                                            </p:txEl>
                                          </p:spTgt>
                                        </p:tgtEl>
                                        <p:attrNameLst>
                                          <p:attrName>style.visibility</p:attrName>
                                        </p:attrNameLst>
                                      </p:cBhvr>
                                      <p:to>
                                        <p:strVal val="visible"/>
                                      </p:to>
                                    </p:set>
                                    <p:anim calcmode="lin" valueType="num">
                                      <p:cBhvr additive="base">
                                        <p:cTn dur="500" fill="hold" id="25"/>
                                        <p:tgtEl>
                                          <p:spTgt spid="1048756">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7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758" name="Oval 21"/>
          <p:cNvSpPr>
            <a:spLocks noChangeArrowheads="1"/>
          </p:cNvSpPr>
          <p:nvPr/>
        </p:nvSpPr>
        <p:spPr bwMode="auto">
          <a:xfrm>
            <a:off x="2971800" y="914400"/>
            <a:ext cx="3276600" cy="1371600"/>
          </a:xfrm>
          <a:prstGeom prst="ellipse"/>
          <a:solidFill>
            <a:srgbClr val="FFFF00"/>
          </a:solidFill>
          <a:ln w="9525">
            <a:solidFill>
              <a:schemeClr val="tx1"/>
            </a:solidFill>
            <a:round/>
            <a:headEnd/>
            <a:tailEnd/>
          </a:ln>
        </p:spPr>
        <p:txBody>
          <a:bodyPr anchor="ctr" wrap="none"/>
          <a:p>
            <a:endParaRPr lang="en-US"/>
          </a:p>
        </p:txBody>
      </p:sp>
      <p:sp>
        <p:nvSpPr>
          <p:cNvPr id="1048759" name="Rectangle 13"/>
          <p:cNvSpPr>
            <a:spLocks noChangeArrowheads="1"/>
          </p:cNvSpPr>
          <p:nvPr/>
        </p:nvSpPr>
        <p:spPr bwMode="auto">
          <a:xfrm>
            <a:off x="838200" y="3048000"/>
            <a:ext cx="7239000" cy="762000"/>
          </a:xfrm>
          <a:prstGeom prst="rect"/>
          <a:solidFill>
            <a:srgbClr val="99CCFF"/>
          </a:solidFill>
          <a:ln w="9525">
            <a:solidFill>
              <a:schemeClr val="tx1"/>
            </a:solidFill>
            <a:miter lim="800000"/>
            <a:headEnd/>
            <a:tailEnd/>
          </a:ln>
        </p:spPr>
        <p:txBody>
          <a:bodyPr anchor="ctr" wrap="none"/>
          <a:p>
            <a:endParaRPr lang="en-US"/>
          </a:p>
        </p:txBody>
      </p:sp>
      <p:sp>
        <p:nvSpPr>
          <p:cNvPr id="1048760" name="Oval 12"/>
          <p:cNvSpPr>
            <a:spLocks noChangeArrowheads="1"/>
          </p:cNvSpPr>
          <p:nvPr/>
        </p:nvSpPr>
        <p:spPr bwMode="auto">
          <a:xfrm>
            <a:off x="304800" y="4495800"/>
            <a:ext cx="8305800" cy="2209800"/>
          </a:xfrm>
          <a:prstGeom prst="ellipse"/>
          <a:solidFill>
            <a:srgbClr val="0066FF"/>
          </a:solidFill>
          <a:ln w="9525">
            <a:noFill/>
            <a:round/>
            <a:headEnd/>
            <a:tailEnd/>
          </a:ln>
        </p:spPr>
        <p:txBody>
          <a:bodyPr anchor="ctr" wrap="none"/>
          <a:p>
            <a:endParaRPr lang="en-US"/>
          </a:p>
        </p:txBody>
      </p:sp>
      <p:sp>
        <p:nvSpPr>
          <p:cNvPr id="1048761" name="Rectangle 3"/>
          <p:cNvSpPr>
            <a:spLocks noChangeArrowheads="1"/>
          </p:cNvSpPr>
          <p:nvPr/>
        </p:nvSpPr>
        <p:spPr bwMode="auto">
          <a:xfrm>
            <a:off x="0" y="1058863"/>
            <a:ext cx="9144000" cy="0"/>
          </a:xfrm>
          <a:prstGeom prst="rect"/>
          <a:noFill/>
          <a:ln w="9525">
            <a:noFill/>
            <a:miter lim="800000"/>
            <a:headEnd/>
            <a:tailEnd/>
          </a:ln>
        </p:spPr>
        <p:txBody>
          <a:bodyPr>
            <a:spAutoFit/>
          </a:bodyPr>
          <a:p>
            <a:endParaRPr lang="en-US"/>
          </a:p>
        </p:txBody>
      </p:sp>
      <p:sp>
        <p:nvSpPr>
          <p:cNvPr id="1048762" name="Text Box 6"/>
          <p:cNvSpPr txBox="1">
            <a:spLocks noChangeArrowheads="1"/>
          </p:cNvSpPr>
          <p:nvPr/>
        </p:nvSpPr>
        <p:spPr bwMode="auto">
          <a:xfrm>
            <a:off x="3059113" y="1219200"/>
            <a:ext cx="2151381" cy="624840"/>
          </a:xfrm>
          <a:prstGeom prst="rect"/>
          <a:noFill/>
          <a:ln w="9525">
            <a:noFill/>
            <a:miter lim="800000"/>
            <a:headEnd/>
            <a:tailEnd/>
          </a:ln>
        </p:spPr>
        <p:txBody>
          <a:bodyPr wrap="none">
            <a:spAutoFit/>
          </a:bodyPr>
          <a:p>
            <a:pPr algn="ctr"/>
            <a:r>
              <a:rPr b="1" lang="en-US">
                <a:latin typeface="Arial" charset="0"/>
              </a:rPr>
              <a:t>Child malnutrition</a:t>
            </a:r>
          </a:p>
          <a:p>
            <a:pPr algn="ctr"/>
            <a:r>
              <a:rPr b="1" lang="en-US">
                <a:latin typeface="Arial" charset="0"/>
              </a:rPr>
              <a:t>death and disability</a:t>
            </a:r>
          </a:p>
        </p:txBody>
      </p:sp>
      <p:sp>
        <p:nvSpPr>
          <p:cNvPr id="1048763" name="Text Box 7"/>
          <p:cNvSpPr txBox="1">
            <a:spLocks noChangeArrowheads="1"/>
          </p:cNvSpPr>
          <p:nvPr/>
        </p:nvSpPr>
        <p:spPr bwMode="auto">
          <a:xfrm>
            <a:off x="1125538" y="3048000"/>
            <a:ext cx="2684781" cy="624840"/>
          </a:xfrm>
          <a:prstGeom prst="rect"/>
          <a:noFill/>
          <a:ln w="9525">
            <a:noFill/>
            <a:miter lim="800000"/>
            <a:headEnd/>
            <a:tailEnd/>
          </a:ln>
        </p:spPr>
        <p:txBody>
          <a:bodyPr wrap="none">
            <a:spAutoFit/>
          </a:bodyPr>
          <a:p>
            <a:r>
              <a:rPr b="1" lang="en-US">
                <a:latin typeface="Arial" charset="0"/>
              </a:rPr>
              <a:t>Inadequate 					Disease</a:t>
            </a:r>
          </a:p>
          <a:p>
            <a:r>
              <a:rPr b="1" lang="en-US">
                <a:latin typeface="Arial" charset="0"/>
              </a:rPr>
              <a:t>Diet</a:t>
            </a:r>
          </a:p>
        </p:txBody>
      </p:sp>
      <p:sp>
        <p:nvSpPr>
          <p:cNvPr id="1048764" name="Text Box 9"/>
          <p:cNvSpPr txBox="1">
            <a:spLocks noChangeArrowheads="1"/>
          </p:cNvSpPr>
          <p:nvPr/>
        </p:nvSpPr>
        <p:spPr bwMode="auto">
          <a:xfrm>
            <a:off x="609600" y="5105400"/>
            <a:ext cx="1592580" cy="624840"/>
          </a:xfrm>
          <a:prstGeom prst="rect"/>
          <a:noFill/>
          <a:ln w="9525">
            <a:noFill/>
            <a:miter lim="800000"/>
            <a:headEnd/>
            <a:tailEnd/>
          </a:ln>
        </p:spPr>
        <p:txBody>
          <a:bodyPr wrap="none">
            <a:spAutoFit/>
          </a:bodyPr>
          <a:p>
            <a:pPr algn="ctr"/>
            <a:r>
              <a:rPr b="1" lang="en-US">
                <a:solidFill>
                  <a:schemeClr val="bg1"/>
                </a:solidFill>
                <a:latin typeface="Arial" charset="0"/>
              </a:rPr>
              <a:t>Insufficient</a:t>
            </a:r>
          </a:p>
          <a:p>
            <a:pPr algn="ctr"/>
            <a:r>
              <a:rPr b="1" lang="en-US">
                <a:solidFill>
                  <a:schemeClr val="bg1"/>
                </a:solidFill>
                <a:latin typeface="Arial" charset="0"/>
              </a:rPr>
              <a:t>access to food</a:t>
            </a:r>
          </a:p>
        </p:txBody>
      </p:sp>
      <p:sp>
        <p:nvSpPr>
          <p:cNvPr id="1048765" name="Text Box 10"/>
          <p:cNvSpPr txBox="1">
            <a:spLocks noChangeArrowheads="1"/>
          </p:cNvSpPr>
          <p:nvPr/>
        </p:nvSpPr>
        <p:spPr bwMode="auto">
          <a:xfrm>
            <a:off x="6096000" y="4953000"/>
            <a:ext cx="1516380" cy="891540"/>
          </a:xfrm>
          <a:prstGeom prst="rect"/>
          <a:noFill/>
          <a:ln w="9525">
            <a:noFill/>
            <a:miter lim="800000"/>
            <a:headEnd/>
            <a:tailEnd/>
          </a:ln>
        </p:spPr>
        <p:txBody>
          <a:bodyPr wrap="none">
            <a:spAutoFit/>
          </a:bodyPr>
          <a:p>
            <a:pPr algn="ctr"/>
            <a:r>
              <a:rPr b="1" lang="en-US">
                <a:solidFill>
                  <a:schemeClr val="bg1"/>
                </a:solidFill>
                <a:latin typeface="Arial" charset="0"/>
              </a:rPr>
              <a:t>Inadequate</a:t>
            </a:r>
          </a:p>
          <a:p>
            <a:pPr algn="ctr"/>
            <a:r>
              <a:rPr b="1" lang="en-US">
                <a:solidFill>
                  <a:schemeClr val="bg1"/>
                </a:solidFill>
                <a:latin typeface="Arial" charset="0"/>
              </a:rPr>
              <a:t>maternal and </a:t>
            </a:r>
          </a:p>
          <a:p>
            <a:pPr algn="ctr"/>
            <a:r>
              <a:rPr b="1" lang="en-US">
                <a:solidFill>
                  <a:schemeClr val="bg1"/>
                </a:solidFill>
                <a:latin typeface="Arial" charset="0"/>
              </a:rPr>
              <a:t>child care</a:t>
            </a:r>
          </a:p>
        </p:txBody>
      </p:sp>
      <p:sp>
        <p:nvSpPr>
          <p:cNvPr id="1048766" name="Text Box 11"/>
          <p:cNvSpPr txBox="1">
            <a:spLocks noChangeArrowheads="1"/>
          </p:cNvSpPr>
          <p:nvPr/>
        </p:nvSpPr>
        <p:spPr bwMode="auto">
          <a:xfrm>
            <a:off x="2819400" y="4984750"/>
            <a:ext cx="2443480" cy="891540"/>
          </a:xfrm>
          <a:prstGeom prst="rect"/>
          <a:noFill/>
          <a:ln w="9525">
            <a:noFill/>
            <a:miter lim="800000"/>
            <a:headEnd/>
            <a:tailEnd/>
          </a:ln>
        </p:spPr>
        <p:txBody>
          <a:bodyPr wrap="none">
            <a:spAutoFit/>
          </a:bodyPr>
          <a:p>
            <a:pPr algn="ctr"/>
            <a:r>
              <a:rPr b="1" lang="en-US">
                <a:solidFill>
                  <a:schemeClr val="bg1"/>
                </a:solidFill>
                <a:latin typeface="Arial" charset="0"/>
              </a:rPr>
              <a:t>Poor water/ sanitation</a:t>
            </a:r>
          </a:p>
          <a:p>
            <a:pPr algn="ctr"/>
            <a:r>
              <a:rPr b="1" lang="en-US">
                <a:solidFill>
                  <a:schemeClr val="bg1"/>
                </a:solidFill>
                <a:latin typeface="Arial" charset="0"/>
              </a:rPr>
              <a:t>inadequate health</a:t>
            </a:r>
          </a:p>
          <a:p>
            <a:pPr algn="ctr"/>
            <a:r>
              <a:rPr b="1" lang="en-US">
                <a:solidFill>
                  <a:schemeClr val="bg1"/>
                </a:solidFill>
                <a:latin typeface="Arial" charset="0"/>
              </a:rPr>
              <a:t>services</a:t>
            </a:r>
          </a:p>
        </p:txBody>
      </p:sp>
      <p:sp>
        <p:nvSpPr>
          <p:cNvPr id="1048767" name="Line 14"/>
          <p:cNvSpPr>
            <a:spLocks noChangeShapeType="1"/>
          </p:cNvSpPr>
          <p:nvPr/>
        </p:nvSpPr>
        <p:spPr bwMode="auto">
          <a:xfrm flipV="1">
            <a:off x="2286000" y="3962400"/>
            <a:ext cx="990600" cy="914400"/>
          </a:xfrm>
          <a:prstGeom prst="line"/>
          <a:noFill/>
          <a:ln w="38100">
            <a:solidFill>
              <a:schemeClr val="bg1"/>
            </a:solidFill>
            <a:round/>
            <a:headEnd/>
            <a:tailEnd type="triangle" w="med" len="med"/>
          </a:ln>
        </p:spPr>
        <p:txBody>
          <a:bodyPr/>
          <a:p>
            <a:endParaRPr lang="en-US"/>
          </a:p>
        </p:txBody>
      </p:sp>
      <p:sp>
        <p:nvSpPr>
          <p:cNvPr id="1048768" name="Line 15"/>
          <p:cNvSpPr>
            <a:spLocks noChangeShapeType="1"/>
          </p:cNvSpPr>
          <p:nvPr/>
        </p:nvSpPr>
        <p:spPr bwMode="auto">
          <a:xfrm flipH="1" flipV="1">
            <a:off x="5943600" y="3962400"/>
            <a:ext cx="1219200" cy="838200"/>
          </a:xfrm>
          <a:prstGeom prst="line"/>
          <a:noFill/>
          <a:ln w="38100">
            <a:solidFill>
              <a:schemeClr val="bg1"/>
            </a:solidFill>
            <a:round/>
            <a:headEnd/>
            <a:tailEnd type="triangle" w="med" len="med"/>
          </a:ln>
        </p:spPr>
        <p:txBody>
          <a:bodyPr/>
          <a:p>
            <a:endParaRPr lang="en-US"/>
          </a:p>
        </p:txBody>
      </p:sp>
      <p:sp>
        <p:nvSpPr>
          <p:cNvPr id="1048769" name="Line 16"/>
          <p:cNvSpPr>
            <a:spLocks noChangeShapeType="1"/>
          </p:cNvSpPr>
          <p:nvPr/>
        </p:nvSpPr>
        <p:spPr bwMode="auto">
          <a:xfrm flipV="1">
            <a:off x="4572000" y="3962400"/>
            <a:ext cx="0" cy="914400"/>
          </a:xfrm>
          <a:prstGeom prst="line"/>
          <a:noFill/>
          <a:ln w="38100">
            <a:solidFill>
              <a:schemeClr val="bg1"/>
            </a:solidFill>
            <a:round/>
            <a:headEnd/>
            <a:tailEnd type="triangle" w="med" len="med"/>
          </a:ln>
        </p:spPr>
        <p:txBody>
          <a:bodyPr/>
          <a:p>
            <a:endParaRPr lang="en-US"/>
          </a:p>
        </p:txBody>
      </p:sp>
      <p:sp>
        <p:nvSpPr>
          <p:cNvPr id="1048770" name="Rectangle 19"/>
          <p:cNvSpPr>
            <a:spLocks noGrp="1" noChangeArrowheads="1"/>
          </p:cNvSpPr>
          <p:nvPr>
            <p:ph type="title"/>
          </p:nvPr>
        </p:nvSpPr>
        <p:spPr>
          <a:xfrm>
            <a:off x="457200" y="152400"/>
            <a:ext cx="8305800" cy="762000"/>
          </a:xfrm>
          <a:noFill/>
        </p:spPr>
        <p:txBody>
          <a:bodyPr>
            <a:normAutofit/>
          </a:bodyPr>
          <a:p>
            <a:pPr eaLnBrk="1" hangingPunct="1"/>
            <a:r>
              <a:rPr dirty="0" lang="en-US"/>
              <a:t>Causes of malnutrition</a:t>
            </a:r>
          </a:p>
        </p:txBody>
      </p:sp>
      <p:sp>
        <p:nvSpPr>
          <p:cNvPr id="1048771" name="AutoShape 20"/>
          <p:cNvSpPr>
            <a:spLocks noChangeArrowheads="1"/>
          </p:cNvSpPr>
          <p:nvPr/>
        </p:nvSpPr>
        <p:spPr bwMode="auto">
          <a:xfrm>
            <a:off x="3581400" y="2362200"/>
            <a:ext cx="1981200" cy="685800"/>
          </a:xfrm>
          <a:prstGeom prst="upArrow">
            <a:avLst>
              <a:gd name="adj1" fmla="val 50000"/>
              <a:gd name="adj2" fmla="val 25000"/>
            </a:avLst>
          </a:prstGeom>
          <a:solidFill>
            <a:srgbClr val="99CCFF"/>
          </a:solidFill>
          <a:ln w="9525">
            <a:solidFill>
              <a:schemeClr val="tx1"/>
            </a:solidFill>
            <a:miter lim="800000"/>
            <a:headEnd/>
            <a:tailEnd/>
          </a:ln>
        </p:spPr>
        <p:txBody>
          <a:bodyPr anchor="ctr" wrap="none"/>
          <a:p>
            <a:endParaRPr lang="en-US"/>
          </a:p>
        </p:txBody>
      </p:sp>
      <p:sp>
        <p:nvSpPr>
          <p:cNvPr id="1048772" name="Line 22"/>
          <p:cNvSpPr>
            <a:spLocks noChangeShapeType="1"/>
          </p:cNvSpPr>
          <p:nvPr/>
        </p:nvSpPr>
        <p:spPr bwMode="auto">
          <a:xfrm>
            <a:off x="2895600" y="3429000"/>
            <a:ext cx="3429000" cy="0"/>
          </a:xfrm>
          <a:prstGeom prst="line"/>
          <a:noFill/>
          <a:ln w="38100">
            <a:solidFill>
              <a:schemeClr val="tx1"/>
            </a:solidFill>
            <a:round/>
            <a:headEnd type="triangle" w="med" len="med"/>
            <a:tailEnd type="triangle" w="med" len="med"/>
          </a:ln>
        </p:spPr>
        <p:txBody>
          <a:bodyPr/>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773" name="Rectangle 2"/>
          <p:cNvSpPr>
            <a:spLocks noGrp="1" noChangeArrowheads="1"/>
          </p:cNvSpPr>
          <p:nvPr>
            <p:ph type="title"/>
          </p:nvPr>
        </p:nvSpPr>
        <p:spPr>
          <a:xfrm>
            <a:off x="457200" y="152400"/>
            <a:ext cx="8305800" cy="762000"/>
          </a:xfrm>
        </p:spPr>
        <p:txBody>
          <a:bodyPr>
            <a:normAutofit fontScale="90000"/>
          </a:bodyPr>
          <a:p>
            <a:r>
              <a:rPr dirty="0" sz="5400" lang="en-US">
                <a:solidFill>
                  <a:schemeClr val="bg1"/>
                </a:solidFill>
                <a:cs typeface="Times New Roman" pitchFamily="18" charset="0"/>
              </a:rPr>
              <a:t>1</a:t>
            </a:r>
            <a:br>
              <a:rPr dirty="0" sz="5400" lang="en-US">
                <a:solidFill>
                  <a:schemeClr val="bg1"/>
                </a:solidFill>
                <a:cs typeface="Times New Roman" pitchFamily="18" charset="0"/>
              </a:rPr>
            </a:br>
            <a:br>
              <a:rPr dirty="0" sz="5400" lang="en-US">
                <a:solidFill>
                  <a:schemeClr val="bg1"/>
                </a:solidFill>
                <a:cs typeface="Times New Roman" pitchFamily="18" charset="0"/>
              </a:rPr>
            </a:br>
            <a:r>
              <a:rPr dirty="0" sz="5400" lang="en-US"/>
              <a:t> Unsafe Water</a:t>
            </a:r>
            <a:br>
              <a:rPr dirty="0" sz="5400" lang="en-US">
                <a:solidFill>
                  <a:schemeClr val="bg1"/>
                </a:solidFill>
                <a:cs typeface="Times New Roman" pitchFamily="18" charset="0"/>
              </a:rPr>
            </a:br>
            <a:br>
              <a:rPr dirty="0" sz="5400" lang="en-US">
                <a:solidFill>
                  <a:schemeClr val="bg1"/>
                </a:solidFill>
                <a:cs typeface="Times New Roman" pitchFamily="18" charset="0"/>
              </a:rPr>
            </a:br>
            <a:endParaRPr dirty="0" lang="en-US">
              <a:solidFill>
                <a:schemeClr val="tx1"/>
              </a:solidFill>
            </a:endParaRPr>
          </a:p>
        </p:txBody>
      </p:sp>
      <p:sp>
        <p:nvSpPr>
          <p:cNvPr id="1048774" name="Text Box 8"/>
          <p:cNvSpPr txBox="1">
            <a:spLocks noChangeArrowheads="1"/>
          </p:cNvSpPr>
          <p:nvPr/>
        </p:nvSpPr>
        <p:spPr bwMode="auto">
          <a:xfrm>
            <a:off x="152400" y="1066800"/>
            <a:ext cx="8763000" cy="5400040"/>
          </a:xfrm>
          <a:prstGeom prst="rect"/>
          <a:noFill/>
          <a:ln w="9525">
            <a:noFill/>
            <a:miter lim="800000"/>
            <a:headEnd/>
            <a:tailEnd/>
          </a:ln>
        </p:spPr>
        <p:txBody>
          <a:bodyPr wrap="square">
            <a:spAutoFit/>
          </a:bodyPr>
          <a:p>
            <a:r>
              <a:rPr dirty="0" sz="3200" lang="en-US">
                <a:latin typeface="Times New Roman" pitchFamily="18" charset="0"/>
                <a:cs typeface="Times New Roman" pitchFamily="18" charset="0"/>
              </a:rPr>
              <a:t>1% urban and 38% rural households </a:t>
            </a:r>
            <a:r>
              <a:rPr b="1" dirty="0" sz="3200" lang="en-US">
                <a:latin typeface="Times New Roman" pitchFamily="18" charset="0"/>
                <a:cs typeface="Times New Roman" pitchFamily="18" charset="0"/>
              </a:rPr>
              <a:t>do not have access to safe water</a:t>
            </a:r>
            <a:r>
              <a:rPr dirty="0" sz="3200" lang="en-US">
                <a:latin typeface="Times New Roman" pitchFamily="18" charset="0"/>
                <a:cs typeface="Times New Roman" pitchFamily="18" charset="0"/>
              </a:rPr>
              <a:t> </a:t>
            </a:r>
          </a:p>
          <a:p>
            <a:endParaRPr b="1" dirty="0" sz="3200" lang="en-US">
              <a:latin typeface="Times New Roman" pitchFamily="18" charset="0"/>
              <a:cs typeface="Times New Roman" pitchFamily="18" charset="0"/>
            </a:endParaRPr>
          </a:p>
          <a:p>
            <a:r>
              <a:rPr b="1" dirty="0" sz="3200" lang="en-US">
                <a:latin typeface="Times New Roman" pitchFamily="18" charset="0"/>
                <a:cs typeface="Times New Roman" pitchFamily="18" charset="0"/>
              </a:rPr>
              <a:t>Inadequate Sanitation</a:t>
            </a:r>
          </a:p>
          <a:p>
            <a:r>
              <a:rPr dirty="0" sz="3200" lang="en-US">
                <a:latin typeface="Times New Roman" pitchFamily="18" charset="0"/>
                <a:cs typeface="Times New Roman" pitchFamily="18" charset="0"/>
              </a:rPr>
              <a:t>21% urban and 75% rural households </a:t>
            </a:r>
            <a:r>
              <a:rPr b="1" dirty="0" sz="3200" lang="en-US">
                <a:latin typeface="Times New Roman" pitchFamily="18" charset="0"/>
                <a:cs typeface="Times New Roman" pitchFamily="18" charset="0"/>
              </a:rPr>
              <a:t>do not have access to adequate sanitation              </a:t>
            </a:r>
            <a:r>
              <a:rPr dirty="0" sz="3200" lang="en-US">
                <a:latin typeface="Times New Roman" pitchFamily="18" charset="0"/>
                <a:cs typeface="Times New Roman" pitchFamily="18" charset="0"/>
              </a:rPr>
              <a:t>              </a:t>
            </a:r>
            <a:r>
              <a:rPr b="1" dirty="0" sz="3200" lang="en-US">
                <a:latin typeface="Times New Roman" pitchFamily="18" charset="0"/>
                <a:cs typeface="Times New Roman" pitchFamily="18" charset="0"/>
              </a:rPr>
              <a:t>Poor Education</a:t>
            </a:r>
          </a:p>
          <a:p>
            <a:r>
              <a:rPr dirty="0" sz="3200" lang="en-US">
                <a:latin typeface="Times New Roman" pitchFamily="18" charset="0"/>
                <a:cs typeface="Times New Roman" pitchFamily="18" charset="0"/>
              </a:rPr>
              <a:t>25% of girls and 19% of boys do not enter primary school; </a:t>
            </a:r>
          </a:p>
          <a:p>
            <a:r>
              <a:rPr dirty="0" sz="3200" lang="en-US">
                <a:latin typeface="Times New Roman" pitchFamily="18" charset="0"/>
                <a:cs typeface="Times New Roman" pitchFamily="18" charset="0"/>
              </a:rPr>
              <a:t>54% of girls and 45% of boys do not enter secondary school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775" name="Rectangle 3"/>
          <p:cNvSpPr>
            <a:spLocks noChangeArrowheads="1"/>
          </p:cNvSpPr>
          <p:nvPr/>
        </p:nvSpPr>
        <p:spPr bwMode="auto">
          <a:xfrm>
            <a:off x="384175" y="1206500"/>
            <a:ext cx="9144000" cy="0"/>
          </a:xfrm>
          <a:prstGeom prst="rect"/>
          <a:noFill/>
          <a:ln w="9525">
            <a:noFill/>
            <a:miter lim="800000"/>
            <a:headEnd/>
            <a:tailEnd/>
          </a:ln>
        </p:spPr>
        <p:txBody>
          <a:bodyPr>
            <a:spAutoFit/>
          </a:bodyPr>
          <a:p>
            <a:endParaRPr lang="en-US"/>
          </a:p>
        </p:txBody>
      </p:sp>
      <p:sp>
        <p:nvSpPr>
          <p:cNvPr id="1048776" name="Rectangle 5"/>
          <p:cNvSpPr>
            <a:spLocks noChangeArrowheads="1"/>
          </p:cNvSpPr>
          <p:nvPr/>
        </p:nvSpPr>
        <p:spPr bwMode="auto">
          <a:xfrm>
            <a:off x="271463" y="1782763"/>
            <a:ext cx="9144000" cy="0"/>
          </a:xfrm>
          <a:prstGeom prst="rect"/>
          <a:noFill/>
          <a:ln w="9525">
            <a:noFill/>
            <a:miter lim="800000"/>
            <a:headEnd/>
            <a:tailEnd/>
          </a:ln>
        </p:spPr>
        <p:txBody>
          <a:bodyPr>
            <a:spAutoFit/>
          </a:bodyPr>
          <a:p>
            <a:endParaRPr lang="en-US"/>
          </a:p>
        </p:txBody>
      </p:sp>
      <p:sp>
        <p:nvSpPr>
          <p:cNvPr id="1048777" name="Rectangle 7"/>
          <p:cNvSpPr>
            <a:spLocks noGrp="1" noChangeArrowheads="1"/>
          </p:cNvSpPr>
          <p:nvPr>
            <p:ph type="title"/>
          </p:nvPr>
        </p:nvSpPr>
        <p:spPr>
          <a:xfrm>
            <a:off x="457200" y="304800"/>
            <a:ext cx="8305800" cy="609600"/>
          </a:xfrm>
          <a:noFill/>
        </p:spPr>
        <p:txBody>
          <a:bodyPr>
            <a:normAutofit fontScale="90000"/>
          </a:bodyPr>
          <a:p>
            <a:pPr eaLnBrk="1" hangingPunct="1"/>
            <a:r>
              <a:rPr dirty="0" lang="en-US"/>
              <a:t> </a:t>
            </a:r>
            <a:r>
              <a:rPr b="1" dirty="0" lang="en-US" u="sng">
                <a:solidFill>
                  <a:schemeClr val="tx1"/>
                </a:solidFill>
              </a:rPr>
              <a:t>Poverty</a:t>
            </a:r>
          </a:p>
        </p:txBody>
      </p:sp>
      <p:sp>
        <p:nvSpPr>
          <p:cNvPr id="1048778" name="Text Box 8"/>
          <p:cNvSpPr txBox="1">
            <a:spLocks noChangeArrowheads="1"/>
          </p:cNvSpPr>
          <p:nvPr/>
        </p:nvSpPr>
        <p:spPr bwMode="auto">
          <a:xfrm>
            <a:off x="228600" y="914400"/>
            <a:ext cx="8763000" cy="6847840"/>
          </a:xfrm>
          <a:prstGeom prst="rect"/>
          <a:noFill/>
          <a:ln w="9525">
            <a:noFill/>
            <a:miter lim="800000"/>
            <a:headEnd/>
            <a:tailEnd/>
          </a:ln>
        </p:spPr>
        <p:txBody>
          <a:bodyPr wrap="square">
            <a:spAutoFit/>
          </a:bodyPr>
          <a:p>
            <a:r>
              <a:rPr dirty="0" sz="3200" lang="en-US">
                <a:latin typeface="Times New Roman" pitchFamily="18" charset="0"/>
                <a:cs typeface="Times New Roman" pitchFamily="18" charset="0"/>
              </a:rPr>
              <a:t>28% of the population lives at below $1 per day</a:t>
            </a:r>
          </a:p>
          <a:p>
            <a:r>
              <a:rPr b="1" dirty="0" sz="3200" lang="en-US">
                <a:latin typeface="Times New Roman" pitchFamily="18" charset="0"/>
                <a:cs typeface="Times New Roman" pitchFamily="18" charset="0"/>
              </a:rPr>
              <a:t>Poor Stimulation</a:t>
            </a:r>
          </a:p>
          <a:p>
            <a:r>
              <a:rPr dirty="0" sz="3200" lang="en-US">
                <a:latin typeface="Times New Roman" pitchFamily="18" charset="0"/>
                <a:cs typeface="Times New Roman" pitchFamily="18" charset="0"/>
              </a:rPr>
              <a:t>39% of females and 21% of males over the age of 15 cannot read or write</a:t>
            </a:r>
          </a:p>
          <a:p>
            <a:r>
              <a:rPr dirty="0" sz="3200" lang="en-US">
                <a:latin typeface="Times New Roman" pitchFamily="18" charset="0"/>
                <a:cs typeface="Times New Roman" pitchFamily="18" charset="0"/>
              </a:rPr>
              <a:t>199 radios per 1000 population; 154 TV’s per 1000 population</a:t>
            </a:r>
          </a:p>
          <a:p>
            <a:r>
              <a:rPr b="1" dirty="0" sz="3200" lang="en-US">
                <a:latin typeface="Times New Roman" pitchFamily="18" charset="0"/>
                <a:cs typeface="Times New Roman" pitchFamily="18" charset="0"/>
              </a:rPr>
              <a:t>Poor Public Health</a:t>
            </a:r>
            <a:endParaRPr dirty="0" sz="3200" lang="en-US">
              <a:latin typeface="Times New Roman" pitchFamily="18" charset="0"/>
              <a:cs typeface="Times New Roman" pitchFamily="18" charset="0"/>
            </a:endParaRPr>
          </a:p>
          <a:p>
            <a:r>
              <a:rPr dirty="0" sz="3200" lang="en-US">
                <a:latin typeface="Times New Roman" pitchFamily="18" charset="0"/>
                <a:cs typeface="Times New Roman" pitchFamily="18" charset="0"/>
              </a:rPr>
              <a:t>About 30% of 1-year olds are not fully immunized for TB, DPT (</a:t>
            </a:r>
            <a:r>
              <a:rPr dirty="0" sz="3200" lang="en-US" err="1">
                <a:latin typeface="Times New Roman" pitchFamily="18" charset="0"/>
                <a:cs typeface="Times New Roman" pitchFamily="18" charset="0"/>
              </a:rPr>
              <a:t>Diptheria</a:t>
            </a:r>
            <a:r>
              <a:rPr dirty="0" sz="3200" lang="en-US">
                <a:latin typeface="Times New Roman" pitchFamily="18" charset="0"/>
                <a:cs typeface="Times New Roman" pitchFamily="18" charset="0"/>
              </a:rPr>
              <a:t>, </a:t>
            </a:r>
            <a:r>
              <a:rPr dirty="0" sz="3200" lang="en-US" err="1">
                <a:latin typeface="Times New Roman" pitchFamily="18" charset="0"/>
                <a:cs typeface="Times New Roman" pitchFamily="18" charset="0"/>
              </a:rPr>
              <a:t>Pertussis</a:t>
            </a:r>
            <a:r>
              <a:rPr dirty="0" sz="3200" lang="en-US">
                <a:latin typeface="Times New Roman" pitchFamily="18" charset="0"/>
                <a:cs typeface="Times New Roman" pitchFamily="18" charset="0"/>
              </a:rPr>
              <a:t>, and Tetanus), polio and measles  </a:t>
            </a:r>
          </a:p>
          <a:p>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a:p>
            <a:endParaRPr dirty="0" sz="3200" lang="en-US">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779" name="Content Placeholder 1"/>
          <p:cNvSpPr>
            <a:spLocks noGrp="1"/>
          </p:cNvSpPr>
          <p:nvPr>
            <p:ph idx="1"/>
          </p:nvPr>
        </p:nvSpPr>
        <p:spPr>
          <a:xfrm>
            <a:off x="228600" y="1143000"/>
            <a:ext cx="8686800" cy="5334000"/>
          </a:xfrm>
        </p:spPr>
        <p:txBody>
          <a:bodyPr>
            <a:normAutofit/>
          </a:bodyPr>
          <a:p>
            <a:r>
              <a:rPr dirty="0" sz="3200" lang="en-US">
                <a:latin typeface="Times New Roman" pitchFamily="18" charset="0"/>
                <a:cs typeface="Times New Roman" pitchFamily="18" charset="0"/>
              </a:rPr>
              <a:t>Babies are twins (boy and girl)</a:t>
            </a:r>
          </a:p>
          <a:p>
            <a:r>
              <a:rPr dirty="0" sz="3200" lang="en-US">
                <a:latin typeface="Times New Roman" pitchFamily="18" charset="0"/>
                <a:cs typeface="Times New Roman" pitchFamily="18" charset="0"/>
              </a:rPr>
              <a:t>Mother was told that she wouldn’t have enough breast milk for both, so should bottle feed girl . . . </a:t>
            </a:r>
          </a:p>
          <a:p>
            <a:pPr>
              <a:buNone/>
            </a:pPr>
            <a:r>
              <a:rPr dirty="0" sz="3200" lang="en-US">
                <a:latin typeface="Times New Roman" pitchFamily="18" charset="0"/>
                <a:cs typeface="Times New Roman" pitchFamily="18" charset="0"/>
              </a:rPr>
              <a:t>girl died the day after this </a:t>
            </a:r>
          </a:p>
          <a:p>
            <a:r>
              <a:rPr dirty="0" sz="3200" lang="en-US">
                <a:latin typeface="Times New Roman" pitchFamily="18" charset="0"/>
                <a:cs typeface="Times New Roman" pitchFamily="18" charset="0"/>
              </a:rPr>
              <a:t>56% babies in developing countries are not breastfed from 0-3 months</a:t>
            </a:r>
          </a:p>
          <a:p>
            <a:endParaRPr dirty="0" sz="3200" lang="en-US">
              <a:latin typeface="Times New Roman" pitchFamily="18" charset="0"/>
              <a:cs typeface="Times New Roman" pitchFamily="18" charset="0"/>
            </a:endParaRPr>
          </a:p>
        </p:txBody>
      </p:sp>
      <p:sp>
        <p:nvSpPr>
          <p:cNvPr id="1048780" name="Title 2"/>
          <p:cNvSpPr>
            <a:spLocks noGrp="1"/>
          </p:cNvSpPr>
          <p:nvPr>
            <p:ph type="title"/>
          </p:nvPr>
        </p:nvSpPr>
        <p:spPr>
          <a:xfrm>
            <a:off x="457200" y="274638"/>
            <a:ext cx="8229600" cy="792162"/>
          </a:xfrm>
        </p:spPr>
        <p:txBody>
          <a:bodyPr/>
          <a:p>
            <a:r>
              <a:rPr dirty="0" lang="en-US"/>
              <a:t>No Breastfeeding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781" name="Rectangle 3"/>
          <p:cNvSpPr>
            <a:spLocks noGrp="1" noChangeArrowheads="1"/>
          </p:cNvSpPr>
          <p:nvPr>
            <p:ph idx="1"/>
          </p:nvPr>
        </p:nvSpPr>
        <p:spPr>
          <a:xfrm>
            <a:off x="228600" y="685800"/>
            <a:ext cx="8686800" cy="5943600"/>
          </a:xfrm>
        </p:spPr>
        <p:txBody>
          <a:bodyPr>
            <a:noAutofit/>
          </a:bodyPr>
          <a:p>
            <a:pPr eaLnBrk="1" hangingPunct="1">
              <a:lnSpc>
                <a:spcPct val="90000"/>
              </a:lnSpc>
            </a:pPr>
            <a:r>
              <a:rPr dirty="0" sz="3200" lang="en-US">
                <a:latin typeface="Times New Roman" pitchFamily="18" charset="0"/>
                <a:cs typeface="Times New Roman" pitchFamily="18" charset="0"/>
              </a:rPr>
              <a:t>Malnutrition rarely exists in isolation, and many other factors contribute to its detrimental impact;</a:t>
            </a:r>
          </a:p>
          <a:p>
            <a:pPr eaLnBrk="1" hangingPunct="1" lvl="1">
              <a:lnSpc>
                <a:spcPct val="90000"/>
              </a:lnSpc>
            </a:pPr>
            <a:r>
              <a:rPr dirty="0" sz="3200" lang="en-US">
                <a:latin typeface="Times New Roman" pitchFamily="18" charset="0"/>
                <a:cs typeface="Times New Roman" pitchFamily="18" charset="0"/>
              </a:rPr>
              <a:t>Poor physical resources, and overcrowded homes</a:t>
            </a:r>
          </a:p>
          <a:p>
            <a:pPr eaLnBrk="1" hangingPunct="1" lvl="1">
              <a:lnSpc>
                <a:spcPct val="90000"/>
              </a:lnSpc>
            </a:pPr>
            <a:r>
              <a:rPr dirty="0" sz="3200" lang="en-US">
                <a:latin typeface="Times New Roman" pitchFamily="18" charset="0"/>
                <a:cs typeface="Times New Roman" pitchFamily="18" charset="0"/>
              </a:rPr>
              <a:t>Poor sanitation and water supply</a:t>
            </a:r>
          </a:p>
          <a:p>
            <a:pPr eaLnBrk="1" hangingPunct="1" lvl="1">
              <a:lnSpc>
                <a:spcPct val="90000"/>
              </a:lnSpc>
            </a:pPr>
            <a:r>
              <a:rPr dirty="0" sz="3200" lang="en-US">
                <a:latin typeface="Times New Roman" pitchFamily="18" charset="0"/>
                <a:cs typeface="Times New Roman" pitchFamily="18" charset="0"/>
              </a:rPr>
              <a:t>Low income</a:t>
            </a:r>
          </a:p>
          <a:p>
            <a:pPr eaLnBrk="1" hangingPunct="1" lvl="1">
              <a:lnSpc>
                <a:spcPct val="90000"/>
              </a:lnSpc>
            </a:pPr>
            <a:r>
              <a:rPr dirty="0" sz="3200" lang="en-US">
                <a:latin typeface="Times New Roman" pitchFamily="18" charset="0"/>
                <a:cs typeface="Times New Roman" pitchFamily="18" charset="0"/>
              </a:rPr>
              <a:t>Parents with little education</a:t>
            </a:r>
          </a:p>
          <a:p>
            <a:pPr eaLnBrk="1" hangingPunct="1" lvl="1">
              <a:lnSpc>
                <a:spcPct val="90000"/>
              </a:lnSpc>
            </a:pPr>
            <a:r>
              <a:rPr dirty="0" sz="3200" lang="en-US">
                <a:latin typeface="Times New Roman" pitchFamily="18" charset="0"/>
                <a:cs typeface="Times New Roman" pitchFamily="18" charset="0"/>
              </a:rPr>
              <a:t>Minimal interaction/stimulation in the home</a:t>
            </a:r>
          </a:p>
          <a:p>
            <a:pPr eaLnBrk="1" hangingPunct="1">
              <a:lnSpc>
                <a:spcPct val="90000"/>
              </a:lnSpc>
            </a:pPr>
            <a:r>
              <a:rPr dirty="0" sz="3200" lang="en-US">
                <a:latin typeface="Times New Roman" pitchFamily="18" charset="0"/>
                <a:cs typeface="Times New Roman" pitchFamily="18" charset="0"/>
              </a:rPr>
              <a:t>Malnutrition has repercussions throughout the life cycle and is thus multi-generational.</a:t>
            </a:r>
          </a:p>
          <a:p>
            <a:pPr eaLnBrk="1" hangingPunct="1">
              <a:lnSpc>
                <a:spcPct val="90000"/>
              </a:lnSpc>
            </a:pPr>
            <a:endParaRPr dirty="0" sz="3200" lang="en-US">
              <a:latin typeface="Times New Roman" pitchFamily="18" charset="0"/>
              <a:cs typeface="Times New Roman" pitchFamily="18" charset="0"/>
            </a:endParaRPr>
          </a:p>
        </p:txBody>
      </p:sp>
      <p:sp>
        <p:nvSpPr>
          <p:cNvPr id="1048782" name="Rectangle 2"/>
          <p:cNvSpPr>
            <a:spLocks noGrp="1" noChangeArrowheads="1"/>
          </p:cNvSpPr>
          <p:nvPr>
            <p:ph type="title"/>
          </p:nvPr>
        </p:nvSpPr>
        <p:spPr>
          <a:xfrm>
            <a:off x="457200" y="152400"/>
            <a:ext cx="8229600" cy="533400"/>
          </a:xfrm>
        </p:spPr>
        <p:txBody>
          <a:bodyPr>
            <a:normAutofit fontScale="90000"/>
          </a:bodyPr>
          <a:p>
            <a:pPr eaLnBrk="1" hangingPunct="1"/>
            <a:r>
              <a:rPr dirty="0" lang="en-US"/>
              <a:t>Summary: Causes/correlates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781">
                                            <p:txEl>
                                              <p:pRg st="0" end="0"/>
                                            </p:txEl>
                                          </p:spTgt>
                                        </p:tgtEl>
                                        <p:attrNameLst>
                                          <p:attrName>style.visibility</p:attrName>
                                        </p:attrNameLst>
                                      </p:cBhvr>
                                      <p:to>
                                        <p:strVal val="visible"/>
                                      </p:to>
                                    </p:set>
                                    <p:anim calcmode="lin" valueType="num">
                                      <p:cBhvr additive="base">
                                        <p:cTn dur="500" fill="hold" id="7"/>
                                        <p:tgtEl>
                                          <p:spTgt spid="1048781">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781">
                                            <p:txEl>
                                              <p:pRg st="0" end="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48781">
                                            <p:txEl>
                                              <p:pRg st="1" end="1"/>
                                            </p:txEl>
                                          </p:spTgt>
                                        </p:tgtEl>
                                        <p:attrNameLst>
                                          <p:attrName>style.visibility</p:attrName>
                                        </p:attrNameLst>
                                      </p:cBhvr>
                                      <p:to>
                                        <p:strVal val="visible"/>
                                      </p:to>
                                    </p:set>
                                    <p:anim calcmode="lin" valueType="num">
                                      <p:cBhvr additive="base">
                                        <p:cTn dur="500" fill="hold" id="11"/>
                                        <p:tgtEl>
                                          <p:spTgt spid="1048781">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1048781">
                                            <p:txEl>
                                              <p:pRg st="1" end="1"/>
                                            </p:txEl>
                                          </p:spTgt>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048781">
                                            <p:txEl>
                                              <p:pRg st="2" end="2"/>
                                            </p:txEl>
                                          </p:spTgt>
                                        </p:tgtEl>
                                        <p:attrNameLst>
                                          <p:attrName>style.visibility</p:attrName>
                                        </p:attrNameLst>
                                      </p:cBhvr>
                                      <p:to>
                                        <p:strVal val="visible"/>
                                      </p:to>
                                    </p:set>
                                    <p:anim calcmode="lin" valueType="num">
                                      <p:cBhvr additive="base">
                                        <p:cTn dur="500" fill="hold" id="15"/>
                                        <p:tgtEl>
                                          <p:spTgt spid="1048781">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8781">
                                            <p:txEl>
                                              <p:pRg st="2" end="2"/>
                                            </p:txEl>
                                          </p:spTgt>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048781">
                                            <p:txEl>
                                              <p:pRg st="3" end="3"/>
                                            </p:txEl>
                                          </p:spTgt>
                                        </p:tgtEl>
                                        <p:attrNameLst>
                                          <p:attrName>style.visibility</p:attrName>
                                        </p:attrNameLst>
                                      </p:cBhvr>
                                      <p:to>
                                        <p:strVal val="visible"/>
                                      </p:to>
                                    </p:set>
                                    <p:anim calcmode="lin" valueType="num">
                                      <p:cBhvr additive="base">
                                        <p:cTn dur="500" fill="hold" id="19"/>
                                        <p:tgtEl>
                                          <p:spTgt spid="1048781">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781">
                                            <p:txEl>
                                              <p:pRg st="3" end="3"/>
                                            </p:txEl>
                                          </p:spTgt>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048781">
                                            <p:txEl>
                                              <p:pRg st="4" end="4"/>
                                            </p:txEl>
                                          </p:spTgt>
                                        </p:tgtEl>
                                        <p:attrNameLst>
                                          <p:attrName>style.visibility</p:attrName>
                                        </p:attrNameLst>
                                      </p:cBhvr>
                                      <p:to>
                                        <p:strVal val="visible"/>
                                      </p:to>
                                    </p:set>
                                    <p:anim calcmode="lin" valueType="num">
                                      <p:cBhvr additive="base">
                                        <p:cTn dur="500" fill="hold" id="23"/>
                                        <p:tgtEl>
                                          <p:spTgt spid="1048781">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24"/>
                                        <p:tgtEl>
                                          <p:spTgt spid="1048781">
                                            <p:txEl>
                                              <p:pRg st="4" end="4"/>
                                            </p:txEl>
                                          </p:spTgt>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048781">
                                            <p:txEl>
                                              <p:pRg st="5" end="5"/>
                                            </p:txEl>
                                          </p:spTgt>
                                        </p:tgtEl>
                                        <p:attrNameLst>
                                          <p:attrName>style.visibility</p:attrName>
                                        </p:attrNameLst>
                                      </p:cBhvr>
                                      <p:to>
                                        <p:strVal val="visible"/>
                                      </p:to>
                                    </p:set>
                                    <p:anim calcmode="lin" valueType="num">
                                      <p:cBhvr additive="base">
                                        <p:cTn dur="500" fill="hold" id="27"/>
                                        <p:tgtEl>
                                          <p:spTgt spid="1048781">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28"/>
                                        <p:tgtEl>
                                          <p:spTgt spid="104878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2" presetSubtype="8">
                                  <p:stCondLst>
                                    <p:cond delay="0"/>
                                  </p:stCondLst>
                                  <p:childTnLst>
                                    <p:set>
                                      <p:cBhvr>
                                        <p:cTn dur="1" fill="hold" id="32">
                                          <p:stCondLst>
                                            <p:cond delay="0"/>
                                          </p:stCondLst>
                                        </p:cTn>
                                        <p:tgtEl>
                                          <p:spTgt spid="1048781">
                                            <p:txEl>
                                              <p:pRg st="6" end="6"/>
                                            </p:txEl>
                                          </p:spTgt>
                                        </p:tgtEl>
                                        <p:attrNameLst>
                                          <p:attrName>style.visibility</p:attrName>
                                        </p:attrNameLst>
                                      </p:cBhvr>
                                      <p:to>
                                        <p:strVal val="visible"/>
                                      </p:to>
                                    </p:set>
                                    <p:anim calcmode="lin" valueType="num">
                                      <p:cBhvr additive="base">
                                        <p:cTn dur="500" fill="hold" id="33"/>
                                        <p:tgtEl>
                                          <p:spTgt spid="1048781">
                                            <p:txEl>
                                              <p:pRg st="6" end="6"/>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878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783" name="Rectangle 3"/>
          <p:cNvSpPr>
            <a:spLocks noGrp="1" noChangeArrowheads="1"/>
          </p:cNvSpPr>
          <p:nvPr>
            <p:ph idx="1"/>
          </p:nvPr>
        </p:nvSpPr>
        <p:spPr>
          <a:xfrm>
            <a:off x="228600" y="914400"/>
            <a:ext cx="8763000" cy="5715000"/>
          </a:xfrm>
        </p:spPr>
        <p:txBody>
          <a:bodyPr>
            <a:noAutofit/>
          </a:bodyPr>
          <a:p>
            <a:pPr eaLnBrk="1" hangingPunct="1">
              <a:lnSpc>
                <a:spcPct val="80000"/>
              </a:lnSpc>
            </a:pPr>
            <a:r>
              <a:rPr dirty="0" sz="3200" lang="en-US">
                <a:latin typeface="Times New Roman" pitchFamily="18" charset="0"/>
                <a:cs typeface="Times New Roman" pitchFamily="18" charset="0"/>
              </a:rPr>
              <a:t>Severe Protein-Energy Malnutrition (&gt;3 S.D.)</a:t>
            </a:r>
          </a:p>
          <a:p>
            <a:pPr eaLnBrk="1" hangingPunct="1" lvl="1">
              <a:lnSpc>
                <a:spcPct val="80000"/>
              </a:lnSpc>
            </a:pPr>
            <a:r>
              <a:rPr dirty="0" sz="3200" lang="en-US">
                <a:latin typeface="Times New Roman" pitchFamily="18" charset="0"/>
                <a:cs typeface="Times New Roman" pitchFamily="18" charset="0"/>
              </a:rPr>
              <a:t>Kwashiorkor (low protein)</a:t>
            </a:r>
          </a:p>
          <a:p>
            <a:pPr eaLnBrk="1" hangingPunct="1" lvl="1">
              <a:lnSpc>
                <a:spcPct val="80000"/>
              </a:lnSpc>
            </a:pPr>
            <a:r>
              <a:rPr dirty="0" sz="3200" lang="en-US" err="1">
                <a:latin typeface="Times New Roman" pitchFamily="18" charset="0"/>
                <a:cs typeface="Times New Roman" pitchFamily="18" charset="0"/>
              </a:rPr>
              <a:t>Marasmus</a:t>
            </a:r>
            <a:r>
              <a:rPr dirty="0" sz="3200" lang="en-US">
                <a:latin typeface="Times New Roman" pitchFamily="18" charset="0"/>
                <a:cs typeface="Times New Roman" pitchFamily="18" charset="0"/>
              </a:rPr>
              <a:t> (low calories)</a:t>
            </a:r>
          </a:p>
          <a:p>
            <a:pPr eaLnBrk="1" hangingPunct="1">
              <a:lnSpc>
                <a:spcPct val="80000"/>
              </a:lnSpc>
            </a:pPr>
            <a:r>
              <a:rPr dirty="0" sz="3200" lang="en-US">
                <a:latin typeface="Times New Roman" pitchFamily="18" charset="0"/>
                <a:cs typeface="Times New Roman" pitchFamily="18" charset="0"/>
              </a:rPr>
              <a:t>Mild/moderate </a:t>
            </a:r>
            <a:r>
              <a:rPr dirty="0" sz="3200" lang="en-US" err="1">
                <a:latin typeface="Times New Roman" pitchFamily="18" charset="0"/>
                <a:cs typeface="Times New Roman" pitchFamily="18" charset="0"/>
              </a:rPr>
              <a:t>undernutrition</a:t>
            </a:r>
            <a:r>
              <a:rPr dirty="0" sz="3200" lang="en-US">
                <a:latin typeface="Times New Roman" pitchFamily="18" charset="0"/>
                <a:cs typeface="Times New Roman" pitchFamily="18" charset="0"/>
              </a:rPr>
              <a:t> (&gt;2 S.D.)</a:t>
            </a:r>
          </a:p>
          <a:p>
            <a:pPr eaLnBrk="1" hangingPunct="1" lvl="1">
              <a:lnSpc>
                <a:spcPct val="80000"/>
              </a:lnSpc>
            </a:pPr>
            <a:r>
              <a:rPr dirty="0" sz="3200" lang="en-US">
                <a:latin typeface="Times New Roman" pitchFamily="18" charset="0"/>
                <a:cs typeface="Times New Roman" pitchFamily="18" charset="0"/>
              </a:rPr>
              <a:t>Stunting</a:t>
            </a:r>
          </a:p>
          <a:p>
            <a:pPr eaLnBrk="1" hangingPunct="1" lvl="1">
              <a:lnSpc>
                <a:spcPct val="80000"/>
              </a:lnSpc>
            </a:pPr>
            <a:r>
              <a:rPr dirty="0" sz="3200" lang="en-US">
                <a:latin typeface="Times New Roman" pitchFamily="18" charset="0"/>
                <a:cs typeface="Times New Roman" pitchFamily="18" charset="0"/>
              </a:rPr>
              <a:t>Underweight</a:t>
            </a:r>
          </a:p>
          <a:p>
            <a:pPr eaLnBrk="1" hangingPunct="1" lvl="1">
              <a:lnSpc>
                <a:spcPct val="80000"/>
              </a:lnSpc>
            </a:pPr>
            <a:r>
              <a:rPr dirty="0" sz="3200" lang="en-US">
                <a:latin typeface="Times New Roman" pitchFamily="18" charset="0"/>
                <a:cs typeface="Times New Roman" pitchFamily="18" charset="0"/>
              </a:rPr>
              <a:t>Wasting</a:t>
            </a:r>
          </a:p>
          <a:p>
            <a:pPr eaLnBrk="1" hangingPunct="1">
              <a:lnSpc>
                <a:spcPct val="80000"/>
              </a:lnSpc>
            </a:pPr>
            <a:r>
              <a:rPr dirty="0" sz="3200" lang="en-US">
                <a:latin typeface="Times New Roman" pitchFamily="18" charset="0"/>
                <a:cs typeface="Times New Roman" pitchFamily="18" charset="0"/>
              </a:rPr>
              <a:t>Micro-nutrient deficiency</a:t>
            </a:r>
          </a:p>
          <a:p>
            <a:pPr eaLnBrk="1" hangingPunct="1" lvl="1">
              <a:lnSpc>
                <a:spcPct val="80000"/>
              </a:lnSpc>
            </a:pPr>
            <a:r>
              <a:rPr dirty="0" sz="3200" lang="en-US">
                <a:latin typeface="Times New Roman" pitchFamily="18" charset="0"/>
                <a:cs typeface="Times New Roman" pitchFamily="18" charset="0"/>
              </a:rPr>
              <a:t>Iodine</a:t>
            </a:r>
          </a:p>
          <a:p>
            <a:pPr eaLnBrk="1" hangingPunct="1" lvl="1">
              <a:lnSpc>
                <a:spcPct val="80000"/>
              </a:lnSpc>
            </a:pPr>
            <a:r>
              <a:rPr dirty="0" sz="3200" lang="en-US">
                <a:latin typeface="Times New Roman" pitchFamily="18" charset="0"/>
                <a:cs typeface="Times New Roman" pitchFamily="18" charset="0"/>
              </a:rPr>
              <a:t>Iron</a:t>
            </a:r>
          </a:p>
          <a:p>
            <a:pPr eaLnBrk="1" hangingPunct="1" lvl="1">
              <a:lnSpc>
                <a:spcPct val="80000"/>
              </a:lnSpc>
            </a:pPr>
            <a:r>
              <a:rPr dirty="0" sz="3200" lang="en-US">
                <a:latin typeface="Times New Roman" pitchFamily="18" charset="0"/>
                <a:cs typeface="Times New Roman" pitchFamily="18" charset="0"/>
              </a:rPr>
              <a:t>Vitamin A</a:t>
            </a:r>
          </a:p>
          <a:p>
            <a:pPr eaLnBrk="1" hangingPunct="1" lvl="1">
              <a:lnSpc>
                <a:spcPct val="80000"/>
              </a:lnSpc>
            </a:pPr>
            <a:r>
              <a:rPr dirty="0" sz="3200" lang="en-US">
                <a:latin typeface="Times New Roman" pitchFamily="18" charset="0"/>
                <a:cs typeface="Times New Roman" pitchFamily="18" charset="0"/>
              </a:rPr>
              <a:t>Vitamin D</a:t>
            </a:r>
          </a:p>
        </p:txBody>
      </p:sp>
      <p:sp>
        <p:nvSpPr>
          <p:cNvPr id="1048784" name="Rectangle 2"/>
          <p:cNvSpPr>
            <a:spLocks noGrp="1" noChangeArrowheads="1"/>
          </p:cNvSpPr>
          <p:nvPr>
            <p:ph type="title"/>
          </p:nvPr>
        </p:nvSpPr>
        <p:spPr>
          <a:xfrm>
            <a:off x="228600" y="228600"/>
            <a:ext cx="8229600" cy="609600"/>
          </a:xfrm>
        </p:spPr>
        <p:txBody>
          <a:bodyPr>
            <a:normAutofit fontScale="90000"/>
          </a:bodyPr>
          <a:p>
            <a:pPr eaLnBrk="1" hangingPunct="1"/>
            <a:r>
              <a:rPr dirty="0" lang="en-US"/>
              <a:t>Types of malnutrition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783">
                                            <p:txEl>
                                              <p:pRg st="0" end="0"/>
                                            </p:txEl>
                                          </p:spTgt>
                                        </p:tgtEl>
                                        <p:attrNameLst>
                                          <p:attrName>style.visibility</p:attrName>
                                        </p:attrNameLst>
                                      </p:cBhvr>
                                      <p:to>
                                        <p:strVal val="visible"/>
                                      </p:to>
                                    </p:set>
                                    <p:anim calcmode="lin" valueType="num">
                                      <p:cBhvr additive="base">
                                        <p:cTn dur="500" fill="hold" id="7"/>
                                        <p:tgtEl>
                                          <p:spTgt spid="1048783">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783">
                                            <p:txEl>
                                              <p:pRg st="0" end="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48783">
                                            <p:txEl>
                                              <p:pRg st="1" end="1"/>
                                            </p:txEl>
                                          </p:spTgt>
                                        </p:tgtEl>
                                        <p:attrNameLst>
                                          <p:attrName>style.visibility</p:attrName>
                                        </p:attrNameLst>
                                      </p:cBhvr>
                                      <p:to>
                                        <p:strVal val="visible"/>
                                      </p:to>
                                    </p:set>
                                    <p:anim calcmode="lin" valueType="num">
                                      <p:cBhvr additive="base">
                                        <p:cTn dur="500" fill="hold" id="11"/>
                                        <p:tgtEl>
                                          <p:spTgt spid="1048783">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1048783">
                                            <p:txEl>
                                              <p:pRg st="1" end="1"/>
                                            </p:txEl>
                                          </p:spTgt>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048783">
                                            <p:txEl>
                                              <p:pRg st="2" end="2"/>
                                            </p:txEl>
                                          </p:spTgt>
                                        </p:tgtEl>
                                        <p:attrNameLst>
                                          <p:attrName>style.visibility</p:attrName>
                                        </p:attrNameLst>
                                      </p:cBhvr>
                                      <p:to>
                                        <p:strVal val="visible"/>
                                      </p:to>
                                    </p:set>
                                    <p:anim calcmode="lin" valueType="num">
                                      <p:cBhvr additive="base">
                                        <p:cTn dur="500" fill="hold" id="15"/>
                                        <p:tgtEl>
                                          <p:spTgt spid="1048783">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87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 presetSubtype="8">
                                  <p:stCondLst>
                                    <p:cond delay="0"/>
                                  </p:stCondLst>
                                  <p:childTnLst>
                                    <p:set>
                                      <p:cBhvr>
                                        <p:cTn dur="1" fill="hold" id="20">
                                          <p:stCondLst>
                                            <p:cond delay="0"/>
                                          </p:stCondLst>
                                        </p:cTn>
                                        <p:tgtEl>
                                          <p:spTgt spid="1048783">
                                            <p:txEl>
                                              <p:pRg st="3" end="3"/>
                                            </p:txEl>
                                          </p:spTgt>
                                        </p:tgtEl>
                                        <p:attrNameLst>
                                          <p:attrName>style.visibility</p:attrName>
                                        </p:attrNameLst>
                                      </p:cBhvr>
                                      <p:to>
                                        <p:strVal val="visible"/>
                                      </p:to>
                                    </p:set>
                                    <p:anim calcmode="lin" valueType="num">
                                      <p:cBhvr additive="base">
                                        <p:cTn dur="500" fill="hold" id="21"/>
                                        <p:tgtEl>
                                          <p:spTgt spid="1048783">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2"/>
                                        <p:tgtEl>
                                          <p:spTgt spid="1048783">
                                            <p:txEl>
                                              <p:pRg st="3" end="3"/>
                                            </p:txEl>
                                          </p:spTgt>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048783">
                                            <p:txEl>
                                              <p:pRg st="4" end="4"/>
                                            </p:txEl>
                                          </p:spTgt>
                                        </p:tgtEl>
                                        <p:attrNameLst>
                                          <p:attrName>style.visibility</p:attrName>
                                        </p:attrNameLst>
                                      </p:cBhvr>
                                      <p:to>
                                        <p:strVal val="visible"/>
                                      </p:to>
                                    </p:set>
                                    <p:anim calcmode="lin" valueType="num">
                                      <p:cBhvr additive="base">
                                        <p:cTn dur="500" fill="hold" id="25"/>
                                        <p:tgtEl>
                                          <p:spTgt spid="1048783">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783">
                                            <p:txEl>
                                              <p:pRg st="4" end="4"/>
                                            </p:txEl>
                                          </p:spTgt>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1048783">
                                            <p:txEl>
                                              <p:pRg st="5" end="5"/>
                                            </p:txEl>
                                          </p:spTgt>
                                        </p:tgtEl>
                                        <p:attrNameLst>
                                          <p:attrName>style.visibility</p:attrName>
                                        </p:attrNameLst>
                                      </p:cBhvr>
                                      <p:to>
                                        <p:strVal val="visible"/>
                                      </p:to>
                                    </p:set>
                                    <p:anim calcmode="lin" valueType="num">
                                      <p:cBhvr additive="base">
                                        <p:cTn dur="500" fill="hold" id="29"/>
                                        <p:tgtEl>
                                          <p:spTgt spid="1048783">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048783">
                                            <p:txEl>
                                              <p:pRg st="5" end="5"/>
                                            </p:txEl>
                                          </p:spTgt>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1048783">
                                            <p:txEl>
                                              <p:pRg st="6" end="6"/>
                                            </p:txEl>
                                          </p:spTgt>
                                        </p:tgtEl>
                                        <p:attrNameLst>
                                          <p:attrName>style.visibility</p:attrName>
                                        </p:attrNameLst>
                                      </p:cBhvr>
                                      <p:to>
                                        <p:strVal val="visible"/>
                                      </p:to>
                                    </p:set>
                                    <p:anim calcmode="lin" valueType="num">
                                      <p:cBhvr additive="base">
                                        <p:cTn dur="500" fill="hold" id="33"/>
                                        <p:tgtEl>
                                          <p:spTgt spid="1048783">
                                            <p:txEl>
                                              <p:pRg st="6" end="6"/>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87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2" presetSubtype="8">
                                  <p:stCondLst>
                                    <p:cond delay="0"/>
                                  </p:stCondLst>
                                  <p:childTnLst>
                                    <p:set>
                                      <p:cBhvr>
                                        <p:cTn dur="1" fill="hold" id="38">
                                          <p:stCondLst>
                                            <p:cond delay="0"/>
                                          </p:stCondLst>
                                        </p:cTn>
                                        <p:tgtEl>
                                          <p:spTgt spid="1048783">
                                            <p:txEl>
                                              <p:pRg st="7" end="7"/>
                                            </p:txEl>
                                          </p:spTgt>
                                        </p:tgtEl>
                                        <p:attrNameLst>
                                          <p:attrName>style.visibility</p:attrName>
                                        </p:attrNameLst>
                                      </p:cBhvr>
                                      <p:to>
                                        <p:strVal val="visible"/>
                                      </p:to>
                                    </p:set>
                                    <p:anim calcmode="lin" valueType="num">
                                      <p:cBhvr additive="base">
                                        <p:cTn dur="500" fill="hold" id="39"/>
                                        <p:tgtEl>
                                          <p:spTgt spid="1048783">
                                            <p:txEl>
                                              <p:pRg st="7" end="7"/>
                                            </p:txEl>
                                          </p:spTgt>
                                        </p:tgtEl>
                                        <p:attrNameLst>
                                          <p:attrName>ppt_x</p:attrName>
                                        </p:attrNameLst>
                                      </p:cBhvr>
                                      <p:tavLst>
                                        <p:tav tm="0">
                                          <p:val>
                                            <p:strVal val="0-#ppt_w/2"/>
                                          </p:val>
                                        </p:tav>
                                        <p:tav tm="100000">
                                          <p:val>
                                            <p:strVal val="#ppt_x"/>
                                          </p:val>
                                        </p:tav>
                                      </p:tavLst>
                                    </p:anim>
                                    <p:anim calcmode="lin" valueType="num">
                                      <p:cBhvr additive="base">
                                        <p:cTn dur="500" fill="hold" id="40"/>
                                        <p:tgtEl>
                                          <p:spTgt spid="1048783">
                                            <p:txEl>
                                              <p:pRg st="7" end="7"/>
                                            </p:txEl>
                                          </p:spTgt>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048783">
                                            <p:txEl>
                                              <p:pRg st="8" end="8"/>
                                            </p:txEl>
                                          </p:spTgt>
                                        </p:tgtEl>
                                        <p:attrNameLst>
                                          <p:attrName>style.visibility</p:attrName>
                                        </p:attrNameLst>
                                      </p:cBhvr>
                                      <p:to>
                                        <p:strVal val="visible"/>
                                      </p:to>
                                    </p:set>
                                    <p:anim calcmode="lin" valueType="num">
                                      <p:cBhvr additive="base">
                                        <p:cTn dur="500" fill="hold" id="43"/>
                                        <p:tgtEl>
                                          <p:spTgt spid="1048783">
                                            <p:txEl>
                                              <p:pRg st="8" end="8"/>
                                            </p:txEl>
                                          </p:spTgt>
                                        </p:tgtEl>
                                        <p:attrNameLst>
                                          <p:attrName>ppt_x</p:attrName>
                                        </p:attrNameLst>
                                      </p:cBhvr>
                                      <p:tavLst>
                                        <p:tav tm="0">
                                          <p:val>
                                            <p:strVal val="0-#ppt_w/2"/>
                                          </p:val>
                                        </p:tav>
                                        <p:tav tm="100000">
                                          <p:val>
                                            <p:strVal val="#ppt_x"/>
                                          </p:val>
                                        </p:tav>
                                      </p:tavLst>
                                    </p:anim>
                                    <p:anim calcmode="lin" valueType="num">
                                      <p:cBhvr additive="base">
                                        <p:cTn dur="500" fill="hold" id="44"/>
                                        <p:tgtEl>
                                          <p:spTgt spid="1048783">
                                            <p:txEl>
                                              <p:pRg st="8" end="8"/>
                                            </p:txEl>
                                          </p:spTgt>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048783">
                                            <p:txEl>
                                              <p:pRg st="9" end="9"/>
                                            </p:txEl>
                                          </p:spTgt>
                                        </p:tgtEl>
                                        <p:attrNameLst>
                                          <p:attrName>style.visibility</p:attrName>
                                        </p:attrNameLst>
                                      </p:cBhvr>
                                      <p:to>
                                        <p:strVal val="visible"/>
                                      </p:to>
                                    </p:set>
                                    <p:anim calcmode="lin" valueType="num">
                                      <p:cBhvr additive="base">
                                        <p:cTn dur="500" fill="hold" id="47"/>
                                        <p:tgtEl>
                                          <p:spTgt spid="1048783">
                                            <p:txEl>
                                              <p:pRg st="9" end="9"/>
                                            </p:txEl>
                                          </p:spTgt>
                                        </p:tgtEl>
                                        <p:attrNameLst>
                                          <p:attrName>ppt_x</p:attrName>
                                        </p:attrNameLst>
                                      </p:cBhvr>
                                      <p:tavLst>
                                        <p:tav tm="0">
                                          <p:val>
                                            <p:strVal val="0-#ppt_w/2"/>
                                          </p:val>
                                        </p:tav>
                                        <p:tav tm="100000">
                                          <p:val>
                                            <p:strVal val="#ppt_x"/>
                                          </p:val>
                                        </p:tav>
                                      </p:tavLst>
                                    </p:anim>
                                    <p:anim calcmode="lin" valueType="num">
                                      <p:cBhvr additive="base">
                                        <p:cTn dur="500" fill="hold" id="48"/>
                                        <p:tgtEl>
                                          <p:spTgt spid="1048783">
                                            <p:txEl>
                                              <p:pRg st="9" end="9"/>
                                            </p:txEl>
                                          </p:spTgt>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048783">
                                            <p:txEl>
                                              <p:pRg st="10" end="10"/>
                                            </p:txEl>
                                          </p:spTgt>
                                        </p:tgtEl>
                                        <p:attrNameLst>
                                          <p:attrName>style.visibility</p:attrName>
                                        </p:attrNameLst>
                                      </p:cBhvr>
                                      <p:to>
                                        <p:strVal val="visible"/>
                                      </p:to>
                                    </p:set>
                                    <p:anim calcmode="lin" valueType="num">
                                      <p:cBhvr additive="base">
                                        <p:cTn dur="500" fill="hold" id="51"/>
                                        <p:tgtEl>
                                          <p:spTgt spid="1048783">
                                            <p:txEl>
                                              <p:pRg st="10" end="10"/>
                                            </p:txEl>
                                          </p:spTgt>
                                        </p:tgtEl>
                                        <p:attrNameLst>
                                          <p:attrName>ppt_x</p:attrName>
                                        </p:attrNameLst>
                                      </p:cBhvr>
                                      <p:tavLst>
                                        <p:tav tm="0">
                                          <p:val>
                                            <p:strVal val="0-#ppt_w/2"/>
                                          </p:val>
                                        </p:tav>
                                        <p:tav tm="100000">
                                          <p:val>
                                            <p:strVal val="#ppt_x"/>
                                          </p:val>
                                        </p:tav>
                                      </p:tavLst>
                                    </p:anim>
                                    <p:anim calcmode="lin" valueType="num">
                                      <p:cBhvr additive="base">
                                        <p:cTn dur="500" fill="hold" id="52"/>
                                        <p:tgtEl>
                                          <p:spTgt spid="1048783">
                                            <p:txEl>
                                              <p:pRg st="10" end="10"/>
                                            </p:txEl>
                                          </p:spTgt>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1048783">
                                            <p:txEl>
                                              <p:pRg st="11" end="11"/>
                                            </p:txEl>
                                          </p:spTgt>
                                        </p:tgtEl>
                                        <p:attrNameLst>
                                          <p:attrName>style.visibility</p:attrName>
                                        </p:attrNameLst>
                                      </p:cBhvr>
                                      <p:to>
                                        <p:strVal val="visible"/>
                                      </p:to>
                                    </p:set>
                                    <p:anim calcmode="lin" valueType="num">
                                      <p:cBhvr additive="base">
                                        <p:cTn dur="500" fill="hold" id="55"/>
                                        <p:tgtEl>
                                          <p:spTgt spid="1048783">
                                            <p:txEl>
                                              <p:pRg st="11" end="11"/>
                                            </p:txEl>
                                          </p:spTgt>
                                        </p:tgtEl>
                                        <p:attrNameLst>
                                          <p:attrName>ppt_x</p:attrName>
                                        </p:attrNameLst>
                                      </p:cBhvr>
                                      <p:tavLst>
                                        <p:tav tm="0">
                                          <p:val>
                                            <p:strVal val="0-#ppt_w/2"/>
                                          </p:val>
                                        </p:tav>
                                        <p:tav tm="100000">
                                          <p:val>
                                            <p:strVal val="#ppt_x"/>
                                          </p:val>
                                        </p:tav>
                                      </p:tavLst>
                                    </p:anim>
                                    <p:anim calcmode="lin" valueType="num">
                                      <p:cBhvr additive="base">
                                        <p:cTn dur="500" fill="hold" id="56"/>
                                        <p:tgtEl>
                                          <p:spTgt spid="104878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785" name="Rectangle 3"/>
          <p:cNvSpPr>
            <a:spLocks noGrp="1" noChangeArrowheads="1"/>
          </p:cNvSpPr>
          <p:nvPr>
            <p:ph idx="1"/>
          </p:nvPr>
        </p:nvSpPr>
        <p:spPr>
          <a:xfrm>
            <a:off x="152400" y="1371600"/>
            <a:ext cx="8763000" cy="4953000"/>
          </a:xfrm>
        </p:spPr>
        <p:txBody>
          <a:bodyPr>
            <a:normAutofit/>
          </a:bodyPr>
          <a:p>
            <a:pPr eaLnBrk="1" hangingPunct="1">
              <a:lnSpc>
                <a:spcPct val="90000"/>
              </a:lnSpc>
            </a:pPr>
            <a:r>
              <a:rPr dirty="0" sz="3200" lang="en-US">
                <a:latin typeface="Times New Roman" pitchFamily="18" charset="0"/>
                <a:cs typeface="Times New Roman" pitchFamily="18" charset="0"/>
              </a:rPr>
              <a:t>STUNTING: Height for age – height compared to a reference population of the same age.</a:t>
            </a:r>
          </a:p>
          <a:p>
            <a:pPr eaLnBrk="1" hangingPunct="1" lvl="1">
              <a:lnSpc>
                <a:spcPct val="90000"/>
              </a:lnSpc>
              <a:buFontTx/>
              <a:buNone/>
            </a:pPr>
            <a:r>
              <a:rPr dirty="0" sz="3200" lang="en-US">
                <a:latin typeface="Times New Roman" pitchFamily="18" charset="0"/>
                <a:cs typeface="Times New Roman" pitchFamily="18" charset="0"/>
              </a:rPr>
              <a:t>	= represents long term growth retardation</a:t>
            </a:r>
          </a:p>
          <a:p>
            <a:pPr eaLnBrk="1" hangingPunct="1">
              <a:lnSpc>
                <a:spcPct val="90000"/>
              </a:lnSpc>
            </a:pPr>
            <a:r>
              <a:rPr dirty="0" sz="3200" lang="en-US">
                <a:latin typeface="Times New Roman" pitchFamily="18" charset="0"/>
                <a:cs typeface="Times New Roman" pitchFamily="18" charset="0"/>
              </a:rPr>
              <a:t>UNDERWEIGHT: Weight for age – weight compared to age in a reference population</a:t>
            </a:r>
          </a:p>
          <a:p>
            <a:pPr eaLnBrk="1" hangingPunct="1">
              <a:lnSpc>
                <a:spcPct val="90000"/>
              </a:lnSpc>
            </a:pPr>
            <a:endParaRPr dirty="0" sz="3200" lang="en-US">
              <a:latin typeface="Times New Roman" pitchFamily="18" charset="0"/>
              <a:cs typeface="Times New Roman" pitchFamily="18" charset="0"/>
            </a:endParaRPr>
          </a:p>
          <a:p>
            <a:pPr eaLnBrk="1" hangingPunct="1">
              <a:lnSpc>
                <a:spcPct val="90000"/>
              </a:lnSpc>
            </a:pPr>
            <a:r>
              <a:rPr dirty="0" sz="3200" lang="en-US">
                <a:latin typeface="Times New Roman" pitchFamily="18" charset="0"/>
                <a:cs typeface="Times New Roman" pitchFamily="18" charset="0"/>
              </a:rPr>
              <a:t>WASTING: Weight for height – weight compared to a reference population of the same height.</a:t>
            </a:r>
          </a:p>
          <a:p>
            <a:pPr eaLnBrk="1" hangingPunct="1">
              <a:lnSpc>
                <a:spcPct val="90000"/>
              </a:lnSpc>
              <a:buFontTx/>
              <a:buNone/>
            </a:pPr>
            <a:endParaRPr dirty="0" sz="3200" lang="en-US">
              <a:latin typeface="Times New Roman" pitchFamily="18" charset="0"/>
              <a:cs typeface="Times New Roman" pitchFamily="18" charset="0"/>
            </a:endParaRPr>
          </a:p>
          <a:p>
            <a:pPr eaLnBrk="1" hangingPunct="1">
              <a:lnSpc>
                <a:spcPct val="90000"/>
              </a:lnSpc>
            </a:pPr>
            <a:endParaRPr dirty="0" sz="3200" lang="en-US">
              <a:latin typeface="Times New Roman" pitchFamily="18" charset="0"/>
              <a:cs typeface="Times New Roman" pitchFamily="18" charset="0"/>
            </a:endParaRPr>
          </a:p>
        </p:txBody>
      </p:sp>
      <p:sp>
        <p:nvSpPr>
          <p:cNvPr id="1048786" name="Rectangle 2"/>
          <p:cNvSpPr>
            <a:spLocks noGrp="1" noChangeArrowheads="1"/>
          </p:cNvSpPr>
          <p:nvPr>
            <p:ph type="title"/>
          </p:nvPr>
        </p:nvSpPr>
        <p:spPr>
          <a:xfrm>
            <a:off x="457200" y="457200"/>
            <a:ext cx="8229600" cy="914400"/>
          </a:xfrm>
        </p:spPr>
        <p:txBody>
          <a:bodyPr/>
          <a:p>
            <a:pPr eaLnBrk="1" hangingPunct="1"/>
            <a:r>
              <a:rPr dirty="0" lang="en-US"/>
              <a:t>Measurement of Malnutrition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787" name="Rectangle 2"/>
          <p:cNvSpPr>
            <a:spLocks noGrp="1" noChangeArrowheads="1"/>
          </p:cNvSpPr>
          <p:nvPr>
            <p:ph type="title"/>
          </p:nvPr>
        </p:nvSpPr>
        <p:spPr>
          <a:xfrm>
            <a:off x="1333426" y="280986"/>
            <a:ext cx="7277173" cy="701117"/>
          </a:xfrm>
        </p:spPr>
        <p:txBody>
          <a:bodyPr>
            <a:normAutofit/>
          </a:bodyPr>
          <a:p>
            <a:pPr eaLnBrk="1" hangingPunct="1"/>
            <a:r>
              <a:rPr dirty="0" sz="3600" lang="en-US">
                <a:solidFill>
                  <a:schemeClr val="tx1"/>
                </a:solidFill>
                <a:latin typeface="Times New Roman" pitchFamily="18" charset="0"/>
                <a:cs typeface="Times New Roman" pitchFamily="18" charset="0"/>
              </a:rPr>
              <a:t>Growth Curves (0-3 years)</a:t>
            </a:r>
          </a:p>
        </p:txBody>
      </p:sp>
      <p:grpSp>
        <p:nvGrpSpPr>
          <p:cNvPr id="278" name="Group 6"/>
          <p:cNvGrpSpPr/>
          <p:nvPr/>
        </p:nvGrpSpPr>
        <p:grpSpPr bwMode="auto">
          <a:xfrm>
            <a:off x="2574618" y="14287"/>
            <a:ext cx="3692831" cy="6621662"/>
            <a:chOff x="0" y="0"/>
            <a:chExt cx="2655" cy="4080"/>
          </a:xfrm>
        </p:grpSpPr>
        <p:sp>
          <p:nvSpPr>
            <p:cNvPr id="1048788" name="Rectangle 3"/>
            <p:cNvSpPr>
              <a:spLocks noChangeArrowheads="1"/>
            </p:cNvSpPr>
            <p:nvPr/>
          </p:nvSpPr>
          <p:spPr bwMode="auto">
            <a:xfrm>
              <a:off x="0" y="0"/>
              <a:ext cx="2655" cy="407"/>
            </a:xfrm>
            <a:prstGeom prst="rect"/>
            <a:noFill/>
            <a:ln w="9525">
              <a:noFill/>
              <a:miter lim="800000"/>
              <a:headEnd/>
              <a:tailEnd/>
            </a:ln>
          </p:spPr>
          <p:txBody>
            <a:bodyPr>
              <a:spAutoFit/>
            </a:bodyPr>
            <a:p>
              <a:endParaRPr sz="3600" lang="en-US">
                <a:latin typeface="Times New Roman" pitchFamily="18" charset="0"/>
                <a:cs typeface="Times New Roman" pitchFamily="18" charset="0"/>
              </a:endParaRPr>
            </a:p>
          </p:txBody>
        </p:sp>
        <p:sp>
          <p:nvSpPr>
            <p:cNvPr id="1048789" name="Rectangle 4"/>
            <p:cNvSpPr>
              <a:spLocks noChangeArrowheads="1"/>
            </p:cNvSpPr>
            <p:nvPr/>
          </p:nvSpPr>
          <p:spPr bwMode="auto">
            <a:xfrm>
              <a:off x="0" y="0"/>
              <a:ext cx="2655" cy="4080"/>
            </a:xfrm>
            <a:prstGeom prst="rect"/>
            <a:noFill/>
            <a:ln w="9525">
              <a:noFill/>
              <a:miter lim="800000"/>
              <a:headEnd/>
              <a:tailEnd/>
            </a:ln>
          </p:spPr>
          <p:txBody>
            <a:bodyPr/>
            <a:p>
              <a:pPr algn="ctr"/>
              <a:r>
                <a:rPr sz="3600" lang="en-US">
                  <a:latin typeface="Times New Roman" pitchFamily="18" charset="0"/>
                  <a:cs typeface="Times New Roman" pitchFamily="18" charset="0"/>
                  <a:hlinkClick r:id="rId1"/>
                </a:rPr>
                <a:t>  </a:t>
              </a:r>
              <a:r>
                <a:rPr sz="3600" lang="en-US">
                  <a:latin typeface="Times New Roman" pitchFamily="18" charset="0"/>
                  <a:cs typeface="Times New Roman" pitchFamily="18" charset="0"/>
                </a:rPr>
                <a:t>                                                           </a:t>
              </a:r>
            </a:p>
            <a:p>
              <a:pPr algn="ctr" eaLnBrk="0" hangingPunct="0"/>
              <a:endParaRPr sz="3600" lang="en-US">
                <a:latin typeface="Times New Roman" pitchFamily="18" charset="0"/>
                <a:cs typeface="Times New Roman" pitchFamily="18" charset="0"/>
              </a:endParaRPr>
            </a:p>
          </p:txBody>
        </p:sp>
      </p:grpSp>
      <p:grpSp>
        <p:nvGrpSpPr>
          <p:cNvPr id="279" name="Group 10"/>
          <p:cNvGrpSpPr/>
          <p:nvPr/>
        </p:nvGrpSpPr>
        <p:grpSpPr bwMode="auto">
          <a:xfrm>
            <a:off x="2565093" y="0"/>
            <a:ext cx="3692831" cy="6652498"/>
            <a:chOff x="0" y="0"/>
            <a:chExt cx="2655" cy="4099"/>
          </a:xfrm>
        </p:grpSpPr>
        <p:sp>
          <p:nvSpPr>
            <p:cNvPr id="1048790" name="Rectangle 7"/>
            <p:cNvSpPr>
              <a:spLocks noChangeArrowheads="1"/>
            </p:cNvSpPr>
            <p:nvPr/>
          </p:nvSpPr>
          <p:spPr bwMode="auto">
            <a:xfrm>
              <a:off x="0" y="0"/>
              <a:ext cx="2655" cy="407"/>
            </a:xfrm>
            <a:prstGeom prst="rect"/>
            <a:noFill/>
            <a:ln w="9525">
              <a:noFill/>
              <a:miter lim="800000"/>
              <a:headEnd/>
              <a:tailEnd/>
            </a:ln>
          </p:spPr>
          <p:txBody>
            <a:bodyPr>
              <a:spAutoFit/>
            </a:bodyPr>
            <a:p>
              <a:endParaRPr sz="3600" lang="en-US">
                <a:latin typeface="Times New Roman" pitchFamily="18" charset="0"/>
                <a:cs typeface="Times New Roman" pitchFamily="18" charset="0"/>
              </a:endParaRPr>
            </a:p>
          </p:txBody>
        </p:sp>
        <p:sp>
          <p:nvSpPr>
            <p:cNvPr id="1048791" name="Rectangle 8"/>
            <p:cNvSpPr>
              <a:spLocks noChangeArrowheads="1"/>
            </p:cNvSpPr>
            <p:nvPr/>
          </p:nvSpPr>
          <p:spPr bwMode="auto">
            <a:xfrm>
              <a:off x="0" y="0"/>
              <a:ext cx="2655" cy="4099"/>
            </a:xfrm>
            <a:prstGeom prst="rect"/>
            <a:noFill/>
            <a:ln w="9525">
              <a:noFill/>
              <a:miter lim="800000"/>
              <a:headEnd/>
              <a:tailEnd/>
            </a:ln>
          </p:spPr>
          <p:txBody>
            <a:bodyPr/>
            <a:p>
              <a:pPr algn="ctr"/>
              <a:r>
                <a:rPr sz="3600" lang="en-US">
                  <a:latin typeface="Times New Roman" pitchFamily="18" charset="0"/>
                  <a:cs typeface="Times New Roman" pitchFamily="18" charset="0"/>
                  <a:hlinkClick r:id="rId2"/>
                </a:rPr>
                <a:t>  </a:t>
              </a:r>
              <a:r>
                <a:rPr sz="3600" lang="en-US">
                  <a:latin typeface="Times New Roman" pitchFamily="18" charset="0"/>
                  <a:cs typeface="Times New Roman" pitchFamily="18" charset="0"/>
                </a:rPr>
                <a:t>                                                            </a:t>
              </a:r>
            </a:p>
            <a:p>
              <a:pPr algn="ctr" eaLnBrk="0" hangingPunct="0"/>
              <a:endParaRPr sz="3600" lang="en-US">
                <a:latin typeface="Times New Roman" pitchFamily="18" charset="0"/>
                <a:cs typeface="Times New Roman" pitchFamily="18" charset="0"/>
              </a:endParaRPr>
            </a:p>
          </p:txBody>
        </p:sp>
      </p:grpSp>
      <p:pic>
        <p:nvPicPr>
          <p:cNvPr id="2097165" name="Picture 9" descr="Boys - Birth to age Three Growth Charts">
            <a:hlinkClick r:id="rId2"/>
          </p:cNvPr>
          <p:cNvPicPr>
            <a:picLocks noChangeAspect="1" noChangeArrowheads="1"/>
          </p:cNvPicPr>
          <p:nvPr/>
        </p:nvPicPr>
        <p:blipFill>
          <a:blip xmlns:r="http://schemas.openxmlformats.org/officeDocument/2006/relationships" r:embed="rId3"/>
          <a:srcRect/>
          <a:stretch>
            <a:fillRect/>
          </a:stretch>
        </p:blipFill>
        <p:spPr bwMode="auto">
          <a:xfrm>
            <a:off x="152400" y="1119186"/>
            <a:ext cx="8610600" cy="5453133"/>
          </a:xfrm>
          <a:prstGeom prst="rect"/>
          <a:noFill/>
          <a:ln w="9525">
            <a:noFill/>
            <a:miter lim="800000"/>
            <a:headEnd/>
            <a:tailEnd/>
          </a:ln>
        </p:spPr>
      </p:pic>
      <p:sp>
        <p:nvSpPr>
          <p:cNvPr id="1048792" name="AutoShape 11"/>
          <p:cNvSpPr/>
          <p:nvPr/>
        </p:nvSpPr>
        <p:spPr bwMode="auto">
          <a:xfrm>
            <a:off x="6771658" y="2414587"/>
            <a:ext cx="467342" cy="1713842"/>
          </a:xfrm>
          <a:prstGeom prst="rightBrace">
            <a:avLst>
              <a:gd name="adj1" fmla="val 26190"/>
              <a:gd name="adj2" fmla="val 50000"/>
            </a:avLst>
          </a:prstGeom>
          <a:noFill/>
          <a:ln w="9525">
            <a:solidFill>
              <a:schemeClr val="bg1"/>
            </a:solidFill>
            <a:round/>
            <a:headEnd/>
            <a:tailEnd/>
          </a:ln>
        </p:spPr>
        <p:txBody>
          <a:bodyPr anchor="ctr" wrap="none"/>
          <a:p>
            <a:pPr algn="ctr"/>
            <a:endParaRPr sz="3600" lang="en-US">
              <a:latin typeface="Times New Roman" pitchFamily="18" charset="0"/>
              <a:cs typeface="Times New Roman" pitchFamily="18" charset="0"/>
            </a:endParaRPr>
          </a:p>
        </p:txBody>
      </p:sp>
      <p:sp>
        <p:nvSpPr>
          <p:cNvPr id="1048793" name="Text Box 12"/>
          <p:cNvSpPr txBox="1">
            <a:spLocks noChangeArrowheads="1"/>
          </p:cNvSpPr>
          <p:nvPr/>
        </p:nvSpPr>
        <p:spPr bwMode="auto">
          <a:xfrm>
            <a:off x="7436594" y="3024187"/>
            <a:ext cx="1397907" cy="523220"/>
          </a:xfrm>
          <a:prstGeom prst="rect"/>
          <a:noFill/>
          <a:ln w="9525">
            <a:noFill/>
            <a:miter lim="800000"/>
            <a:headEnd/>
            <a:tailEnd/>
          </a:ln>
        </p:spPr>
        <p:txBody>
          <a:bodyPr wrap="square">
            <a:spAutoFit/>
          </a:bodyPr>
          <a:p>
            <a:r>
              <a:rPr b="1" dirty="0" sz="2800" lang="en-US">
                <a:latin typeface="Times New Roman" pitchFamily="18" charset="0"/>
                <a:cs typeface="Times New Roman" pitchFamily="18" charset="0"/>
              </a:rPr>
              <a:t>Weight</a:t>
            </a:r>
          </a:p>
        </p:txBody>
      </p:sp>
      <p:sp>
        <p:nvSpPr>
          <p:cNvPr id="1048794" name="Text Box 13"/>
          <p:cNvSpPr txBox="1">
            <a:spLocks noChangeArrowheads="1"/>
          </p:cNvSpPr>
          <p:nvPr/>
        </p:nvSpPr>
        <p:spPr bwMode="auto">
          <a:xfrm>
            <a:off x="213452" y="2201862"/>
            <a:ext cx="1510097" cy="954107"/>
          </a:xfrm>
          <a:prstGeom prst="rect"/>
          <a:noFill/>
          <a:ln w="9525">
            <a:noFill/>
            <a:miter lim="800000"/>
            <a:headEnd/>
            <a:tailEnd/>
          </a:ln>
        </p:spPr>
        <p:txBody>
          <a:bodyPr wrap="square">
            <a:spAutoFit/>
          </a:bodyPr>
          <a:p>
            <a:r>
              <a:rPr b="1" dirty="0" sz="2800" lang="en-US">
                <a:latin typeface="Times New Roman" pitchFamily="18" charset="0"/>
                <a:cs typeface="Times New Roman" pitchFamily="18" charset="0"/>
              </a:rPr>
              <a:t>Length/</a:t>
            </a:r>
          </a:p>
          <a:p>
            <a:r>
              <a:rPr b="1" dirty="0" sz="2800" lang="en-US">
                <a:latin typeface="Times New Roman" pitchFamily="18" charset="0"/>
                <a:cs typeface="Times New Roman" pitchFamily="18" charset="0"/>
              </a:rPr>
              <a:t>Height</a:t>
            </a:r>
          </a:p>
        </p:txBody>
      </p:sp>
      <p:sp>
        <p:nvSpPr>
          <p:cNvPr id="1048795" name="AutoShape 14"/>
          <p:cNvSpPr/>
          <p:nvPr/>
        </p:nvSpPr>
        <p:spPr bwMode="auto">
          <a:xfrm>
            <a:off x="1428221" y="1728787"/>
            <a:ext cx="400578" cy="1869646"/>
          </a:xfrm>
          <a:prstGeom prst="leftBrace">
            <a:avLst>
              <a:gd name="adj1" fmla="val 33333"/>
              <a:gd name="adj2" fmla="val 50000"/>
            </a:avLst>
          </a:prstGeom>
          <a:noFill/>
          <a:ln w="9525">
            <a:solidFill>
              <a:schemeClr val="bg1"/>
            </a:solidFill>
            <a:round/>
            <a:headEnd/>
            <a:tailEnd/>
          </a:ln>
        </p:spPr>
        <p:txBody>
          <a:bodyPr anchor="ctr" wrap="none"/>
          <a:p>
            <a:endParaRPr sz="3600" lang="en-US">
              <a:latin typeface="Times New Roman" pitchFamily="18" charset="0"/>
              <a:cs typeface="Times New Roman" pitchFamily="18" charset="0"/>
            </a:endParaRPr>
          </a:p>
        </p:txBody>
      </p:sp>
      <p:sp>
        <p:nvSpPr>
          <p:cNvPr id="1048796" name="Text Box 16"/>
          <p:cNvSpPr txBox="1">
            <a:spLocks noChangeArrowheads="1"/>
          </p:cNvSpPr>
          <p:nvPr/>
        </p:nvSpPr>
        <p:spPr bwMode="auto">
          <a:xfrm>
            <a:off x="6823761" y="5843587"/>
            <a:ext cx="835946" cy="523220"/>
          </a:xfrm>
          <a:prstGeom prst="rect"/>
          <a:noFill/>
          <a:ln w="9525">
            <a:noFill/>
            <a:miter lim="800000"/>
            <a:headEnd/>
            <a:tailEnd/>
          </a:ln>
        </p:spPr>
        <p:txBody>
          <a:bodyPr wrap="square">
            <a:spAutoFit/>
          </a:bodyPr>
          <a:p>
            <a:r>
              <a:rPr b="1" dirty="0" sz="2800" lang="en-US">
                <a:latin typeface="Times New Roman" pitchFamily="18" charset="0"/>
                <a:cs typeface="Times New Roman" pitchFamily="18" charset="0"/>
              </a:rPr>
              <a:t>Age</a:t>
            </a:r>
          </a:p>
        </p:txBody>
      </p:sp>
      <p:sp>
        <p:nvSpPr>
          <p:cNvPr id="1048797" name="Line 17"/>
          <p:cNvSpPr>
            <a:spLocks noChangeShapeType="1"/>
          </p:cNvSpPr>
          <p:nvPr/>
        </p:nvSpPr>
        <p:spPr bwMode="auto">
          <a:xfrm flipH="1">
            <a:off x="2423328" y="6072186"/>
            <a:ext cx="4206072" cy="45719"/>
          </a:xfrm>
          <a:prstGeom prst="line"/>
          <a:noFill/>
          <a:ln w="50800">
            <a:solidFill>
              <a:schemeClr val="bg1"/>
            </a:solidFill>
            <a:round/>
            <a:headEnd type="arrow" w="med" len="med"/>
            <a:tailEnd/>
          </a:ln>
        </p:spPr>
        <p:txBody>
          <a:bodyPr/>
          <a:p>
            <a:endParaRPr sz="3600" lang="en-US">
              <a:latin typeface="Times New Roman" pitchFamily="18" charset="0"/>
              <a:cs typeface="Times New Roman" pitchFamily="18" charset="0"/>
            </a:endParaRPr>
          </a:p>
        </p:txBody>
      </p:sp>
      <p:sp>
        <p:nvSpPr>
          <p:cNvPr id="1048798" name="Rectangle 18"/>
          <p:cNvSpPr>
            <a:spLocks noChangeArrowheads="1"/>
          </p:cNvSpPr>
          <p:nvPr/>
        </p:nvSpPr>
        <p:spPr bwMode="auto">
          <a:xfrm>
            <a:off x="5043225" y="827087"/>
            <a:ext cx="1402024" cy="233706"/>
          </a:xfrm>
          <a:prstGeom prst="rect"/>
          <a:solidFill>
            <a:srgbClr val="000044"/>
          </a:solidFill>
          <a:ln w="9525">
            <a:solidFill>
              <a:srgbClr val="000044"/>
            </a:solidFill>
            <a:miter lim="800000"/>
            <a:headEnd/>
            <a:tailEnd/>
          </a:ln>
        </p:spPr>
        <p:txBody>
          <a:bodyPr anchor="ctr" wrap="none"/>
          <a:p>
            <a:endParaRPr sz="3600" lang="en-US">
              <a:latin typeface="Times New Roman" pitchFamily="18" charset="0"/>
              <a:cs typeface="Times New Roman" pitchFamily="18" charset="0"/>
            </a:endParaRPr>
          </a:p>
        </p:txBody>
      </p:sp>
      <p:grpSp>
        <p:nvGrpSpPr>
          <p:cNvPr id="280" name="Group 24"/>
          <p:cNvGrpSpPr/>
          <p:nvPr/>
        </p:nvGrpSpPr>
        <p:grpSpPr bwMode="auto">
          <a:xfrm>
            <a:off x="3149692" y="1957387"/>
            <a:ext cx="2336707" cy="3583488"/>
            <a:chOff x="1872" y="1344"/>
            <a:chExt cx="1680" cy="2208"/>
          </a:xfrm>
        </p:grpSpPr>
        <p:sp>
          <p:nvSpPr>
            <p:cNvPr id="1048799" name="Freeform 20"/>
            <p:cNvSpPr/>
            <p:nvPr/>
          </p:nvSpPr>
          <p:spPr bwMode="auto">
            <a:xfrm>
              <a:off x="1872" y="2064"/>
              <a:ext cx="1680" cy="1488"/>
            </a:xfrm>
            <a:custGeom>
              <a:avLst/>
              <a:gdLst>
                <a:gd name="T0" fmla="*/ 0 w 1680"/>
                <a:gd name="T1" fmla="*/ 1488 h 1488"/>
                <a:gd name="T2" fmla="*/ 384 w 1680"/>
                <a:gd name="T3" fmla="*/ 720 h 1488"/>
                <a:gd name="T4" fmla="*/ 816 w 1680"/>
                <a:gd name="T5" fmla="*/ 384 h 1488"/>
                <a:gd name="T6" fmla="*/ 1680 w 1680"/>
                <a:gd name="T7" fmla="*/ 0 h 1488"/>
                <a:gd name="T8" fmla="*/ 0 60000 65536"/>
                <a:gd name="T9" fmla="*/ 0 60000 65536"/>
                <a:gd name="T10" fmla="*/ 0 60000 65536"/>
                <a:gd name="T11" fmla="*/ 0 60000 65536"/>
                <a:gd name="T12" fmla="*/ 0 w 1680"/>
                <a:gd name="T13" fmla="*/ 0 h 1488"/>
                <a:gd name="T14" fmla="*/ 1680 w 1680"/>
                <a:gd name="T15" fmla="*/ 1488 h 1488"/>
              </a:gdLst>
              <a:ahLst/>
              <a:cxnLst>
                <a:cxn ang="T8">
                  <a:pos x="T0" y="T1"/>
                </a:cxn>
                <a:cxn ang="T9">
                  <a:pos x="T2" y="T3"/>
                </a:cxn>
                <a:cxn ang="T10">
                  <a:pos x="T4" y="T5"/>
                </a:cxn>
                <a:cxn ang="T11">
                  <a:pos x="T6" y="T7"/>
                </a:cxn>
              </a:cxnLst>
              <a:rect l="T12" t="T13" r="T14" b="T15"/>
              <a:pathLst>
                <a:path w="1680" h="1488">
                  <a:moveTo>
                    <a:pt x="0" y="1488"/>
                  </a:moveTo>
                  <a:cubicBezTo>
                    <a:pt x="124" y="1196"/>
                    <a:pt x="248" y="904"/>
                    <a:pt x="384" y="720"/>
                  </a:cubicBezTo>
                  <a:cubicBezTo>
                    <a:pt x="520" y="536"/>
                    <a:pt x="600" y="504"/>
                    <a:pt x="816" y="384"/>
                  </a:cubicBezTo>
                  <a:cubicBezTo>
                    <a:pt x="1032" y="264"/>
                    <a:pt x="1356" y="132"/>
                    <a:pt x="1680" y="0"/>
                  </a:cubicBezTo>
                </a:path>
              </a:pathLst>
            </a:custGeom>
            <a:noFill/>
            <a:ln w="38100">
              <a:solidFill>
                <a:srgbClr val="FFFF00"/>
              </a:solidFill>
              <a:round/>
              <a:headEnd/>
              <a:tailEnd/>
            </a:ln>
          </p:spPr>
          <p:txBody>
            <a:bodyPr/>
            <a:p>
              <a:endParaRPr sz="3600" lang="en-US">
                <a:latin typeface="Times New Roman" pitchFamily="18" charset="0"/>
                <a:cs typeface="Times New Roman" pitchFamily="18" charset="0"/>
              </a:endParaRPr>
            </a:p>
          </p:txBody>
        </p:sp>
        <p:sp>
          <p:nvSpPr>
            <p:cNvPr id="1048800" name="Freeform 23"/>
            <p:cNvSpPr/>
            <p:nvPr/>
          </p:nvSpPr>
          <p:spPr bwMode="auto">
            <a:xfrm>
              <a:off x="1872" y="1344"/>
              <a:ext cx="1680" cy="1248"/>
            </a:xfrm>
            <a:custGeom>
              <a:avLst/>
              <a:gdLst>
                <a:gd name="T0" fmla="*/ 0 w 1680"/>
                <a:gd name="T1" fmla="*/ 878 h 1488"/>
                <a:gd name="T2" fmla="*/ 384 w 1680"/>
                <a:gd name="T3" fmla="*/ 425 h 1488"/>
                <a:gd name="T4" fmla="*/ 816 w 1680"/>
                <a:gd name="T5" fmla="*/ 226 h 1488"/>
                <a:gd name="T6" fmla="*/ 1680 w 1680"/>
                <a:gd name="T7" fmla="*/ 0 h 1488"/>
                <a:gd name="T8" fmla="*/ 0 60000 65536"/>
                <a:gd name="T9" fmla="*/ 0 60000 65536"/>
                <a:gd name="T10" fmla="*/ 0 60000 65536"/>
                <a:gd name="T11" fmla="*/ 0 60000 65536"/>
                <a:gd name="T12" fmla="*/ 0 w 1680"/>
                <a:gd name="T13" fmla="*/ 0 h 1488"/>
                <a:gd name="T14" fmla="*/ 1680 w 1680"/>
                <a:gd name="T15" fmla="*/ 1488 h 1488"/>
              </a:gdLst>
              <a:ahLst/>
              <a:cxnLst>
                <a:cxn ang="T8">
                  <a:pos x="T0" y="T1"/>
                </a:cxn>
                <a:cxn ang="T9">
                  <a:pos x="T2" y="T3"/>
                </a:cxn>
                <a:cxn ang="T10">
                  <a:pos x="T4" y="T5"/>
                </a:cxn>
                <a:cxn ang="T11">
                  <a:pos x="T6" y="T7"/>
                </a:cxn>
              </a:cxnLst>
              <a:rect l="T12" t="T13" r="T14" b="T15"/>
              <a:pathLst>
                <a:path w="1680" h="1488">
                  <a:moveTo>
                    <a:pt x="0" y="1488"/>
                  </a:moveTo>
                  <a:cubicBezTo>
                    <a:pt x="124" y="1196"/>
                    <a:pt x="248" y="904"/>
                    <a:pt x="384" y="720"/>
                  </a:cubicBezTo>
                  <a:cubicBezTo>
                    <a:pt x="520" y="536"/>
                    <a:pt x="600" y="504"/>
                    <a:pt x="816" y="384"/>
                  </a:cubicBezTo>
                  <a:cubicBezTo>
                    <a:pt x="1032" y="264"/>
                    <a:pt x="1356" y="132"/>
                    <a:pt x="1680" y="0"/>
                  </a:cubicBezTo>
                </a:path>
              </a:pathLst>
            </a:custGeom>
            <a:noFill/>
            <a:ln w="38100">
              <a:solidFill>
                <a:srgbClr val="FFFF00"/>
              </a:solidFill>
              <a:round/>
              <a:headEnd/>
              <a:tailEnd/>
            </a:ln>
          </p:spPr>
          <p:txBody>
            <a:bodyPr/>
            <a:p>
              <a:endParaRPr sz="3600" lang="en-US">
                <a:latin typeface="Times New Roman" pitchFamily="18" charset="0"/>
                <a:cs typeface="Times New Roman" pitchFamily="18" charset="0"/>
              </a:endParaRPr>
            </a:p>
          </p:txBody>
        </p:sp>
      </p:grpSp>
      <p:grpSp>
        <p:nvGrpSpPr>
          <p:cNvPr id="281" name="Group 25"/>
          <p:cNvGrpSpPr/>
          <p:nvPr/>
        </p:nvGrpSpPr>
        <p:grpSpPr bwMode="auto">
          <a:xfrm>
            <a:off x="3055322" y="2490787"/>
            <a:ext cx="1669077" cy="2960272"/>
            <a:chOff x="1872" y="1680"/>
            <a:chExt cx="1200" cy="1824"/>
          </a:xfrm>
        </p:grpSpPr>
        <p:sp>
          <p:nvSpPr>
            <p:cNvPr id="1048801" name="Freeform 21"/>
            <p:cNvSpPr/>
            <p:nvPr/>
          </p:nvSpPr>
          <p:spPr bwMode="auto">
            <a:xfrm>
              <a:off x="1872" y="2544"/>
              <a:ext cx="1104" cy="960"/>
            </a:xfrm>
            <a:custGeom>
              <a:avLst/>
              <a:gdLst>
                <a:gd name="T0" fmla="*/ 0 w 1104"/>
                <a:gd name="T1" fmla="*/ 960 h 960"/>
                <a:gd name="T2" fmla="*/ 240 w 1104"/>
                <a:gd name="T3" fmla="*/ 384 h 960"/>
                <a:gd name="T4" fmla="*/ 432 w 1104"/>
                <a:gd name="T5" fmla="*/ 144 h 960"/>
                <a:gd name="T6" fmla="*/ 768 w 1104"/>
                <a:gd name="T7" fmla="*/ 48 h 960"/>
                <a:gd name="T8" fmla="*/ 1104 w 1104"/>
                <a:gd name="T9" fmla="*/ 0 h 960"/>
                <a:gd name="T10" fmla="*/ 0 60000 65536"/>
                <a:gd name="T11" fmla="*/ 0 60000 65536"/>
                <a:gd name="T12" fmla="*/ 0 60000 65536"/>
                <a:gd name="T13" fmla="*/ 0 60000 65536"/>
                <a:gd name="T14" fmla="*/ 0 60000 65536"/>
                <a:gd name="T15" fmla="*/ 0 w 1104"/>
                <a:gd name="T16" fmla="*/ 0 h 960"/>
                <a:gd name="T17" fmla="*/ 1104 w 1104"/>
                <a:gd name="T18" fmla="*/ 960 h 960"/>
              </a:gdLst>
              <a:ahLst/>
              <a:cxnLst>
                <a:cxn ang="T10">
                  <a:pos x="T0" y="T1"/>
                </a:cxn>
                <a:cxn ang="T11">
                  <a:pos x="T2" y="T3"/>
                </a:cxn>
                <a:cxn ang="T12">
                  <a:pos x="T4" y="T5"/>
                </a:cxn>
                <a:cxn ang="T13">
                  <a:pos x="T6" y="T7"/>
                </a:cxn>
                <a:cxn ang="T14">
                  <a:pos x="T8" y="T9"/>
                </a:cxn>
              </a:cxnLst>
              <a:rect l="T15" t="T16" r="T17" b="T18"/>
              <a:pathLst>
                <a:path w="1104" h="960">
                  <a:moveTo>
                    <a:pt x="0" y="960"/>
                  </a:moveTo>
                  <a:cubicBezTo>
                    <a:pt x="84" y="740"/>
                    <a:pt x="168" y="520"/>
                    <a:pt x="240" y="384"/>
                  </a:cubicBezTo>
                  <a:cubicBezTo>
                    <a:pt x="312" y="248"/>
                    <a:pt x="344" y="200"/>
                    <a:pt x="432" y="144"/>
                  </a:cubicBezTo>
                  <a:cubicBezTo>
                    <a:pt x="520" y="88"/>
                    <a:pt x="656" y="72"/>
                    <a:pt x="768" y="48"/>
                  </a:cubicBezTo>
                  <a:cubicBezTo>
                    <a:pt x="880" y="24"/>
                    <a:pt x="992" y="12"/>
                    <a:pt x="1104" y="0"/>
                  </a:cubicBezTo>
                </a:path>
              </a:pathLst>
            </a:custGeom>
            <a:noFill/>
            <a:ln w="38100">
              <a:solidFill>
                <a:srgbClr val="FF0000"/>
              </a:solidFill>
              <a:round/>
              <a:headEnd/>
              <a:tailEnd/>
            </a:ln>
          </p:spPr>
          <p:txBody>
            <a:bodyPr/>
            <a:p>
              <a:endParaRPr sz="3600" lang="en-US">
                <a:latin typeface="Times New Roman" pitchFamily="18" charset="0"/>
                <a:cs typeface="Times New Roman" pitchFamily="18" charset="0"/>
              </a:endParaRPr>
            </a:p>
          </p:txBody>
        </p:sp>
        <p:sp>
          <p:nvSpPr>
            <p:cNvPr id="1048802" name="Freeform 22"/>
            <p:cNvSpPr/>
            <p:nvPr/>
          </p:nvSpPr>
          <p:spPr bwMode="auto">
            <a:xfrm>
              <a:off x="1872" y="1680"/>
              <a:ext cx="1200" cy="960"/>
            </a:xfrm>
            <a:custGeom>
              <a:avLst/>
              <a:gdLst>
                <a:gd name="T0" fmla="*/ 0 w 1104"/>
                <a:gd name="T1" fmla="*/ 960 h 960"/>
                <a:gd name="T2" fmla="*/ 309 w 1104"/>
                <a:gd name="T3" fmla="*/ 384 h 960"/>
                <a:gd name="T4" fmla="*/ 555 w 1104"/>
                <a:gd name="T5" fmla="*/ 144 h 960"/>
                <a:gd name="T6" fmla="*/ 987 w 1104"/>
                <a:gd name="T7" fmla="*/ 48 h 960"/>
                <a:gd name="T8" fmla="*/ 1417 w 1104"/>
                <a:gd name="T9" fmla="*/ 0 h 960"/>
                <a:gd name="T10" fmla="*/ 0 60000 65536"/>
                <a:gd name="T11" fmla="*/ 0 60000 65536"/>
                <a:gd name="T12" fmla="*/ 0 60000 65536"/>
                <a:gd name="T13" fmla="*/ 0 60000 65536"/>
                <a:gd name="T14" fmla="*/ 0 60000 65536"/>
                <a:gd name="T15" fmla="*/ 0 w 1104"/>
                <a:gd name="T16" fmla="*/ 0 h 960"/>
                <a:gd name="T17" fmla="*/ 1104 w 1104"/>
                <a:gd name="T18" fmla="*/ 960 h 960"/>
              </a:gdLst>
              <a:ahLst/>
              <a:cxnLst>
                <a:cxn ang="T10">
                  <a:pos x="T0" y="T1"/>
                </a:cxn>
                <a:cxn ang="T11">
                  <a:pos x="T2" y="T3"/>
                </a:cxn>
                <a:cxn ang="T12">
                  <a:pos x="T4" y="T5"/>
                </a:cxn>
                <a:cxn ang="T13">
                  <a:pos x="T6" y="T7"/>
                </a:cxn>
                <a:cxn ang="T14">
                  <a:pos x="T8" y="T9"/>
                </a:cxn>
              </a:cxnLst>
              <a:rect l="T15" t="T16" r="T17" b="T18"/>
              <a:pathLst>
                <a:path w="1104" h="960">
                  <a:moveTo>
                    <a:pt x="0" y="960"/>
                  </a:moveTo>
                  <a:cubicBezTo>
                    <a:pt x="84" y="740"/>
                    <a:pt x="168" y="520"/>
                    <a:pt x="240" y="384"/>
                  </a:cubicBezTo>
                  <a:cubicBezTo>
                    <a:pt x="312" y="248"/>
                    <a:pt x="344" y="200"/>
                    <a:pt x="432" y="144"/>
                  </a:cubicBezTo>
                  <a:cubicBezTo>
                    <a:pt x="520" y="88"/>
                    <a:pt x="656" y="72"/>
                    <a:pt x="768" y="48"/>
                  </a:cubicBezTo>
                  <a:cubicBezTo>
                    <a:pt x="880" y="24"/>
                    <a:pt x="992" y="12"/>
                    <a:pt x="1104" y="0"/>
                  </a:cubicBezTo>
                </a:path>
              </a:pathLst>
            </a:custGeom>
            <a:noFill/>
            <a:ln w="38100">
              <a:solidFill>
                <a:srgbClr val="FF0000"/>
              </a:solidFill>
              <a:round/>
              <a:headEnd/>
              <a:tailEnd/>
            </a:ln>
          </p:spPr>
          <p:txBody>
            <a:bodyPr/>
            <a:p>
              <a:endParaRPr sz="3600" lang="en-US">
                <a:latin typeface="Times New Roman" pitchFamily="18" charset="0"/>
                <a:cs typeface="Times New Roman" pitchFamily="18" charset="0"/>
              </a:endParaR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 presetSubtype="0">
                                  <p:stCondLst>
                                    <p:cond delay="0"/>
                                  </p:stCondLst>
                                  <p:childTnLst>
                                    <p:set>
                                      <p:cBhvr>
                                        <p:cTn dur="1" fill="hold" id="6">
                                          <p:stCondLst>
                                            <p:cond delay="0"/>
                                          </p:stCondLst>
                                        </p:cTn>
                                        <p:tgtEl>
                                          <p:spTgt spid="2097165"/>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280"/>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02" name="Content Placeholder 1"/>
          <p:cNvSpPr>
            <a:spLocks noGrp="1"/>
          </p:cNvSpPr>
          <p:nvPr>
            <p:ph idx="1"/>
          </p:nvPr>
        </p:nvSpPr>
        <p:spPr>
          <a:xfrm>
            <a:off x="304800" y="533400"/>
            <a:ext cx="8382000" cy="5473891"/>
          </a:xfrm>
        </p:spPr>
        <p:txBody>
          <a:bodyPr/>
          <a:p>
            <a:endParaRPr dirty="0" lang="en-US"/>
          </a:p>
        </p:txBody>
      </p:sp>
      <p:pic>
        <p:nvPicPr>
          <p:cNvPr id="2097153" name="Picture 4"/>
          <p:cNvPicPr>
            <a:picLocks/>
          </p:cNvPicPr>
          <p:nvPr/>
        </p:nvPicPr>
        <p:blipFill>
          <a:blip xmlns:r="http://schemas.openxmlformats.org/officeDocument/2006/relationships" r:embed="rId1"/>
          <a:srcRect l="20513" t="23932" r="19712" b="11111"/>
          <a:stretch>
            <a:fillRect/>
          </a:stretch>
        </p:blipFill>
        <p:spPr bwMode="auto">
          <a:xfrm>
            <a:off x="228600" y="457200"/>
            <a:ext cx="8686800" cy="6096000"/>
          </a:xfrm>
          <a:prstGeom prst="rect"/>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03" name="Rectangle 3"/>
          <p:cNvSpPr>
            <a:spLocks noGrp="1" noChangeArrowheads="1"/>
          </p:cNvSpPr>
          <p:nvPr>
            <p:ph idx="1"/>
          </p:nvPr>
        </p:nvSpPr>
        <p:spPr>
          <a:xfrm>
            <a:off x="228600" y="1524000"/>
            <a:ext cx="8686800" cy="5029200"/>
          </a:xfrm>
        </p:spPr>
        <p:txBody>
          <a:bodyPr>
            <a:normAutofit/>
          </a:bodyPr>
          <a:p>
            <a:pPr eaLnBrk="1" hangingPunct="1"/>
            <a:r>
              <a:rPr dirty="0" sz="3200" lang="en-US">
                <a:latin typeface="Times New Roman" pitchFamily="18" charset="0"/>
                <a:cs typeface="Times New Roman" pitchFamily="18" charset="0"/>
              </a:rPr>
              <a:t>There are several types of malnutrition, micro- and macro-malnutrition;</a:t>
            </a:r>
          </a:p>
          <a:p>
            <a:pPr eaLnBrk="1" hangingPunct="1"/>
            <a:r>
              <a:rPr dirty="0" sz="3200" lang="en-US">
                <a:latin typeface="Times New Roman" pitchFamily="18" charset="0"/>
                <a:cs typeface="Times New Roman" pitchFamily="18" charset="0"/>
              </a:rPr>
              <a:t>Measurement of severe malnutrition (&gt;3 S.D.) and micro-nutrient deficiency usually occurs due to presence of critical signs </a:t>
            </a:r>
          </a:p>
          <a:p>
            <a:pPr eaLnBrk="1" hangingPunct="1"/>
            <a:r>
              <a:rPr dirty="0" sz="3200" lang="en-US">
                <a:latin typeface="Times New Roman" pitchFamily="18" charset="0"/>
                <a:cs typeface="Times New Roman" pitchFamily="18" charset="0"/>
              </a:rPr>
              <a:t>Measurement of mild/moderate malnutrition (&gt;2 S.D.) occurs with growth charts.</a:t>
            </a:r>
          </a:p>
        </p:txBody>
      </p:sp>
      <p:sp>
        <p:nvSpPr>
          <p:cNvPr id="1048804" name="Rectangle 2"/>
          <p:cNvSpPr>
            <a:spLocks noGrp="1" noChangeArrowheads="1"/>
          </p:cNvSpPr>
          <p:nvPr>
            <p:ph type="title"/>
          </p:nvPr>
        </p:nvSpPr>
        <p:spPr>
          <a:xfrm>
            <a:off x="457200" y="704088"/>
            <a:ext cx="8229600" cy="743712"/>
          </a:xfrm>
        </p:spPr>
        <p:txBody>
          <a:bodyPr>
            <a:normAutofit/>
          </a:bodyPr>
          <a:p>
            <a:pPr eaLnBrk="1" hangingPunct="1"/>
            <a:r>
              <a:rPr dirty="0" lang="en-US"/>
              <a:t>Summary: Measurement</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03">
                                            <p:txEl>
                                              <p:pRg st="0" end="0"/>
                                            </p:txEl>
                                          </p:spTgt>
                                        </p:tgtEl>
                                        <p:attrNameLst>
                                          <p:attrName>style.visibility</p:attrName>
                                        </p:attrNameLst>
                                      </p:cBhvr>
                                      <p:to>
                                        <p:strVal val="visible"/>
                                      </p:to>
                                    </p:set>
                                    <p:anim calcmode="lin" valueType="num">
                                      <p:cBhvr additive="base">
                                        <p:cTn dur="500" fill="hold" id="7"/>
                                        <p:tgtEl>
                                          <p:spTgt spid="1048803">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03">
                                            <p:txEl>
                                              <p:pRg st="1" end="1"/>
                                            </p:txEl>
                                          </p:spTgt>
                                        </p:tgtEl>
                                        <p:attrNameLst>
                                          <p:attrName>style.visibility</p:attrName>
                                        </p:attrNameLst>
                                      </p:cBhvr>
                                      <p:to>
                                        <p:strVal val="visible"/>
                                      </p:to>
                                    </p:set>
                                    <p:anim calcmode="lin" valueType="num">
                                      <p:cBhvr additive="base">
                                        <p:cTn dur="500" fill="hold" id="13"/>
                                        <p:tgtEl>
                                          <p:spTgt spid="1048803">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03">
                                            <p:txEl>
                                              <p:pRg st="2" end="2"/>
                                            </p:txEl>
                                          </p:spTgt>
                                        </p:tgtEl>
                                        <p:attrNameLst>
                                          <p:attrName>style.visibility</p:attrName>
                                        </p:attrNameLst>
                                      </p:cBhvr>
                                      <p:to>
                                        <p:strVal val="visible"/>
                                      </p:to>
                                    </p:set>
                                    <p:anim calcmode="lin" valueType="num">
                                      <p:cBhvr additive="base">
                                        <p:cTn dur="500" fill="hold" id="19"/>
                                        <p:tgtEl>
                                          <p:spTgt spid="1048803">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805" name="Content Placeholder 1"/>
          <p:cNvSpPr>
            <a:spLocks noGrp="1"/>
          </p:cNvSpPr>
          <p:nvPr>
            <p:ph idx="1"/>
          </p:nvPr>
        </p:nvSpPr>
        <p:spPr>
          <a:xfrm>
            <a:off x="228600" y="1219200"/>
            <a:ext cx="8458200" cy="5334000"/>
          </a:xfrm>
        </p:spPr>
        <p:txBody>
          <a:bodyPr>
            <a:normAutofit/>
          </a:bodyPr>
          <a:p>
            <a:r>
              <a:rPr dirty="0" sz="3200" lang="en-US">
                <a:solidFill>
                  <a:srgbClr val="000000"/>
                </a:solidFill>
                <a:latin typeface="Times New Roman" pitchFamily="18" charset="0"/>
                <a:cs typeface="Times New Roman" pitchFamily="18" charset="0"/>
              </a:rPr>
              <a:t>Sudden food deprivation due to natural or manmade emergencies produces a condition known as kwashiorkor. </a:t>
            </a:r>
          </a:p>
          <a:p>
            <a:r>
              <a:rPr dirty="0" sz="3200" lang="en-US">
                <a:solidFill>
                  <a:srgbClr val="000000"/>
                </a:solidFill>
                <a:latin typeface="Times New Roman" pitchFamily="18" charset="0"/>
                <a:cs typeface="Times New Roman" pitchFamily="18" charset="0"/>
              </a:rPr>
              <a:t>Apathy, swelling (</a:t>
            </a:r>
            <a:r>
              <a:rPr dirty="0" sz="3200" lang="en-US" err="1">
                <a:solidFill>
                  <a:srgbClr val="000000"/>
                </a:solidFill>
                <a:latin typeface="Times New Roman" pitchFamily="18" charset="0"/>
                <a:cs typeface="Times New Roman" pitchFamily="18" charset="0"/>
              </a:rPr>
              <a:t>oedema</a:t>
            </a:r>
            <a:r>
              <a:rPr dirty="0" sz="3200" lang="en-US">
                <a:solidFill>
                  <a:srgbClr val="000000"/>
                </a:solidFill>
                <a:latin typeface="Times New Roman" pitchFamily="18" charset="0"/>
                <a:cs typeface="Times New Roman" pitchFamily="18" charset="0"/>
              </a:rPr>
              <a:t>) of the extremities, torso and face, cracked, peeling, infection-prone skin and unnaturally blond, sparse hair are its visible characteristics.</a:t>
            </a:r>
          </a:p>
          <a:p>
            <a:endParaRPr dirty="0" sz="3200" lang="en-US">
              <a:latin typeface="Times New Roman" pitchFamily="18" charset="0"/>
              <a:cs typeface="Times New Roman" pitchFamily="18" charset="0"/>
            </a:endParaRPr>
          </a:p>
        </p:txBody>
      </p:sp>
      <p:sp>
        <p:nvSpPr>
          <p:cNvPr id="1048806" name="Title 2"/>
          <p:cNvSpPr>
            <a:spLocks noGrp="1"/>
          </p:cNvSpPr>
          <p:nvPr>
            <p:ph type="title"/>
          </p:nvPr>
        </p:nvSpPr>
        <p:spPr>
          <a:xfrm>
            <a:off x="457200" y="274638"/>
            <a:ext cx="8229600" cy="1096962"/>
          </a:xfrm>
        </p:spPr>
        <p:txBody>
          <a:bodyPr/>
          <a:p>
            <a:r>
              <a:rPr dirty="0" lang="en-US">
                <a:solidFill>
                  <a:srgbClr val="000000"/>
                </a:solidFill>
                <a:latin typeface="Arial" charset="0"/>
                <a:cs typeface="Arial" charset="0"/>
              </a:rPr>
              <a:t>Kwashiorkor:</a:t>
            </a:r>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07" name="Rectangle 3"/>
          <p:cNvSpPr>
            <a:spLocks noGrp="1" noChangeArrowheads="1"/>
          </p:cNvSpPr>
          <p:nvPr>
            <p:ph idx="1"/>
          </p:nvPr>
        </p:nvSpPr>
        <p:spPr>
          <a:xfrm>
            <a:off x="152400" y="762000"/>
            <a:ext cx="8839200" cy="6096000"/>
          </a:xfrm>
        </p:spPr>
        <p:txBody>
          <a:bodyPr>
            <a:noAutofit/>
          </a:bodyPr>
          <a:p>
            <a:pPr eaLnBrk="1" hangingPunct="1"/>
            <a:r>
              <a:rPr b="1" dirty="0" sz="3200" lang="en-US">
                <a:latin typeface="Times New Roman" pitchFamily="18" charset="0"/>
                <a:cs typeface="Times New Roman" pitchFamily="18" charset="0"/>
              </a:rPr>
              <a:t>Decreased muscle mass</a:t>
            </a:r>
            <a:r>
              <a:rPr dirty="0" sz="3200" lang="en-US">
                <a:latin typeface="Times New Roman" pitchFamily="18" charset="0"/>
                <a:cs typeface="Times New Roman" pitchFamily="18" charset="0"/>
              </a:rPr>
              <a:t> (failure to gain weight and of linear growth) </a:t>
            </a:r>
          </a:p>
          <a:p>
            <a:pPr eaLnBrk="1" hangingPunct="1"/>
            <a:r>
              <a:rPr b="1" dirty="0" sz="3200" lang="en-US">
                <a:latin typeface="Times New Roman" pitchFamily="18" charset="0"/>
                <a:cs typeface="Times New Roman" pitchFamily="18" charset="0"/>
              </a:rPr>
              <a:t>Swollen belly</a:t>
            </a:r>
            <a:r>
              <a:rPr dirty="0" sz="3200" lang="en-US">
                <a:latin typeface="Times New Roman" pitchFamily="18" charset="0"/>
                <a:cs typeface="Times New Roman" pitchFamily="18" charset="0"/>
              </a:rPr>
              <a:t> (edema and lipid build-up around the liver) </a:t>
            </a:r>
          </a:p>
          <a:p>
            <a:pPr eaLnBrk="1" hangingPunct="1"/>
            <a:r>
              <a:rPr b="1" dirty="0" sz="3200" lang="en-US">
                <a:latin typeface="Times New Roman" pitchFamily="18" charset="0"/>
                <a:cs typeface="Times New Roman" pitchFamily="18" charset="0"/>
              </a:rPr>
              <a:t>Changes in skin pigment (pellagra);</a:t>
            </a:r>
            <a:r>
              <a:rPr dirty="0" sz="3200" lang="en-US">
                <a:latin typeface="Times New Roman" pitchFamily="18" charset="0"/>
                <a:cs typeface="Times New Roman" pitchFamily="18" charset="0"/>
              </a:rPr>
              <a:t> may lose pigment where the skin has peeled away (desquamated) and the skin may darken where it has been irritated or traumatized </a:t>
            </a:r>
          </a:p>
          <a:p>
            <a:pPr eaLnBrk="1" hangingPunct="1"/>
            <a:r>
              <a:rPr b="1" dirty="0" sz="3200" lang="en-US">
                <a:latin typeface="Times New Roman" pitchFamily="18" charset="0"/>
                <a:cs typeface="Times New Roman" pitchFamily="18" charset="0"/>
              </a:rPr>
              <a:t>Hair lightens</a:t>
            </a:r>
            <a:r>
              <a:rPr dirty="0" sz="3200" lang="en-US">
                <a:latin typeface="Times New Roman" pitchFamily="18" charset="0"/>
                <a:cs typeface="Times New Roman" pitchFamily="18" charset="0"/>
              </a:rPr>
              <a:t> and thins, or becomes reddish and brittle. </a:t>
            </a:r>
          </a:p>
        </p:txBody>
      </p:sp>
      <p:sp>
        <p:nvSpPr>
          <p:cNvPr id="1048808" name="Rectangle 2"/>
          <p:cNvSpPr>
            <a:spLocks noGrp="1" noChangeArrowheads="1"/>
          </p:cNvSpPr>
          <p:nvPr>
            <p:ph type="title"/>
          </p:nvPr>
        </p:nvSpPr>
        <p:spPr>
          <a:xfrm>
            <a:off x="457200" y="228600"/>
            <a:ext cx="8229600" cy="533400"/>
          </a:xfrm>
        </p:spPr>
        <p:txBody>
          <a:bodyPr>
            <a:normAutofit fontScale="90000"/>
          </a:bodyPr>
          <a:p>
            <a:pPr eaLnBrk="1" hangingPunct="1"/>
            <a:r>
              <a:rPr b="1" dirty="0" lang="en-US" u="sng">
                <a:solidFill>
                  <a:schemeClr val="tx1"/>
                </a:solidFill>
              </a:rPr>
              <a:t>Kwashiorkor (low protein)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07">
                                            <p:txEl>
                                              <p:pRg st="0" end="0"/>
                                            </p:txEl>
                                          </p:spTgt>
                                        </p:tgtEl>
                                        <p:attrNameLst>
                                          <p:attrName>style.visibility</p:attrName>
                                        </p:attrNameLst>
                                      </p:cBhvr>
                                      <p:to>
                                        <p:strVal val="visible"/>
                                      </p:to>
                                    </p:set>
                                    <p:anim calcmode="lin" valueType="num">
                                      <p:cBhvr additive="base">
                                        <p:cTn dur="500" fill="hold" id="7"/>
                                        <p:tgtEl>
                                          <p:spTgt spid="104880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07">
                                            <p:txEl>
                                              <p:pRg st="1" end="1"/>
                                            </p:txEl>
                                          </p:spTgt>
                                        </p:tgtEl>
                                        <p:attrNameLst>
                                          <p:attrName>style.visibility</p:attrName>
                                        </p:attrNameLst>
                                      </p:cBhvr>
                                      <p:to>
                                        <p:strVal val="visible"/>
                                      </p:to>
                                    </p:set>
                                    <p:anim calcmode="lin" valueType="num">
                                      <p:cBhvr additive="base">
                                        <p:cTn dur="500" fill="hold" id="13"/>
                                        <p:tgtEl>
                                          <p:spTgt spid="1048807">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07">
                                            <p:txEl>
                                              <p:pRg st="2" end="2"/>
                                            </p:txEl>
                                          </p:spTgt>
                                        </p:tgtEl>
                                        <p:attrNameLst>
                                          <p:attrName>style.visibility</p:attrName>
                                        </p:attrNameLst>
                                      </p:cBhvr>
                                      <p:to>
                                        <p:strVal val="visible"/>
                                      </p:to>
                                    </p:set>
                                    <p:anim calcmode="lin" valueType="num">
                                      <p:cBhvr additive="base">
                                        <p:cTn dur="500" fill="hold" id="19"/>
                                        <p:tgtEl>
                                          <p:spTgt spid="1048807">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807">
                                            <p:txEl>
                                              <p:pRg st="3" end="3"/>
                                            </p:txEl>
                                          </p:spTgt>
                                        </p:tgtEl>
                                        <p:attrNameLst>
                                          <p:attrName>style.visibility</p:attrName>
                                        </p:attrNameLst>
                                      </p:cBhvr>
                                      <p:to>
                                        <p:strVal val="visible"/>
                                      </p:to>
                                    </p:set>
                                    <p:anim calcmode="lin" valueType="num">
                                      <p:cBhvr additive="base">
                                        <p:cTn dur="500" fill="hold" id="25"/>
                                        <p:tgtEl>
                                          <p:spTgt spid="1048807">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809" name="Content Placeholder 2"/>
          <p:cNvSpPr>
            <a:spLocks noGrp="1"/>
          </p:cNvSpPr>
          <p:nvPr>
            <p:ph idx="1"/>
          </p:nvPr>
        </p:nvSpPr>
        <p:spPr>
          <a:xfrm>
            <a:off x="457200" y="533400"/>
            <a:ext cx="8229600" cy="5791200"/>
          </a:xfrm>
        </p:spPr>
        <p:txBody>
          <a:bodyPr>
            <a:normAutofit/>
          </a:bodyPr>
          <a:p>
            <a:r>
              <a:rPr b="1" dirty="0" sz="3200" lang="en-US">
                <a:latin typeface="Times New Roman" pitchFamily="18" charset="0"/>
                <a:cs typeface="Times New Roman" pitchFamily="18" charset="0"/>
              </a:rPr>
              <a:t>Increased infections</a:t>
            </a:r>
            <a:r>
              <a:rPr dirty="0" sz="3200" lang="en-US">
                <a:latin typeface="Times New Roman" pitchFamily="18" charset="0"/>
                <a:cs typeface="Times New Roman" pitchFamily="18" charset="0"/>
              </a:rPr>
              <a:t> and increased severity of normally mild infection, diarrhea</a:t>
            </a:r>
          </a:p>
          <a:p>
            <a:r>
              <a:rPr b="1" dirty="0" sz="3200" lang="en-US">
                <a:latin typeface="Times New Roman" pitchFamily="18" charset="0"/>
                <a:cs typeface="Times New Roman" pitchFamily="18" charset="0"/>
              </a:rPr>
              <a:t>Apathy</a:t>
            </a:r>
            <a:r>
              <a:rPr dirty="0" sz="3200" lang="en-US">
                <a:latin typeface="Times New Roman" pitchFamily="18" charset="0"/>
                <a:cs typeface="Times New Roman" pitchFamily="18" charset="0"/>
              </a:rPr>
              <a:t>, lethargy, irritability</a:t>
            </a:r>
          </a:p>
          <a:p>
            <a:pPr>
              <a:buNone/>
            </a:pPr>
            <a:endParaRPr dirty="0" sz="3200" lang="en-US">
              <a:latin typeface="Times New Roman" pitchFamily="18" charset="0"/>
              <a:cs typeface="Times New Roman" pitchFamily="18" charset="0"/>
              <a:sym typeface="Wingdings" pitchFamily="2" charset="2"/>
            </a:endParaRPr>
          </a:p>
          <a:p>
            <a:pPr>
              <a:buNone/>
            </a:pPr>
            <a:r>
              <a:rPr dirty="0" sz="3200" lang="en-US">
                <a:latin typeface="Times New Roman" pitchFamily="18" charset="0"/>
                <a:cs typeface="Times New Roman" pitchFamily="18" charset="0"/>
                <a:sym typeface="Wingdings" pitchFamily="2" charset="2"/>
              </a:rPr>
              <a:t> </a:t>
            </a:r>
            <a:r>
              <a:rPr b="1" dirty="0" sz="3200" lang="en-US">
                <a:latin typeface="Times New Roman" pitchFamily="18" charset="0"/>
                <a:cs typeface="Times New Roman" pitchFamily="18" charset="0"/>
              </a:rPr>
              <a:t>Death does not occur from actual starvation but from secondary infection</a:t>
            </a:r>
          </a:p>
          <a:p>
            <a:endParaRPr dirty="0" sz="3200" lang="en-US">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810" name="Rectangle 3"/>
          <p:cNvSpPr>
            <a:spLocks noGrp="1" noChangeArrowheads="1"/>
          </p:cNvSpPr>
          <p:nvPr>
            <p:ph idx="1"/>
          </p:nvPr>
        </p:nvSpPr>
        <p:spPr>
          <a:xfrm>
            <a:off x="152400" y="1143000"/>
            <a:ext cx="8839200" cy="5257800"/>
          </a:xfrm>
        </p:spPr>
        <p:txBody>
          <a:bodyPr>
            <a:normAutofit/>
          </a:bodyPr>
          <a:p>
            <a:pPr eaLnBrk="1" hangingPunct="1"/>
            <a:r>
              <a:rPr dirty="0" sz="3200" lang="en-US">
                <a:latin typeface="Times New Roman" pitchFamily="18" charset="0"/>
                <a:cs typeface="Times New Roman" pitchFamily="18" charset="0"/>
              </a:rPr>
              <a:t>Occurs in reaction to emergency situations (famine)</a:t>
            </a:r>
          </a:p>
          <a:p>
            <a:pPr eaLnBrk="1" hangingPunct="1"/>
            <a:r>
              <a:rPr dirty="0" sz="3200" lang="en-US">
                <a:latin typeface="Times New Roman" pitchFamily="18" charset="0"/>
                <a:cs typeface="Times New Roman" pitchFamily="18" charset="0"/>
              </a:rPr>
              <a:t>Kwashiorkor more likely in areas where cassava, yam, plantain, rice and maize are staples, not wheat</a:t>
            </a:r>
          </a:p>
          <a:p>
            <a:pPr eaLnBrk="1" hangingPunct="1"/>
            <a:r>
              <a:rPr dirty="0" sz="3200" lang="en-US">
                <a:latin typeface="Times New Roman" pitchFamily="18" charset="0"/>
                <a:cs typeface="Times New Roman" pitchFamily="18" charset="0"/>
              </a:rPr>
              <a:t>Increased carbohydrate intake with decreased protein intake eventually leads to edema (water) and fatty liver</a:t>
            </a:r>
          </a:p>
        </p:txBody>
      </p:sp>
      <p:sp>
        <p:nvSpPr>
          <p:cNvPr id="1048811" name="Rectangle 2"/>
          <p:cNvSpPr>
            <a:spLocks noGrp="1" noChangeArrowheads="1"/>
          </p:cNvSpPr>
          <p:nvPr>
            <p:ph type="title"/>
          </p:nvPr>
        </p:nvSpPr>
        <p:spPr>
          <a:xfrm>
            <a:off x="457200" y="304800"/>
            <a:ext cx="8229600" cy="762000"/>
          </a:xfrm>
        </p:spPr>
        <p:txBody>
          <a:bodyPr>
            <a:normAutofit/>
          </a:bodyPr>
          <a:p>
            <a:pPr eaLnBrk="1" hangingPunct="1"/>
            <a:r>
              <a:rPr b="1" dirty="0" lang="en-US" u="sng">
                <a:solidFill>
                  <a:schemeClr val="tx1"/>
                </a:solidFill>
              </a:rPr>
              <a:t>Kwashiorkor – mechanisms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10">
                                            <p:txEl>
                                              <p:pRg st="0" end="0"/>
                                            </p:txEl>
                                          </p:spTgt>
                                        </p:tgtEl>
                                        <p:attrNameLst>
                                          <p:attrName>style.visibility</p:attrName>
                                        </p:attrNameLst>
                                      </p:cBhvr>
                                      <p:to>
                                        <p:strVal val="visible"/>
                                      </p:to>
                                    </p:set>
                                    <p:anim calcmode="lin" valueType="num">
                                      <p:cBhvr additive="base">
                                        <p:cTn dur="500" fill="hold" id="7"/>
                                        <p:tgtEl>
                                          <p:spTgt spid="104881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10">
                                            <p:txEl>
                                              <p:pRg st="1" end="1"/>
                                            </p:txEl>
                                          </p:spTgt>
                                        </p:tgtEl>
                                        <p:attrNameLst>
                                          <p:attrName>style.visibility</p:attrName>
                                        </p:attrNameLst>
                                      </p:cBhvr>
                                      <p:to>
                                        <p:strVal val="visible"/>
                                      </p:to>
                                    </p:set>
                                    <p:anim calcmode="lin" valueType="num">
                                      <p:cBhvr additive="base">
                                        <p:cTn dur="500" fill="hold" id="13"/>
                                        <p:tgtEl>
                                          <p:spTgt spid="1048810">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10">
                                            <p:txEl>
                                              <p:pRg st="2" end="2"/>
                                            </p:txEl>
                                          </p:spTgt>
                                        </p:tgtEl>
                                        <p:attrNameLst>
                                          <p:attrName>style.visibility</p:attrName>
                                        </p:attrNameLst>
                                      </p:cBhvr>
                                      <p:to>
                                        <p:strVal val="visible"/>
                                      </p:to>
                                    </p:set>
                                    <p:anim calcmode="lin" valueType="num">
                                      <p:cBhvr additive="base">
                                        <p:cTn dur="500" fill="hold" id="19"/>
                                        <p:tgtEl>
                                          <p:spTgt spid="1048810">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0"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815" name="Rectangle 3"/>
          <p:cNvSpPr>
            <a:spLocks noGrp="1" noChangeArrowheads="1"/>
          </p:cNvSpPr>
          <p:nvPr>
            <p:ph idx="1"/>
          </p:nvPr>
        </p:nvSpPr>
        <p:spPr>
          <a:xfrm>
            <a:off x="228600" y="914400"/>
            <a:ext cx="8763000" cy="5715000"/>
          </a:xfrm>
        </p:spPr>
        <p:txBody>
          <a:bodyPr>
            <a:normAutofit fontScale="96875" lnSpcReduction="10000"/>
          </a:bodyPr>
          <a:p>
            <a:pPr eaLnBrk="1" hangingPunct="1">
              <a:lnSpc>
                <a:spcPct val="90000"/>
              </a:lnSpc>
            </a:pPr>
            <a:r>
              <a:rPr dirty="0" sz="3200" lang="en-US">
                <a:latin typeface="Times New Roman" pitchFamily="18" charset="0"/>
                <a:cs typeface="Times New Roman" pitchFamily="18" charset="0"/>
              </a:rPr>
              <a:t>Deficit in calories – “</a:t>
            </a:r>
            <a:r>
              <a:rPr dirty="0" sz="3200" lang="en-US" err="1">
                <a:latin typeface="Times New Roman" pitchFamily="18" charset="0"/>
                <a:cs typeface="Times New Roman" pitchFamily="18" charset="0"/>
              </a:rPr>
              <a:t>marasmus</a:t>
            </a:r>
            <a:r>
              <a:rPr dirty="0" sz="3200" lang="en-US">
                <a:latin typeface="Times New Roman" pitchFamily="18" charset="0"/>
                <a:cs typeface="Times New Roman" pitchFamily="18" charset="0"/>
              </a:rPr>
              <a:t>” comes from Greek origin of word “to waste”</a:t>
            </a:r>
          </a:p>
          <a:p>
            <a:pPr eaLnBrk="1" hangingPunct="1">
              <a:lnSpc>
                <a:spcPct val="90000"/>
              </a:lnSpc>
            </a:pPr>
            <a:r>
              <a:rPr dirty="0" sz="3200" lang="en-US">
                <a:latin typeface="Times New Roman" pitchFamily="18" charset="0"/>
                <a:cs typeface="Times New Roman" pitchFamily="18" charset="0"/>
              </a:rPr>
              <a:t>Gross weight loss</a:t>
            </a:r>
          </a:p>
          <a:p>
            <a:pPr eaLnBrk="1" hangingPunct="1">
              <a:lnSpc>
                <a:spcPct val="90000"/>
              </a:lnSpc>
            </a:pPr>
            <a:r>
              <a:rPr dirty="0" sz="3200" lang="en-US">
                <a:latin typeface="Times New Roman" pitchFamily="18" charset="0"/>
                <a:cs typeface="Times New Roman" pitchFamily="18" charset="0"/>
              </a:rPr>
              <a:t>Hyper-alert and ravenously hungry</a:t>
            </a:r>
          </a:p>
          <a:p>
            <a:pPr eaLnBrk="1" hangingPunct="1">
              <a:lnSpc>
                <a:spcPct val="90000"/>
              </a:lnSpc>
            </a:pPr>
            <a:r>
              <a:rPr dirty="0" sz="3200" lang="en-US">
                <a:latin typeface="Times New Roman" pitchFamily="18" charset="0"/>
                <a:cs typeface="Times New Roman" pitchFamily="18" charset="0"/>
              </a:rPr>
              <a:t>Children have no subcutaneous fat or muscle </a:t>
            </a:r>
          </a:p>
          <a:p>
            <a:pPr eaLnBrk="1" hangingPunct="1">
              <a:lnSpc>
                <a:spcPct val="90000"/>
              </a:lnSpc>
              <a:buFont typeface="Wingdings" pitchFamily="2" charset="2"/>
              <a:buChar char="è"/>
            </a:pPr>
            <a:r>
              <a:rPr dirty="0" sz="3200" lang="en-US">
                <a:latin typeface="Times New Roman" pitchFamily="18" charset="0"/>
                <a:cs typeface="Times New Roman" pitchFamily="18" charset="0"/>
              </a:rPr>
              <a:t>eventually starve to death (immediate cause often is pneumonia)</a:t>
            </a:r>
          </a:p>
          <a:p>
            <a:r>
              <a:rPr dirty="0" sz="3200" lang="en-US">
                <a:latin typeface="Times New Roman" pitchFamily="18" charset="0"/>
                <a:cs typeface="Times New Roman" pitchFamily="18" charset="0"/>
              </a:rPr>
              <a:t>As a result, fat and muscle tissue are depleted, and the skin hangs in loose folds with the bones clearly visible beneath. </a:t>
            </a:r>
          </a:p>
          <a:p>
            <a:r>
              <a:rPr dirty="0" sz="3200" lang="en-US">
                <a:latin typeface="Times New Roman" pitchFamily="18" charset="0"/>
                <a:cs typeface="Times New Roman" pitchFamily="18" charset="0"/>
              </a:rPr>
              <a:t>Hyper-alert and ravenously hungry, this child's severe wasting </a:t>
            </a:r>
          </a:p>
          <a:p>
            <a:endParaRPr dirty="0" sz="3200" lang="en-US"/>
          </a:p>
          <a:p>
            <a:pPr eaLnBrk="1" hangingPunct="1">
              <a:lnSpc>
                <a:spcPct val="90000"/>
              </a:lnSpc>
              <a:buNone/>
            </a:pPr>
            <a:endParaRPr dirty="0" sz="3200" lang="en-US">
              <a:latin typeface="Times New Roman" pitchFamily="18" charset="0"/>
              <a:cs typeface="Times New Roman" pitchFamily="18" charset="0"/>
            </a:endParaRPr>
          </a:p>
          <a:p>
            <a:pPr eaLnBrk="1" hangingPunct="1">
              <a:lnSpc>
                <a:spcPct val="90000"/>
              </a:lnSpc>
              <a:buNone/>
            </a:pPr>
            <a:endParaRPr dirty="0" sz="3200" lang="en-US">
              <a:latin typeface="Times New Roman" pitchFamily="18" charset="0"/>
              <a:cs typeface="Times New Roman" pitchFamily="18" charset="0"/>
            </a:endParaRPr>
          </a:p>
        </p:txBody>
      </p:sp>
      <p:sp>
        <p:nvSpPr>
          <p:cNvPr id="1048816" name="Rectangle 2"/>
          <p:cNvSpPr>
            <a:spLocks noGrp="1" noChangeArrowheads="1"/>
          </p:cNvSpPr>
          <p:nvPr>
            <p:ph type="title"/>
          </p:nvPr>
        </p:nvSpPr>
        <p:spPr>
          <a:xfrm>
            <a:off x="457200" y="228600"/>
            <a:ext cx="8229600" cy="762000"/>
          </a:xfrm>
        </p:spPr>
        <p:txBody>
          <a:bodyPr>
            <a:normAutofit/>
          </a:bodyPr>
          <a:p>
            <a:pPr eaLnBrk="1" hangingPunct="1"/>
            <a:r>
              <a:rPr b="1" dirty="0" lang="en-US" err="1" u="sng">
                <a:solidFill>
                  <a:schemeClr val="tx1"/>
                </a:solidFill>
              </a:rPr>
              <a:t>Marasmus</a:t>
            </a:r>
            <a:endParaRPr b="1" dirty="0" lang="en-US" u="sng">
              <a:solidFill>
                <a:schemeClr val="tx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15">
                                            <p:txEl>
                                              <p:pRg st="0" end="0"/>
                                            </p:txEl>
                                          </p:spTgt>
                                        </p:tgtEl>
                                        <p:attrNameLst>
                                          <p:attrName>style.visibility</p:attrName>
                                        </p:attrNameLst>
                                      </p:cBhvr>
                                      <p:to>
                                        <p:strVal val="visible"/>
                                      </p:to>
                                    </p:set>
                                    <p:anim calcmode="lin" valueType="num">
                                      <p:cBhvr additive="base">
                                        <p:cTn dur="500" fill="hold" id="7"/>
                                        <p:tgtEl>
                                          <p:spTgt spid="104881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15">
                                            <p:txEl>
                                              <p:pRg st="1" end="1"/>
                                            </p:txEl>
                                          </p:spTgt>
                                        </p:tgtEl>
                                        <p:attrNameLst>
                                          <p:attrName>style.visibility</p:attrName>
                                        </p:attrNameLst>
                                      </p:cBhvr>
                                      <p:to>
                                        <p:strVal val="visible"/>
                                      </p:to>
                                    </p:set>
                                    <p:anim calcmode="lin" valueType="num">
                                      <p:cBhvr additive="base">
                                        <p:cTn dur="500" fill="hold" id="13"/>
                                        <p:tgtEl>
                                          <p:spTgt spid="1048815">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15">
                                            <p:txEl>
                                              <p:pRg st="2" end="2"/>
                                            </p:txEl>
                                          </p:spTgt>
                                        </p:tgtEl>
                                        <p:attrNameLst>
                                          <p:attrName>style.visibility</p:attrName>
                                        </p:attrNameLst>
                                      </p:cBhvr>
                                      <p:to>
                                        <p:strVal val="visible"/>
                                      </p:to>
                                    </p:set>
                                    <p:anim calcmode="lin" valueType="num">
                                      <p:cBhvr additive="base">
                                        <p:cTn dur="500" fill="hold" id="19"/>
                                        <p:tgtEl>
                                          <p:spTgt spid="1048815">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815">
                                            <p:txEl>
                                              <p:pRg st="3" end="3"/>
                                            </p:txEl>
                                          </p:spTgt>
                                        </p:tgtEl>
                                        <p:attrNameLst>
                                          <p:attrName>style.visibility</p:attrName>
                                        </p:attrNameLst>
                                      </p:cBhvr>
                                      <p:to>
                                        <p:strVal val="visible"/>
                                      </p:to>
                                    </p:set>
                                    <p:anim calcmode="lin" valueType="num">
                                      <p:cBhvr additive="base">
                                        <p:cTn dur="500" fill="hold" id="25"/>
                                        <p:tgtEl>
                                          <p:spTgt spid="1048815">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1048815">
                                            <p:txEl>
                                              <p:pRg st="4" end="4"/>
                                            </p:txEl>
                                          </p:spTgt>
                                        </p:tgtEl>
                                        <p:attrNameLst>
                                          <p:attrName>style.visibility</p:attrName>
                                        </p:attrNameLst>
                                      </p:cBhvr>
                                      <p:to>
                                        <p:strVal val="visible"/>
                                      </p:to>
                                    </p:set>
                                    <p:anim calcmode="lin" valueType="num">
                                      <p:cBhvr additive="base">
                                        <p:cTn dur="500" fill="hold" id="31"/>
                                        <p:tgtEl>
                                          <p:spTgt spid="1048815">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32"/>
                                        <p:tgtEl>
                                          <p:spTgt spid="10488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8">
                                  <p:stCondLst>
                                    <p:cond delay="0"/>
                                  </p:stCondLst>
                                  <p:childTnLst>
                                    <p:set>
                                      <p:cBhvr>
                                        <p:cTn dur="1" fill="hold" id="36">
                                          <p:stCondLst>
                                            <p:cond delay="0"/>
                                          </p:stCondLst>
                                        </p:cTn>
                                        <p:tgtEl>
                                          <p:spTgt spid="1048815">
                                            <p:txEl>
                                              <p:pRg st="5" end="5"/>
                                            </p:txEl>
                                          </p:spTgt>
                                        </p:tgtEl>
                                        <p:attrNameLst>
                                          <p:attrName>style.visibility</p:attrName>
                                        </p:attrNameLst>
                                      </p:cBhvr>
                                      <p:to>
                                        <p:strVal val="visible"/>
                                      </p:to>
                                    </p:set>
                                    <p:anim calcmode="lin" valueType="num">
                                      <p:cBhvr additive="base">
                                        <p:cTn dur="500" fill="hold" id="37"/>
                                        <p:tgtEl>
                                          <p:spTgt spid="1048815">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38"/>
                                        <p:tgtEl>
                                          <p:spTgt spid="10488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8">
                                  <p:stCondLst>
                                    <p:cond delay="0"/>
                                  </p:stCondLst>
                                  <p:childTnLst>
                                    <p:set>
                                      <p:cBhvr>
                                        <p:cTn dur="1" fill="hold" id="42">
                                          <p:stCondLst>
                                            <p:cond delay="0"/>
                                          </p:stCondLst>
                                        </p:cTn>
                                        <p:tgtEl>
                                          <p:spTgt spid="1048815">
                                            <p:txEl>
                                              <p:pRg st="6" end="6"/>
                                            </p:txEl>
                                          </p:spTgt>
                                        </p:tgtEl>
                                        <p:attrNameLst>
                                          <p:attrName>style.visibility</p:attrName>
                                        </p:attrNameLst>
                                      </p:cBhvr>
                                      <p:to>
                                        <p:strVal val="visible"/>
                                      </p:to>
                                    </p:set>
                                    <p:anim calcmode="lin" valueType="num">
                                      <p:cBhvr additive="base">
                                        <p:cTn dur="500" fill="hold" id="43"/>
                                        <p:tgtEl>
                                          <p:spTgt spid="1048815">
                                            <p:txEl>
                                              <p:pRg st="6" end="6"/>
                                            </p:txEl>
                                          </p:spTgt>
                                        </p:tgtEl>
                                        <p:attrNameLst>
                                          <p:attrName>ppt_x</p:attrName>
                                        </p:attrNameLst>
                                      </p:cBhvr>
                                      <p:tavLst>
                                        <p:tav tm="0">
                                          <p:val>
                                            <p:strVal val="0-#ppt_w/2"/>
                                          </p:val>
                                        </p:tav>
                                        <p:tav tm="100000">
                                          <p:val>
                                            <p:strVal val="#ppt_x"/>
                                          </p:val>
                                        </p:tav>
                                      </p:tavLst>
                                    </p:anim>
                                    <p:anim calcmode="lin" valueType="num">
                                      <p:cBhvr additive="base">
                                        <p:cTn dur="500" fill="hold" id="44"/>
                                        <p:tgtEl>
                                          <p:spTgt spid="10488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820" name="Rectangle 3"/>
          <p:cNvSpPr>
            <a:spLocks noGrp="1" noChangeArrowheads="1"/>
          </p:cNvSpPr>
          <p:nvPr>
            <p:ph idx="1"/>
          </p:nvPr>
        </p:nvSpPr>
        <p:spPr>
          <a:xfrm>
            <a:off x="228600" y="1371600"/>
            <a:ext cx="8763000" cy="5334000"/>
          </a:xfrm>
        </p:spPr>
        <p:txBody>
          <a:bodyPr>
            <a:noAutofit/>
          </a:bodyPr>
          <a:p>
            <a:pPr eaLnBrk="1" hangingPunct="1">
              <a:lnSpc>
                <a:spcPct val="90000"/>
              </a:lnSpc>
            </a:pPr>
            <a:r>
              <a:rPr dirty="0" sz="3200" lang="en-US">
                <a:latin typeface="Times New Roman" pitchFamily="18" charset="0"/>
                <a:cs typeface="Times New Roman" pitchFamily="18" charset="0"/>
              </a:rPr>
              <a:t>Energy intake is insufficient for body’s requirements – body must draw on own stores</a:t>
            </a:r>
          </a:p>
          <a:p>
            <a:pPr eaLnBrk="1" hangingPunct="1">
              <a:lnSpc>
                <a:spcPct val="90000"/>
              </a:lnSpc>
            </a:pPr>
            <a:r>
              <a:rPr dirty="0" sz="3200" lang="en-US">
                <a:solidFill>
                  <a:schemeClr val="tx1">
                    <a:lumMod val="65000"/>
                    <a:lumOff val="35000"/>
                  </a:schemeClr>
                </a:solidFill>
                <a:latin typeface="Times New Roman" pitchFamily="18" charset="0"/>
                <a:cs typeface="Times New Roman" pitchFamily="18" charset="0"/>
              </a:rPr>
              <a:t>Liver glycogen exhausted </a:t>
            </a:r>
            <a:r>
              <a:rPr dirty="0" sz="3200" lang="en-US">
                <a:latin typeface="Times New Roman" pitchFamily="18" charset="0"/>
                <a:cs typeface="Times New Roman" pitchFamily="18" charset="0"/>
              </a:rPr>
              <a:t>in a few hours – skeletal muscle protein used via </a:t>
            </a:r>
            <a:r>
              <a:rPr dirty="0" sz="3200" lang="en-US" err="1">
                <a:latin typeface="Times New Roman" pitchFamily="18" charset="0"/>
                <a:cs typeface="Times New Roman" pitchFamily="18" charset="0"/>
              </a:rPr>
              <a:t>gluconeogenesis</a:t>
            </a:r>
            <a:r>
              <a:rPr dirty="0" sz="3200" lang="en-US">
                <a:latin typeface="Times New Roman" pitchFamily="18" charset="0"/>
                <a:cs typeface="Times New Roman" pitchFamily="18" charset="0"/>
              </a:rPr>
              <a:t> to maintain adequate plasma glucose</a:t>
            </a:r>
          </a:p>
          <a:p>
            <a:pPr>
              <a:lnSpc>
                <a:spcPct val="90000"/>
              </a:lnSpc>
            </a:pPr>
            <a:r>
              <a:rPr dirty="0" sz="3200" lang="en-US">
                <a:latin typeface="Times New Roman" pitchFamily="18" charset="0"/>
                <a:cs typeface="Times New Roman" pitchFamily="18" charset="0"/>
              </a:rPr>
              <a:t>When near starvation is prolonged, </a:t>
            </a:r>
            <a:r>
              <a:rPr b="1" dirty="0" sz="3200" lang="en-US">
                <a:solidFill>
                  <a:schemeClr val="tx1">
                    <a:lumMod val="65000"/>
                    <a:lumOff val="35000"/>
                  </a:schemeClr>
                </a:solidFill>
                <a:latin typeface="Times New Roman" pitchFamily="18" charset="0"/>
                <a:cs typeface="Times New Roman" pitchFamily="18" charset="0"/>
              </a:rPr>
              <a:t>fatty</a:t>
            </a:r>
            <a:r>
              <a:rPr dirty="0" sz="3200" lang="en-US">
                <a:solidFill>
                  <a:schemeClr val="tx1">
                    <a:lumMod val="65000"/>
                    <a:lumOff val="35000"/>
                  </a:schemeClr>
                </a:solidFill>
                <a:latin typeface="Times New Roman" pitchFamily="18" charset="0"/>
                <a:cs typeface="Times New Roman" pitchFamily="18" charset="0"/>
              </a:rPr>
              <a:t> </a:t>
            </a:r>
            <a:r>
              <a:rPr b="1" dirty="0" sz="3200" lang="en-US">
                <a:solidFill>
                  <a:schemeClr val="tx1">
                    <a:lumMod val="65000"/>
                    <a:lumOff val="35000"/>
                  </a:schemeClr>
                </a:solidFill>
                <a:latin typeface="Times New Roman" pitchFamily="18" charset="0"/>
                <a:cs typeface="Times New Roman" pitchFamily="18" charset="0"/>
              </a:rPr>
              <a:t>acids are incompletely oxidized </a:t>
            </a:r>
            <a:r>
              <a:rPr dirty="0" sz="3200" lang="en-US">
                <a:solidFill>
                  <a:schemeClr val="tx1">
                    <a:lumMod val="65000"/>
                    <a:lumOff val="35000"/>
                  </a:schemeClr>
                </a:solidFill>
                <a:latin typeface="Times New Roman" pitchFamily="18" charset="0"/>
                <a:cs typeface="Times New Roman" pitchFamily="18" charset="0"/>
              </a:rPr>
              <a:t>to</a:t>
            </a:r>
            <a:r>
              <a:rPr dirty="0" sz="3200" lang="en-US">
                <a:latin typeface="Times New Roman" pitchFamily="18" charset="0"/>
                <a:cs typeface="Times New Roman" pitchFamily="18" charset="0"/>
              </a:rPr>
              <a:t> </a:t>
            </a:r>
            <a:r>
              <a:rPr dirty="0" sz="3200" lang="en-US" err="1">
                <a:latin typeface="Times New Roman" pitchFamily="18" charset="0"/>
                <a:cs typeface="Times New Roman" pitchFamily="18" charset="0"/>
              </a:rPr>
              <a:t>ketone</a:t>
            </a:r>
            <a:r>
              <a:rPr dirty="0" sz="3200" lang="en-US">
                <a:latin typeface="Times New Roman" pitchFamily="18" charset="0"/>
                <a:cs typeface="Times New Roman" pitchFamily="18" charset="0"/>
              </a:rPr>
              <a:t> bodies, which can be used by brain and other organs for </a:t>
            </a:r>
            <a:r>
              <a:rPr dirty="0" sz="3200" lang="en-US" err="1">
                <a:latin typeface="Times New Roman" pitchFamily="18" charset="0"/>
                <a:cs typeface="Times New Roman" pitchFamily="18" charset="0"/>
              </a:rPr>
              <a:t>energyHigh</a:t>
            </a:r>
            <a:r>
              <a:rPr dirty="0" sz="3200" lang="en-US">
                <a:latin typeface="Times New Roman" pitchFamily="18" charset="0"/>
                <a:cs typeface="Times New Roman" pitchFamily="18" charset="0"/>
              </a:rPr>
              <a:t> </a:t>
            </a:r>
            <a:r>
              <a:rPr dirty="0" sz="3200" lang="en-US" err="1">
                <a:latin typeface="Times New Roman" pitchFamily="18" charset="0"/>
                <a:cs typeface="Times New Roman" pitchFamily="18" charset="0"/>
              </a:rPr>
              <a:t>cortisol</a:t>
            </a:r>
            <a:r>
              <a:rPr dirty="0" sz="3200" lang="en-US">
                <a:latin typeface="Times New Roman" pitchFamily="18" charset="0"/>
                <a:cs typeface="Times New Roman" pitchFamily="18" charset="0"/>
              </a:rPr>
              <a:t> and growth hormone levels</a:t>
            </a:r>
          </a:p>
          <a:p>
            <a:pPr>
              <a:lnSpc>
                <a:spcPct val="90000"/>
              </a:lnSpc>
              <a:buNone/>
            </a:pPr>
            <a:r>
              <a:rPr dirty="0" sz="3200" lang="en-US">
                <a:latin typeface="Times New Roman" pitchFamily="18" charset="0"/>
                <a:cs typeface="Times New Roman" pitchFamily="18" charset="0"/>
                <a:sym typeface="Wingdings" pitchFamily="2" charset="2"/>
              </a:rPr>
              <a:t> </a:t>
            </a:r>
            <a:r>
              <a:rPr dirty="0" sz="3200" lang="en-US">
                <a:solidFill>
                  <a:schemeClr val="tx1">
                    <a:lumMod val="65000"/>
                    <a:lumOff val="35000"/>
                  </a:schemeClr>
                </a:solidFill>
                <a:latin typeface="Times New Roman" pitchFamily="18" charset="0"/>
                <a:cs typeface="Times New Roman" pitchFamily="18" charset="0"/>
                <a:sym typeface="Wingdings" pitchFamily="2" charset="2"/>
              </a:rPr>
              <a:t>Mechanism is same as anorexia</a:t>
            </a:r>
            <a:endParaRPr dirty="0" sz="3200" lang="en-US">
              <a:solidFill>
                <a:schemeClr val="tx1">
                  <a:lumMod val="65000"/>
                  <a:lumOff val="35000"/>
                </a:schemeClr>
              </a:solidFill>
              <a:latin typeface="Times New Roman" pitchFamily="18" charset="0"/>
              <a:cs typeface="Times New Roman" pitchFamily="18" charset="0"/>
            </a:endParaRPr>
          </a:p>
          <a:p>
            <a:pPr eaLnBrk="1" hangingPunct="1">
              <a:lnSpc>
                <a:spcPct val="90000"/>
              </a:lnSpc>
            </a:pPr>
            <a:endParaRPr dirty="0" sz="3200" lang="en-US">
              <a:solidFill>
                <a:schemeClr val="tx1">
                  <a:lumMod val="65000"/>
                  <a:lumOff val="35000"/>
                </a:schemeClr>
              </a:solidFill>
              <a:latin typeface="Times New Roman" pitchFamily="18" charset="0"/>
              <a:cs typeface="Times New Roman" pitchFamily="18" charset="0"/>
            </a:endParaRPr>
          </a:p>
        </p:txBody>
      </p:sp>
      <p:sp>
        <p:nvSpPr>
          <p:cNvPr id="1048821" name="Rectangle 2"/>
          <p:cNvSpPr>
            <a:spLocks noGrp="1" noChangeArrowheads="1"/>
          </p:cNvSpPr>
          <p:nvPr>
            <p:ph type="title"/>
          </p:nvPr>
        </p:nvSpPr>
        <p:spPr>
          <a:xfrm>
            <a:off x="457200" y="704088"/>
            <a:ext cx="8229600" cy="591312"/>
          </a:xfrm>
        </p:spPr>
        <p:txBody>
          <a:bodyPr>
            <a:normAutofit fontScale="90000"/>
          </a:bodyPr>
          <a:p>
            <a:pPr eaLnBrk="1" hangingPunct="1"/>
            <a:r>
              <a:rPr dirty="0" lang="en-US" err="1"/>
              <a:t>Marasmus</a:t>
            </a:r>
            <a:r>
              <a:rPr dirty="0" lang="en-US"/>
              <a:t> – mechanism </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20">
                                            <p:txEl>
                                              <p:pRg st="0" end="0"/>
                                            </p:txEl>
                                          </p:spTgt>
                                        </p:tgtEl>
                                        <p:attrNameLst>
                                          <p:attrName>style.visibility</p:attrName>
                                        </p:attrNameLst>
                                      </p:cBhvr>
                                      <p:to>
                                        <p:strVal val="visible"/>
                                      </p:to>
                                    </p:set>
                                    <p:anim calcmode="lin" valueType="num">
                                      <p:cBhvr additive="base">
                                        <p:cTn dur="500" fill="hold" id="7"/>
                                        <p:tgtEl>
                                          <p:spTgt spid="104882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20">
                                            <p:txEl>
                                              <p:pRg st="1" end="1"/>
                                            </p:txEl>
                                          </p:spTgt>
                                        </p:tgtEl>
                                        <p:attrNameLst>
                                          <p:attrName>style.visibility</p:attrName>
                                        </p:attrNameLst>
                                      </p:cBhvr>
                                      <p:to>
                                        <p:strVal val="visible"/>
                                      </p:to>
                                    </p:set>
                                    <p:anim calcmode="lin" valueType="num">
                                      <p:cBhvr additive="base">
                                        <p:cTn dur="500" fill="hold" id="13"/>
                                        <p:tgtEl>
                                          <p:spTgt spid="1048820">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20">
                                            <p:txEl>
                                              <p:pRg st="2" end="2"/>
                                            </p:txEl>
                                          </p:spTgt>
                                        </p:tgtEl>
                                        <p:attrNameLst>
                                          <p:attrName>style.visibility</p:attrName>
                                        </p:attrNameLst>
                                      </p:cBhvr>
                                      <p:to>
                                        <p:strVal val="visible"/>
                                      </p:to>
                                    </p:set>
                                    <p:anim calcmode="lin" valueType="num">
                                      <p:cBhvr additive="base">
                                        <p:cTn dur="500" fill="hold" id="19"/>
                                        <p:tgtEl>
                                          <p:spTgt spid="1048820">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820">
                                            <p:txEl>
                                              <p:pRg st="3" end="3"/>
                                            </p:txEl>
                                          </p:spTgt>
                                        </p:tgtEl>
                                        <p:attrNameLst>
                                          <p:attrName>style.visibility</p:attrName>
                                        </p:attrNameLst>
                                      </p:cBhvr>
                                      <p:to>
                                        <p:strVal val="visible"/>
                                      </p:to>
                                    </p:set>
                                    <p:anim calcmode="lin" valueType="num">
                                      <p:cBhvr additive="base">
                                        <p:cTn dur="500" fill="hold" id="25"/>
                                        <p:tgtEl>
                                          <p:spTgt spid="1048820">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2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0"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822" name="Rectangle 3"/>
          <p:cNvSpPr>
            <a:spLocks noGrp="1" noChangeArrowheads="1"/>
          </p:cNvSpPr>
          <p:nvPr>
            <p:ph idx="1"/>
          </p:nvPr>
        </p:nvSpPr>
        <p:spPr>
          <a:xfrm>
            <a:off x="228600" y="762000"/>
            <a:ext cx="8686800" cy="5943600"/>
          </a:xfrm>
          <a:noFill/>
        </p:spPr>
        <p:txBody>
          <a:bodyPr bIns="44450" lIns="90488" rIns="90488" tIns="44450">
            <a:noAutofit/>
          </a:bodyPr>
          <a:p>
            <a:pPr defTabSz="762000" eaLnBrk="1" hangingPunct="1" indent="-609600" marL="609600">
              <a:lnSpc>
                <a:spcPct val="90000"/>
              </a:lnSpc>
              <a:buClr>
                <a:srgbClr val="FFFFFF"/>
              </a:buClr>
            </a:pPr>
            <a:r>
              <a:rPr dirty="0" sz="3200" lang="en-US">
                <a:solidFill>
                  <a:schemeClr val="tx1">
                    <a:lumMod val="65000"/>
                    <a:lumOff val="35000"/>
                  </a:schemeClr>
                </a:solidFill>
                <a:latin typeface="Times New Roman" pitchFamily="18" charset="0"/>
                <a:cs typeface="Times New Roman" pitchFamily="18" charset="0"/>
              </a:rPr>
              <a:t>Mental development</a:t>
            </a:r>
          </a:p>
          <a:p>
            <a:pPr defTabSz="762000" eaLnBrk="1" hangingPunct="1" indent="-533400" lvl="1" marL="990600">
              <a:lnSpc>
                <a:spcPct val="90000"/>
              </a:lnSpc>
              <a:buClr>
                <a:srgbClr val="FFFFFF"/>
              </a:buClr>
            </a:pPr>
            <a:r>
              <a:rPr dirty="0" sz="3200" lang="en-US">
                <a:solidFill>
                  <a:schemeClr val="tx1">
                    <a:lumMod val="65000"/>
                    <a:lumOff val="35000"/>
                  </a:schemeClr>
                </a:solidFill>
                <a:latin typeface="Times New Roman" pitchFamily="18" charset="0"/>
                <a:cs typeface="Times New Roman" pitchFamily="18" charset="0"/>
              </a:rPr>
              <a:t>Lower IQ levels</a:t>
            </a:r>
          </a:p>
          <a:p>
            <a:pPr defTabSz="762000" eaLnBrk="1" hangingPunct="1" indent="-533400" lvl="1" marL="990600">
              <a:lnSpc>
                <a:spcPct val="90000"/>
              </a:lnSpc>
              <a:buClr>
                <a:srgbClr val="FFFFFF"/>
              </a:buClr>
            </a:pPr>
            <a:r>
              <a:rPr dirty="0" sz="3200" lang="en-US">
                <a:solidFill>
                  <a:schemeClr val="tx1">
                    <a:lumMod val="65000"/>
                    <a:lumOff val="35000"/>
                  </a:schemeClr>
                </a:solidFill>
                <a:latin typeface="Times New Roman" pitchFamily="18" charset="0"/>
                <a:cs typeface="Times New Roman" pitchFamily="18" charset="0"/>
              </a:rPr>
              <a:t>Poorer school performance</a:t>
            </a:r>
          </a:p>
          <a:p>
            <a:pPr defTabSz="762000" eaLnBrk="1" hangingPunct="1" indent="-609600" marL="609600">
              <a:lnSpc>
                <a:spcPct val="90000"/>
              </a:lnSpc>
              <a:buClr>
                <a:srgbClr val="FFFFFF"/>
              </a:buClr>
            </a:pPr>
            <a:r>
              <a:rPr dirty="0" sz="3200" lang="en-US">
                <a:latin typeface="Times New Roman" pitchFamily="18" charset="0"/>
                <a:cs typeface="Times New Roman" pitchFamily="18" charset="0"/>
              </a:rPr>
              <a:t>Behaviors of recovered severely malnourished children</a:t>
            </a:r>
          </a:p>
          <a:p>
            <a:pPr defTabSz="762000" eaLnBrk="1" hangingPunct="1" indent="-533400" lvl="1" marL="990600">
              <a:lnSpc>
                <a:spcPct val="90000"/>
              </a:lnSpc>
            </a:pPr>
            <a:r>
              <a:rPr dirty="0" sz="3200" lang="en-US">
                <a:latin typeface="Times New Roman" pitchFamily="18" charset="0"/>
                <a:cs typeface="Times New Roman" pitchFamily="18" charset="0"/>
              </a:rPr>
              <a:t>shy, isolated, withdrawn </a:t>
            </a:r>
          </a:p>
          <a:p>
            <a:pPr defTabSz="762000" eaLnBrk="1" hangingPunct="1" indent="-533400" lvl="1" marL="990600">
              <a:lnSpc>
                <a:spcPct val="90000"/>
              </a:lnSpc>
            </a:pPr>
            <a:r>
              <a:rPr dirty="0" sz="3200" lang="en-US">
                <a:latin typeface="Times New Roman" pitchFamily="18" charset="0"/>
                <a:cs typeface="Times New Roman" pitchFamily="18" charset="0"/>
              </a:rPr>
              <a:t>decreased attention span</a:t>
            </a:r>
          </a:p>
          <a:p>
            <a:pPr defTabSz="762000" eaLnBrk="1" hangingPunct="1" indent="-533400" lvl="1" marL="990600">
              <a:lnSpc>
                <a:spcPct val="90000"/>
              </a:lnSpc>
            </a:pPr>
            <a:r>
              <a:rPr dirty="0" sz="3200" lang="en-US">
                <a:latin typeface="Times New Roman" pitchFamily="18" charset="0"/>
                <a:cs typeface="Times New Roman" pitchFamily="18" charset="0"/>
              </a:rPr>
              <a:t>immature, emotionally unstable</a:t>
            </a:r>
          </a:p>
          <a:p>
            <a:pPr defTabSz="762000" eaLnBrk="1" hangingPunct="1" indent="-533400" lvl="1" marL="990600">
              <a:lnSpc>
                <a:spcPct val="90000"/>
              </a:lnSpc>
            </a:pPr>
            <a:r>
              <a:rPr dirty="0" sz="3200" lang="en-US">
                <a:latin typeface="Times New Roman" pitchFamily="18" charset="0"/>
                <a:cs typeface="Times New Roman" pitchFamily="18" charset="0"/>
              </a:rPr>
              <a:t>fewer peer relationships/reduced social skills</a:t>
            </a:r>
          </a:p>
          <a:p>
            <a:pPr defTabSz="762000" eaLnBrk="1" hangingPunct="1" indent="-533400" lvl="1" marL="990600">
              <a:lnSpc>
                <a:spcPct val="90000"/>
              </a:lnSpc>
            </a:pPr>
            <a:r>
              <a:rPr dirty="0" sz="3200" lang="en-US">
                <a:latin typeface="Times New Roman" pitchFamily="18" charset="0"/>
                <a:cs typeface="Times New Roman" pitchFamily="18" charset="0"/>
              </a:rPr>
              <a:t>played less/stayed nearer to mothers</a:t>
            </a:r>
          </a:p>
        </p:txBody>
      </p:sp>
      <p:sp>
        <p:nvSpPr>
          <p:cNvPr id="1048823" name="Rectangle 9"/>
          <p:cNvSpPr>
            <a:spLocks noGrp="1" noChangeArrowheads="1"/>
          </p:cNvSpPr>
          <p:nvPr>
            <p:ph type="title"/>
          </p:nvPr>
        </p:nvSpPr>
        <p:spPr>
          <a:xfrm>
            <a:off x="152400" y="152400"/>
            <a:ext cx="8991600" cy="609600"/>
          </a:xfrm>
        </p:spPr>
        <p:txBody>
          <a:bodyPr>
            <a:normAutofit fontScale="90000"/>
          </a:bodyPr>
          <a:p>
            <a:pPr eaLnBrk="1" hangingPunct="1"/>
            <a:r>
              <a:rPr dirty="0" lang="en-US" u="sng">
                <a:solidFill>
                  <a:schemeClr val="tx1"/>
                </a:solidFill>
              </a:rPr>
              <a:t>Severe Malnutrition Consequences</a:t>
            </a:r>
          </a:p>
        </p:txBody>
      </p:sp>
      <p:sp>
        <p:nvSpPr>
          <p:cNvPr id="1048824" name="Rectangle 5"/>
          <p:cNvSpPr>
            <a:spLocks noChangeArrowheads="1"/>
          </p:cNvSpPr>
          <p:nvPr/>
        </p:nvSpPr>
        <p:spPr bwMode="auto">
          <a:xfrm>
            <a:off x="3676650" y="4632325"/>
            <a:ext cx="4862513" cy="1552575"/>
          </a:xfrm>
          <a:prstGeom prst="rect"/>
          <a:noFill/>
          <a:ln w="12700">
            <a:noFill/>
            <a:miter lim="800000"/>
            <a:headEnd/>
            <a:tailEnd/>
          </a:ln>
        </p:spPr>
        <p:txBody>
          <a:bodyPr anchor="ctr" wrap="none"/>
          <a:p>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22">
                                            <p:txEl>
                                              <p:pRg st="0" end="0"/>
                                            </p:txEl>
                                          </p:spTgt>
                                        </p:tgtEl>
                                        <p:attrNameLst>
                                          <p:attrName>style.visibility</p:attrName>
                                        </p:attrNameLst>
                                      </p:cBhvr>
                                      <p:to>
                                        <p:strVal val="visible"/>
                                      </p:to>
                                    </p:set>
                                    <p:anim calcmode="lin" valueType="num">
                                      <p:cBhvr additive="base">
                                        <p:cTn dur="500" fill="hold" id="7"/>
                                        <p:tgtEl>
                                          <p:spTgt spid="104882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22">
                                            <p:txEl>
                                              <p:pRg st="0" end="0"/>
                                            </p:txEl>
                                          </p:spTgt>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048822">
                                            <p:txEl>
                                              <p:pRg st="1" end="1"/>
                                            </p:txEl>
                                          </p:spTgt>
                                        </p:tgtEl>
                                        <p:attrNameLst>
                                          <p:attrName>style.visibility</p:attrName>
                                        </p:attrNameLst>
                                      </p:cBhvr>
                                      <p:to>
                                        <p:strVal val="visible"/>
                                      </p:to>
                                    </p:set>
                                    <p:anim calcmode="lin" valueType="num">
                                      <p:cBhvr additive="base">
                                        <p:cTn dur="500" fill="hold" id="11"/>
                                        <p:tgtEl>
                                          <p:spTgt spid="1048822">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2"/>
                                        <p:tgtEl>
                                          <p:spTgt spid="1048822">
                                            <p:txEl>
                                              <p:pRg st="1" end="1"/>
                                            </p:txEl>
                                          </p:spTgt>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048822">
                                            <p:txEl>
                                              <p:pRg st="2" end="2"/>
                                            </p:txEl>
                                          </p:spTgt>
                                        </p:tgtEl>
                                        <p:attrNameLst>
                                          <p:attrName>style.visibility</p:attrName>
                                        </p:attrNameLst>
                                      </p:cBhvr>
                                      <p:to>
                                        <p:strVal val="visible"/>
                                      </p:to>
                                    </p:set>
                                    <p:anim calcmode="lin" valueType="num">
                                      <p:cBhvr additive="base">
                                        <p:cTn dur="500" fill="hold" id="15"/>
                                        <p:tgtEl>
                                          <p:spTgt spid="1048822">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88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 presetSubtype="8">
                                  <p:stCondLst>
                                    <p:cond delay="0"/>
                                  </p:stCondLst>
                                  <p:childTnLst>
                                    <p:set>
                                      <p:cBhvr>
                                        <p:cTn dur="1" fill="hold" id="20">
                                          <p:stCondLst>
                                            <p:cond delay="0"/>
                                          </p:stCondLst>
                                        </p:cTn>
                                        <p:tgtEl>
                                          <p:spTgt spid="1048822">
                                            <p:txEl>
                                              <p:pRg st="3" end="3"/>
                                            </p:txEl>
                                          </p:spTgt>
                                        </p:tgtEl>
                                        <p:attrNameLst>
                                          <p:attrName>style.visibility</p:attrName>
                                        </p:attrNameLst>
                                      </p:cBhvr>
                                      <p:to>
                                        <p:strVal val="visible"/>
                                      </p:to>
                                    </p:set>
                                    <p:anim calcmode="lin" valueType="num">
                                      <p:cBhvr additive="base">
                                        <p:cTn dur="500" fill="hold" id="21"/>
                                        <p:tgtEl>
                                          <p:spTgt spid="1048822">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2"/>
                                        <p:tgtEl>
                                          <p:spTgt spid="1048822">
                                            <p:txEl>
                                              <p:pRg st="3" end="3"/>
                                            </p:txEl>
                                          </p:spTgt>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048822">
                                            <p:txEl>
                                              <p:pRg st="4" end="4"/>
                                            </p:txEl>
                                          </p:spTgt>
                                        </p:tgtEl>
                                        <p:attrNameLst>
                                          <p:attrName>style.visibility</p:attrName>
                                        </p:attrNameLst>
                                      </p:cBhvr>
                                      <p:to>
                                        <p:strVal val="visible"/>
                                      </p:to>
                                    </p:set>
                                    <p:anim calcmode="lin" valueType="num">
                                      <p:cBhvr additive="base">
                                        <p:cTn dur="500" fill="hold" id="25"/>
                                        <p:tgtEl>
                                          <p:spTgt spid="1048822">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22">
                                            <p:txEl>
                                              <p:pRg st="4" end="4"/>
                                            </p:txEl>
                                          </p:spTgt>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1048822">
                                            <p:txEl>
                                              <p:pRg st="5" end="5"/>
                                            </p:txEl>
                                          </p:spTgt>
                                        </p:tgtEl>
                                        <p:attrNameLst>
                                          <p:attrName>style.visibility</p:attrName>
                                        </p:attrNameLst>
                                      </p:cBhvr>
                                      <p:to>
                                        <p:strVal val="visible"/>
                                      </p:to>
                                    </p:set>
                                    <p:anim calcmode="lin" valueType="num">
                                      <p:cBhvr additive="base">
                                        <p:cTn dur="500" fill="hold" id="29"/>
                                        <p:tgtEl>
                                          <p:spTgt spid="1048822">
                                            <p:txEl>
                                              <p:pRg st="5" end="5"/>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048822">
                                            <p:txEl>
                                              <p:pRg st="5" end="5"/>
                                            </p:txEl>
                                          </p:spTgt>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1048822">
                                            <p:txEl>
                                              <p:pRg st="6" end="6"/>
                                            </p:txEl>
                                          </p:spTgt>
                                        </p:tgtEl>
                                        <p:attrNameLst>
                                          <p:attrName>style.visibility</p:attrName>
                                        </p:attrNameLst>
                                      </p:cBhvr>
                                      <p:to>
                                        <p:strVal val="visible"/>
                                      </p:to>
                                    </p:set>
                                    <p:anim calcmode="lin" valueType="num">
                                      <p:cBhvr additive="base">
                                        <p:cTn dur="500" fill="hold" id="33"/>
                                        <p:tgtEl>
                                          <p:spTgt spid="1048822">
                                            <p:txEl>
                                              <p:pRg st="6" end="6"/>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8822">
                                            <p:txEl>
                                              <p:pRg st="6" end="6"/>
                                            </p:txEl>
                                          </p:spTgt>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0"/>
                                  </p:stCondLst>
                                  <p:childTnLst>
                                    <p:set>
                                      <p:cBhvr>
                                        <p:cTn dur="1" fill="hold" id="36">
                                          <p:stCondLst>
                                            <p:cond delay="0"/>
                                          </p:stCondLst>
                                        </p:cTn>
                                        <p:tgtEl>
                                          <p:spTgt spid="1048822">
                                            <p:txEl>
                                              <p:pRg st="7" end="7"/>
                                            </p:txEl>
                                          </p:spTgt>
                                        </p:tgtEl>
                                        <p:attrNameLst>
                                          <p:attrName>style.visibility</p:attrName>
                                        </p:attrNameLst>
                                      </p:cBhvr>
                                      <p:to>
                                        <p:strVal val="visible"/>
                                      </p:to>
                                    </p:set>
                                    <p:anim calcmode="lin" valueType="num">
                                      <p:cBhvr additive="base">
                                        <p:cTn dur="500" fill="hold" id="37"/>
                                        <p:tgtEl>
                                          <p:spTgt spid="1048822">
                                            <p:txEl>
                                              <p:pRg st="7" end="7"/>
                                            </p:txEl>
                                          </p:spTgt>
                                        </p:tgtEl>
                                        <p:attrNameLst>
                                          <p:attrName>ppt_x</p:attrName>
                                        </p:attrNameLst>
                                      </p:cBhvr>
                                      <p:tavLst>
                                        <p:tav tm="0">
                                          <p:val>
                                            <p:strVal val="0-#ppt_w/2"/>
                                          </p:val>
                                        </p:tav>
                                        <p:tav tm="100000">
                                          <p:val>
                                            <p:strVal val="#ppt_x"/>
                                          </p:val>
                                        </p:tav>
                                      </p:tavLst>
                                    </p:anim>
                                    <p:anim calcmode="lin" valueType="num">
                                      <p:cBhvr additive="base">
                                        <p:cTn dur="500" fill="hold" id="38"/>
                                        <p:tgtEl>
                                          <p:spTgt spid="1048822">
                                            <p:txEl>
                                              <p:pRg st="7" end="7"/>
                                            </p:txEl>
                                          </p:spTgt>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1048822">
                                            <p:txEl>
                                              <p:pRg st="8" end="8"/>
                                            </p:txEl>
                                          </p:spTgt>
                                        </p:tgtEl>
                                        <p:attrNameLst>
                                          <p:attrName>style.visibility</p:attrName>
                                        </p:attrNameLst>
                                      </p:cBhvr>
                                      <p:to>
                                        <p:strVal val="visible"/>
                                      </p:to>
                                    </p:set>
                                    <p:anim calcmode="lin" valueType="num">
                                      <p:cBhvr additive="base">
                                        <p:cTn dur="500" fill="hold" id="41"/>
                                        <p:tgtEl>
                                          <p:spTgt spid="1048822">
                                            <p:txEl>
                                              <p:pRg st="8" end="8"/>
                                            </p:txEl>
                                          </p:spTgt>
                                        </p:tgtEl>
                                        <p:attrNameLst>
                                          <p:attrName>ppt_x</p:attrName>
                                        </p:attrNameLst>
                                      </p:cBhvr>
                                      <p:tavLst>
                                        <p:tav tm="0">
                                          <p:val>
                                            <p:strVal val="0-#ppt_w/2"/>
                                          </p:val>
                                        </p:tav>
                                        <p:tav tm="100000">
                                          <p:val>
                                            <p:strVal val="#ppt_x"/>
                                          </p:val>
                                        </p:tav>
                                      </p:tavLst>
                                    </p:anim>
                                    <p:anim calcmode="lin" valueType="num">
                                      <p:cBhvr additive="base">
                                        <p:cTn dur="500" fill="hold" id="42"/>
                                        <p:tgtEl>
                                          <p:spTgt spid="104882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25" name="Rectangle 3"/>
          <p:cNvSpPr>
            <a:spLocks noGrp="1" noChangeArrowheads="1"/>
          </p:cNvSpPr>
          <p:nvPr>
            <p:ph idx="1"/>
          </p:nvPr>
        </p:nvSpPr>
        <p:spPr>
          <a:xfrm>
            <a:off x="381000" y="1028700"/>
            <a:ext cx="8382000" cy="5372100"/>
          </a:xfrm>
        </p:spPr>
        <p:txBody>
          <a:bodyPr>
            <a:normAutofit/>
          </a:bodyPr>
          <a:p>
            <a:pPr eaLnBrk="1" hangingPunct="1"/>
            <a:r>
              <a:rPr dirty="0" sz="3200" lang="en-US">
                <a:latin typeface="Times New Roman" pitchFamily="18" charset="0"/>
                <a:cs typeface="Times New Roman" pitchFamily="18" charset="0"/>
              </a:rPr>
              <a:t>Severe malnutrition is defined as &gt; 3 </a:t>
            </a:r>
            <a:r>
              <a:rPr dirty="0" sz="3200" lang="en-US" err="1">
                <a:latin typeface="Times New Roman" pitchFamily="18" charset="0"/>
                <a:cs typeface="Times New Roman" pitchFamily="18" charset="0"/>
              </a:rPr>
              <a:t>s.d</a:t>
            </a:r>
            <a:r>
              <a:rPr dirty="0" sz="3200" lang="en-US">
                <a:latin typeface="Times New Roman" pitchFamily="18" charset="0"/>
                <a:cs typeface="Times New Roman" pitchFamily="18" charset="0"/>
              </a:rPr>
              <a:t>. away from median reference standards;</a:t>
            </a:r>
          </a:p>
          <a:p>
            <a:pPr eaLnBrk="1" hangingPunct="1"/>
            <a:r>
              <a:rPr dirty="0" sz="3200" lang="en-US">
                <a:latin typeface="Times New Roman" pitchFamily="18" charset="0"/>
                <a:cs typeface="Times New Roman" pitchFamily="18" charset="0"/>
              </a:rPr>
              <a:t>66M children under the age of 5 are severely malnourished (64M of these in developing countries);</a:t>
            </a:r>
          </a:p>
          <a:p>
            <a:pPr eaLnBrk="1" hangingPunct="1"/>
            <a:r>
              <a:rPr dirty="0" sz="3200" lang="en-US">
                <a:latin typeface="Times New Roman" pitchFamily="18" charset="0"/>
                <a:cs typeface="Times New Roman" pitchFamily="18" charset="0"/>
              </a:rPr>
              <a:t>Key types of severe malnutrition are kwashiorkor (low protein) and </a:t>
            </a:r>
            <a:r>
              <a:rPr dirty="0" sz="3200" lang="en-US" err="1">
                <a:latin typeface="Times New Roman" pitchFamily="18" charset="0"/>
                <a:cs typeface="Times New Roman" pitchFamily="18" charset="0"/>
              </a:rPr>
              <a:t>marasmus</a:t>
            </a:r>
            <a:r>
              <a:rPr dirty="0" sz="3200" lang="en-US">
                <a:latin typeface="Times New Roman" pitchFamily="18" charset="0"/>
                <a:cs typeface="Times New Roman" pitchFamily="18" charset="0"/>
              </a:rPr>
              <a:t> (low calories);</a:t>
            </a:r>
          </a:p>
          <a:p>
            <a:pPr eaLnBrk="1" hangingPunct="1"/>
            <a:r>
              <a:rPr dirty="0" sz="3200" lang="en-US">
                <a:latin typeface="Times New Roman" pitchFamily="18" charset="0"/>
                <a:cs typeface="Times New Roman" pitchFamily="18" charset="0"/>
              </a:rPr>
              <a:t>Severe malnutrition results in severe deficits for children</a:t>
            </a:r>
          </a:p>
        </p:txBody>
      </p:sp>
      <p:sp>
        <p:nvSpPr>
          <p:cNvPr id="1048826" name="Rectangle 2"/>
          <p:cNvSpPr>
            <a:spLocks noGrp="1" noChangeArrowheads="1"/>
          </p:cNvSpPr>
          <p:nvPr>
            <p:ph type="title"/>
          </p:nvPr>
        </p:nvSpPr>
        <p:spPr>
          <a:xfrm>
            <a:off x="457200" y="152400"/>
            <a:ext cx="8229600" cy="685800"/>
          </a:xfrm>
        </p:spPr>
        <p:txBody>
          <a:bodyPr>
            <a:normAutofit fontScale="90000"/>
          </a:bodyPr>
          <a:p>
            <a:pPr eaLnBrk="1" hangingPunct="1"/>
            <a:br>
              <a:rPr dirty="0" lang="en-US"/>
            </a:br>
            <a:r>
              <a:rPr dirty="0" lang="en-US"/>
              <a:t>Summary: Severe malnutrition</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825">
                                            <p:txEl>
                                              <p:pRg st="0" end="0"/>
                                            </p:txEl>
                                          </p:spTgt>
                                        </p:tgtEl>
                                        <p:attrNameLst>
                                          <p:attrName>style.visibility</p:attrName>
                                        </p:attrNameLst>
                                      </p:cBhvr>
                                      <p:to>
                                        <p:strVal val="visible"/>
                                      </p:to>
                                    </p:set>
                                    <p:anim calcmode="lin" valueType="num">
                                      <p:cBhvr additive="base">
                                        <p:cTn dur="500" fill="hold" id="7"/>
                                        <p:tgtEl>
                                          <p:spTgt spid="104882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
                                        <p:tgtEl>
                                          <p:spTgt spid="10488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825">
                                            <p:txEl>
                                              <p:pRg st="1" end="1"/>
                                            </p:txEl>
                                          </p:spTgt>
                                        </p:tgtEl>
                                        <p:attrNameLst>
                                          <p:attrName>style.visibility</p:attrName>
                                        </p:attrNameLst>
                                      </p:cBhvr>
                                      <p:to>
                                        <p:strVal val="visible"/>
                                      </p:to>
                                    </p:set>
                                    <p:anim calcmode="lin" valueType="num">
                                      <p:cBhvr additive="base">
                                        <p:cTn dur="500" fill="hold" id="13"/>
                                        <p:tgtEl>
                                          <p:spTgt spid="1048825">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14"/>
                                        <p:tgtEl>
                                          <p:spTgt spid="10488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825">
                                            <p:txEl>
                                              <p:pRg st="2" end="2"/>
                                            </p:txEl>
                                          </p:spTgt>
                                        </p:tgtEl>
                                        <p:attrNameLst>
                                          <p:attrName>style.visibility</p:attrName>
                                        </p:attrNameLst>
                                      </p:cBhvr>
                                      <p:to>
                                        <p:strVal val="visible"/>
                                      </p:to>
                                    </p:set>
                                    <p:anim calcmode="lin" valueType="num">
                                      <p:cBhvr additive="base">
                                        <p:cTn dur="500" fill="hold" id="19"/>
                                        <p:tgtEl>
                                          <p:spTgt spid="1048825">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20"/>
                                        <p:tgtEl>
                                          <p:spTgt spid="10488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825">
                                            <p:txEl>
                                              <p:pRg st="3" end="3"/>
                                            </p:txEl>
                                          </p:spTgt>
                                        </p:tgtEl>
                                        <p:attrNameLst>
                                          <p:attrName>style.visibility</p:attrName>
                                        </p:attrNameLst>
                                      </p:cBhvr>
                                      <p:to>
                                        <p:strVal val="visible"/>
                                      </p:to>
                                    </p:set>
                                    <p:anim calcmode="lin" valueType="num">
                                      <p:cBhvr additive="base">
                                        <p:cTn dur="500" fill="hold" id="25"/>
                                        <p:tgtEl>
                                          <p:spTgt spid="1048825">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827" name="Rectangle 3"/>
          <p:cNvSpPr>
            <a:spLocks noGrp="1" noChangeArrowheads="1"/>
          </p:cNvSpPr>
          <p:nvPr>
            <p:ph idx="1"/>
          </p:nvPr>
        </p:nvSpPr>
        <p:spPr>
          <a:xfrm>
            <a:off x="228600" y="1295400"/>
            <a:ext cx="8534400" cy="5029200"/>
          </a:xfrm>
        </p:spPr>
        <p:txBody>
          <a:bodyPr>
            <a:normAutofit/>
          </a:bodyPr>
          <a:p>
            <a:pPr eaLnBrk="1" hangingPunct="1"/>
            <a:r>
              <a:rPr dirty="0" sz="3200" lang="en-US">
                <a:latin typeface="Times New Roman" pitchFamily="18" charset="0"/>
                <a:cs typeface="Times New Roman" pitchFamily="18" charset="0"/>
              </a:rPr>
              <a:t>Height for age reflects pre- and post- natal linear growth</a:t>
            </a:r>
          </a:p>
          <a:p>
            <a:pPr eaLnBrk="1" hangingPunct="1"/>
            <a:r>
              <a:rPr dirty="0" sz="3200" lang="en-US">
                <a:latin typeface="Times New Roman" pitchFamily="18" charset="0"/>
                <a:cs typeface="Times New Roman" pitchFamily="18" charset="0"/>
              </a:rPr>
              <a:t>“Stunting” refers to shortness that is not genetic, but due to poor health or nutrition</a:t>
            </a:r>
          </a:p>
          <a:p>
            <a:pPr eaLnBrk="1" hangingPunct="1"/>
            <a:r>
              <a:rPr dirty="0" sz="3200" lang="en-US">
                <a:latin typeface="Times New Roman" pitchFamily="18" charset="0"/>
                <a:cs typeface="Times New Roman" pitchFamily="18" charset="0"/>
              </a:rPr>
              <a:t>Most standard definition &lt; 2 S.D.</a:t>
            </a:r>
          </a:p>
          <a:p>
            <a:pPr eaLnBrk="1" hangingPunct="1"/>
            <a:r>
              <a:rPr dirty="0" sz="3200" lang="en-US">
                <a:latin typeface="Times New Roman" pitchFamily="18" charset="0"/>
                <a:cs typeface="Times New Roman" pitchFamily="18" charset="0"/>
              </a:rPr>
              <a:t>Stunting is good cumulative measure of “well-being” for populations of children (because not affected by weight recovery)</a:t>
            </a:r>
          </a:p>
        </p:txBody>
      </p:sp>
      <p:sp>
        <p:nvSpPr>
          <p:cNvPr id="1048828" name="Rectangle 2"/>
          <p:cNvSpPr>
            <a:spLocks noGrp="1" noChangeArrowheads="1"/>
          </p:cNvSpPr>
          <p:nvPr>
            <p:ph type="title"/>
          </p:nvPr>
        </p:nvSpPr>
        <p:spPr>
          <a:xfrm>
            <a:off x="457200" y="704088"/>
            <a:ext cx="8229600" cy="515112"/>
          </a:xfrm>
        </p:spPr>
        <p:txBody>
          <a:bodyPr>
            <a:noAutofit/>
          </a:bodyPr>
          <a:p>
            <a:pPr eaLnBrk="1" hangingPunct="1"/>
            <a:r>
              <a:rPr dirty="0" sz="3200" lang="en-US">
                <a:solidFill>
                  <a:schemeClr val="tx1"/>
                </a:solidFill>
                <a:latin typeface="Times New Roman" pitchFamily="18" charset="0"/>
                <a:cs typeface="Times New Roman" pitchFamily="18" charset="0"/>
              </a:rPr>
              <a:t>Stunting – Height for Age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lastClr="000000" val="windowText"/>
      </a:dk1>
      <a:lt1>
        <a:sysClr lastClr="FFFFFF" val="window"/>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r="5400000" dist="38100" rotWithShape="0">
              <a:srgbClr val="000000">
                <a:alpha val="35000"/>
              </a:srgbClr>
            </a:outerShdw>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45000"/>
              </a:srgbClr>
            </a:outerShdw>
          </a:effectLst>
          <a:scene3d>
            <a:camera prst="orthographicFront" fov="0">
              <a:rot lat="0" lon="0" rev="0"/>
            </a:camera>
            <a:lightRig dir="t" rig="glow">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algn="tl" flip="none" sx="50000" sy="50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NTS</dc:creator>
  <cp:lastModifiedBy>Joan Tsuma</cp:lastModifiedBy>
  <dcterms:created xsi:type="dcterms:W3CDTF">2013-09-11T09:35:57Z</dcterms:created>
  <dcterms:modified xsi:type="dcterms:W3CDTF">2022-01-30T15:00:55Z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fe0d8581e5ed4a7da37a558cb881e582</vt:lpwstr>
  </property>
</Properties>
</file>