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78" r:id="rId5"/>
    <p:sldId id="267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58" r:id="rId15"/>
    <p:sldId id="259" r:id="rId16"/>
    <p:sldId id="284" r:id="rId17"/>
    <p:sldId id="280" r:id="rId18"/>
    <p:sldId id="271" r:id="rId19"/>
    <p:sldId id="282" r:id="rId20"/>
    <p:sldId id="281" r:id="rId21"/>
    <p:sldId id="261" r:id="rId22"/>
    <p:sldId id="26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Neonatal Resuscitation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Kiurire</a:t>
            </a:r>
            <a:r>
              <a:rPr lang="en-US" dirty="0" smtClean="0">
                <a:solidFill>
                  <a:srgbClr val="FF0000"/>
                </a:solidFill>
              </a:rPr>
              <a:t> S. 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Master of Clinical Medicine: Accidents and Emergency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newborns require different approach to resuscitation than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birth, can’t tell if the baby is in  </a:t>
            </a:r>
            <a:r>
              <a:rPr lang="en-US" dirty="0" smtClean="0"/>
              <a:t>early </a:t>
            </a:r>
            <a:r>
              <a:rPr lang="en-US" dirty="0" smtClean="0"/>
              <a:t>or late phase respiratory failure. </a:t>
            </a:r>
          </a:p>
          <a:p>
            <a:r>
              <a:rPr lang="en-US" b="1" dirty="0" smtClean="0"/>
              <a:t>After birth</a:t>
            </a:r>
            <a:r>
              <a:rPr lang="en-US" dirty="0" smtClean="0"/>
              <a:t>, respiratory failure occurs if baby doesn’t initiate or can’t maintain effective breathing effort.</a:t>
            </a:r>
          </a:p>
          <a:p>
            <a:r>
              <a:rPr lang="en-US" dirty="0" smtClean="0"/>
              <a:t>In either situation the primary problem is: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lack of gas exchange &amp;: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the focus of neonatal resuscitation is effective ventilation of the baby’s lungs.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Circulation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a small amount of blood travels to the lungs.</a:t>
            </a:r>
          </a:p>
          <a:p>
            <a:r>
              <a:rPr lang="en-US" dirty="0" smtClean="0"/>
              <a:t>There is no gas exchange in the lung.</a:t>
            </a:r>
          </a:p>
          <a:p>
            <a:r>
              <a:rPr lang="en-US" dirty="0" smtClean="0"/>
              <a:t>Blood returning to the right side of the heart from the umbilical vein has the highest oxygen saturation.</a:t>
            </a:r>
            <a:endParaRPr lang="en-US" dirty="0"/>
          </a:p>
        </p:txBody>
      </p:sp>
      <p:pic>
        <p:nvPicPr>
          <p:cNvPr id="8194" name="Picture 2" descr="C:\Users\Cyrus\Pictures\F1.larg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Circulation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10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baby breathes, pulmonary resistance decreases and blood travels to the lungs.</a:t>
            </a:r>
          </a:p>
          <a:p>
            <a:r>
              <a:rPr lang="en-US" dirty="0" smtClean="0"/>
              <a:t>Gas exchange occurs in the lungs.</a:t>
            </a:r>
          </a:p>
          <a:p>
            <a:r>
              <a:rPr lang="en-US" dirty="0" smtClean="0"/>
              <a:t>Blood returning to the left side of the heart from the lungs has the highest oxygen saturation.</a:t>
            </a:r>
            <a:endParaRPr lang="en-US" dirty="0"/>
          </a:p>
        </p:txBody>
      </p:sp>
      <p:pic>
        <p:nvPicPr>
          <p:cNvPr id="9218" name="Picture 2" descr="C:\Users\Cyrus\Pictures\F1.larg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5029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yrus\Pictures\Screenshots\Screenshot (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yrus\Pictures\Screenshots\Screenshot (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yrus\Pictures\Screenshots\Screenshot (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yrus\Pictures\Screenshots\Screenshot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very small number of newborns will require emergency medication.</a:t>
            </a:r>
          </a:p>
          <a:p>
            <a:r>
              <a:rPr lang="en-US" dirty="0" smtClean="0"/>
              <a:t>Despite resuscitation, a few newborns will still have HR below 60bpm.</a:t>
            </a:r>
          </a:p>
          <a:p>
            <a:r>
              <a:rPr lang="en-US" dirty="0" smtClean="0"/>
              <a:t>Occurs when blood flow into coronary arteries is severely decreased, resulting in low oxygen delivery.</a:t>
            </a:r>
          </a:p>
          <a:p>
            <a:r>
              <a:rPr lang="en-US" dirty="0" smtClean="0"/>
              <a:t>Epinephrine given to improve coronary artery perfusion &amp;oxygen delivery.</a:t>
            </a:r>
          </a:p>
          <a:p>
            <a:r>
              <a:rPr lang="en-US" dirty="0" smtClean="0"/>
              <a:t>Epinephrine is a cardiac &amp;vascular stimulant.</a:t>
            </a:r>
          </a:p>
          <a:p>
            <a:r>
              <a:rPr lang="en-US" dirty="0" smtClean="0"/>
              <a:t>It causes blood vessels constriction outside the heart which increases blood flow into coronary arteries.</a:t>
            </a:r>
          </a:p>
          <a:p>
            <a:r>
              <a:rPr lang="en-US" dirty="0" smtClean="0"/>
              <a:t>It also increases rate &amp;strength of cardiac contractions.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yrus\Pictures\Screenshots\Screenshot (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0047" y="1600200"/>
            <a:ext cx="2923906" cy="4708525"/>
          </a:xfrm>
          <a:prstGeom prst="rect">
            <a:avLst/>
          </a:prstGeom>
          <a:noFill/>
        </p:spPr>
      </p:pic>
      <p:pic>
        <p:nvPicPr>
          <p:cNvPr id="11266" name="Picture 2" descr="C:\Users\Cyrus\Pictures\Screenshots\Screenshot (1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expander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If there has been: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-an acute fetal-maternal hemorrhage;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-bleeding </a:t>
            </a:r>
            <a:r>
              <a:rPr lang="en-US" dirty="0" err="1" smtClean="0">
                <a:solidFill>
                  <a:srgbClr val="FF0000"/>
                </a:solidFill>
              </a:rPr>
              <a:t>vasaprevia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-extensive vaginal bleeding;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-placental laceration;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fetal trauma;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-umbilical cord </a:t>
            </a:r>
            <a:r>
              <a:rPr lang="en-US" dirty="0" err="1" smtClean="0">
                <a:solidFill>
                  <a:srgbClr val="FF0000"/>
                </a:solidFill>
              </a:rPr>
              <a:t>prolapse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-tight </a:t>
            </a:r>
            <a:r>
              <a:rPr lang="en-US" dirty="0" err="1" smtClean="0">
                <a:solidFill>
                  <a:srgbClr val="FF0000"/>
                </a:solidFill>
              </a:rPr>
              <a:t>nuchal</a:t>
            </a:r>
            <a:r>
              <a:rPr lang="en-US" dirty="0" smtClean="0">
                <a:solidFill>
                  <a:srgbClr val="FF0000"/>
                </a:solidFill>
              </a:rPr>
              <a:t> cord;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-blood loss from umbilical cord;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the baby may be in </a:t>
            </a:r>
            <a:r>
              <a:rPr lang="en-US" dirty="0" err="1" smtClean="0">
                <a:solidFill>
                  <a:srgbClr val="FF0000"/>
                </a:solidFill>
              </a:rPr>
              <a:t>hypovolemic</a:t>
            </a:r>
            <a:r>
              <a:rPr lang="en-US" dirty="0" smtClean="0">
                <a:solidFill>
                  <a:srgbClr val="FF0000"/>
                </a:solidFill>
              </a:rPr>
              <a:t> shock.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baby may have a persistently low heart rate that doesn’t respond to ventilation, chest compressions, &amp;epinephrine.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Emergency volume expansion is indicated if the baby is not responding to the steps of resuscitation &amp;has signs of shock or history of acute blood loss.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5-10% of the neonates requires neonatal resuscitation.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goals of neonatal resuscitation: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to prevent the morbidity and mortality associated with hypoxic–ischemic tissue (brain, heart, kidney) injury;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to reestablish adequate spontaneous respiration and cardiac output.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Resuscitation may be required for some infants: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those born to mothers with chronic illness;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Cyrus\Pictures\Screenshots\Screenshot (1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resuscitation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Infants who require resuscitation are at risk for deterioration after their vital signs have returned to normal. </a:t>
            </a:r>
          </a:p>
          <a:p>
            <a:r>
              <a:rPr lang="en-US" dirty="0" smtClean="0"/>
              <a:t>Once adequate ventilation and circulation has</a:t>
            </a:r>
          </a:p>
          <a:p>
            <a:r>
              <a:rPr lang="en-US" dirty="0" smtClean="0"/>
              <a:t>been established: Stop ventilation.</a:t>
            </a:r>
          </a:p>
          <a:p>
            <a:r>
              <a:rPr lang="en-US" dirty="0" smtClean="0"/>
              <a:t> Return to mother for skin-to-skin contact as soon as possible.</a:t>
            </a:r>
          </a:p>
          <a:p>
            <a:r>
              <a:rPr lang="en-US" dirty="0" smtClean="0"/>
              <a:t> Closely monitor breathing difficulties, signs of asphyxia and anticipate need for further care.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Cessation of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appropriate to discontinue after effective resuscitation efforts if: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Infant is not breathing and heartbeat is not detectable beyond 10 min, stop resuscitation.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If no spontaneous breathing and heart rate remains below 60/min after 20 min of effective resuscitation, discontinue active resuscitation.</a:t>
            </a:r>
          </a:p>
          <a:p>
            <a:r>
              <a:rPr lang="en-US" dirty="0" smtClean="0"/>
              <a:t>Record the event and explain to the mother or parents that the infant has died.</a:t>
            </a:r>
          </a:p>
          <a:p>
            <a:r>
              <a:rPr lang="en-US" dirty="0" smtClean="0"/>
              <a:t>Give them the infant to hold if they so wish.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Pocket book of hospital care for children: Guidelines for the management of common illnesses with limited resources</a:t>
            </a:r>
            <a:r>
              <a:rPr lang="en-US" dirty="0" smtClean="0"/>
              <a:t>. (2013). World Health Organization.</a:t>
            </a:r>
          </a:p>
          <a:p>
            <a:r>
              <a:rPr lang="en-US" i="1" dirty="0" smtClean="0"/>
              <a:t>Basic </a:t>
            </a:r>
            <a:r>
              <a:rPr lang="en-US" i="1" dirty="0" err="1" smtClean="0"/>
              <a:t>Paediatric</a:t>
            </a:r>
            <a:r>
              <a:rPr lang="en-US" i="1" dirty="0" smtClean="0"/>
              <a:t> Protocols: for ages </a:t>
            </a:r>
            <a:r>
              <a:rPr lang="en-US" i="1" dirty="0" err="1" smtClean="0"/>
              <a:t>upto</a:t>
            </a:r>
            <a:r>
              <a:rPr lang="en-US" i="1" dirty="0" smtClean="0"/>
              <a:t> 5 years</a:t>
            </a:r>
            <a:r>
              <a:rPr lang="en-US" dirty="0" smtClean="0"/>
              <a:t>. (2016). Republic of Kenya Ministry of Health.</a:t>
            </a:r>
          </a:p>
          <a:p>
            <a:r>
              <a:rPr lang="en-US" dirty="0" smtClean="0"/>
              <a:t>Nelson, ., &amp; In </a:t>
            </a:r>
            <a:r>
              <a:rPr lang="en-US" dirty="0" err="1" smtClean="0"/>
              <a:t>Kliegman</a:t>
            </a:r>
            <a:r>
              <a:rPr lang="en-US" dirty="0" smtClean="0"/>
              <a:t>, R. M. (2016). </a:t>
            </a:r>
            <a:r>
              <a:rPr lang="en-US" i="1" dirty="0" smtClean="0"/>
              <a:t>Textbook of pediatrics</a:t>
            </a:r>
            <a:r>
              <a:rPr lang="en-US" dirty="0" smtClean="0"/>
              <a:t>. Philadelphia [etc.: Elsevier Saunders.</a:t>
            </a:r>
          </a:p>
          <a:p>
            <a:r>
              <a:rPr lang="en-US" dirty="0" err="1" smtClean="0"/>
              <a:t>Zaichkin</a:t>
            </a:r>
            <a:r>
              <a:rPr lang="en-US" dirty="0" smtClean="0"/>
              <a:t>, J., </a:t>
            </a:r>
            <a:r>
              <a:rPr lang="en-US" dirty="0" err="1" smtClean="0"/>
              <a:t>Kattwinkel</a:t>
            </a:r>
            <a:r>
              <a:rPr lang="en-US" dirty="0" smtClean="0"/>
              <a:t>, J., McGowan, J., American Heart Association., &amp; American Academy of Pediatrics. (2011). </a:t>
            </a:r>
            <a:r>
              <a:rPr lang="en-US" i="1" dirty="0" smtClean="0"/>
              <a:t>Textbook of neonatal resuscitation</a:t>
            </a:r>
            <a:r>
              <a:rPr lang="en-US" dirty="0" smtClean="0"/>
              <a:t>. Elk Grove Village, IL: American Heart Association.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to mothers who had a previous fetal or neonatal death;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to mothers with pre-</a:t>
            </a:r>
            <a:r>
              <a:rPr lang="en-US" dirty="0" err="1" smtClean="0"/>
              <a:t>eclampsia</a:t>
            </a:r>
            <a:r>
              <a:rPr lang="en-US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multiple pregnancies;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in preterm delivery;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abnormal presentation of the fetus;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infants with a prolapsed cord, or after prolonged </a:t>
            </a:r>
            <a:r>
              <a:rPr lang="en-US" dirty="0" err="1" smtClean="0"/>
              <a:t>labour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rupture of membranes or </a:t>
            </a:r>
            <a:r>
              <a:rPr lang="en-US" dirty="0" err="1" smtClean="0"/>
              <a:t>meconium</a:t>
            </a:r>
            <a:r>
              <a:rPr lang="en-US" dirty="0" smtClean="0"/>
              <a:t>-stained liquor.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yrus\Desktop\014849ba4d2277393232fe4fd5b5009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Rapid and appropriate resuscitative efforts: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 likelihood of preventing brain damage;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and achieving a successful outcome.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Neonatal resuscitation guidelines propose: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an “integrated” assessment/response approach;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Which consists of simultaneous assessment of 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infant color;  general appearance, and risk factors.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fundamental principles include: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Evaluation of the airway;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Establishing effective respiration;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And adequate circulation.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Others highlight in the guidelines are the: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assessment and response to the neonatal heart rate;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and the management of infants with </a:t>
            </a:r>
            <a:r>
              <a:rPr lang="en-US" dirty="0" err="1" smtClean="0"/>
              <a:t>meconiumstained</a:t>
            </a:r>
            <a:r>
              <a:rPr lang="en-US" dirty="0" smtClean="0"/>
              <a:t> amniotic fluid.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newborns require different approach to resuscitation than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Adult cardiac arrest: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complication of trauma/existing heart disease.</a:t>
            </a:r>
          </a:p>
          <a:p>
            <a:r>
              <a:rPr lang="en-US" dirty="0" smtClean="0"/>
              <a:t>Adult cardiopulmonary resuscitation: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chest compressions used to maintain circulation.</a:t>
            </a:r>
          </a:p>
          <a:p>
            <a:r>
              <a:rPr lang="en-US" dirty="0" err="1" smtClean="0"/>
              <a:t>Incontrast</a:t>
            </a:r>
            <a:r>
              <a:rPr lang="en-US" dirty="0" smtClean="0"/>
              <a:t>, most newborns requiring resuscitation have healthy heart.</a:t>
            </a:r>
          </a:p>
          <a:p>
            <a:r>
              <a:rPr lang="en-US" dirty="0" smtClean="0"/>
              <a:t>Require resuscitation due to a problem with respiration.</a:t>
            </a:r>
          </a:p>
          <a:p>
            <a:r>
              <a:rPr lang="en-US" dirty="0" smtClean="0"/>
              <a:t>Respiratory failure may occur before/after birth.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newborns require different approach to resuscitation than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Before birth</a:t>
            </a:r>
            <a:r>
              <a:rPr lang="en-US" sz="2300" dirty="0" smtClean="0"/>
              <a:t>, fetal respiratory function performed by placenta.</a:t>
            </a:r>
          </a:p>
          <a:p>
            <a:r>
              <a:rPr lang="en-US" sz="2300" dirty="0" smtClean="0"/>
              <a:t>Oxygen transferred from mother to fetus &amp;CO2 removed.</a:t>
            </a:r>
          </a:p>
          <a:p>
            <a:r>
              <a:rPr lang="en-US" sz="2300" dirty="0" smtClean="0"/>
              <a:t>Placental respiration failure: 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fetus receives insufficient oxygen supply for normal cellular functions: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 and CO2 cannot be removed.</a:t>
            </a:r>
          </a:p>
          <a:p>
            <a:r>
              <a:rPr lang="en-US" sz="2300" dirty="0" smtClean="0"/>
              <a:t>Fetal monitoring may show: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Decrease inactivity, loss of heart rate variability, and heart rate decelerations.</a:t>
            </a:r>
          </a:p>
          <a:p>
            <a:r>
              <a:rPr lang="en-US" sz="2300" dirty="0" smtClean="0"/>
              <a:t>If placental respiratory failure persists: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fetus will make series of gasps followed by apnea &amp; </a:t>
            </a:r>
            <a:r>
              <a:rPr lang="en-US" sz="2300" dirty="0" err="1" smtClean="0"/>
              <a:t>bradycardia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newborns require different approach to resuscitation than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en-US" dirty="0" smtClean="0"/>
              <a:t>Fetus born in early respiratory failure phase: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Tactile stimulation sufficient to initiate spontaneous breathing &amp; recovery.</a:t>
            </a:r>
          </a:p>
          <a:p>
            <a:r>
              <a:rPr lang="en-US" dirty="0" smtClean="0"/>
              <a:t>Fetus born in later respiratory failure phase: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Stimulation not sufficient &amp;newborn requires assisted -ventilation for recovery.</a:t>
            </a:r>
          </a:p>
          <a:p>
            <a:r>
              <a:rPr lang="en-US" dirty="0" smtClean="0"/>
              <a:t>Most severely affected newborns require: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chest compressions &amp; epinephrine to restore circulation;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the compromised heart muscle.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1527</TotalTime>
  <Words>990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Neonatal Resuscitation</vt:lpstr>
      <vt:lpstr>Neonatal resuscitation</vt:lpstr>
      <vt:lpstr>Neonatal resuscitation</vt:lpstr>
      <vt:lpstr>Slide 4</vt:lpstr>
      <vt:lpstr>Neonatal resuscitation</vt:lpstr>
      <vt:lpstr>Neonatal resuscitation</vt:lpstr>
      <vt:lpstr>Why do newborns require different approach to resuscitation than adults?</vt:lpstr>
      <vt:lpstr>Why do newborns require different approach to resuscitation than adults?</vt:lpstr>
      <vt:lpstr>Why do newborns require different approach to resuscitation than adults?</vt:lpstr>
      <vt:lpstr>Why do newborns require different approach to resuscitation than adults?</vt:lpstr>
      <vt:lpstr>Fetal Circulation Path</vt:lpstr>
      <vt:lpstr>Transitional Circulation Path</vt:lpstr>
      <vt:lpstr>Slide 13</vt:lpstr>
      <vt:lpstr>Slide 14</vt:lpstr>
      <vt:lpstr>Slide 15</vt:lpstr>
      <vt:lpstr>Slide 16</vt:lpstr>
      <vt:lpstr>Medication</vt:lpstr>
      <vt:lpstr>Slide 18</vt:lpstr>
      <vt:lpstr>Volume expander</vt:lpstr>
      <vt:lpstr>Slide 20</vt:lpstr>
      <vt:lpstr>Post resuscitation care</vt:lpstr>
      <vt:lpstr>Cessation of resuscitation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Resuscitation</dc:title>
  <dc:creator>Samuel N. Kiurire</dc:creator>
  <cp:lastModifiedBy>Cyrus Kiurire</cp:lastModifiedBy>
  <cp:revision>50</cp:revision>
  <dcterms:created xsi:type="dcterms:W3CDTF">2006-08-16T00:00:00Z</dcterms:created>
  <dcterms:modified xsi:type="dcterms:W3CDTF">2018-07-14T05:31:12Z</dcterms:modified>
</cp:coreProperties>
</file>