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82AB2B-14B2-4FE2-A9FC-32E9F7D8D244}" type="datetimeFigureOut">
              <a:rPr lang="en-KE" smtClean="0"/>
              <a:t>15/06/2021</a:t>
            </a:fld>
            <a:endParaRPr lang="en-K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2DF49-5B9A-4E5E-83EC-55D76EA8A361}" type="slidenum">
              <a:rPr lang="en-KE" smtClean="0"/>
              <a:t>‹#›</a:t>
            </a:fld>
            <a:endParaRPr lang="en-KE"/>
          </a:p>
        </p:txBody>
      </p:sp>
    </p:spTree>
    <p:extLst>
      <p:ext uri="{BB962C8B-B14F-4D97-AF65-F5344CB8AC3E}">
        <p14:creationId xmlns:p14="http://schemas.microsoft.com/office/powerpoint/2010/main" val="3129917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Hypoalbuminemia</a:t>
            </a:r>
            <a:r>
              <a:rPr lang="en-US" b="0" i="0" dirty="0">
                <a:solidFill>
                  <a:srgbClr val="202124"/>
                </a:solidFill>
                <a:effectLst/>
                <a:latin typeface="arial" panose="020B0604020202020204" pitchFamily="34" charset="0"/>
              </a:rPr>
              <a:t> (or </a:t>
            </a:r>
            <a:r>
              <a:rPr lang="en-US" b="0" i="0" dirty="0" err="1">
                <a:solidFill>
                  <a:srgbClr val="202124"/>
                </a:solidFill>
                <a:effectLst/>
                <a:latin typeface="arial" panose="020B0604020202020204" pitchFamily="34" charset="0"/>
              </a:rPr>
              <a:t>hypoalbuminaemia</a:t>
            </a:r>
            <a:r>
              <a:rPr lang="en-US" b="0" i="0" dirty="0">
                <a:solidFill>
                  <a:srgbClr val="202124"/>
                </a:solidFill>
                <a:effectLst/>
                <a:latin typeface="arial" panose="020B0604020202020204" pitchFamily="34" charset="0"/>
              </a:rPr>
              <a:t>) is a medical sign in which the level of albumin in the blood is low. This can be due to decreased production in the liver, increased loss in the gastrointestinal tract or kidneys, increased use in the body, or abnormal distribution between body compartments.</a:t>
            </a:r>
          </a:p>
          <a:p>
            <a:r>
              <a:rPr lang="en-US" b="1" i="0" dirty="0">
                <a:solidFill>
                  <a:srgbClr val="231F20"/>
                </a:solidFill>
                <a:effectLst/>
                <a:latin typeface="Proxima Nova"/>
              </a:rPr>
              <a:t>Hyperlipidemia</a:t>
            </a:r>
            <a:r>
              <a:rPr lang="en-US" b="0" i="0" dirty="0">
                <a:solidFill>
                  <a:srgbClr val="231F20"/>
                </a:solidFill>
                <a:effectLst/>
                <a:latin typeface="Proxima Nova"/>
              </a:rPr>
              <a:t> is a medical term for abnormally high levels of fats (lipids) in the blood. The two major types of lipids found in the blood are triglycerides and cholesterol.</a:t>
            </a:r>
          </a:p>
          <a:p>
            <a:r>
              <a:rPr lang="en-US" b="1" i="0" dirty="0" err="1">
                <a:solidFill>
                  <a:srgbClr val="5F6368"/>
                </a:solidFill>
                <a:effectLst/>
                <a:latin typeface="arial" panose="020B0604020202020204" pitchFamily="34" charset="0"/>
              </a:rPr>
              <a:t>Lipiduria</a:t>
            </a:r>
            <a:r>
              <a:rPr lang="en-US" b="0" i="0" dirty="0">
                <a:solidFill>
                  <a:srgbClr val="4D5156"/>
                </a:solidFill>
                <a:effectLst/>
                <a:latin typeface="arial" panose="020B0604020202020204" pitchFamily="34" charset="0"/>
              </a:rPr>
              <a:t> or lipuria is the presence of lipids in the urine. </a:t>
            </a:r>
            <a:r>
              <a:rPr lang="en-US" b="1" i="0" dirty="0" err="1">
                <a:solidFill>
                  <a:srgbClr val="5F6368"/>
                </a:solidFill>
                <a:effectLst/>
                <a:latin typeface="arial" panose="020B0604020202020204" pitchFamily="34" charset="0"/>
              </a:rPr>
              <a:t>Lipiduria</a:t>
            </a:r>
            <a:r>
              <a:rPr lang="en-US" b="0" i="0" dirty="0">
                <a:solidFill>
                  <a:srgbClr val="4D5156"/>
                </a:solidFill>
                <a:effectLst/>
                <a:latin typeface="arial" panose="020B0604020202020204" pitchFamily="34" charset="0"/>
              </a:rPr>
              <a:t> is most frequently observed in nephrotic syndrome where it is passed as lipoproteins along with other proteins.</a:t>
            </a:r>
            <a:endParaRPr lang="en-KE" dirty="0"/>
          </a:p>
        </p:txBody>
      </p:sp>
      <p:sp>
        <p:nvSpPr>
          <p:cNvPr id="4" name="Slide Number Placeholder 3"/>
          <p:cNvSpPr>
            <a:spLocks noGrp="1"/>
          </p:cNvSpPr>
          <p:nvPr>
            <p:ph type="sldNum" sz="quarter" idx="5"/>
          </p:nvPr>
        </p:nvSpPr>
        <p:spPr/>
        <p:txBody>
          <a:bodyPr/>
          <a:lstStyle/>
          <a:p>
            <a:fld id="{6432DF49-5B9A-4E5E-83EC-55D76EA8A361}" type="slidenum">
              <a:rPr lang="en-KE" smtClean="0"/>
              <a:t>2</a:t>
            </a:fld>
            <a:endParaRPr lang="en-KE"/>
          </a:p>
        </p:txBody>
      </p:sp>
    </p:spTree>
    <p:extLst>
      <p:ext uri="{BB962C8B-B14F-4D97-AF65-F5344CB8AC3E}">
        <p14:creationId xmlns:p14="http://schemas.microsoft.com/office/powerpoint/2010/main" val="3219024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02124"/>
                </a:solidFill>
                <a:effectLst/>
                <a:latin typeface="arial" panose="020B0604020202020204" pitchFamily="34" charset="0"/>
              </a:rPr>
              <a:t>"</a:t>
            </a:r>
            <a:r>
              <a:rPr lang="en-US" b="1" i="0" dirty="0">
                <a:solidFill>
                  <a:srgbClr val="202124"/>
                </a:solidFill>
                <a:effectLst/>
                <a:latin typeface="arial" panose="020B0604020202020204" pitchFamily="34" charset="0"/>
              </a:rPr>
              <a:t>spot</a:t>
            </a:r>
            <a:r>
              <a:rPr lang="en-US" b="0" i="0" dirty="0">
                <a:solidFill>
                  <a:srgbClr val="202124"/>
                </a:solidFill>
                <a:effectLst/>
                <a:latin typeface="arial" panose="020B0604020202020204" pitchFamily="34" charset="0"/>
              </a:rPr>
              <a:t>" </a:t>
            </a:r>
            <a:r>
              <a:rPr lang="en-US" b="1" i="0" dirty="0">
                <a:solidFill>
                  <a:srgbClr val="202124"/>
                </a:solidFill>
                <a:effectLst/>
                <a:latin typeface="arial" panose="020B0604020202020204" pitchFamily="34" charset="0"/>
              </a:rPr>
              <a:t>urine test</a:t>
            </a:r>
            <a:r>
              <a:rPr lang="en-US" b="0" i="0" dirty="0">
                <a:solidFill>
                  <a:srgbClr val="202124"/>
                </a:solidFill>
                <a:effectLst/>
                <a:latin typeface="arial" panose="020B0604020202020204" pitchFamily="34" charset="0"/>
              </a:rPr>
              <a:t>, you collect one </a:t>
            </a:r>
            <a:r>
              <a:rPr lang="en-US" b="1" i="0" dirty="0">
                <a:solidFill>
                  <a:srgbClr val="202124"/>
                </a:solidFill>
                <a:effectLst/>
                <a:latin typeface="arial" panose="020B0604020202020204" pitchFamily="34" charset="0"/>
              </a:rPr>
              <a:t>sample</a:t>
            </a:r>
            <a:r>
              <a:rPr lang="en-US" b="0" i="0" dirty="0">
                <a:solidFill>
                  <a:srgbClr val="202124"/>
                </a:solidFill>
                <a:effectLst/>
                <a:latin typeface="arial" panose="020B0604020202020204" pitchFamily="34" charset="0"/>
              </a:rPr>
              <a:t>, preferably early in the morning</a:t>
            </a:r>
            <a:endParaRPr lang="en-KE" dirty="0"/>
          </a:p>
        </p:txBody>
      </p:sp>
      <p:sp>
        <p:nvSpPr>
          <p:cNvPr id="4" name="Slide Number Placeholder 3"/>
          <p:cNvSpPr>
            <a:spLocks noGrp="1"/>
          </p:cNvSpPr>
          <p:nvPr>
            <p:ph type="sldNum" sz="quarter" idx="5"/>
          </p:nvPr>
        </p:nvSpPr>
        <p:spPr/>
        <p:txBody>
          <a:bodyPr/>
          <a:lstStyle/>
          <a:p>
            <a:fld id="{6432DF49-5B9A-4E5E-83EC-55D76EA8A361}" type="slidenum">
              <a:rPr lang="en-KE" smtClean="0"/>
              <a:t>18</a:t>
            </a:fld>
            <a:endParaRPr lang="en-KE"/>
          </a:p>
        </p:txBody>
      </p:sp>
    </p:spTree>
    <p:extLst>
      <p:ext uri="{BB962C8B-B14F-4D97-AF65-F5344CB8AC3E}">
        <p14:creationId xmlns:p14="http://schemas.microsoft.com/office/powerpoint/2010/main" val="1239033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Electrophoresis</a:t>
            </a:r>
            <a:r>
              <a:rPr lang="en-US" b="0" i="0" dirty="0">
                <a:solidFill>
                  <a:srgbClr val="202124"/>
                </a:solidFill>
                <a:effectLst/>
                <a:latin typeface="arial" panose="020B0604020202020204" pitchFamily="34" charset="0"/>
              </a:rPr>
              <a:t> is a laboratory technique used to separate DNA, RNA, or protein molecules based on their size and electrical charge.</a:t>
            </a:r>
            <a:endParaRPr lang="en-KE" dirty="0"/>
          </a:p>
        </p:txBody>
      </p:sp>
      <p:sp>
        <p:nvSpPr>
          <p:cNvPr id="4" name="Slide Number Placeholder 3"/>
          <p:cNvSpPr>
            <a:spLocks noGrp="1"/>
          </p:cNvSpPr>
          <p:nvPr>
            <p:ph type="sldNum" sz="quarter" idx="5"/>
          </p:nvPr>
        </p:nvSpPr>
        <p:spPr/>
        <p:txBody>
          <a:bodyPr/>
          <a:lstStyle/>
          <a:p>
            <a:fld id="{6432DF49-5B9A-4E5E-83EC-55D76EA8A361}" type="slidenum">
              <a:rPr lang="en-KE" smtClean="0"/>
              <a:t>20</a:t>
            </a:fld>
            <a:endParaRPr lang="en-KE"/>
          </a:p>
        </p:txBody>
      </p:sp>
    </p:spTree>
    <p:extLst>
      <p:ext uri="{BB962C8B-B14F-4D97-AF65-F5344CB8AC3E}">
        <p14:creationId xmlns:p14="http://schemas.microsoft.com/office/powerpoint/2010/main" val="1605426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Bisphosphonates</a:t>
            </a:r>
            <a:r>
              <a:rPr lang="en-US" b="0" i="0" dirty="0">
                <a:solidFill>
                  <a:srgbClr val="202124"/>
                </a:solidFill>
                <a:effectLst/>
                <a:latin typeface="arial" panose="020B0604020202020204" pitchFamily="34" charset="0"/>
              </a:rPr>
              <a:t> are a class of drugs that prevent the loss of bone density, used to treat osteoporosis and similar diseases.</a:t>
            </a:r>
            <a:endParaRPr lang="en-KE" dirty="0"/>
          </a:p>
        </p:txBody>
      </p:sp>
      <p:sp>
        <p:nvSpPr>
          <p:cNvPr id="4" name="Slide Number Placeholder 3"/>
          <p:cNvSpPr>
            <a:spLocks noGrp="1"/>
          </p:cNvSpPr>
          <p:nvPr>
            <p:ph type="sldNum" sz="quarter" idx="5"/>
          </p:nvPr>
        </p:nvSpPr>
        <p:spPr/>
        <p:txBody>
          <a:bodyPr/>
          <a:lstStyle/>
          <a:p>
            <a:fld id="{6432DF49-5B9A-4E5E-83EC-55D76EA8A361}" type="slidenum">
              <a:rPr lang="en-KE" smtClean="0"/>
              <a:t>28</a:t>
            </a:fld>
            <a:endParaRPr lang="en-KE"/>
          </a:p>
        </p:txBody>
      </p:sp>
    </p:spTree>
    <p:extLst>
      <p:ext uri="{BB962C8B-B14F-4D97-AF65-F5344CB8AC3E}">
        <p14:creationId xmlns:p14="http://schemas.microsoft.com/office/powerpoint/2010/main" val="1754794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D5156"/>
                </a:solidFill>
                <a:effectLst/>
                <a:latin typeface="arial" panose="020B0604020202020204" pitchFamily="34" charset="0"/>
              </a:rPr>
              <a:t>The </a:t>
            </a:r>
            <a:r>
              <a:rPr lang="en-US" b="1" i="0" dirty="0" err="1">
                <a:solidFill>
                  <a:srgbClr val="5F6368"/>
                </a:solidFill>
                <a:effectLst/>
                <a:latin typeface="arial" panose="020B0604020202020204" pitchFamily="34" charset="0"/>
              </a:rPr>
              <a:t>dalton</a:t>
            </a:r>
            <a:r>
              <a:rPr lang="en-US" b="0" i="0" dirty="0">
                <a:solidFill>
                  <a:srgbClr val="4D5156"/>
                </a:solidFill>
                <a:effectLst/>
                <a:latin typeface="arial" panose="020B0604020202020204" pitchFamily="34" charset="0"/>
              </a:rPr>
              <a:t> or unified atomic mass unit (symbols: Da or u) is a unit of mass widely used in physics and chemistry.</a:t>
            </a:r>
            <a:endParaRPr lang="en-KE" dirty="0"/>
          </a:p>
        </p:txBody>
      </p:sp>
      <p:sp>
        <p:nvSpPr>
          <p:cNvPr id="4" name="Slide Number Placeholder 3"/>
          <p:cNvSpPr>
            <a:spLocks noGrp="1"/>
          </p:cNvSpPr>
          <p:nvPr>
            <p:ph type="sldNum" sz="quarter" idx="5"/>
          </p:nvPr>
        </p:nvSpPr>
        <p:spPr/>
        <p:txBody>
          <a:bodyPr/>
          <a:lstStyle/>
          <a:p>
            <a:fld id="{6432DF49-5B9A-4E5E-83EC-55D76EA8A361}" type="slidenum">
              <a:rPr lang="en-KE" smtClean="0"/>
              <a:t>5</a:t>
            </a:fld>
            <a:endParaRPr lang="en-KE"/>
          </a:p>
        </p:txBody>
      </p:sp>
    </p:spTree>
    <p:extLst>
      <p:ext uri="{BB962C8B-B14F-4D97-AF65-F5344CB8AC3E}">
        <p14:creationId xmlns:p14="http://schemas.microsoft.com/office/powerpoint/2010/main" val="3091308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666666"/>
                </a:solidFill>
                <a:effectLst/>
                <a:latin typeface="LinuxLibertine"/>
              </a:rPr>
              <a:t>Starling's principle: </a:t>
            </a:r>
            <a:r>
              <a:rPr lang="en-US" b="0" i="0" dirty="0" err="1">
                <a:solidFill>
                  <a:srgbClr val="666666"/>
                </a:solidFill>
                <a:effectLst/>
                <a:latin typeface="LinuxLibertine"/>
              </a:rPr>
              <a:t>Transvascular</a:t>
            </a:r>
            <a:r>
              <a:rPr lang="en-US" b="0" i="0" dirty="0">
                <a:solidFill>
                  <a:srgbClr val="666666"/>
                </a:solidFill>
                <a:effectLst/>
                <a:latin typeface="LinuxLibertine"/>
              </a:rPr>
              <a:t> fluid exchange depends on a balance between hydrostatic and oncotic pressure gradients in the capillary lumen and the interstitial fluid.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202124"/>
                </a:solidFill>
                <a:effectLst/>
                <a:latin typeface="arial" panose="020B0604020202020204" pitchFamily="34" charset="0"/>
              </a:rPr>
              <a:t>atrial natriuretic peptide</a:t>
            </a:r>
            <a:r>
              <a:rPr lang="en-US" b="0" i="0" dirty="0">
                <a:solidFill>
                  <a:srgbClr val="202124"/>
                </a:solidFill>
                <a:effectLst/>
                <a:latin typeface="arial" panose="020B0604020202020204" pitchFamily="34" charset="0"/>
              </a:rPr>
              <a:t> (</a:t>
            </a:r>
            <a:r>
              <a:rPr lang="en-US" b="1" i="0" dirty="0">
                <a:solidFill>
                  <a:srgbClr val="202124"/>
                </a:solidFill>
                <a:effectLst/>
                <a:latin typeface="arial" panose="020B0604020202020204" pitchFamily="34" charset="0"/>
              </a:rPr>
              <a:t>ANP</a:t>
            </a:r>
            <a:r>
              <a:rPr lang="en-US" b="0" i="0" dirty="0">
                <a:solidFill>
                  <a:srgbClr val="202124"/>
                </a:solidFill>
                <a:effectLst/>
                <a:latin typeface="arial" panose="020B0604020202020204" pitchFamily="34" charset="0"/>
              </a:rPr>
              <a:t>) is a small </a:t>
            </a:r>
            <a:r>
              <a:rPr lang="en-US" b="1" i="0" dirty="0">
                <a:solidFill>
                  <a:srgbClr val="202124"/>
                </a:solidFill>
                <a:effectLst/>
                <a:latin typeface="arial" panose="020B0604020202020204" pitchFamily="34" charset="0"/>
              </a:rPr>
              <a:t>peptide</a:t>
            </a:r>
            <a:r>
              <a:rPr lang="en-US" b="0" i="0" dirty="0">
                <a:solidFill>
                  <a:srgbClr val="202124"/>
                </a:solidFill>
                <a:effectLst/>
                <a:latin typeface="arial" panose="020B0604020202020204" pitchFamily="34" charset="0"/>
              </a:rPr>
              <a:t> secreted by the heart upon </a:t>
            </a:r>
            <a:r>
              <a:rPr lang="en-US" b="1" i="0" dirty="0">
                <a:solidFill>
                  <a:srgbClr val="202124"/>
                </a:solidFill>
                <a:effectLst/>
                <a:latin typeface="arial" panose="020B0604020202020204" pitchFamily="34" charset="0"/>
              </a:rPr>
              <a:t>atrial</a:t>
            </a:r>
            <a:r>
              <a:rPr lang="en-US" b="0" i="0" dirty="0">
                <a:solidFill>
                  <a:srgbClr val="202124"/>
                </a:solidFill>
                <a:effectLst/>
                <a:latin typeface="arial" panose="020B0604020202020204" pitchFamily="34" charset="0"/>
              </a:rPr>
              <a:t> stretch and high systemic blood pressure. The acute </a:t>
            </a:r>
            <a:r>
              <a:rPr lang="en-US" b="1" i="0" dirty="0">
                <a:solidFill>
                  <a:srgbClr val="202124"/>
                </a:solidFill>
                <a:effectLst/>
                <a:latin typeface="arial" panose="020B0604020202020204" pitchFamily="34" charset="0"/>
              </a:rPr>
              <a:t>effects</a:t>
            </a:r>
            <a:r>
              <a:rPr lang="en-US" b="0" i="0" dirty="0">
                <a:solidFill>
                  <a:srgbClr val="202124"/>
                </a:solidFill>
                <a:effectLst/>
                <a:latin typeface="arial" panose="020B0604020202020204" pitchFamily="34" charset="0"/>
              </a:rPr>
              <a:t> of this potent, short-lived </a:t>
            </a:r>
            <a:r>
              <a:rPr lang="en-US" b="1" i="0" dirty="0">
                <a:solidFill>
                  <a:srgbClr val="202124"/>
                </a:solidFill>
                <a:effectLst/>
                <a:latin typeface="arial" panose="020B0604020202020204" pitchFamily="34" charset="0"/>
              </a:rPr>
              <a:t>peptide</a:t>
            </a:r>
            <a:r>
              <a:rPr lang="en-US" b="0" i="0" dirty="0">
                <a:solidFill>
                  <a:srgbClr val="202124"/>
                </a:solidFill>
                <a:effectLst/>
                <a:latin typeface="arial" panose="020B0604020202020204" pitchFamily="34" charset="0"/>
              </a:rPr>
              <a:t> include increased glomerular filtration and increased renal excretion of sodium and water.</a:t>
            </a:r>
            <a:endParaRPr lang="en-US" b="0" i="0" dirty="0">
              <a:solidFill>
                <a:srgbClr val="666666"/>
              </a:solidFill>
              <a:effectLst/>
              <a:latin typeface="LinuxLibertine"/>
            </a:endParaRPr>
          </a:p>
          <a:p>
            <a:endParaRPr lang="en-KE" dirty="0"/>
          </a:p>
        </p:txBody>
      </p:sp>
      <p:sp>
        <p:nvSpPr>
          <p:cNvPr id="4" name="Slide Number Placeholder 3"/>
          <p:cNvSpPr>
            <a:spLocks noGrp="1"/>
          </p:cNvSpPr>
          <p:nvPr>
            <p:ph type="sldNum" sz="quarter" idx="5"/>
          </p:nvPr>
        </p:nvSpPr>
        <p:spPr/>
        <p:txBody>
          <a:bodyPr/>
          <a:lstStyle/>
          <a:p>
            <a:fld id="{6432DF49-5B9A-4E5E-83EC-55D76EA8A361}" type="slidenum">
              <a:rPr lang="en-KE" smtClean="0"/>
              <a:t>6</a:t>
            </a:fld>
            <a:endParaRPr lang="en-KE"/>
          </a:p>
        </p:txBody>
      </p:sp>
    </p:spTree>
    <p:extLst>
      <p:ext uri="{BB962C8B-B14F-4D97-AF65-F5344CB8AC3E}">
        <p14:creationId xmlns:p14="http://schemas.microsoft.com/office/powerpoint/2010/main" val="344779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D5156"/>
                </a:solidFill>
                <a:effectLst/>
                <a:latin typeface="arial" panose="020B0604020202020204" pitchFamily="34" charset="0"/>
              </a:rPr>
              <a:t>Very-low-density lipoprotein (</a:t>
            </a:r>
            <a:r>
              <a:rPr lang="en-US" b="1" i="0" dirty="0">
                <a:solidFill>
                  <a:srgbClr val="5F6368"/>
                </a:solidFill>
                <a:effectLst/>
                <a:latin typeface="arial" panose="020B0604020202020204" pitchFamily="34" charset="0"/>
              </a:rPr>
              <a:t>VLDL</a:t>
            </a:r>
            <a:r>
              <a:rPr lang="en-US" b="0" i="0" dirty="0">
                <a:solidFill>
                  <a:srgbClr val="4D5156"/>
                </a:solidFill>
                <a:effectLst/>
                <a:latin typeface="arial" panose="020B0604020202020204" pitchFamily="34" charset="0"/>
              </a:rPr>
              <a:t>)</a:t>
            </a:r>
            <a:endParaRPr lang="en-KE" dirty="0"/>
          </a:p>
        </p:txBody>
      </p:sp>
      <p:sp>
        <p:nvSpPr>
          <p:cNvPr id="4" name="Slide Number Placeholder 3"/>
          <p:cNvSpPr>
            <a:spLocks noGrp="1"/>
          </p:cNvSpPr>
          <p:nvPr>
            <p:ph type="sldNum" sz="quarter" idx="5"/>
          </p:nvPr>
        </p:nvSpPr>
        <p:spPr/>
        <p:txBody>
          <a:bodyPr/>
          <a:lstStyle/>
          <a:p>
            <a:fld id="{6432DF49-5B9A-4E5E-83EC-55D76EA8A361}" type="slidenum">
              <a:rPr lang="en-KE" smtClean="0"/>
              <a:t>8</a:t>
            </a:fld>
            <a:endParaRPr lang="en-KE"/>
          </a:p>
        </p:txBody>
      </p:sp>
    </p:spTree>
    <p:extLst>
      <p:ext uri="{BB962C8B-B14F-4D97-AF65-F5344CB8AC3E}">
        <p14:creationId xmlns:p14="http://schemas.microsoft.com/office/powerpoint/2010/main" val="2155203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000000"/>
                </a:solidFill>
                <a:effectLst/>
                <a:latin typeface="Times New Roman" panose="02020603050405020304" pitchFamily="18" charset="0"/>
                <a:ea typeface="Times New Roman" panose="02020603050405020304" pitchFamily="18" charset="0"/>
              </a:rPr>
              <a:t>Fibrinolysis: </a:t>
            </a:r>
            <a:r>
              <a:rPr lang="en-US" b="0" i="0" dirty="0">
                <a:solidFill>
                  <a:srgbClr val="202124"/>
                </a:solidFill>
                <a:effectLst/>
                <a:latin typeface="arial" panose="020B0604020202020204" pitchFamily="34" charset="0"/>
              </a:rPr>
              <a:t>the enzymatic breakdown of the fibrin in blood clots.</a:t>
            </a:r>
          </a:p>
        </p:txBody>
      </p:sp>
      <p:sp>
        <p:nvSpPr>
          <p:cNvPr id="4" name="Slide Number Placeholder 3"/>
          <p:cNvSpPr>
            <a:spLocks noGrp="1"/>
          </p:cNvSpPr>
          <p:nvPr>
            <p:ph type="sldNum" sz="quarter" idx="5"/>
          </p:nvPr>
        </p:nvSpPr>
        <p:spPr/>
        <p:txBody>
          <a:bodyPr/>
          <a:lstStyle/>
          <a:p>
            <a:fld id="{6432DF49-5B9A-4E5E-83EC-55D76EA8A361}" type="slidenum">
              <a:rPr lang="en-KE" smtClean="0"/>
              <a:t>9</a:t>
            </a:fld>
            <a:endParaRPr lang="en-KE"/>
          </a:p>
        </p:txBody>
      </p:sp>
    </p:spTree>
    <p:extLst>
      <p:ext uri="{BB962C8B-B14F-4D97-AF65-F5344CB8AC3E}">
        <p14:creationId xmlns:p14="http://schemas.microsoft.com/office/powerpoint/2010/main" val="3797266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02124"/>
                </a:solidFill>
                <a:effectLst/>
                <a:latin typeface="arial" panose="020B0604020202020204" pitchFamily="34" charset="0"/>
              </a:rPr>
              <a:t>A </a:t>
            </a:r>
            <a:r>
              <a:rPr lang="en-US" b="1" i="0" dirty="0">
                <a:solidFill>
                  <a:srgbClr val="202124"/>
                </a:solidFill>
                <a:effectLst/>
                <a:latin typeface="arial" panose="020B0604020202020204" pitchFamily="34" charset="0"/>
              </a:rPr>
              <a:t>varicocele</a:t>
            </a:r>
            <a:r>
              <a:rPr lang="en-US" b="0" i="0" dirty="0">
                <a:solidFill>
                  <a:srgbClr val="202124"/>
                </a:solidFill>
                <a:effectLst/>
                <a:latin typeface="arial" panose="020B0604020202020204" pitchFamily="34" charset="0"/>
              </a:rPr>
              <a:t> is an enlargement of the veins within the loose bag of skin that holds your testicles (scrotum). A </a:t>
            </a:r>
            <a:r>
              <a:rPr lang="en-US" b="1" i="0" dirty="0">
                <a:solidFill>
                  <a:srgbClr val="202124"/>
                </a:solidFill>
                <a:effectLst/>
                <a:latin typeface="arial" panose="020B0604020202020204" pitchFamily="34" charset="0"/>
              </a:rPr>
              <a:t>varicocele</a:t>
            </a:r>
            <a:r>
              <a:rPr lang="en-US" b="0" i="0" dirty="0">
                <a:solidFill>
                  <a:srgbClr val="202124"/>
                </a:solidFill>
                <a:effectLst/>
                <a:latin typeface="arial" panose="020B0604020202020204" pitchFamily="34" charset="0"/>
              </a:rPr>
              <a:t> is similar to a varicose vein you might see in your leg. </a:t>
            </a:r>
            <a:r>
              <a:rPr lang="en-US" b="1" i="0" dirty="0">
                <a:solidFill>
                  <a:srgbClr val="202124"/>
                </a:solidFill>
                <a:effectLst/>
                <a:latin typeface="arial" panose="020B0604020202020204" pitchFamily="34" charset="0"/>
              </a:rPr>
              <a:t>Varicoceles</a:t>
            </a:r>
            <a:r>
              <a:rPr lang="en-US" b="0" i="0" dirty="0">
                <a:solidFill>
                  <a:srgbClr val="202124"/>
                </a:solidFill>
                <a:effectLst/>
                <a:latin typeface="arial" panose="020B0604020202020204" pitchFamily="34" charset="0"/>
              </a:rPr>
              <a:t> are a common cause of low sperm production and decreased sperm quality, which can cause infertility.</a:t>
            </a:r>
          </a:p>
          <a:p>
            <a:r>
              <a:rPr lang="en-US" b="1" i="0" dirty="0">
                <a:solidFill>
                  <a:srgbClr val="202124"/>
                </a:solidFill>
                <a:effectLst/>
                <a:latin typeface="arial" panose="020B0604020202020204" pitchFamily="34" charset="0"/>
              </a:rPr>
              <a:t>Membranous nephropathy</a:t>
            </a:r>
            <a:r>
              <a:rPr lang="en-US" b="0" i="0" dirty="0">
                <a:solidFill>
                  <a:srgbClr val="202124"/>
                </a:solidFill>
                <a:effectLst/>
                <a:latin typeface="arial" panose="020B0604020202020204" pitchFamily="34" charset="0"/>
              </a:rPr>
              <a:t> (MN) is a disorder where the body's immune system attacks the filtering membranes in the kidney. These membranes clean waste products from the blood. Each kidney has thousands of tiny filtering units called glomeruli.</a:t>
            </a:r>
          </a:p>
          <a:p>
            <a:r>
              <a:rPr lang="en-US" b="1" i="0" dirty="0">
                <a:solidFill>
                  <a:srgbClr val="202124"/>
                </a:solidFill>
                <a:effectLst/>
                <a:latin typeface="arial" panose="020B0604020202020204" pitchFamily="34" charset="0"/>
              </a:rPr>
              <a:t>Membranoproliferative glomerulonephritis</a:t>
            </a:r>
            <a:r>
              <a:rPr lang="en-US" b="0" i="0" dirty="0">
                <a:solidFill>
                  <a:srgbClr val="202124"/>
                </a:solidFill>
                <a:effectLst/>
                <a:latin typeface="arial" panose="020B0604020202020204" pitchFamily="34" charset="0"/>
              </a:rPr>
              <a:t> (MPGN) is a form of </a:t>
            </a:r>
            <a:r>
              <a:rPr lang="en-US" b="1" i="0" dirty="0">
                <a:solidFill>
                  <a:srgbClr val="202124"/>
                </a:solidFill>
                <a:effectLst/>
                <a:latin typeface="arial" panose="020B0604020202020204" pitchFamily="34" charset="0"/>
              </a:rPr>
              <a:t>glomerulonephritis</a:t>
            </a:r>
            <a:r>
              <a:rPr lang="en-US" b="0" i="0" dirty="0">
                <a:solidFill>
                  <a:srgbClr val="202124"/>
                </a:solidFill>
                <a:effectLst/>
                <a:latin typeface="arial" panose="020B0604020202020204" pitchFamily="34" charset="0"/>
              </a:rPr>
              <a:t> caused by an abnormal immune response. Deposits of antibodies build up in a part of the kidneys called the glomerular basement membrane. This membrane helps filter wastes and extra fluids from the blood.</a:t>
            </a:r>
          </a:p>
          <a:p>
            <a:r>
              <a:rPr lang="en-US" b="1" i="0" dirty="0">
                <a:solidFill>
                  <a:srgbClr val="202124"/>
                </a:solidFill>
                <a:effectLst/>
                <a:latin typeface="arial" panose="020B0604020202020204" pitchFamily="34" charset="0"/>
              </a:rPr>
              <a:t>Amyloidosis</a:t>
            </a:r>
            <a:r>
              <a:rPr lang="en-US" b="0" i="0" dirty="0">
                <a:solidFill>
                  <a:srgbClr val="202124"/>
                </a:solidFill>
                <a:effectLst/>
                <a:latin typeface="arial" panose="020B0604020202020204" pitchFamily="34" charset="0"/>
              </a:rPr>
              <a:t> is a rare disease that occurs when an abnormal protein, called amyloid, builds up in your organs and interferes with their normal function. Amyloid isn't normally found in the body, but it can be formed from several different types of protein.</a:t>
            </a:r>
            <a:endParaRPr lang="en-KE" dirty="0"/>
          </a:p>
        </p:txBody>
      </p:sp>
      <p:sp>
        <p:nvSpPr>
          <p:cNvPr id="4" name="Slide Number Placeholder 3"/>
          <p:cNvSpPr>
            <a:spLocks noGrp="1"/>
          </p:cNvSpPr>
          <p:nvPr>
            <p:ph type="sldNum" sz="quarter" idx="5"/>
          </p:nvPr>
        </p:nvSpPr>
        <p:spPr/>
        <p:txBody>
          <a:bodyPr/>
          <a:lstStyle/>
          <a:p>
            <a:fld id="{6432DF49-5B9A-4E5E-83EC-55D76EA8A361}" type="slidenum">
              <a:rPr lang="en-KE" smtClean="0"/>
              <a:t>10</a:t>
            </a:fld>
            <a:endParaRPr lang="en-KE"/>
          </a:p>
        </p:txBody>
      </p:sp>
    </p:spTree>
    <p:extLst>
      <p:ext uri="{BB962C8B-B14F-4D97-AF65-F5344CB8AC3E}">
        <p14:creationId xmlns:p14="http://schemas.microsoft.com/office/powerpoint/2010/main" val="2526017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Systemic lupus erythematosus</a:t>
            </a:r>
            <a:r>
              <a:rPr lang="en-US" b="0" i="0" dirty="0">
                <a:solidFill>
                  <a:srgbClr val="202124"/>
                </a:solidFill>
                <a:effectLst/>
                <a:latin typeface="arial" panose="020B0604020202020204" pitchFamily="34" charset="0"/>
              </a:rPr>
              <a:t> (</a:t>
            </a:r>
            <a:r>
              <a:rPr lang="en-US" b="1" i="0" dirty="0">
                <a:solidFill>
                  <a:srgbClr val="202124"/>
                </a:solidFill>
                <a:effectLst/>
                <a:latin typeface="arial" panose="020B0604020202020204" pitchFamily="34" charset="0"/>
              </a:rPr>
              <a:t>SLE</a:t>
            </a:r>
            <a:r>
              <a:rPr lang="en-US" b="0" i="0" dirty="0">
                <a:solidFill>
                  <a:srgbClr val="202124"/>
                </a:solidFill>
                <a:effectLst/>
                <a:latin typeface="arial" panose="020B0604020202020204" pitchFamily="34" charset="0"/>
              </a:rPr>
              <a:t>) is an autoimmune disease. In this disease, the immune system of the body mistakenly attacks healthy tissue. It can affect the skin, joints, kidneys, brain, and other organs.</a:t>
            </a:r>
          </a:p>
          <a:p>
            <a:r>
              <a:rPr lang="en-US" b="1" i="0" dirty="0">
                <a:solidFill>
                  <a:srgbClr val="202124"/>
                </a:solidFill>
                <a:effectLst/>
                <a:latin typeface="arial" panose="020B0604020202020204" pitchFamily="34" charset="0"/>
              </a:rPr>
              <a:t>Henoch</a:t>
            </a:r>
            <a:r>
              <a:rPr lang="en-US" b="0" i="0" dirty="0">
                <a:solidFill>
                  <a:srgbClr val="202124"/>
                </a:solidFill>
                <a:effectLst/>
                <a:latin typeface="arial" panose="020B0604020202020204" pitchFamily="34" charset="0"/>
              </a:rPr>
              <a:t>-</a:t>
            </a:r>
            <a:r>
              <a:rPr lang="en-US" b="1" i="0" dirty="0" err="1">
                <a:solidFill>
                  <a:srgbClr val="202124"/>
                </a:solidFill>
                <a:effectLst/>
                <a:latin typeface="arial" panose="020B0604020202020204" pitchFamily="34" charset="0"/>
              </a:rPr>
              <a:t>Schonlein</a:t>
            </a:r>
            <a:r>
              <a:rPr lang="en-US" b="1" i="0" dirty="0">
                <a:solidFill>
                  <a:srgbClr val="202124"/>
                </a:solidFill>
                <a:effectLst/>
                <a:latin typeface="arial" panose="020B0604020202020204" pitchFamily="34" charset="0"/>
              </a:rPr>
              <a:t> purpura</a:t>
            </a:r>
            <a:r>
              <a:rPr lang="en-US" b="0" i="0" dirty="0">
                <a:solidFill>
                  <a:srgbClr val="202124"/>
                </a:solidFill>
                <a:effectLst/>
                <a:latin typeface="arial" panose="020B0604020202020204" pitchFamily="34" charset="0"/>
              </a:rPr>
              <a:t> (also known as IgA vasculitis) is a disorder that causes the small blood vessels in your skin, joints, intestines, and kidneys to become inflamed and bleed. The most striking feature of this form of vasculitis is a purplish rash, typically on the lower legs and buttocks.</a:t>
            </a:r>
          </a:p>
          <a:p>
            <a:r>
              <a:rPr lang="en-US" b="1" i="0" dirty="0" err="1">
                <a:solidFill>
                  <a:srgbClr val="202124"/>
                </a:solidFill>
                <a:effectLst/>
                <a:latin typeface="arial" panose="020B0604020202020204" pitchFamily="34" charset="0"/>
              </a:rPr>
              <a:t>Vasculitides</a:t>
            </a:r>
            <a:r>
              <a:rPr lang="en-US" b="0" i="0" dirty="0">
                <a:solidFill>
                  <a:srgbClr val="202124"/>
                </a:solidFill>
                <a:effectLst/>
                <a:latin typeface="arial" panose="020B0604020202020204" pitchFamily="34" charset="0"/>
              </a:rPr>
              <a:t> are a heterogeneous group of autoimmune diseases, all characterized by inflammation of blood vessels (vasculitis) and subsequent. ischemia. and damage to the organs supplied by these vessels.</a:t>
            </a:r>
          </a:p>
          <a:p>
            <a:r>
              <a:rPr lang="en-US" b="1" i="0" dirty="0">
                <a:solidFill>
                  <a:srgbClr val="202124"/>
                </a:solidFill>
                <a:effectLst/>
                <a:latin typeface="arial" panose="020B0604020202020204" pitchFamily="34" charset="0"/>
              </a:rPr>
              <a:t>Sarcoidosis</a:t>
            </a:r>
            <a:r>
              <a:rPr lang="en-US" b="0" i="0" dirty="0">
                <a:solidFill>
                  <a:srgbClr val="202124"/>
                </a:solidFill>
                <a:effectLst/>
                <a:latin typeface="arial" panose="020B0604020202020204" pitchFamily="34" charset="0"/>
              </a:rPr>
              <a:t> is a disease characterized by the growth of tiny collections of inflammatory cells (granulomas) in any part of your body — most commonly the lungs and lymph nodes. But it can also affect the eyes, skin, heart and other organs.</a:t>
            </a:r>
            <a:endParaRPr lang="en-KE" dirty="0"/>
          </a:p>
        </p:txBody>
      </p:sp>
      <p:sp>
        <p:nvSpPr>
          <p:cNvPr id="4" name="Slide Number Placeholder 3"/>
          <p:cNvSpPr>
            <a:spLocks noGrp="1"/>
          </p:cNvSpPr>
          <p:nvPr>
            <p:ph type="sldNum" sz="quarter" idx="5"/>
          </p:nvPr>
        </p:nvSpPr>
        <p:spPr/>
        <p:txBody>
          <a:bodyPr/>
          <a:lstStyle/>
          <a:p>
            <a:fld id="{6432DF49-5B9A-4E5E-83EC-55D76EA8A361}" type="slidenum">
              <a:rPr lang="en-KE" smtClean="0"/>
              <a:t>13</a:t>
            </a:fld>
            <a:endParaRPr lang="en-KE"/>
          </a:p>
        </p:txBody>
      </p:sp>
    </p:spTree>
    <p:extLst>
      <p:ext uri="{BB962C8B-B14F-4D97-AF65-F5344CB8AC3E}">
        <p14:creationId xmlns:p14="http://schemas.microsoft.com/office/powerpoint/2010/main" val="3207558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Alport syndrome</a:t>
            </a:r>
            <a:r>
              <a:rPr lang="en-US" b="0" i="0" dirty="0">
                <a:solidFill>
                  <a:srgbClr val="202124"/>
                </a:solidFill>
                <a:effectLst/>
                <a:latin typeface="arial" panose="020B0604020202020204" pitchFamily="34" charset="0"/>
              </a:rPr>
              <a:t> is a genetic condition characterized by kidney </a:t>
            </a:r>
            <a:r>
              <a:rPr lang="en-US" b="1" i="0" dirty="0">
                <a:solidFill>
                  <a:srgbClr val="202124"/>
                </a:solidFill>
                <a:effectLst/>
                <a:latin typeface="arial" panose="020B0604020202020204" pitchFamily="34" charset="0"/>
              </a:rPr>
              <a:t>disease</a:t>
            </a:r>
            <a:r>
              <a:rPr lang="en-US" b="0" i="0" dirty="0">
                <a:solidFill>
                  <a:srgbClr val="202124"/>
                </a:solidFill>
                <a:effectLst/>
                <a:latin typeface="arial" panose="020B0604020202020204" pitchFamily="34" charset="0"/>
              </a:rPr>
              <a:t>, hearing loss, and eye abnormalities. People with </a:t>
            </a:r>
            <a:r>
              <a:rPr lang="en-US" b="1" i="0" dirty="0">
                <a:solidFill>
                  <a:srgbClr val="202124"/>
                </a:solidFill>
                <a:effectLst/>
                <a:latin typeface="arial" panose="020B0604020202020204" pitchFamily="34" charset="0"/>
              </a:rPr>
              <a:t>Alport syndrome</a:t>
            </a:r>
            <a:r>
              <a:rPr lang="en-US" b="0" i="0" dirty="0">
                <a:solidFill>
                  <a:srgbClr val="202124"/>
                </a:solidFill>
                <a:effectLst/>
                <a:latin typeface="arial" panose="020B0604020202020204" pitchFamily="34" charset="0"/>
              </a:rPr>
              <a:t> experience progressive loss of kidney function. Almost all affected individuals have blood in their urine (hematuria), which indicates abnormal functioning of the kidneys.</a:t>
            </a:r>
          </a:p>
          <a:p>
            <a:r>
              <a:rPr lang="en-US" b="1" i="0" dirty="0">
                <a:solidFill>
                  <a:srgbClr val="202124"/>
                </a:solidFill>
                <a:effectLst/>
                <a:latin typeface="arial" panose="020B0604020202020204" pitchFamily="34" charset="0"/>
              </a:rPr>
              <a:t>Nail</a:t>
            </a:r>
            <a:r>
              <a:rPr lang="en-US" b="0" i="0" dirty="0">
                <a:solidFill>
                  <a:srgbClr val="202124"/>
                </a:solidFill>
                <a:effectLst/>
                <a:latin typeface="arial" panose="020B0604020202020204" pitchFamily="34" charset="0"/>
              </a:rPr>
              <a:t>–</a:t>
            </a:r>
            <a:r>
              <a:rPr lang="en-US" b="1" i="0" dirty="0">
                <a:solidFill>
                  <a:srgbClr val="202124"/>
                </a:solidFill>
                <a:effectLst/>
                <a:latin typeface="arial" panose="020B0604020202020204" pitchFamily="34" charset="0"/>
              </a:rPr>
              <a:t>patella syndrome</a:t>
            </a:r>
            <a:r>
              <a:rPr lang="en-US" b="0" i="0" dirty="0">
                <a:solidFill>
                  <a:srgbClr val="202124"/>
                </a:solidFill>
                <a:effectLst/>
                <a:latin typeface="arial" panose="020B0604020202020204" pitchFamily="34" charset="0"/>
              </a:rPr>
              <a:t> is a genetic </a:t>
            </a:r>
            <a:r>
              <a:rPr lang="en-US" b="1" i="0" dirty="0">
                <a:solidFill>
                  <a:srgbClr val="202124"/>
                </a:solidFill>
                <a:effectLst/>
                <a:latin typeface="arial" panose="020B0604020202020204" pitchFamily="34" charset="0"/>
              </a:rPr>
              <a:t>disorder</a:t>
            </a:r>
            <a:r>
              <a:rPr lang="en-US" b="0" i="0" dirty="0">
                <a:solidFill>
                  <a:srgbClr val="202124"/>
                </a:solidFill>
                <a:effectLst/>
                <a:latin typeface="arial" panose="020B0604020202020204" pitchFamily="34" charset="0"/>
              </a:rPr>
              <a:t> that results in small, poorly developed </a:t>
            </a:r>
            <a:r>
              <a:rPr lang="en-US" b="1" i="0" dirty="0">
                <a:solidFill>
                  <a:srgbClr val="202124"/>
                </a:solidFill>
                <a:effectLst/>
                <a:latin typeface="arial" panose="020B0604020202020204" pitchFamily="34" charset="0"/>
              </a:rPr>
              <a:t>nails</a:t>
            </a:r>
            <a:r>
              <a:rPr lang="en-US" b="0" i="0" dirty="0">
                <a:solidFill>
                  <a:srgbClr val="202124"/>
                </a:solidFill>
                <a:effectLst/>
                <a:latin typeface="arial" panose="020B0604020202020204" pitchFamily="34" charset="0"/>
              </a:rPr>
              <a:t> and kneecaps, but can also affect many other areas of the body, such as the elbows, chest, and hips.</a:t>
            </a:r>
          </a:p>
          <a:p>
            <a:endParaRPr lang="en-KE" dirty="0"/>
          </a:p>
        </p:txBody>
      </p:sp>
      <p:sp>
        <p:nvSpPr>
          <p:cNvPr id="4" name="Slide Number Placeholder 3"/>
          <p:cNvSpPr>
            <a:spLocks noGrp="1"/>
          </p:cNvSpPr>
          <p:nvPr>
            <p:ph type="sldNum" sz="quarter" idx="5"/>
          </p:nvPr>
        </p:nvSpPr>
        <p:spPr/>
        <p:txBody>
          <a:bodyPr/>
          <a:lstStyle/>
          <a:p>
            <a:fld id="{6432DF49-5B9A-4E5E-83EC-55D76EA8A361}" type="slidenum">
              <a:rPr lang="en-KE" smtClean="0"/>
              <a:t>14</a:t>
            </a:fld>
            <a:endParaRPr lang="en-KE"/>
          </a:p>
        </p:txBody>
      </p:sp>
    </p:spTree>
    <p:extLst>
      <p:ext uri="{BB962C8B-B14F-4D97-AF65-F5344CB8AC3E}">
        <p14:creationId xmlns:p14="http://schemas.microsoft.com/office/powerpoint/2010/main" val="4105697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Xanthelasma</a:t>
            </a:r>
            <a:r>
              <a:rPr lang="en-US" b="0" i="0" dirty="0">
                <a:solidFill>
                  <a:srgbClr val="202124"/>
                </a:solidFill>
                <a:effectLst/>
                <a:latin typeface="arial" panose="020B0604020202020204" pitchFamily="34" charset="0"/>
              </a:rPr>
              <a:t> (also known as </a:t>
            </a:r>
            <a:r>
              <a:rPr lang="en-US" b="1" i="0" dirty="0">
                <a:solidFill>
                  <a:srgbClr val="202124"/>
                </a:solidFill>
                <a:effectLst/>
                <a:latin typeface="arial" panose="020B0604020202020204" pitchFamily="34" charset="0"/>
              </a:rPr>
              <a:t>xanthelasma</a:t>
            </a:r>
            <a:r>
              <a:rPr lang="en-US" b="0" i="0" dirty="0">
                <a:solidFill>
                  <a:srgbClr val="202124"/>
                </a:solidFill>
                <a:effectLst/>
                <a:latin typeface="arial" panose="020B0604020202020204" pitchFamily="34" charset="0"/>
              </a:rPr>
              <a:t> palpebra) is a well-circumscribed flat or slightly elevated yellowish growth that typically occurs on or around the eyelids. It is made up of cholesterol deposits that accumulate underneath the skin and is usually an obvious clinical diagnosis.</a:t>
            </a:r>
          </a:p>
          <a:p>
            <a:r>
              <a:rPr lang="en-US" b="1" i="0" dirty="0">
                <a:solidFill>
                  <a:srgbClr val="202124"/>
                </a:solidFill>
                <a:effectLst/>
                <a:latin typeface="arial" panose="020B0604020202020204" pitchFamily="34" charset="0"/>
              </a:rPr>
              <a:t>xanthomas or</a:t>
            </a:r>
            <a:r>
              <a:rPr lang="en-US" b="0" i="0" dirty="0">
                <a:solidFill>
                  <a:srgbClr val="202124"/>
                </a:solidFill>
                <a:effectLst/>
                <a:latin typeface="arial" panose="020B0604020202020204" pitchFamily="34" charset="0"/>
              </a:rPr>
              <a:t> </a:t>
            </a:r>
            <a:r>
              <a:rPr lang="en-US" b="1" i="0" dirty="0">
                <a:solidFill>
                  <a:srgbClr val="202124"/>
                </a:solidFill>
                <a:effectLst/>
                <a:latin typeface="arial" panose="020B0604020202020204" pitchFamily="34" charset="0"/>
              </a:rPr>
              <a:t>xanthomata</a:t>
            </a:r>
            <a:r>
              <a:rPr lang="en-US" b="0" i="0" dirty="0">
                <a:solidFill>
                  <a:srgbClr val="202124"/>
                </a:solidFill>
                <a:effectLst/>
                <a:latin typeface="arial" panose="020B0604020202020204" pitchFamily="34" charset="0"/>
              </a:rPr>
              <a:t> (condition: </a:t>
            </a:r>
            <a:r>
              <a:rPr lang="en-US" b="1" i="0" dirty="0" err="1">
                <a:solidFill>
                  <a:srgbClr val="202124"/>
                </a:solidFill>
                <a:effectLst/>
                <a:latin typeface="arial" panose="020B0604020202020204" pitchFamily="34" charset="0"/>
              </a:rPr>
              <a:t>xanthomatosis</a:t>
            </a:r>
            <a:r>
              <a:rPr lang="en-US" b="0" i="0" dirty="0">
                <a:solidFill>
                  <a:srgbClr val="202124"/>
                </a:solidFill>
                <a:effectLst/>
                <a:latin typeface="arial" panose="020B0604020202020204" pitchFamily="34" charset="0"/>
              </a:rPr>
              <a:t>), 'yellow', is a deposition of yellowish cholesterol-rich material that can appear anywhere in the body in various disease states. They are cutaneous manifestations of lipidosis in which lipids accumulate in large foam cells within the skin.</a:t>
            </a:r>
            <a:endParaRPr lang="en-KE" dirty="0"/>
          </a:p>
        </p:txBody>
      </p:sp>
      <p:sp>
        <p:nvSpPr>
          <p:cNvPr id="4" name="Slide Number Placeholder 3"/>
          <p:cNvSpPr>
            <a:spLocks noGrp="1"/>
          </p:cNvSpPr>
          <p:nvPr>
            <p:ph type="sldNum" sz="quarter" idx="5"/>
          </p:nvPr>
        </p:nvSpPr>
        <p:spPr/>
        <p:txBody>
          <a:bodyPr/>
          <a:lstStyle/>
          <a:p>
            <a:fld id="{6432DF49-5B9A-4E5E-83EC-55D76EA8A361}" type="slidenum">
              <a:rPr lang="en-KE" smtClean="0"/>
              <a:t>17</a:t>
            </a:fld>
            <a:endParaRPr lang="en-KE"/>
          </a:p>
        </p:txBody>
      </p:sp>
    </p:spTree>
    <p:extLst>
      <p:ext uri="{BB962C8B-B14F-4D97-AF65-F5344CB8AC3E}">
        <p14:creationId xmlns:p14="http://schemas.microsoft.com/office/powerpoint/2010/main" val="2626825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C60DC-6E9E-4418-ADC8-064C347954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KE"/>
          </a:p>
        </p:txBody>
      </p:sp>
      <p:sp>
        <p:nvSpPr>
          <p:cNvPr id="3" name="Subtitle 2">
            <a:extLst>
              <a:ext uri="{FF2B5EF4-FFF2-40B4-BE49-F238E27FC236}">
                <a16:creationId xmlns:a16="http://schemas.microsoft.com/office/drawing/2014/main" id="{E8DEA441-95DE-41C9-936F-252D593305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KE"/>
          </a:p>
        </p:txBody>
      </p:sp>
      <p:sp>
        <p:nvSpPr>
          <p:cNvPr id="4" name="Date Placeholder 3">
            <a:extLst>
              <a:ext uri="{FF2B5EF4-FFF2-40B4-BE49-F238E27FC236}">
                <a16:creationId xmlns:a16="http://schemas.microsoft.com/office/drawing/2014/main" id="{F8478EFD-2D06-46D0-931B-D481AFE32611}"/>
              </a:ext>
            </a:extLst>
          </p:cNvPr>
          <p:cNvSpPr>
            <a:spLocks noGrp="1"/>
          </p:cNvSpPr>
          <p:nvPr>
            <p:ph type="dt" sz="half" idx="10"/>
          </p:nvPr>
        </p:nvSpPr>
        <p:spPr/>
        <p:txBody>
          <a:bodyPr/>
          <a:lstStyle/>
          <a:p>
            <a:fld id="{7642D7D4-0E77-4867-BD81-FD39D7B2A890}" type="datetimeFigureOut">
              <a:rPr lang="en-KE" smtClean="0"/>
              <a:t>15/06/2021</a:t>
            </a:fld>
            <a:endParaRPr lang="en-KE"/>
          </a:p>
        </p:txBody>
      </p:sp>
      <p:sp>
        <p:nvSpPr>
          <p:cNvPr id="5" name="Footer Placeholder 4">
            <a:extLst>
              <a:ext uri="{FF2B5EF4-FFF2-40B4-BE49-F238E27FC236}">
                <a16:creationId xmlns:a16="http://schemas.microsoft.com/office/drawing/2014/main" id="{FA8379B7-06CF-41B9-BF7A-86B35B3EDC29}"/>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8C3B57E1-791F-49CF-A248-CD04C94082CF}"/>
              </a:ext>
            </a:extLst>
          </p:cNvPr>
          <p:cNvSpPr>
            <a:spLocks noGrp="1"/>
          </p:cNvSpPr>
          <p:nvPr>
            <p:ph type="sldNum" sz="quarter" idx="12"/>
          </p:nvPr>
        </p:nvSpPr>
        <p:spPr/>
        <p:txBody>
          <a:bodyPr/>
          <a:lstStyle/>
          <a:p>
            <a:fld id="{52C90B13-D909-44AB-935D-F28DB326DEB9}" type="slidenum">
              <a:rPr lang="en-KE" smtClean="0"/>
              <a:t>‹#›</a:t>
            </a:fld>
            <a:endParaRPr lang="en-KE"/>
          </a:p>
        </p:txBody>
      </p:sp>
    </p:spTree>
    <p:extLst>
      <p:ext uri="{BB962C8B-B14F-4D97-AF65-F5344CB8AC3E}">
        <p14:creationId xmlns:p14="http://schemas.microsoft.com/office/powerpoint/2010/main" val="282407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2D0BC-2FB3-4FFF-9B34-8074B9AF21AB}"/>
              </a:ext>
            </a:extLst>
          </p:cNvPr>
          <p:cNvSpPr>
            <a:spLocks noGrp="1"/>
          </p:cNvSpPr>
          <p:nvPr>
            <p:ph type="title"/>
          </p:nvPr>
        </p:nvSpPr>
        <p:spPr/>
        <p:txBody>
          <a:bodyPr/>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75E2EEE2-75F1-440E-9243-F207E12ED2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C0D630BC-C98A-40EA-8481-295FA428AB0C}"/>
              </a:ext>
            </a:extLst>
          </p:cNvPr>
          <p:cNvSpPr>
            <a:spLocks noGrp="1"/>
          </p:cNvSpPr>
          <p:nvPr>
            <p:ph type="dt" sz="half" idx="10"/>
          </p:nvPr>
        </p:nvSpPr>
        <p:spPr/>
        <p:txBody>
          <a:bodyPr/>
          <a:lstStyle/>
          <a:p>
            <a:fld id="{7642D7D4-0E77-4867-BD81-FD39D7B2A890}" type="datetimeFigureOut">
              <a:rPr lang="en-KE" smtClean="0"/>
              <a:t>15/06/2021</a:t>
            </a:fld>
            <a:endParaRPr lang="en-KE"/>
          </a:p>
        </p:txBody>
      </p:sp>
      <p:sp>
        <p:nvSpPr>
          <p:cNvPr id="5" name="Footer Placeholder 4">
            <a:extLst>
              <a:ext uri="{FF2B5EF4-FFF2-40B4-BE49-F238E27FC236}">
                <a16:creationId xmlns:a16="http://schemas.microsoft.com/office/drawing/2014/main" id="{FCE8541D-24F9-4A71-9CA4-6CC8708A7CE7}"/>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A6B34C77-A58A-47BA-BF34-02D2B2E799D8}"/>
              </a:ext>
            </a:extLst>
          </p:cNvPr>
          <p:cNvSpPr>
            <a:spLocks noGrp="1"/>
          </p:cNvSpPr>
          <p:nvPr>
            <p:ph type="sldNum" sz="quarter" idx="12"/>
          </p:nvPr>
        </p:nvSpPr>
        <p:spPr/>
        <p:txBody>
          <a:bodyPr/>
          <a:lstStyle/>
          <a:p>
            <a:fld id="{52C90B13-D909-44AB-935D-F28DB326DEB9}" type="slidenum">
              <a:rPr lang="en-KE" smtClean="0"/>
              <a:t>‹#›</a:t>
            </a:fld>
            <a:endParaRPr lang="en-KE"/>
          </a:p>
        </p:txBody>
      </p:sp>
    </p:spTree>
    <p:extLst>
      <p:ext uri="{BB962C8B-B14F-4D97-AF65-F5344CB8AC3E}">
        <p14:creationId xmlns:p14="http://schemas.microsoft.com/office/powerpoint/2010/main" val="904183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9D8F7D-4778-4F2D-8191-D784C859EDD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524447E4-0DAA-4FA3-AD33-7D3317968D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7F1FD47E-B0A9-4CE2-9EB2-A5A296656CA2}"/>
              </a:ext>
            </a:extLst>
          </p:cNvPr>
          <p:cNvSpPr>
            <a:spLocks noGrp="1"/>
          </p:cNvSpPr>
          <p:nvPr>
            <p:ph type="dt" sz="half" idx="10"/>
          </p:nvPr>
        </p:nvSpPr>
        <p:spPr/>
        <p:txBody>
          <a:bodyPr/>
          <a:lstStyle/>
          <a:p>
            <a:fld id="{7642D7D4-0E77-4867-BD81-FD39D7B2A890}" type="datetimeFigureOut">
              <a:rPr lang="en-KE" smtClean="0"/>
              <a:t>15/06/2021</a:t>
            </a:fld>
            <a:endParaRPr lang="en-KE"/>
          </a:p>
        </p:txBody>
      </p:sp>
      <p:sp>
        <p:nvSpPr>
          <p:cNvPr id="5" name="Footer Placeholder 4">
            <a:extLst>
              <a:ext uri="{FF2B5EF4-FFF2-40B4-BE49-F238E27FC236}">
                <a16:creationId xmlns:a16="http://schemas.microsoft.com/office/drawing/2014/main" id="{D64D66BD-3335-4ACC-A14D-EC13B7B0F40E}"/>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EFC72465-9928-4D4E-A23F-47E3787A1A74}"/>
              </a:ext>
            </a:extLst>
          </p:cNvPr>
          <p:cNvSpPr>
            <a:spLocks noGrp="1"/>
          </p:cNvSpPr>
          <p:nvPr>
            <p:ph type="sldNum" sz="quarter" idx="12"/>
          </p:nvPr>
        </p:nvSpPr>
        <p:spPr/>
        <p:txBody>
          <a:bodyPr/>
          <a:lstStyle/>
          <a:p>
            <a:fld id="{52C90B13-D909-44AB-935D-F28DB326DEB9}" type="slidenum">
              <a:rPr lang="en-KE" smtClean="0"/>
              <a:t>‹#›</a:t>
            </a:fld>
            <a:endParaRPr lang="en-KE"/>
          </a:p>
        </p:txBody>
      </p:sp>
    </p:spTree>
    <p:extLst>
      <p:ext uri="{BB962C8B-B14F-4D97-AF65-F5344CB8AC3E}">
        <p14:creationId xmlns:p14="http://schemas.microsoft.com/office/powerpoint/2010/main" val="2438551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36007-3736-42CD-B1F8-9961132A38FB}"/>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9A926F01-621A-4021-91EA-91523358DE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13EDEC1C-54A7-45EB-84B3-BD0D36713FF4}"/>
              </a:ext>
            </a:extLst>
          </p:cNvPr>
          <p:cNvSpPr>
            <a:spLocks noGrp="1"/>
          </p:cNvSpPr>
          <p:nvPr>
            <p:ph type="dt" sz="half" idx="10"/>
          </p:nvPr>
        </p:nvSpPr>
        <p:spPr/>
        <p:txBody>
          <a:bodyPr/>
          <a:lstStyle/>
          <a:p>
            <a:fld id="{7642D7D4-0E77-4867-BD81-FD39D7B2A890}" type="datetimeFigureOut">
              <a:rPr lang="en-KE" smtClean="0"/>
              <a:t>15/06/2021</a:t>
            </a:fld>
            <a:endParaRPr lang="en-KE"/>
          </a:p>
        </p:txBody>
      </p:sp>
      <p:sp>
        <p:nvSpPr>
          <p:cNvPr id="5" name="Footer Placeholder 4">
            <a:extLst>
              <a:ext uri="{FF2B5EF4-FFF2-40B4-BE49-F238E27FC236}">
                <a16:creationId xmlns:a16="http://schemas.microsoft.com/office/drawing/2014/main" id="{01F99E01-CC59-4154-80E7-6372C15FFF9D}"/>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829D8BAA-F9E5-45CA-93C8-968C57522BE5}"/>
              </a:ext>
            </a:extLst>
          </p:cNvPr>
          <p:cNvSpPr>
            <a:spLocks noGrp="1"/>
          </p:cNvSpPr>
          <p:nvPr>
            <p:ph type="sldNum" sz="quarter" idx="12"/>
          </p:nvPr>
        </p:nvSpPr>
        <p:spPr/>
        <p:txBody>
          <a:bodyPr/>
          <a:lstStyle/>
          <a:p>
            <a:fld id="{52C90B13-D909-44AB-935D-F28DB326DEB9}" type="slidenum">
              <a:rPr lang="en-KE" smtClean="0"/>
              <a:t>‹#›</a:t>
            </a:fld>
            <a:endParaRPr lang="en-KE"/>
          </a:p>
        </p:txBody>
      </p:sp>
    </p:spTree>
    <p:extLst>
      <p:ext uri="{BB962C8B-B14F-4D97-AF65-F5344CB8AC3E}">
        <p14:creationId xmlns:p14="http://schemas.microsoft.com/office/powerpoint/2010/main" val="665752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81AF8-CD30-45A8-9254-92F08CD5D5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KE"/>
          </a:p>
        </p:txBody>
      </p:sp>
      <p:sp>
        <p:nvSpPr>
          <p:cNvPr id="3" name="Text Placeholder 2">
            <a:extLst>
              <a:ext uri="{FF2B5EF4-FFF2-40B4-BE49-F238E27FC236}">
                <a16:creationId xmlns:a16="http://schemas.microsoft.com/office/drawing/2014/main" id="{7A56135F-2C15-48F7-9FC9-5A1E900D80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573C20-7920-4511-A71A-CC9FA5FBFC41}"/>
              </a:ext>
            </a:extLst>
          </p:cNvPr>
          <p:cNvSpPr>
            <a:spLocks noGrp="1"/>
          </p:cNvSpPr>
          <p:nvPr>
            <p:ph type="dt" sz="half" idx="10"/>
          </p:nvPr>
        </p:nvSpPr>
        <p:spPr/>
        <p:txBody>
          <a:bodyPr/>
          <a:lstStyle/>
          <a:p>
            <a:fld id="{7642D7D4-0E77-4867-BD81-FD39D7B2A890}" type="datetimeFigureOut">
              <a:rPr lang="en-KE" smtClean="0"/>
              <a:t>15/06/2021</a:t>
            </a:fld>
            <a:endParaRPr lang="en-KE"/>
          </a:p>
        </p:txBody>
      </p:sp>
      <p:sp>
        <p:nvSpPr>
          <p:cNvPr id="5" name="Footer Placeholder 4">
            <a:extLst>
              <a:ext uri="{FF2B5EF4-FFF2-40B4-BE49-F238E27FC236}">
                <a16:creationId xmlns:a16="http://schemas.microsoft.com/office/drawing/2014/main" id="{AC244886-165A-4108-B10A-265AB16D6A28}"/>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3BE37A27-2E41-482E-B64D-D52084880230}"/>
              </a:ext>
            </a:extLst>
          </p:cNvPr>
          <p:cNvSpPr>
            <a:spLocks noGrp="1"/>
          </p:cNvSpPr>
          <p:nvPr>
            <p:ph type="sldNum" sz="quarter" idx="12"/>
          </p:nvPr>
        </p:nvSpPr>
        <p:spPr/>
        <p:txBody>
          <a:bodyPr/>
          <a:lstStyle/>
          <a:p>
            <a:fld id="{52C90B13-D909-44AB-935D-F28DB326DEB9}" type="slidenum">
              <a:rPr lang="en-KE" smtClean="0"/>
              <a:t>‹#›</a:t>
            </a:fld>
            <a:endParaRPr lang="en-KE"/>
          </a:p>
        </p:txBody>
      </p:sp>
    </p:spTree>
    <p:extLst>
      <p:ext uri="{BB962C8B-B14F-4D97-AF65-F5344CB8AC3E}">
        <p14:creationId xmlns:p14="http://schemas.microsoft.com/office/powerpoint/2010/main" val="2591548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BE200-6341-4043-AF68-CB138BE0C09F}"/>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8F15D756-1234-4066-8B65-D26DB1BB63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Content Placeholder 3">
            <a:extLst>
              <a:ext uri="{FF2B5EF4-FFF2-40B4-BE49-F238E27FC236}">
                <a16:creationId xmlns:a16="http://schemas.microsoft.com/office/drawing/2014/main" id="{E8185153-2AC6-459D-8A0E-916D0997CC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Date Placeholder 4">
            <a:extLst>
              <a:ext uri="{FF2B5EF4-FFF2-40B4-BE49-F238E27FC236}">
                <a16:creationId xmlns:a16="http://schemas.microsoft.com/office/drawing/2014/main" id="{B511ED02-ADE4-47AB-BC29-E5C6BB846A2C}"/>
              </a:ext>
            </a:extLst>
          </p:cNvPr>
          <p:cNvSpPr>
            <a:spLocks noGrp="1"/>
          </p:cNvSpPr>
          <p:nvPr>
            <p:ph type="dt" sz="half" idx="10"/>
          </p:nvPr>
        </p:nvSpPr>
        <p:spPr/>
        <p:txBody>
          <a:bodyPr/>
          <a:lstStyle/>
          <a:p>
            <a:fld id="{7642D7D4-0E77-4867-BD81-FD39D7B2A890}" type="datetimeFigureOut">
              <a:rPr lang="en-KE" smtClean="0"/>
              <a:t>15/06/2021</a:t>
            </a:fld>
            <a:endParaRPr lang="en-KE"/>
          </a:p>
        </p:txBody>
      </p:sp>
      <p:sp>
        <p:nvSpPr>
          <p:cNvPr id="6" name="Footer Placeholder 5">
            <a:extLst>
              <a:ext uri="{FF2B5EF4-FFF2-40B4-BE49-F238E27FC236}">
                <a16:creationId xmlns:a16="http://schemas.microsoft.com/office/drawing/2014/main" id="{9D644943-4E97-417E-8E26-15CF93AE4F66}"/>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4E776314-E672-48B9-99AB-2C0EE6085CB2}"/>
              </a:ext>
            </a:extLst>
          </p:cNvPr>
          <p:cNvSpPr>
            <a:spLocks noGrp="1"/>
          </p:cNvSpPr>
          <p:nvPr>
            <p:ph type="sldNum" sz="quarter" idx="12"/>
          </p:nvPr>
        </p:nvSpPr>
        <p:spPr/>
        <p:txBody>
          <a:bodyPr/>
          <a:lstStyle/>
          <a:p>
            <a:fld id="{52C90B13-D909-44AB-935D-F28DB326DEB9}" type="slidenum">
              <a:rPr lang="en-KE" smtClean="0"/>
              <a:t>‹#›</a:t>
            </a:fld>
            <a:endParaRPr lang="en-KE"/>
          </a:p>
        </p:txBody>
      </p:sp>
    </p:spTree>
    <p:extLst>
      <p:ext uri="{BB962C8B-B14F-4D97-AF65-F5344CB8AC3E}">
        <p14:creationId xmlns:p14="http://schemas.microsoft.com/office/powerpoint/2010/main" val="3175386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8D697-D570-4461-BFF8-1931E3C47AA0}"/>
              </a:ext>
            </a:extLst>
          </p:cNvPr>
          <p:cNvSpPr>
            <a:spLocks noGrp="1"/>
          </p:cNvSpPr>
          <p:nvPr>
            <p:ph type="title"/>
          </p:nvPr>
        </p:nvSpPr>
        <p:spPr>
          <a:xfrm>
            <a:off x="839788" y="365125"/>
            <a:ext cx="10515600" cy="1325563"/>
          </a:xfrm>
        </p:spPr>
        <p:txBody>
          <a:bodyPr/>
          <a:lstStyle/>
          <a:p>
            <a:r>
              <a:rPr lang="en-US"/>
              <a:t>Click to edit Master title style</a:t>
            </a:r>
            <a:endParaRPr lang="en-KE"/>
          </a:p>
        </p:txBody>
      </p:sp>
      <p:sp>
        <p:nvSpPr>
          <p:cNvPr id="3" name="Text Placeholder 2">
            <a:extLst>
              <a:ext uri="{FF2B5EF4-FFF2-40B4-BE49-F238E27FC236}">
                <a16:creationId xmlns:a16="http://schemas.microsoft.com/office/drawing/2014/main" id="{2663D6E9-1727-4090-B357-7E89364D37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E3C391-F265-419E-9E0C-0E3860462B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Text Placeholder 4">
            <a:extLst>
              <a:ext uri="{FF2B5EF4-FFF2-40B4-BE49-F238E27FC236}">
                <a16:creationId xmlns:a16="http://schemas.microsoft.com/office/drawing/2014/main" id="{9A32FA7A-EEBB-4C25-9B55-0D4B795926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CDA76A-4E32-47A7-8D51-1DFD3CB8EB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7" name="Date Placeholder 6">
            <a:extLst>
              <a:ext uri="{FF2B5EF4-FFF2-40B4-BE49-F238E27FC236}">
                <a16:creationId xmlns:a16="http://schemas.microsoft.com/office/drawing/2014/main" id="{7892653E-15D9-49EB-B731-CD00391EE909}"/>
              </a:ext>
            </a:extLst>
          </p:cNvPr>
          <p:cNvSpPr>
            <a:spLocks noGrp="1"/>
          </p:cNvSpPr>
          <p:nvPr>
            <p:ph type="dt" sz="half" idx="10"/>
          </p:nvPr>
        </p:nvSpPr>
        <p:spPr/>
        <p:txBody>
          <a:bodyPr/>
          <a:lstStyle/>
          <a:p>
            <a:fld id="{7642D7D4-0E77-4867-BD81-FD39D7B2A890}" type="datetimeFigureOut">
              <a:rPr lang="en-KE" smtClean="0"/>
              <a:t>15/06/2021</a:t>
            </a:fld>
            <a:endParaRPr lang="en-KE"/>
          </a:p>
        </p:txBody>
      </p:sp>
      <p:sp>
        <p:nvSpPr>
          <p:cNvPr id="8" name="Footer Placeholder 7">
            <a:extLst>
              <a:ext uri="{FF2B5EF4-FFF2-40B4-BE49-F238E27FC236}">
                <a16:creationId xmlns:a16="http://schemas.microsoft.com/office/drawing/2014/main" id="{B93C9B89-D876-42D3-8E40-927B11E04459}"/>
              </a:ext>
            </a:extLst>
          </p:cNvPr>
          <p:cNvSpPr>
            <a:spLocks noGrp="1"/>
          </p:cNvSpPr>
          <p:nvPr>
            <p:ph type="ftr" sz="quarter" idx="11"/>
          </p:nvPr>
        </p:nvSpPr>
        <p:spPr/>
        <p:txBody>
          <a:bodyPr/>
          <a:lstStyle/>
          <a:p>
            <a:endParaRPr lang="en-KE"/>
          </a:p>
        </p:txBody>
      </p:sp>
      <p:sp>
        <p:nvSpPr>
          <p:cNvPr id="9" name="Slide Number Placeholder 8">
            <a:extLst>
              <a:ext uri="{FF2B5EF4-FFF2-40B4-BE49-F238E27FC236}">
                <a16:creationId xmlns:a16="http://schemas.microsoft.com/office/drawing/2014/main" id="{EC3DE9FC-7B51-4E6B-A6B4-283E231C44A6}"/>
              </a:ext>
            </a:extLst>
          </p:cNvPr>
          <p:cNvSpPr>
            <a:spLocks noGrp="1"/>
          </p:cNvSpPr>
          <p:nvPr>
            <p:ph type="sldNum" sz="quarter" idx="12"/>
          </p:nvPr>
        </p:nvSpPr>
        <p:spPr/>
        <p:txBody>
          <a:bodyPr/>
          <a:lstStyle/>
          <a:p>
            <a:fld id="{52C90B13-D909-44AB-935D-F28DB326DEB9}" type="slidenum">
              <a:rPr lang="en-KE" smtClean="0"/>
              <a:t>‹#›</a:t>
            </a:fld>
            <a:endParaRPr lang="en-KE"/>
          </a:p>
        </p:txBody>
      </p:sp>
    </p:spTree>
    <p:extLst>
      <p:ext uri="{BB962C8B-B14F-4D97-AF65-F5344CB8AC3E}">
        <p14:creationId xmlns:p14="http://schemas.microsoft.com/office/powerpoint/2010/main" val="218571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E3A20-1E35-4166-9852-F5498034B724}"/>
              </a:ext>
            </a:extLst>
          </p:cNvPr>
          <p:cNvSpPr>
            <a:spLocks noGrp="1"/>
          </p:cNvSpPr>
          <p:nvPr>
            <p:ph type="title"/>
          </p:nvPr>
        </p:nvSpPr>
        <p:spPr/>
        <p:txBody>
          <a:bodyPr/>
          <a:lstStyle/>
          <a:p>
            <a:r>
              <a:rPr lang="en-US"/>
              <a:t>Click to edit Master title style</a:t>
            </a:r>
            <a:endParaRPr lang="en-KE"/>
          </a:p>
        </p:txBody>
      </p:sp>
      <p:sp>
        <p:nvSpPr>
          <p:cNvPr id="3" name="Date Placeholder 2">
            <a:extLst>
              <a:ext uri="{FF2B5EF4-FFF2-40B4-BE49-F238E27FC236}">
                <a16:creationId xmlns:a16="http://schemas.microsoft.com/office/drawing/2014/main" id="{D6BC3481-0D6F-4207-8046-CAE0FEFB88EE}"/>
              </a:ext>
            </a:extLst>
          </p:cNvPr>
          <p:cNvSpPr>
            <a:spLocks noGrp="1"/>
          </p:cNvSpPr>
          <p:nvPr>
            <p:ph type="dt" sz="half" idx="10"/>
          </p:nvPr>
        </p:nvSpPr>
        <p:spPr/>
        <p:txBody>
          <a:bodyPr/>
          <a:lstStyle/>
          <a:p>
            <a:fld id="{7642D7D4-0E77-4867-BD81-FD39D7B2A890}" type="datetimeFigureOut">
              <a:rPr lang="en-KE" smtClean="0"/>
              <a:t>15/06/2021</a:t>
            </a:fld>
            <a:endParaRPr lang="en-KE"/>
          </a:p>
        </p:txBody>
      </p:sp>
      <p:sp>
        <p:nvSpPr>
          <p:cNvPr id="4" name="Footer Placeholder 3">
            <a:extLst>
              <a:ext uri="{FF2B5EF4-FFF2-40B4-BE49-F238E27FC236}">
                <a16:creationId xmlns:a16="http://schemas.microsoft.com/office/drawing/2014/main" id="{E1023872-75F7-45D1-BF7C-75C74FDBFD5F}"/>
              </a:ext>
            </a:extLst>
          </p:cNvPr>
          <p:cNvSpPr>
            <a:spLocks noGrp="1"/>
          </p:cNvSpPr>
          <p:nvPr>
            <p:ph type="ftr" sz="quarter" idx="11"/>
          </p:nvPr>
        </p:nvSpPr>
        <p:spPr/>
        <p:txBody>
          <a:bodyPr/>
          <a:lstStyle/>
          <a:p>
            <a:endParaRPr lang="en-KE"/>
          </a:p>
        </p:txBody>
      </p:sp>
      <p:sp>
        <p:nvSpPr>
          <p:cNvPr id="5" name="Slide Number Placeholder 4">
            <a:extLst>
              <a:ext uri="{FF2B5EF4-FFF2-40B4-BE49-F238E27FC236}">
                <a16:creationId xmlns:a16="http://schemas.microsoft.com/office/drawing/2014/main" id="{7E61F9E0-11D6-4A16-8868-8454F275685C}"/>
              </a:ext>
            </a:extLst>
          </p:cNvPr>
          <p:cNvSpPr>
            <a:spLocks noGrp="1"/>
          </p:cNvSpPr>
          <p:nvPr>
            <p:ph type="sldNum" sz="quarter" idx="12"/>
          </p:nvPr>
        </p:nvSpPr>
        <p:spPr/>
        <p:txBody>
          <a:bodyPr/>
          <a:lstStyle/>
          <a:p>
            <a:fld id="{52C90B13-D909-44AB-935D-F28DB326DEB9}" type="slidenum">
              <a:rPr lang="en-KE" smtClean="0"/>
              <a:t>‹#›</a:t>
            </a:fld>
            <a:endParaRPr lang="en-KE"/>
          </a:p>
        </p:txBody>
      </p:sp>
    </p:spTree>
    <p:extLst>
      <p:ext uri="{BB962C8B-B14F-4D97-AF65-F5344CB8AC3E}">
        <p14:creationId xmlns:p14="http://schemas.microsoft.com/office/powerpoint/2010/main" val="32102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2C84C9-6E0E-4D3E-8FBD-77205B76F22C}"/>
              </a:ext>
            </a:extLst>
          </p:cNvPr>
          <p:cNvSpPr>
            <a:spLocks noGrp="1"/>
          </p:cNvSpPr>
          <p:nvPr>
            <p:ph type="dt" sz="half" idx="10"/>
          </p:nvPr>
        </p:nvSpPr>
        <p:spPr/>
        <p:txBody>
          <a:bodyPr/>
          <a:lstStyle/>
          <a:p>
            <a:fld id="{7642D7D4-0E77-4867-BD81-FD39D7B2A890}" type="datetimeFigureOut">
              <a:rPr lang="en-KE" smtClean="0"/>
              <a:t>15/06/2021</a:t>
            </a:fld>
            <a:endParaRPr lang="en-KE"/>
          </a:p>
        </p:txBody>
      </p:sp>
      <p:sp>
        <p:nvSpPr>
          <p:cNvPr id="3" name="Footer Placeholder 2">
            <a:extLst>
              <a:ext uri="{FF2B5EF4-FFF2-40B4-BE49-F238E27FC236}">
                <a16:creationId xmlns:a16="http://schemas.microsoft.com/office/drawing/2014/main" id="{C4D052E9-0146-469F-B300-55356A96709C}"/>
              </a:ext>
            </a:extLst>
          </p:cNvPr>
          <p:cNvSpPr>
            <a:spLocks noGrp="1"/>
          </p:cNvSpPr>
          <p:nvPr>
            <p:ph type="ftr" sz="quarter" idx="11"/>
          </p:nvPr>
        </p:nvSpPr>
        <p:spPr/>
        <p:txBody>
          <a:bodyPr/>
          <a:lstStyle/>
          <a:p>
            <a:endParaRPr lang="en-KE"/>
          </a:p>
        </p:txBody>
      </p:sp>
      <p:sp>
        <p:nvSpPr>
          <p:cNvPr id="4" name="Slide Number Placeholder 3">
            <a:extLst>
              <a:ext uri="{FF2B5EF4-FFF2-40B4-BE49-F238E27FC236}">
                <a16:creationId xmlns:a16="http://schemas.microsoft.com/office/drawing/2014/main" id="{5B2FC9D1-B335-429A-ADBE-5171DC7DC42A}"/>
              </a:ext>
            </a:extLst>
          </p:cNvPr>
          <p:cNvSpPr>
            <a:spLocks noGrp="1"/>
          </p:cNvSpPr>
          <p:nvPr>
            <p:ph type="sldNum" sz="quarter" idx="12"/>
          </p:nvPr>
        </p:nvSpPr>
        <p:spPr/>
        <p:txBody>
          <a:bodyPr/>
          <a:lstStyle/>
          <a:p>
            <a:fld id="{52C90B13-D909-44AB-935D-F28DB326DEB9}" type="slidenum">
              <a:rPr lang="en-KE" smtClean="0"/>
              <a:t>‹#›</a:t>
            </a:fld>
            <a:endParaRPr lang="en-KE"/>
          </a:p>
        </p:txBody>
      </p:sp>
    </p:spTree>
    <p:extLst>
      <p:ext uri="{BB962C8B-B14F-4D97-AF65-F5344CB8AC3E}">
        <p14:creationId xmlns:p14="http://schemas.microsoft.com/office/powerpoint/2010/main" val="3376583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B1627-34B6-4F2F-A0BD-6120DB81D9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Content Placeholder 2">
            <a:extLst>
              <a:ext uri="{FF2B5EF4-FFF2-40B4-BE49-F238E27FC236}">
                <a16:creationId xmlns:a16="http://schemas.microsoft.com/office/drawing/2014/main" id="{602D3951-36FE-4531-AEC6-B5C3D5E462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Text Placeholder 3">
            <a:extLst>
              <a:ext uri="{FF2B5EF4-FFF2-40B4-BE49-F238E27FC236}">
                <a16:creationId xmlns:a16="http://schemas.microsoft.com/office/drawing/2014/main" id="{8867040A-8672-4047-B364-D01CE10C62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CCB952-88E1-4CA1-B9CB-0CBA96C55D69}"/>
              </a:ext>
            </a:extLst>
          </p:cNvPr>
          <p:cNvSpPr>
            <a:spLocks noGrp="1"/>
          </p:cNvSpPr>
          <p:nvPr>
            <p:ph type="dt" sz="half" idx="10"/>
          </p:nvPr>
        </p:nvSpPr>
        <p:spPr/>
        <p:txBody>
          <a:bodyPr/>
          <a:lstStyle/>
          <a:p>
            <a:fld id="{7642D7D4-0E77-4867-BD81-FD39D7B2A890}" type="datetimeFigureOut">
              <a:rPr lang="en-KE" smtClean="0"/>
              <a:t>15/06/2021</a:t>
            </a:fld>
            <a:endParaRPr lang="en-KE"/>
          </a:p>
        </p:txBody>
      </p:sp>
      <p:sp>
        <p:nvSpPr>
          <p:cNvPr id="6" name="Footer Placeholder 5">
            <a:extLst>
              <a:ext uri="{FF2B5EF4-FFF2-40B4-BE49-F238E27FC236}">
                <a16:creationId xmlns:a16="http://schemas.microsoft.com/office/drawing/2014/main" id="{B8F476E3-B46B-4488-B1BD-519DD83ABA4F}"/>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0063AFE9-7F23-4D4E-BC14-DB1581879D47}"/>
              </a:ext>
            </a:extLst>
          </p:cNvPr>
          <p:cNvSpPr>
            <a:spLocks noGrp="1"/>
          </p:cNvSpPr>
          <p:nvPr>
            <p:ph type="sldNum" sz="quarter" idx="12"/>
          </p:nvPr>
        </p:nvSpPr>
        <p:spPr/>
        <p:txBody>
          <a:bodyPr/>
          <a:lstStyle/>
          <a:p>
            <a:fld id="{52C90B13-D909-44AB-935D-F28DB326DEB9}" type="slidenum">
              <a:rPr lang="en-KE" smtClean="0"/>
              <a:t>‹#›</a:t>
            </a:fld>
            <a:endParaRPr lang="en-KE"/>
          </a:p>
        </p:txBody>
      </p:sp>
    </p:spTree>
    <p:extLst>
      <p:ext uri="{BB962C8B-B14F-4D97-AF65-F5344CB8AC3E}">
        <p14:creationId xmlns:p14="http://schemas.microsoft.com/office/powerpoint/2010/main" val="2640960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A1DB9-4355-4FA8-8AC3-5849D8C385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Picture Placeholder 2">
            <a:extLst>
              <a:ext uri="{FF2B5EF4-FFF2-40B4-BE49-F238E27FC236}">
                <a16:creationId xmlns:a16="http://schemas.microsoft.com/office/drawing/2014/main" id="{DA433E0C-1A50-4003-A44A-07C0767735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KE"/>
          </a:p>
        </p:txBody>
      </p:sp>
      <p:sp>
        <p:nvSpPr>
          <p:cNvPr id="4" name="Text Placeholder 3">
            <a:extLst>
              <a:ext uri="{FF2B5EF4-FFF2-40B4-BE49-F238E27FC236}">
                <a16:creationId xmlns:a16="http://schemas.microsoft.com/office/drawing/2014/main" id="{E864140D-DD66-45D1-BACA-D395A95063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F6F472-1C9D-44F0-BD8F-CD7151075EE6}"/>
              </a:ext>
            </a:extLst>
          </p:cNvPr>
          <p:cNvSpPr>
            <a:spLocks noGrp="1"/>
          </p:cNvSpPr>
          <p:nvPr>
            <p:ph type="dt" sz="half" idx="10"/>
          </p:nvPr>
        </p:nvSpPr>
        <p:spPr/>
        <p:txBody>
          <a:bodyPr/>
          <a:lstStyle/>
          <a:p>
            <a:fld id="{7642D7D4-0E77-4867-BD81-FD39D7B2A890}" type="datetimeFigureOut">
              <a:rPr lang="en-KE" smtClean="0"/>
              <a:t>15/06/2021</a:t>
            </a:fld>
            <a:endParaRPr lang="en-KE"/>
          </a:p>
        </p:txBody>
      </p:sp>
      <p:sp>
        <p:nvSpPr>
          <p:cNvPr id="6" name="Footer Placeholder 5">
            <a:extLst>
              <a:ext uri="{FF2B5EF4-FFF2-40B4-BE49-F238E27FC236}">
                <a16:creationId xmlns:a16="http://schemas.microsoft.com/office/drawing/2014/main" id="{EE1647BB-A143-41EE-B5FF-24378E897AB4}"/>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16E77731-860A-4BC8-BCEC-23BD09E06891}"/>
              </a:ext>
            </a:extLst>
          </p:cNvPr>
          <p:cNvSpPr>
            <a:spLocks noGrp="1"/>
          </p:cNvSpPr>
          <p:nvPr>
            <p:ph type="sldNum" sz="quarter" idx="12"/>
          </p:nvPr>
        </p:nvSpPr>
        <p:spPr/>
        <p:txBody>
          <a:bodyPr/>
          <a:lstStyle/>
          <a:p>
            <a:fld id="{52C90B13-D909-44AB-935D-F28DB326DEB9}" type="slidenum">
              <a:rPr lang="en-KE" smtClean="0"/>
              <a:t>‹#›</a:t>
            </a:fld>
            <a:endParaRPr lang="en-KE"/>
          </a:p>
        </p:txBody>
      </p:sp>
    </p:spTree>
    <p:extLst>
      <p:ext uri="{BB962C8B-B14F-4D97-AF65-F5344CB8AC3E}">
        <p14:creationId xmlns:p14="http://schemas.microsoft.com/office/powerpoint/2010/main" val="3806316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DD9283-EBCD-4218-8053-735F2C123C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KE"/>
          </a:p>
        </p:txBody>
      </p:sp>
      <p:sp>
        <p:nvSpPr>
          <p:cNvPr id="3" name="Text Placeholder 2">
            <a:extLst>
              <a:ext uri="{FF2B5EF4-FFF2-40B4-BE49-F238E27FC236}">
                <a16:creationId xmlns:a16="http://schemas.microsoft.com/office/drawing/2014/main" id="{804CF7F7-A890-43C9-8895-5DA923D9B3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942F311F-657F-4F00-8B4F-1F2C3076FF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42D7D4-0E77-4867-BD81-FD39D7B2A890}" type="datetimeFigureOut">
              <a:rPr lang="en-KE" smtClean="0"/>
              <a:t>15/06/2021</a:t>
            </a:fld>
            <a:endParaRPr lang="en-KE"/>
          </a:p>
        </p:txBody>
      </p:sp>
      <p:sp>
        <p:nvSpPr>
          <p:cNvPr id="5" name="Footer Placeholder 4">
            <a:extLst>
              <a:ext uri="{FF2B5EF4-FFF2-40B4-BE49-F238E27FC236}">
                <a16:creationId xmlns:a16="http://schemas.microsoft.com/office/drawing/2014/main" id="{3CADC096-8B42-46AF-B351-82CC13D6B3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KE"/>
          </a:p>
        </p:txBody>
      </p:sp>
      <p:sp>
        <p:nvSpPr>
          <p:cNvPr id="6" name="Slide Number Placeholder 5">
            <a:extLst>
              <a:ext uri="{FF2B5EF4-FFF2-40B4-BE49-F238E27FC236}">
                <a16:creationId xmlns:a16="http://schemas.microsoft.com/office/drawing/2014/main" id="{9611D29B-4EEA-48E1-B3DE-AAE0A5D947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90B13-D909-44AB-935D-F28DB326DEB9}" type="slidenum">
              <a:rPr lang="en-KE" smtClean="0"/>
              <a:t>‹#›</a:t>
            </a:fld>
            <a:endParaRPr lang="en-KE"/>
          </a:p>
        </p:txBody>
      </p:sp>
    </p:spTree>
    <p:extLst>
      <p:ext uri="{BB962C8B-B14F-4D97-AF65-F5344CB8AC3E}">
        <p14:creationId xmlns:p14="http://schemas.microsoft.com/office/powerpoint/2010/main" val="1780893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Diabetes_mellitu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en.wikipedia.org/wiki/Henoch-Schonlein_purpura" TargetMode="External"/><Relationship Id="rId5" Type="http://schemas.openxmlformats.org/officeDocument/2006/relationships/hyperlink" Target="http://en.wikipedia.org/wiki/Systemic_lupus_erythematosus" TargetMode="External"/><Relationship Id="rId4" Type="http://schemas.openxmlformats.org/officeDocument/2006/relationships/hyperlink" Target="http://en.wikipedia.org/wiki/Amyloidosis"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0A502-7876-4AD4-8490-A82CC9F83941}"/>
              </a:ext>
            </a:extLst>
          </p:cNvPr>
          <p:cNvSpPr>
            <a:spLocks noGrp="1"/>
          </p:cNvSpPr>
          <p:nvPr>
            <p:ph type="ctrTitle"/>
          </p:nvPr>
        </p:nvSpPr>
        <p:spPr/>
        <p:txBody>
          <a:bodyPr/>
          <a:lstStyle/>
          <a:p>
            <a:r>
              <a:rPr lang="en-US" b="1" dirty="0"/>
              <a:t>NEPHROTIC SYNDROME</a:t>
            </a:r>
            <a:endParaRPr lang="en-KE" b="1" dirty="0"/>
          </a:p>
        </p:txBody>
      </p:sp>
      <p:sp>
        <p:nvSpPr>
          <p:cNvPr id="3" name="Subtitle 2">
            <a:extLst>
              <a:ext uri="{FF2B5EF4-FFF2-40B4-BE49-F238E27FC236}">
                <a16:creationId xmlns:a16="http://schemas.microsoft.com/office/drawing/2014/main" id="{FD22185D-7564-4BCA-9817-58BC8A5C819D}"/>
              </a:ext>
            </a:extLst>
          </p:cNvPr>
          <p:cNvSpPr>
            <a:spLocks noGrp="1"/>
          </p:cNvSpPr>
          <p:nvPr>
            <p:ph type="subTitle" idx="1"/>
          </p:nvPr>
        </p:nvSpPr>
        <p:spPr/>
        <p:txBody>
          <a:bodyPr/>
          <a:lstStyle/>
          <a:p>
            <a:r>
              <a:rPr lang="en-US" b="1" dirty="0"/>
              <a:t>Samuel </a:t>
            </a:r>
            <a:r>
              <a:rPr lang="en-US" b="1" dirty="0" err="1"/>
              <a:t>Ngigi</a:t>
            </a:r>
            <a:r>
              <a:rPr lang="en-US" b="1" dirty="0"/>
              <a:t> K.</a:t>
            </a:r>
          </a:p>
          <a:p>
            <a:r>
              <a:rPr lang="en-US" b="1" dirty="0"/>
              <a:t>KMTC</a:t>
            </a:r>
            <a:endParaRPr lang="en-KE" b="1" dirty="0"/>
          </a:p>
        </p:txBody>
      </p:sp>
    </p:spTree>
    <p:extLst>
      <p:ext uri="{BB962C8B-B14F-4D97-AF65-F5344CB8AC3E}">
        <p14:creationId xmlns:p14="http://schemas.microsoft.com/office/powerpoint/2010/main" val="277417637"/>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11CBD-532F-4A19-81A6-B52B2FC209B3}"/>
              </a:ext>
            </a:extLst>
          </p:cNvPr>
          <p:cNvSpPr>
            <a:spLocks noGrp="1"/>
          </p:cNvSpPr>
          <p:nvPr>
            <p:ph type="title"/>
          </p:nvPr>
        </p:nvSpPr>
        <p:spPr/>
        <p:txBody>
          <a:bodyPr/>
          <a:lstStyle/>
          <a:p>
            <a:r>
              <a:rPr lang="en-US" sz="4400" b="1" dirty="0">
                <a:solidFill>
                  <a:srgbClr val="000000"/>
                </a:solidFill>
                <a:effectLst/>
                <a:latin typeface="Times New Roman" panose="02020603050405020304" pitchFamily="18" charset="0"/>
                <a:ea typeface="Times New Roman" panose="02020603050405020304" pitchFamily="18" charset="0"/>
              </a:rPr>
              <a:t>Hypercoagulabilit</a:t>
            </a:r>
            <a:r>
              <a:rPr lang="en-US" sz="4400" b="1" i="1" dirty="0">
                <a:solidFill>
                  <a:srgbClr val="000000"/>
                </a:solidFill>
                <a:effectLst/>
                <a:latin typeface="Times New Roman" panose="02020603050405020304" pitchFamily="18" charset="0"/>
                <a:ea typeface="Times New Roman" panose="02020603050405020304" pitchFamily="18" charset="0"/>
              </a:rPr>
              <a:t>y</a:t>
            </a:r>
            <a:r>
              <a:rPr lang="en-US" b="1" i="1" dirty="0">
                <a:solidFill>
                  <a:srgbClr val="000000"/>
                </a:solidFill>
                <a:latin typeface="Times New Roman" panose="02020603050405020304" pitchFamily="18" charset="0"/>
                <a:ea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rPr>
              <a:t>Cnt’d</a:t>
            </a:r>
            <a:r>
              <a:rPr lang="en-US" b="1" i="1" dirty="0">
                <a:solidFill>
                  <a:srgbClr val="000000"/>
                </a:solidFill>
                <a:latin typeface="Times New Roman" panose="02020603050405020304" pitchFamily="18" charset="0"/>
                <a:ea typeface="Times New Roman" panose="02020603050405020304" pitchFamily="18" charset="0"/>
              </a:rPr>
              <a:t>...</a:t>
            </a:r>
            <a:endParaRPr lang="en-KE" dirty="0"/>
          </a:p>
        </p:txBody>
      </p:sp>
      <p:sp>
        <p:nvSpPr>
          <p:cNvPr id="3" name="Content Placeholder 2">
            <a:extLst>
              <a:ext uri="{FF2B5EF4-FFF2-40B4-BE49-F238E27FC236}">
                <a16:creationId xmlns:a16="http://schemas.microsoft.com/office/drawing/2014/main" id="{319BF9C2-39C1-43A0-B341-04DD15DFD7AA}"/>
              </a:ext>
            </a:extLst>
          </p:cNvPr>
          <p:cNvSpPr>
            <a:spLocks noGrp="1"/>
          </p:cNvSpPr>
          <p:nvPr>
            <p:ph idx="1"/>
          </p:nvPr>
        </p:nvSpPr>
        <p:spPr/>
        <p:txBody>
          <a:bodyPr>
            <a:normAutofit fontScale="85000" lnSpcReduction="20000"/>
          </a:bodyPr>
          <a:lstStyle/>
          <a:p>
            <a:pPr marR="19050"/>
            <a:r>
              <a:rPr lang="en-US" sz="2800" dirty="0">
                <a:solidFill>
                  <a:srgbClr val="000000"/>
                </a:solidFill>
                <a:effectLst/>
                <a:latin typeface="Times New Roman" panose="02020603050405020304" pitchFamily="18" charset="0"/>
                <a:ea typeface="Times New Roman" panose="02020603050405020304" pitchFamily="18" charset="0"/>
              </a:rPr>
              <a:t>-As a consequence of these perturbations, patients can develop spontaneous </a:t>
            </a:r>
            <a:r>
              <a:rPr lang="en-US" sz="2800" dirty="0">
                <a:solidFill>
                  <a:srgbClr val="7030A0"/>
                </a:solidFill>
                <a:effectLst/>
                <a:latin typeface="Times New Roman" panose="02020603050405020304" pitchFamily="18" charset="0"/>
                <a:ea typeface="Times New Roman" panose="02020603050405020304" pitchFamily="18" charset="0"/>
              </a:rPr>
              <a:t>peripheral arterial </a:t>
            </a:r>
            <a:r>
              <a:rPr lang="en-US" sz="2800" dirty="0">
                <a:effectLst/>
                <a:latin typeface="Times New Roman" panose="02020603050405020304" pitchFamily="18" charset="0"/>
                <a:ea typeface="Times New Roman" panose="02020603050405020304" pitchFamily="18" charset="0"/>
              </a:rPr>
              <a:t>or </a:t>
            </a:r>
            <a:r>
              <a:rPr lang="en-US" sz="2800" dirty="0">
                <a:solidFill>
                  <a:srgbClr val="7030A0"/>
                </a:solidFill>
                <a:effectLst/>
                <a:latin typeface="Times New Roman" panose="02020603050405020304" pitchFamily="18" charset="0"/>
                <a:ea typeface="Times New Roman" panose="02020603050405020304" pitchFamily="18" charset="0"/>
              </a:rPr>
              <a:t>venous thrombosis</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a:solidFill>
                  <a:srgbClr val="7030A0"/>
                </a:solidFill>
                <a:effectLst/>
                <a:latin typeface="Times New Roman" panose="02020603050405020304" pitchFamily="18" charset="0"/>
                <a:ea typeface="Times New Roman" panose="02020603050405020304" pitchFamily="18" charset="0"/>
              </a:rPr>
              <a:t>renal vein thrombosis,</a:t>
            </a:r>
            <a:r>
              <a:rPr lang="en-US" sz="2800" dirty="0">
                <a:solidFill>
                  <a:srgbClr val="000000"/>
                </a:solidFill>
                <a:effectLst/>
                <a:latin typeface="Times New Roman" panose="02020603050405020304" pitchFamily="18" charset="0"/>
                <a:ea typeface="Times New Roman" panose="02020603050405020304" pitchFamily="18" charset="0"/>
              </a:rPr>
              <a:t> and </a:t>
            </a:r>
            <a:r>
              <a:rPr lang="en-US" sz="2800" dirty="0">
                <a:solidFill>
                  <a:srgbClr val="7030A0"/>
                </a:solidFill>
                <a:effectLst/>
                <a:latin typeface="Times New Roman" panose="02020603050405020304" pitchFamily="18" charset="0"/>
                <a:ea typeface="Times New Roman" panose="02020603050405020304" pitchFamily="18" charset="0"/>
              </a:rPr>
              <a:t>pulmonary embolism</a:t>
            </a:r>
            <a:r>
              <a:rPr lang="en-US" sz="2800" dirty="0">
                <a:solidFill>
                  <a:srgbClr val="000000"/>
                </a:solidFill>
                <a:effectLst/>
                <a:latin typeface="Times New Roman" panose="02020603050405020304" pitchFamily="18" charset="0"/>
                <a:ea typeface="Times New Roman" panose="02020603050405020304" pitchFamily="18" charset="0"/>
              </a:rPr>
              <a:t>. </a:t>
            </a:r>
            <a:endParaRPr lang="en-KE" sz="2800" dirty="0">
              <a:effectLst/>
              <a:latin typeface="Times New Roman" panose="02020603050405020304" pitchFamily="18" charset="0"/>
              <a:ea typeface="Times New Roman" panose="02020603050405020304" pitchFamily="18" charset="0"/>
            </a:endParaRPr>
          </a:p>
          <a:p>
            <a:pPr marR="19050"/>
            <a:r>
              <a:rPr lang="en-US" sz="2800" dirty="0">
                <a:solidFill>
                  <a:srgbClr val="000000"/>
                </a:solidFill>
                <a:effectLst/>
                <a:latin typeface="Times New Roman" panose="02020603050405020304" pitchFamily="18" charset="0"/>
                <a:ea typeface="Times New Roman" panose="02020603050405020304" pitchFamily="18" charset="0"/>
              </a:rPr>
              <a:t>-Clinical features that suggest acute renal vein thrombosis include:-</a:t>
            </a:r>
            <a:endParaRPr lang="en-KE" sz="2800" dirty="0">
              <a:effectLst/>
              <a:latin typeface="Times New Roman" panose="02020603050405020304" pitchFamily="18" charset="0"/>
              <a:ea typeface="Times New Roman" panose="02020603050405020304" pitchFamily="18" charset="0"/>
            </a:endParaRPr>
          </a:p>
          <a:p>
            <a:pPr marL="342900" marR="19050" lvl="0" indent="-342900">
              <a:spcAft>
                <a:spcPts val="0"/>
              </a:spcAft>
              <a:buFont typeface="Wingdings" panose="05000000000000000000" pitchFamily="2" charset="2"/>
              <a:buChar char=""/>
              <a:tabLst>
                <a:tab pos="457200" algn="l"/>
              </a:tabLst>
            </a:pPr>
            <a:r>
              <a:rPr lang="en-US" sz="2800" dirty="0">
                <a:solidFill>
                  <a:srgbClr val="000000"/>
                </a:solidFill>
                <a:effectLst/>
                <a:latin typeface="Times New Roman" panose="02020603050405020304" pitchFamily="18" charset="0"/>
                <a:ea typeface="Times New Roman" panose="02020603050405020304" pitchFamily="18" charset="0"/>
              </a:rPr>
              <a:t>Sudden onset of flank or abdominal pain</a:t>
            </a:r>
            <a:endParaRPr lang="en-KE" sz="2800" dirty="0">
              <a:effectLst/>
              <a:latin typeface="Times New Roman" panose="02020603050405020304" pitchFamily="18" charset="0"/>
              <a:ea typeface="Times New Roman" panose="02020603050405020304" pitchFamily="18" charset="0"/>
            </a:endParaRPr>
          </a:p>
          <a:p>
            <a:pPr marL="342900" marR="19050" lvl="0" indent="-342900">
              <a:spcAft>
                <a:spcPts val="0"/>
              </a:spcAft>
              <a:buFont typeface="Wingdings" panose="05000000000000000000" pitchFamily="2" charset="2"/>
              <a:buChar char=""/>
              <a:tabLst>
                <a:tab pos="457200" algn="l"/>
              </a:tabLst>
            </a:pPr>
            <a:r>
              <a:rPr lang="en-US" sz="2800" dirty="0">
                <a:solidFill>
                  <a:srgbClr val="000000"/>
                </a:solidFill>
                <a:effectLst/>
                <a:latin typeface="Times New Roman" panose="02020603050405020304" pitchFamily="18" charset="0"/>
                <a:ea typeface="Times New Roman" panose="02020603050405020304" pitchFamily="18" charset="0"/>
              </a:rPr>
              <a:t>Gross hematuria</a:t>
            </a:r>
            <a:endParaRPr lang="en-KE" sz="2800" dirty="0">
              <a:effectLst/>
              <a:latin typeface="Times New Roman" panose="02020603050405020304" pitchFamily="18" charset="0"/>
              <a:ea typeface="Times New Roman" panose="02020603050405020304" pitchFamily="18" charset="0"/>
            </a:endParaRPr>
          </a:p>
          <a:p>
            <a:pPr marL="342900" marR="19050" lvl="0" indent="-342900">
              <a:spcAft>
                <a:spcPts val="0"/>
              </a:spcAft>
              <a:buFont typeface="Wingdings" panose="05000000000000000000" pitchFamily="2" charset="2"/>
              <a:buChar char=""/>
              <a:tabLst>
                <a:tab pos="457200" algn="l"/>
              </a:tabLst>
            </a:pPr>
            <a:r>
              <a:rPr lang="en-US" sz="2800" dirty="0">
                <a:solidFill>
                  <a:srgbClr val="000000"/>
                </a:solidFill>
                <a:effectLst/>
                <a:latin typeface="Times New Roman" panose="02020603050405020304" pitchFamily="18" charset="0"/>
                <a:ea typeface="Times New Roman" panose="02020603050405020304" pitchFamily="18" charset="0"/>
              </a:rPr>
              <a:t>Left-sided varicocele (the left testicular vein drains into the renal vein)</a:t>
            </a:r>
            <a:endParaRPr lang="en-KE" sz="2800" dirty="0">
              <a:effectLst/>
              <a:latin typeface="Times New Roman" panose="02020603050405020304" pitchFamily="18" charset="0"/>
              <a:ea typeface="Times New Roman" panose="02020603050405020304" pitchFamily="18" charset="0"/>
            </a:endParaRPr>
          </a:p>
          <a:p>
            <a:pPr marL="342900" marR="19050" lvl="0" indent="-342900">
              <a:spcAft>
                <a:spcPts val="0"/>
              </a:spcAft>
              <a:buFont typeface="Wingdings" panose="05000000000000000000" pitchFamily="2" charset="2"/>
              <a:buChar char=""/>
              <a:tabLst>
                <a:tab pos="457200" algn="l"/>
              </a:tabLst>
            </a:pPr>
            <a:r>
              <a:rPr lang="en-US" sz="2800" dirty="0">
                <a:solidFill>
                  <a:srgbClr val="000000"/>
                </a:solidFill>
                <a:effectLst/>
                <a:latin typeface="Times New Roman" panose="02020603050405020304" pitchFamily="18" charset="0"/>
                <a:ea typeface="Times New Roman" panose="02020603050405020304" pitchFamily="18" charset="0"/>
              </a:rPr>
              <a:t>Increased proteinuria</a:t>
            </a:r>
            <a:endParaRPr lang="en-KE" sz="2800" dirty="0">
              <a:effectLst/>
              <a:latin typeface="Times New Roman" panose="02020603050405020304" pitchFamily="18" charset="0"/>
              <a:ea typeface="Times New Roman" panose="02020603050405020304" pitchFamily="18" charset="0"/>
            </a:endParaRPr>
          </a:p>
          <a:p>
            <a:pPr marL="342900" marR="19050" lvl="0" indent="-342900">
              <a:spcAft>
                <a:spcPts val="0"/>
              </a:spcAft>
              <a:buFont typeface="Wingdings" panose="05000000000000000000" pitchFamily="2" charset="2"/>
              <a:buChar char=""/>
              <a:tabLst>
                <a:tab pos="457200" algn="l"/>
              </a:tabLst>
            </a:pPr>
            <a:r>
              <a:rPr lang="en-US" sz="2800" dirty="0">
                <a:solidFill>
                  <a:srgbClr val="000000"/>
                </a:solidFill>
                <a:effectLst/>
                <a:latin typeface="Times New Roman" panose="02020603050405020304" pitchFamily="18" charset="0"/>
                <a:ea typeface="Times New Roman" panose="02020603050405020304" pitchFamily="18" charset="0"/>
              </a:rPr>
              <a:t>Acute decline in </a:t>
            </a:r>
            <a:r>
              <a:rPr lang="en-US" sz="2800" dirty="0">
                <a:effectLst/>
                <a:latin typeface="Times New Roman" panose="02020603050405020304" pitchFamily="18" charset="0"/>
                <a:ea typeface="Times New Roman" panose="02020603050405020304" pitchFamily="18" charset="0"/>
              </a:rPr>
              <a:t>GFR.</a:t>
            </a:r>
            <a:r>
              <a:rPr lang="en-US" sz="2800" dirty="0">
                <a:solidFill>
                  <a:srgbClr val="000000"/>
                </a:solidFill>
                <a:effectLst/>
                <a:latin typeface="Times New Roman" panose="02020603050405020304" pitchFamily="18" charset="0"/>
                <a:ea typeface="Times New Roman" panose="02020603050405020304" pitchFamily="18" charset="0"/>
              </a:rPr>
              <a:t> </a:t>
            </a:r>
            <a:endParaRPr lang="en-KE" sz="2800" dirty="0">
              <a:effectLst/>
              <a:latin typeface="Times New Roman" panose="02020603050405020304" pitchFamily="18" charset="0"/>
              <a:ea typeface="Times New Roman" panose="02020603050405020304" pitchFamily="18" charset="0"/>
            </a:endParaRPr>
          </a:p>
          <a:p>
            <a:pPr marR="19050"/>
            <a:r>
              <a:rPr lang="en-US" sz="2800" dirty="0">
                <a:solidFill>
                  <a:srgbClr val="000000"/>
                </a:solidFill>
                <a:effectLst/>
                <a:latin typeface="Times New Roman" panose="02020603050405020304" pitchFamily="18" charset="0"/>
                <a:ea typeface="Times New Roman" panose="02020603050405020304" pitchFamily="18" charset="0"/>
              </a:rPr>
              <a:t>-Chronic renal vein thrombosis is usually asymptomatic. Renal vein thrombosis is particularly common (</a:t>
            </a:r>
            <a:r>
              <a:rPr lang="en-US" sz="2800" dirty="0">
                <a:solidFill>
                  <a:srgbClr val="7030A0"/>
                </a:solidFill>
                <a:effectLst/>
                <a:latin typeface="Times New Roman" panose="02020603050405020304" pitchFamily="18" charset="0"/>
                <a:ea typeface="Times New Roman" panose="02020603050405020304" pitchFamily="18" charset="0"/>
              </a:rPr>
              <a:t>up to 40%</a:t>
            </a:r>
            <a:r>
              <a:rPr lang="en-US" sz="2800" dirty="0">
                <a:solidFill>
                  <a:srgbClr val="000000"/>
                </a:solidFill>
                <a:effectLst/>
                <a:latin typeface="Times New Roman" panose="02020603050405020304" pitchFamily="18" charset="0"/>
                <a:ea typeface="Times New Roman" panose="02020603050405020304" pitchFamily="18" charset="0"/>
              </a:rPr>
              <a:t>) in patients with </a:t>
            </a:r>
            <a:r>
              <a:rPr lang="en-US" sz="2800" dirty="0">
                <a:effectLst/>
                <a:latin typeface="Times New Roman" panose="02020603050405020304" pitchFamily="18" charset="0"/>
                <a:ea typeface="Times New Roman" panose="02020603050405020304" pitchFamily="18" charset="0"/>
              </a:rPr>
              <a:t>nephrotic syndrome</a:t>
            </a:r>
            <a:r>
              <a:rPr lang="en-US" sz="2800" dirty="0">
                <a:solidFill>
                  <a:srgbClr val="000000"/>
                </a:solidFill>
                <a:effectLst/>
                <a:latin typeface="Times New Roman" panose="02020603050405020304" pitchFamily="18" charset="0"/>
                <a:ea typeface="Times New Roman" panose="02020603050405020304" pitchFamily="18" charset="0"/>
              </a:rPr>
              <a:t> due to </a:t>
            </a:r>
            <a:r>
              <a:rPr lang="en-US" sz="2800" dirty="0">
                <a:solidFill>
                  <a:srgbClr val="7030A0"/>
                </a:solidFill>
                <a:effectLst/>
                <a:latin typeface="Times New Roman" panose="02020603050405020304" pitchFamily="18" charset="0"/>
                <a:ea typeface="Times New Roman" panose="02020603050405020304" pitchFamily="18" charset="0"/>
              </a:rPr>
              <a:t>membranous glomerulopathy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a:solidFill>
                  <a:srgbClr val="7030A0"/>
                </a:solidFill>
                <a:effectLst/>
                <a:latin typeface="Times New Roman" panose="02020603050405020304" pitchFamily="18" charset="0"/>
                <a:ea typeface="Times New Roman" panose="02020603050405020304" pitchFamily="18" charset="0"/>
              </a:rPr>
              <a:t>membranoproliferative glomerulonephritis</a:t>
            </a:r>
            <a:r>
              <a:rPr lang="en-US" sz="2800" dirty="0">
                <a:solidFill>
                  <a:srgbClr val="000000"/>
                </a:solidFill>
                <a:effectLst/>
                <a:latin typeface="Times New Roman" panose="02020603050405020304" pitchFamily="18" charset="0"/>
                <a:ea typeface="Times New Roman" panose="02020603050405020304" pitchFamily="18" charset="0"/>
              </a:rPr>
              <a:t>, and </a:t>
            </a:r>
            <a:r>
              <a:rPr lang="en-US" sz="2800" dirty="0">
                <a:solidFill>
                  <a:srgbClr val="7030A0"/>
                </a:solidFill>
                <a:effectLst/>
                <a:latin typeface="Times New Roman" panose="02020603050405020304" pitchFamily="18" charset="0"/>
                <a:ea typeface="Times New Roman" panose="02020603050405020304" pitchFamily="18" charset="0"/>
              </a:rPr>
              <a:t>amyloidosis.</a:t>
            </a:r>
            <a:endParaRPr lang="en-KE"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31768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4358-CEDD-4614-9AD2-F22E168B3C37}"/>
              </a:ext>
            </a:extLst>
          </p:cNvPr>
          <p:cNvSpPr>
            <a:spLocks noGrp="1"/>
          </p:cNvSpPr>
          <p:nvPr>
            <p:ph type="title"/>
          </p:nvPr>
        </p:nvSpPr>
        <p:spPr>
          <a:xfrm>
            <a:off x="838200" y="1"/>
            <a:ext cx="10515600" cy="815925"/>
          </a:xfrm>
        </p:spPr>
        <p:txBody>
          <a:bodyPr/>
          <a:lstStyle/>
          <a:p>
            <a:r>
              <a:rPr lang="en-US" sz="4400" b="1" dirty="0">
                <a:solidFill>
                  <a:srgbClr val="000000"/>
                </a:solidFill>
                <a:effectLst/>
                <a:latin typeface="Times New Roman" panose="02020603050405020304" pitchFamily="18" charset="0"/>
                <a:ea typeface="Times New Roman" panose="02020603050405020304" pitchFamily="18" charset="0"/>
              </a:rPr>
              <a:t>Other complications include</a:t>
            </a:r>
            <a:endParaRPr lang="en-KE" dirty="0"/>
          </a:p>
        </p:txBody>
      </p:sp>
      <p:sp>
        <p:nvSpPr>
          <p:cNvPr id="3" name="Content Placeholder 2">
            <a:extLst>
              <a:ext uri="{FF2B5EF4-FFF2-40B4-BE49-F238E27FC236}">
                <a16:creationId xmlns:a16="http://schemas.microsoft.com/office/drawing/2014/main" id="{7B5F5499-76F1-4CF8-A48E-0A64D9165A0B}"/>
              </a:ext>
            </a:extLst>
          </p:cNvPr>
          <p:cNvSpPr>
            <a:spLocks noGrp="1"/>
          </p:cNvSpPr>
          <p:nvPr>
            <p:ph idx="1"/>
          </p:nvPr>
        </p:nvSpPr>
        <p:spPr>
          <a:xfrm>
            <a:off x="239151" y="815926"/>
            <a:ext cx="11493304" cy="6042073"/>
          </a:xfrm>
        </p:spPr>
        <p:txBody>
          <a:bodyPr>
            <a:noAutofit/>
          </a:bodyPr>
          <a:lstStyle/>
          <a:p>
            <a:pPr marR="19050"/>
            <a:r>
              <a:rPr lang="en-US" sz="2400" dirty="0">
                <a:solidFill>
                  <a:srgbClr val="000000"/>
                </a:solidFill>
                <a:effectLst/>
                <a:latin typeface="Times New Roman" panose="02020603050405020304" pitchFamily="18" charset="0"/>
                <a:ea typeface="Times New Roman" panose="02020603050405020304" pitchFamily="18" charset="0"/>
              </a:rPr>
              <a:t>1)</a:t>
            </a:r>
            <a:r>
              <a:rPr lang="en-US" sz="2400" b="1" dirty="0">
                <a:solidFill>
                  <a:srgbClr val="000000"/>
                </a:solidFill>
                <a:effectLst/>
                <a:latin typeface="Times New Roman" panose="02020603050405020304" pitchFamily="18" charset="0"/>
                <a:ea typeface="Times New Roman" panose="02020603050405020304" pitchFamily="18" charset="0"/>
              </a:rPr>
              <a:t> Protein calorie malnutrition</a:t>
            </a:r>
            <a:r>
              <a:rPr lang="en-US" sz="2400" dirty="0">
                <a:solidFill>
                  <a:srgbClr val="000000"/>
                </a:solidFill>
                <a:effectLst/>
                <a:latin typeface="Times New Roman" panose="02020603050405020304" pitchFamily="18" charset="0"/>
                <a:ea typeface="Times New Roman" panose="02020603050405020304" pitchFamily="18" charset="0"/>
              </a:rPr>
              <a:t> with Growth and developmental delays in children.</a:t>
            </a:r>
            <a:endParaRPr lang="en-KE" sz="2400" dirty="0">
              <a:effectLst/>
              <a:latin typeface="Times New Roman" panose="02020603050405020304" pitchFamily="18" charset="0"/>
              <a:ea typeface="Times New Roman" panose="02020603050405020304" pitchFamily="18" charset="0"/>
            </a:endParaRPr>
          </a:p>
          <a:p>
            <a:pPr marR="19050"/>
            <a:r>
              <a:rPr lang="en-US" sz="2400" dirty="0">
                <a:solidFill>
                  <a:srgbClr val="000000"/>
                </a:solidFill>
                <a:effectLst/>
                <a:latin typeface="Times New Roman" panose="02020603050405020304" pitchFamily="18" charset="0"/>
                <a:ea typeface="Times New Roman" panose="02020603050405020304" pitchFamily="18" charset="0"/>
              </a:rPr>
              <a:t>2) Iron-resistant </a:t>
            </a:r>
            <a:r>
              <a:rPr lang="en-US" sz="2400" b="1" dirty="0">
                <a:solidFill>
                  <a:srgbClr val="000000"/>
                </a:solidFill>
                <a:effectLst/>
                <a:latin typeface="Times New Roman" panose="02020603050405020304" pitchFamily="18" charset="0"/>
                <a:ea typeface="Times New Roman" panose="02020603050405020304" pitchFamily="18" charset="0"/>
              </a:rPr>
              <a:t>microcytic hypochromic anemia</a:t>
            </a:r>
            <a:r>
              <a:rPr lang="en-US" sz="2400" dirty="0">
                <a:solidFill>
                  <a:srgbClr val="000000"/>
                </a:solidFill>
                <a:effectLst/>
                <a:latin typeface="Times New Roman" panose="02020603050405020304" pitchFamily="18" charset="0"/>
                <a:ea typeface="Times New Roman" panose="02020603050405020304" pitchFamily="18" charset="0"/>
              </a:rPr>
              <a:t> due to transferrin loss and also due to decreased erythropoietin from kidneys.</a:t>
            </a:r>
            <a:endParaRPr lang="en-KE" sz="2400" dirty="0">
              <a:effectLst/>
              <a:latin typeface="Times New Roman" panose="02020603050405020304" pitchFamily="18" charset="0"/>
              <a:ea typeface="Times New Roman" panose="02020603050405020304" pitchFamily="18" charset="0"/>
            </a:endParaRPr>
          </a:p>
          <a:p>
            <a:pPr marR="19050"/>
            <a:r>
              <a:rPr lang="en-US" sz="2400" dirty="0">
                <a:solidFill>
                  <a:srgbClr val="000000"/>
                </a:solidFill>
                <a:effectLst/>
                <a:latin typeface="Times New Roman" panose="02020603050405020304" pitchFamily="18" charset="0"/>
                <a:ea typeface="Times New Roman" panose="02020603050405020304" pitchFamily="18" charset="0"/>
              </a:rPr>
              <a:t>3) </a:t>
            </a:r>
            <a:r>
              <a:rPr lang="en-US" sz="2400" b="1" dirty="0" err="1">
                <a:solidFill>
                  <a:srgbClr val="000000"/>
                </a:solidFill>
                <a:effectLst/>
                <a:latin typeface="Times New Roman" panose="02020603050405020304" pitchFamily="18" charset="0"/>
                <a:ea typeface="Times New Roman" panose="02020603050405020304" pitchFamily="18" charset="0"/>
              </a:rPr>
              <a:t>Hypocalcaemia</a:t>
            </a:r>
            <a:r>
              <a:rPr lang="en-US" sz="2400" b="1" dirty="0">
                <a:solidFill>
                  <a:srgbClr val="000000"/>
                </a:solidFill>
                <a:effectLst/>
                <a:latin typeface="Times New Roman" panose="02020603050405020304" pitchFamily="18" charset="0"/>
                <a:ea typeface="Times New Roman" panose="02020603050405020304" pitchFamily="18" charset="0"/>
              </a:rPr>
              <a:t> and secondary hyperparathyroidism</a:t>
            </a:r>
            <a:r>
              <a:rPr lang="en-US" sz="2400" dirty="0">
                <a:solidFill>
                  <a:srgbClr val="000000"/>
                </a:solidFill>
                <a:effectLst/>
                <a:latin typeface="Times New Roman" panose="02020603050405020304" pitchFamily="18" charset="0"/>
                <a:ea typeface="Times New Roman" panose="02020603050405020304" pitchFamily="18" charset="0"/>
              </a:rPr>
              <a:t> can occur as a consequence of vitamin D deficiency due to enhanced urinary excretion of cholecalciferol-binding protein</a:t>
            </a:r>
            <a:endParaRPr lang="en-KE" sz="2400" dirty="0">
              <a:effectLst/>
              <a:latin typeface="Times New Roman" panose="02020603050405020304" pitchFamily="18" charset="0"/>
              <a:ea typeface="Times New Roman" panose="02020603050405020304" pitchFamily="18" charset="0"/>
            </a:endParaRPr>
          </a:p>
          <a:p>
            <a:pPr marR="19050"/>
            <a:r>
              <a:rPr lang="en-US" sz="2400" dirty="0">
                <a:solidFill>
                  <a:srgbClr val="000000"/>
                </a:solidFill>
                <a:effectLst/>
                <a:latin typeface="Times New Roman" panose="02020603050405020304" pitchFamily="18" charset="0"/>
                <a:ea typeface="Times New Roman" panose="02020603050405020304" pitchFamily="18" charset="0"/>
              </a:rPr>
              <a:t>4) Loss of thyroxine-binding globulin can result in </a:t>
            </a:r>
            <a:r>
              <a:rPr lang="en-US" sz="2400" b="1" dirty="0">
                <a:solidFill>
                  <a:srgbClr val="000000"/>
                </a:solidFill>
                <a:effectLst/>
                <a:latin typeface="Times New Roman" panose="02020603050405020304" pitchFamily="18" charset="0"/>
                <a:ea typeface="Times New Roman" panose="02020603050405020304" pitchFamily="18" charset="0"/>
              </a:rPr>
              <a:t>depressed thyroxine levels. </a:t>
            </a:r>
            <a:endParaRPr lang="en-KE" sz="2400" dirty="0">
              <a:effectLst/>
              <a:latin typeface="Times New Roman" panose="02020603050405020304" pitchFamily="18" charset="0"/>
              <a:ea typeface="Times New Roman" panose="02020603050405020304" pitchFamily="18" charset="0"/>
            </a:endParaRPr>
          </a:p>
          <a:p>
            <a:pPr marR="19050"/>
            <a:r>
              <a:rPr lang="en-US" sz="2400" dirty="0">
                <a:solidFill>
                  <a:srgbClr val="000000"/>
                </a:solidFill>
                <a:effectLst/>
                <a:latin typeface="Times New Roman" panose="02020603050405020304" pitchFamily="18" charset="0"/>
                <a:ea typeface="Times New Roman" panose="02020603050405020304" pitchFamily="18" charset="0"/>
              </a:rPr>
              <a:t>5) </a:t>
            </a:r>
            <a:r>
              <a:rPr lang="en-US" sz="2400" b="1" dirty="0">
                <a:solidFill>
                  <a:srgbClr val="000000"/>
                </a:solidFill>
                <a:effectLst/>
                <a:latin typeface="Times New Roman" panose="02020603050405020304" pitchFamily="18" charset="0"/>
                <a:ea typeface="Times New Roman" panose="02020603050405020304" pitchFamily="18" charset="0"/>
              </a:rPr>
              <a:t>An increased susceptibility to infection</a:t>
            </a:r>
            <a:r>
              <a:rPr lang="en-US" sz="2400" dirty="0">
                <a:solidFill>
                  <a:srgbClr val="000000"/>
                </a:solidFill>
                <a:effectLst/>
                <a:latin typeface="Times New Roman" panose="02020603050405020304" pitchFamily="18" charset="0"/>
                <a:ea typeface="Times New Roman" panose="02020603050405020304" pitchFamily="18" charset="0"/>
              </a:rPr>
              <a:t> may reflect low levels of IgG that result from urinary loss and increased catabolism. </a:t>
            </a:r>
            <a:endParaRPr lang="en-KE" sz="2400" dirty="0">
              <a:effectLst/>
              <a:latin typeface="Times New Roman" panose="02020603050405020304" pitchFamily="18" charset="0"/>
              <a:ea typeface="Times New Roman" panose="02020603050405020304" pitchFamily="18" charset="0"/>
            </a:endParaRPr>
          </a:p>
          <a:p>
            <a:pPr marR="19050"/>
            <a:r>
              <a:rPr lang="en-US" sz="2400" dirty="0">
                <a:solidFill>
                  <a:srgbClr val="000000"/>
                </a:solidFill>
                <a:effectLst/>
                <a:latin typeface="Times New Roman" panose="02020603050405020304" pitchFamily="18" charset="0"/>
                <a:ea typeface="Times New Roman" panose="02020603050405020304" pitchFamily="18" charset="0"/>
              </a:rPr>
              <a:t>6) Unpredictable changes in the </a:t>
            </a:r>
            <a:r>
              <a:rPr lang="en-US" sz="2400" b="1" dirty="0">
                <a:solidFill>
                  <a:srgbClr val="000000"/>
                </a:solidFill>
                <a:effectLst/>
                <a:latin typeface="Times New Roman" panose="02020603050405020304" pitchFamily="18" charset="0"/>
                <a:ea typeface="Times New Roman" panose="02020603050405020304" pitchFamily="18" charset="0"/>
              </a:rPr>
              <a:t>pharmacokinetics of therapeutic agents</a:t>
            </a:r>
            <a:r>
              <a:rPr lang="en-US" sz="2400" dirty="0">
                <a:solidFill>
                  <a:srgbClr val="000000"/>
                </a:solidFill>
                <a:effectLst/>
                <a:latin typeface="Times New Roman" panose="02020603050405020304" pitchFamily="18" charset="0"/>
                <a:ea typeface="Times New Roman" panose="02020603050405020304" pitchFamily="18" charset="0"/>
              </a:rPr>
              <a:t> that are normally bound to plasma proteins.</a:t>
            </a:r>
            <a:endParaRPr lang="en-KE" sz="2400" dirty="0">
              <a:effectLst/>
              <a:latin typeface="Times New Roman" panose="02020603050405020304" pitchFamily="18" charset="0"/>
              <a:ea typeface="Times New Roman" panose="02020603050405020304" pitchFamily="18" charset="0"/>
            </a:endParaRPr>
          </a:p>
          <a:p>
            <a:pPr marR="19050"/>
            <a:r>
              <a:rPr lang="en-US" sz="2400" dirty="0">
                <a:solidFill>
                  <a:srgbClr val="000000"/>
                </a:solidFill>
                <a:effectLst/>
                <a:latin typeface="Times New Roman" panose="02020603050405020304" pitchFamily="18" charset="0"/>
                <a:ea typeface="Times New Roman" panose="02020603050405020304" pitchFamily="18" charset="0"/>
              </a:rPr>
              <a:t>7)</a:t>
            </a:r>
            <a:r>
              <a:rPr lang="en-US" sz="2400" b="1" dirty="0">
                <a:solidFill>
                  <a:srgbClr val="000000"/>
                </a:solidFill>
                <a:effectLst/>
                <a:latin typeface="Times New Roman" panose="02020603050405020304" pitchFamily="18" charset="0"/>
                <a:ea typeface="Times New Roman" panose="02020603050405020304" pitchFamily="18" charset="0"/>
              </a:rPr>
              <a:t> Renal failure</a:t>
            </a:r>
            <a:r>
              <a:rPr lang="en-US" sz="2400" dirty="0">
                <a:solidFill>
                  <a:srgbClr val="000000"/>
                </a:solidFill>
                <a:effectLst/>
                <a:latin typeface="Times New Roman" panose="02020603050405020304" pitchFamily="18" charset="0"/>
                <a:ea typeface="Times New Roman" panose="02020603050405020304" pitchFamily="18" charset="0"/>
              </a:rPr>
              <a:t>- due do progression of the renal involvement or due to volume depletion and the inappropriate increase in angiotensin II</a:t>
            </a:r>
            <a:endParaRPr lang="en-KE" sz="2400" dirty="0">
              <a:effectLst/>
              <a:latin typeface="Times New Roman" panose="02020603050405020304" pitchFamily="18" charset="0"/>
              <a:ea typeface="Times New Roman" panose="02020603050405020304" pitchFamily="18" charset="0"/>
            </a:endParaRPr>
          </a:p>
          <a:p>
            <a:pPr marR="19050"/>
            <a:r>
              <a:rPr lang="en-US" sz="2400" dirty="0">
                <a:solidFill>
                  <a:srgbClr val="000000"/>
                </a:solidFill>
                <a:effectLst/>
                <a:latin typeface="Times New Roman" panose="02020603050405020304" pitchFamily="18" charset="0"/>
                <a:ea typeface="Times New Roman" panose="02020603050405020304" pitchFamily="18" charset="0"/>
              </a:rPr>
              <a:t>8) </a:t>
            </a:r>
            <a:r>
              <a:rPr lang="en-US" sz="2400" b="1" dirty="0">
                <a:solidFill>
                  <a:srgbClr val="000000"/>
                </a:solidFill>
                <a:effectLst/>
                <a:latin typeface="Times New Roman" panose="02020603050405020304" pitchFamily="18" charset="0"/>
                <a:ea typeface="Times New Roman" panose="02020603050405020304" pitchFamily="18" charset="0"/>
              </a:rPr>
              <a:t>Hypovolemia</a:t>
            </a:r>
            <a:r>
              <a:rPr lang="en-US" sz="2400" dirty="0">
                <a:solidFill>
                  <a:srgbClr val="000000"/>
                </a:solidFill>
                <a:effectLst/>
                <a:latin typeface="Times New Roman" panose="02020603050405020304" pitchFamily="18" charset="0"/>
                <a:ea typeface="Times New Roman" panose="02020603050405020304" pitchFamily="18" charset="0"/>
              </a:rPr>
              <a:t>-fluid loss into the </a:t>
            </a:r>
            <a:r>
              <a:rPr lang="en-US" sz="2400" dirty="0" err="1">
                <a:solidFill>
                  <a:srgbClr val="000000"/>
                </a:solidFill>
                <a:effectLst/>
                <a:latin typeface="Times New Roman" panose="02020603050405020304" pitchFamily="18" charset="0"/>
                <a:ea typeface="Times New Roman" panose="02020603050405020304" pitchFamily="18" charset="0"/>
              </a:rPr>
              <a:t>interstitium</a:t>
            </a:r>
            <a:endParaRPr lang="en-KE" sz="2400" dirty="0">
              <a:effectLst/>
              <a:latin typeface="Times New Roman" panose="02020603050405020304" pitchFamily="18" charset="0"/>
              <a:ea typeface="Times New Roman" panose="02020603050405020304" pitchFamily="18" charset="0"/>
            </a:endParaRPr>
          </a:p>
          <a:p>
            <a:pPr marR="19050"/>
            <a:r>
              <a:rPr lang="en-US" sz="2400" dirty="0">
                <a:solidFill>
                  <a:srgbClr val="000000"/>
                </a:solidFill>
                <a:effectLst/>
                <a:latin typeface="Times New Roman" panose="02020603050405020304" pitchFamily="18" charset="0"/>
                <a:ea typeface="Times New Roman" panose="02020603050405020304" pitchFamily="18" charset="0"/>
              </a:rPr>
              <a:t>9) </a:t>
            </a:r>
            <a:r>
              <a:rPr lang="en-US" sz="2400" b="1" dirty="0">
                <a:solidFill>
                  <a:srgbClr val="000000"/>
                </a:solidFill>
                <a:effectLst/>
                <a:latin typeface="Times New Roman" panose="02020603050405020304" pitchFamily="18" charset="0"/>
                <a:ea typeface="Times New Roman" panose="02020603050405020304" pitchFamily="18" charset="0"/>
              </a:rPr>
              <a:t>Hypertensio</a:t>
            </a:r>
            <a:r>
              <a:rPr lang="en-US" sz="2400" dirty="0">
                <a:solidFill>
                  <a:srgbClr val="000000"/>
                </a:solidFill>
                <a:effectLst/>
                <a:latin typeface="Times New Roman" panose="02020603050405020304" pitchFamily="18" charset="0"/>
                <a:ea typeface="Times New Roman" panose="02020603050405020304" pitchFamily="18" charset="0"/>
              </a:rPr>
              <a:t>n-Renin angiotensin aldosterone system stimulated to hypovolemia</a:t>
            </a:r>
          </a:p>
        </p:txBody>
      </p:sp>
    </p:spTree>
    <p:extLst>
      <p:ext uri="{BB962C8B-B14F-4D97-AF65-F5344CB8AC3E}">
        <p14:creationId xmlns:p14="http://schemas.microsoft.com/office/powerpoint/2010/main" val="56370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66342-7424-4035-977E-FADD8D7C11B4}"/>
              </a:ext>
            </a:extLst>
          </p:cNvPr>
          <p:cNvSpPr>
            <a:spLocks noGrp="1"/>
          </p:cNvSpPr>
          <p:nvPr>
            <p:ph type="title"/>
          </p:nvPr>
        </p:nvSpPr>
        <p:spPr/>
        <p:txBody>
          <a:bodyPr/>
          <a:lstStyle/>
          <a:p>
            <a:r>
              <a:rPr lang="en-US" sz="4400" b="1" dirty="0">
                <a:effectLst/>
                <a:latin typeface="Times New Roman" panose="02020603050405020304" pitchFamily="18" charset="0"/>
                <a:ea typeface="Times New Roman" panose="02020603050405020304" pitchFamily="18" charset="0"/>
              </a:rPr>
              <a:t>Primary Nephrotic Syndrome(Idiopathic)</a:t>
            </a:r>
            <a:endParaRPr lang="en-KE" dirty="0"/>
          </a:p>
        </p:txBody>
      </p:sp>
      <p:sp>
        <p:nvSpPr>
          <p:cNvPr id="3" name="Content Placeholder 2">
            <a:extLst>
              <a:ext uri="{FF2B5EF4-FFF2-40B4-BE49-F238E27FC236}">
                <a16:creationId xmlns:a16="http://schemas.microsoft.com/office/drawing/2014/main" id="{5ACDAA33-CEDF-4C2F-9BD4-8D6A77644126}"/>
              </a:ext>
            </a:extLst>
          </p:cNvPr>
          <p:cNvSpPr>
            <a:spLocks noGrp="1"/>
          </p:cNvSpPr>
          <p:nvPr>
            <p:ph idx="1"/>
          </p:nvPr>
        </p:nvSpPr>
        <p:spPr/>
        <p:txBody>
          <a:bodyPr/>
          <a:lstStyle/>
          <a:p>
            <a:r>
              <a:rPr lang="en-US" sz="1800" u="sng" dirty="0">
                <a:effectLst/>
                <a:latin typeface="Times New Roman" panose="02020603050405020304" pitchFamily="18" charset="0"/>
                <a:ea typeface="Times New Roman" panose="02020603050405020304" pitchFamily="18" charset="0"/>
              </a:rPr>
              <a:t>1</a:t>
            </a:r>
            <a:r>
              <a:rPr lang="en-US" sz="1800" dirty="0">
                <a:effectLst/>
                <a:latin typeface="Times New Roman" panose="02020603050405020304" pitchFamily="18" charset="0"/>
                <a:ea typeface="Times New Roman" panose="02020603050405020304" pitchFamily="18" charset="0"/>
              </a:rPr>
              <a:t>. Minimal change </a:t>
            </a:r>
            <a:r>
              <a:rPr lang="en-US" sz="2000" dirty="0"/>
              <a:t>Glomerulonephritis(</a:t>
            </a:r>
            <a:r>
              <a:rPr lang="en-US" sz="1800" dirty="0">
                <a:effectLst/>
                <a:latin typeface="Times New Roman" panose="02020603050405020304" pitchFamily="18" charset="0"/>
                <a:ea typeface="Times New Roman" panose="02020603050405020304" pitchFamily="18" charset="0"/>
              </a:rPr>
              <a:t>GN) The most common cause (</a:t>
            </a:r>
            <a:r>
              <a:rPr lang="en-US" sz="1800" dirty="0">
                <a:solidFill>
                  <a:srgbClr val="7030A0"/>
                </a:solidFill>
                <a:effectLst/>
                <a:latin typeface="Times New Roman" panose="02020603050405020304" pitchFamily="18" charset="0"/>
                <a:ea typeface="Times New Roman" panose="02020603050405020304" pitchFamily="18" charset="0"/>
              </a:rPr>
              <a:t>80%</a:t>
            </a:r>
            <a:r>
              <a:rPr lang="en-US" sz="1800" dirty="0">
                <a:effectLst/>
                <a:latin typeface="Times New Roman" panose="02020603050405020304" pitchFamily="18" charset="0"/>
                <a:ea typeface="Times New Roman" panose="02020603050405020304" pitchFamily="18" charset="0"/>
              </a:rPr>
              <a:t>) of nephrotic syndrome in </a:t>
            </a:r>
            <a:r>
              <a:rPr lang="en-US" sz="1800" dirty="0">
                <a:solidFill>
                  <a:srgbClr val="7030A0"/>
                </a:solidFill>
                <a:effectLst/>
                <a:latin typeface="Times New Roman" panose="02020603050405020304" pitchFamily="18" charset="0"/>
                <a:ea typeface="Times New Roman" panose="02020603050405020304" pitchFamily="18" charset="0"/>
              </a:rPr>
              <a:t>children</a:t>
            </a:r>
            <a:endParaRPr lang="en-KE"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2. Membranous GN-The most common primary renal cause of nephrotic syndrome in </a:t>
            </a:r>
            <a:r>
              <a:rPr lang="en-US" sz="1800" dirty="0">
                <a:solidFill>
                  <a:srgbClr val="7030A0"/>
                </a:solidFill>
                <a:effectLst/>
                <a:latin typeface="Times New Roman" panose="02020603050405020304" pitchFamily="18" charset="0"/>
                <a:ea typeface="Times New Roman" panose="02020603050405020304" pitchFamily="18" charset="0"/>
              </a:rPr>
              <a:t>adults</a:t>
            </a:r>
            <a:r>
              <a:rPr lang="en-US" sz="1800" dirty="0">
                <a:effectLst/>
                <a:latin typeface="Times New Roman" panose="02020603050405020304" pitchFamily="18" charset="0"/>
                <a:ea typeface="Times New Roman" panose="02020603050405020304" pitchFamily="18" charset="0"/>
              </a:rPr>
              <a:t> in developing countries.</a:t>
            </a:r>
            <a:endParaRPr lang="en-KE"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3. Focal segmental Glomerulosclerosis</a:t>
            </a:r>
            <a:endParaRPr lang="en-KE"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4. Rapidly progressive GN</a:t>
            </a:r>
            <a:endParaRPr lang="en-KE"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5. </a:t>
            </a:r>
            <a:r>
              <a:rPr lang="en-US" sz="1800" dirty="0" err="1">
                <a:effectLst/>
                <a:latin typeface="Times New Roman" panose="02020603050405020304" pitchFamily="18" charset="0"/>
                <a:ea typeface="Times New Roman" panose="02020603050405020304" pitchFamily="18" charset="0"/>
              </a:rPr>
              <a:t>MembranoProliferative</a:t>
            </a:r>
            <a:r>
              <a:rPr lang="en-US" sz="1800" dirty="0">
                <a:effectLst/>
                <a:latin typeface="Times New Roman" panose="02020603050405020304" pitchFamily="18" charset="0"/>
                <a:ea typeface="Times New Roman" panose="02020603050405020304" pitchFamily="18" charset="0"/>
              </a:rPr>
              <a:t> GN</a:t>
            </a:r>
            <a:endParaRPr lang="en-KE"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6. IgA glomerulopathy</a:t>
            </a:r>
            <a:endParaRPr lang="en-KE"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25523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8527E-BAEC-4A28-90DD-771817E7B078}"/>
              </a:ext>
            </a:extLst>
          </p:cNvPr>
          <p:cNvSpPr>
            <a:spLocks noGrp="1"/>
          </p:cNvSpPr>
          <p:nvPr>
            <p:ph type="title"/>
          </p:nvPr>
        </p:nvSpPr>
        <p:spPr/>
        <p:txBody>
          <a:bodyPr/>
          <a:lstStyle/>
          <a:p>
            <a:r>
              <a:rPr lang="en-US" sz="4400" b="1" dirty="0">
                <a:effectLst/>
                <a:latin typeface="Times New Roman" panose="02020603050405020304" pitchFamily="18" charset="0"/>
                <a:ea typeface="Times New Roman" panose="02020603050405020304" pitchFamily="18" charset="0"/>
              </a:rPr>
              <a:t>Secondary Nephrotic Syndrome</a:t>
            </a:r>
            <a:endParaRPr lang="en-KE" dirty="0"/>
          </a:p>
        </p:txBody>
      </p:sp>
      <p:sp>
        <p:nvSpPr>
          <p:cNvPr id="3" name="Content Placeholder 2">
            <a:extLst>
              <a:ext uri="{FF2B5EF4-FFF2-40B4-BE49-F238E27FC236}">
                <a16:creationId xmlns:a16="http://schemas.microsoft.com/office/drawing/2014/main" id="{4232E1E1-8297-4E45-9691-10ADC4ED5483}"/>
              </a:ext>
            </a:extLst>
          </p:cNvPr>
          <p:cNvSpPr>
            <a:spLocks noGrp="1"/>
          </p:cNvSpPr>
          <p:nvPr>
            <p:ph idx="1"/>
          </p:nvPr>
        </p:nvSpPr>
        <p:spPr/>
        <p:txBody>
          <a:bodyPr>
            <a:noAutofit/>
          </a:bodyPr>
          <a:lstStyle/>
          <a:p>
            <a:r>
              <a:rPr lang="en-US" dirty="0">
                <a:effectLst/>
                <a:latin typeface="Times New Roman" panose="02020603050405020304" pitchFamily="18" charset="0"/>
                <a:ea typeface="Times New Roman" panose="02020603050405020304" pitchFamily="18" charset="0"/>
              </a:rPr>
              <a:t>a).</a:t>
            </a:r>
            <a:r>
              <a:rPr lang="en-US" u="sng" dirty="0">
                <a:effectLst/>
                <a:latin typeface="Times New Roman" panose="02020603050405020304" pitchFamily="18" charset="0"/>
                <a:ea typeface="Times New Roman" panose="02020603050405020304" pitchFamily="18" charset="0"/>
              </a:rPr>
              <a:t> Metabolic diseases</a:t>
            </a:r>
            <a:r>
              <a:rPr lang="en-US" dirty="0">
                <a:effectLst/>
                <a:latin typeface="Times New Roman" panose="02020603050405020304" pitchFamily="18" charset="0"/>
                <a:ea typeface="Times New Roman" panose="02020603050405020304" pitchFamily="18" charset="0"/>
              </a:rPr>
              <a:t>: </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a:t>
            </a:r>
            <a:r>
              <a:rPr lang="en-US" u="sng" dirty="0">
                <a:solidFill>
                  <a:srgbClr val="0000FF"/>
                </a:solidFill>
                <a:effectLst/>
                <a:latin typeface="Times New Roman" panose="02020603050405020304" pitchFamily="18" charset="0"/>
                <a:ea typeface="Times New Roman" panose="02020603050405020304" pitchFamily="18" charset="0"/>
                <a:hlinkClick r:id="rId3" tooltip="Diabetes mellitus"/>
              </a:rPr>
              <a:t>Diabetes mellitus</a:t>
            </a:r>
            <a:r>
              <a:rPr lang="en-US" dirty="0">
                <a:effectLst/>
                <a:latin typeface="Times New Roman" panose="02020603050405020304" pitchFamily="18" charset="0"/>
                <a:ea typeface="Times New Roman" panose="02020603050405020304" pitchFamily="18" charset="0"/>
              </a:rPr>
              <a:t> is the most common cause of secondary nephrotic syndrome in adults in developing countries; </a:t>
            </a:r>
            <a:r>
              <a:rPr lang="en-US" u="sng" dirty="0">
                <a:solidFill>
                  <a:srgbClr val="0000FF"/>
                </a:solidFill>
                <a:effectLst/>
                <a:latin typeface="Times New Roman" panose="02020603050405020304" pitchFamily="18" charset="0"/>
                <a:ea typeface="Times New Roman" panose="02020603050405020304" pitchFamily="18" charset="0"/>
                <a:hlinkClick r:id="rId4" tooltip="Amyloidosis"/>
              </a:rPr>
              <a:t>amyloidosis</a:t>
            </a:r>
            <a:r>
              <a:rPr lang="en-US" u="sng" dirty="0">
                <a:effectLst/>
                <a:latin typeface="Times New Roman" panose="02020603050405020304" pitchFamily="18" charset="0"/>
                <a:ea typeface="Times New Roman" panose="02020603050405020304" pitchFamily="18" charset="0"/>
              </a:rPr>
              <a:t> </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b).</a:t>
            </a:r>
            <a:r>
              <a:rPr lang="en-US" u="sng" dirty="0">
                <a:effectLst/>
                <a:latin typeface="Times New Roman" panose="02020603050405020304" pitchFamily="18" charset="0"/>
                <a:ea typeface="Times New Roman" panose="02020603050405020304" pitchFamily="18" charset="0"/>
              </a:rPr>
              <a:t> Autoimmune diseases:</a:t>
            </a:r>
            <a:r>
              <a:rPr lang="en-US" dirty="0">
                <a:effectLst/>
                <a:latin typeface="Times New Roman" panose="02020603050405020304" pitchFamily="18" charset="0"/>
                <a:ea typeface="Times New Roman" panose="02020603050405020304" pitchFamily="18" charset="0"/>
              </a:rPr>
              <a:t> </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a:t>
            </a:r>
            <a:r>
              <a:rPr lang="en-US" u="sng" dirty="0">
                <a:solidFill>
                  <a:srgbClr val="0000FF"/>
                </a:solidFill>
                <a:effectLst/>
                <a:latin typeface="Times New Roman" panose="02020603050405020304" pitchFamily="18" charset="0"/>
                <a:ea typeface="Times New Roman" panose="02020603050405020304" pitchFamily="18" charset="0"/>
                <a:hlinkClick r:id="rId5" tooltip="Systemic lupus erythematosus"/>
              </a:rPr>
              <a:t>SLE</a:t>
            </a:r>
            <a:r>
              <a:rPr lang="en-US" dirty="0">
                <a:effectLst/>
                <a:latin typeface="Times New Roman" panose="02020603050405020304" pitchFamily="18" charset="0"/>
                <a:ea typeface="Times New Roman" panose="02020603050405020304" pitchFamily="18" charset="0"/>
              </a:rPr>
              <a:t>, </a:t>
            </a:r>
            <a:r>
              <a:rPr lang="en-US" u="sng" dirty="0">
                <a:solidFill>
                  <a:srgbClr val="0000FF"/>
                </a:solidFill>
                <a:effectLst/>
                <a:latin typeface="Times New Roman" panose="02020603050405020304" pitchFamily="18" charset="0"/>
                <a:ea typeface="Times New Roman" panose="02020603050405020304" pitchFamily="18" charset="0"/>
                <a:hlinkClick r:id="rId6" tooltip="Henoch-Schonlein purpura"/>
              </a:rPr>
              <a:t>Henoch-</a:t>
            </a:r>
            <a:r>
              <a:rPr lang="en-US" u="sng" dirty="0" err="1">
                <a:solidFill>
                  <a:srgbClr val="0000FF"/>
                </a:solidFill>
                <a:effectLst/>
                <a:latin typeface="Times New Roman" panose="02020603050405020304" pitchFamily="18" charset="0"/>
                <a:ea typeface="Times New Roman" panose="02020603050405020304" pitchFamily="18" charset="0"/>
                <a:hlinkClick r:id="rId6" tooltip="Henoch-Schonlein purpura"/>
              </a:rPr>
              <a:t>Schonlein</a:t>
            </a:r>
            <a:r>
              <a:rPr lang="en-US" u="sng" dirty="0">
                <a:solidFill>
                  <a:srgbClr val="0000FF"/>
                </a:solidFill>
                <a:effectLst/>
                <a:latin typeface="Times New Roman" panose="02020603050405020304" pitchFamily="18" charset="0"/>
                <a:ea typeface="Times New Roman" panose="02020603050405020304" pitchFamily="18" charset="0"/>
                <a:hlinkClick r:id="rId6" tooltip="Henoch-Schonlein purpura"/>
              </a:rPr>
              <a:t> purpura</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vasculitides</a:t>
            </a:r>
            <a:r>
              <a:rPr lang="en-US" dirty="0">
                <a:effectLst/>
                <a:latin typeface="Times New Roman" panose="02020603050405020304" pitchFamily="18" charset="0"/>
                <a:ea typeface="Times New Roman" panose="02020603050405020304" pitchFamily="18" charset="0"/>
              </a:rPr>
              <a:t>, Sarcoidosis</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C).</a:t>
            </a:r>
            <a:r>
              <a:rPr lang="en-US" u="sng" dirty="0">
                <a:effectLst/>
                <a:latin typeface="Times New Roman" panose="02020603050405020304" pitchFamily="18" charset="0"/>
                <a:ea typeface="Times New Roman" panose="02020603050405020304" pitchFamily="18" charset="0"/>
              </a:rPr>
              <a:t> Malignancies</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1. Solid tumors (kidney malignancy, colorectal)</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2. Lymphomas and leukemia</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3. Multiple myeloma</a:t>
            </a:r>
            <a:endParaRPr lang="en-K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60327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E7C1-4CE8-45AE-9E9E-5D09D251957C}"/>
              </a:ext>
            </a:extLst>
          </p:cNvPr>
          <p:cNvSpPr>
            <a:spLocks noGrp="1"/>
          </p:cNvSpPr>
          <p:nvPr>
            <p:ph type="title"/>
          </p:nvPr>
        </p:nvSpPr>
        <p:spPr>
          <a:xfrm>
            <a:off x="838200" y="1"/>
            <a:ext cx="10515600" cy="855611"/>
          </a:xfrm>
        </p:spPr>
        <p:txBody>
          <a:bodyPr/>
          <a:lstStyle/>
          <a:p>
            <a:r>
              <a:rPr lang="en-US" sz="4400" b="1" dirty="0">
                <a:effectLst/>
                <a:latin typeface="Times New Roman" panose="02020603050405020304" pitchFamily="18" charset="0"/>
                <a:ea typeface="Times New Roman" panose="02020603050405020304" pitchFamily="18" charset="0"/>
              </a:rPr>
              <a:t>Secondary Nephrotic Syndrome </a:t>
            </a:r>
            <a:r>
              <a:rPr lang="en-US" sz="4400" b="1" dirty="0" err="1">
                <a:effectLst/>
                <a:latin typeface="Times New Roman" panose="02020603050405020304" pitchFamily="18" charset="0"/>
                <a:ea typeface="Times New Roman" panose="02020603050405020304" pitchFamily="18" charset="0"/>
              </a:rPr>
              <a:t>Cnt’d</a:t>
            </a:r>
            <a:r>
              <a:rPr lang="en-US" sz="4400" b="1" dirty="0">
                <a:effectLst/>
                <a:latin typeface="Times New Roman" panose="02020603050405020304" pitchFamily="18" charset="0"/>
                <a:ea typeface="Times New Roman" panose="02020603050405020304" pitchFamily="18" charset="0"/>
              </a:rPr>
              <a:t>…</a:t>
            </a:r>
            <a:endParaRPr lang="en-KE" dirty="0"/>
          </a:p>
        </p:txBody>
      </p:sp>
      <p:sp>
        <p:nvSpPr>
          <p:cNvPr id="3" name="Content Placeholder 2">
            <a:extLst>
              <a:ext uri="{FF2B5EF4-FFF2-40B4-BE49-F238E27FC236}">
                <a16:creationId xmlns:a16="http://schemas.microsoft.com/office/drawing/2014/main" id="{F29DD180-D605-432B-9497-4D1793E7DCD0}"/>
              </a:ext>
            </a:extLst>
          </p:cNvPr>
          <p:cNvSpPr>
            <a:spLocks noGrp="1"/>
          </p:cNvSpPr>
          <p:nvPr>
            <p:ph idx="1"/>
          </p:nvPr>
        </p:nvSpPr>
        <p:spPr>
          <a:xfrm>
            <a:off x="168812" y="855612"/>
            <a:ext cx="11718388" cy="5146776"/>
          </a:xfrm>
        </p:spPr>
        <p:txBody>
          <a:bodyPr>
            <a:noAutofit/>
          </a:bodyPr>
          <a:lstStyle/>
          <a:p>
            <a:r>
              <a:rPr lang="en-GB" sz="2000" dirty="0">
                <a:effectLst/>
                <a:latin typeface="Times New Roman" panose="02020603050405020304" pitchFamily="18" charset="0"/>
                <a:ea typeface="Times New Roman" panose="02020603050405020304" pitchFamily="18" charset="0"/>
              </a:rPr>
              <a:t>d).</a:t>
            </a:r>
            <a:r>
              <a:rPr lang="en-GB" sz="2000" u="sng" dirty="0">
                <a:effectLst/>
                <a:latin typeface="Times New Roman" panose="02020603050405020304" pitchFamily="18" charset="0"/>
                <a:ea typeface="Times New Roman" panose="02020603050405020304" pitchFamily="18" charset="0"/>
              </a:rPr>
              <a:t> Infections</a:t>
            </a:r>
            <a:endParaRPr lang="en-KE"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1. Bacterial-Post streptococcal GN, Endocarditis, </a:t>
            </a:r>
            <a:r>
              <a:rPr lang="en-GB" sz="2000" dirty="0" err="1">
                <a:effectLst/>
                <a:latin typeface="Times New Roman" panose="02020603050405020304" pitchFamily="18" charset="0"/>
                <a:ea typeface="Times New Roman" panose="02020603050405020304" pitchFamily="18" charset="0"/>
              </a:rPr>
              <a:t>syphyllis</a:t>
            </a:r>
            <a:r>
              <a:rPr lang="en-GB" sz="2000" dirty="0">
                <a:effectLst/>
                <a:latin typeface="Times New Roman" panose="02020603050405020304" pitchFamily="18" charset="0"/>
                <a:ea typeface="Times New Roman" panose="02020603050405020304" pitchFamily="18" charset="0"/>
              </a:rPr>
              <a:t>, TB</a:t>
            </a:r>
            <a:endParaRPr lang="en-KE"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2. Protozoal-malaria, toxoplasmosis</a:t>
            </a:r>
            <a:endParaRPr lang="en-KE"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3. Viral-CMV, hepatitis B and C, HIV, EBV</a:t>
            </a:r>
            <a:endParaRPr lang="en-KE"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4. Fungal-Candida</a:t>
            </a:r>
            <a:endParaRPr lang="en-KE"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5. Helminthic-Schistosomiasis, </a:t>
            </a:r>
            <a:r>
              <a:rPr lang="en-GB" sz="2000" dirty="0" err="1">
                <a:effectLst/>
                <a:latin typeface="Times New Roman" panose="02020603050405020304" pitchFamily="18" charset="0"/>
                <a:ea typeface="Times New Roman" panose="02020603050405020304" pitchFamily="18" charset="0"/>
              </a:rPr>
              <a:t>Trypanisomiasis</a:t>
            </a:r>
            <a:r>
              <a:rPr lang="en-GB" sz="2000" dirty="0">
                <a:effectLst/>
                <a:latin typeface="Times New Roman" panose="02020603050405020304" pitchFamily="18" charset="0"/>
                <a:ea typeface="Times New Roman" panose="02020603050405020304" pitchFamily="18" charset="0"/>
              </a:rPr>
              <a:t> , leishmaniasis</a:t>
            </a:r>
            <a:endParaRPr lang="en-KE"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e).</a:t>
            </a:r>
            <a:r>
              <a:rPr lang="en-GB" sz="2000" u="sng" dirty="0">
                <a:effectLst/>
                <a:latin typeface="Times New Roman" panose="02020603050405020304" pitchFamily="18" charset="0"/>
                <a:ea typeface="Times New Roman" panose="02020603050405020304" pitchFamily="18" charset="0"/>
              </a:rPr>
              <a:t> Drugs</a:t>
            </a:r>
            <a:endParaRPr lang="en-KE"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-Penicillamine, mephenytoin, Trimethadione, </a:t>
            </a:r>
            <a:r>
              <a:rPr lang="en-GB" sz="2000" dirty="0" err="1">
                <a:effectLst/>
                <a:latin typeface="Times New Roman" panose="02020603050405020304" pitchFamily="18" charset="0"/>
                <a:ea typeface="Times New Roman" panose="02020603050405020304" pitchFamily="18" charset="0"/>
              </a:rPr>
              <a:t>Probenicid</a:t>
            </a:r>
            <a:endParaRPr lang="en-KE"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-Heavy metals- gold, mercury</a:t>
            </a:r>
            <a:endParaRPr lang="en-KE"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f).</a:t>
            </a:r>
            <a:r>
              <a:rPr lang="en-GB" sz="2000" u="sng" dirty="0">
                <a:effectLst/>
                <a:latin typeface="Times New Roman" panose="02020603050405020304" pitchFamily="18" charset="0"/>
                <a:ea typeface="Times New Roman" panose="02020603050405020304" pitchFamily="18" charset="0"/>
              </a:rPr>
              <a:t> Hereditary causes</a:t>
            </a:r>
            <a:endParaRPr lang="en-KE"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a:t>
            </a:r>
            <a:r>
              <a:rPr lang="en-GB" sz="2000" dirty="0" err="1">
                <a:effectLst/>
                <a:latin typeface="Times New Roman" panose="02020603050405020304" pitchFamily="18" charset="0"/>
                <a:ea typeface="Times New Roman" panose="02020603050405020304" pitchFamily="18" charset="0"/>
              </a:rPr>
              <a:t>Alports</a:t>
            </a:r>
            <a:r>
              <a:rPr lang="en-GB" sz="2000" dirty="0">
                <a:effectLst/>
                <a:latin typeface="Times New Roman" panose="02020603050405020304" pitchFamily="18" charset="0"/>
                <a:ea typeface="Times New Roman" panose="02020603050405020304" pitchFamily="18" charset="0"/>
              </a:rPr>
              <a:t> syndrome</a:t>
            </a:r>
            <a:endParaRPr lang="en-KE"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-Congenital nephritic syndrome</a:t>
            </a:r>
            <a:endParaRPr lang="en-KE"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-Nail-patella syndrome</a:t>
            </a:r>
            <a:endParaRPr lang="en-KE" sz="2000" dirty="0">
              <a:effectLst/>
              <a:latin typeface="Times New Roman" panose="02020603050405020304" pitchFamily="18" charset="0"/>
              <a:ea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.-Sickle cell disease</a:t>
            </a:r>
            <a:endParaRPr lang="en-KE"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29366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5BD8B-D622-4DCD-98E1-6B444986C48E}"/>
              </a:ext>
            </a:extLst>
          </p:cNvPr>
          <p:cNvSpPr>
            <a:spLocks noGrp="1"/>
          </p:cNvSpPr>
          <p:nvPr>
            <p:ph type="title"/>
          </p:nvPr>
        </p:nvSpPr>
        <p:spPr/>
        <p:txBody>
          <a:bodyPr/>
          <a:lstStyle/>
          <a:p>
            <a:r>
              <a:rPr lang="en-GB" sz="4400" b="1" dirty="0">
                <a:effectLst/>
                <a:latin typeface="Times New Roman" panose="02020603050405020304" pitchFamily="18" charset="0"/>
                <a:ea typeface="Times New Roman" panose="02020603050405020304" pitchFamily="18" charset="0"/>
              </a:rPr>
              <a:t>CLINICAL PRESENTATION</a:t>
            </a:r>
            <a:endParaRPr lang="en-KE" dirty="0"/>
          </a:p>
        </p:txBody>
      </p:sp>
      <p:sp>
        <p:nvSpPr>
          <p:cNvPr id="3" name="Content Placeholder 2">
            <a:extLst>
              <a:ext uri="{FF2B5EF4-FFF2-40B4-BE49-F238E27FC236}">
                <a16:creationId xmlns:a16="http://schemas.microsoft.com/office/drawing/2014/main" id="{0E7C10F8-3614-4261-AF7A-7CF3563BF779}"/>
              </a:ext>
            </a:extLst>
          </p:cNvPr>
          <p:cNvSpPr>
            <a:spLocks noGrp="1"/>
          </p:cNvSpPr>
          <p:nvPr>
            <p:ph idx="1"/>
          </p:nvPr>
        </p:nvSpPr>
        <p:spPr/>
        <p:txBody>
          <a:bodyPr>
            <a:noAutofit/>
          </a:bodyPr>
          <a:lstStyle/>
          <a:p>
            <a:r>
              <a:rPr lang="en-GB" b="1" u="sng" dirty="0">
                <a:effectLst/>
                <a:latin typeface="Times New Roman" panose="02020603050405020304" pitchFamily="18" charset="0"/>
                <a:ea typeface="Times New Roman" panose="02020603050405020304" pitchFamily="18" charset="0"/>
              </a:rPr>
              <a:t>History</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-Swelling of the face; </a:t>
            </a:r>
            <a:r>
              <a:rPr lang="en-US" dirty="0">
                <a:solidFill>
                  <a:srgbClr val="7030A0"/>
                </a:solidFill>
                <a:effectLst/>
                <a:latin typeface="Times New Roman" panose="02020603050405020304" pitchFamily="18" charset="0"/>
                <a:ea typeface="Times New Roman" panose="02020603050405020304" pitchFamily="18" charset="0"/>
              </a:rPr>
              <a:t>periorbital edema</a:t>
            </a:r>
            <a:r>
              <a:rPr lang="en-US" dirty="0">
                <a:effectLst/>
                <a:latin typeface="Times New Roman" panose="02020603050405020304" pitchFamily="18" charset="0"/>
                <a:ea typeface="Times New Roman" panose="02020603050405020304" pitchFamily="18" charset="0"/>
              </a:rPr>
              <a:t> is a common presentation. Then other dependent areas as the feet and ankle. </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-This is followed by swelling of the entire body-</a:t>
            </a:r>
            <a:r>
              <a:rPr lang="en-US" dirty="0">
                <a:solidFill>
                  <a:srgbClr val="7030A0"/>
                </a:solidFill>
                <a:effectLst/>
                <a:latin typeface="Times New Roman" panose="02020603050405020304" pitchFamily="18" charset="0"/>
                <a:ea typeface="Times New Roman" panose="02020603050405020304" pitchFamily="18" charset="0"/>
              </a:rPr>
              <a:t>anasarca </a:t>
            </a:r>
            <a:r>
              <a:rPr lang="en-US" dirty="0">
                <a:solidFill>
                  <a:srgbClr val="000000"/>
                </a:solidFill>
                <a:effectLst/>
                <a:latin typeface="Times New Roman" panose="02020603050405020304" pitchFamily="18" charset="0"/>
                <a:ea typeface="Times New Roman" panose="02020603050405020304" pitchFamily="18" charset="0"/>
              </a:rPr>
              <a:t>can be the presenting symptom.</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-In certain instances, patients notice </a:t>
            </a:r>
            <a:r>
              <a:rPr lang="en-US" dirty="0">
                <a:solidFill>
                  <a:srgbClr val="7030A0"/>
                </a:solidFill>
                <a:effectLst/>
                <a:latin typeface="Times New Roman" panose="02020603050405020304" pitchFamily="18" charset="0"/>
                <a:ea typeface="Times New Roman" panose="02020603050405020304" pitchFamily="18" charset="0"/>
              </a:rPr>
              <a:t>frothy urine</a:t>
            </a:r>
            <a:r>
              <a:rPr lang="en-US" dirty="0">
                <a:effectLst/>
                <a:latin typeface="Times New Roman" panose="02020603050405020304" pitchFamily="18" charset="0"/>
                <a:ea typeface="Times New Roman" panose="02020603050405020304" pitchFamily="18" charset="0"/>
              </a:rPr>
              <a:t>, which leads to investigations that reveal evidence of nephrotic syndrome.</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-A hypercoagulable state leading to thrombotic complications, such as deep vein thrombosis of the calf veins or the renal vein, may be the first clue indicating nephrotic syndrome.</a:t>
            </a:r>
            <a:endParaRPr lang="en-K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01921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E4FE9-89A4-47A1-AE31-C4CD5612B8D0}"/>
              </a:ext>
            </a:extLst>
          </p:cNvPr>
          <p:cNvSpPr>
            <a:spLocks noGrp="1"/>
          </p:cNvSpPr>
          <p:nvPr>
            <p:ph type="title"/>
          </p:nvPr>
        </p:nvSpPr>
        <p:spPr>
          <a:xfrm>
            <a:off x="838200" y="1"/>
            <a:ext cx="10515600" cy="829993"/>
          </a:xfrm>
        </p:spPr>
        <p:txBody>
          <a:bodyPr/>
          <a:lstStyle/>
          <a:p>
            <a:r>
              <a:rPr lang="en-GB" sz="4400" b="1" dirty="0">
                <a:effectLst/>
                <a:latin typeface="Times New Roman" panose="02020603050405020304" pitchFamily="18" charset="0"/>
                <a:ea typeface="Times New Roman" panose="02020603050405020304" pitchFamily="18" charset="0"/>
              </a:rPr>
              <a:t>CLINICAL PRESENTATION </a:t>
            </a:r>
            <a:r>
              <a:rPr lang="en-GB" sz="4400" b="1" dirty="0" err="1">
                <a:effectLst/>
                <a:latin typeface="Times New Roman" panose="02020603050405020304" pitchFamily="18" charset="0"/>
                <a:ea typeface="Times New Roman" panose="02020603050405020304" pitchFamily="18" charset="0"/>
              </a:rPr>
              <a:t>Cnt’d</a:t>
            </a:r>
            <a:r>
              <a:rPr lang="en-GB" sz="4400" b="1" dirty="0">
                <a:effectLst/>
                <a:latin typeface="Times New Roman" panose="02020603050405020304" pitchFamily="18" charset="0"/>
                <a:ea typeface="Times New Roman" panose="02020603050405020304" pitchFamily="18" charset="0"/>
              </a:rPr>
              <a:t>…</a:t>
            </a:r>
            <a:endParaRPr lang="en-KE" dirty="0"/>
          </a:p>
        </p:txBody>
      </p:sp>
      <p:sp>
        <p:nvSpPr>
          <p:cNvPr id="3" name="Content Placeholder 2">
            <a:extLst>
              <a:ext uri="{FF2B5EF4-FFF2-40B4-BE49-F238E27FC236}">
                <a16:creationId xmlns:a16="http://schemas.microsoft.com/office/drawing/2014/main" id="{90CB4D9D-10FB-4A5B-9DFE-C31B90A97E7B}"/>
              </a:ext>
            </a:extLst>
          </p:cNvPr>
          <p:cNvSpPr>
            <a:spLocks noGrp="1"/>
          </p:cNvSpPr>
          <p:nvPr>
            <p:ph idx="1"/>
          </p:nvPr>
        </p:nvSpPr>
        <p:spPr>
          <a:xfrm>
            <a:off x="838200" y="829994"/>
            <a:ext cx="10515600" cy="5346969"/>
          </a:xfrm>
        </p:spPr>
        <p:txBody>
          <a:bodyPr>
            <a:noAutofit/>
          </a:bodyPr>
          <a:lstStyle/>
          <a:p>
            <a:r>
              <a:rPr lang="en-US" sz="2400" u="sng" dirty="0">
                <a:effectLst/>
                <a:latin typeface="Times New Roman" panose="02020603050405020304" pitchFamily="18" charset="0"/>
                <a:ea typeface="Times New Roman" panose="02020603050405020304" pitchFamily="18" charset="0"/>
              </a:rPr>
              <a:t>History suggestive of predisposing factors</a:t>
            </a:r>
            <a:endParaRPr lang="en-KE" sz="2400" dirty="0">
              <a:effectLst/>
              <a:latin typeface="Times New Roman" panose="02020603050405020304" pitchFamily="18" charset="0"/>
              <a:ea typeface="Times New Roman" panose="02020603050405020304" pitchFamily="18" charset="0"/>
            </a:endParaRPr>
          </a:p>
          <a:p>
            <a:pPr fontAlgn="ctr"/>
            <a:r>
              <a:rPr lang="en-US" sz="2400" dirty="0">
                <a:effectLst/>
                <a:latin typeface="Times New Roman" panose="02020603050405020304" pitchFamily="18" charset="0"/>
                <a:ea typeface="Times New Roman" panose="02020603050405020304" pitchFamily="18" charset="0"/>
              </a:rPr>
              <a:t>-</a:t>
            </a:r>
            <a:r>
              <a:rPr lang="en-GB" sz="2400" dirty="0">
                <a:effectLst/>
                <a:latin typeface="Times New Roman" panose="02020603050405020304" pitchFamily="18" charset="0"/>
                <a:ea typeface="Times New Roman" panose="02020603050405020304" pitchFamily="18" charset="0"/>
              </a:rPr>
              <a:t> History of acute or chronic infections, drugs, allergies, systemic symptoms (vasculitis, malignancy)</a:t>
            </a:r>
            <a:endParaRPr lang="en-KE" sz="2400" dirty="0">
              <a:effectLst/>
              <a:latin typeface="Times New Roman" panose="02020603050405020304" pitchFamily="18" charset="0"/>
              <a:ea typeface="Times New Roman" panose="02020603050405020304" pitchFamily="18" charset="0"/>
            </a:endParaRPr>
          </a:p>
          <a:p>
            <a:pPr fontAlgn="ctr"/>
            <a:r>
              <a:rPr lang="en-GB" sz="2400" dirty="0">
                <a:effectLst/>
                <a:latin typeface="Times New Roman" panose="02020603050405020304" pitchFamily="18" charset="0"/>
                <a:ea typeface="Times New Roman" panose="02020603050405020304" pitchFamily="18" charset="0"/>
              </a:rPr>
              <a:t>-HTN, DM</a:t>
            </a:r>
            <a:endParaRPr lang="en-KE" sz="2400" dirty="0">
              <a:effectLst/>
              <a:latin typeface="Times New Roman" panose="02020603050405020304" pitchFamily="18" charset="0"/>
              <a:ea typeface="Times New Roman" panose="02020603050405020304" pitchFamily="18" charset="0"/>
            </a:endParaRPr>
          </a:p>
          <a:p>
            <a:pPr fontAlgn="ctr"/>
            <a:r>
              <a:rPr lang="en-GB" sz="2400" dirty="0">
                <a:effectLst/>
                <a:latin typeface="Times New Roman" panose="02020603050405020304" pitchFamily="18" charset="0"/>
                <a:ea typeface="Times New Roman" panose="02020603050405020304" pitchFamily="18" charset="0"/>
              </a:rPr>
              <a:t>-Malaria treatment, risk for schistosomiasis</a:t>
            </a:r>
            <a:endParaRPr lang="en-KE" sz="2400" dirty="0">
              <a:effectLst/>
              <a:latin typeface="Times New Roman" panose="02020603050405020304" pitchFamily="18" charset="0"/>
              <a:ea typeface="Times New Roman" panose="02020603050405020304" pitchFamily="18" charset="0"/>
            </a:endParaRPr>
          </a:p>
          <a:p>
            <a:pPr fontAlgn="ctr"/>
            <a:r>
              <a:rPr lang="en-GB" sz="2400" dirty="0">
                <a:effectLst/>
                <a:latin typeface="Times New Roman" panose="02020603050405020304" pitchFamily="18" charset="0"/>
                <a:ea typeface="Times New Roman" panose="02020603050405020304" pitchFamily="18" charset="0"/>
              </a:rPr>
              <a:t>-Connective tissue disease-rash, joint pains and any pains in muscles</a:t>
            </a:r>
            <a:endParaRPr lang="en-KE" sz="2400" dirty="0">
              <a:effectLst/>
              <a:latin typeface="Times New Roman" panose="02020603050405020304" pitchFamily="18" charset="0"/>
              <a:ea typeface="Times New Roman" panose="02020603050405020304" pitchFamily="18" charset="0"/>
            </a:endParaRPr>
          </a:p>
          <a:p>
            <a:pPr fontAlgn="ctr"/>
            <a:r>
              <a:rPr lang="en-GB" sz="2400" dirty="0">
                <a:effectLst/>
                <a:latin typeface="Times New Roman" panose="02020603050405020304" pitchFamily="18" charset="0"/>
                <a:ea typeface="Times New Roman" panose="02020603050405020304" pitchFamily="18" charset="0"/>
              </a:rPr>
              <a:t>-Recurrent sore throat, or skin ulcers or swellings</a:t>
            </a:r>
            <a:endParaRPr lang="en-KE" sz="2400" dirty="0">
              <a:effectLst/>
              <a:latin typeface="Times New Roman" panose="02020603050405020304" pitchFamily="18" charset="0"/>
              <a:ea typeface="Times New Roman" panose="02020603050405020304" pitchFamily="18" charset="0"/>
            </a:endParaRPr>
          </a:p>
          <a:p>
            <a:pPr fontAlgn="ctr"/>
            <a:r>
              <a:rPr lang="en-GB" sz="2400" dirty="0">
                <a:effectLst/>
                <a:latin typeface="Times New Roman" panose="02020603050405020304" pitchFamily="18" charset="0"/>
                <a:ea typeface="Times New Roman" panose="02020603050405020304" pitchFamily="18" charset="0"/>
              </a:rPr>
              <a:t>-</a:t>
            </a:r>
            <a:r>
              <a:rPr lang="en-GB" sz="2400" dirty="0" err="1">
                <a:effectLst/>
                <a:latin typeface="Times New Roman" panose="02020603050405020304" pitchFamily="18" charset="0"/>
                <a:ea typeface="Times New Roman" panose="02020603050405020304" pitchFamily="18" charset="0"/>
              </a:rPr>
              <a:t>Wt</a:t>
            </a:r>
            <a:r>
              <a:rPr lang="en-GB" sz="2400" dirty="0">
                <a:effectLst/>
                <a:latin typeface="Times New Roman" panose="02020603050405020304" pitchFamily="18" charset="0"/>
                <a:ea typeface="Times New Roman" panose="02020603050405020304" pitchFamily="18" charset="0"/>
              </a:rPr>
              <a:t> loss, night sweat and general fatigue-malignancy</a:t>
            </a:r>
            <a:endParaRPr lang="en-KE" sz="2400" dirty="0">
              <a:effectLst/>
              <a:latin typeface="Times New Roman" panose="02020603050405020304" pitchFamily="18" charset="0"/>
              <a:ea typeface="Times New Roman" panose="02020603050405020304" pitchFamily="18" charset="0"/>
            </a:endParaRPr>
          </a:p>
          <a:p>
            <a:pPr fontAlgn="ctr"/>
            <a:r>
              <a:rPr lang="en-GB" sz="2400" dirty="0">
                <a:effectLst/>
                <a:latin typeface="Times New Roman" panose="02020603050405020304" pitchFamily="18" charset="0"/>
                <a:ea typeface="Times New Roman" panose="02020603050405020304" pitchFamily="18" charset="0"/>
              </a:rPr>
              <a:t>-Sickle cell disease</a:t>
            </a:r>
            <a:endParaRPr lang="en-KE" sz="2400" dirty="0">
              <a:effectLst/>
              <a:latin typeface="Times New Roman" panose="02020603050405020304" pitchFamily="18" charset="0"/>
              <a:ea typeface="Times New Roman" panose="02020603050405020304" pitchFamily="18" charset="0"/>
            </a:endParaRPr>
          </a:p>
          <a:p>
            <a:pPr fontAlgn="ctr"/>
            <a:r>
              <a:rPr lang="en-GB" sz="2400" dirty="0">
                <a:effectLst/>
                <a:latin typeface="Times New Roman" panose="02020603050405020304" pitchFamily="18" charset="0"/>
                <a:ea typeface="Times New Roman" panose="02020603050405020304" pitchFamily="18" charset="0"/>
              </a:rPr>
              <a:t>-Blood transfusions</a:t>
            </a:r>
            <a:endParaRPr lang="en-KE" sz="2400" dirty="0">
              <a:effectLst/>
              <a:latin typeface="Times New Roman" panose="02020603050405020304" pitchFamily="18" charset="0"/>
              <a:ea typeface="Times New Roman" panose="02020603050405020304" pitchFamily="18" charset="0"/>
            </a:endParaRPr>
          </a:p>
          <a:p>
            <a:pPr fontAlgn="ctr"/>
            <a:r>
              <a:rPr lang="en-GB" sz="2400" dirty="0">
                <a:effectLst/>
                <a:latin typeface="Times New Roman" panose="02020603050405020304" pitchFamily="18" charset="0"/>
                <a:ea typeface="Times New Roman" panose="02020603050405020304" pitchFamily="18" charset="0"/>
              </a:rPr>
              <a:t>-Any sexually transmitted infections.</a:t>
            </a:r>
            <a:endParaRPr lang="en-KE" sz="2400" dirty="0">
              <a:effectLst/>
              <a:latin typeface="Times New Roman" panose="02020603050405020304" pitchFamily="18" charset="0"/>
              <a:ea typeface="Times New Roman" panose="02020603050405020304" pitchFamily="18" charset="0"/>
            </a:endParaRPr>
          </a:p>
          <a:p>
            <a:pPr fontAlgn="ctr"/>
            <a:r>
              <a:rPr lang="en-GB" sz="2400" dirty="0">
                <a:effectLst/>
                <a:latin typeface="Times New Roman" panose="02020603050405020304" pitchFamily="18" charset="0"/>
                <a:ea typeface="Times New Roman" panose="02020603050405020304" pitchFamily="18" charset="0"/>
              </a:rPr>
              <a:t>Familial history</a:t>
            </a:r>
            <a:endParaRPr lang="en-KE" sz="2400" dirty="0">
              <a:effectLst/>
              <a:latin typeface="Times New Roman" panose="02020603050405020304" pitchFamily="18" charset="0"/>
              <a:ea typeface="Times New Roman" panose="02020603050405020304" pitchFamily="18" charset="0"/>
            </a:endParaRPr>
          </a:p>
          <a:p>
            <a:pPr fontAlgn="ctr"/>
            <a:r>
              <a:rPr lang="en-GB" sz="2400" dirty="0">
                <a:effectLst/>
                <a:latin typeface="Times New Roman" panose="02020603050405020304" pitchFamily="18" charset="0"/>
                <a:ea typeface="Times New Roman" panose="02020603050405020304" pitchFamily="18" charset="0"/>
              </a:rPr>
              <a:t>-DDX-R/ o hx suggestive Cardiac </a:t>
            </a:r>
            <a:r>
              <a:rPr lang="en-GB" sz="2400" dirty="0" err="1">
                <a:effectLst/>
                <a:latin typeface="Times New Roman" panose="02020603050405020304" pitchFamily="18" charset="0"/>
                <a:ea typeface="Times New Roman" panose="02020603050405020304" pitchFamily="18" charset="0"/>
              </a:rPr>
              <a:t>dz</a:t>
            </a:r>
            <a:r>
              <a:rPr lang="en-GB" sz="2400" dirty="0">
                <a:effectLst/>
                <a:latin typeface="Times New Roman" panose="02020603050405020304" pitchFamily="18" charset="0"/>
                <a:ea typeface="Times New Roman" panose="02020603050405020304" pitchFamily="18" charset="0"/>
              </a:rPr>
              <a:t>, liver dz.</a:t>
            </a:r>
            <a:endParaRPr lang="en-KE"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50051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E3A0A-2FDB-4AD2-B8D2-0A5CF4D6FA22}"/>
              </a:ext>
            </a:extLst>
          </p:cNvPr>
          <p:cNvSpPr>
            <a:spLocks noGrp="1"/>
          </p:cNvSpPr>
          <p:nvPr>
            <p:ph type="title"/>
          </p:nvPr>
        </p:nvSpPr>
        <p:spPr/>
        <p:txBody>
          <a:bodyPr/>
          <a:lstStyle/>
          <a:p>
            <a:r>
              <a:rPr lang="en-GB" sz="4400" b="1" dirty="0">
                <a:effectLst/>
                <a:latin typeface="Times New Roman" panose="02020603050405020304" pitchFamily="18" charset="0"/>
                <a:ea typeface="Times New Roman" panose="02020603050405020304" pitchFamily="18" charset="0"/>
              </a:rPr>
              <a:t>CLINICAL PRESENTATION </a:t>
            </a:r>
            <a:r>
              <a:rPr lang="en-GB" sz="4400" b="1" dirty="0" err="1">
                <a:effectLst/>
                <a:latin typeface="Times New Roman" panose="02020603050405020304" pitchFamily="18" charset="0"/>
                <a:ea typeface="Times New Roman" panose="02020603050405020304" pitchFamily="18" charset="0"/>
              </a:rPr>
              <a:t>Cnt’d</a:t>
            </a:r>
            <a:r>
              <a:rPr lang="en-GB" sz="4400" b="1" dirty="0">
                <a:effectLst/>
                <a:latin typeface="Times New Roman" panose="02020603050405020304" pitchFamily="18" charset="0"/>
                <a:ea typeface="Times New Roman" panose="02020603050405020304" pitchFamily="18" charset="0"/>
              </a:rPr>
              <a:t>…</a:t>
            </a:r>
            <a:endParaRPr lang="en-KE" dirty="0"/>
          </a:p>
        </p:txBody>
      </p:sp>
      <p:sp>
        <p:nvSpPr>
          <p:cNvPr id="3" name="Content Placeholder 2">
            <a:extLst>
              <a:ext uri="{FF2B5EF4-FFF2-40B4-BE49-F238E27FC236}">
                <a16:creationId xmlns:a16="http://schemas.microsoft.com/office/drawing/2014/main" id="{A8FB8ADC-50DF-4CFF-AC74-C84B66CD869C}"/>
              </a:ext>
            </a:extLst>
          </p:cNvPr>
          <p:cNvSpPr>
            <a:spLocks noGrp="1"/>
          </p:cNvSpPr>
          <p:nvPr>
            <p:ph idx="1"/>
          </p:nvPr>
        </p:nvSpPr>
        <p:spPr>
          <a:xfrm>
            <a:off x="838200" y="1448972"/>
            <a:ext cx="10515600" cy="5043903"/>
          </a:xfrm>
        </p:spPr>
        <p:txBody>
          <a:bodyPr>
            <a:noAutofit/>
          </a:bodyPr>
          <a:lstStyle/>
          <a:p>
            <a:pPr marR="19050"/>
            <a:r>
              <a:rPr lang="en-US" sz="2400" b="1" dirty="0">
                <a:solidFill>
                  <a:srgbClr val="000000"/>
                </a:solidFill>
                <a:effectLst/>
                <a:latin typeface="Times New Roman" panose="02020603050405020304" pitchFamily="18" charset="0"/>
                <a:ea typeface="Times New Roman" panose="02020603050405020304" pitchFamily="18" charset="0"/>
              </a:rPr>
              <a:t>Physical: </a:t>
            </a:r>
            <a:endParaRPr lang="en-KE" sz="2400" dirty="0">
              <a:effectLst/>
              <a:latin typeface="Times New Roman" panose="02020603050405020304" pitchFamily="18" charset="0"/>
              <a:ea typeface="Times New Roman" panose="02020603050405020304" pitchFamily="18" charset="0"/>
            </a:endParaRPr>
          </a:p>
          <a:p>
            <a:pPr marR="19050"/>
            <a:r>
              <a:rPr lang="en-US" sz="2400" dirty="0">
                <a:solidFill>
                  <a:srgbClr val="000000"/>
                </a:solidFill>
                <a:effectLst/>
                <a:latin typeface="Times New Roman" panose="02020603050405020304" pitchFamily="18" charset="0"/>
                <a:ea typeface="Times New Roman" panose="02020603050405020304" pitchFamily="18" charset="0"/>
              </a:rPr>
              <a:t>-Patients present with </a:t>
            </a:r>
            <a:r>
              <a:rPr lang="en-US" sz="2400" dirty="0">
                <a:solidFill>
                  <a:srgbClr val="7030A0"/>
                </a:solidFill>
                <a:effectLst/>
                <a:latin typeface="Times New Roman" panose="02020603050405020304" pitchFamily="18" charset="0"/>
                <a:ea typeface="Times New Roman" panose="02020603050405020304" pitchFamily="18" charset="0"/>
              </a:rPr>
              <a:t>increasing edema</a:t>
            </a:r>
            <a:r>
              <a:rPr lang="en-US" sz="2400" dirty="0">
                <a:solidFill>
                  <a:srgbClr val="000000"/>
                </a:solidFill>
                <a:effectLst/>
                <a:latin typeface="Times New Roman" panose="02020603050405020304" pitchFamily="18" charset="0"/>
                <a:ea typeface="Times New Roman" panose="02020603050405020304" pitchFamily="18" charset="0"/>
              </a:rPr>
              <a:t> over a few days or weeks, lethargy, poor appetite, weakness, and occasional abdominal pain.</a:t>
            </a:r>
            <a:endParaRPr lang="en-KE" sz="2400" dirty="0">
              <a:effectLst/>
              <a:latin typeface="Times New Roman" panose="02020603050405020304" pitchFamily="18" charset="0"/>
              <a:ea typeface="Times New Roman" panose="02020603050405020304" pitchFamily="18" charset="0"/>
            </a:endParaRPr>
          </a:p>
          <a:p>
            <a:pPr marR="19050"/>
            <a:r>
              <a:rPr lang="en-US" sz="2400" dirty="0">
                <a:solidFill>
                  <a:srgbClr val="000000"/>
                </a:solidFill>
                <a:effectLst/>
                <a:latin typeface="Times New Roman" panose="02020603050405020304" pitchFamily="18" charset="0"/>
                <a:ea typeface="Times New Roman" panose="02020603050405020304" pitchFamily="18" charset="0"/>
              </a:rPr>
              <a:t>-The initial episode and the subsequent relapses may follow an apparent viral upper respiratory tract infection.</a:t>
            </a:r>
            <a:endParaRPr lang="en-KE" sz="2400" dirty="0">
              <a:effectLst/>
              <a:latin typeface="Times New Roman" panose="02020603050405020304" pitchFamily="18" charset="0"/>
              <a:ea typeface="Times New Roman" panose="02020603050405020304" pitchFamily="18" charset="0"/>
            </a:endParaRPr>
          </a:p>
          <a:p>
            <a:pPr marR="19050"/>
            <a:r>
              <a:rPr lang="en-US" sz="2400" dirty="0">
                <a:solidFill>
                  <a:srgbClr val="000000"/>
                </a:solidFill>
                <a:effectLst/>
                <a:latin typeface="Times New Roman" panose="02020603050405020304" pitchFamily="18" charset="0"/>
                <a:ea typeface="Times New Roman" panose="02020603050405020304" pitchFamily="18" charset="0"/>
              </a:rPr>
              <a:t>-Edema is the predominant feature and initially develops around the eyes and lower extremities. With time, the edema becomes generalized and may be associated with an </a:t>
            </a:r>
            <a:r>
              <a:rPr lang="en-US" sz="2400" dirty="0">
                <a:solidFill>
                  <a:srgbClr val="7030A0"/>
                </a:solidFill>
                <a:effectLst/>
                <a:latin typeface="Times New Roman" panose="02020603050405020304" pitchFamily="18" charset="0"/>
                <a:ea typeface="Times New Roman" panose="02020603050405020304" pitchFamily="18" charset="0"/>
              </a:rPr>
              <a:t>increase in weight</a:t>
            </a:r>
            <a:r>
              <a:rPr lang="en-US" sz="2400" dirty="0">
                <a:solidFill>
                  <a:srgbClr val="000000"/>
                </a:solidFill>
                <a:effectLst/>
                <a:latin typeface="Times New Roman" panose="02020603050405020304" pitchFamily="18" charset="0"/>
                <a:ea typeface="Times New Roman" panose="02020603050405020304" pitchFamily="18" charset="0"/>
              </a:rPr>
              <a:t>, the development of an </a:t>
            </a:r>
            <a:r>
              <a:rPr lang="en-US" sz="2400" dirty="0">
                <a:solidFill>
                  <a:srgbClr val="7030A0"/>
                </a:solidFill>
                <a:effectLst/>
                <a:latin typeface="Times New Roman" panose="02020603050405020304" pitchFamily="18" charset="0"/>
                <a:ea typeface="Times New Roman" panose="02020603050405020304" pitchFamily="18" charset="0"/>
              </a:rPr>
              <a:t>ascitic</a:t>
            </a:r>
            <a:r>
              <a:rPr lang="en-US" sz="2400" dirty="0">
                <a:solidFill>
                  <a:srgbClr val="000000"/>
                </a:solidFill>
                <a:effectLst/>
                <a:latin typeface="Times New Roman" panose="02020603050405020304" pitchFamily="18" charset="0"/>
                <a:ea typeface="Times New Roman" panose="02020603050405020304" pitchFamily="18" charset="0"/>
              </a:rPr>
              <a:t> or </a:t>
            </a:r>
            <a:r>
              <a:rPr lang="en-US" sz="2400" dirty="0">
                <a:solidFill>
                  <a:srgbClr val="7030A0"/>
                </a:solidFill>
                <a:effectLst/>
                <a:latin typeface="Times New Roman" panose="02020603050405020304" pitchFamily="18" charset="0"/>
                <a:ea typeface="Times New Roman" panose="02020603050405020304" pitchFamily="18" charset="0"/>
              </a:rPr>
              <a:t>pleural effusion</a:t>
            </a:r>
            <a:r>
              <a:rPr lang="en-US" sz="2400" dirty="0">
                <a:solidFill>
                  <a:srgbClr val="000000"/>
                </a:solidFill>
                <a:effectLst/>
                <a:latin typeface="Times New Roman" panose="02020603050405020304" pitchFamily="18" charset="0"/>
                <a:ea typeface="Times New Roman" panose="02020603050405020304" pitchFamily="18" charset="0"/>
              </a:rPr>
              <a:t>, and a </a:t>
            </a:r>
            <a:r>
              <a:rPr lang="en-US" sz="2400" dirty="0">
                <a:solidFill>
                  <a:srgbClr val="7030A0"/>
                </a:solidFill>
                <a:effectLst/>
                <a:latin typeface="Times New Roman" panose="02020603050405020304" pitchFamily="18" charset="0"/>
                <a:ea typeface="Times New Roman" panose="02020603050405020304" pitchFamily="18" charset="0"/>
              </a:rPr>
              <a:t>decline in urine output.</a:t>
            </a:r>
            <a:endParaRPr lang="en-KE" sz="2400" dirty="0">
              <a:effectLst/>
              <a:latin typeface="Times New Roman" panose="02020603050405020304" pitchFamily="18" charset="0"/>
              <a:ea typeface="Times New Roman" panose="02020603050405020304" pitchFamily="18" charset="0"/>
            </a:endParaRPr>
          </a:p>
          <a:p>
            <a:pPr marR="19050"/>
            <a:r>
              <a:rPr lang="en-US" sz="2400"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7030A0"/>
                </a:solidFill>
                <a:effectLst/>
                <a:latin typeface="Times New Roman" panose="02020603050405020304" pitchFamily="18" charset="0"/>
                <a:ea typeface="Times New Roman" panose="02020603050405020304" pitchFamily="18" charset="0"/>
              </a:rPr>
              <a:t>Hematuria </a:t>
            </a:r>
            <a:r>
              <a:rPr lang="en-US" sz="2400" dirty="0">
                <a:solidFill>
                  <a:srgbClr val="000000"/>
                </a:solidFill>
                <a:effectLst/>
                <a:latin typeface="Times New Roman" panose="02020603050405020304" pitchFamily="18" charset="0"/>
                <a:ea typeface="Times New Roman" panose="02020603050405020304" pitchFamily="18" charset="0"/>
              </a:rPr>
              <a:t>and </a:t>
            </a:r>
            <a:r>
              <a:rPr lang="en-US" sz="2400" dirty="0">
                <a:solidFill>
                  <a:srgbClr val="7030A0"/>
                </a:solidFill>
                <a:effectLst/>
                <a:latin typeface="Times New Roman" panose="02020603050405020304" pitchFamily="18" charset="0"/>
                <a:ea typeface="Times New Roman" panose="02020603050405020304" pitchFamily="18" charset="0"/>
              </a:rPr>
              <a:t>hypertension</a:t>
            </a:r>
            <a:r>
              <a:rPr lang="en-US" sz="2400" dirty="0">
                <a:solidFill>
                  <a:srgbClr val="000000"/>
                </a:solidFill>
                <a:effectLst/>
                <a:latin typeface="Times New Roman" panose="02020603050405020304" pitchFamily="18" charset="0"/>
                <a:ea typeface="Times New Roman" panose="02020603050405020304" pitchFamily="18" charset="0"/>
              </a:rPr>
              <a:t> are unusual but manifest in a minority of patients.</a:t>
            </a:r>
            <a:endParaRPr lang="en-KE" sz="2400" dirty="0">
              <a:effectLst/>
              <a:latin typeface="Times New Roman" panose="02020603050405020304" pitchFamily="18" charset="0"/>
              <a:ea typeface="Times New Roman" panose="02020603050405020304" pitchFamily="18" charset="0"/>
            </a:endParaRPr>
          </a:p>
          <a:p>
            <a:pPr fontAlgn="ctr"/>
            <a:r>
              <a:rPr lang="en-US" sz="2400" dirty="0">
                <a:effectLst/>
                <a:latin typeface="Times New Roman" panose="02020603050405020304" pitchFamily="18" charset="0"/>
                <a:ea typeface="Times New Roman" panose="02020603050405020304" pitchFamily="18" charset="0"/>
              </a:rPr>
              <a:t>- </a:t>
            </a:r>
            <a:r>
              <a:rPr lang="en-GB" sz="2400" dirty="0">
                <a:solidFill>
                  <a:srgbClr val="7030A0"/>
                </a:solidFill>
                <a:effectLst/>
                <a:latin typeface="Times New Roman" panose="02020603050405020304" pitchFamily="18" charset="0"/>
                <a:ea typeface="Times New Roman" panose="02020603050405020304" pitchFamily="18" charset="0"/>
              </a:rPr>
              <a:t>Xanthelasma</a:t>
            </a:r>
            <a:r>
              <a:rPr lang="en-GB" sz="2400" dirty="0">
                <a:effectLst/>
                <a:latin typeface="Times New Roman" panose="02020603050405020304" pitchFamily="18" charset="0"/>
                <a:ea typeface="Times New Roman" panose="02020603050405020304" pitchFamily="18" charset="0"/>
              </a:rPr>
              <a:t> and </a:t>
            </a:r>
            <a:r>
              <a:rPr lang="en-GB" sz="2400" dirty="0">
                <a:solidFill>
                  <a:srgbClr val="7030A0"/>
                </a:solidFill>
                <a:effectLst/>
                <a:latin typeface="Times New Roman" panose="02020603050405020304" pitchFamily="18" charset="0"/>
                <a:ea typeface="Times New Roman" panose="02020603050405020304" pitchFamily="18" charset="0"/>
              </a:rPr>
              <a:t>Xanthomata</a:t>
            </a:r>
            <a:r>
              <a:rPr lang="en-GB" sz="2400" dirty="0">
                <a:effectLst/>
                <a:latin typeface="Times New Roman" panose="02020603050405020304" pitchFamily="18" charset="0"/>
                <a:ea typeface="Times New Roman" panose="02020603050405020304" pitchFamily="18" charset="0"/>
              </a:rPr>
              <a:t> - Widespread yellow nodules or plaques, especially of the skin, composed of lipid-laden histiocytes, especially on the </a:t>
            </a:r>
            <a:r>
              <a:rPr lang="en-GB" sz="2400" i="1" dirty="0">
                <a:effectLst/>
                <a:latin typeface="Times New Roman" panose="02020603050405020304" pitchFamily="18" charset="0"/>
                <a:ea typeface="Times New Roman" panose="02020603050405020304" pitchFamily="18" charset="0"/>
              </a:rPr>
              <a:t>elbows and knees.</a:t>
            </a:r>
            <a:endParaRPr lang="en-KE"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54858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EC30B-40F5-495B-AA7F-03AD42E2AFE8}"/>
              </a:ext>
            </a:extLst>
          </p:cNvPr>
          <p:cNvSpPr>
            <a:spLocks noGrp="1"/>
          </p:cNvSpPr>
          <p:nvPr>
            <p:ph type="title"/>
          </p:nvPr>
        </p:nvSpPr>
        <p:spPr>
          <a:xfrm>
            <a:off x="838200" y="1"/>
            <a:ext cx="10515600" cy="900331"/>
          </a:xfrm>
        </p:spPr>
        <p:txBody>
          <a:bodyPr/>
          <a:lstStyle/>
          <a:p>
            <a:r>
              <a:rPr lang="en-GB" sz="4400" b="1" dirty="0">
                <a:effectLst/>
                <a:latin typeface="Times New Roman" panose="02020603050405020304" pitchFamily="18" charset="0"/>
                <a:ea typeface="Times New Roman" panose="02020603050405020304" pitchFamily="18" charset="0"/>
              </a:rPr>
              <a:t>Investigations</a:t>
            </a:r>
            <a:endParaRPr lang="en-KE" dirty="0"/>
          </a:p>
        </p:txBody>
      </p:sp>
      <p:sp>
        <p:nvSpPr>
          <p:cNvPr id="3" name="Content Placeholder 2">
            <a:extLst>
              <a:ext uri="{FF2B5EF4-FFF2-40B4-BE49-F238E27FC236}">
                <a16:creationId xmlns:a16="http://schemas.microsoft.com/office/drawing/2014/main" id="{B030EBCF-A77F-4435-9D47-206B56859F51}"/>
              </a:ext>
            </a:extLst>
          </p:cNvPr>
          <p:cNvSpPr>
            <a:spLocks noGrp="1"/>
          </p:cNvSpPr>
          <p:nvPr>
            <p:ph idx="1"/>
          </p:nvPr>
        </p:nvSpPr>
        <p:spPr>
          <a:xfrm>
            <a:off x="267285" y="703385"/>
            <a:ext cx="11563643" cy="5866227"/>
          </a:xfrm>
        </p:spPr>
        <p:txBody>
          <a:bodyPr>
            <a:noAutofit/>
          </a:bodyPr>
          <a:lstStyle/>
          <a:p>
            <a:pPr fontAlgn="ctr"/>
            <a:r>
              <a:rPr lang="en-US" sz="2400" b="1" dirty="0">
                <a:solidFill>
                  <a:srgbClr val="000000"/>
                </a:solidFill>
                <a:effectLst/>
                <a:latin typeface="Times New Roman" panose="02020603050405020304" pitchFamily="18" charset="0"/>
                <a:ea typeface="Times New Roman" panose="02020603050405020304" pitchFamily="18" charset="0"/>
              </a:rPr>
              <a:t>a). Lab Studies</a:t>
            </a:r>
            <a:r>
              <a:rPr lang="en-US" sz="2400" b="1" dirty="0">
                <a:solidFill>
                  <a:srgbClr val="000000"/>
                </a:solidFill>
                <a:effectLst/>
                <a:latin typeface="Arial" panose="020B0604020202020204" pitchFamily="34" charset="0"/>
                <a:ea typeface="Times New Roman" panose="02020603050405020304" pitchFamily="18" charset="0"/>
              </a:rPr>
              <a:t>: </a:t>
            </a:r>
            <a:endParaRPr lang="en-KE" sz="2400" dirty="0">
              <a:effectLst/>
              <a:latin typeface="Times New Roman" panose="02020603050405020304" pitchFamily="18" charset="0"/>
              <a:ea typeface="Times New Roman" panose="02020603050405020304" pitchFamily="18" charset="0"/>
            </a:endParaRPr>
          </a:p>
          <a:p>
            <a:pPr fontAlgn="ctr"/>
            <a:r>
              <a:rPr lang="en-US" sz="2400" b="1" dirty="0">
                <a:solidFill>
                  <a:srgbClr val="000000"/>
                </a:solidFill>
                <a:effectLst/>
                <a:latin typeface="Times New Roman" panose="02020603050405020304" pitchFamily="18" charset="0"/>
                <a:ea typeface="Times New Roman" panose="02020603050405020304" pitchFamily="18" charset="0"/>
              </a:rPr>
              <a:t>1. Urinalysis</a:t>
            </a:r>
            <a:endParaRPr lang="en-KE" sz="2400" dirty="0">
              <a:effectLst/>
              <a:latin typeface="Times New Roman" panose="02020603050405020304" pitchFamily="18" charset="0"/>
              <a:ea typeface="Times New Roman" panose="02020603050405020304" pitchFamily="18" charset="0"/>
            </a:endParaRPr>
          </a:p>
          <a:p>
            <a:pPr marL="342900" lvl="0" indent="-342900" fontAlgn="ctr">
              <a:buFont typeface="Wingdings" panose="05000000000000000000" pitchFamily="2" charset="2"/>
              <a:buChar char=""/>
              <a:tabLst>
                <a:tab pos="457200" algn="l"/>
              </a:tabLst>
            </a:pPr>
            <a:r>
              <a:rPr lang="en-US" sz="2400" dirty="0">
                <a:solidFill>
                  <a:srgbClr val="000000"/>
                </a:solidFill>
                <a:effectLst/>
                <a:latin typeface="Times New Roman" panose="02020603050405020304" pitchFamily="18" charset="0"/>
                <a:ea typeface="Times New Roman" panose="02020603050405020304" pitchFamily="18" charset="0"/>
              </a:rPr>
              <a:t>The  ratio of urinary protein to urinary creatinine</a:t>
            </a:r>
            <a:endParaRPr lang="en-KE" sz="2400" dirty="0">
              <a:effectLst/>
              <a:latin typeface="Times New Roman" panose="02020603050405020304" pitchFamily="18" charset="0"/>
              <a:ea typeface="Times New Roman" panose="02020603050405020304" pitchFamily="18" charset="0"/>
            </a:endParaRPr>
          </a:p>
          <a:p>
            <a:pPr marL="342900" lvl="0" indent="-342900" fontAlgn="ctr">
              <a:buFont typeface="Wingdings" panose="05000000000000000000" pitchFamily="2" charset="2"/>
              <a:buChar char=""/>
              <a:tabLst>
                <a:tab pos="457200" algn="l"/>
              </a:tabLst>
            </a:pPr>
            <a:r>
              <a:rPr lang="en-US" sz="2400" dirty="0">
                <a:solidFill>
                  <a:srgbClr val="000000"/>
                </a:solidFill>
                <a:effectLst/>
                <a:latin typeface="Times New Roman" panose="02020603050405020304" pitchFamily="18" charset="0"/>
                <a:ea typeface="Times New Roman" panose="02020603050405020304" pitchFamily="18" charset="0"/>
              </a:rPr>
              <a:t>24-hour protein excretion</a:t>
            </a:r>
            <a:endParaRPr lang="en-KE" sz="2400" dirty="0">
              <a:effectLst/>
              <a:latin typeface="Times New Roman" panose="02020603050405020304" pitchFamily="18" charset="0"/>
              <a:ea typeface="Times New Roman" panose="02020603050405020304" pitchFamily="18" charset="0"/>
            </a:endParaRPr>
          </a:p>
          <a:p>
            <a:pPr marL="342900" lvl="0" indent="-342900" fontAlgn="ctr">
              <a:buFont typeface="Wingdings" panose="05000000000000000000" pitchFamily="2" charset="2"/>
              <a:buChar char=""/>
              <a:tabLst>
                <a:tab pos="457200" algn="l"/>
              </a:tabLst>
            </a:pPr>
            <a:r>
              <a:rPr lang="en-US" sz="2400" dirty="0">
                <a:solidFill>
                  <a:srgbClr val="000000"/>
                </a:solidFill>
                <a:effectLst/>
                <a:latin typeface="Times New Roman" panose="02020603050405020304" pitchFamily="18" charset="0"/>
                <a:ea typeface="Times New Roman" panose="02020603050405020304" pitchFamily="18" charset="0"/>
              </a:rPr>
              <a:t>Hematuria</a:t>
            </a:r>
            <a:endParaRPr lang="en-KE" sz="2400" dirty="0">
              <a:effectLst/>
              <a:latin typeface="Times New Roman" panose="02020603050405020304" pitchFamily="18" charset="0"/>
              <a:ea typeface="Times New Roman" panose="02020603050405020304" pitchFamily="18" charset="0"/>
            </a:endParaRPr>
          </a:p>
          <a:p>
            <a:pPr marL="342900" lvl="0" indent="-342900" fontAlgn="ctr">
              <a:buFont typeface="Wingdings" panose="05000000000000000000" pitchFamily="2" charset="2"/>
              <a:buChar char=""/>
              <a:tabLst>
                <a:tab pos="457200" algn="l"/>
              </a:tabLst>
            </a:pPr>
            <a:r>
              <a:rPr lang="en-US" sz="2400" dirty="0">
                <a:solidFill>
                  <a:srgbClr val="000000"/>
                </a:solidFill>
                <a:effectLst/>
                <a:latin typeface="Times New Roman" panose="02020603050405020304" pitchFamily="18" charset="0"/>
                <a:ea typeface="Times New Roman" panose="02020603050405020304" pitchFamily="18" charset="0"/>
              </a:rPr>
              <a:t>Determination of light-chain protein excretion. </a:t>
            </a:r>
            <a:endParaRPr lang="en-KE" sz="2400" dirty="0">
              <a:effectLst/>
              <a:latin typeface="Times New Roman" panose="02020603050405020304" pitchFamily="18" charset="0"/>
              <a:ea typeface="Times New Roman" panose="02020603050405020304" pitchFamily="18" charset="0"/>
            </a:endParaRPr>
          </a:p>
          <a:p>
            <a:pPr fontAlgn="ctr"/>
            <a:r>
              <a:rPr lang="en-US" sz="2400" dirty="0">
                <a:solidFill>
                  <a:srgbClr val="000000"/>
                </a:solidFill>
                <a:effectLst/>
                <a:latin typeface="Times New Roman" panose="02020603050405020304" pitchFamily="18" charset="0"/>
                <a:ea typeface="Times New Roman" panose="02020603050405020304" pitchFamily="18" charset="0"/>
              </a:rPr>
              <a:t>-Proteinuria-Adults excrete up to </a:t>
            </a:r>
            <a:r>
              <a:rPr lang="en-US" sz="2400" dirty="0">
                <a:solidFill>
                  <a:srgbClr val="7030A0"/>
                </a:solidFill>
                <a:effectLst/>
                <a:latin typeface="Times New Roman" panose="02020603050405020304" pitchFamily="18" charset="0"/>
                <a:ea typeface="Times New Roman" panose="02020603050405020304" pitchFamily="18" charset="0"/>
              </a:rPr>
              <a:t>150 mg/d.</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KE" sz="2400" dirty="0">
              <a:effectLst/>
              <a:latin typeface="Times New Roman" panose="02020603050405020304" pitchFamily="18" charset="0"/>
              <a:ea typeface="Times New Roman" panose="02020603050405020304" pitchFamily="18" charset="0"/>
            </a:endParaRPr>
          </a:p>
          <a:p>
            <a:pPr fontAlgn="ctr"/>
            <a:r>
              <a:rPr lang="en-US" sz="2400" dirty="0">
                <a:solidFill>
                  <a:srgbClr val="000000"/>
                </a:solidFill>
                <a:effectLst/>
                <a:latin typeface="Times New Roman" panose="02020603050405020304" pitchFamily="18" charset="0"/>
                <a:ea typeface="Times New Roman" panose="02020603050405020304" pitchFamily="18" charset="0"/>
              </a:rPr>
              <a:t>-Spot proteinuria </a:t>
            </a:r>
            <a:r>
              <a:rPr lang="en-US" sz="2400" dirty="0">
                <a:solidFill>
                  <a:srgbClr val="7030A0"/>
                </a:solidFill>
                <a:effectLst/>
                <a:latin typeface="Times New Roman" panose="02020603050405020304" pitchFamily="18" charset="0"/>
                <a:ea typeface="Times New Roman" panose="02020603050405020304" pitchFamily="18" charset="0"/>
              </a:rPr>
              <a:t>&gt;1g/L</a:t>
            </a:r>
            <a:endParaRPr lang="en-KE" sz="2400" dirty="0">
              <a:effectLst/>
              <a:latin typeface="Times New Roman" panose="02020603050405020304" pitchFamily="18" charset="0"/>
              <a:ea typeface="Times New Roman" panose="02020603050405020304" pitchFamily="18" charset="0"/>
            </a:endParaRPr>
          </a:p>
          <a:p>
            <a:pPr fontAlgn="ctr"/>
            <a:r>
              <a:rPr lang="en-US" sz="2400" dirty="0">
                <a:solidFill>
                  <a:srgbClr val="000000"/>
                </a:solidFill>
                <a:effectLst/>
                <a:latin typeface="Times New Roman" panose="02020603050405020304" pitchFamily="18" charset="0"/>
                <a:ea typeface="Times New Roman" panose="02020603050405020304" pitchFamily="18" charset="0"/>
              </a:rPr>
              <a:t>-Urinary protein to urinary creatinine ratio </a:t>
            </a:r>
            <a:r>
              <a:rPr lang="en-US" sz="2400" dirty="0">
                <a:solidFill>
                  <a:srgbClr val="7030A0"/>
                </a:solidFill>
                <a:effectLst/>
                <a:latin typeface="Times New Roman" panose="02020603050405020304" pitchFamily="18" charset="0"/>
                <a:ea typeface="Times New Roman" panose="02020603050405020304" pitchFamily="18" charset="0"/>
              </a:rPr>
              <a:t>&gt;200mg/mmol </a:t>
            </a:r>
            <a:r>
              <a:rPr lang="en-US" sz="2400" dirty="0">
                <a:solidFill>
                  <a:srgbClr val="000000"/>
                </a:solidFill>
                <a:effectLst/>
                <a:latin typeface="Times New Roman" panose="02020603050405020304" pitchFamily="18" charset="0"/>
                <a:ea typeface="Times New Roman" panose="02020603050405020304" pitchFamily="18" charset="0"/>
              </a:rPr>
              <a:t>or ratio of urinary protein to urinary creatinine of </a:t>
            </a:r>
            <a:r>
              <a:rPr lang="en-US" sz="2400" dirty="0">
                <a:solidFill>
                  <a:srgbClr val="7030A0"/>
                </a:solidFill>
                <a:effectLst/>
                <a:latin typeface="Times New Roman" panose="02020603050405020304" pitchFamily="18" charset="0"/>
                <a:ea typeface="Times New Roman" panose="02020603050405020304" pitchFamily="18" charset="0"/>
              </a:rPr>
              <a:t>greater than 2</a:t>
            </a:r>
            <a:r>
              <a:rPr lang="en-US" sz="2400" dirty="0">
                <a:solidFill>
                  <a:srgbClr val="000000"/>
                </a:solidFill>
                <a:effectLst/>
                <a:latin typeface="Times New Roman" panose="02020603050405020304" pitchFamily="18" charset="0"/>
                <a:ea typeface="Times New Roman" panose="02020603050405020304" pitchFamily="18" charset="0"/>
              </a:rPr>
              <a:t> when using creatinine in </a:t>
            </a:r>
            <a:r>
              <a:rPr lang="en-US" sz="2400" dirty="0">
                <a:solidFill>
                  <a:srgbClr val="7030A0"/>
                </a:solidFill>
                <a:effectLst/>
                <a:latin typeface="Times New Roman" panose="02020603050405020304" pitchFamily="18" charset="0"/>
                <a:ea typeface="Times New Roman" panose="02020603050405020304" pitchFamily="18" charset="0"/>
              </a:rPr>
              <a:t>mg/dl.</a:t>
            </a:r>
            <a:endParaRPr lang="en-KE" sz="2400" dirty="0">
              <a:effectLst/>
              <a:latin typeface="Times New Roman" panose="02020603050405020304" pitchFamily="18" charset="0"/>
              <a:ea typeface="Times New Roman" panose="02020603050405020304" pitchFamily="18" charset="0"/>
            </a:endParaRPr>
          </a:p>
          <a:p>
            <a:pPr fontAlgn="ctr"/>
            <a:r>
              <a:rPr lang="en-US" sz="2400" dirty="0">
                <a:solidFill>
                  <a:srgbClr val="000000"/>
                </a:solidFill>
                <a:effectLst/>
                <a:latin typeface="Times New Roman" panose="02020603050405020304" pitchFamily="18" charset="0"/>
                <a:ea typeface="Times New Roman" panose="02020603050405020304" pitchFamily="18" charset="0"/>
              </a:rPr>
              <a:t>-A quantitative estimation of </a:t>
            </a:r>
            <a:r>
              <a:rPr lang="en-US" sz="2400" dirty="0">
                <a:solidFill>
                  <a:srgbClr val="7030A0"/>
                </a:solidFill>
                <a:effectLst/>
                <a:latin typeface="Times New Roman" panose="02020603050405020304" pitchFamily="18" charset="0"/>
                <a:ea typeface="Times New Roman" panose="02020603050405020304" pitchFamily="18" charset="0"/>
              </a:rPr>
              <a:t>24-hour urine protein excretion is the standard method</a:t>
            </a:r>
            <a:r>
              <a:rPr lang="en-US" sz="2400" dirty="0">
                <a:solidFill>
                  <a:srgbClr val="000000"/>
                </a:solidFill>
                <a:effectLst/>
                <a:latin typeface="Times New Roman" panose="02020603050405020304" pitchFamily="18" charset="0"/>
                <a:ea typeface="Times New Roman" panose="02020603050405020304" pitchFamily="18" charset="0"/>
              </a:rPr>
              <a:t>, but EMU testing and determining the ratio of urinary protein to urinary creatinine is the method of choice for proteinuria quantification.</a:t>
            </a:r>
            <a:endParaRPr lang="en-KE"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01853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6AA58-FBDC-4670-B906-429D5C0075D9}"/>
              </a:ext>
            </a:extLst>
          </p:cNvPr>
          <p:cNvSpPr>
            <a:spLocks noGrp="1"/>
          </p:cNvSpPr>
          <p:nvPr>
            <p:ph type="title"/>
          </p:nvPr>
        </p:nvSpPr>
        <p:spPr/>
        <p:txBody>
          <a:bodyPr/>
          <a:lstStyle/>
          <a:p>
            <a:r>
              <a:rPr lang="en-GB" sz="4400" b="1" dirty="0">
                <a:effectLst/>
                <a:latin typeface="Times New Roman" panose="02020603050405020304" pitchFamily="18" charset="0"/>
                <a:ea typeface="Times New Roman" panose="02020603050405020304" pitchFamily="18" charset="0"/>
              </a:rPr>
              <a:t>Investigations </a:t>
            </a:r>
            <a:r>
              <a:rPr lang="en-GB" sz="4400" b="1" dirty="0" err="1">
                <a:effectLst/>
                <a:latin typeface="Times New Roman" panose="02020603050405020304" pitchFamily="18" charset="0"/>
                <a:ea typeface="Times New Roman" panose="02020603050405020304" pitchFamily="18" charset="0"/>
              </a:rPr>
              <a:t>Cnt’d</a:t>
            </a:r>
            <a:r>
              <a:rPr lang="en-GB" sz="4400" b="1" dirty="0">
                <a:effectLst/>
                <a:latin typeface="Times New Roman" panose="02020603050405020304" pitchFamily="18" charset="0"/>
                <a:ea typeface="Times New Roman" panose="02020603050405020304" pitchFamily="18" charset="0"/>
              </a:rPr>
              <a:t>…</a:t>
            </a:r>
            <a:endParaRPr lang="en-KE" dirty="0"/>
          </a:p>
        </p:txBody>
      </p:sp>
      <p:sp>
        <p:nvSpPr>
          <p:cNvPr id="3" name="Content Placeholder 2">
            <a:extLst>
              <a:ext uri="{FF2B5EF4-FFF2-40B4-BE49-F238E27FC236}">
                <a16:creationId xmlns:a16="http://schemas.microsoft.com/office/drawing/2014/main" id="{8F7B03A7-FBB5-4CD0-90C2-B1986466086C}"/>
              </a:ext>
            </a:extLst>
          </p:cNvPr>
          <p:cNvSpPr>
            <a:spLocks noGrp="1"/>
          </p:cNvSpPr>
          <p:nvPr>
            <p:ph idx="1"/>
          </p:nvPr>
        </p:nvSpPr>
        <p:spPr/>
        <p:txBody>
          <a:bodyPr>
            <a:normAutofit/>
          </a:bodyPr>
          <a:lstStyle/>
          <a:p>
            <a:pPr fontAlgn="ctr"/>
            <a:r>
              <a:rPr lang="en-GB" sz="1800" b="1" dirty="0">
                <a:effectLst/>
                <a:latin typeface="Times New Roman" panose="02020603050405020304" pitchFamily="18" charset="0"/>
                <a:ea typeface="Times New Roman" panose="02020603050405020304" pitchFamily="18" charset="0"/>
              </a:rPr>
              <a:t>2.</a:t>
            </a:r>
            <a:r>
              <a:rPr lang="en-US" sz="1800" b="1" dirty="0">
                <a:solidFill>
                  <a:srgbClr val="000000"/>
                </a:solidFill>
                <a:effectLst/>
                <a:latin typeface="Times New Roman" panose="02020603050405020304" pitchFamily="18" charset="0"/>
                <a:ea typeface="Times New Roman" panose="02020603050405020304" pitchFamily="18" charset="0"/>
              </a:rPr>
              <a:t> Blood </a:t>
            </a:r>
            <a:endParaRPr lang="en-KE" sz="1800" dirty="0">
              <a:effectLst/>
              <a:latin typeface="Times New Roman" panose="02020603050405020304" pitchFamily="18" charset="0"/>
              <a:ea typeface="Times New Roman" panose="02020603050405020304" pitchFamily="18" charset="0"/>
            </a:endParaRPr>
          </a:p>
          <a:p>
            <a:pPr fontAlgn="ctr"/>
            <a:r>
              <a:rPr lang="en-US" sz="1800" dirty="0">
                <a:solidFill>
                  <a:srgbClr val="000000"/>
                </a:solidFill>
                <a:effectLst/>
                <a:latin typeface="Times New Roman" panose="02020603050405020304" pitchFamily="18" charset="0"/>
                <a:ea typeface="Times New Roman" panose="02020603050405020304" pitchFamily="18" charset="0"/>
              </a:rPr>
              <a:t>-FBC and ESR</a:t>
            </a:r>
            <a:endParaRPr lang="en-KE" sz="1800" dirty="0">
              <a:effectLst/>
              <a:latin typeface="Times New Roman" panose="02020603050405020304" pitchFamily="18" charset="0"/>
              <a:ea typeface="Times New Roman" panose="02020603050405020304" pitchFamily="18" charset="0"/>
            </a:endParaRPr>
          </a:p>
          <a:p>
            <a:pPr fontAlgn="ctr"/>
            <a:r>
              <a:rPr lang="en-US" sz="1800" dirty="0">
                <a:solidFill>
                  <a:srgbClr val="000000"/>
                </a:solidFill>
                <a:effectLst/>
                <a:latin typeface="Times New Roman" panose="02020603050405020304" pitchFamily="18" charset="0"/>
                <a:ea typeface="Times New Roman" panose="02020603050405020304" pitchFamily="18" charset="0"/>
              </a:rPr>
              <a:t>-U/E/C</a:t>
            </a:r>
            <a:endParaRPr lang="en-KE" sz="1800" dirty="0">
              <a:effectLst/>
              <a:latin typeface="Times New Roman" panose="02020603050405020304" pitchFamily="18" charset="0"/>
              <a:ea typeface="Times New Roman" panose="02020603050405020304" pitchFamily="18" charset="0"/>
            </a:endParaRPr>
          </a:p>
          <a:p>
            <a:pPr fontAlgn="ctr"/>
            <a:r>
              <a:rPr lang="en-US" sz="1800" dirty="0">
                <a:solidFill>
                  <a:srgbClr val="000000"/>
                </a:solidFill>
                <a:effectLst/>
                <a:latin typeface="Times New Roman" panose="02020603050405020304" pitchFamily="18" charset="0"/>
                <a:ea typeface="Times New Roman" panose="02020603050405020304" pitchFamily="18" charset="0"/>
              </a:rPr>
              <a:t>-LFT-serum albumin</a:t>
            </a:r>
            <a:endParaRPr lang="en-KE" sz="1800" dirty="0">
              <a:effectLst/>
              <a:latin typeface="Times New Roman" panose="02020603050405020304" pitchFamily="18" charset="0"/>
              <a:ea typeface="Times New Roman" panose="02020603050405020304" pitchFamily="18" charset="0"/>
            </a:endParaRPr>
          </a:p>
          <a:p>
            <a:pPr fontAlgn="ctr"/>
            <a:r>
              <a:rPr lang="en-US" sz="1800" dirty="0">
                <a:solidFill>
                  <a:srgbClr val="000000"/>
                </a:solidFill>
                <a:effectLst/>
                <a:latin typeface="Times New Roman" panose="02020603050405020304" pitchFamily="18" charset="0"/>
                <a:ea typeface="Times New Roman" panose="02020603050405020304" pitchFamily="18" charset="0"/>
              </a:rPr>
              <a:t>-Fasting Serum lipids and differential and </a:t>
            </a:r>
            <a:endParaRPr lang="en-KE" sz="1800" dirty="0">
              <a:effectLst/>
              <a:latin typeface="Times New Roman" panose="02020603050405020304" pitchFamily="18" charset="0"/>
              <a:ea typeface="Times New Roman" panose="02020603050405020304" pitchFamily="18" charset="0"/>
            </a:endParaRPr>
          </a:p>
          <a:p>
            <a:pPr fontAlgn="ctr"/>
            <a:r>
              <a:rPr lang="en-US" sz="1800" dirty="0">
                <a:solidFill>
                  <a:srgbClr val="000000"/>
                </a:solidFill>
                <a:effectLst/>
                <a:latin typeface="Times New Roman" panose="02020603050405020304" pitchFamily="18" charset="0"/>
                <a:ea typeface="Times New Roman" panose="02020603050405020304" pitchFamily="18" charset="0"/>
              </a:rPr>
              <a:t>-Random Blood sugar.</a:t>
            </a:r>
            <a:endParaRPr lang="en-KE"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682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F5097-8FB5-4F25-A800-C03902C81C6C}"/>
              </a:ext>
            </a:extLst>
          </p:cNvPr>
          <p:cNvSpPr>
            <a:spLocks noGrp="1"/>
          </p:cNvSpPr>
          <p:nvPr>
            <p:ph type="title"/>
          </p:nvPr>
        </p:nvSpPr>
        <p:spPr/>
        <p:txBody>
          <a:bodyPr>
            <a:normAutofit/>
          </a:bodyPr>
          <a:lstStyle/>
          <a:p>
            <a:r>
              <a:rPr lang="en-GB" sz="4800" b="1" dirty="0">
                <a:effectLst/>
              </a:rPr>
              <a:t>Definition</a:t>
            </a:r>
            <a:endParaRPr lang="en-KE" sz="4800" b="1" dirty="0"/>
          </a:p>
        </p:txBody>
      </p:sp>
      <p:graphicFrame>
        <p:nvGraphicFramePr>
          <p:cNvPr id="4" name="Content Placeholder 3">
            <a:extLst>
              <a:ext uri="{FF2B5EF4-FFF2-40B4-BE49-F238E27FC236}">
                <a16:creationId xmlns:a16="http://schemas.microsoft.com/office/drawing/2014/main" id="{5D17E916-45A4-46EE-B429-50B3463DA21C}"/>
              </a:ext>
            </a:extLst>
          </p:cNvPr>
          <p:cNvGraphicFramePr>
            <a:graphicFrameLocks noGrp="1"/>
          </p:cNvGraphicFramePr>
          <p:nvPr>
            <p:ph idx="1"/>
            <p:extLst>
              <p:ext uri="{D42A27DB-BD31-4B8C-83A1-F6EECF244321}">
                <p14:modId xmlns:p14="http://schemas.microsoft.com/office/powerpoint/2010/main" val="460275759"/>
              </p:ext>
            </p:extLst>
          </p:nvPr>
        </p:nvGraphicFramePr>
        <p:xfrm>
          <a:off x="182879" y="1420837"/>
          <a:ext cx="11830929" cy="5289452"/>
        </p:xfrm>
        <a:graphic>
          <a:graphicData uri="http://schemas.openxmlformats.org/drawingml/2006/table">
            <a:tbl>
              <a:tblPr>
                <a:tableStyleId>{5C22544A-7EE6-4342-B048-85BDC9FD1C3A}</a:tableStyleId>
              </a:tblPr>
              <a:tblGrid>
                <a:gridCol w="11830929">
                  <a:extLst>
                    <a:ext uri="{9D8B030D-6E8A-4147-A177-3AD203B41FA5}">
                      <a16:colId xmlns:a16="http://schemas.microsoft.com/office/drawing/2014/main" val="529947490"/>
                    </a:ext>
                  </a:extLst>
                </a:gridCol>
              </a:tblGrid>
              <a:tr h="5289452">
                <a:tc>
                  <a:txBody>
                    <a:bodyPr/>
                    <a:lstStyle/>
                    <a:p>
                      <a:pPr algn="l"/>
                      <a:r>
                        <a:rPr lang="en-GB" sz="4000" dirty="0">
                          <a:effectLst/>
                          <a:latin typeface="Times New Roman" panose="02020603050405020304" pitchFamily="18" charset="0"/>
                          <a:cs typeface="Times New Roman" panose="02020603050405020304" pitchFamily="18" charset="0"/>
                        </a:rPr>
                        <a:t>-</a:t>
                      </a:r>
                      <a:r>
                        <a:rPr lang="en-US" sz="4000" dirty="0">
                          <a:effectLst/>
                          <a:latin typeface="Times New Roman" panose="02020603050405020304" pitchFamily="18" charset="0"/>
                          <a:cs typeface="Times New Roman" panose="02020603050405020304" pitchFamily="18" charset="0"/>
                        </a:rPr>
                        <a:t>The syndrome is characterized by </a:t>
                      </a:r>
                      <a:endParaRPr lang="en-KE" sz="4000" dirty="0">
                        <a:effectLst/>
                        <a:latin typeface="Times New Roman" panose="02020603050405020304" pitchFamily="18" charset="0"/>
                        <a:cs typeface="Times New Roman" panose="02020603050405020304" pitchFamily="18" charset="0"/>
                      </a:endParaRPr>
                    </a:p>
                    <a:p>
                      <a:pPr marL="342900" lvl="0" indent="-342900" algn="l">
                        <a:buFont typeface="+mj-lt"/>
                        <a:buAutoNum type="arabicParenR"/>
                        <a:tabLst>
                          <a:tab pos="457200" algn="l"/>
                        </a:tabLst>
                      </a:pPr>
                      <a:r>
                        <a:rPr lang="en-US" sz="4000" dirty="0">
                          <a:effectLst/>
                          <a:latin typeface="Times New Roman" panose="02020603050405020304" pitchFamily="18" charset="0"/>
                          <a:cs typeface="Times New Roman" panose="02020603050405020304" pitchFamily="18" charset="0"/>
                        </a:rPr>
                        <a:t>Proteinuria</a:t>
                      </a:r>
                      <a:endParaRPr lang="en-KE" sz="4000" dirty="0">
                        <a:effectLst/>
                        <a:latin typeface="Times New Roman" panose="02020603050405020304" pitchFamily="18" charset="0"/>
                        <a:cs typeface="Times New Roman" panose="02020603050405020304" pitchFamily="18" charset="0"/>
                      </a:endParaRPr>
                    </a:p>
                    <a:p>
                      <a:pPr marL="342900" lvl="0" indent="-342900" algn="l">
                        <a:buFont typeface="+mj-lt"/>
                        <a:buAutoNum type="arabicParenR"/>
                        <a:tabLst>
                          <a:tab pos="457200" algn="l"/>
                        </a:tabLst>
                      </a:pPr>
                      <a:r>
                        <a:rPr lang="en-US" sz="4000" dirty="0">
                          <a:effectLst/>
                          <a:latin typeface="Times New Roman" panose="02020603050405020304" pitchFamily="18" charset="0"/>
                          <a:cs typeface="Times New Roman" panose="02020603050405020304" pitchFamily="18" charset="0"/>
                        </a:rPr>
                        <a:t>Hypoalbuminemia</a:t>
                      </a:r>
                      <a:endParaRPr lang="en-KE" sz="4000" dirty="0">
                        <a:effectLst/>
                        <a:latin typeface="Times New Roman" panose="02020603050405020304" pitchFamily="18" charset="0"/>
                        <a:cs typeface="Times New Roman" panose="02020603050405020304" pitchFamily="18" charset="0"/>
                      </a:endParaRPr>
                    </a:p>
                    <a:p>
                      <a:pPr marL="342900" lvl="0" indent="-342900" algn="l">
                        <a:buFont typeface="+mj-lt"/>
                        <a:buAutoNum type="arabicParenR"/>
                        <a:tabLst>
                          <a:tab pos="457200" algn="l"/>
                        </a:tabLst>
                      </a:pPr>
                      <a:r>
                        <a:rPr lang="en-US" sz="4000" dirty="0">
                          <a:effectLst/>
                          <a:latin typeface="Times New Roman" panose="02020603050405020304" pitchFamily="18" charset="0"/>
                          <a:cs typeface="Times New Roman" panose="02020603050405020304" pitchFamily="18" charset="0"/>
                        </a:rPr>
                        <a:t>Edema</a:t>
                      </a:r>
                      <a:endParaRPr lang="en-KE" sz="4000" dirty="0">
                        <a:effectLst/>
                        <a:latin typeface="Times New Roman" panose="02020603050405020304" pitchFamily="18" charset="0"/>
                        <a:cs typeface="Times New Roman" panose="02020603050405020304" pitchFamily="18" charset="0"/>
                      </a:endParaRPr>
                    </a:p>
                    <a:p>
                      <a:pPr marL="342900" lvl="0" indent="-342900" algn="l">
                        <a:buFont typeface="+mj-lt"/>
                        <a:buAutoNum type="arabicParenR"/>
                        <a:tabLst>
                          <a:tab pos="457200" algn="l"/>
                        </a:tabLst>
                      </a:pPr>
                      <a:r>
                        <a:rPr lang="en-US" sz="4000" dirty="0" err="1">
                          <a:effectLst/>
                          <a:latin typeface="Times New Roman" panose="02020603050405020304" pitchFamily="18" charset="0"/>
                          <a:cs typeface="Times New Roman" panose="02020603050405020304" pitchFamily="18" charset="0"/>
                        </a:rPr>
                        <a:t>hyperlipidaemia</a:t>
                      </a:r>
                      <a:endParaRPr lang="en-KE" sz="4000" dirty="0">
                        <a:effectLst/>
                        <a:latin typeface="Times New Roman" panose="02020603050405020304" pitchFamily="18" charset="0"/>
                        <a:cs typeface="Times New Roman" panose="02020603050405020304" pitchFamily="18" charset="0"/>
                      </a:endParaRPr>
                    </a:p>
                    <a:p>
                      <a:pPr marL="342900" lvl="0" indent="-342900" algn="l">
                        <a:buFont typeface="+mj-lt"/>
                        <a:buAutoNum type="arabicParenR"/>
                        <a:tabLst>
                          <a:tab pos="457200" algn="l"/>
                        </a:tabLst>
                      </a:pPr>
                      <a:r>
                        <a:rPr lang="en-US" sz="4000" dirty="0" err="1">
                          <a:effectLst/>
                          <a:latin typeface="Times New Roman" panose="02020603050405020304" pitchFamily="18" charset="0"/>
                          <a:cs typeface="Times New Roman" panose="02020603050405020304" pitchFamily="18" charset="0"/>
                        </a:rPr>
                        <a:t>Lipiduria</a:t>
                      </a:r>
                      <a:endParaRPr lang="en-KE" sz="4000" dirty="0">
                        <a:effectLst/>
                        <a:latin typeface="Times New Roman" panose="02020603050405020304" pitchFamily="18" charset="0"/>
                        <a:cs typeface="Times New Roman" panose="02020603050405020304" pitchFamily="18" charset="0"/>
                      </a:endParaRPr>
                    </a:p>
                    <a:p>
                      <a:pPr marL="342900" lvl="0" indent="-342900" algn="l">
                        <a:buFont typeface="+mj-lt"/>
                        <a:buAutoNum type="arabicParenR"/>
                        <a:tabLst>
                          <a:tab pos="457200" algn="l"/>
                        </a:tabLst>
                      </a:pPr>
                      <a:r>
                        <a:rPr lang="en-US" sz="4000" dirty="0">
                          <a:effectLst/>
                          <a:latin typeface="Times New Roman" panose="02020603050405020304" pitchFamily="18" charset="0"/>
                          <a:cs typeface="Times New Roman" panose="02020603050405020304" pitchFamily="18" charset="0"/>
                        </a:rPr>
                        <a:t>Hypercoagulability</a:t>
                      </a:r>
                      <a:endParaRPr lang="en-KE" sz="4000" dirty="0">
                        <a:effectLst/>
                        <a:latin typeface="Times New Roman" panose="02020603050405020304" pitchFamily="18" charset="0"/>
                        <a:cs typeface="Times New Roman" panose="02020603050405020304" pitchFamily="18" charset="0"/>
                      </a:endParaRPr>
                    </a:p>
                  </a:txBody>
                  <a:tcPr marL="114300" marR="114300" marT="0" marB="0"/>
                </a:tc>
                <a:extLst>
                  <a:ext uri="{0D108BD9-81ED-4DB2-BD59-A6C34878D82A}">
                    <a16:rowId xmlns:a16="http://schemas.microsoft.com/office/drawing/2014/main" val="71692579"/>
                  </a:ext>
                </a:extLst>
              </a:tr>
            </a:tbl>
          </a:graphicData>
        </a:graphic>
      </p:graphicFrame>
    </p:spTree>
    <p:extLst>
      <p:ext uri="{BB962C8B-B14F-4D97-AF65-F5344CB8AC3E}">
        <p14:creationId xmlns:p14="http://schemas.microsoft.com/office/powerpoint/2010/main" val="1138506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C51EF-3E33-42DB-82AB-155270E63FCC}"/>
              </a:ext>
            </a:extLst>
          </p:cNvPr>
          <p:cNvSpPr>
            <a:spLocks noGrp="1"/>
          </p:cNvSpPr>
          <p:nvPr>
            <p:ph type="title"/>
          </p:nvPr>
        </p:nvSpPr>
        <p:spPr>
          <a:xfrm>
            <a:off x="838200" y="1"/>
            <a:ext cx="10515600" cy="886264"/>
          </a:xfrm>
        </p:spPr>
        <p:txBody>
          <a:bodyPr/>
          <a:lstStyle/>
          <a:p>
            <a:r>
              <a:rPr lang="en-GB" sz="4400" b="1" dirty="0">
                <a:effectLst/>
                <a:latin typeface="Times New Roman" panose="02020603050405020304" pitchFamily="18" charset="0"/>
                <a:ea typeface="Times New Roman" panose="02020603050405020304" pitchFamily="18" charset="0"/>
              </a:rPr>
              <a:t>Investigations </a:t>
            </a:r>
            <a:r>
              <a:rPr lang="en-GB" sz="4400" b="1" dirty="0" err="1">
                <a:effectLst/>
                <a:latin typeface="Times New Roman" panose="02020603050405020304" pitchFamily="18" charset="0"/>
                <a:ea typeface="Times New Roman" panose="02020603050405020304" pitchFamily="18" charset="0"/>
              </a:rPr>
              <a:t>Cnt’d</a:t>
            </a:r>
            <a:r>
              <a:rPr lang="en-GB" sz="4400" b="1" dirty="0">
                <a:effectLst/>
                <a:latin typeface="Times New Roman" panose="02020603050405020304" pitchFamily="18" charset="0"/>
                <a:ea typeface="Times New Roman" panose="02020603050405020304" pitchFamily="18" charset="0"/>
              </a:rPr>
              <a:t>…</a:t>
            </a:r>
            <a:endParaRPr lang="en-KE" dirty="0"/>
          </a:p>
        </p:txBody>
      </p:sp>
      <p:sp>
        <p:nvSpPr>
          <p:cNvPr id="3" name="Content Placeholder 2">
            <a:extLst>
              <a:ext uri="{FF2B5EF4-FFF2-40B4-BE49-F238E27FC236}">
                <a16:creationId xmlns:a16="http://schemas.microsoft.com/office/drawing/2014/main" id="{E112A31C-B8C2-4EE1-B2A1-0D20330F711C}"/>
              </a:ext>
            </a:extLst>
          </p:cNvPr>
          <p:cNvSpPr>
            <a:spLocks noGrp="1"/>
          </p:cNvSpPr>
          <p:nvPr>
            <p:ph idx="1"/>
          </p:nvPr>
        </p:nvSpPr>
        <p:spPr>
          <a:xfrm>
            <a:off x="309489" y="787791"/>
            <a:ext cx="11507373" cy="6070207"/>
          </a:xfrm>
        </p:spPr>
        <p:txBody>
          <a:bodyPr>
            <a:normAutofit/>
          </a:bodyPr>
          <a:lstStyle/>
          <a:p>
            <a:pPr fontAlgn="ctr"/>
            <a:r>
              <a:rPr lang="en-US" sz="2800" dirty="0">
                <a:solidFill>
                  <a:srgbClr val="000000"/>
                </a:solidFill>
                <a:effectLst/>
                <a:latin typeface="Times New Roman" panose="02020603050405020304" pitchFamily="18" charset="0"/>
                <a:ea typeface="Times New Roman" panose="02020603050405020304" pitchFamily="18" charset="0"/>
              </a:rPr>
              <a:t>3.</a:t>
            </a:r>
            <a:r>
              <a:rPr lang="en-US" sz="2800" b="1" dirty="0">
                <a:solidFill>
                  <a:srgbClr val="000000"/>
                </a:solidFill>
                <a:effectLst/>
                <a:latin typeface="Times New Roman" panose="02020603050405020304" pitchFamily="18" charset="0"/>
                <a:ea typeface="Times New Roman" panose="02020603050405020304" pitchFamily="18" charset="0"/>
              </a:rPr>
              <a:t> Screen</a:t>
            </a:r>
            <a:endParaRPr lang="en-KE" sz="2800" dirty="0">
              <a:effectLst/>
              <a:latin typeface="Times New Roman" panose="02020603050405020304" pitchFamily="18" charset="0"/>
              <a:ea typeface="Times New Roman" panose="02020603050405020304" pitchFamily="18" charset="0"/>
            </a:endParaRPr>
          </a:p>
          <a:p>
            <a:pPr fontAlgn="ctr"/>
            <a:r>
              <a:rPr lang="en-US" sz="2800" dirty="0">
                <a:solidFill>
                  <a:srgbClr val="000000"/>
                </a:solidFill>
                <a:effectLst/>
                <a:latin typeface="Times New Roman" panose="02020603050405020304" pitchFamily="18" charset="0"/>
                <a:ea typeface="Times New Roman" panose="02020603050405020304" pitchFamily="18" charset="0"/>
              </a:rPr>
              <a:t>-Hepatitis B and hepatitis C testing</a:t>
            </a:r>
            <a:endParaRPr lang="en-KE" sz="2800" dirty="0">
              <a:effectLst/>
              <a:latin typeface="Times New Roman" panose="02020603050405020304" pitchFamily="18" charset="0"/>
              <a:ea typeface="Times New Roman" panose="02020603050405020304" pitchFamily="18" charset="0"/>
            </a:endParaRPr>
          </a:p>
          <a:p>
            <a:pPr fontAlgn="ctr"/>
            <a:r>
              <a:rPr lang="en-US" sz="2800" dirty="0">
                <a:solidFill>
                  <a:srgbClr val="000000"/>
                </a:solidFill>
                <a:effectLst/>
                <a:latin typeface="Times New Roman" panose="02020603050405020304" pitchFamily="18" charset="0"/>
                <a:ea typeface="Times New Roman" panose="02020603050405020304" pitchFamily="18" charset="0"/>
              </a:rPr>
              <a:t>-HIV screening</a:t>
            </a:r>
            <a:endParaRPr lang="en-KE" sz="2800" dirty="0">
              <a:effectLst/>
              <a:latin typeface="Times New Roman" panose="02020603050405020304" pitchFamily="18" charset="0"/>
              <a:ea typeface="Times New Roman" panose="02020603050405020304" pitchFamily="18" charset="0"/>
            </a:endParaRPr>
          </a:p>
          <a:p>
            <a:pPr fontAlgn="ctr"/>
            <a:r>
              <a:rPr lang="en-US" sz="2800" dirty="0">
                <a:solidFill>
                  <a:srgbClr val="000000"/>
                </a:solidFill>
                <a:effectLst/>
                <a:latin typeface="Times New Roman" panose="02020603050405020304" pitchFamily="18" charset="0"/>
                <a:ea typeface="Times New Roman" panose="02020603050405020304" pitchFamily="18" charset="0"/>
              </a:rPr>
              <a:t>-VDRL(</a:t>
            </a:r>
            <a:r>
              <a:rPr lang="en-US" dirty="0"/>
              <a:t>venereal disease research laboratory </a:t>
            </a:r>
            <a:r>
              <a:rPr lang="en-US" sz="2800" dirty="0">
                <a:solidFill>
                  <a:srgbClr val="000000"/>
                </a:solidFill>
                <a:effectLst/>
                <a:latin typeface="Times New Roman" panose="02020603050405020304" pitchFamily="18" charset="0"/>
                <a:ea typeface="Times New Roman" panose="02020603050405020304" pitchFamily="18" charset="0"/>
              </a:rPr>
              <a:t>)</a:t>
            </a:r>
            <a:endParaRPr lang="en-KE" sz="2800" dirty="0">
              <a:effectLst/>
              <a:latin typeface="Times New Roman" panose="02020603050405020304" pitchFamily="18" charset="0"/>
              <a:ea typeface="Times New Roman" panose="02020603050405020304" pitchFamily="18" charset="0"/>
            </a:endParaRPr>
          </a:p>
          <a:p>
            <a:pPr fontAlgn="ctr"/>
            <a:r>
              <a:rPr lang="en-US" sz="2800" dirty="0">
                <a:solidFill>
                  <a:srgbClr val="000000"/>
                </a:solidFill>
                <a:effectLst/>
                <a:latin typeface="Times New Roman" panose="02020603050405020304" pitchFamily="18" charset="0"/>
                <a:ea typeface="Times New Roman" panose="02020603050405020304" pitchFamily="18" charset="0"/>
              </a:rPr>
              <a:t>-Varicella serology.</a:t>
            </a:r>
            <a:endParaRPr lang="en-KE" sz="2800" dirty="0">
              <a:effectLst/>
              <a:latin typeface="Times New Roman" panose="02020603050405020304" pitchFamily="18" charset="0"/>
              <a:ea typeface="Times New Roman" panose="02020603050405020304" pitchFamily="18" charset="0"/>
            </a:endParaRPr>
          </a:p>
          <a:p>
            <a:pPr fontAlgn="ctr"/>
            <a:r>
              <a:rPr lang="en-US" sz="2800" dirty="0">
                <a:solidFill>
                  <a:srgbClr val="000000"/>
                </a:solidFill>
                <a:effectLst/>
                <a:latin typeface="Times New Roman" panose="02020603050405020304" pitchFamily="18" charset="0"/>
                <a:ea typeface="Times New Roman" panose="02020603050405020304" pitchFamily="18" charset="0"/>
              </a:rPr>
              <a:t>-Malaria slide</a:t>
            </a:r>
            <a:endParaRPr lang="en-KE" sz="2800" dirty="0">
              <a:effectLst/>
              <a:latin typeface="Times New Roman" panose="02020603050405020304" pitchFamily="18" charset="0"/>
              <a:ea typeface="Times New Roman" panose="02020603050405020304" pitchFamily="18" charset="0"/>
            </a:endParaRPr>
          </a:p>
          <a:p>
            <a:pPr fontAlgn="ctr"/>
            <a:r>
              <a:rPr lang="en-GB" sz="2800" b="1" dirty="0">
                <a:effectLst/>
                <a:latin typeface="Times New Roman" panose="02020603050405020304" pitchFamily="18" charset="0"/>
                <a:ea typeface="Times New Roman" panose="02020603050405020304" pitchFamily="18" charset="0"/>
              </a:rPr>
              <a:t>Others</a:t>
            </a:r>
            <a:endParaRPr lang="en-KE" sz="2800" dirty="0">
              <a:effectLst/>
              <a:latin typeface="Times New Roman" panose="02020603050405020304" pitchFamily="18" charset="0"/>
              <a:ea typeface="Times New Roman" panose="02020603050405020304" pitchFamily="18" charset="0"/>
            </a:endParaRPr>
          </a:p>
          <a:p>
            <a:pPr fontAlgn="ctr"/>
            <a:r>
              <a:rPr lang="en-GB" sz="2800" b="1" dirty="0">
                <a:effectLst/>
                <a:latin typeface="Times New Roman" panose="02020603050405020304" pitchFamily="18" charset="0"/>
                <a:ea typeface="Times New Roman" panose="02020603050405020304" pitchFamily="18" charset="0"/>
              </a:rPr>
              <a:t>-</a:t>
            </a:r>
            <a:r>
              <a:rPr lang="en-US" sz="2800" dirty="0">
                <a:solidFill>
                  <a:srgbClr val="000000"/>
                </a:solidFill>
                <a:effectLst/>
                <a:latin typeface="Times New Roman" panose="02020603050405020304" pitchFamily="18" charset="0"/>
                <a:ea typeface="Times New Roman" panose="02020603050405020304" pitchFamily="18" charset="0"/>
              </a:rPr>
              <a:t>Performing serum protein electrophoresis or urine protein electrophoresis can be useful for detecting the etiology of nephrotic syndrome.</a:t>
            </a:r>
            <a:endParaRPr lang="en-KE" sz="2800" dirty="0">
              <a:effectLst/>
              <a:latin typeface="Times New Roman" panose="02020603050405020304" pitchFamily="18" charset="0"/>
              <a:ea typeface="Times New Roman" panose="02020603050405020304" pitchFamily="18" charset="0"/>
            </a:endParaRPr>
          </a:p>
          <a:p>
            <a:pPr fontAlgn="ctr"/>
            <a:r>
              <a:rPr lang="en-US" sz="2800" dirty="0">
                <a:solidFill>
                  <a:srgbClr val="000000"/>
                </a:solidFill>
                <a:effectLst/>
                <a:latin typeface="Times New Roman" panose="02020603050405020304" pitchFamily="18" charset="0"/>
                <a:ea typeface="Times New Roman" panose="02020603050405020304" pitchFamily="18" charset="0"/>
              </a:rPr>
              <a:t>-Serum protein electrophoresis or immunofixation for light-chain proteins</a:t>
            </a:r>
            <a:endParaRPr lang="en-KE" sz="2800" dirty="0">
              <a:effectLst/>
              <a:latin typeface="Times New Roman" panose="02020603050405020304" pitchFamily="18" charset="0"/>
              <a:ea typeface="Times New Roman" panose="02020603050405020304" pitchFamily="18" charset="0"/>
            </a:endParaRPr>
          </a:p>
          <a:p>
            <a:pPr marL="0" indent="0">
              <a:buNone/>
            </a:pPr>
            <a:endParaRPr lang="en-KE" dirty="0"/>
          </a:p>
        </p:txBody>
      </p:sp>
    </p:spTree>
    <p:extLst>
      <p:ext uri="{BB962C8B-B14F-4D97-AF65-F5344CB8AC3E}">
        <p14:creationId xmlns:p14="http://schemas.microsoft.com/office/powerpoint/2010/main" val="2142884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098E-A166-49F0-8B7F-526DB16250BB}"/>
              </a:ext>
            </a:extLst>
          </p:cNvPr>
          <p:cNvSpPr>
            <a:spLocks noGrp="1"/>
          </p:cNvSpPr>
          <p:nvPr>
            <p:ph type="title"/>
          </p:nvPr>
        </p:nvSpPr>
        <p:spPr/>
        <p:txBody>
          <a:bodyPr/>
          <a:lstStyle/>
          <a:p>
            <a:r>
              <a:rPr lang="en-GB" sz="4400" b="1" dirty="0">
                <a:effectLst/>
                <a:latin typeface="Times New Roman" panose="02020603050405020304" pitchFamily="18" charset="0"/>
                <a:ea typeface="Times New Roman" panose="02020603050405020304" pitchFamily="18" charset="0"/>
              </a:rPr>
              <a:t>Investigations </a:t>
            </a:r>
            <a:r>
              <a:rPr lang="en-GB" sz="4400" b="1" dirty="0" err="1">
                <a:effectLst/>
                <a:latin typeface="Times New Roman" panose="02020603050405020304" pitchFamily="18" charset="0"/>
                <a:ea typeface="Times New Roman" panose="02020603050405020304" pitchFamily="18" charset="0"/>
              </a:rPr>
              <a:t>Cnt’d</a:t>
            </a:r>
            <a:r>
              <a:rPr lang="en-GB" sz="4400" b="1" dirty="0">
                <a:effectLst/>
                <a:latin typeface="Times New Roman" panose="02020603050405020304" pitchFamily="18" charset="0"/>
                <a:ea typeface="Times New Roman" panose="02020603050405020304" pitchFamily="18" charset="0"/>
              </a:rPr>
              <a:t>…</a:t>
            </a:r>
            <a:endParaRPr lang="en-KE" dirty="0"/>
          </a:p>
        </p:txBody>
      </p:sp>
      <p:sp>
        <p:nvSpPr>
          <p:cNvPr id="3" name="Content Placeholder 2">
            <a:extLst>
              <a:ext uri="{FF2B5EF4-FFF2-40B4-BE49-F238E27FC236}">
                <a16:creationId xmlns:a16="http://schemas.microsoft.com/office/drawing/2014/main" id="{5DEAFBC2-5A08-46FD-A54C-5E1DBBEE2990}"/>
              </a:ext>
            </a:extLst>
          </p:cNvPr>
          <p:cNvSpPr>
            <a:spLocks noGrp="1"/>
          </p:cNvSpPr>
          <p:nvPr>
            <p:ph idx="1"/>
          </p:nvPr>
        </p:nvSpPr>
        <p:spPr/>
        <p:txBody>
          <a:bodyPr>
            <a:normAutofit/>
          </a:bodyPr>
          <a:lstStyle/>
          <a:p>
            <a:pPr fontAlgn="ctr"/>
            <a:r>
              <a:rPr lang="en-US" sz="3200" b="1" dirty="0">
                <a:solidFill>
                  <a:srgbClr val="000000"/>
                </a:solidFill>
                <a:effectLst/>
                <a:latin typeface="Times New Roman" panose="02020603050405020304" pitchFamily="18" charset="0"/>
                <a:ea typeface="Times New Roman" panose="02020603050405020304" pitchFamily="18" charset="0"/>
              </a:rPr>
              <a:t>b). Imaging Studies: </a:t>
            </a:r>
            <a:endParaRPr lang="en-KE" sz="3200" dirty="0">
              <a:effectLst/>
              <a:latin typeface="Times New Roman" panose="02020603050405020304" pitchFamily="18" charset="0"/>
              <a:ea typeface="Times New Roman" panose="02020603050405020304" pitchFamily="18" charset="0"/>
            </a:endParaRPr>
          </a:p>
          <a:p>
            <a:pPr fontAlgn="ctr"/>
            <a:r>
              <a:rPr lang="en-US" sz="3200" dirty="0">
                <a:solidFill>
                  <a:srgbClr val="000000"/>
                </a:solidFill>
                <a:effectLst/>
                <a:latin typeface="Times New Roman" panose="02020603050405020304" pitchFamily="18" charset="0"/>
                <a:ea typeface="Times New Roman" panose="02020603050405020304" pitchFamily="18" charset="0"/>
              </a:rPr>
              <a:t>-</a:t>
            </a:r>
            <a:r>
              <a:rPr lang="en-US" sz="3200" dirty="0">
                <a:solidFill>
                  <a:srgbClr val="7030A0"/>
                </a:solidFill>
                <a:effectLst/>
                <a:latin typeface="Times New Roman" panose="02020603050405020304" pitchFamily="18" charset="0"/>
                <a:ea typeface="Times New Roman" panose="02020603050405020304" pitchFamily="18" charset="0"/>
              </a:rPr>
              <a:t>Renal ultrasonography</a:t>
            </a:r>
            <a:r>
              <a:rPr lang="en-US" sz="3200" dirty="0">
                <a:solidFill>
                  <a:srgbClr val="000000"/>
                </a:solidFill>
                <a:effectLst/>
                <a:latin typeface="Times New Roman" panose="02020603050405020304" pitchFamily="18" charset="0"/>
                <a:ea typeface="Times New Roman" panose="02020603050405020304" pitchFamily="18" charset="0"/>
              </a:rPr>
              <a:t> is an essential tool to help establish the presence of 2 kidneys that are of normal size and architecture. </a:t>
            </a:r>
            <a:endParaRPr lang="en-KE" sz="3200" dirty="0">
              <a:effectLst/>
              <a:latin typeface="Times New Roman" panose="02020603050405020304" pitchFamily="18" charset="0"/>
              <a:ea typeface="Times New Roman" panose="02020603050405020304" pitchFamily="18" charset="0"/>
            </a:endParaRPr>
          </a:p>
          <a:p>
            <a:pPr fontAlgn="ctr"/>
            <a:r>
              <a:rPr lang="en-US" sz="3200" dirty="0">
                <a:solidFill>
                  <a:srgbClr val="000000"/>
                </a:solidFill>
                <a:effectLst/>
                <a:latin typeface="Times New Roman" panose="02020603050405020304" pitchFamily="18" charset="0"/>
                <a:ea typeface="Times New Roman" panose="02020603050405020304" pitchFamily="18" charset="0"/>
              </a:rPr>
              <a:t>-The presence of hydronephrosis or cysts in the kidney that will undergo biopsy mandates caution.</a:t>
            </a:r>
            <a:endParaRPr lang="en-KE" sz="3200" dirty="0">
              <a:effectLst/>
              <a:latin typeface="Times New Roman" panose="02020603050405020304" pitchFamily="18" charset="0"/>
              <a:ea typeface="Times New Roman" panose="02020603050405020304" pitchFamily="18" charset="0"/>
            </a:endParaRPr>
          </a:p>
          <a:p>
            <a:pPr fontAlgn="ctr"/>
            <a:r>
              <a:rPr lang="en-US" sz="3200" dirty="0">
                <a:solidFill>
                  <a:srgbClr val="000000"/>
                </a:solidFill>
                <a:effectLst/>
                <a:latin typeface="Times New Roman" panose="02020603050405020304" pitchFamily="18" charset="0"/>
                <a:ea typeface="Times New Roman" panose="02020603050405020304" pitchFamily="18" charset="0"/>
              </a:rPr>
              <a:t>- Similarly, small kidneys may not yield enough information and may be associated with an increased incidence of RF</a:t>
            </a:r>
            <a:endParaRPr lang="en-KE"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4929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2F8BC-84C3-41DD-B094-DC6591C81FBB}"/>
              </a:ext>
            </a:extLst>
          </p:cNvPr>
          <p:cNvSpPr>
            <a:spLocks noGrp="1"/>
          </p:cNvSpPr>
          <p:nvPr>
            <p:ph type="title"/>
          </p:nvPr>
        </p:nvSpPr>
        <p:spPr>
          <a:xfrm>
            <a:off x="838200" y="1"/>
            <a:ext cx="10515600" cy="681036"/>
          </a:xfrm>
        </p:spPr>
        <p:txBody>
          <a:bodyPr>
            <a:normAutofit fontScale="90000"/>
          </a:bodyPr>
          <a:lstStyle/>
          <a:p>
            <a:r>
              <a:rPr lang="en-GB" sz="4400" b="1" dirty="0">
                <a:effectLst/>
                <a:latin typeface="Times New Roman" panose="02020603050405020304" pitchFamily="18" charset="0"/>
                <a:ea typeface="Times New Roman" panose="02020603050405020304" pitchFamily="18" charset="0"/>
              </a:rPr>
              <a:t>Investigations </a:t>
            </a:r>
            <a:r>
              <a:rPr lang="en-GB" sz="4400" b="1" dirty="0" err="1">
                <a:effectLst/>
                <a:latin typeface="Times New Roman" panose="02020603050405020304" pitchFamily="18" charset="0"/>
                <a:ea typeface="Times New Roman" panose="02020603050405020304" pitchFamily="18" charset="0"/>
              </a:rPr>
              <a:t>Cnt’d</a:t>
            </a:r>
            <a:r>
              <a:rPr lang="en-GB" sz="4400" b="1" dirty="0">
                <a:effectLst/>
                <a:latin typeface="Times New Roman" panose="02020603050405020304" pitchFamily="18" charset="0"/>
                <a:ea typeface="Times New Roman" panose="02020603050405020304" pitchFamily="18" charset="0"/>
              </a:rPr>
              <a:t>…</a:t>
            </a:r>
            <a:endParaRPr lang="en-KE" dirty="0"/>
          </a:p>
        </p:txBody>
      </p:sp>
      <p:sp>
        <p:nvSpPr>
          <p:cNvPr id="3" name="Content Placeholder 2">
            <a:extLst>
              <a:ext uri="{FF2B5EF4-FFF2-40B4-BE49-F238E27FC236}">
                <a16:creationId xmlns:a16="http://schemas.microsoft.com/office/drawing/2014/main" id="{A4BE3EBE-FF1A-480F-B37A-A4DD1A1DE84F}"/>
              </a:ext>
            </a:extLst>
          </p:cNvPr>
          <p:cNvSpPr>
            <a:spLocks noGrp="1"/>
          </p:cNvSpPr>
          <p:nvPr>
            <p:ph idx="1"/>
          </p:nvPr>
        </p:nvSpPr>
        <p:spPr>
          <a:xfrm>
            <a:off x="838200" y="886265"/>
            <a:ext cx="10233074" cy="5971734"/>
          </a:xfrm>
        </p:spPr>
        <p:txBody>
          <a:bodyPr>
            <a:normAutofit/>
          </a:bodyPr>
          <a:lstStyle/>
          <a:p>
            <a:pPr fontAlgn="ctr"/>
            <a:r>
              <a:rPr lang="en-US" b="1" dirty="0">
                <a:solidFill>
                  <a:srgbClr val="000000"/>
                </a:solidFill>
                <a:effectLst/>
                <a:latin typeface="Times New Roman" panose="02020603050405020304" pitchFamily="18" charset="0"/>
                <a:ea typeface="Times New Roman" panose="02020603050405020304" pitchFamily="18" charset="0"/>
              </a:rPr>
              <a:t>c). Renal biopsy</a:t>
            </a:r>
            <a:endParaRPr lang="en-KE" dirty="0">
              <a:effectLst/>
              <a:latin typeface="Times New Roman" panose="02020603050405020304" pitchFamily="18" charset="0"/>
              <a:ea typeface="Times New Roman" panose="02020603050405020304" pitchFamily="18" charset="0"/>
            </a:endParaRPr>
          </a:p>
          <a:p>
            <a:pPr fontAlgn="ctr"/>
            <a:r>
              <a:rPr lang="en-US" dirty="0">
                <a:solidFill>
                  <a:srgbClr val="000000"/>
                </a:solidFill>
                <a:effectLst/>
                <a:latin typeface="Times New Roman" panose="02020603050405020304" pitchFamily="18" charset="0"/>
                <a:ea typeface="Times New Roman" panose="02020603050405020304" pitchFamily="18" charset="0"/>
              </a:rPr>
              <a:t>- Before attempting a renal biopsy, ensure that a renal ultrasound scan is ordered to confirm:-</a:t>
            </a:r>
            <a:endParaRPr lang="en-KE" dirty="0">
              <a:effectLst/>
              <a:latin typeface="Times New Roman" panose="02020603050405020304" pitchFamily="18" charset="0"/>
              <a:ea typeface="Times New Roman" panose="02020603050405020304" pitchFamily="18" charset="0"/>
            </a:endParaRPr>
          </a:p>
          <a:p>
            <a:pPr marL="342900" lvl="0" indent="-342900" fontAlgn="ctr">
              <a:buFont typeface="Wingdings" panose="05000000000000000000" pitchFamily="2" charset="2"/>
              <a:buChar char=""/>
              <a:tabLst>
                <a:tab pos="485775" algn="l"/>
              </a:tabLst>
            </a:pPr>
            <a:r>
              <a:rPr lang="en-US" dirty="0">
                <a:solidFill>
                  <a:srgbClr val="000000"/>
                </a:solidFill>
                <a:effectLst/>
                <a:latin typeface="Times New Roman" panose="02020603050405020304" pitchFamily="18" charset="0"/>
                <a:ea typeface="Times New Roman" panose="02020603050405020304" pitchFamily="18" charset="0"/>
              </a:rPr>
              <a:t>that the patient has 2 functioning kidneys</a:t>
            </a:r>
            <a:endParaRPr lang="en-KE" dirty="0">
              <a:effectLst/>
              <a:latin typeface="Times New Roman" panose="02020603050405020304" pitchFamily="18" charset="0"/>
              <a:ea typeface="Times New Roman" panose="02020603050405020304" pitchFamily="18" charset="0"/>
            </a:endParaRPr>
          </a:p>
          <a:p>
            <a:pPr marL="342900" lvl="0" indent="-342900" fontAlgn="ctr">
              <a:buFont typeface="Wingdings" panose="05000000000000000000" pitchFamily="2" charset="2"/>
              <a:buChar char=""/>
              <a:tabLst>
                <a:tab pos="485775" algn="l"/>
              </a:tabLst>
            </a:pPr>
            <a:r>
              <a:rPr lang="en-US" dirty="0">
                <a:solidFill>
                  <a:srgbClr val="000000"/>
                </a:solidFill>
                <a:effectLst/>
                <a:latin typeface="Times New Roman" panose="02020603050405020304" pitchFamily="18" charset="0"/>
                <a:ea typeface="Times New Roman" panose="02020603050405020304" pitchFamily="18" charset="0"/>
              </a:rPr>
              <a:t>that the kidneys are of normal size</a:t>
            </a:r>
            <a:endParaRPr lang="en-KE" dirty="0">
              <a:effectLst/>
              <a:latin typeface="Times New Roman" panose="02020603050405020304" pitchFamily="18" charset="0"/>
              <a:ea typeface="Times New Roman" panose="02020603050405020304" pitchFamily="18" charset="0"/>
            </a:endParaRPr>
          </a:p>
          <a:p>
            <a:pPr marL="342900" lvl="0" indent="-342900" fontAlgn="ctr">
              <a:buFont typeface="Wingdings" panose="05000000000000000000" pitchFamily="2" charset="2"/>
              <a:buChar char=""/>
              <a:tabLst>
                <a:tab pos="485775" algn="l"/>
              </a:tabLst>
            </a:pPr>
            <a:r>
              <a:rPr lang="en-US" dirty="0">
                <a:solidFill>
                  <a:srgbClr val="000000"/>
                </a:solidFill>
                <a:effectLst/>
                <a:latin typeface="Times New Roman" panose="02020603050405020304" pitchFamily="18" charset="0"/>
                <a:ea typeface="Times New Roman" panose="02020603050405020304" pitchFamily="18" charset="0"/>
              </a:rPr>
              <a:t>The kidney architecture is normal (</a:t>
            </a:r>
            <a:r>
              <a:rPr lang="en-US" dirty="0" err="1">
                <a:solidFill>
                  <a:srgbClr val="000000"/>
                </a:solidFill>
                <a:effectLst/>
                <a:latin typeface="Times New Roman" panose="02020603050405020304" pitchFamily="18" charset="0"/>
                <a:ea typeface="Times New Roman" panose="02020603050405020304" pitchFamily="18" charset="0"/>
              </a:rPr>
              <a:t>ie</a:t>
            </a:r>
            <a:r>
              <a:rPr lang="en-US" dirty="0">
                <a:solidFill>
                  <a:srgbClr val="000000"/>
                </a:solidFill>
                <a:effectLst/>
                <a:latin typeface="Times New Roman" panose="02020603050405020304" pitchFamily="18" charset="0"/>
                <a:ea typeface="Times New Roman" panose="02020603050405020304" pitchFamily="18" charset="0"/>
              </a:rPr>
              <a:t>, devoid of cysts and vascular malformations).</a:t>
            </a:r>
            <a:endParaRPr lang="en-KE" dirty="0">
              <a:effectLst/>
              <a:latin typeface="Times New Roman" panose="02020603050405020304" pitchFamily="18" charset="0"/>
              <a:ea typeface="Times New Roman" panose="02020603050405020304" pitchFamily="18" charset="0"/>
            </a:endParaRPr>
          </a:p>
          <a:p>
            <a:pPr fontAlgn="ctr"/>
            <a:r>
              <a:rPr lang="en-US" dirty="0">
                <a:solidFill>
                  <a:srgbClr val="000000"/>
                </a:solidFill>
                <a:effectLst/>
                <a:latin typeface="Times New Roman" panose="02020603050405020304" pitchFamily="18" charset="0"/>
                <a:ea typeface="Times New Roman" panose="02020603050405020304" pitchFamily="18" charset="0"/>
              </a:rPr>
              <a:t>- A renal biopsy is indicated in the following circumstances:</a:t>
            </a:r>
            <a:endParaRPr lang="en-KE" dirty="0">
              <a:effectLst/>
              <a:latin typeface="Times New Roman" panose="02020603050405020304" pitchFamily="18" charset="0"/>
              <a:ea typeface="Times New Roman" panose="02020603050405020304" pitchFamily="18" charset="0"/>
            </a:endParaRPr>
          </a:p>
          <a:p>
            <a:pPr fontAlgn="ctr"/>
            <a:r>
              <a:rPr lang="en-US" dirty="0">
                <a:solidFill>
                  <a:srgbClr val="000000"/>
                </a:solidFill>
                <a:effectLst/>
                <a:latin typeface="Times New Roman" panose="02020603050405020304" pitchFamily="18" charset="0"/>
                <a:ea typeface="Times New Roman" panose="02020603050405020304" pitchFamily="18" charset="0"/>
              </a:rPr>
              <a:t>1)-Steroid resistance</a:t>
            </a:r>
            <a:endParaRPr lang="en-KE" dirty="0">
              <a:effectLst/>
              <a:latin typeface="Times New Roman" panose="02020603050405020304" pitchFamily="18" charset="0"/>
              <a:ea typeface="Times New Roman" panose="02020603050405020304" pitchFamily="18" charset="0"/>
            </a:endParaRPr>
          </a:p>
          <a:p>
            <a:pPr fontAlgn="ctr"/>
            <a:r>
              <a:rPr lang="en-GB" dirty="0">
                <a:effectLst/>
                <a:latin typeface="Times New Roman" panose="02020603050405020304" pitchFamily="18" charset="0"/>
                <a:ea typeface="Times New Roman" panose="02020603050405020304" pitchFamily="18" charset="0"/>
              </a:rPr>
              <a:t>2)-</a:t>
            </a:r>
            <a:r>
              <a:rPr lang="en-US" dirty="0">
                <a:solidFill>
                  <a:srgbClr val="000000"/>
                </a:solidFill>
                <a:effectLst/>
                <a:latin typeface="Times New Roman" panose="02020603050405020304" pitchFamily="18" charset="0"/>
                <a:ea typeface="Times New Roman" panose="02020603050405020304" pitchFamily="18" charset="0"/>
              </a:rPr>
              <a:t>Frequent relapses or steroid dependency</a:t>
            </a:r>
            <a:endParaRPr lang="en-K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62078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02D7F-1F0F-4600-AD64-BF26ED700C21}"/>
              </a:ext>
            </a:extLst>
          </p:cNvPr>
          <p:cNvSpPr>
            <a:spLocks noGrp="1"/>
          </p:cNvSpPr>
          <p:nvPr>
            <p:ph type="title"/>
          </p:nvPr>
        </p:nvSpPr>
        <p:spPr/>
        <p:txBody>
          <a:bodyPr/>
          <a:lstStyle/>
          <a:p>
            <a:r>
              <a:rPr lang="en-US" sz="4400" b="1" dirty="0">
                <a:solidFill>
                  <a:srgbClr val="000000"/>
                </a:solidFill>
                <a:effectLst/>
                <a:latin typeface="Times New Roman" panose="02020603050405020304" pitchFamily="18" charset="0"/>
                <a:ea typeface="Times New Roman" panose="02020603050405020304" pitchFamily="18" charset="0"/>
              </a:rPr>
              <a:t>c). Renal biopsy</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Cnt’d</a:t>
            </a:r>
            <a:r>
              <a:rPr lang="en-US" b="1" dirty="0">
                <a:solidFill>
                  <a:srgbClr val="000000"/>
                </a:solidFill>
                <a:latin typeface="Times New Roman" panose="02020603050405020304" pitchFamily="18" charset="0"/>
                <a:ea typeface="Times New Roman" panose="02020603050405020304" pitchFamily="18" charset="0"/>
              </a:rPr>
              <a:t>...</a:t>
            </a:r>
            <a:endParaRPr lang="en-KE" dirty="0"/>
          </a:p>
        </p:txBody>
      </p:sp>
      <p:sp>
        <p:nvSpPr>
          <p:cNvPr id="3" name="Content Placeholder 2">
            <a:extLst>
              <a:ext uri="{FF2B5EF4-FFF2-40B4-BE49-F238E27FC236}">
                <a16:creationId xmlns:a16="http://schemas.microsoft.com/office/drawing/2014/main" id="{2E282DEE-8553-4A85-867C-79B2691636EF}"/>
              </a:ext>
            </a:extLst>
          </p:cNvPr>
          <p:cNvSpPr>
            <a:spLocks noGrp="1"/>
          </p:cNvSpPr>
          <p:nvPr>
            <p:ph idx="1"/>
          </p:nvPr>
        </p:nvSpPr>
        <p:spPr/>
        <p:txBody>
          <a:bodyPr/>
          <a:lstStyle/>
          <a:p>
            <a:pPr fontAlgn="ctr"/>
            <a:r>
              <a:rPr lang="en-GB" sz="2800" dirty="0">
                <a:effectLst/>
                <a:latin typeface="Times New Roman" panose="02020603050405020304" pitchFamily="18" charset="0"/>
                <a:ea typeface="Times New Roman" panose="02020603050405020304" pitchFamily="18" charset="0"/>
              </a:rPr>
              <a:t>3)-</a:t>
            </a:r>
            <a:r>
              <a:rPr lang="en-US" sz="2800" dirty="0">
                <a:solidFill>
                  <a:srgbClr val="000000"/>
                </a:solidFill>
                <a:effectLst/>
                <a:latin typeface="Times New Roman" panose="02020603050405020304" pitchFamily="18" charset="0"/>
                <a:ea typeface="Times New Roman" panose="02020603050405020304" pitchFamily="18" charset="0"/>
              </a:rPr>
              <a:t>Significant chronic nephritic manifestations</a:t>
            </a:r>
            <a:endParaRPr lang="en-KE" sz="2800" dirty="0">
              <a:effectLst/>
              <a:latin typeface="Times New Roman" panose="02020603050405020304" pitchFamily="18" charset="0"/>
              <a:ea typeface="Times New Roman" panose="02020603050405020304" pitchFamily="18" charset="0"/>
            </a:endParaRPr>
          </a:p>
          <a:p>
            <a:pPr fontAlgn="ctr"/>
            <a:r>
              <a:rPr lang="en-GB" sz="2800" dirty="0">
                <a:effectLst/>
                <a:latin typeface="Times New Roman" panose="02020603050405020304" pitchFamily="18" charset="0"/>
                <a:ea typeface="Times New Roman" panose="02020603050405020304" pitchFamily="18" charset="0"/>
              </a:rPr>
              <a:t>4)-</a:t>
            </a:r>
            <a:r>
              <a:rPr lang="en-US" sz="2800" dirty="0">
                <a:solidFill>
                  <a:srgbClr val="000000"/>
                </a:solidFill>
                <a:effectLst/>
                <a:latin typeface="Times New Roman" panose="02020603050405020304" pitchFamily="18" charset="0"/>
                <a:ea typeface="Times New Roman" panose="02020603050405020304" pitchFamily="18" charset="0"/>
              </a:rPr>
              <a:t>Adult nephrotic syndrome: </a:t>
            </a:r>
            <a:endParaRPr lang="en-KE" sz="2800" dirty="0">
              <a:effectLst/>
              <a:latin typeface="Times New Roman" panose="02020603050405020304" pitchFamily="18" charset="0"/>
              <a:ea typeface="Times New Roman" panose="02020603050405020304" pitchFamily="18" charset="0"/>
            </a:endParaRPr>
          </a:p>
          <a:p>
            <a:pPr fontAlgn="ctr"/>
            <a:r>
              <a:rPr lang="en-US" sz="2800" dirty="0">
                <a:solidFill>
                  <a:srgbClr val="000000"/>
                </a:solidFill>
                <a:effectLst/>
                <a:latin typeface="Times New Roman" panose="02020603050405020304" pitchFamily="18" charset="0"/>
                <a:ea typeface="Times New Roman" panose="02020603050405020304" pitchFamily="18" charset="0"/>
              </a:rPr>
              <a:t>-Probably even </a:t>
            </a:r>
            <a:r>
              <a:rPr lang="en-US" sz="2800" dirty="0" err="1">
                <a:solidFill>
                  <a:srgbClr val="000000"/>
                </a:solidFill>
                <a:effectLst/>
                <a:latin typeface="Times New Roman" panose="02020603050405020304" pitchFamily="18" charset="0"/>
                <a:ea typeface="Times New Roman" panose="02020603050405020304" pitchFamily="18" charset="0"/>
              </a:rPr>
              <a:t>paediatrics</a:t>
            </a:r>
            <a:r>
              <a:rPr lang="en-US" sz="2800" dirty="0">
                <a:solidFill>
                  <a:srgbClr val="000000"/>
                </a:solidFill>
                <a:effectLst/>
                <a:latin typeface="Times New Roman" panose="02020603050405020304" pitchFamily="18" charset="0"/>
                <a:ea typeface="Times New Roman" panose="02020603050405020304" pitchFamily="18" charset="0"/>
              </a:rPr>
              <a:t> locally</a:t>
            </a:r>
            <a:endParaRPr lang="en-KE" sz="2800" dirty="0">
              <a:effectLst/>
              <a:latin typeface="Times New Roman" panose="02020603050405020304" pitchFamily="18" charset="0"/>
              <a:ea typeface="Times New Roman" panose="02020603050405020304" pitchFamily="18" charset="0"/>
            </a:endParaRPr>
          </a:p>
          <a:p>
            <a:pPr fontAlgn="ctr"/>
            <a:r>
              <a:rPr lang="en-US" sz="2800" dirty="0">
                <a:solidFill>
                  <a:srgbClr val="000000"/>
                </a:solidFill>
                <a:effectLst/>
                <a:latin typeface="Times New Roman" panose="02020603050405020304" pitchFamily="18" charset="0"/>
                <a:ea typeface="Times New Roman" panose="02020603050405020304" pitchFamily="18" charset="0"/>
              </a:rPr>
              <a:t>-30 – 45% minimal change disease (MCD)</a:t>
            </a:r>
            <a:endParaRPr lang="en-KE" sz="2800" dirty="0">
              <a:effectLst/>
              <a:latin typeface="Times New Roman" panose="02020603050405020304" pitchFamily="18" charset="0"/>
              <a:ea typeface="Times New Roman" panose="02020603050405020304" pitchFamily="18" charset="0"/>
            </a:endParaRPr>
          </a:p>
          <a:p>
            <a:pPr fontAlgn="ctr"/>
            <a:r>
              <a:rPr lang="en-US" sz="2800" dirty="0">
                <a:solidFill>
                  <a:srgbClr val="000000"/>
                </a:solidFill>
                <a:effectLst/>
                <a:latin typeface="Times New Roman" panose="02020603050405020304" pitchFamily="18" charset="0"/>
                <a:ea typeface="Times New Roman" panose="02020603050405020304" pitchFamily="18" charset="0"/>
              </a:rPr>
              <a:t>5)-Confirm the etiology of nephrotic syndrome</a:t>
            </a:r>
            <a:endParaRPr lang="en-KE" sz="2800" dirty="0">
              <a:effectLst/>
              <a:latin typeface="Times New Roman" panose="02020603050405020304" pitchFamily="18" charset="0"/>
              <a:ea typeface="Times New Roman" panose="02020603050405020304" pitchFamily="18" charset="0"/>
            </a:endParaRPr>
          </a:p>
          <a:p>
            <a:pPr fontAlgn="ctr"/>
            <a:r>
              <a:rPr lang="en-US" sz="2800" dirty="0">
                <a:solidFill>
                  <a:srgbClr val="000000"/>
                </a:solidFill>
                <a:effectLst/>
                <a:latin typeface="Times New Roman" panose="02020603050405020304" pitchFamily="18" charset="0"/>
                <a:ea typeface="Times New Roman" panose="02020603050405020304" pitchFamily="18" charset="0"/>
              </a:rPr>
              <a:t>6)-Guiding therapy and assessing prognosis</a:t>
            </a:r>
            <a:endParaRPr lang="en-KE" sz="2800" dirty="0">
              <a:effectLst/>
              <a:latin typeface="Times New Roman" panose="02020603050405020304" pitchFamily="18" charset="0"/>
              <a:ea typeface="Times New Roman" panose="02020603050405020304" pitchFamily="18" charset="0"/>
            </a:endParaRPr>
          </a:p>
          <a:p>
            <a:pPr fontAlgn="ctr"/>
            <a:r>
              <a:rPr lang="en-US" sz="2800" dirty="0">
                <a:solidFill>
                  <a:srgbClr val="000000"/>
                </a:solidFill>
                <a:effectLst/>
                <a:latin typeface="Times New Roman" panose="02020603050405020304" pitchFamily="18" charset="0"/>
                <a:ea typeface="Times New Roman" panose="02020603050405020304" pitchFamily="18" charset="0"/>
              </a:rPr>
              <a:t>NB-Renal biopsy is not indicated in adults when the nephrotic syndrome is due to an obvious cause such as diabetes mellitus, </a:t>
            </a:r>
            <a:r>
              <a:rPr lang="en-US" sz="2800" dirty="0" err="1">
                <a:solidFill>
                  <a:srgbClr val="000000"/>
                </a:solidFill>
                <a:effectLst/>
                <a:latin typeface="Times New Roman" panose="02020603050405020304" pitchFamily="18" charset="0"/>
                <a:ea typeface="Times New Roman" panose="02020603050405020304" pitchFamily="18" charset="0"/>
              </a:rPr>
              <a:t>ie</a:t>
            </a:r>
            <a:r>
              <a:rPr lang="en-US" sz="2800" dirty="0">
                <a:solidFill>
                  <a:srgbClr val="000000"/>
                </a:solidFill>
                <a:effectLst/>
                <a:latin typeface="Times New Roman" panose="02020603050405020304" pitchFamily="18" charset="0"/>
                <a:ea typeface="Times New Roman" panose="02020603050405020304" pitchFamily="18" charset="0"/>
              </a:rPr>
              <a:t>, when the patient has other diabetes-related overt complications</a:t>
            </a:r>
            <a:endParaRPr lang="en-KE"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61410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493B6-20AD-4FA3-9679-50DD265A1F77}"/>
              </a:ext>
            </a:extLst>
          </p:cNvPr>
          <p:cNvSpPr>
            <a:spLocks noGrp="1"/>
          </p:cNvSpPr>
          <p:nvPr>
            <p:ph type="title"/>
          </p:nvPr>
        </p:nvSpPr>
        <p:spPr/>
        <p:txBody>
          <a:bodyPr/>
          <a:lstStyle/>
          <a:p>
            <a:r>
              <a:rPr lang="en-US" sz="4400" b="1" dirty="0">
                <a:effectLst/>
                <a:latin typeface="Times New Roman" panose="02020603050405020304" pitchFamily="18" charset="0"/>
                <a:ea typeface="Times New Roman" panose="02020603050405020304" pitchFamily="18" charset="0"/>
              </a:rPr>
              <a:t>MANAGEMENT</a:t>
            </a:r>
            <a:endParaRPr lang="en-KE" dirty="0"/>
          </a:p>
        </p:txBody>
      </p:sp>
      <p:sp>
        <p:nvSpPr>
          <p:cNvPr id="3" name="Content Placeholder 2">
            <a:extLst>
              <a:ext uri="{FF2B5EF4-FFF2-40B4-BE49-F238E27FC236}">
                <a16:creationId xmlns:a16="http://schemas.microsoft.com/office/drawing/2014/main" id="{303EDD0C-C886-49F7-BB8A-6207DC4CC23F}"/>
              </a:ext>
            </a:extLst>
          </p:cNvPr>
          <p:cNvSpPr>
            <a:spLocks noGrp="1"/>
          </p:cNvSpPr>
          <p:nvPr>
            <p:ph idx="1"/>
          </p:nvPr>
        </p:nvSpPr>
        <p:spPr/>
        <p:txBody>
          <a:bodyPr>
            <a:normAutofit/>
          </a:bodyPr>
          <a:lstStyle/>
          <a:p>
            <a:r>
              <a:rPr lang="en-US" sz="3600" b="1" u="sng" dirty="0">
                <a:effectLst/>
                <a:latin typeface="Times New Roman" panose="02020603050405020304" pitchFamily="18" charset="0"/>
                <a:ea typeface="Times New Roman" panose="02020603050405020304" pitchFamily="18" charset="0"/>
              </a:rPr>
              <a:t>Aims</a:t>
            </a:r>
            <a:endParaRPr lang="en-KE" sz="3600" dirty="0">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sz="3600" dirty="0">
                <a:effectLst/>
                <a:latin typeface="Times New Roman" panose="02020603050405020304" pitchFamily="18" charset="0"/>
                <a:ea typeface="Times New Roman" panose="02020603050405020304" pitchFamily="18" charset="0"/>
              </a:rPr>
              <a:t>Induce prompt remission</a:t>
            </a:r>
            <a:endParaRPr lang="en-KE" sz="3600" dirty="0">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sz="3600" dirty="0">
                <a:effectLst/>
                <a:latin typeface="Times New Roman" panose="02020603050405020304" pitchFamily="18" charset="0"/>
                <a:ea typeface="Times New Roman" panose="02020603050405020304" pitchFamily="18" charset="0"/>
              </a:rPr>
              <a:t>Minimize complications and subsequent mortality</a:t>
            </a:r>
            <a:endParaRPr lang="en-KE" sz="3600" dirty="0">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sz="3600" dirty="0">
                <a:effectLst/>
                <a:latin typeface="Times New Roman" panose="02020603050405020304" pitchFamily="18" charset="0"/>
                <a:ea typeface="Times New Roman" panose="02020603050405020304" pitchFamily="18" charset="0"/>
              </a:rPr>
              <a:t>Treat underlying disease</a:t>
            </a:r>
            <a:endParaRPr lang="en-KE"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2995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72F5E-ABE1-4922-A72D-1739D4C02B98}"/>
              </a:ext>
            </a:extLst>
          </p:cNvPr>
          <p:cNvSpPr>
            <a:spLocks noGrp="1"/>
          </p:cNvSpPr>
          <p:nvPr>
            <p:ph type="title"/>
          </p:nvPr>
        </p:nvSpPr>
        <p:spPr/>
        <p:txBody>
          <a:bodyPr/>
          <a:lstStyle/>
          <a:p>
            <a:r>
              <a:rPr lang="en-US" sz="4400" b="1" dirty="0">
                <a:effectLst/>
                <a:latin typeface="Times New Roman" panose="02020603050405020304" pitchFamily="18" charset="0"/>
                <a:ea typeface="Times New Roman" panose="02020603050405020304" pitchFamily="18" charset="0"/>
              </a:rPr>
              <a:t>MANAGEMENT CNT’D…</a:t>
            </a:r>
            <a:endParaRPr lang="en-KE" dirty="0"/>
          </a:p>
        </p:txBody>
      </p:sp>
      <p:sp>
        <p:nvSpPr>
          <p:cNvPr id="3" name="Content Placeholder 2">
            <a:extLst>
              <a:ext uri="{FF2B5EF4-FFF2-40B4-BE49-F238E27FC236}">
                <a16:creationId xmlns:a16="http://schemas.microsoft.com/office/drawing/2014/main" id="{00FFB2D3-46B2-4C6B-91A2-0A37765543DE}"/>
              </a:ext>
            </a:extLst>
          </p:cNvPr>
          <p:cNvSpPr>
            <a:spLocks noGrp="1"/>
          </p:cNvSpPr>
          <p:nvPr>
            <p:ph idx="1"/>
          </p:nvPr>
        </p:nvSpPr>
        <p:spPr>
          <a:xfrm>
            <a:off x="838200" y="1420837"/>
            <a:ext cx="10515600" cy="4756126"/>
          </a:xfrm>
        </p:spPr>
        <p:txBody>
          <a:bodyPr>
            <a:noAutofit/>
          </a:bodyPr>
          <a:lstStyle/>
          <a:p>
            <a:r>
              <a:rPr lang="en-US" sz="2400" b="1" u="sng" dirty="0">
                <a:effectLst/>
                <a:latin typeface="Times New Roman" panose="02020603050405020304" pitchFamily="18" charset="0"/>
                <a:ea typeface="Times New Roman" panose="02020603050405020304" pitchFamily="18" charset="0"/>
              </a:rPr>
              <a:t>General supportive measure</a:t>
            </a:r>
            <a:endParaRPr lang="en-KE" sz="2400" dirty="0">
              <a:effectLst/>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rPr>
              <a:t>1. Monitor </a:t>
            </a:r>
            <a:r>
              <a:rPr lang="en-US" sz="2400" b="1" dirty="0">
                <a:effectLst/>
                <a:latin typeface="Times New Roman" panose="02020603050405020304" pitchFamily="18" charset="0"/>
                <a:ea typeface="Times New Roman" panose="02020603050405020304" pitchFamily="18" charset="0"/>
              </a:rPr>
              <a:t>vital signs</a:t>
            </a:r>
            <a:r>
              <a:rPr lang="en-US" sz="2400" dirty="0">
                <a:effectLst/>
                <a:latin typeface="Times New Roman" panose="02020603050405020304" pitchFamily="18" charset="0"/>
                <a:ea typeface="Times New Roman" panose="02020603050405020304" pitchFamily="18" charset="0"/>
              </a:rPr>
              <a:t>-4 hourly</a:t>
            </a:r>
            <a:endParaRPr lang="en-KE" sz="2400" dirty="0">
              <a:effectLst/>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rPr>
              <a:t>2</a:t>
            </a:r>
            <a:r>
              <a:rPr lang="en-US" sz="2400" b="1" u="sng" dirty="0">
                <a:effectLst/>
                <a:latin typeface="Times New Roman" panose="02020603050405020304" pitchFamily="18" charset="0"/>
                <a:ea typeface="Times New Roman" panose="02020603050405020304" pitchFamily="18" charset="0"/>
              </a:rPr>
              <a:t>.</a:t>
            </a:r>
            <a:r>
              <a:rPr lang="en-US" sz="2400" b="1" dirty="0">
                <a:effectLst/>
                <a:latin typeface="Times New Roman" panose="02020603050405020304" pitchFamily="18" charset="0"/>
                <a:ea typeface="Times New Roman" panose="02020603050405020304" pitchFamily="18" charset="0"/>
              </a:rPr>
              <a:t> Restrict salt intake</a:t>
            </a:r>
            <a:endParaRPr lang="en-KE" sz="2400" dirty="0">
              <a:effectLst/>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rPr>
              <a:t>3.</a:t>
            </a:r>
            <a:r>
              <a:rPr lang="en-US" sz="2400" b="1" dirty="0">
                <a:effectLst/>
                <a:latin typeface="Times New Roman" panose="02020603050405020304" pitchFamily="18" charset="0"/>
                <a:ea typeface="Times New Roman" panose="02020603050405020304" pitchFamily="18" charset="0"/>
              </a:rPr>
              <a:t> Restrict fluids</a:t>
            </a:r>
            <a:r>
              <a:rPr lang="en-US" sz="2400" dirty="0">
                <a:effectLst/>
                <a:latin typeface="Times New Roman" panose="02020603050405020304" pitchFamily="18" charset="0"/>
                <a:ea typeface="Times New Roman" panose="02020603050405020304" pitchFamily="18" charset="0"/>
              </a:rPr>
              <a:t> in severe edema –give fluids as previous day output + </a:t>
            </a:r>
            <a:r>
              <a:rPr lang="en-US" sz="2400" dirty="0">
                <a:solidFill>
                  <a:srgbClr val="7030A0"/>
                </a:solidFill>
                <a:effectLst/>
                <a:latin typeface="Times New Roman" panose="02020603050405020304" pitchFamily="18" charset="0"/>
                <a:ea typeface="Times New Roman" panose="02020603050405020304" pitchFamily="18" charset="0"/>
              </a:rPr>
              <a:t>400ml</a:t>
            </a:r>
            <a:endParaRPr lang="en-KE" sz="2400" dirty="0">
              <a:effectLst/>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rPr>
              <a:t>4. </a:t>
            </a:r>
            <a:r>
              <a:rPr lang="en-US" sz="2400" dirty="0" err="1">
                <a:effectLst/>
                <a:latin typeface="Times New Roman" panose="02020603050405020304" pitchFamily="18" charset="0"/>
                <a:ea typeface="Times New Roman" panose="02020603050405020304" pitchFamily="18" charset="0"/>
              </a:rPr>
              <a:t>Mantain</a:t>
            </a:r>
            <a:r>
              <a:rPr lang="en-US" sz="2400" dirty="0">
                <a:effectLst/>
                <a:latin typeface="Times New Roman" panose="02020603050405020304" pitchFamily="18" charset="0"/>
                <a:ea typeface="Times New Roman" panose="02020603050405020304" pitchFamily="18" charset="0"/>
              </a:rPr>
              <a:t> a </a:t>
            </a:r>
            <a:r>
              <a:rPr lang="en-US" sz="2400" b="1" dirty="0">
                <a:effectLst/>
                <a:latin typeface="Times New Roman" panose="02020603050405020304" pitchFamily="18" charset="0"/>
                <a:ea typeface="Times New Roman" panose="02020603050405020304" pitchFamily="18" charset="0"/>
              </a:rPr>
              <a:t>Daily fluid input/out</a:t>
            </a:r>
            <a:r>
              <a:rPr lang="en-US" sz="2400" dirty="0">
                <a:effectLst/>
                <a:latin typeface="Times New Roman" panose="02020603050405020304" pitchFamily="18" charset="0"/>
                <a:ea typeface="Times New Roman" panose="02020603050405020304" pitchFamily="18" charset="0"/>
              </a:rPr>
              <a:t> chart</a:t>
            </a:r>
            <a:endParaRPr lang="en-KE" sz="2400" dirty="0">
              <a:effectLst/>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rPr>
              <a:t>5.</a:t>
            </a:r>
            <a:r>
              <a:rPr lang="en-US" sz="2400" b="1" dirty="0">
                <a:effectLst/>
                <a:latin typeface="Times New Roman" panose="02020603050405020304" pitchFamily="18" charset="0"/>
                <a:ea typeface="Times New Roman" panose="02020603050405020304" pitchFamily="18" charset="0"/>
              </a:rPr>
              <a:t> Daily weight</a:t>
            </a:r>
            <a:r>
              <a:rPr lang="en-US" sz="2400" dirty="0">
                <a:effectLst/>
                <a:latin typeface="Times New Roman" panose="02020603050405020304" pitchFamily="18" charset="0"/>
                <a:ea typeface="Times New Roman" panose="02020603050405020304" pitchFamily="18" charset="0"/>
              </a:rPr>
              <a:t> measurement and abdominal girth measurement incase of </a:t>
            </a:r>
            <a:r>
              <a:rPr lang="en-US" sz="2400" dirty="0" err="1">
                <a:effectLst/>
                <a:latin typeface="Times New Roman" panose="02020603050405020304" pitchFamily="18" charset="0"/>
                <a:ea typeface="Times New Roman" panose="02020603050405020304" pitchFamily="18" charset="0"/>
              </a:rPr>
              <a:t>ascitis</a:t>
            </a:r>
            <a:endParaRPr lang="en-KE" sz="2400" dirty="0">
              <a:effectLst/>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rPr>
              <a:t>6.</a:t>
            </a:r>
            <a:r>
              <a:rPr lang="en-US" sz="2400" b="1" dirty="0">
                <a:effectLst/>
                <a:latin typeface="Times New Roman" panose="02020603050405020304" pitchFamily="18" charset="0"/>
                <a:ea typeface="Times New Roman" panose="02020603050405020304" pitchFamily="18" charset="0"/>
              </a:rPr>
              <a:t> Bed rest in acute phase</a:t>
            </a:r>
            <a:r>
              <a:rPr lang="en-US" sz="2400" dirty="0">
                <a:effectLst/>
                <a:latin typeface="Times New Roman" panose="02020603050405020304" pitchFamily="18" charset="0"/>
                <a:ea typeface="Times New Roman" panose="02020603050405020304" pitchFamily="18" charset="0"/>
              </a:rPr>
              <a:t> and </a:t>
            </a:r>
            <a:r>
              <a:rPr lang="en-US" sz="2400" b="1" dirty="0">
                <a:effectLst/>
                <a:latin typeface="Times New Roman" panose="02020603050405020304" pitchFamily="18" charset="0"/>
                <a:ea typeface="Times New Roman" panose="02020603050405020304" pitchFamily="18" charset="0"/>
              </a:rPr>
              <a:t>ambulation as soon as possible</a:t>
            </a:r>
            <a:r>
              <a:rPr lang="en-US" sz="2400" dirty="0">
                <a:effectLst/>
                <a:latin typeface="Times New Roman" panose="02020603050405020304" pitchFamily="18" charset="0"/>
                <a:ea typeface="Times New Roman" panose="02020603050405020304" pitchFamily="18" charset="0"/>
              </a:rPr>
              <a:t> as its hypercoagulable state</a:t>
            </a:r>
            <a:endParaRPr lang="en-KE" sz="2400" dirty="0">
              <a:effectLst/>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rPr>
              <a:t>7.?</a:t>
            </a:r>
            <a:r>
              <a:rPr lang="en-US" sz="2400" b="1" dirty="0">
                <a:effectLst/>
                <a:latin typeface="Times New Roman" panose="02020603050405020304" pitchFamily="18" charset="0"/>
                <a:ea typeface="Times New Roman" panose="02020603050405020304" pitchFamily="18" charset="0"/>
              </a:rPr>
              <a:t> Normal protein diet</a:t>
            </a:r>
            <a:r>
              <a:rPr lang="en-US" sz="2400" dirty="0">
                <a:effectLst/>
                <a:latin typeface="Times New Roman" panose="02020603050405020304" pitchFamily="18" charset="0"/>
                <a:ea typeface="Times New Roman" panose="02020603050405020304" pitchFamily="18" charset="0"/>
              </a:rPr>
              <a:t>. Severe protein loss consider protein rich diet Vs risk of more glomerular injury</a:t>
            </a:r>
            <a:endParaRPr lang="en-KE" sz="2400" dirty="0">
              <a:effectLst/>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rPr>
              <a:t>-If patient obese due to steroid restrict the calorie intake</a:t>
            </a:r>
            <a:endParaRPr lang="en-KE" sz="2400" dirty="0">
              <a:effectLst/>
              <a:latin typeface="Times New Roman" panose="02020603050405020304" pitchFamily="18" charset="0"/>
              <a:ea typeface="Times New Roman" panose="02020603050405020304" pitchFamily="18" charset="0"/>
            </a:endParaRPr>
          </a:p>
          <a:p>
            <a:r>
              <a:rPr lang="en-US" sz="2400" b="1" dirty="0">
                <a:effectLst/>
                <a:latin typeface="Times New Roman" panose="02020603050405020304" pitchFamily="18" charset="0"/>
                <a:ea typeface="Times New Roman" panose="02020603050405020304" pitchFamily="18" charset="0"/>
              </a:rPr>
              <a:t>Symptomatic treatment</a:t>
            </a:r>
            <a:endParaRPr lang="en-KE"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34586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B21D3-81C8-479C-9DBB-DEF2303A5856}"/>
              </a:ext>
            </a:extLst>
          </p:cNvPr>
          <p:cNvSpPr>
            <a:spLocks noGrp="1"/>
          </p:cNvSpPr>
          <p:nvPr>
            <p:ph type="title"/>
          </p:nvPr>
        </p:nvSpPr>
        <p:spPr/>
        <p:txBody>
          <a:bodyPr/>
          <a:lstStyle/>
          <a:p>
            <a:r>
              <a:rPr lang="en-US" sz="4400" b="1" dirty="0">
                <a:effectLst/>
                <a:latin typeface="Times New Roman" panose="02020603050405020304" pitchFamily="18" charset="0"/>
                <a:ea typeface="Times New Roman" panose="02020603050405020304" pitchFamily="18" charset="0"/>
              </a:rPr>
              <a:t>MANAGEMENT CNT’D…</a:t>
            </a:r>
            <a:endParaRPr lang="en-KE" dirty="0"/>
          </a:p>
        </p:txBody>
      </p:sp>
      <p:sp>
        <p:nvSpPr>
          <p:cNvPr id="3" name="Content Placeholder 2">
            <a:extLst>
              <a:ext uri="{FF2B5EF4-FFF2-40B4-BE49-F238E27FC236}">
                <a16:creationId xmlns:a16="http://schemas.microsoft.com/office/drawing/2014/main" id="{C0551635-B9AF-4A45-B35E-8B4A23E9E06A}"/>
              </a:ext>
            </a:extLst>
          </p:cNvPr>
          <p:cNvSpPr>
            <a:spLocks noGrp="1"/>
          </p:cNvSpPr>
          <p:nvPr>
            <p:ph idx="1"/>
          </p:nvPr>
        </p:nvSpPr>
        <p:spPr>
          <a:xfrm>
            <a:off x="838200" y="1322363"/>
            <a:ext cx="10515600" cy="4854600"/>
          </a:xfrm>
        </p:spPr>
        <p:txBody>
          <a:bodyPr>
            <a:noAutofit/>
          </a:bodyPr>
          <a:lstStyle/>
          <a:p>
            <a:r>
              <a:rPr lang="en-US" sz="2400" b="1" u="sng" dirty="0">
                <a:effectLst/>
                <a:latin typeface="Times New Roman" panose="02020603050405020304" pitchFamily="18" charset="0"/>
                <a:ea typeface="Times New Roman" panose="02020603050405020304" pitchFamily="18" charset="0"/>
              </a:rPr>
              <a:t>Edema</a:t>
            </a:r>
            <a:endParaRPr lang="en-KE" sz="2400" dirty="0">
              <a:effectLst/>
              <a:latin typeface="Times New Roman" panose="02020603050405020304" pitchFamily="18" charset="0"/>
              <a:ea typeface="Times New Roman" panose="02020603050405020304" pitchFamily="18" charset="0"/>
            </a:endParaRPr>
          </a:p>
          <a:p>
            <a:r>
              <a:rPr lang="en-US" sz="2400" u="sng" dirty="0">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Diuretics and intravenous albumin may be needed. </a:t>
            </a:r>
            <a:endParaRPr lang="en-KE" sz="2400" dirty="0">
              <a:effectLst/>
              <a:latin typeface="Times New Roman" panose="02020603050405020304" pitchFamily="18" charset="0"/>
              <a:ea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rPr>
              <a:t>-Furosemide (1 mg/kg/d)</a:t>
            </a:r>
            <a:endParaRPr lang="en-KE" sz="2400" dirty="0">
              <a:effectLst/>
              <a:latin typeface="Times New Roman" panose="02020603050405020304" pitchFamily="18" charset="0"/>
              <a:ea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rPr>
              <a:t>-spironolactone (2 mg/kg/d) Achieving a satisfactory Diuresis is difficult when the patient's serum albumin level is less than 1.5 g/dL. </a:t>
            </a:r>
            <a:endParaRPr lang="en-KE" sz="2400" dirty="0">
              <a:effectLst/>
              <a:latin typeface="Times New Roman" panose="02020603050405020304" pitchFamily="18" charset="0"/>
              <a:ea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rPr>
              <a:t>-An effective regimen is to give salt-poor albumin at </a:t>
            </a:r>
            <a:r>
              <a:rPr lang="en-US" sz="2400" dirty="0">
                <a:solidFill>
                  <a:srgbClr val="7030A0"/>
                </a:solidFill>
                <a:effectLst/>
                <a:latin typeface="Times New Roman" panose="02020603050405020304" pitchFamily="18" charset="0"/>
                <a:ea typeface="Times New Roman" panose="02020603050405020304" pitchFamily="18" charset="0"/>
              </a:rPr>
              <a:t>1 g/kg</a:t>
            </a:r>
            <a:r>
              <a:rPr lang="en-US" sz="2400" dirty="0">
                <a:solidFill>
                  <a:srgbClr val="000000"/>
                </a:solidFill>
                <a:effectLst/>
                <a:latin typeface="Times New Roman" panose="02020603050405020304" pitchFamily="18" charset="0"/>
                <a:ea typeface="Times New Roman" panose="02020603050405020304" pitchFamily="18" charset="0"/>
              </a:rPr>
              <a:t>, followed by intravenous furosemide. </a:t>
            </a:r>
            <a:endParaRPr lang="en-KE" sz="2400" dirty="0">
              <a:effectLst/>
              <a:latin typeface="Times New Roman" panose="02020603050405020304" pitchFamily="18" charset="0"/>
              <a:ea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rPr>
              <a:t>-Close monitoring is obligatory to prevent </a:t>
            </a:r>
            <a:r>
              <a:rPr lang="en-US" sz="2400" dirty="0">
                <a:solidFill>
                  <a:srgbClr val="7030A0"/>
                </a:solidFill>
                <a:effectLst/>
                <a:latin typeface="Times New Roman" panose="02020603050405020304" pitchFamily="18" charset="0"/>
                <a:ea typeface="Times New Roman" panose="02020603050405020304" pitchFamily="18" charset="0"/>
              </a:rPr>
              <a:t>pulmonary edema.</a:t>
            </a:r>
            <a:r>
              <a:rPr lang="en-US" sz="2400" dirty="0">
                <a:solidFill>
                  <a:srgbClr val="000000"/>
                </a:solidFill>
                <a:effectLst/>
                <a:latin typeface="Times New Roman" panose="02020603050405020304" pitchFamily="18" charset="0"/>
                <a:ea typeface="Times New Roman" panose="02020603050405020304" pitchFamily="18" charset="0"/>
              </a:rPr>
              <a:t> Some evidence suggests that albumin may delay the response to steroids and may even induce more frequent relapses, probably by causing severe glomerular epithelial damage. </a:t>
            </a:r>
            <a:endParaRPr lang="en-KE" sz="2400" dirty="0">
              <a:effectLst/>
              <a:latin typeface="Times New Roman" panose="02020603050405020304" pitchFamily="18" charset="0"/>
              <a:ea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rPr>
              <a:t>-The time required for remission is prolonged with a longer duration of administration and larger volumes of infused albumin. </a:t>
            </a:r>
            <a:endParaRPr lang="en-KE" sz="2400" dirty="0">
              <a:effectLst/>
              <a:latin typeface="Times New Roman" panose="02020603050405020304" pitchFamily="18" charset="0"/>
              <a:ea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rPr>
              <a:t>-Fluid removal and weight loss remain transient unless proteinuria remits.</a:t>
            </a:r>
            <a:endParaRPr lang="en-KE"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438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6350C-5B1C-45B1-ACF2-58932819709A}"/>
              </a:ext>
            </a:extLst>
          </p:cNvPr>
          <p:cNvSpPr>
            <a:spLocks noGrp="1"/>
          </p:cNvSpPr>
          <p:nvPr>
            <p:ph type="title"/>
          </p:nvPr>
        </p:nvSpPr>
        <p:spPr>
          <a:xfrm>
            <a:off x="838200" y="140677"/>
            <a:ext cx="10515600" cy="1209821"/>
          </a:xfrm>
        </p:spPr>
        <p:txBody>
          <a:bodyPr/>
          <a:lstStyle/>
          <a:p>
            <a:r>
              <a:rPr lang="en-US" sz="4400" b="1" dirty="0">
                <a:effectLst/>
                <a:latin typeface="Times New Roman" panose="02020603050405020304" pitchFamily="18" charset="0"/>
                <a:ea typeface="Times New Roman" panose="02020603050405020304" pitchFamily="18" charset="0"/>
              </a:rPr>
              <a:t>MANAGEMENT CNT’D…</a:t>
            </a:r>
            <a:endParaRPr lang="en-KE" dirty="0"/>
          </a:p>
        </p:txBody>
      </p:sp>
      <p:sp>
        <p:nvSpPr>
          <p:cNvPr id="4" name="Rectangle 1">
            <a:extLst>
              <a:ext uri="{FF2B5EF4-FFF2-40B4-BE49-F238E27FC236}">
                <a16:creationId xmlns:a16="http://schemas.microsoft.com/office/drawing/2014/main" id="{5494F46D-E6D1-4A50-B56C-D360064CD026}"/>
              </a:ext>
            </a:extLst>
          </p:cNvPr>
          <p:cNvSpPr>
            <a:spLocks noGrp="1" noChangeArrowheads="1"/>
          </p:cNvSpPr>
          <p:nvPr>
            <p:ph idx="1"/>
          </p:nvPr>
        </p:nvSpPr>
        <p:spPr bwMode="auto">
          <a:xfrm>
            <a:off x="838200" y="1585248"/>
            <a:ext cx="11133406"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KE"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2.</a:t>
            </a:r>
            <a:r>
              <a:rPr kumimoji="0" lang="en-US" altLang="en-KE" b="1" i="0" u="sng" strike="noStrike" cap="none" normalizeH="0" baseline="0" dirty="0">
                <a:ln>
                  <a:noFill/>
                </a:ln>
                <a:solidFill>
                  <a:schemeClr val="tx1"/>
                </a:solidFill>
                <a:effectLst/>
                <a:latin typeface="Arial" panose="020B0604020202020204" pitchFamily="34" charset="0"/>
                <a:ea typeface="Times New Roman" panose="02020603050405020304" pitchFamily="18" charset="0"/>
              </a:rPr>
              <a:t> Infection</a:t>
            </a:r>
            <a:endParaRPr kumimoji="0" lang="en-US" altLang="en-KE"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KE"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-Care taken with puncture sites and procedures should observe aseptic techniques</a:t>
            </a:r>
            <a:endParaRPr kumimoji="0" lang="en-US" altLang="en-KE"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KE"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-Prophylactic Antibiotics</a:t>
            </a:r>
            <a:endParaRPr kumimoji="0" lang="en-US" altLang="en-KE"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KE"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a:t>
            </a:r>
            <a:r>
              <a:rPr kumimoji="0" lang="en-US" altLang="en-KE"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Immunizations- influenza, pneumococcal, HBV, varicella</a:t>
            </a:r>
            <a:endParaRPr kumimoji="0" lang="en-US" altLang="en-KE"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KE" b="1" i="0" u="sng" strike="noStrike" cap="none" normalizeH="0" baseline="0" dirty="0">
                <a:ln>
                  <a:noFill/>
                </a:ln>
                <a:solidFill>
                  <a:schemeClr val="tx1"/>
                </a:solidFill>
                <a:effectLst/>
                <a:latin typeface="Arial" panose="020B0604020202020204" pitchFamily="34" charset="0"/>
                <a:ea typeface="Times New Roman" panose="02020603050405020304" pitchFamily="18" charset="0"/>
              </a:rPr>
              <a:t>3. </a:t>
            </a:r>
            <a:r>
              <a:rPr kumimoji="0" lang="en-US" altLang="en-KE" b="1" i="0" u="sng"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Hyperlipidaemia</a:t>
            </a:r>
            <a:endParaRPr kumimoji="0" lang="en-US" altLang="en-KE"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KE"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-“Statins” – lipid lowering agents</a:t>
            </a:r>
            <a:endParaRPr kumimoji="0" lang="en-US" altLang="en-KE"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KE" b="1" i="0" u="sng" strike="noStrike" cap="none" normalizeH="0" baseline="0" dirty="0">
                <a:ln>
                  <a:noFill/>
                </a:ln>
                <a:solidFill>
                  <a:schemeClr val="tx1"/>
                </a:solidFill>
                <a:effectLst/>
                <a:latin typeface="Arial" panose="020B0604020202020204" pitchFamily="34" charset="0"/>
                <a:ea typeface="Times New Roman" panose="02020603050405020304" pitchFamily="18" charset="0"/>
              </a:rPr>
              <a:t>4. Hypercoagulable State</a:t>
            </a:r>
            <a:endParaRPr kumimoji="0" lang="en-US" altLang="en-KE"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KE"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-Anticoagulants</a:t>
            </a:r>
            <a:endParaRPr kumimoji="0" lang="en-US" altLang="en-KE"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ctr" latinLnBrk="0" hangingPunct="0">
              <a:lnSpc>
                <a:spcPct val="100000"/>
              </a:lnSpc>
              <a:spcBef>
                <a:spcPct val="0"/>
              </a:spcBef>
              <a:spcAft>
                <a:spcPct val="0"/>
              </a:spcAft>
              <a:buClrTx/>
              <a:buSzTx/>
              <a:buFontTx/>
              <a:buChar char="•"/>
              <a:tabLst/>
            </a:pPr>
            <a:r>
              <a:rPr kumimoji="0" lang="en-US" altLang="en-KE"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Heparin may be ineffective as loss of anti thrombin III</a:t>
            </a:r>
            <a:endParaRPr kumimoji="0" lang="en-US" altLang="en-KE"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ctr" latinLnBrk="0" hangingPunct="0">
              <a:lnSpc>
                <a:spcPct val="100000"/>
              </a:lnSpc>
              <a:spcBef>
                <a:spcPct val="0"/>
              </a:spcBef>
              <a:spcAft>
                <a:spcPct val="0"/>
              </a:spcAft>
              <a:buClrTx/>
              <a:buSzTx/>
              <a:buFontTx/>
              <a:buChar char="•"/>
              <a:tabLst/>
            </a:pPr>
            <a:r>
              <a:rPr kumimoji="0" lang="en-US" altLang="en-KE"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Warfarin</a:t>
            </a:r>
            <a:endParaRPr kumimoji="0" lang="en-US" altLang="en-KE"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7046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 calcmode="lin" valueType="num">
                                      <p:cBhvr additive="base">
                                        <p:cTn id="6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B95D1-6804-4EE8-A1EF-C7F98740C7AC}"/>
              </a:ext>
            </a:extLst>
          </p:cNvPr>
          <p:cNvSpPr>
            <a:spLocks noGrp="1"/>
          </p:cNvSpPr>
          <p:nvPr>
            <p:ph type="title"/>
          </p:nvPr>
        </p:nvSpPr>
        <p:spPr/>
        <p:txBody>
          <a:bodyPr/>
          <a:lstStyle/>
          <a:p>
            <a:r>
              <a:rPr lang="en-US" sz="4400" b="1" dirty="0">
                <a:effectLst/>
                <a:latin typeface="Times New Roman" panose="02020603050405020304" pitchFamily="18" charset="0"/>
                <a:ea typeface="Times New Roman" panose="02020603050405020304" pitchFamily="18" charset="0"/>
              </a:rPr>
              <a:t>MANAGEMENT CNT’D…</a:t>
            </a:r>
            <a:endParaRPr lang="en-KE" dirty="0"/>
          </a:p>
        </p:txBody>
      </p:sp>
      <p:sp>
        <p:nvSpPr>
          <p:cNvPr id="3" name="Content Placeholder 2">
            <a:extLst>
              <a:ext uri="{FF2B5EF4-FFF2-40B4-BE49-F238E27FC236}">
                <a16:creationId xmlns:a16="http://schemas.microsoft.com/office/drawing/2014/main" id="{375C1E0F-1EA5-4F19-94F1-DA32C9390E62}"/>
              </a:ext>
            </a:extLst>
          </p:cNvPr>
          <p:cNvSpPr>
            <a:spLocks noGrp="1"/>
          </p:cNvSpPr>
          <p:nvPr>
            <p:ph idx="1"/>
          </p:nvPr>
        </p:nvSpPr>
        <p:spPr>
          <a:xfrm>
            <a:off x="838200" y="1336431"/>
            <a:ext cx="10515600" cy="4840532"/>
          </a:xfrm>
        </p:spPr>
        <p:txBody>
          <a:bodyPr>
            <a:noAutofit/>
          </a:bodyPr>
          <a:lstStyle/>
          <a:p>
            <a:pPr fontAlgn="ctr"/>
            <a:r>
              <a:rPr lang="en-US" sz="3200" dirty="0">
                <a:solidFill>
                  <a:srgbClr val="000000"/>
                </a:solidFill>
                <a:effectLst/>
                <a:latin typeface="Times New Roman" panose="02020603050405020304" pitchFamily="18" charset="0"/>
                <a:ea typeface="Times New Roman" panose="02020603050405020304" pitchFamily="18" charset="0"/>
              </a:rPr>
              <a:t>5.</a:t>
            </a:r>
            <a:r>
              <a:rPr lang="en-US" sz="3200" b="1" u="sng" dirty="0">
                <a:effectLst/>
                <a:latin typeface="Times New Roman" panose="02020603050405020304" pitchFamily="18" charset="0"/>
                <a:ea typeface="Times New Roman" panose="02020603050405020304" pitchFamily="18" charset="0"/>
              </a:rPr>
              <a:t> Bone Disease</a:t>
            </a:r>
            <a:endParaRPr lang="en-KE" sz="3200" dirty="0">
              <a:effectLst/>
              <a:latin typeface="Times New Roman" panose="02020603050405020304" pitchFamily="18" charset="0"/>
              <a:ea typeface="Times New Roman" panose="02020603050405020304" pitchFamily="18" charset="0"/>
            </a:endParaRPr>
          </a:p>
          <a:p>
            <a:pPr fontAlgn="ctr"/>
            <a:r>
              <a:rPr lang="en-US" sz="3200" dirty="0">
                <a:solidFill>
                  <a:srgbClr val="000000"/>
                </a:solidFill>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Vit D, Ca++ supplements</a:t>
            </a:r>
            <a:endParaRPr lang="en-KE" sz="3200" dirty="0">
              <a:effectLst/>
              <a:latin typeface="Times New Roman" panose="02020603050405020304" pitchFamily="18" charset="0"/>
              <a:ea typeface="Times New Roman" panose="02020603050405020304" pitchFamily="18" charset="0"/>
            </a:endParaRPr>
          </a:p>
          <a:p>
            <a:pPr fontAlgn="ctr"/>
            <a:r>
              <a:rPr lang="en-US" sz="3200" dirty="0">
                <a:effectLst/>
                <a:latin typeface="Times New Roman" panose="02020603050405020304" pitchFamily="18" charset="0"/>
                <a:ea typeface="Times New Roman" panose="02020603050405020304" pitchFamily="18" charset="0"/>
              </a:rPr>
              <a:t>-Bisphosphonates (osteoporosis).</a:t>
            </a:r>
            <a:endParaRPr lang="en-KE" sz="3200" dirty="0">
              <a:effectLst/>
              <a:latin typeface="Times New Roman" panose="02020603050405020304" pitchFamily="18" charset="0"/>
              <a:ea typeface="Times New Roman" panose="02020603050405020304" pitchFamily="18" charset="0"/>
            </a:endParaRPr>
          </a:p>
          <a:p>
            <a:pPr fontAlgn="ctr"/>
            <a:r>
              <a:rPr lang="en-US" sz="3200" b="1" dirty="0">
                <a:effectLst/>
                <a:latin typeface="Times New Roman" panose="02020603050405020304" pitchFamily="18" charset="0"/>
                <a:ea typeface="Times New Roman" panose="02020603050405020304" pitchFamily="18" charset="0"/>
              </a:rPr>
              <a:t>6. </a:t>
            </a:r>
            <a:r>
              <a:rPr lang="en-US" sz="3200" b="1" u="sng" dirty="0">
                <a:effectLst/>
                <a:latin typeface="Times New Roman" panose="02020603050405020304" pitchFamily="18" charset="0"/>
                <a:ea typeface="Times New Roman" panose="02020603050405020304" pitchFamily="18" charset="0"/>
              </a:rPr>
              <a:t>Proteinuria</a:t>
            </a:r>
            <a:endParaRPr lang="en-KE" sz="3200" dirty="0">
              <a:effectLst/>
              <a:latin typeface="Times New Roman" panose="02020603050405020304" pitchFamily="18" charset="0"/>
              <a:ea typeface="Times New Roman" panose="02020603050405020304" pitchFamily="18" charset="0"/>
            </a:endParaRPr>
          </a:p>
          <a:p>
            <a:pPr fontAlgn="ctr"/>
            <a:r>
              <a:rPr lang="en-US" sz="3200" b="1" dirty="0">
                <a:solidFill>
                  <a:srgbClr val="000000"/>
                </a:solidFill>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Angiotensin Converting Enzyme (ACE) inhibitors</a:t>
            </a:r>
            <a:endParaRPr lang="en-KE" sz="3200" dirty="0">
              <a:effectLst/>
              <a:latin typeface="Times New Roman" panose="02020603050405020304" pitchFamily="18" charset="0"/>
              <a:ea typeface="Times New Roman" panose="02020603050405020304" pitchFamily="18" charset="0"/>
            </a:endParaRPr>
          </a:p>
          <a:p>
            <a:pPr fontAlgn="ctr"/>
            <a:r>
              <a:rPr lang="en-US" sz="3200" b="1" dirty="0">
                <a:solidFill>
                  <a:srgbClr val="000000"/>
                </a:solidFill>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Angiotensin2 Receptor blocker (ARB)</a:t>
            </a:r>
            <a:endParaRPr lang="en-KE"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0998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83132-08CC-430E-91F6-7AD2C5E0047B}"/>
              </a:ext>
            </a:extLst>
          </p:cNvPr>
          <p:cNvSpPr>
            <a:spLocks noGrp="1"/>
          </p:cNvSpPr>
          <p:nvPr>
            <p:ph type="title"/>
          </p:nvPr>
        </p:nvSpPr>
        <p:spPr/>
        <p:txBody>
          <a:bodyPr/>
          <a:lstStyle/>
          <a:p>
            <a:r>
              <a:rPr lang="en-US" sz="4400" b="1" dirty="0">
                <a:effectLst/>
                <a:latin typeface="Times New Roman" panose="02020603050405020304" pitchFamily="18" charset="0"/>
                <a:ea typeface="Times New Roman" panose="02020603050405020304" pitchFamily="18" charset="0"/>
              </a:rPr>
              <a:t>MANAGEMENT CNT’D…</a:t>
            </a:r>
            <a:endParaRPr lang="en-KE" dirty="0"/>
          </a:p>
        </p:txBody>
      </p:sp>
      <p:sp>
        <p:nvSpPr>
          <p:cNvPr id="3" name="Content Placeholder 2">
            <a:extLst>
              <a:ext uri="{FF2B5EF4-FFF2-40B4-BE49-F238E27FC236}">
                <a16:creationId xmlns:a16="http://schemas.microsoft.com/office/drawing/2014/main" id="{B81D98D3-0073-43F1-99C8-ABB5D7C00F94}"/>
              </a:ext>
            </a:extLst>
          </p:cNvPr>
          <p:cNvSpPr>
            <a:spLocks noGrp="1"/>
          </p:cNvSpPr>
          <p:nvPr>
            <p:ph idx="1"/>
          </p:nvPr>
        </p:nvSpPr>
        <p:spPr/>
        <p:txBody>
          <a:bodyPr/>
          <a:lstStyle/>
          <a:p>
            <a:pPr fontAlgn="ctr"/>
            <a:r>
              <a:rPr lang="en-US" sz="2800" b="1" u="sng" dirty="0">
                <a:effectLst/>
                <a:latin typeface="Times New Roman" panose="02020603050405020304" pitchFamily="18" charset="0"/>
                <a:ea typeface="Times New Roman" panose="02020603050405020304" pitchFamily="18" charset="0"/>
              </a:rPr>
              <a:t>Treatment of underlying cause </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Times New Roman" panose="02020603050405020304" pitchFamily="18" charset="0"/>
                <a:ea typeface="Times New Roman" panose="02020603050405020304" pitchFamily="18" charset="0"/>
              </a:rPr>
              <a:t>1. Treatment of infections</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Times New Roman" panose="02020603050405020304" pitchFamily="18" charset="0"/>
                <a:ea typeface="Times New Roman" panose="02020603050405020304" pitchFamily="18" charset="0"/>
              </a:rPr>
              <a:t>2. Control of metabolic syndrome and autoimmune conditions </a:t>
            </a:r>
            <a:r>
              <a:rPr lang="en-US" sz="2800" dirty="0" err="1">
                <a:effectLst/>
                <a:latin typeface="Times New Roman" panose="02020603050405020304" pitchFamily="18" charset="0"/>
                <a:ea typeface="Times New Roman" panose="02020603050405020304" pitchFamily="18" charset="0"/>
              </a:rPr>
              <a:t>eg</a:t>
            </a:r>
            <a:r>
              <a:rPr lang="en-US" sz="2800" dirty="0">
                <a:effectLst/>
                <a:latin typeface="Times New Roman" panose="02020603050405020304" pitchFamily="18" charset="0"/>
                <a:ea typeface="Times New Roman" panose="02020603050405020304" pitchFamily="18" charset="0"/>
              </a:rPr>
              <a:t> DM, SLE</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Times New Roman" panose="02020603050405020304" pitchFamily="18" charset="0"/>
                <a:ea typeface="Times New Roman" panose="02020603050405020304" pitchFamily="18" charset="0"/>
              </a:rPr>
              <a:t>3. Management of malignancies-reduce the tumor mass</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Times New Roman" panose="02020603050405020304" pitchFamily="18" charset="0"/>
                <a:ea typeface="Times New Roman" panose="02020603050405020304" pitchFamily="18" charset="0"/>
              </a:rPr>
              <a:t>4. Withdraw any drug culprits</a:t>
            </a:r>
            <a:endParaRPr lang="en-KE"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300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EA2AD-8664-4DA4-B977-8C9E6C23BAE0}"/>
              </a:ext>
            </a:extLst>
          </p:cNvPr>
          <p:cNvSpPr>
            <a:spLocks noGrp="1"/>
          </p:cNvSpPr>
          <p:nvPr>
            <p:ph type="title"/>
          </p:nvPr>
        </p:nvSpPr>
        <p:spPr/>
        <p:txBody>
          <a:bodyPr/>
          <a:lstStyle/>
          <a:p>
            <a:r>
              <a:rPr lang="en-US" dirty="0"/>
              <a:t>Nephrotic Syndrome</a:t>
            </a:r>
            <a:endParaRPr lang="en-KE" dirty="0"/>
          </a:p>
        </p:txBody>
      </p:sp>
      <p:sp>
        <p:nvSpPr>
          <p:cNvPr id="3" name="Content Placeholder 2">
            <a:extLst>
              <a:ext uri="{FF2B5EF4-FFF2-40B4-BE49-F238E27FC236}">
                <a16:creationId xmlns:a16="http://schemas.microsoft.com/office/drawing/2014/main" id="{F0CD2D37-3CF1-4F70-A162-FFDE40958EBC}"/>
              </a:ext>
            </a:extLst>
          </p:cNvPr>
          <p:cNvSpPr>
            <a:spLocks noGrp="1"/>
          </p:cNvSpPr>
          <p:nvPr>
            <p:ph idx="1"/>
          </p:nvPr>
        </p:nvSpPr>
        <p:spPr/>
        <p:txBody>
          <a:bodyPr>
            <a:normAutofit lnSpcReduction="10000"/>
          </a:bodyPr>
          <a:lstStyle/>
          <a:p>
            <a:pPr algn="l"/>
            <a:r>
              <a:rPr lang="en-US" sz="2800" dirty="0">
                <a:effectLst/>
                <a:latin typeface="Times New Roman" panose="02020603050405020304" pitchFamily="18" charset="0"/>
                <a:cs typeface="Times New Roman" panose="02020603050405020304" pitchFamily="18" charset="0"/>
              </a:rPr>
              <a:t>-Key component of the syndrome is </a:t>
            </a:r>
            <a:r>
              <a:rPr lang="en-US" sz="2800" u="sng" dirty="0">
                <a:effectLst/>
                <a:latin typeface="Times New Roman" panose="02020603050405020304" pitchFamily="18" charset="0"/>
                <a:cs typeface="Times New Roman" panose="02020603050405020304" pitchFamily="18" charset="0"/>
              </a:rPr>
              <a:t>Proteinuria</a:t>
            </a:r>
            <a:r>
              <a:rPr lang="en-US" sz="2800" dirty="0">
                <a:effectLst/>
                <a:latin typeface="Times New Roman" panose="02020603050405020304" pitchFamily="18" charset="0"/>
                <a:cs typeface="Times New Roman" panose="02020603050405020304" pitchFamily="18" charset="0"/>
              </a:rPr>
              <a:t>	</a:t>
            </a:r>
            <a:endParaRPr lang="en-KE" sz="2800" dirty="0">
              <a:effectLst/>
              <a:latin typeface="Times New Roman" panose="02020603050405020304" pitchFamily="18" charset="0"/>
              <a:cs typeface="Times New Roman" panose="02020603050405020304" pitchFamily="18" charset="0"/>
            </a:endParaRPr>
          </a:p>
          <a:p>
            <a:pPr algn="l"/>
            <a:r>
              <a:rPr lang="en-US" sz="2800" dirty="0">
                <a:effectLst/>
                <a:latin typeface="Times New Roman" panose="02020603050405020304" pitchFamily="18" charset="0"/>
                <a:cs typeface="Times New Roman" panose="02020603050405020304" pitchFamily="18" charset="0"/>
              </a:rPr>
              <a:t>Defined as: &gt; 3.5g</a:t>
            </a:r>
            <a:r>
              <a:rPr lang="en-US" dirty="0">
                <a:latin typeface="Times New Roman" panose="02020603050405020304" pitchFamily="18" charset="0"/>
                <a:cs typeface="Times New Roman" panose="02020603050405020304" pitchFamily="18" charset="0"/>
              </a:rPr>
              <a:t>l</a:t>
            </a:r>
            <a:r>
              <a:rPr lang="en-US" sz="2800" dirty="0">
                <a:effectLst/>
                <a:latin typeface="Times New Roman" panose="02020603050405020304" pitchFamily="18" charset="0"/>
                <a:cs typeface="Times New Roman" panose="02020603050405020304" pitchFamily="18" charset="0"/>
              </a:rPr>
              <a:t>/24 </a:t>
            </a:r>
            <a:r>
              <a:rPr lang="en-US" sz="2800" dirty="0" err="1">
                <a:effectLst/>
                <a:latin typeface="Times New Roman" panose="02020603050405020304" pitchFamily="18" charset="0"/>
                <a:cs typeface="Times New Roman" panose="02020603050405020304" pitchFamily="18" charset="0"/>
              </a:rPr>
              <a:t>hrs</a:t>
            </a:r>
            <a:endParaRPr lang="en-KE" sz="2800" dirty="0">
              <a:effectLst/>
              <a:latin typeface="Times New Roman" panose="02020603050405020304" pitchFamily="18" charset="0"/>
              <a:cs typeface="Times New Roman" panose="02020603050405020304" pitchFamily="18" charset="0"/>
            </a:endParaRPr>
          </a:p>
          <a:p>
            <a:pPr algn="l"/>
            <a:r>
              <a:rPr lang="en-US" sz="2800" dirty="0">
                <a:effectLst/>
                <a:latin typeface="Times New Roman" panose="02020603050405020304" pitchFamily="18" charset="0"/>
                <a:cs typeface="Times New Roman" panose="02020603050405020304" pitchFamily="18" charset="0"/>
              </a:rPr>
              <a:t>But in Practice: &gt; 3.0 – 3.5g/24 </a:t>
            </a:r>
            <a:r>
              <a:rPr lang="en-US" sz="2800" dirty="0" err="1">
                <a:effectLst/>
                <a:latin typeface="Times New Roman" panose="02020603050405020304" pitchFamily="18" charset="0"/>
                <a:cs typeface="Times New Roman" panose="02020603050405020304" pitchFamily="18" charset="0"/>
              </a:rPr>
              <a:t>hrs</a:t>
            </a:r>
            <a:endParaRPr lang="en-KE" sz="2800" dirty="0">
              <a:effectLst/>
              <a:latin typeface="Times New Roman" panose="02020603050405020304" pitchFamily="18" charset="0"/>
              <a:cs typeface="Times New Roman" panose="02020603050405020304" pitchFamily="18" charset="0"/>
            </a:endParaRPr>
          </a:p>
          <a:p>
            <a:pPr algn="l"/>
            <a:r>
              <a:rPr lang="en-US" sz="2800" dirty="0">
                <a:effectLst/>
                <a:latin typeface="Times New Roman" panose="02020603050405020304" pitchFamily="18" charset="0"/>
                <a:cs typeface="Times New Roman" panose="02020603050405020304" pitchFamily="18" charset="0"/>
              </a:rPr>
              <a:t>-Other components of the syndrome and metabolic complications are all secondary to proteinuria :-</a:t>
            </a:r>
            <a:endParaRPr lang="en-KE" sz="2800" dirty="0">
              <a:effectLst/>
              <a:latin typeface="Times New Roman" panose="02020603050405020304" pitchFamily="18" charset="0"/>
              <a:cs typeface="Times New Roman" panose="02020603050405020304" pitchFamily="18" charset="0"/>
            </a:endParaRPr>
          </a:p>
          <a:p>
            <a:pPr algn="l"/>
            <a:r>
              <a:rPr lang="en-US" sz="2800" dirty="0">
                <a:effectLst/>
                <a:latin typeface="Times New Roman" panose="02020603050405020304" pitchFamily="18" charset="0"/>
                <a:cs typeface="Times New Roman" panose="02020603050405020304" pitchFamily="18" charset="0"/>
              </a:rPr>
              <a:t>-The kidney function is often normal</a:t>
            </a:r>
            <a:endParaRPr lang="en-KE" sz="2800" dirty="0">
              <a:effectLst/>
              <a:latin typeface="Times New Roman" panose="02020603050405020304" pitchFamily="18" charset="0"/>
              <a:cs typeface="Times New Roman" panose="02020603050405020304" pitchFamily="18" charset="0"/>
            </a:endParaRPr>
          </a:p>
          <a:p>
            <a:pPr algn="l" fontAlgn="ctr"/>
            <a:r>
              <a:rPr lang="en-GB" sz="2800" dirty="0">
                <a:effectLst/>
                <a:latin typeface="Times New Roman" panose="02020603050405020304" pitchFamily="18" charset="0"/>
                <a:cs typeface="Times New Roman" panose="02020603050405020304" pitchFamily="18" charset="0"/>
              </a:rPr>
              <a:t>-</a:t>
            </a:r>
            <a:r>
              <a:rPr lang="en-GB" sz="2800" dirty="0" err="1">
                <a:effectLst/>
                <a:latin typeface="Times New Roman" panose="02020603050405020304" pitchFamily="18" charset="0"/>
                <a:cs typeface="Times New Roman" panose="02020603050405020304" pitchFamily="18" charset="0"/>
              </a:rPr>
              <a:t>Hypoalbuminaemia</a:t>
            </a:r>
            <a:r>
              <a:rPr lang="en-GB" sz="2800" dirty="0">
                <a:effectLst/>
                <a:latin typeface="Times New Roman" panose="02020603050405020304" pitchFamily="18" charset="0"/>
                <a:cs typeface="Times New Roman" panose="02020603050405020304" pitchFamily="18" charset="0"/>
              </a:rPr>
              <a:t> (albumin &lt;25g/L)</a:t>
            </a:r>
            <a:endParaRPr lang="en-KE" sz="2800" dirty="0">
              <a:effectLst/>
              <a:latin typeface="Times New Roman" panose="02020603050405020304" pitchFamily="18" charset="0"/>
              <a:cs typeface="Times New Roman" panose="02020603050405020304" pitchFamily="18" charset="0"/>
            </a:endParaRPr>
          </a:p>
          <a:p>
            <a:pPr algn="l" fontAlgn="ctr"/>
            <a:r>
              <a:rPr lang="en-GB" sz="2800" dirty="0">
                <a:effectLst/>
                <a:latin typeface="Times New Roman" panose="02020603050405020304" pitchFamily="18" charset="0"/>
                <a:cs typeface="Times New Roman" panose="02020603050405020304" pitchFamily="18" charset="0"/>
              </a:rPr>
              <a:t>-Oedema </a:t>
            </a:r>
            <a:endParaRPr lang="en-KE" sz="2800" dirty="0">
              <a:effectLst/>
              <a:latin typeface="Times New Roman" panose="02020603050405020304" pitchFamily="18" charset="0"/>
              <a:cs typeface="Times New Roman" panose="02020603050405020304" pitchFamily="18" charset="0"/>
            </a:endParaRPr>
          </a:p>
          <a:p>
            <a:pPr fontAlgn="ctr"/>
            <a:r>
              <a:rPr lang="en-GB" sz="2800" dirty="0">
                <a:effectLst/>
                <a:latin typeface="Times New Roman" panose="02020603050405020304" pitchFamily="18" charset="0"/>
                <a:cs typeface="Times New Roman" panose="02020603050405020304" pitchFamily="18" charset="0"/>
              </a:rPr>
              <a:t>-EMU(</a:t>
            </a:r>
            <a:r>
              <a:rPr lang="en-US" dirty="0"/>
              <a:t>Early Morning Urine)</a:t>
            </a:r>
            <a:r>
              <a:rPr lang="en-GB" sz="2800" dirty="0">
                <a:effectLst/>
                <a:latin typeface="Times New Roman" panose="02020603050405020304" pitchFamily="18" charset="0"/>
                <a:cs typeface="Times New Roman" panose="02020603050405020304" pitchFamily="18" charset="0"/>
              </a:rPr>
              <a:t> Protein: creatinine ratio (&gt;200mg/mmol)</a:t>
            </a:r>
            <a:endParaRPr lang="en-KE"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016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463BFA-F124-4CC2-B1D2-09E889E6849E}"/>
              </a:ext>
            </a:extLst>
          </p:cNvPr>
          <p:cNvSpPr>
            <a:spLocks noGrp="1"/>
          </p:cNvSpPr>
          <p:nvPr>
            <p:ph type="ctrTitle"/>
          </p:nvPr>
        </p:nvSpPr>
        <p:spPr/>
        <p:txBody>
          <a:bodyPr/>
          <a:lstStyle/>
          <a:p>
            <a:r>
              <a:rPr lang="en-US" dirty="0"/>
              <a:t>End Of Presentation</a:t>
            </a:r>
            <a:endParaRPr lang="en-KE" dirty="0"/>
          </a:p>
        </p:txBody>
      </p:sp>
      <p:sp>
        <p:nvSpPr>
          <p:cNvPr id="5" name="Subtitle 4">
            <a:extLst>
              <a:ext uri="{FF2B5EF4-FFF2-40B4-BE49-F238E27FC236}">
                <a16:creationId xmlns:a16="http://schemas.microsoft.com/office/drawing/2014/main" id="{AE634EF4-4A4C-432E-AFF4-0FB65773DFC7}"/>
              </a:ext>
            </a:extLst>
          </p:cNvPr>
          <p:cNvSpPr>
            <a:spLocks noGrp="1"/>
          </p:cNvSpPr>
          <p:nvPr>
            <p:ph type="subTitle" idx="1"/>
          </p:nvPr>
        </p:nvSpPr>
        <p:spPr/>
        <p:txBody>
          <a:bodyPr/>
          <a:lstStyle/>
          <a:p>
            <a:r>
              <a:rPr lang="en-US" b="1" dirty="0"/>
              <a:t>THANK YOU</a:t>
            </a:r>
            <a:endParaRPr lang="en-KE" b="1" dirty="0"/>
          </a:p>
        </p:txBody>
      </p:sp>
    </p:spTree>
    <p:extLst>
      <p:ext uri="{BB962C8B-B14F-4D97-AF65-F5344CB8AC3E}">
        <p14:creationId xmlns:p14="http://schemas.microsoft.com/office/powerpoint/2010/main" val="241773637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07481-10C8-454B-A462-63BD4388D684}"/>
              </a:ext>
            </a:extLst>
          </p:cNvPr>
          <p:cNvSpPr>
            <a:spLocks noGrp="1"/>
          </p:cNvSpPr>
          <p:nvPr>
            <p:ph type="title"/>
          </p:nvPr>
        </p:nvSpPr>
        <p:spPr/>
        <p:txBody>
          <a:bodyPr/>
          <a:lstStyle/>
          <a:p>
            <a:r>
              <a:rPr lang="en-US" b="1" dirty="0"/>
              <a:t>Pathogenesis</a:t>
            </a:r>
            <a:endParaRPr lang="en-KE" b="1" dirty="0"/>
          </a:p>
        </p:txBody>
      </p:sp>
      <p:sp>
        <p:nvSpPr>
          <p:cNvPr id="3" name="Content Placeholder 2">
            <a:extLst>
              <a:ext uri="{FF2B5EF4-FFF2-40B4-BE49-F238E27FC236}">
                <a16:creationId xmlns:a16="http://schemas.microsoft.com/office/drawing/2014/main" id="{E8CB0204-417B-4777-A257-EF726DCFB6D9}"/>
              </a:ext>
            </a:extLst>
          </p:cNvPr>
          <p:cNvSpPr>
            <a:spLocks noGrp="1"/>
          </p:cNvSpPr>
          <p:nvPr>
            <p:ph idx="1"/>
          </p:nvPr>
        </p:nvSpPr>
        <p:spPr>
          <a:xfrm>
            <a:off x="838200" y="1420837"/>
            <a:ext cx="10515600" cy="4756126"/>
          </a:xfrm>
        </p:spPr>
        <p:txBody>
          <a:bodyPr>
            <a:noAutofit/>
          </a:bodyPr>
          <a:lstStyle/>
          <a:p>
            <a:pPr marR="19050"/>
            <a:r>
              <a:rPr lang="en-US" b="1" dirty="0">
                <a:solidFill>
                  <a:srgbClr val="000000"/>
                </a:solidFill>
                <a:effectLst/>
                <a:latin typeface="Times New Roman" panose="02020603050405020304" pitchFamily="18" charset="0"/>
                <a:ea typeface="Times New Roman" panose="02020603050405020304" pitchFamily="18" charset="0"/>
              </a:rPr>
              <a:t>Proteinuria </a:t>
            </a:r>
            <a:endParaRPr lang="en-KE" dirty="0">
              <a:effectLst/>
              <a:latin typeface="Times New Roman" panose="02020603050405020304" pitchFamily="18" charset="0"/>
              <a:ea typeface="Times New Roman" panose="02020603050405020304" pitchFamily="18" charset="0"/>
            </a:endParaRPr>
          </a:p>
          <a:p>
            <a:r>
              <a:rPr lang="en-US" dirty="0">
                <a:solidFill>
                  <a:srgbClr val="000000"/>
                </a:solidFill>
                <a:effectLst/>
                <a:latin typeface="Times New Roman" panose="02020603050405020304" pitchFamily="18" charset="0"/>
                <a:ea typeface="Times New Roman" panose="02020603050405020304" pitchFamily="18" charset="0"/>
              </a:rPr>
              <a:t>-Due to </a:t>
            </a:r>
            <a:r>
              <a:rPr lang="en-US" dirty="0">
                <a:solidFill>
                  <a:srgbClr val="7030A0"/>
                </a:solidFill>
                <a:effectLst/>
                <a:latin typeface="Times New Roman" panose="02020603050405020304" pitchFamily="18" charset="0"/>
                <a:ea typeface="Times New Roman" panose="02020603050405020304" pitchFamily="18" charset="0"/>
              </a:rPr>
              <a:t>increase in glomerular permeability</a:t>
            </a:r>
            <a:r>
              <a:rPr lang="en-US" dirty="0">
                <a:solidFill>
                  <a:srgbClr val="000000"/>
                </a:solidFill>
                <a:effectLst/>
                <a:latin typeface="Times New Roman" panose="02020603050405020304" pitchFamily="18" charset="0"/>
                <a:ea typeface="Times New Roman" panose="02020603050405020304" pitchFamily="18" charset="0"/>
              </a:rPr>
              <a:t> and not to a </a:t>
            </a:r>
            <a:r>
              <a:rPr lang="en-US" dirty="0">
                <a:solidFill>
                  <a:srgbClr val="7030A0"/>
                </a:solidFill>
                <a:effectLst/>
                <a:latin typeface="Times New Roman" panose="02020603050405020304" pitchFamily="18" charset="0"/>
                <a:ea typeface="Times New Roman" panose="02020603050405020304" pitchFamily="18" charset="0"/>
              </a:rPr>
              <a:t>decrease in tubular reabsorption</a:t>
            </a:r>
            <a:r>
              <a:rPr lang="en-US" dirty="0">
                <a:solidFill>
                  <a:srgbClr val="000000"/>
                </a:solidFill>
                <a:effectLst/>
                <a:latin typeface="Times New Roman" panose="02020603050405020304" pitchFamily="18" charset="0"/>
                <a:ea typeface="Times New Roman" panose="02020603050405020304" pitchFamily="18" charset="0"/>
              </a:rPr>
              <a:t> of filtered plasma proteins. Albumin is the main constituent of urinary protein</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-By definition, the urinary protein excretion exceeds </a:t>
            </a:r>
            <a:r>
              <a:rPr lang="en-US" dirty="0">
                <a:solidFill>
                  <a:srgbClr val="7030A0"/>
                </a:solidFill>
                <a:effectLst/>
                <a:latin typeface="Times New Roman" panose="02020603050405020304" pitchFamily="18" charset="0"/>
                <a:ea typeface="Times New Roman" panose="02020603050405020304" pitchFamily="18" charset="0"/>
              </a:rPr>
              <a:t>3 g/1.73 m2/day</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-This influenced by glomerular filtration rate, the plasma concentration of albumin, and dietary protein intake.</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-Thus a high protein intake in nephrotic patients leads to an increase in proteinuria and albumin synthesis. Recently, it has been shown that </a:t>
            </a:r>
            <a:r>
              <a:rPr lang="en-US" dirty="0">
                <a:solidFill>
                  <a:srgbClr val="7030A0"/>
                </a:solidFill>
                <a:effectLst/>
                <a:latin typeface="Times New Roman" panose="02020603050405020304" pitchFamily="18" charset="0"/>
                <a:ea typeface="Times New Roman" panose="02020603050405020304" pitchFamily="18" charset="0"/>
              </a:rPr>
              <a:t>nonsteroidal anti-inflammatory agents</a:t>
            </a:r>
            <a:r>
              <a:rPr lang="en-US" dirty="0">
                <a:effectLst/>
                <a:latin typeface="Times New Roman" panose="02020603050405020304" pitchFamily="18" charset="0"/>
                <a:ea typeface="Times New Roman" panose="02020603050405020304" pitchFamily="18" charset="0"/>
              </a:rPr>
              <a:t> as well as </a:t>
            </a:r>
            <a:r>
              <a:rPr lang="en-US" dirty="0">
                <a:solidFill>
                  <a:srgbClr val="7030A0"/>
                </a:solidFill>
                <a:effectLst/>
                <a:latin typeface="Times New Roman" panose="02020603050405020304" pitchFamily="18" charset="0"/>
                <a:ea typeface="Times New Roman" panose="02020603050405020304" pitchFamily="18" charset="0"/>
              </a:rPr>
              <a:t>angiotensin-converting enzyme inhibitors</a:t>
            </a:r>
            <a:r>
              <a:rPr lang="en-US" dirty="0">
                <a:effectLst/>
                <a:latin typeface="Times New Roman" panose="02020603050405020304" pitchFamily="18" charset="0"/>
                <a:ea typeface="Times New Roman" panose="02020603050405020304" pitchFamily="18" charset="0"/>
              </a:rPr>
              <a:t> may decrease the proteinuria.</a:t>
            </a:r>
            <a:endParaRPr lang="en-K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1084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5E551-6636-4BE8-891E-1A67F2842B15}"/>
              </a:ext>
            </a:extLst>
          </p:cNvPr>
          <p:cNvSpPr>
            <a:spLocks noGrp="1"/>
          </p:cNvSpPr>
          <p:nvPr>
            <p:ph type="title"/>
          </p:nvPr>
        </p:nvSpPr>
        <p:spPr/>
        <p:txBody>
          <a:bodyPr/>
          <a:lstStyle/>
          <a:p>
            <a:r>
              <a:rPr lang="en-US" sz="4400" b="1" dirty="0">
                <a:solidFill>
                  <a:srgbClr val="000000"/>
                </a:solidFill>
                <a:effectLst/>
                <a:latin typeface="Times New Roman" panose="02020603050405020304" pitchFamily="18" charset="0"/>
                <a:ea typeface="Times New Roman" panose="02020603050405020304" pitchFamily="18" charset="0"/>
              </a:rPr>
              <a:t>Proteinuria </a:t>
            </a:r>
            <a:r>
              <a:rPr lang="en-US" b="1" dirty="0" err="1">
                <a:solidFill>
                  <a:srgbClr val="000000"/>
                </a:solidFill>
                <a:latin typeface="Times New Roman" panose="02020603050405020304" pitchFamily="18" charset="0"/>
                <a:ea typeface="Times New Roman" panose="02020603050405020304" pitchFamily="18" charset="0"/>
              </a:rPr>
              <a:t>cnt’d</a:t>
            </a:r>
            <a:r>
              <a:rPr lang="en-US" b="1" dirty="0">
                <a:solidFill>
                  <a:srgbClr val="000000"/>
                </a:solidFill>
                <a:latin typeface="Times New Roman" panose="02020603050405020304" pitchFamily="18" charset="0"/>
                <a:ea typeface="Times New Roman" panose="02020603050405020304" pitchFamily="18" charset="0"/>
              </a:rPr>
              <a:t>…</a:t>
            </a:r>
            <a:endParaRPr lang="en-KE" dirty="0"/>
          </a:p>
        </p:txBody>
      </p:sp>
      <p:sp>
        <p:nvSpPr>
          <p:cNvPr id="3" name="Content Placeholder 2">
            <a:extLst>
              <a:ext uri="{FF2B5EF4-FFF2-40B4-BE49-F238E27FC236}">
                <a16:creationId xmlns:a16="http://schemas.microsoft.com/office/drawing/2014/main" id="{48DF5051-B932-475D-9E3A-8B596AD130B0}"/>
              </a:ext>
            </a:extLst>
          </p:cNvPr>
          <p:cNvSpPr>
            <a:spLocks noGrp="1"/>
          </p:cNvSpPr>
          <p:nvPr>
            <p:ph idx="1"/>
          </p:nvPr>
        </p:nvSpPr>
        <p:spPr/>
        <p:txBody>
          <a:bodyPr>
            <a:normAutofit fontScale="92500" lnSpcReduction="10000"/>
          </a:bodyPr>
          <a:lstStyle/>
          <a:p>
            <a:r>
              <a:rPr lang="en-US" sz="2800" dirty="0">
                <a:effectLst/>
                <a:latin typeface="Times New Roman" panose="02020603050405020304" pitchFamily="18" charset="0"/>
                <a:ea typeface="Times New Roman" panose="02020603050405020304" pitchFamily="18" charset="0"/>
              </a:rPr>
              <a:t>-Other plasma proteins lost in urine include- </a:t>
            </a:r>
            <a:endParaRPr lang="en-KE" sz="2800" dirty="0">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sz="2800" dirty="0">
                <a:effectLst/>
                <a:latin typeface="Times New Roman" panose="02020603050405020304" pitchFamily="18" charset="0"/>
                <a:ea typeface="Times New Roman" panose="02020603050405020304" pitchFamily="18" charset="0"/>
              </a:rPr>
              <a:t>Peptide hormones</a:t>
            </a:r>
            <a:endParaRPr lang="en-KE" sz="2800" dirty="0">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sz="2800" dirty="0">
                <a:effectLst/>
                <a:latin typeface="Times New Roman" panose="02020603050405020304" pitchFamily="18" charset="0"/>
                <a:ea typeface="Times New Roman" panose="02020603050405020304" pitchFamily="18" charset="0"/>
              </a:rPr>
              <a:t>Clotting inhibitors </a:t>
            </a:r>
            <a:r>
              <a:rPr lang="en-US" sz="2800" dirty="0" err="1">
                <a:effectLst/>
                <a:latin typeface="Times New Roman" panose="02020603050405020304" pitchFamily="18" charset="0"/>
                <a:ea typeface="Times New Roman" panose="02020603050405020304" pitchFamily="18" charset="0"/>
              </a:rPr>
              <a:t>eg</a:t>
            </a:r>
            <a:r>
              <a:rPr lang="en-US" sz="2800" dirty="0">
                <a:effectLst/>
                <a:latin typeface="Times New Roman" panose="02020603050405020304" pitchFamily="18" charset="0"/>
                <a:ea typeface="Times New Roman" panose="02020603050405020304" pitchFamily="18" charset="0"/>
              </a:rPr>
              <a:t> anti-thrombin factor III ,Protein C and S</a:t>
            </a:r>
            <a:endParaRPr lang="en-KE" sz="2800" dirty="0">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sz="2800" dirty="0">
                <a:effectLst/>
                <a:latin typeface="Times New Roman" panose="02020603050405020304" pitchFamily="18" charset="0"/>
                <a:ea typeface="Times New Roman" panose="02020603050405020304" pitchFamily="18" charset="0"/>
              </a:rPr>
              <a:t>Transferrin</a:t>
            </a:r>
            <a:endParaRPr lang="en-KE" sz="2800" dirty="0">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sz="2800" dirty="0">
                <a:effectLst/>
                <a:latin typeface="Times New Roman" panose="02020603050405020304" pitchFamily="18" charset="0"/>
                <a:ea typeface="Times New Roman" panose="02020603050405020304" pitchFamily="18" charset="0"/>
              </a:rPr>
              <a:t>Hormone-carrying proteins.-transporter protein.</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Times New Roman" panose="02020603050405020304" pitchFamily="18" charset="0"/>
                <a:ea typeface="Times New Roman" panose="02020603050405020304" pitchFamily="18" charset="0"/>
              </a:rPr>
              <a:t>-</a:t>
            </a:r>
            <a:r>
              <a:rPr lang="en-US" sz="2800" dirty="0">
                <a:solidFill>
                  <a:srgbClr val="7030A0"/>
                </a:solidFill>
                <a:effectLst/>
                <a:latin typeface="Times New Roman" panose="02020603050405020304" pitchFamily="18" charset="0"/>
                <a:ea typeface="Times New Roman" panose="02020603050405020304" pitchFamily="18" charset="0"/>
              </a:rPr>
              <a:t>Highly selective proteinuria</a:t>
            </a:r>
            <a:r>
              <a:rPr lang="en-US" sz="2800" dirty="0">
                <a:effectLst/>
                <a:latin typeface="Times New Roman" panose="02020603050405020304" pitchFamily="18" charset="0"/>
                <a:ea typeface="Times New Roman" panose="02020603050405020304" pitchFamily="18" charset="0"/>
              </a:rPr>
              <a:t> has been defined as clearance of molecules similar to albumin (66,000 </a:t>
            </a:r>
            <a:r>
              <a:rPr lang="en-US" sz="2800" dirty="0" err="1">
                <a:effectLst/>
                <a:latin typeface="Times New Roman" panose="02020603050405020304" pitchFamily="18" charset="0"/>
                <a:ea typeface="Times New Roman" panose="02020603050405020304" pitchFamily="18" charset="0"/>
              </a:rPr>
              <a:t>daltons</a:t>
            </a:r>
            <a:r>
              <a:rPr lang="en-US" sz="2800" dirty="0">
                <a:effectLst/>
                <a:latin typeface="Times New Roman" panose="02020603050405020304" pitchFamily="18" charset="0"/>
                <a:ea typeface="Times New Roman" panose="02020603050405020304" pitchFamily="18" charset="0"/>
              </a:rPr>
              <a:t>), transferrin (88,000 </a:t>
            </a:r>
            <a:r>
              <a:rPr lang="en-US" sz="2800" dirty="0" err="1">
                <a:effectLst/>
                <a:latin typeface="Times New Roman" panose="02020603050405020304" pitchFamily="18" charset="0"/>
                <a:ea typeface="Times New Roman" panose="02020603050405020304" pitchFamily="18" charset="0"/>
              </a:rPr>
              <a:t>daltons</a:t>
            </a:r>
            <a:r>
              <a:rPr lang="en-US" sz="2800" dirty="0">
                <a:effectLst/>
                <a:latin typeface="Times New Roman" panose="02020603050405020304" pitchFamily="18" charset="0"/>
                <a:ea typeface="Times New Roman" panose="02020603050405020304" pitchFamily="18" charset="0"/>
              </a:rPr>
              <a:t>), and small amounts of gamma globulins (150,000 </a:t>
            </a:r>
            <a:r>
              <a:rPr lang="en-US" sz="2800" dirty="0" err="1">
                <a:effectLst/>
                <a:latin typeface="Times New Roman" panose="02020603050405020304" pitchFamily="18" charset="0"/>
                <a:ea typeface="Times New Roman" panose="02020603050405020304" pitchFamily="18" charset="0"/>
              </a:rPr>
              <a:t>daltons</a:t>
            </a:r>
            <a:r>
              <a:rPr lang="en-US" sz="2800" dirty="0">
                <a:effectLst/>
                <a:latin typeface="Times New Roman" panose="02020603050405020304" pitchFamily="18" charset="0"/>
                <a:ea typeface="Times New Roman" panose="02020603050405020304" pitchFamily="18" charset="0"/>
              </a:rPr>
              <a:t>), and exclusion from urine of higher molecular weight plasma proteins.</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Times New Roman" panose="02020603050405020304" pitchFamily="18" charset="0"/>
                <a:ea typeface="Times New Roman" panose="02020603050405020304" pitchFamily="18" charset="0"/>
              </a:rPr>
              <a:t> -In patients with lesser degrees of selectivity, there is clearances of larger globulins </a:t>
            </a:r>
            <a:r>
              <a:rPr lang="en-US" sz="2800" dirty="0" err="1">
                <a:effectLst/>
                <a:latin typeface="Times New Roman" panose="02020603050405020304" pitchFamily="18" charset="0"/>
                <a:ea typeface="Times New Roman" panose="02020603050405020304" pitchFamily="18" charset="0"/>
              </a:rPr>
              <a:t>eg</a:t>
            </a:r>
            <a:r>
              <a:rPr lang="en-US" sz="2800" dirty="0">
                <a:effectLst/>
                <a:latin typeface="Times New Roman" panose="02020603050405020304" pitchFamily="18" charset="0"/>
                <a:ea typeface="Times New Roman" panose="02020603050405020304" pitchFamily="18" charset="0"/>
              </a:rPr>
              <a:t> </a:t>
            </a:r>
            <a:r>
              <a:rPr lang="en-US" sz="2800" dirty="0">
                <a:solidFill>
                  <a:srgbClr val="7030A0"/>
                </a:solidFill>
                <a:effectLst/>
                <a:latin typeface="Times New Roman" panose="02020603050405020304" pitchFamily="18" charset="0"/>
                <a:ea typeface="Times New Roman" panose="02020603050405020304" pitchFamily="18" charset="0"/>
              </a:rPr>
              <a:t>alpha 2-macroglobulin</a:t>
            </a:r>
            <a:r>
              <a:rPr lang="en-US" sz="2800" dirty="0">
                <a:effectLst/>
                <a:latin typeface="Times New Roman" panose="02020603050405020304" pitchFamily="18" charset="0"/>
                <a:ea typeface="Times New Roman" panose="02020603050405020304" pitchFamily="18" charset="0"/>
              </a:rPr>
              <a:t>.</a:t>
            </a:r>
            <a:endParaRPr lang="en-KE" sz="2800" dirty="0">
              <a:effectLst/>
              <a:latin typeface="Times New Roman" panose="02020603050405020304" pitchFamily="18" charset="0"/>
              <a:ea typeface="Times New Roman" panose="02020603050405020304" pitchFamily="18" charset="0"/>
            </a:endParaRPr>
          </a:p>
          <a:p>
            <a:pPr marL="0" indent="0">
              <a:buNone/>
            </a:pPr>
            <a:endParaRPr lang="en-KE" dirty="0"/>
          </a:p>
        </p:txBody>
      </p:sp>
    </p:spTree>
    <p:extLst>
      <p:ext uri="{BB962C8B-B14F-4D97-AF65-F5344CB8AC3E}">
        <p14:creationId xmlns:p14="http://schemas.microsoft.com/office/powerpoint/2010/main" val="28274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4565C-841D-4770-A906-1FC3FA8E2439}"/>
              </a:ext>
            </a:extLst>
          </p:cNvPr>
          <p:cNvSpPr>
            <a:spLocks noGrp="1"/>
          </p:cNvSpPr>
          <p:nvPr>
            <p:ph type="title"/>
          </p:nvPr>
        </p:nvSpPr>
        <p:spPr>
          <a:xfrm>
            <a:off x="838200" y="1"/>
            <a:ext cx="10515600" cy="956602"/>
          </a:xfrm>
        </p:spPr>
        <p:txBody>
          <a:bodyPr/>
          <a:lstStyle/>
          <a:p>
            <a:r>
              <a:rPr lang="en-US" b="1" dirty="0"/>
              <a:t>Pathogenesis </a:t>
            </a:r>
            <a:r>
              <a:rPr lang="en-US" b="1" dirty="0" err="1"/>
              <a:t>Cnt’d</a:t>
            </a:r>
            <a:r>
              <a:rPr lang="en-US" b="1" dirty="0"/>
              <a:t>…</a:t>
            </a:r>
            <a:endParaRPr lang="en-KE" b="1" dirty="0"/>
          </a:p>
        </p:txBody>
      </p:sp>
      <p:sp>
        <p:nvSpPr>
          <p:cNvPr id="3" name="Content Placeholder 2">
            <a:extLst>
              <a:ext uri="{FF2B5EF4-FFF2-40B4-BE49-F238E27FC236}">
                <a16:creationId xmlns:a16="http://schemas.microsoft.com/office/drawing/2014/main" id="{1244B704-FD25-4D8C-B86C-E3B50EF52A9E}"/>
              </a:ext>
            </a:extLst>
          </p:cNvPr>
          <p:cNvSpPr>
            <a:spLocks noGrp="1"/>
          </p:cNvSpPr>
          <p:nvPr>
            <p:ph idx="1"/>
          </p:nvPr>
        </p:nvSpPr>
        <p:spPr>
          <a:xfrm>
            <a:off x="365760" y="787792"/>
            <a:ext cx="11676185" cy="5389172"/>
          </a:xfrm>
        </p:spPr>
        <p:txBody>
          <a:bodyPr>
            <a:noAutofit/>
          </a:bodyPr>
          <a:lstStyle/>
          <a:p>
            <a:pPr marR="19050"/>
            <a:r>
              <a:rPr lang="en-US" b="1" dirty="0">
                <a:solidFill>
                  <a:srgbClr val="000000"/>
                </a:solidFill>
                <a:effectLst/>
                <a:latin typeface="Times New Roman" panose="02020603050405020304" pitchFamily="18" charset="0"/>
                <a:ea typeface="Times New Roman" panose="02020603050405020304" pitchFamily="18" charset="0"/>
              </a:rPr>
              <a:t>Edema</a:t>
            </a:r>
            <a:endParaRPr lang="en-KE" dirty="0">
              <a:effectLst/>
              <a:latin typeface="Times New Roman" panose="02020603050405020304" pitchFamily="18" charset="0"/>
              <a:ea typeface="Times New Roman" panose="02020603050405020304" pitchFamily="18" charset="0"/>
            </a:endParaRPr>
          </a:p>
          <a:p>
            <a:r>
              <a:rPr lang="en-US" dirty="0">
                <a:solidFill>
                  <a:srgbClr val="000000"/>
                </a:solidFill>
                <a:effectLst/>
                <a:latin typeface="Times New Roman" panose="02020603050405020304" pitchFamily="18" charset="0"/>
                <a:ea typeface="Times New Roman" panose="02020603050405020304" pitchFamily="18" charset="0"/>
              </a:rPr>
              <a:t>-The hypoalbuminemia leads to a </a:t>
            </a:r>
            <a:r>
              <a:rPr lang="en-US" dirty="0">
                <a:solidFill>
                  <a:srgbClr val="7030A0"/>
                </a:solidFill>
                <a:effectLst/>
                <a:latin typeface="Times New Roman" panose="02020603050405020304" pitchFamily="18" charset="0"/>
                <a:ea typeface="Times New Roman" panose="02020603050405020304" pitchFamily="18" charset="0"/>
              </a:rPr>
              <a:t>decrease in plasma oncotic pressure</a:t>
            </a:r>
            <a:r>
              <a:rPr lang="en-US" dirty="0">
                <a:solidFill>
                  <a:srgbClr val="000000"/>
                </a:solidFill>
                <a:effectLst/>
                <a:latin typeface="Times New Roman" panose="02020603050405020304" pitchFamily="18" charset="0"/>
                <a:ea typeface="Times New Roman" panose="02020603050405020304" pitchFamily="18" charset="0"/>
              </a:rPr>
              <a:t>, which results in an imbalance of Starling forces at the level of the peripheral capillaries. </a:t>
            </a:r>
            <a:endParaRPr lang="en-KE" dirty="0">
              <a:effectLst/>
              <a:latin typeface="Times New Roman" panose="02020603050405020304" pitchFamily="18" charset="0"/>
              <a:ea typeface="Times New Roman" panose="02020603050405020304" pitchFamily="18" charset="0"/>
            </a:endParaRPr>
          </a:p>
          <a:p>
            <a:r>
              <a:rPr lang="en-US" dirty="0">
                <a:solidFill>
                  <a:srgbClr val="000000"/>
                </a:solidFill>
                <a:effectLst/>
                <a:latin typeface="Times New Roman" panose="02020603050405020304" pitchFamily="18" charset="0"/>
                <a:ea typeface="Times New Roman" panose="02020603050405020304" pitchFamily="18" charset="0"/>
              </a:rPr>
              <a:t>-At the arteriolar end, </a:t>
            </a:r>
            <a:r>
              <a:rPr lang="en-US" dirty="0">
                <a:solidFill>
                  <a:srgbClr val="7030A0"/>
                </a:solidFill>
                <a:effectLst/>
                <a:latin typeface="Times New Roman" panose="02020603050405020304" pitchFamily="18" charset="0"/>
                <a:ea typeface="Times New Roman" panose="02020603050405020304" pitchFamily="18" charset="0"/>
              </a:rPr>
              <a:t>the hydrostatic pressure within the capillary exceeds the oncotic pressure</a:t>
            </a:r>
            <a:r>
              <a:rPr lang="en-US" dirty="0">
                <a:effectLst/>
                <a:latin typeface="Times New Roman" panose="02020603050405020304" pitchFamily="18" charset="0"/>
                <a:ea typeface="Times New Roman" panose="02020603050405020304" pitchFamily="18" charset="0"/>
              </a:rPr>
              <a:t>, leading to an egress of fluid into the interstitial space.</a:t>
            </a:r>
            <a:endParaRPr lang="en-KE" dirty="0">
              <a:effectLst/>
              <a:latin typeface="Times New Roman" panose="02020603050405020304" pitchFamily="18" charset="0"/>
              <a:ea typeface="Times New Roman" panose="02020603050405020304" pitchFamily="18" charset="0"/>
            </a:endParaRPr>
          </a:p>
          <a:p>
            <a:r>
              <a:rPr lang="en-US" dirty="0">
                <a:solidFill>
                  <a:srgbClr val="000000"/>
                </a:solidFill>
                <a:effectLst/>
                <a:latin typeface="Times New Roman" panose="02020603050405020304" pitchFamily="18" charset="0"/>
                <a:ea typeface="Times New Roman" panose="02020603050405020304" pitchFamily="18" charset="0"/>
              </a:rPr>
              <a:t>-Intravascular volume falls, thereby stimulating activation of the </a:t>
            </a:r>
            <a:r>
              <a:rPr lang="en-US" dirty="0">
                <a:solidFill>
                  <a:srgbClr val="7030A0"/>
                </a:solidFill>
                <a:effectLst/>
                <a:latin typeface="Times New Roman" panose="02020603050405020304" pitchFamily="18" charset="0"/>
                <a:ea typeface="Times New Roman" panose="02020603050405020304" pitchFamily="18" charset="0"/>
              </a:rPr>
              <a:t>renin-angiotensin-aldosterone axis</a:t>
            </a:r>
            <a:r>
              <a:rPr lang="en-US" dirty="0">
                <a:solidFill>
                  <a:srgbClr val="000000"/>
                </a:solidFill>
                <a:effectLst/>
                <a:latin typeface="Times New Roman" panose="02020603050405020304" pitchFamily="18" charset="0"/>
                <a:ea typeface="Times New Roman" panose="02020603050405020304" pitchFamily="18" charset="0"/>
              </a:rPr>
              <a:t> and the </a:t>
            </a:r>
            <a:r>
              <a:rPr lang="en-US" dirty="0">
                <a:solidFill>
                  <a:srgbClr val="7030A0"/>
                </a:solidFill>
                <a:effectLst/>
                <a:latin typeface="Times New Roman" panose="02020603050405020304" pitchFamily="18" charset="0"/>
                <a:ea typeface="Times New Roman" panose="02020603050405020304" pitchFamily="18" charset="0"/>
              </a:rPr>
              <a:t>sympathetic nervous system</a:t>
            </a:r>
            <a:r>
              <a:rPr lang="en-US" dirty="0">
                <a:solidFill>
                  <a:srgbClr val="000000"/>
                </a:solidFill>
                <a:effectLst/>
                <a:latin typeface="Times New Roman" panose="02020603050405020304" pitchFamily="18" charset="0"/>
                <a:ea typeface="Times New Roman" panose="02020603050405020304" pitchFamily="18" charset="0"/>
              </a:rPr>
              <a:t> and release of vasopressin (antidiuretic hormone), and suppressing atrial natriuretic peptide release. These neural and hormonal responses </a:t>
            </a:r>
            <a:r>
              <a:rPr lang="en-US" dirty="0">
                <a:solidFill>
                  <a:srgbClr val="7030A0"/>
                </a:solidFill>
                <a:effectLst/>
                <a:latin typeface="Times New Roman" panose="02020603050405020304" pitchFamily="18" charset="0"/>
                <a:ea typeface="Times New Roman" panose="02020603050405020304" pitchFamily="18" charset="0"/>
              </a:rPr>
              <a:t>promote renal salt and water retention</a:t>
            </a:r>
            <a:r>
              <a:rPr lang="en-US" dirty="0">
                <a:solidFill>
                  <a:srgbClr val="000000"/>
                </a:solidFill>
                <a:effectLst/>
                <a:latin typeface="Times New Roman" panose="02020603050405020304" pitchFamily="18" charset="0"/>
                <a:ea typeface="Times New Roman" panose="02020603050405020304" pitchFamily="18" charset="0"/>
              </a:rPr>
              <a:t>, thereby restoring intravascular volume and triggering further leakage of fluid to the </a:t>
            </a:r>
            <a:r>
              <a:rPr lang="en-US" dirty="0" err="1">
                <a:solidFill>
                  <a:srgbClr val="000000"/>
                </a:solidFill>
                <a:effectLst/>
                <a:latin typeface="Times New Roman" panose="02020603050405020304" pitchFamily="18" charset="0"/>
                <a:ea typeface="Times New Roman" panose="02020603050405020304" pitchFamily="18" charset="0"/>
              </a:rPr>
              <a:t>interstitium</a:t>
            </a:r>
            <a:endParaRPr lang="en-KE" dirty="0">
              <a:effectLst/>
              <a:latin typeface="Times New Roman" panose="02020603050405020304" pitchFamily="18" charset="0"/>
              <a:ea typeface="Times New Roman" panose="02020603050405020304" pitchFamily="18" charset="0"/>
            </a:endParaRPr>
          </a:p>
          <a:p>
            <a:pPr marR="19050"/>
            <a:r>
              <a:rPr lang="en-US" i="1" dirty="0">
                <a:solidFill>
                  <a:srgbClr val="000000"/>
                </a:solidFill>
                <a:effectLst/>
                <a:latin typeface="Times New Roman" panose="02020603050405020304" pitchFamily="18" charset="0"/>
                <a:ea typeface="Times New Roman" panose="02020603050405020304" pitchFamily="18" charset="0"/>
              </a:rPr>
              <a:t>-</a:t>
            </a:r>
            <a:r>
              <a:rPr lang="en-US" dirty="0">
                <a:solidFill>
                  <a:srgbClr val="000000"/>
                </a:solidFill>
                <a:effectLst/>
                <a:latin typeface="Times New Roman" panose="02020603050405020304" pitchFamily="18" charset="0"/>
                <a:ea typeface="Times New Roman" panose="02020603050405020304" pitchFamily="18" charset="0"/>
              </a:rPr>
              <a:t>However, primary renal salt and water retention may also contribute to edema formation in some cases.</a:t>
            </a:r>
            <a:endParaRPr lang="en-K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9412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A970-20D1-4538-A8A7-3421DED1B83F}"/>
              </a:ext>
            </a:extLst>
          </p:cNvPr>
          <p:cNvSpPr>
            <a:spLocks noGrp="1"/>
          </p:cNvSpPr>
          <p:nvPr>
            <p:ph type="title"/>
          </p:nvPr>
        </p:nvSpPr>
        <p:spPr/>
        <p:txBody>
          <a:bodyPr/>
          <a:lstStyle/>
          <a:p>
            <a:r>
              <a:rPr lang="en-US" b="1" dirty="0"/>
              <a:t>Edema </a:t>
            </a:r>
            <a:r>
              <a:rPr lang="en-US" b="1" dirty="0" err="1"/>
              <a:t>Cnt’d</a:t>
            </a:r>
            <a:r>
              <a:rPr lang="en-US" b="1" dirty="0"/>
              <a:t>…</a:t>
            </a:r>
            <a:endParaRPr lang="en-KE" b="1" dirty="0"/>
          </a:p>
        </p:txBody>
      </p:sp>
      <p:sp>
        <p:nvSpPr>
          <p:cNvPr id="3" name="Content Placeholder 2">
            <a:extLst>
              <a:ext uri="{FF2B5EF4-FFF2-40B4-BE49-F238E27FC236}">
                <a16:creationId xmlns:a16="http://schemas.microsoft.com/office/drawing/2014/main" id="{D5C9945E-BC9C-49F3-8635-C632E40A0720}"/>
              </a:ext>
            </a:extLst>
          </p:cNvPr>
          <p:cNvSpPr>
            <a:spLocks noGrp="1"/>
          </p:cNvSpPr>
          <p:nvPr>
            <p:ph idx="1"/>
          </p:nvPr>
        </p:nvSpPr>
        <p:spPr/>
        <p:txBody>
          <a:bodyPr/>
          <a:lstStyle/>
          <a:p>
            <a:pPr marR="19050"/>
            <a:r>
              <a:rPr lang="en-US" sz="2800" dirty="0">
                <a:solidFill>
                  <a:srgbClr val="000000"/>
                </a:solidFill>
                <a:effectLst/>
                <a:latin typeface="Times New Roman" panose="02020603050405020304" pitchFamily="18" charset="0"/>
                <a:ea typeface="Times New Roman" panose="02020603050405020304" pitchFamily="18" charset="0"/>
              </a:rPr>
              <a:t>-</a:t>
            </a:r>
            <a:r>
              <a:rPr lang="en-US" sz="2800" dirty="0" err="1">
                <a:solidFill>
                  <a:srgbClr val="7030A0"/>
                </a:solidFill>
                <a:effectLst/>
                <a:latin typeface="Times New Roman" panose="02020603050405020304" pitchFamily="18" charset="0"/>
                <a:ea typeface="Times New Roman" panose="02020603050405020304" pitchFamily="18" charset="0"/>
              </a:rPr>
              <a:t>Ascitis</a:t>
            </a:r>
            <a:r>
              <a:rPr lang="en-US" sz="2800" dirty="0">
                <a:solidFill>
                  <a:srgbClr val="000000"/>
                </a:solidFill>
                <a:effectLst/>
                <a:latin typeface="Times New Roman" panose="02020603050405020304" pitchFamily="18" charset="0"/>
                <a:ea typeface="Times New Roman" panose="02020603050405020304" pitchFamily="18" charset="0"/>
              </a:rPr>
              <a:t> may also occur due to the generalized fluid retention</a:t>
            </a:r>
            <a:r>
              <a:rPr lang="en-US" sz="2800" b="1" dirty="0">
                <a:solidFill>
                  <a:srgbClr val="000000"/>
                </a:solidFill>
                <a:effectLst/>
                <a:latin typeface="Times New Roman" panose="02020603050405020304" pitchFamily="18" charset="0"/>
                <a:ea typeface="Times New Roman" panose="02020603050405020304" pitchFamily="18" charset="0"/>
              </a:rPr>
              <a:t>:</a:t>
            </a:r>
            <a:endParaRPr lang="en-KE" sz="2800" dirty="0">
              <a:effectLst/>
              <a:latin typeface="Times New Roman" panose="02020603050405020304" pitchFamily="18" charset="0"/>
              <a:ea typeface="Times New Roman" panose="02020603050405020304" pitchFamily="18" charset="0"/>
            </a:endParaRPr>
          </a:p>
          <a:p>
            <a:pPr marR="19050"/>
            <a:r>
              <a:rPr lang="en-US" sz="2800" dirty="0">
                <a:solidFill>
                  <a:srgbClr val="000000"/>
                </a:solidFill>
                <a:effectLst/>
                <a:latin typeface="Times New Roman" panose="02020603050405020304" pitchFamily="18" charset="0"/>
                <a:ea typeface="Times New Roman" panose="02020603050405020304" pitchFamily="18" charset="0"/>
              </a:rPr>
              <a:t>-It may be associated with:</a:t>
            </a:r>
            <a:endParaRPr lang="en-KE" sz="2800" dirty="0">
              <a:effectLst/>
              <a:latin typeface="Times New Roman" panose="02020603050405020304" pitchFamily="18" charset="0"/>
              <a:ea typeface="Times New Roman" panose="02020603050405020304" pitchFamily="18" charset="0"/>
            </a:endParaRPr>
          </a:p>
          <a:p>
            <a:pPr marL="342900" marR="19050" lvl="0" indent="-342900">
              <a:buFont typeface="Symbol" panose="05050102010706020507" pitchFamily="18" charset="2"/>
              <a:buBlip>
                <a:blip r:embed="rId2"/>
              </a:buBlip>
            </a:pPr>
            <a:r>
              <a:rPr lang="en-US" sz="2800" dirty="0">
                <a:solidFill>
                  <a:srgbClr val="000000"/>
                </a:solidFill>
                <a:effectLst/>
                <a:latin typeface="Times New Roman" panose="02020603050405020304" pitchFamily="18" charset="0"/>
                <a:ea typeface="Times New Roman" panose="02020603050405020304" pitchFamily="18" charset="0"/>
              </a:rPr>
              <a:t>-Venous Dilation – of abdominal wall</a:t>
            </a:r>
            <a:endParaRPr lang="en-KE" sz="2800" dirty="0">
              <a:effectLst/>
              <a:latin typeface="Times New Roman" panose="02020603050405020304" pitchFamily="18" charset="0"/>
              <a:ea typeface="Times New Roman" panose="02020603050405020304" pitchFamily="18" charset="0"/>
            </a:endParaRPr>
          </a:p>
          <a:p>
            <a:pPr marL="342900" marR="19050" lvl="0" indent="-342900">
              <a:buFont typeface="Symbol" panose="05050102010706020507" pitchFamily="18" charset="2"/>
              <a:buBlip>
                <a:blip r:embed="rId2"/>
              </a:buBlip>
            </a:pPr>
            <a:r>
              <a:rPr lang="en-US" sz="2800" dirty="0">
                <a:solidFill>
                  <a:srgbClr val="000000"/>
                </a:solidFill>
                <a:effectLst/>
                <a:latin typeface="Times New Roman" panose="02020603050405020304" pitchFamily="18" charset="0"/>
                <a:ea typeface="Times New Roman" panose="02020603050405020304" pitchFamily="18" charset="0"/>
              </a:rPr>
              <a:t>-Umbilical hernia</a:t>
            </a:r>
            <a:endParaRPr lang="en-KE" sz="2800" dirty="0">
              <a:effectLst/>
              <a:latin typeface="Times New Roman" panose="02020603050405020304" pitchFamily="18" charset="0"/>
              <a:ea typeface="Times New Roman" panose="02020603050405020304" pitchFamily="18" charset="0"/>
            </a:endParaRPr>
          </a:p>
          <a:p>
            <a:pPr marL="342900" marR="19050" lvl="0" indent="-342900">
              <a:buFont typeface="Symbol" panose="05050102010706020507" pitchFamily="18" charset="2"/>
              <a:buBlip>
                <a:blip r:embed="rId2"/>
              </a:buBlip>
            </a:pPr>
            <a:r>
              <a:rPr lang="en-US" sz="2800" dirty="0">
                <a:solidFill>
                  <a:srgbClr val="000000"/>
                </a:solidFill>
                <a:effectLst/>
                <a:latin typeface="Times New Roman" panose="02020603050405020304" pitchFamily="18" charset="0"/>
                <a:ea typeface="Times New Roman" panose="02020603050405020304" pitchFamily="18" charset="0"/>
              </a:rPr>
              <a:t>-Rectal prolapse</a:t>
            </a:r>
            <a:endParaRPr lang="en-KE" sz="2800" dirty="0">
              <a:effectLst/>
              <a:latin typeface="Times New Roman" panose="02020603050405020304" pitchFamily="18" charset="0"/>
              <a:ea typeface="Times New Roman" panose="02020603050405020304" pitchFamily="18" charset="0"/>
            </a:endParaRPr>
          </a:p>
          <a:p>
            <a:pPr marL="342900" marR="19050" lvl="0" indent="-342900">
              <a:buFont typeface="Symbol" panose="05050102010706020507" pitchFamily="18" charset="2"/>
              <a:buBlip>
                <a:blip r:embed="rId2"/>
              </a:buBlip>
            </a:pPr>
            <a:r>
              <a:rPr lang="en-US" sz="2800" dirty="0">
                <a:solidFill>
                  <a:srgbClr val="000000"/>
                </a:solidFill>
                <a:effectLst/>
                <a:latin typeface="Times New Roman" panose="02020603050405020304" pitchFamily="18" charset="0"/>
                <a:ea typeface="Times New Roman" panose="02020603050405020304" pitchFamily="18" charset="0"/>
              </a:rPr>
              <a:t>-↑ Respiratory difficulty</a:t>
            </a:r>
            <a:endParaRPr lang="en-KE" sz="2800" dirty="0">
              <a:effectLst/>
              <a:latin typeface="Times New Roman" panose="02020603050405020304" pitchFamily="18" charset="0"/>
              <a:ea typeface="Times New Roman" panose="02020603050405020304" pitchFamily="18" charset="0"/>
            </a:endParaRPr>
          </a:p>
          <a:p>
            <a:pPr marL="342900" marR="19050" lvl="0" indent="-342900">
              <a:buFont typeface="Symbol" panose="05050102010706020507" pitchFamily="18" charset="2"/>
              <a:buBlip>
                <a:blip r:embed="rId2"/>
              </a:buBlip>
            </a:pPr>
            <a:r>
              <a:rPr lang="en-US" sz="2800" dirty="0">
                <a:solidFill>
                  <a:srgbClr val="000000"/>
                </a:solidFill>
                <a:effectLst/>
                <a:latin typeface="Times New Roman" panose="02020603050405020304" pitchFamily="18" charset="0"/>
                <a:ea typeface="Times New Roman" panose="02020603050405020304" pitchFamily="18" charset="0"/>
              </a:rPr>
              <a:t>-Scrotal/labial pain</a:t>
            </a:r>
            <a:endParaRPr lang="en-KE" sz="2800" dirty="0">
              <a:effectLst/>
              <a:latin typeface="Times New Roman" panose="02020603050405020304" pitchFamily="18" charset="0"/>
              <a:ea typeface="Times New Roman" panose="02020603050405020304" pitchFamily="18" charset="0"/>
            </a:endParaRPr>
          </a:p>
          <a:p>
            <a:pPr marL="342900" marR="19050" lvl="0" indent="-342900">
              <a:buFont typeface="Symbol" panose="05050102010706020507" pitchFamily="18" charset="2"/>
              <a:buBlip>
                <a:blip r:embed="rId2"/>
              </a:buBlip>
            </a:pPr>
            <a:r>
              <a:rPr lang="en-US" sz="2800" dirty="0">
                <a:solidFill>
                  <a:srgbClr val="000000"/>
                </a:solidFill>
                <a:effectLst/>
                <a:latin typeface="Times New Roman" panose="02020603050405020304" pitchFamily="18" charset="0"/>
                <a:ea typeface="Times New Roman" panose="02020603050405020304" pitchFamily="18" charset="0"/>
              </a:rPr>
              <a:t>-Anasarca</a:t>
            </a:r>
            <a:endParaRPr lang="en-KE"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90138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28859-6A41-4907-B9E7-FA58FD63E970}"/>
              </a:ext>
            </a:extLst>
          </p:cNvPr>
          <p:cNvSpPr>
            <a:spLocks noGrp="1"/>
          </p:cNvSpPr>
          <p:nvPr>
            <p:ph type="title"/>
          </p:nvPr>
        </p:nvSpPr>
        <p:spPr/>
        <p:txBody>
          <a:bodyPr/>
          <a:lstStyle/>
          <a:p>
            <a:r>
              <a:rPr lang="en-US" b="1" dirty="0"/>
              <a:t>Pathogenesis </a:t>
            </a:r>
            <a:r>
              <a:rPr lang="en-US" b="1" dirty="0" err="1"/>
              <a:t>Cnt’d</a:t>
            </a:r>
            <a:r>
              <a:rPr lang="en-US" b="1" dirty="0"/>
              <a:t>…</a:t>
            </a:r>
            <a:endParaRPr lang="en-KE" b="1" dirty="0"/>
          </a:p>
        </p:txBody>
      </p:sp>
      <p:sp>
        <p:nvSpPr>
          <p:cNvPr id="3" name="Content Placeholder 2">
            <a:extLst>
              <a:ext uri="{FF2B5EF4-FFF2-40B4-BE49-F238E27FC236}">
                <a16:creationId xmlns:a16="http://schemas.microsoft.com/office/drawing/2014/main" id="{34EE8652-9F13-4E9A-A664-44751253B048}"/>
              </a:ext>
            </a:extLst>
          </p:cNvPr>
          <p:cNvSpPr>
            <a:spLocks noGrp="1"/>
          </p:cNvSpPr>
          <p:nvPr>
            <p:ph idx="1"/>
          </p:nvPr>
        </p:nvSpPr>
        <p:spPr/>
        <p:txBody>
          <a:bodyPr>
            <a:noAutofit/>
          </a:bodyPr>
          <a:lstStyle/>
          <a:p>
            <a:pPr marR="19050"/>
            <a:r>
              <a:rPr lang="en-US" b="1" dirty="0">
                <a:solidFill>
                  <a:srgbClr val="000000"/>
                </a:solidFill>
                <a:effectLst/>
                <a:latin typeface="Times New Roman" panose="02020603050405020304" pitchFamily="18" charset="0"/>
                <a:ea typeface="Times New Roman" panose="02020603050405020304" pitchFamily="18" charset="0"/>
              </a:rPr>
              <a:t>Hyperlipidemia</a:t>
            </a:r>
            <a:r>
              <a:rPr lang="en-US" dirty="0">
                <a:solidFill>
                  <a:srgbClr val="000000"/>
                </a:solidFill>
                <a:effectLst/>
                <a:latin typeface="Times New Roman" panose="02020603050405020304" pitchFamily="18" charset="0"/>
                <a:ea typeface="Times New Roman" panose="02020603050405020304" pitchFamily="18" charset="0"/>
              </a:rPr>
              <a:t> </a:t>
            </a:r>
            <a:endParaRPr lang="en-KE" dirty="0">
              <a:effectLst/>
              <a:latin typeface="Times New Roman" panose="02020603050405020304" pitchFamily="18" charset="0"/>
              <a:ea typeface="Times New Roman" panose="02020603050405020304" pitchFamily="18" charset="0"/>
            </a:endParaRPr>
          </a:p>
          <a:p>
            <a:pPr marR="19050"/>
            <a:r>
              <a:rPr lang="en-US" dirty="0">
                <a:solidFill>
                  <a:srgbClr val="000000"/>
                </a:solidFill>
                <a:effectLst/>
                <a:latin typeface="Times New Roman" panose="02020603050405020304" pitchFamily="18" charset="0"/>
                <a:ea typeface="Times New Roman" panose="02020603050405020304" pitchFamily="18" charset="0"/>
              </a:rPr>
              <a:t>-Due </a:t>
            </a:r>
            <a:r>
              <a:rPr lang="en-US" dirty="0">
                <a:solidFill>
                  <a:srgbClr val="7030A0"/>
                </a:solidFill>
                <a:effectLst/>
                <a:latin typeface="Times New Roman" panose="02020603050405020304" pitchFamily="18" charset="0"/>
                <a:ea typeface="Times New Roman" panose="02020603050405020304" pitchFamily="18" charset="0"/>
              </a:rPr>
              <a:t>increased hepatic lipoprotein synthesis</a:t>
            </a:r>
            <a:r>
              <a:rPr lang="en-US" dirty="0">
                <a:solidFill>
                  <a:srgbClr val="000000"/>
                </a:solidFill>
                <a:effectLst/>
                <a:latin typeface="Times New Roman" panose="02020603050405020304" pitchFamily="18" charset="0"/>
                <a:ea typeface="Times New Roman" panose="02020603050405020304" pitchFamily="18" charset="0"/>
              </a:rPr>
              <a:t> that is triggered by </a:t>
            </a:r>
            <a:r>
              <a:rPr lang="en-US" dirty="0">
                <a:solidFill>
                  <a:srgbClr val="7030A0"/>
                </a:solidFill>
                <a:effectLst/>
                <a:latin typeface="Times New Roman" panose="02020603050405020304" pitchFamily="18" charset="0"/>
                <a:ea typeface="Times New Roman" panose="02020603050405020304" pitchFamily="18" charset="0"/>
              </a:rPr>
              <a:t>reduced oncotic pressure</a:t>
            </a:r>
            <a:endParaRPr lang="en-KE" dirty="0">
              <a:effectLst/>
              <a:latin typeface="Times New Roman" panose="02020603050405020304" pitchFamily="18" charset="0"/>
              <a:ea typeface="Times New Roman" panose="02020603050405020304" pitchFamily="18" charset="0"/>
            </a:endParaRPr>
          </a:p>
          <a:p>
            <a:pPr marR="19050"/>
            <a:r>
              <a:rPr lang="en-US" dirty="0">
                <a:solidFill>
                  <a:srgbClr val="000000"/>
                </a:solidFill>
                <a:effectLst/>
                <a:latin typeface="Times New Roman" panose="02020603050405020304" pitchFamily="18" charset="0"/>
                <a:ea typeface="Times New Roman" panose="02020603050405020304" pitchFamily="18" charset="0"/>
              </a:rPr>
              <a:t> -LDL and cholesterol are increased in the majority of patients, whereas </a:t>
            </a:r>
            <a:r>
              <a:rPr lang="en-US" dirty="0">
                <a:solidFill>
                  <a:srgbClr val="7030A0"/>
                </a:solidFill>
                <a:effectLst/>
                <a:latin typeface="Times New Roman" panose="02020603050405020304" pitchFamily="18" charset="0"/>
                <a:ea typeface="Times New Roman" panose="02020603050405020304" pitchFamily="18" charset="0"/>
              </a:rPr>
              <a:t>VLDL</a:t>
            </a:r>
            <a:r>
              <a:rPr lang="en-US" dirty="0">
                <a:solidFill>
                  <a:srgbClr val="000000"/>
                </a:solidFill>
                <a:effectLst/>
                <a:latin typeface="Times New Roman" panose="02020603050405020304" pitchFamily="18" charset="0"/>
                <a:ea typeface="Times New Roman" panose="02020603050405020304" pitchFamily="18" charset="0"/>
              </a:rPr>
              <a:t> and </a:t>
            </a:r>
            <a:r>
              <a:rPr lang="en-US" dirty="0">
                <a:solidFill>
                  <a:srgbClr val="7030A0"/>
                </a:solidFill>
                <a:effectLst/>
                <a:latin typeface="Times New Roman" panose="02020603050405020304" pitchFamily="18" charset="0"/>
                <a:ea typeface="Times New Roman" panose="02020603050405020304" pitchFamily="18" charset="0"/>
              </a:rPr>
              <a:t>triglycerides </a:t>
            </a:r>
            <a:r>
              <a:rPr lang="en-US" dirty="0">
                <a:solidFill>
                  <a:srgbClr val="000000"/>
                </a:solidFill>
                <a:effectLst/>
                <a:latin typeface="Times New Roman" panose="02020603050405020304" pitchFamily="18" charset="0"/>
                <a:ea typeface="Times New Roman" panose="02020603050405020304" pitchFamily="18" charset="0"/>
              </a:rPr>
              <a:t>tend to rise in patients with severe disease. </a:t>
            </a:r>
            <a:endParaRPr lang="en-KE" dirty="0">
              <a:effectLst/>
              <a:latin typeface="Times New Roman" panose="02020603050405020304" pitchFamily="18" charset="0"/>
              <a:ea typeface="Times New Roman" panose="02020603050405020304" pitchFamily="18" charset="0"/>
            </a:endParaRPr>
          </a:p>
          <a:p>
            <a:pPr marR="19050"/>
            <a:r>
              <a:rPr lang="en-US" dirty="0">
                <a:solidFill>
                  <a:srgbClr val="000000"/>
                </a:solidFill>
                <a:effectLst/>
                <a:latin typeface="Times New Roman" panose="02020603050405020304" pitchFamily="18" charset="0"/>
                <a:ea typeface="Times New Roman" panose="02020603050405020304" pitchFamily="18" charset="0"/>
              </a:rPr>
              <a:t>–Abnormal lipid metabolism due to </a:t>
            </a:r>
            <a:r>
              <a:rPr lang="en-US" dirty="0">
                <a:solidFill>
                  <a:srgbClr val="7030A0"/>
                </a:solidFill>
                <a:effectLst/>
                <a:latin typeface="Times New Roman" panose="02020603050405020304" pitchFamily="18" charset="0"/>
                <a:ea typeface="Times New Roman" panose="02020603050405020304" pitchFamily="18" charset="0"/>
              </a:rPr>
              <a:t>the loss of lipoprotein C</a:t>
            </a:r>
            <a:r>
              <a:rPr lang="en-US" dirty="0">
                <a:solidFill>
                  <a:srgbClr val="000000"/>
                </a:solidFill>
                <a:effectLst/>
                <a:latin typeface="Times New Roman" panose="02020603050405020304" pitchFamily="18" charset="0"/>
                <a:ea typeface="Times New Roman" panose="02020603050405020304" pitchFamily="18" charset="0"/>
              </a:rPr>
              <a:t> may be contributor.</a:t>
            </a:r>
            <a:endParaRPr lang="en-KE" dirty="0">
              <a:effectLst/>
              <a:latin typeface="Times New Roman" panose="02020603050405020304" pitchFamily="18" charset="0"/>
              <a:ea typeface="Times New Roman" panose="02020603050405020304" pitchFamily="18" charset="0"/>
            </a:endParaRPr>
          </a:p>
          <a:p>
            <a:pPr marR="19050"/>
            <a:r>
              <a:rPr lang="en-US" dirty="0">
                <a:solidFill>
                  <a:srgbClr val="000000"/>
                </a:solidFill>
                <a:effectLst/>
                <a:latin typeface="Times New Roman" panose="02020603050405020304" pitchFamily="18" charset="0"/>
                <a:ea typeface="Times New Roman" panose="02020603050405020304" pitchFamily="18" charset="0"/>
              </a:rPr>
              <a:t>-Hyperlipidemia may accelerate atherosclerosis and progression of renal disease.</a:t>
            </a:r>
            <a:endParaRPr lang="en-K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00325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CE656-13AE-470A-97E2-B6E7DC9369CD}"/>
              </a:ext>
            </a:extLst>
          </p:cNvPr>
          <p:cNvSpPr>
            <a:spLocks noGrp="1"/>
          </p:cNvSpPr>
          <p:nvPr>
            <p:ph type="title"/>
          </p:nvPr>
        </p:nvSpPr>
        <p:spPr/>
        <p:txBody>
          <a:bodyPr/>
          <a:lstStyle/>
          <a:p>
            <a:r>
              <a:rPr lang="en-US" b="1" dirty="0"/>
              <a:t>Pathogenesis </a:t>
            </a:r>
            <a:r>
              <a:rPr lang="en-US" b="1" dirty="0" err="1"/>
              <a:t>Cnt’d</a:t>
            </a:r>
            <a:r>
              <a:rPr lang="en-US" b="1" dirty="0"/>
              <a:t>…</a:t>
            </a:r>
            <a:endParaRPr lang="en-KE" dirty="0"/>
          </a:p>
        </p:txBody>
      </p:sp>
      <p:sp>
        <p:nvSpPr>
          <p:cNvPr id="3" name="Content Placeholder 2">
            <a:extLst>
              <a:ext uri="{FF2B5EF4-FFF2-40B4-BE49-F238E27FC236}">
                <a16:creationId xmlns:a16="http://schemas.microsoft.com/office/drawing/2014/main" id="{8A8011B2-FC9D-402B-8C23-8F40B0B19B9A}"/>
              </a:ext>
            </a:extLst>
          </p:cNvPr>
          <p:cNvSpPr>
            <a:spLocks noGrp="1"/>
          </p:cNvSpPr>
          <p:nvPr>
            <p:ph idx="1"/>
          </p:nvPr>
        </p:nvSpPr>
        <p:spPr>
          <a:xfrm>
            <a:off x="838200" y="1547446"/>
            <a:ext cx="10515600" cy="4629517"/>
          </a:xfrm>
        </p:spPr>
        <p:txBody>
          <a:bodyPr>
            <a:noAutofit/>
          </a:bodyPr>
          <a:lstStyle/>
          <a:p>
            <a:pPr marR="19050"/>
            <a:r>
              <a:rPr lang="en-US" b="1" dirty="0">
                <a:solidFill>
                  <a:srgbClr val="000000"/>
                </a:solidFill>
                <a:effectLst/>
                <a:latin typeface="Times New Roman" panose="02020603050405020304" pitchFamily="18" charset="0"/>
                <a:ea typeface="Times New Roman" panose="02020603050405020304" pitchFamily="18" charset="0"/>
              </a:rPr>
              <a:t>Hypercoagulabilit</a:t>
            </a:r>
            <a:r>
              <a:rPr lang="en-US" b="1" i="1" dirty="0">
                <a:solidFill>
                  <a:srgbClr val="000000"/>
                </a:solidFill>
                <a:effectLst/>
                <a:latin typeface="Times New Roman" panose="02020603050405020304" pitchFamily="18" charset="0"/>
                <a:ea typeface="Times New Roman" panose="02020603050405020304" pitchFamily="18" charset="0"/>
              </a:rPr>
              <a:t>y</a:t>
            </a:r>
            <a:endParaRPr lang="en-KE" dirty="0">
              <a:effectLst/>
              <a:latin typeface="Times New Roman" panose="02020603050405020304" pitchFamily="18" charset="0"/>
              <a:ea typeface="Times New Roman" panose="02020603050405020304" pitchFamily="18" charset="0"/>
            </a:endParaRPr>
          </a:p>
          <a:p>
            <a:pPr marR="19050"/>
            <a:r>
              <a:rPr lang="en-US" i="1" dirty="0">
                <a:solidFill>
                  <a:srgbClr val="000000"/>
                </a:solidFill>
                <a:effectLst/>
                <a:latin typeface="Times New Roman" panose="02020603050405020304" pitchFamily="18" charset="0"/>
                <a:ea typeface="Times New Roman" panose="02020603050405020304" pitchFamily="18" charset="0"/>
              </a:rPr>
              <a:t>-</a:t>
            </a:r>
            <a:r>
              <a:rPr lang="en-US" dirty="0">
                <a:solidFill>
                  <a:srgbClr val="000000"/>
                </a:solidFill>
                <a:effectLst/>
                <a:latin typeface="Times New Roman" panose="02020603050405020304" pitchFamily="18" charset="0"/>
                <a:ea typeface="Times New Roman" panose="02020603050405020304" pitchFamily="18" charset="0"/>
              </a:rPr>
              <a:t>multifactorial in origin:-</a:t>
            </a:r>
            <a:endParaRPr lang="en-KE" dirty="0">
              <a:effectLst/>
              <a:latin typeface="Times New Roman" panose="02020603050405020304" pitchFamily="18" charset="0"/>
              <a:ea typeface="Times New Roman" panose="02020603050405020304" pitchFamily="18" charset="0"/>
            </a:endParaRPr>
          </a:p>
          <a:p>
            <a:pPr marR="19050"/>
            <a:r>
              <a:rPr lang="en-US" dirty="0">
                <a:solidFill>
                  <a:srgbClr val="000000"/>
                </a:solidFill>
                <a:effectLst/>
                <a:latin typeface="Times New Roman" panose="02020603050405020304" pitchFamily="18" charset="0"/>
                <a:ea typeface="Times New Roman" panose="02020603050405020304" pitchFamily="18" charset="0"/>
              </a:rPr>
              <a:t>1-Increased urinary loss of antithrombin III, proteins C and S (natural anti-coagulants)</a:t>
            </a:r>
            <a:endParaRPr lang="en-KE" dirty="0">
              <a:effectLst/>
              <a:latin typeface="Times New Roman" panose="02020603050405020304" pitchFamily="18" charset="0"/>
              <a:ea typeface="Times New Roman" panose="02020603050405020304" pitchFamily="18" charset="0"/>
            </a:endParaRPr>
          </a:p>
          <a:p>
            <a:pPr marR="19050"/>
            <a:r>
              <a:rPr lang="en-US" dirty="0">
                <a:solidFill>
                  <a:srgbClr val="000000"/>
                </a:solidFill>
                <a:effectLst/>
                <a:latin typeface="Times New Roman" panose="02020603050405020304" pitchFamily="18" charset="0"/>
                <a:ea typeface="Times New Roman" panose="02020603050405020304" pitchFamily="18" charset="0"/>
              </a:rPr>
              <a:t>2-Increased clotting factors synthesis by the liver- Fibrinogen and Factors V, VII, VIII, X</a:t>
            </a:r>
            <a:endParaRPr lang="en-KE" dirty="0">
              <a:effectLst/>
              <a:latin typeface="Times New Roman" panose="02020603050405020304" pitchFamily="18" charset="0"/>
              <a:ea typeface="Times New Roman" panose="02020603050405020304" pitchFamily="18" charset="0"/>
            </a:endParaRPr>
          </a:p>
          <a:p>
            <a:pPr marR="19050"/>
            <a:r>
              <a:rPr lang="en-US" dirty="0">
                <a:solidFill>
                  <a:srgbClr val="000000"/>
                </a:solidFill>
                <a:effectLst/>
                <a:latin typeface="Times New Roman" panose="02020603050405020304" pitchFamily="18" charset="0"/>
                <a:ea typeface="Times New Roman" panose="02020603050405020304" pitchFamily="18" charset="0"/>
              </a:rPr>
              <a:t>3-Impaired fibrinolysis</a:t>
            </a:r>
            <a:endParaRPr lang="en-KE" dirty="0">
              <a:effectLst/>
              <a:latin typeface="Times New Roman" panose="02020603050405020304" pitchFamily="18" charset="0"/>
              <a:ea typeface="Times New Roman" panose="02020603050405020304" pitchFamily="18" charset="0"/>
            </a:endParaRPr>
          </a:p>
          <a:p>
            <a:pPr marR="19050"/>
            <a:r>
              <a:rPr lang="en-US" dirty="0">
                <a:solidFill>
                  <a:srgbClr val="000000"/>
                </a:solidFill>
                <a:effectLst/>
                <a:latin typeface="Times New Roman" panose="02020603050405020304" pitchFamily="18" charset="0"/>
                <a:ea typeface="Times New Roman" panose="02020603050405020304" pitchFamily="18" charset="0"/>
              </a:rPr>
              <a:t>4-Increased platelet aggregability and thrombocytosis</a:t>
            </a:r>
            <a:endParaRPr lang="en-KE" dirty="0">
              <a:effectLst/>
              <a:latin typeface="Times New Roman" panose="02020603050405020304" pitchFamily="18" charset="0"/>
              <a:ea typeface="Times New Roman" panose="02020603050405020304" pitchFamily="18" charset="0"/>
            </a:endParaRPr>
          </a:p>
          <a:p>
            <a:pPr marR="19050"/>
            <a:r>
              <a:rPr lang="en-US" dirty="0">
                <a:solidFill>
                  <a:srgbClr val="000000"/>
                </a:solidFill>
                <a:effectLst/>
                <a:latin typeface="Times New Roman" panose="02020603050405020304" pitchFamily="18" charset="0"/>
                <a:ea typeface="Times New Roman" panose="02020603050405020304" pitchFamily="18" charset="0"/>
              </a:rPr>
              <a:t>5-Accelerated t</a:t>
            </a:r>
            <a:r>
              <a:rPr lang="en-US" u="sng" dirty="0">
                <a:solidFill>
                  <a:srgbClr val="000000"/>
                </a:solidFill>
                <a:effectLst/>
                <a:latin typeface="Times New Roman" panose="02020603050405020304" pitchFamily="18" charset="0"/>
                <a:ea typeface="Times New Roman" panose="02020603050405020304" pitchFamily="18" charset="0"/>
              </a:rPr>
              <a:t>hromboplastin</a:t>
            </a:r>
            <a:r>
              <a:rPr lang="en-US" dirty="0">
                <a:solidFill>
                  <a:srgbClr val="000000"/>
                </a:solidFill>
                <a:effectLst/>
                <a:latin typeface="Times New Roman" panose="02020603050405020304" pitchFamily="18" charset="0"/>
                <a:ea typeface="Times New Roman" panose="02020603050405020304" pitchFamily="18" charset="0"/>
              </a:rPr>
              <a:t> generation</a:t>
            </a:r>
            <a:endParaRPr lang="en-KE" dirty="0">
              <a:effectLst/>
              <a:latin typeface="Times New Roman" panose="02020603050405020304" pitchFamily="18" charset="0"/>
              <a:ea typeface="Times New Roman" panose="02020603050405020304" pitchFamily="18" charset="0"/>
            </a:endParaRPr>
          </a:p>
          <a:p>
            <a:pPr marR="19050"/>
            <a:r>
              <a:rPr lang="en-US" dirty="0">
                <a:solidFill>
                  <a:srgbClr val="000000"/>
                </a:solidFill>
                <a:effectLst/>
                <a:latin typeface="Times New Roman" panose="02020603050405020304" pitchFamily="18" charset="0"/>
                <a:ea typeface="Times New Roman" panose="02020603050405020304" pitchFamily="18" charset="0"/>
              </a:rPr>
              <a:t>6-Hypovolaemia</a:t>
            </a:r>
            <a:endParaRPr lang="en-K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40585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TotalTime>
  <Words>3075</Words>
  <Application>Microsoft Office PowerPoint</Application>
  <PresentationFormat>Widescreen</PresentationFormat>
  <Paragraphs>276</Paragraphs>
  <Slides>30</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Arial</vt:lpstr>
      <vt:lpstr>Arial</vt:lpstr>
      <vt:lpstr>Calibri</vt:lpstr>
      <vt:lpstr>Calibri Light</vt:lpstr>
      <vt:lpstr>LinuxLibertine</vt:lpstr>
      <vt:lpstr>Proxima Nova</vt:lpstr>
      <vt:lpstr>Symbol</vt:lpstr>
      <vt:lpstr>Times New Roman</vt:lpstr>
      <vt:lpstr>Wingdings</vt:lpstr>
      <vt:lpstr>Office Theme</vt:lpstr>
      <vt:lpstr>NEPHROTIC SYNDROME</vt:lpstr>
      <vt:lpstr>Definition</vt:lpstr>
      <vt:lpstr>Nephrotic Syndrome</vt:lpstr>
      <vt:lpstr>Pathogenesis</vt:lpstr>
      <vt:lpstr>Proteinuria cnt’d…</vt:lpstr>
      <vt:lpstr>Pathogenesis Cnt’d…</vt:lpstr>
      <vt:lpstr>Edema Cnt’d…</vt:lpstr>
      <vt:lpstr>Pathogenesis Cnt’d…</vt:lpstr>
      <vt:lpstr>Pathogenesis Cnt’d…</vt:lpstr>
      <vt:lpstr>Hypercoagulability Cnt’d...</vt:lpstr>
      <vt:lpstr>Other complications include</vt:lpstr>
      <vt:lpstr>Primary Nephrotic Syndrome(Idiopathic)</vt:lpstr>
      <vt:lpstr>Secondary Nephrotic Syndrome</vt:lpstr>
      <vt:lpstr>Secondary Nephrotic Syndrome Cnt’d…</vt:lpstr>
      <vt:lpstr>CLINICAL PRESENTATION</vt:lpstr>
      <vt:lpstr>CLINICAL PRESENTATION Cnt’d…</vt:lpstr>
      <vt:lpstr>CLINICAL PRESENTATION Cnt’d…</vt:lpstr>
      <vt:lpstr>Investigations</vt:lpstr>
      <vt:lpstr>Investigations Cnt’d…</vt:lpstr>
      <vt:lpstr>Investigations Cnt’d…</vt:lpstr>
      <vt:lpstr>Investigations Cnt’d…</vt:lpstr>
      <vt:lpstr>Investigations Cnt’d…</vt:lpstr>
      <vt:lpstr>c). Renal biopsy Cnt’d...</vt:lpstr>
      <vt:lpstr>MANAGEMENT</vt:lpstr>
      <vt:lpstr>MANAGEMENT CNT’D…</vt:lpstr>
      <vt:lpstr>MANAGEMENT CNT’D…</vt:lpstr>
      <vt:lpstr>MANAGEMENT CNT’D…</vt:lpstr>
      <vt:lpstr>MANAGEMENT CNT’D…</vt:lpstr>
      <vt:lpstr>MANAGEMENT CNT’D…</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NEPHROTIC SYNDROME</dc:title>
  <dc:creator>sammiehngigs kiurire</dc:creator>
  <cp:lastModifiedBy>sammiehngigs kiurire</cp:lastModifiedBy>
  <cp:revision>75</cp:revision>
  <dcterms:created xsi:type="dcterms:W3CDTF">2021-06-15T04:58:48Z</dcterms:created>
  <dcterms:modified xsi:type="dcterms:W3CDTF">2021-06-15T09:09:25Z</dcterms:modified>
</cp:coreProperties>
</file>