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C2365-A55F-4077-8222-F8887B4E421C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3E2EA-E2CA-4D45-8CE5-677B56580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49F67-FF7C-4951-B251-975973555D1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0272C-A4BF-4105-B781-DDD8858BA68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3AF6A-9635-4120-A316-AB086E2391E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430C3-C107-4DB4-A489-E320998F698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D08E3-2245-4A35-9155-5735831AED6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B704F-AB80-4E14-B71F-ADA6EBFBD64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3FC72-88A0-4A02-B104-CF38B27344A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81AEC-CE25-48E9-9E86-0576DF9D355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E9ADB-FA8A-4B3B-8BDA-6601C738AF2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535EA-8FCC-4435-A6FA-C028D32853D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D4101-4CBA-4C06-97F4-9A9AEFD7380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NERVOUS TISSUE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SAMUEL NGIGI KIURIRE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1_03Neuroglia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223838"/>
            <a:ext cx="8194675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239000" y="762000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Quiz Pic  p.390 11.3a-e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Also called nerve cells</a:t>
            </a:r>
          </a:p>
          <a:p>
            <a:r>
              <a:rPr lang="en-US" dirty="0" smtClean="0"/>
              <a:t>The neurons are the basic building blocks of the nervous system, their axons may or may not </a:t>
            </a:r>
            <a:r>
              <a:rPr lang="en-US" dirty="0" err="1" smtClean="0"/>
              <a:t>myelinated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Structural unit of nervous system</a:t>
            </a:r>
          </a:p>
          <a:p>
            <a:r>
              <a:rPr lang="en-US" dirty="0" smtClean="0"/>
              <a:t>Conduct messages in the form of nerve impulses from one part of the body to another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myelin sheath is produced by the </a:t>
            </a:r>
            <a:r>
              <a:rPr lang="en-US" dirty="0" err="1" smtClean="0"/>
              <a:t>Schwan</a:t>
            </a:r>
            <a:r>
              <a:rPr lang="en-US" dirty="0" smtClean="0"/>
              <a:t> cells. It envelops the axon except at the ends &amp; </a:t>
            </a:r>
            <a:r>
              <a:rPr lang="en-US" b="1" dirty="0" smtClean="0"/>
              <a:t>the nodes of </a:t>
            </a:r>
            <a:r>
              <a:rPr lang="en-US" b="1" dirty="0" err="1" smtClean="0"/>
              <a:t>Ranvier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impulse is conducted faster in </a:t>
            </a:r>
            <a:r>
              <a:rPr lang="en-US" dirty="0" err="1" smtClean="0"/>
              <a:t>myelinated</a:t>
            </a:r>
            <a:r>
              <a:rPr lang="en-US" dirty="0" smtClean="0"/>
              <a:t> than </a:t>
            </a:r>
            <a:r>
              <a:rPr lang="en-US" dirty="0" err="1" smtClean="0"/>
              <a:t>unmyelinated</a:t>
            </a:r>
            <a:r>
              <a:rPr lang="en-US" dirty="0" smtClean="0"/>
              <a:t> nerves.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_04MotorNeuron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62000" y="57912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QUIZ PIC p. 392 11.4b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Neuron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A. Cell body-</a:t>
            </a:r>
            <a:r>
              <a:rPr lang="en-US" dirty="0" smtClean="0"/>
              <a:t> consists of a nucleus with easily visible nucleolus and some special organelles </a:t>
            </a:r>
          </a:p>
          <a:p>
            <a:pPr>
              <a:buNone/>
            </a:pPr>
            <a:r>
              <a:rPr lang="en-US" b="1" dirty="0" smtClean="0"/>
              <a:t>		1. </a:t>
            </a:r>
            <a:r>
              <a:rPr lang="en-US" b="1" dirty="0" err="1" smtClean="0"/>
              <a:t>Nissl</a:t>
            </a:r>
            <a:r>
              <a:rPr lang="en-US" b="1" dirty="0" smtClean="0"/>
              <a:t> bodies</a:t>
            </a:r>
            <a:r>
              <a:rPr lang="en-US" dirty="0" smtClean="0"/>
              <a:t> (rough ER)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2.</a:t>
            </a:r>
            <a:r>
              <a:rPr lang="en-US" dirty="0" smtClean="0"/>
              <a:t> </a:t>
            </a:r>
            <a:r>
              <a:rPr lang="en-US" b="1" dirty="0" err="1" smtClean="0"/>
              <a:t>neurofibrils</a:t>
            </a:r>
            <a:r>
              <a:rPr lang="en-US" dirty="0" smtClean="0"/>
              <a:t> which are intermediate filaments to maintain cell structure and integrity</a:t>
            </a:r>
          </a:p>
          <a:p>
            <a:pPr>
              <a:buNone/>
            </a:pPr>
            <a:r>
              <a:rPr lang="en-US" dirty="0" smtClean="0"/>
              <a:t>        3.  </a:t>
            </a:r>
            <a:r>
              <a:rPr lang="en-US" b="1" dirty="0" smtClean="0"/>
              <a:t>Golgi Apparatus </a:t>
            </a:r>
            <a:r>
              <a:rPr lang="en-US" dirty="0" smtClean="0"/>
              <a:t>– extra important in</a:t>
            </a:r>
          </a:p>
          <a:p>
            <a:pPr>
              <a:buNone/>
            </a:pPr>
            <a:r>
              <a:rPr lang="en-US" dirty="0" smtClean="0"/>
              <a:t>             neuron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Parts of Neuron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B. Processes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1) Dendrites-</a:t>
            </a:r>
            <a:r>
              <a:rPr lang="en-US" dirty="0" smtClean="0"/>
              <a:t> receive information for neuron that may or may not become an Action Potential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2) Axons-</a:t>
            </a:r>
            <a:r>
              <a:rPr lang="en-US" dirty="0" smtClean="0"/>
              <a:t> one per neuron</a:t>
            </a:r>
          </a:p>
          <a:p>
            <a:r>
              <a:rPr lang="en-US" dirty="0" smtClean="0"/>
              <a:t>arises from cell body at the </a:t>
            </a:r>
            <a:r>
              <a:rPr lang="en-US" b="1" i="1" dirty="0" smtClean="0"/>
              <a:t>Axon Hillock</a:t>
            </a:r>
            <a:endParaRPr lang="en-US" dirty="0" smtClean="0"/>
          </a:p>
          <a:p>
            <a:r>
              <a:rPr lang="en-US" dirty="0" smtClean="0"/>
              <a:t>sends info away from neuron</a:t>
            </a:r>
          </a:p>
          <a:p>
            <a:r>
              <a:rPr lang="en-US" dirty="0" smtClean="0"/>
              <a:t>transmits action potentials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Axons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Myelinated</a:t>
            </a:r>
            <a:r>
              <a:rPr lang="en-US" dirty="0" smtClean="0"/>
              <a:t> and </a:t>
            </a:r>
            <a:r>
              <a:rPr lang="en-US" dirty="0" err="1" smtClean="0"/>
              <a:t>unmyelinated</a:t>
            </a:r>
            <a:endParaRPr lang="en-US" dirty="0" smtClean="0"/>
          </a:p>
          <a:p>
            <a:r>
              <a:rPr lang="en-US" dirty="0" smtClean="0"/>
              <a:t>CNS covered by </a:t>
            </a:r>
            <a:r>
              <a:rPr lang="en-US" dirty="0" err="1" smtClean="0"/>
              <a:t>olidodendocytes</a:t>
            </a:r>
            <a:endParaRPr lang="en-US" dirty="0" smtClean="0"/>
          </a:p>
          <a:p>
            <a:r>
              <a:rPr lang="en-US" dirty="0" smtClean="0"/>
              <a:t>PNS Schwann cells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4" descr="11_05SchwannPNS-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81000"/>
            <a:ext cx="8686800" cy="5745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 of Neurons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b="1" dirty="0" smtClean="0"/>
              <a:t>1. Excitability </a:t>
            </a:r>
            <a:r>
              <a:rPr lang="en-US" b="1" dirty="0" smtClean="0"/>
              <a:t>(irritability)</a:t>
            </a:r>
            <a:r>
              <a:rPr lang="en-US" dirty="0" smtClean="0"/>
              <a:t>: ability to respond to environmental changes or stimuli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Irritable or excitable-</a:t>
            </a:r>
            <a:r>
              <a:rPr lang="en-US" dirty="0" smtClean="0"/>
              <a:t> with adequate stimulation an electrical impulse can be sent along the entire length of an axon</a:t>
            </a:r>
          </a:p>
          <a:p>
            <a:pPr>
              <a:buNone/>
            </a:pPr>
            <a:r>
              <a:rPr lang="en-US" dirty="0" smtClean="0"/>
              <a:t>		a) </a:t>
            </a:r>
            <a:r>
              <a:rPr lang="en-US" b="1" dirty="0" smtClean="0"/>
              <a:t>Action Potential-</a:t>
            </a:r>
            <a:r>
              <a:rPr lang="en-US" dirty="0" smtClean="0"/>
              <a:t> name of </a:t>
            </a:r>
            <a:r>
              <a:rPr lang="en-US" dirty="0" smtClean="0"/>
              <a:t>nerve </a:t>
            </a:r>
            <a:r>
              <a:rPr lang="en-US" dirty="0" smtClean="0"/>
              <a:t>impulse use to communicate with </a:t>
            </a:r>
            <a:r>
              <a:rPr lang="en-US" dirty="0" smtClean="0"/>
              <a:t>other cells(</a:t>
            </a:r>
            <a:r>
              <a:rPr lang="en-US" dirty="0" smtClean="0"/>
              <a:t>long distance </a:t>
            </a:r>
            <a:r>
              <a:rPr lang="en-US" dirty="0" smtClean="0"/>
              <a:t>sign)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b) </a:t>
            </a:r>
            <a:r>
              <a:rPr lang="en-US" b="1" dirty="0" smtClean="0"/>
              <a:t>Graded Potential </a:t>
            </a:r>
            <a:r>
              <a:rPr lang="en-US" dirty="0" smtClean="0"/>
              <a:t>– Shorted lived </a:t>
            </a:r>
            <a:r>
              <a:rPr lang="en-US" dirty="0" smtClean="0"/>
              <a:t>impulse </a:t>
            </a:r>
            <a:r>
              <a:rPr lang="en-US" dirty="0" smtClean="0"/>
              <a:t>used to </a:t>
            </a:r>
            <a:r>
              <a:rPr lang="en-US" dirty="0" smtClean="0"/>
              <a:t>communicate within </a:t>
            </a:r>
            <a:r>
              <a:rPr lang="en-US" dirty="0" smtClean="0"/>
              <a:t>a </a:t>
            </a:r>
            <a:r>
              <a:rPr lang="en-US" dirty="0" smtClean="0"/>
              <a:t>cell(</a:t>
            </a:r>
            <a:r>
              <a:rPr lang="en-US" dirty="0" smtClean="0"/>
              <a:t>signal over </a:t>
            </a:r>
            <a:r>
              <a:rPr lang="en-US" dirty="0" smtClean="0"/>
              <a:t>short distances</a:t>
            </a:r>
            <a:r>
              <a:rPr lang="en-US" dirty="0" smtClean="0"/>
              <a:t>)</a:t>
            </a:r>
            <a:endParaRPr lang="en-US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b="1" dirty="0" smtClean="0"/>
              <a:t>2. Conductivity</a:t>
            </a:r>
            <a:r>
              <a:rPr lang="en-US" b="1" dirty="0" smtClean="0"/>
              <a:t>:</a:t>
            </a:r>
            <a:r>
              <a:rPr lang="en-US" dirty="0" smtClean="0"/>
              <a:t> respond to stimuli by initiating electrical signals that travel quickly to other cells at distant locations.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/>
              <a:defRPr/>
            </a:pPr>
            <a:endParaRPr lang="en-US" dirty="0" smtClean="0"/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b="1" dirty="0" smtClean="0"/>
              <a:t>3. </a:t>
            </a:r>
            <a:r>
              <a:rPr lang="en-US" b="1" dirty="0" smtClean="0"/>
              <a:t>Secretion</a:t>
            </a:r>
            <a:r>
              <a:rPr lang="en-US" b="1" dirty="0" smtClean="0"/>
              <a:t>:</a:t>
            </a:r>
            <a:r>
              <a:rPr lang="en-US" dirty="0" smtClean="0"/>
              <a:t> Upon arrival of the impulse at a distant location the neuron usually secretes a chemical neurotransmitter at a synapse that crosses the synaptic gap and stimulates the next cell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4" descr="11_T01CompNeuronsa-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8" y="179388"/>
            <a:ext cx="9144000" cy="6578600"/>
          </a:xfrm>
          <a:noFill/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667000" y="381000"/>
            <a:ext cx="1524000" cy="2286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Functional Classes of Neurons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en-US" b="1" dirty="0" smtClean="0"/>
              <a:t>Sensory (afferent) neurons</a:t>
            </a:r>
            <a:r>
              <a:rPr lang="en-US" dirty="0" smtClean="0"/>
              <a:t> – afferent neurons are specialized to detect stimuli and transmit the information to CNS. They begin in any organ in the body, but end in the brain or spinal cord.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dirty="0" smtClean="0"/>
          </a:p>
          <a:p>
            <a:pPr marL="609600" indent="-609600">
              <a:lnSpc>
                <a:spcPct val="90000"/>
              </a:lnSpc>
              <a:defRPr/>
            </a:pPr>
            <a:r>
              <a:rPr lang="en-US" b="1" dirty="0" err="1" smtClean="0"/>
              <a:t>Interneurons</a:t>
            </a:r>
            <a:r>
              <a:rPr lang="en-US" b="1" dirty="0" smtClean="0"/>
              <a:t> (association neurons): </a:t>
            </a:r>
            <a:r>
              <a:rPr lang="en-US" dirty="0" smtClean="0"/>
              <a:t>lie entirely in the CNS. They receive signals from many different neurons and perform an integrative function “decision making” to respond to the different stimuli. 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dirty="0" smtClean="0"/>
          </a:p>
          <a:p>
            <a:pPr marL="609600" indent="-609600">
              <a:lnSpc>
                <a:spcPct val="90000"/>
              </a:lnSpc>
              <a:defRPr/>
            </a:pPr>
            <a:r>
              <a:rPr lang="en-US" b="1" dirty="0" smtClean="0"/>
              <a:t>Motor (efferent) neurons – </a:t>
            </a:r>
            <a:r>
              <a:rPr lang="en-US" dirty="0" smtClean="0"/>
              <a:t>efferent neurons transmit the appropriate response from the interneuron to an end organ (muscle and gland cells) to carry out the body’s response to the stimuli.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Tx/>
              <a:buAutoNum type="arabicPeriod"/>
              <a:defRPr/>
            </a:pPr>
            <a:r>
              <a:rPr lang="en-US" dirty="0" smtClean="0"/>
              <a:t>Functions of the nervous system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Organization of the nervous system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Nerve tissue and nerve cell types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Structure of a typical neuron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Structure of a chemical synapse</a:t>
            </a:r>
          </a:p>
          <a:p>
            <a:pPr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Functional Classification of Neurons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Based on the direction of conduction</a:t>
            </a:r>
          </a:p>
          <a:p>
            <a:pPr lvl="1">
              <a:defRPr/>
            </a:pPr>
            <a:r>
              <a:rPr lang="en-US" dirty="0" smtClean="0"/>
              <a:t>Sensory or afferent conduct toward the CNS ~ 100 million</a:t>
            </a:r>
          </a:p>
          <a:p>
            <a:pPr lvl="1">
              <a:defRPr/>
            </a:pPr>
            <a:r>
              <a:rPr lang="en-US" dirty="0" smtClean="0"/>
              <a:t>Motor or efferent conduct away from the CNS ~ 500,000</a:t>
            </a:r>
          </a:p>
          <a:p>
            <a:pPr lvl="1">
              <a:defRPr/>
            </a:pPr>
            <a:r>
              <a:rPr lang="en-US" dirty="0" smtClean="0"/>
              <a:t>Interneuron interposed between sensory and motor ~ 500 billion</a:t>
            </a:r>
          </a:p>
          <a:p>
            <a:endParaRPr lang="en-US" dirty="0"/>
          </a:p>
        </p:txBody>
      </p:sp>
      <p:pic>
        <p:nvPicPr>
          <p:cNvPr id="6" name="Content Placeholder 5" descr="f14-5_functional_classi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80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Organization of the Nervous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812800" indent="-812800" algn="ctr">
              <a:lnSpc>
                <a:spcPct val="80000"/>
              </a:lnSpc>
              <a:buNone/>
            </a:pPr>
            <a:r>
              <a:rPr lang="en-US" b="1" i="1" dirty="0" smtClean="0"/>
              <a:t>Two main divisions</a:t>
            </a:r>
            <a:r>
              <a:rPr lang="en-US" b="1" dirty="0" smtClean="0"/>
              <a:t>:</a:t>
            </a:r>
          </a:p>
          <a:p>
            <a:pPr marL="812800" indent="-812800">
              <a:lnSpc>
                <a:spcPct val="80000"/>
              </a:lnSpc>
            </a:pPr>
            <a:r>
              <a:rPr lang="en-US" b="1" dirty="0" smtClean="0"/>
              <a:t>The Central Nervous System (CNS)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en-US" b="1" dirty="0" smtClean="0"/>
              <a:t>	- </a:t>
            </a:r>
            <a:r>
              <a:rPr lang="en-US" dirty="0" smtClean="0"/>
              <a:t>Consists of the brain and spinal cord with tracts and nuclei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en-US" dirty="0" smtClean="0"/>
              <a:t>	Nucleus = a collection of nerve cell bodies in the CNS.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en-US" dirty="0" smtClean="0"/>
              <a:t>	Tract = bundle of nerve fibers within the CNS</a:t>
            </a:r>
          </a:p>
          <a:p>
            <a:pPr marL="812800" indent="-812800">
              <a:lnSpc>
                <a:spcPct val="80000"/>
              </a:lnSpc>
            </a:pPr>
            <a:endParaRPr lang="en-US" b="1" dirty="0" smtClean="0"/>
          </a:p>
          <a:p>
            <a:pPr marL="812800" indent="-812800">
              <a:lnSpc>
                <a:spcPct val="80000"/>
              </a:lnSpc>
            </a:pPr>
            <a:r>
              <a:rPr lang="en-US" b="1" dirty="0" smtClean="0"/>
              <a:t>The  Peripheral Nervous System (PNS)</a:t>
            </a:r>
            <a:r>
              <a:rPr lang="en-US" dirty="0" smtClean="0"/>
              <a:t> 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en-US" dirty="0" smtClean="0"/>
              <a:t>	-Consists of ganglia, cranial nerves, spinal nerves and peripheral receptors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en-US" dirty="0" smtClean="0"/>
              <a:t>	Ganglia = a collection of nerve cell bodies in the PNS</a:t>
            </a:r>
          </a:p>
          <a:p>
            <a:pPr marL="812800" indent="-812800">
              <a:lnSpc>
                <a:spcPct val="80000"/>
              </a:lnSpc>
              <a:buNone/>
            </a:pPr>
            <a:r>
              <a:rPr lang="en-US" dirty="0" smtClean="0"/>
              <a:t>	Nerve = bundle of nerve fibers in the PNS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Organization of the Nervous System</a:t>
            </a:r>
            <a:endParaRPr lang="en-US" b="1" dirty="0"/>
          </a:p>
        </p:txBody>
      </p:sp>
      <p:pic>
        <p:nvPicPr>
          <p:cNvPr id="4" name="Picture 4" descr="f14-1_organization_of_t_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Functional divisions of nervous system</a:t>
            </a:r>
            <a:endParaRPr lang="en-US" sz="3600" b="1" dirty="0"/>
          </a:p>
        </p:txBody>
      </p:sp>
      <p:pic>
        <p:nvPicPr>
          <p:cNvPr id="4" name="Picture 4" descr="table14-1_structural_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CNS </a:t>
            </a:r>
            <a:r>
              <a:rPr lang="en-US" b="1" dirty="0" smtClean="0"/>
              <a:t>= brain and spinal cord</a:t>
            </a:r>
            <a:endParaRPr lang="en-US" b="1" dirty="0"/>
          </a:p>
        </p:txBody>
      </p:sp>
      <p:pic>
        <p:nvPicPr>
          <p:cNvPr id="5" name="Content Placeholder 4" descr="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Peripheral Nervous System (PNS)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Composed of cranial nerves and spinal nerves and their branches, ganglia and sensory receptors. </a:t>
            </a:r>
          </a:p>
          <a:p>
            <a:pPr>
              <a:defRPr/>
            </a:pPr>
            <a:r>
              <a:rPr lang="en-US" b="1" dirty="0" smtClean="0"/>
              <a:t>PNS </a:t>
            </a:r>
            <a:r>
              <a:rPr lang="en-US" dirty="0" smtClean="0"/>
              <a:t>is subdivided into sensory and motor divisions:</a:t>
            </a:r>
          </a:p>
          <a:p>
            <a:pPr lvl="1">
              <a:defRPr/>
            </a:pPr>
            <a:r>
              <a:rPr lang="en-US" b="1" dirty="0" smtClean="0"/>
              <a:t> somatic nervous system (SNS)</a:t>
            </a:r>
          </a:p>
          <a:p>
            <a:pPr lvl="1">
              <a:defRPr/>
            </a:pPr>
            <a:r>
              <a:rPr lang="en-US" b="1" dirty="0" smtClean="0"/>
              <a:t> autonomic nervous system (ANS) and the</a:t>
            </a:r>
          </a:p>
          <a:p>
            <a:pPr lvl="1">
              <a:defRPr/>
            </a:pPr>
            <a:r>
              <a:rPr lang="en-US" b="1" dirty="0" smtClean="0"/>
              <a:t> enteric nervous system (ENS)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Sensory or Afferent Division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defRPr/>
            </a:pPr>
            <a:r>
              <a:rPr lang="en-US" dirty="0" smtClean="0"/>
              <a:t> </a:t>
            </a:r>
            <a:r>
              <a:rPr lang="en-US" b="1" dirty="0" smtClean="0"/>
              <a:t>Somatic sensory =</a:t>
            </a:r>
            <a:r>
              <a:rPr lang="en-US" dirty="0" smtClean="0"/>
              <a:t> senses touch, pressure, pain, temperature,  vibration and </a:t>
            </a:r>
            <a:r>
              <a:rPr lang="en-US" dirty="0" err="1" smtClean="0"/>
              <a:t>proprioception</a:t>
            </a:r>
            <a:r>
              <a:rPr lang="en-US" dirty="0" smtClean="0"/>
              <a:t> in skin, body wall and limbs.</a:t>
            </a:r>
          </a:p>
          <a:p>
            <a:pPr marL="609600" indent="-609600">
              <a:buNone/>
              <a:defRPr/>
            </a:pPr>
            <a:endParaRPr lang="en-US" dirty="0" smtClean="0"/>
          </a:p>
          <a:p>
            <a:pPr marL="609600" indent="-609600">
              <a:defRPr/>
            </a:pPr>
            <a:r>
              <a:rPr lang="en-US" b="1" dirty="0" smtClean="0"/>
              <a:t> Visceral sensory = Autonomic sensory division- </a:t>
            </a:r>
            <a:r>
              <a:rPr lang="en-US" dirty="0" smtClean="0"/>
              <a:t>senses</a:t>
            </a:r>
            <a:r>
              <a:rPr lang="en-US" b="1" dirty="0" smtClean="0"/>
              <a:t> </a:t>
            </a:r>
            <a:r>
              <a:rPr lang="en-US" dirty="0" smtClean="0"/>
              <a:t>stretch, pain, temperature, chemical changes and irritation in viscera; nausea and hunger</a:t>
            </a:r>
            <a:r>
              <a:rPr lang="en-US" b="1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Motor or Efferent Division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Somatic motor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dirty="0" smtClean="0"/>
              <a:t>	-</a:t>
            </a:r>
            <a:r>
              <a:rPr lang="en-US" sz="2800" dirty="0" smtClean="0"/>
              <a:t>motor control to all skeletal muscles except pharyngeal muscles.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/>
              <a:t>Visceral Motor</a:t>
            </a:r>
            <a:r>
              <a:rPr lang="en-US" sz="2800" dirty="0" smtClean="0"/>
              <a:t> = Autonomic Nervous System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/>
              <a:t>	-Sensory receptors convey information from visceral organs (e.g. heart, lungs, intestines, etc.) to the CNS for integration and interpretation.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dirty="0" smtClean="0"/>
              <a:t>	-A motor response is initiated that conducts impulses from CNS to smooth muscle, cardiac muscle and/or glands for appropriate response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Autonomic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defRPr/>
            </a:pPr>
            <a:endParaRPr lang="en-US" b="1" dirty="0" smtClean="0"/>
          </a:p>
          <a:p>
            <a:pPr marL="609600" indent="-609600">
              <a:defRPr/>
            </a:pPr>
            <a:r>
              <a:rPr lang="en-US" b="1" dirty="0" smtClean="0"/>
              <a:t>Two divisions of ANS</a:t>
            </a:r>
          </a:p>
          <a:p>
            <a:pPr marL="609600" indent="-609600">
              <a:defRPr/>
            </a:pPr>
            <a:r>
              <a:rPr lang="en-US" dirty="0" smtClean="0"/>
              <a:t>Sympathetic division – Fight or Flight</a:t>
            </a:r>
          </a:p>
          <a:p>
            <a:pPr marL="609600" indent="-609600">
              <a:buNone/>
              <a:defRPr/>
            </a:pPr>
            <a:endParaRPr lang="en-US" dirty="0" smtClean="0"/>
          </a:p>
          <a:p>
            <a:pPr marL="609600" indent="-609600">
              <a:defRPr/>
            </a:pPr>
            <a:r>
              <a:rPr lang="en-US" dirty="0" smtClean="0"/>
              <a:t>Parasympathetic division – Food or Sex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/>
              <a:t>CNS &amp; PNS </a:t>
            </a:r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4" name="Picture 7" descr="f14-2_functional_organi_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Histology of Nervous Tissue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of two different varieties of cells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Neuroglia</a:t>
            </a:r>
            <a:r>
              <a:rPr lang="en-US" dirty="0" smtClean="0"/>
              <a:t> or supporting cells</a:t>
            </a:r>
          </a:p>
          <a:p>
            <a:pPr lvl="2">
              <a:buNone/>
            </a:pPr>
            <a:r>
              <a:rPr lang="en-US" b="1" dirty="0" smtClean="0"/>
              <a:t>-</a:t>
            </a:r>
            <a:r>
              <a:rPr lang="en-US" b="1" dirty="0" err="1" smtClean="0"/>
              <a:t>Astrocytes</a:t>
            </a:r>
            <a:r>
              <a:rPr lang="en-US" b="1" dirty="0" smtClean="0"/>
              <a:t>				</a:t>
            </a:r>
            <a:r>
              <a:rPr lang="en-US" b="1" dirty="0" smtClean="0">
                <a:solidFill>
                  <a:srgbClr val="FF0000"/>
                </a:solidFill>
              </a:rPr>
              <a:t>-Schwann cells</a:t>
            </a:r>
          </a:p>
          <a:p>
            <a:pPr lvl="2">
              <a:buNone/>
            </a:pPr>
            <a:r>
              <a:rPr lang="en-US" b="1" dirty="0" smtClean="0"/>
              <a:t>-</a:t>
            </a:r>
            <a:r>
              <a:rPr lang="en-US" b="1" dirty="0" err="1" smtClean="0"/>
              <a:t>Oligodendrocytes</a:t>
            </a: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-Satellite cells</a:t>
            </a:r>
          </a:p>
          <a:p>
            <a:pPr lvl="2">
              <a:buNone/>
            </a:pPr>
            <a:r>
              <a:rPr lang="en-US" b="1" dirty="0" smtClean="0"/>
              <a:t>-Microglia</a:t>
            </a:r>
          </a:p>
          <a:p>
            <a:pPr lvl="2">
              <a:buNone/>
            </a:pPr>
            <a:r>
              <a:rPr lang="en-US" b="1" dirty="0" smtClean="0"/>
              <a:t>-</a:t>
            </a:r>
            <a:r>
              <a:rPr lang="en-US" b="1" dirty="0" err="1" smtClean="0"/>
              <a:t>Ependymal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Neurons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Structural Classification of Neurons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276600" cy="5257800"/>
          </a:xfrm>
        </p:spPr>
        <p:txBody>
          <a:bodyPr/>
          <a:lstStyle/>
          <a:p>
            <a:r>
              <a:rPr lang="en-US" dirty="0" smtClean="0"/>
              <a:t>Neurons may be: </a:t>
            </a:r>
            <a:r>
              <a:rPr lang="en-US" b="1" dirty="0" err="1" smtClean="0"/>
              <a:t>Multipolar</a:t>
            </a:r>
            <a:r>
              <a:rPr lang="en-US" b="1" dirty="0" smtClean="0"/>
              <a:t>, Bipolar or </a:t>
            </a:r>
            <a:r>
              <a:rPr lang="en-US" b="1" dirty="0" err="1" smtClean="0"/>
              <a:t>Unipolar</a:t>
            </a:r>
            <a:endParaRPr lang="en-US" b="1" dirty="0" smtClean="0"/>
          </a:p>
          <a:p>
            <a:r>
              <a:rPr lang="en-US" dirty="0" smtClean="0"/>
              <a:t>Determined by the number of processes attached to the cell </a:t>
            </a:r>
            <a:r>
              <a:rPr lang="en-US" dirty="0" smtClean="0"/>
              <a:t>body</a:t>
            </a:r>
            <a:endParaRPr lang="en-US" dirty="0" smtClean="0"/>
          </a:p>
        </p:txBody>
      </p:sp>
      <p:pic>
        <p:nvPicPr>
          <p:cNvPr id="6" name="Content Placeholder 5" descr="f14-4_structural_classi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6019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1_T01CompNeuronsb-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1_T01CompNeuronsc-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(99%) neurons in the body are </a:t>
            </a:r>
            <a:r>
              <a:rPr lang="en-US" dirty="0" err="1" smtClean="0"/>
              <a:t>multipolar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Bipolar neurons are rare and occur in special sense organs of ear, nose and eye.</a:t>
            </a:r>
          </a:p>
          <a:p>
            <a:r>
              <a:rPr lang="en-US" dirty="0" err="1" smtClean="0"/>
              <a:t>Unipolar</a:t>
            </a:r>
            <a:r>
              <a:rPr lang="en-US" dirty="0" smtClean="0"/>
              <a:t> neurons begin as bipolar but processes fuse into one. They are primarily sensory neurons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Nerve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Nerves are only in the periphery</a:t>
            </a:r>
          </a:p>
          <a:p>
            <a:pPr>
              <a:defRPr/>
            </a:pPr>
            <a:r>
              <a:rPr lang="en-US" dirty="0" smtClean="0"/>
              <a:t>Cable-like organs in PNS = cranial and spinal nerves</a:t>
            </a:r>
          </a:p>
          <a:p>
            <a:pPr>
              <a:defRPr/>
            </a:pPr>
            <a:r>
              <a:rPr lang="en-US" dirty="0" smtClean="0"/>
              <a:t>Consists of 100’s to 100,000’s of </a:t>
            </a:r>
            <a:r>
              <a:rPr lang="en-US" dirty="0" err="1" smtClean="0"/>
              <a:t>myelinated</a:t>
            </a:r>
            <a:r>
              <a:rPr lang="en-US" dirty="0" smtClean="0"/>
              <a:t> and </a:t>
            </a:r>
            <a:r>
              <a:rPr lang="en-US" dirty="0" err="1" smtClean="0"/>
              <a:t>unmyelinated</a:t>
            </a:r>
            <a:r>
              <a:rPr lang="en-US" dirty="0" smtClean="0"/>
              <a:t> axons (nerve fibers).</a:t>
            </a:r>
          </a:p>
          <a:p>
            <a:pPr>
              <a:defRPr/>
            </a:pPr>
            <a:r>
              <a:rPr lang="en-US" b="1" dirty="0" err="1" smtClean="0"/>
              <a:t>Endoneurium</a:t>
            </a:r>
            <a:r>
              <a:rPr lang="en-US" dirty="0" smtClean="0"/>
              <a:t> surrounds each axon (nerve fiber).</a:t>
            </a:r>
          </a:p>
          <a:p>
            <a:pPr>
              <a:defRPr/>
            </a:pPr>
            <a:r>
              <a:rPr lang="en-US" dirty="0" smtClean="0"/>
              <a:t>Axons are grouped into bundles of fascicles</a:t>
            </a:r>
          </a:p>
          <a:p>
            <a:pPr>
              <a:defRPr/>
            </a:pPr>
            <a:r>
              <a:rPr lang="en-US" b="1" dirty="0" err="1" smtClean="0"/>
              <a:t>Perineurium</a:t>
            </a:r>
            <a:r>
              <a:rPr lang="en-US" dirty="0" smtClean="0"/>
              <a:t> surrounds each fascicle</a:t>
            </a:r>
          </a:p>
          <a:p>
            <a:pPr>
              <a:defRPr/>
            </a:pPr>
            <a:r>
              <a:rPr lang="en-US" b="1" dirty="0" err="1" smtClean="0"/>
              <a:t>Epineurium</a:t>
            </a:r>
            <a:r>
              <a:rPr lang="en-US" dirty="0" smtClean="0"/>
              <a:t> surrounds each nerve bundle</a:t>
            </a:r>
          </a:p>
          <a:p>
            <a:pPr>
              <a:defRPr/>
            </a:pPr>
            <a:r>
              <a:rPr lang="en-US" dirty="0" smtClean="0"/>
              <a:t>Conduction is </a:t>
            </a:r>
            <a:r>
              <a:rPr lang="en-US" dirty="0" err="1" smtClean="0"/>
              <a:t>saltatory</a:t>
            </a:r>
            <a:r>
              <a:rPr lang="en-US" dirty="0" smtClean="0"/>
              <a:t> (i.e. jumps node to node) in </a:t>
            </a:r>
            <a:r>
              <a:rPr lang="en-US" dirty="0" err="1" smtClean="0"/>
              <a:t>myelinated</a:t>
            </a:r>
            <a:r>
              <a:rPr lang="en-US" dirty="0" smtClean="0"/>
              <a:t> nerves and continuous in </a:t>
            </a:r>
            <a:r>
              <a:rPr lang="en-US" dirty="0" err="1" smtClean="0"/>
              <a:t>nonmyelinated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Nerve anatomy</a:t>
            </a:r>
            <a:endParaRPr lang="en-US" b="1" dirty="0"/>
          </a:p>
        </p:txBody>
      </p:sp>
      <p:pic>
        <p:nvPicPr>
          <p:cNvPr id="4" name="Picture 4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Synapse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124200" cy="5257800"/>
          </a:xfrm>
        </p:spPr>
        <p:txBody>
          <a:bodyPr/>
          <a:lstStyle/>
          <a:p>
            <a:r>
              <a:rPr lang="en-US" dirty="0" smtClean="0"/>
              <a:t>The connection between 2 or more nerves and they are separated by a space or cleft. </a:t>
            </a:r>
          </a:p>
        </p:txBody>
      </p:sp>
      <p:pic>
        <p:nvPicPr>
          <p:cNvPr id="6" name="Picture 4" descr="f14-13a-b_synapses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624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Synaptic terminology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Synapse – site where two nerves communicate with each other.</a:t>
            </a:r>
          </a:p>
          <a:p>
            <a:pPr>
              <a:defRPr/>
            </a:pPr>
            <a:r>
              <a:rPr lang="en-US" dirty="0" err="1" smtClean="0"/>
              <a:t>Presynaptic</a:t>
            </a:r>
            <a:r>
              <a:rPr lang="en-US" dirty="0" smtClean="0"/>
              <a:t> neuron – neuron that is conducting information toward the next neuron</a:t>
            </a:r>
          </a:p>
          <a:p>
            <a:pPr>
              <a:defRPr/>
            </a:pPr>
            <a:r>
              <a:rPr lang="en-US" dirty="0" smtClean="0"/>
              <a:t>Postsynaptic neuron – transmits information away from synapse</a:t>
            </a:r>
          </a:p>
          <a:p>
            <a:pPr>
              <a:defRPr/>
            </a:pPr>
            <a:r>
              <a:rPr lang="en-US" dirty="0" smtClean="0"/>
              <a:t>Most synaptic communication is via chemical messengers (e.g. acetylcholine, serotonin, </a:t>
            </a:r>
            <a:r>
              <a:rPr lang="en-US" dirty="0" err="1" smtClean="0"/>
              <a:t>norepinephrine</a:t>
            </a:r>
            <a:r>
              <a:rPr lang="en-US" dirty="0" smtClean="0"/>
              <a:t>, dopamine, endorphins, GABA, </a:t>
            </a:r>
            <a:r>
              <a:rPr lang="en-US" dirty="0" err="1" smtClean="0"/>
              <a:t>glycine</a:t>
            </a:r>
            <a:r>
              <a:rPr lang="en-US" dirty="0" smtClean="0"/>
              <a:t>, </a:t>
            </a:r>
            <a:r>
              <a:rPr lang="en-US" dirty="0" err="1" smtClean="0"/>
              <a:t>glutamic</a:t>
            </a:r>
            <a:r>
              <a:rPr lang="en-US" dirty="0" smtClean="0"/>
              <a:t> acid, etc.)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Neurotransmission</a:t>
            </a:r>
            <a:r>
              <a:rPr lang="en-US" b="1" dirty="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373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</a:t>
            </a:r>
            <a:r>
              <a:rPr lang="en-US" smtClean="0">
                <a:effectLst/>
              </a:rPr>
              <a:t>Chemical (99%)                   	Electrical (1%)</a:t>
            </a:r>
            <a:r>
              <a:rPr lang="en-US" smtClean="0"/>
              <a:t>         </a:t>
            </a:r>
          </a:p>
        </p:txBody>
      </p:sp>
      <p:pic>
        <p:nvPicPr>
          <p:cNvPr id="39940" name="Picture 5" descr="f14-14b_chemical_synaps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34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f14-14a_electrical_syna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05000"/>
            <a:ext cx="45720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Nervous System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>
              <a:defRPr/>
            </a:pPr>
            <a:r>
              <a:rPr lang="en-US" b="1" dirty="0" smtClean="0"/>
              <a:t>Defined:  </a:t>
            </a:r>
            <a:r>
              <a:rPr lang="en-US" dirty="0" smtClean="0"/>
              <a:t>like the CPU of a computer, the nervous system is the </a:t>
            </a:r>
            <a:r>
              <a:rPr lang="en-US" i="1" dirty="0" smtClean="0"/>
              <a:t>master controlling system</a:t>
            </a:r>
            <a:r>
              <a:rPr lang="en-US" dirty="0" smtClean="0"/>
              <a:t> of the body.  It is designed to constantly and rapidly adjust and respond to stimuli the body receives.  It includes the brain, cranial nerves, spinal cord, and associated peripheral nerves. </a:t>
            </a:r>
          </a:p>
          <a:p>
            <a:pPr marL="609600" indent="-609600">
              <a:defRPr/>
            </a:pPr>
            <a:r>
              <a:rPr lang="en-US" dirty="0" smtClean="0"/>
              <a:t>Divisions of the nervous </a:t>
            </a:r>
            <a:r>
              <a:rPr lang="en-US" dirty="0" err="1" smtClean="0"/>
              <a:t>sytem</a:t>
            </a:r>
            <a:r>
              <a:rPr lang="en-US" dirty="0" smtClean="0"/>
              <a:t>:</a:t>
            </a:r>
          </a:p>
          <a:p>
            <a:pPr marL="990600" lvl="1" indent="-533400">
              <a:defRPr/>
            </a:pPr>
            <a:r>
              <a:rPr lang="en-US" dirty="0" smtClean="0"/>
              <a:t>CNS = Brain + spinal cord</a:t>
            </a:r>
          </a:p>
          <a:p>
            <a:pPr marL="990600" lvl="1" indent="-533400">
              <a:defRPr/>
            </a:pPr>
            <a:r>
              <a:rPr lang="en-US" dirty="0" smtClean="0"/>
              <a:t>PNS = Cranial nerves (12) + Spinal nerves (31 pairs)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/>
              </a:rPr>
              <a:t>Types of synapses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Axodendritic = axon to dendrite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smtClean="0"/>
          </a:p>
          <a:p>
            <a:pPr eaLnBrk="1" hangingPunct="1">
              <a:defRPr/>
            </a:pPr>
            <a:r>
              <a:rPr lang="en-US" sz="4000" smtClean="0"/>
              <a:t>Axosomatic = axon to cell body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smtClean="0"/>
          </a:p>
          <a:p>
            <a:pPr eaLnBrk="1" hangingPunct="1">
              <a:defRPr/>
            </a:pPr>
            <a:r>
              <a:rPr lang="en-US" sz="4000" smtClean="0"/>
              <a:t>Axoaxonic = axon to axon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/>
              </a:rPr>
              <a:t>Types of synapses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     </a:t>
            </a:r>
          </a:p>
        </p:txBody>
      </p:sp>
      <p:pic>
        <p:nvPicPr>
          <p:cNvPr id="41988" name="Picture 5" descr="f14-13c_synapses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/>
              </a:rPr>
              <a:t>Types of synapses</a:t>
            </a:r>
          </a:p>
        </p:txBody>
      </p:sp>
      <p:pic>
        <p:nvPicPr>
          <p:cNvPr id="43011" name="Picture 4" descr="cell body synap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509713"/>
            <a:ext cx="8696325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/>
              </a:rPr>
              <a:t>Types of Neuronal Integration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Neurons form many different types of connections and in so doing can result in finite control over the neuronal circuits. </a:t>
            </a:r>
          </a:p>
          <a:p>
            <a:pPr eaLnBrk="1" hangingPunct="1">
              <a:defRPr/>
            </a:pPr>
            <a:r>
              <a:rPr lang="en-US" dirty="0" smtClean="0"/>
              <a:t>Such pathways may create converging, diverging or reverberating circuits as is shown in the next slide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/>
              </a:rPr>
              <a:t>Types of Neuronal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              </a:t>
            </a:r>
          </a:p>
        </p:txBody>
      </p:sp>
      <p:pic>
        <p:nvPicPr>
          <p:cNvPr id="45060" name="Picture 5" descr="f14-15_neuronal_pools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Axonal regeneration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Nerve tracts in the CNS are incapable of regeneration on their own and there  may be hope for stem cells carrying out this process.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 the PNS, nerves can regenerate but vey slowly and under only ideal conditions. Regeneration is dependent on 3 things: (a). Amount of damage, (b). </a:t>
            </a:r>
            <a:r>
              <a:rPr lang="en-US" dirty="0" err="1" smtClean="0"/>
              <a:t>Neurolemocyte</a:t>
            </a:r>
            <a:r>
              <a:rPr lang="en-US" dirty="0" smtClean="0"/>
              <a:t> secretion of nerve growth factor and (c). The distance from the site of the damage to the end organ being </a:t>
            </a:r>
            <a:r>
              <a:rPr lang="en-US" dirty="0" err="1" smtClean="0"/>
              <a:t>reinnervated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Regeneration occurs at a rate of ~ 1 to 5 mm/day.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/>
              </a:rPr>
              <a:t>Neuronal regeneration in the PNS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           </a:t>
            </a:r>
          </a:p>
        </p:txBody>
      </p:sp>
      <p:pic>
        <p:nvPicPr>
          <p:cNvPr id="47108" name="Picture 4" descr="f14-11t_regeneration_of_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19100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f14-11b_regeneration_of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86000"/>
            <a:ext cx="48768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End of Presentation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Thank You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Supporting Cells CNS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33800" cy="52578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Astrocytes</a:t>
            </a:r>
            <a:r>
              <a:rPr lang="en-US" b="1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most abundant and versatile</a:t>
            </a:r>
          </a:p>
          <a:p>
            <a:r>
              <a:rPr lang="en-US" dirty="0" smtClean="0"/>
              <a:t>anchor neurons to nutrient supply lines</a:t>
            </a:r>
          </a:p>
          <a:p>
            <a:r>
              <a:rPr lang="en-US" dirty="0" smtClean="0"/>
              <a:t>deliver glucose to neurons</a:t>
            </a:r>
          </a:p>
          <a:p>
            <a:r>
              <a:rPr lang="en-US" dirty="0" smtClean="0"/>
              <a:t>help with migration of new neurons</a:t>
            </a:r>
          </a:p>
          <a:p>
            <a:r>
              <a:rPr lang="en-US" dirty="0" smtClean="0"/>
              <a:t>control chemical environment of neurons</a:t>
            </a:r>
          </a:p>
        </p:txBody>
      </p:sp>
      <p:pic>
        <p:nvPicPr>
          <p:cNvPr id="5" name="Picture 5" descr="f14-7a-b_glial_cells_as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Supporting Cells CNS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048000" cy="52578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Microglia-</a:t>
            </a:r>
            <a:r>
              <a:rPr lang="en-US" dirty="0" smtClean="0"/>
              <a:t> act as the macrophage of the CNS</a:t>
            </a:r>
          </a:p>
          <a:p>
            <a:r>
              <a:rPr lang="en-US" dirty="0" smtClean="0"/>
              <a:t>remove dead neurons and microorganisms</a:t>
            </a:r>
          </a:p>
        </p:txBody>
      </p:sp>
      <p:pic>
        <p:nvPicPr>
          <p:cNvPr id="5" name="Picture 5" descr="f14-7c-d_glial_cells_mi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6172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Supporting Cells CNS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886200" cy="52578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Ependymal</a:t>
            </a:r>
            <a:r>
              <a:rPr lang="en-US" b="1" dirty="0" smtClean="0">
                <a:solidFill>
                  <a:schemeClr val="tx2"/>
                </a:solidFill>
              </a:rPr>
              <a:t> Cells-</a:t>
            </a:r>
            <a:r>
              <a:rPr lang="en-US" dirty="0" smtClean="0"/>
              <a:t> line the central cavities of the brain and cord to form a permeable barrier between CSF (</a:t>
            </a:r>
            <a:r>
              <a:rPr lang="en-US" dirty="0" err="1" smtClean="0"/>
              <a:t>cerebospinal</a:t>
            </a:r>
            <a:r>
              <a:rPr lang="en-US" dirty="0" smtClean="0"/>
              <a:t> fluid) and tissue fluid bathing cells of CNS</a:t>
            </a:r>
          </a:p>
          <a:p>
            <a:r>
              <a:rPr lang="en-US" dirty="0" smtClean="0"/>
              <a:t>many are ciliated and help to move CSF </a:t>
            </a:r>
          </a:p>
          <a:p>
            <a:endParaRPr lang="en-US" dirty="0"/>
          </a:p>
        </p:txBody>
      </p:sp>
      <p:pic>
        <p:nvPicPr>
          <p:cNvPr id="5" name="Picture 5" descr="f14-7a-b_glial_cells_as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533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Supporting Cells CNS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429000" cy="52578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Oligodendrocytes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smtClean="0"/>
              <a:t> wrap their processes around neurons in CNS producing insulation with </a:t>
            </a:r>
            <a:r>
              <a:rPr lang="en-US" b="1" i="1" dirty="0" smtClean="0"/>
              <a:t>myelin sheaths</a:t>
            </a:r>
          </a:p>
          <a:p>
            <a:endParaRPr lang="en-US" dirty="0"/>
          </a:p>
        </p:txBody>
      </p:sp>
      <p:pic>
        <p:nvPicPr>
          <p:cNvPr id="5" name="Picture 5" descr="f14-7c-d_glial_cells_mi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0200"/>
            <a:ext cx="5867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Supporting Cells PNS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910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Satellite Cells-</a:t>
            </a:r>
            <a:r>
              <a:rPr lang="en-US" dirty="0" smtClean="0"/>
              <a:t> surround cell bodies in ganglia; unknown </a:t>
            </a:r>
            <a:r>
              <a:rPr lang="en-US" dirty="0" smtClean="0"/>
              <a:t>function</a:t>
            </a: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Schwann Cells-</a:t>
            </a:r>
            <a:r>
              <a:rPr lang="en-US" dirty="0" smtClean="0"/>
              <a:t> surround and form myelin sheaths around large nerve fibers</a:t>
            </a:r>
          </a:p>
          <a:p>
            <a:r>
              <a:rPr lang="en-US" dirty="0" smtClean="0"/>
              <a:t>function like </a:t>
            </a:r>
            <a:r>
              <a:rPr lang="en-US" dirty="0" err="1" smtClean="0"/>
              <a:t>oligodendrocytes</a:t>
            </a:r>
            <a:endParaRPr lang="en-US" dirty="0" smtClean="0"/>
          </a:p>
          <a:p>
            <a:r>
              <a:rPr lang="en-US" dirty="0" smtClean="0"/>
              <a:t>wrappings are not continuous; Nodes of </a:t>
            </a:r>
            <a:r>
              <a:rPr lang="en-US" dirty="0" err="1" smtClean="0"/>
              <a:t>Ranvier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5" descr="f14-7e-f_glial_cells_sa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502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1162</Words>
  <Application>Microsoft Office PowerPoint</Application>
  <PresentationFormat>On-screen Show (4:3)</PresentationFormat>
  <Paragraphs>185</Paragraphs>
  <Slides>47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NERVOUS TISSUE</vt:lpstr>
      <vt:lpstr>Objectives</vt:lpstr>
      <vt:lpstr>Histology of Nervous Tissue</vt:lpstr>
      <vt:lpstr>The Nervous System </vt:lpstr>
      <vt:lpstr>Supporting Cells CNS</vt:lpstr>
      <vt:lpstr>Supporting Cells CNS</vt:lpstr>
      <vt:lpstr>Supporting Cells CNS</vt:lpstr>
      <vt:lpstr>Supporting Cells CNS</vt:lpstr>
      <vt:lpstr>Supporting Cells PNS</vt:lpstr>
      <vt:lpstr>Slide 10</vt:lpstr>
      <vt:lpstr>Neuron</vt:lpstr>
      <vt:lpstr>Slide 12</vt:lpstr>
      <vt:lpstr>Parts of Neuron</vt:lpstr>
      <vt:lpstr>Parts of Neuron</vt:lpstr>
      <vt:lpstr>Axons</vt:lpstr>
      <vt:lpstr>Slide 16</vt:lpstr>
      <vt:lpstr>Properties of Neurons</vt:lpstr>
      <vt:lpstr>Slide 18</vt:lpstr>
      <vt:lpstr>Functional Classes of Neurons </vt:lpstr>
      <vt:lpstr>Functional Classification of Neurons</vt:lpstr>
      <vt:lpstr>Organization of the Nervous System </vt:lpstr>
      <vt:lpstr>Organization of the Nervous System</vt:lpstr>
      <vt:lpstr>Functional divisions of nervous system</vt:lpstr>
      <vt:lpstr>CNS = brain and spinal cord</vt:lpstr>
      <vt:lpstr>Peripheral Nervous System (PNS)</vt:lpstr>
      <vt:lpstr>Sensory or Afferent Division </vt:lpstr>
      <vt:lpstr>Motor or Efferent Division</vt:lpstr>
      <vt:lpstr>Autonomic Nervous System</vt:lpstr>
      <vt:lpstr>CNS &amp; PNS summary</vt:lpstr>
      <vt:lpstr>Structural Classification of Neurons</vt:lpstr>
      <vt:lpstr>Slide 31</vt:lpstr>
      <vt:lpstr>Slide 32</vt:lpstr>
      <vt:lpstr>Neurons</vt:lpstr>
      <vt:lpstr>Nerve structure</vt:lpstr>
      <vt:lpstr>Nerve anatomy</vt:lpstr>
      <vt:lpstr>Slide 36</vt:lpstr>
      <vt:lpstr>Synapse</vt:lpstr>
      <vt:lpstr>Synaptic terminology</vt:lpstr>
      <vt:lpstr>Neurotransmission </vt:lpstr>
      <vt:lpstr>Types of synapses</vt:lpstr>
      <vt:lpstr>Types of synapses</vt:lpstr>
      <vt:lpstr>Types of synapses</vt:lpstr>
      <vt:lpstr>Types of Neuronal Integration</vt:lpstr>
      <vt:lpstr>Types of Neuronal Circuits</vt:lpstr>
      <vt:lpstr>Axonal regeneration</vt:lpstr>
      <vt:lpstr>Neuronal regeneration in the PNS</vt:lpstr>
      <vt:lpstr>End of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TISSUE</dc:title>
  <dc:creator>Samuel N. Kiurire</dc:creator>
  <cp:lastModifiedBy>Cyrus Kiurire</cp:lastModifiedBy>
  <cp:revision>38</cp:revision>
  <dcterms:created xsi:type="dcterms:W3CDTF">2006-08-16T00:00:00Z</dcterms:created>
  <dcterms:modified xsi:type="dcterms:W3CDTF">2019-05-08T07:45:35Z</dcterms:modified>
</cp:coreProperties>
</file>