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15"/>
  </p:notesMasterIdLst>
  <p:sldIdLst>
    <p:sldId id="256" r:id="rId2"/>
    <p:sldId id="262" r:id="rId3"/>
    <p:sldId id="265" r:id="rId4"/>
    <p:sldId id="356" r:id="rId5"/>
    <p:sldId id="266" r:id="rId6"/>
    <p:sldId id="267" r:id="rId7"/>
    <p:sldId id="264" r:id="rId8"/>
    <p:sldId id="354" r:id="rId9"/>
    <p:sldId id="373" r:id="rId10"/>
    <p:sldId id="369" r:id="rId11"/>
    <p:sldId id="355" r:id="rId12"/>
    <p:sldId id="362" r:id="rId13"/>
    <p:sldId id="418" r:id="rId14"/>
    <p:sldId id="357" r:id="rId15"/>
    <p:sldId id="421" r:id="rId16"/>
    <p:sldId id="374" r:id="rId17"/>
    <p:sldId id="275" r:id="rId18"/>
    <p:sldId id="376" r:id="rId19"/>
    <p:sldId id="272" r:id="rId20"/>
    <p:sldId id="366" r:id="rId21"/>
    <p:sldId id="367" r:id="rId22"/>
    <p:sldId id="269" r:id="rId23"/>
    <p:sldId id="271" r:id="rId24"/>
    <p:sldId id="358" r:id="rId25"/>
    <p:sldId id="377" r:id="rId26"/>
    <p:sldId id="378" r:id="rId27"/>
    <p:sldId id="278" r:id="rId28"/>
    <p:sldId id="359" r:id="rId29"/>
    <p:sldId id="280" r:id="rId30"/>
    <p:sldId id="379" r:id="rId31"/>
    <p:sldId id="281" r:id="rId32"/>
    <p:sldId id="285" r:id="rId33"/>
    <p:sldId id="286" r:id="rId34"/>
    <p:sldId id="387" r:id="rId35"/>
    <p:sldId id="282" r:id="rId36"/>
    <p:sldId id="284" r:id="rId37"/>
    <p:sldId id="381" r:id="rId38"/>
    <p:sldId id="382" r:id="rId39"/>
    <p:sldId id="383" r:id="rId40"/>
    <p:sldId id="361" r:id="rId41"/>
    <p:sldId id="287" r:id="rId42"/>
    <p:sldId id="288" r:id="rId43"/>
    <p:sldId id="360" r:id="rId44"/>
    <p:sldId id="290" r:id="rId45"/>
    <p:sldId id="291" r:id="rId46"/>
    <p:sldId id="293" r:id="rId47"/>
    <p:sldId id="295" r:id="rId48"/>
    <p:sldId id="386" r:id="rId49"/>
    <p:sldId id="294" r:id="rId50"/>
    <p:sldId id="296" r:id="rId51"/>
    <p:sldId id="297" r:id="rId52"/>
    <p:sldId id="298" r:id="rId53"/>
    <p:sldId id="388" r:id="rId54"/>
    <p:sldId id="389" r:id="rId55"/>
    <p:sldId id="301" r:id="rId56"/>
    <p:sldId id="303" r:id="rId57"/>
    <p:sldId id="391" r:id="rId58"/>
    <p:sldId id="392" r:id="rId59"/>
    <p:sldId id="393" r:id="rId60"/>
    <p:sldId id="394" r:id="rId61"/>
    <p:sldId id="395" r:id="rId62"/>
    <p:sldId id="396" r:id="rId63"/>
    <p:sldId id="304" r:id="rId64"/>
    <p:sldId id="305" r:id="rId65"/>
    <p:sldId id="306" r:id="rId66"/>
    <p:sldId id="307" r:id="rId67"/>
    <p:sldId id="308" r:id="rId68"/>
    <p:sldId id="398" r:id="rId69"/>
    <p:sldId id="422" r:id="rId70"/>
    <p:sldId id="423" r:id="rId71"/>
    <p:sldId id="424" r:id="rId72"/>
    <p:sldId id="425" r:id="rId73"/>
    <p:sldId id="426" r:id="rId74"/>
    <p:sldId id="314" r:id="rId75"/>
    <p:sldId id="315" r:id="rId76"/>
    <p:sldId id="318" r:id="rId77"/>
    <p:sldId id="427" r:id="rId78"/>
    <p:sldId id="428" r:id="rId79"/>
    <p:sldId id="400" r:id="rId80"/>
    <p:sldId id="399" r:id="rId81"/>
    <p:sldId id="402" r:id="rId82"/>
    <p:sldId id="320" r:id="rId83"/>
    <p:sldId id="327" r:id="rId84"/>
    <p:sldId id="403" r:id="rId85"/>
    <p:sldId id="319" r:id="rId86"/>
    <p:sldId id="325" r:id="rId87"/>
    <p:sldId id="323" r:id="rId88"/>
    <p:sldId id="326" r:id="rId89"/>
    <p:sldId id="322" r:id="rId90"/>
    <p:sldId id="330" r:id="rId91"/>
    <p:sldId id="321" r:id="rId92"/>
    <p:sldId id="412" r:id="rId93"/>
    <p:sldId id="332" r:id="rId94"/>
    <p:sldId id="342" r:id="rId95"/>
    <p:sldId id="419" r:id="rId96"/>
    <p:sldId id="344" r:id="rId97"/>
    <p:sldId id="343" r:id="rId98"/>
    <p:sldId id="413" r:id="rId99"/>
    <p:sldId id="414" r:id="rId100"/>
    <p:sldId id="415" r:id="rId101"/>
    <p:sldId id="345" r:id="rId102"/>
    <p:sldId id="348" r:id="rId103"/>
    <p:sldId id="349" r:id="rId104"/>
    <p:sldId id="346" r:id="rId105"/>
    <p:sldId id="404" r:id="rId106"/>
    <p:sldId id="420" r:id="rId107"/>
    <p:sldId id="405" r:id="rId108"/>
    <p:sldId id="406" r:id="rId109"/>
    <p:sldId id="408" r:id="rId110"/>
    <p:sldId id="350" r:id="rId111"/>
    <p:sldId id="364" r:id="rId112"/>
    <p:sldId id="352" r:id="rId113"/>
    <p:sldId id="416"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49" autoAdjust="0"/>
  </p:normalViewPr>
  <p:slideViewPr>
    <p:cSldViewPr snapToGrid="0">
      <p:cViewPr varScale="1">
        <p:scale>
          <a:sx n="72" d="100"/>
          <a:sy n="72" d="100"/>
        </p:scale>
        <p:origin x="552" y="72"/>
      </p:cViewPr>
      <p:guideLst/>
    </p:cSldViewPr>
  </p:slideViewPr>
  <p:notesTextViewPr>
    <p:cViewPr>
      <p:scale>
        <a:sx n="1" d="1"/>
        <a:sy n="1" d="1"/>
      </p:scale>
      <p:origin x="0" y="0"/>
    </p:cViewPr>
  </p:notesTextViewPr>
  <p:sorterViewPr>
    <p:cViewPr varScale="1">
      <p:scale>
        <a:sx n="100" d="100"/>
        <a:sy n="100" d="100"/>
      </p:scale>
      <p:origin x="0" y="-490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6BBAA-4307-461B-8593-C317923C1301}"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B9930-7881-4A0D-AE39-6320EB20DAFB}" type="slidenum">
              <a:rPr lang="en-US" smtClean="0"/>
              <a:t>‹#›</a:t>
            </a:fld>
            <a:endParaRPr lang="en-US"/>
          </a:p>
        </p:txBody>
      </p:sp>
    </p:spTree>
    <p:extLst>
      <p:ext uri="{BB962C8B-B14F-4D97-AF65-F5344CB8AC3E}">
        <p14:creationId xmlns:p14="http://schemas.microsoft.com/office/powerpoint/2010/main" val="283255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B9930-7881-4A0D-AE39-6320EB20DAFB}" type="slidenum">
              <a:rPr lang="en-US" smtClean="0"/>
              <a:t>7</a:t>
            </a:fld>
            <a:endParaRPr lang="en-US"/>
          </a:p>
        </p:txBody>
      </p:sp>
    </p:spTree>
    <p:extLst>
      <p:ext uri="{BB962C8B-B14F-4D97-AF65-F5344CB8AC3E}">
        <p14:creationId xmlns:p14="http://schemas.microsoft.com/office/powerpoint/2010/main" val="173079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232261-5899-4D55-A0EF-1ADE184D08EE}" type="slidenum">
              <a:rPr lang="en-US" altLang="en-US" smtClean="0">
                <a:solidFill>
                  <a:prstClr val="black"/>
                </a:solidFill>
              </a:rPr>
              <a:pPr>
                <a:spcBef>
                  <a:spcPct val="0"/>
                </a:spcBef>
              </a:pPr>
              <a:t>63</a:t>
            </a:fld>
            <a:endParaRPr lang="en-US" altLang="en-US" smtClean="0">
              <a:solidFill>
                <a:prstClr val="black"/>
              </a:solidFill>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258592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B9AF64-DFFA-49CE-817B-7FC42636C701}" type="slidenum">
              <a:rPr lang="en-US" altLang="en-US" smtClean="0">
                <a:solidFill>
                  <a:prstClr val="black"/>
                </a:solidFill>
              </a:rPr>
              <a:pPr>
                <a:spcBef>
                  <a:spcPct val="0"/>
                </a:spcBef>
              </a:pPr>
              <a:t>64</a:t>
            </a:fld>
            <a:endParaRPr lang="en-US" altLang="en-US" smtClean="0">
              <a:solidFill>
                <a:prstClr val="black"/>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535630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6BCFF4-DF2D-466D-9FB5-3FAC972D2386}" type="slidenum">
              <a:rPr lang="en-US" altLang="en-US" smtClean="0">
                <a:solidFill>
                  <a:prstClr val="black"/>
                </a:solidFill>
              </a:rPr>
              <a:pPr>
                <a:spcBef>
                  <a:spcPct val="0"/>
                </a:spcBef>
              </a:pPr>
              <a:t>65</a:t>
            </a:fld>
            <a:endParaRPr lang="en-US" altLang="en-US" smtClean="0">
              <a:solidFill>
                <a:prstClr val="black"/>
              </a:solidFill>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787046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06F23F-14B6-4543-B5A5-D9AC2AA99659}" type="slidenum">
              <a:rPr lang="en-US" altLang="en-US" smtClean="0">
                <a:solidFill>
                  <a:prstClr val="black"/>
                </a:solidFill>
              </a:rPr>
              <a:pPr>
                <a:spcBef>
                  <a:spcPct val="0"/>
                </a:spcBef>
              </a:pPr>
              <a:t>66</a:t>
            </a:fld>
            <a:endParaRPr lang="en-US" altLang="en-US" smtClean="0">
              <a:solidFill>
                <a:prstClr val="black"/>
              </a:solidFill>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597840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998E332-495F-47CC-84C1-5DD2ADBDDBF4}" type="slidenum">
              <a:rPr lang="en-US" altLang="en-US" smtClean="0">
                <a:solidFill>
                  <a:prstClr val="black"/>
                </a:solidFill>
              </a:rPr>
              <a:pPr>
                <a:spcBef>
                  <a:spcPct val="0"/>
                </a:spcBef>
              </a:pPr>
              <a:t>67</a:t>
            </a:fld>
            <a:endParaRPr lang="en-US" altLang="en-US" smtClean="0">
              <a:solidFill>
                <a:prstClr val="black"/>
              </a:solidFill>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57872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Black" panose="020B0A04020102020204" pitchFamily="34" charset="0"/>
              <a:ea typeface="Batang" panose="02030600000101010101" pitchFamily="18" charset="-127"/>
            </a:endParaRPr>
          </a:p>
        </p:txBody>
      </p:sp>
      <p:sp>
        <p:nvSpPr>
          <p:cNvPr id="4" name="Slide Number Placeholder 3"/>
          <p:cNvSpPr>
            <a:spLocks noGrp="1"/>
          </p:cNvSpPr>
          <p:nvPr>
            <p:ph type="sldNum" sz="quarter" idx="10"/>
          </p:nvPr>
        </p:nvSpPr>
        <p:spPr/>
        <p:txBody>
          <a:bodyPr/>
          <a:lstStyle/>
          <a:p>
            <a:fld id="{61CB9930-7881-4A0D-AE39-6320EB20DAFB}" type="slidenum">
              <a:rPr lang="en-US" smtClean="0"/>
              <a:t>82</a:t>
            </a:fld>
            <a:endParaRPr lang="en-US"/>
          </a:p>
        </p:txBody>
      </p:sp>
    </p:spTree>
    <p:extLst>
      <p:ext uri="{BB962C8B-B14F-4D97-AF65-F5344CB8AC3E}">
        <p14:creationId xmlns:p14="http://schemas.microsoft.com/office/powerpoint/2010/main" val="1623579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Rounded MT Bold" panose="020F0704030504030204" pitchFamily="34" charset="0"/>
                <a:ea typeface="Batang" panose="02030600000101010101" pitchFamily="18" charset="-127"/>
              </a:rPr>
              <a:t>For example, N/D-</a:t>
            </a:r>
            <a:r>
              <a:rPr lang="en-US" sz="1200" b="1" dirty="0" smtClean="0">
                <a:latin typeface="Arial Rounded MT Bold" panose="020F0704030504030204" pitchFamily="34" charset="0"/>
                <a:ea typeface="Times New Roman" panose="02020603050405020304" pitchFamily="18" charset="0"/>
              </a:rPr>
              <a:t>Impaired body functions related to severe headache as evidenced by joint pains, nausea and vomiting The specific goal-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1" baseline="0" dirty="0" smtClean="0">
                <a:latin typeface="Arial Rounded MT Bold" panose="020F0704030504030204" pitchFamily="34" charset="0"/>
                <a:ea typeface="Times New Roman" panose="02020603050405020304" pitchFamily="18" charset="0"/>
              </a:rPr>
              <a:t> </a:t>
            </a:r>
            <a:r>
              <a:rPr lang="en-US" sz="1200" b="1" i="1" baseline="0" dirty="0" smtClean="0">
                <a:latin typeface="Arial Rounded MT Bold" panose="020F0704030504030204" pitchFamily="34" charset="0"/>
                <a:ea typeface="Times New Roman" panose="02020603050405020304" pitchFamily="18" charset="0"/>
              </a:rPr>
              <a:t>the patient should have no headache within 2 hours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1" i="1" baseline="0" dirty="0" smtClean="0">
                <a:latin typeface="Arial Rounded MT Bold" panose="020F0704030504030204" pitchFamily="34" charset="0"/>
                <a:ea typeface="Times New Roman" panose="02020603050405020304" pitchFamily="18" charset="0"/>
              </a:rPr>
              <a:t>the patient should have joint pains at  scale of 0-5 within 2 hours.</a:t>
            </a:r>
            <a:endParaRPr lang="en-US" sz="1200" b="1" i="1" dirty="0" smtClean="0">
              <a:latin typeface="Arial Rounded MT Bold" panose="020F0704030504030204" pitchFamily="34" charset="0"/>
            </a:endParaRPr>
          </a:p>
          <a:p>
            <a:endParaRPr lang="en-US" dirty="0"/>
          </a:p>
        </p:txBody>
      </p:sp>
      <p:sp>
        <p:nvSpPr>
          <p:cNvPr id="4" name="Slide Number Placeholder 3"/>
          <p:cNvSpPr>
            <a:spLocks noGrp="1"/>
          </p:cNvSpPr>
          <p:nvPr>
            <p:ph type="sldNum" sz="quarter" idx="10"/>
          </p:nvPr>
        </p:nvSpPr>
        <p:spPr/>
        <p:txBody>
          <a:bodyPr/>
          <a:lstStyle/>
          <a:p>
            <a:fld id="{61CB9930-7881-4A0D-AE39-6320EB20DAFB}" type="slidenum">
              <a:rPr lang="en-US" smtClean="0"/>
              <a:t>84</a:t>
            </a:fld>
            <a:endParaRPr lang="en-US"/>
          </a:p>
        </p:txBody>
      </p:sp>
    </p:spTree>
    <p:extLst>
      <p:ext uri="{BB962C8B-B14F-4D97-AF65-F5344CB8AC3E}">
        <p14:creationId xmlns:p14="http://schemas.microsoft.com/office/powerpoint/2010/main" val="35323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B9930-7881-4A0D-AE39-6320EB20DAFB}" type="slidenum">
              <a:rPr lang="en-US" smtClean="0"/>
              <a:t>85</a:t>
            </a:fld>
            <a:endParaRPr lang="en-US"/>
          </a:p>
        </p:txBody>
      </p:sp>
    </p:spTree>
    <p:extLst>
      <p:ext uri="{BB962C8B-B14F-4D97-AF65-F5344CB8AC3E}">
        <p14:creationId xmlns:p14="http://schemas.microsoft.com/office/powerpoint/2010/main" val="3724645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Black" panose="020B0A04020102020204" pitchFamily="34" charset="0"/>
              </a:rPr>
              <a:t>For example</a:t>
            </a:r>
            <a:r>
              <a:rPr lang="en-US" dirty="0" smtClean="0"/>
              <a:t>;</a:t>
            </a:r>
            <a:r>
              <a:rPr lang="en-US" baseline="0" dirty="0" smtClean="0"/>
              <a:t> </a:t>
            </a:r>
            <a:r>
              <a:rPr lang="en-US" sz="1200" b="1" dirty="0" smtClean="0">
                <a:latin typeface="Arial Rounded MT Bold" panose="020F0704030504030204" pitchFamily="34" charset="0"/>
                <a:ea typeface="Batang" panose="02030600000101010101" pitchFamily="18" charset="-127"/>
              </a:rPr>
              <a:t>N/D-</a:t>
            </a:r>
            <a:r>
              <a:rPr lang="en-US" sz="1200" b="1" dirty="0" smtClean="0">
                <a:latin typeface="Arial Rounded MT Bold" panose="020F0704030504030204" pitchFamily="34" charset="0"/>
                <a:ea typeface="Times New Roman" panose="02020603050405020304" pitchFamily="18" charset="0"/>
              </a:rPr>
              <a:t>Impaired body functions related to severe headache as evidenced by joint pains, nausea and vomiting The specific goal-</a:t>
            </a:r>
            <a:r>
              <a:rPr lang="en-US" sz="1200" b="1" baseline="0" dirty="0" smtClean="0">
                <a:latin typeface="Arial Rounded MT Bold" panose="020F0704030504030204" pitchFamily="34" charset="0"/>
                <a:ea typeface="Times New Roman" panose="02020603050405020304" pitchFamily="18" charset="0"/>
              </a:rPr>
              <a:t> </a:t>
            </a:r>
            <a:r>
              <a:rPr lang="en-US" sz="1200" b="1" i="1" baseline="0" dirty="0" smtClean="0">
                <a:latin typeface="Arial Rounded MT Bold" panose="020F0704030504030204" pitchFamily="34" charset="0"/>
                <a:ea typeface="Times New Roman" panose="02020603050405020304" pitchFamily="18" charset="0"/>
              </a:rPr>
              <a:t>the patient should have no headache within 2 </a:t>
            </a:r>
            <a:r>
              <a:rPr lang="en-US" sz="1200" b="1" i="1" baseline="0" dirty="0" err="1" smtClean="0">
                <a:latin typeface="Arial Rounded MT Bold" panose="020F0704030504030204" pitchFamily="34" charset="0"/>
                <a:ea typeface="Times New Roman" panose="02020603050405020304" pitchFamily="18" charset="0"/>
              </a:rPr>
              <a:t>hrs</a:t>
            </a:r>
            <a:r>
              <a:rPr lang="en-US" sz="1200" b="1" i="1" baseline="0" dirty="0" smtClean="0">
                <a:latin typeface="Arial Rounded MT Bold" panose="020F0704030504030204" pitchFamily="34" charset="0"/>
                <a:ea typeface="Times New Roman" panose="02020603050405020304" pitchFamily="18"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baseline="0" dirty="0" smtClean="0">
                <a:latin typeface="Arial Rounded MT Bold" panose="020F0704030504030204" pitchFamily="34" charset="0"/>
                <a:ea typeface="Times New Roman" panose="02020603050405020304" pitchFamily="18" charset="0"/>
              </a:rPr>
              <a:t>The patient should have joint pains at  scale of 0-5 within 2 hours.</a:t>
            </a:r>
            <a:endParaRPr lang="en-US" sz="1200" b="1" i="1" dirty="0" smtClean="0">
              <a:latin typeface="Arial Rounded MT Bold" panose="020F0704030504030204" pitchFamily="34" charset="0"/>
            </a:endParaRPr>
          </a:p>
          <a:p>
            <a:endParaRPr lang="en-US" dirty="0"/>
          </a:p>
        </p:txBody>
      </p:sp>
      <p:sp>
        <p:nvSpPr>
          <p:cNvPr id="4" name="Slide Number Placeholder 3"/>
          <p:cNvSpPr>
            <a:spLocks noGrp="1"/>
          </p:cNvSpPr>
          <p:nvPr>
            <p:ph type="sldNum" sz="quarter" idx="10"/>
          </p:nvPr>
        </p:nvSpPr>
        <p:spPr/>
        <p:txBody>
          <a:bodyPr/>
          <a:lstStyle/>
          <a:p>
            <a:fld id="{61CB9930-7881-4A0D-AE39-6320EB20DAFB}" type="slidenum">
              <a:rPr lang="en-US" smtClean="0"/>
              <a:t>87</a:t>
            </a:fld>
            <a:endParaRPr lang="en-US"/>
          </a:p>
        </p:txBody>
      </p:sp>
    </p:spTree>
    <p:extLst>
      <p:ext uri="{BB962C8B-B14F-4D97-AF65-F5344CB8AC3E}">
        <p14:creationId xmlns:p14="http://schemas.microsoft.com/office/powerpoint/2010/main" val="3369077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smtClean="0">
                <a:latin typeface="Arial Black" panose="020B0A04020102020204" pitchFamily="34" charset="0"/>
              </a:rPr>
              <a:t>What is </a:t>
            </a:r>
            <a:r>
              <a:rPr lang="en-US" sz="4000" baseline="0" dirty="0" smtClean="0">
                <a:latin typeface="Arial Black" panose="020B0A04020102020204" pitchFamily="34" charset="0"/>
              </a:rPr>
              <a:t>the perceived </a:t>
            </a:r>
            <a:r>
              <a:rPr lang="en-US" sz="4000" b="1" baseline="0" dirty="0" smtClean="0">
                <a:latin typeface="Arial Black" panose="020B0A04020102020204" pitchFamily="34" charset="0"/>
              </a:rPr>
              <a:t>Medical diagnosis </a:t>
            </a:r>
            <a:r>
              <a:rPr lang="en-US" sz="4000" baseline="0" dirty="0" smtClean="0">
                <a:latin typeface="Arial Black" panose="020B0A04020102020204" pitchFamily="34" charset="0"/>
              </a:rPr>
              <a:t>in the above  nursing diagnosis? </a:t>
            </a:r>
            <a:r>
              <a:rPr lang="en-US" sz="4000" b="1" baseline="0" dirty="0" smtClean="0">
                <a:latin typeface="Arial Black" panose="020B0A04020102020204" pitchFamily="34" charset="0"/>
              </a:rPr>
              <a:t>What are the expected care outcomes? Are they achievable? Are they realistic and are they timed ( time bound). Therefore the set goals/ outcome must be SMART</a:t>
            </a:r>
            <a:endParaRPr lang="en-US" sz="4000" b="1" dirty="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61CB9930-7881-4A0D-AE39-6320EB20DAFB}" type="slidenum">
              <a:rPr lang="en-US" smtClean="0"/>
              <a:t>89</a:t>
            </a:fld>
            <a:endParaRPr lang="en-US"/>
          </a:p>
        </p:txBody>
      </p:sp>
    </p:spTree>
    <p:extLst>
      <p:ext uri="{BB962C8B-B14F-4D97-AF65-F5344CB8AC3E}">
        <p14:creationId xmlns:p14="http://schemas.microsoft.com/office/powerpoint/2010/main" val="70305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B9930-7881-4A0D-AE39-6320EB20DAFB}" type="slidenum">
              <a:rPr lang="en-US" smtClean="0"/>
              <a:t>14</a:t>
            </a:fld>
            <a:endParaRPr lang="en-US"/>
          </a:p>
        </p:txBody>
      </p:sp>
    </p:spTree>
    <p:extLst>
      <p:ext uri="{BB962C8B-B14F-4D97-AF65-F5344CB8AC3E}">
        <p14:creationId xmlns:p14="http://schemas.microsoft.com/office/powerpoint/2010/main" val="3161482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auto" latinLnBrk="0" hangingPunct="1">
              <a:lnSpc>
                <a:spcPct val="100000"/>
              </a:lnSpc>
              <a:spcBef>
                <a:spcPct val="0"/>
              </a:spcBef>
              <a:spcAft>
                <a:spcPts val="0"/>
              </a:spcAft>
              <a:buClrTx/>
              <a:buSzTx/>
              <a:buFontTx/>
              <a:buNone/>
              <a:tabLst/>
              <a:defRPr/>
            </a:pPr>
            <a:r>
              <a:rPr lang="en-US" altLang="en-US" sz="4000" b="1" u="sng" dirty="0" smtClean="0">
                <a:latin typeface="Arial" panose="020B0604020202020204" pitchFamily="34" charset="0"/>
                <a:cs typeface="Arial" panose="020B0604020202020204" pitchFamily="34" charset="0"/>
              </a:rPr>
              <a:t>Independent nursing interventions</a:t>
            </a:r>
            <a:r>
              <a:rPr lang="en-US" altLang="en-US" sz="4000" b="1" dirty="0" smtClean="0">
                <a:latin typeface="Arial" panose="020B0604020202020204" pitchFamily="34" charset="0"/>
                <a:cs typeface="Arial" panose="020B0604020202020204" pitchFamily="34" charset="0"/>
              </a:rPr>
              <a:t>:</a:t>
            </a:r>
            <a:r>
              <a:rPr lang="en-US" altLang="en-US" sz="4000" b="1" baseline="0" dirty="0" smtClean="0">
                <a:latin typeface="Arial" panose="020B0604020202020204" pitchFamily="34" charset="0"/>
                <a:cs typeface="Arial" panose="020B0604020202020204" pitchFamily="34" charset="0"/>
              </a:rPr>
              <a:t> </a:t>
            </a:r>
            <a:r>
              <a:rPr lang="en-US" altLang="en-US" sz="3600" b="1" dirty="0" smtClean="0">
                <a:latin typeface="Arial" panose="020B0604020202020204" pitchFamily="34" charset="0"/>
                <a:cs typeface="Arial" panose="020B0604020202020204" pitchFamily="34" charset="0"/>
              </a:rPr>
              <a:t>No order needed such as, </a:t>
            </a:r>
            <a:r>
              <a:rPr lang="en-US" altLang="en-US" sz="3200" b="1" dirty="0" smtClean="0">
                <a:latin typeface="Arial" panose="020B0604020202020204" pitchFamily="34" charset="0"/>
                <a:cs typeface="Arial" panose="020B0604020202020204" pitchFamily="34" charset="0"/>
              </a:rPr>
              <a:t>Elevate edematous legs, Listening to patient’s complaints </a:t>
            </a:r>
            <a:r>
              <a:rPr lang="en-US" altLang="en-US" sz="3200" b="1" dirty="0" err="1" smtClean="0">
                <a:latin typeface="Arial" panose="020B0604020202020204" pitchFamily="34" charset="0"/>
                <a:cs typeface="Arial" panose="020B0604020202020204" pitchFamily="34" charset="0"/>
              </a:rPr>
              <a:t>eg</a:t>
            </a:r>
            <a:r>
              <a:rPr lang="en-US" altLang="en-US" sz="3200" b="1" dirty="0" smtClean="0">
                <a:latin typeface="Arial" panose="020B0604020202020204" pitchFamily="34" charset="0"/>
                <a:cs typeface="Arial" panose="020B0604020202020204" pitchFamily="34" charset="0"/>
              </a:rPr>
              <a:t>. position</a:t>
            </a:r>
          </a:p>
          <a:p>
            <a:pPr lvl="1" eaLnBrk="1" hangingPunct="1">
              <a:spcBef>
                <a:spcPct val="0"/>
              </a:spcBef>
            </a:pPr>
            <a:r>
              <a:rPr lang="en-US" altLang="en-US" sz="4000" b="1" u="sng" dirty="0" smtClean="0">
                <a:latin typeface="Arial" panose="020B0604020202020204" pitchFamily="34" charset="0"/>
                <a:cs typeface="Arial" panose="020B0604020202020204" pitchFamily="34" charset="0"/>
              </a:rPr>
              <a:t>Interdependent nursing interventions</a:t>
            </a:r>
            <a:r>
              <a:rPr lang="en-US" altLang="en-US" sz="4000" b="1" dirty="0" smtClean="0">
                <a:latin typeface="Arial" panose="020B0604020202020204" pitchFamily="34" charset="0"/>
                <a:cs typeface="Arial" panose="020B0604020202020204" pitchFamily="34" charset="0"/>
              </a:rPr>
              <a:t>: </a:t>
            </a:r>
            <a:r>
              <a:rPr lang="en-US" altLang="en-US" sz="3600" b="1" dirty="0" smtClean="0">
                <a:latin typeface="Arial" panose="020B0604020202020204" pitchFamily="34" charset="0"/>
                <a:cs typeface="Arial" panose="020B0604020202020204" pitchFamily="34" charset="0"/>
              </a:rPr>
              <a:t>In conjunction with an interdisciplinary team member</a:t>
            </a:r>
            <a:r>
              <a:rPr lang="en-US" altLang="en-US" sz="3600" b="1" baseline="0" dirty="0" smtClean="0">
                <a:latin typeface="Arial" panose="020B0604020202020204" pitchFamily="34" charset="0"/>
                <a:cs typeface="Arial" panose="020B0604020202020204" pitchFamily="34" charset="0"/>
              </a:rPr>
              <a:t> such as; </a:t>
            </a:r>
            <a:r>
              <a:rPr lang="en-US" altLang="en-US" sz="3200" b="1" dirty="0" smtClean="0">
                <a:latin typeface="Arial" panose="020B0604020202020204" pitchFamily="34" charset="0"/>
                <a:cs typeface="Arial" panose="020B0604020202020204" pitchFamily="34" charset="0"/>
              </a:rPr>
              <a:t>Assist client with physical therapy exercises</a:t>
            </a:r>
          </a:p>
          <a:p>
            <a:pPr lvl="1" eaLnBrk="1" hangingPunct="1">
              <a:spcBef>
                <a:spcPct val="0"/>
              </a:spcBef>
            </a:pPr>
            <a:r>
              <a:rPr lang="en-US" altLang="en-US" sz="4000" b="1" dirty="0" smtClean="0">
                <a:latin typeface="Arial" panose="020B0604020202020204" pitchFamily="34" charset="0"/>
                <a:cs typeface="Arial" panose="020B0604020202020204" pitchFamily="34" charset="0"/>
              </a:rPr>
              <a:t>Dependent nursing interventions</a:t>
            </a:r>
            <a:r>
              <a:rPr lang="en-US" altLang="en-US" sz="4000" b="1" baseline="0" dirty="0" smtClean="0">
                <a:latin typeface="Arial" panose="020B0604020202020204" pitchFamily="34" charset="0"/>
                <a:cs typeface="Arial" panose="020B0604020202020204" pitchFamily="34" charset="0"/>
              </a:rPr>
              <a:t> this </a:t>
            </a:r>
            <a:r>
              <a:rPr lang="en-US" altLang="en-US" sz="3600" b="1" u="sng" dirty="0" smtClean="0">
                <a:latin typeface="Arial" panose="020B0604020202020204" pitchFamily="34" charset="0"/>
                <a:cs typeface="Arial" panose="020B0604020202020204" pitchFamily="34" charset="0"/>
              </a:rPr>
              <a:t>Require an order</a:t>
            </a:r>
            <a:r>
              <a:rPr lang="en-US" altLang="en-US" sz="3600" b="1" u="sng" baseline="0" dirty="0" smtClean="0">
                <a:latin typeface="Arial" panose="020B0604020202020204" pitchFamily="34" charset="0"/>
                <a:cs typeface="Arial" panose="020B0604020202020204" pitchFamily="34" charset="0"/>
              </a:rPr>
              <a:t> </a:t>
            </a:r>
            <a:r>
              <a:rPr lang="en-US" altLang="en-US" sz="3200" b="1" u="sng" dirty="0" smtClean="0">
                <a:latin typeface="Arial" panose="020B0604020202020204" pitchFamily="34" charset="0"/>
                <a:cs typeface="Arial" panose="020B0604020202020204" pitchFamily="34" charset="0"/>
              </a:rPr>
              <a:t>Administering of medications</a:t>
            </a:r>
          </a:p>
          <a:p>
            <a:pPr eaLnBrk="1" hangingPunct="1">
              <a:spcBef>
                <a:spcPct val="0"/>
              </a:spcBef>
            </a:pPr>
            <a:endParaRPr lang="en-US" altLang="en-US" sz="2000" b="1" dirty="0" smtClean="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BAB586-BCF9-4768-B8FA-293039390CBA}" type="slidenum">
              <a:rPr lang="en-US" altLang="en-US" smtClean="0">
                <a:solidFill>
                  <a:prstClr val="black"/>
                </a:solidFill>
              </a:rPr>
              <a:pPr>
                <a:spcBef>
                  <a:spcPct val="0"/>
                </a:spcBef>
              </a:pPr>
              <a:t>90</a:t>
            </a:fld>
            <a:endParaRPr lang="en-US" altLang="en-US" smtClean="0">
              <a:solidFill>
                <a:prstClr val="black"/>
              </a:solidFill>
            </a:endParaRPr>
          </a:p>
        </p:txBody>
      </p:sp>
    </p:spTree>
    <p:extLst>
      <p:ext uri="{BB962C8B-B14F-4D97-AF65-F5344CB8AC3E}">
        <p14:creationId xmlns:p14="http://schemas.microsoft.com/office/powerpoint/2010/main" val="3904590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smtClean="0">
                <a:solidFill>
                  <a:schemeClr val="tx1"/>
                </a:solidFill>
                <a:effectLst/>
                <a:latin typeface="Arial" panose="020B0604020202020204" pitchFamily="34" charset="0"/>
                <a:ea typeface="+mn-ea"/>
                <a:cs typeface="Arial" panose="020B0604020202020204" pitchFamily="34" charset="0"/>
              </a:rPr>
              <a:t>Mechanism of Action of </a:t>
            </a:r>
            <a:r>
              <a:rPr lang="en-US" sz="1600" b="1" i="0" kern="1200" dirty="0" smtClean="0">
                <a:solidFill>
                  <a:schemeClr val="tx1"/>
                </a:solidFill>
                <a:effectLst/>
                <a:latin typeface="Arial" panose="020B0604020202020204" pitchFamily="34" charset="0"/>
                <a:ea typeface="+mn-ea"/>
                <a:cs typeface="Arial" panose="020B0604020202020204" pitchFamily="34" charset="0"/>
              </a:rPr>
              <a:t>Cephalexin</a:t>
            </a:r>
            <a:r>
              <a:rPr lang="en-US" sz="1600" b="0" i="0" kern="1200" dirty="0" smtClean="0">
                <a:solidFill>
                  <a:schemeClr val="tx1"/>
                </a:solidFill>
                <a:effectLst/>
                <a:latin typeface="Arial" panose="020B0604020202020204" pitchFamily="34" charset="0"/>
                <a:ea typeface="+mn-ea"/>
                <a:cs typeface="Arial" panose="020B0604020202020204" pitchFamily="34" charset="0"/>
              </a:rPr>
              <a:t> is a bactericidal agent that acts by the inhibition of bacterial cell-wall synthesis.</a:t>
            </a:r>
          </a:p>
          <a:p>
            <a:r>
              <a:rPr lang="en-US" sz="1200" b="0" i="0" kern="1200" dirty="0" smtClean="0">
                <a:solidFill>
                  <a:schemeClr val="tx1"/>
                </a:solidFill>
                <a:effectLst/>
                <a:latin typeface="+mn-lt"/>
                <a:ea typeface="+mn-ea"/>
                <a:cs typeface="+mn-cs"/>
              </a:rPr>
              <a:t>Cephalexin is a cephalosporin group of antibiotic , it begins to kill the bacteria causing a skin </a:t>
            </a:r>
            <a:r>
              <a:rPr lang="en-US" sz="1200" b="1" i="0" kern="1200" dirty="0" smtClean="0">
                <a:solidFill>
                  <a:schemeClr val="tx1"/>
                </a:solidFill>
                <a:effectLst/>
                <a:latin typeface="+mn-lt"/>
                <a:ea typeface="+mn-ea"/>
                <a:cs typeface="+mn-cs"/>
              </a:rPr>
              <a:t>infection</a:t>
            </a:r>
            <a:r>
              <a:rPr lang="en-US" sz="1200" b="0" i="0" kern="1200" dirty="0" smtClean="0">
                <a:solidFill>
                  <a:schemeClr val="tx1"/>
                </a:solidFill>
                <a:effectLst/>
                <a:latin typeface="+mn-lt"/>
                <a:ea typeface="+mn-ea"/>
                <a:cs typeface="+mn-cs"/>
              </a:rPr>
              <a:t> very quickly. However, you may not notice the skin </a:t>
            </a:r>
            <a:r>
              <a:rPr lang="en-US" sz="1200" b="1" i="0" kern="1200" dirty="0" smtClean="0">
                <a:solidFill>
                  <a:schemeClr val="tx1"/>
                </a:solidFill>
                <a:effectLst/>
                <a:latin typeface="+mn-lt"/>
                <a:ea typeface="+mn-ea"/>
                <a:cs typeface="+mn-cs"/>
              </a:rPr>
              <a:t>infection</a:t>
            </a:r>
            <a:r>
              <a:rPr lang="en-US" sz="1200" b="0" i="0" kern="1200" dirty="0" smtClean="0">
                <a:solidFill>
                  <a:schemeClr val="tx1"/>
                </a:solidFill>
                <a:effectLst/>
                <a:latin typeface="+mn-lt"/>
                <a:ea typeface="+mn-ea"/>
                <a:cs typeface="+mn-cs"/>
              </a:rPr>
              <a:t> improving for 2 to 3 days. Follow the directions on your cephalexin medication bottle—and finish all doses of cephalexin, even after the skin </a:t>
            </a:r>
            <a:r>
              <a:rPr lang="en-US" sz="1200" b="1" i="0" kern="1200" dirty="0" smtClean="0">
                <a:solidFill>
                  <a:schemeClr val="tx1"/>
                </a:solidFill>
                <a:effectLst/>
                <a:latin typeface="+mn-lt"/>
                <a:ea typeface="+mn-ea"/>
                <a:cs typeface="+mn-cs"/>
              </a:rPr>
              <a:t>infection</a:t>
            </a:r>
            <a:r>
              <a:rPr lang="en-US" sz="1200" b="0" i="0" kern="1200" dirty="0" smtClean="0">
                <a:solidFill>
                  <a:schemeClr val="tx1"/>
                </a:solidFill>
                <a:effectLst/>
                <a:latin typeface="+mn-lt"/>
                <a:ea typeface="+mn-ea"/>
                <a:cs typeface="+mn-cs"/>
              </a:rPr>
              <a:t> looks and feels better. Response and </a:t>
            </a:r>
            <a:r>
              <a:rPr lang="en-US" sz="1200" b="1" i="0" kern="1200" dirty="0" smtClean="0">
                <a:solidFill>
                  <a:schemeClr val="tx1"/>
                </a:solidFill>
                <a:effectLst/>
                <a:latin typeface="+mn-lt"/>
                <a:ea typeface="+mn-ea"/>
                <a:cs typeface="+mn-cs"/>
              </a:rPr>
              <a:t>Effectiveness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Peak </a:t>
            </a:r>
            <a:r>
              <a:rPr lang="en-US" sz="1200" b="1" i="0" kern="1200" dirty="0" smtClean="0">
                <a:solidFill>
                  <a:schemeClr val="tx1"/>
                </a:solidFill>
                <a:effectLst/>
                <a:latin typeface="+mn-lt"/>
                <a:ea typeface="+mn-ea"/>
                <a:cs typeface="+mn-cs"/>
              </a:rPr>
              <a:t>concentrations</a:t>
            </a:r>
            <a:r>
              <a:rPr lang="en-US" sz="1200" b="0" i="0" kern="1200" dirty="0" smtClean="0">
                <a:solidFill>
                  <a:schemeClr val="tx1"/>
                </a:solidFill>
                <a:effectLst/>
                <a:latin typeface="+mn-lt"/>
                <a:ea typeface="+mn-ea"/>
                <a:cs typeface="+mn-cs"/>
              </a:rPr>
              <a:t> of </a:t>
            </a:r>
            <a:r>
              <a:rPr lang="en-US" sz="1200" b="1" i="0" kern="1200" dirty="0" smtClean="0">
                <a:solidFill>
                  <a:schemeClr val="tx1"/>
                </a:solidFill>
                <a:effectLst/>
                <a:latin typeface="+mn-lt"/>
                <a:ea typeface="+mn-ea"/>
                <a:cs typeface="+mn-cs"/>
              </a:rPr>
              <a:t>cephalexin are</a:t>
            </a:r>
            <a:r>
              <a:rPr lang="en-US" sz="1200" b="0" i="0" kern="1200" dirty="0" smtClean="0">
                <a:solidFill>
                  <a:schemeClr val="tx1"/>
                </a:solidFill>
                <a:effectLst/>
                <a:latin typeface="+mn-lt"/>
                <a:ea typeface="+mn-ea"/>
                <a:cs typeface="+mn-cs"/>
              </a:rPr>
              <a:t> reached one hour after dosing; however, it may </a:t>
            </a:r>
            <a:r>
              <a:rPr lang="en-US" sz="1200" b="1" i="0" kern="1200" dirty="0" smtClean="0">
                <a:solidFill>
                  <a:schemeClr val="tx1"/>
                </a:solidFill>
                <a:effectLst/>
                <a:latin typeface="+mn-lt"/>
                <a:ea typeface="+mn-ea"/>
                <a:cs typeface="+mn-cs"/>
              </a:rPr>
              <a:t>take</a:t>
            </a:r>
            <a:r>
              <a:rPr lang="en-US" sz="1200" b="0" i="0" kern="1200" dirty="0" smtClean="0">
                <a:solidFill>
                  <a:schemeClr val="tx1"/>
                </a:solidFill>
                <a:effectLst/>
                <a:latin typeface="+mn-lt"/>
                <a:ea typeface="+mn-ea"/>
                <a:cs typeface="+mn-cs"/>
              </a:rPr>
              <a:t> up to 48 hours before infection-related symptoms start to abate.</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1CB9930-7881-4A0D-AE39-6320EB20DAFB}" type="slidenum">
              <a:rPr lang="en-US" smtClean="0"/>
              <a:t>91</a:t>
            </a:fld>
            <a:endParaRPr lang="en-US"/>
          </a:p>
        </p:txBody>
      </p:sp>
    </p:spTree>
    <p:extLst>
      <p:ext uri="{BB962C8B-B14F-4D97-AF65-F5344CB8AC3E}">
        <p14:creationId xmlns:p14="http://schemas.microsoft.com/office/powerpoint/2010/main" val="2779615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What is the  scientific rationale behind giving oxygen therapy to a patient?</a:t>
            </a:r>
          </a:p>
          <a:p>
            <a:r>
              <a:rPr lang="en-US" sz="1200" b="0" i="0" kern="1200" dirty="0" smtClean="0">
                <a:solidFill>
                  <a:schemeClr val="tx1"/>
                </a:solidFill>
                <a:effectLst/>
                <a:latin typeface="+mn-lt"/>
                <a:ea typeface="+mn-ea"/>
                <a:cs typeface="+mn-cs"/>
              </a:rPr>
              <a:t>The primary goal </a:t>
            </a:r>
            <a:r>
              <a:rPr lang="en-US" sz="1200" b="1" i="0" kern="1200" dirty="0" smtClean="0">
                <a:solidFill>
                  <a:schemeClr val="tx1"/>
                </a:solidFill>
                <a:effectLst/>
                <a:latin typeface="+mn-lt"/>
                <a:ea typeface="+mn-ea"/>
                <a:cs typeface="+mn-cs"/>
              </a:rPr>
              <a:t>of oxygen therapy</a:t>
            </a:r>
            <a:r>
              <a:rPr lang="en-US" sz="1200" b="0" i="0" kern="1200" dirty="0" smtClean="0">
                <a:solidFill>
                  <a:schemeClr val="tx1"/>
                </a:solidFill>
                <a:effectLst/>
                <a:latin typeface="+mn-lt"/>
                <a:ea typeface="+mn-ea"/>
                <a:cs typeface="+mn-cs"/>
              </a:rPr>
              <a:t> is to correct alveolar and/or tissue hypoxia. Therefore, any disorder causing hypoxia is a potential indication </a:t>
            </a:r>
            <a:r>
              <a:rPr lang="en-US" sz="1200" b="1" i="0" kern="1200" dirty="0" smtClean="0">
                <a:solidFill>
                  <a:schemeClr val="tx1"/>
                </a:solidFill>
                <a:effectLst/>
                <a:latin typeface="+mn-lt"/>
                <a:ea typeface="+mn-ea"/>
                <a:cs typeface="+mn-cs"/>
              </a:rPr>
              <a:t>for oxygen</a:t>
            </a:r>
            <a:r>
              <a:rPr lang="en-US" sz="1200" b="0" i="0" kern="1200" dirty="0" smtClean="0">
                <a:solidFill>
                  <a:schemeClr val="tx1"/>
                </a:solidFill>
                <a:effectLst/>
                <a:latin typeface="+mn-lt"/>
                <a:ea typeface="+mn-ea"/>
                <a:cs typeface="+mn-cs"/>
              </a:rPr>
              <a:t> administration. </a:t>
            </a:r>
            <a:endParaRPr lang="en-US" dirty="0"/>
          </a:p>
        </p:txBody>
      </p:sp>
      <p:sp>
        <p:nvSpPr>
          <p:cNvPr id="4" name="Slide Number Placeholder 3"/>
          <p:cNvSpPr>
            <a:spLocks noGrp="1"/>
          </p:cNvSpPr>
          <p:nvPr>
            <p:ph type="sldNum" sz="quarter" idx="10"/>
          </p:nvPr>
        </p:nvSpPr>
        <p:spPr/>
        <p:txBody>
          <a:bodyPr/>
          <a:lstStyle/>
          <a:p>
            <a:fld id="{61CB9930-7881-4A0D-AE39-6320EB20DAFB}" type="slidenum">
              <a:rPr lang="en-US" smtClean="0"/>
              <a:t>100</a:t>
            </a:fld>
            <a:endParaRPr lang="en-US"/>
          </a:p>
        </p:txBody>
      </p:sp>
    </p:spTree>
    <p:extLst>
      <p:ext uri="{BB962C8B-B14F-4D97-AF65-F5344CB8AC3E}">
        <p14:creationId xmlns:p14="http://schemas.microsoft.com/office/powerpoint/2010/main" val="82705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r>
              <a:rPr lang="en-US" dirty="0" smtClean="0"/>
              <a:t>Factors that may affect the outcome of the implemented care include; </a:t>
            </a:r>
            <a:r>
              <a:rPr lang="en-US" altLang="en-US" sz="1400" b="1" dirty="0" smtClean="0">
                <a:latin typeface="Arial" panose="020B0604020202020204" pitchFamily="34" charset="0"/>
                <a:cs typeface="Arial" panose="020B0604020202020204" pitchFamily="34" charset="0"/>
              </a:rPr>
              <a:t>Maintain individuality of care plan</a:t>
            </a:r>
            <a:r>
              <a:rPr lang="en-US" altLang="en-US" sz="1400" b="1" baseline="0" dirty="0" smtClean="0">
                <a:latin typeface="Arial" panose="020B0604020202020204" pitchFamily="34" charset="0"/>
                <a:cs typeface="Arial" panose="020B0604020202020204" pitchFamily="34" charset="0"/>
              </a:rPr>
              <a:t> is key to success. A</a:t>
            </a:r>
            <a:r>
              <a:rPr lang="en-US" altLang="en-US" sz="1400" b="1" dirty="0" smtClean="0">
                <a:latin typeface="Arial" panose="020B0604020202020204" pitchFamily="34" charset="0"/>
                <a:cs typeface="Arial" panose="020B0604020202020204" pitchFamily="34" charset="0"/>
              </a:rPr>
              <a:t>sk your</a:t>
            </a:r>
            <a:r>
              <a:rPr lang="en-US" altLang="en-US" sz="1400" b="1" baseline="0" dirty="0" smtClean="0">
                <a:latin typeface="Arial" panose="020B0604020202020204" pitchFamily="34" charset="0"/>
                <a:cs typeface="Arial" panose="020B0604020202020204" pitchFamily="34" charset="0"/>
              </a:rPr>
              <a:t> </a:t>
            </a:r>
            <a:r>
              <a:rPr lang="en-US" altLang="en-US" sz="1400" b="1" dirty="0" smtClean="0">
                <a:latin typeface="Arial" panose="020B0604020202020204" pitchFamily="34" charset="0"/>
                <a:cs typeface="Arial" panose="020B0604020202020204" pitchFamily="34" charset="0"/>
              </a:rPr>
              <a:t>self these</a:t>
            </a:r>
            <a:r>
              <a:rPr lang="en-US" altLang="en-US" sz="1400" b="1" baseline="0" dirty="0" smtClean="0">
                <a:latin typeface="Arial" panose="020B0604020202020204" pitchFamily="34" charset="0"/>
                <a:cs typeface="Arial" panose="020B0604020202020204" pitchFamily="34" charset="0"/>
              </a:rPr>
              <a:t> questions;</a:t>
            </a:r>
            <a:endParaRPr lang="en-US" altLang="en-US" sz="1400" b="1" dirty="0" smtClean="0">
              <a:latin typeface="Arial" panose="020B0604020202020204" pitchFamily="34" charset="0"/>
              <a:cs typeface="Arial" panose="020B0604020202020204" pitchFamily="34" charset="0"/>
            </a:endParaRPr>
          </a:p>
          <a:p>
            <a:pPr marL="457200" indent="-457200">
              <a:buNone/>
            </a:pP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1</a:t>
            </a:r>
            <a:r>
              <a:rPr lang="en-US" altLang="en-US" dirty="0" smtClean="0">
                <a:latin typeface="Arial" panose="020B0604020202020204" pitchFamily="34" charset="0"/>
                <a:cs typeface="Arial" panose="020B0604020202020204" pitchFamily="34" charset="0"/>
              </a:rPr>
              <a:t>. Is the plan realistic for the client?</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2. </a:t>
            </a:r>
            <a:r>
              <a:rPr lang="en-US" altLang="en-US" dirty="0" smtClean="0">
                <a:latin typeface="Arial" panose="020B0604020202020204" pitchFamily="34" charset="0"/>
                <a:cs typeface="Arial" panose="020B0604020202020204" pitchFamily="34" charset="0"/>
              </a:rPr>
              <a:t>Is the plan appropriate at the time for this particular client?</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3. </a:t>
            </a:r>
            <a:r>
              <a:rPr lang="en-US" altLang="en-US" dirty="0" smtClean="0">
                <a:latin typeface="Arial" panose="020B0604020202020204" pitchFamily="34" charset="0"/>
                <a:cs typeface="Arial" panose="020B0604020202020204" pitchFamily="34" charset="0"/>
              </a:rPr>
              <a:t>Were changes made in the plan when needed?</a:t>
            </a:r>
          </a:p>
          <a:p>
            <a:pPr marL="457200" indent="-457200">
              <a:buNone/>
            </a:pP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 4</a:t>
            </a:r>
            <a:r>
              <a:rPr lang="en-US" altLang="en-US" dirty="0" smtClean="0">
                <a:latin typeface="Arial" panose="020B0604020202020204" pitchFamily="34" charset="0"/>
                <a:cs typeface="Arial" panose="020B0604020202020204" pitchFamily="34" charset="0"/>
              </a:rPr>
              <a:t>. How does the client feel about the plan</a:t>
            </a:r>
            <a:endParaRPr lang="en-US" dirty="0"/>
          </a:p>
        </p:txBody>
      </p:sp>
      <p:sp>
        <p:nvSpPr>
          <p:cNvPr id="4" name="Slide Number Placeholder 3"/>
          <p:cNvSpPr>
            <a:spLocks noGrp="1"/>
          </p:cNvSpPr>
          <p:nvPr>
            <p:ph type="sldNum" sz="quarter" idx="10"/>
          </p:nvPr>
        </p:nvSpPr>
        <p:spPr/>
        <p:txBody>
          <a:bodyPr/>
          <a:lstStyle/>
          <a:p>
            <a:fld id="{61CB9930-7881-4A0D-AE39-6320EB20DAFB}" type="slidenum">
              <a:rPr lang="en-US" smtClean="0"/>
              <a:t>104</a:t>
            </a:fld>
            <a:endParaRPr lang="en-US"/>
          </a:p>
        </p:txBody>
      </p:sp>
    </p:spTree>
    <p:extLst>
      <p:ext uri="{BB962C8B-B14F-4D97-AF65-F5344CB8AC3E}">
        <p14:creationId xmlns:p14="http://schemas.microsoft.com/office/powerpoint/2010/main" val="3552158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479DD3-3DED-4052-9FA3-12DD9617B230}" type="slidenum">
              <a:rPr lang="en-US" altLang="en-US" smtClean="0">
                <a:solidFill>
                  <a:prstClr val="black"/>
                </a:solidFill>
              </a:rPr>
              <a:pPr>
                <a:spcBef>
                  <a:spcPct val="0"/>
                </a:spcBef>
              </a:pPr>
              <a:t>105</a:t>
            </a:fld>
            <a:endParaRPr lang="en-US" altLang="en-US" smtClean="0">
              <a:solidFill>
                <a:prstClr val="black"/>
              </a:solidFill>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670500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881A4F-7CC8-4BCA-89D1-D5D9067085D1}" type="slidenum">
              <a:rPr lang="en-US" altLang="en-US" smtClean="0">
                <a:solidFill>
                  <a:prstClr val="black"/>
                </a:solidFill>
              </a:rPr>
              <a:pPr>
                <a:spcBef>
                  <a:spcPct val="0"/>
                </a:spcBef>
              </a:pPr>
              <a:t>107</a:t>
            </a:fld>
            <a:endParaRPr lang="en-US" altLang="en-US" smtClean="0">
              <a:solidFill>
                <a:prstClr val="black"/>
              </a:solidFill>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898617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106D4B-92FF-405F-873D-A8832B815C70}" type="slidenum">
              <a:rPr lang="en-US" altLang="en-US" smtClean="0">
                <a:solidFill>
                  <a:prstClr val="black"/>
                </a:solidFill>
              </a:rPr>
              <a:pPr>
                <a:spcBef>
                  <a:spcPct val="0"/>
                </a:spcBef>
              </a:pPr>
              <a:t>108</a:t>
            </a:fld>
            <a:endParaRPr lang="en-US" altLang="en-US" smtClean="0">
              <a:solidFill>
                <a:prstClr val="black"/>
              </a:solidFill>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68183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US" altLang="en-US" sz="2500" b="0" i="0" u="none" strike="noStrike" kern="1200" cap="none" spc="0" normalizeH="0" baseline="0" noProof="0" dirty="0" smtClean="0">
                <a:ln>
                  <a:noFill/>
                </a:ln>
                <a:solidFill>
                  <a:prstClr val="black"/>
                </a:solidFill>
                <a:effectLst/>
                <a:uLnTx/>
                <a:uFillTx/>
                <a:latin typeface="+mn-lt"/>
              </a:rPr>
              <a:t>Explain the relationship between the nursing process and critical thinking.</a:t>
            </a:r>
          </a:p>
          <a:p>
            <a:pPr marL="914400" marR="0" lvl="2"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Rounded MT Bold" panose="020F0704030504030204" pitchFamily="34" charset="0"/>
                <a:cs typeface="Arial" panose="020B0604020202020204" pitchFamily="34" charset="0"/>
              </a:rPr>
              <a:t>Critical thinking definition</a:t>
            </a:r>
          </a:p>
          <a:p>
            <a:pPr marL="1371600" marR="0" lvl="3"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Rounded MT Bold" panose="020F0704030504030204" pitchFamily="34" charset="0"/>
                <a:cs typeface="Arial" panose="020B0604020202020204" pitchFamily="34" charset="0"/>
              </a:rPr>
              <a:t>“A goal-directed thinking in which a person attempts to use cognitive knowledge and skills (rather than habits or assumptions) to determine the best overall result or choose the best action, given the particular circumstances.”</a:t>
            </a:r>
          </a:p>
          <a:p>
            <a:pPr marL="914400" marR="0" lvl="2"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Rounded MT Bold" panose="020F0704030504030204" pitchFamily="34" charset="0"/>
                <a:cs typeface="Arial" panose="020B0604020202020204" pitchFamily="34" charset="0"/>
              </a:rPr>
              <a:t>Thinking like a nurse – How a nurse thinks! A nurse should think </a:t>
            </a:r>
            <a:r>
              <a:rPr kumimoji="0" lang="en-US" altLang="en-US" sz="1200" b="0" i="0" u="none" strike="noStrike" kern="1200" cap="none" spc="0" normalizeH="0" baseline="0" noProof="0" dirty="0" err="1" smtClean="0">
                <a:ln>
                  <a:noFill/>
                </a:ln>
                <a:solidFill>
                  <a:prstClr val="black"/>
                </a:solidFill>
                <a:effectLst/>
                <a:uLnTx/>
                <a:uFillTx/>
                <a:latin typeface="Arial Rounded MT Bold" panose="020F0704030504030204" pitchFamily="34" charset="0"/>
                <a:cs typeface="Arial" panose="020B0604020202020204" pitchFamily="34" charset="0"/>
              </a:rPr>
              <a:t>ccritically</a:t>
            </a:r>
            <a:endParaRPr kumimoji="0" lang="en-US" altLang="en-US" sz="1200" b="0" i="0" u="none" strike="noStrike" kern="1200" cap="none" spc="0" normalizeH="0" baseline="0" noProof="0" dirty="0" smtClean="0">
              <a:ln>
                <a:noFill/>
              </a:ln>
              <a:solidFill>
                <a:prstClr val="black"/>
              </a:solidFill>
              <a:effectLst/>
              <a:uLnTx/>
              <a:uFillTx/>
              <a:latin typeface="Arial Rounded MT Bold" panose="020F070403050403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61CB9930-7881-4A0D-AE39-6320EB20DAFB}" type="slidenum">
              <a:rPr lang="en-US" smtClean="0"/>
              <a:t>18</a:t>
            </a:fld>
            <a:endParaRPr lang="en-US"/>
          </a:p>
        </p:txBody>
      </p:sp>
    </p:spTree>
    <p:extLst>
      <p:ext uri="{BB962C8B-B14F-4D97-AF65-F5344CB8AC3E}">
        <p14:creationId xmlns:p14="http://schemas.microsoft.com/office/powerpoint/2010/main" val="3635028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1B6532-4D1B-41FB-8EC2-866DAFD32880}" type="slidenum">
              <a:rPr lang="en-GB" altLang="en-US" smtClean="0">
                <a:solidFill>
                  <a:prstClr val="black"/>
                </a:solidFill>
              </a:rPr>
              <a:pPr>
                <a:spcBef>
                  <a:spcPct val="0"/>
                </a:spcBef>
              </a:pPr>
              <a:t>22</a:t>
            </a:fld>
            <a:endParaRPr lang="en-GB" altLang="en-US" smtClean="0">
              <a:solidFill>
                <a:prstClr val="black"/>
              </a:solidFill>
            </a:endParaRPr>
          </a:p>
        </p:txBody>
      </p:sp>
    </p:spTree>
    <p:extLst>
      <p:ext uri="{BB962C8B-B14F-4D97-AF65-F5344CB8AC3E}">
        <p14:creationId xmlns:p14="http://schemas.microsoft.com/office/powerpoint/2010/main" val="381876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smtClean="0"/>
              <a:t>Build</a:t>
            </a:r>
            <a:r>
              <a:rPr lang="en-US" altLang="en-US" smtClean="0"/>
              <a:t> on each other</a:t>
            </a:r>
          </a:p>
          <a:p>
            <a:pPr eaLnBrk="1" hangingPunct="1">
              <a:spcBef>
                <a:spcPct val="0"/>
              </a:spcBef>
            </a:pPr>
            <a:r>
              <a:rPr lang="en-US" altLang="en-US" smtClean="0"/>
              <a:t>Not </a:t>
            </a:r>
            <a:r>
              <a:rPr lang="en-US" altLang="en-US" u="sng" smtClean="0"/>
              <a:t>linear</a:t>
            </a:r>
          </a:p>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65CF6-E12B-4BBD-8B54-05F426186937}" type="slidenum">
              <a:rPr lang="en-US" altLang="en-US" smtClean="0">
                <a:solidFill>
                  <a:prstClr val="black"/>
                </a:solidFill>
              </a:rPr>
              <a:pPr>
                <a:spcBef>
                  <a:spcPct val="0"/>
                </a:spcBef>
              </a:pPr>
              <a:t>27</a:t>
            </a:fld>
            <a:endParaRPr lang="en-US" altLang="en-US" smtClean="0">
              <a:solidFill>
                <a:prstClr val="black"/>
              </a:solidFill>
            </a:endParaRPr>
          </a:p>
        </p:txBody>
      </p:sp>
    </p:spTree>
    <p:extLst>
      <p:ext uri="{BB962C8B-B14F-4D97-AF65-F5344CB8AC3E}">
        <p14:creationId xmlns:p14="http://schemas.microsoft.com/office/powerpoint/2010/main" val="207645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1" dirty="0" smtClean="0">
                <a:latin typeface="Arial" panose="020B0604020202020204" pitchFamily="34" charset="0"/>
                <a:cs typeface="Arial" panose="020B0604020202020204" pitchFamily="34" charset="0"/>
              </a:rPr>
              <a:t>The particular</a:t>
            </a:r>
            <a:r>
              <a:rPr lang="en-US" sz="3600" b="1" baseline="0" dirty="0" smtClean="0">
                <a:latin typeface="Arial" panose="020B0604020202020204" pitchFamily="34" charset="0"/>
                <a:cs typeface="Arial" panose="020B0604020202020204" pitchFamily="34" charset="0"/>
              </a:rPr>
              <a:t> circumstances can be critical, urgent but can wait or a cold case that can be treated and discharged home</a:t>
            </a:r>
            <a:endParaRPr lang="en-US" sz="3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1CB9930-7881-4A0D-AE39-6320EB20DAFB}" type="slidenum">
              <a:rPr lang="en-US" smtClean="0"/>
              <a:t>29</a:t>
            </a:fld>
            <a:endParaRPr lang="en-US"/>
          </a:p>
        </p:txBody>
      </p:sp>
    </p:spTree>
    <p:extLst>
      <p:ext uri="{BB962C8B-B14F-4D97-AF65-F5344CB8AC3E}">
        <p14:creationId xmlns:p14="http://schemas.microsoft.com/office/powerpoint/2010/main" val="2502249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CB9930-7881-4A0D-AE39-6320EB20DAFB}" type="slidenum">
              <a:rPr lang="en-US" smtClean="0"/>
              <a:t>42</a:t>
            </a:fld>
            <a:endParaRPr lang="en-US"/>
          </a:p>
        </p:txBody>
      </p:sp>
    </p:spTree>
    <p:extLst>
      <p:ext uri="{BB962C8B-B14F-4D97-AF65-F5344CB8AC3E}">
        <p14:creationId xmlns:p14="http://schemas.microsoft.com/office/powerpoint/2010/main" val="3176694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F4EAB-0F6D-48D7-9857-1526C6D7A08C}" type="slidenum">
              <a:rPr lang="en-US" altLang="en-US" smtClean="0">
                <a:solidFill>
                  <a:prstClr val="black"/>
                </a:solidFill>
              </a:rPr>
              <a:pPr>
                <a:spcBef>
                  <a:spcPct val="0"/>
                </a:spcBef>
              </a:pPr>
              <a:t>47</a:t>
            </a:fld>
            <a:endParaRPr lang="en-US" altLang="en-US" smtClean="0">
              <a:solidFill>
                <a:prstClr val="black"/>
              </a:solidFill>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963917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E92C1B-6EBC-475E-A89C-B3A83A1B1AAF}" type="slidenum">
              <a:rPr lang="en-US" altLang="en-US" smtClean="0">
                <a:solidFill>
                  <a:prstClr val="black"/>
                </a:solidFill>
              </a:rPr>
              <a:pPr>
                <a:spcBef>
                  <a:spcPct val="0"/>
                </a:spcBef>
              </a:pPr>
              <a:t>50</a:t>
            </a:fld>
            <a:endParaRPr lang="en-US" altLang="en-US" smtClean="0">
              <a:solidFill>
                <a:prstClr val="black"/>
              </a:solidFill>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06806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0359A9F7-DF99-4CD0-88C7-F6EBEDEB2364}" type="datetimeFigureOut">
              <a:rPr lang="en-GB" smtClean="0"/>
              <a:pPr>
                <a:defRPr/>
              </a:pPr>
              <a:t>29/11/2021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3DD986A-742F-4844-9F01-50E1D6C5041D}" type="slidenum">
              <a:rPr lang="en-GB" altLang="en-US" smtClean="0"/>
              <a:pPr>
                <a:defRPr/>
              </a:pPr>
              <a:t>‹#›</a:t>
            </a:fld>
            <a:endParaRPr lang="en-GB" altLang="en-US"/>
          </a:p>
        </p:txBody>
      </p:sp>
    </p:spTree>
    <p:extLst>
      <p:ext uri="{BB962C8B-B14F-4D97-AF65-F5344CB8AC3E}">
        <p14:creationId xmlns:p14="http://schemas.microsoft.com/office/powerpoint/2010/main" val="53521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93539EE-DB8B-45EE-A34D-AEC1867451C9}" type="datetimeFigureOut">
              <a:rPr lang="en-GB" smtClean="0"/>
              <a:pPr>
                <a:defRPr/>
              </a:pPr>
              <a:t>29/11/2021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1E7EF20-EED6-4573-817F-2FB7450E5182}" type="slidenum">
              <a:rPr lang="en-GB" altLang="en-US" smtClean="0"/>
              <a:pPr>
                <a:defRPr/>
              </a:pPr>
              <a:t>‹#›</a:t>
            </a:fld>
            <a:endParaRPr lang="en-GB" altLang="en-US"/>
          </a:p>
        </p:txBody>
      </p:sp>
    </p:spTree>
    <p:extLst>
      <p:ext uri="{BB962C8B-B14F-4D97-AF65-F5344CB8AC3E}">
        <p14:creationId xmlns:p14="http://schemas.microsoft.com/office/powerpoint/2010/main" val="50786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CB1DA6F-421E-4D23-9E64-81951AB33CC4}" type="datetimeFigureOut">
              <a:rPr lang="en-GB" smtClean="0"/>
              <a:pPr>
                <a:defRPr/>
              </a:pPr>
              <a:t>29/11/2021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5A93C9D-D82E-46C8-A258-0BA9399EA5AF}" type="slidenum">
              <a:rPr lang="en-GB" altLang="en-US" smtClean="0"/>
              <a:pPr>
                <a:defRPr/>
              </a:pPr>
              <a:t>‹#›</a:t>
            </a:fld>
            <a:endParaRPr lang="en-GB" altLang="en-US"/>
          </a:p>
        </p:txBody>
      </p:sp>
    </p:spTree>
    <p:extLst>
      <p:ext uri="{BB962C8B-B14F-4D97-AF65-F5344CB8AC3E}">
        <p14:creationId xmlns:p14="http://schemas.microsoft.com/office/powerpoint/2010/main" val="2637332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2" y="228600"/>
            <a:ext cx="10687049"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00200"/>
            <a:ext cx="5181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181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B70111-B683-4BC0-A94B-8EBF73516D72}" type="slidenum">
              <a:rPr lang="en-US" altLang="en-US"/>
              <a:pPr>
                <a:defRPr/>
              </a:pPr>
              <a:t>‹#›</a:t>
            </a:fld>
            <a:endParaRPr lang="en-US" altLang="en-US"/>
          </a:p>
        </p:txBody>
      </p:sp>
    </p:spTree>
    <p:extLst>
      <p:ext uri="{BB962C8B-B14F-4D97-AF65-F5344CB8AC3E}">
        <p14:creationId xmlns:p14="http://schemas.microsoft.com/office/powerpoint/2010/main" val="283602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6E26DC4-28ED-4163-AC31-16F26C576339}" type="datetimeFigureOut">
              <a:rPr lang="en-GB" smtClean="0"/>
              <a:pPr>
                <a:defRPr/>
              </a:pPr>
              <a:t>29/11/2021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F245E22-2AAF-412E-88EC-B102F0F6712D}" type="slidenum">
              <a:rPr lang="en-GB" altLang="en-US" smtClean="0"/>
              <a:pPr>
                <a:defRPr/>
              </a:pPr>
              <a:t>‹#›</a:t>
            </a:fld>
            <a:endParaRPr lang="en-GB" altLang="en-US"/>
          </a:p>
        </p:txBody>
      </p:sp>
    </p:spTree>
    <p:extLst>
      <p:ext uri="{BB962C8B-B14F-4D97-AF65-F5344CB8AC3E}">
        <p14:creationId xmlns:p14="http://schemas.microsoft.com/office/powerpoint/2010/main" val="184575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CC85038-6D00-4FF1-9E73-7311C96D5F81}" type="datetimeFigureOut">
              <a:rPr lang="en-GB" smtClean="0"/>
              <a:pPr>
                <a:defRPr/>
              </a:pPr>
              <a:t>29/11/2021</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74D7271-A2B0-4F67-B287-9045F63D2B06}" type="slidenum">
              <a:rPr lang="en-GB" altLang="en-US" smtClean="0"/>
              <a:pPr>
                <a:defRPr/>
              </a:pPr>
              <a:t>‹#›</a:t>
            </a:fld>
            <a:endParaRPr lang="en-GB" altLang="en-US"/>
          </a:p>
        </p:txBody>
      </p:sp>
    </p:spTree>
    <p:extLst>
      <p:ext uri="{BB962C8B-B14F-4D97-AF65-F5344CB8AC3E}">
        <p14:creationId xmlns:p14="http://schemas.microsoft.com/office/powerpoint/2010/main" val="347909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D592832-7DE6-4B80-ADF6-7B1C9C0D302B}" type="datetimeFigureOut">
              <a:rPr lang="en-GB" smtClean="0"/>
              <a:pPr>
                <a:defRPr/>
              </a:pPr>
              <a:t>29/11/2021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27872B6-88D1-4B5C-948B-D085A536B7C7}" type="slidenum">
              <a:rPr lang="en-GB" altLang="en-US" smtClean="0"/>
              <a:pPr>
                <a:defRPr/>
              </a:pPr>
              <a:t>‹#›</a:t>
            </a:fld>
            <a:endParaRPr lang="en-GB" altLang="en-US"/>
          </a:p>
        </p:txBody>
      </p:sp>
    </p:spTree>
    <p:extLst>
      <p:ext uri="{BB962C8B-B14F-4D97-AF65-F5344CB8AC3E}">
        <p14:creationId xmlns:p14="http://schemas.microsoft.com/office/powerpoint/2010/main" val="183935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08467EF-91C7-444E-8CEC-98E7A97D3B4D}" type="datetimeFigureOut">
              <a:rPr lang="en-GB" smtClean="0"/>
              <a:pPr>
                <a:defRPr/>
              </a:pPr>
              <a:t>29/11/2021</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BF50F408-E476-45AB-B16A-67C74E3AA305}" type="slidenum">
              <a:rPr lang="en-GB" altLang="en-US" smtClean="0"/>
              <a:pPr>
                <a:defRPr/>
              </a:pPr>
              <a:t>‹#›</a:t>
            </a:fld>
            <a:endParaRPr lang="en-GB" altLang="en-US"/>
          </a:p>
        </p:txBody>
      </p:sp>
    </p:spTree>
    <p:extLst>
      <p:ext uri="{BB962C8B-B14F-4D97-AF65-F5344CB8AC3E}">
        <p14:creationId xmlns:p14="http://schemas.microsoft.com/office/powerpoint/2010/main" val="54958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2C603E8-329B-4E73-A60B-3664A54877CA}" type="datetimeFigureOut">
              <a:rPr lang="en-GB" smtClean="0"/>
              <a:pPr>
                <a:defRPr/>
              </a:pPr>
              <a:t>29/11/2021</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E1929725-2977-441B-A60F-920155148A74}" type="slidenum">
              <a:rPr lang="en-GB" altLang="en-US" smtClean="0"/>
              <a:pPr>
                <a:defRPr/>
              </a:pPr>
              <a:t>‹#›</a:t>
            </a:fld>
            <a:endParaRPr lang="en-GB" altLang="en-US"/>
          </a:p>
        </p:txBody>
      </p:sp>
    </p:spTree>
    <p:extLst>
      <p:ext uri="{BB962C8B-B14F-4D97-AF65-F5344CB8AC3E}">
        <p14:creationId xmlns:p14="http://schemas.microsoft.com/office/powerpoint/2010/main" val="307363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152BD88-90C3-4A4E-87B4-0DF11D41E28B}" type="datetimeFigureOut">
              <a:rPr lang="en-GB" smtClean="0"/>
              <a:pPr>
                <a:defRPr/>
              </a:pPr>
              <a:t>29/11/2021</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297C567D-AA43-4903-82DD-AED1D530067B}" type="slidenum">
              <a:rPr lang="en-GB" altLang="en-US" smtClean="0"/>
              <a:pPr>
                <a:defRPr/>
              </a:pPr>
              <a:t>‹#›</a:t>
            </a:fld>
            <a:endParaRPr lang="en-GB" altLang="en-US"/>
          </a:p>
        </p:txBody>
      </p:sp>
    </p:spTree>
    <p:extLst>
      <p:ext uri="{BB962C8B-B14F-4D97-AF65-F5344CB8AC3E}">
        <p14:creationId xmlns:p14="http://schemas.microsoft.com/office/powerpoint/2010/main" val="378334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BEB6CEE-B84F-4A29-BC58-36B0800EAFED}" type="datetimeFigureOut">
              <a:rPr lang="en-GB" smtClean="0"/>
              <a:pPr>
                <a:defRPr/>
              </a:pPr>
              <a:t>29/11/2021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F1A7C6E-9A85-4C55-B7FD-8B137F69B9D2}" type="slidenum">
              <a:rPr lang="en-GB" altLang="en-US" smtClean="0"/>
              <a:pPr>
                <a:defRPr/>
              </a:pPr>
              <a:t>‹#›</a:t>
            </a:fld>
            <a:endParaRPr lang="en-GB" altLang="en-US"/>
          </a:p>
        </p:txBody>
      </p:sp>
    </p:spTree>
    <p:extLst>
      <p:ext uri="{BB962C8B-B14F-4D97-AF65-F5344CB8AC3E}">
        <p14:creationId xmlns:p14="http://schemas.microsoft.com/office/powerpoint/2010/main" val="200409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4926B1E-CCE2-490E-8CB0-672F444F0E4C}" type="datetimeFigureOut">
              <a:rPr lang="en-GB" smtClean="0"/>
              <a:pPr>
                <a:defRPr/>
              </a:pPr>
              <a:t>29/11/2021</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A8EBAC9-C43C-423B-A66C-C8DF74C37F47}" type="slidenum">
              <a:rPr lang="en-GB" altLang="en-US" smtClean="0"/>
              <a:pPr>
                <a:defRPr/>
              </a:pPr>
              <a:t>‹#›</a:t>
            </a:fld>
            <a:endParaRPr lang="en-GB" altLang="en-US"/>
          </a:p>
        </p:txBody>
      </p:sp>
    </p:spTree>
    <p:extLst>
      <p:ext uri="{BB962C8B-B14F-4D97-AF65-F5344CB8AC3E}">
        <p14:creationId xmlns:p14="http://schemas.microsoft.com/office/powerpoint/2010/main" val="161562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E7A5A-B518-4342-9A3F-31697232995E}" type="datetimeFigureOut">
              <a:rPr lang="en-US" smtClean="0"/>
              <a:t>11/29/2021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75F2E-FD90-46F7-9F97-93A9A679F690}" type="slidenum">
              <a:rPr lang="en-US" smtClean="0"/>
              <a:t>‹#›</a:t>
            </a:fld>
            <a:endParaRPr lang="en-US"/>
          </a:p>
        </p:txBody>
      </p:sp>
    </p:spTree>
    <p:extLst>
      <p:ext uri="{BB962C8B-B14F-4D97-AF65-F5344CB8AC3E}">
        <p14:creationId xmlns:p14="http://schemas.microsoft.com/office/powerpoint/2010/main" val="26094011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Nursing%20care%20plan%200.doc"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altLang="en-US" sz="7200" b="1" dirty="0">
                <a:solidFill>
                  <a:prstClr val="black"/>
                </a:solidFill>
                <a:latin typeface="Arial" panose="020B0604020202020204" pitchFamily="34" charset="0"/>
                <a:cs typeface="Arial" panose="020B0604020202020204" pitchFamily="34" charset="0"/>
              </a:rPr>
              <a:t>NURSING PROCESS</a:t>
            </a:r>
            <a:endParaRPr lang="en-US" sz="149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endParaRPr lang="en-US" sz="3200" b="1" dirty="0" smtClean="0">
              <a:solidFill>
                <a:schemeClr val="tx1"/>
              </a:solidFill>
              <a:latin typeface="Arial" panose="020B0604020202020204" pitchFamily="34" charset="0"/>
              <a:cs typeface="Arial" panose="020B0604020202020204" pitchFamily="34" charset="0"/>
            </a:endParaRPr>
          </a:p>
          <a:p>
            <a:r>
              <a:rPr lang="en-US" sz="3200" b="1" dirty="0" smtClean="0">
                <a:solidFill>
                  <a:schemeClr val="tx1"/>
                </a:solidFill>
                <a:latin typeface="Arial" panose="020B0604020202020204" pitchFamily="34" charset="0"/>
                <a:cs typeface="Arial" panose="020B0604020202020204" pitchFamily="34" charset="0"/>
              </a:rPr>
              <a:t>Fundamentals of Nursing practice II</a:t>
            </a:r>
            <a:endParaRPr lang="en-US"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5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271"/>
            <a:ext cx="10515600" cy="1404730"/>
          </a:xfrm>
        </p:spPr>
        <p:txBody>
          <a:bodyPr>
            <a:normAutofit/>
          </a:bodyPr>
          <a:lstStyle/>
          <a:p>
            <a:r>
              <a:rPr lang="en-US" sz="4000" b="1" i="1" dirty="0" smtClean="0">
                <a:latin typeface="Arial" panose="020B0604020202020204" pitchFamily="34" charset="0"/>
                <a:cs typeface="Arial" panose="020B0604020202020204" pitchFamily="34" charset="0"/>
              </a:rPr>
              <a:t>Example-</a:t>
            </a:r>
            <a:r>
              <a:rPr lang="en-US" sz="4000" b="1" dirty="0" smtClean="0">
                <a:latin typeface="Arial" panose="020B0604020202020204" pitchFamily="34" charset="0"/>
                <a:cs typeface="Arial" panose="020B0604020202020204" pitchFamily="34" charset="0"/>
              </a:rPr>
              <a:t>Functional nursing practice/ care </a:t>
            </a:r>
            <a:br>
              <a:rPr lang="en-US" sz="4000" b="1" dirty="0" smtClean="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             (task allocation nursing practice)</a:t>
            </a:r>
            <a:endParaRPr lang="en-US" sz="4000"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656523" y="1524000"/>
            <a:ext cx="8945216" cy="5334000"/>
          </a:xfrm>
          <a:prstGeom prst="rect">
            <a:avLst/>
          </a:prstGeom>
        </p:spPr>
      </p:pic>
    </p:spTree>
    <p:extLst>
      <p:ext uri="{BB962C8B-B14F-4D97-AF65-F5344CB8AC3E}">
        <p14:creationId xmlns:p14="http://schemas.microsoft.com/office/powerpoint/2010/main" val="13053981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Scientific rationale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This is a phase in nursing process which is embedded in </a:t>
            </a:r>
            <a:r>
              <a:rPr lang="en-US" b="1" dirty="0" smtClean="0">
                <a:latin typeface="Arial" panose="020B0604020202020204" pitchFamily="34" charset="0"/>
                <a:cs typeface="Arial" panose="020B0604020202020204" pitchFamily="34" charset="0"/>
              </a:rPr>
              <a:t>phases 3 &amp; 4. </a:t>
            </a:r>
            <a:r>
              <a:rPr lang="en-US" dirty="0" smtClean="0">
                <a:latin typeface="Arial" panose="020B0604020202020204" pitchFamily="34" charset="0"/>
                <a:cs typeface="Arial" panose="020B0604020202020204" pitchFamily="34" charset="0"/>
              </a:rPr>
              <a:t>It helps to understand the reasons behind each and every action under taken during the planning phase, for example;</a:t>
            </a: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What </a:t>
            </a:r>
            <a:r>
              <a:rPr lang="en-US" b="1" dirty="0">
                <a:latin typeface="Arial" panose="020B0604020202020204" pitchFamily="34" charset="0"/>
                <a:cs typeface="Arial" panose="020B0604020202020204" pitchFamily="34" charset="0"/>
              </a:rPr>
              <a:t>is the rationale of using paracetamol in fever?</a:t>
            </a:r>
          </a:p>
          <a:p>
            <a:r>
              <a:rPr lang="en-US" b="1" dirty="0">
                <a:latin typeface="Arial" panose="020B0604020202020204" pitchFamily="34" charset="0"/>
                <a:cs typeface="Arial" panose="020B0604020202020204" pitchFamily="34" charset="0"/>
              </a:rPr>
              <a:t>Paracetamol</a:t>
            </a:r>
            <a:r>
              <a:rPr lang="en-US" dirty="0">
                <a:latin typeface="Arial" panose="020B0604020202020204" pitchFamily="34" charset="0"/>
                <a:cs typeface="Arial" panose="020B0604020202020204" pitchFamily="34" charset="0"/>
              </a:rPr>
              <a:t> reduces </a:t>
            </a:r>
            <a:r>
              <a:rPr lang="en-US" b="1" dirty="0">
                <a:latin typeface="Arial" panose="020B0604020202020204" pitchFamily="34" charset="0"/>
                <a:cs typeface="Arial" panose="020B0604020202020204" pitchFamily="34" charset="0"/>
              </a:rPr>
              <a:t>fever</a:t>
            </a:r>
            <a:r>
              <a:rPr lang="en-US" dirty="0">
                <a:latin typeface="Arial" panose="020B0604020202020204" pitchFamily="34" charset="0"/>
                <a:cs typeface="Arial" panose="020B0604020202020204" pitchFamily="34" charset="0"/>
              </a:rPr>
              <a:t> by promoting heat loss (</a:t>
            </a:r>
            <a:r>
              <a:rPr lang="en-US" b="1" dirty="0">
                <a:latin typeface="Arial" panose="020B0604020202020204" pitchFamily="34" charset="0"/>
                <a:cs typeface="Arial" panose="020B0604020202020204" pitchFamily="34" charset="0"/>
              </a:rPr>
              <a:t>through</a:t>
            </a:r>
            <a:r>
              <a:rPr lang="en-US" dirty="0">
                <a:latin typeface="Arial" panose="020B0604020202020204" pitchFamily="34" charset="0"/>
                <a:cs typeface="Arial" panose="020B0604020202020204" pitchFamily="34" charset="0"/>
              </a:rPr>
              <a:t> sweating and cutaneous vasodilation) and thus helps reset the hypothalamic </a:t>
            </a:r>
            <a:r>
              <a:rPr lang="en-US" dirty="0" smtClean="0">
                <a:latin typeface="Arial" panose="020B0604020202020204" pitchFamily="34" charset="0"/>
                <a:cs typeface="Arial" panose="020B0604020202020204" pitchFamily="34" charset="0"/>
              </a:rPr>
              <a:t>thermostat</a:t>
            </a:r>
          </a:p>
          <a:p>
            <a:endParaRPr lang="en-US" dirty="0"/>
          </a:p>
        </p:txBody>
      </p:sp>
    </p:spTree>
    <p:extLst>
      <p:ext uri="{BB962C8B-B14F-4D97-AF65-F5344CB8AC3E}">
        <p14:creationId xmlns:p14="http://schemas.microsoft.com/office/powerpoint/2010/main" val="32368566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312"/>
            <a:ext cx="10515600" cy="1265130"/>
          </a:xfrm>
        </p:spPr>
        <p:txBody>
          <a:bodyPr rtlCol="0">
            <a:noAutofit/>
          </a:bodyPr>
          <a:lstStyle/>
          <a:p>
            <a:pPr defTabSz="912995" eaLnBrk="1" fontAlgn="auto" hangingPunct="1">
              <a:spcAft>
                <a:spcPts val="0"/>
              </a:spcAft>
              <a:defRPr/>
            </a:pPr>
            <a:r>
              <a:rPr lang="en-GB" sz="4800" b="1" dirty="0" smtClean="0">
                <a:latin typeface="Arial" panose="020B0604020202020204" pitchFamily="34" charset="0"/>
                <a:cs typeface="Arial" panose="020B0604020202020204" pitchFamily="34" charset="0"/>
              </a:rPr>
              <a:t/>
            </a:r>
            <a:br>
              <a:rPr lang="en-GB" sz="4800" b="1" dirty="0" smtClean="0">
                <a:latin typeface="Arial" panose="020B0604020202020204" pitchFamily="34" charset="0"/>
                <a:cs typeface="Arial" panose="020B0604020202020204" pitchFamily="34" charset="0"/>
              </a:rPr>
            </a:br>
            <a:r>
              <a:rPr lang="en-GB" sz="4800" b="1" dirty="0" smtClean="0">
                <a:latin typeface="Arial" panose="020B0604020202020204" pitchFamily="34" charset="0"/>
                <a:cs typeface="Arial" panose="020B0604020202020204" pitchFamily="34" charset="0"/>
              </a:rPr>
              <a:t>Evaluation</a:t>
            </a:r>
            <a:br>
              <a:rPr lang="en-GB" sz="4800" b="1" dirty="0" smtClean="0">
                <a:latin typeface="Arial" panose="020B0604020202020204" pitchFamily="34" charset="0"/>
                <a:cs typeface="Arial" panose="020B0604020202020204" pitchFamily="34" charset="0"/>
              </a:rPr>
            </a:br>
            <a:endParaRPr lang="en-GB" sz="4800" b="1" dirty="0" smtClean="0">
              <a:latin typeface="Arial" panose="020B0604020202020204" pitchFamily="34" charset="0"/>
              <a:cs typeface="Arial" panose="020B0604020202020204" pitchFamily="34" charset="0"/>
            </a:endParaRPr>
          </a:p>
        </p:txBody>
      </p:sp>
      <p:sp>
        <p:nvSpPr>
          <p:cNvPr id="106499" name="Content Placeholder 2"/>
          <p:cNvSpPr>
            <a:spLocks noGrp="1"/>
          </p:cNvSpPr>
          <p:nvPr>
            <p:ph idx="1"/>
          </p:nvPr>
        </p:nvSpPr>
        <p:spPr>
          <a:xfrm>
            <a:off x="1064711" y="1600201"/>
            <a:ext cx="9532307" cy="4525963"/>
          </a:xfrm>
        </p:spPr>
        <p:txBody>
          <a:bodyPr>
            <a:normAutofit lnSpcReduction="10000"/>
          </a:bodyPr>
          <a:lstStyle/>
          <a:p>
            <a:pPr eaLnBrk="1" hangingPunct="1"/>
            <a:r>
              <a:rPr lang="en-GB" altLang="en-US" dirty="0" smtClean="0">
                <a:latin typeface="Arial" panose="020B0604020202020204" pitchFamily="34" charset="0"/>
                <a:cs typeface="Arial" panose="020B0604020202020204" pitchFamily="34" charset="0"/>
              </a:rPr>
              <a:t>This final step of the nursing process is vital to a positive patient outcome. Whenever a healthcare provider intervenes or implements care, they must reassess or evaluate the care outcome to ensure the desired outcome has been met.</a:t>
            </a:r>
          </a:p>
          <a:p>
            <a:pPr marL="280988" indent="-280988"/>
            <a:r>
              <a:rPr lang="en-US" altLang="en-US" dirty="0">
                <a:latin typeface="Arial" panose="020B0604020202020204" pitchFamily="34" charset="0"/>
                <a:cs typeface="Arial" panose="020B0604020202020204" pitchFamily="34" charset="0"/>
              </a:rPr>
              <a:t>Evaluation is the analysis of the client’s response, it helps to determine the effectiveness of nursing care.</a:t>
            </a:r>
          </a:p>
          <a:p>
            <a:pPr marL="280988" indent="-280988"/>
            <a:r>
              <a:rPr lang="en-US" altLang="en-US" dirty="0" smtClean="0">
                <a:latin typeface="Arial" panose="020B0604020202020204" pitchFamily="34" charset="0"/>
                <a:cs typeface="Arial" panose="020B0604020202020204" pitchFamily="34" charset="0"/>
              </a:rPr>
              <a:t>It is an ongoing </a:t>
            </a:r>
            <a:r>
              <a:rPr lang="en-US" altLang="en-US" dirty="0">
                <a:latin typeface="Arial" panose="020B0604020202020204" pitchFamily="34" charset="0"/>
                <a:cs typeface="Arial" panose="020B0604020202020204" pitchFamily="34" charset="0"/>
              </a:rPr>
              <a:t>part of the nursing process but should be done based on time intervention </a:t>
            </a:r>
            <a:r>
              <a:rPr lang="en-US" altLang="en-US" dirty="0" smtClean="0">
                <a:latin typeface="Arial" panose="020B0604020202020204" pitchFamily="34" charset="0"/>
                <a:cs typeface="Arial" panose="020B0604020202020204" pitchFamily="34" charset="0"/>
              </a:rPr>
              <a:t>undertaken</a:t>
            </a:r>
          </a:p>
          <a:p>
            <a:pPr marL="280988" indent="-280988"/>
            <a:r>
              <a:rPr lang="en-US" altLang="en-US" dirty="0" smtClean="0">
                <a:latin typeface="Arial" panose="020B0604020202020204" pitchFamily="34" charset="0"/>
                <a:cs typeface="Arial" panose="020B0604020202020204" pitchFamily="34" charset="0"/>
              </a:rPr>
              <a:t>The </a:t>
            </a:r>
            <a:r>
              <a:rPr lang="en-US" altLang="en-US" dirty="0">
                <a:latin typeface="Arial" panose="020B0604020202020204" pitchFamily="34" charset="0"/>
                <a:cs typeface="Arial" panose="020B0604020202020204" pitchFamily="34" charset="0"/>
              </a:rPr>
              <a:t>way nurses determine whether the goal of planned care was achieved or not depends on many factors.</a:t>
            </a:r>
          </a:p>
          <a:p>
            <a:pPr eaLnBrk="1" hangingPunct="1"/>
            <a:endParaRPr lang="en-GB" altLang="en-US" dirty="0" smtClean="0">
              <a:latin typeface="Arial" panose="020B0604020202020204" pitchFamily="34" charset="0"/>
              <a:cs typeface="Arial" panose="020B0604020202020204" pitchFamily="34" charset="0"/>
            </a:endParaRPr>
          </a:p>
          <a:p>
            <a:pPr eaLnBrk="1" hangingPunct="1"/>
            <a:endParaRPr lang="en-GB" altLang="en-US" dirty="0" smtClean="0"/>
          </a:p>
        </p:txBody>
      </p:sp>
    </p:spTree>
    <p:extLst>
      <p:ext uri="{BB962C8B-B14F-4D97-AF65-F5344CB8AC3E}">
        <p14:creationId xmlns:p14="http://schemas.microsoft.com/office/powerpoint/2010/main" val="418447457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077237" y="313151"/>
            <a:ext cx="10158609" cy="1290181"/>
          </a:xfrm>
        </p:spPr>
        <p:txBody>
          <a:bodyPr>
            <a:normAutofit/>
          </a:bodyPr>
          <a:lstStyle/>
          <a:p>
            <a:r>
              <a:rPr lang="en-US" altLang="en-US" sz="4800" b="1" dirty="0" smtClean="0">
                <a:latin typeface="Arial" panose="020B0604020202020204" pitchFamily="34" charset="0"/>
                <a:cs typeface="Arial" panose="020B0604020202020204" pitchFamily="34" charset="0"/>
              </a:rPr>
              <a:t>Evaluation……</a:t>
            </a:r>
          </a:p>
        </p:txBody>
      </p:sp>
      <p:sp>
        <p:nvSpPr>
          <p:cNvPr id="109571" name="Rectangle 3"/>
          <p:cNvSpPr>
            <a:spLocks noGrp="1" noChangeArrowheads="1"/>
          </p:cNvSpPr>
          <p:nvPr>
            <p:ph idx="1"/>
          </p:nvPr>
        </p:nvSpPr>
        <p:spPr>
          <a:xfrm>
            <a:off x="838200" y="1603332"/>
            <a:ext cx="10515600" cy="4573631"/>
          </a:xfrm>
        </p:spPr>
        <p:txBody>
          <a:bodyPr>
            <a:normAutofit fontScale="92500" lnSpcReduction="10000"/>
          </a:bodyPr>
          <a:lstStyle/>
          <a:p>
            <a:r>
              <a:rPr lang="en-US" altLang="en-US" sz="3000" dirty="0" smtClean="0">
                <a:latin typeface="Arial" panose="020B0604020202020204" pitchFamily="34" charset="0"/>
                <a:cs typeface="Arial" panose="020B0604020202020204" pitchFamily="34" charset="0"/>
              </a:rPr>
              <a:t>When determining </a:t>
            </a:r>
            <a:r>
              <a:rPr lang="en-US" altLang="en-US" sz="3000" dirty="0">
                <a:latin typeface="Arial" panose="020B0604020202020204" pitchFamily="34" charset="0"/>
                <a:cs typeface="Arial" panose="020B0604020202020204" pitchFamily="34" charset="0"/>
              </a:rPr>
              <a:t>the achievements of the desired </a:t>
            </a:r>
            <a:r>
              <a:rPr lang="en-US" altLang="en-US" sz="3000" dirty="0" smtClean="0">
                <a:latin typeface="Arial" panose="020B0604020202020204" pitchFamily="34" charset="0"/>
                <a:cs typeface="Arial" panose="020B0604020202020204" pitchFamily="34" charset="0"/>
              </a:rPr>
              <a:t>outcomes,</a:t>
            </a:r>
            <a:r>
              <a:rPr lang="en-GB" altLang="en-US" sz="3000" dirty="0" smtClean="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both </a:t>
            </a:r>
            <a:r>
              <a:rPr lang="en-US" sz="3000" dirty="0">
                <a:latin typeface="Arial" panose="020B0604020202020204" pitchFamily="34" charset="0"/>
                <a:cs typeface="Arial" panose="020B0604020202020204" pitchFamily="34" charset="0"/>
              </a:rPr>
              <a:t>the patient’s status and the effectiveness of the nursing care must be continuously evaluated, and the care plan modified as found necessary</a:t>
            </a:r>
            <a:r>
              <a:rPr lang="en-US" sz="3000" dirty="0" smtClean="0">
                <a:latin typeface="Arial" panose="020B0604020202020204" pitchFamily="34" charset="0"/>
                <a:cs typeface="Arial" panose="020B0604020202020204" pitchFamily="34" charset="0"/>
              </a:rPr>
              <a:t>.</a:t>
            </a:r>
          </a:p>
          <a:p>
            <a:r>
              <a:rPr lang="en-US" sz="3000" dirty="0" smtClean="0">
                <a:latin typeface="Arial" panose="020B0604020202020204" pitchFamily="34" charset="0"/>
                <a:cs typeface="Arial" panose="020B0604020202020204" pitchFamily="34" charset="0"/>
              </a:rPr>
              <a:t>It is important to </a:t>
            </a:r>
            <a:r>
              <a:rPr lang="en-US" altLang="en-US" sz="3000" dirty="0" smtClean="0">
                <a:latin typeface="Arial" panose="020B0604020202020204" pitchFamily="34" charset="0"/>
                <a:cs typeface="Arial" panose="020B0604020202020204" pitchFamily="34" charset="0"/>
              </a:rPr>
              <a:t>always </a:t>
            </a:r>
            <a:r>
              <a:rPr lang="en-US" altLang="en-US" sz="3000" b="1" dirty="0">
                <a:latin typeface="Arial" panose="020B0604020202020204" pitchFamily="34" charset="0"/>
                <a:cs typeface="Arial" panose="020B0604020202020204" pitchFamily="34" charset="0"/>
              </a:rPr>
              <a:t>Note</a:t>
            </a:r>
            <a:r>
              <a:rPr lang="en-US" altLang="en-US" sz="3000" dirty="0">
                <a:latin typeface="Arial" panose="020B0604020202020204" pitchFamily="34" charset="0"/>
                <a:cs typeface="Arial" panose="020B0604020202020204" pitchFamily="34" charset="0"/>
              </a:rPr>
              <a:t> </a:t>
            </a:r>
            <a:r>
              <a:rPr lang="en-US" altLang="en-US" sz="3000" b="1" dirty="0">
                <a:latin typeface="Arial" panose="020B0604020202020204" pitchFamily="34" charset="0"/>
                <a:cs typeface="Arial" panose="020B0604020202020204" pitchFamily="34" charset="0"/>
              </a:rPr>
              <a:t>the time of intervention </a:t>
            </a:r>
            <a:r>
              <a:rPr lang="en-US" altLang="en-US" sz="3000" dirty="0">
                <a:latin typeface="Arial" panose="020B0604020202020204" pitchFamily="34" charset="0"/>
                <a:cs typeface="Arial" panose="020B0604020202020204" pitchFamily="34" charset="0"/>
              </a:rPr>
              <a:t>or implementation of the plan of action based on the  desired/ expected, then considering the rationale for the action undertaken, then evaluate the care at an appropriate </a:t>
            </a:r>
            <a:r>
              <a:rPr lang="en-US" altLang="en-US" sz="3000" b="1" dirty="0">
                <a:latin typeface="Arial" panose="020B0604020202020204" pitchFamily="34" charset="0"/>
                <a:cs typeface="Arial" panose="020B0604020202020204" pitchFamily="34" charset="0"/>
              </a:rPr>
              <a:t>time</a:t>
            </a:r>
            <a:r>
              <a:rPr lang="en-US" altLang="en-US" sz="3000" dirty="0">
                <a:latin typeface="Arial" panose="020B0604020202020204" pitchFamily="34" charset="0"/>
                <a:cs typeface="Arial" panose="020B0604020202020204" pitchFamily="34" charset="0"/>
              </a:rPr>
              <a:t> and record it</a:t>
            </a:r>
            <a:r>
              <a:rPr lang="en-US" altLang="en-US" sz="3000" dirty="0" smtClean="0">
                <a:latin typeface="Arial" panose="020B0604020202020204" pitchFamily="34" charset="0"/>
                <a:cs typeface="Arial" panose="020B0604020202020204" pitchFamily="34" charset="0"/>
              </a:rPr>
              <a:t>.</a:t>
            </a:r>
          </a:p>
          <a:p>
            <a:r>
              <a:rPr lang="en-US" altLang="en-US" sz="3000" dirty="0" smtClean="0">
                <a:latin typeface="Arial" panose="020B0604020202020204" pitchFamily="34" charset="0"/>
                <a:cs typeface="Arial" panose="020B0604020202020204" pitchFamily="34" charset="0"/>
              </a:rPr>
              <a:t>Evaluation time should be recorded and the findings will dictate the next step of action</a:t>
            </a:r>
            <a:r>
              <a:rPr lang="en-US" altLang="en-US" sz="3000" dirty="0">
                <a:latin typeface="Arial" panose="020B0604020202020204" pitchFamily="34" charset="0"/>
                <a:cs typeface="Arial" panose="020B0604020202020204" pitchFamily="34" charset="0"/>
              </a:rPr>
              <a:t/>
            </a:r>
            <a:br>
              <a:rPr lang="en-US" altLang="en-US" sz="3000" dirty="0">
                <a:latin typeface="Arial" panose="020B0604020202020204" pitchFamily="34" charset="0"/>
                <a:cs typeface="Arial" panose="020B0604020202020204" pitchFamily="34" charset="0"/>
              </a:rPr>
            </a:br>
            <a:endParaRPr lang="en-US" sz="3000" dirty="0">
              <a:latin typeface="Arial" panose="020B0604020202020204" pitchFamily="34" charset="0"/>
              <a:cs typeface="Arial" panose="020B0604020202020204" pitchFamily="34" charset="0"/>
            </a:endParaRPr>
          </a:p>
          <a:p>
            <a:pPr marL="280988" indent="-280988"/>
            <a:endParaRPr lang="en-US" altLang="en-US" dirty="0" smtClean="0"/>
          </a:p>
        </p:txBody>
      </p:sp>
    </p:spTree>
    <p:extLst>
      <p:ext uri="{BB962C8B-B14F-4D97-AF65-F5344CB8AC3E}">
        <p14:creationId xmlns:p14="http://schemas.microsoft.com/office/powerpoint/2010/main" val="39331991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838200" y="159026"/>
            <a:ext cx="10515600" cy="1060174"/>
          </a:xfrm>
        </p:spPr>
        <p:txBody>
          <a:bodyPr>
            <a:noAutofit/>
          </a:bodyPr>
          <a:lstStyle/>
          <a:p>
            <a:r>
              <a:rPr lang="en-US" altLang="en-US" sz="4800" b="1" dirty="0" smtClean="0">
                <a:latin typeface="Arial" panose="020B0604020202020204" pitchFamily="34" charset="0"/>
                <a:cs typeface="Arial" panose="020B0604020202020204" pitchFamily="34" charset="0"/>
              </a:rPr>
              <a:t/>
            </a:r>
            <a:br>
              <a:rPr lang="en-US" altLang="en-US" sz="4800" b="1" dirty="0" smtClean="0">
                <a:latin typeface="Arial" panose="020B0604020202020204" pitchFamily="34" charset="0"/>
                <a:cs typeface="Arial" panose="020B0604020202020204" pitchFamily="34" charset="0"/>
              </a:rPr>
            </a:br>
            <a:r>
              <a:rPr lang="en-US" altLang="en-US" sz="4800" b="1" dirty="0" smtClean="0">
                <a:latin typeface="Arial" panose="020B0604020202020204" pitchFamily="34" charset="0"/>
                <a:cs typeface="Arial" panose="020B0604020202020204" pitchFamily="34" charset="0"/>
              </a:rPr>
              <a:t>Evaluation</a:t>
            </a:r>
            <a:r>
              <a:rPr lang="en-US" altLang="en-US" b="1" i="1" dirty="0">
                <a:latin typeface="Arial" panose="020B0604020202020204" pitchFamily="34" charset="0"/>
                <a:cs typeface="Arial" panose="020B0604020202020204" pitchFamily="34" charset="0"/>
              </a:rPr>
              <a:t/>
            </a:r>
            <a:br>
              <a:rPr lang="en-US" altLang="en-US" b="1" i="1" dirty="0">
                <a:latin typeface="Arial" panose="020B0604020202020204" pitchFamily="34" charset="0"/>
                <a:cs typeface="Arial" panose="020B0604020202020204" pitchFamily="34" charset="0"/>
              </a:rPr>
            </a:br>
            <a:endParaRPr lang="en-US" altLang="en-US" sz="4800" b="1" dirty="0" smtClean="0">
              <a:latin typeface="Arial" panose="020B0604020202020204" pitchFamily="34" charset="0"/>
              <a:cs typeface="Arial" panose="020B0604020202020204" pitchFamily="34" charset="0"/>
            </a:endParaRPr>
          </a:p>
        </p:txBody>
      </p:sp>
      <p:sp>
        <p:nvSpPr>
          <p:cNvPr id="110595" name="Rectangle 3"/>
          <p:cNvSpPr>
            <a:spLocks noGrp="1" noChangeArrowheads="1"/>
          </p:cNvSpPr>
          <p:nvPr>
            <p:ph idx="1"/>
          </p:nvPr>
        </p:nvSpPr>
        <p:spPr>
          <a:xfrm>
            <a:off x="838200" y="1563757"/>
            <a:ext cx="10515600" cy="4613206"/>
          </a:xfrm>
        </p:spPr>
        <p:txBody>
          <a:bodyPr>
            <a:normAutofit/>
          </a:bodyPr>
          <a:lstStyle/>
          <a:p>
            <a:pPr marL="231775" indent="-231775"/>
            <a:r>
              <a:rPr lang="en-US" altLang="en-US" dirty="0" smtClean="0">
                <a:latin typeface="Arial" panose="020B0604020202020204" pitchFamily="34" charset="0"/>
                <a:cs typeface="Arial" panose="020B0604020202020204" pitchFamily="34" charset="0"/>
              </a:rPr>
              <a:t>For example, </a:t>
            </a:r>
            <a:r>
              <a:rPr lang="en-US" altLang="en-US" b="1" dirty="0" smtClean="0">
                <a:latin typeface="Arial" panose="020B0604020202020204" pitchFamily="34" charset="0"/>
                <a:cs typeface="Arial" panose="020B0604020202020204" pitchFamily="34" charset="0"/>
              </a:rPr>
              <a:t>Paracetamol ii tabs </a:t>
            </a:r>
            <a:r>
              <a:rPr lang="en-US" altLang="en-US" dirty="0" smtClean="0">
                <a:latin typeface="Arial" panose="020B0604020202020204" pitchFamily="34" charset="0"/>
                <a:cs typeface="Arial" panose="020B0604020202020204" pitchFamily="34" charset="0"/>
              </a:rPr>
              <a:t>was given to a patient at </a:t>
            </a:r>
            <a:r>
              <a:rPr lang="en-US" altLang="en-US" b="1" dirty="0" smtClean="0">
                <a:latin typeface="Arial" panose="020B0604020202020204" pitchFamily="34" charset="0"/>
                <a:cs typeface="Arial" panose="020B0604020202020204" pitchFamily="34" charset="0"/>
              </a:rPr>
              <a:t>9am</a:t>
            </a:r>
            <a:r>
              <a:rPr lang="en-US" altLang="en-US" dirty="0" smtClean="0">
                <a:latin typeface="Arial" panose="020B0604020202020204" pitchFamily="34" charset="0"/>
                <a:cs typeface="Arial" panose="020B0604020202020204" pitchFamily="34" charset="0"/>
              </a:rPr>
              <a:t> to relieve fever (</a:t>
            </a:r>
            <a:r>
              <a:rPr lang="en-US" dirty="0" smtClean="0">
                <a:latin typeface="Arial" panose="020B0604020202020204" pitchFamily="34" charset="0"/>
                <a:cs typeface="Arial" panose="020B0604020202020204" pitchFamily="34" charset="0"/>
              </a:rPr>
              <a:t>38.4</a:t>
            </a:r>
            <a:r>
              <a:rPr lang="en-US" baseline="30000" dirty="0" smtClean="0">
                <a:latin typeface="Arial" panose="020B0604020202020204" pitchFamily="34" charset="0"/>
                <a:cs typeface="Arial" panose="020B0604020202020204" pitchFamily="34" charset="0"/>
              </a:rPr>
              <a:t>0 </a:t>
            </a:r>
            <a:r>
              <a:rPr lang="en-US" dirty="0" smtClean="0">
                <a:latin typeface="Arial" panose="020B0604020202020204" pitchFamily="34" charset="0"/>
                <a:cs typeface="Arial" panose="020B0604020202020204" pitchFamily="34" charset="0"/>
              </a:rPr>
              <a:t>C).</a:t>
            </a:r>
            <a:r>
              <a:rPr lang="en-US" altLang="en-US" dirty="0" smtClean="0">
                <a:latin typeface="Arial" panose="020B0604020202020204" pitchFamily="34" charset="0"/>
                <a:cs typeface="Arial" panose="020B0604020202020204" pitchFamily="34" charset="0"/>
              </a:rPr>
              <a:t> Consider </a:t>
            </a:r>
            <a:r>
              <a:rPr lang="en-US" altLang="en-US" dirty="0">
                <a:latin typeface="Arial" panose="020B0604020202020204" pitchFamily="34" charset="0"/>
                <a:cs typeface="Arial" panose="020B0604020202020204" pitchFamily="34" charset="0"/>
              </a:rPr>
              <a:t>its mode of action, </a:t>
            </a:r>
            <a:r>
              <a:rPr lang="en-US" altLang="en-US" dirty="0" smtClean="0">
                <a:latin typeface="Arial" panose="020B0604020202020204" pitchFamily="34" charset="0"/>
                <a:cs typeface="Arial" panose="020B0604020202020204" pitchFamily="34" charset="0"/>
              </a:rPr>
              <a:t>it </a:t>
            </a:r>
            <a:r>
              <a:rPr lang="en-US" altLang="en-US" i="1" dirty="0" smtClean="0">
                <a:latin typeface="Arial" panose="020B0604020202020204" pitchFamily="34" charset="0"/>
                <a:cs typeface="Arial" panose="020B0604020202020204" pitchFamily="34" charset="0"/>
              </a:rPr>
              <a:t>takes 30mins to 2 hours </a:t>
            </a:r>
            <a:r>
              <a:rPr lang="en-US" altLang="en-US" dirty="0" smtClean="0">
                <a:latin typeface="Arial" panose="020B0604020202020204" pitchFamily="34" charset="0"/>
                <a:cs typeface="Arial" panose="020B0604020202020204" pitchFamily="34" charset="0"/>
              </a:rPr>
              <a:t>for its full effect to be felt. </a:t>
            </a:r>
            <a:r>
              <a:rPr lang="en-US" altLang="en-US" b="1" dirty="0" smtClean="0">
                <a:latin typeface="Arial" panose="020B0604020202020204" pitchFamily="34" charset="0"/>
                <a:cs typeface="Arial" panose="020B0604020202020204" pitchFamily="34" charset="0"/>
              </a:rPr>
              <a:t>When should you evaluate the care? </a:t>
            </a:r>
          </a:p>
          <a:p>
            <a:pPr marL="231775" indent="-231775"/>
            <a:r>
              <a:rPr lang="en-US" altLang="en-US" dirty="0" smtClean="0">
                <a:latin typeface="Arial" panose="020B0604020202020204" pitchFamily="34" charset="0"/>
                <a:cs typeface="Arial" panose="020B0604020202020204" pitchFamily="34" charset="0"/>
              </a:rPr>
              <a:t>Evaluation of the patient’s health status should be done after intervention and time lapse. Re-assess the patient at </a:t>
            </a:r>
            <a:r>
              <a:rPr lang="en-US" altLang="en-US" b="1" dirty="0" smtClean="0">
                <a:latin typeface="Arial" panose="020B0604020202020204" pitchFamily="34" charset="0"/>
                <a:cs typeface="Arial" panose="020B0604020202020204" pitchFamily="34" charset="0"/>
              </a:rPr>
              <a:t>11am</a:t>
            </a:r>
            <a:r>
              <a:rPr lang="en-US" altLang="en-US" dirty="0" smtClean="0">
                <a:latin typeface="Arial" panose="020B0604020202020204" pitchFamily="34" charset="0"/>
                <a:cs typeface="Arial" panose="020B0604020202020204" pitchFamily="34" charset="0"/>
              </a:rPr>
              <a:t> take temperature, ask the patient how he/she is feeling, You should expect a normal temperature or lower than </a:t>
            </a:r>
            <a:r>
              <a:rPr lang="en-US" dirty="0" smtClean="0">
                <a:latin typeface="Arial" panose="020B0604020202020204" pitchFamily="34" charset="0"/>
                <a:cs typeface="Arial" panose="020B0604020202020204" pitchFamily="34" charset="0"/>
              </a:rPr>
              <a:t>38 </a:t>
            </a:r>
            <a:r>
              <a:rPr lang="en-US" baseline="30000" dirty="0" smtClean="0">
                <a:latin typeface="Arial" panose="020B0604020202020204" pitchFamily="34" charset="0"/>
                <a:cs typeface="Arial" panose="020B0604020202020204" pitchFamily="34" charset="0"/>
              </a:rPr>
              <a:t>0 </a:t>
            </a:r>
            <a:r>
              <a:rPr lang="en-US" dirty="0" smtClean="0">
                <a:latin typeface="Arial" panose="020B0604020202020204" pitchFamily="34" charset="0"/>
                <a:cs typeface="Arial" panose="020B0604020202020204" pitchFamily="34" charset="0"/>
              </a:rPr>
              <a:t>C</a:t>
            </a:r>
            <a:r>
              <a:rPr lang="en-US" altLang="en-US" dirty="0" smtClean="0">
                <a:latin typeface="Arial" panose="020B0604020202020204" pitchFamily="34" charset="0"/>
                <a:cs typeface="Arial" panose="020B0604020202020204" pitchFamily="34" charset="0"/>
              </a:rPr>
              <a:t>, and patient may verbalize relief, feeling better</a:t>
            </a:r>
          </a:p>
          <a:p>
            <a:pPr marL="231775" indent="-231775"/>
            <a:r>
              <a:rPr lang="en-US" altLang="en-US" dirty="0" smtClean="0">
                <a:latin typeface="Arial" panose="020B0604020202020204" pitchFamily="34" charset="0"/>
                <a:cs typeface="Arial" panose="020B0604020202020204" pitchFamily="34" charset="0"/>
              </a:rPr>
              <a:t>Monitoring the patient’s response to drug therapy is very important, some patients may develop drug side effects</a:t>
            </a:r>
          </a:p>
        </p:txBody>
      </p:sp>
    </p:spTree>
    <p:extLst>
      <p:ext uri="{BB962C8B-B14F-4D97-AF65-F5344CB8AC3E}">
        <p14:creationId xmlns:p14="http://schemas.microsoft.com/office/powerpoint/2010/main" val="21964776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a:bodyPr>
          <a:lstStyle/>
          <a:p>
            <a:r>
              <a:rPr lang="en-US" altLang="en-US" sz="4800" b="1" dirty="0" smtClean="0">
                <a:latin typeface="Arial" panose="020B0604020202020204" pitchFamily="34" charset="0"/>
                <a:cs typeface="Arial" panose="020B0604020202020204" pitchFamily="34" charset="0"/>
              </a:rPr>
              <a:t>Determining Outcome Achievement</a:t>
            </a:r>
          </a:p>
        </p:txBody>
      </p:sp>
      <p:sp>
        <p:nvSpPr>
          <p:cNvPr id="47107" name="Rectangle 3"/>
          <p:cNvSpPr>
            <a:spLocks noGrp="1" noChangeArrowheads="1"/>
          </p:cNvSpPr>
          <p:nvPr>
            <p:ph idx="1"/>
          </p:nvPr>
        </p:nvSpPr>
        <p:spPr/>
        <p:txBody>
          <a:bodyPr>
            <a:normAutofit lnSpcReduction="10000"/>
          </a:bodyPr>
          <a:lstStyle/>
          <a:p>
            <a:pPr marL="0" indent="0">
              <a:lnSpc>
                <a:spcPct val="90000"/>
              </a:lnSpc>
              <a:buNone/>
            </a:pPr>
            <a:r>
              <a:rPr lang="en-US" altLang="en-US" sz="3200" b="1" dirty="0" smtClean="0">
                <a:latin typeface="Arial" panose="020B0604020202020204" pitchFamily="34" charset="0"/>
                <a:cs typeface="Arial" panose="020B0604020202020204" pitchFamily="34" charset="0"/>
              </a:rPr>
              <a:t>For the evaluation to be effective the nurse;</a:t>
            </a:r>
          </a:p>
          <a:p>
            <a:pPr marL="457200" indent="-457200">
              <a:lnSpc>
                <a:spcPct val="90000"/>
              </a:lnSpc>
            </a:pPr>
            <a:r>
              <a:rPr lang="en-US" altLang="en-US" sz="3200" dirty="0" smtClean="0">
                <a:latin typeface="Arial" panose="020B0604020202020204" pitchFamily="34" charset="0"/>
                <a:cs typeface="Arial" panose="020B0604020202020204" pitchFamily="34" charset="0"/>
              </a:rPr>
              <a:t>Must </a:t>
            </a:r>
            <a:r>
              <a:rPr lang="en-US" altLang="en-US" sz="3200" dirty="0">
                <a:latin typeface="Arial" panose="020B0604020202020204" pitchFamily="34" charset="0"/>
                <a:cs typeface="Arial" panose="020B0604020202020204" pitchFamily="34" charset="0"/>
              </a:rPr>
              <a:t>be aware of outcomes set for the </a:t>
            </a:r>
            <a:r>
              <a:rPr lang="en-US" altLang="en-US" sz="3200" dirty="0" smtClean="0">
                <a:latin typeface="Arial" panose="020B0604020202020204" pitchFamily="34" charset="0"/>
                <a:cs typeface="Arial" panose="020B0604020202020204" pitchFamily="34" charset="0"/>
              </a:rPr>
              <a:t>patient</a:t>
            </a:r>
            <a:r>
              <a:rPr lang="en-US" altLang="en-US" sz="3200" dirty="0">
                <a:latin typeface="Arial" panose="020B0604020202020204" pitchFamily="34" charset="0"/>
                <a:cs typeface="Arial" panose="020B0604020202020204" pitchFamily="34" charset="0"/>
              </a:rPr>
              <a:t>.</a:t>
            </a:r>
          </a:p>
          <a:p>
            <a:pPr marL="457200" indent="-457200">
              <a:lnSpc>
                <a:spcPct val="90000"/>
              </a:lnSpc>
            </a:pPr>
            <a:r>
              <a:rPr lang="en-US" altLang="en-US" sz="3200" dirty="0">
                <a:latin typeface="Arial" panose="020B0604020202020204" pitchFamily="34" charset="0"/>
                <a:cs typeface="Arial" panose="020B0604020202020204" pitchFamily="34" charset="0"/>
              </a:rPr>
              <a:t>Must be sure patient is ready for evaluation.</a:t>
            </a:r>
          </a:p>
          <a:p>
            <a:pPr marL="457200" indent="-457200">
              <a:lnSpc>
                <a:spcPct val="90000"/>
              </a:lnSpc>
            </a:pPr>
            <a:r>
              <a:rPr lang="en-US" altLang="en-US" sz="3200" dirty="0">
                <a:latin typeface="Arial" panose="020B0604020202020204" pitchFamily="34" charset="0"/>
                <a:cs typeface="Arial" panose="020B0604020202020204" pitchFamily="34" charset="0"/>
              </a:rPr>
              <a:t>Is patient able to meet outcome criteria?</a:t>
            </a:r>
          </a:p>
          <a:p>
            <a:pPr marL="457200" indent="-457200">
              <a:lnSpc>
                <a:spcPct val="90000"/>
              </a:lnSpc>
            </a:pPr>
            <a:r>
              <a:rPr lang="en-US" altLang="en-US" sz="3200" dirty="0">
                <a:latin typeface="Arial" panose="020B0604020202020204" pitchFamily="34" charset="0"/>
                <a:cs typeface="Arial" panose="020B0604020202020204" pitchFamily="34" charset="0"/>
              </a:rPr>
              <a:t>Is </a:t>
            </a:r>
            <a:r>
              <a:rPr lang="en-US" altLang="en-US" sz="3200" dirty="0" smtClean="0">
                <a:latin typeface="Arial" panose="020B0604020202020204" pitchFamily="34" charset="0"/>
                <a:cs typeface="Arial" panose="020B0604020202020204" pitchFamily="34" charset="0"/>
              </a:rPr>
              <a:t>the outcome</a:t>
            </a:r>
            <a:r>
              <a:rPr lang="en-US" altLang="en-US" sz="3200" dirty="0">
                <a:latin typeface="Arial" panose="020B0604020202020204" pitchFamily="34" charset="0"/>
                <a:cs typeface="Arial" panose="020B0604020202020204" pitchFamily="34" charset="0"/>
              </a:rPr>
              <a:t> </a:t>
            </a:r>
            <a:r>
              <a:rPr lang="en-US" altLang="en-US" sz="3200" i="1" dirty="0" smtClean="0">
                <a:latin typeface="Arial" panose="020B0604020202020204" pitchFamily="34" charset="0"/>
                <a:cs typeface="Arial" panose="020B0604020202020204" pitchFamily="34" charset="0"/>
              </a:rPr>
              <a:t>Completely</a:t>
            </a:r>
            <a:r>
              <a:rPr lang="en-US" altLang="en-US" sz="3200" dirty="0" smtClean="0">
                <a:latin typeface="Arial" panose="020B0604020202020204" pitchFamily="34" charset="0"/>
                <a:cs typeface="Arial" panose="020B0604020202020204" pitchFamily="34" charset="0"/>
              </a:rPr>
              <a:t> met? </a:t>
            </a:r>
            <a:r>
              <a:rPr lang="en-US" altLang="en-US" sz="3200" i="1" dirty="0" smtClean="0">
                <a:latin typeface="Arial" panose="020B0604020202020204" pitchFamily="34" charset="0"/>
                <a:cs typeface="Arial" panose="020B0604020202020204" pitchFamily="34" charset="0"/>
              </a:rPr>
              <a:t>Partially</a:t>
            </a:r>
            <a:r>
              <a:rPr lang="en-US" altLang="en-US" sz="3200" dirty="0" smtClean="0">
                <a:latin typeface="Arial" panose="020B0604020202020204" pitchFamily="34" charset="0"/>
                <a:cs typeface="Arial" panose="020B0604020202020204" pitchFamily="34" charset="0"/>
              </a:rPr>
              <a:t> met? Or </a:t>
            </a:r>
            <a:r>
              <a:rPr lang="en-US" altLang="en-US" sz="3200" b="1" dirty="0" smtClean="0">
                <a:latin typeface="Arial" panose="020B0604020202020204" pitchFamily="34" charset="0"/>
                <a:cs typeface="Arial" panose="020B0604020202020204" pitchFamily="34" charset="0"/>
              </a:rPr>
              <a:t>Not</a:t>
            </a:r>
            <a:r>
              <a:rPr lang="en-US" altLang="en-US" sz="3200" dirty="0" smtClean="0">
                <a:latin typeface="Arial" panose="020B0604020202020204" pitchFamily="34" charset="0"/>
                <a:cs typeface="Arial" panose="020B0604020202020204" pitchFamily="34" charset="0"/>
              </a:rPr>
              <a:t> </a:t>
            </a:r>
            <a:r>
              <a:rPr lang="en-US" altLang="en-US" sz="3200" b="1" dirty="0">
                <a:latin typeface="Arial" panose="020B0604020202020204" pitchFamily="34" charset="0"/>
                <a:cs typeface="Arial" panose="020B0604020202020204" pitchFamily="34" charset="0"/>
              </a:rPr>
              <a:t>met at all</a:t>
            </a:r>
            <a:r>
              <a:rPr lang="en-US" altLang="en-US" sz="3200" dirty="0" smtClean="0">
                <a:latin typeface="Arial" panose="020B0604020202020204" pitchFamily="34" charset="0"/>
                <a:cs typeface="Arial" panose="020B0604020202020204" pitchFamily="34" charset="0"/>
              </a:rPr>
              <a:t>? Act accordingly based on the evaluation</a:t>
            </a:r>
            <a:endParaRPr lang="en-US" altLang="en-US" sz="3200" dirty="0">
              <a:latin typeface="Arial" panose="020B0604020202020204" pitchFamily="34" charset="0"/>
              <a:cs typeface="Arial" panose="020B0604020202020204" pitchFamily="34" charset="0"/>
            </a:endParaRPr>
          </a:p>
          <a:p>
            <a:pPr marL="457200" indent="-457200">
              <a:lnSpc>
                <a:spcPct val="90000"/>
              </a:lnSpc>
            </a:pPr>
            <a:r>
              <a:rPr lang="en-US" altLang="en-US" sz="3200" dirty="0">
                <a:latin typeface="Arial" panose="020B0604020202020204" pitchFamily="34" charset="0"/>
                <a:cs typeface="Arial" panose="020B0604020202020204" pitchFamily="34" charset="0"/>
              </a:rPr>
              <a:t>Record in progress in notes.</a:t>
            </a:r>
          </a:p>
          <a:p>
            <a:pPr marL="457200" indent="-457200">
              <a:lnSpc>
                <a:spcPct val="90000"/>
              </a:lnSpc>
            </a:pPr>
            <a:r>
              <a:rPr lang="en-US" altLang="en-US" sz="3200" dirty="0">
                <a:latin typeface="Arial" panose="020B0604020202020204" pitchFamily="34" charset="0"/>
                <a:cs typeface="Arial" panose="020B0604020202020204" pitchFamily="34" charset="0"/>
              </a:rPr>
              <a:t>Update care plan.</a:t>
            </a:r>
          </a:p>
          <a:p>
            <a:pPr marL="457200" indent="-457200">
              <a:lnSpc>
                <a:spcPct val="90000"/>
              </a:lnSpc>
              <a:buNone/>
            </a:pPr>
            <a:endParaRPr lang="en-US" altLang="en-US" sz="2600" dirty="0"/>
          </a:p>
        </p:txBody>
      </p:sp>
      <p:pic>
        <p:nvPicPr>
          <p:cNvPr id="107524" name="Picture 4" descr="BD2005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8390" y="1334023"/>
            <a:ext cx="1960563" cy="222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5319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left)">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left)">
                                      <p:cBhvr>
                                        <p:cTn id="12" dur="500"/>
                                        <p:tgtEl>
                                          <p:spTgt spid="47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wipe(left)">
                                      <p:cBhvr>
                                        <p:cTn id="17" dur="500"/>
                                        <p:tgtEl>
                                          <p:spTgt spid="47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wipe(left)">
                                      <p:cBhvr>
                                        <p:cTn id="22" dur="500"/>
                                        <p:tgtEl>
                                          <p:spTgt spid="471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wipe(left)">
                                      <p:cBhvr>
                                        <p:cTn id="27" dur="500"/>
                                        <p:tgtEl>
                                          <p:spTgt spid="471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107">
                                            <p:txEl>
                                              <p:pRg st="5" end="5"/>
                                            </p:txEl>
                                          </p:spTgt>
                                        </p:tgtEl>
                                        <p:attrNameLst>
                                          <p:attrName>style.visibility</p:attrName>
                                        </p:attrNameLst>
                                      </p:cBhvr>
                                      <p:to>
                                        <p:strVal val="visible"/>
                                      </p:to>
                                    </p:set>
                                    <p:animEffect transition="in" filter="wipe(left)">
                                      <p:cBhvr>
                                        <p:cTn id="32" dur="500"/>
                                        <p:tgtEl>
                                          <p:spTgt spid="471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107">
                                            <p:txEl>
                                              <p:pRg st="6" end="6"/>
                                            </p:txEl>
                                          </p:spTgt>
                                        </p:tgtEl>
                                        <p:attrNameLst>
                                          <p:attrName>style.visibility</p:attrName>
                                        </p:attrNameLst>
                                      </p:cBhvr>
                                      <p:to>
                                        <p:strVal val="visible"/>
                                      </p:to>
                                    </p:set>
                                    <p:animEffect transition="in" filter="wipe(left)">
                                      <p:cBhvr>
                                        <p:cTn id="37" dur="500"/>
                                        <p:tgtEl>
                                          <p:spTgt spid="47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89973" y="288098"/>
            <a:ext cx="9745249" cy="1240077"/>
          </a:xfrm>
        </p:spPr>
        <p:txBody>
          <a:bodyPr>
            <a:normAutofit/>
          </a:bodyPr>
          <a:lstStyle/>
          <a:p>
            <a:pPr eaLnBrk="1" hangingPunct="1"/>
            <a:r>
              <a:rPr lang="en-US" altLang="en-US" sz="4800" b="1" dirty="0" smtClean="0">
                <a:latin typeface="Arial" panose="020B0604020202020204" pitchFamily="34" charset="0"/>
                <a:cs typeface="Arial" panose="020B0604020202020204" pitchFamily="34" charset="0"/>
              </a:rPr>
              <a:t>Nursing care Plan (NCP)</a:t>
            </a:r>
          </a:p>
        </p:txBody>
      </p:sp>
      <p:sp>
        <p:nvSpPr>
          <p:cNvPr id="90115" name="Rectangle 3"/>
          <p:cNvSpPr>
            <a:spLocks noGrp="1" noChangeArrowheads="1"/>
          </p:cNvSpPr>
          <p:nvPr>
            <p:ph idx="1"/>
          </p:nvPr>
        </p:nvSpPr>
        <p:spPr/>
        <p:txBody>
          <a:bodyPr>
            <a:noAutofit/>
          </a:bodyPr>
          <a:lstStyle/>
          <a:p>
            <a:pPr eaLnBrk="1" hangingPunct="1"/>
            <a:r>
              <a:rPr lang="en-US" altLang="en-US" sz="3200" dirty="0" smtClean="0">
                <a:latin typeface="Arial" panose="020B0604020202020204" pitchFamily="34" charset="0"/>
                <a:cs typeface="Arial" panose="020B0604020202020204" pitchFamily="34" charset="0"/>
              </a:rPr>
              <a:t>A nursing care plan is the final document one comes up with when using a nursing process and utilizing all the stipulated phases/stages </a:t>
            </a:r>
          </a:p>
          <a:p>
            <a:pPr eaLnBrk="1" hangingPunct="1"/>
            <a:r>
              <a:rPr lang="en-US" altLang="en-US" sz="3200" dirty="0" smtClean="0">
                <a:latin typeface="Arial" panose="020B0604020202020204" pitchFamily="34" charset="0"/>
                <a:cs typeface="Arial" panose="020B0604020202020204" pitchFamily="34" charset="0"/>
              </a:rPr>
              <a:t>It can be defined as a written structured plan of action for patient care;</a:t>
            </a:r>
          </a:p>
          <a:p>
            <a:pPr eaLnBrk="1" hangingPunct="1"/>
            <a:r>
              <a:rPr lang="en-US" altLang="en-US" sz="3200" dirty="0" smtClean="0">
                <a:latin typeface="Arial" panose="020B0604020202020204" pitchFamily="34" charset="0"/>
                <a:cs typeface="Arial" panose="020B0604020202020204" pitchFamily="34" charset="0"/>
              </a:rPr>
              <a:t>A document that reflects nurses observation, assessment and interventions and</a:t>
            </a:r>
          </a:p>
          <a:p>
            <a:pPr eaLnBrk="1" hangingPunct="1"/>
            <a:r>
              <a:rPr lang="en-US" altLang="en-US" sz="3200" dirty="0" smtClean="0">
                <a:latin typeface="Arial" panose="020B0604020202020204" pitchFamily="34" charset="0"/>
                <a:cs typeface="Arial" panose="020B0604020202020204" pitchFamily="34" charset="0"/>
              </a:rPr>
              <a:t>It Communicates patient care needs between patient and the members of the nursing team</a:t>
            </a:r>
          </a:p>
        </p:txBody>
      </p:sp>
    </p:spTree>
    <p:extLst>
      <p:ext uri="{BB962C8B-B14F-4D97-AF65-F5344CB8AC3E}">
        <p14:creationId xmlns:p14="http://schemas.microsoft.com/office/powerpoint/2010/main" val="2684545700"/>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1884"/>
          </a:xfrm>
        </p:spPr>
        <p:txBody>
          <a:bodyPr>
            <a:normAutofit/>
          </a:bodyPr>
          <a:lstStyle/>
          <a:p>
            <a:r>
              <a:rPr lang="en-US" sz="4800" b="1" dirty="0" smtClean="0">
                <a:latin typeface="Arial" panose="020B0604020202020204" pitchFamily="34" charset="0"/>
                <a:cs typeface="Arial" panose="020B0604020202020204" pitchFamily="34" charset="0"/>
              </a:rPr>
              <a:t>Nursing </a:t>
            </a:r>
            <a:r>
              <a:rPr lang="en-US" sz="4800" b="1" dirty="0">
                <a:latin typeface="Arial" panose="020B0604020202020204" pitchFamily="34" charset="0"/>
                <a:cs typeface="Arial" panose="020B0604020202020204" pitchFamily="34" charset="0"/>
              </a:rPr>
              <a:t>care plan</a:t>
            </a:r>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US" sz="3200" dirty="0">
                <a:latin typeface="Arial" panose="020B0604020202020204" pitchFamily="34" charset="0"/>
                <a:cs typeface="Arial" panose="020B0604020202020204" pitchFamily="34" charset="0"/>
              </a:rPr>
              <a:t>A </a:t>
            </a:r>
            <a:r>
              <a:rPr lang="en-US" sz="3200" b="1" dirty="0">
                <a:latin typeface="Arial" panose="020B0604020202020204" pitchFamily="34" charset="0"/>
                <a:cs typeface="Arial" panose="020B0604020202020204" pitchFamily="34" charset="0"/>
              </a:rPr>
              <a:t>nursing care plan</a:t>
            </a:r>
            <a:r>
              <a:rPr lang="en-US" sz="3200" dirty="0">
                <a:latin typeface="Arial" panose="020B0604020202020204" pitchFamily="34" charset="0"/>
                <a:cs typeface="Arial" panose="020B0604020202020204" pitchFamily="34" charset="0"/>
              </a:rPr>
              <a:t> contains all of the relevant information about a </a:t>
            </a:r>
            <a:r>
              <a:rPr lang="en-US" sz="3200" b="1" dirty="0">
                <a:latin typeface="Arial" panose="020B0604020202020204" pitchFamily="34" charset="0"/>
                <a:cs typeface="Arial" panose="020B0604020202020204" pitchFamily="34" charset="0"/>
              </a:rPr>
              <a:t>patient's</a:t>
            </a:r>
            <a:r>
              <a:rPr lang="en-US" sz="3200" dirty="0">
                <a:latin typeface="Arial" panose="020B0604020202020204" pitchFamily="34" charset="0"/>
                <a:cs typeface="Arial" panose="020B0604020202020204" pitchFamily="34" charset="0"/>
              </a:rPr>
              <a:t> diagnoses, the goals of </a:t>
            </a:r>
            <a:r>
              <a:rPr lang="en-US" sz="3200" b="1" dirty="0">
                <a:latin typeface="Arial" panose="020B0604020202020204" pitchFamily="34" charset="0"/>
                <a:cs typeface="Arial" panose="020B0604020202020204" pitchFamily="34" charset="0"/>
              </a:rPr>
              <a:t>treatment</a:t>
            </a:r>
            <a:r>
              <a:rPr lang="en-US" sz="3200" dirty="0">
                <a:latin typeface="Arial" panose="020B0604020202020204" pitchFamily="34" charset="0"/>
                <a:cs typeface="Arial" panose="020B0604020202020204" pitchFamily="34" charset="0"/>
              </a:rPr>
              <a:t>, the </a:t>
            </a:r>
            <a:r>
              <a:rPr lang="en-US" sz="3200" dirty="0" smtClean="0">
                <a:latin typeface="Arial" panose="020B0604020202020204" pitchFamily="34" charset="0"/>
                <a:cs typeface="Arial" panose="020B0604020202020204" pitchFamily="34" charset="0"/>
              </a:rPr>
              <a:t>specific </a:t>
            </a:r>
            <a:r>
              <a:rPr lang="en-US" sz="3200" b="1" dirty="0" smtClean="0">
                <a:latin typeface="Arial" panose="020B0604020202020204" pitchFamily="34" charset="0"/>
                <a:cs typeface="Arial" panose="020B0604020202020204" pitchFamily="34" charset="0"/>
              </a:rPr>
              <a:t>nursing</a:t>
            </a:r>
            <a:r>
              <a:rPr lang="en-US" sz="3200" dirty="0" smtClean="0">
                <a:latin typeface="Arial" panose="020B0604020202020204" pitchFamily="34" charset="0"/>
                <a:cs typeface="Arial" panose="020B0604020202020204" pitchFamily="34" charset="0"/>
              </a:rPr>
              <a:t> orders </a:t>
            </a:r>
            <a:r>
              <a:rPr lang="en-US" sz="3200" dirty="0">
                <a:latin typeface="Arial" panose="020B0604020202020204" pitchFamily="34" charset="0"/>
                <a:cs typeface="Arial" panose="020B0604020202020204" pitchFamily="34" charset="0"/>
              </a:rPr>
              <a:t>(including what observations are needed and what actions must be performed</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and a </a:t>
            </a:r>
            <a:r>
              <a:rPr lang="en-US" sz="3200" b="1" dirty="0">
                <a:latin typeface="Arial" panose="020B0604020202020204" pitchFamily="34" charset="0"/>
                <a:cs typeface="Arial" panose="020B0604020202020204" pitchFamily="34" charset="0"/>
              </a:rPr>
              <a:t>plan</a:t>
            </a:r>
            <a:r>
              <a:rPr lang="en-US" sz="3200" dirty="0">
                <a:latin typeface="Arial" panose="020B0604020202020204" pitchFamily="34" charset="0"/>
                <a:cs typeface="Arial" panose="020B0604020202020204" pitchFamily="34" charset="0"/>
              </a:rPr>
              <a:t> for </a:t>
            </a:r>
            <a:r>
              <a:rPr lang="en-US" sz="3200" dirty="0" smtClean="0">
                <a:latin typeface="Arial" panose="020B0604020202020204" pitchFamily="34" charset="0"/>
                <a:cs typeface="Arial" panose="020B0604020202020204" pitchFamily="34" charset="0"/>
              </a:rPr>
              <a:t>evaluation</a:t>
            </a:r>
          </a:p>
          <a:p>
            <a:r>
              <a:rPr lang="en-US" sz="3200" b="1" dirty="0">
                <a:latin typeface="Arial" panose="020B0604020202020204" pitchFamily="34" charset="0"/>
                <a:cs typeface="Arial" panose="020B0604020202020204" pitchFamily="34" charset="0"/>
              </a:rPr>
              <a:t>Nursing care plans</a:t>
            </a:r>
            <a:r>
              <a:rPr lang="en-US" sz="3200" dirty="0">
                <a:latin typeface="Arial" panose="020B0604020202020204" pitchFamily="34" charset="0"/>
                <a:cs typeface="Arial" panose="020B0604020202020204" pitchFamily="34" charset="0"/>
              </a:rPr>
              <a:t> provide continuity of </a:t>
            </a:r>
            <a:r>
              <a:rPr lang="en-US" sz="3200" b="1" dirty="0">
                <a:latin typeface="Arial" panose="020B0604020202020204" pitchFamily="34" charset="0"/>
                <a:cs typeface="Arial" panose="020B0604020202020204" pitchFamily="34" charset="0"/>
              </a:rPr>
              <a:t>care</a:t>
            </a:r>
            <a:r>
              <a:rPr lang="en-US" sz="3200" dirty="0">
                <a:latin typeface="Arial" panose="020B0604020202020204" pitchFamily="34" charset="0"/>
                <a:cs typeface="Arial" panose="020B0604020202020204" pitchFamily="34" charset="0"/>
              </a:rPr>
              <a:t>, safety, quality </a:t>
            </a:r>
            <a:r>
              <a:rPr lang="en-US" sz="3200" b="1" dirty="0">
                <a:latin typeface="Arial" panose="020B0604020202020204" pitchFamily="34" charset="0"/>
                <a:cs typeface="Arial" panose="020B0604020202020204" pitchFamily="34" charset="0"/>
              </a:rPr>
              <a:t>care</a:t>
            </a:r>
            <a:r>
              <a:rPr lang="en-US" sz="3200" dirty="0">
                <a:latin typeface="Arial" panose="020B0604020202020204" pitchFamily="34" charset="0"/>
                <a:cs typeface="Arial" panose="020B0604020202020204" pitchFamily="34" charset="0"/>
              </a:rPr>
              <a:t> and compliance. A </a:t>
            </a:r>
            <a:r>
              <a:rPr lang="en-US" sz="3200" b="1" dirty="0">
                <a:latin typeface="Arial" panose="020B0604020202020204" pitchFamily="34" charset="0"/>
                <a:cs typeface="Arial" panose="020B0604020202020204" pitchFamily="34" charset="0"/>
              </a:rPr>
              <a:t>nursing care plan</a:t>
            </a:r>
            <a:r>
              <a:rPr lang="en-US" sz="3200" dirty="0">
                <a:latin typeface="Arial" panose="020B0604020202020204" pitchFamily="34" charset="0"/>
                <a:cs typeface="Arial" panose="020B0604020202020204" pitchFamily="34" charset="0"/>
              </a:rPr>
              <a:t> promotes documentation and is used </a:t>
            </a:r>
            <a:r>
              <a:rPr lang="en-US" sz="3200" dirty="0" smtClean="0">
                <a:latin typeface="Arial" panose="020B0604020202020204" pitchFamily="34" charset="0"/>
                <a:cs typeface="Arial" panose="020B0604020202020204" pitchFamily="34" charset="0"/>
              </a:rPr>
              <a:t>for insurance re-imbursement </a:t>
            </a:r>
            <a:r>
              <a:rPr lang="en-US" sz="3200" b="1" dirty="0" smtClean="0">
                <a:latin typeface="Arial" panose="020B0604020202020204" pitchFamily="34" charset="0"/>
                <a:cs typeface="Arial" panose="020B0604020202020204" pitchFamily="34" charset="0"/>
              </a:rPr>
              <a:t>purposes</a:t>
            </a:r>
            <a:r>
              <a:rPr lang="en-US" sz="3200" dirty="0">
                <a:latin typeface="Arial" panose="020B0604020202020204" pitchFamily="34" charset="0"/>
                <a:cs typeface="Arial" panose="020B0604020202020204" pitchFamily="34" charset="0"/>
              </a:rPr>
              <a:t> such </a:t>
            </a:r>
            <a:r>
              <a:rPr lang="en-US" sz="3200" dirty="0" smtClean="0">
                <a:latin typeface="Arial" panose="020B0604020202020204" pitchFamily="34" charset="0"/>
                <a:cs typeface="Arial" panose="020B0604020202020204" pitchFamily="34" charset="0"/>
              </a:rPr>
              <a:t>in Medicare </a:t>
            </a:r>
            <a:r>
              <a:rPr lang="en-US" sz="3200" dirty="0">
                <a:latin typeface="Arial" panose="020B0604020202020204" pitchFamily="34" charset="0"/>
                <a:cs typeface="Arial" panose="020B0604020202020204" pitchFamily="34" charset="0"/>
              </a:rPr>
              <a:t>and Medicaid.</a:t>
            </a:r>
          </a:p>
        </p:txBody>
      </p:sp>
    </p:spTree>
    <p:extLst>
      <p:ext uri="{BB962C8B-B14F-4D97-AF65-F5344CB8AC3E}">
        <p14:creationId xmlns:p14="http://schemas.microsoft.com/office/powerpoint/2010/main" val="36709424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pPr algn="ctr" eaLnBrk="1" hangingPunct="1"/>
            <a:r>
              <a:rPr lang="en-US" altLang="en-US" b="1" dirty="0" smtClean="0">
                <a:latin typeface="Arial" panose="020B0604020202020204" pitchFamily="34" charset="0"/>
                <a:cs typeface="Arial" panose="020B0604020202020204" pitchFamily="34" charset="0"/>
              </a:rPr>
              <a:t>Guidelines for Formulation of a Nursing care Plan</a:t>
            </a:r>
          </a:p>
        </p:txBody>
      </p:sp>
      <p:sp>
        <p:nvSpPr>
          <p:cNvPr id="92163" name="Rectangle 3"/>
          <p:cNvSpPr>
            <a:spLocks noGrp="1" noChangeArrowheads="1"/>
          </p:cNvSpPr>
          <p:nvPr>
            <p:ph idx="1"/>
          </p:nvPr>
        </p:nvSpPr>
        <p:spPr/>
        <p:txBody>
          <a:bodyPr/>
          <a:lstStyle/>
          <a:p>
            <a:pPr marL="571500" indent="-571500" eaLnBrk="1" hangingPunct="1"/>
            <a:r>
              <a:rPr lang="en-US" altLang="en-US" sz="3200" dirty="0" smtClean="0">
                <a:latin typeface="Arial" panose="020B0604020202020204" pitchFamily="34" charset="0"/>
                <a:cs typeface="Arial" panose="020B0604020202020204" pitchFamily="34" charset="0"/>
              </a:rPr>
              <a:t>It must always be individualized for each patient’s needs</a:t>
            </a:r>
          </a:p>
          <a:p>
            <a:pPr marL="571500" indent="-571500" eaLnBrk="1" hangingPunct="1"/>
            <a:r>
              <a:rPr lang="en-US" altLang="en-US" sz="3200" dirty="0" smtClean="0">
                <a:latin typeface="Arial" panose="020B0604020202020204" pitchFamily="34" charset="0"/>
                <a:cs typeface="Arial" panose="020B0604020202020204" pitchFamily="34" charset="0"/>
              </a:rPr>
              <a:t>It is based upon nursing diagnosis</a:t>
            </a:r>
          </a:p>
          <a:p>
            <a:pPr marL="571500" indent="-571500" eaLnBrk="1" hangingPunct="1"/>
            <a:r>
              <a:rPr lang="en-US" altLang="en-US" sz="3200" dirty="0" smtClean="0">
                <a:latin typeface="Arial" panose="020B0604020202020204" pitchFamily="34" charset="0"/>
                <a:cs typeface="Arial" panose="020B0604020202020204" pitchFamily="34" charset="0"/>
              </a:rPr>
              <a:t>NCP takes care of immediate life threatening issues as a priority.</a:t>
            </a:r>
          </a:p>
          <a:p>
            <a:pPr marL="609600" indent="-609600">
              <a:buFontTx/>
              <a:buChar char="•"/>
            </a:pPr>
            <a:r>
              <a:rPr lang="en-US" altLang="en-US" sz="3200" dirty="0" smtClean="0">
                <a:latin typeface="Arial" panose="020B0604020202020204" pitchFamily="34" charset="0"/>
                <a:cs typeface="Arial" panose="020B0604020202020204" pitchFamily="34" charset="0"/>
              </a:rPr>
              <a:t>It takes care of  patient’s and heath care team’s safety </a:t>
            </a:r>
            <a:r>
              <a:rPr lang="en-US" altLang="en-US" sz="3200" dirty="0">
                <a:latin typeface="Arial" panose="020B0604020202020204" pitchFamily="34" charset="0"/>
                <a:cs typeface="Arial" panose="020B0604020202020204" pitchFamily="34" charset="0"/>
              </a:rPr>
              <a:t>issues.</a:t>
            </a:r>
          </a:p>
          <a:p>
            <a:pPr marL="609600" indent="-609600">
              <a:buFontTx/>
              <a:buChar char="•"/>
            </a:pPr>
            <a:r>
              <a:rPr lang="en-US" altLang="en-US" sz="3200" dirty="0" smtClean="0">
                <a:latin typeface="Arial" panose="020B0604020202020204" pitchFamily="34" charset="0"/>
                <a:cs typeface="Arial" panose="020B0604020202020204" pitchFamily="34" charset="0"/>
              </a:rPr>
              <a:t>It focuses on the patient-identified </a:t>
            </a:r>
            <a:r>
              <a:rPr lang="en-US" altLang="en-US" sz="3200" dirty="0">
                <a:latin typeface="Arial" panose="020B0604020202020204" pitchFamily="34" charset="0"/>
                <a:cs typeface="Arial" panose="020B0604020202020204" pitchFamily="34" charset="0"/>
              </a:rPr>
              <a:t>issues.</a:t>
            </a:r>
          </a:p>
          <a:p>
            <a:pPr marL="571500" indent="-571500" eaLnBrk="1" hangingPunct="1"/>
            <a:endParaRPr lang="en-US" altLang="en-US" sz="3200" dirty="0" smtClean="0">
              <a:latin typeface="Arial" panose="020B0604020202020204" pitchFamily="34" charset="0"/>
              <a:cs typeface="Arial" panose="020B0604020202020204" pitchFamily="34" charset="0"/>
            </a:endParaRPr>
          </a:p>
          <a:p>
            <a:pPr marL="571500" indent="-571500" eaLnBrk="1" hangingPunct="1"/>
            <a:endParaRPr lang="en-US" altLang="en-US" sz="3200" dirty="0" smtClean="0">
              <a:latin typeface="Arial" panose="020B0604020202020204" pitchFamily="34" charset="0"/>
              <a:cs typeface="Arial" panose="020B0604020202020204" pitchFamily="34" charset="0"/>
            </a:endParaRPr>
          </a:p>
          <a:p>
            <a:pPr marL="571500" indent="-571500" eaLnBrk="1" hangingPunct="1"/>
            <a:endParaRPr lang="en-US" altLang="en-US" dirty="0" smtClean="0"/>
          </a:p>
          <a:p>
            <a:pPr marL="571500" indent="-571500" eaLnBrk="1" hangingPunct="1"/>
            <a:endParaRPr lang="en-US" altLang="en-US" dirty="0" smtClean="0"/>
          </a:p>
        </p:txBody>
      </p:sp>
    </p:spTree>
    <p:extLst>
      <p:ext uri="{BB962C8B-B14F-4D97-AF65-F5344CB8AC3E}">
        <p14:creationId xmlns:p14="http://schemas.microsoft.com/office/powerpoint/2010/main" val="842835995"/>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b="1" dirty="0">
                <a:latin typeface="Arial" panose="020B0604020202020204" pitchFamily="34" charset="0"/>
                <a:cs typeface="Arial" panose="020B0604020202020204" pitchFamily="34" charset="0"/>
              </a:rPr>
              <a:t>Guidelines for Formulation of a Nursing care </a:t>
            </a:r>
            <a:r>
              <a:rPr lang="en-US" altLang="en-US" b="1" dirty="0" smtClean="0">
                <a:latin typeface="Arial" panose="020B0604020202020204" pitchFamily="34" charset="0"/>
                <a:cs typeface="Arial" panose="020B0604020202020204" pitchFamily="34" charset="0"/>
              </a:rPr>
              <a:t>Plan……</a:t>
            </a:r>
            <a:endParaRPr lang="en-US" altLang="en-US" dirty="0" smtClean="0"/>
          </a:p>
        </p:txBody>
      </p:sp>
      <p:sp>
        <p:nvSpPr>
          <p:cNvPr id="539651" name="Rectangle 3"/>
          <p:cNvSpPr>
            <a:spLocks noGrp="1" noChangeArrowheads="1"/>
          </p:cNvSpPr>
          <p:nvPr>
            <p:ph idx="1"/>
          </p:nvPr>
        </p:nvSpPr>
        <p:spPr>
          <a:xfrm>
            <a:off x="838200" y="1838151"/>
            <a:ext cx="10515600" cy="4351338"/>
          </a:xfrm>
        </p:spPr>
        <p:txBody>
          <a:bodyPr>
            <a:normAutofit/>
          </a:bodyPr>
          <a:lstStyle/>
          <a:p>
            <a:pPr eaLnBrk="1" hangingPunct="1">
              <a:lnSpc>
                <a:spcPct val="90000"/>
              </a:lnSpc>
            </a:pPr>
            <a:r>
              <a:rPr lang="en-US" altLang="en-US" sz="3200" dirty="0" smtClean="0">
                <a:latin typeface="Arial" panose="020B0604020202020204" pitchFamily="34" charset="0"/>
                <a:cs typeface="Arial" panose="020B0604020202020204" pitchFamily="34" charset="0"/>
              </a:rPr>
              <a:t>The Nurse identifies care priorities based on the overall picture of the patient that is, (to view the patient as a whole person), the availability of time and the necessary resources.</a:t>
            </a:r>
          </a:p>
          <a:p>
            <a:pPr marL="228600" lvl="1">
              <a:spcBef>
                <a:spcPts val="1000"/>
              </a:spcBef>
            </a:pPr>
            <a:r>
              <a:rPr lang="en-GB" altLang="en-US" sz="3200" dirty="0" smtClean="0">
                <a:latin typeface="Arial" panose="020B0604020202020204" pitchFamily="34" charset="0"/>
                <a:cs typeface="Arial" panose="020B0604020202020204" pitchFamily="34" charset="0"/>
              </a:rPr>
              <a:t>A nursing care plan should have the patient’s particulars for identification; name, age, IP No., ward, medical diagnosis, type of operation if it was done, date.</a:t>
            </a:r>
          </a:p>
          <a:p>
            <a:pPr marL="228600" lvl="1">
              <a:spcBef>
                <a:spcPts val="1000"/>
              </a:spcBef>
            </a:pPr>
            <a:r>
              <a:rPr lang="en-US" altLang="en-US" sz="2800" dirty="0" smtClean="0">
                <a:latin typeface="Arial" panose="020B0604020202020204" pitchFamily="34" charset="0"/>
                <a:cs typeface="Arial" panose="020B0604020202020204" pitchFamily="34" charset="0"/>
              </a:rPr>
              <a:t>A </a:t>
            </a:r>
            <a:r>
              <a:rPr lang="en-US" altLang="en-US" sz="2800" dirty="0">
                <a:latin typeface="Arial" panose="020B0604020202020204" pitchFamily="34" charset="0"/>
                <a:cs typeface="Arial" panose="020B0604020202020204" pitchFamily="34" charset="0"/>
              </a:rPr>
              <a:t>sample of </a:t>
            </a:r>
            <a:r>
              <a:rPr lang="en-GB" altLang="en-US" sz="2800" dirty="0">
                <a:latin typeface="Arial" panose="020B0604020202020204" pitchFamily="34" charset="0"/>
                <a:cs typeface="Arial" panose="020B0604020202020204" pitchFamily="34" charset="0"/>
              </a:rPr>
              <a:t>Nursing care plan can be retrieved from;</a:t>
            </a:r>
            <a:r>
              <a:rPr lang="en-GB" altLang="en-US" sz="2800" dirty="0">
                <a:latin typeface="Arial" panose="020B0604020202020204" pitchFamily="34" charset="0"/>
                <a:cs typeface="Arial" panose="020B0604020202020204" pitchFamily="34" charset="0"/>
                <a:hlinkClick r:id="rId3" action="ppaction://hlinkfile"/>
              </a:rPr>
              <a:t> </a:t>
            </a:r>
            <a:endParaRPr lang="en-GB" altLang="en-US" sz="2800" dirty="0" smtClean="0">
              <a:latin typeface="Arial" panose="020B0604020202020204" pitchFamily="34" charset="0"/>
              <a:cs typeface="Arial" panose="020B0604020202020204" pitchFamily="34" charset="0"/>
              <a:hlinkClick r:id="rId3" action="ppaction://hlinkfile"/>
            </a:endParaRPr>
          </a:p>
          <a:p>
            <a:pPr marL="0" lvl="1" indent="0">
              <a:spcBef>
                <a:spcPts val="1000"/>
              </a:spcBef>
              <a:buNone/>
            </a:pPr>
            <a:r>
              <a:rPr lang="en-GB" altLang="en-US" sz="2800" dirty="0">
                <a:latin typeface="Arial" panose="020B0604020202020204" pitchFamily="34" charset="0"/>
                <a:cs typeface="Arial" panose="020B0604020202020204" pitchFamily="34" charset="0"/>
                <a:hlinkClick r:id="rId3" action="ppaction://hlinkfile"/>
              </a:rPr>
              <a:t> </a:t>
            </a:r>
            <a:r>
              <a:rPr lang="en-GB" altLang="en-US" sz="2800" dirty="0" smtClean="0">
                <a:latin typeface="Arial" panose="020B0604020202020204" pitchFamily="34" charset="0"/>
                <a:cs typeface="Arial" panose="020B0604020202020204" pitchFamily="34" charset="0"/>
                <a:hlinkClick r:id="rId3" action="ppaction://hlinkfile"/>
              </a:rPr>
              <a:t> Nursing </a:t>
            </a:r>
            <a:r>
              <a:rPr lang="en-GB" altLang="en-US" sz="2800" dirty="0">
                <a:latin typeface="Arial" panose="020B0604020202020204" pitchFamily="34" charset="0"/>
                <a:cs typeface="Arial" panose="020B0604020202020204" pitchFamily="34" charset="0"/>
                <a:hlinkClick r:id="rId3" action="ppaction://hlinkfile"/>
              </a:rPr>
              <a:t>care plan 0.doc</a:t>
            </a:r>
            <a:endParaRPr lang="en-GB" altLang="en-US" sz="2800" dirty="0">
              <a:latin typeface="Arial" panose="020B0604020202020204" pitchFamily="34" charset="0"/>
              <a:cs typeface="Arial" panose="020B0604020202020204" pitchFamily="34" charset="0"/>
            </a:endParaRPr>
          </a:p>
          <a:p>
            <a:pPr marL="0" lvl="1" indent="0">
              <a:spcBef>
                <a:spcPts val="1000"/>
              </a:spcBef>
              <a:buNone/>
            </a:pPr>
            <a:endParaRPr lang="en-GB" altLang="en-US" dirty="0"/>
          </a:p>
          <a:p>
            <a:endParaRPr lang="en-US" altLang="en-US" dirty="0" smtClean="0">
              <a:latin typeface="Arial" panose="020B0604020202020204" pitchFamily="34" charset="0"/>
              <a:cs typeface="Arial" panose="020B0604020202020204" pitchFamily="34" charset="0"/>
            </a:endParaRPr>
          </a:p>
        </p:txBody>
      </p:sp>
      <p:pic>
        <p:nvPicPr>
          <p:cNvPr id="94212" name="Picture 4" descr="PE0625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07687" y="82549"/>
            <a:ext cx="1484313"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7340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9651">
                                            <p:txEl>
                                              <p:pRg st="0" end="0"/>
                                            </p:txEl>
                                          </p:spTgt>
                                        </p:tgtEl>
                                        <p:attrNameLst>
                                          <p:attrName>style.visibility</p:attrName>
                                        </p:attrNameLst>
                                      </p:cBhvr>
                                      <p:to>
                                        <p:strVal val="visible"/>
                                      </p:to>
                                    </p:set>
                                    <p:animEffect transition="in" filter="wipe(left)">
                                      <p:cBhvr>
                                        <p:cTn id="7" dur="500"/>
                                        <p:tgtEl>
                                          <p:spTgt spid="5396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39651">
                                            <p:txEl>
                                              <p:pRg st="1" end="1"/>
                                            </p:txEl>
                                          </p:spTgt>
                                        </p:tgtEl>
                                        <p:attrNameLst>
                                          <p:attrName>style.visibility</p:attrName>
                                        </p:attrNameLst>
                                      </p:cBhvr>
                                      <p:to>
                                        <p:strVal val="visible"/>
                                      </p:to>
                                    </p:set>
                                    <p:animEffect transition="in" filter="wipe(left)">
                                      <p:cBhvr>
                                        <p:cTn id="10" dur="500"/>
                                        <p:tgtEl>
                                          <p:spTgt spid="5396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39651">
                                            <p:txEl>
                                              <p:pRg st="2" end="2"/>
                                            </p:txEl>
                                          </p:spTgt>
                                        </p:tgtEl>
                                        <p:attrNameLst>
                                          <p:attrName>style.visibility</p:attrName>
                                        </p:attrNameLst>
                                      </p:cBhvr>
                                      <p:to>
                                        <p:strVal val="visible"/>
                                      </p:to>
                                    </p:set>
                                    <p:animEffect transition="in" filter="wipe(left)">
                                      <p:cBhvr>
                                        <p:cTn id="13" dur="500"/>
                                        <p:tgtEl>
                                          <p:spTgt spid="5396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39651">
                                            <p:txEl>
                                              <p:pRg st="3" end="3"/>
                                            </p:txEl>
                                          </p:spTgt>
                                        </p:tgtEl>
                                        <p:attrNameLst>
                                          <p:attrName>style.visibility</p:attrName>
                                        </p:attrNameLst>
                                      </p:cBhvr>
                                      <p:to>
                                        <p:strVal val="visible"/>
                                      </p:to>
                                    </p:set>
                                    <p:animEffect transition="in" filter="wipe(left)">
                                      <p:cBhvr>
                                        <p:cTn id="16" dur="500"/>
                                        <p:tgtEl>
                                          <p:spTgt spid="539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b="1" dirty="0" smtClean="0">
                <a:latin typeface="Arial" panose="020B0604020202020204" pitchFamily="34" charset="0"/>
                <a:cs typeface="Arial" panose="020B0604020202020204" pitchFamily="34" charset="0"/>
              </a:rPr>
              <a:t>Developing a Nursing Care Plan</a:t>
            </a:r>
          </a:p>
        </p:txBody>
      </p:sp>
      <p:sp>
        <p:nvSpPr>
          <p:cNvPr id="45059" name="Rectangle 3"/>
          <p:cNvSpPr>
            <a:spLocks noGrp="1" noChangeArrowheads="1"/>
          </p:cNvSpPr>
          <p:nvPr>
            <p:ph idx="1"/>
          </p:nvPr>
        </p:nvSpPr>
        <p:spPr>
          <a:xfrm>
            <a:off x="838200" y="1578279"/>
            <a:ext cx="10515600" cy="4598684"/>
          </a:xfrm>
        </p:spPr>
        <p:txBody>
          <a:bodyPr>
            <a:normAutofit/>
          </a:bodyPr>
          <a:lstStyle/>
          <a:p>
            <a:r>
              <a:rPr lang="en-US" altLang="en-US" sz="2600" dirty="0">
                <a:latin typeface="Arial" panose="020B0604020202020204" pitchFamily="34" charset="0"/>
                <a:cs typeface="Arial" panose="020B0604020202020204" pitchFamily="34" charset="0"/>
              </a:rPr>
              <a:t>To ensure continuity of care, the plan must be written and shared with all health care personnel caring for the client.</a:t>
            </a:r>
          </a:p>
          <a:p>
            <a:pPr marL="457200" lvl="1" indent="-457200">
              <a:spcBef>
                <a:spcPts val="1000"/>
              </a:spcBef>
            </a:pPr>
            <a:r>
              <a:rPr lang="en-GB" altLang="en-US" sz="2800" dirty="0">
                <a:latin typeface="Arial" panose="020B0604020202020204" pitchFamily="34" charset="0"/>
                <a:cs typeface="Arial" panose="020B0604020202020204" pitchFamily="34" charset="0"/>
              </a:rPr>
              <a:t>The care plan should be in table format with each of the phases of nursing process it its own column, after evaluation there may be a column for signature of the care provider</a:t>
            </a:r>
            <a:r>
              <a:rPr lang="en-GB" altLang="en-US" sz="2800" dirty="0" smtClean="0">
                <a:latin typeface="Arial" panose="020B0604020202020204" pitchFamily="34" charset="0"/>
                <a:cs typeface="Arial" panose="020B0604020202020204" pitchFamily="34" charset="0"/>
              </a:rPr>
              <a:t>.</a:t>
            </a:r>
            <a:endParaRPr lang="en-US" altLang="en-US" sz="2600" dirty="0" smtClean="0">
              <a:latin typeface="Arial" panose="020B0604020202020204" pitchFamily="34" charset="0"/>
              <a:cs typeface="Arial" panose="020B0604020202020204" pitchFamily="34" charset="0"/>
            </a:endParaRPr>
          </a:p>
          <a:p>
            <a:pPr marL="609600" indent="-609600"/>
            <a:r>
              <a:rPr lang="en-US" altLang="en-US" sz="2600" dirty="0" smtClean="0">
                <a:latin typeface="Arial" panose="020B0604020202020204" pitchFamily="34" charset="0"/>
                <a:cs typeface="Arial" panose="020B0604020202020204" pitchFamily="34" charset="0"/>
              </a:rPr>
              <a:t>Consists </a:t>
            </a:r>
            <a:r>
              <a:rPr lang="en-US" altLang="en-US" sz="2600" dirty="0">
                <a:latin typeface="Arial" panose="020B0604020202020204" pitchFamily="34" charset="0"/>
                <a:cs typeface="Arial" panose="020B0604020202020204" pitchFamily="34" charset="0"/>
              </a:rPr>
              <a:t>of:</a:t>
            </a:r>
          </a:p>
          <a:p>
            <a:pPr marL="609600" indent="-609600">
              <a:buFont typeface="Wingdings" panose="05000000000000000000" pitchFamily="2" charset="2"/>
              <a:buAutoNum type="arabicPeriod"/>
            </a:pPr>
            <a:r>
              <a:rPr lang="en-US" altLang="en-US" sz="2600" dirty="0" smtClean="0">
                <a:latin typeface="Arial" panose="020B0604020202020204" pitchFamily="34" charset="0"/>
                <a:cs typeface="Arial" panose="020B0604020202020204" pitchFamily="34" charset="0"/>
              </a:rPr>
              <a:t>Assessments,   </a:t>
            </a:r>
            <a:r>
              <a:rPr lang="en-US" altLang="en-US" sz="2600" b="1" dirty="0" smtClean="0">
                <a:latin typeface="Arial" panose="020B0604020202020204" pitchFamily="34" charset="0"/>
                <a:cs typeface="Arial" panose="020B0604020202020204" pitchFamily="34" charset="0"/>
              </a:rPr>
              <a:t>2</a:t>
            </a:r>
            <a:r>
              <a:rPr lang="en-US" altLang="en-US" sz="2600" dirty="0" smtClean="0">
                <a:latin typeface="Arial" panose="020B0604020202020204" pitchFamily="34" charset="0"/>
                <a:cs typeface="Arial" panose="020B0604020202020204" pitchFamily="34" charset="0"/>
              </a:rPr>
              <a:t>. Nursing </a:t>
            </a:r>
            <a:r>
              <a:rPr lang="en-US" altLang="en-US" sz="2600" dirty="0">
                <a:latin typeface="Arial" panose="020B0604020202020204" pitchFamily="34" charset="0"/>
                <a:cs typeface="Arial" panose="020B0604020202020204" pitchFamily="34" charset="0"/>
              </a:rPr>
              <a:t>diagnostic </a:t>
            </a:r>
            <a:r>
              <a:rPr lang="en-US" altLang="en-US" sz="2600" dirty="0" smtClean="0">
                <a:latin typeface="Arial" panose="020B0604020202020204" pitchFamily="34" charset="0"/>
                <a:cs typeface="Arial" panose="020B0604020202020204" pitchFamily="34" charset="0"/>
              </a:rPr>
              <a:t>statements (Prioritized).</a:t>
            </a:r>
            <a:endParaRPr lang="en-US" altLang="en-US" sz="2600" dirty="0">
              <a:latin typeface="Arial" panose="020B0604020202020204" pitchFamily="34" charset="0"/>
              <a:cs typeface="Arial" panose="020B0604020202020204" pitchFamily="34" charset="0"/>
            </a:endParaRPr>
          </a:p>
          <a:p>
            <a:pPr marL="0" indent="0">
              <a:buNone/>
            </a:pPr>
            <a:r>
              <a:rPr lang="en-US" altLang="en-US" sz="2600" dirty="0" smtClean="0">
                <a:latin typeface="Arial" panose="020B0604020202020204" pitchFamily="34" charset="0"/>
                <a:cs typeface="Arial" panose="020B0604020202020204" pitchFamily="34" charset="0"/>
              </a:rPr>
              <a:t>3. Expected care Outcomes. (planned)</a:t>
            </a:r>
            <a:endParaRPr lang="en-US" altLang="en-US" sz="2600" dirty="0">
              <a:latin typeface="Arial" panose="020B0604020202020204" pitchFamily="34" charset="0"/>
              <a:cs typeface="Arial" panose="020B0604020202020204" pitchFamily="34" charset="0"/>
            </a:endParaRPr>
          </a:p>
          <a:p>
            <a:pPr marL="0" indent="0">
              <a:buNone/>
            </a:pPr>
            <a:r>
              <a:rPr lang="en-US" altLang="en-US" sz="2600" dirty="0" smtClean="0">
                <a:latin typeface="Arial" panose="020B0604020202020204" pitchFamily="34" charset="0"/>
                <a:cs typeface="Arial" panose="020B0604020202020204" pitchFamily="34" charset="0"/>
              </a:rPr>
              <a:t>4. Interventions/ Implementation (planned), </a:t>
            </a:r>
          </a:p>
          <a:p>
            <a:pPr marL="0" indent="0">
              <a:buNone/>
            </a:pPr>
            <a:r>
              <a:rPr lang="en-US" altLang="en-US" sz="2600" dirty="0" smtClean="0">
                <a:latin typeface="Arial" panose="020B0604020202020204" pitchFamily="34" charset="0"/>
                <a:cs typeface="Arial" panose="020B0604020202020204" pitchFamily="34" charset="0"/>
              </a:rPr>
              <a:t>5. Scientific Rationale,  6. Evaluation</a:t>
            </a:r>
            <a:endParaRPr lang="en-US" alt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7080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animEffect transition="in" filter="wipe(left)">
                                      <p:cBhvr>
                                        <p:cTn id="10" dur="500"/>
                                        <p:tgtEl>
                                          <p:spTgt spid="4505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Effect transition="in" filter="wipe(left)">
                                      <p:cBhvr>
                                        <p:cTn id="15" dur="500"/>
                                        <p:tgtEl>
                                          <p:spTgt spid="4505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5059">
                                            <p:txEl>
                                              <p:pRg st="3" end="3"/>
                                            </p:txEl>
                                          </p:spTgt>
                                        </p:tgtEl>
                                        <p:attrNameLst>
                                          <p:attrName>style.visibility</p:attrName>
                                        </p:attrNameLst>
                                      </p:cBhvr>
                                      <p:to>
                                        <p:strVal val="visible"/>
                                      </p:to>
                                    </p:set>
                                    <p:animEffect transition="in" filter="wipe(left)">
                                      <p:cBhvr>
                                        <p:cTn id="20" dur="500"/>
                                        <p:tgtEl>
                                          <p:spTgt spid="4505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5059">
                                            <p:txEl>
                                              <p:pRg st="4" end="4"/>
                                            </p:txEl>
                                          </p:spTgt>
                                        </p:tgtEl>
                                        <p:attrNameLst>
                                          <p:attrName>style.visibility</p:attrName>
                                        </p:attrNameLst>
                                      </p:cBhvr>
                                      <p:to>
                                        <p:strVal val="visible"/>
                                      </p:to>
                                    </p:set>
                                    <p:animEffect transition="in" filter="wipe(left)">
                                      <p:cBhvr>
                                        <p:cTn id="25" dur="500"/>
                                        <p:tgtEl>
                                          <p:spTgt spid="45059">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5059">
                                            <p:txEl>
                                              <p:pRg st="5" end="5"/>
                                            </p:txEl>
                                          </p:spTgt>
                                        </p:tgtEl>
                                        <p:attrNameLst>
                                          <p:attrName>style.visibility</p:attrName>
                                        </p:attrNameLst>
                                      </p:cBhvr>
                                      <p:to>
                                        <p:strVal val="visible"/>
                                      </p:to>
                                    </p:set>
                                    <p:animEffect transition="in" filter="wipe(left)">
                                      <p:cBhvr>
                                        <p:cTn id="30" dur="500"/>
                                        <p:tgtEl>
                                          <p:spTgt spid="4505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5059">
                                            <p:txEl>
                                              <p:pRg st="6" end="6"/>
                                            </p:txEl>
                                          </p:spTgt>
                                        </p:tgtEl>
                                        <p:attrNameLst>
                                          <p:attrName>style.visibility</p:attrName>
                                        </p:attrNameLst>
                                      </p:cBhvr>
                                      <p:to>
                                        <p:strVal val="visible"/>
                                      </p:to>
                                    </p:set>
                                    <p:animEffect transition="in" filter="wipe(left)">
                                      <p:cBhvr>
                                        <p:cTn id="35" dur="500"/>
                                        <p:tgtEl>
                                          <p:spTgt spid="45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783"/>
            <a:ext cx="10515600" cy="1325217"/>
          </a:xfrm>
        </p:spPr>
        <p:txBody>
          <a:bodyPr/>
          <a:lstStyle/>
          <a:p>
            <a:r>
              <a:rPr lang="en-US" b="1" dirty="0" smtClean="0">
                <a:latin typeface="Arial" panose="020B0604020202020204" pitchFamily="34" charset="0"/>
                <a:cs typeface="Arial" panose="020B0604020202020204" pitchFamily="34" charset="0"/>
              </a:rPr>
              <a:t>Definition of Nursing process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69774"/>
            <a:ext cx="10515600" cy="4507189"/>
          </a:xfrm>
        </p:spPr>
        <p:txBody>
          <a:bodyPr>
            <a:normAutofit fontScale="92500" lnSpcReduction="10000"/>
          </a:bodyPr>
          <a:lstStyle/>
          <a:p>
            <a:r>
              <a:rPr lang="en-US" sz="3000" b="1" dirty="0" smtClean="0">
                <a:latin typeface="Arial" panose="020B0604020202020204" pitchFamily="34" charset="0"/>
                <a:cs typeface="Arial" panose="020B0604020202020204" pitchFamily="34" charset="0"/>
              </a:rPr>
              <a:t>Nursing process </a:t>
            </a:r>
            <a:r>
              <a:rPr lang="en-US" sz="3000" dirty="0" smtClean="0">
                <a:latin typeface="Arial" panose="020B0604020202020204" pitchFamily="34" charset="0"/>
                <a:cs typeface="Arial" panose="020B0604020202020204" pitchFamily="34" charset="0"/>
              </a:rPr>
              <a:t>can be defined in various ways such as;</a:t>
            </a:r>
          </a:p>
          <a:p>
            <a:pPr lvl="0" defTabSz="912995">
              <a:buFont typeface="Wingdings" panose="05000000000000000000" pitchFamily="2" charset="2"/>
              <a:buChar char="Ø"/>
              <a:defRPr/>
            </a:pPr>
            <a:r>
              <a:rPr lang="en-GB" sz="3000" dirty="0" smtClean="0">
                <a:solidFill>
                  <a:prstClr val="black"/>
                </a:solidFill>
                <a:latin typeface="Arial" panose="020B0604020202020204" pitchFamily="34" charset="0"/>
                <a:cs typeface="Arial" panose="020B0604020202020204" pitchFamily="34" charset="0"/>
              </a:rPr>
              <a:t> a systematic, </a:t>
            </a:r>
            <a:r>
              <a:rPr lang="en-GB" sz="3000" dirty="0">
                <a:solidFill>
                  <a:prstClr val="black"/>
                </a:solidFill>
                <a:latin typeface="Arial" panose="020B0604020202020204" pitchFamily="34" charset="0"/>
                <a:cs typeface="Arial" panose="020B0604020202020204" pitchFamily="34" charset="0"/>
              </a:rPr>
              <a:t>patient </a:t>
            </a:r>
            <a:r>
              <a:rPr lang="en-GB" sz="3000" dirty="0" smtClean="0">
                <a:solidFill>
                  <a:prstClr val="black"/>
                </a:solidFill>
                <a:latin typeface="Arial" panose="020B0604020202020204" pitchFamily="34" charset="0"/>
                <a:cs typeface="Arial" panose="020B0604020202020204" pitchFamily="34" charset="0"/>
              </a:rPr>
              <a:t>centred, </a:t>
            </a:r>
            <a:r>
              <a:rPr lang="en-GB" sz="3000" dirty="0">
                <a:solidFill>
                  <a:prstClr val="black"/>
                </a:solidFill>
                <a:latin typeface="Arial" panose="020B0604020202020204" pitchFamily="34" charset="0"/>
                <a:cs typeface="Arial" panose="020B0604020202020204" pitchFamily="34" charset="0"/>
              </a:rPr>
              <a:t>goal – oriented method to provide nursing </a:t>
            </a:r>
            <a:r>
              <a:rPr lang="en-GB" sz="3000" dirty="0" smtClean="0">
                <a:solidFill>
                  <a:prstClr val="black"/>
                </a:solidFill>
                <a:latin typeface="Arial" panose="020B0604020202020204" pitchFamily="34" charset="0"/>
                <a:cs typeface="Arial" panose="020B0604020202020204" pitchFamily="34" charset="0"/>
              </a:rPr>
              <a:t>care.</a:t>
            </a:r>
            <a:endParaRPr lang="en-GB" sz="3000" dirty="0">
              <a:solidFill>
                <a:prstClr val="black"/>
              </a:solidFill>
              <a:latin typeface="Arial" panose="020B0604020202020204" pitchFamily="34" charset="0"/>
              <a:cs typeface="Arial" panose="020B0604020202020204" pitchFamily="34" charset="0"/>
            </a:endParaRPr>
          </a:p>
          <a:p>
            <a:pPr lvl="0" defTabSz="890918" fontAlgn="base">
              <a:lnSpc>
                <a:spcPct val="100000"/>
              </a:lnSpc>
              <a:spcBef>
                <a:spcPct val="20000"/>
              </a:spcBef>
              <a:spcAft>
                <a:spcPct val="0"/>
              </a:spcAft>
              <a:buFont typeface="Wingdings" panose="05000000000000000000" pitchFamily="2" charset="2"/>
              <a:buChar char="Ø"/>
            </a:pPr>
            <a:r>
              <a:rPr lang="en-US" sz="3080" dirty="0" smtClean="0">
                <a:solidFill>
                  <a:prstClr val="black"/>
                </a:solidFill>
                <a:latin typeface="Arial" panose="020B0604020202020204" pitchFamily="34" charset="0"/>
                <a:cs typeface="Arial" panose="020B0604020202020204" pitchFamily="34" charset="0"/>
              </a:rPr>
              <a:t> </a:t>
            </a:r>
            <a:r>
              <a:rPr lang="en-US" sz="3080" dirty="0">
                <a:solidFill>
                  <a:prstClr val="black"/>
                </a:solidFill>
                <a:latin typeface="Arial" panose="020B0604020202020204" pitchFamily="34" charset="0"/>
                <a:cs typeface="Arial" panose="020B0604020202020204" pitchFamily="34" charset="0"/>
              </a:rPr>
              <a:t>a systematic rational method of planning and providing individualized nursing care </a:t>
            </a:r>
            <a:r>
              <a:rPr lang="en-US" sz="3080" dirty="0" smtClean="0">
                <a:solidFill>
                  <a:prstClr val="black"/>
                </a:solidFill>
                <a:latin typeface="Arial" panose="020B0604020202020204" pitchFamily="34" charset="0"/>
                <a:cs typeface="Arial" panose="020B0604020202020204" pitchFamily="34" charset="0"/>
              </a:rPr>
              <a:t>to; an </a:t>
            </a:r>
            <a:r>
              <a:rPr lang="en-US" sz="3080" dirty="0">
                <a:solidFill>
                  <a:prstClr val="black"/>
                </a:solidFill>
                <a:latin typeface="Arial" panose="020B0604020202020204" pitchFamily="34" charset="0"/>
                <a:cs typeface="Arial" panose="020B0604020202020204" pitchFamily="34" charset="0"/>
              </a:rPr>
              <a:t>individual, family and the </a:t>
            </a:r>
            <a:r>
              <a:rPr lang="en-US" sz="3080" dirty="0" smtClean="0">
                <a:solidFill>
                  <a:prstClr val="black"/>
                </a:solidFill>
                <a:latin typeface="Arial" panose="020B0604020202020204" pitchFamily="34" charset="0"/>
                <a:cs typeface="Arial" panose="020B0604020202020204" pitchFamily="34" charset="0"/>
              </a:rPr>
              <a:t>community </a:t>
            </a:r>
            <a:r>
              <a:rPr lang="en-US" sz="3080" i="1" dirty="0" smtClean="0">
                <a:solidFill>
                  <a:prstClr val="black"/>
                </a:solidFill>
                <a:latin typeface="Arial" panose="020B0604020202020204" pitchFamily="34" charset="0"/>
                <a:cs typeface="Arial" panose="020B0604020202020204" pitchFamily="34" charset="0"/>
              </a:rPr>
              <a:t>(considering care in terms of community approach)</a:t>
            </a:r>
            <a:r>
              <a:rPr lang="en-US" i="1" dirty="0">
                <a:solidFill>
                  <a:prstClr val="black"/>
                </a:solidFill>
                <a:latin typeface="Arial" panose="020B0604020202020204" pitchFamily="34" charset="0"/>
                <a:cs typeface="Arial" panose="020B0604020202020204" pitchFamily="34" charset="0"/>
              </a:rPr>
              <a:t> </a:t>
            </a:r>
            <a:r>
              <a:rPr lang="en-US" b="1" dirty="0" smtClean="0">
                <a:solidFill>
                  <a:prstClr val="black"/>
                </a:solidFill>
                <a:latin typeface="Arial" panose="020B0604020202020204" pitchFamily="34" charset="0"/>
                <a:cs typeface="Arial" panose="020B0604020202020204" pitchFamily="34" charset="0"/>
              </a:rPr>
              <a:t>NOTE:</a:t>
            </a:r>
            <a:endParaRPr lang="en-US" b="1" dirty="0">
              <a:solidFill>
                <a:prstClr val="black"/>
              </a:solidFill>
              <a:latin typeface="Arial" panose="020B0604020202020204" pitchFamily="34" charset="0"/>
              <a:cs typeface="Arial" panose="020B0604020202020204" pitchFamily="34" charset="0"/>
            </a:endParaRPr>
          </a:p>
          <a:p>
            <a:pPr marL="334094" lvl="0" indent="-334094" defTabSz="890918" fontAlgn="base">
              <a:lnSpc>
                <a:spcPct val="100000"/>
              </a:lnSpc>
              <a:spcBef>
                <a:spcPct val="20000"/>
              </a:spcBef>
              <a:spcAft>
                <a:spcPct val="0"/>
              </a:spcAft>
              <a:buFont typeface="Wingdings" pitchFamily="2" charset="2"/>
              <a:buChar char="v"/>
            </a:pPr>
            <a:r>
              <a:rPr lang="en-US" sz="3000" dirty="0" smtClean="0">
                <a:solidFill>
                  <a:prstClr val="black"/>
                </a:solidFill>
                <a:latin typeface="Arial" panose="020B0604020202020204" pitchFamily="34" charset="0"/>
                <a:cs typeface="Arial" panose="020B0604020202020204" pitchFamily="34" charset="0"/>
              </a:rPr>
              <a:t>Systematic means </a:t>
            </a:r>
            <a:r>
              <a:rPr lang="en-US" sz="3000" dirty="0">
                <a:solidFill>
                  <a:prstClr val="black"/>
                </a:solidFill>
                <a:latin typeface="Arial" panose="020B0604020202020204" pitchFamily="34" charset="0"/>
                <a:cs typeface="Arial" panose="020B0604020202020204" pitchFamily="34" charset="0"/>
              </a:rPr>
              <a:t>step by step</a:t>
            </a:r>
          </a:p>
          <a:p>
            <a:pPr marL="334094" lvl="0" indent="-334094" defTabSz="890918" fontAlgn="base">
              <a:lnSpc>
                <a:spcPct val="100000"/>
              </a:lnSpc>
              <a:spcBef>
                <a:spcPct val="20000"/>
              </a:spcBef>
              <a:spcAft>
                <a:spcPct val="0"/>
              </a:spcAft>
              <a:buFont typeface="Wingdings" pitchFamily="2" charset="2"/>
              <a:buChar char="v"/>
            </a:pPr>
            <a:r>
              <a:rPr lang="en-US" sz="3000" dirty="0" smtClean="0">
                <a:solidFill>
                  <a:prstClr val="black"/>
                </a:solidFill>
                <a:latin typeface="Arial" panose="020B0604020202020204" pitchFamily="34" charset="0"/>
                <a:cs typeface="Arial" panose="020B0604020202020204" pitchFamily="34" charset="0"/>
              </a:rPr>
              <a:t>Rational means utilization of reasoning, and critical </a:t>
            </a:r>
            <a:r>
              <a:rPr lang="en-US" sz="3000" dirty="0">
                <a:solidFill>
                  <a:prstClr val="black"/>
                </a:solidFill>
                <a:latin typeface="Arial" panose="020B0604020202020204" pitchFamily="34" charset="0"/>
                <a:cs typeface="Arial" panose="020B0604020202020204" pitchFamily="34" charset="0"/>
              </a:rPr>
              <a:t>thinking</a:t>
            </a:r>
          </a:p>
          <a:p>
            <a:pPr marL="334094" lvl="0" indent="-334094" defTabSz="890918" fontAlgn="base">
              <a:lnSpc>
                <a:spcPct val="100000"/>
              </a:lnSpc>
              <a:spcBef>
                <a:spcPct val="20000"/>
              </a:spcBef>
              <a:spcAft>
                <a:spcPct val="0"/>
              </a:spcAft>
              <a:buFont typeface="Wingdings" pitchFamily="2" charset="2"/>
              <a:buChar char="v"/>
            </a:pPr>
            <a:r>
              <a:rPr lang="en-US" sz="3000" dirty="0" smtClean="0">
                <a:solidFill>
                  <a:prstClr val="black"/>
                </a:solidFill>
                <a:latin typeface="Arial" panose="020B0604020202020204" pitchFamily="34" charset="0"/>
                <a:cs typeface="Arial" panose="020B0604020202020204" pitchFamily="34" charset="0"/>
              </a:rPr>
              <a:t>Individualized focuses </a:t>
            </a:r>
            <a:r>
              <a:rPr lang="en-US" sz="3000" dirty="0">
                <a:solidFill>
                  <a:prstClr val="black"/>
                </a:solidFill>
                <a:latin typeface="Arial" panose="020B0604020202020204" pitchFamily="34" charset="0"/>
                <a:cs typeface="Arial" panose="020B0604020202020204" pitchFamily="34" charset="0"/>
              </a:rPr>
              <a:t>on specific needs of </a:t>
            </a:r>
            <a:r>
              <a:rPr lang="en-US" sz="3000" dirty="0" smtClean="0">
                <a:solidFill>
                  <a:prstClr val="black"/>
                </a:solidFill>
                <a:latin typeface="Arial" panose="020B0604020202020204" pitchFamily="34" charset="0"/>
                <a:cs typeface="Arial" panose="020B0604020202020204" pitchFamily="34" charset="0"/>
              </a:rPr>
              <a:t>a person/patient</a:t>
            </a:r>
            <a:endParaRPr lang="en-US" sz="3000" dirty="0">
              <a:solidFill>
                <a:prstClr val="black"/>
              </a:solidFill>
              <a:latin typeface="Arial" panose="020B0604020202020204" pitchFamily="34" charset="0"/>
              <a:cs typeface="Arial" panose="020B0604020202020204" pitchFamily="34" charset="0"/>
            </a:endParaRPr>
          </a:p>
          <a:p>
            <a:pPr lvl="0" defTabSz="912995">
              <a:buFont typeface="Wingdings" panose="05000000000000000000" pitchFamily="2" charset="2"/>
              <a:buChar char="Ø"/>
              <a:defRPr/>
            </a:pPr>
            <a:endParaRPr lang="en-US" sz="3080" dirty="0" smtClean="0">
              <a:solidFill>
                <a:prstClr val="black"/>
              </a:solidFill>
              <a:latin typeface="Arial" panose="020B0604020202020204" pitchFamily="34" charset="0"/>
              <a:cs typeface="Arial" panose="020B0604020202020204" pitchFamily="34" charset="0"/>
            </a:endParaRPr>
          </a:p>
          <a:p>
            <a:pPr lvl="0" defTabSz="912995">
              <a:buFont typeface="Wingdings" panose="05000000000000000000" pitchFamily="2" charset="2"/>
              <a:buChar char="Ø"/>
              <a:defRPr/>
            </a:pPr>
            <a:endParaRPr lang="en-US" sz="308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96308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838200" y="238539"/>
            <a:ext cx="10172178" cy="1089220"/>
          </a:xfrm>
        </p:spPr>
        <p:txBody>
          <a:bodyPr>
            <a:normAutofit/>
          </a:bodyPr>
          <a:lstStyle/>
          <a:p>
            <a:r>
              <a:rPr lang="en-US" altLang="en-US" dirty="0" smtClean="0"/>
              <a:t>  </a:t>
            </a:r>
            <a:r>
              <a:rPr lang="en-US" altLang="en-US" b="1" dirty="0" smtClean="0">
                <a:latin typeface="Arial" panose="020B0604020202020204" pitchFamily="34" charset="0"/>
                <a:cs typeface="Arial" panose="020B0604020202020204" pitchFamily="34" charset="0"/>
              </a:rPr>
              <a:t>Documentation/ Writing/ Record</a:t>
            </a:r>
          </a:p>
        </p:txBody>
      </p:sp>
      <p:sp>
        <p:nvSpPr>
          <p:cNvPr id="111619" name="Rectangle 3"/>
          <p:cNvSpPr>
            <a:spLocks noGrp="1" noChangeArrowheads="1"/>
          </p:cNvSpPr>
          <p:nvPr>
            <p:ph idx="1"/>
          </p:nvPr>
        </p:nvSpPr>
        <p:spPr>
          <a:xfrm>
            <a:off x="838200" y="1431235"/>
            <a:ext cx="10515600" cy="4745728"/>
          </a:xfrm>
        </p:spPr>
        <p:txBody>
          <a:bodyPr>
            <a:normAutofit lnSpcReduction="10000"/>
          </a:bodyPr>
          <a:lstStyle/>
          <a:p>
            <a:pPr>
              <a:lnSpc>
                <a:spcPct val="90000"/>
              </a:lnSpc>
            </a:pPr>
            <a:r>
              <a:rPr lang="en-US" altLang="en-US" dirty="0" smtClean="0">
                <a:latin typeface="Arial" panose="020B0604020202020204" pitchFamily="34" charset="0"/>
                <a:cs typeface="Arial" panose="020B0604020202020204" pitchFamily="34" charset="0"/>
              </a:rPr>
              <a:t>Documentation should be clear and concise; utilize</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appropriate terminology and usually done on a designated form</a:t>
            </a:r>
          </a:p>
          <a:p>
            <a:pPr>
              <a:lnSpc>
                <a:spcPct val="90000"/>
              </a:lnSpc>
            </a:pPr>
            <a:r>
              <a:rPr lang="en-US" altLang="en-US" dirty="0" smtClean="0">
                <a:latin typeface="Arial" panose="020B0604020202020204" pitchFamily="34" charset="0"/>
                <a:cs typeface="Arial" panose="020B0604020202020204" pitchFamily="34" charset="0"/>
              </a:rPr>
              <a:t>Physical assessment documentation involves information obtained usually by review of body systems. This includes;</a:t>
            </a:r>
          </a:p>
          <a:p>
            <a:pPr lvl="2">
              <a:lnSpc>
                <a:spcPct val="90000"/>
              </a:lnSpc>
            </a:pPr>
            <a:r>
              <a:rPr lang="en-US" altLang="en-US" sz="2800" dirty="0">
                <a:latin typeface="Arial" panose="020B0604020202020204" pitchFamily="34" charset="0"/>
                <a:cs typeface="Arial" panose="020B0604020202020204" pitchFamily="34" charset="0"/>
              </a:rPr>
              <a:t>Overview of symptoms</a:t>
            </a:r>
          </a:p>
          <a:p>
            <a:pPr lvl="2">
              <a:lnSpc>
                <a:spcPct val="90000"/>
              </a:lnSpc>
            </a:pPr>
            <a:r>
              <a:rPr lang="en-US" altLang="en-US" sz="2800" dirty="0">
                <a:latin typeface="Arial" panose="020B0604020202020204" pitchFamily="34" charset="0"/>
                <a:cs typeface="Arial" panose="020B0604020202020204" pitchFamily="34" charset="0"/>
              </a:rPr>
              <a:t>Diet</a:t>
            </a:r>
          </a:p>
          <a:p>
            <a:pPr lvl="2">
              <a:lnSpc>
                <a:spcPct val="90000"/>
              </a:lnSpc>
            </a:pPr>
            <a:r>
              <a:rPr lang="en-US" altLang="en-US" sz="2800" dirty="0">
                <a:latin typeface="Arial" panose="020B0604020202020204" pitchFamily="34" charset="0"/>
                <a:cs typeface="Arial" panose="020B0604020202020204" pitchFamily="34" charset="0"/>
              </a:rPr>
              <a:t>Each body </a:t>
            </a:r>
            <a:r>
              <a:rPr lang="en-US" altLang="en-US" sz="2800" dirty="0" smtClean="0">
                <a:latin typeface="Arial" panose="020B0604020202020204" pitchFamily="34" charset="0"/>
                <a:cs typeface="Arial" panose="020B0604020202020204" pitchFamily="34" charset="0"/>
              </a:rPr>
              <a:t>system</a:t>
            </a:r>
            <a:endParaRPr lang="en-US" altLang="en-US" sz="2800" dirty="0">
              <a:latin typeface="Arial" panose="020B0604020202020204" pitchFamily="34" charset="0"/>
              <a:cs typeface="Arial" panose="020B0604020202020204" pitchFamily="34" charset="0"/>
            </a:endParaRPr>
          </a:p>
          <a:p>
            <a:pPr lvl="0"/>
            <a:r>
              <a:rPr lang="en-GB" altLang="en-US" dirty="0">
                <a:solidFill>
                  <a:prstClr val="black"/>
                </a:solidFill>
                <a:latin typeface="Arial" panose="020B0604020202020204" pitchFamily="34" charset="0"/>
                <a:cs typeface="Arial" panose="020B0604020202020204" pitchFamily="34" charset="0"/>
              </a:rPr>
              <a:t>Reassessment may frequently be needed depending upon overall patient condition. The plan of care may be adapted based on new assessment </a:t>
            </a:r>
            <a:r>
              <a:rPr lang="en-GB" altLang="en-US" dirty="0" smtClean="0">
                <a:solidFill>
                  <a:prstClr val="black"/>
                </a:solidFill>
                <a:latin typeface="Arial" panose="020B0604020202020204" pitchFamily="34" charset="0"/>
                <a:cs typeface="Arial" panose="020B0604020202020204" pitchFamily="34" charset="0"/>
              </a:rPr>
              <a:t>data on re-assessment.</a:t>
            </a:r>
          </a:p>
          <a:p>
            <a:pPr lvl="0"/>
            <a:r>
              <a:rPr lang="en-GB" altLang="en-US" b="1" dirty="0" smtClean="0">
                <a:solidFill>
                  <a:prstClr val="black"/>
                </a:solidFill>
                <a:latin typeface="Arial" panose="020B0604020202020204" pitchFamily="34" charset="0"/>
                <a:cs typeface="Arial" panose="020B0604020202020204" pitchFamily="34" charset="0"/>
              </a:rPr>
              <a:t>Document all the care given to patient </a:t>
            </a:r>
            <a:r>
              <a:rPr lang="en-GB" altLang="en-US" dirty="0" smtClean="0">
                <a:solidFill>
                  <a:prstClr val="black"/>
                </a:solidFill>
                <a:latin typeface="Arial" panose="020B0604020202020204" pitchFamily="34" charset="0"/>
                <a:cs typeface="Arial" panose="020B0604020202020204" pitchFamily="34" charset="0"/>
              </a:rPr>
              <a:t>and response to care</a:t>
            </a:r>
            <a:endParaRPr lang="en-GB" altLang="en-US"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0503262" y="2142965"/>
            <a:ext cx="1688738" cy="2597121"/>
          </a:xfrm>
          <a:prstGeom prst="rect">
            <a:avLst/>
          </a:prstGeom>
        </p:spPr>
      </p:pic>
    </p:spTree>
    <p:extLst>
      <p:ext uri="{BB962C8B-B14F-4D97-AF65-F5344CB8AC3E}">
        <p14:creationId xmlns:p14="http://schemas.microsoft.com/office/powerpoint/2010/main" val="13854519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760"/>
            <a:ext cx="10515600" cy="1325563"/>
          </a:xfrm>
        </p:spPr>
        <p:txBody>
          <a:bodyPr>
            <a:normAutofit/>
          </a:bodyPr>
          <a:lstStyle/>
          <a:p>
            <a:r>
              <a:rPr lang="en-US" sz="4800" b="1" dirty="0" smtClean="0">
                <a:latin typeface="Arial" panose="020B0604020202020204" pitchFamily="34" charset="0"/>
                <a:cs typeface="Arial" panose="020B0604020202020204" pitchFamily="34" charset="0"/>
              </a:rPr>
              <a:t>Summary</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56522"/>
            <a:ext cx="10515600" cy="4520441"/>
          </a:xfrm>
        </p:spPr>
        <p:txBody>
          <a:bodyPr>
            <a:normAutofit/>
          </a:bodyPr>
          <a:lstStyle/>
          <a:p>
            <a:pPr marL="334094" lvl="0" indent="-334094" defTabSz="890918" fontAlgn="base">
              <a:lnSpc>
                <a:spcPct val="100000"/>
              </a:lnSpc>
              <a:spcBef>
                <a:spcPct val="20000"/>
              </a:spcBef>
              <a:spcAft>
                <a:spcPct val="0"/>
              </a:spcAft>
            </a:pPr>
            <a:r>
              <a:rPr lang="en-US" dirty="0">
                <a:latin typeface="Arial" panose="020B0604020202020204" pitchFamily="34" charset="0"/>
                <a:cs typeface="Arial" panose="020B0604020202020204" pitchFamily="34" charset="0"/>
              </a:rPr>
              <a:t>Nursing process is a </a:t>
            </a:r>
            <a:r>
              <a:rPr lang="en-US" dirty="0" smtClean="0">
                <a:latin typeface="Arial" panose="020B0604020202020204" pitchFamily="34" charset="0"/>
                <a:cs typeface="Arial" panose="020B0604020202020204" pitchFamily="34" charset="0"/>
              </a:rPr>
              <a:t>dynamic, </a:t>
            </a:r>
            <a:r>
              <a:rPr lang="en-US" dirty="0" err="1" smtClean="0">
                <a:latin typeface="Arial" panose="020B0604020202020204" pitchFamily="34" charset="0"/>
                <a:cs typeface="Arial" panose="020B0604020202020204" pitchFamily="34" charset="0"/>
              </a:rPr>
              <a:t>cylic</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&amp; </a:t>
            </a:r>
            <a:r>
              <a:rPr lang="en-US" dirty="0" smtClean="0">
                <a:latin typeface="Arial" panose="020B0604020202020204" pitchFamily="34" charset="0"/>
                <a:cs typeface="Arial" panose="020B0604020202020204" pitchFamily="34" charset="0"/>
              </a:rPr>
              <a:t>continuous </a:t>
            </a:r>
            <a:r>
              <a:rPr lang="en-US" dirty="0">
                <a:latin typeface="Arial" panose="020B0604020202020204" pitchFamily="34" charset="0"/>
                <a:cs typeface="Arial" panose="020B0604020202020204" pitchFamily="34" charset="0"/>
              </a:rPr>
              <a:t>process as the patient’s/client’s needs keeps  on changing</a:t>
            </a:r>
          </a:p>
          <a:p>
            <a:pPr marL="334094" lvl="0" indent="-334094" defTabSz="890918" fontAlgn="base">
              <a:lnSpc>
                <a:spcPct val="100000"/>
              </a:lnSpc>
              <a:spcBef>
                <a:spcPct val="20000"/>
              </a:spcBef>
              <a:spcAft>
                <a:spcPct val="0"/>
              </a:spcAft>
            </a:pPr>
            <a:r>
              <a:rPr lang="en-US" dirty="0">
                <a:latin typeface="Arial" panose="020B0604020202020204" pitchFamily="34" charset="0"/>
                <a:cs typeface="Arial" panose="020B0604020202020204" pitchFamily="34" charset="0"/>
              </a:rPr>
              <a:t>The process promotes individualized nursing care and assists the nurse in responding to </a:t>
            </a:r>
            <a:r>
              <a:rPr lang="en-US" dirty="0" smtClean="0">
                <a:latin typeface="Arial" panose="020B0604020202020204" pitchFamily="34" charset="0"/>
                <a:cs typeface="Arial" panose="020B0604020202020204" pitchFamily="34" charset="0"/>
              </a:rPr>
              <a:t>patient/client </a:t>
            </a:r>
            <a:r>
              <a:rPr lang="en-US" dirty="0">
                <a:latin typeface="Arial" panose="020B0604020202020204" pitchFamily="34" charset="0"/>
                <a:cs typeface="Arial" panose="020B0604020202020204" pitchFamily="34" charset="0"/>
              </a:rPr>
              <a:t>needs in a timely and reasonable manner</a:t>
            </a:r>
          </a:p>
          <a:p>
            <a:pPr marL="334094" lvl="0" indent="-334094" defTabSz="890918" fontAlgn="base">
              <a:lnSpc>
                <a:spcPct val="100000"/>
              </a:lnSpc>
              <a:spcBef>
                <a:spcPct val="20000"/>
              </a:spcBef>
              <a:spcAft>
                <a:spcPct val="0"/>
              </a:spcAft>
            </a:pPr>
            <a:r>
              <a:rPr lang="en-US" dirty="0">
                <a:latin typeface="Arial" panose="020B0604020202020204" pitchFamily="34" charset="0"/>
                <a:cs typeface="Arial" panose="020B0604020202020204" pitchFamily="34" charset="0"/>
              </a:rPr>
              <a:t>Nurse makes inferences about the meaning of </a:t>
            </a:r>
            <a:r>
              <a:rPr lang="en-US" dirty="0" smtClean="0">
                <a:latin typeface="Arial" panose="020B0604020202020204" pitchFamily="34" charset="0"/>
                <a:cs typeface="Arial" panose="020B0604020202020204" pitchFamily="34" charset="0"/>
              </a:rPr>
              <a:t>patient/clients </a:t>
            </a:r>
            <a:r>
              <a:rPr lang="en-US" dirty="0">
                <a:latin typeface="Arial" panose="020B0604020202020204" pitchFamily="34" charset="0"/>
                <a:cs typeface="Arial" panose="020B0604020202020204" pitchFamily="34" charset="0"/>
              </a:rPr>
              <a:t>response to a health problem</a:t>
            </a:r>
          </a:p>
          <a:p>
            <a:pPr marL="334094" lvl="0" indent="-334094" defTabSz="890918" fontAlgn="base">
              <a:lnSpc>
                <a:spcPct val="100000"/>
              </a:lnSpc>
              <a:spcBef>
                <a:spcPct val="20000"/>
              </a:spcBef>
              <a:spcAft>
                <a:spcPct val="0"/>
              </a:spcAft>
            </a:pPr>
            <a:r>
              <a:rPr lang="en-US" dirty="0">
                <a:latin typeface="Arial" panose="020B0604020202020204" pitchFamily="34" charset="0"/>
                <a:cs typeface="Arial" panose="020B0604020202020204" pitchFamily="34" charset="0"/>
              </a:rPr>
              <a:t>A clear nursing diagnosis of a </a:t>
            </a:r>
            <a:r>
              <a:rPr lang="en-US" dirty="0" smtClean="0">
                <a:latin typeface="Arial" panose="020B0604020202020204" pitchFamily="34" charset="0"/>
                <a:cs typeface="Arial" panose="020B0604020202020204" pitchFamily="34" charset="0"/>
              </a:rPr>
              <a:t>patient’s </a:t>
            </a:r>
            <a:r>
              <a:rPr lang="en-US" dirty="0">
                <a:latin typeface="Arial" panose="020B0604020202020204" pitchFamily="34" charset="0"/>
                <a:cs typeface="Arial" panose="020B0604020202020204" pitchFamily="34" charset="0"/>
              </a:rPr>
              <a:t>problem provides the basis </a:t>
            </a:r>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nursing intervention and evaluation of outcome.</a:t>
            </a:r>
          </a:p>
        </p:txBody>
      </p:sp>
    </p:spTree>
    <p:extLst>
      <p:ext uri="{BB962C8B-B14F-4D97-AF65-F5344CB8AC3E}">
        <p14:creationId xmlns:p14="http://schemas.microsoft.com/office/powerpoint/2010/main" val="16439560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The Nursing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06125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i="1" dirty="0" smtClean="0">
                <a:latin typeface="Arial" panose="020B0604020202020204" pitchFamily="34" charset="0"/>
                <a:cs typeface="Arial" panose="020B0604020202020204" pitchFamily="34" charset="0"/>
              </a:rPr>
              <a:t>Assignment</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latin typeface="Arial" panose="020B0604020202020204" pitchFamily="34" charset="0"/>
                <a:cs typeface="Arial" panose="020B0604020202020204" pitchFamily="34" charset="0"/>
              </a:rPr>
              <a:t>Revise and </a:t>
            </a:r>
            <a:r>
              <a:rPr lang="en-US" sz="3600" i="1" dirty="0" smtClean="0">
                <a:latin typeface="Arial" panose="020B0604020202020204" pitchFamily="34" charset="0"/>
                <a:cs typeface="Arial" panose="020B0604020202020204" pitchFamily="34" charset="0"/>
              </a:rPr>
              <a:t>practice developing a nursing care </a:t>
            </a:r>
            <a:r>
              <a:rPr lang="en-US" sz="3600" dirty="0" smtClean="0">
                <a:latin typeface="Arial" panose="020B0604020202020204" pitchFamily="34" charset="0"/>
                <a:cs typeface="Arial" panose="020B0604020202020204" pitchFamily="34" charset="0"/>
              </a:rPr>
              <a:t>plan utilizing conditions you learn in medical/ surgical nursing. </a:t>
            </a:r>
            <a:endParaRPr lang="en-US" sz="3600" dirty="0" smtClean="0">
              <a:latin typeface="Arial" panose="020B0604020202020204" pitchFamily="34" charset="0"/>
              <a:cs typeface="Arial" panose="020B0604020202020204" pitchFamily="34" charset="0"/>
            </a:endParaRPr>
          </a:p>
          <a:p>
            <a:endParaRPr lang="en-US" sz="3600" dirty="0" smtClean="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pPr algn="ctr"/>
            <a:r>
              <a:rPr lang="en-GB" altLang="en-US" sz="4800" b="1" dirty="0">
                <a:latin typeface="Arial" panose="020B0604020202020204" pitchFamily="34" charset="0"/>
                <a:cs typeface="Arial" panose="020B0604020202020204" pitchFamily="34" charset="0"/>
              </a:rPr>
              <a:t>The </a:t>
            </a:r>
            <a:r>
              <a:rPr lang="en-GB" altLang="en-US" sz="4800" b="1" dirty="0" smtClean="0">
                <a:latin typeface="Arial" panose="020B0604020202020204" pitchFamily="34" charset="0"/>
                <a:cs typeface="Arial" panose="020B0604020202020204" pitchFamily="34" charset="0"/>
              </a:rPr>
              <a:t>End</a:t>
            </a:r>
          </a:p>
          <a:p>
            <a:pPr marL="0" indent="0" algn="ctr">
              <a:buNone/>
            </a:pPr>
            <a:endParaRPr lang="en-US" sz="4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1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prstClr val="black"/>
                </a:solidFill>
                <a:latin typeface="Arial" panose="020B0604020202020204" pitchFamily="34" charset="0"/>
                <a:cs typeface="Arial" panose="020B0604020202020204" pitchFamily="34" charset="0"/>
              </a:rPr>
              <a:t>Definition of Nursing process…..</a:t>
            </a:r>
            <a:endParaRPr lang="en-US" dirty="0"/>
          </a:p>
        </p:txBody>
      </p:sp>
      <p:sp>
        <p:nvSpPr>
          <p:cNvPr id="3" name="Content Placeholder 2"/>
          <p:cNvSpPr>
            <a:spLocks noGrp="1"/>
          </p:cNvSpPr>
          <p:nvPr>
            <p:ph idx="1"/>
          </p:nvPr>
        </p:nvSpPr>
        <p:spPr>
          <a:xfrm>
            <a:off x="838200" y="1590261"/>
            <a:ext cx="10515600" cy="4586702"/>
          </a:xfrm>
        </p:spPr>
        <p:txBody>
          <a:bodyPr>
            <a:normAutofit lnSpcReduction="10000"/>
          </a:bodyPr>
          <a:lstStyle/>
          <a:p>
            <a:pPr lvl="0" defTabSz="912995">
              <a:buFont typeface="Wingdings" panose="05000000000000000000" pitchFamily="2" charset="2"/>
              <a:buChar char="Ø"/>
              <a:defRPr/>
            </a:pPr>
            <a:r>
              <a:rPr lang="en-GB" sz="3000" dirty="0" smtClean="0">
                <a:solidFill>
                  <a:prstClr val="black"/>
                </a:solidFill>
                <a:latin typeface="Arial" panose="020B0604020202020204" pitchFamily="34" charset="0"/>
                <a:cs typeface="Arial" panose="020B0604020202020204" pitchFamily="34" charset="0"/>
              </a:rPr>
              <a:t>a series of organized steps designed for nurses to provide excellent patient care.</a:t>
            </a:r>
          </a:p>
          <a:p>
            <a:pPr lvl="0" defTabSz="912995">
              <a:buFont typeface="Wingdings" panose="05000000000000000000" pitchFamily="2" charset="2"/>
              <a:buChar char="Ø"/>
              <a:defRPr/>
            </a:pPr>
            <a:r>
              <a:rPr lang="en-US" sz="3000" dirty="0" smtClean="0">
                <a:solidFill>
                  <a:prstClr val="black"/>
                </a:solidFill>
                <a:latin typeface="Arial" panose="020B0604020202020204" pitchFamily="34" charset="0"/>
                <a:cs typeface="Arial" panose="020B0604020202020204" pitchFamily="34" charset="0"/>
              </a:rPr>
              <a:t>is </a:t>
            </a:r>
            <a:r>
              <a:rPr lang="en-US" sz="3000" dirty="0">
                <a:solidFill>
                  <a:prstClr val="black"/>
                </a:solidFill>
                <a:latin typeface="Arial" panose="020B0604020202020204" pitchFamily="34" charset="0"/>
                <a:cs typeface="Arial" panose="020B0604020202020204" pitchFamily="34" charset="0"/>
              </a:rPr>
              <a:t>a systematic and scientifically based process </a:t>
            </a:r>
            <a:r>
              <a:rPr lang="en-US" sz="3000" dirty="0" smtClean="0">
                <a:solidFill>
                  <a:prstClr val="black"/>
                </a:solidFill>
                <a:latin typeface="Arial" panose="020B0604020202020204" pitchFamily="34" charset="0"/>
                <a:cs typeface="Arial" panose="020B0604020202020204" pitchFamily="34" charset="0"/>
              </a:rPr>
              <a:t>that </a:t>
            </a:r>
            <a:r>
              <a:rPr lang="en-US" sz="3500" dirty="0" smtClean="0">
                <a:solidFill>
                  <a:prstClr val="black"/>
                </a:solidFill>
                <a:latin typeface="Arial" panose="020B0604020202020204" pitchFamily="34" charset="0"/>
                <a:cs typeface="Arial" panose="020B0604020202020204" pitchFamily="34" charset="0"/>
              </a:rPr>
              <a:t>utilizes </a:t>
            </a:r>
            <a:r>
              <a:rPr lang="en-GB" sz="3000" dirty="0" smtClean="0">
                <a:solidFill>
                  <a:prstClr val="black"/>
                </a:solidFill>
                <a:latin typeface="Arial" panose="020B0604020202020204" pitchFamily="34" charset="0"/>
                <a:cs typeface="Arial" panose="020B0604020202020204" pitchFamily="34" charset="0"/>
              </a:rPr>
              <a:t>five </a:t>
            </a:r>
            <a:r>
              <a:rPr lang="en-GB" sz="3000" dirty="0">
                <a:solidFill>
                  <a:prstClr val="black"/>
                </a:solidFill>
                <a:latin typeface="Arial" panose="020B0604020202020204" pitchFamily="34" charset="0"/>
                <a:cs typeface="Arial" panose="020B0604020202020204" pitchFamily="34" charset="0"/>
              </a:rPr>
              <a:t>sequential steps namely; assessment, diagnosis, planning, implementation, and </a:t>
            </a:r>
            <a:r>
              <a:rPr lang="en-GB" sz="3000" dirty="0" smtClean="0">
                <a:solidFill>
                  <a:prstClr val="black"/>
                </a:solidFill>
                <a:latin typeface="Arial" panose="020B0604020202020204" pitchFamily="34" charset="0"/>
                <a:cs typeface="Arial" panose="020B0604020202020204" pitchFamily="34" charset="0"/>
              </a:rPr>
              <a:t>evaluation</a:t>
            </a:r>
            <a:r>
              <a:rPr lang="en-GB" sz="3500" dirty="0" smtClean="0">
                <a:solidFill>
                  <a:prstClr val="black"/>
                </a:solidFill>
                <a:latin typeface="Arial" panose="020B0604020202020204" pitchFamily="34" charset="0"/>
                <a:cs typeface="Arial" panose="020B0604020202020204" pitchFamily="34" charset="0"/>
              </a:rPr>
              <a:t>.</a:t>
            </a:r>
            <a:endParaRPr lang="en-GB" sz="3200" dirty="0" smtClean="0">
              <a:solidFill>
                <a:prstClr val="black"/>
              </a:solidFill>
              <a:latin typeface="Arial" panose="020B0604020202020204" pitchFamily="34" charset="0"/>
              <a:cs typeface="Arial" panose="020B0604020202020204" pitchFamily="34" charset="0"/>
            </a:endParaRPr>
          </a:p>
          <a:p>
            <a:pPr marL="0" lvl="0" indent="0" defTabSz="912995">
              <a:buNone/>
              <a:defRPr/>
            </a:pPr>
            <a:r>
              <a:rPr lang="en-GB" sz="3200" b="1" dirty="0" smtClean="0">
                <a:solidFill>
                  <a:prstClr val="black"/>
                </a:solidFill>
                <a:latin typeface="Arial" panose="020B0604020202020204" pitchFamily="34" charset="0"/>
                <a:cs typeface="Arial" panose="020B0604020202020204" pitchFamily="34" charset="0"/>
              </a:rPr>
              <a:t>NOTE</a:t>
            </a:r>
            <a:r>
              <a:rPr lang="en-GB" sz="3200" dirty="0" smtClean="0">
                <a:solidFill>
                  <a:prstClr val="black"/>
                </a:solidFill>
                <a:latin typeface="Arial" panose="020B0604020202020204" pitchFamily="34" charset="0"/>
                <a:cs typeface="Arial" panose="020B0604020202020204" pitchFamily="34" charset="0"/>
              </a:rPr>
              <a:t>:</a:t>
            </a:r>
          </a:p>
          <a:p>
            <a:pPr marL="0" lvl="0" indent="0" defTabSz="912995">
              <a:buNone/>
              <a:defRPr/>
            </a:pPr>
            <a:r>
              <a:rPr lang="en-US" altLang="en-US" dirty="0" smtClean="0">
                <a:solidFill>
                  <a:prstClr val="black"/>
                </a:solidFill>
                <a:latin typeface="Arial" panose="020B0604020202020204" pitchFamily="34" charset="0"/>
                <a:cs typeface="Arial" panose="020B0604020202020204" pitchFamily="34" charset="0"/>
              </a:rPr>
              <a:t>Critical </a:t>
            </a:r>
            <a:r>
              <a:rPr lang="en-US" altLang="en-US" dirty="0">
                <a:solidFill>
                  <a:prstClr val="black"/>
                </a:solidFill>
                <a:latin typeface="Arial" panose="020B0604020202020204" pitchFamily="34" charset="0"/>
                <a:cs typeface="Arial" panose="020B0604020202020204" pitchFamily="34" charset="0"/>
              </a:rPr>
              <a:t>thinking </a:t>
            </a:r>
            <a:r>
              <a:rPr lang="en-US" altLang="en-US" dirty="0" smtClean="0">
                <a:solidFill>
                  <a:prstClr val="black"/>
                </a:solidFill>
                <a:latin typeface="Arial" panose="020B0604020202020204" pitchFamily="34" charset="0"/>
                <a:cs typeface="Arial" panose="020B0604020202020204" pitchFamily="34" charset="0"/>
              </a:rPr>
              <a:t>can be defined as “a </a:t>
            </a:r>
            <a:r>
              <a:rPr lang="en-US" altLang="en-US" dirty="0">
                <a:solidFill>
                  <a:prstClr val="black"/>
                </a:solidFill>
                <a:latin typeface="Arial" panose="020B0604020202020204" pitchFamily="34" charset="0"/>
                <a:cs typeface="Arial" panose="020B0604020202020204" pitchFamily="34" charset="0"/>
              </a:rPr>
              <a:t>goal-directed thinking in which a person attempts to use </a:t>
            </a:r>
            <a:r>
              <a:rPr lang="en-US" altLang="en-US" b="1" dirty="0">
                <a:solidFill>
                  <a:prstClr val="black"/>
                </a:solidFill>
                <a:latin typeface="Arial" panose="020B0604020202020204" pitchFamily="34" charset="0"/>
                <a:cs typeface="Arial" panose="020B0604020202020204" pitchFamily="34" charset="0"/>
              </a:rPr>
              <a:t>cognitive knowledge </a:t>
            </a:r>
            <a:r>
              <a:rPr lang="en-US" altLang="en-US" dirty="0">
                <a:solidFill>
                  <a:prstClr val="black"/>
                </a:solidFill>
                <a:latin typeface="Arial" panose="020B0604020202020204" pitchFamily="34" charset="0"/>
                <a:cs typeface="Arial" panose="020B0604020202020204" pitchFamily="34" charset="0"/>
              </a:rPr>
              <a:t>and </a:t>
            </a:r>
            <a:r>
              <a:rPr lang="en-US" altLang="en-US" b="1" dirty="0">
                <a:solidFill>
                  <a:prstClr val="black"/>
                </a:solidFill>
                <a:latin typeface="Arial" panose="020B0604020202020204" pitchFamily="34" charset="0"/>
                <a:cs typeface="Arial" panose="020B0604020202020204" pitchFamily="34" charset="0"/>
              </a:rPr>
              <a:t>skills</a:t>
            </a:r>
            <a:r>
              <a:rPr lang="en-US" altLang="en-US" dirty="0">
                <a:solidFill>
                  <a:prstClr val="black"/>
                </a:solidFill>
                <a:latin typeface="Arial" panose="020B0604020202020204" pitchFamily="34" charset="0"/>
                <a:cs typeface="Arial" panose="020B0604020202020204" pitchFamily="34" charset="0"/>
              </a:rPr>
              <a:t> (rather than habits or assumptions) to determine the best overall result or choose the best action, given the particular circumstances.”</a:t>
            </a:r>
          </a:p>
          <a:p>
            <a:pPr marL="914400" lvl="2" indent="0">
              <a:lnSpc>
                <a:spcPct val="100000"/>
              </a:lnSpc>
              <a:spcBef>
                <a:spcPct val="0"/>
              </a:spcBef>
              <a:buNone/>
            </a:pPr>
            <a:endParaRPr lang="en-US" altLang="en-US" sz="1200" dirty="0">
              <a:solidFill>
                <a:prstClr val="black"/>
              </a:solidFill>
              <a:latin typeface="Arial" panose="020B0604020202020204" pitchFamily="34" charset="0"/>
              <a:cs typeface="Arial" panose="020B0604020202020204" pitchFamily="34" charset="0"/>
            </a:endParaRPr>
          </a:p>
          <a:p>
            <a:pPr marL="0" lvl="0" indent="0">
              <a:lnSpc>
                <a:spcPct val="100000"/>
              </a:lnSpc>
              <a:spcBef>
                <a:spcPct val="0"/>
              </a:spcBef>
              <a:buNone/>
            </a:pPr>
            <a:endParaRPr lang="en-GB" altLang="en-US" sz="1200" dirty="0">
              <a:solidFill>
                <a:prstClr val="black"/>
              </a:solidFill>
            </a:endParaRPr>
          </a:p>
          <a:p>
            <a:pPr marL="0" lvl="0" indent="0" defTabSz="912995">
              <a:buNone/>
              <a:defRPr/>
            </a:pPr>
            <a:endParaRPr lang="en-GB" sz="3200" dirty="0">
              <a:solidFill>
                <a:prstClr val="black"/>
              </a:solidFill>
              <a:latin typeface="Arial" panose="020B0604020202020204" pitchFamily="34" charset="0"/>
              <a:cs typeface="Arial" panose="020B0604020202020204" pitchFamily="34" charset="0"/>
            </a:endParaRPr>
          </a:p>
          <a:p>
            <a:pPr marL="0" lvl="0" indent="0" defTabSz="890918" fontAlgn="base">
              <a:lnSpc>
                <a:spcPct val="100000"/>
              </a:lnSpc>
              <a:spcBef>
                <a:spcPts val="0"/>
              </a:spcBef>
              <a:spcAft>
                <a:spcPct val="0"/>
              </a:spcAft>
              <a:buNone/>
            </a:pPr>
            <a:endParaRPr lang="en-US" sz="308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177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783"/>
            <a:ext cx="10515600" cy="1272209"/>
          </a:xfrm>
        </p:spPr>
        <p:txBody>
          <a:bodyPr/>
          <a:lstStyle/>
          <a:p>
            <a:r>
              <a:rPr lang="en-US" b="1" dirty="0" smtClean="0">
                <a:latin typeface="Arial" panose="020B0604020202020204" pitchFamily="34" charset="0"/>
                <a:cs typeface="Arial" panose="020B0604020202020204" pitchFamily="34" charset="0"/>
              </a:rPr>
              <a:t>NURSING </a:t>
            </a:r>
            <a:r>
              <a:rPr lang="en-US" b="1" dirty="0">
                <a:latin typeface="Arial" panose="020B0604020202020204" pitchFamily="34" charset="0"/>
                <a:cs typeface="Arial" panose="020B0604020202020204" pitchFamily="34" charset="0"/>
              </a:rPr>
              <a:t>PROCESS</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b="1" dirty="0" smtClean="0">
                <a:latin typeface="Arial" panose="020B0604020202020204" pitchFamily="34" charset="0"/>
                <a:cs typeface="Arial" panose="020B0604020202020204" pitchFamily="34" charset="0"/>
              </a:rPr>
              <a:t>Core values;</a:t>
            </a:r>
          </a:p>
          <a:p>
            <a:r>
              <a:rPr lang="en-US" dirty="0">
                <a:latin typeface="Arial" panose="020B0604020202020204" pitchFamily="34" charset="0"/>
                <a:cs typeface="Arial" panose="020B0604020202020204" pitchFamily="34" charset="0"/>
              </a:rPr>
              <a:t>Caring</a:t>
            </a:r>
          </a:p>
          <a:p>
            <a:r>
              <a:rPr lang="en-US" dirty="0">
                <a:latin typeface="Arial" panose="020B0604020202020204" pitchFamily="34" charset="0"/>
                <a:cs typeface="Arial" panose="020B0604020202020204" pitchFamily="34" charset="0"/>
              </a:rPr>
              <a:t>Integrity</a:t>
            </a:r>
          </a:p>
          <a:p>
            <a:r>
              <a:rPr lang="en-US" dirty="0">
                <a:latin typeface="Arial" panose="020B0604020202020204" pitchFamily="34" charset="0"/>
                <a:cs typeface="Arial" panose="020B0604020202020204" pitchFamily="34" charset="0"/>
              </a:rPr>
              <a:t>Diversity</a:t>
            </a:r>
          </a:p>
          <a:p>
            <a:r>
              <a:rPr lang="en-US" dirty="0">
                <a:latin typeface="Arial" panose="020B0604020202020204" pitchFamily="34" charset="0"/>
                <a:cs typeface="Arial" panose="020B0604020202020204" pitchFamily="34" charset="0"/>
              </a:rPr>
              <a:t>Social justice</a:t>
            </a:r>
          </a:p>
          <a:p>
            <a:r>
              <a:rPr lang="en-US" dirty="0">
                <a:latin typeface="Arial" panose="020B0604020202020204" pitchFamily="34" charset="0"/>
                <a:cs typeface="Arial" panose="020B0604020202020204" pitchFamily="34" charset="0"/>
              </a:rPr>
              <a:t>Leadership</a:t>
            </a:r>
          </a:p>
          <a:p>
            <a:r>
              <a:rPr lang="en-US" dirty="0">
                <a:latin typeface="Arial" panose="020B0604020202020204" pitchFamily="34" charset="0"/>
                <a:cs typeface="Arial" panose="020B0604020202020204" pitchFamily="34" charset="0"/>
              </a:rPr>
              <a:t>Excellence</a:t>
            </a:r>
          </a:p>
          <a:p>
            <a:endParaRPr lang="en-US" dirty="0" smtClean="0"/>
          </a:p>
          <a:p>
            <a:endParaRPr lang="en-US" dirty="0"/>
          </a:p>
        </p:txBody>
      </p:sp>
      <p:sp>
        <p:nvSpPr>
          <p:cNvPr id="4" name="Content Placeholder 3"/>
          <p:cNvSpPr>
            <a:spLocks noGrp="1"/>
          </p:cNvSpPr>
          <p:nvPr>
            <p:ph sz="half" idx="2"/>
          </p:nvPr>
        </p:nvSpPr>
        <p:spPr>
          <a:xfrm>
            <a:off x="5804452" y="1690688"/>
            <a:ext cx="5549348" cy="4486275"/>
          </a:xfrm>
        </p:spPr>
        <p:txBody>
          <a:bodyPr>
            <a:normAutofit lnSpcReduction="10000"/>
          </a:bodyPr>
          <a:lstStyle/>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nursing process</a:t>
            </a:r>
            <a:r>
              <a:rPr lang="en-US" dirty="0">
                <a:latin typeface="Arial" panose="020B0604020202020204" pitchFamily="34" charset="0"/>
                <a:cs typeface="Arial" panose="020B0604020202020204" pitchFamily="34" charset="0"/>
              </a:rPr>
              <a:t> functions as a systematic guide to client-centered care with 5 sequential steps.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These are; assessment</a:t>
            </a:r>
            <a:r>
              <a:rPr lang="en-US"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nursing</a:t>
            </a:r>
            <a:r>
              <a:rPr lang="en-US" dirty="0" smtClean="0">
                <a:latin typeface="Arial" panose="020B0604020202020204" pitchFamily="34" charset="0"/>
                <a:cs typeface="Arial" panose="020B0604020202020204" pitchFamily="34" charset="0"/>
              </a:rPr>
              <a:t> diagnosis</a:t>
            </a:r>
            <a:r>
              <a:rPr lang="en-US" dirty="0">
                <a:latin typeface="Arial" panose="020B0604020202020204" pitchFamily="34" charset="0"/>
                <a:cs typeface="Arial" panose="020B0604020202020204" pitchFamily="34" charset="0"/>
              </a:rPr>
              <a:t>, planning, implementation, and evaluation.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Assessment </a:t>
            </a:r>
            <a:r>
              <a:rPr lang="en-US" dirty="0">
                <a:latin typeface="Arial" panose="020B0604020202020204" pitchFamily="34" charset="0"/>
                <a:cs typeface="Arial" panose="020B0604020202020204" pitchFamily="34" charset="0"/>
              </a:rPr>
              <a:t>is the first step and involves critical thinking skills and data collection; subjective and objective.</a:t>
            </a:r>
          </a:p>
        </p:txBody>
      </p:sp>
    </p:spTree>
    <p:extLst>
      <p:ext uri="{BB962C8B-B14F-4D97-AF65-F5344CB8AC3E}">
        <p14:creationId xmlns:p14="http://schemas.microsoft.com/office/powerpoint/2010/main" val="389145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035"/>
            <a:ext cx="10515600" cy="1245703"/>
          </a:xfrm>
        </p:spPr>
        <p:txBody>
          <a:bodyPr>
            <a:normAutofit/>
          </a:bodyPr>
          <a:lstStyle/>
          <a:p>
            <a:r>
              <a:rPr lang="en-US" b="1" dirty="0" smtClean="0">
                <a:solidFill>
                  <a:prstClr val="black"/>
                </a:solidFill>
                <a:latin typeface="Arial" panose="020B0604020202020204" pitchFamily="34" charset="0"/>
                <a:cs typeface="Arial" panose="020B0604020202020204" pitchFamily="34" charset="0"/>
              </a:rPr>
              <a:t>Implementation of nursing process</a:t>
            </a:r>
            <a:endParaRPr lang="en-US" dirty="0"/>
          </a:p>
        </p:txBody>
      </p:sp>
      <p:sp>
        <p:nvSpPr>
          <p:cNvPr id="3" name="Content Placeholder 2"/>
          <p:cNvSpPr>
            <a:spLocks noGrp="1"/>
          </p:cNvSpPr>
          <p:nvPr>
            <p:ph idx="1"/>
          </p:nvPr>
        </p:nvSpPr>
        <p:spPr>
          <a:xfrm>
            <a:off x="838200" y="1457738"/>
            <a:ext cx="10515600" cy="4719225"/>
          </a:xfrm>
        </p:spPr>
        <p:txBody>
          <a:bodyPr>
            <a:normAutofit/>
          </a:bodyPr>
          <a:lstStyle/>
          <a:p>
            <a:pPr marL="0" lvl="0" indent="0">
              <a:buNone/>
            </a:pPr>
            <a:r>
              <a:rPr lang="en-US" sz="2600" dirty="0" smtClean="0">
                <a:solidFill>
                  <a:prstClr val="black"/>
                </a:solidFill>
                <a:latin typeface="Arial" panose="020B0604020202020204" pitchFamily="34" charset="0"/>
                <a:cs typeface="Arial" panose="020B0604020202020204" pitchFamily="34" charset="0"/>
              </a:rPr>
              <a:t>The implementation of nursing process </a:t>
            </a:r>
            <a:r>
              <a:rPr lang="en-US" sz="2600" dirty="0">
                <a:solidFill>
                  <a:prstClr val="black"/>
                </a:solidFill>
                <a:latin typeface="Arial" panose="020B0604020202020204" pitchFamily="34" charset="0"/>
                <a:cs typeface="Arial" panose="020B0604020202020204" pitchFamily="34" charset="0"/>
              </a:rPr>
              <a:t>requires skills </a:t>
            </a:r>
            <a:r>
              <a:rPr lang="en-US" sz="2600" dirty="0" smtClean="0">
                <a:solidFill>
                  <a:prstClr val="black"/>
                </a:solidFill>
                <a:latin typeface="Arial" panose="020B0604020202020204" pitchFamily="34" charset="0"/>
                <a:cs typeface="Arial" panose="020B0604020202020204" pitchFamily="34" charset="0"/>
              </a:rPr>
              <a:t>in;</a:t>
            </a:r>
          </a:p>
          <a:p>
            <a:pPr>
              <a:buFont typeface="Wingdings" panose="05000000000000000000" pitchFamily="2" charset="2"/>
              <a:buChar char="§"/>
            </a:pPr>
            <a:r>
              <a:rPr lang="en-US" sz="2600" dirty="0">
                <a:solidFill>
                  <a:prstClr val="black"/>
                </a:solidFill>
                <a:latin typeface="Arial" panose="020B0604020202020204" pitchFamily="34" charset="0"/>
                <a:cs typeface="Arial" panose="020B0604020202020204" pitchFamily="34" charset="0"/>
              </a:rPr>
              <a:t> </a:t>
            </a:r>
            <a:r>
              <a:rPr lang="en-US" sz="2600" b="1" dirty="0" smtClean="0">
                <a:solidFill>
                  <a:prstClr val="black"/>
                </a:solidFill>
                <a:latin typeface="Arial" panose="020B0604020202020204" pitchFamily="34" charset="0"/>
                <a:cs typeface="Arial" panose="020B0604020202020204" pitchFamily="34" charset="0"/>
              </a:rPr>
              <a:t>Assessment</a:t>
            </a:r>
            <a:r>
              <a:rPr lang="en-US" sz="2600" dirty="0" smtClean="0">
                <a:solidFill>
                  <a:prstClr val="black"/>
                </a:solidFill>
                <a:latin typeface="Arial" panose="020B0604020202020204" pitchFamily="34" charset="0"/>
                <a:cs typeface="Arial" panose="020B0604020202020204" pitchFamily="34" charset="0"/>
              </a:rPr>
              <a:t> and observations</a:t>
            </a:r>
            <a:r>
              <a:rPr lang="en-US" sz="2600" dirty="0" smtClean="0">
                <a:solidFill>
                  <a:prstClr val="black"/>
                </a:solidFill>
                <a:latin typeface="Arial" panose="020B0604020202020204" pitchFamily="34" charset="0"/>
                <a:cs typeface="Arial" panose="020B0604020202020204" pitchFamily="34" charset="0"/>
              </a:rPr>
              <a:t> during </a:t>
            </a:r>
            <a:r>
              <a:rPr lang="en-US" sz="2600" dirty="0" smtClean="0">
                <a:solidFill>
                  <a:prstClr val="black"/>
                </a:solidFill>
                <a:latin typeface="Arial" panose="020B0604020202020204" pitchFamily="34" charset="0"/>
                <a:cs typeface="Arial" panose="020B0604020202020204" pitchFamily="34" charset="0"/>
              </a:rPr>
              <a:t>data collection</a:t>
            </a:r>
            <a:r>
              <a:rPr lang="en-US" sz="2600" dirty="0" smtClean="0">
                <a:solidFill>
                  <a:prstClr val="black"/>
                </a:solidFill>
                <a:latin typeface="Arial" panose="020B0604020202020204" pitchFamily="34" charset="0"/>
                <a:cs typeface="Arial" panose="020B0604020202020204" pitchFamily="34" charset="0"/>
              </a:rPr>
              <a:t>. That includes investigations and vital signs (TPR &amp; Blood pressure, </a:t>
            </a:r>
            <a:r>
              <a:rPr lang="en-US" sz="2400" dirty="0" smtClean="0">
                <a:latin typeface="Arial" panose="020B0604020202020204" pitchFamily="34" charset="0"/>
                <a:cs typeface="Arial" panose="020B0604020202020204" pitchFamily="34" charset="0"/>
              </a:rPr>
              <a:t>SPO</a:t>
            </a:r>
            <a:r>
              <a:rPr lang="en-US" sz="2400" baseline="-25000" dirty="0" smtClean="0">
                <a:latin typeface="Arial" panose="020B0604020202020204" pitchFamily="34" charset="0"/>
                <a:cs typeface="Arial" panose="020B0604020202020204" pitchFamily="34" charset="0"/>
              </a:rPr>
              <a:t>2</a:t>
            </a:r>
            <a:r>
              <a:rPr lang="en-US" sz="2600" dirty="0" smtClean="0">
                <a:solidFill>
                  <a:prstClr val="black"/>
                </a:solidFill>
                <a:latin typeface="Arial" panose="020B0604020202020204" pitchFamily="34" charset="0"/>
                <a:cs typeface="Arial" panose="020B0604020202020204" pitchFamily="34" charset="0"/>
              </a:rPr>
              <a:t>, </a:t>
            </a:r>
            <a:r>
              <a:rPr lang="en-US" sz="2600" dirty="0" err="1" smtClean="0">
                <a:solidFill>
                  <a:prstClr val="black"/>
                </a:solidFill>
                <a:latin typeface="Arial" panose="020B0604020202020204" pitchFamily="34" charset="0"/>
                <a:cs typeface="Arial" panose="020B0604020202020204" pitchFamily="34" charset="0"/>
              </a:rPr>
              <a:t>etc</a:t>
            </a:r>
            <a:r>
              <a:rPr lang="en-US" sz="2600" dirty="0" smtClean="0">
                <a:solidFill>
                  <a:prstClr val="black"/>
                </a:solidFill>
                <a:latin typeface="Arial" panose="020B0604020202020204" pitchFamily="34" charset="0"/>
                <a:cs typeface="Arial" panose="020B0604020202020204" pitchFamily="34" charset="0"/>
              </a:rPr>
              <a:t>) </a:t>
            </a:r>
          </a:p>
          <a:p>
            <a:pPr>
              <a:buFont typeface="Wingdings" panose="05000000000000000000" pitchFamily="2" charset="2"/>
              <a:buChar char="§"/>
            </a:pPr>
            <a:r>
              <a:rPr lang="en-US" sz="2600" b="1" dirty="0" smtClean="0">
                <a:solidFill>
                  <a:prstClr val="black"/>
                </a:solidFill>
                <a:latin typeface="Arial" panose="020B0604020202020204" pitchFamily="34" charset="0"/>
                <a:cs typeface="Arial" panose="020B0604020202020204" pitchFamily="34" charset="0"/>
              </a:rPr>
              <a:t>Formulating a nursing diagnosis </a:t>
            </a:r>
            <a:r>
              <a:rPr lang="en-US" sz="2600" dirty="0" smtClean="0">
                <a:solidFill>
                  <a:prstClr val="black"/>
                </a:solidFill>
                <a:latin typeface="Arial" panose="020B0604020202020204" pitchFamily="34" charset="0"/>
                <a:cs typeface="Arial" panose="020B0604020202020204" pitchFamily="34" charset="0"/>
              </a:rPr>
              <a:t>in reference to the </a:t>
            </a:r>
            <a:r>
              <a:rPr lang="en-US" sz="2600" i="1" dirty="0" smtClean="0">
                <a:solidFill>
                  <a:prstClr val="black"/>
                </a:solidFill>
                <a:latin typeface="Arial" panose="020B0604020202020204" pitchFamily="34" charset="0"/>
                <a:cs typeface="Arial" panose="020B0604020202020204" pitchFamily="34" charset="0"/>
              </a:rPr>
              <a:t>doctor’s diagnosis</a:t>
            </a:r>
            <a:endParaRPr lang="en-US" sz="2400" i="1" dirty="0">
              <a:latin typeface="Arial" panose="020B0604020202020204" pitchFamily="34" charset="0"/>
              <a:cs typeface="Arial" panose="020B0604020202020204" pitchFamily="34" charset="0"/>
            </a:endParaRPr>
          </a:p>
          <a:p>
            <a:pPr lvl="0">
              <a:buFont typeface="Wingdings" panose="05000000000000000000" pitchFamily="2" charset="2"/>
              <a:buChar char="§"/>
            </a:pPr>
            <a:r>
              <a:rPr lang="en-US" sz="2600" dirty="0" smtClean="0">
                <a:solidFill>
                  <a:prstClr val="black"/>
                </a:solidFill>
                <a:latin typeface="Arial" panose="020B0604020202020204" pitchFamily="34" charset="0"/>
                <a:cs typeface="Arial" panose="020B0604020202020204" pitchFamily="34" charset="0"/>
              </a:rPr>
              <a:t> </a:t>
            </a:r>
            <a:r>
              <a:rPr lang="en-US" sz="2600" b="1" dirty="0" smtClean="0">
                <a:solidFill>
                  <a:prstClr val="black"/>
                </a:solidFill>
                <a:latin typeface="Arial" panose="020B0604020202020204" pitchFamily="34" charset="0"/>
                <a:cs typeface="Arial" panose="020B0604020202020204" pitchFamily="34" charset="0"/>
              </a:rPr>
              <a:t>Planning</a:t>
            </a:r>
            <a:r>
              <a:rPr lang="en-US" sz="2600" dirty="0" smtClean="0">
                <a:solidFill>
                  <a:prstClr val="black"/>
                </a:solidFill>
                <a:latin typeface="Arial" panose="020B0604020202020204" pitchFamily="34" charset="0"/>
                <a:cs typeface="Arial" panose="020B0604020202020204" pitchFamily="34" charset="0"/>
              </a:rPr>
              <a:t> </a:t>
            </a:r>
            <a:r>
              <a:rPr lang="en-US" sz="2600" dirty="0" smtClean="0">
                <a:solidFill>
                  <a:prstClr val="black"/>
                </a:solidFill>
                <a:latin typeface="Arial" panose="020B0604020202020204" pitchFamily="34" charset="0"/>
                <a:cs typeface="Arial" panose="020B0604020202020204" pitchFamily="34" charset="0"/>
              </a:rPr>
              <a:t>on </a:t>
            </a:r>
            <a:r>
              <a:rPr lang="en-US" sz="2600" dirty="0">
                <a:solidFill>
                  <a:prstClr val="black"/>
                </a:solidFill>
                <a:latin typeface="Arial" panose="020B0604020202020204" pitchFamily="34" charset="0"/>
                <a:cs typeface="Arial" panose="020B0604020202020204" pitchFamily="34" charset="0"/>
              </a:rPr>
              <a:t>how best care </a:t>
            </a:r>
            <a:r>
              <a:rPr lang="en-US" sz="2600" dirty="0" smtClean="0">
                <a:solidFill>
                  <a:prstClr val="black"/>
                </a:solidFill>
                <a:latin typeface="Arial" panose="020B0604020202020204" pitchFamily="34" charset="0"/>
                <a:cs typeface="Arial" panose="020B0604020202020204" pitchFamily="34" charset="0"/>
              </a:rPr>
              <a:t>should be </a:t>
            </a:r>
            <a:r>
              <a:rPr lang="en-US" sz="2600" dirty="0" smtClean="0">
                <a:solidFill>
                  <a:prstClr val="black"/>
                </a:solidFill>
                <a:latin typeface="Arial" panose="020B0604020202020204" pitchFamily="34" charset="0"/>
                <a:cs typeface="Arial" panose="020B0604020202020204" pitchFamily="34" charset="0"/>
              </a:rPr>
              <a:t>provided </a:t>
            </a:r>
            <a:r>
              <a:rPr lang="en-US" sz="2600" dirty="0" smtClean="0">
                <a:solidFill>
                  <a:prstClr val="black"/>
                </a:solidFill>
                <a:latin typeface="Arial" panose="020B0604020202020204" pitchFamily="34" charset="0"/>
                <a:cs typeface="Arial" panose="020B0604020202020204" pitchFamily="34" charset="0"/>
              </a:rPr>
              <a:t>to achieve desired outcome; this calls for prioritization </a:t>
            </a:r>
            <a:r>
              <a:rPr lang="en-US" sz="2600" dirty="0">
                <a:solidFill>
                  <a:prstClr val="black"/>
                </a:solidFill>
                <a:latin typeface="Arial" panose="020B0604020202020204" pitchFamily="34" charset="0"/>
                <a:cs typeface="Arial" panose="020B0604020202020204" pitchFamily="34" charset="0"/>
              </a:rPr>
              <a:t>of the </a:t>
            </a:r>
            <a:r>
              <a:rPr lang="en-US" sz="2600" dirty="0" smtClean="0">
                <a:solidFill>
                  <a:prstClr val="black"/>
                </a:solidFill>
                <a:latin typeface="Arial" panose="020B0604020202020204" pitchFamily="34" charset="0"/>
                <a:cs typeface="Arial" panose="020B0604020202020204" pitchFamily="34" charset="0"/>
              </a:rPr>
              <a:t>care in order to save life. </a:t>
            </a:r>
            <a:endParaRPr lang="en-US" sz="2600" dirty="0" smtClean="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2600" dirty="0" smtClean="0">
                <a:solidFill>
                  <a:prstClr val="black"/>
                </a:solidFill>
                <a:latin typeface="Arial" panose="020B0604020202020204" pitchFamily="34" charset="0"/>
                <a:cs typeface="Arial" panose="020B0604020202020204" pitchFamily="34" charset="0"/>
              </a:rPr>
              <a:t> setting </a:t>
            </a:r>
            <a:r>
              <a:rPr lang="en-US" sz="2600" dirty="0" smtClean="0">
                <a:solidFill>
                  <a:prstClr val="black"/>
                </a:solidFill>
                <a:latin typeface="Arial" panose="020B0604020202020204" pitchFamily="34" charset="0"/>
                <a:cs typeface="Arial" panose="020B0604020202020204" pitchFamily="34" charset="0"/>
              </a:rPr>
              <a:t>specific, measurable, achievable, realistic and timed (SMART) </a:t>
            </a:r>
            <a:r>
              <a:rPr lang="en-US" sz="2600" dirty="0" smtClean="0">
                <a:solidFill>
                  <a:prstClr val="black"/>
                </a:solidFill>
                <a:latin typeface="Arial" panose="020B0604020202020204" pitchFamily="34" charset="0"/>
                <a:cs typeface="Arial" panose="020B0604020202020204" pitchFamily="34" charset="0"/>
              </a:rPr>
              <a:t>care </a:t>
            </a:r>
            <a:r>
              <a:rPr lang="en-US" sz="2600" dirty="0" smtClean="0">
                <a:solidFill>
                  <a:prstClr val="black"/>
                </a:solidFill>
                <a:latin typeface="Arial" panose="020B0604020202020204" pitchFamily="34" charset="0"/>
                <a:cs typeface="Arial" panose="020B0604020202020204" pitchFamily="34" charset="0"/>
              </a:rPr>
              <a:t>goals or </a:t>
            </a:r>
            <a:r>
              <a:rPr lang="en-US" sz="2600" dirty="0" smtClean="0">
                <a:solidFill>
                  <a:prstClr val="black"/>
                </a:solidFill>
                <a:latin typeface="Arial" panose="020B0604020202020204" pitchFamily="34" charset="0"/>
                <a:cs typeface="Arial" panose="020B0604020202020204" pitchFamily="34" charset="0"/>
              </a:rPr>
              <a:t>expected/ desired </a:t>
            </a:r>
            <a:r>
              <a:rPr lang="en-US" sz="2600" dirty="0" smtClean="0">
                <a:solidFill>
                  <a:prstClr val="black"/>
                </a:solidFill>
                <a:latin typeface="Arial" panose="020B0604020202020204" pitchFamily="34" charset="0"/>
                <a:cs typeface="Arial" panose="020B0604020202020204" pitchFamily="34" charset="0"/>
              </a:rPr>
              <a:t>outcomes of patient’s problem.</a:t>
            </a:r>
            <a:endParaRPr lang="en-US" sz="2600" dirty="0" smtClean="0">
              <a:solidFill>
                <a:prstClr val="black"/>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52111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Arial" panose="020B0604020202020204" pitchFamily="34" charset="0"/>
                <a:cs typeface="Arial" panose="020B0604020202020204" pitchFamily="34" charset="0"/>
              </a:rPr>
              <a:t>Implementation of nursing </a:t>
            </a:r>
            <a:r>
              <a:rPr lang="en-US" b="1" dirty="0" smtClean="0">
                <a:solidFill>
                  <a:prstClr val="black"/>
                </a:solidFill>
                <a:latin typeface="Arial" panose="020B0604020202020204" pitchFamily="34" charset="0"/>
                <a:cs typeface="Arial" panose="020B0604020202020204" pitchFamily="34" charset="0"/>
              </a:rPr>
              <a:t>process…</a:t>
            </a:r>
            <a:endParaRPr lang="en-US" dirty="0"/>
          </a:p>
        </p:txBody>
      </p:sp>
      <p:sp>
        <p:nvSpPr>
          <p:cNvPr id="3" name="Content Placeholder 2"/>
          <p:cNvSpPr>
            <a:spLocks noGrp="1"/>
          </p:cNvSpPr>
          <p:nvPr>
            <p:ph idx="1"/>
          </p:nvPr>
        </p:nvSpPr>
        <p:spPr/>
        <p:txBody>
          <a:bodyPr>
            <a:normAutofit lnSpcReduction="10000"/>
          </a:bodyPr>
          <a:lstStyle/>
          <a:p>
            <a:pPr lvl="0">
              <a:buFont typeface="Wingdings" panose="05000000000000000000" pitchFamily="2" charset="2"/>
              <a:buChar char="§"/>
            </a:pPr>
            <a:r>
              <a:rPr lang="en-US" b="1" dirty="0">
                <a:solidFill>
                  <a:prstClr val="black"/>
                </a:solidFill>
                <a:latin typeface="Arial" panose="020B0604020202020204" pitchFamily="34" charset="0"/>
                <a:cs typeface="Arial" panose="020B0604020202020204" pitchFamily="34" charset="0"/>
              </a:rPr>
              <a:t>Intervention</a:t>
            </a:r>
            <a:r>
              <a:rPr lang="en-US" dirty="0">
                <a:solidFill>
                  <a:prstClr val="black"/>
                </a:solidFill>
                <a:latin typeface="Arial" panose="020B0604020202020204" pitchFamily="34" charset="0"/>
                <a:cs typeface="Arial" panose="020B0604020202020204" pitchFamily="34" charset="0"/>
              </a:rPr>
              <a:t> is the action take to mitigate the patient’s problem often utilizing the prescribed management on the treatment </a:t>
            </a:r>
            <a:r>
              <a:rPr lang="en-US" dirty="0" smtClean="0">
                <a:solidFill>
                  <a:prstClr val="black"/>
                </a:solidFill>
                <a:latin typeface="Arial" panose="020B0604020202020204" pitchFamily="34" charset="0"/>
                <a:cs typeface="Arial" panose="020B0604020202020204" pitchFamily="34" charset="0"/>
              </a:rPr>
              <a:t>sheet. Sometimes referred to as implementation (actual action, </a:t>
            </a:r>
            <a:r>
              <a:rPr lang="en-US" i="1" dirty="0" smtClean="0">
                <a:solidFill>
                  <a:prstClr val="black"/>
                </a:solidFill>
                <a:latin typeface="Arial" panose="020B0604020202020204" pitchFamily="34" charset="0"/>
                <a:cs typeface="Arial" panose="020B0604020202020204" pitchFamily="34" charset="0"/>
              </a:rPr>
              <a:t>always indicate </a:t>
            </a:r>
            <a:r>
              <a:rPr lang="en-US" b="1" i="1" dirty="0" smtClean="0">
                <a:solidFill>
                  <a:prstClr val="black"/>
                </a:solidFill>
                <a:latin typeface="Arial" panose="020B0604020202020204" pitchFamily="34" charset="0"/>
                <a:cs typeface="Arial" panose="020B0604020202020204" pitchFamily="34" charset="0"/>
              </a:rPr>
              <a:t>time</a:t>
            </a:r>
            <a:r>
              <a:rPr lang="en-US" i="1" dirty="0" smtClean="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as this will help considering the mode of action of the activity undertaken and its rationale; and plan when evaluation of care should be done.</a:t>
            </a:r>
            <a:endParaRPr lang="en-US" dirty="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dirty="0">
                <a:solidFill>
                  <a:prstClr val="black"/>
                </a:solidFill>
                <a:latin typeface="Arial" panose="020B0604020202020204" pitchFamily="34" charset="0"/>
                <a:cs typeface="Arial" panose="020B0604020202020204" pitchFamily="34" charset="0"/>
              </a:rPr>
              <a:t>Scientific rationale is based on the reason and mode of action of the medication or action taken to solve the problem and its effects</a:t>
            </a:r>
          </a:p>
          <a:p>
            <a:pPr lvl="0">
              <a:buFont typeface="Wingdings" panose="05000000000000000000" pitchFamily="2" charset="2"/>
              <a:buChar char="§"/>
            </a:pPr>
            <a:r>
              <a:rPr lang="en-US" b="1" dirty="0">
                <a:solidFill>
                  <a:prstClr val="black"/>
                </a:solidFill>
                <a:latin typeface="Arial" panose="020B0604020202020204" pitchFamily="34" charset="0"/>
                <a:cs typeface="Arial" panose="020B0604020202020204" pitchFamily="34" charset="0"/>
              </a:rPr>
              <a:t>Evaluation</a:t>
            </a:r>
            <a:r>
              <a:rPr lang="en-US" dirty="0">
                <a:solidFill>
                  <a:prstClr val="black"/>
                </a:solidFill>
                <a:latin typeface="Arial" panose="020B0604020202020204" pitchFamily="34" charset="0"/>
                <a:cs typeface="Arial" panose="020B0604020202020204" pitchFamily="34" charset="0"/>
              </a:rPr>
              <a:t> of care outcome is based on time of intervention and its effect</a:t>
            </a:r>
          </a:p>
          <a:p>
            <a:pPr lvl="0"/>
            <a:endParaRPr lang="en-US" dirty="0">
              <a:solidFill>
                <a:prstClr val="black"/>
              </a:solidFill>
            </a:endParaRPr>
          </a:p>
          <a:p>
            <a:endParaRPr lang="en-US" dirty="0"/>
          </a:p>
        </p:txBody>
      </p:sp>
    </p:spTree>
    <p:extLst>
      <p:ext uri="{BB962C8B-B14F-4D97-AF65-F5344CB8AC3E}">
        <p14:creationId xmlns:p14="http://schemas.microsoft.com/office/powerpoint/2010/main" val="954021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27"/>
            <a:ext cx="10515600" cy="1364973"/>
          </a:xfrm>
        </p:spPr>
        <p:txBody>
          <a:bodyPr/>
          <a:lstStyle/>
          <a:p>
            <a:r>
              <a:rPr lang="en-US" altLang="en-US" b="1" dirty="0" smtClean="0">
                <a:solidFill>
                  <a:prstClr val="black"/>
                </a:solidFill>
                <a:latin typeface="Arial" panose="020B0604020202020204" pitchFamily="34" charset="0"/>
                <a:cs typeface="Arial" panose="020B0604020202020204" pitchFamily="34" charset="0"/>
              </a:rPr>
              <a:t>Nurse’s </a:t>
            </a:r>
            <a:r>
              <a:rPr lang="en-US" altLang="en-US" b="1" i="1" dirty="0" smtClean="0">
                <a:solidFill>
                  <a:prstClr val="black"/>
                </a:solidFill>
                <a:latin typeface="Arial" panose="020B0604020202020204" pitchFamily="34" charset="0"/>
                <a:cs typeface="Arial" panose="020B0604020202020204" pitchFamily="34" charset="0"/>
              </a:rPr>
              <a:t>responsibility</a:t>
            </a:r>
            <a:r>
              <a:rPr lang="en-US" altLang="en-US" b="1" dirty="0" smtClean="0">
                <a:solidFill>
                  <a:prstClr val="black"/>
                </a:solidFill>
                <a:latin typeface="Arial" panose="020B0604020202020204" pitchFamily="34" charset="0"/>
                <a:cs typeface="Arial" panose="020B0604020202020204" pitchFamily="34" charset="0"/>
              </a:rPr>
              <a:t> when using nursing process </a:t>
            </a:r>
            <a:endParaRPr lang="en-US" dirty="0"/>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US" dirty="0" smtClean="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nurse’s responsibility when using </a:t>
            </a:r>
            <a:r>
              <a:rPr lang="en-US" dirty="0" smtClean="0">
                <a:latin typeface="Arial" panose="020B0604020202020204" pitchFamily="34" charset="0"/>
                <a:cs typeface="Arial" panose="020B0604020202020204" pitchFamily="34" charset="0"/>
              </a:rPr>
              <a:t>the </a:t>
            </a:r>
            <a:r>
              <a:rPr lang="en-US" i="1" dirty="0" smtClean="0">
                <a:latin typeface="Arial" panose="020B0604020202020204" pitchFamily="34" charset="0"/>
                <a:cs typeface="Arial" panose="020B0604020202020204" pitchFamily="34" charset="0"/>
              </a:rPr>
              <a:t>nursing process </a:t>
            </a:r>
            <a:r>
              <a:rPr lang="en-US" i="1" dirty="0" smtClean="0">
                <a:latin typeface="Arial" panose="020B0604020202020204" pitchFamily="34" charset="0"/>
                <a:cs typeface="Arial" panose="020B0604020202020204" pitchFamily="34" charset="0"/>
              </a:rPr>
              <a:t>is </a:t>
            </a:r>
            <a:r>
              <a:rPr lang="en-US" dirty="0" smtClean="0">
                <a:latin typeface="Arial" panose="020B0604020202020204" pitchFamily="34" charset="0"/>
                <a:cs typeface="Arial" panose="020B0604020202020204" pitchFamily="34" charset="0"/>
              </a:rPr>
              <a:t>to</a:t>
            </a:r>
            <a:r>
              <a:rPr lang="en-US"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 identify patient’s needs and make </a:t>
            </a:r>
            <a:r>
              <a:rPr lang="en-US" dirty="0" smtClean="0">
                <a:latin typeface="Arial" panose="020B0604020202020204" pitchFamily="34" charset="0"/>
                <a:cs typeface="Arial" panose="020B0604020202020204" pitchFamily="34" charset="0"/>
              </a:rPr>
              <a:t>appropriate decisions to mitigate the needs in priority order.</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Anticipate </a:t>
            </a:r>
            <a:r>
              <a:rPr lang="en-US" altLang="en-US" sz="2800" dirty="0" smtClean="0">
                <a:latin typeface="Arial" panose="020B0604020202020204" pitchFamily="34" charset="0"/>
                <a:cs typeface="Arial" panose="020B0604020202020204" pitchFamily="34" charset="0"/>
              </a:rPr>
              <a:t>complications related to the patient/client’s problem.</a:t>
            </a:r>
            <a:endParaRPr lang="en-US" alt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en-US" sz="2800" dirty="0" smtClean="0">
                <a:latin typeface="Arial" panose="020B0604020202020204" pitchFamily="34" charset="0"/>
                <a:cs typeface="Arial" panose="020B0604020202020204" pitchFamily="34" charset="0"/>
              </a:rPr>
              <a:t>Initiate </a:t>
            </a:r>
            <a:r>
              <a:rPr lang="en-US" altLang="en-US" sz="2800" dirty="0">
                <a:latin typeface="Arial" panose="020B0604020202020204" pitchFamily="34" charset="0"/>
                <a:cs typeface="Arial" panose="020B0604020202020204" pitchFamily="34" charset="0"/>
              </a:rPr>
              <a:t>actions to ensure appropriate and timely treatment </a:t>
            </a:r>
            <a:endParaRPr lang="en-US" altLang="en-US" sz="2800" dirty="0" smtClean="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NOTE:</a:t>
            </a:r>
          </a:p>
          <a:p>
            <a:r>
              <a:rPr lang="en-US" dirty="0" smtClean="0">
                <a:latin typeface="Arial" panose="020B0604020202020204" pitchFamily="34" charset="0"/>
                <a:cs typeface="Arial" panose="020B0604020202020204" pitchFamily="34" charset="0"/>
              </a:rPr>
              <a:t>Nursing </a:t>
            </a:r>
            <a:r>
              <a:rPr lang="en-US" dirty="0">
                <a:latin typeface="Arial" panose="020B0604020202020204" pitchFamily="34" charset="0"/>
                <a:cs typeface="Arial" panose="020B0604020202020204" pitchFamily="34" charset="0"/>
              </a:rPr>
              <a:t>process is a systematic </a:t>
            </a:r>
            <a:r>
              <a:rPr lang="en-US" dirty="0" smtClean="0">
                <a:latin typeface="Arial" panose="020B0604020202020204" pitchFamily="34" charset="0"/>
                <a:cs typeface="Arial" panose="020B0604020202020204" pitchFamily="34" charset="0"/>
              </a:rPr>
              <a:t>and scientifically </a:t>
            </a:r>
            <a:r>
              <a:rPr lang="en-US" dirty="0" smtClean="0">
                <a:latin typeface="Arial" panose="020B0604020202020204" pitchFamily="34" charset="0"/>
                <a:cs typeface="Arial" panose="020B0604020202020204" pitchFamily="34" charset="0"/>
              </a:rPr>
              <a:t>based process </a:t>
            </a:r>
            <a:r>
              <a:rPr lang="en-US" dirty="0">
                <a:latin typeface="Arial" panose="020B0604020202020204" pitchFamily="34" charset="0"/>
                <a:cs typeface="Arial" panose="020B0604020202020204" pitchFamily="34" charset="0"/>
              </a:rPr>
              <a:t>that requires </a:t>
            </a:r>
            <a:r>
              <a:rPr lang="en-US" b="1" dirty="0">
                <a:latin typeface="Arial" panose="020B0604020202020204" pitchFamily="34" charset="0"/>
                <a:cs typeface="Arial" panose="020B0604020202020204" pitchFamily="34" charset="0"/>
              </a:rPr>
              <a:t>critica</a:t>
            </a:r>
            <a:r>
              <a:rPr lang="en-US" dirty="0">
                <a:latin typeface="Arial" panose="020B0604020202020204" pitchFamily="34" charset="0"/>
                <a:cs typeface="Arial" panose="020B0604020202020204" pitchFamily="34" charset="0"/>
              </a:rPr>
              <a:t>l </a:t>
            </a:r>
            <a:r>
              <a:rPr lang="en-US" dirty="0" smtClean="0">
                <a:latin typeface="Arial" panose="020B0604020202020204" pitchFamily="34" charset="0"/>
                <a:cs typeface="Arial" panose="020B0604020202020204" pitchFamily="34" charset="0"/>
              </a:rPr>
              <a:t>thinking. Therefore it </a:t>
            </a:r>
            <a:r>
              <a:rPr lang="en-US" dirty="0" smtClean="0">
                <a:latin typeface="Arial" panose="020B0604020202020204" pitchFamily="34" charset="0"/>
                <a:cs typeface="Arial" panose="020B0604020202020204" pitchFamily="34" charset="0"/>
              </a:rPr>
              <a:t>utilizes </a:t>
            </a:r>
            <a:r>
              <a:rPr lang="en-US" dirty="0" smtClean="0">
                <a:latin typeface="Arial" panose="020B0604020202020204" pitchFamily="34" charset="0"/>
                <a:cs typeface="Arial" panose="020B0604020202020204" pitchFamily="34" charset="0"/>
              </a:rPr>
              <a:t>many </a:t>
            </a:r>
            <a:r>
              <a:rPr lang="en-US" dirty="0" smtClean="0">
                <a:latin typeface="Arial" panose="020B0604020202020204" pitchFamily="34" charset="0"/>
                <a:cs typeface="Arial" panose="020B0604020202020204" pitchFamily="34" charset="0"/>
              </a:rPr>
              <a:t>critical thinking skills such as; cognitive, </a:t>
            </a:r>
            <a:r>
              <a:rPr lang="en-US" dirty="0">
                <a:latin typeface="Arial" panose="020B0604020202020204" pitchFamily="34" charset="0"/>
                <a:cs typeface="Arial" panose="020B0604020202020204" pitchFamily="34" charset="0"/>
              </a:rPr>
              <a:t>psychomotor </a:t>
            </a:r>
            <a:r>
              <a:rPr lang="en-US" dirty="0" smtClean="0">
                <a:latin typeface="Arial" panose="020B0604020202020204" pitchFamily="34" charset="0"/>
                <a:cs typeface="Arial" panose="020B0604020202020204" pitchFamily="34" charset="0"/>
              </a:rPr>
              <a:t>as well as affective (attitude) skills to solve the identified problems/needs.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968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265043"/>
            <a:ext cx="10515600" cy="1200899"/>
          </a:xfrm>
        </p:spPr>
        <p:txBody>
          <a:bodyPr>
            <a:normAutofit fontScale="90000"/>
          </a:bodyPr>
          <a:lstStyle/>
          <a:p>
            <a:r>
              <a:rPr lang="en-US" altLang="en-US" b="1" dirty="0" smtClean="0">
                <a:solidFill>
                  <a:prstClr val="black"/>
                </a:solidFill>
                <a:latin typeface="Arial" panose="020B0604020202020204" pitchFamily="34" charset="0"/>
                <a:cs typeface="Arial" panose="020B0604020202020204" pitchFamily="34" charset="0"/>
              </a:rPr>
              <a:t>Nurse’s responsibility </a:t>
            </a:r>
            <a:r>
              <a:rPr lang="en-US" altLang="en-US" b="1" dirty="0">
                <a:solidFill>
                  <a:prstClr val="black"/>
                </a:solidFill>
                <a:latin typeface="Arial" panose="020B0604020202020204" pitchFamily="34" charset="0"/>
                <a:cs typeface="Arial" panose="020B0604020202020204" pitchFamily="34" charset="0"/>
              </a:rPr>
              <a:t>for using nursing process </a:t>
            </a:r>
            <a:r>
              <a:rPr lang="en-US" altLang="en-US" b="1" dirty="0" smtClean="0">
                <a:latin typeface="Arial" panose="020B0604020202020204" pitchFamily="34"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p:txBody>
      </p:sp>
      <p:sp>
        <p:nvSpPr>
          <p:cNvPr id="34819" name="Rectangle 3"/>
          <p:cNvSpPr>
            <a:spLocks noGrp="1" noChangeArrowheads="1"/>
          </p:cNvSpPr>
          <p:nvPr>
            <p:ph idx="1"/>
          </p:nvPr>
        </p:nvSpPr>
        <p:spPr>
          <a:xfrm>
            <a:off x="940904" y="1683657"/>
            <a:ext cx="10412896" cy="4493306"/>
          </a:xfrm>
        </p:spPr>
        <p:txBody>
          <a:bodyPr>
            <a:normAutofit/>
          </a:bodyPr>
          <a:lstStyle/>
          <a:p>
            <a:r>
              <a:rPr lang="en-US" dirty="0" smtClean="0">
                <a:solidFill>
                  <a:srgbClr val="000000"/>
                </a:solidFill>
                <a:latin typeface="Arial" panose="020B0604020202020204" pitchFamily="34" charset="0"/>
                <a:cs typeface="Arial" panose="020B0604020202020204" pitchFamily="34" charset="0"/>
              </a:rPr>
              <a:t>The</a:t>
            </a:r>
            <a:r>
              <a:rPr lang="en-US" b="1" dirty="0" smtClean="0">
                <a:solidFill>
                  <a:srgbClr val="000000"/>
                </a:solidFill>
                <a:latin typeface="Arial" panose="020B0604020202020204" pitchFamily="34" charset="0"/>
                <a:cs typeface="Arial" panose="020B0604020202020204" pitchFamily="34" charset="0"/>
              </a:rPr>
              <a:t> cognitive skills:  </a:t>
            </a:r>
          </a:p>
          <a:p>
            <a:pPr>
              <a:buFont typeface="Wingdings" panose="05000000000000000000" pitchFamily="2" charset="2"/>
              <a:buChar char="Ø"/>
            </a:pPr>
            <a:r>
              <a:rPr lang="en-US" dirty="0" smtClean="0">
                <a:solidFill>
                  <a:srgbClr val="000000"/>
                </a:solidFill>
                <a:latin typeface="Arial" panose="020B0604020202020204" pitchFamily="34" charset="0"/>
                <a:cs typeface="Arial" panose="020B0604020202020204" pitchFamily="34" charset="0"/>
              </a:rPr>
              <a:t>involves</a:t>
            </a:r>
            <a:r>
              <a:rPr lang="en-US" b="1" dirty="0" smtClean="0">
                <a:solidFill>
                  <a:srgbClr val="000000"/>
                </a:solidFill>
                <a:latin typeface="Arial" panose="020B0604020202020204" pitchFamily="34" charset="0"/>
                <a:cs typeface="Arial" panose="020B0604020202020204" pitchFamily="34" charset="0"/>
              </a:rPr>
              <a:t> </a:t>
            </a:r>
            <a:r>
              <a:rPr lang="en-US" altLang="en-US" i="1" dirty="0" smtClean="0">
                <a:solidFill>
                  <a:prstClr val="black"/>
                </a:solidFill>
                <a:latin typeface="Arial" panose="020B0604020202020204" pitchFamily="34" charset="0"/>
                <a:cs typeface="Arial" panose="020B0604020202020204" pitchFamily="34" charset="0"/>
              </a:rPr>
              <a:t>knowledge</a:t>
            </a:r>
            <a:r>
              <a:rPr lang="en-US" altLang="en-US" dirty="0" smtClean="0">
                <a:solidFill>
                  <a:prstClr val="black"/>
                </a:solidFill>
                <a:latin typeface="Arial" panose="020B0604020202020204" pitchFamily="34" charset="0"/>
                <a:cs typeface="Arial" panose="020B0604020202020204" pitchFamily="34" charset="0"/>
              </a:rPr>
              <a:t>-having </a:t>
            </a:r>
            <a:r>
              <a:rPr lang="en-US" altLang="en-US" dirty="0">
                <a:solidFill>
                  <a:prstClr val="black"/>
                </a:solidFill>
                <a:latin typeface="Arial" panose="020B0604020202020204" pitchFamily="34" charset="0"/>
                <a:cs typeface="Arial" panose="020B0604020202020204" pitchFamily="34" charset="0"/>
              </a:rPr>
              <a:t>the facts &amp; understanding the </a:t>
            </a:r>
            <a:r>
              <a:rPr lang="en-US" altLang="en-US" i="1" dirty="0">
                <a:solidFill>
                  <a:prstClr val="black"/>
                </a:solidFill>
                <a:latin typeface="Arial" panose="020B0604020202020204" pitchFamily="34" charset="0"/>
                <a:cs typeface="Arial" panose="020B0604020202020204" pitchFamily="34" charset="0"/>
              </a:rPr>
              <a:t>reason </a:t>
            </a:r>
            <a:r>
              <a:rPr lang="en-US" altLang="en-US" dirty="0">
                <a:solidFill>
                  <a:prstClr val="black"/>
                </a:solidFill>
                <a:latin typeface="Arial" panose="020B0604020202020204" pitchFamily="34" charset="0"/>
                <a:cs typeface="Arial" panose="020B0604020202020204" pitchFamily="34" charset="0"/>
              </a:rPr>
              <a:t>behind the knowledge being utilized</a:t>
            </a:r>
            <a:r>
              <a:rPr lang="en-US" altLang="en-US" dirty="0" smtClean="0">
                <a:solidFill>
                  <a:prstClr val="black"/>
                </a:solidFill>
                <a:latin typeface="Arial" panose="020B0604020202020204" pitchFamily="34" charset="0"/>
                <a:cs typeface="Arial" panose="020B0604020202020204" pitchFamily="34" charset="0"/>
              </a:rPr>
              <a:t>.</a:t>
            </a:r>
            <a:endParaRPr lang="en-US" dirty="0" smtClean="0">
              <a:solidFill>
                <a:srgbClr val="000000"/>
              </a:solidFill>
              <a:latin typeface="Arial" panose="020B0604020202020204" pitchFamily="34" charset="0"/>
              <a:cs typeface="Arial" panose="020B0604020202020204" pitchFamily="34" charset="0"/>
            </a:endParaRPr>
          </a:p>
          <a:p>
            <a:pPr lvl="0"/>
            <a:r>
              <a:rPr lang="en-US" sz="3200" dirty="0" smtClean="0">
                <a:solidFill>
                  <a:srgbClr val="000000"/>
                </a:solidFill>
                <a:latin typeface="Arial" panose="020B0604020202020204" pitchFamily="34" charset="0"/>
                <a:cs typeface="Arial" panose="020B0604020202020204" pitchFamily="34" charset="0"/>
              </a:rPr>
              <a:t>The </a:t>
            </a:r>
            <a:r>
              <a:rPr lang="en-US" sz="3200" b="1" dirty="0">
                <a:solidFill>
                  <a:srgbClr val="000000"/>
                </a:solidFill>
                <a:latin typeface="Arial" panose="020B0604020202020204" pitchFamily="34" charset="0"/>
                <a:cs typeface="Arial" panose="020B0604020202020204" pitchFamily="34" charset="0"/>
              </a:rPr>
              <a:t>psychomotor</a:t>
            </a:r>
            <a:r>
              <a:rPr lang="en-US" sz="3200" dirty="0">
                <a:solidFill>
                  <a:srgbClr val="000000"/>
                </a:solidFill>
                <a:latin typeface="Arial" panose="020B0604020202020204" pitchFamily="34" charset="0"/>
                <a:cs typeface="Arial" panose="020B0604020202020204" pitchFamily="34" charset="0"/>
              </a:rPr>
              <a:t> </a:t>
            </a:r>
            <a:r>
              <a:rPr lang="en-US" sz="3200" dirty="0" smtClean="0">
                <a:solidFill>
                  <a:srgbClr val="000000"/>
                </a:solidFill>
                <a:latin typeface="Arial" panose="020B0604020202020204" pitchFamily="34" charset="0"/>
                <a:cs typeface="Arial" panose="020B0604020202020204" pitchFamily="34" charset="0"/>
              </a:rPr>
              <a:t>skills: </a:t>
            </a:r>
          </a:p>
          <a:p>
            <a:pPr lvl="0">
              <a:buFont typeface="Wingdings" panose="05000000000000000000" pitchFamily="2" charset="2"/>
              <a:buChar char="Ø"/>
            </a:pPr>
            <a:r>
              <a:rPr lang="en-US" sz="3200" dirty="0" smtClean="0">
                <a:solidFill>
                  <a:srgbClr val="000000"/>
                </a:solidFill>
                <a:latin typeface="Arial" panose="020B0604020202020204" pitchFamily="34" charset="0"/>
                <a:cs typeface="Arial" panose="020B0604020202020204" pitchFamily="34" charset="0"/>
              </a:rPr>
              <a:t>involves </a:t>
            </a:r>
            <a:r>
              <a:rPr lang="en-US" altLang="en-US" i="1" dirty="0" smtClean="0">
                <a:solidFill>
                  <a:prstClr val="black"/>
                </a:solidFill>
                <a:latin typeface="Arial" panose="020B0604020202020204" pitchFamily="34" charset="0"/>
                <a:cs typeface="Arial" panose="020B0604020202020204" pitchFamily="34" charset="0"/>
              </a:rPr>
              <a:t>mental operations </a:t>
            </a:r>
            <a:r>
              <a:rPr lang="en-US" altLang="en-US" dirty="0" smtClean="0">
                <a:solidFill>
                  <a:prstClr val="black"/>
                </a:solidFill>
                <a:latin typeface="Arial" panose="020B0604020202020204" pitchFamily="34" charset="0"/>
                <a:cs typeface="Arial" panose="020B0604020202020204" pitchFamily="34" charset="0"/>
              </a:rPr>
              <a:t>and performance –decision making &amp; reasoning</a:t>
            </a:r>
          </a:p>
          <a:p>
            <a:pPr lvl="0"/>
            <a:r>
              <a:rPr lang="en-US" altLang="en-US" b="1" dirty="0" smtClean="0">
                <a:solidFill>
                  <a:prstClr val="black"/>
                </a:solidFill>
                <a:latin typeface="Arial" panose="020B0604020202020204" pitchFamily="34" charset="0"/>
                <a:cs typeface="Arial" panose="020B0604020202020204" pitchFamily="34" charset="0"/>
              </a:rPr>
              <a:t>The Affective skills: </a:t>
            </a:r>
          </a:p>
          <a:p>
            <a:pPr lvl="0">
              <a:buFont typeface="Wingdings" panose="05000000000000000000" pitchFamily="2" charset="2"/>
              <a:buChar char="Ø"/>
            </a:pPr>
            <a:r>
              <a:rPr lang="en-US" altLang="en-US" dirty="0" smtClean="0">
                <a:solidFill>
                  <a:prstClr val="black"/>
                </a:solidFill>
                <a:latin typeface="Arial" panose="020B0604020202020204" pitchFamily="34" charset="0"/>
                <a:cs typeface="Arial" panose="020B0604020202020204" pitchFamily="34" charset="0"/>
              </a:rPr>
              <a:t>involves</a:t>
            </a:r>
            <a:r>
              <a:rPr lang="en-US" altLang="en-US" b="1" dirty="0" smtClean="0">
                <a:solidFill>
                  <a:prstClr val="black"/>
                </a:solidFill>
                <a:latin typeface="Arial" panose="020B0604020202020204" pitchFamily="34" charset="0"/>
                <a:cs typeface="Arial" panose="020B0604020202020204" pitchFamily="34" charset="0"/>
              </a:rPr>
              <a:t> </a:t>
            </a:r>
            <a:r>
              <a:rPr lang="en-US" altLang="en-US" dirty="0" smtClean="0">
                <a:solidFill>
                  <a:prstClr val="black"/>
                </a:solidFill>
                <a:latin typeface="Arial" panose="020B0604020202020204" pitchFamily="34" charset="0"/>
                <a:cs typeface="Arial" panose="020B0604020202020204" pitchFamily="34" charset="0"/>
              </a:rPr>
              <a:t>display of </a:t>
            </a:r>
            <a:r>
              <a:rPr lang="en-US" altLang="en-US" i="1" dirty="0" smtClean="0">
                <a:solidFill>
                  <a:prstClr val="black"/>
                </a:solidFill>
                <a:latin typeface="Arial" panose="020B0604020202020204" pitchFamily="34" charset="0"/>
                <a:cs typeface="Arial" panose="020B0604020202020204" pitchFamily="34" charset="0"/>
              </a:rPr>
              <a:t>attitudes</a:t>
            </a:r>
            <a:r>
              <a:rPr lang="en-US" altLang="en-US" dirty="0" smtClean="0">
                <a:solidFill>
                  <a:prstClr val="black"/>
                </a:solidFill>
                <a:latin typeface="Arial" panose="020B0604020202020204" pitchFamily="34" charset="0"/>
                <a:cs typeface="Arial" panose="020B0604020202020204" pitchFamily="34" charset="0"/>
              </a:rPr>
              <a:t>- curious/open-minded/non-judgmental, empathetic expressions, caring attitude.</a:t>
            </a:r>
            <a:endParaRPr lang="en-US" altLang="en-US" dirty="0">
              <a:solidFill>
                <a:prstClr val="black"/>
              </a:solidFill>
              <a:latin typeface="Arial" panose="020B0604020202020204" pitchFamily="34" charset="0"/>
              <a:cs typeface="Arial" panose="020B0604020202020204" pitchFamily="34" charset="0"/>
            </a:endParaRPr>
          </a:p>
          <a:p>
            <a:pPr lvl="0"/>
            <a:endParaRPr lang="en-US" altLang="en-US" dirty="0">
              <a:solidFill>
                <a:prstClr val="black"/>
              </a:solidFill>
              <a:latin typeface="Arial" panose="020B0604020202020204" pitchFamily="34" charset="0"/>
              <a:cs typeface="Arial" panose="020B0604020202020204" pitchFamily="34" charset="0"/>
            </a:endParaRPr>
          </a:p>
          <a:p>
            <a:pPr marL="857250" lvl="1" indent="-457200">
              <a:buNone/>
            </a:pPr>
            <a:endParaRPr lang="en-US" alt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62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dissolve">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dissolve">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dissolve">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dissolve">
                                      <p:cBhvr>
                                        <p:cTn id="22" dur="500"/>
                                        <p:tgtEl>
                                          <p:spTgt spid="34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dissolve">
                                      <p:cBhvr>
                                        <p:cTn id="27" dur="500"/>
                                        <p:tgtEl>
                                          <p:spTgt spid="348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dissolve">
                                      <p:cBhvr>
                                        <p:cTn id="32"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7068457"/>
          </a:xfrm>
          <a:prstGeom prst="rect">
            <a:avLst/>
          </a:prstGeom>
        </p:spPr>
      </p:pic>
    </p:spTree>
    <p:extLst>
      <p:ext uri="{BB962C8B-B14F-4D97-AF65-F5344CB8AC3E}">
        <p14:creationId xmlns:p14="http://schemas.microsoft.com/office/powerpoint/2010/main" val="3073510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92696" y="172279"/>
            <a:ext cx="10161104" cy="1126434"/>
          </a:xfrm>
        </p:spPr>
        <p:txBody>
          <a:bodyPr>
            <a:normAutofit/>
          </a:bodyPr>
          <a:lstStyle/>
          <a:p>
            <a:pPr eaLnBrk="1" hangingPunct="1"/>
            <a:r>
              <a:rPr lang="en-GB" altLang="en-US" b="1" dirty="0">
                <a:latin typeface="Arial" panose="020B0604020202020204" pitchFamily="34" charset="0"/>
                <a:cs typeface="Arial" panose="020B0604020202020204" pitchFamily="34" charset="0"/>
              </a:rPr>
              <a:t>Purpose of nursing process</a:t>
            </a:r>
          </a:p>
        </p:txBody>
      </p:sp>
      <p:sp>
        <p:nvSpPr>
          <p:cNvPr id="17411" name="Content Placeholder 2"/>
          <p:cNvSpPr>
            <a:spLocks noGrp="1"/>
          </p:cNvSpPr>
          <p:nvPr>
            <p:ph idx="1"/>
          </p:nvPr>
        </p:nvSpPr>
        <p:spPr>
          <a:xfrm>
            <a:off x="1192696" y="1427923"/>
            <a:ext cx="9925877" cy="4525963"/>
          </a:xfrm>
        </p:spPr>
        <p:txBody>
          <a:bodyPr>
            <a:normAutofit fontScale="92500" lnSpcReduction="20000"/>
          </a:bodyPr>
          <a:lstStyle/>
          <a:p>
            <a:pPr lvl="0">
              <a:lnSpc>
                <a:spcPct val="100000"/>
              </a:lnSpc>
              <a:spcBef>
                <a:spcPts val="0"/>
              </a:spcBef>
            </a:pPr>
            <a:r>
              <a:rPr lang="en-US" altLang="en-US" sz="3500" dirty="0" smtClean="0">
                <a:latin typeface="Arial" panose="020B0604020202020204" pitchFamily="34" charset="0"/>
                <a:cs typeface="Arial" panose="020B0604020202020204" pitchFamily="34" charset="0"/>
              </a:rPr>
              <a:t>Purpose of nursing process was purposely developed to </a:t>
            </a:r>
            <a:r>
              <a:rPr lang="en-US" sz="3500" dirty="0" smtClean="0">
                <a:solidFill>
                  <a:prstClr val="black"/>
                </a:solidFill>
                <a:latin typeface="Arial" panose="020B0604020202020204" pitchFamily="34" charset="0"/>
                <a:cs typeface="Arial" panose="020B0604020202020204" pitchFamily="34" charset="0"/>
              </a:rPr>
              <a:t>form </a:t>
            </a:r>
            <a:r>
              <a:rPr lang="en-US" sz="3500" dirty="0">
                <a:solidFill>
                  <a:prstClr val="black"/>
                </a:solidFill>
                <a:latin typeface="Arial" panose="020B0604020202020204" pitchFamily="34" charset="0"/>
                <a:cs typeface="Arial" panose="020B0604020202020204" pitchFamily="34" charset="0"/>
              </a:rPr>
              <a:t>the basis of nursing </a:t>
            </a:r>
            <a:r>
              <a:rPr lang="en-US" sz="3500" dirty="0" smtClean="0">
                <a:solidFill>
                  <a:prstClr val="black"/>
                </a:solidFill>
                <a:latin typeface="Arial" panose="020B0604020202020204" pitchFamily="34" charset="0"/>
                <a:cs typeface="Arial" panose="020B0604020202020204" pitchFamily="34" charset="0"/>
              </a:rPr>
              <a:t>practice and guide care </a:t>
            </a:r>
            <a:r>
              <a:rPr lang="en-US" sz="3500" dirty="0">
                <a:solidFill>
                  <a:prstClr val="black"/>
                </a:solidFill>
                <a:latin typeface="Arial" panose="020B0604020202020204" pitchFamily="34" charset="0"/>
                <a:cs typeface="Arial" panose="020B0604020202020204" pitchFamily="34" charset="0"/>
              </a:rPr>
              <a:t>to clients</a:t>
            </a:r>
          </a:p>
          <a:p>
            <a:pPr lvl="0">
              <a:lnSpc>
                <a:spcPct val="100000"/>
              </a:lnSpc>
              <a:spcBef>
                <a:spcPts val="0"/>
              </a:spcBef>
            </a:pPr>
            <a:endParaRPr lang="en-US" sz="3500" dirty="0">
              <a:solidFill>
                <a:prstClr val="black"/>
              </a:solidFill>
              <a:latin typeface="Arial" panose="020B0604020202020204" pitchFamily="34" charset="0"/>
              <a:cs typeface="Arial" panose="020B0604020202020204" pitchFamily="34" charset="0"/>
            </a:endParaRPr>
          </a:p>
          <a:p>
            <a:pPr lvl="0">
              <a:lnSpc>
                <a:spcPct val="100000"/>
              </a:lnSpc>
              <a:spcBef>
                <a:spcPts val="0"/>
              </a:spcBef>
            </a:pPr>
            <a:r>
              <a:rPr lang="en-US" sz="3500" dirty="0">
                <a:solidFill>
                  <a:prstClr val="black"/>
                </a:solidFill>
                <a:latin typeface="Arial" panose="020B0604020202020204" pitchFamily="34" charset="0"/>
                <a:cs typeface="Arial" panose="020B0604020202020204" pitchFamily="34" charset="0"/>
              </a:rPr>
              <a:t>Nursing process </a:t>
            </a:r>
            <a:r>
              <a:rPr lang="en-US" sz="3500" dirty="0" smtClean="0">
                <a:solidFill>
                  <a:prstClr val="black"/>
                </a:solidFill>
                <a:latin typeface="Arial" panose="020B0604020202020204" pitchFamily="34" charset="0"/>
                <a:cs typeface="Arial" panose="020B0604020202020204" pitchFamily="34" charset="0"/>
              </a:rPr>
              <a:t>is utilized to </a:t>
            </a:r>
            <a:r>
              <a:rPr lang="en-US" altLang="en-US" sz="3500" dirty="0" smtClean="0">
                <a:latin typeface="Arial" panose="020B0604020202020204" pitchFamily="34" charset="0"/>
                <a:cs typeface="Arial" panose="020B0604020202020204" pitchFamily="34" charset="0"/>
              </a:rPr>
              <a:t>provide </a:t>
            </a:r>
            <a:r>
              <a:rPr lang="en-US" altLang="en-US" sz="3500" dirty="0" smtClean="0">
                <a:latin typeface="Arial" panose="020B0604020202020204" pitchFamily="34" charset="0"/>
                <a:cs typeface="Arial" panose="020B0604020202020204" pitchFamily="34" charset="0"/>
              </a:rPr>
              <a:t>quality </a:t>
            </a:r>
            <a:r>
              <a:rPr lang="en-US" altLang="en-US" sz="3500" i="1" dirty="0" smtClean="0">
                <a:latin typeface="Arial" panose="020B0604020202020204" pitchFamily="34" charset="0"/>
                <a:cs typeface="Arial" panose="020B0604020202020204" pitchFamily="34" charset="0"/>
              </a:rPr>
              <a:t>nursing</a:t>
            </a:r>
            <a:r>
              <a:rPr lang="en-US" altLang="en-US" sz="3500" dirty="0" smtClean="0">
                <a:latin typeface="Arial" panose="020B0604020202020204" pitchFamily="34" charset="0"/>
                <a:cs typeface="Arial" panose="020B0604020202020204" pitchFamily="34" charset="0"/>
              </a:rPr>
              <a:t> </a:t>
            </a:r>
            <a:r>
              <a:rPr lang="en-US" altLang="en-US" sz="3500" dirty="0" smtClean="0">
                <a:latin typeface="Arial" panose="020B0604020202020204" pitchFamily="34" charset="0"/>
                <a:cs typeface="Arial" panose="020B0604020202020204" pitchFamily="34" charset="0"/>
              </a:rPr>
              <a:t>care to patients/clients </a:t>
            </a:r>
            <a:r>
              <a:rPr lang="en-US" altLang="en-US" sz="3500" dirty="0" smtClean="0">
                <a:latin typeface="Arial" panose="020B0604020202020204" pitchFamily="34" charset="0"/>
                <a:cs typeface="Arial" panose="020B0604020202020204" pitchFamily="34" charset="0"/>
              </a:rPr>
              <a:t>that </a:t>
            </a:r>
            <a:r>
              <a:rPr lang="en-US" altLang="en-US" sz="3500" dirty="0" smtClean="0">
                <a:latin typeface="Arial" panose="020B0604020202020204" pitchFamily="34" charset="0"/>
                <a:cs typeface="Arial" panose="020B0604020202020204" pitchFamily="34" charset="0"/>
              </a:rPr>
              <a:t>is;</a:t>
            </a:r>
          </a:p>
          <a:p>
            <a:pPr lvl="1" eaLnBrk="1" hangingPunct="1">
              <a:buFont typeface="Wingdings" panose="05000000000000000000" pitchFamily="2" charset="2"/>
              <a:buChar char="Ø"/>
            </a:pPr>
            <a:r>
              <a:rPr lang="en-US" altLang="en-US" sz="3500" dirty="0">
                <a:latin typeface="Arial" panose="020B0604020202020204" pitchFamily="34" charset="0"/>
                <a:cs typeface="Arial" panose="020B0604020202020204" pitchFamily="34" charset="0"/>
              </a:rPr>
              <a:t>Individualized</a:t>
            </a:r>
          </a:p>
          <a:p>
            <a:pPr lvl="1" eaLnBrk="1" hangingPunct="1">
              <a:buFont typeface="Wingdings" panose="05000000000000000000" pitchFamily="2" charset="2"/>
              <a:buChar char="Ø"/>
            </a:pPr>
            <a:r>
              <a:rPr lang="en-US" altLang="en-US" sz="3500" dirty="0">
                <a:latin typeface="Arial" panose="020B0604020202020204" pitchFamily="34" charset="0"/>
                <a:cs typeface="Arial" panose="020B0604020202020204" pitchFamily="34" charset="0"/>
              </a:rPr>
              <a:t>Holistic</a:t>
            </a:r>
          </a:p>
          <a:p>
            <a:pPr lvl="1" eaLnBrk="1" hangingPunct="1">
              <a:buFont typeface="Wingdings" panose="05000000000000000000" pitchFamily="2" charset="2"/>
              <a:buChar char="Ø"/>
            </a:pPr>
            <a:r>
              <a:rPr lang="en-US" altLang="en-US" sz="3500" dirty="0" smtClean="0">
                <a:latin typeface="Arial" panose="020B0604020202020204" pitchFamily="34" charset="0"/>
                <a:cs typeface="Arial" panose="020B0604020202020204" pitchFamily="34" charset="0"/>
              </a:rPr>
              <a:t>Effective and</a:t>
            </a:r>
            <a:endParaRPr lang="en-US" altLang="en-US" sz="3500" dirty="0">
              <a:latin typeface="Arial" panose="020B0604020202020204" pitchFamily="34" charset="0"/>
              <a:cs typeface="Arial" panose="020B0604020202020204" pitchFamily="34" charset="0"/>
            </a:endParaRPr>
          </a:p>
          <a:p>
            <a:pPr lvl="1" eaLnBrk="1" hangingPunct="1">
              <a:buFont typeface="Wingdings" panose="05000000000000000000" pitchFamily="2" charset="2"/>
              <a:buChar char="Ø"/>
            </a:pPr>
            <a:r>
              <a:rPr lang="en-US" altLang="en-US" sz="3500" dirty="0">
                <a:latin typeface="Arial" panose="020B0604020202020204" pitchFamily="34" charset="0"/>
                <a:cs typeface="Arial" panose="020B0604020202020204" pitchFamily="34" charset="0"/>
              </a:rPr>
              <a:t>Efficient</a:t>
            </a:r>
          </a:p>
          <a:p>
            <a:pPr eaLnBrk="1" hangingPunct="1"/>
            <a:endParaRPr lang="en-GB" altLang="en-US" dirty="0" smtClean="0"/>
          </a:p>
        </p:txBody>
      </p:sp>
    </p:spTree>
    <p:extLst>
      <p:ext uri="{BB962C8B-B14F-4D97-AF65-F5344CB8AC3E}">
        <p14:creationId xmlns:p14="http://schemas.microsoft.com/office/powerpoint/2010/main" val="1196903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97280" y="286604"/>
            <a:ext cx="10058400" cy="985606"/>
          </a:xfrm>
        </p:spPr>
        <p:txBody>
          <a:bodyPr>
            <a:normAutofit/>
          </a:bodyPr>
          <a:lstStyle/>
          <a:p>
            <a:r>
              <a:rPr lang="en-GB" altLang="en-US" b="1" dirty="0">
                <a:latin typeface="Arial" panose="020B0604020202020204" pitchFamily="34" charset="0"/>
                <a:cs typeface="Arial" panose="020B0604020202020204" pitchFamily="34" charset="0"/>
              </a:rPr>
              <a:t>Objectives</a:t>
            </a:r>
          </a:p>
        </p:txBody>
      </p:sp>
      <p:sp>
        <p:nvSpPr>
          <p:cNvPr id="6147" name="Content Placeholder 2"/>
          <p:cNvSpPr>
            <a:spLocks noGrp="1"/>
          </p:cNvSpPr>
          <p:nvPr>
            <p:ph idx="1"/>
          </p:nvPr>
        </p:nvSpPr>
        <p:spPr>
          <a:xfrm>
            <a:off x="1245704" y="1577009"/>
            <a:ext cx="9806609" cy="4549156"/>
          </a:xfrm>
        </p:spPr>
        <p:txBody>
          <a:bodyPr>
            <a:normAutofit lnSpcReduction="10000"/>
          </a:bodyPr>
          <a:lstStyle/>
          <a:p>
            <a:pPr marL="514350" indent="-514350">
              <a:buFont typeface="Calibri" panose="020F0502020204030204" pitchFamily="34" charset="0"/>
              <a:buAutoNum type="arabicPeriod"/>
            </a:pPr>
            <a:r>
              <a:rPr lang="en-GB" altLang="en-US" dirty="0" smtClean="0">
                <a:latin typeface="Arial" panose="020B0604020202020204" pitchFamily="34" charset="0"/>
                <a:cs typeface="Arial" panose="020B0604020202020204" pitchFamily="34" charset="0"/>
              </a:rPr>
              <a:t>Define nursing </a:t>
            </a:r>
            <a:r>
              <a:rPr lang="en-GB" altLang="en-US" dirty="0" smtClean="0">
                <a:latin typeface="Arial" panose="020B0604020202020204" pitchFamily="34" charset="0"/>
                <a:cs typeface="Arial" panose="020B0604020202020204" pitchFamily="34" charset="0"/>
              </a:rPr>
              <a:t>process</a:t>
            </a:r>
          </a:p>
          <a:p>
            <a:pPr marL="514350" indent="-514350">
              <a:buFont typeface="Calibri" panose="020F0502020204030204" pitchFamily="34" charset="0"/>
              <a:buAutoNum type="arabicPeriod"/>
            </a:pPr>
            <a:r>
              <a:rPr lang="en-GB" altLang="en-US" dirty="0" smtClean="0">
                <a:latin typeface="Arial" panose="020B0604020202020204" pitchFamily="34" charset="0"/>
                <a:cs typeface="Arial" panose="020B0604020202020204" pitchFamily="34" charset="0"/>
              </a:rPr>
              <a:t>Background information about nursing process</a:t>
            </a:r>
            <a:r>
              <a:rPr lang="en-GB" altLang="en-US" dirty="0" smtClean="0">
                <a:latin typeface="Arial" panose="020B0604020202020204" pitchFamily="34" charset="0"/>
                <a:cs typeface="Arial" panose="020B0604020202020204" pitchFamily="34" charset="0"/>
              </a:rPr>
              <a:t> </a:t>
            </a:r>
            <a:endParaRPr lang="en-GB" altLang="en-US" dirty="0" smtClean="0">
              <a:latin typeface="Arial" panose="020B0604020202020204" pitchFamily="34" charset="0"/>
              <a:cs typeface="Arial" panose="020B0604020202020204" pitchFamily="34" charset="0"/>
            </a:endParaRPr>
          </a:p>
          <a:p>
            <a:pPr marL="514350" indent="-514350">
              <a:buFont typeface="Calibri" panose="020F0502020204030204" pitchFamily="34" charset="0"/>
              <a:buAutoNum type="arabicPeriod"/>
            </a:pPr>
            <a:r>
              <a:rPr lang="en-GB" altLang="en-US" dirty="0" smtClean="0">
                <a:latin typeface="Arial" panose="020B0604020202020204" pitchFamily="34" charset="0"/>
                <a:cs typeface="Arial" panose="020B0604020202020204" pitchFamily="34" charset="0"/>
              </a:rPr>
              <a:t>Outline Steps of nursing process</a:t>
            </a:r>
          </a:p>
          <a:p>
            <a:pPr marL="514350" indent="-514350">
              <a:buFont typeface="Calibri" panose="020F0502020204030204" pitchFamily="34" charset="0"/>
              <a:buAutoNum type="arabicPeriod"/>
            </a:pPr>
            <a:r>
              <a:rPr lang="en-GB" altLang="en-US" dirty="0" smtClean="0">
                <a:latin typeface="Arial" panose="020B0604020202020204" pitchFamily="34" charset="0"/>
                <a:cs typeface="Arial" panose="020B0604020202020204" pitchFamily="34" charset="0"/>
              </a:rPr>
              <a:t>Explain Nursing Assessment </a:t>
            </a:r>
          </a:p>
          <a:p>
            <a:pPr marL="514350" indent="-514350">
              <a:buFont typeface="Calibri" panose="020F0502020204030204" pitchFamily="34" charset="0"/>
              <a:buAutoNum type="arabicPeriod"/>
            </a:pPr>
            <a:r>
              <a:rPr lang="en-GB" altLang="en-US" dirty="0" smtClean="0">
                <a:latin typeface="Arial" panose="020B0604020202020204" pitchFamily="34" charset="0"/>
                <a:cs typeface="Arial" panose="020B0604020202020204" pitchFamily="34" charset="0"/>
              </a:rPr>
              <a:t>Explain the nursing diagnosis, types of nursing diagnosis</a:t>
            </a:r>
          </a:p>
          <a:p>
            <a:pPr marL="514350" indent="-514350">
              <a:buFont typeface="Calibri" panose="020F0502020204030204" pitchFamily="34" charset="0"/>
              <a:buAutoNum type="arabicPeriod"/>
            </a:pPr>
            <a:r>
              <a:rPr lang="en-GB" altLang="en-US" dirty="0" smtClean="0">
                <a:latin typeface="Arial" panose="020B0604020202020204" pitchFamily="34" charset="0"/>
                <a:cs typeface="Arial" panose="020B0604020202020204" pitchFamily="34" charset="0"/>
              </a:rPr>
              <a:t>Explain the planning process Planning, short term goals &amp; long term goals</a:t>
            </a:r>
          </a:p>
          <a:p>
            <a:pPr marL="514350" indent="-514350">
              <a:buFont typeface="Calibri" panose="020F0502020204030204" pitchFamily="34" charset="0"/>
              <a:buAutoNum type="arabicPeriod"/>
            </a:pPr>
            <a:r>
              <a:rPr lang="en-GB" dirty="0" smtClean="0">
                <a:latin typeface="Arial" panose="020B0604020202020204" pitchFamily="34" charset="0"/>
                <a:cs typeface="Arial" panose="020B0604020202020204" pitchFamily="34" charset="0"/>
              </a:rPr>
              <a:t>Explain </a:t>
            </a:r>
            <a:r>
              <a:rPr lang="en-GB" dirty="0">
                <a:latin typeface="Arial" panose="020B0604020202020204" pitchFamily="34" charset="0"/>
                <a:cs typeface="Arial" panose="020B0604020202020204" pitchFamily="34" charset="0"/>
              </a:rPr>
              <a:t>the intervention/implementation </a:t>
            </a:r>
            <a:r>
              <a:rPr lang="en-GB" dirty="0" smtClean="0">
                <a:latin typeface="Arial" panose="020B0604020202020204" pitchFamily="34" charset="0"/>
                <a:cs typeface="Arial" panose="020B0604020202020204" pitchFamily="34" charset="0"/>
              </a:rPr>
              <a:t>phase</a:t>
            </a:r>
          </a:p>
          <a:p>
            <a:pPr marL="514350" indent="-514350">
              <a:buFont typeface="Calibri" panose="020F0502020204030204" pitchFamily="34" charset="0"/>
              <a:buAutoNum type="arabicPeriod"/>
            </a:pPr>
            <a:r>
              <a:rPr lang="en-GB" dirty="0" smtClean="0">
                <a:latin typeface="Arial" panose="020B0604020202020204" pitchFamily="34" charset="0"/>
                <a:cs typeface="Arial" panose="020B0604020202020204" pitchFamily="34" charset="0"/>
              </a:rPr>
              <a:t>Evaluation </a:t>
            </a:r>
          </a:p>
          <a:p>
            <a:pPr marL="514350" indent="-514350">
              <a:buFont typeface="Calibri" panose="020F0502020204030204" pitchFamily="34" charset="0"/>
              <a:buAutoNum type="arabicPeriod"/>
            </a:pPr>
            <a:r>
              <a:rPr lang="en-GB" dirty="0" smtClean="0">
                <a:latin typeface="Arial" panose="020B0604020202020204" pitchFamily="34" charset="0"/>
                <a:cs typeface="Arial" panose="020B0604020202020204" pitchFamily="34" charset="0"/>
              </a:rPr>
              <a:t>Decision </a:t>
            </a:r>
            <a:r>
              <a:rPr lang="en-GB" dirty="0">
                <a:latin typeface="Arial" panose="020B0604020202020204" pitchFamily="34" charset="0"/>
                <a:cs typeface="Arial" panose="020B0604020202020204" pitchFamily="34" charset="0"/>
              </a:rPr>
              <a:t>Making</a:t>
            </a:r>
            <a:r>
              <a:rPr lang="en-GB" dirty="0">
                <a:solidFill>
                  <a:srgbClr val="000000">
                    <a:lumMod val="75000"/>
                    <a:lumOff val="25000"/>
                  </a:srgbClr>
                </a:solidFill>
                <a:latin typeface="Arial" panose="020B0604020202020204" pitchFamily="34" charset="0"/>
                <a:cs typeface="Arial" panose="020B0604020202020204" pitchFamily="34" charset="0"/>
              </a:rPr>
              <a:t> </a:t>
            </a:r>
          </a:p>
          <a:p>
            <a:pPr marL="514350" indent="-514350">
              <a:buFont typeface="Calibri" panose="020F0502020204030204" pitchFamily="34" charset="0"/>
              <a:buAutoNum type="arabicPeriod"/>
            </a:pPr>
            <a:endParaRPr lang="en-GB" altLang="en-US" dirty="0" smtClean="0"/>
          </a:p>
        </p:txBody>
      </p:sp>
    </p:spTree>
    <p:extLst>
      <p:ext uri="{BB962C8B-B14F-4D97-AF65-F5344CB8AC3E}">
        <p14:creationId xmlns:p14="http://schemas.microsoft.com/office/powerpoint/2010/main" val="1386152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219200" y="162838"/>
            <a:ext cx="10134600" cy="1437363"/>
          </a:xfrm>
        </p:spPr>
        <p:txBody>
          <a:bodyPr>
            <a:normAutofit fontScale="90000"/>
          </a:bodyPr>
          <a:lstStyle/>
          <a:p>
            <a:pPr algn="ctr" eaLnBrk="1" hangingPunct="1"/>
            <a:r>
              <a:rPr lang="en-GB" altLang="en-US" b="1" dirty="0" smtClean="0">
                <a:latin typeface="Arial" panose="020B0604020202020204" pitchFamily="34" charset="0"/>
                <a:cs typeface="Arial" panose="020B0604020202020204" pitchFamily="34" charset="0"/>
              </a:rPr>
              <a:t/>
            </a:r>
            <a:br>
              <a:rPr lang="en-GB" altLang="en-US" b="1" dirty="0" smtClean="0">
                <a:latin typeface="Arial" panose="020B0604020202020204" pitchFamily="34" charset="0"/>
                <a:cs typeface="Arial" panose="020B0604020202020204" pitchFamily="34" charset="0"/>
              </a:rPr>
            </a:br>
            <a:r>
              <a:rPr lang="en-GB" altLang="en-US" sz="5300" b="1" dirty="0" smtClean="0">
                <a:latin typeface="Arial" panose="020B0604020202020204" pitchFamily="34" charset="0"/>
                <a:cs typeface="Arial" panose="020B0604020202020204" pitchFamily="34" charset="0"/>
              </a:rPr>
              <a:t>Characteristics </a:t>
            </a:r>
            <a:r>
              <a:rPr lang="en-GB" altLang="en-US" sz="5300" b="1" dirty="0">
                <a:latin typeface="Arial" panose="020B0604020202020204" pitchFamily="34" charset="0"/>
                <a:cs typeface="Arial" panose="020B0604020202020204" pitchFamily="34" charset="0"/>
              </a:rPr>
              <a:t>of the nursing process</a:t>
            </a:r>
            <a:r>
              <a:rPr lang="en-GB" altLang="en-US" dirty="0">
                <a:latin typeface="Arial" panose="020B0604020202020204" pitchFamily="34" charset="0"/>
                <a:cs typeface="Arial" panose="020B0604020202020204" pitchFamily="34" charset="0"/>
              </a:rPr>
              <a:t/>
            </a:r>
            <a:br>
              <a:rPr lang="en-GB" altLang="en-US" dirty="0">
                <a:latin typeface="Arial" panose="020B0604020202020204" pitchFamily="34" charset="0"/>
                <a:cs typeface="Arial" panose="020B0604020202020204" pitchFamily="34" charset="0"/>
              </a:rPr>
            </a:br>
            <a:endParaRPr lang="en-GB" alt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73426" y="1741118"/>
            <a:ext cx="10164417" cy="4385046"/>
          </a:xfrm>
        </p:spPr>
        <p:txBody>
          <a:bodyPr rtlCol="0">
            <a:normAutofit/>
          </a:bodyPr>
          <a:lstStyle/>
          <a:p>
            <a:pPr marL="0" indent="0" defTabSz="912995" eaLnBrk="1" fontAlgn="auto" hangingPunct="1">
              <a:spcAft>
                <a:spcPts val="0"/>
              </a:spcAft>
              <a:buNone/>
              <a:defRPr/>
            </a:pPr>
            <a:r>
              <a:rPr lang="en-GB" sz="3200" dirty="0" smtClean="0">
                <a:latin typeface="Arial" panose="020B0604020202020204" pitchFamily="34" charset="0"/>
                <a:cs typeface="Arial" panose="020B0604020202020204" pitchFamily="34" charset="0"/>
              </a:rPr>
              <a:t>The nursing process is; </a:t>
            </a:r>
            <a:endParaRPr lang="en-GB" sz="3200" dirty="0" smtClean="0">
              <a:latin typeface="Arial" panose="020B0604020202020204" pitchFamily="34" charset="0"/>
              <a:cs typeface="Arial" panose="020B0604020202020204" pitchFamily="34" charset="0"/>
            </a:endParaRPr>
          </a:p>
          <a:p>
            <a:pPr defTabSz="912995">
              <a:defRPr/>
            </a:pPr>
            <a:r>
              <a:rPr lang="en-GB" sz="3200" dirty="0" smtClean="0">
                <a:latin typeface="Arial" panose="020B0604020202020204" pitchFamily="34" charset="0"/>
                <a:cs typeface="Arial" panose="020B0604020202020204" pitchFamily="34" charset="0"/>
              </a:rPr>
              <a:t>flexible </a:t>
            </a:r>
            <a:r>
              <a:rPr lang="en-GB" sz="3200" dirty="0" smtClean="0">
                <a:latin typeface="Arial" panose="020B0604020202020204" pitchFamily="34" charset="0"/>
                <a:cs typeface="Arial" panose="020B0604020202020204" pitchFamily="34" charset="0"/>
              </a:rPr>
              <a:t>and not </a:t>
            </a:r>
            <a:r>
              <a:rPr lang="en-GB" sz="3200" dirty="0" smtClean="0">
                <a:latin typeface="Arial" panose="020B0604020202020204" pitchFamily="34" charset="0"/>
                <a:cs typeface="Arial" panose="020B0604020202020204" pitchFamily="34" charset="0"/>
              </a:rPr>
              <a:t>rigid</a:t>
            </a:r>
            <a:endParaRPr lang="en-GB" sz="3200" dirty="0" smtClean="0">
              <a:latin typeface="Arial" panose="020B0604020202020204" pitchFamily="34" charset="0"/>
              <a:cs typeface="Arial" panose="020B0604020202020204" pitchFamily="34" charset="0"/>
            </a:endParaRPr>
          </a:p>
          <a:p>
            <a:pPr defTabSz="912995">
              <a:defRPr/>
            </a:pPr>
            <a:r>
              <a:rPr lang="en-GB" sz="3200" dirty="0" smtClean="0">
                <a:latin typeface="Arial" panose="020B0604020202020204" pitchFamily="34" charset="0"/>
                <a:cs typeface="Arial" panose="020B0604020202020204" pitchFamily="34" charset="0"/>
              </a:rPr>
              <a:t>Allows for creativity and </a:t>
            </a:r>
            <a:r>
              <a:rPr lang="en-GB" sz="3200" dirty="0" smtClean="0">
                <a:latin typeface="Arial" panose="020B0604020202020204" pitchFamily="34" charset="0"/>
                <a:cs typeface="Arial" panose="020B0604020202020204" pitchFamily="34" charset="0"/>
              </a:rPr>
              <a:t>critical thinking</a:t>
            </a:r>
            <a:endParaRPr lang="en-GB" sz="3200" dirty="0" smtClean="0">
              <a:latin typeface="Arial" panose="020B0604020202020204" pitchFamily="34" charset="0"/>
              <a:cs typeface="Arial" panose="020B0604020202020204" pitchFamily="34" charset="0"/>
            </a:endParaRPr>
          </a:p>
          <a:p>
            <a:pPr defTabSz="912995">
              <a:defRPr/>
            </a:pPr>
            <a:r>
              <a:rPr lang="en-GB" sz="3200" dirty="0" smtClean="0">
                <a:latin typeface="Arial" panose="020B0604020202020204" pitchFamily="34" charset="0"/>
                <a:cs typeface="Arial" panose="020B0604020202020204" pitchFamily="34" charset="0"/>
              </a:rPr>
              <a:t>is a cyclical and ongoing process</a:t>
            </a:r>
          </a:p>
          <a:p>
            <a:pPr defTabSz="912995">
              <a:defRPr/>
            </a:pPr>
            <a:r>
              <a:rPr lang="en-GB" sz="3200" dirty="0" smtClean="0">
                <a:latin typeface="Arial" panose="020B0604020202020204" pitchFamily="34" charset="0"/>
                <a:cs typeface="Arial" panose="020B0604020202020204" pitchFamily="34" charset="0"/>
              </a:rPr>
              <a:t>is systematic, from assessment, diagnosis, planning,  intervention and evaluation</a:t>
            </a:r>
          </a:p>
          <a:p>
            <a:pPr defTabSz="912995">
              <a:defRPr/>
            </a:pPr>
            <a:r>
              <a:rPr lang="en-GB" sz="3200" dirty="0" smtClean="0">
                <a:latin typeface="Arial" panose="020B0604020202020204" pitchFamily="34" charset="0"/>
                <a:cs typeface="Arial" panose="020B0604020202020204" pitchFamily="34" charset="0"/>
              </a:rPr>
              <a:t>is dynamic and has great interaction and overlapping  among the five steps</a:t>
            </a:r>
          </a:p>
          <a:p>
            <a:pPr marL="342373" indent="-342373" defTabSz="912995" eaLnBrk="1" fontAlgn="auto" hangingPunct="1">
              <a:spcAft>
                <a:spcPts val="0"/>
              </a:spcAft>
              <a:defRPr/>
            </a:pPr>
            <a:endParaRPr lang="en-GB" dirty="0" smtClean="0"/>
          </a:p>
        </p:txBody>
      </p:sp>
    </p:spTree>
    <p:extLst>
      <p:ext uri="{BB962C8B-B14F-4D97-AF65-F5344CB8AC3E}">
        <p14:creationId xmlns:p14="http://schemas.microsoft.com/office/powerpoint/2010/main" val="958157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38200" y="145774"/>
            <a:ext cx="10515600" cy="1444488"/>
          </a:xfrm>
        </p:spPr>
        <p:txBody>
          <a:bodyPr>
            <a:noAutofit/>
          </a:bodyPr>
          <a:lstStyle/>
          <a:p>
            <a:pPr algn="ctr"/>
            <a:r>
              <a:rPr lang="en-GB" altLang="en-US" sz="5400" b="1" dirty="0">
                <a:solidFill>
                  <a:prstClr val="black"/>
                </a:solidFill>
                <a:latin typeface="Arial" panose="020B0604020202020204" pitchFamily="34" charset="0"/>
                <a:cs typeface="Arial" panose="020B0604020202020204" pitchFamily="34" charset="0"/>
              </a:rPr>
              <a:t>Characteristics of the nursing </a:t>
            </a:r>
            <a:r>
              <a:rPr lang="en-GB" altLang="en-US" sz="5400" b="1" dirty="0" smtClean="0">
                <a:solidFill>
                  <a:prstClr val="black"/>
                </a:solidFill>
                <a:latin typeface="Arial" panose="020B0604020202020204" pitchFamily="34" charset="0"/>
                <a:cs typeface="Arial" panose="020B0604020202020204" pitchFamily="34" charset="0"/>
              </a:rPr>
              <a:t>process</a:t>
            </a:r>
            <a:r>
              <a:rPr lang="en-GB" altLang="en-US" sz="4000" b="1" dirty="0" smtClean="0">
                <a:solidFill>
                  <a:prstClr val="black"/>
                </a:solidFill>
                <a:latin typeface="Arial" panose="020B0604020202020204" pitchFamily="34" charset="0"/>
                <a:cs typeface="Arial" panose="020B0604020202020204" pitchFamily="34" charset="0"/>
              </a:rPr>
              <a:t>…..</a:t>
            </a:r>
            <a:endParaRPr lang="en-GB" altLang="en-US" sz="6000" b="1" dirty="0" smtClean="0">
              <a:latin typeface="Arial" panose="020B0604020202020204" pitchFamily="34" charset="0"/>
              <a:cs typeface="Arial" panose="020B0604020202020204" pitchFamily="34" charset="0"/>
            </a:endParaRPr>
          </a:p>
        </p:txBody>
      </p:sp>
      <p:sp>
        <p:nvSpPr>
          <p:cNvPr id="19459" name="Content Placeholder 2"/>
          <p:cNvSpPr>
            <a:spLocks noGrp="1"/>
          </p:cNvSpPr>
          <p:nvPr>
            <p:ph idx="1"/>
          </p:nvPr>
        </p:nvSpPr>
        <p:spPr>
          <a:xfrm>
            <a:off x="1073426" y="1709530"/>
            <a:ext cx="9872870" cy="4416634"/>
          </a:xfrm>
        </p:spPr>
        <p:txBody>
          <a:bodyPr/>
          <a:lstStyle/>
          <a:p>
            <a:pPr eaLnBrk="1" hangingPunct="1"/>
            <a:r>
              <a:rPr lang="en-GB" altLang="en-US" sz="3200" dirty="0" smtClean="0">
                <a:latin typeface="Arial" panose="020B0604020202020204" pitchFamily="34" charset="0"/>
                <a:cs typeface="Arial" panose="020B0604020202020204" pitchFamily="34" charset="0"/>
              </a:rPr>
              <a:t>offers </a:t>
            </a:r>
            <a:r>
              <a:rPr lang="en-GB" altLang="en-US" sz="3200" dirty="0" smtClean="0">
                <a:latin typeface="Arial" panose="020B0604020202020204" pitchFamily="34" charset="0"/>
                <a:cs typeface="Arial" panose="020B0604020202020204" pitchFamily="34" charset="0"/>
              </a:rPr>
              <a:t>interpersonal relationship between the nurse and the patient;</a:t>
            </a:r>
          </a:p>
          <a:p>
            <a:r>
              <a:rPr lang="en-GB" altLang="en-US" sz="3200" dirty="0" smtClean="0">
                <a:latin typeface="Arial" panose="020B0604020202020204" pitchFamily="34" charset="0"/>
                <a:cs typeface="Arial" panose="020B0604020202020204" pitchFamily="34" charset="0"/>
              </a:rPr>
              <a:t>is </a:t>
            </a:r>
            <a:r>
              <a:rPr lang="en-GB" altLang="en-US" sz="3200" dirty="0" smtClean="0">
                <a:latin typeface="Arial" panose="020B0604020202020204" pitchFamily="34" charset="0"/>
                <a:cs typeface="Arial" panose="020B0604020202020204" pitchFamily="34" charset="0"/>
              </a:rPr>
              <a:t>outcome oriented, nurses and patient work together to identify outcomes,</a:t>
            </a:r>
          </a:p>
          <a:p>
            <a:r>
              <a:rPr lang="en-GB" altLang="en-US" sz="3200" dirty="0" smtClean="0">
                <a:latin typeface="Arial" panose="020B0604020202020204" pitchFamily="34" charset="0"/>
                <a:cs typeface="Arial" panose="020B0604020202020204" pitchFamily="34" charset="0"/>
              </a:rPr>
              <a:t>is </a:t>
            </a:r>
            <a:r>
              <a:rPr lang="en-GB" altLang="en-US" sz="3200" dirty="0" smtClean="0">
                <a:latin typeface="Arial" panose="020B0604020202020204" pitchFamily="34" charset="0"/>
                <a:cs typeface="Arial" panose="020B0604020202020204" pitchFamily="34" charset="0"/>
              </a:rPr>
              <a:t>universally applicable, it offers a frame work for all nursing activities,</a:t>
            </a:r>
          </a:p>
          <a:p>
            <a:r>
              <a:rPr lang="en-US" altLang="en-US" sz="3200" dirty="0" smtClean="0">
                <a:latin typeface="Arial" panose="020B0604020202020204" pitchFamily="34" charset="0"/>
                <a:cs typeface="Arial" panose="020B0604020202020204" pitchFamily="34" charset="0"/>
              </a:rPr>
              <a:t>is </a:t>
            </a:r>
            <a:r>
              <a:rPr lang="en-US" altLang="en-US" sz="3200" dirty="0" smtClean="0">
                <a:latin typeface="Arial" panose="020B0604020202020204" pitchFamily="34" charset="0"/>
                <a:cs typeface="Arial" panose="020B0604020202020204" pitchFamily="34" charset="0"/>
              </a:rPr>
              <a:t>used throughout the life span</a:t>
            </a:r>
          </a:p>
          <a:p>
            <a:r>
              <a:rPr lang="en-US" altLang="en-US" sz="3200" dirty="0" smtClean="0">
                <a:latin typeface="Arial" panose="020B0604020202020204" pitchFamily="34" charset="0"/>
                <a:cs typeface="Arial" panose="020B0604020202020204" pitchFamily="34" charset="0"/>
              </a:rPr>
              <a:t>is </a:t>
            </a:r>
            <a:r>
              <a:rPr lang="en-US" altLang="en-US" sz="3200" dirty="0" smtClean="0">
                <a:latin typeface="Arial" panose="020B0604020202020204" pitchFamily="34" charset="0"/>
                <a:cs typeface="Arial" panose="020B0604020202020204" pitchFamily="34" charset="0"/>
              </a:rPr>
              <a:t>applicable in every care setting</a:t>
            </a:r>
          </a:p>
          <a:p>
            <a:pPr marL="514350" indent="-514350" eaLnBrk="1" hangingPunct="1">
              <a:buNone/>
            </a:pPr>
            <a:endParaRPr lang="en-US" altLang="en-US" dirty="0" smtClean="0"/>
          </a:p>
          <a:p>
            <a:pPr marL="514350" indent="-514350" eaLnBrk="1" hangingPunct="1">
              <a:buNone/>
            </a:pPr>
            <a:endParaRPr lang="en-US" altLang="en-US" dirty="0" smtClean="0"/>
          </a:p>
          <a:p>
            <a:pPr marL="514350" indent="-514350" eaLnBrk="1" hangingPunct="1">
              <a:buNone/>
            </a:pPr>
            <a:endParaRPr lang="en-GB" altLang="en-US" dirty="0" smtClean="0"/>
          </a:p>
          <a:p>
            <a:pPr marL="514350" indent="-514350" eaLnBrk="1" hangingPunct="1">
              <a:buNone/>
            </a:pPr>
            <a:endParaRPr lang="en-GB" altLang="en-US" dirty="0" smtClean="0"/>
          </a:p>
        </p:txBody>
      </p:sp>
    </p:spTree>
    <p:extLst>
      <p:ext uri="{BB962C8B-B14F-4D97-AF65-F5344CB8AC3E}">
        <p14:creationId xmlns:p14="http://schemas.microsoft.com/office/powerpoint/2010/main" val="2915398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929" y="260352"/>
            <a:ext cx="9534667" cy="1042356"/>
          </a:xfrm>
        </p:spPr>
        <p:txBody>
          <a:bodyPr rtlCol="0">
            <a:normAutofit fontScale="90000"/>
          </a:bodyPr>
          <a:lstStyle/>
          <a:p>
            <a:pPr defTabSz="912995" eaLnBrk="1" fontAlgn="auto" hangingPunct="1">
              <a:spcAft>
                <a:spcPts val="0"/>
              </a:spcAft>
              <a:defRPr/>
            </a:pPr>
            <a:r>
              <a:rPr lang="en-GB" b="1" dirty="0" smtClean="0"/>
              <a:t>    </a:t>
            </a:r>
            <a:br>
              <a:rPr lang="en-GB" b="1" dirty="0" smtClean="0"/>
            </a:br>
            <a:r>
              <a:rPr lang="en-GB" sz="4900" b="1" dirty="0" smtClean="0">
                <a:latin typeface="Arial" panose="020B0604020202020204" pitchFamily="34" charset="0"/>
                <a:cs typeface="Arial" panose="020B0604020202020204" pitchFamily="34" charset="0"/>
              </a:rPr>
              <a:t>Advantages of nursing </a:t>
            </a:r>
            <a:r>
              <a:rPr lang="en-GB" sz="4900" b="1" dirty="0">
                <a:latin typeface="Arial" panose="020B0604020202020204" pitchFamily="34" charset="0"/>
                <a:cs typeface="Arial" panose="020B0604020202020204" pitchFamily="34" charset="0"/>
              </a:rPr>
              <a:t>process</a:t>
            </a:r>
            <a:r>
              <a:rPr lang="en-GB" sz="6000" dirty="0" smtClean="0">
                <a:latin typeface="Arial" panose="020B0604020202020204" pitchFamily="34" charset="0"/>
                <a:cs typeface="Arial" panose="020B0604020202020204" pitchFamily="34" charset="0"/>
              </a:rPr>
              <a:t/>
            </a:r>
            <a:br>
              <a:rPr lang="en-GB" sz="6000" dirty="0" smtClean="0">
                <a:latin typeface="Arial" panose="020B0604020202020204" pitchFamily="34" charset="0"/>
                <a:cs typeface="Arial" panose="020B0604020202020204" pitchFamily="34" charset="0"/>
              </a:rPr>
            </a:br>
            <a:endParaRPr lang="en-GB" sz="6000" dirty="0" smtClean="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99930" y="1478071"/>
            <a:ext cx="9965635" cy="4475814"/>
          </a:xfrm>
        </p:spPr>
        <p:txBody>
          <a:bodyPr rtlCol="0">
            <a:normAutofit lnSpcReduction="10000"/>
          </a:bodyPr>
          <a:lstStyle/>
          <a:p>
            <a:pPr algn="just" defTabSz="912995" eaLnBrk="1" fontAlgn="auto" hangingPunct="1">
              <a:spcAft>
                <a:spcPts val="0"/>
              </a:spcAft>
              <a:defRPr/>
            </a:pPr>
            <a:r>
              <a:rPr lang="en-GB" sz="2800" dirty="0">
                <a:latin typeface="Arial" panose="020B0604020202020204" pitchFamily="34" charset="0"/>
                <a:cs typeface="Arial" panose="020B0604020202020204" pitchFamily="34" charset="0"/>
              </a:rPr>
              <a:t>Is a framework for thinking through problems</a:t>
            </a:r>
          </a:p>
          <a:p>
            <a:pPr algn="just" defTabSz="912995" eaLnBrk="1" fontAlgn="auto" hangingPunct="1">
              <a:spcAft>
                <a:spcPts val="0"/>
              </a:spcAft>
              <a:defRPr/>
            </a:pPr>
            <a:r>
              <a:rPr lang="en-GB" sz="2800" dirty="0">
                <a:latin typeface="Arial" panose="020B0604020202020204" pitchFamily="34" charset="0"/>
                <a:cs typeface="Arial" panose="020B0604020202020204" pitchFamily="34" charset="0"/>
              </a:rPr>
              <a:t>Provides organization to a nurse's critical thinking skills. </a:t>
            </a:r>
          </a:p>
          <a:p>
            <a:pPr algn="just" defTabSz="912995" eaLnBrk="1" fontAlgn="auto" hangingPunct="1">
              <a:spcAft>
                <a:spcPts val="0"/>
              </a:spcAft>
              <a:defRPr/>
            </a:pPr>
            <a:r>
              <a:rPr lang="en-GB" sz="2800" dirty="0">
                <a:latin typeface="Arial" panose="020B0604020202020204" pitchFamily="34" charset="0"/>
                <a:cs typeface="Arial" panose="020B0604020202020204" pitchFamily="34" charset="0"/>
              </a:rPr>
              <a:t>It is a tool to  guide nursing care</a:t>
            </a:r>
          </a:p>
          <a:p>
            <a:pPr defTabSz="912995" eaLnBrk="1" fontAlgn="auto" hangingPunct="1">
              <a:spcAft>
                <a:spcPts val="0"/>
              </a:spcAft>
              <a:defRPr/>
            </a:pPr>
            <a:r>
              <a:rPr lang="en-GB" sz="2800" dirty="0">
                <a:latin typeface="Arial" panose="020B0604020202020204" pitchFamily="34" charset="0"/>
                <a:cs typeface="Arial" panose="020B0604020202020204" pitchFamily="34" charset="0"/>
              </a:rPr>
              <a:t>It </a:t>
            </a:r>
            <a:r>
              <a:rPr lang="en-GB" sz="2800" dirty="0" smtClean="0">
                <a:latin typeface="Arial" panose="020B0604020202020204" pitchFamily="34" charset="0"/>
                <a:cs typeface="Arial" panose="020B0604020202020204" pitchFamily="34" charset="0"/>
              </a:rPr>
              <a:t>identifies </a:t>
            </a:r>
            <a:r>
              <a:rPr lang="en-GB" sz="2800" dirty="0">
                <a:latin typeface="Arial" panose="020B0604020202020204" pitchFamily="34" charset="0"/>
                <a:cs typeface="Arial" panose="020B0604020202020204" pitchFamily="34" charset="0"/>
              </a:rPr>
              <a:t>a client's health care status, and </a:t>
            </a:r>
            <a:r>
              <a:rPr lang="en-GB" sz="2800" dirty="0" smtClean="0">
                <a:latin typeface="Arial" panose="020B0604020202020204" pitchFamily="34" charset="0"/>
                <a:cs typeface="Arial" panose="020B0604020202020204" pitchFamily="34" charset="0"/>
              </a:rPr>
              <a:t>the actual </a:t>
            </a:r>
            <a:r>
              <a:rPr lang="en-GB" sz="2800" dirty="0">
                <a:latin typeface="Arial" panose="020B0604020202020204" pitchFamily="34" charset="0"/>
                <a:cs typeface="Arial" panose="020B0604020202020204" pitchFamily="34" charset="0"/>
              </a:rPr>
              <a:t>or potential health problems, </a:t>
            </a:r>
          </a:p>
          <a:p>
            <a:pPr algn="just" defTabSz="912995" eaLnBrk="1" fontAlgn="auto" hangingPunct="1">
              <a:spcAft>
                <a:spcPts val="0"/>
              </a:spcAft>
              <a:defRPr/>
            </a:pPr>
            <a:r>
              <a:rPr lang="en-GB" sz="2800" dirty="0" smtClean="0">
                <a:latin typeface="Arial" panose="020B0604020202020204" pitchFamily="34" charset="0"/>
                <a:cs typeface="Arial" panose="020B0604020202020204" pitchFamily="34" charset="0"/>
              </a:rPr>
              <a:t>Establishes care plans </a:t>
            </a:r>
            <a:r>
              <a:rPr lang="en-GB" sz="2800" dirty="0">
                <a:latin typeface="Arial" panose="020B0604020202020204" pitchFamily="34" charset="0"/>
                <a:cs typeface="Arial" panose="020B0604020202020204" pitchFamily="34" charset="0"/>
              </a:rPr>
              <a:t>to meet the identified needs, </a:t>
            </a:r>
          </a:p>
          <a:p>
            <a:pPr algn="just" defTabSz="912995" eaLnBrk="1" fontAlgn="auto" hangingPunct="1">
              <a:spcAft>
                <a:spcPts val="0"/>
              </a:spcAft>
              <a:defRPr/>
            </a:pPr>
            <a:r>
              <a:rPr lang="en-GB" sz="2800" dirty="0" smtClean="0">
                <a:latin typeface="Arial" panose="020B0604020202020204" pitchFamily="34" charset="0"/>
                <a:cs typeface="Arial" panose="020B0604020202020204" pitchFamily="34" charset="0"/>
              </a:rPr>
              <a:t>Delivers </a:t>
            </a:r>
            <a:r>
              <a:rPr lang="en-GB" sz="2800" dirty="0">
                <a:latin typeface="Arial" panose="020B0604020202020204" pitchFamily="34" charset="0"/>
                <a:cs typeface="Arial" panose="020B0604020202020204" pitchFamily="34" charset="0"/>
              </a:rPr>
              <a:t>specific nursing interventions to address </a:t>
            </a:r>
            <a:r>
              <a:rPr lang="en-GB" sz="2800" dirty="0" smtClean="0">
                <a:latin typeface="Arial" panose="020B0604020202020204" pitchFamily="34" charset="0"/>
                <a:cs typeface="Arial" panose="020B0604020202020204" pitchFamily="34" charset="0"/>
              </a:rPr>
              <a:t>the identified needs.</a:t>
            </a:r>
          </a:p>
          <a:p>
            <a:pPr algn="just" defTabSz="912995" eaLnBrk="1" fontAlgn="auto" hangingPunct="1">
              <a:spcAft>
                <a:spcPts val="0"/>
              </a:spcAft>
              <a:defRPr/>
            </a:pPr>
            <a:r>
              <a:rPr lang="en-US" altLang="en-US" dirty="0" smtClean="0">
                <a:latin typeface="Arial" panose="020B0604020202020204" pitchFamily="34" charset="0"/>
                <a:cs typeface="Arial" panose="020B0604020202020204" pitchFamily="34" charset="0"/>
              </a:rPr>
              <a:t>It serves as a communication </a:t>
            </a:r>
            <a:r>
              <a:rPr lang="en-US" altLang="en-US" dirty="0">
                <a:latin typeface="Arial" panose="020B0604020202020204" pitchFamily="34" charset="0"/>
                <a:cs typeface="Arial" panose="020B0604020202020204" pitchFamily="34" charset="0"/>
              </a:rPr>
              <a:t>tool</a:t>
            </a:r>
          </a:p>
          <a:p>
            <a:pPr lvl="0"/>
            <a:r>
              <a:rPr lang="en-US" altLang="en-US" dirty="0" smtClean="0">
                <a:latin typeface="Arial" panose="020B0604020202020204" pitchFamily="34" charset="0"/>
                <a:cs typeface="Arial" panose="020B0604020202020204" pitchFamily="34" charset="0"/>
              </a:rPr>
              <a:t>It </a:t>
            </a:r>
            <a:r>
              <a:rPr lang="en-US" altLang="en-US" dirty="0" smtClean="0">
                <a:latin typeface="Arial" panose="020B0604020202020204" pitchFamily="34" charset="0"/>
                <a:cs typeface="Arial" panose="020B0604020202020204" pitchFamily="34" charset="0"/>
              </a:rPr>
              <a:t>is an organization </a:t>
            </a:r>
            <a:r>
              <a:rPr lang="en-US" altLang="en-US" dirty="0">
                <a:latin typeface="Arial" panose="020B0604020202020204" pitchFamily="34" charset="0"/>
                <a:cs typeface="Arial" panose="020B0604020202020204" pitchFamily="34" charset="0"/>
              </a:rPr>
              <a:t>tool </a:t>
            </a:r>
          </a:p>
          <a:p>
            <a:pPr marL="514350" indent="-514350" algn="just" defTabSz="912995" eaLnBrk="1" fontAlgn="auto" hangingPunct="1">
              <a:spcAft>
                <a:spcPts val="0"/>
              </a:spcAft>
              <a:buFont typeface="+mj-lt"/>
              <a:buAutoNum type="arabicPeriod"/>
              <a:defRPr/>
            </a:pPr>
            <a:endParaRPr lang="en-GB" sz="2800" dirty="0" smtClean="0">
              <a:latin typeface="Arial" panose="020B0604020202020204" pitchFamily="34" charset="0"/>
              <a:cs typeface="Arial" panose="020B0604020202020204" pitchFamily="34" charset="0"/>
            </a:endParaRPr>
          </a:p>
          <a:p>
            <a:pPr marL="514350" indent="-514350" algn="just" defTabSz="912995" eaLnBrk="1" fontAlgn="auto" hangingPunct="1">
              <a:spcAft>
                <a:spcPts val="0"/>
              </a:spcAft>
              <a:buFont typeface="+mj-lt"/>
              <a:buAutoNum type="arabicPeriod"/>
              <a:defRPr/>
            </a:pPr>
            <a:endParaRPr lang="en-GB" sz="2800" dirty="0">
              <a:latin typeface="Arial" panose="020B0604020202020204" pitchFamily="34" charset="0"/>
              <a:cs typeface="Arial" panose="020B0604020202020204" pitchFamily="34" charset="0"/>
            </a:endParaRPr>
          </a:p>
          <a:p>
            <a:pPr marL="342373" indent="-342373" defTabSz="912995" eaLnBrk="1" fontAlgn="auto" hangingPunct="1">
              <a:spcAft>
                <a:spcPts val="0"/>
              </a:spcAft>
              <a:defRPr/>
            </a:pPr>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val="2847340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365125"/>
            <a:ext cx="10515600" cy="1145623"/>
          </a:xfrm>
        </p:spPr>
        <p:txBody>
          <a:bodyPr>
            <a:normAutofit/>
          </a:bodyPr>
          <a:lstStyle/>
          <a:p>
            <a:r>
              <a:rPr lang="en-US" altLang="en-US" b="1" dirty="0" smtClean="0">
                <a:latin typeface="Arial" panose="020B0604020202020204" pitchFamily="34" charset="0"/>
                <a:cs typeface="Arial" panose="020B0604020202020204" pitchFamily="34" charset="0"/>
              </a:rPr>
              <a:t>Benefits of Nursing Process</a:t>
            </a:r>
          </a:p>
        </p:txBody>
      </p:sp>
      <p:sp>
        <p:nvSpPr>
          <p:cNvPr id="16387" name="Rectangle 3"/>
          <p:cNvSpPr>
            <a:spLocks noGrp="1" noChangeArrowheads="1"/>
          </p:cNvSpPr>
          <p:nvPr>
            <p:ph idx="1"/>
          </p:nvPr>
        </p:nvSpPr>
        <p:spPr>
          <a:xfrm>
            <a:off x="622852" y="1709530"/>
            <a:ext cx="10730947" cy="4467433"/>
          </a:xfrm>
        </p:spPr>
        <p:txBody>
          <a:bodyPr>
            <a:noAutofit/>
          </a:bodyPr>
          <a:lstStyle/>
          <a:p>
            <a:pPr lvl="1">
              <a:lnSpc>
                <a:spcPct val="90000"/>
              </a:lnSpc>
            </a:pPr>
            <a:r>
              <a:rPr lang="en-US" altLang="en-US" sz="3200" dirty="0">
                <a:latin typeface="Arial" panose="020B0604020202020204" pitchFamily="34" charset="0"/>
                <a:cs typeface="Arial" panose="020B0604020202020204" pitchFamily="34" charset="0"/>
              </a:rPr>
              <a:t>Provides an orderly &amp; systematic method for planning &amp; providing care</a:t>
            </a:r>
          </a:p>
          <a:p>
            <a:pPr lvl="1">
              <a:lnSpc>
                <a:spcPct val="90000"/>
              </a:lnSpc>
            </a:pPr>
            <a:r>
              <a:rPr lang="en-US" altLang="en-US" sz="3200" dirty="0">
                <a:latin typeface="Arial" panose="020B0604020202020204" pitchFamily="34" charset="0"/>
                <a:cs typeface="Arial" panose="020B0604020202020204" pitchFamily="34" charset="0"/>
              </a:rPr>
              <a:t>Enhances nursing efficiency by standardizing nursing practice</a:t>
            </a:r>
          </a:p>
          <a:p>
            <a:pPr lvl="1">
              <a:lnSpc>
                <a:spcPct val="90000"/>
              </a:lnSpc>
            </a:pPr>
            <a:r>
              <a:rPr lang="en-US" altLang="en-US" sz="3200" dirty="0">
                <a:latin typeface="Arial" panose="020B0604020202020204" pitchFamily="34" charset="0"/>
                <a:cs typeface="Arial" panose="020B0604020202020204" pitchFamily="34" charset="0"/>
              </a:rPr>
              <a:t>Facilitates documentation of care</a:t>
            </a:r>
          </a:p>
          <a:p>
            <a:pPr lvl="1">
              <a:lnSpc>
                <a:spcPct val="90000"/>
              </a:lnSpc>
            </a:pPr>
            <a:r>
              <a:rPr lang="en-US" altLang="en-US" sz="3200" dirty="0">
                <a:latin typeface="Arial" panose="020B0604020202020204" pitchFamily="34" charset="0"/>
                <a:cs typeface="Arial" panose="020B0604020202020204" pitchFamily="34" charset="0"/>
              </a:rPr>
              <a:t>Provides a unity of language for the nursing profession</a:t>
            </a:r>
          </a:p>
          <a:p>
            <a:pPr lvl="1">
              <a:lnSpc>
                <a:spcPct val="90000"/>
              </a:lnSpc>
            </a:pPr>
            <a:r>
              <a:rPr lang="en-US" altLang="en-US" sz="3200" dirty="0">
                <a:latin typeface="Arial" panose="020B0604020202020204" pitchFamily="34" charset="0"/>
                <a:cs typeface="Arial" panose="020B0604020202020204" pitchFamily="34" charset="0"/>
              </a:rPr>
              <a:t>Is </a:t>
            </a:r>
            <a:r>
              <a:rPr lang="en-US" altLang="en-US" sz="3200" dirty="0" smtClean="0">
                <a:latin typeface="Arial" panose="020B0604020202020204" pitchFamily="34" charset="0"/>
                <a:cs typeface="Arial" panose="020B0604020202020204" pitchFamily="34" charset="0"/>
              </a:rPr>
              <a:t>economical</a:t>
            </a:r>
          </a:p>
          <a:p>
            <a:pPr lvl="1"/>
            <a:r>
              <a:rPr lang="en-US" altLang="en-US" sz="3200" dirty="0">
                <a:solidFill>
                  <a:prstClr val="black"/>
                </a:solidFill>
                <a:latin typeface="Arial" panose="020B0604020202020204" pitchFamily="34" charset="0"/>
                <a:cs typeface="Arial" panose="020B0604020202020204" pitchFamily="34" charset="0"/>
              </a:rPr>
              <a:t>Stresses the independent function of nurses</a:t>
            </a:r>
          </a:p>
          <a:p>
            <a:pPr marL="457200" lvl="1" indent="0">
              <a:lnSpc>
                <a:spcPct val="90000"/>
              </a:lnSpc>
              <a:buNone/>
            </a:pP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079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prstClr val="black"/>
                </a:solidFill>
                <a:latin typeface="Arial" panose="020B0604020202020204" pitchFamily="34" charset="0"/>
                <a:cs typeface="Arial" panose="020B0604020202020204" pitchFamily="34" charset="0"/>
              </a:rPr>
              <a:t>Benefits of Nursing </a:t>
            </a:r>
            <a:r>
              <a:rPr lang="en-US" altLang="en-US" b="1" dirty="0" smtClean="0">
                <a:solidFill>
                  <a:prstClr val="black"/>
                </a:solidFill>
                <a:latin typeface="Arial" panose="020B0604020202020204" pitchFamily="34" charset="0"/>
                <a:cs typeface="Arial" panose="020B0604020202020204" pitchFamily="34" charset="0"/>
              </a:rPr>
              <a:t>Process…..</a:t>
            </a:r>
            <a:endParaRPr lang="en-US" dirty="0"/>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US" altLang="en-US" sz="3600" dirty="0" smtClean="0">
                <a:solidFill>
                  <a:prstClr val="black"/>
                </a:solidFill>
                <a:latin typeface="Arial" panose="020B0604020202020204" pitchFamily="34" charset="0"/>
                <a:cs typeface="Arial" panose="020B0604020202020204" pitchFamily="34" charset="0"/>
              </a:rPr>
              <a:t>Increases </a:t>
            </a:r>
            <a:r>
              <a:rPr lang="en-US" altLang="en-US" sz="3600" dirty="0">
                <a:solidFill>
                  <a:prstClr val="black"/>
                </a:solidFill>
                <a:latin typeface="Arial" panose="020B0604020202020204" pitchFamily="34" charset="0"/>
                <a:cs typeface="Arial" panose="020B0604020202020204" pitchFamily="34" charset="0"/>
              </a:rPr>
              <a:t>care quality through the use of deliberate </a:t>
            </a:r>
            <a:r>
              <a:rPr lang="en-US" altLang="en-US" sz="4000" dirty="0" smtClean="0">
                <a:solidFill>
                  <a:prstClr val="black"/>
                </a:solidFill>
                <a:latin typeface="Arial" panose="020B0604020202020204" pitchFamily="34" charset="0"/>
                <a:cs typeface="Arial" panose="020B0604020202020204" pitchFamily="34" charset="0"/>
              </a:rPr>
              <a:t>actions</a:t>
            </a:r>
          </a:p>
          <a:p>
            <a:r>
              <a:rPr lang="en-US" altLang="en-US" sz="3600" dirty="0" smtClean="0">
                <a:solidFill>
                  <a:prstClr val="black"/>
                </a:solidFill>
                <a:latin typeface="Arial" panose="020B0604020202020204" pitchFamily="34" charset="0"/>
                <a:cs typeface="Arial" panose="020B0604020202020204" pitchFamily="34" charset="0"/>
              </a:rPr>
              <a:t>Continuity </a:t>
            </a:r>
            <a:r>
              <a:rPr lang="en-US" altLang="en-US" sz="3600" dirty="0">
                <a:solidFill>
                  <a:prstClr val="black"/>
                </a:solidFill>
                <a:latin typeface="Arial" panose="020B0604020202020204" pitchFamily="34" charset="0"/>
                <a:cs typeface="Arial" panose="020B0604020202020204" pitchFamily="34" charset="0"/>
              </a:rPr>
              <a:t>of care</a:t>
            </a:r>
          </a:p>
          <a:p>
            <a:r>
              <a:rPr lang="en-US" altLang="en-US" sz="3600" dirty="0">
                <a:solidFill>
                  <a:prstClr val="black"/>
                </a:solidFill>
                <a:latin typeface="Arial" panose="020B0604020202020204" pitchFamily="34" charset="0"/>
                <a:cs typeface="Arial" panose="020B0604020202020204" pitchFamily="34" charset="0"/>
              </a:rPr>
              <a:t>Prevention of </a:t>
            </a:r>
            <a:r>
              <a:rPr lang="en-US" altLang="en-US" sz="3600" dirty="0" smtClean="0">
                <a:solidFill>
                  <a:prstClr val="black"/>
                </a:solidFill>
                <a:latin typeface="Arial" panose="020B0604020202020204" pitchFamily="34" charset="0"/>
                <a:cs typeface="Arial" panose="020B0604020202020204" pitchFamily="34" charset="0"/>
              </a:rPr>
              <a:t>care duplication</a:t>
            </a:r>
            <a:endParaRPr lang="en-US" altLang="en-US" sz="3600" dirty="0">
              <a:solidFill>
                <a:prstClr val="black"/>
              </a:solidFill>
              <a:latin typeface="Arial" panose="020B0604020202020204" pitchFamily="34" charset="0"/>
              <a:cs typeface="Arial" panose="020B0604020202020204" pitchFamily="34" charset="0"/>
            </a:endParaRPr>
          </a:p>
          <a:p>
            <a:r>
              <a:rPr lang="en-US" altLang="en-US" sz="3600" dirty="0">
                <a:solidFill>
                  <a:prstClr val="black"/>
                </a:solidFill>
                <a:latin typeface="Arial" panose="020B0604020202020204" pitchFamily="34" charset="0"/>
                <a:cs typeface="Arial" panose="020B0604020202020204" pitchFamily="34" charset="0"/>
              </a:rPr>
              <a:t>Individualized care</a:t>
            </a:r>
          </a:p>
          <a:p>
            <a:r>
              <a:rPr lang="en-US" altLang="en-US" sz="3600" dirty="0">
                <a:solidFill>
                  <a:prstClr val="black"/>
                </a:solidFill>
                <a:latin typeface="Arial" panose="020B0604020202020204" pitchFamily="34" charset="0"/>
                <a:cs typeface="Arial" panose="020B0604020202020204" pitchFamily="34" charset="0"/>
              </a:rPr>
              <a:t>Standards </a:t>
            </a:r>
            <a:r>
              <a:rPr lang="en-US" altLang="en-US" sz="3600" dirty="0" smtClean="0">
                <a:solidFill>
                  <a:prstClr val="black"/>
                </a:solidFill>
                <a:latin typeface="Arial" panose="020B0604020202020204" pitchFamily="34" charset="0"/>
                <a:cs typeface="Arial" panose="020B0604020202020204" pitchFamily="34" charset="0"/>
              </a:rPr>
              <a:t>are set for patients care</a:t>
            </a:r>
            <a:endParaRPr lang="en-US" altLang="en-US" sz="3600" dirty="0">
              <a:solidFill>
                <a:prstClr val="black"/>
              </a:solidFill>
              <a:latin typeface="Arial" panose="020B0604020202020204" pitchFamily="34" charset="0"/>
              <a:cs typeface="Arial" panose="020B0604020202020204" pitchFamily="34" charset="0"/>
            </a:endParaRPr>
          </a:p>
          <a:p>
            <a:r>
              <a:rPr lang="en-US" altLang="en-US" sz="3600" dirty="0">
                <a:solidFill>
                  <a:prstClr val="black"/>
                </a:solidFill>
                <a:latin typeface="Arial" panose="020B0604020202020204" pitchFamily="34" charset="0"/>
                <a:cs typeface="Arial" panose="020B0604020202020204" pitchFamily="34" charset="0"/>
              </a:rPr>
              <a:t>Increased client participation</a:t>
            </a:r>
          </a:p>
          <a:p>
            <a:r>
              <a:rPr lang="en-US" altLang="en-US" sz="3600" dirty="0">
                <a:solidFill>
                  <a:prstClr val="black"/>
                </a:solidFill>
                <a:latin typeface="Arial" panose="020B0604020202020204" pitchFamily="34" charset="0"/>
                <a:cs typeface="Arial" panose="020B0604020202020204" pitchFamily="34" charset="0"/>
              </a:rPr>
              <a:t>Collaboration of care</a:t>
            </a:r>
          </a:p>
          <a:p>
            <a:endParaRPr lang="en-US" dirty="0"/>
          </a:p>
        </p:txBody>
      </p:sp>
    </p:spTree>
    <p:extLst>
      <p:ext uri="{BB962C8B-B14F-4D97-AF65-F5344CB8AC3E}">
        <p14:creationId xmlns:p14="http://schemas.microsoft.com/office/powerpoint/2010/main" val="2385088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Benefits of the Nursing Process</a:t>
            </a:r>
          </a:p>
        </p:txBody>
      </p:sp>
      <p:sp>
        <p:nvSpPr>
          <p:cNvPr id="3" name="Content Placeholder 2"/>
          <p:cNvSpPr>
            <a:spLocks noGrp="1"/>
          </p:cNvSpPr>
          <p:nvPr>
            <p:ph sz="half" idx="1"/>
          </p:nvPr>
        </p:nvSpPr>
        <p:spPr>
          <a:xfrm>
            <a:off x="838200" y="1690688"/>
            <a:ext cx="5181600" cy="4486275"/>
          </a:xfrm>
        </p:spPr>
        <p:txBody>
          <a:bodyPr>
            <a:noAutofit/>
          </a:bodyPr>
          <a:lstStyle/>
          <a:p>
            <a:r>
              <a:rPr lang="en-US" sz="3200" b="1" dirty="0">
                <a:solidFill>
                  <a:srgbClr val="000000"/>
                </a:solidFill>
                <a:latin typeface="Arial" panose="020B0604020202020204" pitchFamily="34" charset="0"/>
                <a:cs typeface="Arial" panose="020B0604020202020204" pitchFamily="34" charset="0"/>
              </a:rPr>
              <a:t>Client</a:t>
            </a:r>
          </a:p>
          <a:p>
            <a:pPr>
              <a:buFont typeface="Wingdings" panose="05000000000000000000" pitchFamily="2" charset="2"/>
              <a:buChar char="Ø"/>
            </a:pPr>
            <a:r>
              <a:rPr lang="en-US" dirty="0" smtClean="0">
                <a:solidFill>
                  <a:srgbClr val="000000"/>
                </a:solidFill>
                <a:latin typeface="Arial" panose="020B0604020202020204" pitchFamily="34" charset="0"/>
                <a:cs typeface="Arial" panose="020B0604020202020204" pitchFamily="34" charset="0"/>
              </a:rPr>
              <a:t>continuity </a:t>
            </a:r>
            <a:r>
              <a:rPr lang="en-US" dirty="0">
                <a:solidFill>
                  <a:srgbClr val="000000"/>
                </a:solidFill>
                <a:latin typeface="Arial" panose="020B0604020202020204" pitchFamily="34" charset="0"/>
                <a:cs typeface="Arial" panose="020B0604020202020204" pitchFamily="34" charset="0"/>
              </a:rPr>
              <a:t>of care</a:t>
            </a:r>
          </a:p>
          <a:p>
            <a:pPr>
              <a:buFont typeface="Wingdings" panose="05000000000000000000" pitchFamily="2" charset="2"/>
              <a:buChar char="Ø"/>
            </a:pPr>
            <a:r>
              <a:rPr lang="en-US" dirty="0" smtClean="0">
                <a:solidFill>
                  <a:srgbClr val="000000"/>
                </a:solidFill>
                <a:latin typeface="Arial" panose="020B0604020202020204" pitchFamily="34" charset="0"/>
                <a:cs typeface="Arial" panose="020B0604020202020204" pitchFamily="34" charset="0"/>
              </a:rPr>
              <a:t>prevention </a:t>
            </a:r>
            <a:r>
              <a:rPr lang="en-US" dirty="0">
                <a:solidFill>
                  <a:srgbClr val="000000"/>
                </a:solidFill>
                <a:latin typeface="Arial" panose="020B0604020202020204" pitchFamily="34" charset="0"/>
                <a:cs typeface="Arial" panose="020B0604020202020204" pitchFamily="34" charset="0"/>
              </a:rPr>
              <a:t>of </a:t>
            </a:r>
            <a:r>
              <a:rPr lang="en-US" dirty="0" smtClean="0">
                <a:solidFill>
                  <a:srgbClr val="000000"/>
                </a:solidFill>
                <a:latin typeface="Arial" panose="020B0604020202020204" pitchFamily="34" charset="0"/>
                <a:cs typeface="Arial" panose="020B0604020202020204" pitchFamily="34" charset="0"/>
              </a:rPr>
              <a:t>omission and </a:t>
            </a:r>
            <a:r>
              <a:rPr lang="en-US" dirty="0">
                <a:solidFill>
                  <a:srgbClr val="000000"/>
                </a:solidFill>
                <a:latin typeface="Arial" panose="020B0604020202020204" pitchFamily="34" charset="0"/>
                <a:cs typeface="Arial" panose="020B0604020202020204" pitchFamily="34" charset="0"/>
              </a:rPr>
              <a:t>duplication</a:t>
            </a:r>
          </a:p>
          <a:p>
            <a:pPr>
              <a:buFont typeface="Wingdings" panose="05000000000000000000" pitchFamily="2" charset="2"/>
              <a:buChar char="Ø"/>
            </a:pPr>
            <a:r>
              <a:rPr lang="en-US" dirty="0" smtClean="0">
                <a:solidFill>
                  <a:srgbClr val="000000"/>
                </a:solidFill>
                <a:latin typeface="Arial" panose="020B0604020202020204" pitchFamily="34" charset="0"/>
                <a:cs typeface="Arial" panose="020B0604020202020204" pitchFamily="34" charset="0"/>
              </a:rPr>
              <a:t>individualized </a:t>
            </a:r>
            <a:r>
              <a:rPr lang="en-US" dirty="0">
                <a:solidFill>
                  <a:srgbClr val="000000"/>
                </a:solidFill>
                <a:latin typeface="Arial" panose="020B0604020202020204" pitchFamily="34" charset="0"/>
                <a:cs typeface="Arial" panose="020B0604020202020204" pitchFamily="34" charset="0"/>
              </a:rPr>
              <a:t>care</a:t>
            </a:r>
          </a:p>
          <a:p>
            <a:pPr>
              <a:buFont typeface="Wingdings" panose="05000000000000000000" pitchFamily="2" charset="2"/>
              <a:buChar char="Ø"/>
            </a:pPr>
            <a:r>
              <a:rPr lang="en-US" dirty="0" smtClean="0">
                <a:solidFill>
                  <a:srgbClr val="000000"/>
                </a:solidFill>
                <a:latin typeface="Arial" panose="020B0604020202020204" pitchFamily="34" charset="0"/>
                <a:cs typeface="Arial" panose="020B0604020202020204" pitchFamily="34" charset="0"/>
              </a:rPr>
              <a:t>increased client participation</a:t>
            </a:r>
            <a:endParaRPr lang="en-US" b="1" dirty="0" smtClean="0">
              <a:solidFill>
                <a:srgbClr val="000000"/>
              </a:solidFill>
              <a:latin typeface="Arial" panose="020B0604020202020204" pitchFamily="34" charset="0"/>
              <a:cs typeface="Arial" panose="020B0604020202020204" pitchFamily="34" charset="0"/>
            </a:endParaRPr>
          </a:p>
          <a:p>
            <a:r>
              <a:rPr lang="en-US" sz="3200" b="1" dirty="0" smtClean="0">
                <a:solidFill>
                  <a:srgbClr val="000000"/>
                </a:solidFill>
                <a:latin typeface="Arial" panose="020B0604020202020204" pitchFamily="34" charset="0"/>
                <a:cs typeface="Arial" panose="020B0604020202020204" pitchFamily="34" charset="0"/>
              </a:rPr>
              <a:t>Nurse</a:t>
            </a:r>
            <a:endParaRPr lang="en-US" sz="3200" b="1" dirty="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solidFill>
                  <a:srgbClr val="000000"/>
                </a:solidFill>
                <a:latin typeface="Arial" panose="020B0604020202020204" pitchFamily="34" charset="0"/>
                <a:cs typeface="Arial" panose="020B0604020202020204" pitchFamily="34" charset="0"/>
              </a:rPr>
              <a:t>Job </a:t>
            </a:r>
            <a:r>
              <a:rPr lang="en-US" dirty="0">
                <a:solidFill>
                  <a:srgbClr val="000000"/>
                </a:solidFill>
                <a:latin typeface="Arial" panose="020B0604020202020204" pitchFamily="34" charset="0"/>
                <a:cs typeface="Arial" panose="020B0604020202020204" pitchFamily="34" charset="0"/>
              </a:rPr>
              <a:t>satisfaction</a:t>
            </a:r>
          </a:p>
          <a:p>
            <a:pPr>
              <a:buFont typeface="Wingdings" panose="05000000000000000000" pitchFamily="2" charset="2"/>
              <a:buChar char="Ø"/>
            </a:pPr>
            <a:r>
              <a:rPr lang="en-US" dirty="0" smtClean="0">
                <a:solidFill>
                  <a:srgbClr val="000000"/>
                </a:solidFill>
                <a:latin typeface="Arial" panose="020B0604020202020204" pitchFamily="34" charset="0"/>
                <a:cs typeface="Arial" panose="020B0604020202020204" pitchFamily="34" charset="0"/>
              </a:rPr>
              <a:t>continual learning</a:t>
            </a:r>
            <a:endParaRPr lang="en-US" dirty="0">
              <a:solidFill>
                <a:srgbClr val="000000"/>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172200" y="1690688"/>
            <a:ext cx="5181600" cy="4486275"/>
          </a:xfrm>
        </p:spPr>
        <p:txBody>
          <a:bodyPr>
            <a:normAutofit fontScale="92500" lnSpcReduction="10000"/>
          </a:bodyPr>
          <a:lstStyle/>
          <a:p>
            <a:pPr lvl="0"/>
            <a:r>
              <a:rPr lang="en-US" sz="3600" b="1" dirty="0" smtClean="0">
                <a:solidFill>
                  <a:srgbClr val="000000"/>
                </a:solidFill>
                <a:latin typeface="Arial" panose="020B0604020202020204" pitchFamily="34" charset="0"/>
                <a:cs typeface="Arial" panose="020B0604020202020204" pitchFamily="34" charset="0"/>
              </a:rPr>
              <a:t>Nurse …</a:t>
            </a:r>
            <a:endParaRPr lang="en-US" sz="3600" b="1" dirty="0">
              <a:solidFill>
                <a:srgbClr val="000000"/>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sz="3300" dirty="0" smtClean="0">
                <a:solidFill>
                  <a:srgbClr val="000000"/>
                </a:solidFill>
                <a:latin typeface="Arial" panose="020B0604020202020204" pitchFamily="34" charset="0"/>
                <a:cs typeface="Arial" panose="020B0604020202020204" pitchFamily="34" charset="0"/>
              </a:rPr>
              <a:t>increased </a:t>
            </a:r>
            <a:r>
              <a:rPr lang="en-US" sz="3300" dirty="0">
                <a:solidFill>
                  <a:srgbClr val="000000"/>
                </a:solidFill>
                <a:latin typeface="Arial" panose="020B0604020202020204" pitchFamily="34" charset="0"/>
                <a:cs typeface="Arial" panose="020B0604020202020204" pitchFamily="34" charset="0"/>
              </a:rPr>
              <a:t>self confidence</a:t>
            </a:r>
          </a:p>
          <a:p>
            <a:pPr lvl="0">
              <a:buFont typeface="Wingdings" panose="05000000000000000000" pitchFamily="2" charset="2"/>
              <a:buChar char="Ø"/>
            </a:pPr>
            <a:r>
              <a:rPr lang="en-US" sz="3300" dirty="0">
                <a:solidFill>
                  <a:srgbClr val="000000"/>
                </a:solidFill>
                <a:latin typeface="Arial" panose="020B0604020202020204" pitchFamily="34" charset="0"/>
                <a:cs typeface="Arial" panose="020B0604020202020204" pitchFamily="34" charset="0"/>
              </a:rPr>
              <a:t>staffing assignments</a:t>
            </a:r>
          </a:p>
          <a:p>
            <a:pPr lvl="0">
              <a:buFont typeface="Wingdings" panose="05000000000000000000" pitchFamily="2" charset="2"/>
              <a:buChar char="Ø"/>
            </a:pPr>
            <a:r>
              <a:rPr lang="en-US" sz="3300" dirty="0">
                <a:solidFill>
                  <a:srgbClr val="000000"/>
                </a:solidFill>
                <a:latin typeface="Arial" panose="020B0604020202020204" pitchFamily="34" charset="0"/>
                <a:cs typeface="Arial" panose="020B0604020202020204" pitchFamily="34" charset="0"/>
              </a:rPr>
              <a:t>standards of </a:t>
            </a:r>
            <a:r>
              <a:rPr lang="en-US" sz="3300" dirty="0" smtClean="0">
                <a:solidFill>
                  <a:srgbClr val="000000"/>
                </a:solidFill>
                <a:latin typeface="Arial" panose="020B0604020202020204" pitchFamily="34" charset="0"/>
                <a:cs typeface="Arial" panose="020B0604020202020204" pitchFamily="34" charset="0"/>
              </a:rPr>
              <a:t>practice</a:t>
            </a:r>
          </a:p>
          <a:p>
            <a:pPr marL="0" lvl="0" indent="0">
              <a:buNone/>
            </a:pPr>
            <a:endParaRPr lang="en-US" sz="3600" b="1" dirty="0" smtClean="0">
              <a:solidFill>
                <a:srgbClr val="000000"/>
              </a:solidFill>
              <a:latin typeface="Arial" panose="020B0604020202020204" pitchFamily="34" charset="0"/>
              <a:cs typeface="Arial" panose="020B0604020202020204" pitchFamily="34" charset="0"/>
            </a:endParaRPr>
          </a:p>
          <a:p>
            <a:r>
              <a:rPr lang="en-US" sz="3600" b="1" dirty="0" smtClean="0">
                <a:solidFill>
                  <a:srgbClr val="000000"/>
                </a:solidFill>
                <a:latin typeface="Arial" panose="020B0604020202020204" pitchFamily="34" charset="0"/>
                <a:cs typeface="Arial" panose="020B0604020202020204" pitchFamily="34" charset="0"/>
              </a:rPr>
              <a:t>Profession</a:t>
            </a:r>
            <a:endParaRPr lang="en-US" sz="3600" b="1" dirty="0">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3300" dirty="0" smtClean="0">
                <a:solidFill>
                  <a:srgbClr val="000000"/>
                </a:solidFill>
                <a:latin typeface="Arial" panose="020B0604020202020204" pitchFamily="34" charset="0"/>
                <a:cs typeface="Arial" panose="020B0604020202020204" pitchFamily="34" charset="0"/>
              </a:rPr>
              <a:t>promotes </a:t>
            </a:r>
            <a:r>
              <a:rPr lang="en-US" sz="3300" dirty="0">
                <a:solidFill>
                  <a:srgbClr val="000000"/>
                </a:solidFill>
                <a:latin typeface="Arial" panose="020B0604020202020204" pitchFamily="34" charset="0"/>
                <a:cs typeface="Arial" panose="020B0604020202020204" pitchFamily="34" charset="0"/>
              </a:rPr>
              <a:t>collaboration</a:t>
            </a:r>
          </a:p>
          <a:p>
            <a:pPr>
              <a:buFont typeface="Wingdings" panose="05000000000000000000" pitchFamily="2" charset="2"/>
              <a:buChar char="Ø"/>
            </a:pPr>
            <a:r>
              <a:rPr lang="en-US" sz="3300" dirty="0" smtClean="0">
                <a:solidFill>
                  <a:srgbClr val="000000"/>
                </a:solidFill>
                <a:latin typeface="Arial" panose="020B0604020202020204" pitchFamily="34" charset="0"/>
                <a:cs typeface="Arial" panose="020B0604020202020204" pitchFamily="34" charset="0"/>
              </a:rPr>
              <a:t>helps </a:t>
            </a:r>
            <a:r>
              <a:rPr lang="en-US" sz="3300" dirty="0">
                <a:solidFill>
                  <a:srgbClr val="000000"/>
                </a:solidFill>
                <a:latin typeface="Arial" panose="020B0604020202020204" pitchFamily="34" charset="0"/>
                <a:cs typeface="Arial" panose="020B0604020202020204" pitchFamily="34" charset="0"/>
              </a:rPr>
              <a:t>people </a:t>
            </a:r>
            <a:r>
              <a:rPr lang="en-US" sz="3300" dirty="0" smtClean="0">
                <a:solidFill>
                  <a:srgbClr val="000000"/>
                </a:solidFill>
                <a:latin typeface="Arial" panose="020B0604020202020204" pitchFamily="34" charset="0"/>
                <a:cs typeface="Arial" panose="020B0604020202020204" pitchFamily="34" charset="0"/>
              </a:rPr>
              <a:t>to understand </a:t>
            </a:r>
            <a:r>
              <a:rPr lang="en-US" sz="3300" dirty="0">
                <a:solidFill>
                  <a:srgbClr val="000000"/>
                </a:solidFill>
                <a:latin typeface="Arial" panose="020B0604020202020204" pitchFamily="34" charset="0"/>
                <a:cs typeface="Arial" panose="020B0604020202020204" pitchFamily="34" charset="0"/>
              </a:rPr>
              <a:t>what </a:t>
            </a:r>
            <a:r>
              <a:rPr lang="en-US" sz="3300" dirty="0" smtClean="0">
                <a:solidFill>
                  <a:srgbClr val="000000"/>
                </a:solidFill>
                <a:latin typeface="Arial" panose="020B0604020202020204" pitchFamily="34" charset="0"/>
                <a:cs typeface="Arial" panose="020B0604020202020204" pitchFamily="34" charset="0"/>
              </a:rPr>
              <a:t>nurses do</a:t>
            </a:r>
            <a:endParaRPr lang="en-US" sz="33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32136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Arial" panose="020B0604020202020204" pitchFamily="34" charset="0"/>
                <a:cs typeface="Arial" panose="020B0604020202020204" pitchFamily="34" charset="0"/>
              </a:rPr>
              <a:t>Main components of nursing process</a:t>
            </a:r>
            <a:endParaRPr lang="en-US" dirty="0"/>
          </a:p>
        </p:txBody>
      </p:sp>
      <p:sp>
        <p:nvSpPr>
          <p:cNvPr id="3" name="Content Placeholder 2"/>
          <p:cNvSpPr>
            <a:spLocks noGrp="1"/>
          </p:cNvSpPr>
          <p:nvPr>
            <p:ph sz="half" idx="1"/>
          </p:nvPr>
        </p:nvSpPr>
        <p:spPr/>
        <p:txBody>
          <a:bodyPr>
            <a:normAutofit lnSpcReduction="10000"/>
          </a:bodyPr>
          <a:lstStyle/>
          <a:p>
            <a:pPr marL="334094" lvl="0" indent="-334094" defTabSz="890918" fontAlgn="base">
              <a:lnSpc>
                <a:spcPct val="100000"/>
              </a:lnSpc>
              <a:spcBef>
                <a:spcPct val="20000"/>
              </a:spcBef>
              <a:spcAft>
                <a:spcPct val="0"/>
              </a:spcAft>
            </a:pPr>
            <a:r>
              <a:rPr lang="en-US" dirty="0" smtClean="0">
                <a:solidFill>
                  <a:prstClr val="black"/>
                </a:solidFill>
                <a:latin typeface="Arial" panose="020B0604020202020204" pitchFamily="34" charset="0"/>
                <a:cs typeface="Arial" panose="020B0604020202020204" pitchFamily="34" charset="0"/>
              </a:rPr>
              <a:t>Assessment; </a:t>
            </a:r>
            <a:r>
              <a:rPr lang="en-US" dirty="0">
                <a:solidFill>
                  <a:prstClr val="black"/>
                </a:solidFill>
                <a:latin typeface="Arial" panose="020B0604020202020204" pitchFamily="34" charset="0"/>
                <a:cs typeface="Arial" panose="020B0604020202020204" pitchFamily="34" charset="0"/>
              </a:rPr>
              <a:t>– data </a:t>
            </a:r>
            <a:r>
              <a:rPr lang="en-US" dirty="0" smtClean="0">
                <a:solidFill>
                  <a:prstClr val="black"/>
                </a:solidFill>
                <a:latin typeface="Arial" panose="020B0604020202020204" pitchFamily="34" charset="0"/>
                <a:cs typeface="Arial" panose="020B0604020202020204" pitchFamily="34" charset="0"/>
              </a:rPr>
              <a:t>collection (of </a:t>
            </a:r>
            <a:r>
              <a:rPr lang="en-US" dirty="0">
                <a:solidFill>
                  <a:prstClr val="black"/>
                </a:solidFill>
                <a:latin typeface="Arial" panose="020B0604020202020204" pitchFamily="34" charset="0"/>
                <a:cs typeface="Arial" panose="020B0604020202020204" pitchFamily="34" charset="0"/>
              </a:rPr>
              <a:t>perceived health problem)</a:t>
            </a:r>
          </a:p>
          <a:p>
            <a:pPr marL="334094" lvl="0" indent="-334094" defTabSz="890918" fontAlgn="base">
              <a:lnSpc>
                <a:spcPct val="100000"/>
              </a:lnSpc>
              <a:spcBef>
                <a:spcPct val="20000"/>
              </a:spcBef>
              <a:spcAft>
                <a:spcPct val="0"/>
              </a:spcAft>
            </a:pPr>
            <a:r>
              <a:rPr lang="en-US" dirty="0">
                <a:solidFill>
                  <a:prstClr val="black"/>
                </a:solidFill>
                <a:latin typeface="Arial" panose="020B0604020202020204" pitchFamily="34" charset="0"/>
                <a:cs typeface="Arial" panose="020B0604020202020204" pitchFamily="34" charset="0"/>
              </a:rPr>
              <a:t>Nursing diagnosis</a:t>
            </a:r>
          </a:p>
          <a:p>
            <a:pPr marL="334094" lvl="0" indent="-334094" defTabSz="890918" fontAlgn="base">
              <a:lnSpc>
                <a:spcPct val="100000"/>
              </a:lnSpc>
              <a:spcBef>
                <a:spcPct val="20000"/>
              </a:spcBef>
              <a:spcAft>
                <a:spcPct val="0"/>
              </a:spcAft>
            </a:pPr>
            <a:r>
              <a:rPr lang="en-US" dirty="0">
                <a:solidFill>
                  <a:prstClr val="black"/>
                </a:solidFill>
                <a:latin typeface="Arial" panose="020B0604020202020204" pitchFamily="34" charset="0"/>
                <a:cs typeface="Arial" panose="020B0604020202020204" pitchFamily="34" charset="0"/>
              </a:rPr>
              <a:t>Goal/outcome identification</a:t>
            </a:r>
          </a:p>
          <a:p>
            <a:pPr marL="334094" lvl="0" indent="-334094" defTabSz="890918" fontAlgn="base">
              <a:lnSpc>
                <a:spcPct val="100000"/>
              </a:lnSpc>
              <a:spcBef>
                <a:spcPct val="20000"/>
              </a:spcBef>
              <a:spcAft>
                <a:spcPct val="0"/>
              </a:spcAft>
            </a:pPr>
            <a:r>
              <a:rPr lang="en-US" dirty="0">
                <a:solidFill>
                  <a:prstClr val="black"/>
                </a:solidFill>
                <a:latin typeface="Arial" panose="020B0604020202020204" pitchFamily="34" charset="0"/>
                <a:cs typeface="Arial" panose="020B0604020202020204" pitchFamily="34" charset="0"/>
              </a:rPr>
              <a:t>Planning</a:t>
            </a:r>
          </a:p>
          <a:p>
            <a:pPr marL="334094" lvl="0" indent="-334094" defTabSz="890918" fontAlgn="base">
              <a:lnSpc>
                <a:spcPct val="100000"/>
              </a:lnSpc>
              <a:spcBef>
                <a:spcPct val="20000"/>
              </a:spcBef>
              <a:spcAft>
                <a:spcPct val="0"/>
              </a:spcAft>
            </a:pPr>
            <a:r>
              <a:rPr lang="en-US" dirty="0">
                <a:solidFill>
                  <a:prstClr val="black"/>
                </a:solidFill>
                <a:latin typeface="Arial" panose="020B0604020202020204" pitchFamily="34" charset="0"/>
                <a:cs typeface="Arial" panose="020B0604020202020204" pitchFamily="34" charset="0"/>
              </a:rPr>
              <a:t>Implementation/intervention</a:t>
            </a:r>
          </a:p>
          <a:p>
            <a:pPr marL="334094" lvl="0" indent="-334094" defTabSz="890918" fontAlgn="base">
              <a:lnSpc>
                <a:spcPct val="100000"/>
              </a:lnSpc>
              <a:spcBef>
                <a:spcPct val="20000"/>
              </a:spcBef>
              <a:spcAft>
                <a:spcPct val="0"/>
              </a:spcAft>
            </a:pPr>
            <a:r>
              <a:rPr lang="en-US" dirty="0">
                <a:solidFill>
                  <a:prstClr val="black"/>
                </a:solidFill>
                <a:latin typeface="Arial" panose="020B0604020202020204" pitchFamily="34" charset="0"/>
                <a:cs typeface="Arial" panose="020B0604020202020204" pitchFamily="34" charset="0"/>
              </a:rPr>
              <a:t>Evaluation</a:t>
            </a:r>
          </a:p>
          <a:p>
            <a:pPr marL="334094" lvl="0" indent="-334094" defTabSz="890918" fontAlgn="base">
              <a:lnSpc>
                <a:spcPct val="100000"/>
              </a:lnSpc>
              <a:spcBef>
                <a:spcPct val="20000"/>
              </a:spcBef>
              <a:spcAft>
                <a:spcPct val="0"/>
              </a:spcAft>
            </a:pPr>
            <a:r>
              <a:rPr lang="en-US" dirty="0">
                <a:solidFill>
                  <a:prstClr val="black"/>
                </a:solidFill>
                <a:latin typeface="Arial" panose="020B0604020202020204" pitchFamily="34" charset="0"/>
                <a:cs typeface="Arial" panose="020B0604020202020204" pitchFamily="34" charset="0"/>
              </a:rPr>
              <a:t>Documentation</a:t>
            </a:r>
          </a:p>
        </p:txBody>
      </p:sp>
      <p:pic>
        <p:nvPicPr>
          <p:cNvPr id="5" name="Content Placeholder 4"/>
          <p:cNvPicPr>
            <a:picLocks noGrp="1" noChangeAspect="1"/>
          </p:cNvPicPr>
          <p:nvPr>
            <p:ph sz="half" idx="2"/>
          </p:nvPr>
        </p:nvPicPr>
        <p:blipFill>
          <a:blip r:embed="rId2"/>
          <a:stretch>
            <a:fillRect/>
          </a:stretch>
        </p:blipFill>
        <p:spPr>
          <a:xfrm>
            <a:off x="6387547" y="1948070"/>
            <a:ext cx="4823791" cy="4002155"/>
          </a:xfrm>
          <a:prstGeom prst="rect">
            <a:avLst/>
          </a:prstGeom>
        </p:spPr>
      </p:pic>
    </p:spTree>
    <p:extLst>
      <p:ext uri="{BB962C8B-B14F-4D97-AF65-F5344CB8AC3E}">
        <p14:creationId xmlns:p14="http://schemas.microsoft.com/office/powerpoint/2010/main" val="2680617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altLang="en-US" b="1" dirty="0">
                <a:latin typeface="Arial" panose="020B0604020202020204" pitchFamily="34" charset="0"/>
                <a:cs typeface="Arial" panose="020B0604020202020204" pitchFamily="34" charset="0"/>
              </a:rPr>
              <a:t>Overview of the Nursing Process</a:t>
            </a:r>
          </a:p>
        </p:txBody>
      </p:sp>
      <p:sp>
        <p:nvSpPr>
          <p:cNvPr id="8195" name="Rectangle 3"/>
          <p:cNvSpPr>
            <a:spLocks noGrp="1" noChangeArrowheads="1"/>
          </p:cNvSpPr>
          <p:nvPr>
            <p:ph type="body" sz="half" idx="1"/>
          </p:nvPr>
        </p:nvSpPr>
        <p:spPr>
          <a:xfrm>
            <a:off x="689113" y="1338470"/>
            <a:ext cx="4914763" cy="4543942"/>
          </a:xfrm>
        </p:spPr>
        <p:txBody>
          <a:bodyPr/>
          <a:lstStyle/>
          <a:p>
            <a:pPr eaLnBrk="1" hangingPunct="1"/>
            <a:r>
              <a:rPr lang="en-US" altLang="en-US" dirty="0" smtClean="0">
                <a:latin typeface="Arial" panose="020B0604020202020204" pitchFamily="34" charset="0"/>
                <a:cs typeface="Arial" panose="020B0604020202020204" pitchFamily="34" charset="0"/>
              </a:rPr>
              <a:t>Nursing process consists of </a:t>
            </a:r>
            <a:r>
              <a:rPr lang="en-US" altLang="en-US" b="1" dirty="0" smtClean="0">
                <a:latin typeface="Arial" panose="020B0604020202020204" pitchFamily="34" charset="0"/>
                <a:cs typeface="Arial" panose="020B0604020202020204" pitchFamily="34" charset="0"/>
              </a:rPr>
              <a:t>five</a:t>
            </a:r>
            <a:r>
              <a:rPr lang="en-US" altLang="en-US" dirty="0" smtClean="0">
                <a:latin typeface="Arial" panose="020B0604020202020204" pitchFamily="34" charset="0"/>
                <a:cs typeface="Arial" panose="020B0604020202020204" pitchFamily="34" charset="0"/>
              </a:rPr>
              <a:t> steps;</a:t>
            </a:r>
          </a:p>
          <a:p>
            <a:pPr lvl="1" eaLnBrk="1" hangingPunct="1"/>
            <a:r>
              <a:rPr lang="en-US" altLang="en-US" sz="6000" b="1" dirty="0" smtClean="0"/>
              <a:t>AD-PIE </a:t>
            </a:r>
            <a:endParaRPr lang="en-US" altLang="en-US" sz="6000" b="1" dirty="0"/>
          </a:p>
        </p:txBody>
      </p:sp>
      <p:sp>
        <p:nvSpPr>
          <p:cNvPr id="23556" name="Rectangle 4"/>
          <p:cNvSpPr>
            <a:spLocks noGrp="1" noChangeArrowheads="1"/>
          </p:cNvSpPr>
          <p:nvPr>
            <p:ph sz="half" idx="2"/>
          </p:nvPr>
        </p:nvSpPr>
        <p:spPr>
          <a:xfrm>
            <a:off x="5550728" y="1338470"/>
            <a:ext cx="4812333" cy="4641573"/>
          </a:xfrm>
        </p:spPr>
        <p:txBody>
          <a:bodyPr/>
          <a:lstStyle/>
          <a:p>
            <a:pPr eaLnBrk="1" hangingPunct="1"/>
            <a:endParaRPr lang="en-US" altLang="en-US" sz="2800" dirty="0"/>
          </a:p>
        </p:txBody>
      </p:sp>
      <p:pic>
        <p:nvPicPr>
          <p:cNvPr id="8198" name="Picture 6" descr="figurelarge1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191" y="1338470"/>
            <a:ext cx="4392059" cy="430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3856384" y="2292626"/>
            <a:ext cx="1245704" cy="689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079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8"/>
                                        </p:tgtEl>
                                        <p:attrNameLst>
                                          <p:attrName>style.visibility</p:attrName>
                                        </p:attrNameLst>
                                      </p:cBhvr>
                                      <p:to>
                                        <p:strVal val="visible"/>
                                      </p:to>
                                    </p:set>
                                    <p:anim calcmode="lin" valueType="num">
                                      <p:cBhvr additive="base">
                                        <p:cTn id="19" dur="500" fill="hold"/>
                                        <p:tgtEl>
                                          <p:spTgt spid="8198"/>
                                        </p:tgtEl>
                                        <p:attrNameLst>
                                          <p:attrName>ppt_x</p:attrName>
                                        </p:attrNameLst>
                                      </p:cBhvr>
                                      <p:tavLst>
                                        <p:tav tm="0">
                                          <p:val>
                                            <p:strVal val="#ppt_x"/>
                                          </p:val>
                                        </p:tav>
                                        <p:tav tm="100000">
                                          <p:val>
                                            <p:strVal val="#ppt_x"/>
                                          </p:val>
                                        </p:tav>
                                      </p:tavLst>
                                    </p:anim>
                                    <p:anim calcmode="lin" valueType="num">
                                      <p:cBhvr additive="base">
                                        <p:cTn id="20"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solidFill>
                  <a:prstClr val="black"/>
                </a:solidFill>
                <a:latin typeface="Arial" panose="020B0604020202020204" pitchFamily="34" charset="0"/>
                <a:cs typeface="Arial" panose="020B0604020202020204" pitchFamily="34" charset="0"/>
              </a:rPr>
              <a:t>PHASES / STEPS </a:t>
            </a:r>
            <a:r>
              <a:rPr lang="en-GB" sz="4400" b="1" dirty="0">
                <a:solidFill>
                  <a:prstClr val="black"/>
                </a:solidFill>
                <a:latin typeface="Arial" panose="020B0604020202020204" pitchFamily="34" charset="0"/>
                <a:cs typeface="Arial" panose="020B0604020202020204" pitchFamily="34" charset="0"/>
              </a:rPr>
              <a:t>OF THE NURSING PROCESS</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r>
              <a:rPr lang="en-US" sz="2800" b="1" i="1" dirty="0" smtClean="0">
                <a:solidFill>
                  <a:schemeClr val="tx1"/>
                </a:solidFill>
                <a:latin typeface="Arial" panose="020B0604020202020204" pitchFamily="34" charset="0"/>
                <a:cs typeface="Arial" panose="020B0604020202020204" pitchFamily="34" charset="0"/>
              </a:rPr>
              <a:t>Exercise:</a:t>
            </a:r>
            <a:r>
              <a:rPr lang="en-US" sz="2800" i="1" dirty="0" smtClean="0">
                <a:solidFill>
                  <a:schemeClr val="tx1"/>
                </a:solidFill>
                <a:latin typeface="Arial" panose="020B0604020202020204" pitchFamily="34" charset="0"/>
                <a:cs typeface="Arial" panose="020B0604020202020204" pitchFamily="34" charset="0"/>
              </a:rPr>
              <a:t> </a:t>
            </a:r>
          </a:p>
          <a:p>
            <a:pPr marL="457200" indent="-457200">
              <a:buFont typeface="Wingdings" panose="05000000000000000000" pitchFamily="2" charset="2"/>
              <a:buChar char="§"/>
            </a:pPr>
            <a:r>
              <a:rPr lang="en-US" sz="2800" dirty="0" smtClean="0">
                <a:solidFill>
                  <a:schemeClr val="tx1"/>
                </a:solidFill>
                <a:latin typeface="Arial" panose="020B0604020202020204" pitchFamily="34" charset="0"/>
                <a:cs typeface="Arial" panose="020B0604020202020204" pitchFamily="34" charset="0"/>
              </a:rPr>
              <a:t>Name the phases/steps of nursing process</a:t>
            </a:r>
          </a:p>
          <a:p>
            <a:endParaRPr lang="en-US" dirty="0"/>
          </a:p>
        </p:txBody>
      </p:sp>
    </p:spTree>
    <p:extLst>
      <p:ext uri="{BB962C8B-B14F-4D97-AF65-F5344CB8AC3E}">
        <p14:creationId xmlns:p14="http://schemas.microsoft.com/office/powerpoint/2010/main" val="362537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86678" y="238539"/>
            <a:ext cx="10267122" cy="993913"/>
          </a:xfrm>
        </p:spPr>
        <p:txBody>
          <a:bodyPr>
            <a:normAutofit fontScale="90000"/>
          </a:bodyPr>
          <a:lstStyle/>
          <a:p>
            <a:pPr eaLnBrk="1" hangingPunct="1"/>
            <a:r>
              <a:rPr lang="en-US" altLang="en-US" sz="3200" b="1" dirty="0">
                <a:latin typeface="Times New Roman" panose="02020603050405020304" pitchFamily="18" charset="0"/>
                <a:cs typeface="Times New Roman" panose="02020603050405020304" pitchFamily="18" charset="0"/>
              </a:rPr>
              <a:t/>
            </a:r>
            <a:br>
              <a:rPr lang="en-US" altLang="en-US" sz="3200" b="1" dirty="0">
                <a:latin typeface="Times New Roman" panose="02020603050405020304" pitchFamily="18" charset="0"/>
                <a:cs typeface="Times New Roman" panose="02020603050405020304" pitchFamily="18" charset="0"/>
              </a:rPr>
            </a:br>
            <a:r>
              <a:rPr lang="en-US" altLang="en-US" sz="3200" b="1" dirty="0" smtClean="0">
                <a:latin typeface="Times New Roman" panose="02020603050405020304" pitchFamily="18" charset="0"/>
                <a:cs typeface="Times New Roman" panose="02020603050405020304" pitchFamily="18" charset="0"/>
              </a:rPr>
              <a:t/>
            </a:r>
            <a:br>
              <a:rPr lang="en-US" altLang="en-US" sz="3200" b="1" dirty="0" smtClean="0">
                <a:latin typeface="Times New Roman" panose="02020603050405020304" pitchFamily="18" charset="0"/>
                <a:cs typeface="Times New Roman" panose="02020603050405020304" pitchFamily="18" charset="0"/>
              </a:rPr>
            </a:br>
            <a:r>
              <a:rPr lang="en-US" altLang="en-US" sz="4900" b="1" dirty="0" smtClean="0">
                <a:latin typeface="Arial" panose="020B0604020202020204" pitchFamily="34" charset="0"/>
                <a:cs typeface="Arial" panose="020B0604020202020204" pitchFamily="34" charset="0"/>
              </a:rPr>
              <a:t>Step 1:  </a:t>
            </a:r>
            <a:r>
              <a:rPr lang="en-US" altLang="en-US" sz="4900" b="1" dirty="0">
                <a:latin typeface="Arial" panose="020B0604020202020204" pitchFamily="34" charset="0"/>
                <a:cs typeface="Arial" panose="020B0604020202020204" pitchFamily="34" charset="0"/>
              </a:rPr>
              <a:t>Assessment</a:t>
            </a:r>
            <a:br>
              <a:rPr lang="en-US" altLang="en-US" sz="4900" b="1" dirty="0">
                <a:latin typeface="Arial" panose="020B0604020202020204" pitchFamily="34" charset="0"/>
                <a:cs typeface="Arial" panose="020B0604020202020204" pitchFamily="34" charset="0"/>
              </a:rPr>
            </a:br>
            <a:r>
              <a:rPr lang="en-US" altLang="en-US" sz="4900" b="1" dirty="0">
                <a:latin typeface="Arial" panose="020B0604020202020204" pitchFamily="34" charset="0"/>
                <a:cs typeface="Arial" panose="020B0604020202020204" pitchFamily="34" charset="0"/>
              </a:rPr>
              <a:t/>
            </a:r>
            <a:br>
              <a:rPr lang="en-US" altLang="en-US" sz="4900" b="1" dirty="0">
                <a:latin typeface="Arial" panose="020B0604020202020204" pitchFamily="34" charset="0"/>
                <a:cs typeface="Arial" panose="020B0604020202020204" pitchFamily="34" charset="0"/>
              </a:rPr>
            </a:br>
            <a:endParaRPr lang="en-US" altLang="en-US" sz="3200" b="1" dirty="0">
              <a:latin typeface="Arial" panose="020B0604020202020204" pitchFamily="34" charset="0"/>
              <a:cs typeface="Arial" panose="020B0604020202020204" pitchFamily="34" charset="0"/>
            </a:endParaRPr>
          </a:p>
        </p:txBody>
      </p:sp>
      <p:sp>
        <p:nvSpPr>
          <p:cNvPr id="14339" name="Rectangle 3"/>
          <p:cNvSpPr>
            <a:spLocks noGrp="1" noChangeArrowheads="1"/>
          </p:cNvSpPr>
          <p:nvPr>
            <p:ph idx="1"/>
          </p:nvPr>
        </p:nvSpPr>
        <p:spPr>
          <a:xfrm>
            <a:off x="1325217" y="1341438"/>
            <a:ext cx="9515061" cy="4794319"/>
          </a:xfrm>
        </p:spPr>
        <p:txBody>
          <a:bodyPr>
            <a:noAutofit/>
          </a:bodyPr>
          <a:lstStyle/>
          <a:p>
            <a:pPr eaLnBrk="1" hangingPunct="1">
              <a:buFont typeface="Arial" panose="020B0604020202020204" pitchFamily="34" charset="0"/>
              <a:buNone/>
            </a:pPr>
            <a:r>
              <a:rPr lang="en-GB" altLang="en-US" sz="2400" dirty="0" smtClean="0">
                <a:latin typeface="Arial" panose="020B0604020202020204" pitchFamily="34" charset="0"/>
                <a:cs typeface="Arial" panose="020B0604020202020204" pitchFamily="34" charset="0"/>
              </a:rPr>
              <a:t>   </a:t>
            </a:r>
            <a:r>
              <a:rPr lang="en-GB" altLang="en-US" sz="3200" b="1" dirty="0" smtClean="0">
                <a:latin typeface="Arial" panose="020B0604020202020204" pitchFamily="34" charset="0"/>
                <a:cs typeface="Arial" panose="020B0604020202020204" pitchFamily="34" charset="0"/>
              </a:rPr>
              <a:t>Assessment</a:t>
            </a:r>
            <a:r>
              <a:rPr lang="en-GB" altLang="en-US" sz="3200" dirty="0" smtClean="0">
                <a:latin typeface="Arial" panose="020B0604020202020204" pitchFamily="34" charset="0"/>
                <a:cs typeface="Arial" panose="020B0604020202020204" pitchFamily="34" charset="0"/>
              </a:rPr>
              <a:t> is the first step in nursing process, it involves </a:t>
            </a:r>
            <a:r>
              <a:rPr lang="en-GB" altLang="en-US" sz="3200" b="1" dirty="0" smtClean="0">
                <a:latin typeface="Arial" panose="020B0604020202020204" pitchFamily="34" charset="0"/>
                <a:cs typeface="Arial" panose="020B0604020202020204" pitchFamily="34" charset="0"/>
              </a:rPr>
              <a:t>critical thinking skills</a:t>
            </a:r>
            <a:r>
              <a:rPr lang="en-GB" altLang="en-US" sz="3200" dirty="0" smtClean="0">
                <a:latin typeface="Arial" panose="020B0604020202020204" pitchFamily="34" charset="0"/>
                <a:cs typeface="Arial" panose="020B0604020202020204" pitchFamily="34" charset="0"/>
              </a:rPr>
              <a:t> and </a:t>
            </a:r>
            <a:r>
              <a:rPr lang="en-GB" altLang="en-US" sz="3200" b="1" dirty="0" smtClean="0">
                <a:latin typeface="Arial" panose="020B0604020202020204" pitchFamily="34" charset="0"/>
                <a:cs typeface="Arial" panose="020B0604020202020204" pitchFamily="34" charset="0"/>
              </a:rPr>
              <a:t>data collection </a:t>
            </a:r>
            <a:r>
              <a:rPr lang="en-GB" altLang="en-US" sz="3200" dirty="0" smtClean="0">
                <a:latin typeface="Arial" panose="020B0604020202020204" pitchFamily="34" charset="0"/>
                <a:cs typeface="Arial" panose="020B0604020202020204" pitchFamily="34" charset="0"/>
              </a:rPr>
              <a:t>of subjective and objective data. </a:t>
            </a:r>
            <a:endParaRPr lang="en-GB" altLang="en-US" sz="3200" dirty="0">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en-GB" altLang="en-US" sz="3200" dirty="0" smtClean="0">
              <a:latin typeface="Arial" panose="020B0604020202020204" pitchFamily="34" charset="0"/>
              <a:cs typeface="Arial" panose="020B0604020202020204" pitchFamily="34" charset="0"/>
            </a:endParaRPr>
          </a:p>
          <a:p>
            <a:pPr defTabSz="912995">
              <a:defRPr/>
            </a:pPr>
            <a:r>
              <a:rPr lang="en-US" altLang="en-US" sz="3200" dirty="0">
                <a:solidFill>
                  <a:prstClr val="black"/>
                </a:solidFill>
                <a:latin typeface="Arial" panose="020B0604020202020204" pitchFamily="34" charset="0"/>
                <a:cs typeface="Arial" panose="020B0604020202020204" pitchFamily="34" charset="0"/>
              </a:rPr>
              <a:t>Critical thinking </a:t>
            </a:r>
            <a:r>
              <a:rPr lang="en-US" altLang="en-US" sz="3200" dirty="0" smtClean="0">
                <a:solidFill>
                  <a:prstClr val="black"/>
                </a:solidFill>
                <a:latin typeface="Arial" panose="020B0604020202020204" pitchFamily="34" charset="0"/>
                <a:cs typeface="Arial" panose="020B0604020202020204" pitchFamily="34" charset="0"/>
              </a:rPr>
              <a:t>is “a </a:t>
            </a:r>
            <a:r>
              <a:rPr lang="en-US" altLang="en-US" sz="3200" dirty="0">
                <a:solidFill>
                  <a:prstClr val="black"/>
                </a:solidFill>
                <a:latin typeface="Arial" panose="020B0604020202020204" pitchFamily="34" charset="0"/>
                <a:cs typeface="Arial" panose="020B0604020202020204" pitchFamily="34" charset="0"/>
              </a:rPr>
              <a:t>goal-directed thinking in which a person attempts to use </a:t>
            </a:r>
            <a:r>
              <a:rPr lang="en-US" altLang="en-US" sz="3200" i="1" dirty="0">
                <a:solidFill>
                  <a:prstClr val="black"/>
                </a:solidFill>
                <a:latin typeface="Arial" panose="020B0604020202020204" pitchFamily="34" charset="0"/>
                <a:cs typeface="Arial" panose="020B0604020202020204" pitchFamily="34" charset="0"/>
              </a:rPr>
              <a:t>cognitive knowledge </a:t>
            </a:r>
            <a:r>
              <a:rPr lang="en-US" altLang="en-US" sz="3200" dirty="0">
                <a:solidFill>
                  <a:prstClr val="black"/>
                </a:solidFill>
                <a:latin typeface="Arial" panose="020B0604020202020204" pitchFamily="34" charset="0"/>
                <a:cs typeface="Arial" panose="020B0604020202020204" pitchFamily="34" charset="0"/>
              </a:rPr>
              <a:t>and </a:t>
            </a:r>
            <a:r>
              <a:rPr lang="en-US" altLang="en-US" sz="3200" i="1" dirty="0">
                <a:solidFill>
                  <a:prstClr val="black"/>
                </a:solidFill>
                <a:latin typeface="Arial" panose="020B0604020202020204" pitchFamily="34" charset="0"/>
                <a:cs typeface="Arial" panose="020B0604020202020204" pitchFamily="34" charset="0"/>
              </a:rPr>
              <a:t>skills</a:t>
            </a:r>
            <a:r>
              <a:rPr lang="en-US" altLang="en-US" sz="3200" dirty="0">
                <a:solidFill>
                  <a:prstClr val="black"/>
                </a:solidFill>
                <a:latin typeface="Arial" panose="020B0604020202020204" pitchFamily="34" charset="0"/>
                <a:cs typeface="Arial" panose="020B0604020202020204" pitchFamily="34" charset="0"/>
              </a:rPr>
              <a:t> (rather than habits or assumptions) to determine the best overall result or choose the best action, given the particular circumstances</a:t>
            </a:r>
            <a:r>
              <a:rPr lang="en-US" altLang="en-US" sz="3200" dirty="0" smtClean="0">
                <a:solidFill>
                  <a:prstClr val="black"/>
                </a:solidFill>
                <a:latin typeface="Arial" panose="020B0604020202020204" pitchFamily="34" charset="0"/>
                <a:cs typeface="Arial" panose="020B0604020202020204" pitchFamily="34" charset="0"/>
              </a:rPr>
              <a:t>.”</a:t>
            </a:r>
            <a:endParaRPr lang="en-GB" sz="32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296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a:xfrm>
            <a:off x="838200" y="278296"/>
            <a:ext cx="10515600" cy="1298714"/>
          </a:xfrm>
        </p:spPr>
        <p:txBody>
          <a:bodyPr>
            <a:normAutofit/>
          </a:bodyPr>
          <a:lstStyle/>
          <a:p>
            <a:r>
              <a:rPr lang="en-GB" altLang="en-US" sz="4400" b="1" dirty="0" smtClean="0">
                <a:latin typeface="Arial" panose="020B0604020202020204" pitchFamily="34" charset="0"/>
                <a:cs typeface="Arial" panose="020B0604020202020204" pitchFamily="34" charset="0"/>
              </a:rPr>
              <a:t>Nursing </a:t>
            </a:r>
            <a:endParaRPr lang="en-GB" altLang="en-US" sz="4400" b="1" dirty="0">
              <a:latin typeface="Arial" panose="020B0604020202020204" pitchFamily="34" charset="0"/>
              <a:cs typeface="Arial" panose="020B0604020202020204" pitchFamily="34" charset="0"/>
            </a:endParaRPr>
          </a:p>
        </p:txBody>
      </p:sp>
      <p:sp>
        <p:nvSpPr>
          <p:cNvPr id="9219" name="Content Placeholder 2"/>
          <p:cNvSpPr>
            <a:spLocks noGrp="1"/>
          </p:cNvSpPr>
          <p:nvPr>
            <p:ph idx="1"/>
          </p:nvPr>
        </p:nvSpPr>
        <p:spPr>
          <a:xfrm>
            <a:off x="838200" y="1577010"/>
            <a:ext cx="10515600" cy="4770781"/>
          </a:xfrm>
        </p:spPr>
        <p:txBody>
          <a:bodyPr>
            <a:noAutofit/>
          </a:bodyPr>
          <a:lstStyle/>
          <a:p>
            <a:pPr lvl="1">
              <a:buFont typeface="Arial" panose="020B0604020202020204" pitchFamily="34" charset="0"/>
              <a:buChar char="•"/>
            </a:pPr>
            <a:r>
              <a:rPr lang="en-GB" altLang="en-US" sz="3200" dirty="0" smtClean="0">
                <a:latin typeface="Arial" panose="020B0604020202020204" pitchFamily="34" charset="0"/>
                <a:cs typeface="Arial" panose="020B0604020202020204" pitchFamily="34" charset="0"/>
              </a:rPr>
              <a:t>The term ‘nursing’ </a:t>
            </a:r>
            <a:r>
              <a:rPr lang="en-GB" altLang="en-US" sz="3200" dirty="0">
                <a:latin typeface="Arial" panose="020B0604020202020204" pitchFamily="34" charset="0"/>
                <a:cs typeface="Arial" panose="020B0604020202020204" pitchFamily="34" charset="0"/>
              </a:rPr>
              <a:t>is both a science and an art concerned with the physical, psychological, sociological, cultural, and spiritual concerns of the individual. </a:t>
            </a:r>
          </a:p>
          <a:p>
            <a:pPr lvl="1">
              <a:buFont typeface="Arial" panose="020B0604020202020204" pitchFamily="34" charset="0"/>
              <a:buChar char="•"/>
            </a:pPr>
            <a:r>
              <a:rPr lang="en-GB" altLang="en-US" sz="3200" dirty="0">
                <a:latin typeface="Arial" panose="020B0604020202020204" pitchFamily="34" charset="0"/>
                <a:cs typeface="Arial" panose="020B0604020202020204" pitchFamily="34" charset="0"/>
              </a:rPr>
              <a:t>The </a:t>
            </a:r>
            <a:r>
              <a:rPr lang="en-GB" altLang="en-US" sz="3200" i="1" dirty="0">
                <a:latin typeface="Arial" panose="020B0604020202020204" pitchFamily="34" charset="0"/>
                <a:cs typeface="Arial" panose="020B0604020202020204" pitchFamily="34" charset="0"/>
              </a:rPr>
              <a:t>science</a:t>
            </a:r>
            <a:r>
              <a:rPr lang="en-GB" altLang="en-US" sz="3200" dirty="0">
                <a:latin typeface="Arial" panose="020B0604020202020204" pitchFamily="34" charset="0"/>
                <a:cs typeface="Arial" panose="020B0604020202020204" pitchFamily="34" charset="0"/>
              </a:rPr>
              <a:t> of nursing is based on a broad  theoretical </a:t>
            </a:r>
            <a:r>
              <a:rPr lang="en-GB" altLang="en-US" sz="3200" dirty="0" smtClean="0">
                <a:latin typeface="Arial" panose="020B0604020202020204" pitchFamily="34" charset="0"/>
                <a:cs typeface="Arial" panose="020B0604020202020204" pitchFamily="34" charset="0"/>
              </a:rPr>
              <a:t>framework.</a:t>
            </a:r>
            <a:endParaRPr lang="en-GB" altLang="en-US" sz="32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GB" altLang="en-US" sz="3200" dirty="0">
                <a:latin typeface="Arial" panose="020B0604020202020204" pitchFamily="34" charset="0"/>
                <a:cs typeface="Arial" panose="020B0604020202020204" pitchFamily="34" charset="0"/>
              </a:rPr>
              <a:t> </a:t>
            </a:r>
            <a:r>
              <a:rPr lang="en-GB" altLang="en-US" sz="3200" dirty="0" smtClean="0">
                <a:latin typeface="Arial" panose="020B0604020202020204" pitchFamily="34" charset="0"/>
                <a:cs typeface="Arial" panose="020B0604020202020204" pitchFamily="34" charset="0"/>
              </a:rPr>
              <a:t>while </a:t>
            </a:r>
            <a:r>
              <a:rPr lang="en-GB" altLang="en-US" sz="3200" dirty="0">
                <a:latin typeface="Arial" panose="020B0604020202020204" pitchFamily="34" charset="0"/>
                <a:cs typeface="Arial" panose="020B0604020202020204" pitchFamily="34" charset="0"/>
              </a:rPr>
              <a:t>its </a:t>
            </a:r>
            <a:r>
              <a:rPr lang="en-GB" altLang="en-US" sz="3200" i="1" dirty="0">
                <a:latin typeface="Arial" panose="020B0604020202020204" pitchFamily="34" charset="0"/>
                <a:cs typeface="Arial" panose="020B0604020202020204" pitchFamily="34" charset="0"/>
              </a:rPr>
              <a:t>art</a:t>
            </a:r>
            <a:r>
              <a:rPr lang="en-GB" altLang="en-US" sz="3200" dirty="0">
                <a:latin typeface="Arial" panose="020B0604020202020204" pitchFamily="34" charset="0"/>
                <a:cs typeface="Arial" panose="020B0604020202020204" pitchFamily="34" charset="0"/>
              </a:rPr>
              <a:t> depends on the caring skills and  </a:t>
            </a:r>
            <a:r>
              <a:rPr lang="en-GB" altLang="en-US" sz="3200" dirty="0" smtClean="0">
                <a:latin typeface="Arial" panose="020B0604020202020204" pitchFamily="34" charset="0"/>
                <a:cs typeface="Arial" panose="020B0604020202020204" pitchFamily="34" charset="0"/>
              </a:rPr>
              <a:t>abilities </a:t>
            </a:r>
            <a:r>
              <a:rPr lang="en-GB" altLang="en-US" sz="3200" dirty="0">
                <a:latin typeface="Arial" panose="020B0604020202020204" pitchFamily="34" charset="0"/>
                <a:cs typeface="Arial" panose="020B0604020202020204" pitchFamily="34" charset="0"/>
              </a:rPr>
              <a:t>of the individual </a:t>
            </a:r>
            <a:r>
              <a:rPr lang="en-GB" altLang="en-US" sz="3200" dirty="0" smtClean="0">
                <a:latin typeface="Arial" panose="020B0604020202020204" pitchFamily="34" charset="0"/>
                <a:cs typeface="Arial" panose="020B0604020202020204" pitchFamily="34" charset="0"/>
              </a:rPr>
              <a:t>nurse to ensure comfort of the patient. </a:t>
            </a:r>
            <a:endParaRPr lang="en-GB"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12367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160"/>
            <a:ext cx="10515600" cy="1306286"/>
          </a:xfrm>
        </p:spPr>
        <p:txBody>
          <a:bodyPr/>
          <a:lstStyle/>
          <a:p>
            <a:r>
              <a:rPr lang="en-US" b="1" dirty="0" smtClean="0">
                <a:latin typeface="Arial" panose="020B0604020202020204" pitchFamily="34" charset="0"/>
                <a:cs typeface="Arial" panose="020B0604020202020204" pitchFamily="34" charset="0"/>
              </a:rPr>
              <a:t>Assessment phase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52640"/>
            <a:ext cx="10515600" cy="4536849"/>
          </a:xfrm>
        </p:spPr>
        <p:txBody>
          <a:bodyPr>
            <a:normAutofit lnSpcReduction="10000"/>
          </a:bodyPr>
          <a:lstStyle/>
          <a:p>
            <a:pPr lvl="0" defTabSz="890918" fontAlgn="base">
              <a:lnSpc>
                <a:spcPct val="100000"/>
              </a:lnSpc>
              <a:spcBef>
                <a:spcPct val="20000"/>
              </a:spcBef>
              <a:spcAft>
                <a:spcPct val="0"/>
              </a:spcAft>
            </a:pPr>
            <a:r>
              <a:rPr lang="en-GB" sz="3200" dirty="0">
                <a:solidFill>
                  <a:prstClr val="black"/>
                </a:solidFill>
                <a:latin typeface="Arial" panose="020B0604020202020204" pitchFamily="34" charset="0"/>
                <a:cs typeface="Arial" panose="020B0604020202020204" pitchFamily="34" charset="0"/>
              </a:rPr>
              <a:t>Data are facts and statistics collected together for reference or analysis which help in deciding on the basis for care and the care giver’s </a:t>
            </a:r>
            <a:r>
              <a:rPr lang="en-GB" sz="3200" dirty="0" smtClean="0">
                <a:solidFill>
                  <a:prstClr val="black"/>
                </a:solidFill>
                <a:latin typeface="Arial" panose="020B0604020202020204" pitchFamily="34" charset="0"/>
                <a:cs typeface="Arial" panose="020B0604020202020204" pitchFamily="34" charset="0"/>
              </a:rPr>
              <a:t>reasoning.</a:t>
            </a:r>
            <a:endParaRPr lang="en-GB" dirty="0">
              <a:solidFill>
                <a:prstClr val="black"/>
              </a:solidFill>
              <a:latin typeface="Arial" panose="020B0604020202020204" pitchFamily="34" charset="0"/>
              <a:cs typeface="Arial" panose="020B0604020202020204" pitchFamily="34" charset="0"/>
            </a:endParaRPr>
          </a:p>
          <a:p>
            <a:pPr lvl="0" defTabSz="890918" fontAlgn="base">
              <a:lnSpc>
                <a:spcPct val="100000"/>
              </a:lnSpc>
              <a:spcBef>
                <a:spcPct val="20000"/>
              </a:spcBef>
              <a:spcAft>
                <a:spcPct val="0"/>
              </a:spcAft>
            </a:pPr>
            <a:r>
              <a:rPr lang="en-GB" altLang="en-US" sz="3200" dirty="0" smtClean="0">
                <a:solidFill>
                  <a:prstClr val="black"/>
                </a:solidFill>
                <a:latin typeface="Arial" panose="020B0604020202020204" pitchFamily="34" charset="0"/>
                <a:cs typeface="Arial" panose="020B0604020202020204" pitchFamily="34" charset="0"/>
              </a:rPr>
              <a:t>Assessment </a:t>
            </a:r>
            <a:r>
              <a:rPr lang="en-GB" altLang="en-US" sz="3200" dirty="0">
                <a:solidFill>
                  <a:prstClr val="black"/>
                </a:solidFill>
                <a:latin typeface="Arial" panose="020B0604020202020204" pitchFamily="34" charset="0"/>
                <a:cs typeface="Arial" panose="020B0604020202020204" pitchFamily="34" charset="0"/>
              </a:rPr>
              <a:t>phase includes;</a:t>
            </a:r>
            <a:endParaRPr lang="en-US" altLang="en-US" sz="3200" dirty="0">
              <a:solidFill>
                <a:prstClr val="black"/>
              </a:solidFill>
              <a:latin typeface="Arial" panose="020B0604020202020204" pitchFamily="34" charset="0"/>
              <a:cs typeface="Arial" panose="020B0604020202020204" pitchFamily="34" charset="0"/>
            </a:endParaRPr>
          </a:p>
          <a:p>
            <a:pPr lvl="1"/>
            <a:r>
              <a:rPr lang="en-US" altLang="en-US" sz="3200" dirty="0">
                <a:solidFill>
                  <a:prstClr val="black"/>
                </a:solidFill>
                <a:latin typeface="Arial" panose="020B0604020202020204" pitchFamily="34" charset="0"/>
                <a:cs typeface="Arial" panose="020B0604020202020204" pitchFamily="34" charset="0"/>
              </a:rPr>
              <a:t>Collecting data</a:t>
            </a:r>
          </a:p>
          <a:p>
            <a:pPr lvl="1"/>
            <a:r>
              <a:rPr lang="en-US" altLang="en-US" sz="3200" dirty="0">
                <a:solidFill>
                  <a:prstClr val="black"/>
                </a:solidFill>
                <a:latin typeface="Arial" panose="020B0604020202020204" pitchFamily="34" charset="0"/>
                <a:cs typeface="Arial" panose="020B0604020202020204" pitchFamily="34" charset="0"/>
              </a:rPr>
              <a:t>Data Validation</a:t>
            </a:r>
          </a:p>
          <a:p>
            <a:pPr lvl="1"/>
            <a:r>
              <a:rPr lang="en-US" altLang="en-US" sz="3200" dirty="0">
                <a:solidFill>
                  <a:prstClr val="black"/>
                </a:solidFill>
                <a:latin typeface="Arial" panose="020B0604020202020204" pitchFamily="34" charset="0"/>
                <a:cs typeface="Arial" panose="020B0604020202020204" pitchFamily="34" charset="0"/>
              </a:rPr>
              <a:t>Organizing the data</a:t>
            </a:r>
          </a:p>
          <a:p>
            <a:pPr lvl="1"/>
            <a:r>
              <a:rPr lang="en-US" altLang="en-US" sz="3200" dirty="0">
                <a:solidFill>
                  <a:prstClr val="black"/>
                </a:solidFill>
                <a:latin typeface="Arial" panose="020B0604020202020204" pitchFamily="34" charset="0"/>
                <a:cs typeface="Arial" panose="020B0604020202020204" pitchFamily="34" charset="0"/>
              </a:rPr>
              <a:t>Interpreting the data</a:t>
            </a:r>
          </a:p>
          <a:p>
            <a:pPr lvl="1"/>
            <a:r>
              <a:rPr lang="en-US" altLang="en-US" sz="3200" dirty="0">
                <a:solidFill>
                  <a:prstClr val="black"/>
                </a:solidFill>
                <a:latin typeface="Arial" panose="020B0604020202020204" pitchFamily="34" charset="0"/>
                <a:cs typeface="Arial" panose="020B0604020202020204" pitchFamily="34" charset="0"/>
              </a:rPr>
              <a:t>Documenting the data</a:t>
            </a:r>
          </a:p>
          <a:p>
            <a:pPr marL="334094" lvl="0" indent="-334094" defTabSz="890918" fontAlgn="base">
              <a:lnSpc>
                <a:spcPct val="100000"/>
              </a:lnSpc>
              <a:spcBef>
                <a:spcPct val="20000"/>
              </a:spcBef>
              <a:spcAft>
                <a:spcPct val="0"/>
              </a:spcAft>
            </a:pPr>
            <a:endParaRPr lang="en-US" b="1" dirty="0" smtClean="0">
              <a:solidFill>
                <a:prstClr val="black"/>
              </a:solidFill>
              <a:latin typeface="Arial" panose="020B0604020202020204" pitchFamily="34" charset="0"/>
              <a:cs typeface="Arial" panose="020B0604020202020204" pitchFamily="34" charset="0"/>
            </a:endParaRPr>
          </a:p>
          <a:p>
            <a:endParaRPr lang="en-US" sz="3200" dirty="0"/>
          </a:p>
        </p:txBody>
      </p:sp>
    </p:spTree>
    <p:extLst>
      <p:ext uri="{BB962C8B-B14F-4D97-AF65-F5344CB8AC3E}">
        <p14:creationId xmlns:p14="http://schemas.microsoft.com/office/powerpoint/2010/main" val="3810466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185531"/>
            <a:ext cx="10515600" cy="1219200"/>
          </a:xfrm>
        </p:spPr>
        <p:txBody>
          <a:bodyPr>
            <a:normAutofit fontScale="90000"/>
          </a:bodyPr>
          <a:lstStyle/>
          <a:p>
            <a:r>
              <a:rPr lang="en-US" altLang="en-US" dirty="0" smtClean="0"/>
              <a:t>    </a:t>
            </a:r>
            <a:br>
              <a:rPr lang="en-US" altLang="en-US" dirty="0" smtClean="0"/>
            </a:br>
            <a:r>
              <a:rPr lang="en-US" altLang="en-US" b="1" dirty="0" smtClean="0">
                <a:latin typeface="Arial" panose="020B0604020202020204" pitchFamily="34" charset="0"/>
                <a:cs typeface="Arial" panose="020B0604020202020204" pitchFamily="34" charset="0"/>
              </a:rPr>
              <a:t>I. </a:t>
            </a:r>
            <a:r>
              <a:rPr lang="en-US" altLang="en-US" sz="4900" b="1" dirty="0" smtClean="0">
                <a:latin typeface="Arial" panose="020B0604020202020204" pitchFamily="34" charset="0"/>
                <a:cs typeface="Arial" panose="020B0604020202020204" pitchFamily="34" charset="0"/>
              </a:rPr>
              <a:t>Data Collection Methods</a:t>
            </a:r>
            <a:endParaRPr lang="en-US" altLang="en-US" b="1" dirty="0" smtClean="0">
              <a:latin typeface="Arial" panose="020B0604020202020204" pitchFamily="34" charset="0"/>
              <a:cs typeface="Arial" panose="020B0604020202020204" pitchFamily="34" charset="0"/>
            </a:endParaRPr>
          </a:p>
        </p:txBody>
      </p:sp>
      <p:sp>
        <p:nvSpPr>
          <p:cNvPr id="27651" name="Rectangle 3"/>
          <p:cNvSpPr>
            <a:spLocks noGrp="1" noChangeArrowheads="1"/>
          </p:cNvSpPr>
          <p:nvPr>
            <p:ph idx="1"/>
          </p:nvPr>
        </p:nvSpPr>
        <p:spPr>
          <a:xfrm>
            <a:off x="980661" y="1600201"/>
            <a:ext cx="10045147" cy="4525963"/>
          </a:xfrm>
        </p:spPr>
        <p:txBody>
          <a:bodyPr>
            <a:normAutofit/>
          </a:bodyPr>
          <a:lstStyle/>
          <a:p>
            <a:pPr marL="0" indent="0">
              <a:lnSpc>
                <a:spcPct val="90000"/>
              </a:lnSpc>
              <a:buNone/>
            </a:pPr>
            <a:r>
              <a:rPr lang="en-US" altLang="en-US" sz="3200" dirty="0" smtClean="0">
                <a:latin typeface="Arial" panose="020B0604020202020204" pitchFamily="34" charset="0"/>
                <a:cs typeface="Arial" panose="020B0604020202020204" pitchFamily="34" charset="0"/>
              </a:rPr>
              <a:t>Data collection methods include;</a:t>
            </a:r>
          </a:p>
          <a:p>
            <a:pPr>
              <a:lnSpc>
                <a:spcPct val="90000"/>
              </a:lnSpc>
            </a:pPr>
            <a:r>
              <a:rPr lang="en-US" altLang="en-US" sz="3200" b="1" dirty="0" smtClean="0">
                <a:latin typeface="Arial" panose="020B0604020202020204" pitchFamily="34" charset="0"/>
                <a:cs typeface="Arial" panose="020B0604020202020204" pitchFamily="34" charset="0"/>
              </a:rPr>
              <a:t>General Observation</a:t>
            </a:r>
            <a:r>
              <a:rPr lang="en-US" altLang="en-US" sz="3200" dirty="0" smtClean="0">
                <a:latin typeface="Arial" panose="020B0604020202020204" pitchFamily="34" charset="0"/>
                <a:cs typeface="Arial" panose="020B0604020202020204" pitchFamily="34" charset="0"/>
              </a:rPr>
              <a:t>-uses all senses (where applicable), and general </a:t>
            </a:r>
            <a:r>
              <a:rPr lang="en-US" altLang="en-US" sz="3200" dirty="0">
                <a:latin typeface="Arial" panose="020B0604020202020204" pitchFamily="34" charset="0"/>
                <a:cs typeface="Arial" panose="020B0604020202020204" pitchFamily="34" charset="0"/>
              </a:rPr>
              <a:t>presentation of </a:t>
            </a:r>
            <a:r>
              <a:rPr lang="en-US" altLang="en-US" sz="3200" dirty="0" smtClean="0">
                <a:latin typeface="Arial" panose="020B0604020202020204" pitchFamily="34" charset="0"/>
                <a:cs typeface="Arial" panose="020B0604020202020204" pitchFamily="34" charset="0"/>
              </a:rPr>
              <a:t>the patient</a:t>
            </a:r>
            <a:endParaRPr lang="en-US" altLang="en-US" sz="3200" dirty="0">
              <a:latin typeface="Arial" panose="020B0604020202020204" pitchFamily="34" charset="0"/>
              <a:cs typeface="Arial" panose="020B0604020202020204" pitchFamily="34" charset="0"/>
            </a:endParaRPr>
          </a:p>
          <a:p>
            <a:pPr>
              <a:lnSpc>
                <a:spcPct val="90000"/>
              </a:lnSpc>
            </a:pPr>
            <a:r>
              <a:rPr lang="en-US" altLang="en-US" sz="3200" b="1" dirty="0">
                <a:latin typeface="Arial" panose="020B0604020202020204" pitchFamily="34" charset="0"/>
                <a:cs typeface="Arial" panose="020B0604020202020204" pitchFamily="34" charset="0"/>
              </a:rPr>
              <a:t>Interview</a:t>
            </a:r>
            <a:r>
              <a:rPr lang="en-US" altLang="en-US" sz="3200" dirty="0">
                <a:latin typeface="Arial" panose="020B0604020202020204" pitchFamily="34" charset="0"/>
                <a:cs typeface="Arial" panose="020B0604020202020204" pitchFamily="34" charset="0"/>
              </a:rPr>
              <a:t>- </a:t>
            </a:r>
            <a:r>
              <a:rPr lang="en-US" altLang="en-US" sz="3200" dirty="0" smtClean="0">
                <a:latin typeface="Arial" panose="020B0604020202020204" pitchFamily="34" charset="0"/>
                <a:cs typeface="Arial" panose="020B0604020202020204" pitchFamily="34" charset="0"/>
              </a:rPr>
              <a:t>involves </a:t>
            </a:r>
            <a:r>
              <a:rPr lang="en-US" altLang="en-US" sz="3200" dirty="0">
                <a:latin typeface="Arial" panose="020B0604020202020204" pitchFamily="34" charset="0"/>
                <a:cs typeface="Arial" panose="020B0604020202020204" pitchFamily="34" charset="0"/>
              </a:rPr>
              <a:t>good communication </a:t>
            </a:r>
            <a:r>
              <a:rPr lang="en-US" altLang="en-US" sz="3200" dirty="0" smtClean="0">
                <a:latin typeface="Arial" panose="020B0604020202020204" pitchFamily="34" charset="0"/>
                <a:cs typeface="Arial" panose="020B0604020202020204" pitchFamily="34" charset="0"/>
              </a:rPr>
              <a:t>skills and the types </a:t>
            </a:r>
            <a:r>
              <a:rPr lang="en-US" altLang="en-US" sz="3200" dirty="0">
                <a:latin typeface="Arial" panose="020B0604020202020204" pitchFamily="34" charset="0"/>
                <a:cs typeface="Arial" panose="020B0604020202020204" pitchFamily="34" charset="0"/>
              </a:rPr>
              <a:t>of </a:t>
            </a:r>
            <a:r>
              <a:rPr lang="en-US" altLang="en-US" sz="3200" dirty="0" smtClean="0">
                <a:latin typeface="Arial" panose="020B0604020202020204" pitchFamily="34" charset="0"/>
                <a:cs typeface="Arial" panose="020B0604020202020204" pitchFamily="34" charset="0"/>
              </a:rPr>
              <a:t>questions used </a:t>
            </a:r>
            <a:r>
              <a:rPr lang="en-US" altLang="en-US" sz="3200" dirty="0" err="1" smtClean="0">
                <a:latin typeface="Arial" panose="020B0604020202020204" pitchFamily="34" charset="0"/>
                <a:cs typeface="Arial" panose="020B0604020202020204" pitchFamily="34" charset="0"/>
              </a:rPr>
              <a:t>i.e</a:t>
            </a:r>
            <a:r>
              <a:rPr lang="en-US" altLang="en-US" sz="3200" dirty="0" smtClean="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open/closed</a:t>
            </a:r>
          </a:p>
          <a:p>
            <a:pPr>
              <a:lnSpc>
                <a:spcPct val="90000"/>
              </a:lnSpc>
            </a:pPr>
            <a:r>
              <a:rPr lang="en-US" altLang="en-US" sz="3200" b="1" dirty="0">
                <a:latin typeface="Arial" panose="020B0604020202020204" pitchFamily="34" charset="0"/>
                <a:cs typeface="Arial" panose="020B0604020202020204" pitchFamily="34" charset="0"/>
              </a:rPr>
              <a:t>Physical </a:t>
            </a:r>
            <a:r>
              <a:rPr lang="en-US" altLang="en-US" sz="3200" b="1" dirty="0" smtClean="0">
                <a:latin typeface="Arial" panose="020B0604020202020204" pitchFamily="34" charset="0"/>
                <a:cs typeface="Arial" panose="020B0604020202020204" pitchFamily="34" charset="0"/>
              </a:rPr>
              <a:t>Examination</a:t>
            </a:r>
            <a:r>
              <a:rPr lang="en-US" altLang="en-US" sz="3200" dirty="0" smtClean="0">
                <a:latin typeface="Arial" panose="020B0604020202020204" pitchFamily="34" charset="0"/>
                <a:cs typeface="Arial" panose="020B0604020202020204" pitchFamily="34" charset="0"/>
              </a:rPr>
              <a:t>; inspection, palpation</a:t>
            </a:r>
            <a:r>
              <a:rPr lang="en-US" altLang="en-US" sz="3200" dirty="0">
                <a:latin typeface="Arial" panose="020B0604020202020204" pitchFamily="34" charset="0"/>
                <a:cs typeface="Arial" panose="020B0604020202020204" pitchFamily="34" charset="0"/>
              </a:rPr>
              <a:t>, percussion and </a:t>
            </a:r>
            <a:r>
              <a:rPr lang="en-US" altLang="en-US" sz="3200" dirty="0" smtClean="0">
                <a:latin typeface="Arial" panose="020B0604020202020204" pitchFamily="34" charset="0"/>
                <a:cs typeface="Arial" panose="020B0604020202020204" pitchFamily="34" charset="0"/>
              </a:rPr>
              <a:t>auscultation</a:t>
            </a:r>
          </a:p>
          <a:p>
            <a:pPr>
              <a:lnSpc>
                <a:spcPct val="90000"/>
              </a:lnSpc>
            </a:pPr>
            <a:r>
              <a:rPr lang="en-US" altLang="en-US" sz="3200" b="1" dirty="0" smtClean="0">
                <a:latin typeface="Arial" panose="020B0604020202020204" pitchFamily="34" charset="0"/>
                <a:cs typeface="Arial" panose="020B0604020202020204" pitchFamily="34" charset="0"/>
              </a:rPr>
              <a:t>Investigations</a:t>
            </a:r>
            <a:r>
              <a:rPr lang="en-US" altLang="en-US" sz="3200" dirty="0" smtClean="0">
                <a:latin typeface="Arial" panose="020B0604020202020204" pitchFamily="34" charset="0"/>
                <a:cs typeface="Arial" panose="020B0604020202020204" pitchFamily="34" charset="0"/>
              </a:rPr>
              <a:t>; laboratory, radiological, </a:t>
            </a:r>
            <a:r>
              <a:rPr lang="en-US" altLang="en-US" sz="3200" dirty="0" err="1" smtClean="0">
                <a:latin typeface="Arial" panose="020B0604020202020204" pitchFamily="34" charset="0"/>
                <a:cs typeface="Arial" panose="020B0604020202020204" pitchFamily="34" charset="0"/>
              </a:rPr>
              <a:t>etc</a:t>
            </a:r>
            <a:r>
              <a:rPr lang="en-US" altLang="en-US" sz="3200" dirty="0" smtClean="0">
                <a:latin typeface="Arial" panose="020B0604020202020204" pitchFamily="34" charset="0"/>
                <a:cs typeface="Arial" panose="020B0604020202020204" pitchFamily="34" charset="0"/>
              </a:rPr>
              <a:t> </a:t>
            </a:r>
            <a:endParaRPr lang="en-US" altLang="en-US" sz="3200" dirty="0">
              <a:latin typeface="Arial" panose="020B0604020202020204" pitchFamily="34" charset="0"/>
              <a:cs typeface="Arial" panose="020B0604020202020204" pitchFamily="34" charset="0"/>
            </a:endParaRPr>
          </a:p>
          <a:p>
            <a:pPr lvl="1">
              <a:lnSpc>
                <a:spcPct val="90000"/>
              </a:lnSpc>
              <a:buFont typeface="Wingdings" panose="05000000000000000000" pitchFamily="2" charset="2"/>
              <a:buNone/>
            </a:pPr>
            <a:endParaRPr lang="en-US" altLang="en-US" sz="3300" dirty="0"/>
          </a:p>
          <a:p>
            <a:pPr>
              <a:lnSpc>
                <a:spcPct val="90000"/>
              </a:lnSpc>
            </a:pPr>
            <a:endParaRPr lang="en-US" altLang="en-US" sz="2600" dirty="0"/>
          </a:p>
        </p:txBody>
      </p:sp>
    </p:spTree>
    <p:extLst>
      <p:ext uri="{BB962C8B-B14F-4D97-AF65-F5344CB8AC3E}">
        <p14:creationId xmlns:p14="http://schemas.microsoft.com/office/powerpoint/2010/main" val="1403974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38200" y="198784"/>
            <a:ext cx="10515600" cy="1258956"/>
          </a:xfrm>
        </p:spPr>
        <p:txBody>
          <a:bodyPr>
            <a:normAutofit/>
          </a:bodyPr>
          <a:lstStyle/>
          <a:p>
            <a:r>
              <a:rPr lang="en-GB" altLang="en-US" b="1" dirty="0" smtClean="0">
                <a:latin typeface="Arial" panose="020B0604020202020204" pitchFamily="34" charset="0"/>
                <a:cs typeface="Arial" panose="020B0604020202020204" pitchFamily="34" charset="0"/>
              </a:rPr>
              <a:t>Method/ skills of data collection</a:t>
            </a:r>
          </a:p>
        </p:txBody>
      </p:sp>
      <p:sp>
        <p:nvSpPr>
          <p:cNvPr id="31747" name="Content Placeholder 2"/>
          <p:cNvSpPr>
            <a:spLocks noGrp="1"/>
          </p:cNvSpPr>
          <p:nvPr>
            <p:ph idx="1"/>
          </p:nvPr>
        </p:nvSpPr>
        <p:spPr>
          <a:xfrm>
            <a:off x="838200" y="1654629"/>
            <a:ext cx="10515600" cy="4522334"/>
          </a:xfrm>
        </p:spPr>
        <p:txBody>
          <a:bodyPr>
            <a:normAutofit/>
          </a:bodyPr>
          <a:lstStyle/>
          <a:p>
            <a:r>
              <a:rPr lang="en-GB" altLang="en-US" sz="3200" dirty="0" smtClean="0">
                <a:latin typeface="Arial" panose="020B0604020202020204" pitchFamily="34" charset="0"/>
                <a:cs typeface="Arial" panose="020B0604020202020204" pitchFamily="34" charset="0"/>
              </a:rPr>
              <a:t>Asking the right (relevant) questions for the situation/ condition</a:t>
            </a:r>
          </a:p>
          <a:p>
            <a:r>
              <a:rPr lang="en-GB" altLang="en-US" sz="3200" dirty="0" smtClean="0">
                <a:latin typeface="Arial" panose="020B0604020202020204" pitchFamily="34" charset="0"/>
                <a:cs typeface="Arial" panose="020B0604020202020204" pitchFamily="34" charset="0"/>
              </a:rPr>
              <a:t>This helps to collect good data from the patients/clients</a:t>
            </a:r>
          </a:p>
          <a:p>
            <a:r>
              <a:rPr lang="en-GB" altLang="en-US" sz="3200" dirty="0" smtClean="0">
                <a:latin typeface="Arial" panose="020B0604020202020204" pitchFamily="34" charset="0"/>
                <a:cs typeface="Arial" panose="020B0604020202020204" pitchFamily="34" charset="0"/>
              </a:rPr>
              <a:t>Closed </a:t>
            </a:r>
            <a:r>
              <a:rPr lang="en-GB" altLang="en-US" sz="3200" dirty="0" err="1" smtClean="0">
                <a:latin typeface="Arial" panose="020B0604020202020204" pitchFamily="34" charset="0"/>
                <a:cs typeface="Arial" panose="020B0604020202020204" pitchFamily="34" charset="0"/>
              </a:rPr>
              <a:t>vs</a:t>
            </a:r>
            <a:r>
              <a:rPr lang="en-GB" altLang="en-US" sz="3200" dirty="0" smtClean="0">
                <a:latin typeface="Arial" panose="020B0604020202020204" pitchFamily="34" charset="0"/>
                <a:cs typeface="Arial" panose="020B0604020202020204" pitchFamily="34" charset="0"/>
              </a:rPr>
              <a:t> open ended questions (yes/no); How, where, when, which part/area, what precedes the pain). Bio-data; calls for nurse-patient interaction and conversation.</a:t>
            </a:r>
          </a:p>
          <a:p>
            <a:r>
              <a:rPr lang="en-GB" altLang="en-US" sz="3200" dirty="0" smtClean="0">
                <a:latin typeface="Arial" panose="020B0604020202020204" pitchFamily="34" charset="0"/>
                <a:cs typeface="Arial" panose="020B0604020202020204" pitchFamily="34" charset="0"/>
              </a:rPr>
              <a:t>Avoid judgemental or biased questioning; leading, loaded questions</a:t>
            </a:r>
            <a:r>
              <a:rPr lang="en-GB" altLang="en-US"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53208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Autofit/>
          </a:bodyPr>
          <a:lstStyle/>
          <a:p>
            <a:r>
              <a:rPr lang="en-GB" altLang="en-US" sz="4800" b="1" dirty="0">
                <a:solidFill>
                  <a:prstClr val="black"/>
                </a:solidFill>
                <a:latin typeface="Arial" panose="020B0604020202020204" pitchFamily="34" charset="0"/>
                <a:cs typeface="Arial" panose="020B0604020202020204" pitchFamily="34" charset="0"/>
              </a:rPr>
              <a:t>Method/ skills of data </a:t>
            </a:r>
            <a:r>
              <a:rPr lang="en-GB" altLang="en-US" sz="4800" b="1" dirty="0" smtClean="0">
                <a:solidFill>
                  <a:prstClr val="black"/>
                </a:solidFill>
                <a:latin typeface="Arial" panose="020B0604020202020204" pitchFamily="34" charset="0"/>
                <a:cs typeface="Arial" panose="020B0604020202020204" pitchFamily="34" charset="0"/>
              </a:rPr>
              <a:t>collection…..</a:t>
            </a:r>
            <a:endParaRPr lang="en-GB" altLang="en-US" sz="4800" dirty="0" smtClean="0"/>
          </a:p>
        </p:txBody>
      </p:sp>
      <p:sp>
        <p:nvSpPr>
          <p:cNvPr id="32771" name="Content Placeholder 2"/>
          <p:cNvSpPr>
            <a:spLocks noGrp="1"/>
          </p:cNvSpPr>
          <p:nvPr>
            <p:ph idx="1"/>
          </p:nvPr>
        </p:nvSpPr>
        <p:spPr>
          <a:xfrm>
            <a:off x="838200" y="1690688"/>
            <a:ext cx="10515600" cy="4486275"/>
          </a:xfrm>
        </p:spPr>
        <p:txBody>
          <a:bodyPr>
            <a:normAutofit fontScale="92500" lnSpcReduction="20000"/>
          </a:bodyPr>
          <a:lstStyle/>
          <a:p>
            <a:pPr marL="0" lvl="0" indent="0">
              <a:buNone/>
            </a:pPr>
            <a:r>
              <a:rPr lang="en-GB" altLang="en-US" sz="3000" b="1" dirty="0">
                <a:solidFill>
                  <a:prstClr val="black"/>
                </a:solidFill>
                <a:latin typeface="Arial" panose="020B0604020202020204" pitchFamily="34" charset="0"/>
                <a:cs typeface="Arial" panose="020B0604020202020204" pitchFamily="34" charset="0"/>
              </a:rPr>
              <a:t>Example;</a:t>
            </a:r>
            <a:r>
              <a:rPr lang="en-GB" altLang="en-US" sz="2600" dirty="0">
                <a:solidFill>
                  <a:prstClr val="black"/>
                </a:solidFill>
                <a:latin typeface="Arial" panose="020B0604020202020204" pitchFamily="34" charset="0"/>
                <a:cs typeface="Arial" panose="020B0604020202020204" pitchFamily="34" charset="0"/>
              </a:rPr>
              <a:t> </a:t>
            </a:r>
            <a:endParaRPr lang="en-GB" altLang="en-US" sz="2600" dirty="0" smtClean="0">
              <a:solidFill>
                <a:prstClr val="black"/>
              </a:solidFill>
              <a:latin typeface="Arial" panose="020B0604020202020204" pitchFamily="34" charset="0"/>
              <a:cs typeface="Arial" panose="020B0604020202020204" pitchFamily="34" charset="0"/>
            </a:endParaRPr>
          </a:p>
          <a:p>
            <a:pPr lvl="0"/>
            <a:r>
              <a:rPr lang="en-GB" altLang="en-US" dirty="0" smtClean="0">
                <a:solidFill>
                  <a:prstClr val="black"/>
                </a:solidFill>
                <a:latin typeface="Arial" panose="020B0604020202020204" pitchFamily="34" charset="0"/>
                <a:cs typeface="Arial" panose="020B0604020202020204" pitchFamily="34" charset="0"/>
              </a:rPr>
              <a:t>In a prenatal clinic during history taking, you </a:t>
            </a:r>
            <a:r>
              <a:rPr lang="en-GB" altLang="en-US" dirty="0">
                <a:solidFill>
                  <a:prstClr val="black"/>
                </a:solidFill>
                <a:latin typeface="Arial" panose="020B0604020202020204" pitchFamily="34" charset="0"/>
                <a:cs typeface="Arial" panose="020B0604020202020204" pitchFamily="34" charset="0"/>
              </a:rPr>
              <a:t>can ask a mother, have you </a:t>
            </a:r>
            <a:r>
              <a:rPr lang="en-GB" altLang="en-US" b="1" dirty="0">
                <a:solidFill>
                  <a:prstClr val="black"/>
                </a:solidFill>
                <a:latin typeface="Arial" panose="020B0604020202020204" pitchFamily="34" charset="0"/>
                <a:cs typeface="Arial" panose="020B0604020202020204" pitchFamily="34" charset="0"/>
              </a:rPr>
              <a:t>lost</a:t>
            </a:r>
            <a:r>
              <a:rPr lang="en-GB" altLang="en-US" dirty="0">
                <a:solidFill>
                  <a:prstClr val="black"/>
                </a:solidFill>
                <a:latin typeface="Arial" panose="020B0604020202020204" pitchFamily="34" charset="0"/>
                <a:cs typeface="Arial" panose="020B0604020202020204" pitchFamily="34" charset="0"/>
              </a:rPr>
              <a:t> any </a:t>
            </a:r>
            <a:r>
              <a:rPr lang="en-GB" altLang="en-US" dirty="0" smtClean="0">
                <a:solidFill>
                  <a:prstClr val="black"/>
                </a:solidFill>
                <a:latin typeface="Arial" panose="020B0604020202020204" pitchFamily="34" charset="0"/>
                <a:cs typeface="Arial" panose="020B0604020202020204" pitchFamily="34" charset="0"/>
              </a:rPr>
              <a:t>pregnancy </a:t>
            </a:r>
            <a:r>
              <a:rPr lang="en-GB" altLang="en-US" dirty="0">
                <a:solidFill>
                  <a:prstClr val="black"/>
                </a:solidFill>
                <a:latin typeface="Arial" panose="020B0604020202020204" pitchFamily="34" charset="0"/>
                <a:cs typeface="Arial" panose="020B0604020202020204" pitchFamily="34" charset="0"/>
              </a:rPr>
              <a:t>before? Instead of “have had </a:t>
            </a:r>
            <a:r>
              <a:rPr lang="en-GB" altLang="en-US" b="1" i="1" dirty="0">
                <a:solidFill>
                  <a:prstClr val="black"/>
                </a:solidFill>
                <a:latin typeface="Arial" panose="020B0604020202020204" pitchFamily="34" charset="0"/>
                <a:cs typeface="Arial" panose="020B0604020202020204" pitchFamily="34" charset="0"/>
              </a:rPr>
              <a:t>any abortion </a:t>
            </a:r>
            <a:r>
              <a:rPr lang="en-GB" altLang="en-US" dirty="0">
                <a:solidFill>
                  <a:prstClr val="black"/>
                </a:solidFill>
                <a:latin typeface="Arial" panose="020B0604020202020204" pitchFamily="34" charset="0"/>
                <a:cs typeface="Arial" panose="020B0604020202020204" pitchFamily="34" charset="0"/>
              </a:rPr>
              <a:t>before”? The </a:t>
            </a:r>
            <a:r>
              <a:rPr lang="en-GB" altLang="en-US" b="1" dirty="0">
                <a:solidFill>
                  <a:prstClr val="black"/>
                </a:solidFill>
                <a:latin typeface="Arial" panose="020B0604020202020204" pitchFamily="34" charset="0"/>
                <a:cs typeface="Arial" panose="020B0604020202020204" pitchFamily="34" charset="0"/>
              </a:rPr>
              <a:t>last </a:t>
            </a:r>
            <a:r>
              <a:rPr lang="en-GB" altLang="en-US" dirty="0">
                <a:solidFill>
                  <a:prstClr val="black"/>
                </a:solidFill>
                <a:latin typeface="Arial" panose="020B0604020202020204" pitchFamily="34" charset="0"/>
                <a:cs typeface="Arial" panose="020B0604020202020204" pitchFamily="34" charset="0"/>
              </a:rPr>
              <a:t>question may be provoking and </a:t>
            </a:r>
            <a:r>
              <a:rPr lang="en-GB" altLang="en-US" i="1" dirty="0">
                <a:solidFill>
                  <a:prstClr val="black"/>
                </a:solidFill>
                <a:latin typeface="Arial" panose="020B0604020202020204" pitchFamily="34" charset="0"/>
                <a:cs typeface="Arial" panose="020B0604020202020204" pitchFamily="34" charset="0"/>
              </a:rPr>
              <a:t>loaded </a:t>
            </a:r>
            <a:r>
              <a:rPr lang="en-GB" altLang="en-US" i="1" dirty="0" smtClean="0">
                <a:solidFill>
                  <a:prstClr val="black"/>
                </a:solidFill>
                <a:latin typeface="Arial" panose="020B0604020202020204" pitchFamily="34" charset="0"/>
                <a:cs typeface="Arial" panose="020B0604020202020204" pitchFamily="34" charset="0"/>
              </a:rPr>
              <a:t>since it is liable to misinterpretations by clients because </a:t>
            </a:r>
            <a:r>
              <a:rPr lang="en-GB" altLang="en-US" dirty="0" smtClean="0">
                <a:solidFill>
                  <a:prstClr val="black"/>
                </a:solidFill>
                <a:latin typeface="Arial" panose="020B0604020202020204" pitchFamily="34" charset="0"/>
                <a:cs typeface="Arial" panose="020B0604020202020204" pitchFamily="34" charset="0"/>
              </a:rPr>
              <a:t>the </a:t>
            </a:r>
            <a:r>
              <a:rPr lang="en-GB" altLang="en-US" dirty="0">
                <a:solidFill>
                  <a:prstClr val="black"/>
                </a:solidFill>
                <a:latin typeface="Arial" panose="020B0604020202020204" pitchFamily="34" charset="0"/>
                <a:cs typeface="Arial" panose="020B0604020202020204" pitchFamily="34" charset="0"/>
              </a:rPr>
              <a:t>term </a:t>
            </a:r>
            <a:r>
              <a:rPr lang="en-GB" altLang="en-US" b="1" dirty="0">
                <a:solidFill>
                  <a:prstClr val="black"/>
                </a:solidFill>
                <a:latin typeface="Arial" panose="020B0604020202020204" pitchFamily="34" charset="0"/>
                <a:cs typeface="Arial" panose="020B0604020202020204" pitchFamily="34" charset="0"/>
              </a:rPr>
              <a:t>abortion </a:t>
            </a:r>
            <a:r>
              <a:rPr lang="en-GB" altLang="en-US" dirty="0">
                <a:solidFill>
                  <a:prstClr val="black"/>
                </a:solidFill>
                <a:latin typeface="Arial" panose="020B0604020202020204" pitchFamily="34" charset="0"/>
                <a:cs typeface="Arial" panose="020B0604020202020204" pitchFamily="34" charset="0"/>
              </a:rPr>
              <a:t>is perceived by most of non medics as criminal </a:t>
            </a:r>
            <a:r>
              <a:rPr lang="en-GB" altLang="en-US" dirty="0" smtClean="0">
                <a:solidFill>
                  <a:prstClr val="black"/>
                </a:solidFill>
                <a:latin typeface="Arial" panose="020B0604020202020204" pitchFamily="34" charset="0"/>
                <a:cs typeface="Arial" panose="020B0604020202020204" pitchFamily="34" charset="0"/>
              </a:rPr>
              <a:t>loss of pregnancy</a:t>
            </a:r>
            <a:r>
              <a:rPr lang="en-GB" altLang="en-US" sz="3000" dirty="0" smtClean="0">
                <a:solidFill>
                  <a:prstClr val="black"/>
                </a:solidFill>
                <a:latin typeface="Arial" panose="020B0604020202020204" pitchFamily="34" charset="0"/>
                <a:cs typeface="Arial" panose="020B0604020202020204" pitchFamily="34" charset="0"/>
              </a:rPr>
              <a:t>.</a:t>
            </a:r>
            <a:endParaRPr lang="en-GB" altLang="en-US" sz="3000" dirty="0">
              <a:solidFill>
                <a:prstClr val="black"/>
              </a:solidFill>
              <a:latin typeface="Arial" panose="020B0604020202020204" pitchFamily="34" charset="0"/>
              <a:cs typeface="Arial" panose="020B0604020202020204" pitchFamily="34" charset="0"/>
            </a:endParaRPr>
          </a:p>
          <a:p>
            <a:pPr lvl="0"/>
            <a:r>
              <a:rPr lang="en-GB" altLang="en-US" sz="3000" b="1" dirty="0" smtClean="0">
                <a:solidFill>
                  <a:prstClr val="black"/>
                </a:solidFill>
                <a:latin typeface="Arial" panose="020B0604020202020204" pitchFamily="34" charset="0"/>
                <a:cs typeface="Arial" panose="020B0604020202020204" pitchFamily="34" charset="0"/>
              </a:rPr>
              <a:t>During nurse-client interactions and questioning;</a:t>
            </a:r>
            <a:endParaRPr lang="en-GB" altLang="en-US" sz="30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altLang="en-US" dirty="0" smtClean="0">
                <a:latin typeface="Arial" panose="020B0604020202020204" pitchFamily="34" charset="0"/>
                <a:cs typeface="Arial" panose="020B0604020202020204" pitchFamily="34" charset="0"/>
              </a:rPr>
              <a:t>Observe cues and non verbal communication- tone of voice, </a:t>
            </a:r>
          </a:p>
          <a:p>
            <a:pPr>
              <a:buFont typeface="Wingdings" panose="05000000000000000000" pitchFamily="2" charset="2"/>
              <a:buChar char="Ø"/>
            </a:pPr>
            <a:r>
              <a:rPr lang="en-GB" altLang="en-US" dirty="0" smtClean="0">
                <a:latin typeface="Arial" panose="020B0604020202020204" pitchFamily="34" charset="0"/>
                <a:cs typeface="Arial" panose="020B0604020202020204" pitchFamily="34" charset="0"/>
              </a:rPr>
              <a:t>Be a good listener-paraphrase, avoid making quick judgements, or conclusions, do not rush the speaker</a:t>
            </a:r>
          </a:p>
          <a:p>
            <a:pPr>
              <a:buFont typeface="Wingdings" panose="05000000000000000000" pitchFamily="2" charset="2"/>
              <a:buChar char="Ø"/>
            </a:pPr>
            <a:r>
              <a:rPr lang="en-GB" altLang="en-US" dirty="0" smtClean="0">
                <a:latin typeface="Arial" panose="020B0604020202020204" pitchFamily="34" charset="0"/>
                <a:cs typeface="Arial" panose="020B0604020202020204" pitchFamily="34" charset="0"/>
              </a:rPr>
              <a:t>Talk less, just probe and listen as you observe non verbal communication</a:t>
            </a:r>
          </a:p>
        </p:txBody>
      </p:sp>
    </p:spTree>
    <p:extLst>
      <p:ext uri="{BB962C8B-B14F-4D97-AF65-F5344CB8AC3E}">
        <p14:creationId xmlns:p14="http://schemas.microsoft.com/office/powerpoint/2010/main" val="4027693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468"/>
            <a:ext cx="10515600" cy="1340286"/>
          </a:xfrm>
        </p:spPr>
        <p:txBody>
          <a:bodyPr>
            <a:normAutofit/>
          </a:bodyPr>
          <a:lstStyle/>
          <a:p>
            <a:pPr lvl="0"/>
            <a:r>
              <a:rPr lang="en-US" altLang="en-US" sz="4800" b="1" dirty="0">
                <a:solidFill>
                  <a:prstClr val="black"/>
                </a:solidFill>
                <a:latin typeface="Arial" panose="020B0604020202020204" pitchFamily="34" charset="0"/>
                <a:cs typeface="Arial" panose="020B0604020202020204" pitchFamily="34" charset="0"/>
              </a:rPr>
              <a:t>Types of Data</a:t>
            </a:r>
            <a:endParaRPr lang="en-US" sz="4800" dirty="0"/>
          </a:p>
        </p:txBody>
      </p:sp>
      <p:sp>
        <p:nvSpPr>
          <p:cNvPr id="3" name="Content Placeholder 2"/>
          <p:cNvSpPr>
            <a:spLocks noGrp="1"/>
          </p:cNvSpPr>
          <p:nvPr>
            <p:ph idx="1"/>
          </p:nvPr>
        </p:nvSpPr>
        <p:spPr>
          <a:xfrm>
            <a:off x="838200" y="1478071"/>
            <a:ext cx="10515600" cy="4698892"/>
          </a:xfrm>
        </p:spPr>
        <p:txBody>
          <a:bodyPr/>
          <a:lstStyle/>
          <a:p>
            <a:pPr marL="0" lvl="0" indent="0" defTabSz="890918" fontAlgn="base">
              <a:lnSpc>
                <a:spcPct val="100000"/>
              </a:lnSpc>
              <a:spcBef>
                <a:spcPct val="20000"/>
              </a:spcBef>
              <a:spcAft>
                <a:spcPct val="0"/>
              </a:spcAft>
              <a:buNone/>
            </a:pPr>
            <a:r>
              <a:rPr lang="en-US" dirty="0" smtClean="0">
                <a:solidFill>
                  <a:prstClr val="black"/>
                </a:solidFill>
                <a:latin typeface="Arial" panose="020B0604020202020204" pitchFamily="34" charset="0"/>
                <a:cs typeface="Arial" panose="020B0604020202020204" pitchFamily="34" charset="0"/>
              </a:rPr>
              <a:t>There are two types of data being considered; subjective and objective when collecting information on a person’s health.</a:t>
            </a:r>
          </a:p>
          <a:p>
            <a:pPr lvl="0" defTabSz="890918" fontAlgn="base">
              <a:lnSpc>
                <a:spcPct val="100000"/>
              </a:lnSpc>
              <a:spcBef>
                <a:spcPct val="20000"/>
              </a:spcBef>
              <a:spcAft>
                <a:spcPct val="0"/>
              </a:spcAft>
            </a:pPr>
            <a:r>
              <a:rPr lang="en-US" altLang="en-US" b="1" dirty="0" smtClean="0">
                <a:solidFill>
                  <a:prstClr val="black"/>
                </a:solidFill>
                <a:latin typeface="Arial" panose="020B0604020202020204" pitchFamily="34" charset="0"/>
                <a:cs typeface="Arial" panose="020B0604020202020204" pitchFamily="34" charset="0"/>
              </a:rPr>
              <a:t>Subjective data; </a:t>
            </a:r>
            <a:r>
              <a:rPr lang="en-US" altLang="en-US" dirty="0" smtClean="0">
                <a:solidFill>
                  <a:prstClr val="black"/>
                </a:solidFill>
                <a:latin typeface="Arial" panose="020B0604020202020204" pitchFamily="34" charset="0"/>
                <a:cs typeface="Arial" panose="020B0604020202020204" pitchFamily="34" charset="0"/>
              </a:rPr>
              <a:t>this</a:t>
            </a:r>
            <a:r>
              <a:rPr lang="en-US" altLang="en-US" b="1" dirty="0" smtClean="0">
                <a:solidFill>
                  <a:prstClr val="black"/>
                </a:solidFill>
                <a:latin typeface="Arial" panose="020B0604020202020204" pitchFamily="34" charset="0"/>
                <a:cs typeface="Arial" panose="020B0604020202020204" pitchFamily="34" charset="0"/>
              </a:rPr>
              <a:t> </a:t>
            </a:r>
            <a:r>
              <a:rPr lang="en-US" altLang="en-US" dirty="0">
                <a:solidFill>
                  <a:prstClr val="black"/>
                </a:solidFill>
                <a:latin typeface="Arial" panose="020B0604020202020204" pitchFamily="34" charset="0"/>
                <a:cs typeface="Arial" panose="020B0604020202020204" pitchFamily="34" charset="0"/>
              </a:rPr>
              <a:t>is </a:t>
            </a:r>
            <a:r>
              <a:rPr lang="en-US" dirty="0" smtClean="0">
                <a:solidFill>
                  <a:prstClr val="black"/>
                </a:solidFill>
                <a:latin typeface="Arial" panose="020B0604020202020204" pitchFamily="34" charset="0"/>
                <a:cs typeface="Arial" panose="020B0604020202020204" pitchFamily="34" charset="0"/>
              </a:rPr>
              <a:t>what </a:t>
            </a:r>
            <a:r>
              <a:rPr lang="en-US" dirty="0">
                <a:solidFill>
                  <a:prstClr val="black"/>
                </a:solidFill>
                <a:latin typeface="Arial" panose="020B0604020202020204" pitchFamily="34" charset="0"/>
                <a:cs typeface="Arial" panose="020B0604020202020204" pitchFamily="34" charset="0"/>
              </a:rPr>
              <a:t>the patient perceives as the </a:t>
            </a:r>
            <a:r>
              <a:rPr lang="en-US" dirty="0" smtClean="0">
                <a:solidFill>
                  <a:prstClr val="black"/>
                </a:solidFill>
                <a:latin typeface="Arial" panose="020B0604020202020204" pitchFamily="34" charset="0"/>
                <a:cs typeface="Arial" panose="020B0604020202020204" pitchFamily="34" charset="0"/>
              </a:rPr>
              <a:t>problem. It is the information the patient gives or explains </a:t>
            </a:r>
            <a:r>
              <a:rPr lang="en-US" altLang="en-US" dirty="0" smtClean="0">
                <a:solidFill>
                  <a:prstClr val="black"/>
                </a:solidFill>
                <a:latin typeface="Arial" panose="020B0604020202020204" pitchFamily="34" charset="0"/>
                <a:cs typeface="Arial" panose="020B0604020202020204" pitchFamily="34" charset="0"/>
              </a:rPr>
              <a:t>based </a:t>
            </a:r>
            <a:r>
              <a:rPr lang="en-US" altLang="en-US" dirty="0">
                <a:solidFill>
                  <a:prstClr val="black"/>
                </a:solidFill>
                <a:latin typeface="Arial" panose="020B0604020202020204" pitchFamily="34" charset="0"/>
                <a:cs typeface="Arial" panose="020B0604020202020204" pitchFamily="34" charset="0"/>
              </a:rPr>
              <a:t>on </a:t>
            </a:r>
            <a:r>
              <a:rPr lang="en-US" altLang="en-US" dirty="0" smtClean="0">
                <a:solidFill>
                  <a:prstClr val="black"/>
                </a:solidFill>
                <a:latin typeface="Arial" panose="020B0604020202020204" pitchFamily="34" charset="0"/>
                <a:cs typeface="Arial" panose="020B0604020202020204" pitchFamily="34" charset="0"/>
              </a:rPr>
              <a:t>his </a:t>
            </a:r>
            <a:r>
              <a:rPr lang="en-US" altLang="en-US" i="1" dirty="0" smtClean="0">
                <a:solidFill>
                  <a:prstClr val="black"/>
                </a:solidFill>
                <a:latin typeface="Arial" panose="020B0604020202020204" pitchFamily="34" charset="0"/>
                <a:cs typeface="Arial" panose="020B0604020202020204" pitchFamily="34" charset="0"/>
              </a:rPr>
              <a:t>feelings /experiences within the body</a:t>
            </a:r>
            <a:r>
              <a:rPr lang="en-US" altLang="en-US" dirty="0" smtClean="0">
                <a:solidFill>
                  <a:prstClr val="black"/>
                </a:solidFill>
                <a:latin typeface="Arial" panose="020B0604020202020204" pitchFamily="34" charset="0"/>
                <a:cs typeface="Arial" panose="020B0604020202020204" pitchFamily="34" charset="0"/>
              </a:rPr>
              <a:t> </a:t>
            </a:r>
            <a:r>
              <a:rPr lang="en-US" altLang="en-US" dirty="0">
                <a:solidFill>
                  <a:prstClr val="black"/>
                </a:solidFill>
                <a:latin typeface="Arial" panose="020B0604020202020204" pitchFamily="34" charset="0"/>
                <a:cs typeface="Arial" panose="020B0604020202020204" pitchFamily="34" charset="0"/>
              </a:rPr>
              <a:t>and can describe; </a:t>
            </a:r>
            <a:r>
              <a:rPr lang="en-US" altLang="en-US" dirty="0" smtClean="0">
                <a:solidFill>
                  <a:prstClr val="black"/>
                </a:solidFill>
                <a:latin typeface="Arial" panose="020B0604020202020204" pitchFamily="34" charset="0"/>
                <a:cs typeface="Arial" panose="020B0604020202020204" pitchFamily="34" charset="0"/>
              </a:rPr>
              <a:t>these </a:t>
            </a:r>
            <a:r>
              <a:rPr lang="en-US" altLang="en-US" dirty="0">
                <a:solidFill>
                  <a:prstClr val="black"/>
                </a:solidFill>
                <a:latin typeface="Arial" panose="020B0604020202020204" pitchFamily="34" charset="0"/>
                <a:cs typeface="Arial" panose="020B0604020202020204" pitchFamily="34" charset="0"/>
              </a:rPr>
              <a:t>are referred to as </a:t>
            </a:r>
            <a:r>
              <a:rPr lang="en-US" altLang="en-US" b="1" dirty="0">
                <a:solidFill>
                  <a:prstClr val="black"/>
                </a:solidFill>
                <a:latin typeface="Arial" panose="020B0604020202020204" pitchFamily="34" charset="0"/>
                <a:cs typeface="Arial" panose="020B0604020202020204" pitchFamily="34" charset="0"/>
              </a:rPr>
              <a:t>symptoms </a:t>
            </a:r>
            <a:r>
              <a:rPr lang="en-US" altLang="en-US" dirty="0">
                <a:solidFill>
                  <a:prstClr val="black"/>
                </a:solidFill>
                <a:latin typeface="Arial" panose="020B0604020202020204" pitchFamily="34" charset="0"/>
                <a:cs typeface="Arial" panose="020B0604020202020204" pitchFamily="34" charset="0"/>
              </a:rPr>
              <a:t>for example headache, pain</a:t>
            </a:r>
            <a:r>
              <a:rPr lang="en-GB" altLang="en-US" dirty="0">
                <a:solidFill>
                  <a:prstClr val="black"/>
                </a:solidFill>
                <a:latin typeface="Arial" panose="020B0604020202020204" pitchFamily="34" charset="0"/>
                <a:cs typeface="Arial" panose="020B0604020202020204" pitchFamily="34" charset="0"/>
              </a:rPr>
              <a:t> etc. </a:t>
            </a:r>
            <a:endParaRPr lang="en-GB" altLang="en-US" dirty="0" smtClean="0">
              <a:solidFill>
                <a:prstClr val="black"/>
              </a:solidFill>
              <a:latin typeface="Arial" panose="020B0604020202020204" pitchFamily="34" charset="0"/>
              <a:cs typeface="Arial" panose="020B0604020202020204" pitchFamily="34" charset="0"/>
            </a:endParaRPr>
          </a:p>
          <a:p>
            <a:pPr lvl="0" defTabSz="890918" fontAlgn="base">
              <a:lnSpc>
                <a:spcPct val="100000"/>
              </a:lnSpc>
              <a:spcBef>
                <a:spcPct val="20000"/>
              </a:spcBef>
              <a:spcAft>
                <a:spcPct val="0"/>
              </a:spcAft>
            </a:pPr>
            <a:r>
              <a:rPr lang="en-GB" altLang="en-US" dirty="0" smtClean="0">
                <a:solidFill>
                  <a:prstClr val="black"/>
                </a:solidFill>
                <a:latin typeface="Arial" panose="020B0604020202020204" pitchFamily="34" charset="0"/>
                <a:cs typeface="Arial" panose="020B0604020202020204" pitchFamily="34" charset="0"/>
              </a:rPr>
              <a:t>Subjective </a:t>
            </a:r>
            <a:r>
              <a:rPr lang="en-GB" altLang="en-US" dirty="0">
                <a:solidFill>
                  <a:prstClr val="black"/>
                </a:solidFill>
                <a:latin typeface="Arial" panose="020B0604020202020204" pitchFamily="34" charset="0"/>
                <a:cs typeface="Arial" panose="020B0604020202020204" pitchFamily="34" charset="0"/>
              </a:rPr>
              <a:t>data involves verbal statements from the patient or </a:t>
            </a:r>
            <a:r>
              <a:rPr lang="en-GB" altLang="en-US" dirty="0" smtClean="0">
                <a:solidFill>
                  <a:prstClr val="black"/>
                </a:solidFill>
                <a:latin typeface="Arial" panose="020B0604020202020204" pitchFamily="34" charset="0"/>
                <a:cs typeface="Arial" panose="020B0604020202020204" pitchFamily="34" charset="0"/>
              </a:rPr>
              <a:t>caregiver and these can be obtained through the nurse or the interviewer’s good communication and critical thinking skills.</a:t>
            </a:r>
            <a:endParaRPr lang="en-GB" altLang="en-US" dirty="0">
              <a:solidFill>
                <a:prstClr val="black"/>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98179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39687" y="145143"/>
            <a:ext cx="9872870" cy="1219831"/>
          </a:xfrm>
        </p:spPr>
        <p:txBody>
          <a:bodyPr/>
          <a:lstStyle/>
          <a:p>
            <a:r>
              <a:rPr lang="en-US" altLang="en-US" b="1" dirty="0" smtClean="0">
                <a:latin typeface="Arial" panose="020B0604020202020204" pitchFamily="34" charset="0"/>
                <a:cs typeface="Arial" panose="020B0604020202020204" pitchFamily="34" charset="0"/>
              </a:rPr>
              <a:t>Types of Data</a:t>
            </a:r>
          </a:p>
        </p:txBody>
      </p:sp>
      <p:sp>
        <p:nvSpPr>
          <p:cNvPr id="28675" name="Rectangle 3"/>
          <p:cNvSpPr>
            <a:spLocks noGrp="1" noChangeArrowheads="1"/>
          </p:cNvSpPr>
          <p:nvPr>
            <p:ph idx="1"/>
          </p:nvPr>
        </p:nvSpPr>
        <p:spPr>
          <a:xfrm>
            <a:off x="838200" y="1698171"/>
            <a:ext cx="10515600" cy="4478792"/>
          </a:xfrm>
        </p:spPr>
        <p:txBody>
          <a:bodyPr>
            <a:normAutofit fontScale="85000" lnSpcReduction="10000"/>
          </a:bodyPr>
          <a:lstStyle/>
          <a:p>
            <a:pPr lvl="0" defTabSz="890918" fontAlgn="base">
              <a:lnSpc>
                <a:spcPct val="100000"/>
              </a:lnSpc>
              <a:spcBef>
                <a:spcPct val="20000"/>
              </a:spcBef>
              <a:spcAft>
                <a:spcPct val="0"/>
              </a:spcAft>
            </a:pPr>
            <a:r>
              <a:rPr lang="en-US" b="1" dirty="0" smtClean="0">
                <a:solidFill>
                  <a:prstClr val="black"/>
                </a:solidFill>
                <a:latin typeface="Arial" panose="020B0604020202020204" pitchFamily="34" charset="0"/>
                <a:cs typeface="Arial" panose="020B0604020202020204" pitchFamily="34" charset="0"/>
              </a:rPr>
              <a:t>Objective data </a:t>
            </a:r>
            <a:r>
              <a:rPr lang="en-US" dirty="0" smtClean="0">
                <a:solidFill>
                  <a:prstClr val="black"/>
                </a:solidFill>
                <a:latin typeface="Arial" panose="020B0604020202020204" pitchFamily="34" charset="0"/>
                <a:cs typeface="Arial" panose="020B0604020202020204" pitchFamily="34" charset="0"/>
              </a:rPr>
              <a:t>is obtained through observations </a:t>
            </a:r>
            <a:r>
              <a:rPr lang="en-US" dirty="0">
                <a:solidFill>
                  <a:prstClr val="black"/>
                </a:solidFill>
                <a:latin typeface="Arial" panose="020B0604020202020204" pitchFamily="34" charset="0"/>
                <a:cs typeface="Arial" panose="020B0604020202020204" pitchFamily="34" charset="0"/>
              </a:rPr>
              <a:t>made by the person collecting data based on scales, profile, measures and indicators among </a:t>
            </a:r>
            <a:r>
              <a:rPr lang="en-US" dirty="0" smtClean="0">
                <a:solidFill>
                  <a:prstClr val="black"/>
                </a:solidFill>
                <a:latin typeface="Arial" panose="020B0604020202020204" pitchFamily="34" charset="0"/>
                <a:cs typeface="Arial" panose="020B0604020202020204" pitchFamily="34" charset="0"/>
              </a:rPr>
              <a:t>others.</a:t>
            </a:r>
            <a:endParaRPr lang="en-GB" altLang="en-US" b="1" dirty="0" smtClean="0">
              <a:solidFill>
                <a:prstClr val="black"/>
              </a:solidFill>
              <a:latin typeface="Arial" panose="020B0604020202020204" pitchFamily="34" charset="0"/>
              <a:cs typeface="Arial" panose="020B0604020202020204" pitchFamily="34" charset="0"/>
            </a:endParaRPr>
          </a:p>
          <a:p>
            <a:pPr lvl="0"/>
            <a:r>
              <a:rPr lang="en-GB" altLang="en-US" b="1" dirty="0" smtClean="0">
                <a:solidFill>
                  <a:prstClr val="black"/>
                </a:solidFill>
                <a:latin typeface="Arial" panose="020B0604020202020204" pitchFamily="34" charset="0"/>
                <a:cs typeface="Arial" panose="020B0604020202020204" pitchFamily="34" charset="0"/>
              </a:rPr>
              <a:t>Objective </a:t>
            </a:r>
            <a:r>
              <a:rPr lang="en-GB" altLang="en-US" b="1" dirty="0">
                <a:solidFill>
                  <a:prstClr val="black"/>
                </a:solidFill>
                <a:latin typeface="Arial" panose="020B0604020202020204" pitchFamily="34" charset="0"/>
                <a:cs typeface="Arial" panose="020B0604020202020204" pitchFamily="34" charset="0"/>
              </a:rPr>
              <a:t>data </a:t>
            </a:r>
            <a:r>
              <a:rPr lang="en-GB" altLang="en-US" dirty="0">
                <a:solidFill>
                  <a:prstClr val="black"/>
                </a:solidFill>
                <a:latin typeface="Arial" panose="020B0604020202020204" pitchFamily="34" charset="0"/>
                <a:cs typeface="Arial" panose="020B0604020202020204" pitchFamily="34" charset="0"/>
              </a:rPr>
              <a:t>is measurable, tangible data obtained from vital signs, intake and output, </a:t>
            </a:r>
            <a:r>
              <a:rPr lang="en-GB" altLang="en-US" dirty="0" smtClean="0">
                <a:solidFill>
                  <a:prstClr val="black"/>
                </a:solidFill>
                <a:latin typeface="Arial" panose="020B0604020202020204" pitchFamily="34" charset="0"/>
                <a:cs typeface="Arial" panose="020B0604020202020204" pitchFamily="34" charset="0"/>
              </a:rPr>
              <a:t>height </a:t>
            </a:r>
            <a:r>
              <a:rPr lang="en-GB" altLang="en-US" dirty="0">
                <a:solidFill>
                  <a:prstClr val="black"/>
                </a:solidFill>
                <a:latin typeface="Arial" panose="020B0604020202020204" pitchFamily="34" charset="0"/>
                <a:cs typeface="Arial" panose="020B0604020202020204" pitchFamily="34" charset="0"/>
              </a:rPr>
              <a:t>and weight, etc. </a:t>
            </a:r>
            <a:r>
              <a:rPr lang="en-GB" altLang="en-US" dirty="0" smtClean="0">
                <a:solidFill>
                  <a:prstClr val="black"/>
                </a:solidFill>
                <a:latin typeface="Arial" panose="020B0604020202020204" pitchFamily="34" charset="0"/>
                <a:cs typeface="Arial" panose="020B0604020202020204" pitchFamily="34" charset="0"/>
              </a:rPr>
              <a:t>These </a:t>
            </a:r>
            <a:r>
              <a:rPr lang="en-GB" altLang="en-US" dirty="0">
                <a:solidFill>
                  <a:prstClr val="black"/>
                </a:solidFill>
                <a:latin typeface="Arial" panose="020B0604020202020204" pitchFamily="34" charset="0"/>
                <a:cs typeface="Arial" panose="020B0604020202020204" pitchFamily="34" charset="0"/>
              </a:rPr>
              <a:t>are things the nurse </a:t>
            </a:r>
            <a:r>
              <a:rPr lang="en-GB" altLang="en-US" dirty="0" smtClean="0">
                <a:solidFill>
                  <a:prstClr val="black"/>
                </a:solidFill>
                <a:latin typeface="Arial" panose="020B0604020202020204" pitchFamily="34" charset="0"/>
                <a:cs typeface="Arial" panose="020B0604020202020204" pitchFamily="34" charset="0"/>
              </a:rPr>
              <a:t>can;</a:t>
            </a:r>
          </a:p>
          <a:p>
            <a:pPr lvl="0"/>
            <a:r>
              <a:rPr lang="en-GB" altLang="en-US" dirty="0" smtClean="0">
                <a:solidFill>
                  <a:prstClr val="black"/>
                </a:solidFill>
                <a:latin typeface="Arial" panose="020B0604020202020204" pitchFamily="34" charset="0"/>
                <a:cs typeface="Arial" panose="020B0604020202020204" pitchFamily="34" charset="0"/>
              </a:rPr>
              <a:t>see, (wound, lacerations, discharge-pus, blood, inflammation, </a:t>
            </a:r>
            <a:r>
              <a:rPr lang="en-GB" altLang="en-US" dirty="0" err="1" smtClean="0">
                <a:solidFill>
                  <a:prstClr val="black"/>
                </a:solidFill>
                <a:latin typeface="Arial" panose="020B0604020202020204" pitchFamily="34" charset="0"/>
                <a:cs typeface="Arial" panose="020B0604020202020204" pitchFamily="34" charset="0"/>
              </a:rPr>
              <a:t>etc</a:t>
            </a:r>
            <a:r>
              <a:rPr lang="en-GB" altLang="en-US" dirty="0" smtClean="0">
                <a:solidFill>
                  <a:prstClr val="black"/>
                </a:solidFill>
                <a:latin typeface="Arial" panose="020B0604020202020204" pitchFamily="34" charset="0"/>
                <a:cs typeface="Arial" panose="020B0604020202020204" pitchFamily="34" charset="0"/>
              </a:rPr>
              <a:t>)</a:t>
            </a:r>
          </a:p>
          <a:p>
            <a:pPr lvl="0"/>
            <a:r>
              <a:rPr lang="en-GB" altLang="en-US" dirty="0" smtClean="0">
                <a:solidFill>
                  <a:prstClr val="black"/>
                </a:solidFill>
                <a:latin typeface="Arial" panose="020B0604020202020204" pitchFamily="34" charset="0"/>
                <a:cs typeface="Arial" panose="020B0604020202020204" pitchFamily="34" charset="0"/>
              </a:rPr>
              <a:t>smell</a:t>
            </a:r>
            <a:r>
              <a:rPr lang="en-GB" altLang="en-US" dirty="0">
                <a:solidFill>
                  <a:prstClr val="black"/>
                </a:solidFill>
                <a:latin typeface="Arial" panose="020B0604020202020204" pitchFamily="34" charset="0"/>
                <a:cs typeface="Arial" panose="020B0604020202020204" pitchFamily="34" charset="0"/>
              </a:rPr>
              <a:t>, </a:t>
            </a:r>
            <a:r>
              <a:rPr lang="en-GB" altLang="en-US" dirty="0" smtClean="0">
                <a:solidFill>
                  <a:prstClr val="black"/>
                </a:solidFill>
                <a:latin typeface="Arial" panose="020B0604020202020204" pitchFamily="34" charset="0"/>
                <a:cs typeface="Arial" panose="020B0604020202020204" pitchFamily="34" charset="0"/>
              </a:rPr>
              <a:t>(</a:t>
            </a:r>
            <a:r>
              <a:rPr lang="en-US" altLang="en-US" dirty="0">
                <a:solidFill>
                  <a:prstClr val="black"/>
                </a:solidFill>
                <a:latin typeface="Arial" panose="020B0604020202020204" pitchFamily="34" charset="0"/>
                <a:cs typeface="Arial" panose="020B0604020202020204" pitchFamily="34" charset="0"/>
              </a:rPr>
              <a:t>odour from urine, vomiting, stool, </a:t>
            </a:r>
            <a:r>
              <a:rPr lang="en-US" altLang="en-US" dirty="0" err="1" smtClean="0">
                <a:solidFill>
                  <a:prstClr val="black"/>
                </a:solidFill>
                <a:latin typeface="Arial" panose="020B0604020202020204" pitchFamily="34" charset="0"/>
                <a:cs typeface="Arial" panose="020B0604020202020204" pitchFamily="34" charset="0"/>
              </a:rPr>
              <a:t>etc</a:t>
            </a:r>
            <a:r>
              <a:rPr lang="en-US" altLang="en-US" dirty="0" smtClean="0">
                <a:solidFill>
                  <a:prstClr val="black"/>
                </a:solidFill>
                <a:latin typeface="Arial" panose="020B0604020202020204" pitchFamily="34" charset="0"/>
                <a:cs typeface="Arial" panose="020B0604020202020204" pitchFamily="34" charset="0"/>
              </a:rPr>
              <a:t>)</a:t>
            </a:r>
          </a:p>
          <a:p>
            <a:pPr lvl="0"/>
            <a:r>
              <a:rPr lang="en-GB" altLang="en-US" dirty="0" smtClean="0">
                <a:solidFill>
                  <a:prstClr val="black"/>
                </a:solidFill>
                <a:latin typeface="Arial" panose="020B0604020202020204" pitchFamily="34" charset="0"/>
                <a:cs typeface="Arial" panose="020B0604020202020204" pitchFamily="34" charset="0"/>
              </a:rPr>
              <a:t>hear (wheezing, normal or abnormal heart sounds </a:t>
            </a:r>
            <a:r>
              <a:rPr lang="en-GB" altLang="en-US" dirty="0" err="1" smtClean="0">
                <a:solidFill>
                  <a:prstClr val="black"/>
                </a:solidFill>
                <a:latin typeface="Arial" panose="020B0604020202020204" pitchFamily="34" charset="0"/>
                <a:cs typeface="Arial" panose="020B0604020202020204" pitchFamily="34" charset="0"/>
              </a:rPr>
              <a:t>etc</a:t>
            </a:r>
            <a:r>
              <a:rPr lang="en-GB" altLang="en-US" dirty="0" smtClean="0">
                <a:solidFill>
                  <a:prstClr val="black"/>
                </a:solidFill>
                <a:latin typeface="Arial" panose="020B0604020202020204" pitchFamily="34" charset="0"/>
                <a:cs typeface="Arial" panose="020B0604020202020204" pitchFamily="34" charset="0"/>
              </a:rPr>
              <a:t>) or</a:t>
            </a:r>
          </a:p>
          <a:p>
            <a:pPr lvl="0"/>
            <a:r>
              <a:rPr lang="en-GB" altLang="en-US" dirty="0" smtClean="0">
                <a:solidFill>
                  <a:prstClr val="black"/>
                </a:solidFill>
                <a:latin typeface="Arial" panose="020B0604020202020204" pitchFamily="34" charset="0"/>
                <a:cs typeface="Arial" panose="020B0604020202020204" pitchFamily="34" charset="0"/>
              </a:rPr>
              <a:t>touch</a:t>
            </a:r>
            <a:r>
              <a:rPr lang="en-GB" altLang="en-US" dirty="0">
                <a:solidFill>
                  <a:prstClr val="black"/>
                </a:solidFill>
                <a:latin typeface="Arial" panose="020B0604020202020204" pitchFamily="34" charset="0"/>
                <a:cs typeface="Arial" panose="020B0604020202020204" pitchFamily="34" charset="0"/>
              </a:rPr>
              <a:t>/ palpate </a:t>
            </a:r>
            <a:r>
              <a:rPr lang="en-GB" altLang="en-US" dirty="0" smtClean="0">
                <a:solidFill>
                  <a:prstClr val="black"/>
                </a:solidFill>
                <a:latin typeface="Arial" panose="020B0604020202020204" pitchFamily="34" charset="0"/>
                <a:cs typeface="Arial" panose="020B0604020202020204" pitchFamily="34" charset="0"/>
              </a:rPr>
              <a:t>(to feel the presence of a mass, pain, skin temperature, </a:t>
            </a:r>
            <a:r>
              <a:rPr lang="en-GB" altLang="en-US" dirty="0" err="1" smtClean="0">
                <a:solidFill>
                  <a:prstClr val="black"/>
                </a:solidFill>
                <a:latin typeface="Arial" panose="020B0604020202020204" pitchFamily="34" charset="0"/>
                <a:cs typeface="Arial" panose="020B0604020202020204" pitchFamily="34" charset="0"/>
              </a:rPr>
              <a:t>etc</a:t>
            </a:r>
            <a:r>
              <a:rPr lang="en-GB" altLang="en-US" dirty="0" smtClean="0">
                <a:solidFill>
                  <a:prstClr val="black"/>
                </a:solidFill>
                <a:latin typeface="Arial" panose="020B0604020202020204" pitchFamily="34" charset="0"/>
                <a:cs typeface="Arial" panose="020B0604020202020204" pitchFamily="34" charset="0"/>
              </a:rPr>
              <a:t>)</a:t>
            </a:r>
          </a:p>
          <a:p>
            <a:pPr lvl="0"/>
            <a:r>
              <a:rPr lang="en-GB" altLang="en-US" dirty="0" smtClean="0">
                <a:solidFill>
                  <a:prstClr val="black"/>
                </a:solidFill>
                <a:latin typeface="Arial" panose="020B0604020202020204" pitchFamily="34" charset="0"/>
                <a:cs typeface="Arial" panose="020B0604020202020204" pitchFamily="34" charset="0"/>
              </a:rPr>
              <a:t>and measure ( weight, head/ arm circumference, fluids intake and out put).</a:t>
            </a:r>
            <a:endParaRPr lang="en-GB" altLang="en-US" dirty="0">
              <a:solidFill>
                <a:prstClr val="black"/>
              </a:solidFill>
              <a:latin typeface="Arial" panose="020B0604020202020204" pitchFamily="34" charset="0"/>
              <a:cs typeface="Arial" panose="020B0604020202020204" pitchFamily="34" charset="0"/>
            </a:endParaRPr>
          </a:p>
          <a:p>
            <a:pPr marL="0" lvl="0" indent="0">
              <a:buNone/>
            </a:pPr>
            <a:r>
              <a:rPr lang="en-US" altLang="en-US" dirty="0" smtClean="0">
                <a:solidFill>
                  <a:prstClr val="black"/>
                </a:solidFill>
                <a:latin typeface="Arial" panose="020B0604020202020204" pitchFamily="34" charset="0"/>
                <a:cs typeface="Arial" panose="020B0604020202020204" pitchFamily="34" charset="0"/>
              </a:rPr>
              <a:t>Therefore </a:t>
            </a:r>
            <a:r>
              <a:rPr lang="en-US" altLang="en-US" b="1" dirty="0" smtClean="0">
                <a:solidFill>
                  <a:prstClr val="black"/>
                </a:solidFill>
                <a:latin typeface="Arial" panose="020B0604020202020204" pitchFamily="34" charset="0"/>
                <a:cs typeface="Arial" panose="020B0604020202020204" pitchFamily="34" charset="0"/>
              </a:rPr>
              <a:t>objective</a:t>
            </a:r>
            <a:r>
              <a:rPr lang="en-US" altLang="en-US" dirty="0" smtClean="0">
                <a:solidFill>
                  <a:prstClr val="black"/>
                </a:solidFill>
                <a:latin typeface="Arial" panose="020B0604020202020204" pitchFamily="34" charset="0"/>
                <a:cs typeface="Arial" panose="020B0604020202020204" pitchFamily="34" charset="0"/>
              </a:rPr>
              <a:t> </a:t>
            </a:r>
            <a:r>
              <a:rPr lang="en-US" altLang="en-US" dirty="0">
                <a:solidFill>
                  <a:prstClr val="black"/>
                </a:solidFill>
                <a:latin typeface="Arial" panose="020B0604020202020204" pitchFamily="34" charset="0"/>
                <a:cs typeface="Arial" panose="020B0604020202020204" pitchFamily="34" charset="0"/>
              </a:rPr>
              <a:t>data are </a:t>
            </a:r>
            <a:r>
              <a:rPr lang="en-US" altLang="en-US" dirty="0" smtClean="0">
                <a:solidFill>
                  <a:prstClr val="black"/>
                </a:solidFill>
                <a:latin typeface="Arial" panose="020B0604020202020204" pitchFamily="34" charset="0"/>
                <a:cs typeface="Arial" panose="020B0604020202020204" pitchFamily="34" charset="0"/>
              </a:rPr>
              <a:t>referred to as </a:t>
            </a:r>
            <a:r>
              <a:rPr lang="en-US" altLang="en-US" b="1" dirty="0" smtClean="0">
                <a:solidFill>
                  <a:prstClr val="black"/>
                </a:solidFill>
                <a:latin typeface="Arial" panose="020B0604020202020204" pitchFamily="34" charset="0"/>
                <a:cs typeface="Arial" panose="020B0604020202020204" pitchFamily="34" charset="0"/>
              </a:rPr>
              <a:t>Signs </a:t>
            </a:r>
            <a:r>
              <a:rPr lang="en-US" altLang="en-US" dirty="0">
                <a:solidFill>
                  <a:prstClr val="black"/>
                </a:solidFill>
                <a:latin typeface="Arial" panose="020B0604020202020204" pitchFamily="34" charset="0"/>
                <a:cs typeface="Arial" panose="020B0604020202020204" pitchFamily="34" charset="0"/>
              </a:rPr>
              <a:t>for example, laceration</a:t>
            </a:r>
            <a:r>
              <a:rPr lang="en-US" altLang="en-US" dirty="0" smtClean="0">
                <a:solidFill>
                  <a:prstClr val="black"/>
                </a:solidFill>
                <a:latin typeface="Arial" panose="020B0604020202020204" pitchFamily="34" charset="0"/>
                <a:cs typeface="Arial" panose="020B0604020202020204" pitchFamily="34" charset="0"/>
              </a:rPr>
              <a:t>,.</a:t>
            </a:r>
            <a:endParaRPr lang="en-US" altLang="en-US" dirty="0">
              <a:solidFill>
                <a:prstClr val="black"/>
              </a:solidFill>
              <a:latin typeface="Arial" panose="020B0604020202020204" pitchFamily="34" charset="0"/>
              <a:cs typeface="Arial" panose="020B0604020202020204" pitchFamily="34" charset="0"/>
            </a:endParaRPr>
          </a:p>
          <a:p>
            <a:pPr lvl="0"/>
            <a:endParaRPr lang="en-US" sz="3200" dirty="0">
              <a:solidFill>
                <a:prstClr val="black"/>
              </a:solidFill>
            </a:endParaRPr>
          </a:p>
          <a:p>
            <a:pPr marL="280988" indent="-280988"/>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5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26926" y="225468"/>
            <a:ext cx="10426874" cy="1014609"/>
          </a:xfrm>
        </p:spPr>
        <p:txBody>
          <a:bodyPr>
            <a:normAutofit fontScale="90000"/>
          </a:bodyPr>
          <a:lstStyle/>
          <a:p>
            <a:r>
              <a:rPr lang="en-GB" altLang="en-US" b="1" dirty="0" smtClean="0">
                <a:latin typeface="Arial" panose="020B0604020202020204" pitchFamily="34" charset="0"/>
                <a:cs typeface="Arial" panose="020B0604020202020204" pitchFamily="34" charset="0"/>
              </a:rPr>
              <a:t/>
            </a:r>
            <a:br>
              <a:rPr lang="en-GB" altLang="en-US" b="1" dirty="0" smtClean="0">
                <a:latin typeface="Arial" panose="020B0604020202020204" pitchFamily="34" charset="0"/>
                <a:cs typeface="Arial" panose="020B0604020202020204" pitchFamily="34" charset="0"/>
              </a:rPr>
            </a:br>
            <a:r>
              <a:rPr lang="en-GB" altLang="en-US" sz="4900" b="1" dirty="0" smtClean="0">
                <a:latin typeface="Arial" panose="020B0604020202020204" pitchFamily="34" charset="0"/>
                <a:cs typeface="Arial" panose="020B0604020202020204" pitchFamily="34" charset="0"/>
              </a:rPr>
              <a:t>Sources of data</a:t>
            </a:r>
            <a:br>
              <a:rPr lang="en-GB" altLang="en-US" sz="4900" b="1" dirty="0" smtClean="0">
                <a:latin typeface="Arial" panose="020B0604020202020204" pitchFamily="34" charset="0"/>
                <a:cs typeface="Arial" panose="020B0604020202020204" pitchFamily="34" charset="0"/>
              </a:rPr>
            </a:br>
            <a:endParaRPr lang="en-GB" altLang="en-US" b="1" dirty="0" smtClean="0"/>
          </a:p>
        </p:txBody>
      </p:sp>
      <p:sp>
        <p:nvSpPr>
          <p:cNvPr id="30723" name="Content Placeholder 2"/>
          <p:cNvSpPr>
            <a:spLocks noGrp="1"/>
          </p:cNvSpPr>
          <p:nvPr>
            <p:ph idx="1"/>
          </p:nvPr>
        </p:nvSpPr>
        <p:spPr>
          <a:xfrm>
            <a:off x="838200" y="1427967"/>
            <a:ext cx="10515600" cy="4748996"/>
          </a:xfrm>
        </p:spPr>
        <p:txBody>
          <a:bodyPr>
            <a:normAutofit/>
          </a:bodyPr>
          <a:lstStyle/>
          <a:p>
            <a:r>
              <a:rPr lang="en-US" sz="3200" b="1" dirty="0" smtClean="0">
                <a:solidFill>
                  <a:prstClr val="black"/>
                </a:solidFill>
                <a:latin typeface="Arial" panose="020B0604020202020204" pitchFamily="34" charset="0"/>
                <a:cs typeface="Arial" panose="020B0604020202020204" pitchFamily="34" charset="0"/>
              </a:rPr>
              <a:t>Primary </a:t>
            </a:r>
            <a:r>
              <a:rPr lang="en-US" sz="3200" b="1" dirty="0">
                <a:solidFill>
                  <a:prstClr val="black"/>
                </a:solidFill>
                <a:latin typeface="Arial" panose="020B0604020202020204" pitchFamily="34" charset="0"/>
                <a:cs typeface="Arial" panose="020B0604020202020204" pitchFamily="34" charset="0"/>
              </a:rPr>
              <a:t>source;- </a:t>
            </a:r>
            <a:r>
              <a:rPr lang="en-US" sz="3200" dirty="0" smtClean="0">
                <a:solidFill>
                  <a:prstClr val="black"/>
                </a:solidFill>
                <a:latin typeface="Arial" panose="020B0604020202020204" pitchFamily="34" charset="0"/>
                <a:cs typeface="Arial" panose="020B0604020202020204" pitchFamily="34" charset="0"/>
              </a:rPr>
              <a:t>patient </a:t>
            </a:r>
            <a:r>
              <a:rPr lang="en-US" sz="3200" dirty="0">
                <a:solidFill>
                  <a:prstClr val="black"/>
                </a:solidFill>
                <a:latin typeface="Arial" panose="020B0604020202020204" pitchFamily="34" charset="0"/>
                <a:cs typeface="Arial" panose="020B0604020202020204" pitchFamily="34" charset="0"/>
              </a:rPr>
              <a:t>provides valuable baseline data about their own health, lifestyle, previous medical management and changes in activities and lifestyle</a:t>
            </a:r>
          </a:p>
          <a:p>
            <a:pPr marL="334094" indent="-334094" defTabSz="890918" fontAlgn="base">
              <a:lnSpc>
                <a:spcPct val="100000"/>
              </a:lnSpc>
              <a:spcBef>
                <a:spcPct val="20000"/>
              </a:spcBef>
              <a:spcAft>
                <a:spcPct val="0"/>
              </a:spcAft>
            </a:pPr>
            <a:r>
              <a:rPr lang="en-US" sz="3200" b="1" dirty="0">
                <a:solidFill>
                  <a:prstClr val="black"/>
                </a:solidFill>
                <a:latin typeface="Arial" panose="020B0604020202020204" pitchFamily="34" charset="0"/>
                <a:cs typeface="Arial" panose="020B0604020202020204" pitchFamily="34" charset="0"/>
              </a:rPr>
              <a:t>Secondary source</a:t>
            </a:r>
            <a:r>
              <a:rPr lang="en-US" sz="3200" dirty="0">
                <a:solidFill>
                  <a:prstClr val="black"/>
                </a:solidFill>
                <a:latin typeface="Arial" panose="020B0604020202020204" pitchFamily="34" charset="0"/>
                <a:cs typeface="Arial" panose="020B0604020202020204" pitchFamily="34" charset="0"/>
              </a:rPr>
              <a:t>;- </a:t>
            </a:r>
            <a:r>
              <a:rPr lang="en-GB" altLang="en-US" sz="3200" dirty="0" smtClean="0">
                <a:latin typeface="Arial" panose="020B0604020202020204" pitchFamily="34" charset="0"/>
                <a:cs typeface="Arial" panose="020B0604020202020204" pitchFamily="34" charset="0"/>
              </a:rPr>
              <a:t>from </a:t>
            </a:r>
            <a:r>
              <a:rPr lang="en-GB" altLang="en-US" sz="3200" dirty="0">
                <a:latin typeface="Arial" panose="020B0604020202020204" pitchFamily="34" charset="0"/>
                <a:cs typeface="Arial" panose="020B0604020202020204" pitchFamily="34" charset="0"/>
              </a:rPr>
              <a:t>nurses, laboratory tests, charts still can be retrieved from stored </a:t>
            </a:r>
            <a:r>
              <a:rPr lang="en-GB" altLang="en-US" sz="3200" dirty="0" smtClean="0">
                <a:latin typeface="Arial" panose="020B0604020202020204" pitchFamily="34" charset="0"/>
                <a:cs typeface="Arial" panose="020B0604020202020204" pitchFamily="34" charset="0"/>
              </a:rPr>
              <a:t>data. Also </a:t>
            </a:r>
            <a:r>
              <a:rPr lang="en-US" sz="3200" dirty="0" smtClean="0">
                <a:solidFill>
                  <a:prstClr val="black"/>
                </a:solidFill>
                <a:latin typeface="Arial" panose="020B0604020202020204" pitchFamily="34" charset="0"/>
                <a:cs typeface="Arial" panose="020B0604020202020204" pitchFamily="34" charset="0"/>
              </a:rPr>
              <a:t>from </a:t>
            </a:r>
            <a:r>
              <a:rPr lang="en-US" sz="3200" dirty="0">
                <a:solidFill>
                  <a:prstClr val="black"/>
                </a:solidFill>
                <a:latin typeface="Arial" panose="020B0604020202020204" pitchFamily="34" charset="0"/>
                <a:cs typeface="Arial" panose="020B0604020202020204" pitchFamily="34" charset="0"/>
              </a:rPr>
              <a:t>family members, friends and neighbours.</a:t>
            </a:r>
          </a:p>
          <a:p>
            <a:pPr>
              <a:lnSpc>
                <a:spcPct val="100000"/>
              </a:lnSpc>
            </a:pPr>
            <a:r>
              <a:rPr lang="en-GB" altLang="en-US" sz="3200" b="1" dirty="0" smtClean="0">
                <a:latin typeface="Arial" panose="020B0604020202020204" pitchFamily="34" charset="0"/>
                <a:cs typeface="Arial" panose="020B0604020202020204" pitchFamily="34" charset="0"/>
              </a:rPr>
              <a:t>Documents</a:t>
            </a:r>
            <a:r>
              <a:rPr lang="en-GB" altLang="en-US" sz="3200" dirty="0" smtClean="0">
                <a:latin typeface="Arial" panose="020B0604020202020204" pitchFamily="34" charset="0"/>
                <a:cs typeface="Arial" panose="020B0604020202020204" pitchFamily="34" charset="0"/>
              </a:rPr>
              <a:t> </a:t>
            </a:r>
            <a:r>
              <a:rPr lang="en-GB" altLang="en-US" sz="3200" dirty="0">
                <a:latin typeface="Arial" panose="020B0604020202020204" pitchFamily="34" charset="0"/>
                <a:cs typeface="Arial" panose="020B0604020202020204" pitchFamily="34" charset="0"/>
              </a:rPr>
              <a:t>source of data: the records that are available</a:t>
            </a:r>
          </a:p>
          <a:p>
            <a:pPr>
              <a:lnSpc>
                <a:spcPct val="100000"/>
              </a:lnSpc>
            </a:pPr>
            <a:endParaRPr lang="en-GB" alt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236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732"/>
            <a:ext cx="10515600" cy="1175656"/>
          </a:xfrm>
        </p:spPr>
        <p:txBody>
          <a:bodyPr/>
          <a:lstStyle/>
          <a:p>
            <a:r>
              <a:rPr lang="en-US" b="1" dirty="0" smtClean="0">
                <a:latin typeface="Arial" panose="020B0604020202020204" pitchFamily="34" charset="0"/>
                <a:cs typeface="Arial" panose="020B0604020202020204" pitchFamily="34" charset="0"/>
              </a:rPr>
              <a:t>Sources of data </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1" y="1600777"/>
            <a:ext cx="10381342" cy="4654880"/>
          </a:xfrm>
        </p:spPr>
        <p:txBody>
          <a:bodyPr>
            <a:normAutofit fontScale="92500" lnSpcReduction="10000"/>
          </a:bodyPr>
          <a:lstStyle/>
          <a:p>
            <a:pPr marL="0" indent="0">
              <a:lnSpc>
                <a:spcPct val="150000"/>
              </a:lnSpc>
              <a:buNone/>
            </a:pPr>
            <a:r>
              <a:rPr lang="en-US" b="1" dirty="0" smtClean="0">
                <a:latin typeface="Arial" panose="020B0604020202020204" pitchFamily="34" charset="0"/>
                <a:cs typeface="Arial" panose="020B0604020202020204" pitchFamily="34" charset="0"/>
              </a:rPr>
              <a:t>NOTE: </a:t>
            </a:r>
          </a:p>
          <a:p>
            <a:pPr marL="0" indent="0">
              <a:lnSpc>
                <a:spcPct val="110000"/>
              </a:lnSpc>
              <a:buNone/>
            </a:pPr>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following can provide primary data for patients who are unable to speak </a:t>
            </a:r>
            <a:r>
              <a:rPr lang="en-US" sz="3200" dirty="0" smtClean="0">
                <a:latin typeface="Arial" panose="020B0604020202020204" pitchFamily="34" charset="0"/>
                <a:cs typeface="Arial" panose="020B0604020202020204" pitchFamily="34" charset="0"/>
              </a:rPr>
              <a:t>for instance in </a:t>
            </a:r>
            <a:r>
              <a:rPr lang="en-US" sz="3200" dirty="0">
                <a:latin typeface="Arial" panose="020B0604020202020204" pitchFamily="34" charset="0"/>
                <a:cs typeface="Arial" panose="020B0604020202020204" pitchFamily="34" charset="0"/>
              </a:rPr>
              <a:t>emergency cases</a:t>
            </a:r>
          </a:p>
          <a:p>
            <a:pPr>
              <a:lnSpc>
                <a:spcPct val="110000"/>
              </a:lnSpc>
              <a:buFont typeface="Arial" pitchFamily="34" charset="0"/>
              <a:buChar char="•"/>
            </a:pPr>
            <a:r>
              <a:rPr lang="en-US" sz="3200" dirty="0">
                <a:latin typeface="Arial" panose="020B0604020202020204" pitchFamily="34" charset="0"/>
                <a:cs typeface="Arial" panose="020B0604020202020204" pitchFamily="34" charset="0"/>
              </a:rPr>
              <a:t>Health care team </a:t>
            </a:r>
            <a:r>
              <a:rPr lang="en-US" sz="3200" dirty="0" err="1" smtClean="0">
                <a:latin typeface="Arial" panose="020B0604020202020204" pitchFamily="34" charset="0"/>
                <a:cs typeface="Arial" panose="020B0604020202020204" pitchFamily="34" charset="0"/>
              </a:rPr>
              <a:t>e.g</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nurses, physiotherapist, dieticians</a:t>
            </a:r>
          </a:p>
          <a:p>
            <a:pPr>
              <a:lnSpc>
                <a:spcPct val="110000"/>
              </a:lnSpc>
            </a:pPr>
            <a:r>
              <a:rPr lang="en-US" sz="3200" dirty="0" smtClean="0">
                <a:latin typeface="Arial" panose="020B0604020202020204" pitchFamily="34" charset="0"/>
                <a:cs typeface="Arial" panose="020B0604020202020204" pitchFamily="34" charset="0"/>
              </a:rPr>
              <a:t>Medical records of the patient</a:t>
            </a:r>
          </a:p>
          <a:p>
            <a:pPr>
              <a:lnSpc>
                <a:spcPct val="110000"/>
              </a:lnSpc>
            </a:pPr>
            <a:r>
              <a:rPr lang="en-US" sz="3200" dirty="0" smtClean="0">
                <a:latin typeface="Arial" panose="020B0604020202020204" pitchFamily="34" charset="0"/>
                <a:cs typeface="Arial" panose="020B0604020202020204" pitchFamily="34" charset="0"/>
              </a:rPr>
              <a:t>Other records </a:t>
            </a:r>
            <a:r>
              <a:rPr lang="en-US" sz="3200" dirty="0" err="1" smtClean="0">
                <a:latin typeface="Arial" panose="020B0604020202020204" pitchFamily="34" charset="0"/>
                <a:cs typeface="Arial" panose="020B0604020202020204" pitchFamily="34" charset="0"/>
              </a:rPr>
              <a:t>e.g</a:t>
            </a:r>
            <a:r>
              <a:rPr lang="en-US" sz="3200" dirty="0" smtClean="0">
                <a:latin typeface="Arial" panose="020B0604020202020204" pitchFamily="34" charset="0"/>
                <a:cs typeface="Arial" panose="020B0604020202020204" pitchFamily="34" charset="0"/>
              </a:rPr>
              <a:t> employment and education</a:t>
            </a:r>
          </a:p>
          <a:p>
            <a:pPr>
              <a:lnSpc>
                <a:spcPct val="110000"/>
              </a:lnSpc>
            </a:pPr>
            <a:r>
              <a:rPr lang="en-US" sz="3200" dirty="0" smtClean="0">
                <a:latin typeface="Arial" panose="020B0604020202020204" pitchFamily="34" charset="0"/>
                <a:cs typeface="Arial" panose="020B0604020202020204" pitchFamily="34" charset="0"/>
              </a:rPr>
              <a:t>Literature review;- review literature about an illness and its treatment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8437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TYPES OF ASSESSMENT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16000" y="1600777"/>
            <a:ext cx="10058399" cy="4525935"/>
          </a:xfrm>
        </p:spPr>
        <p:txBody>
          <a:bodyPr>
            <a:noAutofit/>
          </a:bodyPr>
          <a:lstStyle/>
          <a:p>
            <a:pPr>
              <a:lnSpc>
                <a:spcPct val="100000"/>
              </a:lnSpc>
            </a:pPr>
            <a:r>
              <a:rPr lang="en-US" sz="3200" b="1" dirty="0" smtClean="0">
                <a:latin typeface="Arial" panose="020B0604020202020204" pitchFamily="34" charset="0"/>
                <a:cs typeface="Arial" panose="020B0604020202020204" pitchFamily="34" charset="0"/>
              </a:rPr>
              <a:t>Comprehensive assessment</a:t>
            </a:r>
          </a:p>
          <a:p>
            <a:pPr>
              <a:lnSpc>
                <a:spcPct val="100000"/>
              </a:lnSpc>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Initial assessment on first contact</a:t>
            </a:r>
          </a:p>
          <a:p>
            <a:pPr>
              <a:lnSpc>
                <a:spcPct val="100000"/>
              </a:lnSpc>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Its purpose is to establish a baseline information and problem identification</a:t>
            </a:r>
          </a:p>
          <a:p>
            <a:pPr>
              <a:lnSpc>
                <a:spcPct val="100000"/>
              </a:lnSpc>
            </a:pPr>
            <a:r>
              <a:rPr lang="en-US" sz="3200" b="1" dirty="0" smtClean="0">
                <a:latin typeface="Arial" panose="020B0604020202020204" pitchFamily="34" charset="0"/>
                <a:cs typeface="Arial" panose="020B0604020202020204" pitchFamily="34" charset="0"/>
              </a:rPr>
              <a:t>Episodic assessment</a:t>
            </a:r>
          </a:p>
          <a:p>
            <a:pPr>
              <a:lnSpc>
                <a:spcPct val="100000"/>
              </a:lnSpc>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Ongoing assessment to identify new and overlooked problems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141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6744"/>
            <a:ext cx="10515600" cy="1030911"/>
          </a:xfrm>
        </p:spPr>
        <p:txBody>
          <a:bodyPr/>
          <a:lstStyle/>
          <a:p>
            <a:r>
              <a:rPr lang="en-US" b="1" dirty="0" smtClean="0">
                <a:latin typeface="Arial" panose="020B0604020202020204" pitchFamily="34" charset="0"/>
                <a:cs typeface="Arial" panose="020B0604020202020204" pitchFamily="34" charset="0"/>
              </a:rPr>
              <a:t>Types of assessment…..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15649"/>
            <a:ext cx="10515600" cy="4661314"/>
          </a:xfrm>
        </p:spPr>
        <p:txBody>
          <a:bodyPr>
            <a:normAutofit/>
          </a:bodyPr>
          <a:lstStyle/>
          <a:p>
            <a:r>
              <a:rPr lang="en-US" sz="3200" b="1" dirty="0">
                <a:latin typeface="Arial" panose="020B0604020202020204" pitchFamily="34" charset="0"/>
                <a:cs typeface="Arial" panose="020B0604020202020204" pitchFamily="34" charset="0"/>
              </a:rPr>
              <a:t>Emergency assessment</a:t>
            </a: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Performed during physiologic, psychological or sociological crises of the client so as to identify life threatening problems. </a:t>
            </a:r>
            <a:r>
              <a:rPr lang="en-US" sz="3200" dirty="0" err="1">
                <a:latin typeface="Arial" panose="020B0604020202020204" pitchFamily="34" charset="0"/>
                <a:cs typeface="Arial" panose="020B0604020202020204" pitchFamily="34" charset="0"/>
              </a:rPr>
              <a:t>Eg</a:t>
            </a:r>
            <a:r>
              <a:rPr lang="en-US" sz="3200" dirty="0">
                <a:latin typeface="Arial" panose="020B0604020202020204" pitchFamily="34" charset="0"/>
                <a:cs typeface="Arial" panose="020B0604020202020204" pitchFamily="34" charset="0"/>
              </a:rPr>
              <a:t> rapid assessment of </a:t>
            </a:r>
            <a:r>
              <a:rPr lang="en-US" sz="3200" b="1" dirty="0">
                <a:latin typeface="Arial" panose="020B0604020202020204" pitchFamily="34" charset="0"/>
                <a:cs typeface="Arial" panose="020B0604020202020204" pitchFamily="34" charset="0"/>
              </a:rPr>
              <a:t>airway</a:t>
            </a:r>
          </a:p>
          <a:p>
            <a:pPr>
              <a:buFont typeface="Arial" pitchFamily="34" charset="0"/>
              <a:buChar char="•"/>
            </a:pPr>
            <a:r>
              <a:rPr lang="en-US" sz="3200" b="1" dirty="0">
                <a:latin typeface="Arial" panose="020B0604020202020204" pitchFamily="34" charset="0"/>
                <a:cs typeface="Arial" panose="020B0604020202020204" pitchFamily="34" charset="0"/>
              </a:rPr>
              <a:t>Time lapsed </a:t>
            </a:r>
            <a:r>
              <a:rPr lang="en-US" sz="3200" b="1" dirty="0" smtClean="0">
                <a:latin typeface="Arial" panose="020B0604020202020204" pitchFamily="34" charset="0"/>
                <a:cs typeface="Arial" panose="020B0604020202020204" pitchFamily="34" charset="0"/>
              </a:rPr>
              <a:t>re-assessment</a:t>
            </a:r>
            <a:endParaRPr lang="en-US" sz="32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Done </a:t>
            </a:r>
            <a:r>
              <a:rPr lang="en-US" sz="3200" dirty="0">
                <a:latin typeface="Arial" panose="020B0604020202020204" pitchFamily="34" charset="0"/>
                <a:cs typeface="Arial" panose="020B0604020202020204" pitchFamily="34" charset="0"/>
              </a:rPr>
              <a:t>several days, weeks or months after initial assessment. Compares </a:t>
            </a:r>
            <a:r>
              <a:rPr lang="en-US" sz="3200" dirty="0" smtClean="0">
                <a:latin typeface="Arial" panose="020B0604020202020204" pitchFamily="34" charset="0"/>
                <a:cs typeface="Arial" panose="020B0604020202020204" pitchFamily="34" charset="0"/>
              </a:rPr>
              <a:t>patient/client’s </a:t>
            </a:r>
            <a:r>
              <a:rPr lang="en-US" sz="3200" dirty="0">
                <a:latin typeface="Arial" panose="020B0604020202020204" pitchFamily="34" charset="0"/>
                <a:cs typeface="Arial" panose="020B0604020202020204" pitchFamily="34" charset="0"/>
              </a:rPr>
              <a:t>current status to </a:t>
            </a:r>
            <a:r>
              <a:rPr lang="en-US" sz="3200" dirty="0" smtClean="0">
                <a:latin typeface="Arial" panose="020B0604020202020204" pitchFamily="34" charset="0"/>
                <a:cs typeface="Arial" panose="020B0604020202020204" pitchFamily="34" charset="0"/>
              </a:rPr>
              <a:t>baseline or initial </a:t>
            </a:r>
            <a:r>
              <a:rPr lang="en-US" sz="3200" dirty="0">
                <a:latin typeface="Arial" panose="020B0604020202020204" pitchFamily="34" charset="0"/>
                <a:cs typeface="Arial" panose="020B0604020202020204" pitchFamily="34" charset="0"/>
              </a:rPr>
              <a:t>data</a:t>
            </a:r>
          </a:p>
        </p:txBody>
      </p:sp>
    </p:spTree>
    <p:extLst>
      <p:ext uri="{BB962C8B-B14F-4D97-AF65-F5344CB8AC3E}">
        <p14:creationId xmlns:p14="http://schemas.microsoft.com/office/powerpoint/2010/main" val="3640381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035"/>
            <a:ext cx="10515600" cy="1152939"/>
          </a:xfrm>
        </p:spPr>
        <p:txBody>
          <a:bodyPr>
            <a:normAutofit/>
          </a:bodyPr>
          <a:lstStyle/>
          <a:p>
            <a:r>
              <a:rPr lang="en-GB" altLang="en-US" b="1" dirty="0">
                <a:solidFill>
                  <a:prstClr val="black"/>
                </a:solidFill>
                <a:latin typeface="Arial" panose="020B0604020202020204" pitchFamily="34" charset="0"/>
                <a:cs typeface="Arial" panose="020B0604020202020204" pitchFamily="34" charset="0"/>
              </a:rPr>
              <a:t>D</a:t>
            </a:r>
            <a:r>
              <a:rPr lang="en-GB" altLang="en-US" sz="4800" b="1" dirty="0">
                <a:solidFill>
                  <a:prstClr val="black"/>
                </a:solidFill>
                <a:latin typeface="Arial" panose="020B0604020202020204" pitchFamily="34" charset="0"/>
                <a:cs typeface="Arial" panose="020B0604020202020204" pitchFamily="34" charset="0"/>
              </a:rPr>
              <a:t>efinition of </a:t>
            </a:r>
            <a:r>
              <a:rPr lang="en-GB" altLang="en-US" sz="4800" b="1" dirty="0" smtClean="0">
                <a:solidFill>
                  <a:prstClr val="black"/>
                </a:solidFill>
                <a:latin typeface="Arial" panose="020B0604020202020204" pitchFamily="34" charset="0"/>
                <a:cs typeface="Arial" panose="020B0604020202020204" pitchFamily="34" charset="0"/>
              </a:rPr>
              <a:t>Nursing</a:t>
            </a:r>
            <a:endParaRPr lang="en-US" sz="4800" b="1" dirty="0"/>
          </a:p>
        </p:txBody>
      </p:sp>
      <p:sp>
        <p:nvSpPr>
          <p:cNvPr id="3" name="Content Placeholder 2"/>
          <p:cNvSpPr>
            <a:spLocks noGrp="1"/>
          </p:cNvSpPr>
          <p:nvPr>
            <p:ph idx="1"/>
          </p:nvPr>
        </p:nvSpPr>
        <p:spPr>
          <a:xfrm>
            <a:off x="838200" y="1690688"/>
            <a:ext cx="10515600" cy="4670355"/>
          </a:xfrm>
        </p:spPr>
        <p:txBody>
          <a:bodyPr>
            <a:normAutofit lnSpcReduction="10000"/>
          </a:bodyPr>
          <a:lstStyle/>
          <a:p>
            <a:pPr marL="0" indent="0">
              <a:buNone/>
            </a:pPr>
            <a:r>
              <a:rPr lang="en-US" dirty="0" smtClean="0">
                <a:latin typeface="Arial" panose="020B0604020202020204" pitchFamily="34" charset="0"/>
                <a:cs typeface="Arial" panose="020B0604020202020204" pitchFamily="34" charset="0"/>
              </a:rPr>
              <a:t>There are various definitions of Nursing based on individuals’ views and period in time, </a:t>
            </a:r>
            <a:r>
              <a:rPr lang="en-GB" altLang="en-US" dirty="0" smtClean="0">
                <a:latin typeface="Arial" panose="020B0604020202020204" pitchFamily="34" charset="0"/>
                <a:cs typeface="Arial" panose="020B0604020202020204" pitchFamily="34" charset="0"/>
              </a:rPr>
              <a:t>Florence Nightingale defined </a:t>
            </a:r>
            <a:r>
              <a:rPr lang="en-GB" altLang="en-US" i="1" dirty="0" smtClean="0">
                <a:latin typeface="Arial" panose="020B0604020202020204" pitchFamily="34" charset="0"/>
                <a:cs typeface="Arial" panose="020B0604020202020204" pitchFamily="34" charset="0"/>
              </a:rPr>
              <a:t>nursing</a:t>
            </a:r>
            <a:r>
              <a:rPr lang="en-GB" altLang="en-US" dirty="0" smtClean="0">
                <a:latin typeface="Arial" panose="020B0604020202020204" pitchFamily="34" charset="0"/>
                <a:cs typeface="Arial" panose="020B0604020202020204" pitchFamily="34" charset="0"/>
              </a:rPr>
              <a:t> as;</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act of utilizing the environment of the patient to assist him in his recovery…..” </a:t>
            </a:r>
          </a:p>
          <a:p>
            <a:r>
              <a:rPr lang="en-US" dirty="0" smtClean="0">
                <a:latin typeface="Arial" panose="020B0604020202020204" pitchFamily="34" charset="0"/>
                <a:cs typeface="Arial" panose="020B0604020202020204" pitchFamily="34" charset="0"/>
              </a:rPr>
              <a:t>“Nursing out to signify the proper use of fresh air, light, warmth, cleanliness, quiet and the proper selection and administration of diet. Nursing is all at the least expense of vital power to the patient.”</a:t>
            </a:r>
          </a:p>
          <a:p>
            <a:r>
              <a:rPr lang="en-US" dirty="0" smtClean="0">
                <a:latin typeface="Arial" panose="020B0604020202020204" pitchFamily="34" charset="0"/>
                <a:cs typeface="Arial" panose="020B0604020202020204" pitchFamily="34" charset="0"/>
              </a:rPr>
              <a:t>Basically activities of life are of vital focus, Virginia Henderson modified Florence’s definition and her definition is globally utilized as the definition of nursing.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9925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solidFill>
                  <a:prstClr val="black"/>
                </a:solidFill>
                <a:latin typeface="Arial" panose="020B0604020202020204" pitchFamily="34" charset="0"/>
                <a:cs typeface="Arial" panose="020B0604020202020204" pitchFamily="34" charset="0"/>
              </a:rPr>
              <a:t>Assessment parameters</a:t>
            </a:r>
            <a:endParaRPr lang="en-US" dirty="0"/>
          </a:p>
        </p:txBody>
      </p:sp>
      <p:sp>
        <p:nvSpPr>
          <p:cNvPr id="3" name="Content Placeholder 2"/>
          <p:cNvSpPr>
            <a:spLocks noGrp="1"/>
          </p:cNvSpPr>
          <p:nvPr>
            <p:ph sz="half" idx="1"/>
          </p:nvPr>
        </p:nvSpPr>
        <p:spPr/>
        <p:txBody>
          <a:bodyPr>
            <a:normAutofit/>
          </a:bodyPr>
          <a:lstStyle/>
          <a:p>
            <a:pPr lvl="1"/>
            <a:r>
              <a:rPr lang="en-GB" altLang="en-US" sz="3200" dirty="0">
                <a:solidFill>
                  <a:prstClr val="black"/>
                </a:solidFill>
                <a:latin typeface="Arial" panose="020B0604020202020204" pitchFamily="34" charset="0"/>
                <a:cs typeface="Arial" panose="020B0604020202020204" pitchFamily="34" charset="0"/>
              </a:rPr>
              <a:t>History taking</a:t>
            </a:r>
          </a:p>
          <a:p>
            <a:pPr lvl="1"/>
            <a:r>
              <a:rPr lang="en-GB" altLang="en-US" sz="3200" dirty="0">
                <a:solidFill>
                  <a:prstClr val="black"/>
                </a:solidFill>
                <a:latin typeface="Arial" panose="020B0604020202020204" pitchFamily="34" charset="0"/>
                <a:cs typeface="Arial" panose="020B0604020202020204" pitchFamily="34" charset="0"/>
              </a:rPr>
              <a:t>Physical exam</a:t>
            </a:r>
          </a:p>
          <a:p>
            <a:pPr lvl="1"/>
            <a:r>
              <a:rPr lang="en-GB" altLang="en-US" sz="3200" dirty="0">
                <a:solidFill>
                  <a:prstClr val="black"/>
                </a:solidFill>
                <a:latin typeface="Arial" panose="020B0604020202020204" pitchFamily="34" charset="0"/>
                <a:cs typeface="Arial" panose="020B0604020202020204" pitchFamily="34" charset="0"/>
              </a:rPr>
              <a:t>Clinical investigations</a:t>
            </a:r>
          </a:p>
          <a:p>
            <a:pPr lvl="1"/>
            <a:r>
              <a:rPr lang="en-GB" altLang="en-US" sz="3200" dirty="0">
                <a:solidFill>
                  <a:prstClr val="black"/>
                </a:solidFill>
                <a:latin typeface="Arial" panose="020B0604020202020204" pitchFamily="34" charset="0"/>
                <a:cs typeface="Arial" panose="020B0604020202020204" pitchFamily="34" charset="0"/>
              </a:rPr>
              <a:t>Observations of vital signs</a:t>
            </a:r>
          </a:p>
          <a:p>
            <a:pPr lvl="1"/>
            <a:r>
              <a:rPr lang="en-GB" altLang="en-US" sz="3200" dirty="0">
                <a:solidFill>
                  <a:prstClr val="black"/>
                </a:solidFill>
                <a:latin typeface="Arial" panose="020B0604020202020204" pitchFamily="34" charset="0"/>
                <a:cs typeface="Arial" panose="020B0604020202020204" pitchFamily="34" charset="0"/>
              </a:rPr>
              <a:t>Medical  and Nursing notes</a:t>
            </a:r>
          </a:p>
        </p:txBody>
      </p:sp>
      <p:sp>
        <p:nvSpPr>
          <p:cNvPr id="4" name="Content Placeholder 3"/>
          <p:cNvSpPr>
            <a:spLocks noGrp="1"/>
          </p:cNvSpPr>
          <p:nvPr>
            <p:ph sz="half" idx="2"/>
          </p:nvPr>
        </p:nvSpPr>
        <p:spPr/>
        <p:txBody>
          <a:bodyPr/>
          <a:lstStyle/>
          <a:p>
            <a:pPr lvl="1">
              <a:buNone/>
            </a:pPr>
            <a:r>
              <a:rPr lang="en-US" altLang="en-US" sz="3600" b="1" dirty="0" smtClean="0">
                <a:solidFill>
                  <a:prstClr val="black"/>
                </a:solidFill>
                <a:latin typeface="Arial" panose="020B0604020202020204" pitchFamily="34" charset="0"/>
                <a:cs typeface="Arial" panose="020B0604020202020204" pitchFamily="34" charset="0"/>
              </a:rPr>
              <a:t>All these entail;</a:t>
            </a:r>
            <a:endParaRPr lang="en-US" altLang="en-US" sz="3600" b="1" dirty="0">
              <a:solidFill>
                <a:prstClr val="black"/>
              </a:solidFill>
              <a:latin typeface="Arial" panose="020B0604020202020204" pitchFamily="34" charset="0"/>
              <a:cs typeface="Arial" panose="020B0604020202020204" pitchFamily="34" charset="0"/>
            </a:endParaRPr>
          </a:p>
          <a:p>
            <a:pPr lvl="2"/>
            <a:r>
              <a:rPr lang="en-US" altLang="en-US" sz="3200" dirty="0">
                <a:solidFill>
                  <a:prstClr val="black"/>
                </a:solidFill>
                <a:latin typeface="Arial" panose="020B0604020202020204" pitchFamily="34" charset="0"/>
                <a:cs typeface="Arial" panose="020B0604020202020204" pitchFamily="34" charset="0"/>
              </a:rPr>
              <a:t>Collecting data</a:t>
            </a:r>
          </a:p>
          <a:p>
            <a:pPr lvl="2"/>
            <a:r>
              <a:rPr lang="en-US" altLang="en-US" sz="3200" dirty="0">
                <a:solidFill>
                  <a:prstClr val="black"/>
                </a:solidFill>
                <a:latin typeface="Arial" panose="020B0604020202020204" pitchFamily="34" charset="0"/>
                <a:cs typeface="Arial" panose="020B0604020202020204" pitchFamily="34" charset="0"/>
              </a:rPr>
              <a:t>Validating the data</a:t>
            </a:r>
          </a:p>
          <a:p>
            <a:pPr lvl="2"/>
            <a:r>
              <a:rPr lang="en-US" altLang="en-US" sz="3200" dirty="0">
                <a:solidFill>
                  <a:prstClr val="black"/>
                </a:solidFill>
                <a:latin typeface="Arial" panose="020B0604020202020204" pitchFamily="34" charset="0"/>
                <a:cs typeface="Arial" panose="020B0604020202020204" pitchFamily="34" charset="0"/>
              </a:rPr>
              <a:t>Organizing the data</a:t>
            </a:r>
          </a:p>
          <a:p>
            <a:pPr lvl="2"/>
            <a:r>
              <a:rPr lang="en-US" altLang="en-US" sz="3200" dirty="0">
                <a:solidFill>
                  <a:prstClr val="black"/>
                </a:solidFill>
                <a:latin typeface="Arial" panose="020B0604020202020204" pitchFamily="34" charset="0"/>
                <a:cs typeface="Arial" panose="020B0604020202020204" pitchFamily="34" charset="0"/>
              </a:rPr>
              <a:t>Interpreting the data</a:t>
            </a:r>
          </a:p>
          <a:p>
            <a:pPr lvl="2"/>
            <a:r>
              <a:rPr lang="en-US" altLang="en-US" sz="3200" dirty="0">
                <a:solidFill>
                  <a:prstClr val="black"/>
                </a:solidFill>
                <a:latin typeface="Arial" panose="020B0604020202020204" pitchFamily="34" charset="0"/>
                <a:cs typeface="Arial" panose="020B0604020202020204" pitchFamily="34" charset="0"/>
              </a:rPr>
              <a:t>Documenting the data</a:t>
            </a:r>
          </a:p>
          <a:p>
            <a:pPr lvl="0"/>
            <a:endParaRPr lang="en-GB" altLang="en-US" sz="4000" dirty="0">
              <a:solidFill>
                <a:prstClr val="black"/>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46990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b="1" dirty="0" smtClean="0">
                <a:latin typeface="Arial" panose="020B0604020202020204" pitchFamily="34" charset="0"/>
                <a:cs typeface="Arial" panose="020B0604020202020204" pitchFamily="34" charset="0"/>
              </a:rPr>
              <a:t>II. Validation of Data</a:t>
            </a:r>
          </a:p>
        </p:txBody>
      </p:sp>
      <p:sp>
        <p:nvSpPr>
          <p:cNvPr id="33795" name="Rectangle 3"/>
          <p:cNvSpPr>
            <a:spLocks noGrp="1" noChangeArrowheads="1"/>
          </p:cNvSpPr>
          <p:nvPr>
            <p:ph idx="1"/>
          </p:nvPr>
        </p:nvSpPr>
        <p:spPr/>
        <p:txBody>
          <a:bodyPr>
            <a:normAutofit/>
          </a:bodyPr>
          <a:lstStyle/>
          <a:p>
            <a:r>
              <a:rPr lang="en-US" altLang="en-US" sz="2600" dirty="0">
                <a:latin typeface="Arial" panose="020B0604020202020204" pitchFamily="34" charset="0"/>
                <a:cs typeface="Arial" panose="020B0604020202020204" pitchFamily="34" charset="0"/>
              </a:rPr>
              <a:t>This involves double checking of the data that has been collected; There are different validation </a:t>
            </a:r>
            <a:r>
              <a:rPr lang="en-US" altLang="en-US" sz="2600" dirty="0" smtClean="0">
                <a:latin typeface="Arial" panose="020B0604020202020204" pitchFamily="34" charset="0"/>
                <a:cs typeface="Arial" panose="020B0604020202020204" pitchFamily="34" charset="0"/>
              </a:rPr>
              <a:t>methods; </a:t>
            </a:r>
            <a:endParaRPr lang="en-US" altLang="en-US" sz="2600" dirty="0">
              <a:latin typeface="Arial" panose="020B0604020202020204" pitchFamily="34" charset="0"/>
              <a:cs typeface="Arial" panose="020B0604020202020204" pitchFamily="34" charset="0"/>
            </a:endParaRPr>
          </a:p>
          <a:p>
            <a:r>
              <a:rPr lang="en-US" altLang="en-US" sz="2600" dirty="0" smtClean="0">
                <a:latin typeface="Arial" panose="020B0604020202020204" pitchFamily="34" charset="0"/>
                <a:cs typeface="Arial" panose="020B0604020202020204" pitchFamily="34" charset="0"/>
              </a:rPr>
              <a:t>Essential </a:t>
            </a:r>
            <a:r>
              <a:rPr lang="en-US" altLang="en-US" sz="2600" dirty="0">
                <a:latin typeface="Arial" panose="020B0604020202020204" pitchFamily="34" charset="0"/>
                <a:cs typeface="Arial" panose="020B0604020202020204" pitchFamily="34" charset="0"/>
              </a:rPr>
              <a:t>in critical thinking from knowledge </a:t>
            </a:r>
            <a:r>
              <a:rPr lang="en-US" altLang="en-US" sz="2600" dirty="0" smtClean="0">
                <a:latin typeface="Arial" panose="020B0604020202020204" pitchFamily="34" charset="0"/>
                <a:cs typeface="Arial" panose="020B0604020202020204" pitchFamily="34" charset="0"/>
              </a:rPr>
              <a:t>acquisition</a:t>
            </a:r>
            <a:endParaRPr lang="en-US" altLang="en-US" sz="26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Measurable data</a:t>
            </a:r>
          </a:p>
          <a:p>
            <a:r>
              <a:rPr lang="en-US" altLang="en-US" sz="2600" dirty="0">
                <a:latin typeface="Arial" panose="020B0604020202020204" pitchFamily="34" charset="0"/>
                <a:cs typeface="Arial" panose="020B0604020202020204" pitchFamily="34" charset="0"/>
              </a:rPr>
              <a:t>Double check personal observations</a:t>
            </a:r>
          </a:p>
          <a:p>
            <a:r>
              <a:rPr lang="en-US" altLang="en-US" sz="2600" dirty="0">
                <a:latin typeface="Arial" panose="020B0604020202020204" pitchFamily="34" charset="0"/>
                <a:cs typeface="Arial" panose="020B0604020202020204" pitchFamily="34" charset="0"/>
              </a:rPr>
              <a:t>Double check </a:t>
            </a:r>
            <a:r>
              <a:rPr lang="en-US" altLang="en-US" sz="2600" dirty="0" smtClean="0">
                <a:latin typeface="Arial" panose="020B0604020202020204" pitchFamily="34" charset="0"/>
                <a:cs typeface="Arial" panose="020B0604020202020204" pitchFamily="34" charset="0"/>
              </a:rPr>
              <a:t>equipment for use in data collection</a:t>
            </a:r>
            <a:endParaRPr lang="en-US" altLang="en-US" sz="26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Check with experts and team members</a:t>
            </a:r>
          </a:p>
          <a:p>
            <a:r>
              <a:rPr lang="en-US" altLang="en-US" sz="2600" dirty="0">
                <a:latin typeface="Arial" panose="020B0604020202020204" pitchFamily="34" charset="0"/>
                <a:cs typeface="Arial" panose="020B0604020202020204" pitchFamily="34" charset="0"/>
              </a:rPr>
              <a:t>Compare objective and subjective data</a:t>
            </a:r>
          </a:p>
          <a:p>
            <a:r>
              <a:rPr lang="en-US" altLang="en-US" sz="2600" dirty="0">
                <a:latin typeface="Arial" panose="020B0604020202020204" pitchFamily="34" charset="0"/>
                <a:cs typeface="Arial" panose="020B0604020202020204" pitchFamily="34" charset="0"/>
              </a:rPr>
              <a:t>Clarify statements</a:t>
            </a:r>
          </a:p>
        </p:txBody>
      </p:sp>
      <p:pic>
        <p:nvPicPr>
          <p:cNvPr id="33796" name="Picture 4" descr="BD04924_"/>
          <p:cNvPicPr>
            <a:picLocks noChangeAspect="1" noChangeArrowheads="1"/>
          </p:cNvPicPr>
          <p:nvPr/>
        </p:nvPicPr>
        <p:blipFill>
          <a:blip r:embed="rId2" cstate="print">
            <a:extLst>
              <a:ext uri="{28A0092B-C50C-407E-A947-70E740481C1C}">
                <a14:useLocalDpi xmlns:a14="http://schemas.microsoft.com/office/drawing/2010/main" val="0"/>
              </a:ext>
            </a:extLst>
          </a:blip>
          <a:srcRect l="-36201" t="-26837" r="-36201" b="-26837"/>
          <a:stretch>
            <a:fillRect/>
          </a:stretch>
        </p:blipFill>
        <p:spPr bwMode="auto">
          <a:xfrm>
            <a:off x="8891450" y="-265044"/>
            <a:ext cx="2916237" cy="232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0064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left)">
                                      <p:cBhvr>
                                        <p:cTn id="12" dur="500"/>
                                        <p:tgtEl>
                                          <p:spTgt spid="33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ipe(left)">
                                      <p:cBhvr>
                                        <p:cTn id="17" dur="500"/>
                                        <p:tgtEl>
                                          <p:spTgt spid="33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wipe(left)">
                                      <p:cBhvr>
                                        <p:cTn id="22" dur="500"/>
                                        <p:tgtEl>
                                          <p:spTgt spid="337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Effect transition="in" filter="wipe(left)">
                                      <p:cBhvr>
                                        <p:cTn id="27" dur="500"/>
                                        <p:tgtEl>
                                          <p:spTgt spid="337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795">
                                            <p:txEl>
                                              <p:pRg st="5" end="5"/>
                                            </p:txEl>
                                          </p:spTgt>
                                        </p:tgtEl>
                                        <p:attrNameLst>
                                          <p:attrName>style.visibility</p:attrName>
                                        </p:attrNameLst>
                                      </p:cBhvr>
                                      <p:to>
                                        <p:strVal val="visible"/>
                                      </p:to>
                                    </p:set>
                                    <p:animEffect transition="in" filter="wipe(left)">
                                      <p:cBhvr>
                                        <p:cTn id="32" dur="500"/>
                                        <p:tgtEl>
                                          <p:spTgt spid="337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Effect transition="in" filter="wipe(left)">
                                      <p:cBhvr>
                                        <p:cTn id="37" dur="500"/>
                                        <p:tgtEl>
                                          <p:spTgt spid="337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795">
                                            <p:txEl>
                                              <p:pRg st="7" end="7"/>
                                            </p:txEl>
                                          </p:spTgt>
                                        </p:tgtEl>
                                        <p:attrNameLst>
                                          <p:attrName>style.visibility</p:attrName>
                                        </p:attrNameLst>
                                      </p:cBhvr>
                                      <p:to>
                                        <p:strVal val="visible"/>
                                      </p:to>
                                    </p:set>
                                    <p:animEffect transition="in" filter="wipe(left)">
                                      <p:cBhvr>
                                        <p:cTn id="42" dur="500"/>
                                        <p:tgtEl>
                                          <p:spTgt spid="337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38200" y="291548"/>
            <a:ext cx="10515600" cy="1192696"/>
          </a:xfrm>
        </p:spPr>
        <p:txBody>
          <a:bodyPr/>
          <a:lstStyle/>
          <a:p>
            <a:r>
              <a:rPr lang="en-GB" altLang="en-US" b="1" dirty="0" smtClean="0">
                <a:latin typeface="Arial" panose="020B0604020202020204" pitchFamily="34" charset="0"/>
                <a:cs typeface="Arial" panose="020B0604020202020204" pitchFamily="34" charset="0"/>
              </a:rPr>
              <a:t>III. Organization of Data</a:t>
            </a:r>
          </a:p>
        </p:txBody>
      </p:sp>
      <p:sp>
        <p:nvSpPr>
          <p:cNvPr id="34819" name="Content Placeholder 2"/>
          <p:cNvSpPr>
            <a:spLocks noGrp="1"/>
          </p:cNvSpPr>
          <p:nvPr>
            <p:ph idx="1"/>
          </p:nvPr>
        </p:nvSpPr>
        <p:spPr/>
        <p:txBody>
          <a:bodyPr/>
          <a:lstStyle/>
          <a:p>
            <a:pPr marL="0" indent="0">
              <a:buNone/>
            </a:pPr>
            <a:r>
              <a:rPr lang="en-GB" altLang="en-US" sz="3200" dirty="0" smtClean="0">
                <a:latin typeface="Arial" panose="020B0604020202020204" pitchFamily="34" charset="0"/>
                <a:cs typeface="Arial" panose="020B0604020202020204" pitchFamily="34" charset="0"/>
              </a:rPr>
              <a:t>The final step of the assessment is organization of the data.</a:t>
            </a:r>
          </a:p>
          <a:p>
            <a:r>
              <a:rPr lang="en-GB" altLang="en-US" sz="3200" dirty="0" smtClean="0">
                <a:latin typeface="Arial" panose="020B0604020202020204" pitchFamily="34" charset="0"/>
                <a:cs typeface="Arial" panose="020B0604020202020204" pitchFamily="34" charset="0"/>
              </a:rPr>
              <a:t>Record data in an orderly manner, use different frameworks to organise data and these include;</a:t>
            </a:r>
          </a:p>
          <a:p>
            <a:pPr>
              <a:buFont typeface="Wingdings" panose="05000000000000000000" pitchFamily="2" charset="2"/>
              <a:buChar char="Ø"/>
            </a:pPr>
            <a:r>
              <a:rPr lang="en-GB" altLang="en-US" sz="3200" dirty="0" smtClean="0">
                <a:latin typeface="Arial" panose="020B0604020202020204" pitchFamily="34" charset="0"/>
                <a:cs typeface="Arial" panose="020B0604020202020204" pitchFamily="34" charset="0"/>
              </a:rPr>
              <a:t>functional health pattern framework (FHP)</a:t>
            </a:r>
          </a:p>
          <a:p>
            <a:pPr>
              <a:buFont typeface="Wingdings" panose="05000000000000000000" pitchFamily="2" charset="2"/>
              <a:buChar char="Ø"/>
            </a:pPr>
            <a:r>
              <a:rPr lang="en-GB" altLang="en-US" sz="3200" dirty="0" smtClean="0">
                <a:latin typeface="Arial" panose="020B0604020202020204" pitchFamily="34" charset="0"/>
                <a:cs typeface="Arial" panose="020B0604020202020204" pitchFamily="34" charset="0"/>
              </a:rPr>
              <a:t>Head to toe examination data framework</a:t>
            </a:r>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p:txBody>
      </p:sp>
    </p:spTree>
    <p:extLst>
      <p:ext uri="{BB962C8B-B14F-4D97-AF65-F5344CB8AC3E}">
        <p14:creationId xmlns:p14="http://schemas.microsoft.com/office/powerpoint/2010/main" val="2560563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4000" b="1" dirty="0" smtClean="0">
                <a:solidFill>
                  <a:prstClr val="black"/>
                </a:solidFill>
                <a:latin typeface="Arial" panose="020B0604020202020204" pitchFamily="34" charset="0"/>
                <a:cs typeface="Arial" panose="020B0604020202020204" pitchFamily="34" charset="0"/>
              </a:rPr>
              <a:t>Gordon’s </a:t>
            </a:r>
            <a:r>
              <a:rPr lang="en-GB" altLang="en-US" sz="4000" b="1" dirty="0">
                <a:solidFill>
                  <a:prstClr val="black"/>
                </a:solidFill>
                <a:latin typeface="Arial" panose="020B0604020202020204" pitchFamily="34" charset="0"/>
                <a:cs typeface="Arial" panose="020B0604020202020204" pitchFamily="34" charset="0"/>
              </a:rPr>
              <a:t>11 Functional Health pattern (FHP</a:t>
            </a:r>
            <a:r>
              <a:rPr lang="en-GB" altLang="en-US" sz="4000" b="1" dirty="0" smtClean="0">
                <a:solidFill>
                  <a:prstClr val="black"/>
                </a:solidFill>
                <a:latin typeface="Arial" panose="020B0604020202020204" pitchFamily="34" charset="0"/>
                <a:cs typeface="Arial" panose="020B0604020202020204" pitchFamily="34" charset="0"/>
              </a:rPr>
              <a:t>)</a:t>
            </a:r>
            <a:r>
              <a:rPr lang="en-GB" altLang="en-US" b="1" dirty="0">
                <a:solidFill>
                  <a:prstClr val="black"/>
                </a:solidFill>
                <a:latin typeface="Arial" panose="020B0604020202020204" pitchFamily="34" charset="0"/>
                <a:cs typeface="Arial" panose="020B0604020202020204" pitchFamily="34" charset="0"/>
              </a:rPr>
              <a:t> </a:t>
            </a:r>
            <a:r>
              <a:rPr lang="en-GB" altLang="en-US" b="1" dirty="0" smtClean="0">
                <a:solidFill>
                  <a:prstClr val="black"/>
                </a:solidFill>
                <a:latin typeface="Arial" panose="020B0604020202020204" pitchFamily="34" charset="0"/>
                <a:cs typeface="Arial" panose="020B0604020202020204" pitchFamily="34" charset="0"/>
              </a:rPr>
              <a:t>for organization </a:t>
            </a:r>
            <a:r>
              <a:rPr lang="en-GB" altLang="en-US" b="1" dirty="0">
                <a:solidFill>
                  <a:prstClr val="black"/>
                </a:solidFill>
                <a:latin typeface="Arial" panose="020B0604020202020204" pitchFamily="34" charset="0"/>
                <a:cs typeface="Arial" panose="020B0604020202020204" pitchFamily="34" charset="0"/>
              </a:rPr>
              <a:t>of </a:t>
            </a:r>
            <a:r>
              <a:rPr lang="en-GB" altLang="en-US" b="1" dirty="0" smtClean="0">
                <a:solidFill>
                  <a:prstClr val="black"/>
                </a:solidFill>
                <a:latin typeface="Arial" panose="020B0604020202020204" pitchFamily="34" charset="0"/>
                <a:cs typeface="Arial" panose="020B0604020202020204" pitchFamily="34" charset="0"/>
              </a:rPr>
              <a:t>data</a:t>
            </a:r>
            <a:endParaRPr lang="en-US" dirty="0"/>
          </a:p>
        </p:txBody>
      </p:sp>
      <p:sp>
        <p:nvSpPr>
          <p:cNvPr id="3" name="Content Placeholder 2"/>
          <p:cNvSpPr>
            <a:spLocks noGrp="1"/>
          </p:cNvSpPr>
          <p:nvPr>
            <p:ph idx="1"/>
          </p:nvPr>
        </p:nvSpPr>
        <p:spPr/>
        <p:txBody>
          <a:bodyPr>
            <a:normAutofit/>
          </a:bodyPr>
          <a:lstStyle/>
          <a:p>
            <a:pPr lvl="0">
              <a:buFont typeface="Arial" charset="0"/>
              <a:buChar char="•"/>
              <a:defRPr/>
            </a:pPr>
            <a:r>
              <a:rPr lang="en-GB" sz="3200" dirty="0">
                <a:solidFill>
                  <a:prstClr val="black"/>
                </a:solidFill>
                <a:latin typeface="Arial" panose="020B0604020202020204" pitchFamily="34" charset="0"/>
                <a:cs typeface="Arial" panose="020B0604020202020204" pitchFamily="34" charset="0"/>
              </a:rPr>
              <a:t>Marjorie Gordon proposed functional health patterns as a guide for establishing a comprehensive nursing data base of patient assessment </a:t>
            </a:r>
            <a:r>
              <a:rPr lang="en-GB" sz="3200" dirty="0" smtClean="0">
                <a:solidFill>
                  <a:prstClr val="black"/>
                </a:solidFill>
                <a:latin typeface="Arial" panose="020B0604020202020204" pitchFamily="34" charset="0"/>
                <a:cs typeface="Arial" panose="020B0604020202020204" pitchFamily="34" charset="0"/>
              </a:rPr>
              <a:t>information (a method of organizing data) used for assessing a patient/client.</a:t>
            </a:r>
            <a:endParaRPr lang="en-GB" sz="3200" dirty="0">
              <a:solidFill>
                <a:prstClr val="black"/>
              </a:solidFill>
              <a:latin typeface="Arial" panose="020B0604020202020204" pitchFamily="34" charset="0"/>
              <a:cs typeface="Arial" panose="020B0604020202020204" pitchFamily="34" charset="0"/>
            </a:endParaRPr>
          </a:p>
          <a:p>
            <a:pPr marL="514350" lvl="0" indent="-514350">
              <a:buFont typeface="+mj-lt"/>
              <a:buAutoNum type="arabicPeriod"/>
              <a:defRPr/>
            </a:pPr>
            <a:r>
              <a:rPr lang="en-GB" sz="3200" dirty="0">
                <a:solidFill>
                  <a:prstClr val="black"/>
                </a:solidFill>
                <a:latin typeface="Arial" panose="020B0604020202020204" pitchFamily="34" charset="0"/>
                <a:cs typeface="Arial" panose="020B0604020202020204" pitchFamily="34" charset="0"/>
              </a:rPr>
              <a:t>Health perception and management-PERCEIVED pattern of patient health and how it is managed</a:t>
            </a:r>
          </a:p>
          <a:p>
            <a:pPr marL="514350" lvl="0" indent="-514350">
              <a:buFont typeface="+mj-lt"/>
              <a:buAutoNum type="arabicPeriod"/>
              <a:defRPr/>
            </a:pPr>
            <a:r>
              <a:rPr lang="en-GB" sz="3200" dirty="0">
                <a:solidFill>
                  <a:prstClr val="black"/>
                </a:solidFill>
                <a:latin typeface="Arial" panose="020B0604020202020204" pitchFamily="34" charset="0"/>
                <a:cs typeface="Arial" panose="020B0604020202020204" pitchFamily="34" charset="0"/>
              </a:rPr>
              <a:t>Nutritional metabolic pattern; this describes pattern of food, fluid consumption </a:t>
            </a:r>
            <a:r>
              <a:rPr lang="en-GB" sz="3200" dirty="0" err="1">
                <a:solidFill>
                  <a:prstClr val="black"/>
                </a:solidFill>
                <a:latin typeface="Arial" panose="020B0604020202020204" pitchFamily="34" charset="0"/>
                <a:cs typeface="Arial" panose="020B0604020202020204" pitchFamily="34" charset="0"/>
              </a:rPr>
              <a:t>vs</a:t>
            </a:r>
            <a:r>
              <a:rPr lang="en-GB" sz="3200" dirty="0">
                <a:solidFill>
                  <a:prstClr val="black"/>
                </a:solidFill>
                <a:latin typeface="Arial" panose="020B0604020202020204" pitchFamily="34" charset="0"/>
                <a:cs typeface="Arial" panose="020B0604020202020204" pitchFamily="34" charset="0"/>
              </a:rPr>
              <a:t> metabolic </a:t>
            </a:r>
            <a:r>
              <a:rPr lang="en-GB" sz="3200" dirty="0" smtClean="0">
                <a:solidFill>
                  <a:prstClr val="black"/>
                </a:solidFill>
                <a:latin typeface="Arial" panose="020B0604020202020204" pitchFamily="34" charset="0"/>
                <a:cs typeface="Arial" panose="020B0604020202020204" pitchFamily="34" charset="0"/>
              </a:rPr>
              <a:t>need</a:t>
            </a:r>
          </a:p>
          <a:p>
            <a:pPr marL="514350" lvl="0" indent="-514350">
              <a:buFont typeface="+mj-lt"/>
              <a:buAutoNum type="arabicPeriod"/>
              <a:defRPr/>
            </a:pPr>
            <a:endParaRPr lang="en-GB" dirty="0">
              <a:solidFill>
                <a:prstClr val="black"/>
              </a:solidFill>
              <a:latin typeface="Arial" panose="020B0604020202020204" pitchFamily="34" charset="0"/>
              <a:cs typeface="Arial" panose="020B0604020202020204" pitchFamily="34" charset="0"/>
            </a:endParaRPr>
          </a:p>
          <a:p>
            <a:pPr marL="514350" lvl="0" indent="-514350">
              <a:buFont typeface="+mj-lt"/>
              <a:buAutoNum type="arabicPeriod"/>
              <a:defRPr/>
            </a:pPr>
            <a:endParaRPr lang="en-GB" dirty="0">
              <a:solidFill>
                <a:prstClr val="black"/>
              </a:solidFill>
            </a:endParaRPr>
          </a:p>
          <a:p>
            <a:endParaRPr lang="en-US" dirty="0"/>
          </a:p>
        </p:txBody>
      </p:sp>
    </p:spTree>
    <p:extLst>
      <p:ext uri="{BB962C8B-B14F-4D97-AF65-F5344CB8AC3E}">
        <p14:creationId xmlns:p14="http://schemas.microsoft.com/office/powerpoint/2010/main" val="3225571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altLang="en-US" sz="4000" b="1" dirty="0" smtClean="0">
                <a:solidFill>
                  <a:prstClr val="black"/>
                </a:solidFill>
                <a:latin typeface="Arial" panose="020B0604020202020204" pitchFamily="34" charset="0"/>
                <a:cs typeface="Arial" panose="020B0604020202020204" pitchFamily="34" charset="0"/>
              </a:rPr>
              <a:t>Gordon’s </a:t>
            </a:r>
            <a:r>
              <a:rPr lang="en-GB" altLang="en-US" sz="4000" b="1" dirty="0">
                <a:solidFill>
                  <a:prstClr val="black"/>
                </a:solidFill>
                <a:latin typeface="Arial" panose="020B0604020202020204" pitchFamily="34" charset="0"/>
                <a:cs typeface="Arial" panose="020B0604020202020204" pitchFamily="34" charset="0"/>
              </a:rPr>
              <a:t>11 Functional Health </a:t>
            </a:r>
            <a:r>
              <a:rPr lang="en-GB" altLang="en-US" sz="4000" b="1" dirty="0" smtClean="0">
                <a:solidFill>
                  <a:prstClr val="black"/>
                </a:solidFill>
                <a:latin typeface="Arial" panose="020B0604020202020204" pitchFamily="34" charset="0"/>
                <a:cs typeface="Arial" panose="020B0604020202020204" pitchFamily="34" charset="0"/>
              </a:rPr>
              <a:t>Pattern </a:t>
            </a:r>
            <a:r>
              <a:rPr lang="en-GB" altLang="en-US" sz="4000" b="1" dirty="0">
                <a:solidFill>
                  <a:prstClr val="black"/>
                </a:solidFill>
                <a:latin typeface="Arial" panose="020B0604020202020204" pitchFamily="34" charset="0"/>
                <a:cs typeface="Arial" panose="020B0604020202020204" pitchFamily="34" charset="0"/>
              </a:rPr>
              <a:t>(</a:t>
            </a:r>
            <a:r>
              <a:rPr lang="en-GB" altLang="en-US" sz="4000" b="1" dirty="0" smtClean="0">
                <a:solidFill>
                  <a:prstClr val="black"/>
                </a:solidFill>
                <a:latin typeface="Arial" panose="020B0604020202020204" pitchFamily="34" charset="0"/>
                <a:cs typeface="Arial" panose="020B0604020202020204" pitchFamily="34" charset="0"/>
              </a:rPr>
              <a:t>FHP)……</a:t>
            </a:r>
            <a:endParaRPr lang="en-GB" altLang="en-US" dirty="0" smtClean="0"/>
          </a:p>
        </p:txBody>
      </p:sp>
      <p:sp>
        <p:nvSpPr>
          <p:cNvPr id="36867" name="Content Placeholder 2"/>
          <p:cNvSpPr>
            <a:spLocks noGrp="1"/>
          </p:cNvSpPr>
          <p:nvPr>
            <p:ph idx="1"/>
          </p:nvPr>
        </p:nvSpPr>
        <p:spPr/>
        <p:txBody>
          <a:bodyPr>
            <a:normAutofit/>
          </a:bodyPr>
          <a:lstStyle/>
          <a:p>
            <a:pPr marL="0" lvl="0" indent="0">
              <a:buNone/>
              <a:defRPr/>
            </a:pPr>
            <a:r>
              <a:rPr lang="en-GB" altLang="en-US" sz="3600" dirty="0" smtClean="0">
                <a:latin typeface="Arial" panose="020B0604020202020204" pitchFamily="34" charset="0"/>
                <a:cs typeface="Arial" panose="020B0604020202020204" pitchFamily="34" charset="0"/>
              </a:rPr>
              <a:t>3.</a:t>
            </a:r>
            <a:r>
              <a:rPr lang="en-GB" altLang="en-US" sz="3200" dirty="0" smtClean="0">
                <a:solidFill>
                  <a:prstClr val="black"/>
                </a:solidFill>
                <a:latin typeface="Arial" panose="020B0604020202020204" pitchFamily="34" charset="0"/>
                <a:cs typeface="Arial" panose="020B0604020202020204" pitchFamily="34" charset="0"/>
              </a:rPr>
              <a:t> </a:t>
            </a:r>
            <a:r>
              <a:rPr lang="en-GB" altLang="en-US" sz="3200" dirty="0">
                <a:solidFill>
                  <a:prstClr val="black"/>
                </a:solidFill>
                <a:latin typeface="Arial" panose="020B0604020202020204" pitchFamily="34" charset="0"/>
                <a:cs typeface="Arial" panose="020B0604020202020204" pitchFamily="34" charset="0"/>
              </a:rPr>
              <a:t>Elimination and excretion patterns and problems need     </a:t>
            </a:r>
            <a:r>
              <a:rPr lang="en-GB" altLang="en-US" sz="3200" dirty="0" smtClean="0">
                <a:solidFill>
                  <a:prstClr val="black"/>
                </a:solidFill>
                <a:latin typeface="Arial" panose="020B0604020202020204" pitchFamily="34" charset="0"/>
                <a:cs typeface="Arial" panose="020B0604020202020204" pitchFamily="34" charset="0"/>
              </a:rPr>
              <a:t> 	to </a:t>
            </a:r>
            <a:r>
              <a:rPr lang="en-GB" altLang="en-US" sz="3200" dirty="0">
                <a:solidFill>
                  <a:prstClr val="black"/>
                </a:solidFill>
                <a:latin typeface="Arial" panose="020B0604020202020204" pitchFamily="34" charset="0"/>
                <a:cs typeface="Arial" panose="020B0604020202020204" pitchFamily="34" charset="0"/>
              </a:rPr>
              <a:t>be evaluated; constipation, incontinence, </a:t>
            </a:r>
            <a:r>
              <a:rPr lang="en-GB" altLang="en-US" sz="3200" dirty="0" smtClean="0">
                <a:solidFill>
                  <a:prstClr val="black"/>
                </a:solidFill>
                <a:latin typeface="Arial" panose="020B0604020202020204" pitchFamily="34" charset="0"/>
                <a:cs typeface="Arial" panose="020B0604020202020204" pitchFamily="34" charset="0"/>
              </a:rPr>
              <a:t>	diarrhoea</a:t>
            </a:r>
            <a:r>
              <a:rPr lang="en-GB" altLang="en-US" sz="3200" dirty="0">
                <a:solidFill>
                  <a:prstClr val="black"/>
                </a:solidFill>
                <a:latin typeface="Arial" panose="020B0604020202020204" pitchFamily="34" charset="0"/>
                <a:cs typeface="Arial" panose="020B0604020202020204" pitchFamily="34" charset="0"/>
              </a:rPr>
              <a:t>, </a:t>
            </a:r>
            <a:r>
              <a:rPr lang="en-GB" altLang="en-US" sz="3200" dirty="0" smtClean="0">
                <a:solidFill>
                  <a:prstClr val="black"/>
                </a:solidFill>
                <a:latin typeface="Arial" panose="020B0604020202020204" pitchFamily="34" charset="0"/>
                <a:cs typeface="Arial" panose="020B0604020202020204" pitchFamily="34" charset="0"/>
              </a:rPr>
              <a:t>and others.</a:t>
            </a:r>
            <a:endParaRPr lang="en-GB" altLang="en-US" sz="3600" dirty="0" smtClean="0">
              <a:latin typeface="Arial" panose="020B0604020202020204" pitchFamily="34" charset="0"/>
              <a:cs typeface="Arial" panose="020B0604020202020204" pitchFamily="34" charset="0"/>
            </a:endParaRPr>
          </a:p>
          <a:p>
            <a:pPr marL="0" indent="0">
              <a:buNone/>
            </a:pPr>
            <a:r>
              <a:rPr lang="en-GB" altLang="en-US" sz="3200" dirty="0" smtClean="0">
                <a:latin typeface="Arial" panose="020B0604020202020204" pitchFamily="34" charset="0"/>
                <a:cs typeface="Arial" panose="020B0604020202020204" pitchFamily="34" charset="0"/>
              </a:rPr>
              <a:t>4. Activity exercise</a:t>
            </a:r>
          </a:p>
          <a:p>
            <a:pPr marL="0" indent="0">
              <a:buNone/>
            </a:pPr>
            <a:r>
              <a:rPr lang="en-GB" altLang="en-US" sz="3200" dirty="0" smtClean="0">
                <a:latin typeface="Arial" panose="020B0604020202020204" pitchFamily="34" charset="0"/>
                <a:cs typeface="Arial" panose="020B0604020202020204" pitchFamily="34" charset="0"/>
              </a:rPr>
              <a:t>5. Cognitive- sensory, perceptual, cognitive</a:t>
            </a:r>
          </a:p>
          <a:p>
            <a:pPr marL="0" indent="0">
              <a:buNone/>
            </a:pPr>
            <a:r>
              <a:rPr lang="en-GB" altLang="en-US" sz="3200" dirty="0" smtClean="0">
                <a:latin typeface="Arial" panose="020B0604020202020204" pitchFamily="34" charset="0"/>
                <a:cs typeface="Arial" panose="020B0604020202020204" pitchFamily="34" charset="0"/>
              </a:rPr>
              <a:t>6. Sleep and rest pattern</a:t>
            </a:r>
          </a:p>
          <a:p>
            <a:pPr marL="0" indent="0">
              <a:buNone/>
            </a:pPr>
            <a:r>
              <a:rPr lang="en-GB" altLang="en-US" sz="3200" dirty="0" smtClean="0">
                <a:latin typeface="Arial" panose="020B0604020202020204" pitchFamily="34" charset="0"/>
                <a:cs typeface="Arial" panose="020B0604020202020204" pitchFamily="34" charset="0"/>
              </a:rPr>
              <a:t>7. Self concept- self esteem</a:t>
            </a:r>
          </a:p>
          <a:p>
            <a:pPr marL="0" indent="0">
              <a:buNone/>
            </a:pPr>
            <a:r>
              <a:rPr lang="en-GB" altLang="en-US" sz="3200" dirty="0" smtClean="0">
                <a:latin typeface="Arial" panose="020B0604020202020204" pitchFamily="34" charset="0"/>
                <a:cs typeface="Arial" panose="020B0604020202020204" pitchFamily="34" charset="0"/>
              </a:rPr>
              <a:t>8. Role and relationship pattern</a:t>
            </a:r>
          </a:p>
          <a:p>
            <a:endParaRPr lang="en-GB" altLang="en-US" dirty="0" smtClean="0"/>
          </a:p>
        </p:txBody>
      </p:sp>
    </p:spTree>
    <p:extLst>
      <p:ext uri="{BB962C8B-B14F-4D97-AF65-F5344CB8AC3E}">
        <p14:creationId xmlns:p14="http://schemas.microsoft.com/office/powerpoint/2010/main" val="31459670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sz="4000" b="1" dirty="0">
                <a:solidFill>
                  <a:prstClr val="black"/>
                </a:solidFill>
                <a:latin typeface="Arial" panose="020B0604020202020204" pitchFamily="34" charset="0"/>
                <a:cs typeface="Arial" panose="020B0604020202020204" pitchFamily="34" charset="0"/>
              </a:rPr>
              <a:t>Gordon’s 11 Functional Health Pattern (FHP)……</a:t>
            </a:r>
            <a:endParaRPr lang="en-GB" altLang="en-US" dirty="0" smtClean="0"/>
          </a:p>
        </p:txBody>
      </p:sp>
      <p:sp>
        <p:nvSpPr>
          <p:cNvPr id="37891" name="Content Placeholder 2"/>
          <p:cNvSpPr>
            <a:spLocks noGrp="1"/>
          </p:cNvSpPr>
          <p:nvPr>
            <p:ph idx="1"/>
          </p:nvPr>
        </p:nvSpPr>
        <p:spPr/>
        <p:txBody>
          <a:bodyPr>
            <a:normAutofit/>
          </a:bodyPr>
          <a:lstStyle/>
          <a:p>
            <a:pPr marL="0" indent="0">
              <a:buNone/>
            </a:pPr>
            <a:r>
              <a:rPr lang="en-GB" altLang="en-US" sz="3200" dirty="0" smtClean="0">
                <a:latin typeface="Arial" panose="020B0604020202020204" pitchFamily="34" charset="0"/>
                <a:cs typeface="Arial" panose="020B0604020202020204" pitchFamily="34" charset="0"/>
              </a:rPr>
              <a:t>9. Sexuality: refers to gender and reproductive patterns</a:t>
            </a:r>
          </a:p>
          <a:p>
            <a:pPr marL="0" indent="0">
              <a:buNone/>
            </a:pPr>
            <a:r>
              <a:rPr lang="en-GB" altLang="en-US" sz="3200" dirty="0" smtClean="0">
                <a:latin typeface="Arial" panose="020B0604020202020204" pitchFamily="34" charset="0"/>
                <a:cs typeface="Arial" panose="020B0604020202020204" pitchFamily="34" charset="0"/>
              </a:rPr>
              <a:t>10. Coping: involves stress tolerance patterns</a:t>
            </a:r>
          </a:p>
          <a:p>
            <a:pPr marL="0" indent="0">
              <a:buNone/>
            </a:pPr>
            <a:r>
              <a:rPr lang="en-GB" altLang="en-US" sz="3200" dirty="0" smtClean="0">
                <a:latin typeface="Arial" panose="020B0604020202020204" pitchFamily="34" charset="0"/>
                <a:cs typeface="Arial" panose="020B0604020202020204" pitchFamily="34" charset="0"/>
              </a:rPr>
              <a:t>11. Value: individuality and beliefs </a:t>
            </a:r>
            <a:r>
              <a:rPr lang="en-GB" altLang="en-US" sz="3200" dirty="0" smtClean="0">
                <a:latin typeface="Arial" panose="020B0604020202020204" pitchFamily="34" charset="0"/>
                <a:cs typeface="Arial" panose="020B0604020202020204" pitchFamily="34" charset="0"/>
              </a:rPr>
              <a:t>patterns</a:t>
            </a:r>
          </a:p>
          <a:p>
            <a:pPr marL="0" indent="0">
              <a:buNone/>
            </a:pPr>
            <a:r>
              <a:rPr lang="en-GB" altLang="en-US" sz="3200" b="1" dirty="0" smtClean="0">
                <a:latin typeface="Arial" panose="020B0604020202020204" pitchFamily="34" charset="0"/>
                <a:cs typeface="Arial" panose="020B0604020202020204" pitchFamily="34" charset="0"/>
              </a:rPr>
              <a:t>NOTE: </a:t>
            </a:r>
          </a:p>
          <a:p>
            <a:pPr marL="0" indent="0">
              <a:buNone/>
            </a:pPr>
            <a:r>
              <a:rPr lang="en-GB" altLang="en-US" sz="3200" dirty="0" smtClean="0">
                <a:latin typeface="Arial" panose="020B0604020202020204" pitchFamily="34" charset="0"/>
                <a:cs typeface="Arial" panose="020B0604020202020204" pitchFamily="34" charset="0"/>
              </a:rPr>
              <a:t>Refer to activities of living, as they can be used to assess a patient using nursing process</a:t>
            </a:r>
            <a:endParaRPr lang="en-GB" alt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370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060175" y="439736"/>
            <a:ext cx="10515600" cy="1325563"/>
          </a:xfrm>
        </p:spPr>
        <p:txBody>
          <a:bodyPr>
            <a:normAutofit/>
          </a:bodyPr>
          <a:lstStyle/>
          <a:p>
            <a:r>
              <a:rPr lang="en-GB" altLang="en-US" sz="3200" b="1" dirty="0">
                <a:solidFill>
                  <a:prstClr val="black"/>
                </a:solidFill>
                <a:latin typeface="Arial" panose="020B0604020202020204" pitchFamily="34" charset="0"/>
                <a:cs typeface="Arial" panose="020B0604020202020204" pitchFamily="34" charset="0"/>
              </a:rPr>
              <a:t>Exercise: </a:t>
            </a:r>
            <a:r>
              <a:rPr lang="en-GB" altLang="en-US" sz="2500" dirty="0">
                <a:solidFill>
                  <a:prstClr val="black"/>
                </a:solidFill>
                <a:latin typeface="Arial" panose="020B0604020202020204" pitchFamily="34" charset="0"/>
                <a:cs typeface="Arial" panose="020B0604020202020204" pitchFamily="34" charset="0"/>
              </a:rPr>
              <a:t/>
            </a:r>
            <a:br>
              <a:rPr lang="en-GB" altLang="en-US" sz="2500" dirty="0">
                <a:solidFill>
                  <a:prstClr val="black"/>
                </a:solidFill>
                <a:latin typeface="Arial" panose="020B0604020202020204" pitchFamily="34" charset="0"/>
                <a:cs typeface="Arial" panose="020B0604020202020204" pitchFamily="34" charset="0"/>
              </a:rPr>
            </a:br>
            <a:r>
              <a:rPr lang="en-GB" altLang="en-US" sz="3200" i="1" dirty="0">
                <a:solidFill>
                  <a:prstClr val="black"/>
                </a:solidFill>
                <a:latin typeface="Arial" panose="020B0604020202020204" pitchFamily="34" charset="0"/>
                <a:cs typeface="Arial" panose="020B0604020202020204" pitchFamily="34" charset="0"/>
              </a:rPr>
              <a:t>Do </a:t>
            </a:r>
            <a:r>
              <a:rPr lang="en-GB" altLang="en-US" sz="3200" b="1" i="1" dirty="0">
                <a:solidFill>
                  <a:prstClr val="black"/>
                </a:solidFill>
                <a:latin typeface="Arial" panose="020B0604020202020204" pitchFamily="34" charset="0"/>
                <a:cs typeface="Arial" panose="020B0604020202020204" pitchFamily="34" charset="0"/>
              </a:rPr>
              <a:t>assessment</a:t>
            </a:r>
            <a:r>
              <a:rPr lang="en-GB" altLang="en-US" sz="3200" i="1" dirty="0">
                <a:solidFill>
                  <a:prstClr val="black"/>
                </a:solidFill>
                <a:latin typeface="Arial" panose="020B0604020202020204" pitchFamily="34" charset="0"/>
                <a:cs typeface="Arial" panose="020B0604020202020204" pitchFamily="34" charset="0"/>
              </a:rPr>
              <a:t> on patients with the following disorders</a:t>
            </a:r>
            <a:endParaRPr lang="en-GB" altLang="en-US" sz="6000" i="1" dirty="0" smtClean="0">
              <a:latin typeface="Arial" panose="020B0604020202020204" pitchFamily="34" charset="0"/>
              <a:cs typeface="Arial" panose="020B0604020202020204" pitchFamily="34" charset="0"/>
            </a:endParaRPr>
          </a:p>
        </p:txBody>
      </p:sp>
      <p:sp>
        <p:nvSpPr>
          <p:cNvPr id="39939" name="Content Placeholder 2"/>
          <p:cNvSpPr>
            <a:spLocks noGrp="1"/>
          </p:cNvSpPr>
          <p:nvPr>
            <p:ph sz="half" idx="1"/>
          </p:nvPr>
        </p:nvSpPr>
        <p:spPr>
          <a:xfrm>
            <a:off x="1060174" y="1765299"/>
            <a:ext cx="5252943" cy="3959639"/>
          </a:xfrm>
        </p:spPr>
        <p:txBody>
          <a:bodyPr>
            <a:normAutofit fontScale="85000" lnSpcReduction="20000"/>
          </a:bodyPr>
          <a:lstStyle/>
          <a:p>
            <a:pPr marL="457200" lvl="0" indent="-457200">
              <a:buFont typeface="+mj-lt"/>
              <a:buAutoNum type="arabicPeriod"/>
              <a:defRPr/>
            </a:pPr>
            <a:r>
              <a:rPr lang="en-GB" sz="3300" dirty="0" smtClean="0">
                <a:solidFill>
                  <a:prstClr val="black"/>
                </a:solidFill>
                <a:latin typeface="Arial" panose="020B0604020202020204" pitchFamily="34" charset="0"/>
                <a:cs typeface="Arial" panose="020B0604020202020204" pitchFamily="34" charset="0"/>
              </a:rPr>
              <a:t>Asthma- wheezing, dyspnoea</a:t>
            </a:r>
            <a:endParaRPr lang="en-GB" sz="3300" dirty="0" smtClean="0">
              <a:solidFill>
                <a:prstClr val="black"/>
              </a:solidFill>
              <a:latin typeface="Arial" panose="020B0604020202020204" pitchFamily="34" charset="0"/>
              <a:cs typeface="Arial" panose="020B0604020202020204" pitchFamily="34" charset="0"/>
            </a:endParaRPr>
          </a:p>
          <a:p>
            <a:pPr marL="457200" lvl="0" indent="-457200">
              <a:buFont typeface="+mj-lt"/>
              <a:buAutoNum type="arabicPeriod"/>
              <a:defRPr/>
            </a:pPr>
            <a:r>
              <a:rPr lang="en-GB" sz="3300" dirty="0" smtClean="0">
                <a:solidFill>
                  <a:prstClr val="black"/>
                </a:solidFill>
                <a:latin typeface="Arial" panose="020B0604020202020204" pitchFamily="34" charset="0"/>
                <a:cs typeface="Arial" panose="020B0604020202020204" pitchFamily="34" charset="0"/>
              </a:rPr>
              <a:t>Pneumonia- dyspnoea</a:t>
            </a:r>
            <a:endParaRPr lang="en-GB" sz="3300" dirty="0" smtClean="0">
              <a:solidFill>
                <a:prstClr val="black"/>
              </a:solidFill>
              <a:latin typeface="Arial" panose="020B0604020202020204" pitchFamily="34" charset="0"/>
              <a:cs typeface="Arial" panose="020B0604020202020204" pitchFamily="34" charset="0"/>
            </a:endParaRPr>
          </a:p>
          <a:p>
            <a:pPr marL="457200" lvl="0" indent="-457200">
              <a:buFont typeface="+mj-lt"/>
              <a:buAutoNum type="arabicPeriod"/>
              <a:defRPr/>
            </a:pPr>
            <a:r>
              <a:rPr lang="en-GB" sz="3300" dirty="0" smtClean="0">
                <a:solidFill>
                  <a:prstClr val="black"/>
                </a:solidFill>
                <a:latin typeface="Arial" panose="020B0604020202020204" pitchFamily="34" charset="0"/>
                <a:cs typeface="Arial" panose="020B0604020202020204" pitchFamily="34" charset="0"/>
              </a:rPr>
              <a:t>Diarrhoea-loss of body fluids</a:t>
            </a:r>
            <a:endParaRPr lang="en-GB" sz="3300" dirty="0">
              <a:solidFill>
                <a:prstClr val="black"/>
              </a:solidFill>
              <a:latin typeface="Arial" panose="020B0604020202020204" pitchFamily="34" charset="0"/>
              <a:cs typeface="Arial" panose="020B0604020202020204" pitchFamily="34" charset="0"/>
            </a:endParaRPr>
          </a:p>
          <a:p>
            <a:pPr marL="457200" lvl="0" indent="-457200">
              <a:buFont typeface="+mj-lt"/>
              <a:buAutoNum type="arabicPeriod"/>
              <a:defRPr/>
            </a:pPr>
            <a:r>
              <a:rPr lang="en-GB" sz="3300" dirty="0" smtClean="0">
                <a:solidFill>
                  <a:prstClr val="black"/>
                </a:solidFill>
                <a:latin typeface="Arial" panose="020B0604020202020204" pitchFamily="34" charset="0"/>
                <a:cs typeface="Arial" panose="020B0604020202020204" pitchFamily="34" charset="0"/>
              </a:rPr>
              <a:t>Anaemia- low iron in circulation</a:t>
            </a:r>
            <a:endParaRPr lang="en-GB" sz="3300" dirty="0">
              <a:solidFill>
                <a:prstClr val="black"/>
              </a:solidFill>
              <a:latin typeface="Arial" panose="020B0604020202020204" pitchFamily="34" charset="0"/>
              <a:cs typeface="Arial" panose="020B0604020202020204" pitchFamily="34" charset="0"/>
            </a:endParaRPr>
          </a:p>
          <a:p>
            <a:pPr marL="457200" lvl="0" indent="-457200">
              <a:buFont typeface="+mj-lt"/>
              <a:buAutoNum type="arabicPeriod"/>
              <a:defRPr/>
            </a:pPr>
            <a:r>
              <a:rPr lang="en-GB" sz="3000" dirty="0">
                <a:solidFill>
                  <a:prstClr val="black"/>
                </a:solidFill>
                <a:latin typeface="Arial" panose="020B0604020202020204" pitchFamily="34" charset="0"/>
                <a:cs typeface="Arial" panose="020B0604020202020204" pitchFamily="34" charset="0"/>
              </a:rPr>
              <a:t>Chronic Obstructive Pulmonary Disease-(COPD), this includes chronic bronchitis and emphysema</a:t>
            </a:r>
            <a:r>
              <a:rPr lang="en-GB" sz="3000" dirty="0" smtClean="0">
                <a:solidFill>
                  <a:prstClr val="black"/>
                </a:solidFill>
                <a:latin typeface="Arial" panose="020B0604020202020204" pitchFamily="34" charset="0"/>
                <a:cs typeface="Arial" panose="020B0604020202020204" pitchFamily="34" charset="0"/>
              </a:rPr>
              <a:t>.</a:t>
            </a:r>
          </a:p>
          <a:p>
            <a:pPr marL="457200" lvl="0" indent="-457200">
              <a:buFont typeface="+mj-lt"/>
              <a:buAutoNum type="arabicPeriod"/>
              <a:defRPr/>
            </a:pPr>
            <a:endParaRPr lang="en-GB" sz="3000" dirty="0">
              <a:solidFill>
                <a:prstClr val="black"/>
              </a:solidFill>
              <a:latin typeface="Arial" panose="020B0604020202020204" pitchFamily="34" charset="0"/>
              <a:cs typeface="Arial" panose="020B0604020202020204" pitchFamily="34" charset="0"/>
            </a:endParaRPr>
          </a:p>
        </p:txBody>
      </p:sp>
      <p:sp>
        <p:nvSpPr>
          <p:cNvPr id="39940" name="Content Placeholder 3"/>
          <p:cNvSpPr>
            <a:spLocks noGrp="1"/>
          </p:cNvSpPr>
          <p:nvPr>
            <p:ph sz="half" idx="2"/>
          </p:nvPr>
        </p:nvSpPr>
        <p:spPr>
          <a:xfrm>
            <a:off x="6501007" y="1765301"/>
            <a:ext cx="4852793" cy="3959638"/>
          </a:xfrm>
        </p:spPr>
        <p:txBody>
          <a:bodyPr>
            <a:normAutofit fontScale="85000" lnSpcReduction="20000"/>
          </a:bodyPr>
          <a:lstStyle/>
          <a:p>
            <a:pPr marL="0" lvl="0" indent="0">
              <a:buNone/>
              <a:defRPr/>
            </a:pPr>
            <a:r>
              <a:rPr lang="en-GB" altLang="en-US" sz="3000" dirty="0">
                <a:solidFill>
                  <a:prstClr val="black"/>
                </a:solidFill>
                <a:latin typeface="Arial" panose="020B0604020202020204" pitchFamily="34" charset="0"/>
                <a:cs typeface="Arial" panose="020B0604020202020204" pitchFamily="34" charset="0"/>
              </a:rPr>
              <a:t>6</a:t>
            </a:r>
            <a:r>
              <a:rPr lang="en-GB" altLang="en-US" sz="3900" dirty="0">
                <a:solidFill>
                  <a:prstClr val="black"/>
                </a:solidFill>
                <a:latin typeface="Arial" panose="020B0604020202020204" pitchFamily="34" charset="0"/>
                <a:cs typeface="Arial" panose="020B0604020202020204" pitchFamily="34" charset="0"/>
              </a:rPr>
              <a:t>. </a:t>
            </a:r>
            <a:r>
              <a:rPr lang="en-GB" altLang="en-US" sz="3300" dirty="0" smtClean="0">
                <a:solidFill>
                  <a:prstClr val="black"/>
                </a:solidFill>
                <a:latin typeface="Arial" panose="020B0604020202020204" pitchFamily="34" charset="0"/>
                <a:cs typeface="Arial" panose="020B0604020202020204" pitchFamily="34" charset="0"/>
              </a:rPr>
              <a:t>Malaria- joint pains, chills</a:t>
            </a:r>
            <a:r>
              <a:rPr lang="en-GB" sz="3300" dirty="0" smtClean="0">
                <a:solidFill>
                  <a:prstClr val="black"/>
                </a:solidFill>
                <a:latin typeface="Arial" panose="020B0604020202020204" pitchFamily="34" charset="0"/>
                <a:cs typeface="Arial" panose="020B0604020202020204" pitchFamily="34" charset="0"/>
              </a:rPr>
              <a:t>.</a:t>
            </a:r>
            <a:endParaRPr lang="en-GB" sz="3300" dirty="0">
              <a:solidFill>
                <a:prstClr val="black"/>
              </a:solidFill>
              <a:latin typeface="Arial" panose="020B0604020202020204" pitchFamily="34" charset="0"/>
              <a:cs typeface="Arial" panose="020B0604020202020204" pitchFamily="34" charset="0"/>
            </a:endParaRPr>
          </a:p>
          <a:p>
            <a:pPr marL="0" lvl="0" indent="0">
              <a:buNone/>
              <a:defRPr/>
            </a:pPr>
            <a:r>
              <a:rPr lang="en-GB" altLang="en-US" sz="3300" dirty="0" smtClean="0">
                <a:solidFill>
                  <a:prstClr val="black"/>
                </a:solidFill>
                <a:latin typeface="Arial" panose="020B0604020202020204" pitchFamily="34" charset="0"/>
                <a:cs typeface="Arial" panose="020B0604020202020204" pitchFamily="34" charset="0"/>
              </a:rPr>
              <a:t>7. Tuberculosis </a:t>
            </a:r>
            <a:r>
              <a:rPr lang="en-GB" altLang="en-US" sz="3300" dirty="0" smtClean="0">
                <a:solidFill>
                  <a:prstClr val="black"/>
                </a:solidFill>
                <a:latin typeface="Arial" panose="020B0604020202020204" pitchFamily="34" charset="0"/>
                <a:cs typeface="Arial" panose="020B0604020202020204" pitchFamily="34" charset="0"/>
              </a:rPr>
              <a:t>(TB)</a:t>
            </a:r>
          </a:p>
          <a:p>
            <a:pPr lvl="0">
              <a:buNone/>
            </a:pPr>
            <a:r>
              <a:rPr lang="en-GB" altLang="en-US" sz="3300" dirty="0" smtClean="0">
                <a:solidFill>
                  <a:prstClr val="black"/>
                </a:solidFill>
                <a:latin typeface="Arial" panose="020B0604020202020204" pitchFamily="34" charset="0"/>
                <a:cs typeface="Arial" panose="020B0604020202020204" pitchFamily="34" charset="0"/>
              </a:rPr>
              <a:t>8.  </a:t>
            </a:r>
            <a:r>
              <a:rPr lang="en-GB" altLang="en-US" sz="3300" dirty="0" smtClean="0">
                <a:solidFill>
                  <a:prstClr val="black"/>
                </a:solidFill>
                <a:latin typeface="Arial" panose="020B0604020202020204" pitchFamily="34" charset="0"/>
                <a:cs typeface="Arial" panose="020B0604020202020204" pitchFamily="34" charset="0"/>
              </a:rPr>
              <a:t>Peptic ulcer (PU).</a:t>
            </a:r>
            <a:endParaRPr lang="en-GB" altLang="en-US" sz="3300" dirty="0">
              <a:solidFill>
                <a:prstClr val="black"/>
              </a:solidFill>
              <a:latin typeface="Arial" panose="020B0604020202020204" pitchFamily="34" charset="0"/>
              <a:cs typeface="Arial" panose="020B0604020202020204" pitchFamily="34" charset="0"/>
            </a:endParaRPr>
          </a:p>
          <a:p>
            <a:pPr marL="0" indent="0">
              <a:buNone/>
            </a:pPr>
            <a:r>
              <a:rPr lang="en-GB" altLang="en-US" sz="3500" dirty="0" smtClean="0">
                <a:latin typeface="Arial" panose="020B0604020202020204" pitchFamily="34" charset="0"/>
                <a:cs typeface="Arial" panose="020B0604020202020204" pitchFamily="34" charset="0"/>
              </a:rPr>
              <a:t>NB: </a:t>
            </a:r>
          </a:p>
          <a:p>
            <a:r>
              <a:rPr lang="en-GB" altLang="en-US" sz="3000" dirty="0" smtClean="0">
                <a:latin typeface="Arial" panose="020B0604020202020204" pitchFamily="34" charset="0"/>
                <a:cs typeface="Arial" panose="020B0604020202020204" pitchFamily="34" charset="0"/>
              </a:rPr>
              <a:t>Focus on clinical features of each condition to help in assessment of the </a:t>
            </a:r>
            <a:r>
              <a:rPr lang="en-GB" altLang="en-US" sz="3000" dirty="0" smtClean="0">
                <a:latin typeface="Arial" panose="020B0604020202020204" pitchFamily="34" charset="0"/>
                <a:cs typeface="Arial" panose="020B0604020202020204" pitchFamily="34" charset="0"/>
              </a:rPr>
              <a:t>patient. </a:t>
            </a:r>
          </a:p>
          <a:p>
            <a:r>
              <a:rPr lang="en-GB" altLang="en-US" sz="3000" dirty="0" smtClean="0">
                <a:latin typeface="Arial" panose="020B0604020202020204" pitchFamily="34" charset="0"/>
                <a:cs typeface="Arial" panose="020B0604020202020204" pitchFamily="34" charset="0"/>
              </a:rPr>
              <a:t>Observe and take adequate history to capture as many clinical features as possible</a:t>
            </a:r>
            <a:endParaRPr lang="en-GB" altLang="en-US" sz="35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7091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404730" y="325677"/>
            <a:ext cx="9442810" cy="1091961"/>
          </a:xfrm>
        </p:spPr>
        <p:txBody>
          <a:bodyPr>
            <a:noAutofit/>
          </a:bodyPr>
          <a:lstStyle/>
          <a:p>
            <a:pPr eaLnBrk="1" hangingPunct="1"/>
            <a:r>
              <a:rPr lang="en-US" altLang="en-US" b="1" dirty="0" smtClean="0">
                <a:latin typeface="Arial" panose="020B0604020202020204" pitchFamily="34" charset="0"/>
                <a:cs typeface="Arial" panose="020B0604020202020204" pitchFamily="34" charset="0"/>
              </a:rPr>
              <a:t>What is a Nursing Diagnosis</a:t>
            </a:r>
          </a:p>
        </p:txBody>
      </p:sp>
      <p:sp>
        <p:nvSpPr>
          <p:cNvPr id="41987" name="Rectangle 3"/>
          <p:cNvSpPr>
            <a:spLocks noGrp="1" noChangeArrowheads="1"/>
          </p:cNvSpPr>
          <p:nvPr>
            <p:ph idx="1"/>
          </p:nvPr>
        </p:nvSpPr>
        <p:spPr>
          <a:xfrm>
            <a:off x="1127343" y="1600201"/>
            <a:ext cx="9933140" cy="4411663"/>
          </a:xfrm>
        </p:spPr>
        <p:txBody>
          <a:bodyPr>
            <a:normAutofit/>
          </a:bodyPr>
          <a:lstStyle/>
          <a:p>
            <a:pPr marL="280988" indent="-280988" eaLnBrk="1" hangingPunct="1">
              <a:lnSpc>
                <a:spcPct val="90000"/>
              </a:lnSpc>
            </a:pPr>
            <a:r>
              <a:rPr lang="en-US" altLang="en-US" sz="3200" b="1" dirty="0" smtClean="0">
                <a:latin typeface="Arial" panose="020B0604020202020204" pitchFamily="34" charset="0"/>
                <a:cs typeface="Arial" panose="020B0604020202020204" pitchFamily="34" charset="0"/>
              </a:rPr>
              <a:t>Nursing diagnosis </a:t>
            </a:r>
            <a:r>
              <a:rPr lang="en-US" altLang="en-US" sz="3200" dirty="0" smtClean="0">
                <a:latin typeface="Arial" panose="020B0604020202020204" pitchFamily="34" charset="0"/>
                <a:cs typeface="Arial" panose="020B0604020202020204" pitchFamily="34" charset="0"/>
              </a:rPr>
              <a:t>is a health problem which can be prevented, reduced, resolved, or enhanced through independent nursing measures.</a:t>
            </a:r>
          </a:p>
          <a:p>
            <a:pPr marL="280988" indent="-280988" eaLnBrk="1" hangingPunct="1">
              <a:lnSpc>
                <a:spcPct val="90000"/>
              </a:lnSpc>
            </a:pPr>
            <a:r>
              <a:rPr lang="en-US" altLang="en-US" sz="3200" dirty="0" smtClean="0">
                <a:latin typeface="Arial" panose="020B0604020202020204" pitchFamily="34" charset="0"/>
                <a:cs typeface="Arial" panose="020B0604020202020204" pitchFamily="34" charset="0"/>
              </a:rPr>
              <a:t>It is a judgment or conclusion about the risk for or actual need/problem of the patient</a:t>
            </a:r>
          </a:p>
          <a:p>
            <a:pPr lvl="0">
              <a:lnSpc>
                <a:spcPct val="100000"/>
              </a:lnSpc>
              <a:spcBef>
                <a:spcPts val="0"/>
              </a:spcBef>
            </a:pPr>
            <a:r>
              <a:rPr lang="en-US" sz="3200" dirty="0" smtClean="0">
                <a:latin typeface="Arial" panose="020B0604020202020204" pitchFamily="34" charset="0"/>
                <a:cs typeface="Arial" panose="020B0604020202020204" pitchFamily="34" charset="0"/>
              </a:rPr>
              <a:t>Its formulation involves </a:t>
            </a:r>
            <a:r>
              <a:rPr lang="en-US" sz="3200" i="1" dirty="0" smtClean="0">
                <a:latin typeface="Arial" panose="020B0604020202020204" pitchFamily="34" charset="0"/>
                <a:cs typeface="Arial" panose="020B0604020202020204" pitchFamily="34" charset="0"/>
              </a:rPr>
              <a:t>analysis </a:t>
            </a:r>
            <a:r>
              <a:rPr lang="en-US" sz="3200" i="1" dirty="0">
                <a:latin typeface="Arial" panose="020B0604020202020204" pitchFamily="34" charset="0"/>
                <a:cs typeface="Arial" panose="020B0604020202020204" pitchFamily="34" charset="0"/>
              </a:rPr>
              <a:t>and synthesis </a:t>
            </a:r>
            <a:r>
              <a:rPr lang="en-US" sz="3200" dirty="0">
                <a:latin typeface="Arial" panose="020B0604020202020204" pitchFamily="34" charset="0"/>
                <a:cs typeface="Arial" panose="020B0604020202020204" pitchFamily="34" charset="0"/>
              </a:rPr>
              <a:t>of </a:t>
            </a:r>
            <a:r>
              <a:rPr lang="en-US" sz="3200" dirty="0" smtClean="0">
                <a:latin typeface="Arial" panose="020B0604020202020204" pitchFamily="34" charset="0"/>
                <a:cs typeface="Arial" panose="020B0604020202020204" pitchFamily="34" charset="0"/>
              </a:rPr>
              <a:t>data which basically assists in determining </a:t>
            </a:r>
            <a:r>
              <a:rPr lang="en-US" sz="3200" dirty="0">
                <a:latin typeface="Arial" panose="020B0604020202020204" pitchFamily="34" charset="0"/>
                <a:cs typeface="Arial" panose="020B0604020202020204" pitchFamily="34" charset="0"/>
              </a:rPr>
              <a:t>the </a:t>
            </a:r>
            <a:r>
              <a:rPr lang="en-US" sz="3200" dirty="0" smtClean="0">
                <a:latin typeface="Arial" panose="020B0604020202020204" pitchFamily="34" charset="0"/>
                <a:cs typeface="Arial" panose="020B0604020202020204" pitchFamily="34" charset="0"/>
              </a:rPr>
              <a:t>patient’s need </a:t>
            </a:r>
            <a:r>
              <a:rPr lang="en-US" sz="3200" dirty="0">
                <a:latin typeface="Arial" panose="020B0604020202020204" pitchFamily="34" charset="0"/>
                <a:cs typeface="Arial" panose="020B0604020202020204" pitchFamily="34" charset="0"/>
              </a:rPr>
              <a:t>for nursing </a:t>
            </a:r>
            <a:r>
              <a:rPr lang="en-US" sz="3200" dirty="0" smtClean="0">
                <a:latin typeface="Arial" panose="020B0604020202020204" pitchFamily="34" charset="0"/>
                <a:cs typeface="Arial" panose="020B0604020202020204" pitchFamily="34" charset="0"/>
              </a:rPr>
              <a:t>care.</a:t>
            </a:r>
          </a:p>
          <a:p>
            <a:pPr lvl="0">
              <a:lnSpc>
                <a:spcPct val="100000"/>
              </a:lnSpc>
              <a:spcBef>
                <a:spcPts val="0"/>
              </a:spcBef>
            </a:pPr>
            <a:r>
              <a:rPr lang="en-US" altLang="en-US" sz="3200" dirty="0" smtClean="0">
                <a:latin typeface="Arial" panose="020B0604020202020204" pitchFamily="34" charset="0"/>
                <a:cs typeface="Arial" panose="020B0604020202020204" pitchFamily="34" charset="0"/>
              </a:rPr>
              <a:t>It is also referred to as </a:t>
            </a:r>
            <a:r>
              <a:rPr lang="en-US" altLang="en-US" sz="3200" i="1" dirty="0" smtClean="0">
                <a:latin typeface="Arial" panose="020B0604020202020204" pitchFamily="34" charset="0"/>
                <a:cs typeface="Arial" panose="020B0604020202020204" pitchFamily="34" charset="0"/>
              </a:rPr>
              <a:t>problem identification phase</a:t>
            </a:r>
            <a:endParaRPr lang="en-US" altLang="en-US" sz="3600" i="1" dirty="0" smtClean="0">
              <a:latin typeface="Arial" panose="020B0604020202020204" pitchFamily="34" charset="0"/>
              <a:cs typeface="Arial" panose="020B0604020202020204" pitchFamily="34" charset="0"/>
            </a:endParaRPr>
          </a:p>
          <a:p>
            <a:pPr marL="280988" indent="-280988" eaLnBrk="1" hangingPunct="1">
              <a:lnSpc>
                <a:spcPct val="90000"/>
              </a:lnSpc>
            </a:pPr>
            <a:endParaRPr lang="en-US" altLang="en-US" sz="3200" dirty="0" smtClean="0">
              <a:latin typeface="Arial" panose="020B0604020202020204" pitchFamily="34" charset="0"/>
              <a:cs typeface="Arial" panose="020B0604020202020204" pitchFamily="34" charset="0"/>
            </a:endParaRPr>
          </a:p>
          <a:p>
            <a:pPr marL="280988" indent="-280988" eaLnBrk="1" hangingPunct="1">
              <a:lnSpc>
                <a:spcPct val="90000"/>
              </a:lnSpc>
            </a:pPr>
            <a:endParaRPr lang="en-US" altLang="en-US" dirty="0" smtClean="0"/>
          </a:p>
        </p:txBody>
      </p:sp>
    </p:spTree>
    <p:extLst>
      <p:ext uri="{BB962C8B-B14F-4D97-AF65-F5344CB8AC3E}">
        <p14:creationId xmlns:p14="http://schemas.microsoft.com/office/powerpoint/2010/main" val="16744993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330066"/>
                </a:solidFill>
                <a:latin typeface="Arial-BoldMT-Identity-H"/>
              </a:rPr>
              <a:t/>
            </a:r>
            <a:br>
              <a:rPr lang="en-US" b="1" dirty="0" smtClean="0">
                <a:solidFill>
                  <a:srgbClr val="330066"/>
                </a:solidFill>
                <a:latin typeface="Arial-BoldMT-Identity-H"/>
              </a:rPr>
            </a:br>
            <a:r>
              <a:rPr lang="en-US" sz="4900" b="1" dirty="0" smtClean="0">
                <a:latin typeface="Arial" panose="020B0604020202020204" pitchFamily="34" charset="0"/>
                <a:cs typeface="Arial" panose="020B0604020202020204" pitchFamily="34" charset="0"/>
              </a:rPr>
              <a:t>Step 2:-Nursing Diagnosis/Problem</a:t>
            </a:r>
            <a:r>
              <a:rPr lang="en-US" sz="4900" b="1" dirty="0">
                <a:latin typeface="Arial" panose="020B0604020202020204" pitchFamily="34" charset="0"/>
                <a:cs typeface="Arial" panose="020B0604020202020204" pitchFamily="34" charset="0"/>
              </a:rPr>
              <a:t/>
            </a:r>
            <a:br>
              <a:rPr lang="en-US" sz="4900" b="1" dirty="0">
                <a:latin typeface="Arial" panose="020B0604020202020204" pitchFamily="34" charset="0"/>
                <a:cs typeface="Arial" panose="020B0604020202020204" pitchFamily="34" charset="0"/>
              </a:rPr>
            </a:br>
            <a:r>
              <a:rPr lang="en-US" sz="4900" b="1" dirty="0" smtClean="0">
                <a:latin typeface="Arial" panose="020B0604020202020204" pitchFamily="34" charset="0"/>
                <a:cs typeface="Arial" panose="020B0604020202020204" pitchFamily="34" charset="0"/>
              </a:rPr>
              <a:t>Identification phase</a:t>
            </a:r>
            <a:r>
              <a:rPr lang="en-US" b="1" dirty="0">
                <a:solidFill>
                  <a:srgbClr val="330066"/>
                </a:solidFill>
                <a:latin typeface="Arial" panose="020B0604020202020204" pitchFamily="34" charset="0"/>
                <a:cs typeface="Arial" panose="020B0604020202020204" pitchFamily="34" charset="0"/>
              </a:rPr>
              <a:t/>
            </a:r>
            <a:br>
              <a:rPr lang="en-US" b="1" dirty="0">
                <a:solidFill>
                  <a:srgbClr val="330066"/>
                </a:solidFill>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a:lnSpc>
                <a:spcPct val="100000"/>
              </a:lnSpc>
              <a:spcBef>
                <a:spcPts val="0"/>
              </a:spcBef>
            </a:pPr>
            <a:r>
              <a:rPr lang="en-US" b="1" dirty="0" smtClean="0">
                <a:latin typeface="Arial" panose="020B0604020202020204" pitchFamily="34" charset="0"/>
                <a:cs typeface="Arial" panose="020B0604020202020204" pitchFamily="34" charset="0"/>
              </a:rPr>
              <a:t>Step 2</a:t>
            </a:r>
            <a:r>
              <a:rPr lang="en-US" dirty="0" smtClean="0">
                <a:latin typeface="Arial" panose="020B0604020202020204" pitchFamily="34" charset="0"/>
                <a:cs typeface="Arial" panose="020B0604020202020204" pitchFamily="34" charset="0"/>
              </a:rPr>
              <a:t> of the nursing process involves formulation </a:t>
            </a:r>
            <a:r>
              <a:rPr lang="en-US" dirty="0">
                <a:latin typeface="Arial" panose="020B0604020202020204" pitchFamily="34" charset="0"/>
                <a:cs typeface="Arial" panose="020B0604020202020204" pitchFamily="34" charset="0"/>
              </a:rPr>
              <a:t>of nursing </a:t>
            </a:r>
            <a:r>
              <a:rPr lang="en-US" dirty="0" smtClean="0">
                <a:latin typeface="Arial" panose="020B0604020202020204" pitchFamily="34" charset="0"/>
                <a:cs typeface="Arial" panose="020B0604020202020204" pitchFamily="34" charset="0"/>
              </a:rPr>
              <a:t>diagnosis from an accepted </a:t>
            </a:r>
            <a:r>
              <a:rPr lang="en-US" dirty="0">
                <a:latin typeface="Arial" panose="020B0604020202020204" pitchFamily="34" charset="0"/>
                <a:cs typeface="Arial" panose="020B0604020202020204" pitchFamily="34" charset="0"/>
              </a:rPr>
              <a:t>list approved by NANDA (</a:t>
            </a:r>
            <a:r>
              <a:rPr lang="en-US" dirty="0" smtClean="0">
                <a:latin typeface="Arial" panose="020B0604020202020204" pitchFamily="34" charset="0"/>
                <a:cs typeface="Arial" panose="020B0604020202020204" pitchFamily="34" charset="0"/>
              </a:rPr>
              <a:t>North American Nursing Diagnosis </a:t>
            </a:r>
            <a:r>
              <a:rPr lang="en-US" dirty="0">
                <a:latin typeface="Arial" panose="020B0604020202020204" pitchFamily="34" charset="0"/>
                <a:cs typeface="Arial" panose="020B0604020202020204" pitchFamily="34" charset="0"/>
              </a:rPr>
              <a:t>Association</a:t>
            </a:r>
            <a:r>
              <a:rPr lang="en-US" dirty="0" smtClean="0">
                <a:latin typeface="Arial" panose="020B0604020202020204" pitchFamily="34" charset="0"/>
                <a:cs typeface="Arial" panose="020B0604020202020204" pitchFamily="34" charset="0"/>
              </a:rPr>
              <a:t>). </a:t>
            </a:r>
          </a:p>
          <a:p>
            <a:pPr>
              <a:lnSpc>
                <a:spcPct val="100000"/>
              </a:lnSpc>
              <a:spcBef>
                <a:spcPts val="0"/>
              </a:spcBef>
            </a:pPr>
            <a:r>
              <a:rPr lang="en-US" b="1" dirty="0" smtClean="0">
                <a:latin typeface="Arial" panose="020B0604020202020204" pitchFamily="34" charset="0"/>
                <a:cs typeface="Arial" panose="020B0604020202020204" pitchFamily="34" charset="0"/>
              </a:rPr>
              <a:t>Nursing diagnosis </a:t>
            </a:r>
            <a:r>
              <a:rPr lang="en-US" dirty="0" smtClean="0">
                <a:latin typeface="Arial" panose="020B0604020202020204" pitchFamily="34" charset="0"/>
                <a:cs typeface="Arial" panose="020B0604020202020204" pitchFamily="34" charset="0"/>
              </a:rPr>
              <a:t>is mainly formulated based on;</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i="1" dirty="0" smtClean="0">
                <a:latin typeface="Arial" panose="020B0604020202020204" pitchFamily="34" charset="0"/>
                <a:cs typeface="Arial" panose="020B0604020202020204" pitchFamily="34" charset="0"/>
              </a:rPr>
              <a:t>Actual problems </a:t>
            </a:r>
            <a:r>
              <a:rPr lang="en-US" dirty="0" smtClean="0">
                <a:latin typeface="Arial" panose="020B0604020202020204" pitchFamily="34" charset="0"/>
                <a:cs typeface="Arial" panose="020B0604020202020204" pitchFamily="34" charset="0"/>
              </a:rPr>
              <a:t>(what is immediate and has to be solved) and</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i="1" dirty="0" smtClean="0">
                <a:latin typeface="Arial" panose="020B0604020202020204" pitchFamily="34" charset="0"/>
                <a:cs typeface="Arial" panose="020B0604020202020204" pitchFamily="34" charset="0"/>
              </a:rPr>
              <a:t>Potential </a:t>
            </a:r>
            <a:r>
              <a:rPr lang="en-US" i="1" dirty="0" smtClean="0">
                <a:latin typeface="Arial" panose="020B0604020202020204" pitchFamily="34" charset="0"/>
                <a:cs typeface="Arial" panose="020B0604020202020204" pitchFamily="34" charset="0"/>
              </a:rPr>
              <a:t>problems </a:t>
            </a:r>
            <a:r>
              <a:rPr lang="en-US" dirty="0" smtClean="0">
                <a:latin typeface="Arial" panose="020B0604020202020204" pitchFamily="34" charset="0"/>
                <a:cs typeface="Arial" panose="020B0604020202020204" pitchFamily="34" charset="0"/>
              </a:rPr>
              <a:t>(anticipated needs if actual is not solved) </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i="1" dirty="0">
                <a:latin typeface="Arial" panose="020B0604020202020204" pitchFamily="34" charset="0"/>
                <a:cs typeface="Arial" panose="020B0604020202020204" pitchFamily="34" charset="0"/>
              </a:rPr>
              <a:t>Collaborative </a:t>
            </a:r>
            <a:r>
              <a:rPr lang="en-US" i="1" dirty="0" smtClean="0">
                <a:latin typeface="Arial" panose="020B0604020202020204" pitchFamily="34" charset="0"/>
                <a:cs typeface="Arial" panose="020B0604020202020204" pitchFamily="34" charset="0"/>
              </a:rPr>
              <a:t>problems </a:t>
            </a:r>
            <a:r>
              <a:rPr lang="en-US" dirty="0" smtClean="0">
                <a:latin typeface="Arial" panose="020B0604020202020204" pitchFamily="34" charset="0"/>
                <a:cs typeface="Arial" panose="020B0604020202020204" pitchFamily="34" charset="0"/>
              </a:rPr>
              <a:t>(such as, headache, cough, chest pain, diarrhoea, dyspnoea,) require </a:t>
            </a:r>
            <a:r>
              <a:rPr lang="en-US" dirty="0">
                <a:latin typeface="Arial" panose="020B0604020202020204" pitchFamily="34" charset="0"/>
                <a:cs typeface="Arial" panose="020B0604020202020204" pitchFamily="34" charset="0"/>
              </a:rPr>
              <a:t>collaborative interventions </a:t>
            </a:r>
            <a:r>
              <a:rPr lang="en-US" dirty="0" smtClean="0">
                <a:latin typeface="Arial" panose="020B0604020202020204" pitchFamily="34" charset="0"/>
                <a:cs typeface="Arial" panose="020B0604020202020204" pitchFamily="34" charset="0"/>
              </a:rPr>
              <a:t>with medical doctor </a:t>
            </a:r>
            <a:r>
              <a:rPr lang="en-US" dirty="0">
                <a:latin typeface="Arial" panose="020B0604020202020204" pitchFamily="34" charset="0"/>
                <a:cs typeface="Arial" panose="020B0604020202020204" pitchFamily="34" charset="0"/>
              </a:rPr>
              <a:t>and other members of the health care team.</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022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838200" y="175364"/>
            <a:ext cx="10515600" cy="1189973"/>
          </a:xfrm>
        </p:spPr>
        <p:txBody>
          <a:bodyPr>
            <a:normAutofit/>
          </a:bodyPr>
          <a:lstStyle/>
          <a:p>
            <a:pPr eaLnBrk="1" hangingPunct="1"/>
            <a:r>
              <a:rPr lang="en-GB" altLang="en-US" b="1" dirty="0" smtClean="0">
                <a:latin typeface="Arial" panose="020B0604020202020204" pitchFamily="34" charset="0"/>
                <a:cs typeface="Arial" panose="020B0604020202020204" pitchFamily="34" charset="0"/>
              </a:rPr>
              <a:t>Definition of Nursing Diagnosis</a:t>
            </a:r>
            <a:endParaRPr lang="en-GB" altLang="en-US" b="1" dirty="0">
              <a:latin typeface="Arial" panose="020B0604020202020204" pitchFamily="34" charset="0"/>
              <a:cs typeface="Arial" panose="020B0604020202020204" pitchFamily="34" charset="0"/>
            </a:endParaRPr>
          </a:p>
        </p:txBody>
      </p:sp>
      <p:sp>
        <p:nvSpPr>
          <p:cNvPr id="40963" name="Content Placeholder 2"/>
          <p:cNvSpPr>
            <a:spLocks noGrp="1"/>
          </p:cNvSpPr>
          <p:nvPr>
            <p:ph idx="1"/>
          </p:nvPr>
        </p:nvSpPr>
        <p:spPr>
          <a:xfrm>
            <a:off x="1007165" y="1600201"/>
            <a:ext cx="9766852" cy="4525963"/>
          </a:xfrm>
        </p:spPr>
        <p:txBody>
          <a:bodyPr>
            <a:normAutofit/>
          </a:bodyPr>
          <a:lstStyle/>
          <a:p>
            <a:pPr eaLnBrk="1" hangingPunct="1"/>
            <a:r>
              <a:rPr lang="en-GB" altLang="en-US" sz="3200" dirty="0" smtClean="0">
                <a:latin typeface="Arial" panose="020B0604020202020204" pitchFamily="34" charset="0"/>
                <a:cs typeface="Arial" panose="020B0604020202020204" pitchFamily="34" charset="0"/>
              </a:rPr>
              <a:t>A nursing diagnosis, according to North American Nursing Diagnosis Association (NANDA)  is defined as:</a:t>
            </a:r>
          </a:p>
          <a:p>
            <a:pPr eaLnBrk="1" hangingPunct="1">
              <a:buFont typeface="Wingdings" panose="05000000000000000000" pitchFamily="2" charset="2"/>
              <a:buChar char="Ø"/>
            </a:pPr>
            <a:r>
              <a:rPr lang="en-GB" altLang="en-US" sz="3200" dirty="0" smtClean="0">
                <a:latin typeface="Arial" panose="020B0604020202020204" pitchFamily="34" charset="0"/>
                <a:cs typeface="Arial" panose="020B0604020202020204" pitchFamily="34" charset="0"/>
              </a:rPr>
              <a:t>“ A clinical judgment about responses to actual or potential health problems on the patient, family or community”. </a:t>
            </a:r>
          </a:p>
          <a:p>
            <a:pPr lvl="0" defTabSz="890918" fontAlgn="base">
              <a:lnSpc>
                <a:spcPct val="100000"/>
              </a:lnSpc>
              <a:spcBef>
                <a:spcPct val="20000"/>
              </a:spcBef>
              <a:spcAft>
                <a:spcPct val="0"/>
              </a:spcAft>
              <a:buFont typeface="Wingdings" panose="05000000000000000000" pitchFamily="2" charset="2"/>
              <a:buChar char="Ø"/>
            </a:pPr>
            <a:r>
              <a:rPr lang="en-US" sz="3200" dirty="0" smtClean="0">
                <a:solidFill>
                  <a:prstClr val="black"/>
                </a:solidFill>
                <a:latin typeface="Arial" panose="020B0604020202020204" pitchFamily="34" charset="0"/>
                <a:cs typeface="Arial" panose="020B0604020202020204" pitchFamily="34" charset="0"/>
              </a:rPr>
              <a:t>Nursing </a:t>
            </a:r>
            <a:r>
              <a:rPr lang="en-US" sz="3200" dirty="0">
                <a:solidFill>
                  <a:prstClr val="black"/>
                </a:solidFill>
                <a:latin typeface="Arial" panose="020B0604020202020204" pitchFamily="34" charset="0"/>
                <a:cs typeface="Arial" panose="020B0604020202020204" pitchFamily="34" charset="0"/>
              </a:rPr>
              <a:t>diagnosis</a:t>
            </a:r>
            <a:r>
              <a:rPr lang="en-US" sz="3200" dirty="0" smtClean="0">
                <a:solidFill>
                  <a:prstClr val="black"/>
                </a:solidFill>
                <a:latin typeface="Arial" panose="020B0604020202020204" pitchFamily="34" charset="0"/>
                <a:cs typeface="Arial" panose="020B0604020202020204" pitchFamily="34" charset="0"/>
              </a:rPr>
              <a:t> is </a:t>
            </a:r>
            <a:r>
              <a:rPr lang="en-US" sz="3200" dirty="0">
                <a:solidFill>
                  <a:prstClr val="black"/>
                </a:solidFill>
                <a:latin typeface="Arial" panose="020B0604020202020204" pitchFamily="34" charset="0"/>
                <a:cs typeface="Arial" panose="020B0604020202020204" pitchFamily="34" charset="0"/>
              </a:rPr>
              <a:t>a clinical judgment concerning a human response to health </a:t>
            </a:r>
            <a:r>
              <a:rPr lang="en-US" sz="3200" dirty="0" smtClean="0">
                <a:solidFill>
                  <a:prstClr val="black"/>
                </a:solidFill>
                <a:latin typeface="Arial" panose="020B0604020202020204" pitchFamily="34" charset="0"/>
                <a:cs typeface="Arial" panose="020B0604020202020204" pitchFamily="34" charset="0"/>
              </a:rPr>
              <a:t>conditions and </a:t>
            </a:r>
            <a:r>
              <a:rPr lang="en-US" sz="3200" dirty="0">
                <a:solidFill>
                  <a:prstClr val="black"/>
                </a:solidFill>
                <a:latin typeface="Arial" panose="020B0604020202020204" pitchFamily="34" charset="0"/>
                <a:cs typeface="Arial" panose="020B0604020202020204" pitchFamily="34" charset="0"/>
              </a:rPr>
              <a:t>life processes</a:t>
            </a:r>
          </a:p>
          <a:p>
            <a:pPr marL="0" lvl="0" indent="0">
              <a:buNone/>
            </a:pPr>
            <a:endParaRPr lang="en-US" sz="3200" dirty="0">
              <a:solidFill>
                <a:prstClr val="black"/>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en-GB" alt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816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20417" y="286603"/>
            <a:ext cx="10135263" cy="1450757"/>
          </a:xfrm>
        </p:spPr>
        <p:txBody>
          <a:bodyPr/>
          <a:lstStyle/>
          <a:p>
            <a:pPr algn="ctr"/>
            <a:r>
              <a:rPr lang="en-GB" altLang="en-US" sz="3600" dirty="0">
                <a:latin typeface="Times New Roman" panose="02020603050405020304" pitchFamily="18" charset="0"/>
                <a:cs typeface="Times New Roman" panose="02020603050405020304" pitchFamily="18" charset="0"/>
              </a:rPr>
              <a:t> </a:t>
            </a:r>
            <a:r>
              <a:rPr lang="en-GB" altLang="en-US" sz="4000" b="1" dirty="0" smtClean="0">
                <a:latin typeface="Arial" panose="020B0604020202020204" pitchFamily="34" charset="0"/>
                <a:cs typeface="Arial" panose="020B0604020202020204" pitchFamily="34" charset="0"/>
              </a:rPr>
              <a:t>D</a:t>
            </a:r>
            <a:r>
              <a:rPr lang="en-GB" altLang="en-US" sz="4400" b="1" dirty="0" smtClean="0">
                <a:latin typeface="Arial" panose="020B0604020202020204" pitchFamily="34" charset="0"/>
                <a:cs typeface="Arial" panose="020B0604020202020204" pitchFamily="34" charset="0"/>
              </a:rPr>
              <a:t>efinition of Nursing </a:t>
            </a:r>
            <a:r>
              <a:rPr lang="en-GB" altLang="en-US" sz="4400" b="1" i="1" dirty="0" smtClean="0">
                <a:latin typeface="Arial" panose="020B0604020202020204" pitchFamily="34" charset="0"/>
                <a:cs typeface="Arial" panose="020B0604020202020204" pitchFamily="34" charset="0"/>
              </a:rPr>
              <a:t>by</a:t>
            </a:r>
            <a:r>
              <a:rPr lang="en-GB" altLang="en-US" sz="4400" b="1" dirty="0" smtClean="0">
                <a:latin typeface="Arial" panose="020B0604020202020204" pitchFamily="34" charset="0"/>
                <a:cs typeface="Arial" panose="020B0604020202020204" pitchFamily="34" charset="0"/>
              </a:rPr>
              <a:t> </a:t>
            </a:r>
            <a:r>
              <a:rPr lang="en-GB" altLang="en-US" sz="4400" b="1" dirty="0">
                <a:latin typeface="Arial" panose="020B0604020202020204" pitchFamily="34" charset="0"/>
                <a:cs typeface="Arial" panose="020B0604020202020204" pitchFamily="34" charset="0"/>
              </a:rPr>
              <a:t>Virginia Henderson (</a:t>
            </a:r>
            <a:r>
              <a:rPr lang="en-GB" altLang="en-US" sz="4400" b="1" dirty="0" smtClean="0">
                <a:latin typeface="Arial" panose="020B0604020202020204" pitchFamily="34" charset="0"/>
                <a:cs typeface="Arial" panose="020B0604020202020204" pitchFamily="34" charset="0"/>
              </a:rPr>
              <a:t>1960-68</a:t>
            </a:r>
            <a:r>
              <a:rPr lang="en-GB" altLang="en-US" sz="4400" b="1" dirty="0">
                <a:latin typeface="Arial" panose="020B0604020202020204" pitchFamily="34" charset="0"/>
                <a:cs typeface="Arial" panose="020B0604020202020204" pitchFamily="34" charset="0"/>
              </a:rPr>
              <a:t>)</a:t>
            </a:r>
          </a:p>
        </p:txBody>
      </p:sp>
      <p:sp>
        <p:nvSpPr>
          <p:cNvPr id="10243" name="Content Placeholder 2"/>
          <p:cNvSpPr>
            <a:spLocks noGrp="1"/>
          </p:cNvSpPr>
          <p:nvPr>
            <p:ph idx="1"/>
          </p:nvPr>
        </p:nvSpPr>
        <p:spPr>
          <a:xfrm>
            <a:off x="1378226" y="1881809"/>
            <a:ext cx="8832574" cy="4244355"/>
          </a:xfrm>
        </p:spPr>
        <p:txBody>
          <a:bodyPr/>
          <a:lstStyle/>
          <a:p>
            <a:pPr algn="just" eaLnBrk="1" hangingPunct="1">
              <a:buFont typeface="Arial" charset="0"/>
              <a:buNone/>
              <a:defRPr/>
            </a:pPr>
            <a:r>
              <a:rPr lang="en-GB" sz="2800" dirty="0" smtClean="0">
                <a:latin typeface="Times New Roman" panose="02020603050405020304" pitchFamily="18" charset="0"/>
                <a:ea typeface="Tahoma" panose="020B0604030504040204" pitchFamily="34" charset="0"/>
                <a:cs typeface="Times New Roman" panose="02020603050405020304" pitchFamily="18" charset="0"/>
              </a:rPr>
              <a:t>“</a:t>
            </a:r>
            <a:r>
              <a:rPr lang="en-GB" sz="3200" dirty="0" smtClean="0">
                <a:latin typeface="Arial" panose="020B0604020202020204" pitchFamily="34" charset="0"/>
                <a:ea typeface="Tahoma" panose="020B0604030504040204" pitchFamily="34" charset="0"/>
                <a:cs typeface="Arial" panose="020B0604020202020204" pitchFamily="34" charset="0"/>
              </a:rPr>
              <a:t>The unique function of the nurse is to assist the individual, sick or well, in the performance of those activities contributing to health or its recovery (</a:t>
            </a:r>
            <a:r>
              <a:rPr lang="en-GB" sz="3200" i="1" dirty="0" smtClean="0">
                <a:latin typeface="Arial" panose="020B0604020202020204" pitchFamily="34" charset="0"/>
                <a:ea typeface="Tahoma" panose="020B0604030504040204" pitchFamily="34" charset="0"/>
                <a:cs typeface="Arial" panose="020B0604020202020204" pitchFamily="34" charset="0"/>
              </a:rPr>
              <a:t>or to a peaceful death</a:t>
            </a:r>
            <a:r>
              <a:rPr lang="en-GB" sz="3200" dirty="0" smtClean="0">
                <a:latin typeface="Arial" panose="020B0604020202020204" pitchFamily="34" charset="0"/>
                <a:ea typeface="Tahoma" panose="020B0604030504040204" pitchFamily="34" charset="0"/>
                <a:cs typeface="Arial" panose="020B0604020202020204" pitchFamily="34" charset="0"/>
              </a:rPr>
              <a:t>); that he will perform unaided if he had the necessary strength, will or knowledge, and to do so in such a way as to help him gain independence as rapidly as possible”.</a:t>
            </a:r>
            <a:endParaRPr lang="en-GB" sz="2800" dirty="0" smtClean="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7094350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38200" y="150312"/>
            <a:ext cx="10515600" cy="1189973"/>
          </a:xfrm>
        </p:spPr>
        <p:txBody>
          <a:bodyPr>
            <a:normAutofit/>
          </a:bodyPr>
          <a:lstStyle/>
          <a:p>
            <a:r>
              <a:rPr lang="en-GB" altLang="en-US" b="1" dirty="0" smtClean="0">
                <a:solidFill>
                  <a:prstClr val="black"/>
                </a:solidFill>
                <a:latin typeface="Arial" panose="020B0604020202020204" pitchFamily="34" charset="0"/>
                <a:cs typeface="Arial" panose="020B0604020202020204" pitchFamily="34" charset="0"/>
              </a:rPr>
              <a:t>Definition of </a:t>
            </a:r>
            <a:r>
              <a:rPr lang="en-GB" altLang="en-US" b="1" dirty="0">
                <a:solidFill>
                  <a:prstClr val="black"/>
                </a:solidFill>
                <a:latin typeface="Arial" panose="020B0604020202020204" pitchFamily="34" charset="0"/>
                <a:cs typeface="Arial" panose="020B0604020202020204" pitchFamily="34" charset="0"/>
              </a:rPr>
              <a:t>Nursing </a:t>
            </a:r>
            <a:r>
              <a:rPr lang="en-GB" altLang="en-US" b="1" dirty="0" smtClean="0">
                <a:solidFill>
                  <a:prstClr val="black"/>
                </a:solidFill>
                <a:latin typeface="Arial" panose="020B0604020202020204" pitchFamily="34" charset="0"/>
                <a:cs typeface="Arial" panose="020B0604020202020204" pitchFamily="34" charset="0"/>
              </a:rPr>
              <a:t>Diagnosis….</a:t>
            </a:r>
            <a:endParaRPr lang="en-US" altLang="en-US" dirty="0" smtClean="0"/>
          </a:p>
        </p:txBody>
      </p:sp>
      <p:sp>
        <p:nvSpPr>
          <p:cNvPr id="44035" name="Rectangle 3"/>
          <p:cNvSpPr>
            <a:spLocks noGrp="1" noChangeArrowheads="1"/>
          </p:cNvSpPr>
          <p:nvPr>
            <p:ph idx="1"/>
          </p:nvPr>
        </p:nvSpPr>
        <p:spPr>
          <a:xfrm>
            <a:off x="1089764" y="1600201"/>
            <a:ext cx="9578236" cy="4525963"/>
          </a:xfrm>
        </p:spPr>
        <p:txBody>
          <a:bodyPr>
            <a:normAutofit/>
          </a:bodyPr>
          <a:lstStyle/>
          <a:p>
            <a:r>
              <a:rPr lang="en-US" altLang="en-US" sz="3200" dirty="0" smtClean="0">
                <a:solidFill>
                  <a:prstClr val="black"/>
                </a:solidFill>
                <a:latin typeface="Arial" panose="020B0604020202020204" pitchFamily="34" charset="0"/>
                <a:cs typeface="Arial" panose="020B0604020202020204" pitchFamily="34" charset="0"/>
              </a:rPr>
              <a:t>A </a:t>
            </a:r>
            <a:r>
              <a:rPr lang="en-US" altLang="en-US" sz="3200" dirty="0">
                <a:solidFill>
                  <a:prstClr val="black"/>
                </a:solidFill>
                <a:latin typeface="Arial" panose="020B0604020202020204" pitchFamily="34" charset="0"/>
                <a:cs typeface="Arial" panose="020B0604020202020204" pitchFamily="34" charset="0"/>
              </a:rPr>
              <a:t>nursing diagnosis i</a:t>
            </a:r>
            <a:r>
              <a:rPr lang="en-US" altLang="en-US" sz="3200" dirty="0" smtClean="0">
                <a:latin typeface="Arial" panose="020B0604020202020204" pitchFamily="34" charset="0"/>
                <a:cs typeface="Arial" panose="020B0604020202020204" pitchFamily="34" charset="0"/>
              </a:rPr>
              <a:t>s a standardized statement about the health of a client (who can be an individual, a family or a community) for the purpose of providing nursing care</a:t>
            </a:r>
          </a:p>
          <a:p>
            <a:pPr marL="0" lvl="0" indent="0">
              <a:buNone/>
            </a:pPr>
            <a:r>
              <a:rPr lang="en-GB" altLang="en-US" sz="3200" b="1" dirty="0">
                <a:solidFill>
                  <a:prstClr val="black"/>
                </a:solidFill>
                <a:latin typeface="Arial" panose="020B0604020202020204" pitchFamily="34" charset="0"/>
                <a:cs typeface="Arial" panose="020B0604020202020204" pitchFamily="34" charset="0"/>
              </a:rPr>
              <a:t>NOTE:</a:t>
            </a:r>
          </a:p>
          <a:p>
            <a:pPr eaLnBrk="1" hangingPunct="1"/>
            <a:r>
              <a:rPr lang="en-US" altLang="en-US" sz="3200" dirty="0" smtClean="0">
                <a:latin typeface="Arial" panose="020B0604020202020204" pitchFamily="34" charset="0"/>
                <a:cs typeface="Arial" panose="020B0604020202020204" pitchFamily="34" charset="0"/>
              </a:rPr>
              <a:t>A nursing diagnosis provides the basis for selection of nursing interventions to achieve desirable care outcomes for which the nurse is accountable </a:t>
            </a:r>
          </a:p>
          <a:p>
            <a:pPr eaLnBrk="1" hangingPunct="1"/>
            <a:endParaRPr lang="en-US" alt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283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212942"/>
            <a:ext cx="10515600" cy="1139870"/>
          </a:xfrm>
        </p:spPr>
        <p:txBody>
          <a:bodyPr>
            <a:normAutofit/>
          </a:bodyPr>
          <a:lstStyle/>
          <a:p>
            <a:pPr algn="ctr"/>
            <a:r>
              <a:rPr lang="en-US" altLang="en-US" b="1" dirty="0" smtClean="0">
                <a:latin typeface="Arial" panose="020B0604020202020204" pitchFamily="34" charset="0"/>
                <a:cs typeface="Arial" panose="020B0604020202020204" pitchFamily="34" charset="0"/>
              </a:rPr>
              <a:t>Formulation of Nursing Diagnosis</a:t>
            </a:r>
          </a:p>
        </p:txBody>
      </p:sp>
      <p:sp>
        <p:nvSpPr>
          <p:cNvPr id="46083" name="Rectangle 3"/>
          <p:cNvSpPr>
            <a:spLocks noGrp="1" noChangeArrowheads="1"/>
          </p:cNvSpPr>
          <p:nvPr>
            <p:ph idx="1"/>
          </p:nvPr>
        </p:nvSpPr>
        <p:spPr>
          <a:xfrm>
            <a:off x="742123" y="1352812"/>
            <a:ext cx="10508974" cy="4928718"/>
          </a:xfrm>
        </p:spPr>
        <p:txBody>
          <a:bodyPr>
            <a:normAutofit lnSpcReduction="10000"/>
          </a:bodyPr>
          <a:lstStyle/>
          <a:p>
            <a:r>
              <a:rPr lang="en-US" altLang="en-US" sz="3000" dirty="0" smtClean="0">
                <a:latin typeface="Arial" panose="020B0604020202020204" pitchFamily="34" charset="0"/>
                <a:cs typeface="Arial" panose="020B0604020202020204" pitchFamily="34" charset="0"/>
              </a:rPr>
              <a:t>Requires sorting, clustering, </a:t>
            </a:r>
            <a:r>
              <a:rPr lang="en-US" altLang="en-US" sz="3000" dirty="0" smtClean="0">
                <a:latin typeface="Arial" panose="020B0604020202020204" pitchFamily="34" charset="0"/>
                <a:cs typeface="Arial" panose="020B0604020202020204" pitchFamily="34" charset="0"/>
              </a:rPr>
              <a:t>and </a:t>
            </a:r>
            <a:r>
              <a:rPr lang="en-US" altLang="en-US" sz="3000" dirty="0" smtClean="0">
                <a:latin typeface="Arial" panose="020B0604020202020204" pitchFamily="34" charset="0"/>
                <a:cs typeface="Arial" panose="020B0604020202020204" pitchFamily="34" charset="0"/>
              </a:rPr>
              <a:t>analyzing information that was collected </a:t>
            </a:r>
            <a:r>
              <a:rPr lang="en-US" altLang="en-US" sz="3000" dirty="0" smtClean="0">
                <a:latin typeface="Arial" panose="020B0604020202020204" pitchFamily="34" charset="0"/>
                <a:cs typeface="Arial" panose="020B0604020202020204" pitchFamily="34" charset="0"/>
              </a:rPr>
              <a:t>before </a:t>
            </a:r>
            <a:r>
              <a:rPr lang="en-US" altLang="en-US" sz="3000" dirty="0">
                <a:latin typeface="Arial" panose="020B0604020202020204" pitchFamily="34" charset="0"/>
                <a:cs typeface="Arial" panose="020B0604020202020204" pitchFamily="34" charset="0"/>
              </a:rPr>
              <a:t>formulating </a:t>
            </a:r>
            <a:r>
              <a:rPr lang="en-US" altLang="en-US" sz="3000" dirty="0" smtClean="0">
                <a:latin typeface="Arial" panose="020B0604020202020204" pitchFamily="34" charset="0"/>
                <a:cs typeface="Arial" panose="020B0604020202020204" pitchFamily="34" charset="0"/>
              </a:rPr>
              <a:t>a </a:t>
            </a:r>
            <a:r>
              <a:rPr lang="en-US" altLang="en-US" sz="3000" i="1" dirty="0" smtClean="0">
                <a:latin typeface="Arial" panose="020B0604020202020204" pitchFamily="34" charset="0"/>
                <a:cs typeface="Arial" panose="020B0604020202020204" pitchFamily="34" charset="0"/>
              </a:rPr>
              <a:t>nursing </a:t>
            </a:r>
            <a:r>
              <a:rPr lang="en-US" altLang="en-US" sz="3000" i="1" dirty="0">
                <a:latin typeface="Arial" panose="020B0604020202020204" pitchFamily="34" charset="0"/>
                <a:cs typeface="Arial" panose="020B0604020202020204" pitchFamily="34" charset="0"/>
              </a:rPr>
              <a:t>diagnosis</a:t>
            </a:r>
            <a:endParaRPr lang="en-US" altLang="en-US" sz="3000" i="1" dirty="0" smtClean="0">
              <a:latin typeface="Arial" panose="020B0604020202020204" pitchFamily="34" charset="0"/>
              <a:cs typeface="Arial" panose="020B0604020202020204" pitchFamily="34" charset="0"/>
            </a:endParaRPr>
          </a:p>
          <a:p>
            <a:r>
              <a:rPr lang="en-US" altLang="en-US" sz="3000" dirty="0" smtClean="0">
                <a:latin typeface="Arial" panose="020B0604020202020204" pitchFamily="34" charset="0"/>
                <a:cs typeface="Arial" panose="020B0604020202020204" pitchFamily="34" charset="0"/>
              </a:rPr>
              <a:t>Identifies </a:t>
            </a:r>
            <a:r>
              <a:rPr lang="en-US" altLang="en-US" sz="3000" dirty="0" smtClean="0">
                <a:latin typeface="Arial" panose="020B0604020202020204" pitchFamily="34" charset="0"/>
                <a:cs typeface="Arial" panose="020B0604020202020204" pitchFamily="34" charset="0"/>
              </a:rPr>
              <a:t>actual and potential problems and </a:t>
            </a:r>
            <a:r>
              <a:rPr lang="en-US" altLang="en-US" sz="3000" dirty="0" smtClean="0">
                <a:latin typeface="Arial" panose="020B0604020202020204" pitchFamily="34" charset="0"/>
                <a:cs typeface="Arial" panose="020B0604020202020204" pitchFamily="34" charset="0"/>
              </a:rPr>
              <a:t>their strengths</a:t>
            </a:r>
            <a:endParaRPr lang="en-US" altLang="en-US" sz="3000" dirty="0" smtClean="0">
              <a:latin typeface="Arial" panose="020B0604020202020204" pitchFamily="34" charset="0"/>
              <a:cs typeface="Arial" panose="020B0604020202020204" pitchFamily="34" charset="0"/>
            </a:endParaRPr>
          </a:p>
          <a:p>
            <a:r>
              <a:rPr lang="en-US" altLang="en-US" sz="3000" dirty="0" smtClean="0">
                <a:latin typeface="Arial" panose="020B0604020202020204" pitchFamily="34" charset="0"/>
                <a:cs typeface="Arial" panose="020B0604020202020204" pitchFamily="34" charset="0"/>
              </a:rPr>
              <a:t>It is a written </a:t>
            </a:r>
            <a:r>
              <a:rPr lang="en-US" altLang="en-US" sz="3000" dirty="0" smtClean="0">
                <a:latin typeface="Arial" panose="020B0604020202020204" pitchFamily="34" charset="0"/>
                <a:cs typeface="Arial" panose="020B0604020202020204" pitchFamily="34" charset="0"/>
              </a:rPr>
              <a:t>statement of problem or strength (wellness)</a:t>
            </a:r>
          </a:p>
          <a:p>
            <a:pPr lvl="0" defTabSz="890918" fontAlgn="base">
              <a:lnSpc>
                <a:spcPct val="100000"/>
              </a:lnSpc>
              <a:spcBef>
                <a:spcPct val="20000"/>
              </a:spcBef>
              <a:spcAft>
                <a:spcPct val="0"/>
              </a:spcAft>
              <a:buFont typeface="Wingdings" panose="05000000000000000000" pitchFamily="2" charset="2"/>
              <a:buChar char="Ø"/>
            </a:pPr>
            <a:r>
              <a:rPr lang="en-US" sz="3000" dirty="0" smtClean="0">
                <a:latin typeface="Arial" panose="020B0604020202020204" pitchFamily="34" charset="0"/>
                <a:cs typeface="Arial" panose="020B0604020202020204" pitchFamily="34" charset="0"/>
              </a:rPr>
              <a:t>The </a:t>
            </a:r>
            <a:r>
              <a:rPr lang="en-US" sz="3000" dirty="0">
                <a:latin typeface="Arial" panose="020B0604020202020204" pitchFamily="34" charset="0"/>
                <a:cs typeface="Arial" panose="020B0604020202020204" pitchFamily="34" charset="0"/>
              </a:rPr>
              <a:t>cluster of </a:t>
            </a:r>
            <a:r>
              <a:rPr lang="en-US" sz="3000" i="1" dirty="0">
                <a:latin typeface="Arial" panose="020B0604020202020204" pitchFamily="34" charset="0"/>
                <a:cs typeface="Arial" panose="020B0604020202020204" pitchFamily="34" charset="0"/>
              </a:rPr>
              <a:t>cues</a:t>
            </a:r>
            <a:r>
              <a:rPr lang="en-US" sz="3000" dirty="0">
                <a:latin typeface="Arial" panose="020B0604020202020204" pitchFamily="34" charset="0"/>
                <a:cs typeface="Arial" panose="020B0604020202020204" pitchFamily="34" charset="0"/>
              </a:rPr>
              <a:t> guides the nurse to make </a:t>
            </a:r>
            <a:r>
              <a:rPr lang="en-US" sz="3000" i="1" dirty="0">
                <a:latin typeface="Arial" panose="020B0604020202020204" pitchFamily="34" charset="0"/>
                <a:cs typeface="Arial" panose="020B0604020202020204" pitchFamily="34" charset="0"/>
              </a:rPr>
              <a:t>inferences</a:t>
            </a:r>
            <a:r>
              <a:rPr lang="en-US" sz="3000" dirty="0">
                <a:latin typeface="Arial" panose="020B0604020202020204" pitchFamily="34" charset="0"/>
                <a:cs typeface="Arial" panose="020B0604020202020204" pitchFamily="34" charset="0"/>
              </a:rPr>
              <a:t> determining the relatedness of facts </a:t>
            </a:r>
            <a:r>
              <a:rPr lang="en-US" sz="3000" dirty="0" err="1" smtClean="0">
                <a:latin typeface="Arial" panose="020B0604020202020204" pitchFamily="34" charset="0"/>
                <a:cs typeface="Arial" panose="020B0604020202020204" pitchFamily="34" charset="0"/>
              </a:rPr>
              <a:t>e.g</a:t>
            </a:r>
            <a:r>
              <a:rPr lang="en-US" sz="3000" dirty="0" smtClean="0">
                <a:latin typeface="Arial" panose="020B0604020202020204" pitchFamily="34" charset="0"/>
                <a:cs typeface="Arial" panose="020B0604020202020204" pitchFamily="34" charset="0"/>
              </a:rPr>
              <a:t>, </a:t>
            </a:r>
            <a:r>
              <a:rPr lang="en-US" sz="3000" i="1" dirty="0">
                <a:latin typeface="Arial" panose="020B0604020202020204" pitchFamily="34" charset="0"/>
                <a:cs typeface="Arial" panose="020B0604020202020204" pitchFamily="34" charset="0"/>
              </a:rPr>
              <a:t>weak pulse, increased </a:t>
            </a:r>
            <a:r>
              <a:rPr lang="en-US" sz="3000" i="1" dirty="0" smtClean="0">
                <a:latin typeface="Arial" panose="020B0604020202020204" pitchFamily="34" charset="0"/>
                <a:cs typeface="Arial" panose="020B0604020202020204" pitchFamily="34" charset="0"/>
              </a:rPr>
              <a:t>breathing rate </a:t>
            </a:r>
            <a:r>
              <a:rPr lang="en-US" sz="3000" dirty="0">
                <a:latin typeface="Arial" panose="020B0604020202020204" pitchFamily="34" charset="0"/>
                <a:cs typeface="Arial" panose="020B0604020202020204" pitchFamily="34" charset="0"/>
              </a:rPr>
              <a:t>100b/min, changes in rhythm and failure to return to pre-activity level in 5mins. </a:t>
            </a:r>
            <a:r>
              <a:rPr lang="en-US" sz="3000" dirty="0" smtClean="0">
                <a:latin typeface="Arial" panose="020B0604020202020204" pitchFamily="34" charset="0"/>
                <a:cs typeface="Arial" panose="020B0604020202020204" pitchFamily="34" charset="0"/>
              </a:rPr>
              <a:t>In this case, Inference can be; </a:t>
            </a:r>
            <a:r>
              <a:rPr lang="en-US" sz="3000" b="1" dirty="0">
                <a:latin typeface="Arial" panose="020B0604020202020204" pitchFamily="34" charset="0"/>
                <a:cs typeface="Arial" panose="020B0604020202020204" pitchFamily="34" charset="0"/>
              </a:rPr>
              <a:t>activity intolerance</a:t>
            </a:r>
          </a:p>
          <a:p>
            <a:r>
              <a:rPr lang="en-US" altLang="en-US" i="1" dirty="0" smtClean="0">
                <a:latin typeface="Arial" panose="020B0604020202020204" pitchFamily="34" charset="0"/>
                <a:cs typeface="Arial" panose="020B0604020202020204" pitchFamily="34" charset="0"/>
              </a:rPr>
              <a:t>Activity intolerance related </a:t>
            </a:r>
            <a:r>
              <a:rPr lang="en-US" altLang="en-US" i="1" dirty="0">
                <a:latin typeface="Arial" panose="020B0604020202020204" pitchFamily="34" charset="0"/>
                <a:cs typeface="Arial" panose="020B0604020202020204" pitchFamily="34" charset="0"/>
              </a:rPr>
              <a:t>to </a:t>
            </a:r>
            <a:r>
              <a:rPr lang="en-US" altLang="en-US" i="1" dirty="0" smtClean="0">
                <a:latin typeface="Arial" panose="020B0604020202020204" pitchFamily="34" charset="0"/>
                <a:cs typeface="Arial" panose="020B0604020202020204" pitchFamily="34" charset="0"/>
              </a:rPr>
              <a:t>disease process as evidenced by…</a:t>
            </a:r>
            <a:endParaRPr lang="en-US" altLang="en-US" i="1" dirty="0">
              <a:latin typeface="Arial" panose="020B0604020202020204" pitchFamily="34" charset="0"/>
              <a:cs typeface="Arial" panose="020B0604020202020204" pitchFamily="34" charset="0"/>
            </a:endParaRPr>
          </a:p>
          <a:p>
            <a:pPr lvl="0"/>
            <a:endParaRPr lang="en-US" dirty="0">
              <a:solidFill>
                <a:prstClr val="black"/>
              </a:solidFill>
            </a:endParaRPr>
          </a:p>
          <a:p>
            <a:endParaRPr lang="en-US" altLang="en-US" sz="32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95327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38200" y="225287"/>
            <a:ext cx="10515600" cy="1098405"/>
          </a:xfrm>
        </p:spPr>
        <p:txBody>
          <a:bodyPr>
            <a:normAutofit/>
          </a:bodyPr>
          <a:lstStyle/>
          <a:p>
            <a:r>
              <a:rPr lang="en-US" altLang="en-US" b="1" dirty="0">
                <a:solidFill>
                  <a:prstClr val="black"/>
                </a:solidFill>
                <a:latin typeface="Arial" panose="020B0604020202020204" pitchFamily="34" charset="0"/>
                <a:cs typeface="Arial" panose="020B0604020202020204" pitchFamily="34" charset="0"/>
              </a:rPr>
              <a:t>Formulation of </a:t>
            </a:r>
            <a:r>
              <a:rPr lang="en-GB" altLang="en-US" b="1" dirty="0" smtClean="0">
                <a:latin typeface="Arial" panose="020B0604020202020204" pitchFamily="34" charset="0"/>
                <a:cs typeface="Arial" panose="020B0604020202020204" pitchFamily="34" charset="0"/>
              </a:rPr>
              <a:t>Nursing diagnosis….</a:t>
            </a:r>
          </a:p>
        </p:txBody>
      </p:sp>
      <p:sp>
        <p:nvSpPr>
          <p:cNvPr id="47107" name="Content Placeholder 2"/>
          <p:cNvSpPr>
            <a:spLocks noGrp="1"/>
          </p:cNvSpPr>
          <p:nvPr>
            <p:ph idx="1"/>
          </p:nvPr>
        </p:nvSpPr>
        <p:spPr>
          <a:xfrm>
            <a:off x="838200" y="1417984"/>
            <a:ext cx="10515600" cy="4708182"/>
          </a:xfrm>
        </p:spPr>
        <p:txBody>
          <a:bodyPr>
            <a:normAutofit lnSpcReduction="10000"/>
          </a:bodyPr>
          <a:lstStyle/>
          <a:p>
            <a:r>
              <a:rPr lang="en-GB" altLang="en-US" dirty="0" smtClean="0">
                <a:latin typeface="Arial" panose="020B0604020202020204" pitchFamily="34" charset="0"/>
                <a:cs typeface="Arial" panose="020B0604020202020204" pitchFamily="34" charset="0"/>
              </a:rPr>
              <a:t>After gathering enough data during </a:t>
            </a:r>
            <a:r>
              <a:rPr lang="en-GB" altLang="en-US" dirty="0" smtClean="0">
                <a:latin typeface="Arial" panose="020B0604020202020204" pitchFamily="34" charset="0"/>
                <a:cs typeface="Arial" panose="020B0604020202020204" pitchFamily="34" charset="0"/>
              </a:rPr>
              <a:t>assessment, observation including measured parameters (temp, pulse, </a:t>
            </a:r>
            <a:r>
              <a:rPr lang="en-GB" altLang="en-US" dirty="0" err="1" smtClean="0">
                <a:latin typeface="Arial" panose="020B0604020202020204" pitchFamily="34" charset="0"/>
                <a:cs typeface="Arial" panose="020B0604020202020204" pitchFamily="34" charset="0"/>
              </a:rPr>
              <a:t>resp</a:t>
            </a:r>
            <a:r>
              <a:rPr lang="en-GB" altLang="en-US" dirty="0" smtClean="0">
                <a:latin typeface="Arial" panose="020B0604020202020204" pitchFamily="34" charset="0"/>
                <a:cs typeface="Arial" panose="020B0604020202020204" pitchFamily="34" charset="0"/>
              </a:rPr>
              <a:t> &amp; BP) then </a:t>
            </a:r>
            <a:r>
              <a:rPr lang="en-GB" altLang="en-US" dirty="0" smtClean="0">
                <a:latin typeface="Arial" panose="020B0604020202020204" pitchFamily="34" charset="0"/>
                <a:cs typeface="Arial" panose="020B0604020202020204" pitchFamily="34" charset="0"/>
              </a:rPr>
              <a:t>during the process of making a nursing diagnosis first;</a:t>
            </a:r>
          </a:p>
          <a:p>
            <a:pPr>
              <a:buFont typeface="Wingdings" panose="05000000000000000000" pitchFamily="2" charset="2"/>
              <a:buChar char="Ø"/>
            </a:pPr>
            <a:r>
              <a:rPr lang="en-GB" altLang="en-US" dirty="0" smtClean="0">
                <a:latin typeface="Arial" panose="020B0604020202020204" pitchFamily="34" charset="0"/>
                <a:cs typeface="Arial" panose="020B0604020202020204" pitchFamily="34" charset="0"/>
              </a:rPr>
              <a:t>Identify patterns- signs and symptoms</a:t>
            </a:r>
          </a:p>
          <a:p>
            <a:pPr>
              <a:buFont typeface="Wingdings" panose="05000000000000000000" pitchFamily="2" charset="2"/>
              <a:buChar char="Ø"/>
            </a:pPr>
            <a:r>
              <a:rPr lang="en-GB" altLang="en-US" dirty="0" smtClean="0">
                <a:latin typeface="Arial" panose="020B0604020202020204" pitchFamily="34" charset="0"/>
                <a:cs typeface="Arial" panose="020B0604020202020204" pitchFamily="34" charset="0"/>
              </a:rPr>
              <a:t>Validate the diagnosis</a:t>
            </a:r>
          </a:p>
          <a:p>
            <a:pPr>
              <a:buFont typeface="Wingdings" panose="05000000000000000000" pitchFamily="2" charset="2"/>
              <a:buChar char="Ø"/>
            </a:pPr>
            <a:r>
              <a:rPr lang="en-GB" altLang="en-US" dirty="0" smtClean="0">
                <a:latin typeface="Arial" panose="020B0604020202020204" pitchFamily="34" charset="0"/>
                <a:cs typeface="Arial" panose="020B0604020202020204" pitchFamily="34" charset="0"/>
              </a:rPr>
              <a:t>Formulate the diagnosis statement</a:t>
            </a:r>
          </a:p>
          <a:p>
            <a:r>
              <a:rPr lang="en-GB" altLang="en-US" dirty="0" smtClean="0">
                <a:latin typeface="Arial" panose="020B0604020202020204" pitchFamily="34" charset="0"/>
                <a:cs typeface="Arial" panose="020B0604020202020204" pitchFamily="34" charset="0"/>
              </a:rPr>
              <a:t>Nursing diagnosis is formulated by use of three components;</a:t>
            </a:r>
          </a:p>
          <a:p>
            <a:pPr>
              <a:buFont typeface="Wingdings" panose="05000000000000000000" pitchFamily="2" charset="2"/>
              <a:buChar char="Ø"/>
            </a:pPr>
            <a:r>
              <a:rPr lang="en-GB" altLang="en-US" dirty="0" smtClean="0">
                <a:latin typeface="Arial" panose="020B0604020202020204" pitchFamily="34" charset="0"/>
                <a:cs typeface="Arial" panose="020B0604020202020204" pitchFamily="34" charset="0"/>
              </a:rPr>
              <a:t>Problem (diagnostic label)</a:t>
            </a:r>
          </a:p>
          <a:p>
            <a:pPr>
              <a:buFont typeface="Wingdings" panose="05000000000000000000" pitchFamily="2" charset="2"/>
              <a:buChar char="Ø"/>
            </a:pPr>
            <a:r>
              <a:rPr lang="en-GB" altLang="en-US" dirty="0" smtClean="0">
                <a:latin typeface="Arial" panose="020B0604020202020204" pitchFamily="34" charset="0"/>
                <a:cs typeface="Arial" panose="020B0604020202020204" pitchFamily="34" charset="0"/>
              </a:rPr>
              <a:t>Aetiology (</a:t>
            </a:r>
            <a:r>
              <a:rPr lang="en-GB" altLang="en-US" dirty="0" err="1" smtClean="0">
                <a:latin typeface="Arial" panose="020B0604020202020204" pitchFamily="34" charset="0"/>
                <a:cs typeface="Arial" panose="020B0604020202020204" pitchFamily="34" charset="0"/>
              </a:rPr>
              <a:t>etiology</a:t>
            </a:r>
            <a:r>
              <a:rPr lang="en-GB" altLang="en-US" dirty="0" smtClean="0">
                <a:latin typeface="Arial" panose="020B0604020202020204" pitchFamily="34" charset="0"/>
                <a:cs typeface="Arial" panose="020B0604020202020204" pitchFamily="34" charset="0"/>
              </a:rPr>
              <a:t>)                  </a:t>
            </a:r>
            <a:r>
              <a:rPr lang="en-GB" altLang="en-US" b="1" dirty="0" smtClean="0">
                <a:latin typeface="Arial" panose="020B0604020202020204" pitchFamily="34" charset="0"/>
                <a:cs typeface="Arial" panose="020B0604020202020204" pitchFamily="34" charset="0"/>
              </a:rPr>
              <a:t>PES</a:t>
            </a:r>
          </a:p>
          <a:p>
            <a:pPr>
              <a:buFont typeface="Wingdings" panose="05000000000000000000" pitchFamily="2" charset="2"/>
              <a:buChar char="Ø"/>
            </a:pPr>
            <a:r>
              <a:rPr lang="en-GB" altLang="en-US" dirty="0" smtClean="0">
                <a:latin typeface="Arial" panose="020B0604020202020204" pitchFamily="34" charset="0"/>
                <a:cs typeface="Arial" panose="020B0604020202020204" pitchFamily="34" charset="0"/>
              </a:rPr>
              <a:t>Signs and symptoms</a:t>
            </a:r>
          </a:p>
          <a:p>
            <a:endParaRPr lang="en-GB" altLang="en-US" sz="3200" dirty="0" smtClean="0">
              <a:latin typeface="Arial" panose="020B0604020202020204" pitchFamily="34" charset="0"/>
              <a:cs typeface="Arial" panose="020B0604020202020204" pitchFamily="34" charset="0"/>
            </a:endParaRPr>
          </a:p>
        </p:txBody>
      </p:sp>
      <p:sp>
        <p:nvSpPr>
          <p:cNvPr id="2" name="Right Brace 1"/>
          <p:cNvSpPr/>
          <p:nvPr/>
        </p:nvSpPr>
        <p:spPr>
          <a:xfrm>
            <a:off x="5361140" y="4459267"/>
            <a:ext cx="509182" cy="1390388"/>
          </a:xfrm>
          <a:prstGeom prst="rightBrace">
            <a:avLst>
              <a:gd name="adj1" fmla="val 8333"/>
              <a:gd name="adj2" fmla="val 4909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400617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26"/>
            <a:ext cx="10515600" cy="1431236"/>
          </a:xfrm>
        </p:spPr>
        <p:txBody>
          <a:bodyPr/>
          <a:lstStyle/>
          <a:p>
            <a:r>
              <a:rPr lang="en-GB" altLang="en-US" b="1" dirty="0" smtClean="0">
                <a:solidFill>
                  <a:prstClr val="black"/>
                </a:solidFill>
                <a:latin typeface="Arial" panose="020B0604020202020204" pitchFamily="34" charset="0"/>
                <a:cs typeface="Arial" panose="020B0604020202020204" pitchFamily="34" charset="0"/>
              </a:rPr>
              <a:t>Components </a:t>
            </a:r>
            <a:r>
              <a:rPr lang="en-GB" altLang="en-US" b="1" dirty="0">
                <a:solidFill>
                  <a:prstClr val="black"/>
                </a:solidFill>
                <a:latin typeface="Arial" panose="020B0604020202020204" pitchFamily="34" charset="0"/>
                <a:cs typeface="Arial" panose="020B0604020202020204" pitchFamily="34" charset="0"/>
              </a:rPr>
              <a:t>of </a:t>
            </a:r>
            <a:r>
              <a:rPr lang="en-GB" altLang="en-US" b="1" dirty="0" smtClean="0">
                <a:solidFill>
                  <a:prstClr val="black"/>
                </a:solidFill>
                <a:latin typeface="Arial" panose="020B0604020202020204" pitchFamily="34" charset="0"/>
                <a:cs typeface="Arial" panose="020B0604020202020204" pitchFamily="34" charset="0"/>
              </a:rPr>
              <a:t>Nursing </a:t>
            </a:r>
            <a:r>
              <a:rPr lang="en-GB" altLang="en-US" b="1" dirty="0">
                <a:solidFill>
                  <a:prstClr val="black"/>
                </a:solidFill>
                <a:latin typeface="Arial" panose="020B0604020202020204" pitchFamily="34" charset="0"/>
                <a:cs typeface="Arial" panose="020B0604020202020204" pitchFamily="34" charset="0"/>
              </a:rPr>
              <a:t>Diagnosis</a:t>
            </a:r>
            <a:endParaRPr lang="en-US" dirty="0"/>
          </a:p>
        </p:txBody>
      </p:sp>
      <p:pic>
        <p:nvPicPr>
          <p:cNvPr id="7" name="Content Placeholder 6"/>
          <p:cNvPicPr>
            <a:picLocks noGrp="1" noChangeAspect="1"/>
          </p:cNvPicPr>
          <p:nvPr>
            <p:ph sz="half" idx="1"/>
          </p:nvPr>
        </p:nvPicPr>
        <p:blipFill>
          <a:blip r:embed="rId2"/>
          <a:stretch>
            <a:fillRect/>
          </a:stretch>
        </p:blipFill>
        <p:spPr>
          <a:xfrm>
            <a:off x="1552969" y="2317759"/>
            <a:ext cx="1597290" cy="658425"/>
          </a:xfrm>
          <a:prstGeom prst="rect">
            <a:avLst/>
          </a:prstGeom>
        </p:spPr>
      </p:pic>
      <p:sp>
        <p:nvSpPr>
          <p:cNvPr id="4" name="Content Placeholder 3"/>
          <p:cNvSpPr>
            <a:spLocks noGrp="1"/>
          </p:cNvSpPr>
          <p:nvPr>
            <p:ph sz="half" idx="2"/>
          </p:nvPr>
        </p:nvSpPr>
        <p:spPr>
          <a:xfrm>
            <a:off x="6016487" y="1590261"/>
            <a:ext cx="5337313" cy="4586702"/>
          </a:xfrm>
        </p:spPr>
        <p:txBody>
          <a:bodyPr>
            <a:normAutofit/>
          </a:bodyPr>
          <a:lstStyle/>
          <a:p>
            <a:pPr lvl="0"/>
            <a:r>
              <a:rPr lang="en-GB" altLang="en-US" sz="2400" b="1" dirty="0" smtClean="0">
                <a:solidFill>
                  <a:prstClr val="black"/>
                </a:solidFill>
                <a:latin typeface="Arial" panose="020B0604020202020204" pitchFamily="34" charset="0"/>
                <a:cs typeface="Arial" panose="020B0604020202020204" pitchFamily="34" charset="0"/>
              </a:rPr>
              <a:t>Problem-</a:t>
            </a:r>
          </a:p>
          <a:p>
            <a:pPr lvl="0">
              <a:buFont typeface="Wingdings" panose="05000000000000000000" pitchFamily="2" charset="2"/>
              <a:buChar char="Ø"/>
            </a:pPr>
            <a:r>
              <a:rPr lang="en-GB" altLang="en-US" sz="2400" dirty="0" smtClean="0">
                <a:solidFill>
                  <a:prstClr val="black"/>
                </a:solidFill>
                <a:latin typeface="Arial" panose="020B0604020202020204" pitchFamily="34" charset="0"/>
                <a:cs typeface="Arial" panose="020B0604020202020204" pitchFamily="34" charset="0"/>
              </a:rPr>
              <a:t>Diagnostic Label (perceived issue)</a:t>
            </a:r>
            <a:endParaRPr lang="en-GB" altLang="en-US" sz="2400" dirty="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en-GB" altLang="en-US" sz="2400" dirty="0" smtClean="0">
                <a:solidFill>
                  <a:prstClr val="black"/>
                </a:solidFill>
                <a:latin typeface="Arial" panose="020B0604020202020204" pitchFamily="34" charset="0"/>
                <a:cs typeface="Arial" panose="020B0604020202020204" pitchFamily="34" charset="0"/>
              </a:rPr>
              <a:t>Human response ( discomfort)</a:t>
            </a:r>
            <a:endParaRPr lang="en-GB" altLang="en-US" sz="2400" dirty="0">
              <a:solidFill>
                <a:prstClr val="black"/>
              </a:solidFill>
              <a:latin typeface="Arial" panose="020B0604020202020204" pitchFamily="34" charset="0"/>
              <a:cs typeface="Arial" panose="020B0604020202020204" pitchFamily="34" charset="0"/>
            </a:endParaRPr>
          </a:p>
          <a:p>
            <a:pPr lvl="0"/>
            <a:r>
              <a:rPr lang="en-GB" altLang="en-US" sz="2400" b="1" dirty="0" smtClean="0">
                <a:solidFill>
                  <a:prstClr val="black"/>
                </a:solidFill>
                <a:latin typeface="Arial" panose="020B0604020202020204" pitchFamily="34" charset="0"/>
                <a:cs typeface="Arial" panose="020B0604020202020204" pitchFamily="34" charset="0"/>
              </a:rPr>
              <a:t>Aetiology</a:t>
            </a:r>
            <a:r>
              <a:rPr lang="en-GB" altLang="en-US" sz="2400" dirty="0" smtClean="0">
                <a:solidFill>
                  <a:prstClr val="black"/>
                </a:solidFill>
                <a:latin typeface="Arial" panose="020B0604020202020204" pitchFamily="34" charset="0"/>
                <a:cs typeface="Arial" panose="020B0604020202020204" pitchFamily="34" charset="0"/>
              </a:rPr>
              <a:t>- </a:t>
            </a:r>
          </a:p>
          <a:p>
            <a:pPr lvl="0">
              <a:buFont typeface="Wingdings" panose="05000000000000000000" pitchFamily="2" charset="2"/>
              <a:buChar char="Ø"/>
            </a:pPr>
            <a:r>
              <a:rPr lang="en-GB" altLang="en-US" sz="2400" dirty="0" smtClean="0">
                <a:solidFill>
                  <a:prstClr val="black"/>
                </a:solidFill>
                <a:latin typeface="Arial" panose="020B0604020202020204" pitchFamily="34" charset="0"/>
                <a:cs typeface="Arial" panose="020B0604020202020204" pitchFamily="34" charset="0"/>
              </a:rPr>
              <a:t>Related </a:t>
            </a:r>
            <a:r>
              <a:rPr lang="en-GB" altLang="en-US" sz="2400" dirty="0">
                <a:solidFill>
                  <a:prstClr val="black"/>
                </a:solidFill>
                <a:latin typeface="Arial" panose="020B0604020202020204" pitchFamily="34" charset="0"/>
                <a:cs typeface="Arial" panose="020B0604020202020204" pitchFamily="34" charset="0"/>
              </a:rPr>
              <a:t>factors</a:t>
            </a:r>
          </a:p>
          <a:p>
            <a:pPr lvl="0">
              <a:buFont typeface="Wingdings" panose="05000000000000000000" pitchFamily="2" charset="2"/>
              <a:buChar char="Ø"/>
            </a:pPr>
            <a:r>
              <a:rPr lang="en-GB" altLang="en-US" sz="2400" dirty="0" smtClean="0">
                <a:solidFill>
                  <a:prstClr val="black"/>
                </a:solidFill>
                <a:latin typeface="Arial" panose="020B0604020202020204" pitchFamily="34" charset="0"/>
                <a:cs typeface="Arial" panose="020B0604020202020204" pitchFamily="34" charset="0"/>
              </a:rPr>
              <a:t>Risk </a:t>
            </a:r>
            <a:r>
              <a:rPr lang="en-GB" altLang="en-US" sz="2400" dirty="0">
                <a:solidFill>
                  <a:prstClr val="black"/>
                </a:solidFill>
                <a:latin typeface="Arial" panose="020B0604020202020204" pitchFamily="34" charset="0"/>
                <a:cs typeface="Arial" panose="020B0604020202020204" pitchFamily="34" charset="0"/>
              </a:rPr>
              <a:t>factors</a:t>
            </a:r>
          </a:p>
          <a:p>
            <a:pPr lvl="0"/>
            <a:r>
              <a:rPr lang="en-GB" altLang="en-US" sz="2400" b="1" dirty="0">
                <a:solidFill>
                  <a:prstClr val="black"/>
                </a:solidFill>
                <a:latin typeface="Arial" panose="020B0604020202020204" pitchFamily="34" charset="0"/>
                <a:cs typeface="Arial" panose="020B0604020202020204" pitchFamily="34" charset="0"/>
              </a:rPr>
              <a:t>Signs and symptoms</a:t>
            </a:r>
            <a:r>
              <a:rPr lang="en-GB" altLang="en-US" b="1" dirty="0">
                <a:solidFill>
                  <a:prstClr val="black"/>
                </a:solidFill>
                <a:latin typeface="Arial" panose="020B0604020202020204" pitchFamily="34" charset="0"/>
                <a:cs typeface="Arial" panose="020B0604020202020204" pitchFamily="34" charset="0"/>
              </a:rPr>
              <a:t>-</a:t>
            </a:r>
          </a:p>
          <a:p>
            <a:pPr lvl="0">
              <a:buFont typeface="Wingdings" panose="05000000000000000000" pitchFamily="2" charset="2"/>
              <a:buChar char="Ø"/>
            </a:pPr>
            <a:r>
              <a:rPr lang="en-GB" altLang="en-US" dirty="0">
                <a:solidFill>
                  <a:prstClr val="black"/>
                </a:solidFill>
                <a:latin typeface="Arial" panose="020B0604020202020204" pitchFamily="34" charset="0"/>
                <a:cs typeface="Arial" panose="020B0604020202020204" pitchFamily="34" charset="0"/>
              </a:rPr>
              <a:t>Defining characteristics</a:t>
            </a:r>
          </a:p>
          <a:p>
            <a:pPr lvl="0">
              <a:buFont typeface="Wingdings" panose="05000000000000000000" pitchFamily="2" charset="2"/>
              <a:buChar char="Ø"/>
            </a:pPr>
            <a:r>
              <a:rPr lang="en-GB" altLang="en-US" dirty="0">
                <a:solidFill>
                  <a:prstClr val="black"/>
                </a:solidFill>
                <a:latin typeface="Arial" panose="020B0604020202020204" pitchFamily="34" charset="0"/>
                <a:cs typeface="Arial" panose="020B0604020202020204" pitchFamily="34" charset="0"/>
              </a:rPr>
              <a:t>clinical manifestations</a:t>
            </a:r>
          </a:p>
          <a:p>
            <a:pPr lvl="0"/>
            <a:endParaRPr lang="en-GB" altLang="en-US" dirty="0">
              <a:solidFill>
                <a:prstClr val="black"/>
              </a:solidFill>
            </a:endParaRPr>
          </a:p>
          <a:p>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2483070" y="2990438"/>
            <a:ext cx="524301" cy="664522"/>
          </a:xfrm>
          <a:prstGeom prst="rect">
            <a:avLst/>
          </a:prstGeom>
        </p:spPr>
      </p:pic>
      <p:pic>
        <p:nvPicPr>
          <p:cNvPr id="9" name="Picture 8"/>
          <p:cNvPicPr>
            <a:picLocks noChangeAspect="1"/>
          </p:cNvPicPr>
          <p:nvPr/>
        </p:nvPicPr>
        <p:blipFill>
          <a:blip r:embed="rId4"/>
          <a:stretch>
            <a:fillRect/>
          </a:stretch>
        </p:blipFill>
        <p:spPr>
          <a:xfrm>
            <a:off x="2351614" y="3678157"/>
            <a:ext cx="1889924" cy="542591"/>
          </a:xfrm>
          <a:prstGeom prst="rect">
            <a:avLst/>
          </a:prstGeom>
        </p:spPr>
      </p:pic>
      <p:pic>
        <p:nvPicPr>
          <p:cNvPr id="10" name="Picture 9"/>
          <p:cNvPicPr>
            <a:picLocks noChangeAspect="1"/>
          </p:cNvPicPr>
          <p:nvPr/>
        </p:nvPicPr>
        <p:blipFill>
          <a:blip r:embed="rId5"/>
          <a:stretch>
            <a:fillRect/>
          </a:stretch>
        </p:blipFill>
        <p:spPr>
          <a:xfrm>
            <a:off x="3296576" y="4238166"/>
            <a:ext cx="518205" cy="664522"/>
          </a:xfrm>
          <a:prstGeom prst="rect">
            <a:avLst/>
          </a:prstGeom>
        </p:spPr>
      </p:pic>
      <p:pic>
        <p:nvPicPr>
          <p:cNvPr id="11" name="Picture 10"/>
          <p:cNvPicPr>
            <a:picLocks noChangeAspect="1"/>
          </p:cNvPicPr>
          <p:nvPr/>
        </p:nvPicPr>
        <p:blipFill>
          <a:blip r:embed="rId6"/>
          <a:stretch>
            <a:fillRect/>
          </a:stretch>
        </p:blipFill>
        <p:spPr>
          <a:xfrm>
            <a:off x="2483070" y="4920106"/>
            <a:ext cx="3042168" cy="804742"/>
          </a:xfrm>
          <a:prstGeom prst="rect">
            <a:avLst/>
          </a:prstGeom>
        </p:spPr>
      </p:pic>
    </p:spTree>
    <p:extLst>
      <p:ext uri="{BB962C8B-B14F-4D97-AF65-F5344CB8AC3E}">
        <p14:creationId xmlns:p14="http://schemas.microsoft.com/office/powerpoint/2010/main" val="12345917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solidFill>
                  <a:prstClr val="black"/>
                </a:solidFill>
                <a:latin typeface="Arial" panose="020B0604020202020204" pitchFamily="34" charset="0"/>
                <a:cs typeface="Arial" panose="020B0604020202020204" pitchFamily="34" charset="0"/>
              </a:rPr>
              <a:t>Components of Nursing </a:t>
            </a:r>
            <a:r>
              <a:rPr lang="en-GB" altLang="en-US" b="1" dirty="0" smtClean="0">
                <a:solidFill>
                  <a:prstClr val="black"/>
                </a:solidFill>
                <a:latin typeface="Arial" panose="020B0604020202020204" pitchFamily="34" charset="0"/>
                <a:cs typeface="Arial" panose="020B0604020202020204" pitchFamily="34" charset="0"/>
              </a:rPr>
              <a:t>Diagnosis…</a:t>
            </a:r>
            <a:endParaRPr lang="en-US" dirty="0"/>
          </a:p>
        </p:txBody>
      </p:sp>
      <p:sp>
        <p:nvSpPr>
          <p:cNvPr id="3" name="Content Placeholder 2"/>
          <p:cNvSpPr>
            <a:spLocks noGrp="1"/>
          </p:cNvSpPr>
          <p:nvPr>
            <p:ph sz="half" idx="1"/>
          </p:nvPr>
        </p:nvSpPr>
        <p:spPr/>
        <p:txBody>
          <a:bodyPr>
            <a:normAutofit fontScale="92500" lnSpcReduction="10000"/>
          </a:bodyPr>
          <a:lstStyle/>
          <a:p>
            <a:pPr lvl="0"/>
            <a:r>
              <a:rPr lang="en-US" sz="2600" dirty="0">
                <a:latin typeface="Arial" panose="020B0604020202020204" pitchFamily="34" charset="0"/>
                <a:cs typeface="Arial" panose="020B0604020202020204" pitchFamily="34" charset="0"/>
              </a:rPr>
              <a:t>The diagnosis reflects not only that the patient is in pain, but that the pain has caused other problems such as;</a:t>
            </a:r>
          </a:p>
          <a:p>
            <a:pPr lvl="0">
              <a:buFont typeface="Wingdings" panose="05000000000000000000" pitchFamily="2" charset="2"/>
              <a:buChar char="Ø"/>
            </a:pPr>
            <a:r>
              <a:rPr lang="en-US" sz="2600" dirty="0">
                <a:latin typeface="Arial" panose="020B0604020202020204" pitchFamily="34" charset="0"/>
                <a:cs typeface="Arial" panose="020B0604020202020204" pitchFamily="34" charset="0"/>
              </a:rPr>
              <a:t>anxiety, poor nutrition, and conflict within the family,</a:t>
            </a:r>
          </a:p>
          <a:p>
            <a:pPr lvl="0">
              <a:buFont typeface="Wingdings" panose="05000000000000000000" pitchFamily="2" charset="2"/>
              <a:buChar char="Ø"/>
            </a:pPr>
            <a:r>
              <a:rPr lang="en-US" sz="2600" dirty="0">
                <a:latin typeface="Arial" panose="020B0604020202020204" pitchFamily="34" charset="0"/>
                <a:cs typeface="Arial" panose="020B0604020202020204" pitchFamily="34" charset="0"/>
              </a:rPr>
              <a:t>or has the potential to cause complications—for example; respiratory infection which is a potential hazard to an immobilized patient. </a:t>
            </a:r>
          </a:p>
          <a:p>
            <a:pPr lvl="0"/>
            <a:r>
              <a:rPr lang="en-US" sz="2600" dirty="0">
                <a:latin typeface="Arial" panose="020B0604020202020204" pitchFamily="34" charset="0"/>
                <a:cs typeface="Arial" panose="020B0604020202020204" pitchFamily="34" charset="0"/>
              </a:rPr>
              <a:t>The nursing diagnosis is the basis for the patient’s care plan</a:t>
            </a:r>
          </a:p>
        </p:txBody>
      </p:sp>
      <p:sp>
        <p:nvSpPr>
          <p:cNvPr id="4" name="Content Placeholder 3"/>
          <p:cNvSpPr>
            <a:spLocks noGrp="1"/>
          </p:cNvSpPr>
          <p:nvPr>
            <p:ph sz="half" idx="2"/>
          </p:nvPr>
        </p:nvSpPr>
        <p:spPr>
          <a:xfrm>
            <a:off x="6172200" y="1739574"/>
            <a:ext cx="5181600" cy="4351338"/>
          </a:xfrm>
        </p:spPr>
        <p:txBody>
          <a:bodyPr>
            <a:normAutofit fontScale="92500" lnSpcReduction="10000"/>
          </a:bodyPr>
          <a:lstStyle/>
          <a:p>
            <a:pPr lvl="0"/>
            <a:r>
              <a:rPr lang="en-GB" altLang="en-US" sz="3200" b="1" dirty="0">
                <a:solidFill>
                  <a:prstClr val="black"/>
                </a:solidFill>
                <a:latin typeface="Arial" panose="020B0604020202020204" pitchFamily="34" charset="0"/>
                <a:cs typeface="Arial" panose="020B0604020202020204" pitchFamily="34" charset="0"/>
              </a:rPr>
              <a:t>Linking words</a:t>
            </a:r>
          </a:p>
          <a:p>
            <a:endParaRPr lang="en-US" dirty="0"/>
          </a:p>
        </p:txBody>
      </p:sp>
      <p:pic>
        <p:nvPicPr>
          <p:cNvPr id="5" name="Picture 4"/>
          <p:cNvPicPr>
            <a:picLocks noChangeAspect="1"/>
          </p:cNvPicPr>
          <p:nvPr/>
        </p:nvPicPr>
        <p:blipFill>
          <a:blip r:embed="rId2"/>
          <a:stretch>
            <a:fillRect/>
          </a:stretch>
        </p:blipFill>
        <p:spPr>
          <a:xfrm>
            <a:off x="8060232" y="2281666"/>
            <a:ext cx="1554615" cy="792549"/>
          </a:xfrm>
          <a:prstGeom prst="rect">
            <a:avLst/>
          </a:prstGeom>
        </p:spPr>
      </p:pic>
      <p:pic>
        <p:nvPicPr>
          <p:cNvPr id="6" name="Picture 5"/>
          <p:cNvPicPr>
            <a:picLocks noChangeAspect="1"/>
          </p:cNvPicPr>
          <p:nvPr/>
        </p:nvPicPr>
        <p:blipFill>
          <a:blip r:embed="rId3"/>
          <a:stretch>
            <a:fillRect/>
          </a:stretch>
        </p:blipFill>
        <p:spPr>
          <a:xfrm>
            <a:off x="6511714" y="2281666"/>
            <a:ext cx="1548518" cy="926672"/>
          </a:xfrm>
          <a:prstGeom prst="rect">
            <a:avLst/>
          </a:prstGeom>
        </p:spPr>
      </p:pic>
      <p:pic>
        <p:nvPicPr>
          <p:cNvPr id="7" name="Picture 6"/>
          <p:cNvPicPr>
            <a:picLocks noChangeAspect="1"/>
          </p:cNvPicPr>
          <p:nvPr/>
        </p:nvPicPr>
        <p:blipFill>
          <a:blip r:embed="rId4"/>
          <a:stretch>
            <a:fillRect/>
          </a:stretch>
        </p:blipFill>
        <p:spPr>
          <a:xfrm>
            <a:off x="9608750" y="2239529"/>
            <a:ext cx="1494372" cy="926672"/>
          </a:xfrm>
          <a:prstGeom prst="rect">
            <a:avLst/>
          </a:prstGeom>
        </p:spPr>
      </p:pic>
      <p:pic>
        <p:nvPicPr>
          <p:cNvPr id="8" name="Picture 7"/>
          <p:cNvPicPr>
            <a:picLocks noChangeAspect="1"/>
          </p:cNvPicPr>
          <p:nvPr/>
        </p:nvPicPr>
        <p:blipFill>
          <a:blip r:embed="rId5"/>
          <a:stretch>
            <a:fillRect/>
          </a:stretch>
        </p:blipFill>
        <p:spPr>
          <a:xfrm rot="5400000">
            <a:off x="9212590" y="3604498"/>
            <a:ext cx="1592698" cy="800379"/>
          </a:xfrm>
          <a:prstGeom prst="rect">
            <a:avLst/>
          </a:prstGeom>
        </p:spPr>
      </p:pic>
      <p:pic>
        <p:nvPicPr>
          <p:cNvPr id="9" name="Picture 8"/>
          <p:cNvPicPr>
            <a:picLocks noChangeAspect="1"/>
          </p:cNvPicPr>
          <p:nvPr/>
        </p:nvPicPr>
        <p:blipFill>
          <a:blip r:embed="rId6"/>
          <a:stretch>
            <a:fillRect/>
          </a:stretch>
        </p:blipFill>
        <p:spPr>
          <a:xfrm>
            <a:off x="9157016" y="4826366"/>
            <a:ext cx="1946105" cy="1164437"/>
          </a:xfrm>
          <a:prstGeom prst="rect">
            <a:avLst/>
          </a:prstGeom>
        </p:spPr>
      </p:pic>
    </p:spTree>
    <p:extLst>
      <p:ext uri="{BB962C8B-B14F-4D97-AF65-F5344CB8AC3E}">
        <p14:creationId xmlns:p14="http://schemas.microsoft.com/office/powerpoint/2010/main" val="3755561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altLang="en-US" b="1" dirty="0" smtClean="0">
                <a:latin typeface="Arial" panose="020B0604020202020204" pitchFamily="34" charset="0"/>
                <a:cs typeface="Arial" panose="020B0604020202020204" pitchFamily="34" charset="0"/>
              </a:rPr>
              <a:t>Nursing diagnosis……</a:t>
            </a:r>
          </a:p>
        </p:txBody>
      </p:sp>
      <p:sp>
        <p:nvSpPr>
          <p:cNvPr id="50179" name="Content Placeholder 2"/>
          <p:cNvSpPr>
            <a:spLocks noGrp="1"/>
          </p:cNvSpPr>
          <p:nvPr>
            <p:ph idx="1"/>
          </p:nvPr>
        </p:nvSpPr>
        <p:spPr/>
        <p:txBody>
          <a:bodyPr>
            <a:normAutofit/>
          </a:bodyPr>
          <a:lstStyle/>
          <a:p>
            <a:r>
              <a:rPr lang="en-GB" altLang="en-US" sz="3200" b="1" dirty="0" smtClean="0">
                <a:latin typeface="Arial" panose="020B0604020202020204" pitchFamily="34" charset="0"/>
                <a:cs typeface="Arial" panose="020B0604020202020204" pitchFamily="34" charset="0"/>
              </a:rPr>
              <a:t>Actual problem -</a:t>
            </a:r>
            <a:r>
              <a:rPr lang="en-GB" altLang="en-US" sz="3200" i="1" dirty="0" smtClean="0">
                <a:latin typeface="Arial" panose="020B0604020202020204" pitchFamily="34" charset="0"/>
                <a:cs typeface="Arial" panose="020B0604020202020204" pitchFamily="34" charset="0"/>
              </a:rPr>
              <a:t>3 parts </a:t>
            </a:r>
          </a:p>
          <a:p>
            <a:pPr>
              <a:buFont typeface="Wingdings" panose="05000000000000000000" pitchFamily="2" charset="2"/>
              <a:buChar char="Ø"/>
            </a:pPr>
            <a:r>
              <a:rPr lang="en-GB" altLang="en-US" sz="3200" dirty="0">
                <a:latin typeface="Arial" panose="020B0604020202020204" pitchFamily="34" charset="0"/>
                <a:cs typeface="Arial" panose="020B0604020202020204" pitchFamily="34" charset="0"/>
              </a:rPr>
              <a:t> </a:t>
            </a:r>
            <a:r>
              <a:rPr lang="en-GB" altLang="en-US" sz="3200" dirty="0" smtClean="0">
                <a:latin typeface="Arial" panose="020B0604020202020204" pitchFamily="34" charset="0"/>
                <a:cs typeface="Arial" panose="020B0604020202020204" pitchFamily="34" charset="0"/>
              </a:rPr>
              <a:t>for example; </a:t>
            </a:r>
            <a:r>
              <a:rPr lang="en-GB" altLang="en-US" sz="3200" i="1" dirty="0" smtClean="0">
                <a:latin typeface="Arial" panose="020B0604020202020204" pitchFamily="34" charset="0"/>
                <a:cs typeface="Arial" panose="020B0604020202020204" pitchFamily="34" charset="0"/>
              </a:rPr>
              <a:t>ineffective airway clearance</a:t>
            </a:r>
            <a:r>
              <a:rPr lang="en-GB" altLang="en-US" sz="3200" dirty="0" smtClean="0">
                <a:latin typeface="Arial" panose="020B0604020202020204" pitchFamily="34" charset="0"/>
                <a:cs typeface="Arial" panose="020B0604020202020204" pitchFamily="34" charset="0"/>
              </a:rPr>
              <a:t>.</a:t>
            </a:r>
          </a:p>
          <a:p>
            <a:r>
              <a:rPr lang="en-GB" altLang="en-US" sz="3200" b="1" dirty="0" smtClean="0">
                <a:latin typeface="Arial" panose="020B0604020202020204" pitchFamily="34" charset="0"/>
                <a:cs typeface="Arial" panose="020B0604020202020204" pitchFamily="34" charset="0"/>
              </a:rPr>
              <a:t>Risk nursing problems- </a:t>
            </a:r>
            <a:r>
              <a:rPr lang="en-GB" altLang="en-US" sz="3200" i="1" dirty="0" smtClean="0">
                <a:latin typeface="Arial" panose="020B0604020202020204" pitchFamily="34" charset="0"/>
                <a:cs typeface="Arial" panose="020B0604020202020204" pitchFamily="34" charset="0"/>
              </a:rPr>
              <a:t>2 parts</a:t>
            </a:r>
          </a:p>
          <a:p>
            <a:pPr>
              <a:buFont typeface="Wingdings" panose="05000000000000000000" pitchFamily="2" charset="2"/>
              <a:buChar char="Ø"/>
            </a:pPr>
            <a:r>
              <a:rPr lang="en-GB" altLang="en-US" sz="3200" dirty="0" smtClean="0">
                <a:latin typeface="Arial" panose="020B0604020202020204" pitchFamily="34" charset="0"/>
                <a:cs typeface="Arial" panose="020B0604020202020204" pitchFamily="34" charset="0"/>
              </a:rPr>
              <a:t> </a:t>
            </a:r>
            <a:r>
              <a:rPr lang="en-GB" altLang="en-US" sz="3200" dirty="0">
                <a:solidFill>
                  <a:prstClr val="black"/>
                </a:solidFill>
                <a:latin typeface="Arial" panose="020B0604020202020204" pitchFamily="34" charset="0"/>
                <a:cs typeface="Arial" panose="020B0604020202020204" pitchFamily="34" charset="0"/>
              </a:rPr>
              <a:t>for </a:t>
            </a:r>
            <a:r>
              <a:rPr lang="en-GB" altLang="en-US" sz="3200" dirty="0" smtClean="0">
                <a:solidFill>
                  <a:prstClr val="black"/>
                </a:solidFill>
                <a:latin typeface="Arial" panose="020B0604020202020204" pitchFamily="34" charset="0"/>
                <a:cs typeface="Arial" panose="020B0604020202020204" pitchFamily="34" charset="0"/>
              </a:rPr>
              <a:t>example; </a:t>
            </a:r>
            <a:r>
              <a:rPr lang="en-GB" altLang="en-US" sz="3200" i="1" dirty="0" smtClean="0">
                <a:latin typeface="Arial" panose="020B0604020202020204" pitchFamily="34" charset="0"/>
                <a:cs typeface="Arial" panose="020B0604020202020204" pitchFamily="34" charset="0"/>
              </a:rPr>
              <a:t>related to</a:t>
            </a:r>
            <a:endParaRPr lang="en-GB" altLang="en-US" sz="3200" dirty="0" smtClean="0">
              <a:latin typeface="Arial" panose="020B0604020202020204" pitchFamily="34" charset="0"/>
              <a:cs typeface="Arial" panose="020B0604020202020204" pitchFamily="34" charset="0"/>
            </a:endParaRPr>
          </a:p>
          <a:p>
            <a:r>
              <a:rPr lang="en-GB" altLang="en-US" sz="3200" b="1" dirty="0" smtClean="0">
                <a:latin typeface="Arial" panose="020B0604020202020204" pitchFamily="34" charset="0"/>
                <a:cs typeface="Arial" panose="020B0604020202020204" pitchFamily="34" charset="0"/>
              </a:rPr>
              <a:t>Wellness, Possible, Syndrome diagnosis</a:t>
            </a:r>
            <a:r>
              <a:rPr lang="en-GB" altLang="en-US" sz="3200" dirty="0" smtClean="0">
                <a:latin typeface="Arial" panose="020B0604020202020204" pitchFamily="34" charset="0"/>
                <a:cs typeface="Arial" panose="020B0604020202020204" pitchFamily="34" charset="0"/>
              </a:rPr>
              <a:t>-</a:t>
            </a:r>
            <a:r>
              <a:rPr lang="en-GB" altLang="en-US" sz="3200" i="1" dirty="0" smtClean="0">
                <a:latin typeface="Arial" panose="020B0604020202020204" pitchFamily="34" charset="0"/>
                <a:cs typeface="Arial" panose="020B0604020202020204" pitchFamily="34" charset="0"/>
              </a:rPr>
              <a:t>1 part </a:t>
            </a:r>
          </a:p>
          <a:p>
            <a:pPr>
              <a:buFont typeface="Wingdings" panose="05000000000000000000" pitchFamily="2" charset="2"/>
              <a:buChar char="Ø"/>
            </a:pPr>
            <a:r>
              <a:rPr lang="en-GB" altLang="en-US" sz="3200" dirty="0" smtClean="0">
                <a:solidFill>
                  <a:prstClr val="black"/>
                </a:solidFill>
                <a:latin typeface="Arial" panose="020B0604020202020204" pitchFamily="34" charset="0"/>
                <a:cs typeface="Arial" panose="020B0604020202020204" pitchFamily="34" charset="0"/>
              </a:rPr>
              <a:t>for example; </a:t>
            </a:r>
            <a:r>
              <a:rPr lang="en-GB" altLang="en-US" sz="3200" i="1" dirty="0" smtClean="0">
                <a:latin typeface="Arial" panose="020B0604020202020204" pitchFamily="34" charset="0"/>
                <a:cs typeface="Arial" panose="020B0604020202020204" pitchFamily="34" charset="0"/>
              </a:rPr>
              <a:t>disease process,</a:t>
            </a:r>
            <a:r>
              <a:rPr lang="en-GB" altLang="en-US" sz="3200" dirty="0" smtClean="0">
                <a:latin typeface="Arial" panose="020B0604020202020204" pitchFamily="34" charset="0"/>
                <a:cs typeface="Arial" panose="020B0604020202020204" pitchFamily="34" charset="0"/>
              </a:rPr>
              <a:t> this is not often used.</a:t>
            </a:r>
          </a:p>
        </p:txBody>
      </p:sp>
    </p:spTree>
    <p:extLst>
      <p:ext uri="{BB962C8B-B14F-4D97-AF65-F5344CB8AC3E}">
        <p14:creationId xmlns:p14="http://schemas.microsoft.com/office/powerpoint/2010/main" val="4800237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415441" y="381000"/>
            <a:ext cx="8566759" cy="763588"/>
          </a:xfrm>
        </p:spPr>
        <p:txBody>
          <a:bodyPr>
            <a:normAutofit/>
          </a:bodyPr>
          <a:lstStyle/>
          <a:p>
            <a:r>
              <a:rPr lang="en-US" altLang="en-US" b="1" dirty="0" smtClean="0">
                <a:latin typeface="Arial" panose="020B0604020202020204" pitchFamily="34" charset="0"/>
                <a:cs typeface="Arial" panose="020B0604020202020204" pitchFamily="34" charset="0"/>
              </a:rPr>
              <a:t>Diagnostic Statements</a:t>
            </a:r>
          </a:p>
        </p:txBody>
      </p:sp>
      <p:sp>
        <p:nvSpPr>
          <p:cNvPr id="52227" name="Rectangle 3"/>
          <p:cNvSpPr>
            <a:spLocks noGrp="1" noChangeArrowheads="1"/>
          </p:cNvSpPr>
          <p:nvPr>
            <p:ph idx="1"/>
          </p:nvPr>
        </p:nvSpPr>
        <p:spPr>
          <a:xfrm>
            <a:off x="1139868" y="1503123"/>
            <a:ext cx="9845458" cy="4509370"/>
          </a:xfrm>
        </p:spPr>
        <p:txBody>
          <a:bodyPr>
            <a:noAutofit/>
          </a:bodyPr>
          <a:lstStyle/>
          <a:p>
            <a:pPr marL="280988" indent="-280988"/>
            <a:r>
              <a:rPr lang="en-US" altLang="en-US" sz="3200" dirty="0">
                <a:latin typeface="Arial" panose="020B0604020202020204" pitchFamily="34" charset="0"/>
                <a:cs typeface="Arial" panose="020B0604020202020204" pitchFamily="34" charset="0"/>
              </a:rPr>
              <a:t>Name of the health-related issue </a:t>
            </a:r>
            <a:r>
              <a:rPr lang="en-US" altLang="en-US" sz="3200" dirty="0" smtClean="0">
                <a:latin typeface="Arial" panose="020B0604020202020204" pitchFamily="34" charset="0"/>
                <a:cs typeface="Arial" panose="020B0604020202020204" pitchFamily="34" charset="0"/>
              </a:rPr>
              <a:t>or </a:t>
            </a:r>
            <a:r>
              <a:rPr lang="en-US" altLang="en-US" sz="3200" b="1" i="1" dirty="0" smtClean="0">
                <a:latin typeface="Arial" panose="020B0604020202020204" pitchFamily="34" charset="0"/>
                <a:cs typeface="Arial" panose="020B0604020202020204" pitchFamily="34" charset="0"/>
              </a:rPr>
              <a:t>the </a:t>
            </a:r>
            <a:r>
              <a:rPr lang="en-US" altLang="en-US" sz="3200" b="1" i="1" dirty="0">
                <a:latin typeface="Arial" panose="020B0604020202020204" pitchFamily="34" charset="0"/>
                <a:cs typeface="Arial" panose="020B0604020202020204" pitchFamily="34" charset="0"/>
              </a:rPr>
              <a:t>problem </a:t>
            </a:r>
            <a:r>
              <a:rPr lang="en-US" altLang="en-US" sz="3200" dirty="0">
                <a:latin typeface="Arial" panose="020B0604020202020204" pitchFamily="34" charset="0"/>
                <a:cs typeface="Arial" panose="020B0604020202020204" pitchFamily="34" charset="0"/>
              </a:rPr>
              <a:t>as identified in the NANDA list</a:t>
            </a:r>
          </a:p>
          <a:p>
            <a:pPr marL="280988" indent="-280988"/>
            <a:r>
              <a:rPr lang="en-US" altLang="en-US" sz="3200" dirty="0">
                <a:latin typeface="Arial" panose="020B0604020202020204" pitchFamily="34" charset="0"/>
                <a:cs typeface="Arial" panose="020B0604020202020204" pitchFamily="34" charset="0"/>
              </a:rPr>
              <a:t>Etiology (its cause)</a:t>
            </a:r>
          </a:p>
          <a:p>
            <a:pPr marL="280988" indent="-280988"/>
            <a:r>
              <a:rPr lang="en-US" altLang="en-US" sz="3200" dirty="0">
                <a:latin typeface="Arial" panose="020B0604020202020204" pitchFamily="34" charset="0"/>
                <a:cs typeface="Arial" panose="020B0604020202020204" pitchFamily="34" charset="0"/>
              </a:rPr>
              <a:t>Signs and Symptoms</a:t>
            </a:r>
          </a:p>
          <a:p>
            <a:pPr marL="280988" indent="-280988"/>
            <a:r>
              <a:rPr lang="en-US" altLang="en-US" sz="3200" dirty="0">
                <a:latin typeface="Arial" panose="020B0604020202020204" pitchFamily="34" charset="0"/>
                <a:cs typeface="Arial" panose="020B0604020202020204" pitchFamily="34" charset="0"/>
              </a:rPr>
              <a:t>The name of the nursing diagnosis is linked to the </a:t>
            </a:r>
            <a:r>
              <a:rPr lang="en-US" altLang="en-US" sz="3200" i="1" dirty="0">
                <a:latin typeface="Arial" panose="020B0604020202020204" pitchFamily="34" charset="0"/>
                <a:cs typeface="Arial" panose="020B0604020202020204" pitchFamily="34" charset="0"/>
              </a:rPr>
              <a:t>etiology</a:t>
            </a:r>
            <a:r>
              <a:rPr lang="en-US" altLang="en-US" sz="3200" dirty="0">
                <a:latin typeface="Arial" panose="020B0604020202020204" pitchFamily="34" charset="0"/>
                <a:cs typeface="Arial" panose="020B0604020202020204" pitchFamily="34" charset="0"/>
              </a:rPr>
              <a:t> with the phrase “</a:t>
            </a:r>
            <a:r>
              <a:rPr lang="en-US" altLang="en-US" sz="3200" i="1" dirty="0">
                <a:latin typeface="Arial" panose="020B0604020202020204" pitchFamily="34" charset="0"/>
                <a:cs typeface="Arial" panose="020B0604020202020204" pitchFamily="34" charset="0"/>
              </a:rPr>
              <a:t>related to</a:t>
            </a:r>
            <a:r>
              <a:rPr lang="en-US" altLang="en-US" sz="3200" dirty="0">
                <a:latin typeface="Arial" panose="020B0604020202020204" pitchFamily="34" charset="0"/>
                <a:cs typeface="Arial" panose="020B0604020202020204" pitchFamily="34" charset="0"/>
              </a:rPr>
              <a:t>,” and the signs and symptoms are identified with the phrase “as </a:t>
            </a:r>
            <a:r>
              <a:rPr lang="en-US" altLang="en-US" sz="3200" i="1" dirty="0">
                <a:latin typeface="Arial" panose="020B0604020202020204" pitchFamily="34" charset="0"/>
                <a:cs typeface="Arial" panose="020B0604020202020204" pitchFamily="34" charset="0"/>
              </a:rPr>
              <a:t>manifested (or evidenced</a:t>
            </a:r>
            <a:r>
              <a:rPr lang="en-US" altLang="en-US" sz="3200" dirty="0">
                <a:latin typeface="Arial" panose="020B0604020202020204" pitchFamily="34" charset="0"/>
                <a:cs typeface="Arial" panose="020B0604020202020204" pitchFamily="34" charset="0"/>
              </a:rPr>
              <a:t>) by”</a:t>
            </a:r>
          </a:p>
        </p:txBody>
      </p:sp>
    </p:spTree>
    <p:extLst>
      <p:ext uri="{BB962C8B-B14F-4D97-AF65-F5344CB8AC3E}">
        <p14:creationId xmlns:p14="http://schemas.microsoft.com/office/powerpoint/2010/main" val="12486513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rial" panose="020B0604020202020204" pitchFamily="34" charset="0"/>
                <a:cs typeface="Arial" panose="020B0604020202020204" pitchFamily="34" charset="0"/>
              </a:rPr>
              <a:t>Some of recommended diagnostic labels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723364"/>
          </a:xfrm>
        </p:spPr>
        <p:txBody>
          <a:bodyPr>
            <a:normAutofit/>
          </a:bodyPr>
          <a:lstStyle/>
          <a:p>
            <a:r>
              <a:rPr lang="en-US" sz="3200" dirty="0" smtClean="0">
                <a:latin typeface="Arial" panose="020B0604020202020204" pitchFamily="34" charset="0"/>
                <a:cs typeface="Arial" panose="020B0604020202020204" pitchFamily="34" charset="0"/>
              </a:rPr>
              <a:t>D</a:t>
            </a:r>
            <a:r>
              <a:rPr lang="en-US" sz="3200" dirty="0">
                <a:latin typeface="Arial" panose="020B0604020202020204" pitchFamily="34" charset="0"/>
                <a:cs typeface="Arial" panose="020B0604020202020204" pitchFamily="34" charset="0"/>
              </a:rPr>
              <a:t>eficient-  inadequate intake (in </a:t>
            </a:r>
            <a:r>
              <a:rPr lang="en-US" sz="3200" i="1" dirty="0">
                <a:latin typeface="Arial" panose="020B0604020202020204" pitchFamily="34" charset="0"/>
                <a:cs typeface="Arial" panose="020B0604020202020204" pitchFamily="34" charset="0"/>
              </a:rPr>
              <a:t>amount</a:t>
            </a:r>
            <a:r>
              <a:rPr lang="en-US" sz="3200" dirty="0">
                <a:latin typeface="Arial" panose="020B0604020202020204" pitchFamily="34" charset="0"/>
                <a:cs typeface="Arial" panose="020B0604020202020204" pitchFamily="34" charset="0"/>
              </a:rPr>
              <a:t>), degree</a:t>
            </a:r>
          </a:p>
          <a:p>
            <a:r>
              <a:rPr lang="en-US" sz="3200" dirty="0">
                <a:latin typeface="Arial" panose="020B0604020202020204" pitchFamily="34" charset="0"/>
                <a:cs typeface="Arial" panose="020B0604020202020204" pitchFamily="34" charset="0"/>
              </a:rPr>
              <a:t>Impaired-  made worse, </a:t>
            </a:r>
            <a:r>
              <a:rPr lang="en-US" sz="3200" dirty="0" smtClean="0">
                <a:latin typeface="Arial" panose="020B0604020202020204" pitchFamily="34" charset="0"/>
                <a:cs typeface="Arial" panose="020B0604020202020204" pitchFamily="34" charset="0"/>
              </a:rPr>
              <a:t>weakened, dysfunction</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Ineffective- not producing the desired </a:t>
            </a:r>
            <a:r>
              <a:rPr lang="en-US" sz="3200" dirty="0" smtClean="0">
                <a:latin typeface="Arial" panose="020B0604020202020204" pitchFamily="34" charset="0"/>
                <a:cs typeface="Arial" panose="020B0604020202020204" pitchFamily="34" charset="0"/>
              </a:rPr>
              <a:t>effect</a:t>
            </a:r>
          </a:p>
          <a:p>
            <a:pPr marL="0" indent="0">
              <a:buNone/>
            </a:pPr>
            <a:endParaRPr lang="en-US" sz="3200" dirty="0" smtClean="0">
              <a:latin typeface="Arial" panose="020B0604020202020204" pitchFamily="34" charset="0"/>
              <a:cs typeface="Arial" panose="020B0604020202020204" pitchFamily="34" charset="0"/>
            </a:endParaRPr>
          </a:p>
          <a:p>
            <a:pPr lvl="0">
              <a:buFont typeface="Wingdings" panose="05000000000000000000" pitchFamily="2" charset="2"/>
              <a:buChar char="Ø"/>
            </a:pPr>
            <a:r>
              <a:rPr lang="en-US" b="1" dirty="0" smtClean="0">
                <a:latin typeface="Arial" panose="020B0604020202020204" pitchFamily="34" charset="0"/>
                <a:cs typeface="Arial" panose="020B0604020202020204" pitchFamily="34" charset="0"/>
              </a:rPr>
              <a:t>NOTE:</a:t>
            </a:r>
            <a:r>
              <a:rPr lang="en-US" dirty="0" smtClean="0">
                <a:latin typeface="Arial" panose="020B0604020202020204" pitchFamily="34" charset="0"/>
                <a:cs typeface="Arial" panose="020B0604020202020204" pitchFamily="34" charset="0"/>
              </a:rPr>
              <a:t> </a:t>
            </a:r>
          </a:p>
          <a:p>
            <a:pPr lvl="0">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diagnosis must be specific, though they be many but each is specific </a:t>
            </a:r>
            <a:r>
              <a:rPr lang="en-US" sz="3200" dirty="0" err="1">
                <a:latin typeface="Arial" panose="020B0604020202020204" pitchFamily="34" charset="0"/>
                <a:cs typeface="Arial" panose="020B0604020202020204" pitchFamily="34" charset="0"/>
              </a:rPr>
              <a:t>e.g</a:t>
            </a:r>
            <a:r>
              <a:rPr lang="en-US" sz="3200" dirty="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ineffective airway </a:t>
            </a:r>
            <a:r>
              <a:rPr lang="en-US" sz="3200" i="1" dirty="0" smtClean="0">
                <a:latin typeface="Arial" panose="020B0604020202020204" pitchFamily="34" charset="0"/>
                <a:cs typeface="Arial" panose="020B0604020202020204" pitchFamily="34" charset="0"/>
              </a:rPr>
              <a:t>clearance, inadequate fluid intake, etc. </a:t>
            </a:r>
            <a:endParaRPr lang="en-US" sz="3200" i="1" dirty="0">
              <a:latin typeface="Arial" panose="020B0604020202020204" pitchFamily="34" charset="0"/>
              <a:cs typeface="Arial" panose="020B0604020202020204" pitchFamily="34" charset="0"/>
            </a:endParaRPr>
          </a:p>
          <a:p>
            <a:pPr lvl="0"/>
            <a:endParaRPr lang="en-US" i="1" dirty="0">
              <a:solidFill>
                <a:prstClr val="black"/>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2738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890"/>
            <a:ext cx="10515600" cy="1290182"/>
          </a:xfrm>
        </p:spPr>
        <p:txBody>
          <a:bodyPr/>
          <a:lstStyle/>
          <a:p>
            <a:r>
              <a:rPr lang="en-US" b="1" dirty="0" smtClean="0">
                <a:latin typeface="Arial" panose="020B0604020202020204" pitchFamily="34" charset="0"/>
                <a:cs typeface="Arial" panose="020B0604020202020204" pitchFamily="34" charset="0"/>
              </a:rPr>
              <a:t>Nursing diagnosis criteria</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79941"/>
            <a:ext cx="10515600" cy="4523527"/>
          </a:xfrm>
        </p:spPr>
        <p:txBody>
          <a:bodyPr>
            <a:normAutofit/>
          </a:bodyPr>
          <a:lstStyle/>
          <a:p>
            <a:r>
              <a:rPr lang="en-US" sz="3200" dirty="0" smtClean="0">
                <a:latin typeface="Arial" panose="020B0604020202020204" pitchFamily="34" charset="0"/>
                <a:cs typeface="Arial" panose="020B0604020202020204" pitchFamily="34" charset="0"/>
              </a:rPr>
              <a:t>The diagnostic </a:t>
            </a:r>
            <a:r>
              <a:rPr lang="en-US" sz="3200" dirty="0">
                <a:latin typeface="Arial" panose="020B0604020202020204" pitchFamily="34" charset="0"/>
                <a:cs typeface="Arial" panose="020B0604020202020204" pitchFamily="34" charset="0"/>
              </a:rPr>
              <a:t>label should be consistent with the NANDA-I</a:t>
            </a:r>
          </a:p>
          <a:p>
            <a:r>
              <a:rPr lang="en-US" sz="3200" dirty="0">
                <a:latin typeface="Arial" panose="020B0604020202020204" pitchFamily="34" charset="0"/>
                <a:cs typeface="Arial" panose="020B0604020202020204" pitchFamily="34" charset="0"/>
              </a:rPr>
              <a:t>Should contain etiology- related factors joined to </a:t>
            </a:r>
            <a:r>
              <a:rPr lang="en-US" sz="3200" dirty="0" smtClean="0">
                <a:latin typeface="Arial" panose="020B0604020202020204" pitchFamily="34" charset="0"/>
                <a:cs typeface="Arial" panose="020B0604020202020204" pitchFamily="34" charset="0"/>
              </a:rPr>
              <a:t>the diagnostic label</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Contains defining characteristics;- the signs and symptoms joined to the etiology by the phrase </a:t>
            </a:r>
            <a:r>
              <a:rPr lang="en-US" sz="3200" i="1" dirty="0">
                <a:latin typeface="Arial" panose="020B0604020202020204" pitchFamily="34" charset="0"/>
                <a:cs typeface="Arial" panose="020B0604020202020204" pitchFamily="34" charset="0"/>
              </a:rPr>
              <a:t>evidenced by</a:t>
            </a:r>
          </a:p>
          <a:p>
            <a:r>
              <a:rPr lang="en-US" sz="3200" dirty="0">
                <a:latin typeface="Arial" panose="020B0604020202020204" pitchFamily="34" charset="0"/>
                <a:cs typeface="Arial" panose="020B0604020202020204" pitchFamily="34" charset="0"/>
              </a:rPr>
              <a:t>Each diagnosis should be based on a cluster of cues</a:t>
            </a: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9011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942"/>
            <a:ext cx="10515600" cy="1177447"/>
          </a:xfrm>
        </p:spPr>
        <p:txBody>
          <a:bodyPr>
            <a:normAutofit/>
          </a:bodyPr>
          <a:lstStyle/>
          <a:p>
            <a:r>
              <a:rPr lang="en-US" b="1" dirty="0" smtClean="0">
                <a:solidFill>
                  <a:prstClr val="black"/>
                </a:solidFill>
                <a:latin typeface="Arial" panose="020B0604020202020204" pitchFamily="34" charset="0"/>
                <a:cs typeface="Arial" panose="020B0604020202020204" pitchFamily="34" charset="0"/>
              </a:rPr>
              <a:t>Nursing diagnosis criteria…</a:t>
            </a:r>
            <a:endParaRPr lang="en-US" dirty="0"/>
          </a:p>
        </p:txBody>
      </p:sp>
      <p:sp>
        <p:nvSpPr>
          <p:cNvPr id="3" name="Content Placeholder 2"/>
          <p:cNvSpPr>
            <a:spLocks noGrp="1"/>
          </p:cNvSpPr>
          <p:nvPr>
            <p:ph idx="1"/>
          </p:nvPr>
        </p:nvSpPr>
        <p:spPr>
          <a:xfrm>
            <a:off x="989556" y="1588251"/>
            <a:ext cx="10020822" cy="4525935"/>
          </a:xfrm>
        </p:spPr>
        <p:txBody>
          <a:bodyPr>
            <a:normAutofit/>
          </a:bodyPr>
          <a:lstStyle/>
          <a:p>
            <a:r>
              <a:rPr lang="en-US" sz="3200" dirty="0" smtClean="0">
                <a:latin typeface="Arial" panose="020B0604020202020204" pitchFamily="34" charset="0"/>
                <a:cs typeface="Arial" panose="020B0604020202020204" pitchFamily="34" charset="0"/>
              </a:rPr>
              <a:t>Should be accurate</a:t>
            </a:r>
          </a:p>
          <a:p>
            <a:r>
              <a:rPr lang="en-US" sz="3200" dirty="0" smtClean="0">
                <a:latin typeface="Arial" panose="020B0604020202020204" pitchFamily="34" charset="0"/>
                <a:cs typeface="Arial" panose="020B0604020202020204" pitchFamily="34" charset="0"/>
              </a:rPr>
              <a:t>Based on current assessment data</a:t>
            </a:r>
          </a:p>
          <a:p>
            <a:r>
              <a:rPr lang="en-US" sz="3200" dirty="0" smtClean="0">
                <a:latin typeface="Arial" panose="020B0604020202020204" pitchFamily="34" charset="0"/>
                <a:cs typeface="Arial" panose="020B0604020202020204" pitchFamily="34" charset="0"/>
              </a:rPr>
              <a:t>Should be relevant (based on the </a:t>
            </a:r>
            <a:r>
              <a:rPr lang="en-US" sz="3200" i="1" dirty="0" smtClean="0">
                <a:latin typeface="Arial" panose="020B0604020202020204" pitchFamily="34" charset="0"/>
                <a:cs typeface="Arial" panose="020B0604020202020204" pitchFamily="34" charset="0"/>
              </a:rPr>
              <a:t>medical diagnosis</a:t>
            </a:r>
            <a:r>
              <a:rPr lang="en-US" sz="3200" dirty="0" smtClean="0">
                <a:latin typeface="Arial" panose="020B0604020202020204" pitchFamily="34" charset="0"/>
                <a:cs typeface="Arial" panose="020B0604020202020204" pitchFamily="34" charset="0"/>
              </a:rPr>
              <a:t>)</a:t>
            </a:r>
          </a:p>
          <a:p>
            <a:r>
              <a:rPr lang="en-US" sz="3200" dirty="0" smtClean="0">
                <a:latin typeface="Arial" panose="020B0604020202020204" pitchFamily="34" charset="0"/>
                <a:cs typeface="Arial" panose="020B0604020202020204" pitchFamily="34" charset="0"/>
              </a:rPr>
              <a:t>Nursing diagnosis address all the health problems</a:t>
            </a:r>
          </a:p>
          <a:p>
            <a:r>
              <a:rPr lang="en-US" sz="3200" dirty="0">
                <a:latin typeface="Arial" panose="020B0604020202020204" pitchFamily="34" charset="0"/>
                <a:cs typeface="Arial" panose="020B0604020202020204" pitchFamily="34" charset="0"/>
              </a:rPr>
              <a:t>Should </a:t>
            </a:r>
            <a:r>
              <a:rPr lang="en-US" sz="3200" dirty="0" smtClean="0">
                <a:latin typeface="Arial" panose="020B0604020202020204" pitchFamily="34" charset="0"/>
                <a:cs typeface="Arial" panose="020B0604020202020204" pitchFamily="34" charset="0"/>
              </a:rPr>
              <a:t>address health problems holistically, that is; physiological, psychological, spiritual, and social-cultural aspects of a person.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008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hangingPunct="1"/>
            <a:r>
              <a:rPr lang="en-GB" altLang="en-US" sz="4400" b="1" dirty="0" smtClean="0">
                <a:latin typeface="Arial" panose="020B0604020202020204" pitchFamily="34" charset="0"/>
                <a:cs typeface="Arial" panose="020B0604020202020204" pitchFamily="34" charset="0"/>
              </a:rPr>
              <a:t>Definition of terms</a:t>
            </a:r>
            <a:endParaRPr lang="en-GB" altLang="en-US" sz="6600" b="1" dirty="0" smtClean="0">
              <a:latin typeface="Arial" panose="020B0604020202020204" pitchFamily="34" charset="0"/>
              <a:cs typeface="Arial" panose="020B0604020202020204" pitchFamily="34" charset="0"/>
            </a:endParaRPr>
          </a:p>
        </p:txBody>
      </p:sp>
      <p:sp>
        <p:nvSpPr>
          <p:cNvPr id="11267" name="Content Placeholder 2"/>
          <p:cNvSpPr>
            <a:spLocks noGrp="1"/>
          </p:cNvSpPr>
          <p:nvPr>
            <p:ph idx="1"/>
          </p:nvPr>
        </p:nvSpPr>
        <p:spPr>
          <a:xfrm>
            <a:off x="1007165" y="1470991"/>
            <a:ext cx="10148515" cy="4655173"/>
          </a:xfrm>
        </p:spPr>
        <p:txBody>
          <a:bodyPr>
            <a:noAutofit/>
          </a:bodyPr>
          <a:lstStyle/>
          <a:p>
            <a:pPr eaLnBrk="1" hangingPunct="1"/>
            <a:r>
              <a:rPr lang="en-GB" altLang="en-US" sz="3600" b="1" dirty="0" smtClean="0">
                <a:latin typeface="Arial" panose="020B0604020202020204" pitchFamily="34" charset="0"/>
                <a:cs typeface="Arial" panose="020B0604020202020204" pitchFamily="34" charset="0"/>
              </a:rPr>
              <a:t>Process is;</a:t>
            </a:r>
          </a:p>
          <a:p>
            <a:pPr eaLnBrk="1" hangingPunct="1">
              <a:buFont typeface="Wingdings" panose="05000000000000000000" pitchFamily="2" charset="2"/>
              <a:buChar char="Ø"/>
            </a:pPr>
            <a:r>
              <a:rPr lang="en-GB" altLang="en-US" sz="3200" dirty="0">
                <a:latin typeface="Arial" panose="020B0604020202020204" pitchFamily="34" charset="0"/>
                <a:cs typeface="Arial" panose="020B0604020202020204" pitchFamily="34" charset="0"/>
              </a:rPr>
              <a:t> </a:t>
            </a:r>
            <a:r>
              <a:rPr lang="en-GB" altLang="en-US" sz="3200" dirty="0" smtClean="0">
                <a:latin typeface="Arial" panose="020B0604020202020204" pitchFamily="34" charset="0"/>
                <a:cs typeface="Arial" panose="020B0604020202020204" pitchFamily="34" charset="0"/>
              </a:rPr>
              <a:t>a series of actions or steps taken in order to achieve a particular goal.</a:t>
            </a:r>
          </a:p>
          <a:p>
            <a:pPr eaLnBrk="1" hangingPunct="1">
              <a:buFont typeface="Wingdings" panose="05000000000000000000" pitchFamily="2" charset="2"/>
              <a:buChar char="Ø"/>
            </a:pPr>
            <a:r>
              <a:rPr lang="en-GB" altLang="en-US" sz="3200" dirty="0" smtClean="0">
                <a:latin typeface="Arial" panose="020B0604020202020204" pitchFamily="34" charset="0"/>
                <a:cs typeface="Arial" panose="020B0604020202020204" pitchFamily="34" charset="0"/>
              </a:rPr>
              <a:t> a sequence of steps and decisions involved in the way work is completed</a:t>
            </a:r>
          </a:p>
          <a:p>
            <a:pPr eaLnBrk="1" hangingPunct="1"/>
            <a:r>
              <a:rPr lang="en-GB" altLang="en-US" sz="3600" b="1" dirty="0" smtClean="0">
                <a:latin typeface="Arial" panose="020B0604020202020204" pitchFamily="34" charset="0"/>
                <a:cs typeface="Arial" panose="020B0604020202020204" pitchFamily="34" charset="0"/>
              </a:rPr>
              <a:t>Nursing process is;</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a </a:t>
            </a:r>
            <a:r>
              <a:rPr lang="en-US" sz="3200" dirty="0">
                <a:latin typeface="Arial" panose="020B0604020202020204" pitchFamily="34" charset="0"/>
                <a:cs typeface="Arial" panose="020B0604020202020204" pitchFamily="34" charset="0"/>
              </a:rPr>
              <a:t>systematic approach to nursing care that promotes clinical practice in a </a:t>
            </a:r>
            <a:r>
              <a:rPr lang="en-US" sz="3200" dirty="0" smtClean="0">
                <a:latin typeface="Arial" panose="020B0604020202020204" pitchFamily="34" charset="0"/>
                <a:cs typeface="Arial" panose="020B0604020202020204" pitchFamily="34" charset="0"/>
              </a:rPr>
              <a:t>planned, orderly </a:t>
            </a:r>
            <a:r>
              <a:rPr lang="en-US" sz="3200" dirty="0">
                <a:latin typeface="Arial" panose="020B0604020202020204" pitchFamily="34" charset="0"/>
                <a:cs typeface="Arial" panose="020B0604020202020204" pitchFamily="34" charset="0"/>
              </a:rPr>
              <a:t>and logical </a:t>
            </a:r>
            <a:r>
              <a:rPr lang="en-US" sz="3200" dirty="0" smtClean="0">
                <a:latin typeface="Arial" panose="020B0604020202020204" pitchFamily="34" charset="0"/>
                <a:cs typeface="Arial" panose="020B0604020202020204" pitchFamily="34" charset="0"/>
              </a:rPr>
              <a:t>manner.</a:t>
            </a:r>
            <a:endParaRPr lang="en-GB" altLang="en-US" sz="32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Ø"/>
            </a:pPr>
            <a:endParaRPr lang="en-GB" alt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5534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769" y="225468"/>
            <a:ext cx="10424785" cy="1089765"/>
          </a:xfrm>
        </p:spPr>
        <p:txBody>
          <a:bodyPr/>
          <a:lstStyle/>
          <a:p>
            <a:r>
              <a:rPr lang="en-US" b="1" dirty="0" smtClean="0">
                <a:latin typeface="Arial" panose="020B0604020202020204" pitchFamily="34" charset="0"/>
                <a:cs typeface="Arial" panose="020B0604020202020204" pitchFamily="34" charset="0"/>
              </a:rPr>
              <a:t>RELATED FACTORS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7030" y="1417955"/>
            <a:ext cx="10083451" cy="4708757"/>
          </a:xfrm>
        </p:spPr>
        <p:txBody>
          <a:bodyPr>
            <a:noAutofit/>
          </a:bodyPr>
          <a:lstStyle/>
          <a:p>
            <a:r>
              <a:rPr lang="en-US" sz="3200" dirty="0" smtClean="0">
                <a:latin typeface="Arial" panose="020B0604020202020204" pitchFamily="34" charset="0"/>
                <a:cs typeface="Arial" panose="020B0604020202020204" pitchFamily="34" charset="0"/>
              </a:rPr>
              <a:t>Related factors are </a:t>
            </a:r>
            <a:r>
              <a:rPr lang="en-US" sz="3200" dirty="0">
                <a:latin typeface="Arial" panose="020B0604020202020204" pitchFamily="34" charset="0"/>
                <a:cs typeface="Arial" panose="020B0604020202020204" pitchFamily="34" charset="0"/>
              </a:rPr>
              <a:t>divided into </a:t>
            </a:r>
            <a:r>
              <a:rPr lang="en-US" sz="3200" i="1" dirty="0">
                <a:latin typeface="Arial" panose="020B0604020202020204" pitchFamily="34" charset="0"/>
                <a:cs typeface="Arial" panose="020B0604020202020204" pitchFamily="34" charset="0"/>
              </a:rPr>
              <a:t>four</a:t>
            </a:r>
            <a:r>
              <a:rPr lang="en-US" sz="3200" dirty="0">
                <a:latin typeface="Arial" panose="020B0604020202020204" pitchFamily="34" charset="0"/>
                <a:cs typeface="Arial" panose="020B0604020202020204" pitchFamily="34" charset="0"/>
              </a:rPr>
              <a:t> categories;-</a:t>
            </a:r>
          </a:p>
          <a:p>
            <a:pPr marL="514350" indent="-514350">
              <a:buFont typeface="+mj-lt"/>
              <a:buAutoNum type="arabicPeriod"/>
            </a:pPr>
            <a:r>
              <a:rPr lang="en-US" sz="3200" b="1" dirty="0">
                <a:latin typeface="Arial" panose="020B0604020202020204" pitchFamily="34" charset="0"/>
                <a:cs typeface="Arial" panose="020B0604020202020204" pitchFamily="34" charset="0"/>
              </a:rPr>
              <a:t>Pathophysiologic</a:t>
            </a:r>
            <a:r>
              <a:rPr lang="en-US" sz="3200" dirty="0">
                <a:latin typeface="Arial" panose="020B0604020202020204" pitchFamily="34" charset="0"/>
                <a:cs typeface="Arial" panose="020B0604020202020204" pitchFamily="34" charset="0"/>
              </a:rPr>
              <a:t>- caused by the disease process</a:t>
            </a:r>
          </a:p>
          <a:p>
            <a:pPr marL="514350" indent="-514350">
              <a:buFont typeface="+mj-lt"/>
              <a:buAutoNum type="arabicPeriod"/>
            </a:pPr>
            <a:r>
              <a:rPr lang="en-US" sz="3200" b="1" dirty="0">
                <a:latin typeface="Arial" panose="020B0604020202020204" pitchFamily="34" charset="0"/>
                <a:cs typeface="Arial" panose="020B0604020202020204" pitchFamily="34" charset="0"/>
              </a:rPr>
              <a:t>Treatment related- </a:t>
            </a:r>
            <a:r>
              <a:rPr lang="en-US" sz="3200" dirty="0">
                <a:latin typeface="Arial" panose="020B0604020202020204" pitchFamily="34" charset="0"/>
                <a:cs typeface="Arial" panose="020B0604020202020204" pitchFamily="34" charset="0"/>
              </a:rPr>
              <a:t>surgery, medication (can cause nausea, radiation can cause fatigue, scheduled surgery can cause anxiety)</a:t>
            </a:r>
          </a:p>
          <a:p>
            <a:pPr marL="514350" indent="-514350">
              <a:buFont typeface="+mj-lt"/>
              <a:buAutoNum type="arabicPeriod"/>
            </a:pPr>
            <a:r>
              <a:rPr lang="en-US" sz="3200" b="1" dirty="0">
                <a:latin typeface="Arial" panose="020B0604020202020204" pitchFamily="34" charset="0"/>
                <a:cs typeface="Arial" panose="020B0604020202020204" pitchFamily="34" charset="0"/>
              </a:rPr>
              <a:t>Situational</a:t>
            </a: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e.g</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environment, home, life experience, roles. For instance flood can contribute to risk for </a:t>
            </a:r>
            <a:r>
              <a:rPr lang="en-US" sz="3200" dirty="0" smtClean="0">
                <a:latin typeface="Arial" panose="020B0604020202020204" pitchFamily="34" charset="0"/>
                <a:cs typeface="Arial" panose="020B0604020202020204" pitchFamily="34" charset="0"/>
              </a:rPr>
              <a:t>infection, while divorce </a:t>
            </a:r>
            <a:r>
              <a:rPr lang="en-US" sz="3200" dirty="0">
                <a:latin typeface="Arial" panose="020B0604020202020204" pitchFamily="34" charset="0"/>
                <a:cs typeface="Arial" panose="020B0604020202020204" pitchFamily="34" charset="0"/>
              </a:rPr>
              <a:t>can cause </a:t>
            </a:r>
            <a:r>
              <a:rPr lang="en-US" sz="3200" dirty="0" smtClean="0">
                <a:latin typeface="Arial" panose="020B0604020202020204" pitchFamily="34" charset="0"/>
                <a:cs typeface="Arial" panose="020B0604020202020204" pitchFamily="34" charset="0"/>
              </a:rPr>
              <a:t>grieving, child deliquesce, depression, loss of self esteem, etc.</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975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Related factors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89556" y="1600777"/>
            <a:ext cx="10095978" cy="4525935"/>
          </a:xfrm>
        </p:spPr>
        <p:txBody>
          <a:bodyPr>
            <a:normAutofit/>
          </a:bodyPr>
          <a:lstStyle/>
          <a:p>
            <a:pPr marL="514350" indent="-514350">
              <a:lnSpc>
                <a:spcPct val="100000"/>
              </a:lnSpc>
              <a:spcBef>
                <a:spcPts val="0"/>
              </a:spcBef>
              <a:buAutoNum type="arabicPeriod" startAt="4"/>
            </a:pPr>
            <a:r>
              <a:rPr lang="en-US" sz="3200" b="1" dirty="0" smtClean="0">
                <a:latin typeface="Arial" panose="020B0604020202020204" pitchFamily="34" charset="0"/>
                <a:cs typeface="Arial" panose="020B0604020202020204" pitchFamily="34" charset="0"/>
              </a:rPr>
              <a:t>Maturational </a:t>
            </a:r>
            <a:r>
              <a:rPr lang="en-US" sz="3200" dirty="0" err="1" smtClean="0">
                <a:latin typeface="Arial" panose="020B0604020202020204" pitchFamily="34" charset="0"/>
                <a:cs typeface="Arial" panose="020B0604020202020204" pitchFamily="34" charset="0"/>
              </a:rPr>
              <a:t>e.g</a:t>
            </a:r>
            <a:r>
              <a:rPr lang="en-US" sz="3200" dirty="0" smtClean="0">
                <a:latin typeface="Arial" panose="020B0604020202020204" pitchFamily="34" charset="0"/>
                <a:cs typeface="Arial" panose="020B0604020202020204" pitchFamily="34" charset="0"/>
              </a:rPr>
              <a:t>; </a:t>
            </a:r>
          </a:p>
          <a:p>
            <a:pPr>
              <a:lnSpc>
                <a:spcPct val="100000"/>
              </a:lnSpc>
              <a:spcBef>
                <a:spcPts val="0"/>
              </a:spcBef>
            </a:pPr>
            <a:r>
              <a:rPr lang="en-US" sz="3200" dirty="0" smtClean="0">
                <a:latin typeface="Arial" panose="020B0604020202020204" pitchFamily="34" charset="0"/>
                <a:cs typeface="Arial" panose="020B0604020202020204" pitchFamily="34" charset="0"/>
              </a:rPr>
              <a:t>old age, young, elderly at risk </a:t>
            </a:r>
            <a:r>
              <a:rPr lang="en-US" sz="3200" dirty="0">
                <a:latin typeface="Arial" panose="020B0604020202020204" pitchFamily="34" charset="0"/>
                <a:cs typeface="Arial" panose="020B0604020202020204" pitchFamily="34" charset="0"/>
              </a:rPr>
              <a:t>of social </a:t>
            </a:r>
            <a:r>
              <a:rPr lang="en-US" sz="3200" dirty="0" smtClean="0">
                <a:latin typeface="Arial" panose="020B0604020202020204" pitchFamily="34" charset="0"/>
                <a:cs typeface="Arial" panose="020B0604020202020204" pitchFamily="34" charset="0"/>
              </a:rPr>
              <a:t>isolation,</a:t>
            </a:r>
          </a:p>
          <a:p>
            <a:pPr>
              <a:lnSpc>
                <a:spcPct val="100000"/>
              </a:lnSpc>
              <a:spcBef>
                <a:spcPts val="0"/>
              </a:spcBef>
            </a:pPr>
            <a:r>
              <a:rPr lang="en-US" sz="3200" dirty="0" smtClean="0">
                <a:latin typeface="Arial" panose="020B0604020202020204" pitchFamily="34" charset="0"/>
                <a:cs typeface="Arial" panose="020B0604020202020204" pitchFamily="34" charset="0"/>
              </a:rPr>
              <a:t>infants </a:t>
            </a:r>
            <a:r>
              <a:rPr lang="en-US" sz="3200" dirty="0">
                <a:latin typeface="Arial" panose="020B0604020202020204" pitchFamily="34" charset="0"/>
                <a:cs typeface="Arial" panose="020B0604020202020204" pitchFamily="34" charset="0"/>
              </a:rPr>
              <a:t>at risk for injury, </a:t>
            </a:r>
            <a:r>
              <a:rPr lang="en-US" sz="3200" dirty="0" smtClean="0">
                <a:latin typeface="Arial" panose="020B0604020202020204" pitchFamily="34" charset="0"/>
                <a:cs typeface="Arial" panose="020B0604020202020204" pitchFamily="34" charset="0"/>
              </a:rPr>
              <a:t>abandonment    	</a:t>
            </a:r>
          </a:p>
          <a:p>
            <a:pPr>
              <a:lnSpc>
                <a:spcPct val="100000"/>
              </a:lnSpc>
              <a:spcBef>
                <a:spcPts val="0"/>
              </a:spcBef>
            </a:pPr>
            <a:r>
              <a:rPr lang="en-US" sz="3200" dirty="0" smtClean="0">
                <a:latin typeface="Arial" panose="020B0604020202020204" pitchFamily="34" charset="0"/>
                <a:cs typeface="Arial" panose="020B0604020202020204" pitchFamily="34" charset="0"/>
              </a:rPr>
              <a:t>adolescents </a:t>
            </a:r>
            <a:r>
              <a:rPr lang="en-US" sz="3200" dirty="0">
                <a:latin typeface="Arial" panose="020B0604020202020204" pitchFamily="34" charset="0"/>
                <a:cs typeface="Arial" panose="020B0604020202020204" pitchFamily="34" charset="0"/>
              </a:rPr>
              <a:t>at risk for infection </a:t>
            </a:r>
            <a:r>
              <a:rPr lang="en-US" sz="3200" dirty="0" smtClean="0">
                <a:latin typeface="Arial" panose="020B0604020202020204" pitchFamily="34" charset="0"/>
                <a:cs typeface="Arial" panose="020B0604020202020204" pitchFamily="34" charset="0"/>
              </a:rPr>
              <a:t>transmission, peer pressure, substance abuse, etc.</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09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995"/>
            <a:ext cx="10515600" cy="1202499"/>
          </a:xfrm>
        </p:spPr>
        <p:txBody>
          <a:bodyPr/>
          <a:lstStyle/>
          <a:p>
            <a:r>
              <a:rPr lang="en-US" b="1" dirty="0" smtClean="0">
                <a:latin typeface="Arial" panose="020B0604020202020204" pitchFamily="34" charset="0"/>
                <a:cs typeface="Arial" panose="020B0604020202020204" pitchFamily="34" charset="0"/>
              </a:rPr>
              <a:t>DEFINING CHARACTERISTICS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39660" y="1600777"/>
            <a:ext cx="9958191" cy="4525935"/>
          </a:xfrm>
        </p:spPr>
        <p:txBody>
          <a:bodyPr/>
          <a:lstStyle/>
          <a:p>
            <a:r>
              <a:rPr lang="en-US" sz="3200" dirty="0" smtClean="0">
                <a:latin typeface="Arial" panose="020B0604020202020204" pitchFamily="34" charset="0"/>
                <a:cs typeface="Arial" panose="020B0604020202020204" pitchFamily="34" charset="0"/>
              </a:rPr>
              <a:t>These are signs and</a:t>
            </a:r>
            <a:r>
              <a:rPr lang="en-US" sz="3200" dirty="0">
                <a:latin typeface="Arial" panose="020B0604020202020204" pitchFamily="34" charset="0"/>
                <a:cs typeface="Arial" panose="020B0604020202020204" pitchFamily="34" charset="0"/>
              </a:rPr>
              <a:t> symptoms that indicate the presence of diagnostic labels</a:t>
            </a:r>
          </a:p>
          <a:p>
            <a:r>
              <a:rPr lang="en-US" sz="3200" dirty="0" smtClean="0">
                <a:latin typeface="Arial" panose="020B0604020202020204" pitchFamily="34" charset="0"/>
                <a:cs typeface="Arial" panose="020B0604020202020204" pitchFamily="34" charset="0"/>
              </a:rPr>
              <a:t>There are two types of defining characteristics</a:t>
            </a:r>
            <a:r>
              <a:rPr lang="en-US" sz="2800" dirty="0" smtClean="0">
                <a:latin typeface="Arial" panose="020B0604020202020204" pitchFamily="34" charset="0"/>
                <a:cs typeface="Arial" panose="020B0604020202020204" pitchFamily="34" charset="0"/>
              </a:rPr>
              <a:t>;</a:t>
            </a:r>
          </a:p>
          <a:p>
            <a:pPr marL="514350" indent="-514350">
              <a:buFont typeface="+mj-lt"/>
              <a:buAutoNum type="arabicPeriod"/>
            </a:pPr>
            <a:r>
              <a:rPr lang="en-US" sz="2800" b="1" dirty="0" smtClean="0">
                <a:latin typeface="Arial" panose="020B0604020202020204" pitchFamily="34" charset="0"/>
                <a:cs typeface="Arial" panose="020B0604020202020204" pitchFamily="34" charset="0"/>
              </a:rPr>
              <a:t>Major;</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must </a:t>
            </a:r>
            <a:r>
              <a:rPr lang="en-US" sz="2800" dirty="0">
                <a:latin typeface="Arial" panose="020B0604020202020204" pitchFamily="34" charset="0"/>
                <a:cs typeface="Arial" panose="020B0604020202020204" pitchFamily="34" charset="0"/>
              </a:rPr>
              <a:t>be present </a:t>
            </a:r>
            <a:r>
              <a:rPr lang="en-US" sz="2800" dirty="0" err="1" smtClean="0">
                <a:latin typeface="Arial" panose="020B0604020202020204" pitchFamily="34" charset="0"/>
                <a:cs typeface="Arial" panose="020B0604020202020204" pitchFamily="34" charset="0"/>
              </a:rPr>
              <a:t>e.g</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ineffective physiologic response to activity (increased respiratory rate, shortness of </a:t>
            </a:r>
            <a:r>
              <a:rPr lang="en-US" sz="2800" dirty="0" smtClean="0">
                <a:latin typeface="Arial" panose="020B0604020202020204" pitchFamily="34" charset="0"/>
                <a:cs typeface="Arial" panose="020B0604020202020204" pitchFamily="34" charset="0"/>
              </a:rPr>
              <a:t>breath, convulsions, </a:t>
            </a:r>
            <a:r>
              <a:rPr lang="en-US" sz="2800" dirty="0" err="1" smtClean="0">
                <a:latin typeface="Arial" panose="020B0604020202020204" pitchFamily="34" charset="0"/>
                <a:cs typeface="Arial" panose="020B0604020202020204" pitchFamily="34" charset="0"/>
              </a:rPr>
              <a:t>etc</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514350" indent="-514350">
              <a:buFont typeface="+mj-lt"/>
              <a:buAutoNum type="arabicPeriod"/>
            </a:pPr>
            <a:r>
              <a:rPr lang="en-US" sz="2800" b="1" dirty="0" smtClean="0">
                <a:latin typeface="Arial" panose="020B0604020202020204" pitchFamily="34" charset="0"/>
                <a:cs typeface="Arial" panose="020B0604020202020204" pitchFamily="34" charset="0"/>
              </a:rPr>
              <a:t>Minor;</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may </a:t>
            </a:r>
            <a:r>
              <a:rPr lang="en-US" sz="2800" dirty="0">
                <a:latin typeface="Arial" panose="020B0604020202020204" pitchFamily="34" charset="0"/>
                <a:cs typeface="Arial" panose="020B0604020202020204" pitchFamily="34" charset="0"/>
              </a:rPr>
              <a:t>or may not be present </a:t>
            </a:r>
            <a:r>
              <a:rPr lang="en-US" sz="2800" dirty="0" err="1" smtClean="0">
                <a:latin typeface="Arial" panose="020B0604020202020204" pitchFamily="34" charset="0"/>
                <a:cs typeface="Arial" panose="020B0604020202020204" pitchFamily="34" charset="0"/>
              </a:rPr>
              <a:t>e.g</a:t>
            </a:r>
            <a:r>
              <a:rPr lang="en-US" sz="2800" dirty="0" smtClean="0">
                <a:latin typeface="Arial" panose="020B0604020202020204" pitchFamily="34" charset="0"/>
                <a:cs typeface="Arial" panose="020B0604020202020204" pitchFamily="34" charset="0"/>
              </a:rPr>
              <a:t>; vertigo-dizziness, diaphoresis, </a:t>
            </a:r>
            <a:r>
              <a:rPr lang="en-US" dirty="0" smtClean="0">
                <a:latin typeface="Arial" panose="020B0604020202020204" pitchFamily="34" charset="0"/>
                <a:cs typeface="Arial" panose="020B0604020202020204" pitchFamily="34" charset="0"/>
              </a:rPr>
              <a:t>low </a:t>
            </a:r>
            <a:r>
              <a:rPr lang="en-US" dirty="0">
                <a:latin typeface="Arial" panose="020B0604020202020204" pitchFamily="34" charset="0"/>
                <a:cs typeface="Arial" panose="020B0604020202020204" pitchFamily="34" charset="0"/>
              </a:rPr>
              <a:t>grade </a:t>
            </a:r>
            <a:r>
              <a:rPr lang="en-US" dirty="0" smtClean="0">
                <a:latin typeface="Arial" panose="020B0604020202020204" pitchFamily="34" charset="0"/>
                <a:cs typeface="Arial" panose="020B0604020202020204" pitchFamily="34" charset="0"/>
              </a:rPr>
              <a:t>fever, etc.</a:t>
            </a:r>
          </a:p>
        </p:txBody>
      </p:sp>
    </p:spTree>
    <p:extLst>
      <p:ext uri="{BB962C8B-B14F-4D97-AF65-F5344CB8AC3E}">
        <p14:creationId xmlns:p14="http://schemas.microsoft.com/office/powerpoint/2010/main" val="1040607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38200" y="150312"/>
            <a:ext cx="10515600" cy="1152395"/>
          </a:xfrm>
        </p:spPr>
        <p:txBody>
          <a:bodyPr>
            <a:normAutofit/>
          </a:bodyPr>
          <a:lstStyle/>
          <a:p>
            <a:pPr eaLnBrk="1" hangingPunct="1"/>
            <a:r>
              <a:rPr lang="en-US" altLang="en-US" b="1" dirty="0" smtClean="0">
                <a:latin typeface="Tahoma" panose="020B0604030504040204" pitchFamily="34" charset="0"/>
                <a:ea typeface="Tahoma" panose="020B0604030504040204" pitchFamily="34" charset="0"/>
                <a:cs typeface="Tahoma" panose="020B0604030504040204" pitchFamily="34" charset="0"/>
              </a:rPr>
              <a:t>Classification </a:t>
            </a:r>
            <a:r>
              <a:rPr lang="en-US" altLang="en-US" b="1" dirty="0">
                <a:latin typeface="Tahoma" panose="020B0604030504040204" pitchFamily="34" charset="0"/>
                <a:ea typeface="Tahoma" panose="020B0604030504040204" pitchFamily="34" charset="0"/>
                <a:cs typeface="Tahoma" panose="020B0604030504040204" pitchFamily="34" charset="0"/>
              </a:rPr>
              <a:t>of Nursing Diagnosis</a:t>
            </a:r>
          </a:p>
        </p:txBody>
      </p:sp>
      <p:sp>
        <p:nvSpPr>
          <p:cNvPr id="53251" name="Rectangle 3"/>
          <p:cNvSpPr>
            <a:spLocks noGrp="1" noChangeArrowheads="1"/>
          </p:cNvSpPr>
          <p:nvPr>
            <p:ph idx="1"/>
          </p:nvPr>
        </p:nvSpPr>
        <p:spPr>
          <a:xfrm>
            <a:off x="1290181" y="1628384"/>
            <a:ext cx="9457151" cy="4502542"/>
          </a:xfrm>
        </p:spPr>
        <p:txBody>
          <a:bodyPr>
            <a:normAutofit/>
          </a:bodyPr>
          <a:lstStyle/>
          <a:p>
            <a:pPr marL="0" indent="0" eaLnBrk="1" hangingPunct="1">
              <a:lnSpc>
                <a:spcPct val="110000"/>
              </a:lnSpc>
              <a:spcBef>
                <a:spcPts val="0"/>
              </a:spcBef>
              <a:buNone/>
            </a:pPr>
            <a:r>
              <a:rPr lang="en-US" altLang="en-US" sz="3200" dirty="0" smtClean="0">
                <a:latin typeface="Arial" panose="020B0604020202020204" pitchFamily="34" charset="0"/>
                <a:ea typeface="Tahoma" panose="020B0604030504040204" pitchFamily="34" charset="0"/>
                <a:cs typeface="Arial" panose="020B0604020202020204" pitchFamily="34" charset="0"/>
              </a:rPr>
              <a:t>NANDA </a:t>
            </a:r>
            <a:r>
              <a:rPr lang="en-US" altLang="en-US" sz="3200" dirty="0">
                <a:latin typeface="Arial" panose="020B0604020202020204" pitchFamily="34" charset="0"/>
                <a:ea typeface="Tahoma" panose="020B0604030504040204" pitchFamily="34" charset="0"/>
                <a:cs typeface="Arial" panose="020B0604020202020204" pitchFamily="34" charset="0"/>
              </a:rPr>
              <a:t>provides </a:t>
            </a:r>
            <a:r>
              <a:rPr lang="en-US" altLang="en-US" sz="3200" b="1" dirty="0">
                <a:latin typeface="Arial" panose="020B0604020202020204" pitchFamily="34" charset="0"/>
                <a:ea typeface="Tahoma" panose="020B0604030504040204" pitchFamily="34" charset="0"/>
                <a:cs typeface="Arial" panose="020B0604020202020204" pitchFamily="34" charset="0"/>
              </a:rPr>
              <a:t>five</a:t>
            </a:r>
            <a:r>
              <a:rPr lang="en-US" altLang="en-US" sz="3200" dirty="0">
                <a:latin typeface="Arial" panose="020B0604020202020204" pitchFamily="34" charset="0"/>
                <a:ea typeface="Tahoma" panose="020B0604030504040204" pitchFamily="34" charset="0"/>
                <a:cs typeface="Arial" panose="020B0604020202020204" pitchFamily="34" charset="0"/>
              </a:rPr>
              <a:t> categories of stating nursing </a:t>
            </a:r>
            <a:r>
              <a:rPr lang="en-US" altLang="en-US" sz="3200" dirty="0" smtClean="0">
                <a:latin typeface="Arial" panose="020B0604020202020204" pitchFamily="34" charset="0"/>
                <a:ea typeface="Tahoma" panose="020B0604030504040204" pitchFamily="34" charset="0"/>
                <a:cs typeface="Arial" panose="020B0604020202020204" pitchFamily="34" charset="0"/>
              </a:rPr>
              <a:t>diagnosis referred to structure or classification, these are;</a:t>
            </a:r>
            <a:endParaRPr lang="en-US" altLang="en-US" sz="3200" dirty="0">
              <a:latin typeface="Arial" panose="020B0604020202020204" pitchFamily="34" charset="0"/>
              <a:ea typeface="Tahoma" panose="020B0604030504040204" pitchFamily="34" charset="0"/>
              <a:cs typeface="Arial" panose="020B0604020202020204" pitchFamily="34" charset="0"/>
            </a:endParaRPr>
          </a:p>
          <a:p>
            <a:pPr marL="571500" indent="-571500" eaLnBrk="1" hangingPunct="1">
              <a:lnSpc>
                <a:spcPct val="110000"/>
              </a:lnSpc>
              <a:spcBef>
                <a:spcPts val="0"/>
              </a:spcBef>
              <a:buFont typeface="Wingdings" panose="05000000000000000000" pitchFamily="2" charset="2"/>
              <a:buAutoNum type="arabicPeriod"/>
            </a:pPr>
            <a:r>
              <a:rPr lang="en-US" altLang="en-US" sz="3200" dirty="0">
                <a:latin typeface="Arial" panose="020B0604020202020204" pitchFamily="34" charset="0"/>
                <a:ea typeface="Tahoma" panose="020B0604030504040204" pitchFamily="34" charset="0"/>
                <a:cs typeface="Arial" panose="020B0604020202020204" pitchFamily="34" charset="0"/>
              </a:rPr>
              <a:t>Actual </a:t>
            </a:r>
            <a:r>
              <a:rPr lang="en-US" altLang="en-US" sz="3200" dirty="0" smtClean="0">
                <a:latin typeface="Arial" panose="020B0604020202020204" pitchFamily="34" charset="0"/>
                <a:ea typeface="Tahoma" panose="020B0604030504040204" pitchFamily="34" charset="0"/>
                <a:cs typeface="Arial" panose="020B0604020202020204" pitchFamily="34" charset="0"/>
              </a:rPr>
              <a:t>diagnosis</a:t>
            </a:r>
            <a:endParaRPr lang="en-US" altLang="en-US" sz="3200" dirty="0">
              <a:latin typeface="Arial" panose="020B0604020202020204" pitchFamily="34" charset="0"/>
              <a:ea typeface="Tahoma" panose="020B0604030504040204" pitchFamily="34" charset="0"/>
              <a:cs typeface="Arial" panose="020B0604020202020204" pitchFamily="34" charset="0"/>
            </a:endParaRPr>
          </a:p>
          <a:p>
            <a:pPr marL="571500" indent="-571500" eaLnBrk="1" hangingPunct="1">
              <a:lnSpc>
                <a:spcPct val="110000"/>
              </a:lnSpc>
              <a:spcBef>
                <a:spcPts val="0"/>
              </a:spcBef>
              <a:buFont typeface="Wingdings" panose="05000000000000000000" pitchFamily="2" charset="2"/>
              <a:buAutoNum type="arabicPeriod"/>
            </a:pPr>
            <a:r>
              <a:rPr lang="en-US" altLang="en-US" sz="3200" dirty="0">
                <a:latin typeface="Arial" panose="020B0604020202020204" pitchFamily="34" charset="0"/>
                <a:ea typeface="Tahoma" panose="020B0604030504040204" pitchFamily="34" charset="0"/>
                <a:cs typeface="Arial" panose="020B0604020202020204" pitchFamily="34" charset="0"/>
              </a:rPr>
              <a:t>Risk </a:t>
            </a:r>
            <a:r>
              <a:rPr lang="en-US" altLang="en-US" sz="3200" dirty="0" smtClean="0">
                <a:latin typeface="Arial" panose="020B0604020202020204" pitchFamily="34" charset="0"/>
                <a:ea typeface="Tahoma" panose="020B0604030504040204" pitchFamily="34" charset="0"/>
                <a:cs typeface="Arial" panose="020B0604020202020204" pitchFamily="34" charset="0"/>
              </a:rPr>
              <a:t>diagnosis</a:t>
            </a:r>
            <a:endParaRPr lang="en-US" altLang="en-US" sz="3200" dirty="0">
              <a:latin typeface="Arial" panose="020B0604020202020204" pitchFamily="34" charset="0"/>
              <a:ea typeface="Tahoma" panose="020B0604030504040204" pitchFamily="34" charset="0"/>
              <a:cs typeface="Arial" panose="020B0604020202020204" pitchFamily="34" charset="0"/>
            </a:endParaRPr>
          </a:p>
          <a:p>
            <a:pPr marL="571500" indent="-571500" eaLnBrk="1" hangingPunct="1">
              <a:lnSpc>
                <a:spcPct val="110000"/>
              </a:lnSpc>
              <a:spcBef>
                <a:spcPts val="0"/>
              </a:spcBef>
              <a:buFont typeface="Wingdings" panose="05000000000000000000" pitchFamily="2" charset="2"/>
              <a:buAutoNum type="arabicPeriod"/>
            </a:pPr>
            <a:r>
              <a:rPr lang="en-US" altLang="en-US" sz="3200" dirty="0">
                <a:latin typeface="Arial" panose="020B0604020202020204" pitchFamily="34" charset="0"/>
                <a:ea typeface="Tahoma" panose="020B0604030504040204" pitchFamily="34" charset="0"/>
                <a:cs typeface="Arial" panose="020B0604020202020204" pitchFamily="34" charset="0"/>
              </a:rPr>
              <a:t>Possible </a:t>
            </a:r>
            <a:r>
              <a:rPr lang="en-US" altLang="en-US" sz="3200" dirty="0" smtClean="0">
                <a:latin typeface="Arial" panose="020B0604020202020204" pitchFamily="34" charset="0"/>
                <a:ea typeface="Tahoma" panose="020B0604030504040204" pitchFamily="34" charset="0"/>
                <a:cs typeface="Arial" panose="020B0604020202020204" pitchFamily="34" charset="0"/>
              </a:rPr>
              <a:t>diagnosis</a:t>
            </a:r>
            <a:endParaRPr lang="en-US" altLang="en-US" sz="3200" dirty="0">
              <a:latin typeface="Arial" panose="020B0604020202020204" pitchFamily="34" charset="0"/>
              <a:ea typeface="Tahoma" panose="020B0604030504040204" pitchFamily="34" charset="0"/>
              <a:cs typeface="Arial" panose="020B0604020202020204" pitchFamily="34" charset="0"/>
            </a:endParaRPr>
          </a:p>
          <a:p>
            <a:pPr marL="571500" indent="-571500" eaLnBrk="1" hangingPunct="1">
              <a:lnSpc>
                <a:spcPct val="110000"/>
              </a:lnSpc>
              <a:spcBef>
                <a:spcPts val="0"/>
              </a:spcBef>
              <a:buFont typeface="Wingdings" panose="05000000000000000000" pitchFamily="2" charset="2"/>
              <a:buAutoNum type="arabicPeriod"/>
            </a:pPr>
            <a:r>
              <a:rPr lang="en-US" altLang="en-US" sz="3200" dirty="0">
                <a:latin typeface="Arial" panose="020B0604020202020204" pitchFamily="34" charset="0"/>
                <a:ea typeface="Tahoma" panose="020B0604030504040204" pitchFamily="34" charset="0"/>
                <a:cs typeface="Arial" panose="020B0604020202020204" pitchFamily="34" charset="0"/>
              </a:rPr>
              <a:t>Syndrome </a:t>
            </a:r>
            <a:r>
              <a:rPr lang="en-US" altLang="en-US" sz="3200" dirty="0" smtClean="0">
                <a:latin typeface="Arial" panose="020B0604020202020204" pitchFamily="34" charset="0"/>
                <a:ea typeface="Tahoma" panose="020B0604030504040204" pitchFamily="34" charset="0"/>
                <a:cs typeface="Arial" panose="020B0604020202020204" pitchFamily="34" charset="0"/>
              </a:rPr>
              <a:t>diagnosis</a:t>
            </a:r>
            <a:endParaRPr lang="en-US" altLang="en-US" sz="3200" dirty="0">
              <a:latin typeface="Arial" panose="020B0604020202020204" pitchFamily="34" charset="0"/>
              <a:ea typeface="Tahoma" panose="020B0604030504040204" pitchFamily="34" charset="0"/>
              <a:cs typeface="Arial" panose="020B0604020202020204" pitchFamily="34" charset="0"/>
            </a:endParaRPr>
          </a:p>
          <a:p>
            <a:pPr marL="571500" indent="-571500" eaLnBrk="1" hangingPunct="1">
              <a:lnSpc>
                <a:spcPct val="110000"/>
              </a:lnSpc>
              <a:spcBef>
                <a:spcPts val="0"/>
              </a:spcBef>
              <a:buFont typeface="Wingdings" panose="05000000000000000000" pitchFamily="2" charset="2"/>
              <a:buAutoNum type="arabicPeriod"/>
            </a:pPr>
            <a:r>
              <a:rPr lang="en-US" altLang="en-US" sz="3200" dirty="0">
                <a:latin typeface="Arial" panose="020B0604020202020204" pitchFamily="34" charset="0"/>
                <a:ea typeface="Tahoma" panose="020B0604030504040204" pitchFamily="34" charset="0"/>
                <a:cs typeface="Arial" panose="020B0604020202020204" pitchFamily="34" charset="0"/>
              </a:rPr>
              <a:t>Wellness diagnosis</a:t>
            </a:r>
          </a:p>
          <a:p>
            <a:pPr marL="571500" indent="-571500" eaLnBrk="1" hangingPunct="1">
              <a:lnSpc>
                <a:spcPct val="80000"/>
              </a:lnSpc>
            </a:pPr>
            <a:endParaRPr lang="en-US" altLang="en-US" sz="1900" dirty="0"/>
          </a:p>
        </p:txBody>
      </p:sp>
    </p:spTree>
    <p:extLst>
      <p:ext uri="{BB962C8B-B14F-4D97-AF65-F5344CB8AC3E}">
        <p14:creationId xmlns:p14="http://schemas.microsoft.com/office/powerpoint/2010/main" val="41440204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b="1" dirty="0" smtClean="0">
                <a:latin typeface="Arial" panose="020B0604020202020204" pitchFamily="34" charset="0"/>
                <a:cs typeface="Arial" panose="020B0604020202020204" pitchFamily="34" charset="0"/>
              </a:rPr>
              <a:t>1.Actual diagnosis</a:t>
            </a:r>
          </a:p>
        </p:txBody>
      </p:sp>
      <p:sp>
        <p:nvSpPr>
          <p:cNvPr id="55299" name="Rectangle 3"/>
          <p:cNvSpPr>
            <a:spLocks noGrp="1" noChangeArrowheads="1"/>
          </p:cNvSpPr>
          <p:nvPr>
            <p:ph idx="1"/>
          </p:nvPr>
        </p:nvSpPr>
        <p:spPr/>
        <p:txBody>
          <a:bodyPr>
            <a:normAutofit/>
          </a:bodyPr>
          <a:lstStyle/>
          <a:p>
            <a:pPr lvl="0"/>
            <a:r>
              <a:rPr lang="en-US" sz="3200" b="1" dirty="0" smtClean="0">
                <a:solidFill>
                  <a:prstClr val="black"/>
                </a:solidFill>
                <a:latin typeface="Arial" panose="020B0604020202020204" pitchFamily="34" charset="0"/>
                <a:cs typeface="Arial" panose="020B0604020202020204" pitchFamily="34" charset="0"/>
              </a:rPr>
              <a:t>Actual diagnosis</a:t>
            </a:r>
            <a:r>
              <a:rPr lang="en-US" sz="3200" dirty="0" smtClean="0">
                <a:solidFill>
                  <a:prstClr val="black"/>
                </a:solidFill>
                <a:latin typeface="Arial" panose="020B0604020202020204" pitchFamily="34" charset="0"/>
                <a:cs typeface="Arial" panose="020B0604020202020204" pitchFamily="34" charset="0"/>
              </a:rPr>
              <a:t>;- </a:t>
            </a:r>
          </a:p>
          <a:p>
            <a:pPr lvl="0">
              <a:buFont typeface="Wingdings" panose="05000000000000000000" pitchFamily="2" charset="2"/>
              <a:buChar char="Ø"/>
            </a:pPr>
            <a:r>
              <a:rPr lang="en-US" sz="3200" dirty="0" smtClean="0">
                <a:solidFill>
                  <a:prstClr val="black"/>
                </a:solidFill>
                <a:latin typeface="Arial" panose="020B0604020202020204" pitchFamily="34" charset="0"/>
                <a:cs typeface="Arial" panose="020B0604020202020204" pitchFamily="34" charset="0"/>
              </a:rPr>
              <a:t>is </a:t>
            </a:r>
            <a:r>
              <a:rPr lang="en-US" sz="3200" dirty="0">
                <a:solidFill>
                  <a:prstClr val="black"/>
                </a:solidFill>
                <a:latin typeface="Arial" panose="020B0604020202020204" pitchFamily="34" charset="0"/>
                <a:cs typeface="Arial" panose="020B0604020202020204" pitchFamily="34" charset="0"/>
              </a:rPr>
              <a:t>a clinical judgment that depicts that the problem exists during the time of assessment</a:t>
            </a:r>
          </a:p>
          <a:p>
            <a:pPr eaLnBrk="1" hangingPunct="1">
              <a:buFont typeface="Wingdings" panose="05000000000000000000" pitchFamily="2" charset="2"/>
              <a:buChar char="Ø"/>
            </a:pPr>
            <a:r>
              <a:rPr lang="en-US" altLang="en-US" sz="3200" dirty="0" smtClean="0">
                <a:latin typeface="Arial" panose="020B0604020202020204" pitchFamily="34" charset="0"/>
                <a:cs typeface="Arial" panose="020B0604020202020204" pitchFamily="34" charset="0"/>
              </a:rPr>
              <a:t>A statement about a health problem that the client has and can benefit from nursing care</a:t>
            </a:r>
          </a:p>
          <a:p>
            <a:pPr eaLnBrk="1" hangingPunct="1"/>
            <a:r>
              <a:rPr lang="en-US" altLang="en-US" sz="3200" b="1" i="1" dirty="0" smtClean="0">
                <a:latin typeface="Arial" panose="020B0604020202020204" pitchFamily="34" charset="0"/>
                <a:cs typeface="Arial" panose="020B0604020202020204" pitchFamily="34" charset="0"/>
              </a:rPr>
              <a:t>Example;</a:t>
            </a:r>
            <a:r>
              <a:rPr lang="en-US" altLang="en-US" sz="3200" dirty="0" smtClean="0">
                <a:latin typeface="Arial" panose="020B0604020202020204" pitchFamily="34" charset="0"/>
                <a:cs typeface="Arial" panose="020B0604020202020204" pitchFamily="34" charset="0"/>
              </a:rPr>
              <a:t>-</a:t>
            </a:r>
          </a:p>
          <a:p>
            <a:pPr eaLnBrk="1" hangingPunct="1">
              <a:buFont typeface="Wingdings" panose="05000000000000000000" pitchFamily="2" charset="2"/>
              <a:buChar char="Ø"/>
            </a:pPr>
            <a:r>
              <a:rPr lang="en-US" altLang="en-US" sz="3200" dirty="0" smtClean="0">
                <a:latin typeface="Arial" panose="020B0604020202020204" pitchFamily="34" charset="0"/>
                <a:cs typeface="Arial" panose="020B0604020202020204" pitchFamily="34" charset="0"/>
              </a:rPr>
              <a:t>Ineffective airway clearance related to decreased gaseous exchange as manifested by difficult/ dry cough</a:t>
            </a:r>
          </a:p>
        </p:txBody>
      </p:sp>
      <p:sp>
        <p:nvSpPr>
          <p:cNvPr id="55300" name="Rectangle 4"/>
          <p:cNvSpPr>
            <a:spLocks noChangeArrowheads="1"/>
          </p:cNvSpPr>
          <p:nvPr/>
        </p:nvSpPr>
        <p:spPr bwMode="auto">
          <a:xfrm>
            <a:off x="4632326" y="2667001"/>
            <a:ext cx="2835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6831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365126"/>
            <a:ext cx="10515600" cy="1188102"/>
          </a:xfrm>
        </p:spPr>
        <p:txBody>
          <a:bodyPr/>
          <a:lstStyle/>
          <a:p>
            <a:pPr eaLnBrk="1" hangingPunct="1"/>
            <a:r>
              <a:rPr lang="en-US" altLang="en-US" b="1" dirty="0" smtClean="0">
                <a:latin typeface="Arial" panose="020B0604020202020204" pitchFamily="34" charset="0"/>
                <a:cs typeface="Arial" panose="020B0604020202020204" pitchFamily="34" charset="0"/>
              </a:rPr>
              <a:t>2. Risk diagnosis</a:t>
            </a:r>
          </a:p>
        </p:txBody>
      </p:sp>
      <p:sp>
        <p:nvSpPr>
          <p:cNvPr id="57347" name="Rectangle 3"/>
          <p:cNvSpPr>
            <a:spLocks noGrp="1" noChangeArrowheads="1"/>
          </p:cNvSpPr>
          <p:nvPr>
            <p:ph idx="1"/>
          </p:nvPr>
        </p:nvSpPr>
        <p:spPr>
          <a:xfrm>
            <a:off x="838200" y="1553227"/>
            <a:ext cx="10515600" cy="4623735"/>
          </a:xfrm>
        </p:spPr>
        <p:txBody>
          <a:bodyPr>
            <a:normAutofit fontScale="92500" lnSpcReduction="20000"/>
          </a:bodyPr>
          <a:lstStyle/>
          <a:p>
            <a:pPr eaLnBrk="1" hangingPunct="1"/>
            <a:r>
              <a:rPr lang="en-US" altLang="en-US" sz="3200" dirty="0" smtClean="0">
                <a:latin typeface="Arial" panose="020B0604020202020204" pitchFamily="34" charset="0"/>
                <a:cs typeface="Arial" panose="020B0604020202020204" pitchFamily="34" charset="0"/>
              </a:rPr>
              <a:t>A statement about health problem that a client doesn’t have yet, but is at higher than normal risk of developing in the near future. It may be a complication related to the problem</a:t>
            </a:r>
          </a:p>
          <a:p>
            <a:pPr lvl="0"/>
            <a:r>
              <a:rPr lang="en-US" sz="3200" b="1" dirty="0">
                <a:solidFill>
                  <a:prstClr val="black"/>
                </a:solidFill>
                <a:latin typeface="Arial" panose="020B0604020202020204" pitchFamily="34" charset="0"/>
                <a:cs typeface="Arial" panose="020B0604020202020204" pitchFamily="34" charset="0"/>
              </a:rPr>
              <a:t>Risk for </a:t>
            </a:r>
            <a:r>
              <a:rPr lang="en-US" sz="3200" dirty="0" smtClean="0">
                <a:solidFill>
                  <a:prstClr val="black"/>
                </a:solidFill>
                <a:latin typeface="Arial" panose="020B0604020202020204" pitchFamily="34" charset="0"/>
                <a:cs typeface="Arial" panose="020B0604020202020204" pitchFamily="34" charset="0"/>
              </a:rPr>
              <a:t>(a potential problem);-  </a:t>
            </a:r>
            <a:r>
              <a:rPr lang="en-US" sz="3200" dirty="0">
                <a:solidFill>
                  <a:prstClr val="black"/>
                </a:solidFill>
                <a:latin typeface="Arial" panose="020B0604020202020204" pitchFamily="34" charset="0"/>
                <a:cs typeface="Arial" panose="020B0604020202020204" pitchFamily="34" charset="0"/>
              </a:rPr>
              <a:t>is </a:t>
            </a:r>
            <a:r>
              <a:rPr lang="en-US" sz="3200" dirty="0" smtClean="0">
                <a:solidFill>
                  <a:prstClr val="black"/>
                </a:solidFill>
                <a:latin typeface="Arial" panose="020B0604020202020204" pitchFamily="34" charset="0"/>
                <a:cs typeface="Arial" panose="020B0604020202020204" pitchFamily="34" charset="0"/>
              </a:rPr>
              <a:t>an </a:t>
            </a:r>
            <a:r>
              <a:rPr lang="en-US" sz="3200" dirty="0">
                <a:solidFill>
                  <a:prstClr val="black"/>
                </a:solidFill>
                <a:latin typeface="Arial" panose="020B0604020202020204" pitchFamily="34" charset="0"/>
                <a:cs typeface="Arial" panose="020B0604020202020204" pitchFamily="34" charset="0"/>
              </a:rPr>
              <a:t>anticipated clinical judgment that an individual, family or group are vulnerable </a:t>
            </a:r>
            <a:r>
              <a:rPr lang="en-US" sz="3200" dirty="0" smtClean="0">
                <a:solidFill>
                  <a:prstClr val="black"/>
                </a:solidFill>
                <a:latin typeface="Arial" panose="020B0604020202020204" pitchFamily="34" charset="0"/>
                <a:cs typeface="Arial" panose="020B0604020202020204" pitchFamily="34" charset="0"/>
              </a:rPr>
              <a:t>to</a:t>
            </a:r>
            <a:r>
              <a:rPr lang="en-US" sz="3200" dirty="0">
                <a:solidFill>
                  <a:prstClr val="black"/>
                </a:solidFill>
                <a:latin typeface="Arial" panose="020B0604020202020204" pitchFamily="34" charset="0"/>
                <a:cs typeface="Arial" panose="020B0604020202020204" pitchFamily="34" charset="0"/>
              </a:rPr>
              <a:t>.</a:t>
            </a:r>
            <a:endParaRPr lang="en-US" altLang="en-US" sz="3600" dirty="0" smtClean="0">
              <a:latin typeface="Arial" panose="020B0604020202020204" pitchFamily="34" charset="0"/>
              <a:cs typeface="Arial" panose="020B0604020202020204" pitchFamily="34" charset="0"/>
            </a:endParaRPr>
          </a:p>
          <a:p>
            <a:pPr eaLnBrk="1" hangingPunct="1"/>
            <a:r>
              <a:rPr lang="en-US" altLang="en-US" sz="3200" dirty="0" smtClean="0">
                <a:latin typeface="Arial" panose="020B0604020202020204" pitchFamily="34" charset="0"/>
                <a:cs typeface="Arial" panose="020B0604020202020204" pitchFamily="34" charset="0"/>
              </a:rPr>
              <a:t>Example;-</a:t>
            </a:r>
          </a:p>
          <a:p>
            <a:pPr eaLnBrk="1" hangingPunct="1">
              <a:buFont typeface="Wingdings" panose="05000000000000000000" pitchFamily="2" charset="2"/>
              <a:buChar char="Ø"/>
            </a:pPr>
            <a:r>
              <a:rPr lang="en-US" altLang="en-US" sz="3200" dirty="0" smtClean="0">
                <a:latin typeface="Arial" panose="020B0604020202020204" pitchFamily="34" charset="0"/>
                <a:cs typeface="Arial" panose="020B0604020202020204" pitchFamily="34" charset="0"/>
              </a:rPr>
              <a:t>Risk for injury </a:t>
            </a:r>
            <a:r>
              <a:rPr lang="en-US" altLang="en-US" sz="3200" i="1" dirty="0" smtClean="0">
                <a:latin typeface="Arial" panose="020B0604020202020204" pitchFamily="34" charset="0"/>
                <a:cs typeface="Arial" panose="020B0604020202020204" pitchFamily="34" charset="0"/>
              </a:rPr>
              <a:t>related to </a:t>
            </a:r>
            <a:r>
              <a:rPr lang="en-US" altLang="en-US" sz="3200" dirty="0" smtClean="0">
                <a:latin typeface="Arial" panose="020B0604020202020204" pitchFamily="34" charset="0"/>
                <a:cs typeface="Arial" panose="020B0604020202020204" pitchFamily="34" charset="0"/>
              </a:rPr>
              <a:t>altered mobility and disorientation</a:t>
            </a:r>
          </a:p>
          <a:p>
            <a:pPr lvl="0">
              <a:buFont typeface="Wingdings" panose="05000000000000000000" pitchFamily="2" charset="2"/>
              <a:buChar char="Ø"/>
            </a:pPr>
            <a:r>
              <a:rPr lang="en-US" sz="3300" dirty="0" smtClean="0">
                <a:solidFill>
                  <a:prstClr val="black"/>
                </a:solidFill>
                <a:latin typeface="Arial" panose="020B0604020202020204" pitchFamily="34" charset="0"/>
                <a:cs typeface="Arial" panose="020B0604020202020204" pitchFamily="34" charset="0"/>
              </a:rPr>
              <a:t>Risk </a:t>
            </a:r>
            <a:r>
              <a:rPr lang="en-US" sz="3300" dirty="0">
                <a:solidFill>
                  <a:prstClr val="black"/>
                </a:solidFill>
                <a:latin typeface="Arial" panose="020B0604020202020204" pitchFamily="34" charset="0"/>
                <a:cs typeface="Arial" panose="020B0604020202020204" pitchFamily="34" charset="0"/>
              </a:rPr>
              <a:t>for interrupted family processes </a:t>
            </a:r>
            <a:r>
              <a:rPr lang="en-US" sz="3300" i="1" dirty="0">
                <a:solidFill>
                  <a:prstClr val="black"/>
                </a:solidFill>
                <a:latin typeface="Arial" panose="020B0604020202020204" pitchFamily="34" charset="0"/>
                <a:cs typeface="Arial" panose="020B0604020202020204" pitchFamily="34" charset="0"/>
              </a:rPr>
              <a:t>related to </a:t>
            </a:r>
            <a:r>
              <a:rPr lang="en-US" sz="3300" dirty="0">
                <a:solidFill>
                  <a:prstClr val="black"/>
                </a:solidFill>
                <a:latin typeface="Arial" panose="020B0604020202020204" pitchFamily="34" charset="0"/>
                <a:cs typeface="Arial" panose="020B0604020202020204" pitchFamily="34" charset="0"/>
              </a:rPr>
              <a:t>mother’s illness</a:t>
            </a:r>
          </a:p>
          <a:p>
            <a:pPr lvl="0">
              <a:buFont typeface="Wingdings" panose="05000000000000000000" pitchFamily="2" charset="2"/>
              <a:buChar char="Ø"/>
            </a:pPr>
            <a:r>
              <a:rPr lang="en-US" sz="3300" dirty="0" smtClean="0">
                <a:solidFill>
                  <a:prstClr val="black"/>
                </a:solidFill>
                <a:latin typeface="Arial" panose="020B0604020202020204" pitchFamily="34" charset="0"/>
                <a:cs typeface="Arial" panose="020B0604020202020204" pitchFamily="34" charset="0"/>
              </a:rPr>
              <a:t>Risk for impaired skin integrity </a:t>
            </a:r>
            <a:r>
              <a:rPr lang="en-US" sz="3300" i="1" dirty="0" smtClean="0">
                <a:solidFill>
                  <a:prstClr val="black"/>
                </a:solidFill>
                <a:latin typeface="Arial" panose="020B0604020202020204" pitchFamily="34" charset="0"/>
                <a:cs typeface="Arial" panose="020B0604020202020204" pitchFamily="34" charset="0"/>
              </a:rPr>
              <a:t>related to </a:t>
            </a:r>
            <a:r>
              <a:rPr lang="en-US" sz="3300" dirty="0" smtClean="0">
                <a:solidFill>
                  <a:prstClr val="black"/>
                </a:solidFill>
                <a:latin typeface="Arial" panose="020B0604020202020204" pitchFamily="34" charset="0"/>
                <a:cs typeface="Arial" panose="020B0604020202020204" pitchFamily="34" charset="0"/>
              </a:rPr>
              <a:t>reduced blood circulation</a:t>
            </a:r>
          </a:p>
          <a:p>
            <a:pPr lvl="0"/>
            <a:endParaRPr lang="en-US" altLang="en-US" sz="3500" dirty="0">
              <a:solidFill>
                <a:prstClr val="black"/>
              </a:solidFill>
              <a:latin typeface="Arial" panose="020B0604020202020204" pitchFamily="34" charset="0"/>
              <a:cs typeface="Arial" panose="020B0604020202020204" pitchFamily="34" charset="0"/>
            </a:endParaRPr>
          </a:p>
          <a:p>
            <a:pPr eaLnBrk="1" hangingPunct="1">
              <a:buFont typeface="Wingdings" panose="05000000000000000000" pitchFamily="2" charset="2"/>
              <a:buChar char="Ø"/>
            </a:pP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5548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38200" y="365126"/>
            <a:ext cx="10515600" cy="1037789"/>
          </a:xfrm>
        </p:spPr>
        <p:txBody>
          <a:bodyPr/>
          <a:lstStyle/>
          <a:p>
            <a:pPr eaLnBrk="1" hangingPunct="1"/>
            <a:r>
              <a:rPr lang="en-US" altLang="en-US" b="1" dirty="0" smtClean="0">
                <a:latin typeface="Arial" panose="020B0604020202020204" pitchFamily="34" charset="0"/>
                <a:cs typeface="Arial" panose="020B0604020202020204" pitchFamily="34" charset="0"/>
              </a:rPr>
              <a:t>3. Possible diagnosis</a:t>
            </a:r>
          </a:p>
        </p:txBody>
      </p:sp>
      <p:sp>
        <p:nvSpPr>
          <p:cNvPr id="59395" name="Rectangle 3"/>
          <p:cNvSpPr>
            <a:spLocks noGrp="1" noChangeArrowheads="1"/>
          </p:cNvSpPr>
          <p:nvPr>
            <p:ph idx="1"/>
          </p:nvPr>
        </p:nvSpPr>
        <p:spPr>
          <a:xfrm>
            <a:off x="838200" y="1665962"/>
            <a:ext cx="10515600" cy="4511001"/>
          </a:xfrm>
        </p:spPr>
        <p:txBody>
          <a:bodyPr>
            <a:normAutofit fontScale="92500" lnSpcReduction="10000"/>
          </a:bodyPr>
          <a:lstStyle/>
          <a:p>
            <a:r>
              <a:rPr lang="en-US" sz="3300" b="1" dirty="0">
                <a:solidFill>
                  <a:prstClr val="black"/>
                </a:solidFill>
                <a:latin typeface="Arial" panose="020B0604020202020204" pitchFamily="34" charset="0"/>
                <a:cs typeface="Arial" panose="020B0604020202020204" pitchFamily="34" charset="0"/>
              </a:rPr>
              <a:t>Possible diagnosis</a:t>
            </a:r>
            <a:r>
              <a:rPr lang="en-US" sz="3300" dirty="0" smtClean="0">
                <a:solidFill>
                  <a:prstClr val="black"/>
                </a:solidFill>
                <a:latin typeface="Arial" panose="020B0604020202020204" pitchFamily="34" charset="0"/>
                <a:cs typeface="Arial" panose="020B0604020202020204" pitchFamily="34" charset="0"/>
              </a:rPr>
              <a:t>; is a</a:t>
            </a:r>
            <a:r>
              <a:rPr lang="en-US" altLang="en-US" sz="3300" dirty="0" smtClean="0">
                <a:latin typeface="Arial" panose="020B0604020202020204" pitchFamily="34" charset="0"/>
                <a:cs typeface="Arial" panose="020B0604020202020204" pitchFamily="34" charset="0"/>
              </a:rPr>
              <a:t> statement about a health problem that the patient might be having currently, but the nurse doesn’t yet have enough information to make an </a:t>
            </a:r>
            <a:r>
              <a:rPr lang="en-US" altLang="en-US" sz="3300" i="1" dirty="0" smtClean="0">
                <a:latin typeface="Arial" panose="020B0604020202020204" pitchFamily="34" charset="0"/>
                <a:cs typeface="Arial" panose="020B0604020202020204" pitchFamily="34" charset="0"/>
              </a:rPr>
              <a:t>real</a:t>
            </a:r>
            <a:r>
              <a:rPr lang="en-US" altLang="en-US" sz="3300" dirty="0" smtClean="0">
                <a:latin typeface="Arial" panose="020B0604020202020204" pitchFamily="34" charset="0"/>
                <a:cs typeface="Arial" panose="020B0604020202020204" pitchFamily="34" charset="0"/>
              </a:rPr>
              <a:t> diagnosis until confirmatory tests or investigations are done to confirm the perceived problem.</a:t>
            </a:r>
          </a:p>
          <a:p>
            <a:pPr lvl="0"/>
            <a:r>
              <a:rPr lang="en-US" sz="3200" dirty="0" smtClean="0">
                <a:solidFill>
                  <a:prstClr val="black"/>
                </a:solidFill>
                <a:latin typeface="Arial" panose="020B0604020202020204" pitchFamily="34" charset="0"/>
                <a:cs typeface="Arial" panose="020B0604020202020204" pitchFamily="34" charset="0"/>
              </a:rPr>
              <a:t>It is </a:t>
            </a:r>
            <a:r>
              <a:rPr lang="en-US" sz="3200" dirty="0">
                <a:solidFill>
                  <a:prstClr val="black"/>
                </a:solidFill>
                <a:latin typeface="Arial" panose="020B0604020202020204" pitchFamily="34" charset="0"/>
                <a:cs typeface="Arial" panose="020B0604020202020204" pitchFamily="34" charset="0"/>
              </a:rPr>
              <a:t>a statement that </a:t>
            </a:r>
            <a:r>
              <a:rPr lang="en-US" sz="3200" dirty="0" smtClean="0">
                <a:solidFill>
                  <a:prstClr val="black"/>
                </a:solidFill>
                <a:latin typeface="Arial" panose="020B0604020202020204" pitchFamily="34" charset="0"/>
                <a:cs typeface="Arial" panose="020B0604020202020204" pitchFamily="34" charset="0"/>
              </a:rPr>
              <a:t>describes </a:t>
            </a:r>
            <a:r>
              <a:rPr lang="en-US" sz="3200" dirty="0">
                <a:solidFill>
                  <a:prstClr val="black"/>
                </a:solidFill>
                <a:latin typeface="Arial" panose="020B0604020202020204" pitchFamily="34" charset="0"/>
                <a:cs typeface="Arial" panose="020B0604020202020204" pitchFamily="34" charset="0"/>
              </a:rPr>
              <a:t>a suspected problem but requiring additional data to confirm the real </a:t>
            </a:r>
            <a:r>
              <a:rPr lang="en-US" sz="3200" dirty="0" smtClean="0">
                <a:solidFill>
                  <a:prstClr val="black"/>
                </a:solidFill>
                <a:latin typeface="Arial" panose="020B0604020202020204" pitchFamily="34" charset="0"/>
                <a:cs typeface="Arial" panose="020B0604020202020204" pitchFamily="34" charset="0"/>
              </a:rPr>
              <a:t>problem other than the tentative diagnosis</a:t>
            </a:r>
            <a:endParaRPr lang="en-US" altLang="en-US" dirty="0" smtClean="0">
              <a:latin typeface="Arial" panose="020B0604020202020204" pitchFamily="34" charset="0"/>
              <a:cs typeface="Arial" panose="020B0604020202020204" pitchFamily="34" charset="0"/>
            </a:endParaRPr>
          </a:p>
          <a:p>
            <a:pPr eaLnBrk="1" hangingPunct="1"/>
            <a:r>
              <a:rPr lang="en-US" altLang="en-US" sz="3000" b="1" dirty="0" smtClean="0">
                <a:latin typeface="Arial" panose="020B0604020202020204" pitchFamily="34" charset="0"/>
                <a:cs typeface="Arial" panose="020B0604020202020204" pitchFamily="34" charset="0"/>
              </a:rPr>
              <a:t>Example;</a:t>
            </a:r>
            <a:r>
              <a:rPr lang="en-US" altLang="en-US" sz="3000" dirty="0" smtClean="0">
                <a:latin typeface="Arial" panose="020B0604020202020204" pitchFamily="34" charset="0"/>
                <a:cs typeface="Arial" panose="020B0604020202020204" pitchFamily="34" charset="0"/>
              </a:rPr>
              <a:t>-</a:t>
            </a:r>
          </a:p>
          <a:p>
            <a:pPr eaLnBrk="1" hangingPunct="1">
              <a:buFont typeface="Wingdings" panose="05000000000000000000" pitchFamily="2" charset="2"/>
              <a:buChar char="Ø"/>
            </a:pPr>
            <a:r>
              <a:rPr lang="en-US" altLang="en-US" sz="3000" dirty="0" smtClean="0">
                <a:latin typeface="Arial" panose="020B0604020202020204" pitchFamily="34" charset="0"/>
                <a:cs typeface="Arial" panose="020B0604020202020204" pitchFamily="34" charset="0"/>
              </a:rPr>
              <a:t>Possible fluid volume deficit related to frequent vomiting for three days as manifested by increased pulse rate, dry lips </a:t>
            </a:r>
            <a:r>
              <a:rPr lang="en-US" altLang="en-US" sz="3000" dirty="0" err="1" smtClean="0">
                <a:latin typeface="Arial" panose="020B0604020202020204" pitchFamily="34" charset="0"/>
                <a:cs typeface="Arial" panose="020B0604020202020204" pitchFamily="34" charset="0"/>
              </a:rPr>
              <a:t>etc</a:t>
            </a:r>
            <a:endParaRPr lang="en-US" altLang="en-US" sz="3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1879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38200" y="338203"/>
            <a:ext cx="10515600" cy="1002083"/>
          </a:xfrm>
        </p:spPr>
        <p:txBody>
          <a:bodyPr>
            <a:normAutofit fontScale="90000"/>
          </a:bodyPr>
          <a:lstStyle/>
          <a:p>
            <a:pPr eaLnBrk="1" hangingPunct="1"/>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5. </a:t>
            </a:r>
            <a:r>
              <a:rPr lang="en-US" altLang="en-US" sz="4900" b="1" dirty="0" smtClean="0">
                <a:latin typeface="Arial" panose="020B0604020202020204" pitchFamily="34" charset="0"/>
                <a:cs typeface="Arial" panose="020B0604020202020204" pitchFamily="34" charset="0"/>
              </a:rPr>
              <a:t>Syndrome diagnosis</a:t>
            </a:r>
            <a:r>
              <a:rPr lang="en-US" altLang="en-US" sz="4900" dirty="0" smtClean="0">
                <a:latin typeface="Arial" panose="020B0604020202020204" pitchFamily="34" charset="0"/>
                <a:cs typeface="Arial" panose="020B0604020202020204" pitchFamily="34" charset="0"/>
              </a:rPr>
              <a:t/>
            </a:r>
            <a:br>
              <a:rPr lang="en-US" altLang="en-US" sz="4900" dirty="0" smtClean="0">
                <a:latin typeface="Arial" panose="020B0604020202020204" pitchFamily="34" charset="0"/>
                <a:cs typeface="Arial" panose="020B0604020202020204" pitchFamily="34" charset="0"/>
              </a:rPr>
            </a:br>
            <a:endParaRPr lang="en-US" altLang="en-US" sz="4900" dirty="0" smtClean="0">
              <a:latin typeface="Arial" panose="020B0604020202020204" pitchFamily="34" charset="0"/>
              <a:cs typeface="Arial" panose="020B0604020202020204" pitchFamily="34" charset="0"/>
            </a:endParaRPr>
          </a:p>
        </p:txBody>
      </p:sp>
      <p:sp>
        <p:nvSpPr>
          <p:cNvPr id="61443" name="Rectangle 3"/>
          <p:cNvSpPr>
            <a:spLocks noGrp="1" noChangeArrowheads="1"/>
          </p:cNvSpPr>
          <p:nvPr>
            <p:ph idx="1"/>
          </p:nvPr>
        </p:nvSpPr>
        <p:spPr>
          <a:xfrm>
            <a:off x="838200" y="1653436"/>
            <a:ext cx="10515600" cy="4523527"/>
          </a:xfrm>
        </p:spPr>
        <p:txBody>
          <a:bodyPr>
            <a:normAutofit/>
          </a:bodyPr>
          <a:lstStyle/>
          <a:p>
            <a:pPr lvl="0"/>
            <a:r>
              <a:rPr lang="en-US" sz="3200" b="1" dirty="0" smtClean="0">
                <a:solidFill>
                  <a:prstClr val="black"/>
                </a:solidFill>
                <a:latin typeface="Arial" panose="020B0604020202020204" pitchFamily="34" charset="0"/>
                <a:cs typeface="Arial" panose="020B0604020202020204" pitchFamily="34" charset="0"/>
              </a:rPr>
              <a:t>Syndrome diagnosis;</a:t>
            </a:r>
            <a:r>
              <a:rPr lang="en-US" sz="3200" dirty="0" smtClean="0">
                <a:solidFill>
                  <a:prstClr val="black"/>
                </a:solidFill>
                <a:latin typeface="Arial" panose="020B0604020202020204" pitchFamily="34" charset="0"/>
                <a:cs typeface="Arial" panose="020B0604020202020204" pitchFamily="34" charset="0"/>
              </a:rPr>
              <a:t>- </a:t>
            </a:r>
            <a:r>
              <a:rPr lang="en-US" sz="3200" dirty="0">
                <a:solidFill>
                  <a:prstClr val="black"/>
                </a:solidFill>
                <a:latin typeface="Arial" panose="020B0604020202020204" pitchFamily="34" charset="0"/>
                <a:cs typeface="Arial" panose="020B0604020202020204" pitchFamily="34" charset="0"/>
              </a:rPr>
              <a:t>these are one part statements loaded with signs and symptoms of conditions/ diseases </a:t>
            </a:r>
            <a:r>
              <a:rPr lang="en-US" sz="3200" dirty="0" smtClean="0">
                <a:solidFill>
                  <a:prstClr val="black"/>
                </a:solidFill>
                <a:latin typeface="Arial" panose="020B0604020202020204" pitchFamily="34" charset="0"/>
                <a:cs typeface="Arial" panose="020B0604020202020204" pitchFamily="34" charset="0"/>
              </a:rPr>
              <a:t>The statement </a:t>
            </a:r>
            <a:r>
              <a:rPr lang="en-US" altLang="en-US" sz="3200" dirty="0" smtClean="0">
                <a:latin typeface="Arial" panose="020B0604020202020204" pitchFamily="34" charset="0"/>
                <a:cs typeface="Arial" panose="020B0604020202020204" pitchFamily="34" charset="0"/>
              </a:rPr>
              <a:t>is </a:t>
            </a:r>
            <a:r>
              <a:rPr lang="en-US" altLang="en-US" sz="3200" dirty="0">
                <a:latin typeface="Arial" panose="020B0604020202020204" pitchFamily="34" charset="0"/>
                <a:cs typeface="Arial" panose="020B0604020202020204" pitchFamily="34" charset="0"/>
              </a:rPr>
              <a:t>used when a cluster of nursing diagnosis are seen together</a:t>
            </a:r>
            <a:r>
              <a:rPr lang="en-US" sz="3200" b="1" dirty="0">
                <a:solidFill>
                  <a:prstClr val="black"/>
                </a:solidFill>
                <a:latin typeface="Arial" panose="020B0604020202020204" pitchFamily="34" charset="0"/>
                <a:cs typeface="Arial" panose="020B0604020202020204" pitchFamily="34" charset="0"/>
              </a:rPr>
              <a:t> </a:t>
            </a:r>
            <a:r>
              <a:rPr lang="en-US" sz="3200" dirty="0" smtClean="0">
                <a:solidFill>
                  <a:prstClr val="black"/>
                </a:solidFill>
                <a:latin typeface="Arial" panose="020B0604020202020204" pitchFamily="34" charset="0"/>
                <a:cs typeface="Arial" panose="020B0604020202020204" pitchFamily="34" charset="0"/>
              </a:rPr>
              <a:t> </a:t>
            </a:r>
            <a:endParaRPr lang="en-US" sz="3200" dirty="0">
              <a:solidFill>
                <a:prstClr val="black"/>
              </a:solidFill>
              <a:latin typeface="Arial" panose="020B0604020202020204" pitchFamily="34" charset="0"/>
              <a:cs typeface="Arial" panose="020B0604020202020204" pitchFamily="34" charset="0"/>
            </a:endParaRPr>
          </a:p>
          <a:p>
            <a:pPr eaLnBrk="1" hangingPunct="1"/>
            <a:r>
              <a:rPr lang="en-US" altLang="en-US" sz="3200" dirty="0" smtClean="0">
                <a:latin typeface="Arial" panose="020B0604020202020204" pitchFamily="34" charset="0"/>
                <a:cs typeface="Arial" panose="020B0604020202020204" pitchFamily="34" charset="0"/>
              </a:rPr>
              <a:t>Example;-</a:t>
            </a:r>
          </a:p>
          <a:p>
            <a:pPr>
              <a:buFont typeface="Wingdings" panose="05000000000000000000" pitchFamily="2" charset="2"/>
              <a:buChar char="Ø"/>
            </a:pPr>
            <a:r>
              <a:rPr lang="en-US" altLang="en-US" sz="3200" dirty="0" smtClean="0">
                <a:latin typeface="Arial" panose="020B0604020202020204" pitchFamily="34" charset="0"/>
                <a:cs typeface="Arial" panose="020B0604020202020204" pitchFamily="34" charset="0"/>
              </a:rPr>
              <a:t>Rape-trauma syndrome </a:t>
            </a:r>
            <a:r>
              <a:rPr lang="en-US" altLang="en-US" sz="3200" i="1" dirty="0" smtClean="0">
                <a:latin typeface="Arial" panose="020B0604020202020204" pitchFamily="34" charset="0"/>
                <a:cs typeface="Arial" panose="020B0604020202020204" pitchFamily="34" charset="0"/>
              </a:rPr>
              <a:t>related to </a:t>
            </a:r>
            <a:r>
              <a:rPr lang="en-US" altLang="en-US" sz="3200" dirty="0" smtClean="0">
                <a:latin typeface="Arial" panose="020B0604020202020204" pitchFamily="34" charset="0"/>
                <a:cs typeface="Arial" panose="020B0604020202020204" pitchFamily="34" charset="0"/>
              </a:rPr>
              <a:t>anxiety about potential health problems </a:t>
            </a:r>
            <a:r>
              <a:rPr lang="en-US" altLang="en-US" sz="3200" b="1" dirty="0" smtClean="0">
                <a:latin typeface="Arial" panose="020B0604020202020204" pitchFamily="34" charset="0"/>
                <a:cs typeface="Arial" panose="020B0604020202020204" pitchFamily="34" charset="0"/>
              </a:rPr>
              <a:t>manifested by </a:t>
            </a:r>
            <a:r>
              <a:rPr lang="en-US" altLang="en-US" sz="3200" dirty="0" smtClean="0">
                <a:latin typeface="Arial" panose="020B0604020202020204" pitchFamily="34" charset="0"/>
                <a:cs typeface="Arial" panose="020B0604020202020204" pitchFamily="34" charset="0"/>
              </a:rPr>
              <a:t>anger, genital-urinary discomfort, </a:t>
            </a:r>
            <a:r>
              <a:rPr lang="en-US" altLang="en-US" sz="3200" dirty="0">
                <a:latin typeface="Arial" panose="020B0604020202020204" pitchFamily="34" charset="0"/>
                <a:cs typeface="Arial" panose="020B0604020202020204" pitchFamily="34" charset="0"/>
              </a:rPr>
              <a:t>fear of </a:t>
            </a:r>
            <a:r>
              <a:rPr lang="en-US" altLang="en-US" sz="3200" dirty="0" smtClean="0">
                <a:latin typeface="Arial" panose="020B0604020202020204" pitchFamily="34" charset="0"/>
                <a:cs typeface="Arial" panose="020B0604020202020204" pitchFamily="34" charset="0"/>
              </a:rPr>
              <a:t>unknown and sleep pattern disturbance</a:t>
            </a:r>
            <a:r>
              <a:rPr lang="en-US" altLang="en-US"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258805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713" y="274954"/>
            <a:ext cx="10008296" cy="1143000"/>
          </a:xfrm>
        </p:spPr>
        <p:txBody>
          <a:bodyPr>
            <a:normAutofit/>
          </a:bodyPr>
          <a:lstStyle/>
          <a:p>
            <a:r>
              <a:rPr lang="en-US" sz="4900" b="1" dirty="0" smtClean="0">
                <a:solidFill>
                  <a:prstClr val="black"/>
                </a:solidFill>
                <a:latin typeface="Arial" panose="020B0604020202020204" pitchFamily="34" charset="0"/>
                <a:cs typeface="Arial" panose="020B0604020202020204" pitchFamily="34" charset="0"/>
              </a:rPr>
              <a:t>5. Wellness diagnosis..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27758" y="1600777"/>
            <a:ext cx="9532307" cy="4525935"/>
          </a:xfrm>
        </p:spPr>
        <p:txBody>
          <a:bodyPr>
            <a:normAutofit/>
          </a:bodyPr>
          <a:lstStyle/>
          <a:p>
            <a:r>
              <a:rPr lang="en-US" sz="3200" b="1" dirty="0" smtClean="0">
                <a:latin typeface="Arial" panose="020B0604020202020204" pitchFamily="34" charset="0"/>
                <a:cs typeface="Arial" panose="020B0604020202020204" pitchFamily="34" charset="0"/>
              </a:rPr>
              <a:t>Wellness diagnosis </a:t>
            </a:r>
            <a:r>
              <a:rPr lang="en-US" sz="3200" dirty="0" smtClean="0">
                <a:latin typeface="Arial" panose="020B0604020202020204" pitchFamily="34" charset="0"/>
                <a:cs typeface="Arial" panose="020B0604020202020204" pitchFamily="34" charset="0"/>
              </a:rPr>
              <a:t>depicts that a person is already well but desire to become better </a:t>
            </a:r>
            <a:r>
              <a:rPr lang="en-US" sz="3200" dirty="0" err="1" smtClean="0">
                <a:latin typeface="Arial" panose="020B0604020202020204" pitchFamily="34" charset="0"/>
                <a:cs typeface="Arial" panose="020B0604020202020204" pitchFamily="34" charset="0"/>
              </a:rPr>
              <a:t>eg</a:t>
            </a:r>
            <a:r>
              <a:rPr lang="en-US" sz="3200" dirty="0" smtClean="0">
                <a:latin typeface="Arial" panose="020B0604020202020204" pitchFamily="34" charset="0"/>
                <a:cs typeface="Arial" panose="020B0604020202020204" pitchFamily="34" charset="0"/>
              </a:rPr>
              <a:t> eat healthy, exercise, constitute to a desire for increased </a:t>
            </a:r>
            <a:r>
              <a:rPr lang="en-US" sz="3200" i="1" dirty="0" smtClean="0">
                <a:latin typeface="Arial" panose="020B0604020202020204" pitchFamily="34" charset="0"/>
                <a:cs typeface="Arial" panose="020B0604020202020204" pitchFamily="34" charset="0"/>
              </a:rPr>
              <a:t>wellness</a:t>
            </a:r>
            <a:r>
              <a:rPr lang="en-US" sz="3200"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It also indicates </a:t>
            </a:r>
            <a:r>
              <a:rPr lang="en-US" sz="3200" i="1" dirty="0" smtClean="0">
                <a:latin typeface="Arial" panose="020B0604020202020204" pitchFamily="34" charset="0"/>
                <a:cs typeface="Arial" panose="020B0604020202020204" pitchFamily="34" charset="0"/>
              </a:rPr>
              <a:t>readiness</a:t>
            </a:r>
            <a:r>
              <a:rPr lang="en-US" sz="3200" dirty="0" smtClean="0">
                <a:latin typeface="Arial" panose="020B0604020202020204" pitchFamily="34" charset="0"/>
                <a:cs typeface="Arial" panose="020B0604020202020204" pitchFamily="34" charset="0"/>
              </a:rPr>
              <a:t> for enhanced family processes.</a:t>
            </a:r>
          </a:p>
          <a:p>
            <a:pPr marL="0" lvl="0" indent="0">
              <a:buNone/>
            </a:pPr>
            <a:endParaRPr lang="en-US" sz="3200" dirty="0">
              <a:solidFill>
                <a:prstClr val="black"/>
              </a:solidFill>
              <a:latin typeface="Arial" panose="020B0604020202020204" pitchFamily="34" charset="0"/>
              <a:cs typeface="Arial" panose="020B0604020202020204" pitchFamily="34" charset="0"/>
            </a:endParaRPr>
          </a:p>
          <a:p>
            <a:pPr>
              <a:buFontTx/>
              <a:buChar char="-"/>
            </a:pPr>
            <a:endParaRPr lang="en-US" sz="3200"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795493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838200" y="300625"/>
            <a:ext cx="10515600" cy="1299576"/>
          </a:xfrm>
        </p:spPr>
        <p:txBody>
          <a:bodyPr>
            <a:noAutofit/>
          </a:bodyPr>
          <a:lstStyle/>
          <a:p>
            <a:pPr algn="ctr"/>
            <a:r>
              <a:rPr lang="en-US" altLang="en-US" sz="5400" b="1" dirty="0" smtClean="0">
                <a:solidFill>
                  <a:prstClr val="black"/>
                </a:solidFill>
                <a:latin typeface="Arial" panose="020B0604020202020204" pitchFamily="34" charset="0"/>
                <a:cs typeface="Arial" panose="020B0604020202020204" pitchFamily="34" charset="0"/>
              </a:rPr>
              <a:t>Nursing diagnosis </a:t>
            </a:r>
            <a:r>
              <a:rPr lang="en-GB" altLang="en-US" b="1" dirty="0" smtClean="0">
                <a:latin typeface="Arial" panose="020B0604020202020204" pitchFamily="34" charset="0"/>
                <a:cs typeface="Arial" panose="020B0604020202020204" pitchFamily="34" charset="0"/>
              </a:rPr>
              <a:t>&amp; </a:t>
            </a:r>
            <a:r>
              <a:rPr lang="en-GB" altLang="en-US" sz="5400" b="1" dirty="0" smtClean="0">
                <a:latin typeface="Arial" panose="020B0604020202020204" pitchFamily="34" charset="0"/>
                <a:cs typeface="Arial" panose="020B0604020202020204" pitchFamily="34" charset="0"/>
              </a:rPr>
              <a:t>Maslow’s </a:t>
            </a:r>
            <a:r>
              <a:rPr lang="en-GB" altLang="en-US" sz="4800" b="1" dirty="0">
                <a:solidFill>
                  <a:prstClr val="black"/>
                </a:solidFill>
                <a:latin typeface="Arial" panose="020B0604020202020204" pitchFamily="34" charset="0"/>
                <a:cs typeface="Arial" panose="020B0604020202020204" pitchFamily="34" charset="0"/>
              </a:rPr>
              <a:t>Hierarchy of Needs </a:t>
            </a:r>
            <a:endParaRPr lang="en-GB" altLang="en-US" b="1" dirty="0">
              <a:latin typeface="Arial" panose="020B0604020202020204" pitchFamily="34" charset="0"/>
              <a:cs typeface="Arial" panose="020B0604020202020204" pitchFamily="34" charset="0"/>
            </a:endParaRPr>
          </a:p>
        </p:txBody>
      </p:sp>
      <p:sp>
        <p:nvSpPr>
          <p:cNvPr id="63491" name="Content Placeholder 2"/>
          <p:cNvSpPr>
            <a:spLocks noGrp="1"/>
          </p:cNvSpPr>
          <p:nvPr>
            <p:ph idx="1"/>
          </p:nvPr>
        </p:nvSpPr>
        <p:spPr>
          <a:xfrm>
            <a:off x="951979" y="1716066"/>
            <a:ext cx="10401822" cy="4410098"/>
          </a:xfrm>
        </p:spPr>
        <p:txBody>
          <a:bodyPr>
            <a:noAutofit/>
          </a:bodyPr>
          <a:lstStyle/>
          <a:p>
            <a:pPr eaLnBrk="1" hangingPunct="1"/>
            <a:r>
              <a:rPr lang="en-GB" altLang="en-US" sz="3600" dirty="0">
                <a:latin typeface="Arial" panose="020B0604020202020204" pitchFamily="34" charset="0"/>
                <a:cs typeface="Arial" panose="020B0604020202020204" pitchFamily="34" charset="0"/>
              </a:rPr>
              <a:t>A nursing diagnosis encompasses Maslow's Hierarchy of Needs and helps to prioritize and plan care based on </a:t>
            </a:r>
            <a:r>
              <a:rPr lang="en-GB" altLang="en-US" sz="3600" dirty="0" smtClean="0">
                <a:latin typeface="Arial" panose="020B0604020202020204" pitchFamily="34" charset="0"/>
                <a:cs typeface="Arial" panose="020B0604020202020204" pitchFamily="34" charset="0"/>
              </a:rPr>
              <a:t>patient-centred</a:t>
            </a:r>
            <a:r>
              <a:rPr lang="en-GB" altLang="en-US" sz="3600" dirty="0">
                <a:latin typeface="Arial" panose="020B0604020202020204" pitchFamily="34" charset="0"/>
                <a:cs typeface="Arial" panose="020B0604020202020204" pitchFamily="34" charset="0"/>
              </a:rPr>
              <a:t> outcomes</a:t>
            </a:r>
            <a:r>
              <a:rPr lang="en-GB" altLang="en-US" sz="3600" dirty="0" smtClean="0">
                <a:latin typeface="Arial" panose="020B0604020202020204" pitchFamily="34" charset="0"/>
                <a:cs typeface="Arial" panose="020B0604020202020204" pitchFamily="34" charset="0"/>
              </a:rPr>
              <a:t>.</a:t>
            </a:r>
          </a:p>
          <a:p>
            <a:pPr marL="0" indent="0" eaLnBrk="1" hangingPunct="1">
              <a:buNone/>
            </a:pPr>
            <a:endParaRPr lang="en-GB" altLang="en-US" sz="3600" dirty="0">
              <a:latin typeface="Arial" panose="020B0604020202020204" pitchFamily="34" charset="0"/>
              <a:cs typeface="Arial" panose="020B0604020202020204" pitchFamily="34" charset="0"/>
            </a:endParaRPr>
          </a:p>
          <a:p>
            <a:pPr eaLnBrk="1" hangingPunct="1"/>
            <a:r>
              <a:rPr lang="en-GB" altLang="en-US" sz="3600" dirty="0">
                <a:latin typeface="Arial" panose="020B0604020202020204" pitchFamily="34" charset="0"/>
                <a:cs typeface="Arial" panose="020B0604020202020204" pitchFamily="34" charset="0"/>
              </a:rPr>
              <a:t> In 1943, Abraham Maslow developed a hierarchy based on basic fundamental </a:t>
            </a:r>
            <a:r>
              <a:rPr lang="en-GB" altLang="en-US" sz="3600" dirty="0" smtClean="0">
                <a:latin typeface="Arial" panose="020B0604020202020204" pitchFamily="34" charset="0"/>
                <a:cs typeface="Arial" panose="020B0604020202020204" pitchFamily="34" charset="0"/>
              </a:rPr>
              <a:t>needs </a:t>
            </a:r>
            <a:r>
              <a:rPr lang="en-GB" altLang="en-US" sz="3600" i="1" dirty="0" smtClean="0">
                <a:latin typeface="Arial" panose="020B0604020202020204" pitchFamily="34" charset="0"/>
                <a:cs typeface="Arial" panose="020B0604020202020204" pitchFamily="34" charset="0"/>
              </a:rPr>
              <a:t>applicable to date</a:t>
            </a:r>
            <a:r>
              <a:rPr lang="en-GB" altLang="en-US" sz="3600" dirty="0">
                <a:latin typeface="Arial" panose="020B0604020202020204" pitchFamily="34" charset="0"/>
                <a:cs typeface="Arial" panose="020B0604020202020204" pitchFamily="34" charset="0"/>
              </a:rPr>
              <a:t> for all individuals. </a:t>
            </a:r>
            <a:endParaRPr lang="en-GB" altLang="en-US" sz="3600" dirty="0" smtClean="0">
              <a:latin typeface="Arial" panose="020B0604020202020204" pitchFamily="34" charset="0"/>
              <a:cs typeface="Arial" panose="020B0604020202020204" pitchFamily="34" charset="0"/>
            </a:endParaRPr>
          </a:p>
          <a:p>
            <a:pPr eaLnBrk="1" hangingPunct="1"/>
            <a:endParaRPr lang="en-GB"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83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a:xfrm>
            <a:off x="1020417" y="214812"/>
            <a:ext cx="10515600" cy="1203171"/>
          </a:xfrm>
        </p:spPr>
        <p:txBody>
          <a:bodyPr/>
          <a:lstStyle/>
          <a:p>
            <a:r>
              <a:rPr lang="en-GB" altLang="en-US" b="1" dirty="0" smtClean="0">
                <a:latin typeface="Arial" panose="020B0604020202020204" pitchFamily="34" charset="0"/>
                <a:ea typeface="Arial Unicode MS" panose="020B0604020202020204" pitchFamily="34" charset="-128"/>
                <a:cs typeface="Arial" panose="020B0604020202020204" pitchFamily="34" charset="0"/>
              </a:rPr>
              <a:t>Background of Nursing process</a:t>
            </a:r>
          </a:p>
        </p:txBody>
      </p:sp>
      <p:sp>
        <p:nvSpPr>
          <p:cNvPr id="8195" name="Content Placeholder 2"/>
          <p:cNvSpPr>
            <a:spLocks noGrp="1"/>
          </p:cNvSpPr>
          <p:nvPr>
            <p:ph idx="1"/>
          </p:nvPr>
        </p:nvSpPr>
        <p:spPr>
          <a:xfrm>
            <a:off x="1020417" y="1417983"/>
            <a:ext cx="10270435" cy="4708181"/>
          </a:xfrm>
        </p:spPr>
        <p:txBody>
          <a:bodyPr>
            <a:noAutofit/>
          </a:bodyPr>
          <a:lstStyle/>
          <a:p>
            <a:r>
              <a:rPr lang="en-GB" altLang="en-US" b="1" dirty="0" smtClean="0">
                <a:latin typeface="Arial" panose="020B0604020202020204" pitchFamily="34" charset="0"/>
                <a:ea typeface="Arial Unicode MS" panose="020B0604020202020204" pitchFamily="34" charset="-128"/>
                <a:cs typeface="Arial" panose="020B0604020202020204" pitchFamily="34" charset="0"/>
              </a:rPr>
              <a:t>Nursing process </a:t>
            </a:r>
            <a:r>
              <a:rPr lang="en-GB" altLang="en-US" dirty="0" smtClean="0">
                <a:latin typeface="Arial" panose="020B0604020202020204" pitchFamily="34" charset="0"/>
                <a:ea typeface="Arial Unicode MS" panose="020B0604020202020204" pitchFamily="34" charset="-128"/>
                <a:cs typeface="Arial" panose="020B0604020202020204" pitchFamily="34" charset="0"/>
              </a:rPr>
              <a:t>is one of the methods of organizing patient nursing care. The latter evolved from ‘</a:t>
            </a:r>
            <a:r>
              <a:rPr lang="en-GB" altLang="en-US" i="1" dirty="0" smtClean="0">
                <a:latin typeface="Arial" panose="020B0604020202020204" pitchFamily="34" charset="0"/>
                <a:ea typeface="Arial Unicode MS" panose="020B0604020202020204" pitchFamily="34" charset="-128"/>
                <a:cs typeface="Arial" panose="020B0604020202020204" pitchFamily="34" charset="0"/>
              </a:rPr>
              <a:t>family nursing</a:t>
            </a:r>
            <a:r>
              <a:rPr lang="en-GB" altLang="en-US" dirty="0" smtClean="0">
                <a:latin typeface="Arial" panose="020B0604020202020204" pitchFamily="34" charset="0"/>
                <a:ea typeface="Arial Unicode MS" panose="020B0604020202020204" pitchFamily="34" charset="-128"/>
                <a:cs typeface="Arial" panose="020B0604020202020204" pitchFamily="34" charset="0"/>
              </a:rPr>
              <a:t>’ followed by </a:t>
            </a:r>
            <a:r>
              <a:rPr lang="en-GB" altLang="en-US" i="1" dirty="0" smtClean="0">
                <a:latin typeface="Arial" panose="020B0604020202020204" pitchFamily="34" charset="0"/>
                <a:ea typeface="Arial Unicode MS" panose="020B0604020202020204" pitchFamily="34" charset="-128"/>
                <a:cs typeface="Arial" panose="020B0604020202020204" pitchFamily="34" charset="0"/>
              </a:rPr>
              <a:t>task allocation  </a:t>
            </a:r>
            <a:r>
              <a:rPr lang="en-GB" altLang="en-US" dirty="0" smtClean="0">
                <a:latin typeface="Arial" panose="020B0604020202020204" pitchFamily="34" charset="0"/>
                <a:ea typeface="Arial Unicode MS" panose="020B0604020202020204" pitchFamily="34" charset="-128"/>
                <a:cs typeface="Arial" panose="020B0604020202020204" pitchFamily="34" charset="0"/>
              </a:rPr>
              <a:t>which was fragmented into series of tasks and was the most common mode of providing care in hospitals and other health facilities in the 1960s and 70s. </a:t>
            </a:r>
          </a:p>
          <a:p>
            <a:r>
              <a:rPr lang="en-GB" altLang="en-US" dirty="0" smtClean="0">
                <a:latin typeface="Arial" panose="020B0604020202020204" pitchFamily="34" charset="0"/>
                <a:ea typeface="Arial Unicode MS" panose="020B0604020202020204" pitchFamily="34" charset="-128"/>
                <a:cs typeface="Arial" panose="020B0604020202020204" pitchFamily="34" charset="0"/>
              </a:rPr>
              <a:t>As nursing education progressed in various branches; diploma and degree. In the 1980s nursing practice started moving from </a:t>
            </a:r>
            <a:r>
              <a:rPr lang="en-GB" altLang="en-US" i="1" dirty="0" smtClean="0">
                <a:latin typeface="Arial" panose="020B0604020202020204" pitchFamily="34" charset="0"/>
                <a:ea typeface="Arial Unicode MS" panose="020B0604020202020204" pitchFamily="34" charset="-128"/>
                <a:cs typeface="Arial" panose="020B0604020202020204" pitchFamily="34" charset="0"/>
              </a:rPr>
              <a:t>task allocation </a:t>
            </a:r>
            <a:r>
              <a:rPr lang="en-GB" altLang="en-US" dirty="0" smtClean="0">
                <a:latin typeface="Arial" panose="020B0604020202020204" pitchFamily="34" charset="0"/>
                <a:ea typeface="Arial Unicode MS" panose="020B0604020202020204" pitchFamily="34" charset="-128"/>
                <a:cs typeface="Arial" panose="020B0604020202020204" pitchFamily="34" charset="0"/>
              </a:rPr>
              <a:t>to </a:t>
            </a:r>
            <a:r>
              <a:rPr lang="en-GB" altLang="en-US" i="1" dirty="0" smtClean="0">
                <a:latin typeface="Arial" panose="020B0604020202020204" pitchFamily="34" charset="0"/>
                <a:ea typeface="Arial Unicode MS" panose="020B0604020202020204" pitchFamily="34" charset="-128"/>
                <a:cs typeface="Arial" panose="020B0604020202020204" pitchFamily="34" charset="0"/>
              </a:rPr>
              <a:t>individualized patient care </a:t>
            </a:r>
            <a:r>
              <a:rPr lang="en-GB" altLang="en-US" dirty="0" smtClean="0">
                <a:latin typeface="Arial" panose="020B0604020202020204" pitchFamily="34" charset="0"/>
                <a:ea typeface="Arial Unicode MS" panose="020B0604020202020204" pitchFamily="34" charset="-128"/>
                <a:cs typeface="Arial" panose="020B0604020202020204" pitchFamily="34" charset="0"/>
              </a:rPr>
              <a:t>which was more focused on </a:t>
            </a:r>
            <a:r>
              <a:rPr lang="en-GB" altLang="en-US" dirty="0" smtClean="0">
                <a:latin typeface="Arial" panose="020B0604020202020204" pitchFamily="34" charset="0"/>
                <a:ea typeface="Arial Unicode MS" panose="020B0604020202020204" pitchFamily="34" charset="-128"/>
                <a:cs typeface="Arial" panose="020B0604020202020204" pitchFamily="34" charset="0"/>
              </a:rPr>
              <a:t>patient’s needs </a:t>
            </a:r>
            <a:r>
              <a:rPr lang="en-GB" altLang="en-US" dirty="0" smtClean="0">
                <a:latin typeface="Arial" panose="020B0604020202020204" pitchFamily="34" charset="0"/>
                <a:ea typeface="Arial Unicode MS" panose="020B0604020202020204" pitchFamily="34" charset="-128"/>
                <a:cs typeface="Arial" panose="020B0604020202020204" pitchFamily="34" charset="0"/>
              </a:rPr>
              <a:t>and avoided generalization of care even if diagnoses were similar</a:t>
            </a:r>
            <a:r>
              <a:rPr lang="en-GB" altLang="en-US" dirty="0" smtClean="0">
                <a:latin typeface="Arial" panose="020B0604020202020204" pitchFamily="34" charset="0"/>
                <a:cs typeface="Arial" panose="020B0604020202020204" pitchFamily="34" charset="0"/>
              </a:rPr>
              <a:t>. </a:t>
            </a:r>
            <a:endParaRPr lang="en-GB" altLang="en-US" dirty="0" smtClean="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Patients got involved in their care and were able to learn more </a:t>
            </a:r>
            <a:endParaRPr lang="en-GB"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584587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838200" y="250521"/>
            <a:ext cx="10515600" cy="1240077"/>
          </a:xfrm>
        </p:spPr>
        <p:txBody>
          <a:bodyPr>
            <a:normAutofit fontScale="90000"/>
          </a:bodyPr>
          <a:lstStyle/>
          <a:p>
            <a:r>
              <a:rPr lang="en-GB" altLang="en-US" sz="3600" b="1" dirty="0" smtClean="0">
                <a:solidFill>
                  <a:prstClr val="black"/>
                </a:solidFill>
                <a:latin typeface="Arial" panose="020B0604020202020204" pitchFamily="34" charset="0"/>
                <a:cs typeface="Arial" panose="020B0604020202020204" pitchFamily="34" charset="0"/>
              </a:rPr>
              <a:t> </a:t>
            </a:r>
            <a:r>
              <a:rPr lang="en-US" altLang="en-US" sz="4900" b="1" dirty="0">
                <a:solidFill>
                  <a:prstClr val="black"/>
                </a:solidFill>
                <a:latin typeface="Arial" panose="020B0604020202020204" pitchFamily="34" charset="0"/>
                <a:cs typeface="Arial" panose="020B0604020202020204" pitchFamily="34" charset="0"/>
              </a:rPr>
              <a:t>Nursing</a:t>
            </a:r>
            <a:r>
              <a:rPr lang="en-US" altLang="en-US" sz="4800" b="1" dirty="0">
                <a:solidFill>
                  <a:prstClr val="black"/>
                </a:solidFill>
                <a:latin typeface="Arial" panose="020B0604020202020204" pitchFamily="34" charset="0"/>
                <a:cs typeface="Arial" panose="020B0604020202020204" pitchFamily="34" charset="0"/>
              </a:rPr>
              <a:t> </a:t>
            </a:r>
            <a:r>
              <a:rPr lang="en-US" altLang="en-US" sz="4800" b="1" dirty="0" smtClean="0">
                <a:solidFill>
                  <a:prstClr val="black"/>
                </a:solidFill>
                <a:latin typeface="Arial" panose="020B0604020202020204" pitchFamily="34" charset="0"/>
                <a:cs typeface="Arial" panose="020B0604020202020204" pitchFamily="34" charset="0"/>
              </a:rPr>
              <a:t>&amp; </a:t>
            </a:r>
            <a:r>
              <a:rPr lang="en-GB" altLang="en-US" sz="4900" b="1" dirty="0" smtClean="0">
                <a:solidFill>
                  <a:prstClr val="black"/>
                </a:solidFill>
                <a:latin typeface="Arial" panose="020B0604020202020204" pitchFamily="34" charset="0"/>
                <a:cs typeface="Arial" panose="020B0604020202020204" pitchFamily="34" charset="0"/>
              </a:rPr>
              <a:t>Maslow’s </a:t>
            </a:r>
            <a:r>
              <a:rPr lang="en-GB" altLang="en-US" b="1" dirty="0">
                <a:solidFill>
                  <a:prstClr val="black"/>
                </a:solidFill>
                <a:latin typeface="Arial" panose="020B0604020202020204" pitchFamily="34" charset="0"/>
                <a:cs typeface="Arial" panose="020B0604020202020204" pitchFamily="34" charset="0"/>
              </a:rPr>
              <a:t>Hierarchy of Needs </a:t>
            </a:r>
            <a:endParaRPr lang="en-GB" altLang="en-US" sz="3200" dirty="0">
              <a:latin typeface="Times New Roman" panose="02020603050405020304" pitchFamily="18" charset="0"/>
              <a:cs typeface="Times New Roman" panose="02020603050405020304" pitchFamily="18" charset="0"/>
            </a:endParaRPr>
          </a:p>
        </p:txBody>
      </p:sp>
      <p:sp>
        <p:nvSpPr>
          <p:cNvPr id="64515" name="Content Placeholder 2"/>
          <p:cNvSpPr>
            <a:spLocks noGrp="1"/>
          </p:cNvSpPr>
          <p:nvPr>
            <p:ph idx="1"/>
          </p:nvPr>
        </p:nvSpPr>
        <p:spPr>
          <a:xfrm>
            <a:off x="838200" y="1690687"/>
            <a:ext cx="10515600" cy="4486275"/>
          </a:xfrm>
        </p:spPr>
        <p:txBody>
          <a:bodyPr>
            <a:normAutofit/>
          </a:bodyPr>
          <a:lstStyle/>
          <a:p>
            <a:pPr lvl="0"/>
            <a:r>
              <a:rPr lang="en-GB" altLang="en-US" sz="3200" b="1" dirty="0">
                <a:solidFill>
                  <a:prstClr val="black"/>
                </a:solidFill>
                <a:latin typeface="Arial" panose="020B0604020202020204" pitchFamily="34" charset="0"/>
                <a:cs typeface="Arial" panose="020B0604020202020204" pitchFamily="34" charset="0"/>
              </a:rPr>
              <a:t>Basic physiological </a:t>
            </a:r>
            <a:r>
              <a:rPr lang="en-GB" altLang="en-US" sz="3200" dirty="0">
                <a:solidFill>
                  <a:prstClr val="black"/>
                </a:solidFill>
                <a:latin typeface="Arial" panose="020B0604020202020204" pitchFamily="34" charset="0"/>
                <a:cs typeface="Arial" panose="020B0604020202020204" pitchFamily="34" charset="0"/>
              </a:rPr>
              <a:t>needs for example breathing, feeding, shelter and clothing must be met before </a:t>
            </a:r>
            <a:r>
              <a:rPr lang="en-GB" altLang="en-US" sz="3200" i="1" dirty="0">
                <a:solidFill>
                  <a:prstClr val="black"/>
                </a:solidFill>
                <a:latin typeface="Arial" panose="020B0604020202020204" pitchFamily="34" charset="0"/>
                <a:cs typeface="Arial" panose="020B0604020202020204" pitchFamily="34" charset="0"/>
              </a:rPr>
              <a:t>higher needs/goals </a:t>
            </a:r>
            <a:r>
              <a:rPr lang="en-GB" altLang="en-US" sz="3200" b="1" dirty="0">
                <a:solidFill>
                  <a:prstClr val="black"/>
                </a:solidFill>
                <a:latin typeface="Arial" panose="020B0604020202020204" pitchFamily="34" charset="0"/>
                <a:cs typeface="Arial" panose="020B0604020202020204" pitchFamily="34" charset="0"/>
              </a:rPr>
              <a:t>self-esteem and self-actualization. </a:t>
            </a:r>
            <a:endParaRPr lang="en-GB" altLang="en-US" sz="3200" dirty="0" smtClean="0">
              <a:latin typeface="Arial" panose="020B0604020202020204" pitchFamily="34" charset="0"/>
              <a:cs typeface="Arial" panose="020B0604020202020204" pitchFamily="34" charset="0"/>
            </a:endParaRPr>
          </a:p>
          <a:p>
            <a:r>
              <a:rPr lang="en-GB" altLang="en-US" sz="3200" dirty="0" smtClean="0">
                <a:latin typeface="Arial" panose="020B0604020202020204" pitchFamily="34" charset="0"/>
                <a:cs typeface="Arial" panose="020B0604020202020204" pitchFamily="34" charset="0"/>
              </a:rPr>
              <a:t>Physiological and safety needs provide the basis for the implementation of nursing care and nursing interventions. </a:t>
            </a:r>
          </a:p>
          <a:p>
            <a:r>
              <a:rPr lang="en-GB" altLang="en-US" sz="3200" dirty="0">
                <a:latin typeface="Arial" panose="020B0604020202020204" pitchFamily="34" charset="0"/>
                <a:cs typeface="Arial" panose="020B0604020202020204" pitchFamily="34" charset="0"/>
              </a:rPr>
              <a:t>Physiological and safety needs are </a:t>
            </a:r>
            <a:r>
              <a:rPr lang="en-GB" altLang="en-US" sz="3200" dirty="0" smtClean="0">
                <a:latin typeface="Arial" panose="020B0604020202020204" pitchFamily="34" charset="0"/>
                <a:cs typeface="Arial" panose="020B0604020202020204" pitchFamily="34" charset="0"/>
              </a:rPr>
              <a:t>at the base of Maslow's pyramid, laying the foundation for physical and emotional health.</a:t>
            </a:r>
          </a:p>
        </p:txBody>
      </p:sp>
    </p:spTree>
    <p:extLst>
      <p:ext uri="{BB962C8B-B14F-4D97-AF65-F5344CB8AC3E}">
        <p14:creationId xmlns:p14="http://schemas.microsoft.com/office/powerpoint/2010/main" val="17518771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838200" y="225468"/>
            <a:ext cx="10515600" cy="1027135"/>
          </a:xfrm>
        </p:spPr>
        <p:txBody>
          <a:bodyPr>
            <a:normAutofit fontScale="90000"/>
          </a:bodyPr>
          <a:lstStyle/>
          <a:p>
            <a:r>
              <a:rPr lang="en-GB" i="1" dirty="0" smtClean="0">
                <a:latin typeface="Arial" panose="020B0604020202020204" pitchFamily="34" charset="0"/>
                <a:cs typeface="Arial" panose="020B0604020202020204" pitchFamily="34" charset="0"/>
              </a:rPr>
              <a:t/>
            </a:r>
            <a:br>
              <a:rPr lang="en-GB" i="1" dirty="0" smtClean="0">
                <a:latin typeface="Arial" panose="020B0604020202020204" pitchFamily="34" charset="0"/>
                <a:cs typeface="Arial" panose="020B0604020202020204" pitchFamily="34" charset="0"/>
              </a:rPr>
            </a:br>
            <a:r>
              <a:rPr lang="en-GB" i="1" dirty="0" smtClean="0">
                <a:latin typeface="Arial" panose="020B0604020202020204" pitchFamily="34" charset="0"/>
                <a:cs typeface="Arial" panose="020B0604020202020204" pitchFamily="34" charset="0"/>
              </a:rPr>
              <a:t>Review: </a:t>
            </a:r>
            <a:r>
              <a:rPr lang="en-GB" sz="4900" b="1" dirty="0" smtClean="0">
                <a:latin typeface="Arial" panose="020B0604020202020204" pitchFamily="34" charset="0"/>
                <a:cs typeface="Arial" panose="020B0604020202020204" pitchFamily="34" charset="0"/>
              </a:rPr>
              <a:t>Maslow's </a:t>
            </a:r>
            <a:r>
              <a:rPr lang="en-GB" sz="4900" b="1" dirty="0">
                <a:latin typeface="Arial" panose="020B0604020202020204" pitchFamily="34" charset="0"/>
                <a:cs typeface="Arial" panose="020B0604020202020204" pitchFamily="34" charset="0"/>
              </a:rPr>
              <a:t>Hierarchy of Needs</a:t>
            </a:r>
            <a:br>
              <a:rPr lang="en-GB" sz="4900" b="1" dirty="0">
                <a:latin typeface="Arial" panose="020B0604020202020204" pitchFamily="34" charset="0"/>
                <a:cs typeface="Arial" panose="020B0604020202020204" pitchFamily="34" charset="0"/>
              </a:rPr>
            </a:br>
            <a:endParaRPr lang="en-GB" altLang="en-US" sz="4900" b="1" dirty="0" smtClean="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52186" y="1465545"/>
            <a:ext cx="9958192" cy="4660619"/>
          </a:xfrm>
        </p:spPr>
        <p:txBody>
          <a:bodyPr rtlCol="0">
            <a:normAutofit/>
          </a:bodyPr>
          <a:lstStyle/>
          <a:p>
            <a:pPr marL="342373" indent="-342373" defTabSz="912995" eaLnBrk="1" fontAlgn="auto" hangingPunct="1">
              <a:spcAft>
                <a:spcPts val="0"/>
              </a:spcAft>
              <a:defRPr/>
            </a:pPr>
            <a:r>
              <a:rPr lang="en-GB" b="1" i="1" dirty="0" smtClean="0">
                <a:latin typeface="Arial" panose="020B0604020202020204" pitchFamily="34" charset="0"/>
                <a:cs typeface="Arial" panose="020B0604020202020204" pitchFamily="34" charset="0"/>
              </a:rPr>
              <a:t>Basic Physiological needs:</a:t>
            </a:r>
            <a:r>
              <a:rPr lang="en-GB" dirty="0" smtClean="0">
                <a:latin typeface="Arial" panose="020B0604020202020204" pitchFamily="34" charset="0"/>
                <a:cs typeface="Arial" panose="020B0604020202020204" pitchFamily="34" charset="0"/>
              </a:rPr>
              <a:t> </a:t>
            </a:r>
          </a:p>
          <a:p>
            <a:pPr defTabSz="912995" eaLnBrk="1" fontAlgn="auto" hangingPunct="1">
              <a:spcAft>
                <a:spcPts val="0"/>
              </a:spcAft>
              <a:buFont typeface="Wingdings" panose="05000000000000000000" pitchFamily="2" charset="2"/>
              <a:buChar char="Ø"/>
              <a:defRPr/>
            </a:pPr>
            <a:r>
              <a:rPr lang="en-GB" dirty="0" smtClean="0">
                <a:latin typeface="Arial" panose="020B0604020202020204" pitchFamily="34" charset="0"/>
                <a:cs typeface="Arial" panose="020B0604020202020204" pitchFamily="34" charset="0"/>
              </a:rPr>
              <a:t>Nutrition (water and food), elimination, airway (suction)-breathing (oxygen)-circulation (pulse, cardiac monitor, blood pressure) (ABC's), sleep, sex </a:t>
            </a:r>
            <a:r>
              <a:rPr lang="en-GB" i="1" dirty="0" smtClean="0">
                <a:latin typeface="Arial" panose="020B0604020202020204" pitchFamily="34" charset="0"/>
                <a:cs typeface="Arial" panose="020B0604020202020204" pitchFamily="34" charset="0"/>
              </a:rPr>
              <a:t>in marriage</a:t>
            </a:r>
            <a:r>
              <a:rPr lang="en-GB" dirty="0" smtClean="0">
                <a:latin typeface="Arial" panose="020B0604020202020204" pitchFamily="34" charset="0"/>
                <a:cs typeface="Arial" panose="020B0604020202020204" pitchFamily="34" charset="0"/>
              </a:rPr>
              <a:t>, shelter, and exercise.</a:t>
            </a:r>
          </a:p>
          <a:p>
            <a:pPr marL="342373" indent="-342373" defTabSz="912995" eaLnBrk="1" fontAlgn="auto" hangingPunct="1">
              <a:spcAft>
                <a:spcPts val="0"/>
              </a:spcAft>
              <a:defRPr/>
            </a:pPr>
            <a:r>
              <a:rPr lang="en-GB" b="1" i="1" dirty="0" smtClean="0">
                <a:latin typeface="Arial" panose="020B0604020202020204" pitchFamily="34" charset="0"/>
                <a:cs typeface="Arial" panose="020B0604020202020204" pitchFamily="34" charset="0"/>
              </a:rPr>
              <a:t>Safety and Security:</a:t>
            </a:r>
            <a:r>
              <a:rPr lang="en-GB" dirty="0" smtClean="0">
                <a:latin typeface="Arial" panose="020B0604020202020204" pitchFamily="34" charset="0"/>
                <a:cs typeface="Arial" panose="020B0604020202020204" pitchFamily="34" charset="0"/>
              </a:rPr>
              <a:t> </a:t>
            </a:r>
          </a:p>
          <a:p>
            <a:pPr defTabSz="912995" eaLnBrk="1" fontAlgn="auto" hangingPunct="1">
              <a:spcAft>
                <a:spcPts val="0"/>
              </a:spcAft>
              <a:buFont typeface="Wingdings" panose="05000000000000000000" pitchFamily="2" charset="2"/>
              <a:buChar char="Ø"/>
              <a:defRPr/>
            </a:pPr>
            <a:r>
              <a:rPr lang="en-GB" dirty="0" smtClean="0">
                <a:latin typeface="Arial" panose="020B0604020202020204" pitchFamily="34" charset="0"/>
                <a:cs typeface="Arial" panose="020B0604020202020204" pitchFamily="34" charset="0"/>
              </a:rPr>
              <a:t>Injury prevention (side rails, call lights, hand hygiene, isolation, suicide precautions, fall precautions, car seats, helmets, seat belts), </a:t>
            </a:r>
          </a:p>
        </p:txBody>
      </p:sp>
    </p:spTree>
    <p:extLst>
      <p:ext uri="{BB962C8B-B14F-4D97-AF65-F5344CB8AC3E}">
        <p14:creationId xmlns:p14="http://schemas.microsoft.com/office/powerpoint/2010/main" val="15527245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Maslow's Hierarchy of </a:t>
            </a:r>
            <a:r>
              <a:rPr lang="en-GB" b="1" dirty="0" smtClean="0">
                <a:latin typeface="Arial" panose="020B0604020202020204" pitchFamily="34" charset="0"/>
                <a:cs typeface="Arial" panose="020B0604020202020204" pitchFamily="34" charset="0"/>
              </a:rPr>
              <a:t>Needs……</a:t>
            </a:r>
            <a:endParaRPr lang="en-US" dirty="0"/>
          </a:p>
        </p:txBody>
      </p:sp>
      <p:sp>
        <p:nvSpPr>
          <p:cNvPr id="3" name="Content Placeholder 2"/>
          <p:cNvSpPr>
            <a:spLocks noGrp="1"/>
          </p:cNvSpPr>
          <p:nvPr>
            <p:ph idx="1"/>
          </p:nvPr>
        </p:nvSpPr>
        <p:spPr/>
        <p:txBody>
          <a:bodyPr/>
          <a:lstStyle/>
          <a:p>
            <a:pPr defTabSz="912995">
              <a:buFont typeface="Wingdings" panose="05000000000000000000" pitchFamily="2" charset="2"/>
              <a:buChar char="Ø"/>
              <a:defRPr/>
            </a:pPr>
            <a:r>
              <a:rPr lang="en-GB" sz="3200" dirty="0">
                <a:latin typeface="Arial" panose="020B0604020202020204" pitchFamily="34" charset="0"/>
                <a:cs typeface="Arial" panose="020B0604020202020204" pitchFamily="34" charset="0"/>
              </a:rPr>
              <a:t>fostering a climate of trust and safety (therapeutic relationship), patient education (modifiable risk factors for stroke, heart disease, re-enforcing security, social support).</a:t>
            </a:r>
          </a:p>
          <a:p>
            <a:pPr marL="342373" indent="-342373" defTabSz="912995">
              <a:defRPr/>
            </a:pPr>
            <a:r>
              <a:rPr lang="en-GB" sz="3200" b="1" i="1" dirty="0">
                <a:latin typeface="Arial" panose="020B0604020202020204" pitchFamily="34" charset="0"/>
                <a:cs typeface="Arial" panose="020B0604020202020204" pitchFamily="34" charset="0"/>
              </a:rPr>
              <a:t>Love and Belonging:</a:t>
            </a:r>
            <a:r>
              <a:rPr lang="en-GB" sz="3200" b="1" dirty="0">
                <a:latin typeface="Arial" panose="020B0604020202020204" pitchFamily="34" charset="0"/>
                <a:cs typeface="Arial" panose="020B0604020202020204" pitchFamily="34" charset="0"/>
              </a:rPr>
              <a:t> </a:t>
            </a:r>
          </a:p>
          <a:p>
            <a:pPr defTabSz="912995">
              <a:buFont typeface="Wingdings" panose="05000000000000000000" pitchFamily="2" charset="2"/>
              <a:buChar char="Ø"/>
              <a:defRPr/>
            </a:pPr>
            <a:r>
              <a:rPr lang="en-GB" sz="3200" dirty="0">
                <a:latin typeface="Arial" panose="020B0604020202020204" pitchFamily="34" charset="0"/>
                <a:cs typeface="Arial" panose="020B0604020202020204" pitchFamily="34" charset="0"/>
              </a:rPr>
              <a:t>Foster supportive relationships, methods to avoid social isolation (bullying), employ active listening techniques, therapeutic communication, sexual intimacy.</a:t>
            </a:r>
          </a:p>
          <a:p>
            <a:pPr marL="342373" indent="-342373" defTabSz="912995">
              <a:defRPr/>
            </a:pPr>
            <a:endParaRPr lang="en-GB" sz="3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563383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838200" y="187890"/>
            <a:ext cx="10515600" cy="1089766"/>
          </a:xfrm>
        </p:spPr>
        <p:txBody>
          <a:bodyPr>
            <a:normAutofit fontScale="90000"/>
          </a:bodyPr>
          <a:lstStyle/>
          <a:p>
            <a:r>
              <a:rPr lang="en-GB" b="1" dirty="0" smtClean="0">
                <a:solidFill>
                  <a:prstClr val="black"/>
                </a:solidFill>
                <a:latin typeface="Arial" panose="020B0604020202020204" pitchFamily="34" charset="0"/>
                <a:cs typeface="Arial" panose="020B0604020202020204" pitchFamily="34" charset="0"/>
              </a:rPr>
              <a:t/>
            </a:r>
            <a:br>
              <a:rPr lang="en-GB" b="1" dirty="0" smtClean="0">
                <a:solidFill>
                  <a:prstClr val="black"/>
                </a:solidFill>
                <a:latin typeface="Arial" panose="020B0604020202020204" pitchFamily="34" charset="0"/>
                <a:cs typeface="Arial" panose="020B0604020202020204" pitchFamily="34" charset="0"/>
              </a:rPr>
            </a:br>
            <a:r>
              <a:rPr lang="en-GB" b="1" dirty="0" smtClean="0">
                <a:solidFill>
                  <a:prstClr val="black"/>
                </a:solidFill>
                <a:latin typeface="Arial" panose="020B0604020202020204" pitchFamily="34" charset="0"/>
                <a:cs typeface="Arial" panose="020B0604020202020204" pitchFamily="34" charset="0"/>
              </a:rPr>
              <a:t>Maslow's </a:t>
            </a:r>
            <a:r>
              <a:rPr lang="en-GB" b="1" dirty="0">
                <a:solidFill>
                  <a:prstClr val="black"/>
                </a:solidFill>
                <a:latin typeface="Arial" panose="020B0604020202020204" pitchFamily="34" charset="0"/>
                <a:cs typeface="Arial" panose="020B0604020202020204" pitchFamily="34" charset="0"/>
              </a:rPr>
              <a:t>Hierarchy of </a:t>
            </a:r>
            <a:r>
              <a:rPr lang="en-GB" b="1" dirty="0" smtClean="0">
                <a:solidFill>
                  <a:prstClr val="black"/>
                </a:solidFill>
                <a:latin typeface="Arial" panose="020B0604020202020204" pitchFamily="34" charset="0"/>
                <a:cs typeface="Arial" panose="020B0604020202020204" pitchFamily="34" charset="0"/>
              </a:rPr>
              <a:t>Needs….</a:t>
            </a:r>
            <a:r>
              <a:rPr lang="en-GB" b="1" dirty="0">
                <a:solidFill>
                  <a:prstClr val="black"/>
                </a:solidFill>
                <a:latin typeface="Arial" panose="020B0604020202020204" pitchFamily="34" charset="0"/>
                <a:cs typeface="Arial" panose="020B0604020202020204" pitchFamily="34" charset="0"/>
              </a:rPr>
              <a:t/>
            </a:r>
            <a:br>
              <a:rPr lang="en-GB" b="1" dirty="0">
                <a:solidFill>
                  <a:prstClr val="black"/>
                </a:solidFill>
                <a:latin typeface="Arial" panose="020B0604020202020204" pitchFamily="34" charset="0"/>
                <a:cs typeface="Arial" panose="020B0604020202020204" pitchFamily="34" charset="0"/>
              </a:rPr>
            </a:br>
            <a:endParaRPr lang="en-GB" altLang="en-US" dirty="0" smtClean="0"/>
          </a:p>
        </p:txBody>
      </p:sp>
      <p:sp>
        <p:nvSpPr>
          <p:cNvPr id="3" name="Content Placeholder 2"/>
          <p:cNvSpPr>
            <a:spLocks noGrp="1"/>
          </p:cNvSpPr>
          <p:nvPr>
            <p:ph idx="1"/>
          </p:nvPr>
        </p:nvSpPr>
        <p:spPr>
          <a:xfrm>
            <a:off x="838200" y="1478071"/>
            <a:ext cx="10515600" cy="4648093"/>
          </a:xfrm>
        </p:spPr>
        <p:txBody>
          <a:bodyPr rtlCol="0">
            <a:normAutofit/>
          </a:bodyPr>
          <a:lstStyle/>
          <a:p>
            <a:pPr marL="342373" indent="-342373" defTabSz="912995" eaLnBrk="1" fontAlgn="auto" hangingPunct="1">
              <a:spcAft>
                <a:spcPts val="0"/>
              </a:spcAft>
              <a:defRPr/>
            </a:pPr>
            <a:r>
              <a:rPr lang="en-GB" sz="3200" b="1" i="1" dirty="0" smtClean="0">
                <a:latin typeface="Arial" panose="020B0604020202020204" pitchFamily="34" charset="0"/>
                <a:cs typeface="Arial" panose="020B0604020202020204" pitchFamily="34" charset="0"/>
              </a:rPr>
              <a:t>Self-Esteem:</a:t>
            </a:r>
            <a:r>
              <a:rPr lang="en-GB" sz="3200" b="1" dirty="0" smtClean="0">
                <a:latin typeface="Arial" panose="020B0604020202020204" pitchFamily="34" charset="0"/>
                <a:cs typeface="Arial" panose="020B0604020202020204" pitchFamily="34" charset="0"/>
              </a:rPr>
              <a:t> </a:t>
            </a:r>
          </a:p>
          <a:p>
            <a:pPr defTabSz="912995" eaLnBrk="1" fontAlgn="auto" hangingPunct="1">
              <a:spcAft>
                <a:spcPts val="0"/>
              </a:spcAft>
              <a:buFont typeface="Wingdings" panose="05000000000000000000" pitchFamily="2" charset="2"/>
              <a:buChar char="Ø"/>
              <a:defRPr/>
            </a:pPr>
            <a:r>
              <a:rPr lang="en-GB" sz="3200" dirty="0" smtClean="0">
                <a:latin typeface="Arial" panose="020B0604020202020204" pitchFamily="34" charset="0"/>
                <a:cs typeface="Arial" panose="020B0604020202020204" pitchFamily="34" charset="0"/>
              </a:rPr>
              <a:t>Acceptance in the community, workforce, personal achievement, sense of control or empowerment, accepting one's physical appearance or body image and behaviour.</a:t>
            </a:r>
          </a:p>
          <a:p>
            <a:pPr marL="342373" indent="-342373" defTabSz="912995" eaLnBrk="1" fontAlgn="auto" hangingPunct="1">
              <a:spcAft>
                <a:spcPts val="0"/>
              </a:spcAft>
              <a:defRPr/>
            </a:pPr>
            <a:r>
              <a:rPr lang="en-GB" sz="3200" b="1" i="1" dirty="0" smtClean="0">
                <a:latin typeface="Arial" panose="020B0604020202020204" pitchFamily="34" charset="0"/>
                <a:cs typeface="Arial" panose="020B0604020202020204" pitchFamily="34" charset="0"/>
              </a:rPr>
              <a:t>Self-Actualization:</a:t>
            </a:r>
            <a:r>
              <a:rPr lang="en-GB" sz="3200" b="1" dirty="0" smtClean="0">
                <a:latin typeface="Arial" panose="020B0604020202020204" pitchFamily="34" charset="0"/>
                <a:cs typeface="Arial" panose="020B0604020202020204" pitchFamily="34" charset="0"/>
              </a:rPr>
              <a:t> </a:t>
            </a:r>
          </a:p>
          <a:p>
            <a:pPr defTabSz="912995" eaLnBrk="1" fontAlgn="auto" hangingPunct="1">
              <a:spcAft>
                <a:spcPts val="0"/>
              </a:spcAft>
              <a:buFont typeface="Wingdings" panose="05000000000000000000" pitchFamily="2" charset="2"/>
              <a:buChar char="Ø"/>
              <a:defRPr/>
            </a:pPr>
            <a:r>
              <a:rPr lang="en-GB" sz="3200" dirty="0" smtClean="0">
                <a:latin typeface="Arial" panose="020B0604020202020204" pitchFamily="34" charset="0"/>
                <a:cs typeface="Arial" panose="020B0604020202020204" pitchFamily="34" charset="0"/>
              </a:rPr>
              <a:t>Empowering environment, spiritual growth, ability to recognize the point of view of others, reaching one's maximum potential</a:t>
            </a:r>
          </a:p>
        </p:txBody>
      </p:sp>
    </p:spTree>
    <p:extLst>
      <p:ext uri="{BB962C8B-B14F-4D97-AF65-F5344CB8AC3E}">
        <p14:creationId xmlns:p14="http://schemas.microsoft.com/office/powerpoint/2010/main" val="16444766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38200" y="237996"/>
            <a:ext cx="10515600" cy="1052185"/>
          </a:xfrm>
        </p:spPr>
        <p:txBody>
          <a:bodyPr>
            <a:normAutofit/>
          </a:bodyPr>
          <a:lstStyle/>
          <a:p>
            <a:pPr eaLnBrk="1" hangingPunct="1"/>
            <a:r>
              <a:rPr lang="en-US" altLang="en-US" sz="4000" b="1" dirty="0">
                <a:latin typeface="Arial" panose="020B0604020202020204" pitchFamily="34" charset="0"/>
                <a:cs typeface="Arial" panose="020B0604020202020204" pitchFamily="34" charset="0"/>
              </a:rPr>
              <a:t>Medical Diagnosis vs. Nursing diagnosis</a:t>
            </a:r>
          </a:p>
        </p:txBody>
      </p:sp>
      <p:graphicFrame>
        <p:nvGraphicFramePr>
          <p:cNvPr id="26662" name="Group 38"/>
          <p:cNvGraphicFramePr>
            <a:graphicFrameLocks noGrp="1"/>
          </p:cNvGraphicFramePr>
          <p:nvPr>
            <p:ph idx="1"/>
            <p:extLst>
              <p:ext uri="{D42A27DB-BD31-4B8C-83A1-F6EECF244321}">
                <p14:modId xmlns:p14="http://schemas.microsoft.com/office/powerpoint/2010/main" val="2029856032"/>
              </p:ext>
            </p:extLst>
          </p:nvPr>
        </p:nvGraphicFramePr>
        <p:xfrm>
          <a:off x="1102290" y="1600199"/>
          <a:ext cx="9958192" cy="4519288"/>
        </p:xfrm>
        <a:graphic>
          <a:graphicData uri="http://schemas.openxmlformats.org/drawingml/2006/table">
            <a:tbl>
              <a:tblPr/>
              <a:tblGrid>
                <a:gridCol w="4972833">
                  <a:extLst>
                    <a:ext uri="{9D8B030D-6E8A-4147-A177-3AD203B41FA5}">
                      <a16:colId xmlns:a16="http://schemas.microsoft.com/office/drawing/2014/main" xmlns="" val="20000"/>
                    </a:ext>
                  </a:extLst>
                </a:gridCol>
                <a:gridCol w="4985359">
                  <a:extLst>
                    <a:ext uri="{9D8B030D-6E8A-4147-A177-3AD203B41FA5}">
                      <a16:colId xmlns:a16="http://schemas.microsoft.com/office/drawing/2014/main" xmlns="" val="20001"/>
                    </a:ext>
                  </a:extLst>
                </a:gridCol>
              </a:tblGrid>
              <a:tr h="7015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1"/>
                          </a:solidFill>
                          <a:effectLst/>
                          <a:latin typeface="Arial" charset="0"/>
                        </a:rPr>
                        <a:t>Medical diagnosis</a:t>
                      </a:r>
                    </a:p>
                  </a:txBody>
                  <a:tcPr marL="94956" marR="949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1"/>
                          </a:solidFill>
                          <a:effectLst/>
                          <a:latin typeface="Arial" charset="0"/>
                        </a:rPr>
                        <a:t>Nursing diagnosis</a:t>
                      </a:r>
                    </a:p>
                  </a:txBody>
                  <a:tcPr marL="94956" marR="949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75395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Identifies conditions the medical doctors (</a:t>
                      </a:r>
                      <a:r>
                        <a:rPr kumimoji="0" lang="en-US" sz="2800" b="0" i="0" u="sng" strike="noStrike" cap="none" normalizeH="0" baseline="0" dirty="0" smtClean="0">
                          <a:ln>
                            <a:noFill/>
                          </a:ln>
                          <a:solidFill>
                            <a:schemeClr val="tx1"/>
                          </a:solidFill>
                          <a:effectLst/>
                          <a:latin typeface="Arial" charset="0"/>
                        </a:rPr>
                        <a:t>MD)</a:t>
                      </a:r>
                      <a:r>
                        <a:rPr kumimoji="0" lang="en-US" sz="2800" b="0" i="0" u="none" strike="noStrike" cap="none" normalizeH="0" baseline="0" dirty="0" smtClean="0">
                          <a:ln>
                            <a:noFill/>
                          </a:ln>
                          <a:solidFill>
                            <a:schemeClr val="tx1"/>
                          </a:solidFill>
                          <a:effectLst/>
                          <a:latin typeface="Arial" charset="0"/>
                        </a:rPr>
                        <a:t> are licensed &amp; qualified to </a:t>
                      </a:r>
                      <a:r>
                        <a:rPr kumimoji="0" lang="en-US" sz="2800" b="0" i="0" u="none" strike="noStrike" cap="none" normalizeH="0" baseline="0" dirty="0" smtClean="0">
                          <a:ln>
                            <a:noFill/>
                          </a:ln>
                          <a:solidFill>
                            <a:schemeClr val="tx1"/>
                          </a:solidFill>
                          <a:effectLst/>
                          <a:latin typeface="Arial" charset="0"/>
                        </a:rPr>
                        <a:t>treat and manage</a:t>
                      </a:r>
                      <a:endParaRPr kumimoji="0" lang="en-US" sz="2800" b="0" i="0" u="none" strike="noStrike" cap="none" normalizeH="0" baseline="0" dirty="0" smtClean="0">
                        <a:ln>
                          <a:noFill/>
                        </a:ln>
                        <a:solidFill>
                          <a:schemeClr val="tx1"/>
                        </a:solidFill>
                        <a:effectLst/>
                        <a:latin typeface="Arial" charset="0"/>
                      </a:endParaRPr>
                    </a:p>
                  </a:txBody>
                  <a:tcPr marL="94956" marR="949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Identifies situations the </a:t>
                      </a:r>
                      <a:r>
                        <a:rPr kumimoji="0" lang="en-US" sz="2800" b="0" i="0" u="sng" strike="noStrike" cap="none" normalizeH="0" baseline="0" dirty="0" smtClean="0">
                          <a:ln>
                            <a:noFill/>
                          </a:ln>
                          <a:solidFill>
                            <a:schemeClr val="tx1"/>
                          </a:solidFill>
                          <a:effectLst/>
                          <a:latin typeface="Arial" charset="0"/>
                        </a:rPr>
                        <a:t>nurse</a:t>
                      </a:r>
                      <a:r>
                        <a:rPr kumimoji="0" lang="en-US" sz="2800" b="0" i="0" u="none" strike="noStrike" cap="none" normalizeH="0" baseline="0" dirty="0" smtClean="0">
                          <a:ln>
                            <a:noFill/>
                          </a:ln>
                          <a:solidFill>
                            <a:schemeClr val="tx1"/>
                          </a:solidFill>
                          <a:effectLst/>
                          <a:latin typeface="Arial" charset="0"/>
                        </a:rPr>
                        <a:t> is licensed &amp; qualified to </a:t>
                      </a:r>
                      <a:r>
                        <a:rPr kumimoji="0" lang="en-US" sz="2800" b="0" i="0" u="none" strike="noStrike" cap="none" normalizeH="0" baseline="0" dirty="0" smtClean="0">
                          <a:ln>
                            <a:noFill/>
                          </a:ln>
                          <a:solidFill>
                            <a:schemeClr val="tx1"/>
                          </a:solidFill>
                          <a:effectLst/>
                          <a:latin typeface="Arial" charset="0"/>
                        </a:rPr>
                        <a:t>manage based on the doctor’s assessment too</a:t>
                      </a:r>
                      <a:endParaRPr kumimoji="0" lang="en-US" sz="2800" b="0" i="0" u="none" strike="noStrike" cap="none" normalizeH="0" baseline="0" dirty="0" smtClean="0">
                        <a:ln>
                          <a:noFill/>
                        </a:ln>
                        <a:solidFill>
                          <a:schemeClr val="tx1"/>
                        </a:solidFill>
                        <a:effectLst/>
                        <a:latin typeface="Arial" charset="0"/>
                      </a:endParaRPr>
                    </a:p>
                  </a:txBody>
                  <a:tcPr marL="94956" marR="949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01938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Example of medical diagnosis;</a:t>
                      </a:r>
                    </a:p>
                    <a:p>
                      <a:pPr marL="457200" marR="0" lvl="0" indent="-457200" algn="l"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Char char="•"/>
                        <a:tabLst/>
                      </a:pPr>
                      <a:r>
                        <a:rPr kumimoji="0" lang="en-US" sz="2800" b="0" i="0" u="none" strike="noStrike" cap="none" normalizeH="0" baseline="0" dirty="0" smtClean="0">
                          <a:ln>
                            <a:noFill/>
                          </a:ln>
                          <a:solidFill>
                            <a:schemeClr val="tx1"/>
                          </a:solidFill>
                          <a:effectLst/>
                          <a:latin typeface="Arial" charset="0"/>
                        </a:rPr>
                        <a:t>Breast engorgement</a:t>
                      </a:r>
                    </a:p>
                  </a:txBody>
                  <a:tcPr marL="94956" marR="9495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8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ineffective breastfeeding related to </a:t>
                      </a:r>
                      <a:r>
                        <a:rPr kumimoji="0" lang="en-US" altLang="en-US" sz="28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inadequate social </a:t>
                      </a:r>
                      <a:r>
                        <a:rPr kumimoji="0" lang="en-US" altLang="en-US" sz="28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support system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8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Potential for breast abscess</a:t>
                      </a:r>
                    </a:p>
                  </a:txBody>
                  <a:tcPr marL="94956" marR="9495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7830342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38200" y="300625"/>
            <a:ext cx="10515600" cy="1114817"/>
          </a:xfrm>
        </p:spPr>
        <p:txBody>
          <a:bodyPr>
            <a:normAutofit fontScale="90000"/>
          </a:bodyPr>
          <a:lstStyle/>
          <a:p>
            <a:pPr eaLnBrk="1" hangingPunct="1"/>
            <a:r>
              <a:rPr lang="en-US" altLang="en-US" b="1" dirty="0" smtClean="0">
                <a:latin typeface="Arial" panose="020B0604020202020204" pitchFamily="34" charset="0"/>
                <a:cs typeface="Arial" panose="020B0604020202020204" pitchFamily="34" charset="0"/>
              </a:rPr>
              <a:t>Medical diagnosis vs. Nursing diagnosis</a:t>
            </a:r>
          </a:p>
        </p:txBody>
      </p:sp>
      <p:graphicFrame>
        <p:nvGraphicFramePr>
          <p:cNvPr id="30723" name="Group 3"/>
          <p:cNvGraphicFramePr>
            <a:graphicFrameLocks noGrp="1"/>
          </p:cNvGraphicFramePr>
          <p:nvPr>
            <p:ph idx="1"/>
            <p:extLst>
              <p:ext uri="{D42A27DB-BD31-4B8C-83A1-F6EECF244321}">
                <p14:modId xmlns:p14="http://schemas.microsoft.com/office/powerpoint/2010/main" val="220243446"/>
              </p:ext>
            </p:extLst>
          </p:nvPr>
        </p:nvGraphicFramePr>
        <p:xfrm>
          <a:off x="926926" y="1600200"/>
          <a:ext cx="10426874" cy="6937313"/>
        </p:xfrm>
        <a:graphic>
          <a:graphicData uri="http://schemas.openxmlformats.org/drawingml/2006/table">
            <a:tbl>
              <a:tblPr/>
              <a:tblGrid>
                <a:gridCol w="5213437">
                  <a:extLst>
                    <a:ext uri="{9D8B030D-6E8A-4147-A177-3AD203B41FA5}">
                      <a16:colId xmlns:a16="http://schemas.microsoft.com/office/drawing/2014/main" xmlns="" val="20000"/>
                    </a:ext>
                  </a:extLst>
                </a:gridCol>
                <a:gridCol w="5213437">
                  <a:extLst>
                    <a:ext uri="{9D8B030D-6E8A-4147-A177-3AD203B41FA5}">
                      <a16:colId xmlns:a16="http://schemas.microsoft.com/office/drawing/2014/main" xmlns="" val="20001"/>
                    </a:ext>
                  </a:extLst>
                </a:gridCol>
              </a:tblGrid>
              <a:tr h="6096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dirty="0" smtClean="0">
                          <a:ln>
                            <a:noFill/>
                          </a:ln>
                          <a:solidFill>
                            <a:schemeClr val="tx1"/>
                          </a:solidFill>
                          <a:effectLst/>
                          <a:latin typeface="Arial" charset="0"/>
                        </a:rPr>
                        <a:t>Medical diagnosis</a:t>
                      </a:r>
                    </a:p>
                  </a:txBody>
                  <a:tcPr marL="94959" marR="94959"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dirty="0" smtClean="0">
                          <a:ln>
                            <a:noFill/>
                          </a:ln>
                          <a:solidFill>
                            <a:schemeClr val="tx1"/>
                          </a:solidFill>
                          <a:effectLst/>
                          <a:latin typeface="Arial" charset="0"/>
                        </a:rPr>
                        <a:t>Nursing diagnosis</a:t>
                      </a:r>
                    </a:p>
                  </a:txBody>
                  <a:tcPr marL="94959" marR="94959"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673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2800" b="0" i="0" u="none" strike="noStrike" cap="none" normalizeH="0" baseline="0" dirty="0" smtClean="0">
                          <a:ln>
                            <a:noFill/>
                          </a:ln>
                          <a:solidFill>
                            <a:schemeClr val="tx1"/>
                          </a:solidFill>
                          <a:effectLst/>
                          <a:latin typeface="Arial" charset="0"/>
                        </a:rPr>
                        <a:t>Focuses on </a:t>
                      </a:r>
                      <a:r>
                        <a:rPr kumimoji="0" lang="en-US" sz="2800" b="0" i="1" u="none" strike="noStrike" cap="none" normalizeH="0" baseline="0" dirty="0" smtClean="0">
                          <a:ln>
                            <a:noFill/>
                          </a:ln>
                          <a:solidFill>
                            <a:schemeClr val="tx1"/>
                          </a:solidFill>
                          <a:effectLst/>
                          <a:latin typeface="Arial" charset="0"/>
                        </a:rPr>
                        <a:t>illness</a:t>
                      </a:r>
                      <a:r>
                        <a:rPr kumimoji="0" lang="en-US" sz="2800" b="0" i="0" u="none" strike="noStrike" cap="none" normalizeH="0" baseline="0" dirty="0" smtClean="0">
                          <a:ln>
                            <a:noFill/>
                          </a:ln>
                          <a:solidFill>
                            <a:schemeClr val="tx1"/>
                          </a:solidFill>
                          <a:effectLst/>
                          <a:latin typeface="Arial" charset="0"/>
                        </a:rPr>
                        <a:t>, injury or disease processes for example; Pneumonia, Head injury, HIV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marL="94959" marR="94959"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2800" b="0" i="0" u="none" strike="noStrike" cap="none" normalizeH="0" baseline="0" dirty="0" smtClean="0">
                          <a:ln>
                            <a:noFill/>
                          </a:ln>
                          <a:solidFill>
                            <a:schemeClr val="tx1"/>
                          </a:solidFill>
                          <a:effectLst/>
                          <a:latin typeface="Arial" charset="0"/>
                        </a:rPr>
                        <a:t>Focuses on the client’s  responses to actual or potential health / life problems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marL="94959" marR="94959"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7984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2800" b="1" i="0" u="none" strike="noStrike" cap="none" normalizeH="0" baseline="0" dirty="0" smtClean="0">
                          <a:ln>
                            <a:noFill/>
                          </a:ln>
                          <a:solidFill>
                            <a:schemeClr val="tx1"/>
                          </a:solidFill>
                          <a:effectLst/>
                          <a:latin typeface="Arial" charset="0"/>
                        </a:rPr>
                        <a:t>Remains </a:t>
                      </a:r>
                      <a:r>
                        <a:rPr kumimoji="0" lang="en-US" sz="2800" b="1" i="0" u="sng" strike="noStrike" cap="none" normalizeH="0" baseline="0" dirty="0" smtClean="0">
                          <a:ln>
                            <a:noFill/>
                          </a:ln>
                          <a:solidFill>
                            <a:schemeClr val="tx1"/>
                          </a:solidFill>
                          <a:effectLst/>
                          <a:latin typeface="Arial" charset="0"/>
                        </a:rPr>
                        <a:t>constant</a:t>
                      </a:r>
                      <a:r>
                        <a:rPr kumimoji="0" lang="en-US" sz="2800" b="1" i="0" u="none" strike="noStrike" cap="none" normalizeH="0" baseline="0" dirty="0" smtClean="0">
                          <a:ln>
                            <a:noFill/>
                          </a:ln>
                          <a:solidFill>
                            <a:schemeClr val="tx1"/>
                          </a:solidFill>
                          <a:effectLst/>
                          <a:latin typeface="Arial" charset="0"/>
                        </a:rPr>
                        <a:t> until a cure is effected </a:t>
                      </a:r>
                      <a:r>
                        <a:rPr kumimoji="0" lang="en-US" sz="2800" b="0" i="0" u="none" strike="noStrike" cap="none" normalizeH="0" baseline="0" dirty="0" err="1" smtClean="0">
                          <a:ln>
                            <a:noFill/>
                          </a:ln>
                          <a:solidFill>
                            <a:schemeClr val="tx1"/>
                          </a:solidFill>
                          <a:effectLst/>
                          <a:latin typeface="Arial" charset="0"/>
                        </a:rPr>
                        <a:t>e,g</a:t>
                      </a:r>
                      <a:r>
                        <a:rPr kumimoji="0" lang="en-US" sz="2800" b="0" i="0" u="none" strike="noStrike" cap="none" normalizeH="0" baseline="0" dirty="0" smtClean="0">
                          <a:ln>
                            <a:noFill/>
                          </a:ln>
                          <a:solidFill>
                            <a:schemeClr val="tx1"/>
                          </a:solidFill>
                          <a:effectLst/>
                          <a:latin typeface="Arial" charset="0"/>
                        </a:rPr>
                        <a:t>. Pneumonia. Tuberculosis, Head injury etc.</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marL="94959" marR="94959"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563C1"/>
                        </a:buClr>
                        <a:buSzPct val="80000"/>
                        <a:buFont typeface="Arial" panose="020B0604020202020204" pitchFamily="34" charset="0"/>
                        <a:buNone/>
                        <a:tabLst/>
                        <a:defRPr/>
                      </a:pPr>
                      <a:r>
                        <a:rPr kumimoji="0" lang="en-US" sz="2800" b="0" i="0" u="sng" strike="noStrike" cap="none" normalizeH="0" baseline="0" dirty="0" smtClean="0">
                          <a:ln>
                            <a:noFill/>
                          </a:ln>
                          <a:solidFill>
                            <a:schemeClr val="tx1"/>
                          </a:solidFill>
                          <a:effectLst/>
                          <a:latin typeface="Arial" charset="0"/>
                        </a:rPr>
                        <a:t>Changes</a:t>
                      </a:r>
                      <a:r>
                        <a:rPr kumimoji="0" lang="en-US" sz="2800" b="0" i="0" u="none" strike="noStrike" cap="none" normalizeH="0" baseline="0" dirty="0" smtClean="0">
                          <a:ln>
                            <a:noFill/>
                          </a:ln>
                          <a:solidFill>
                            <a:schemeClr val="tx1"/>
                          </a:solidFill>
                          <a:effectLst/>
                          <a:latin typeface="Arial" charset="0"/>
                        </a:rPr>
                        <a:t> as the client’s/ patient’s response and/or the health problem </a:t>
                      </a:r>
                      <a:r>
                        <a:rPr kumimoji="0" lang="en-US" sz="2800" b="0" i="1" u="none" strike="noStrike" cap="none" normalizeH="0" baseline="0" dirty="0" smtClean="0">
                          <a:ln>
                            <a:noFill/>
                          </a:ln>
                          <a:solidFill>
                            <a:schemeClr val="tx1"/>
                          </a:solidFill>
                          <a:effectLst/>
                          <a:latin typeface="Arial" charset="0"/>
                        </a:rPr>
                        <a:t>changes</a:t>
                      </a:r>
                      <a:r>
                        <a:rPr kumimoji="0" lang="en-US" sz="2800" b="0" i="0" u="none" strike="noStrike" cap="none" normalizeH="0" baseline="0" dirty="0" smtClean="0">
                          <a:ln>
                            <a:noFill/>
                          </a:ln>
                          <a:solidFill>
                            <a:schemeClr val="tx1"/>
                          </a:solidFill>
                          <a:effectLst/>
                          <a:latin typeface="Arial" charset="0"/>
                        </a:rPr>
                        <a:t>:</a:t>
                      </a:r>
                    </a:p>
                    <a:p>
                      <a:pPr marL="457200" marR="0" lvl="0" indent="-457200" algn="l" defTabSz="914400" rtl="0" eaLnBrk="1" fontAlgn="base" latinLnBrk="0" hangingPunct="1">
                        <a:lnSpc>
                          <a:spcPct val="100000"/>
                        </a:lnSpc>
                        <a:spcBef>
                          <a:spcPct val="20000"/>
                        </a:spcBef>
                        <a:spcAft>
                          <a:spcPct val="0"/>
                        </a:spcAft>
                        <a:buClr>
                          <a:srgbClr val="0563C1"/>
                        </a:buClr>
                        <a:buSzPct val="80000"/>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Arial" charset="0"/>
                        </a:rPr>
                        <a:t>Ineffective airway clearance</a:t>
                      </a:r>
                    </a:p>
                    <a:p>
                      <a:pPr marL="457200" marR="0" lvl="0" indent="-457200" algn="l" defTabSz="914400" rtl="0" eaLnBrk="1" fontAlgn="base" latinLnBrk="0" hangingPunct="1">
                        <a:lnSpc>
                          <a:spcPct val="100000"/>
                        </a:lnSpc>
                        <a:spcBef>
                          <a:spcPct val="20000"/>
                        </a:spcBef>
                        <a:spcAft>
                          <a:spcPct val="0"/>
                        </a:spcAft>
                        <a:buClr>
                          <a:srgbClr val="0563C1"/>
                        </a:buClr>
                        <a:buSzPct val="80000"/>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Arial" charset="0"/>
                        </a:rPr>
                        <a:t>Body image disturbance</a:t>
                      </a:r>
                    </a:p>
                    <a:p>
                      <a:pPr marL="457200" marR="0" lvl="0" indent="-457200" algn="l" defTabSz="914400" rtl="0" eaLnBrk="1" fontAlgn="base" latinLnBrk="0" hangingPunct="1">
                        <a:lnSpc>
                          <a:spcPct val="100000"/>
                        </a:lnSpc>
                        <a:spcBef>
                          <a:spcPct val="20000"/>
                        </a:spcBef>
                        <a:spcAft>
                          <a:spcPct val="0"/>
                        </a:spcAft>
                        <a:buClr>
                          <a:srgbClr val="0563C1"/>
                        </a:buClr>
                        <a:buSzPct val="80000"/>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Arial" charset="0"/>
                        </a:rPr>
                        <a:t>Ineffective individual coping, </a:t>
                      </a: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marL="94959" marR="94959"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8232528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838200" y="125259"/>
            <a:ext cx="10515600" cy="1127343"/>
          </a:xfrm>
        </p:spPr>
        <p:txBody>
          <a:bodyPr>
            <a:noAutofit/>
          </a:bodyPr>
          <a:lstStyle/>
          <a:p>
            <a:pPr algn="ctr" eaLnBrk="1" hangingPunct="1"/>
            <a:r>
              <a:rPr lang="en-US" altLang="en-US" b="1" dirty="0" smtClean="0"/>
              <a:t>Examples: </a:t>
            </a:r>
            <a:r>
              <a:rPr lang="en-US" altLang="en-US" sz="4000" b="1" dirty="0" smtClean="0">
                <a:latin typeface="Arial" panose="020B0604020202020204" pitchFamily="34" charset="0"/>
                <a:cs typeface="Arial" panose="020B0604020202020204" pitchFamily="34" charset="0"/>
              </a:rPr>
              <a:t>Nursing diagnosis &amp; Medical diagnosis</a:t>
            </a:r>
          </a:p>
        </p:txBody>
      </p:sp>
      <p:graphicFrame>
        <p:nvGraphicFramePr>
          <p:cNvPr id="33827" name="Group 35"/>
          <p:cNvGraphicFramePr>
            <a:graphicFrameLocks noGrp="1"/>
          </p:cNvGraphicFramePr>
          <p:nvPr>
            <p:ph idx="1"/>
            <p:extLst>
              <p:ext uri="{D42A27DB-BD31-4B8C-83A1-F6EECF244321}">
                <p14:modId xmlns:p14="http://schemas.microsoft.com/office/powerpoint/2010/main" val="1630105020"/>
              </p:ext>
            </p:extLst>
          </p:nvPr>
        </p:nvGraphicFramePr>
        <p:xfrm>
          <a:off x="838200" y="1440495"/>
          <a:ext cx="10306878" cy="5368980"/>
        </p:xfrm>
        <a:graphic>
          <a:graphicData uri="http://schemas.openxmlformats.org/drawingml/2006/table">
            <a:tbl>
              <a:tblPr/>
              <a:tblGrid>
                <a:gridCol w="4828448">
                  <a:extLst>
                    <a:ext uri="{9D8B030D-6E8A-4147-A177-3AD203B41FA5}">
                      <a16:colId xmlns:a16="http://schemas.microsoft.com/office/drawing/2014/main" xmlns="" val="20000"/>
                    </a:ext>
                  </a:extLst>
                </a:gridCol>
                <a:gridCol w="5478430">
                  <a:extLst>
                    <a:ext uri="{9D8B030D-6E8A-4147-A177-3AD203B41FA5}">
                      <a16:colId xmlns:a16="http://schemas.microsoft.com/office/drawing/2014/main" xmlns="" val="20001"/>
                    </a:ext>
                  </a:extLst>
                </a:gridCol>
              </a:tblGrid>
              <a:tr h="64671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dirty="0" smtClean="0">
                          <a:ln>
                            <a:noFill/>
                          </a:ln>
                          <a:solidFill>
                            <a:schemeClr val="tx1"/>
                          </a:solidFill>
                          <a:effectLst/>
                          <a:latin typeface="Arial" charset="0"/>
                        </a:rPr>
                        <a:t>Nursing diagnosis</a:t>
                      </a:r>
                    </a:p>
                  </a:txBody>
                  <a:tcPr marL="91442" marR="91442"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3200" b="1" i="0" u="none" strike="noStrike" cap="none" normalizeH="0" baseline="0" dirty="0" smtClean="0">
                          <a:ln>
                            <a:noFill/>
                          </a:ln>
                          <a:solidFill>
                            <a:schemeClr val="tx1"/>
                          </a:solidFill>
                          <a:effectLst/>
                          <a:latin typeface="Arial" charset="0"/>
                        </a:rPr>
                        <a:t>Medical diagnosis</a:t>
                      </a:r>
                    </a:p>
                  </a:txBody>
                  <a:tcPr marL="91442" marR="91442"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259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Ineffective Breathing patterns, </a:t>
                      </a:r>
                    </a:p>
                  </a:txBody>
                  <a:tcPr marL="91442" marR="91442"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Chronic obstructive pulmonary disease, Asthma, </a:t>
                      </a:r>
                      <a:r>
                        <a:rPr kumimoji="0" lang="en-US" sz="2800" b="0" i="0" u="none" strike="noStrike" cap="none" normalizeH="0" baseline="0" dirty="0" smtClean="0">
                          <a:ln>
                            <a:noFill/>
                          </a:ln>
                          <a:solidFill>
                            <a:schemeClr val="tx1"/>
                          </a:solidFill>
                          <a:effectLst/>
                          <a:latin typeface="Arial" charset="0"/>
                        </a:rPr>
                        <a:t>Pneumonia</a:t>
                      </a:r>
                      <a:endParaRPr kumimoji="0" lang="en-US" sz="2800" b="0" i="0" u="none" strike="noStrike" cap="none" normalizeH="0" baseline="0" dirty="0" smtClean="0">
                        <a:ln>
                          <a:noFill/>
                        </a:ln>
                        <a:solidFill>
                          <a:schemeClr val="tx1"/>
                        </a:solidFill>
                        <a:effectLst/>
                        <a:latin typeface="Arial" charset="0"/>
                      </a:endParaRPr>
                    </a:p>
                  </a:txBody>
                  <a:tcPr marL="91442" marR="91442"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259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Activity intolerance</a:t>
                      </a:r>
                    </a:p>
                  </a:txBody>
                  <a:tcPr marL="91442" marR="91442"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Cerebrovascular accident, </a:t>
                      </a:r>
                      <a:r>
                        <a:rPr kumimoji="0" lang="en-US" sz="2800" b="0" i="0" u="none" strike="noStrike" cap="none" normalizeH="0" baseline="0" dirty="0" smtClean="0">
                          <a:ln>
                            <a:noFill/>
                          </a:ln>
                          <a:solidFill>
                            <a:schemeClr val="tx1"/>
                          </a:solidFill>
                          <a:effectLst/>
                          <a:latin typeface="Arial" charset="0"/>
                        </a:rPr>
                        <a:t>injury, Anaemia, heart disease</a:t>
                      </a:r>
                      <a:endParaRPr kumimoji="0" lang="en-US" sz="2800" b="0" i="0" u="none" strike="noStrike" cap="none" normalizeH="0" baseline="0" dirty="0" smtClean="0">
                        <a:ln>
                          <a:noFill/>
                        </a:ln>
                        <a:solidFill>
                          <a:schemeClr val="tx1"/>
                        </a:solidFill>
                        <a:effectLst/>
                        <a:latin typeface="Arial" charset="0"/>
                      </a:endParaRPr>
                    </a:p>
                  </a:txBody>
                  <a:tcPr marL="91442" marR="91442"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096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Pain/ aches</a:t>
                      </a:r>
                      <a:endParaRPr kumimoji="0" lang="en-US" sz="2800" b="0" i="0" u="none" strike="noStrike" cap="none" normalizeH="0" baseline="0" dirty="0" smtClean="0">
                        <a:ln>
                          <a:noFill/>
                        </a:ln>
                        <a:solidFill>
                          <a:schemeClr val="tx1"/>
                        </a:solidFill>
                        <a:effectLst/>
                        <a:latin typeface="Arial" charset="0"/>
                      </a:endParaRPr>
                    </a:p>
                  </a:txBody>
                  <a:tcPr marL="91442" marR="91442"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Acute </a:t>
                      </a:r>
                      <a:r>
                        <a:rPr kumimoji="0" lang="en-US" sz="2800" b="0" i="0" u="none" strike="noStrike" cap="none" normalizeH="0" baseline="0" dirty="0" smtClean="0">
                          <a:ln>
                            <a:noFill/>
                          </a:ln>
                          <a:solidFill>
                            <a:schemeClr val="tx1"/>
                          </a:solidFill>
                          <a:effectLst/>
                          <a:latin typeface="Arial" charset="0"/>
                        </a:rPr>
                        <a:t>abdomen, </a:t>
                      </a:r>
                      <a:r>
                        <a:rPr kumimoji="0" lang="en-US" sz="2800" b="0" i="0" u="none" strike="noStrike" cap="none" normalizeH="0" baseline="0" dirty="0" smtClean="0">
                          <a:ln>
                            <a:noFill/>
                          </a:ln>
                          <a:solidFill>
                            <a:schemeClr val="tx1"/>
                          </a:solidFill>
                          <a:effectLst/>
                          <a:latin typeface="Arial" charset="0"/>
                        </a:rPr>
                        <a:t>ulcers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2800" b="0" i="0" u="none" strike="noStrike" cap="none" normalizeH="0" baseline="0" dirty="0" smtClean="0">
                          <a:ln>
                            <a:noFill/>
                          </a:ln>
                          <a:solidFill>
                            <a:schemeClr val="tx1"/>
                          </a:solidFill>
                          <a:effectLst/>
                          <a:latin typeface="Arial" charset="0"/>
                        </a:rPr>
                        <a:t>Malaria, Arthritis, limb fracture</a:t>
                      </a:r>
                      <a:endParaRPr kumimoji="0" lang="en-US" sz="2800" b="0" i="0" u="none" strike="noStrike" cap="none" normalizeH="0" baseline="0" dirty="0" smtClean="0">
                        <a:ln>
                          <a:noFill/>
                        </a:ln>
                        <a:solidFill>
                          <a:schemeClr val="tx1"/>
                        </a:solidFill>
                        <a:effectLst/>
                        <a:latin typeface="Arial" charset="0"/>
                      </a:endParaRPr>
                    </a:p>
                  </a:txBody>
                  <a:tcPr marL="91442" marR="91442"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259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Body image disturbance</a:t>
                      </a:r>
                    </a:p>
                  </a:txBody>
                  <a:tcPr marL="91442" marR="91442"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err="1" smtClean="0">
                          <a:ln>
                            <a:noFill/>
                          </a:ln>
                          <a:solidFill>
                            <a:schemeClr val="tx1"/>
                          </a:solidFill>
                          <a:effectLst/>
                          <a:latin typeface="Arial" charset="0"/>
                        </a:rPr>
                        <a:t>Rt</a:t>
                      </a:r>
                      <a:r>
                        <a:rPr kumimoji="0" lang="en-US" sz="2800" b="0" i="0" u="none" strike="noStrike" cap="none" normalizeH="0" baseline="0" dirty="0" smtClean="0">
                          <a:ln>
                            <a:noFill/>
                          </a:ln>
                          <a:solidFill>
                            <a:schemeClr val="tx1"/>
                          </a:solidFill>
                          <a:effectLst/>
                          <a:latin typeface="Arial" charset="0"/>
                        </a:rPr>
                        <a:t> leg Amputation, Impetigo, Facial burns, </a:t>
                      </a:r>
                      <a:endParaRPr kumimoji="0" lang="en-US" sz="2800" b="0" i="0" u="none" strike="noStrike" cap="none" normalizeH="0" baseline="0" dirty="0" smtClean="0">
                        <a:ln>
                          <a:noFill/>
                        </a:ln>
                        <a:solidFill>
                          <a:schemeClr val="tx1"/>
                        </a:solidFill>
                        <a:effectLst/>
                        <a:latin typeface="Arial" charset="0"/>
                      </a:endParaRPr>
                    </a:p>
                  </a:txBody>
                  <a:tcPr marL="91442" marR="91442"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5737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Altered Body temperature,</a:t>
                      </a:r>
                    </a:p>
                  </a:txBody>
                  <a:tcPr marL="91442" marR="91442"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Pyrexia </a:t>
                      </a:r>
                      <a:r>
                        <a:rPr kumimoji="0" lang="en-US" sz="2800" b="0" i="0" u="none" strike="noStrike" cap="none" normalizeH="0" baseline="0" dirty="0" smtClean="0">
                          <a:ln>
                            <a:noFill/>
                          </a:ln>
                          <a:solidFill>
                            <a:schemeClr val="tx1"/>
                          </a:solidFill>
                          <a:effectLst/>
                          <a:latin typeface="Arial" charset="0"/>
                        </a:rPr>
                        <a:t>of unknown origin (PUO)</a:t>
                      </a:r>
                    </a:p>
                  </a:txBody>
                  <a:tcPr marL="91442" marR="91442"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8684844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Accuracy</a:t>
            </a:r>
            <a:r>
              <a:rPr lang="en-US" b="1" i="1" dirty="0">
                <a:latin typeface="Arial" panose="020B0604020202020204" pitchFamily="34" charset="0"/>
                <a:cs typeface="Arial" panose="020B0604020202020204" pitchFamily="34" charset="0"/>
              </a:rPr>
              <a:t> and differential</a:t>
            </a:r>
            <a:r>
              <a:rPr lang="en-US" b="1" dirty="0">
                <a:latin typeface="Arial" panose="020B0604020202020204" pitchFamily="34" charset="0"/>
                <a:cs typeface="Arial" panose="020B0604020202020204" pitchFamily="34" charset="0"/>
              </a:rPr>
              <a:t> diagnosis</a:t>
            </a:r>
            <a:endParaRPr lang="en-US" dirty="0"/>
          </a:p>
        </p:txBody>
      </p:sp>
      <p:sp>
        <p:nvSpPr>
          <p:cNvPr id="3" name="Text Placeholder 2"/>
          <p:cNvSpPr>
            <a:spLocks noGrp="1"/>
          </p:cNvSpPr>
          <p:nvPr>
            <p:ph type="body" idx="1"/>
          </p:nvPr>
        </p:nvSpPr>
        <p:spPr/>
        <p:txBody>
          <a:bodyPr>
            <a:normAutofit/>
          </a:bodyPr>
          <a:lstStyle/>
          <a:p>
            <a:r>
              <a:rPr lang="en-US" sz="4000" dirty="0" smtClean="0">
                <a:latin typeface="Arial" panose="020B0604020202020204" pitchFamily="34" charset="0"/>
                <a:cs typeface="Arial" panose="020B0604020202020204" pitchFamily="34" charset="0"/>
              </a:rPr>
              <a:t>Nursing diagnosis</a:t>
            </a:r>
            <a:endParaRPr lang="en-US" sz="40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a:bodyPr>
          <a:lstStyle/>
          <a:p>
            <a:r>
              <a:rPr lang="en-US" dirty="0" smtClean="0">
                <a:latin typeface="Arial" panose="020B0604020202020204" pitchFamily="34" charset="0"/>
                <a:cs typeface="Arial" panose="020B0604020202020204" pitchFamily="34" charset="0"/>
              </a:rPr>
              <a:t>Nurses must try to identify the patient’s nursing problem accurately; patient’s safety and comfort depends on it and sometimes their life too.</a:t>
            </a:r>
          </a:p>
          <a:p>
            <a:r>
              <a:rPr lang="en-US" dirty="0" smtClean="0">
                <a:latin typeface="Arial" panose="020B0604020202020204" pitchFamily="34" charset="0"/>
                <a:cs typeface="Arial" panose="020B0604020202020204" pitchFamily="34" charset="0"/>
              </a:rPr>
              <a:t>Differentiates a nursing problem from any other problem that looks the same </a:t>
            </a:r>
            <a:r>
              <a:rPr lang="en-US" dirty="0">
                <a:latin typeface="Arial" panose="020B0604020202020204" pitchFamily="34" charset="0"/>
                <a:cs typeface="Arial" panose="020B0604020202020204" pitchFamily="34" charset="0"/>
              </a:rPr>
              <a:t>or </a:t>
            </a:r>
            <a:r>
              <a:rPr lang="en-US" dirty="0" smtClean="0">
                <a:latin typeface="Arial" panose="020B0604020202020204" pitchFamily="34" charset="0"/>
                <a:cs typeface="Arial" panose="020B0604020202020204" pitchFamily="34" charset="0"/>
              </a:rPr>
              <a:t>is similar.</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p:txBody>
          <a:bodyPr>
            <a:normAutofit/>
          </a:bodyPr>
          <a:lstStyle/>
          <a:p>
            <a:r>
              <a:rPr lang="en-US" sz="4000" dirty="0" smtClean="0">
                <a:latin typeface="Arial" panose="020B0604020202020204" pitchFamily="34" charset="0"/>
                <a:cs typeface="Arial" panose="020B0604020202020204" pitchFamily="34" charset="0"/>
              </a:rPr>
              <a:t>Medical diagnosis</a:t>
            </a:r>
            <a:endParaRPr lang="en-US" sz="40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p:txBody>
          <a:bodyPr/>
          <a:lstStyle/>
          <a:p>
            <a:r>
              <a:rPr lang="en-US" dirty="0" smtClean="0">
                <a:latin typeface="Arial" panose="020B0604020202020204" pitchFamily="34" charset="0"/>
                <a:cs typeface="Arial" panose="020B0604020202020204" pitchFamily="34" charset="0"/>
              </a:rPr>
              <a:t>Doctors </a:t>
            </a:r>
            <a:r>
              <a:rPr lang="en-US" dirty="0">
                <a:latin typeface="Arial" panose="020B0604020202020204" pitchFamily="34" charset="0"/>
                <a:cs typeface="Arial" panose="020B0604020202020204" pitchFamily="34" charset="0"/>
              </a:rPr>
              <a:t>must try to identify the patient’s </a:t>
            </a:r>
            <a:r>
              <a:rPr lang="en-US" dirty="0" smtClean="0">
                <a:latin typeface="Arial" panose="020B0604020202020204" pitchFamily="34" charset="0"/>
                <a:cs typeface="Arial" panose="020B0604020202020204" pitchFamily="34" charset="0"/>
              </a:rPr>
              <a:t>medical </a:t>
            </a:r>
            <a:r>
              <a:rPr lang="en-US" dirty="0">
                <a:latin typeface="Arial" panose="020B0604020202020204" pitchFamily="34" charset="0"/>
                <a:cs typeface="Arial" panose="020B0604020202020204" pitchFamily="34" charset="0"/>
              </a:rPr>
              <a:t>problem accurately; patient’s </a:t>
            </a:r>
            <a:r>
              <a:rPr lang="en-US" dirty="0" smtClean="0">
                <a:latin typeface="Arial" panose="020B0604020202020204" pitchFamily="34" charset="0"/>
                <a:cs typeface="Arial" panose="020B0604020202020204" pitchFamily="34" charset="0"/>
              </a:rPr>
              <a:t>life may  depends </a:t>
            </a:r>
            <a:r>
              <a:rPr lang="en-US" dirty="0">
                <a:latin typeface="Arial" panose="020B0604020202020204" pitchFamily="34" charset="0"/>
                <a:cs typeface="Arial" panose="020B0604020202020204" pitchFamily="34" charset="0"/>
              </a:rPr>
              <a:t>on </a:t>
            </a:r>
            <a:r>
              <a:rPr lang="en-US" dirty="0" smtClean="0">
                <a:latin typeface="Arial" panose="020B0604020202020204" pitchFamily="34" charset="0"/>
                <a:cs typeface="Arial" panose="020B0604020202020204" pitchFamily="34" charset="0"/>
              </a:rPr>
              <a:t>it.</a:t>
            </a:r>
          </a:p>
          <a:p>
            <a:r>
              <a:rPr lang="en-US" dirty="0">
                <a:latin typeface="Arial" panose="020B0604020202020204" pitchFamily="34" charset="0"/>
                <a:cs typeface="Arial" panose="020B0604020202020204" pitchFamily="34" charset="0"/>
              </a:rPr>
              <a:t>Differentiates a </a:t>
            </a:r>
            <a:r>
              <a:rPr lang="en-US" dirty="0" smtClean="0">
                <a:latin typeface="Arial" panose="020B0604020202020204" pitchFamily="34" charset="0"/>
                <a:cs typeface="Arial" panose="020B0604020202020204" pitchFamily="34" charset="0"/>
              </a:rPr>
              <a:t>medical </a:t>
            </a:r>
            <a:r>
              <a:rPr lang="en-US" dirty="0">
                <a:latin typeface="Arial" panose="020B0604020202020204" pitchFamily="34" charset="0"/>
                <a:cs typeface="Arial" panose="020B0604020202020204" pitchFamily="34" charset="0"/>
              </a:rPr>
              <a:t>problem from any other problem that looks the same or is similar.</a:t>
            </a:r>
          </a:p>
          <a:p>
            <a:endParaRPr lang="en-US" dirty="0"/>
          </a:p>
        </p:txBody>
      </p:sp>
    </p:spTree>
    <p:extLst>
      <p:ext uri="{BB962C8B-B14F-4D97-AF65-F5344CB8AC3E}">
        <p14:creationId xmlns:p14="http://schemas.microsoft.com/office/powerpoint/2010/main" val="27360527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Accuracy</a:t>
            </a:r>
            <a:r>
              <a:rPr lang="en-US" b="1" i="1" dirty="0">
                <a:latin typeface="Arial" panose="020B0604020202020204" pitchFamily="34" charset="0"/>
                <a:cs typeface="Arial" panose="020B0604020202020204" pitchFamily="34" charset="0"/>
              </a:rPr>
              <a:t> and differential</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diagnosis….</a:t>
            </a:r>
            <a:endParaRPr lang="en-US" dirty="0"/>
          </a:p>
        </p:txBody>
      </p:sp>
      <p:sp>
        <p:nvSpPr>
          <p:cNvPr id="3" name="Text Placeholder 2"/>
          <p:cNvSpPr>
            <a:spLocks noGrp="1"/>
          </p:cNvSpPr>
          <p:nvPr>
            <p:ph type="body" idx="1"/>
          </p:nvPr>
        </p:nvSpPr>
        <p:spPr/>
        <p:txBody>
          <a:bodyPr>
            <a:normAutofit/>
          </a:bodyPr>
          <a:lstStyle/>
          <a:p>
            <a:r>
              <a:rPr lang="en-US" sz="4000" dirty="0">
                <a:latin typeface="Arial" panose="020B0604020202020204" pitchFamily="34" charset="0"/>
                <a:cs typeface="Arial" panose="020B0604020202020204" pitchFamily="34" charset="0"/>
              </a:rPr>
              <a:t>Nursing </a:t>
            </a:r>
            <a:r>
              <a:rPr lang="en-US" sz="4000" dirty="0" smtClean="0">
                <a:latin typeface="Arial" panose="020B0604020202020204" pitchFamily="34" charset="0"/>
                <a:cs typeface="Arial" panose="020B0604020202020204" pitchFamily="34" charset="0"/>
              </a:rPr>
              <a:t>diagnosis</a:t>
            </a:r>
            <a:endParaRPr lang="en-US" sz="40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lnSpcReduction="10000"/>
          </a:bodyPr>
          <a:lstStyle/>
          <a:p>
            <a:r>
              <a:rPr lang="en-US" dirty="0" smtClean="0">
                <a:latin typeface="Arial" panose="020B0604020202020204" pitchFamily="34" charset="0"/>
                <a:cs typeface="Arial" panose="020B0604020202020204" pitchFamily="34" charset="0"/>
              </a:rPr>
              <a:t>Names </a:t>
            </a:r>
            <a:r>
              <a:rPr lang="en-US" i="1" dirty="0" smtClean="0">
                <a:latin typeface="Arial" panose="020B0604020202020204" pitchFamily="34" charset="0"/>
                <a:cs typeface="Arial" panose="020B0604020202020204" pitchFamily="34" charset="0"/>
              </a:rPr>
              <a:t>accurately a human </a:t>
            </a:r>
            <a:r>
              <a:rPr lang="en-US" dirty="0" smtClean="0">
                <a:latin typeface="Arial" panose="020B0604020202020204" pitchFamily="34" charset="0"/>
                <a:cs typeface="Arial" panose="020B0604020202020204" pitchFamily="34" charset="0"/>
              </a:rPr>
              <a:t>response to health conditions ( illnesses, injuries or life situations. Or names human vulnerability or </a:t>
            </a:r>
            <a:r>
              <a:rPr lang="en-US" i="1" dirty="0" smtClean="0">
                <a:latin typeface="Arial" panose="020B0604020202020204" pitchFamily="34" charset="0"/>
                <a:cs typeface="Arial" panose="020B0604020202020204" pitchFamily="34" charset="0"/>
              </a:rPr>
              <a:t>acts as a</a:t>
            </a:r>
            <a:r>
              <a:rPr lang="en-US" dirty="0" smtClean="0">
                <a:latin typeface="Arial" panose="020B0604020202020204" pitchFamily="34" charset="0"/>
                <a:cs typeface="Arial" panose="020B0604020202020204" pitchFamily="34" charset="0"/>
              </a:rPr>
              <a:t> risk response).</a:t>
            </a:r>
          </a:p>
          <a:p>
            <a:r>
              <a:rPr lang="en-US" dirty="0" smtClean="0">
                <a:latin typeface="Arial" panose="020B0604020202020204" pitchFamily="34" charset="0"/>
                <a:cs typeface="Arial" panose="020B0604020202020204" pitchFamily="34" charset="0"/>
              </a:rPr>
              <a:t>Made based on observation, assessment and identification of defining characteristics and related factors.</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p:txBody>
          <a:bodyPr/>
          <a:lstStyle/>
          <a:p>
            <a:pPr lvl="0"/>
            <a:r>
              <a:rPr lang="en-US" sz="4000" dirty="0">
                <a:solidFill>
                  <a:prstClr val="black"/>
                </a:solidFill>
                <a:latin typeface="Arial" panose="020B0604020202020204" pitchFamily="34" charset="0"/>
                <a:cs typeface="Arial" panose="020B0604020202020204" pitchFamily="34" charset="0"/>
              </a:rPr>
              <a:t>Medical diagnosis</a:t>
            </a:r>
            <a:endParaRPr lang="en-US" sz="4000" dirty="0">
              <a:solidFill>
                <a:prstClr val="black"/>
              </a:solidFill>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p:txBody>
          <a:bodyPr>
            <a:normAutofit/>
          </a:bodyPr>
          <a:lstStyle/>
          <a:p>
            <a:pPr lvl="0"/>
            <a:r>
              <a:rPr lang="en-US" dirty="0">
                <a:solidFill>
                  <a:prstClr val="black"/>
                </a:solidFill>
                <a:latin typeface="Arial" panose="020B0604020202020204" pitchFamily="34" charset="0"/>
                <a:cs typeface="Arial" panose="020B0604020202020204" pitchFamily="34" charset="0"/>
              </a:rPr>
              <a:t>Names </a:t>
            </a:r>
            <a:r>
              <a:rPr lang="en-US" i="1" dirty="0">
                <a:solidFill>
                  <a:prstClr val="black"/>
                </a:solidFill>
                <a:latin typeface="Arial" panose="020B0604020202020204" pitchFamily="34" charset="0"/>
                <a:cs typeface="Arial" panose="020B0604020202020204" pitchFamily="34" charset="0"/>
              </a:rPr>
              <a:t>accurately </a:t>
            </a:r>
            <a:r>
              <a:rPr lang="en-US" i="1" dirty="0" smtClean="0">
                <a:solidFill>
                  <a:prstClr val="black"/>
                </a:solidFill>
                <a:latin typeface="Arial" panose="020B0604020202020204" pitchFamily="34" charset="0"/>
                <a:cs typeface="Arial" panose="020B0604020202020204" pitchFamily="34" charset="0"/>
              </a:rPr>
              <a:t>an</a:t>
            </a:r>
            <a:r>
              <a:rPr lang="en-US" dirty="0" smtClean="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illnesses, injuries </a:t>
            </a:r>
            <a:r>
              <a:rPr lang="en-US" dirty="0" smtClean="0">
                <a:solidFill>
                  <a:prstClr val="black"/>
                </a:solidFill>
                <a:latin typeface="Arial" panose="020B0604020202020204" pitchFamily="34" charset="0"/>
                <a:cs typeface="Arial" panose="020B0604020202020204" pitchFamily="34" charset="0"/>
              </a:rPr>
              <a:t>that explains a patient’s signs and symptoms accurately. </a:t>
            </a:r>
          </a:p>
          <a:p>
            <a:r>
              <a:rPr lang="en-US" dirty="0">
                <a:latin typeface="Arial" panose="020B0604020202020204" pitchFamily="34" charset="0"/>
                <a:cs typeface="Arial" panose="020B0604020202020204" pitchFamily="34" charset="0"/>
              </a:rPr>
              <a:t>Made </a:t>
            </a:r>
            <a:r>
              <a:rPr lang="en-US" dirty="0" smtClean="0">
                <a:latin typeface="Arial" panose="020B0604020202020204" pitchFamily="34" charset="0"/>
                <a:cs typeface="Arial" panose="020B0604020202020204" pitchFamily="34" charset="0"/>
              </a:rPr>
              <a:t>based on assessment, examination of </a:t>
            </a:r>
            <a:r>
              <a:rPr lang="en-US" dirty="0">
                <a:solidFill>
                  <a:prstClr val="black"/>
                </a:solidFill>
                <a:latin typeface="Arial" panose="020B0604020202020204" pitchFamily="34" charset="0"/>
                <a:cs typeface="Arial" panose="020B0604020202020204" pitchFamily="34" charset="0"/>
              </a:rPr>
              <a:t>signs and </a:t>
            </a:r>
            <a:r>
              <a:rPr lang="en-US" dirty="0" smtClean="0">
                <a:solidFill>
                  <a:prstClr val="black"/>
                </a:solidFill>
                <a:latin typeface="Arial" panose="020B0604020202020204" pitchFamily="34" charset="0"/>
                <a:cs typeface="Arial" panose="020B0604020202020204" pitchFamily="34" charset="0"/>
              </a:rPr>
              <a:t>symptoms, and physiological</a:t>
            </a:r>
            <a:r>
              <a:rPr lang="en-US" dirty="0" smtClean="0">
                <a:latin typeface="Arial" panose="020B0604020202020204" pitchFamily="34" charset="0"/>
                <a:cs typeface="Arial" panose="020B0604020202020204" pitchFamily="34" charset="0"/>
              </a:rPr>
              <a:t> test results.</a:t>
            </a:r>
            <a:endParaRPr lang="en-US" dirty="0">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34250753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anose="020B0604020202020204" pitchFamily="34" charset="0"/>
                <a:cs typeface="Arial" panose="020B0604020202020204" pitchFamily="34" charset="0"/>
              </a:rPr>
              <a:t>Examples of the Actual Nursing Diagnosis </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486275"/>
          </a:xfrm>
        </p:spPr>
        <p:txBody>
          <a:bodyPr>
            <a:normAutofit/>
          </a:bodyPr>
          <a:lstStyle/>
          <a:p>
            <a:pPr marL="342900" lvl="0" indent="-342900">
              <a:spcBef>
                <a:spcPts val="0"/>
              </a:spcBef>
              <a:spcAft>
                <a:spcPts val="0"/>
              </a:spcAft>
              <a:buFont typeface="Symbol" panose="05050102010706020507" pitchFamily="18" charset="2"/>
              <a:buChar char=""/>
            </a:pPr>
            <a:r>
              <a:rPr lang="en-US" sz="4000" b="1" dirty="0">
                <a:solidFill>
                  <a:prstClr val="black"/>
                </a:solidFill>
                <a:latin typeface="Arial" panose="020B0604020202020204" pitchFamily="34" charset="0"/>
                <a:cs typeface="Arial" panose="020B0604020202020204" pitchFamily="34" charset="0"/>
              </a:rPr>
              <a:t>Actual Nursing Diagnosis</a:t>
            </a:r>
            <a:endParaRPr lang="en-US" dirty="0" smtClean="0">
              <a:latin typeface="Arial" panose="020B0604020202020204" pitchFamily="34" charset="0"/>
              <a:ea typeface="Times New Roman" panose="02020603050405020304" pitchFamily="18" charset="0"/>
            </a:endParaRPr>
          </a:p>
          <a:p>
            <a:pPr lvl="0">
              <a:spcBef>
                <a:spcPts val="0"/>
              </a:spcBef>
              <a:spcAft>
                <a:spcPts val="0"/>
              </a:spcAft>
              <a:buFont typeface="Wingdings" panose="05000000000000000000" pitchFamily="2" charset="2"/>
              <a:buChar char="Ø"/>
            </a:pPr>
            <a:r>
              <a:rPr lang="en-US" dirty="0" smtClean="0">
                <a:latin typeface="Arial" panose="020B0604020202020204" pitchFamily="34" charset="0"/>
                <a:ea typeface="Times New Roman" panose="02020603050405020304" pitchFamily="18" charset="0"/>
                <a:cs typeface="Arial" panose="020B0604020202020204" pitchFamily="34" charset="0"/>
              </a:rPr>
              <a:t>Ineffective </a:t>
            </a:r>
            <a:r>
              <a:rPr lang="en-US" dirty="0">
                <a:latin typeface="Arial" panose="020B0604020202020204" pitchFamily="34" charset="0"/>
                <a:ea typeface="Times New Roman" panose="02020603050405020304" pitchFamily="18" charset="0"/>
                <a:cs typeface="Arial" panose="020B0604020202020204" pitchFamily="34" charset="0"/>
              </a:rPr>
              <a:t>mental activity related to </a:t>
            </a:r>
            <a:r>
              <a:rPr lang="en-US" dirty="0" smtClean="0">
                <a:latin typeface="Arial" panose="020B0604020202020204" pitchFamily="34" charset="0"/>
                <a:ea typeface="Times New Roman" panose="02020603050405020304" pitchFamily="18" charset="0"/>
                <a:cs typeface="Arial" panose="020B0604020202020204" pitchFamily="34" charset="0"/>
              </a:rPr>
              <a:t>disease process as </a:t>
            </a:r>
            <a:r>
              <a:rPr lang="en-US" dirty="0">
                <a:latin typeface="Arial" panose="020B0604020202020204" pitchFamily="34" charset="0"/>
                <a:ea typeface="Times New Roman" panose="02020603050405020304" pitchFamily="18" charset="0"/>
                <a:cs typeface="Arial" panose="020B0604020202020204" pitchFamily="34" charset="0"/>
              </a:rPr>
              <a:t>evidenced by severe headache and joint pains</a:t>
            </a:r>
            <a:r>
              <a:rPr lang="en-US" dirty="0" smtClean="0">
                <a:latin typeface="Arial" panose="020B0604020202020204" pitchFamily="34" charset="0"/>
                <a:ea typeface="Times New Roman" panose="02020603050405020304" pitchFamily="18" charset="0"/>
                <a:cs typeface="Arial" panose="020B0604020202020204" pitchFamily="34" charset="0"/>
              </a:rPr>
              <a:t>.</a:t>
            </a:r>
          </a:p>
          <a:p>
            <a:pPr lvl="0">
              <a:spcBef>
                <a:spcPts val="0"/>
              </a:spcBef>
              <a:spcAft>
                <a:spcPts val="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0">
              <a:spcBef>
                <a:spcPts val="0"/>
              </a:spcBef>
              <a:spcAft>
                <a:spcPts val="0"/>
              </a:spcAft>
              <a:buFont typeface="Wingdings" panose="05000000000000000000" pitchFamily="2" charset="2"/>
              <a:buChar char="Ø"/>
            </a:pPr>
            <a:r>
              <a:rPr lang="en-US" dirty="0">
                <a:latin typeface="Arial" panose="020B0604020202020204" pitchFamily="34" charset="0"/>
                <a:ea typeface="Times New Roman" panose="02020603050405020304" pitchFamily="18" charset="0"/>
                <a:cs typeface="Arial" panose="020B0604020202020204" pitchFamily="34" charset="0"/>
              </a:rPr>
              <a:t>Impaired body functions related to severe headache as evidenced by joint </a:t>
            </a:r>
            <a:r>
              <a:rPr lang="en-US" dirty="0" smtClean="0">
                <a:latin typeface="Arial" panose="020B0604020202020204" pitchFamily="34" charset="0"/>
                <a:ea typeface="Times New Roman" panose="02020603050405020304" pitchFamily="18" charset="0"/>
                <a:cs typeface="Arial" panose="020B0604020202020204" pitchFamily="34" charset="0"/>
              </a:rPr>
              <a:t>pains, nausea and </a:t>
            </a:r>
            <a:r>
              <a:rPr lang="en-US" dirty="0" smtClean="0">
                <a:latin typeface="Arial" panose="020B0604020202020204" pitchFamily="34" charset="0"/>
                <a:ea typeface="Times New Roman" panose="02020603050405020304" pitchFamily="18" charset="0"/>
                <a:cs typeface="Arial" panose="020B0604020202020204" pitchFamily="34" charset="0"/>
              </a:rPr>
              <a:t>vomiting</a:t>
            </a:r>
          </a:p>
          <a:p>
            <a:pPr lvl="0">
              <a:spcBef>
                <a:spcPts val="0"/>
              </a:spcBef>
              <a:spcAft>
                <a:spcPts val="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0">
              <a:spcBef>
                <a:spcPts val="0"/>
              </a:spcBef>
              <a:spcAft>
                <a:spcPts val="0"/>
              </a:spcAft>
              <a:buFont typeface="Wingdings" panose="05000000000000000000" pitchFamily="2" charset="2"/>
              <a:buChar char="Ø"/>
            </a:pPr>
            <a:r>
              <a:rPr lang="en-US" dirty="0">
                <a:latin typeface="Arial" panose="020B0604020202020204" pitchFamily="34" charset="0"/>
                <a:ea typeface="Times New Roman" panose="02020603050405020304" pitchFamily="18" charset="0"/>
                <a:cs typeface="Arial" panose="020B0604020202020204" pitchFamily="34" charset="0"/>
              </a:rPr>
              <a:t>Altered </a:t>
            </a:r>
            <a:r>
              <a:rPr lang="en-US" dirty="0" smtClean="0">
                <a:latin typeface="Arial" panose="020B0604020202020204" pitchFamily="34" charset="0"/>
                <a:ea typeface="Times New Roman" panose="02020603050405020304" pitchFamily="18" charset="0"/>
                <a:cs typeface="Arial" panose="020B0604020202020204" pitchFamily="34" charset="0"/>
              </a:rPr>
              <a:t>body fluid requirements related </a:t>
            </a:r>
            <a:r>
              <a:rPr lang="en-US" dirty="0">
                <a:latin typeface="Arial" panose="020B0604020202020204" pitchFamily="34" charset="0"/>
                <a:ea typeface="Times New Roman" panose="02020603050405020304" pitchFamily="18" charset="0"/>
                <a:cs typeface="Arial" panose="020B0604020202020204" pitchFamily="34" charset="0"/>
              </a:rPr>
              <a:t>to </a:t>
            </a:r>
            <a:r>
              <a:rPr lang="en-US" dirty="0" smtClean="0">
                <a:latin typeface="Arial" panose="020B0604020202020204" pitchFamily="34" charset="0"/>
                <a:ea typeface="Times New Roman" panose="02020603050405020304" pitchFamily="18" charset="0"/>
                <a:cs typeface="Arial" panose="020B0604020202020204" pitchFamily="34" charset="0"/>
              </a:rPr>
              <a:t>frequent passage of loose </a:t>
            </a:r>
            <a:r>
              <a:rPr lang="en-US" dirty="0" smtClean="0">
                <a:latin typeface="Arial" panose="020B0604020202020204" pitchFamily="34" charset="0"/>
                <a:ea typeface="Times New Roman" panose="02020603050405020304" pitchFamily="18" charset="0"/>
                <a:cs typeface="Arial" panose="020B0604020202020204" pitchFamily="34" charset="0"/>
              </a:rPr>
              <a:t>stools </a:t>
            </a:r>
            <a:r>
              <a:rPr lang="en-US" dirty="0" smtClean="0">
                <a:latin typeface="Arial" panose="020B0604020202020204" pitchFamily="34" charset="0"/>
                <a:ea typeface="Times New Roman" panose="02020603050405020304" pitchFamily="18" charset="0"/>
                <a:cs typeface="Arial" panose="020B0604020202020204" pitchFamily="34" charset="0"/>
              </a:rPr>
              <a:t>as </a:t>
            </a:r>
            <a:r>
              <a:rPr lang="en-US" dirty="0" smtClean="0">
                <a:latin typeface="Arial" panose="020B0604020202020204" pitchFamily="34" charset="0"/>
                <a:ea typeface="Times New Roman" panose="02020603050405020304" pitchFamily="18" charset="0"/>
                <a:cs typeface="Arial" panose="020B0604020202020204" pitchFamily="34" charset="0"/>
              </a:rPr>
              <a:t>evidenced </a:t>
            </a:r>
            <a:r>
              <a:rPr lang="en-US" dirty="0">
                <a:latin typeface="Arial" panose="020B0604020202020204" pitchFamily="34" charset="0"/>
                <a:ea typeface="Times New Roman" panose="02020603050405020304" pitchFamily="18" charset="0"/>
                <a:cs typeface="Arial" panose="020B0604020202020204" pitchFamily="34" charset="0"/>
              </a:rPr>
              <a:t>by severe </a:t>
            </a:r>
            <a:r>
              <a:rPr lang="en-US" dirty="0" smtClean="0">
                <a:latin typeface="Arial" panose="020B0604020202020204" pitchFamily="34" charset="0"/>
                <a:ea typeface="Times New Roman" panose="02020603050405020304" pitchFamily="18" charset="0"/>
                <a:cs typeface="Arial" panose="020B0604020202020204" pitchFamily="34" charset="0"/>
              </a:rPr>
              <a:t>dehydration, lethargy and </a:t>
            </a:r>
            <a:r>
              <a:rPr lang="en-US" dirty="0" smtClean="0">
                <a:latin typeface="Arial" panose="020B0604020202020204" pitchFamily="34" charset="0"/>
                <a:ea typeface="Times New Roman" panose="02020603050405020304" pitchFamily="18" charset="0"/>
                <a:cs typeface="Arial" panose="020B0604020202020204" pitchFamily="34" charset="0"/>
              </a:rPr>
              <a:t>fever</a:t>
            </a:r>
            <a:r>
              <a:rPr lang="en-US" dirty="0" smtClean="0">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463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054" y="193838"/>
            <a:ext cx="10058400" cy="1250650"/>
          </a:xfrm>
        </p:spPr>
        <p:txBody>
          <a:bodyPr>
            <a:normAutofit/>
          </a:bodyPr>
          <a:lstStyle/>
          <a:p>
            <a:r>
              <a:rPr lang="en-GB" altLang="en-US" b="1" dirty="0">
                <a:latin typeface="Arial" panose="020B0604020202020204" pitchFamily="34" charset="0"/>
                <a:cs typeface="Arial" panose="020B0604020202020204" pitchFamily="34" charset="0"/>
              </a:rPr>
              <a:t>Background of Nursing </a:t>
            </a:r>
            <a:r>
              <a:rPr lang="en-GB" altLang="en-US" b="1" dirty="0" smtClean="0">
                <a:latin typeface="Arial" panose="020B0604020202020204" pitchFamily="34" charset="0"/>
                <a:cs typeface="Arial" panose="020B0604020202020204" pitchFamily="34" charset="0"/>
              </a:rPr>
              <a:t>process….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44594"/>
            <a:ext cx="10515600" cy="4532369"/>
          </a:xfrm>
        </p:spPr>
        <p:txBody>
          <a:bodyPr>
            <a:noAutofit/>
          </a:bodyPr>
          <a:lstStyle/>
          <a:p>
            <a:pPr lvl="0">
              <a:buClr>
                <a:srgbClr val="E48312"/>
              </a:buClr>
            </a:pPr>
            <a:r>
              <a:rPr lang="en-GB" altLang="en-US" dirty="0">
                <a:latin typeface="Arial" panose="020B0604020202020204" pitchFamily="34" charset="0"/>
                <a:cs typeface="Arial" panose="020B0604020202020204" pitchFamily="34" charset="0"/>
              </a:rPr>
              <a:t>More interactions with individual patients and researches on patient care led to introduction of </a:t>
            </a:r>
            <a:r>
              <a:rPr lang="en-GB" altLang="en-US" i="1" dirty="0">
                <a:latin typeface="Arial" panose="020B0604020202020204" pitchFamily="34" charset="0"/>
                <a:cs typeface="Arial" panose="020B0604020202020204" pitchFamily="34" charset="0"/>
              </a:rPr>
              <a:t>nursing process. </a:t>
            </a:r>
            <a:r>
              <a:rPr lang="en-GB" altLang="en-US" dirty="0" smtClean="0">
                <a:latin typeface="Arial" panose="020B0604020202020204" pitchFamily="34" charset="0"/>
                <a:cs typeface="Arial" panose="020B0604020202020204" pitchFamily="34" charset="0"/>
              </a:rPr>
              <a:t>Some </a:t>
            </a:r>
            <a:r>
              <a:rPr lang="en-GB" altLang="en-US" dirty="0">
                <a:latin typeface="Arial" panose="020B0604020202020204" pitchFamily="34" charset="0"/>
                <a:cs typeface="Arial" panose="020B0604020202020204" pitchFamily="34" charset="0"/>
              </a:rPr>
              <a:t>countries such as </a:t>
            </a:r>
            <a:r>
              <a:rPr lang="en-GB" altLang="en-US" dirty="0" smtClean="0">
                <a:latin typeface="Arial" panose="020B0604020202020204" pitchFamily="34" charset="0"/>
                <a:cs typeface="Arial" panose="020B0604020202020204" pitchFamily="34" charset="0"/>
              </a:rPr>
              <a:t>North America </a:t>
            </a:r>
            <a:r>
              <a:rPr lang="en-GB" altLang="en-US" dirty="0">
                <a:latin typeface="Arial" panose="020B0604020202020204" pitchFamily="34" charset="0"/>
                <a:cs typeface="Arial" panose="020B0604020202020204" pitchFamily="34" charset="0"/>
              </a:rPr>
              <a:t>was ahead in utilizing nursing process as early as in the </a:t>
            </a:r>
            <a:r>
              <a:rPr lang="en-GB" altLang="en-US" dirty="0" smtClean="0">
                <a:latin typeface="Arial" panose="020B0604020202020204" pitchFamily="34" charset="0"/>
                <a:cs typeface="Arial" panose="020B0604020202020204" pitchFamily="34" charset="0"/>
              </a:rPr>
              <a:t>1970s while Britain introduced </a:t>
            </a:r>
            <a:r>
              <a:rPr lang="en-GB" altLang="en-US" dirty="0" smtClean="0">
                <a:latin typeface="Arial" panose="020B0604020202020204" pitchFamily="34" charset="0"/>
                <a:cs typeface="Arial" panose="020B0604020202020204" pitchFamily="34" charset="0"/>
              </a:rPr>
              <a:t>it in the1980s</a:t>
            </a:r>
            <a:r>
              <a:rPr lang="en-GB" altLang="en-US" dirty="0" smtClean="0">
                <a:latin typeface="Arial" panose="020B0604020202020204" pitchFamily="34" charset="0"/>
                <a:cs typeface="Arial" panose="020B0604020202020204" pitchFamily="34" charset="0"/>
              </a:rPr>
              <a:t>.</a:t>
            </a:r>
            <a:endParaRPr lang="en-GB" altLang="en-US" dirty="0">
              <a:latin typeface="Arial" panose="020B0604020202020204" pitchFamily="34" charset="0"/>
              <a:cs typeface="Arial" panose="020B0604020202020204" pitchFamily="34" charset="0"/>
            </a:endParaRPr>
          </a:p>
          <a:p>
            <a:pPr lvl="0">
              <a:buClr>
                <a:srgbClr val="E48312"/>
              </a:buClr>
            </a:pPr>
            <a:r>
              <a:rPr lang="en-GB" altLang="en-US" i="1" dirty="0" smtClean="0">
                <a:latin typeface="Arial" panose="020B0604020202020204" pitchFamily="34" charset="0"/>
                <a:cs typeface="Arial" panose="020B0604020202020204" pitchFamily="34" charset="0"/>
              </a:rPr>
              <a:t>Nursing leaders </a:t>
            </a:r>
            <a:r>
              <a:rPr lang="en-GB" altLang="en-US" dirty="0" smtClean="0">
                <a:latin typeface="Arial" panose="020B0604020202020204" pitchFamily="34" charset="0"/>
                <a:cs typeface="Arial" panose="020B0604020202020204" pitchFamily="34" charset="0"/>
              </a:rPr>
              <a:t>often develop </a:t>
            </a:r>
            <a:r>
              <a:rPr lang="en-GB" altLang="en-US" dirty="0">
                <a:latin typeface="Arial" panose="020B0604020202020204" pitchFamily="34" charset="0"/>
                <a:cs typeface="Arial" panose="020B0604020202020204" pitchFamily="34" charset="0"/>
              </a:rPr>
              <a:t>a problem-solving process consisting of </a:t>
            </a:r>
            <a:r>
              <a:rPr lang="en-GB" altLang="en-US" b="1" dirty="0">
                <a:latin typeface="Arial" panose="020B0604020202020204" pitchFamily="34" charset="0"/>
                <a:cs typeface="Arial" panose="020B0604020202020204" pitchFamily="34" charset="0"/>
              </a:rPr>
              <a:t>three</a:t>
            </a:r>
            <a:r>
              <a:rPr lang="en-GB" altLang="en-US" dirty="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steps; </a:t>
            </a:r>
            <a:r>
              <a:rPr lang="en-GB" altLang="en-US" i="1" dirty="0" smtClean="0">
                <a:latin typeface="Arial" panose="020B0604020202020204" pitchFamily="34" charset="0"/>
                <a:cs typeface="Arial" panose="020B0604020202020204" pitchFamily="34" charset="0"/>
              </a:rPr>
              <a:t>assessment</a:t>
            </a:r>
            <a:r>
              <a:rPr lang="en-GB" altLang="en-US" i="1" dirty="0">
                <a:latin typeface="Arial" panose="020B0604020202020204" pitchFamily="34" charset="0"/>
                <a:cs typeface="Arial" panose="020B0604020202020204" pitchFamily="34" charset="0"/>
              </a:rPr>
              <a:t>, planning, </a:t>
            </a:r>
            <a:r>
              <a:rPr lang="en-GB" altLang="en-US" i="1" dirty="0" smtClean="0">
                <a:latin typeface="Arial" panose="020B0604020202020204" pitchFamily="34" charset="0"/>
                <a:cs typeface="Arial" panose="020B0604020202020204" pitchFamily="34" charset="0"/>
              </a:rPr>
              <a:t>&amp; evaluation</a:t>
            </a:r>
            <a:r>
              <a:rPr lang="en-GB" altLang="en-US" dirty="0" smtClean="0">
                <a:latin typeface="Arial" panose="020B0604020202020204" pitchFamily="34" charset="0"/>
                <a:cs typeface="Arial" panose="020B0604020202020204" pitchFamily="34" charset="0"/>
              </a:rPr>
              <a:t>. From this they were able to think critically, develop a scientific </a:t>
            </a:r>
            <a:r>
              <a:rPr lang="en-GB" altLang="en-US" dirty="0">
                <a:latin typeface="Arial" panose="020B0604020202020204" pitchFamily="34" charset="0"/>
                <a:cs typeface="Arial" panose="020B0604020202020204" pitchFamily="34" charset="0"/>
              </a:rPr>
              <a:t>method of </a:t>
            </a:r>
            <a:r>
              <a:rPr lang="en-GB" altLang="en-US" i="1" dirty="0">
                <a:latin typeface="Arial" panose="020B0604020202020204" pitchFamily="34" charset="0"/>
                <a:cs typeface="Arial" panose="020B0604020202020204" pitchFamily="34" charset="0"/>
              </a:rPr>
              <a:t>observing, measuring, gathering data, and analysing </a:t>
            </a:r>
            <a:r>
              <a:rPr lang="en-GB" altLang="en-US" i="1" dirty="0" smtClean="0">
                <a:latin typeface="Arial" panose="020B0604020202020204" pitchFamily="34" charset="0"/>
                <a:cs typeface="Arial" panose="020B0604020202020204" pitchFamily="34" charset="0"/>
              </a:rPr>
              <a:t>findings based on the patient’s problems/ illness and condition. </a:t>
            </a:r>
            <a:r>
              <a:rPr lang="en-GB" altLang="en-US" dirty="0" smtClean="0">
                <a:latin typeface="Arial" panose="020B0604020202020204" pitchFamily="34" charset="0"/>
                <a:cs typeface="Arial" panose="020B0604020202020204" pitchFamily="34" charset="0"/>
              </a:rPr>
              <a:t>This new method of providing care was called </a:t>
            </a:r>
            <a:r>
              <a:rPr lang="en-GB" altLang="en-US" i="1" dirty="0">
                <a:latin typeface="Arial" panose="020B0604020202020204" pitchFamily="34" charset="0"/>
                <a:cs typeface="Arial" panose="020B0604020202020204" pitchFamily="34" charset="0"/>
              </a:rPr>
              <a:t>nursing process.</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33304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0625"/>
            <a:ext cx="10515600" cy="1265129"/>
          </a:xfrm>
        </p:spPr>
        <p:txBody>
          <a:bodyPr>
            <a:normAutofit/>
          </a:bodyPr>
          <a:lstStyle/>
          <a:p>
            <a:r>
              <a:rPr lang="en-US" b="1" dirty="0">
                <a:solidFill>
                  <a:prstClr val="black"/>
                </a:solidFill>
                <a:latin typeface="Arial" panose="020B0604020202020204" pitchFamily="34" charset="0"/>
                <a:cs typeface="Arial" panose="020B0604020202020204" pitchFamily="34" charset="0"/>
              </a:rPr>
              <a:t>Examples of </a:t>
            </a:r>
            <a:r>
              <a:rPr lang="en-US" b="1" i="1" dirty="0" smtClean="0">
                <a:solidFill>
                  <a:prstClr val="black"/>
                </a:solidFill>
                <a:latin typeface="Arial" panose="020B0604020202020204" pitchFamily="34" charset="0"/>
                <a:cs typeface="Arial" panose="020B0604020202020204" pitchFamily="34" charset="0"/>
              </a:rPr>
              <a:t>Risk</a:t>
            </a:r>
            <a:r>
              <a:rPr lang="en-US" b="1" dirty="0" smtClean="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Nursing Diagnosis </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486275"/>
          </a:xfrm>
        </p:spPr>
        <p:txBody>
          <a:bodyPr>
            <a:normAutofit/>
          </a:bodyPr>
          <a:lstStyle/>
          <a:p>
            <a:pPr marL="0" lvl="0">
              <a:lnSpc>
                <a:spcPct val="107000"/>
              </a:lnSpc>
              <a:spcBef>
                <a:spcPts val="0"/>
              </a:spcBef>
            </a:pPr>
            <a:r>
              <a:rPr lang="en-US" sz="3200" b="1" dirty="0" smtClean="0">
                <a:latin typeface="Arial" panose="020B0604020202020204" pitchFamily="34" charset="0"/>
                <a:ea typeface="Times New Roman" panose="02020603050405020304" pitchFamily="18" charset="0"/>
                <a:cs typeface="Times New Roman" panose="02020603050405020304" pitchFamily="18" charset="0"/>
              </a:rPr>
              <a:t>Risk (Potential) </a:t>
            </a:r>
            <a:r>
              <a:rPr lang="en-US" sz="3200" b="1" dirty="0">
                <a:latin typeface="Arial" panose="020B0604020202020204" pitchFamily="34" charset="0"/>
                <a:ea typeface="Times New Roman" panose="02020603050405020304" pitchFamily="18" charset="0"/>
                <a:cs typeface="Times New Roman" panose="02020603050405020304" pitchFamily="18" charset="0"/>
              </a:rPr>
              <a:t>Diagnosis:</a:t>
            </a:r>
            <a:r>
              <a:rPr lang="en-US" sz="3200" dirty="0">
                <a:latin typeface="Arial" panose="020B0604020202020204" pitchFamily="34" charset="0"/>
                <a:ea typeface="Times New Roman" panose="02020603050405020304" pitchFamily="18" charset="0"/>
                <a:cs typeface="Times New Roman" panose="02020603050405020304" pitchFamily="18" charset="0"/>
              </a:rPr>
              <a:t> </a:t>
            </a:r>
          </a:p>
          <a:p>
            <a:pPr lvl="0">
              <a:lnSpc>
                <a:spcPct val="107000"/>
              </a:lnSpc>
              <a:spcBef>
                <a:spcPts val="0"/>
              </a:spcBef>
              <a:buFont typeface="Wingdings" panose="05000000000000000000" pitchFamily="2" charset="2"/>
              <a:buChar char="Ø"/>
            </a:pP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Risk of dehydration related to </a:t>
            </a:r>
            <a:r>
              <a:rPr lang="en-US"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poorly managed </a:t>
            </a: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disease </a:t>
            </a:r>
            <a:r>
              <a:rPr lang="en-US"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process (</a:t>
            </a:r>
            <a:r>
              <a:rPr lang="en-US"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e.g</a:t>
            </a:r>
            <a:r>
              <a:rPr lang="en-US"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diarrhoea and vomiting) </a:t>
            </a:r>
            <a:endParaRPr lang="en-US"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nSpc>
                <a:spcPct val="107000"/>
              </a:lnSpc>
              <a:spcBef>
                <a:spcPts val="0"/>
              </a:spcBef>
              <a:buFont typeface="Wingdings" panose="05000000000000000000" pitchFamily="2" charset="2"/>
              <a:buChar char="Ø"/>
            </a:pPr>
            <a:r>
              <a:rPr lang="en-US" dirty="0">
                <a:solidFill>
                  <a:prstClr val="black"/>
                </a:solidFill>
                <a:latin typeface="Arial" panose="020B0604020202020204" pitchFamily="34" charset="0"/>
                <a:ea typeface="Times New Roman" panose="02020603050405020304" pitchFamily="18" charset="0"/>
                <a:cs typeface="Arial" panose="020B0604020202020204" pitchFamily="34" charset="0"/>
              </a:rPr>
              <a:t>Risk of low immunity related to haemolysis of red blood </a:t>
            </a:r>
            <a:r>
              <a:rPr lang="en-US"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cells</a:t>
            </a:r>
          </a:p>
          <a:p>
            <a:pPr lvl="0">
              <a:lnSpc>
                <a:spcPct val="107000"/>
              </a:lnSpc>
              <a:spcBef>
                <a:spcPts val="0"/>
              </a:spcBef>
              <a:buFont typeface="Wingdings" panose="05000000000000000000" pitchFamily="2" charset="2"/>
              <a:buChar char="Ø"/>
            </a:pPr>
            <a:r>
              <a:rPr lang="en-US"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Risk of nosocomial infection related to prolonged stay in the hospital      </a:t>
            </a:r>
            <a:endParaRPr lang="en-US" sz="24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Font typeface="Wingdings" panose="05000000000000000000" pitchFamily="2" charset="2"/>
              <a:buChar char="Ø"/>
            </a:pPr>
            <a:endParaRPr lang="en-US" dirty="0">
              <a:solidFill>
                <a:prstClr val="black"/>
              </a:solidFill>
            </a:endParaRPr>
          </a:p>
          <a:p>
            <a:endParaRPr lang="en-US" dirty="0"/>
          </a:p>
        </p:txBody>
      </p:sp>
    </p:spTree>
    <p:extLst>
      <p:ext uri="{BB962C8B-B14F-4D97-AF65-F5344CB8AC3E}">
        <p14:creationId xmlns:p14="http://schemas.microsoft.com/office/powerpoint/2010/main" val="17001157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latin typeface="Arial" panose="020B0604020202020204" pitchFamily="34" charset="0"/>
                <a:cs typeface="Arial" panose="020B0604020202020204" pitchFamily="34" charset="0"/>
              </a:rPr>
              <a:t>STEP 3:</a:t>
            </a:r>
            <a:endParaRPr lang="en-US" sz="72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pPr algn="ctr"/>
            <a:r>
              <a:rPr lang="en-US" sz="6000" b="1" i="1" dirty="0" smtClean="0">
                <a:solidFill>
                  <a:schemeClr val="tx1"/>
                </a:solidFill>
                <a:latin typeface="Arial" panose="020B0604020202020204" pitchFamily="34" charset="0"/>
                <a:cs typeface="Arial" panose="020B0604020202020204" pitchFamily="34" charset="0"/>
              </a:rPr>
              <a:t>THE PLANNING STAGE</a:t>
            </a:r>
            <a:endParaRPr lang="en-US" sz="60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30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89765" y="313151"/>
            <a:ext cx="9895562" cy="977030"/>
          </a:xfrm>
        </p:spPr>
        <p:txBody>
          <a:bodyPr>
            <a:normAutofit/>
          </a:bodyPr>
          <a:lstStyle/>
          <a:p>
            <a:r>
              <a:rPr lang="en-US" altLang="en-US" sz="4800" b="1" dirty="0" smtClean="0">
                <a:latin typeface="Arial" panose="020B0604020202020204" pitchFamily="34" charset="0"/>
                <a:cs typeface="Arial" panose="020B0604020202020204" pitchFamily="34" charset="0"/>
              </a:rPr>
              <a:t>Planning</a:t>
            </a:r>
          </a:p>
        </p:txBody>
      </p:sp>
      <p:sp>
        <p:nvSpPr>
          <p:cNvPr id="74755" name="Rectangle 3"/>
          <p:cNvSpPr>
            <a:spLocks noGrp="1" noChangeArrowheads="1"/>
          </p:cNvSpPr>
          <p:nvPr>
            <p:ph idx="1"/>
          </p:nvPr>
        </p:nvSpPr>
        <p:spPr>
          <a:xfrm>
            <a:off x="838200" y="1465546"/>
            <a:ext cx="10515600" cy="4711418"/>
          </a:xfrm>
        </p:spPr>
        <p:txBody>
          <a:bodyPr>
            <a:normAutofit/>
          </a:bodyPr>
          <a:lstStyle/>
          <a:p>
            <a:pPr marL="280988" indent="-280988"/>
            <a:r>
              <a:rPr lang="en-US" altLang="en-US" b="1" dirty="0" smtClean="0">
                <a:latin typeface="Arial" panose="020B0604020202020204" pitchFamily="34" charset="0"/>
                <a:cs typeface="Arial" panose="020B0604020202020204" pitchFamily="34" charset="0"/>
              </a:rPr>
              <a:t>Planning </a:t>
            </a:r>
            <a:r>
              <a:rPr lang="en-US" altLang="en-US" dirty="0" smtClean="0">
                <a:latin typeface="Arial" panose="020B0604020202020204" pitchFamily="34" charset="0"/>
                <a:cs typeface="Arial" panose="020B0604020202020204" pitchFamily="34" charset="0"/>
              </a:rPr>
              <a:t>is the process of prioritizing nursing diagnoses and collaborative problems, identifying measurable goals (expected outcomes), selecting appropriate interventions, and documenting the plan of care.</a:t>
            </a:r>
            <a:endParaRPr lang="en-US" altLang="en-US" dirty="0">
              <a:latin typeface="Arial" panose="020B0604020202020204" pitchFamily="34" charset="0"/>
              <a:cs typeface="Arial" panose="020B0604020202020204" pitchFamily="34" charset="0"/>
            </a:endParaRPr>
          </a:p>
          <a:p>
            <a:pPr marL="280988" indent="-280988"/>
            <a:r>
              <a:rPr lang="en-US" altLang="en-US" b="1" dirty="0">
                <a:latin typeface="Arial" panose="020B0604020202020204" pitchFamily="34" charset="0"/>
                <a:cs typeface="Arial" panose="020B0604020202020204" pitchFamily="34" charset="0"/>
              </a:rPr>
              <a:t>Setting </a:t>
            </a:r>
            <a:r>
              <a:rPr lang="en-US" altLang="en-US" b="1" dirty="0" smtClean="0">
                <a:latin typeface="Arial" panose="020B0604020202020204" pitchFamily="34" charset="0"/>
                <a:cs typeface="Arial" panose="020B0604020202020204" pitchFamily="34" charset="0"/>
              </a:rPr>
              <a:t>Priorities </a:t>
            </a:r>
            <a:r>
              <a:rPr lang="en-US" altLang="en-US" dirty="0" smtClean="0">
                <a:latin typeface="Arial" panose="020B0604020202020204" pitchFamily="34" charset="0"/>
                <a:cs typeface="Arial" panose="020B0604020202020204" pitchFamily="34" charset="0"/>
              </a:rPr>
              <a:t>involves determining </a:t>
            </a:r>
            <a:r>
              <a:rPr lang="en-US" altLang="en-US" dirty="0">
                <a:latin typeface="Arial" panose="020B0604020202020204" pitchFamily="34" charset="0"/>
                <a:cs typeface="Arial" panose="020B0604020202020204" pitchFamily="34" charset="0"/>
              </a:rPr>
              <a:t>problems that require immediate action, life threatening or vital for survival to the next step of need</a:t>
            </a:r>
          </a:p>
          <a:p>
            <a:pPr marL="280988" indent="-280988"/>
            <a:r>
              <a:rPr lang="en-US" altLang="en-US" dirty="0" smtClean="0">
                <a:latin typeface="Arial" panose="020B0604020202020204" pitchFamily="34" charset="0"/>
                <a:cs typeface="Arial" panose="020B0604020202020204" pitchFamily="34" charset="0"/>
              </a:rPr>
              <a:t>Utilizes Maslow’s </a:t>
            </a:r>
            <a:r>
              <a:rPr lang="en-US" altLang="en-US" dirty="0">
                <a:latin typeface="Arial" panose="020B0604020202020204" pitchFamily="34" charset="0"/>
                <a:cs typeface="Arial" panose="020B0604020202020204" pitchFamily="34" charset="0"/>
              </a:rPr>
              <a:t>Hierarchy of Human Needs or activities of </a:t>
            </a:r>
            <a:r>
              <a:rPr lang="en-US" altLang="en-US" dirty="0" smtClean="0">
                <a:latin typeface="Arial" panose="020B0604020202020204" pitchFamily="34" charset="0"/>
                <a:cs typeface="Arial" panose="020B0604020202020204" pitchFamily="34" charset="0"/>
              </a:rPr>
              <a:t>living (</a:t>
            </a:r>
            <a:r>
              <a:rPr lang="en-US" altLang="en-US" dirty="0" err="1" smtClean="0">
                <a:latin typeface="Arial" panose="020B0604020202020204" pitchFamily="34" charset="0"/>
                <a:cs typeface="Arial" panose="020B0604020202020204" pitchFamily="34" charset="0"/>
              </a:rPr>
              <a:t>Als</a:t>
            </a:r>
            <a:r>
              <a:rPr lang="en-US" altLang="en-US" dirty="0" smtClean="0">
                <a:latin typeface="Arial" panose="020B0604020202020204" pitchFamily="34" charset="0"/>
                <a:cs typeface="Arial" panose="020B0604020202020204" pitchFamily="34" charset="0"/>
              </a:rPr>
              <a:t>)</a:t>
            </a:r>
          </a:p>
          <a:p>
            <a:pPr marL="280988" indent="-280988"/>
            <a:r>
              <a:rPr lang="en-US" altLang="en-US" dirty="0">
                <a:latin typeface="Arial" panose="020B0604020202020204" pitchFamily="34" charset="0"/>
                <a:cs typeface="Arial" panose="020B0604020202020204" pitchFamily="34" charset="0"/>
              </a:rPr>
              <a:t>The needs are also hierarchical in terms of activities such as; breathing, warmth, nutrition, elimination, exercise, hygiene, </a:t>
            </a:r>
            <a:r>
              <a:rPr lang="en-US" altLang="en-US" dirty="0" smtClean="0">
                <a:latin typeface="Arial" panose="020B0604020202020204" pitchFamily="34" charset="0"/>
                <a:cs typeface="Arial" panose="020B0604020202020204" pitchFamily="34" charset="0"/>
              </a:rPr>
              <a:t>etc. </a:t>
            </a:r>
            <a:endParaRPr lang="en-US" altLang="en-US" dirty="0">
              <a:latin typeface="Arial" panose="020B0604020202020204" pitchFamily="34" charset="0"/>
              <a:cs typeface="Arial" panose="020B0604020202020204" pitchFamily="34" charset="0"/>
            </a:endParaRPr>
          </a:p>
          <a:p>
            <a:pPr marL="280988" indent="-280988"/>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4506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38200" y="162839"/>
            <a:ext cx="9547974" cy="1527850"/>
          </a:xfrm>
        </p:spPr>
        <p:txBody>
          <a:bodyPr>
            <a:normAutofit/>
          </a:bodyPr>
          <a:lstStyle/>
          <a:p>
            <a:pPr algn="ctr"/>
            <a:r>
              <a:rPr lang="en-US" altLang="en-US" sz="3600" b="1" dirty="0" smtClean="0">
                <a:latin typeface="Arial" panose="020B0604020202020204" pitchFamily="34" charset="0"/>
                <a:cs typeface="Arial" panose="020B0604020202020204" pitchFamily="34" charset="0"/>
              </a:rPr>
              <a:t>Planning……. </a:t>
            </a:r>
            <a:br>
              <a:rPr lang="en-US" altLang="en-US" sz="3600" b="1" dirty="0" smtClean="0">
                <a:latin typeface="Arial" panose="020B0604020202020204" pitchFamily="34" charset="0"/>
                <a:cs typeface="Arial" panose="020B0604020202020204" pitchFamily="34" charset="0"/>
              </a:rPr>
            </a:br>
            <a:r>
              <a:rPr lang="en-US" altLang="en-US" sz="3600" b="1" i="1" dirty="0" smtClean="0">
                <a:latin typeface="Arial" panose="020B0604020202020204" pitchFamily="34" charset="0"/>
                <a:cs typeface="Arial" panose="020B0604020202020204" pitchFamily="34" charset="0"/>
              </a:rPr>
              <a:t>General Guidelines for Setting Priorities</a:t>
            </a:r>
          </a:p>
        </p:txBody>
      </p:sp>
      <p:sp>
        <p:nvSpPr>
          <p:cNvPr id="37891" name="Rectangle 3"/>
          <p:cNvSpPr>
            <a:spLocks noGrp="1" noChangeArrowheads="1"/>
          </p:cNvSpPr>
          <p:nvPr>
            <p:ph idx="1"/>
          </p:nvPr>
        </p:nvSpPr>
        <p:spPr>
          <a:xfrm>
            <a:off x="838200" y="1778696"/>
            <a:ext cx="10515600" cy="4435845"/>
          </a:xfrm>
        </p:spPr>
        <p:txBody>
          <a:bodyPr>
            <a:normAutofit/>
          </a:bodyPr>
          <a:lstStyle/>
          <a:p>
            <a:pPr marL="400050" lvl="1" indent="0">
              <a:lnSpc>
                <a:spcPct val="90000"/>
              </a:lnSpc>
              <a:buNone/>
            </a:pPr>
            <a:r>
              <a:rPr lang="en-US" altLang="en-US" sz="3200" b="1" dirty="0" smtClean="0">
                <a:latin typeface="Arial" panose="020B0604020202020204" pitchFamily="34" charset="0"/>
                <a:cs typeface="Arial" panose="020B0604020202020204" pitchFamily="34" charset="0"/>
              </a:rPr>
              <a:t>Take care of;</a:t>
            </a:r>
          </a:p>
          <a:p>
            <a:pPr marL="1009650" lvl="1" indent="-609600">
              <a:lnSpc>
                <a:spcPct val="90000"/>
              </a:lnSpc>
              <a:buFont typeface="Wingdings" panose="05000000000000000000" pitchFamily="2" charset="2"/>
              <a:buAutoNum type="arabicPeriod"/>
            </a:pPr>
            <a:r>
              <a:rPr lang="en-US" altLang="en-US" sz="3200" dirty="0" smtClean="0">
                <a:latin typeface="Arial" panose="020B0604020202020204" pitchFamily="34" charset="0"/>
                <a:cs typeface="Arial" panose="020B0604020202020204" pitchFamily="34" charset="0"/>
              </a:rPr>
              <a:t> immediate life-threatening issues.</a:t>
            </a:r>
          </a:p>
          <a:p>
            <a:pPr marL="1009650" lvl="1" indent="-609600">
              <a:lnSpc>
                <a:spcPct val="90000"/>
              </a:lnSpc>
              <a:buFont typeface="Wingdings" panose="05000000000000000000" pitchFamily="2" charset="2"/>
              <a:buAutoNum type="arabicPeriod"/>
            </a:pPr>
            <a:r>
              <a:rPr lang="en-US" altLang="en-US" sz="3200" dirty="0" smtClean="0">
                <a:latin typeface="Arial" panose="020B0604020202020204" pitchFamily="34" charset="0"/>
                <a:cs typeface="Arial" panose="020B0604020202020204" pitchFamily="34" charset="0"/>
              </a:rPr>
              <a:t>Safety issues.</a:t>
            </a:r>
          </a:p>
          <a:p>
            <a:pPr marL="1009650" lvl="1" indent="-609600">
              <a:lnSpc>
                <a:spcPct val="90000"/>
              </a:lnSpc>
              <a:buFont typeface="Wingdings" panose="05000000000000000000" pitchFamily="2" charset="2"/>
              <a:buAutoNum type="arabicPeriod"/>
            </a:pPr>
            <a:r>
              <a:rPr lang="en-US" altLang="en-US" sz="3200" dirty="0" smtClean="0">
                <a:latin typeface="Arial" panose="020B0604020202020204" pitchFamily="34" charset="0"/>
                <a:cs typeface="Arial" panose="020B0604020202020204" pitchFamily="34" charset="0"/>
              </a:rPr>
              <a:t>Patient-identified issues.</a:t>
            </a:r>
          </a:p>
          <a:p>
            <a:pPr marL="1009650" lvl="1" indent="-609600">
              <a:lnSpc>
                <a:spcPct val="90000"/>
              </a:lnSpc>
              <a:buFont typeface="Wingdings" panose="05000000000000000000" pitchFamily="2" charset="2"/>
              <a:buAutoNum type="arabicPeriod"/>
            </a:pPr>
            <a:r>
              <a:rPr lang="en-US" altLang="en-US" sz="3200" dirty="0" smtClean="0">
                <a:latin typeface="Arial" panose="020B0604020202020204" pitchFamily="34" charset="0"/>
                <a:cs typeface="Arial" panose="020B0604020202020204" pitchFamily="34" charset="0"/>
              </a:rPr>
              <a:t>The Nurse-identified priorities based on the overall picture, considering the patient as a whole person; availability of time and resources.</a:t>
            </a:r>
          </a:p>
          <a:p>
            <a:pPr marL="1009650" lvl="1" indent="-609600">
              <a:lnSpc>
                <a:spcPct val="90000"/>
              </a:lnSpc>
              <a:buFont typeface="Wingdings" panose="05000000000000000000" pitchFamily="2" charset="2"/>
              <a:buAutoNum type="arabicPeriod"/>
            </a:pPr>
            <a:r>
              <a:rPr lang="en-US" altLang="en-US" sz="3200" dirty="0" smtClean="0">
                <a:latin typeface="Arial" panose="020B0604020202020204" pitchFamily="34" charset="0"/>
                <a:cs typeface="Arial" panose="020B0604020202020204" pitchFamily="34" charset="0"/>
              </a:rPr>
              <a:t>Speed and accuracy are vital in any settings in order to save life</a:t>
            </a:r>
          </a:p>
        </p:txBody>
      </p:sp>
      <p:pic>
        <p:nvPicPr>
          <p:cNvPr id="81924" name="Picture 4" descr="PE0625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6174" y="162838"/>
            <a:ext cx="1626286" cy="217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8951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left)">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left)">
                                      <p:cBhvr>
                                        <p:cTn id="12" dur="500"/>
                                        <p:tgtEl>
                                          <p:spTgt spid="3789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Effect transition="in" filter="wipe(left)">
                                      <p:cBhvr>
                                        <p:cTn id="15" dur="500"/>
                                        <p:tgtEl>
                                          <p:spTgt spid="3789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7891">
                                            <p:txEl>
                                              <p:pRg st="3" end="3"/>
                                            </p:txEl>
                                          </p:spTgt>
                                        </p:tgtEl>
                                        <p:attrNameLst>
                                          <p:attrName>style.visibility</p:attrName>
                                        </p:attrNameLst>
                                      </p:cBhvr>
                                      <p:to>
                                        <p:strVal val="visible"/>
                                      </p:to>
                                    </p:set>
                                    <p:animEffect transition="in" filter="wipe(left)">
                                      <p:cBhvr>
                                        <p:cTn id="18" dur="500"/>
                                        <p:tgtEl>
                                          <p:spTgt spid="3789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7891">
                                            <p:txEl>
                                              <p:pRg st="4" end="4"/>
                                            </p:txEl>
                                          </p:spTgt>
                                        </p:tgtEl>
                                        <p:attrNameLst>
                                          <p:attrName>style.visibility</p:attrName>
                                        </p:attrNameLst>
                                      </p:cBhvr>
                                      <p:to>
                                        <p:strVal val="visible"/>
                                      </p:to>
                                    </p:set>
                                    <p:animEffect transition="in" filter="wipe(left)">
                                      <p:cBhvr>
                                        <p:cTn id="21" dur="500"/>
                                        <p:tgtEl>
                                          <p:spTgt spid="3789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7891">
                                            <p:txEl>
                                              <p:pRg st="5" end="5"/>
                                            </p:txEl>
                                          </p:spTgt>
                                        </p:tgtEl>
                                        <p:attrNameLst>
                                          <p:attrName>style.visibility</p:attrName>
                                        </p:attrNameLst>
                                      </p:cBhvr>
                                      <p:to>
                                        <p:strVal val="visible"/>
                                      </p:to>
                                    </p:set>
                                    <p:animEffect transition="in" filter="wipe(left)">
                                      <p:cBhvr>
                                        <p:cTn id="24"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5573"/>
            <a:ext cx="10515600" cy="1077238"/>
          </a:xfrm>
        </p:spPr>
        <p:txBody>
          <a:bodyPr>
            <a:normAutofit/>
          </a:bodyPr>
          <a:lstStyle/>
          <a:p>
            <a:r>
              <a:rPr lang="en-US" altLang="en-US" sz="4800" b="1" dirty="0" smtClean="0">
                <a:latin typeface="Arial" panose="020B0604020202020204" pitchFamily="34" charset="0"/>
                <a:cs typeface="Arial" panose="020B0604020202020204" pitchFamily="34" charset="0"/>
              </a:rPr>
              <a:t>Planning….</a:t>
            </a:r>
            <a:endParaRPr lang="en-US" sz="4800" dirty="0"/>
          </a:p>
        </p:txBody>
      </p:sp>
      <p:sp>
        <p:nvSpPr>
          <p:cNvPr id="3" name="Content Placeholder 2"/>
          <p:cNvSpPr>
            <a:spLocks noGrp="1"/>
          </p:cNvSpPr>
          <p:nvPr>
            <p:ph idx="1"/>
          </p:nvPr>
        </p:nvSpPr>
        <p:spPr>
          <a:xfrm>
            <a:off x="838200" y="1553227"/>
            <a:ext cx="10515600" cy="4623736"/>
          </a:xfrm>
        </p:spPr>
        <p:txBody>
          <a:bodyPr>
            <a:normAutofit lnSpcReduction="10000"/>
          </a:bodyPr>
          <a:lstStyle/>
          <a:p>
            <a:pPr marL="0" indent="0">
              <a:buNone/>
            </a:pPr>
            <a:r>
              <a:rPr lang="en-US" altLang="en-US" b="1" dirty="0" smtClean="0">
                <a:latin typeface="Arial" panose="020B0604020202020204" pitchFamily="34" charset="0"/>
                <a:cs typeface="Arial" panose="020B0604020202020204" pitchFamily="34" charset="0"/>
              </a:rPr>
              <a:t>For example</a:t>
            </a:r>
            <a:r>
              <a:rPr lang="en-US" altLang="en-US" b="1"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a:t>
            </a:r>
          </a:p>
          <a:p>
            <a:pPr marL="280988" indent="-280988"/>
            <a:r>
              <a:rPr lang="en-US" altLang="en-US" dirty="0">
                <a:latin typeface="Arial" panose="020B0604020202020204" pitchFamily="34" charset="0"/>
                <a:cs typeface="Arial" panose="020B0604020202020204" pitchFamily="34" charset="0"/>
              </a:rPr>
              <a:t>A patient who has difficulty in breathing, has nutrition deficiency and cold. </a:t>
            </a:r>
            <a:r>
              <a:rPr lang="en-US" altLang="en-US" b="1" dirty="0">
                <a:latin typeface="Arial" panose="020B0604020202020204" pitchFamily="34" charset="0"/>
                <a:cs typeface="Arial" panose="020B0604020202020204" pitchFamily="34" charset="0"/>
              </a:rPr>
              <a:t>Priority</a:t>
            </a:r>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care is </a:t>
            </a:r>
            <a:r>
              <a:rPr lang="en-US" altLang="en-US" dirty="0">
                <a:latin typeface="Arial" panose="020B0604020202020204" pitchFamily="34" charset="0"/>
                <a:cs typeface="Arial" panose="020B0604020202020204" pitchFamily="34" charset="0"/>
              </a:rPr>
              <a:t>to </a:t>
            </a:r>
            <a:r>
              <a:rPr lang="en-US" altLang="en-US" i="1" dirty="0">
                <a:latin typeface="Arial" panose="020B0604020202020204" pitchFamily="34" charset="0"/>
                <a:cs typeface="Arial" panose="020B0604020202020204" pitchFamily="34" charset="0"/>
              </a:rPr>
              <a:t>establish efficient breathing</a:t>
            </a:r>
            <a:r>
              <a:rPr lang="en-US" altLang="en-US" dirty="0">
                <a:latin typeface="Arial" panose="020B0604020202020204" pitchFamily="34" charset="0"/>
                <a:cs typeface="Arial" panose="020B0604020202020204" pitchFamily="34" charset="0"/>
              </a:rPr>
              <a:t>, keep warm and give nutritious fluid or dextrose fluid to boost blood glucose levels</a:t>
            </a:r>
          </a:p>
          <a:p>
            <a:r>
              <a:rPr lang="en-US" altLang="en-US" dirty="0" smtClean="0">
                <a:latin typeface="Arial" panose="020B0604020202020204" pitchFamily="34" charset="0"/>
                <a:cs typeface="Arial" panose="020B0604020202020204" pitchFamily="34" charset="0"/>
              </a:rPr>
              <a:t>The </a:t>
            </a:r>
            <a:r>
              <a:rPr lang="en-US" altLang="en-US" dirty="0">
                <a:latin typeface="Arial" panose="020B0604020202020204" pitchFamily="34" charset="0"/>
                <a:cs typeface="Arial" panose="020B0604020202020204" pitchFamily="34" charset="0"/>
              </a:rPr>
              <a:t>nurse consults with the </a:t>
            </a:r>
            <a:r>
              <a:rPr lang="en-US" altLang="en-US" dirty="0" smtClean="0">
                <a:latin typeface="Arial" panose="020B0604020202020204" pitchFamily="34" charset="0"/>
                <a:cs typeface="Arial" panose="020B0604020202020204" pitchFamily="34" charset="0"/>
              </a:rPr>
              <a:t>patient while </a:t>
            </a:r>
            <a:r>
              <a:rPr lang="en-US" altLang="en-US" dirty="0">
                <a:latin typeface="Arial" panose="020B0604020202020204" pitchFamily="34" charset="0"/>
                <a:cs typeface="Arial" panose="020B0604020202020204" pitchFamily="34" charset="0"/>
              </a:rPr>
              <a:t>developing and revising the plan.</a:t>
            </a:r>
          </a:p>
          <a:p>
            <a:pPr lvl="0"/>
            <a:r>
              <a:rPr lang="en-GB" altLang="en-US" dirty="0">
                <a:latin typeface="Arial" panose="020B0604020202020204" pitchFamily="34" charset="0"/>
                <a:cs typeface="Arial" panose="020B0604020202020204" pitchFamily="34" charset="0"/>
              </a:rPr>
              <a:t>The planning stage is where </a:t>
            </a:r>
            <a:r>
              <a:rPr lang="en-GB" altLang="en-US" dirty="0" smtClean="0">
                <a:latin typeface="Arial" panose="020B0604020202020204" pitchFamily="34" charset="0"/>
                <a:cs typeface="Arial" panose="020B0604020202020204" pitchFamily="34" charset="0"/>
              </a:rPr>
              <a:t>goals/ care </a:t>
            </a:r>
            <a:r>
              <a:rPr lang="en-GB" altLang="en-US" dirty="0">
                <a:latin typeface="Arial" panose="020B0604020202020204" pitchFamily="34" charset="0"/>
                <a:cs typeface="Arial" panose="020B0604020202020204" pitchFamily="34" charset="0"/>
              </a:rPr>
              <a:t>outcomes are formulated that directly impact patient care based on the PES  guidelines. </a:t>
            </a:r>
          </a:p>
          <a:p>
            <a:pPr lvl="0"/>
            <a:r>
              <a:rPr lang="en-GB" altLang="en-US" dirty="0">
                <a:latin typeface="Arial" panose="020B0604020202020204" pitchFamily="34" charset="0"/>
                <a:cs typeface="Arial" panose="020B0604020202020204" pitchFamily="34" charset="0"/>
              </a:rPr>
              <a:t>Setting specific goals  assist in ensuring a positive outcome. </a:t>
            </a:r>
          </a:p>
          <a:p>
            <a:pPr marL="0" indent="0">
              <a:buNone/>
            </a:pPr>
            <a:endParaRPr lang="en-US" alt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711329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838200" y="200416"/>
            <a:ext cx="10515600" cy="1215025"/>
          </a:xfrm>
        </p:spPr>
        <p:txBody>
          <a:bodyPr>
            <a:noAutofit/>
          </a:bodyPr>
          <a:lstStyle/>
          <a:p>
            <a:r>
              <a:rPr lang="en-US" altLang="en-US" sz="4800" b="1" dirty="0" smtClean="0">
                <a:latin typeface="Arial" panose="020B0604020202020204" pitchFamily="34" charset="0"/>
                <a:cs typeface="Arial" panose="020B0604020202020204" pitchFamily="34" charset="0"/>
              </a:rPr>
              <a:t/>
            </a:r>
            <a:br>
              <a:rPr lang="en-US" altLang="en-US" sz="4800" b="1" dirty="0" smtClean="0">
                <a:latin typeface="Arial" panose="020B0604020202020204" pitchFamily="34" charset="0"/>
                <a:cs typeface="Arial" panose="020B0604020202020204" pitchFamily="34" charset="0"/>
              </a:rPr>
            </a:br>
            <a:r>
              <a:rPr lang="en-US" altLang="en-US" sz="4800" b="1" dirty="0" smtClean="0">
                <a:latin typeface="Arial" panose="020B0604020202020204" pitchFamily="34" charset="0"/>
                <a:cs typeface="Arial" panose="020B0604020202020204" pitchFamily="34" charset="0"/>
              </a:rPr>
              <a:t>Planning </a:t>
            </a:r>
            <a:r>
              <a:rPr lang="en-US" sz="4800" b="1" dirty="0" smtClean="0">
                <a:latin typeface="Arial" panose="020B0604020202020204" pitchFamily="34" charset="0"/>
                <a:cs typeface="Arial" panose="020B0604020202020204" pitchFamily="34" charset="0"/>
              </a:rPr>
              <a:t>goals </a:t>
            </a:r>
            <a:r>
              <a:rPr lang="en-US" sz="4800" b="1" dirty="0">
                <a:latin typeface="Arial" panose="020B0604020202020204" pitchFamily="34" charset="0"/>
                <a:cs typeface="Arial" panose="020B0604020202020204" pitchFamily="34" charset="0"/>
              </a:rPr>
              <a:t>(outcomes) of care</a:t>
            </a:r>
            <a:br>
              <a:rPr lang="en-US" sz="4800" b="1" dirty="0">
                <a:latin typeface="Arial" panose="020B0604020202020204" pitchFamily="34" charset="0"/>
                <a:cs typeface="Arial" panose="020B0604020202020204" pitchFamily="34" charset="0"/>
              </a:rPr>
            </a:br>
            <a:endParaRPr lang="en-US" altLang="en-US" sz="4800" b="1" dirty="0" smtClean="0">
              <a:latin typeface="Arial" panose="020B0604020202020204" pitchFamily="34" charset="0"/>
              <a:cs typeface="Arial" panose="020B0604020202020204" pitchFamily="34" charset="0"/>
            </a:endParaRPr>
          </a:p>
        </p:txBody>
      </p:sp>
      <p:sp>
        <p:nvSpPr>
          <p:cNvPr id="73731" name="Rectangle 3"/>
          <p:cNvSpPr>
            <a:spLocks noGrp="1" noChangeArrowheads="1"/>
          </p:cNvSpPr>
          <p:nvPr>
            <p:ph idx="1"/>
          </p:nvPr>
        </p:nvSpPr>
        <p:spPr>
          <a:xfrm>
            <a:off x="838200" y="1653436"/>
            <a:ext cx="10515600" cy="4523527"/>
          </a:xfrm>
        </p:spPr>
        <p:txBody>
          <a:bodyPr>
            <a:normAutofit fontScale="92500"/>
          </a:bodyPr>
          <a:lstStyle/>
          <a:p>
            <a:r>
              <a:rPr lang="en-US" sz="3600" dirty="0" smtClean="0">
                <a:latin typeface="Arial" panose="020B0604020202020204" pitchFamily="34" charset="0"/>
                <a:cs typeface="Arial" panose="020B0604020202020204" pitchFamily="34" charset="0"/>
              </a:rPr>
              <a:t>This is based </a:t>
            </a:r>
            <a:r>
              <a:rPr lang="en-US" sz="3600" dirty="0">
                <a:latin typeface="Arial" panose="020B0604020202020204" pitchFamily="34" charset="0"/>
                <a:cs typeface="Arial" panose="020B0604020202020204" pitchFamily="34" charset="0"/>
              </a:rPr>
              <a:t>on the assessment and diagnosis, the nurse sets measurable and achievable short- and long-range goals for </a:t>
            </a:r>
            <a:r>
              <a:rPr lang="en-US" sz="3600" dirty="0" smtClean="0">
                <a:latin typeface="Arial" panose="020B0604020202020204" pitchFamily="34" charset="0"/>
                <a:cs typeface="Arial" panose="020B0604020202020204" pitchFamily="34" charset="0"/>
              </a:rPr>
              <a:t>the patient’s care </a:t>
            </a:r>
            <a:endParaRPr lang="en-US" sz="3600" dirty="0">
              <a:latin typeface="Arial" panose="020B0604020202020204" pitchFamily="34" charset="0"/>
              <a:cs typeface="Arial" panose="020B0604020202020204" pitchFamily="34" charset="0"/>
            </a:endParaRPr>
          </a:p>
          <a:p>
            <a:r>
              <a:rPr lang="en-US" altLang="en-US" sz="3600" dirty="0" smtClean="0">
                <a:latin typeface="Arial" panose="020B0604020202020204" pitchFamily="34" charset="0"/>
                <a:cs typeface="Arial" panose="020B0604020202020204" pitchFamily="34" charset="0"/>
              </a:rPr>
              <a:t>Established goals for care to be achieved, are often referred to as desired/expected outcomes, (since care is a practical situation). Soon after this planning how the goals are to be achieved is done, </a:t>
            </a:r>
            <a:r>
              <a:rPr lang="en-US" altLang="en-US" sz="3600" dirty="0" err="1" smtClean="0">
                <a:latin typeface="Arial" panose="020B0604020202020204" pitchFamily="34" charset="0"/>
                <a:cs typeface="Arial" panose="020B0604020202020204" pitchFamily="34" charset="0"/>
              </a:rPr>
              <a:t>i.e</a:t>
            </a:r>
            <a:r>
              <a:rPr lang="en-US" altLang="en-US" sz="3600" dirty="0" smtClean="0">
                <a:latin typeface="Arial" panose="020B0604020202020204" pitchFamily="34" charset="0"/>
                <a:cs typeface="Arial" panose="020B0604020202020204" pitchFamily="34" charset="0"/>
              </a:rPr>
              <a:t>, plan for care interventions after which the nurse takes action or implements </a:t>
            </a:r>
            <a:r>
              <a:rPr lang="en-US" altLang="en-US" sz="3600" dirty="0">
                <a:latin typeface="Arial" panose="020B0604020202020204" pitchFamily="34" charset="0"/>
                <a:cs typeface="Arial" panose="020B0604020202020204" pitchFamily="34" charset="0"/>
              </a:rPr>
              <a:t>the </a:t>
            </a:r>
            <a:r>
              <a:rPr lang="en-US" altLang="en-US" sz="3600" dirty="0" smtClean="0">
                <a:latin typeface="Arial" panose="020B0604020202020204" pitchFamily="34" charset="0"/>
                <a:cs typeface="Arial" panose="020B0604020202020204" pitchFamily="34" charset="0"/>
              </a:rPr>
              <a:t>planned care.</a:t>
            </a:r>
          </a:p>
        </p:txBody>
      </p:sp>
    </p:spTree>
    <p:extLst>
      <p:ext uri="{BB962C8B-B14F-4D97-AF65-F5344CB8AC3E}">
        <p14:creationId xmlns:p14="http://schemas.microsoft.com/office/powerpoint/2010/main" val="15500535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302707" y="325678"/>
            <a:ext cx="9745249" cy="1089764"/>
          </a:xfrm>
        </p:spPr>
        <p:txBody>
          <a:bodyPr/>
          <a:lstStyle/>
          <a:p>
            <a:r>
              <a:rPr lang="en-US" altLang="en-US" b="1" dirty="0" smtClean="0">
                <a:latin typeface="Arial" panose="020B0604020202020204" pitchFamily="34" charset="0"/>
                <a:cs typeface="Arial" panose="020B0604020202020204" pitchFamily="34" charset="0"/>
              </a:rPr>
              <a:t>Short-Term Goals</a:t>
            </a:r>
          </a:p>
        </p:txBody>
      </p:sp>
      <p:sp>
        <p:nvSpPr>
          <p:cNvPr id="79875" name="Rectangle 3"/>
          <p:cNvSpPr>
            <a:spLocks noGrp="1" noChangeArrowheads="1"/>
          </p:cNvSpPr>
          <p:nvPr>
            <p:ph idx="1"/>
          </p:nvPr>
        </p:nvSpPr>
        <p:spPr>
          <a:xfrm>
            <a:off x="1302707" y="1590805"/>
            <a:ext cx="9532308" cy="4586158"/>
          </a:xfrm>
        </p:spPr>
        <p:txBody>
          <a:bodyPr>
            <a:normAutofit/>
          </a:bodyPr>
          <a:lstStyle/>
          <a:p>
            <a:pPr marL="280988" indent="-280988"/>
            <a:r>
              <a:rPr lang="en-US" altLang="en-US" b="1" dirty="0" smtClean="0">
                <a:latin typeface="Arial" panose="020B0604020202020204" pitchFamily="34" charset="0"/>
                <a:cs typeface="Arial" panose="020B0604020202020204" pitchFamily="34" charset="0"/>
              </a:rPr>
              <a:t>Short-term goals </a:t>
            </a:r>
            <a:r>
              <a:rPr lang="en-US" altLang="en-US" dirty="0" smtClean="0">
                <a:latin typeface="Arial" panose="020B0604020202020204" pitchFamily="34" charset="0"/>
                <a:cs typeface="Arial" panose="020B0604020202020204" pitchFamily="34" charset="0"/>
              </a:rPr>
              <a:t>also include immediate or urgent especially when breathing is </a:t>
            </a:r>
            <a:r>
              <a:rPr lang="en-US" altLang="en-US" dirty="0" err="1" smtClean="0">
                <a:latin typeface="Arial" panose="020B0604020202020204" pitchFamily="34" charset="0"/>
                <a:cs typeface="Arial" panose="020B0604020202020204" pitchFamily="34" charset="0"/>
              </a:rPr>
              <a:t>impared</a:t>
            </a:r>
            <a:r>
              <a:rPr lang="en-US" altLang="en-US" dirty="0" smtClean="0">
                <a:latin typeface="Arial" panose="020B0604020202020204" pitchFamily="34" charset="0"/>
                <a:cs typeface="Arial" panose="020B0604020202020204" pitchFamily="34" charset="0"/>
              </a:rPr>
              <a:t>, results should be achieved within 5mins. Timing depends on the type of desired outcomes achievable in </a:t>
            </a:r>
            <a:r>
              <a:rPr lang="en-US" altLang="en-US" dirty="0" err="1" smtClean="0">
                <a:latin typeface="Arial" panose="020B0604020202020204" pitchFamily="34" charset="0"/>
                <a:cs typeface="Arial" panose="020B0604020202020204" pitchFamily="34" charset="0"/>
              </a:rPr>
              <a:t>mins</a:t>
            </a:r>
            <a:r>
              <a:rPr lang="en-US" altLang="en-US" dirty="0" smtClean="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hrs,days</a:t>
            </a:r>
            <a:r>
              <a:rPr lang="en-US" altLang="en-US" dirty="0" smtClean="0">
                <a:latin typeface="Arial" panose="020B0604020202020204" pitchFamily="34" charset="0"/>
                <a:cs typeface="Arial" panose="020B0604020202020204" pitchFamily="34" charset="0"/>
              </a:rPr>
              <a:t> or a week </a:t>
            </a:r>
          </a:p>
          <a:p>
            <a:pPr marL="280988" indent="-280988"/>
            <a:r>
              <a:rPr lang="en-US" altLang="en-US" b="1" dirty="0" smtClean="0">
                <a:latin typeface="Arial" panose="020B0604020202020204" pitchFamily="34" charset="0"/>
                <a:cs typeface="Arial" panose="020B0604020202020204" pitchFamily="34" charset="0"/>
              </a:rPr>
              <a:t>Long-Term </a:t>
            </a:r>
            <a:r>
              <a:rPr lang="en-US" altLang="en-US" b="1" dirty="0">
                <a:latin typeface="Arial" panose="020B0604020202020204" pitchFamily="34" charset="0"/>
                <a:cs typeface="Arial" panose="020B0604020202020204" pitchFamily="34" charset="0"/>
              </a:rPr>
              <a:t>Goals</a:t>
            </a:r>
            <a:endParaRPr lang="en-US" altLang="en-US" dirty="0">
              <a:latin typeface="Arial" panose="020B0604020202020204" pitchFamily="34" charset="0"/>
              <a:cs typeface="Arial" panose="020B0604020202020204" pitchFamily="34" charset="0"/>
            </a:endParaRPr>
          </a:p>
          <a:p>
            <a:pPr marL="280988" indent="-280988"/>
            <a:r>
              <a:rPr lang="en-US" altLang="en-US" dirty="0">
                <a:latin typeface="Arial" panose="020B0604020202020204" pitchFamily="34" charset="0"/>
                <a:cs typeface="Arial" panose="020B0604020202020204" pitchFamily="34" charset="0"/>
              </a:rPr>
              <a:t>These </a:t>
            </a:r>
            <a:r>
              <a:rPr lang="en-US" altLang="en-US" dirty="0" smtClean="0">
                <a:latin typeface="Arial" panose="020B0604020202020204" pitchFamily="34" charset="0"/>
                <a:cs typeface="Arial" panose="020B0604020202020204" pitchFamily="34" charset="0"/>
              </a:rPr>
              <a:t>are desirable </a:t>
            </a:r>
            <a:r>
              <a:rPr lang="en-US" altLang="en-US" dirty="0">
                <a:latin typeface="Arial" panose="020B0604020202020204" pitchFamily="34" charset="0"/>
                <a:cs typeface="Arial" panose="020B0604020202020204" pitchFamily="34" charset="0"/>
              </a:rPr>
              <a:t>outcomes that take weeks or months to accomplish for </a:t>
            </a:r>
            <a:r>
              <a:rPr lang="en-US" altLang="en-US" dirty="0" smtClean="0">
                <a:latin typeface="Arial" panose="020B0604020202020204" pitchFamily="34" charset="0"/>
                <a:cs typeface="Arial" panose="020B0604020202020204" pitchFamily="34" charset="0"/>
              </a:rPr>
              <a:t>patients/clients </a:t>
            </a:r>
            <a:r>
              <a:rPr lang="en-US" altLang="en-US" dirty="0">
                <a:latin typeface="Arial" panose="020B0604020202020204" pitchFamily="34" charset="0"/>
                <a:cs typeface="Arial" panose="020B0604020202020204" pitchFamily="34" charset="0"/>
              </a:rPr>
              <a:t>with chronic health </a:t>
            </a:r>
            <a:r>
              <a:rPr lang="en-US" altLang="en-US" dirty="0" smtClean="0">
                <a:latin typeface="Arial" panose="020B0604020202020204" pitchFamily="34" charset="0"/>
                <a:cs typeface="Arial" panose="020B0604020202020204" pitchFamily="34" charset="0"/>
              </a:rPr>
              <a:t>problems</a:t>
            </a:r>
          </a:p>
          <a:p>
            <a:pPr marL="280988" indent="-280988"/>
            <a:r>
              <a:rPr lang="en-US" altLang="en-US" dirty="0" smtClean="0">
                <a:latin typeface="Arial" panose="020B0604020202020204" pitchFamily="34" charset="0"/>
                <a:cs typeface="Arial" panose="020B0604020202020204" pitchFamily="34" charset="0"/>
              </a:rPr>
              <a:t>Both short and long term goals are developed </a:t>
            </a:r>
            <a:r>
              <a:rPr lang="en-US" altLang="en-US" dirty="0">
                <a:latin typeface="Arial" panose="020B0604020202020204" pitchFamily="34" charset="0"/>
                <a:cs typeface="Arial" panose="020B0604020202020204" pitchFamily="34" charset="0"/>
              </a:rPr>
              <a:t>from the </a:t>
            </a:r>
            <a:r>
              <a:rPr lang="en-US" altLang="en-US" i="1" dirty="0">
                <a:latin typeface="Arial" panose="020B0604020202020204" pitchFamily="34" charset="0"/>
                <a:cs typeface="Arial" panose="020B0604020202020204" pitchFamily="34" charset="0"/>
              </a:rPr>
              <a:t>problem portion of the nursing diagnosis </a:t>
            </a:r>
            <a:r>
              <a:rPr lang="en-US" altLang="en-US" dirty="0">
                <a:latin typeface="Arial" panose="020B0604020202020204" pitchFamily="34" charset="0"/>
                <a:cs typeface="Arial" panose="020B0604020202020204" pitchFamily="34" charset="0"/>
              </a:rPr>
              <a:t>statement.</a:t>
            </a:r>
          </a:p>
          <a:p>
            <a:pPr marL="280988" indent="-280988"/>
            <a:endParaRPr lang="en-US" altLang="en-US" dirty="0">
              <a:latin typeface="Arial" panose="020B0604020202020204" pitchFamily="34" charset="0"/>
              <a:cs typeface="Arial" panose="020B0604020202020204" pitchFamily="34" charset="0"/>
            </a:endParaRPr>
          </a:p>
          <a:p>
            <a:pPr marL="280988" indent="-280988"/>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733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838200" y="365126"/>
            <a:ext cx="10515600" cy="1100420"/>
          </a:xfrm>
        </p:spPr>
        <p:txBody>
          <a:bodyPr/>
          <a:lstStyle/>
          <a:p>
            <a:pPr eaLnBrk="1" hangingPunct="1"/>
            <a:r>
              <a:rPr lang="en-GB" altLang="en-US" b="1" dirty="0" smtClean="0">
                <a:latin typeface="Arial" panose="020B0604020202020204" pitchFamily="34" charset="0"/>
                <a:cs typeface="Arial" panose="020B0604020202020204" pitchFamily="34" charset="0"/>
              </a:rPr>
              <a:t>Planning Care outcomes</a:t>
            </a:r>
          </a:p>
        </p:txBody>
      </p:sp>
      <p:sp>
        <p:nvSpPr>
          <p:cNvPr id="77827" name="Content Placeholder 2"/>
          <p:cNvSpPr>
            <a:spLocks noGrp="1"/>
          </p:cNvSpPr>
          <p:nvPr>
            <p:ph idx="1"/>
          </p:nvPr>
        </p:nvSpPr>
        <p:spPr>
          <a:xfrm>
            <a:off x="1014608" y="1600201"/>
            <a:ext cx="9870510" cy="4525963"/>
          </a:xfrm>
        </p:spPr>
        <p:txBody>
          <a:bodyPr>
            <a:normAutofit/>
          </a:bodyPr>
          <a:lstStyle/>
          <a:p>
            <a:pPr marL="0" indent="0" eaLnBrk="1" hangingPunct="1">
              <a:buNone/>
            </a:pPr>
            <a:r>
              <a:rPr lang="en-GB" altLang="en-US" sz="3200" b="1" dirty="0" smtClean="0">
                <a:latin typeface="Arial" panose="020B0604020202020204" pitchFamily="34" charset="0"/>
                <a:cs typeface="Arial" panose="020B0604020202020204" pitchFamily="34" charset="0"/>
              </a:rPr>
              <a:t>Goals/Outcomes should be;</a:t>
            </a:r>
          </a:p>
          <a:p>
            <a:r>
              <a:rPr lang="en-GB" altLang="en-US" b="1" dirty="0" smtClean="0">
                <a:latin typeface="Arial" panose="020B0604020202020204" pitchFamily="34" charset="0"/>
                <a:cs typeface="Arial" panose="020B0604020202020204" pitchFamily="34" charset="0"/>
              </a:rPr>
              <a:t>Specific</a:t>
            </a:r>
            <a:r>
              <a:rPr lang="en-GB" altLang="en-US" dirty="0" smtClean="0">
                <a:latin typeface="Arial" panose="020B0604020202020204" pitchFamily="34" charset="0"/>
                <a:cs typeface="Arial" panose="020B0604020202020204" pitchFamily="34" charset="0"/>
              </a:rPr>
              <a:t>-that is, </a:t>
            </a:r>
            <a:r>
              <a:rPr lang="en-US" altLang="en-US" b="1" dirty="0" smtClean="0">
                <a:latin typeface="Arial" panose="020B0604020202020204" pitchFamily="34" charset="0"/>
                <a:cs typeface="Arial" panose="020B0604020202020204" pitchFamily="34" charset="0"/>
              </a:rPr>
              <a:t>Client-centered</a:t>
            </a:r>
            <a:r>
              <a:rPr lang="en-US" altLang="en-US" dirty="0" smtClean="0">
                <a:latin typeface="Arial" panose="020B0604020202020204" pitchFamily="34" charset="0"/>
                <a:cs typeface="Arial" panose="020B0604020202020204" pitchFamily="34" charset="0"/>
              </a:rPr>
              <a:t> or specific </a:t>
            </a:r>
            <a:r>
              <a:rPr lang="en-US" altLang="en-US" dirty="0">
                <a:latin typeface="Arial" panose="020B0604020202020204" pitchFamily="34" charset="0"/>
                <a:cs typeface="Arial" panose="020B0604020202020204" pitchFamily="34" charset="0"/>
              </a:rPr>
              <a:t>to the client or specific </a:t>
            </a:r>
            <a:r>
              <a:rPr lang="en-US" altLang="en-US" dirty="0" smtClean="0">
                <a:latin typeface="Arial" panose="020B0604020202020204" pitchFamily="34" charset="0"/>
                <a:cs typeface="Arial" panose="020B0604020202020204" pitchFamily="34" charset="0"/>
              </a:rPr>
              <a:t>problem whereby you focus on</a:t>
            </a:r>
            <a:r>
              <a:rPr lang="en-GB" altLang="en-US" dirty="0" smtClean="0">
                <a:latin typeface="Arial" panose="020B0604020202020204" pitchFamily="34" charset="0"/>
                <a:cs typeface="Arial" panose="020B0604020202020204" pitchFamily="34" charset="0"/>
              </a:rPr>
              <a:t> one problem at a time </a:t>
            </a:r>
            <a:r>
              <a:rPr lang="en-GB" altLang="en-US" dirty="0" err="1" smtClean="0">
                <a:latin typeface="Arial" panose="020B0604020202020204" pitchFamily="34" charset="0"/>
                <a:cs typeface="Arial" panose="020B0604020202020204" pitchFamily="34" charset="0"/>
              </a:rPr>
              <a:t>e.g</a:t>
            </a:r>
            <a:r>
              <a:rPr lang="en-GB" altLang="en-US" dirty="0" smtClean="0">
                <a:latin typeface="Arial" panose="020B0604020202020204" pitchFamily="34" charset="0"/>
                <a:cs typeface="Arial" panose="020B0604020202020204" pitchFamily="34" charset="0"/>
              </a:rPr>
              <a:t>, </a:t>
            </a:r>
            <a:r>
              <a:rPr lang="en-GB" altLang="en-US" i="1" dirty="0" smtClean="0">
                <a:latin typeface="Arial" panose="020B0604020202020204" pitchFamily="34" charset="0"/>
                <a:cs typeface="Arial" panose="020B0604020202020204" pitchFamily="34" charset="0"/>
              </a:rPr>
              <a:t>ineffective breathing</a:t>
            </a:r>
          </a:p>
          <a:p>
            <a:r>
              <a:rPr lang="en-US" altLang="en-US" b="1" dirty="0" smtClean="0">
                <a:latin typeface="Arial" panose="020B0604020202020204" pitchFamily="34" charset="0"/>
                <a:cs typeface="Arial" panose="020B0604020202020204" pitchFamily="34" charset="0"/>
              </a:rPr>
              <a:t>Measurable</a:t>
            </a:r>
            <a:r>
              <a:rPr lang="en-US" altLang="en-US" dirty="0" smtClean="0">
                <a:latin typeface="Arial" panose="020B0604020202020204" pitchFamily="34" charset="0"/>
                <a:cs typeface="Arial" panose="020B0604020202020204" pitchFamily="34" charset="0"/>
              </a:rPr>
              <a:t>-based </a:t>
            </a:r>
            <a:r>
              <a:rPr lang="en-US" altLang="en-US" dirty="0">
                <a:latin typeface="Arial" panose="020B0604020202020204" pitchFamily="34" charset="0"/>
                <a:cs typeface="Arial" panose="020B0604020202020204" pitchFamily="34" charset="0"/>
              </a:rPr>
              <a:t>on measurable </a:t>
            </a:r>
            <a:r>
              <a:rPr lang="en-US" altLang="en-US" i="1" dirty="0">
                <a:latin typeface="Arial" panose="020B0604020202020204" pitchFamily="34" charset="0"/>
                <a:cs typeface="Arial" panose="020B0604020202020204" pitchFamily="34" charset="0"/>
              </a:rPr>
              <a:t>normal </a:t>
            </a:r>
            <a:r>
              <a:rPr lang="en-US" altLang="en-US" i="1" dirty="0" smtClean="0">
                <a:latin typeface="Arial" panose="020B0604020202020204" pitchFamily="34" charset="0"/>
                <a:cs typeface="Arial" panose="020B0604020202020204" pitchFamily="34" charset="0"/>
              </a:rPr>
              <a:t>ranges such as</a:t>
            </a:r>
            <a:endParaRPr lang="en-US" altLang="en-US" i="1" dirty="0">
              <a:latin typeface="Arial" panose="020B0604020202020204" pitchFamily="34" charset="0"/>
              <a:cs typeface="Arial" panose="020B0604020202020204" pitchFamily="34" charset="0"/>
            </a:endParaRPr>
          </a:p>
          <a:p>
            <a:pPr marL="0" indent="0" eaLnBrk="1" hangingPunct="1">
              <a:buNone/>
            </a:pPr>
            <a:r>
              <a:rPr lang="en-GB" altLang="en-US" dirty="0">
                <a:latin typeface="Arial" panose="020B0604020202020204" pitchFamily="34" charset="0"/>
                <a:cs typeface="Arial" panose="020B0604020202020204" pitchFamily="34" charset="0"/>
              </a:rPr>
              <a:t> </a:t>
            </a:r>
            <a:r>
              <a:rPr lang="en-GB" altLang="en-US" dirty="0" smtClean="0">
                <a:latin typeface="Arial" panose="020B0604020202020204" pitchFamily="34" charset="0"/>
                <a:cs typeface="Arial" panose="020B0604020202020204" pitchFamily="34" charset="0"/>
              </a:rPr>
              <a:t> respirations </a:t>
            </a:r>
            <a:r>
              <a:rPr lang="en-GB" altLang="en-US" i="1" dirty="0" smtClean="0">
                <a:latin typeface="Arial" panose="020B0604020202020204" pitchFamily="34" charset="0"/>
                <a:cs typeface="Arial" panose="020B0604020202020204" pitchFamily="34" charset="0"/>
              </a:rPr>
              <a:t>18-22 breaths per min. (normal for an adult)</a:t>
            </a:r>
          </a:p>
          <a:p>
            <a:pPr eaLnBrk="1" hangingPunct="1"/>
            <a:r>
              <a:rPr lang="en-GB" altLang="en-US" b="1" dirty="0" smtClean="0">
                <a:latin typeface="Arial" panose="020B0604020202020204" pitchFamily="34" charset="0"/>
                <a:cs typeface="Arial" panose="020B0604020202020204" pitchFamily="34" charset="0"/>
              </a:rPr>
              <a:t>Attainable/ achievable </a:t>
            </a:r>
            <a:r>
              <a:rPr lang="en-GB" altLang="en-US" dirty="0" smtClean="0">
                <a:latin typeface="Arial" panose="020B0604020202020204" pitchFamily="34" charset="0"/>
                <a:cs typeface="Arial" panose="020B0604020202020204" pitchFamily="34" charset="0"/>
              </a:rPr>
              <a:t>or Action-Oriented- </a:t>
            </a:r>
            <a:r>
              <a:rPr lang="en-GB" altLang="en-US" i="1" dirty="0" smtClean="0">
                <a:latin typeface="Arial" panose="020B0604020202020204" pitchFamily="34" charset="0"/>
                <a:cs typeface="Arial" panose="020B0604020202020204" pitchFamily="34" charset="0"/>
              </a:rPr>
              <a:t>workable to obtain successful results or the expected outcomes.</a:t>
            </a:r>
          </a:p>
        </p:txBody>
      </p:sp>
    </p:spTree>
    <p:extLst>
      <p:ext uri="{BB962C8B-B14F-4D97-AF65-F5344CB8AC3E}">
        <p14:creationId xmlns:p14="http://schemas.microsoft.com/office/powerpoint/2010/main" val="14185360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189973" y="313151"/>
            <a:ext cx="9619989" cy="1102291"/>
          </a:xfrm>
        </p:spPr>
        <p:txBody>
          <a:bodyPr/>
          <a:lstStyle/>
          <a:p>
            <a:r>
              <a:rPr lang="en-GB" altLang="en-US" b="1" dirty="0">
                <a:latin typeface="Arial" panose="020B0604020202020204" pitchFamily="34" charset="0"/>
                <a:cs typeface="Arial" panose="020B0604020202020204" pitchFamily="34" charset="0"/>
              </a:rPr>
              <a:t>Planning Care </a:t>
            </a:r>
            <a:r>
              <a:rPr lang="en-GB" altLang="en-US" b="1" dirty="0" smtClean="0">
                <a:latin typeface="Arial" panose="020B0604020202020204" pitchFamily="34" charset="0"/>
                <a:cs typeface="Arial" panose="020B0604020202020204" pitchFamily="34" charset="0"/>
              </a:rPr>
              <a:t>outcomes……</a:t>
            </a:r>
            <a:endParaRPr lang="en-US" altLang="en-US" b="1" dirty="0" smtClean="0">
              <a:latin typeface="Arial" panose="020B0604020202020204" pitchFamily="34" charset="0"/>
              <a:cs typeface="Arial" panose="020B0604020202020204" pitchFamily="34" charset="0"/>
            </a:endParaRPr>
          </a:p>
        </p:txBody>
      </p:sp>
      <p:sp>
        <p:nvSpPr>
          <p:cNvPr id="80899" name="Rectangle 3"/>
          <p:cNvSpPr>
            <a:spLocks noGrp="1" noChangeArrowheads="1"/>
          </p:cNvSpPr>
          <p:nvPr>
            <p:ph idx="1"/>
          </p:nvPr>
        </p:nvSpPr>
        <p:spPr>
          <a:xfrm>
            <a:off x="838200" y="1716066"/>
            <a:ext cx="10515600" cy="4460897"/>
          </a:xfrm>
        </p:spPr>
        <p:txBody>
          <a:bodyPr/>
          <a:lstStyle/>
          <a:p>
            <a:pPr marL="280988" indent="-280988"/>
            <a:r>
              <a:rPr lang="en-US" altLang="en-US" b="1" dirty="0" smtClean="0">
                <a:latin typeface="Arial" panose="020B0604020202020204" pitchFamily="34" charset="0"/>
                <a:cs typeface="Arial" panose="020B0604020202020204" pitchFamily="34" charset="0"/>
              </a:rPr>
              <a:t>Realistic </a:t>
            </a:r>
            <a:r>
              <a:rPr lang="en-GB" altLang="en-US" dirty="0" smtClean="0">
                <a:latin typeface="Arial" panose="020B0604020202020204" pitchFamily="34" charset="0"/>
                <a:cs typeface="Arial" panose="020B0604020202020204" pitchFamily="34" charset="0"/>
              </a:rPr>
              <a:t>or </a:t>
            </a:r>
            <a:r>
              <a:rPr lang="en-GB" altLang="en-US" dirty="0">
                <a:latin typeface="Arial" panose="020B0604020202020204" pitchFamily="34" charset="0"/>
                <a:cs typeface="Arial" panose="020B0604020202020204" pitchFamily="34" charset="0"/>
              </a:rPr>
              <a:t>Results-Oriented- </a:t>
            </a:r>
            <a:r>
              <a:rPr lang="en-US" altLang="en-US" dirty="0" smtClean="0">
                <a:latin typeface="Arial" panose="020B0604020202020204" pitchFamily="34" charset="0"/>
                <a:cs typeface="Arial" panose="020B0604020202020204" pitchFamily="34" charset="0"/>
              </a:rPr>
              <a:t>-</a:t>
            </a:r>
            <a:r>
              <a:rPr lang="en-GB" altLang="en-US" dirty="0" smtClean="0">
                <a:latin typeface="Arial" panose="020B0604020202020204" pitchFamily="34" charset="0"/>
                <a:cs typeface="Arial" panose="020B0604020202020204" pitchFamily="34" charset="0"/>
              </a:rPr>
              <a:t> Meaningful/</a:t>
            </a:r>
            <a:r>
              <a:rPr lang="en-US" altLang="en-US" dirty="0" smtClean="0">
                <a:latin typeface="Arial" panose="020B0604020202020204" pitchFamily="34" charset="0"/>
                <a:cs typeface="Arial" panose="020B0604020202020204" pitchFamily="34" charset="0"/>
              </a:rPr>
              <a:t>workable actions taken, </a:t>
            </a:r>
            <a:r>
              <a:rPr lang="en-US" altLang="en-US" dirty="0">
                <a:latin typeface="Arial" panose="020B0604020202020204" pitchFamily="34" charset="0"/>
                <a:cs typeface="Arial" panose="020B0604020202020204" pitchFamily="34" charset="0"/>
              </a:rPr>
              <a:t>the mode of action </a:t>
            </a:r>
            <a:r>
              <a:rPr lang="en-US" altLang="en-US" dirty="0" smtClean="0">
                <a:latin typeface="Arial" panose="020B0604020202020204" pitchFamily="34" charset="0"/>
                <a:cs typeface="Arial" panose="020B0604020202020204" pitchFamily="34" charset="0"/>
              </a:rPr>
              <a:t>of the interventions. </a:t>
            </a:r>
            <a:r>
              <a:rPr lang="en-GB" altLang="en-US" dirty="0" smtClean="0">
                <a:latin typeface="Arial" panose="020B0604020202020204" pitchFamily="34" charset="0"/>
                <a:cs typeface="Arial" panose="020B0604020202020204" pitchFamily="34" charset="0"/>
              </a:rPr>
              <a:t>Can </a:t>
            </a:r>
            <a:r>
              <a:rPr lang="en-GB" altLang="en-US" dirty="0">
                <a:latin typeface="Arial" panose="020B0604020202020204" pitchFamily="34" charset="0"/>
                <a:cs typeface="Arial" panose="020B0604020202020204" pitchFamily="34" charset="0"/>
              </a:rPr>
              <a:t>the results </a:t>
            </a:r>
            <a:r>
              <a:rPr lang="en-GB" altLang="en-US" dirty="0" smtClean="0">
                <a:latin typeface="Arial" panose="020B0604020202020204" pitchFamily="34" charset="0"/>
                <a:cs typeface="Arial" panose="020B0604020202020204" pitchFamily="34" charset="0"/>
              </a:rPr>
              <a:t>be achieved </a:t>
            </a:r>
            <a:r>
              <a:rPr lang="en-GB" altLang="en-US" dirty="0">
                <a:latin typeface="Arial" panose="020B0604020202020204" pitchFamily="34" charset="0"/>
                <a:cs typeface="Arial" panose="020B0604020202020204" pitchFamily="34" charset="0"/>
              </a:rPr>
              <a:t>within the set </a:t>
            </a:r>
            <a:r>
              <a:rPr lang="en-GB" altLang="en-US" dirty="0" smtClean="0">
                <a:latin typeface="Arial" panose="020B0604020202020204" pitchFamily="34" charset="0"/>
                <a:cs typeface="Arial" panose="020B0604020202020204" pitchFamily="34" charset="0"/>
              </a:rPr>
              <a:t>time?</a:t>
            </a:r>
            <a:endParaRPr lang="en-GB" altLang="en-US" dirty="0">
              <a:latin typeface="Arial" panose="020B0604020202020204" pitchFamily="34" charset="0"/>
              <a:cs typeface="Arial" panose="020B0604020202020204" pitchFamily="34" charset="0"/>
            </a:endParaRPr>
          </a:p>
          <a:p>
            <a:pPr marL="280988" indent="-280988"/>
            <a:r>
              <a:rPr lang="en-US" altLang="en-US" b="1" dirty="0" smtClean="0">
                <a:latin typeface="Arial" panose="020B0604020202020204" pitchFamily="34" charset="0"/>
                <a:cs typeface="Arial" panose="020B0604020202020204" pitchFamily="34" charset="0"/>
              </a:rPr>
              <a:t>Time bound </a:t>
            </a:r>
            <a:r>
              <a:rPr lang="en-US" altLang="en-US" dirty="0" smtClean="0">
                <a:latin typeface="Arial" panose="020B0604020202020204" pitchFamily="34" charset="0"/>
                <a:cs typeface="Arial" panose="020B0604020202020204" pitchFamily="34" charset="0"/>
              </a:rPr>
              <a:t>/ </a:t>
            </a:r>
            <a:r>
              <a:rPr lang="en-GB" altLang="en-US" b="1" dirty="0" smtClean="0">
                <a:latin typeface="Arial" panose="020B0604020202020204" pitchFamily="34" charset="0"/>
                <a:cs typeface="Arial" panose="020B0604020202020204" pitchFamily="34" charset="0"/>
              </a:rPr>
              <a:t>Timely </a:t>
            </a:r>
            <a:r>
              <a:rPr lang="en-GB" altLang="en-US" dirty="0">
                <a:latin typeface="Arial" panose="020B0604020202020204" pitchFamily="34" charset="0"/>
                <a:cs typeface="Arial" panose="020B0604020202020204" pitchFamily="34" charset="0"/>
              </a:rPr>
              <a:t>or Time-Oriented- </a:t>
            </a:r>
            <a:r>
              <a:rPr lang="en-GB" altLang="en-US" dirty="0" smtClean="0">
                <a:latin typeface="Arial" panose="020B0604020202020204" pitchFamily="34" charset="0"/>
                <a:cs typeface="Arial" panose="020B0604020202020204" pitchFamily="34" charset="0"/>
              </a:rPr>
              <a:t>All activities aimed at solving the patient / client’s problems are timed. </a:t>
            </a:r>
          </a:p>
          <a:p>
            <a:pPr>
              <a:buFont typeface="Wingdings" panose="05000000000000000000" pitchFamily="2" charset="2"/>
              <a:buChar char="Ø"/>
            </a:pPr>
            <a:r>
              <a:rPr lang="en-GB" altLang="en-US" dirty="0" smtClean="0">
                <a:latin typeface="Arial" panose="020B0604020202020204" pitchFamily="34" charset="0"/>
                <a:cs typeface="Arial" panose="020B0604020202020204" pitchFamily="34" charset="0"/>
              </a:rPr>
              <a:t>Time is set as the period within which </a:t>
            </a:r>
            <a:r>
              <a:rPr lang="en-GB" altLang="en-US" dirty="0">
                <a:latin typeface="Arial" panose="020B0604020202020204" pitchFamily="34" charset="0"/>
                <a:cs typeface="Arial" panose="020B0604020202020204" pitchFamily="34" charset="0"/>
              </a:rPr>
              <a:t>the results should be achieved</a:t>
            </a:r>
            <a:r>
              <a:rPr lang="en-GB" altLang="en-US" i="1" dirty="0">
                <a:latin typeface="Arial" panose="020B0604020202020204" pitchFamily="34" charset="0"/>
                <a:cs typeface="Arial" panose="020B0604020202020204" pitchFamily="34" charset="0"/>
              </a:rPr>
              <a:t> </a:t>
            </a:r>
            <a:r>
              <a:rPr lang="en-GB" altLang="en-US" i="1" dirty="0" err="1">
                <a:latin typeface="Arial" panose="020B0604020202020204" pitchFamily="34" charset="0"/>
                <a:cs typeface="Arial" panose="020B0604020202020204" pitchFamily="34" charset="0"/>
              </a:rPr>
              <a:t>e.g</a:t>
            </a:r>
            <a:r>
              <a:rPr lang="en-GB" altLang="en-US" i="1" dirty="0">
                <a:latin typeface="Arial" panose="020B0604020202020204" pitchFamily="34" charset="0"/>
                <a:cs typeface="Arial" panose="020B0604020202020204" pitchFamily="34" charset="0"/>
              </a:rPr>
              <a:t>, 5mins, 15 </a:t>
            </a:r>
            <a:r>
              <a:rPr lang="en-GB" altLang="en-US" i="1" dirty="0" err="1">
                <a:latin typeface="Arial" panose="020B0604020202020204" pitchFamily="34" charset="0"/>
                <a:cs typeface="Arial" panose="020B0604020202020204" pitchFamily="34" charset="0"/>
              </a:rPr>
              <a:t>mins</a:t>
            </a:r>
            <a:r>
              <a:rPr lang="en-GB" altLang="en-US" i="1" dirty="0">
                <a:latin typeface="Arial" panose="020B0604020202020204" pitchFamily="34" charset="0"/>
                <a:cs typeface="Arial" panose="020B0604020202020204" pitchFamily="34" charset="0"/>
              </a:rPr>
              <a:t> 1 </a:t>
            </a:r>
            <a:r>
              <a:rPr lang="en-GB" altLang="en-US" i="1" dirty="0" err="1">
                <a:latin typeface="Arial" panose="020B0604020202020204" pitchFamily="34" charset="0"/>
                <a:cs typeface="Arial" panose="020B0604020202020204" pitchFamily="34" charset="0"/>
              </a:rPr>
              <a:t>hr</a:t>
            </a:r>
            <a:r>
              <a:rPr lang="en-GB" altLang="en-US" i="1" dirty="0">
                <a:latin typeface="Arial" panose="020B0604020202020204" pitchFamily="34" charset="0"/>
                <a:cs typeface="Arial" panose="020B0604020202020204" pitchFamily="34" charset="0"/>
              </a:rPr>
              <a:t>, 4hrs, 24hrs </a:t>
            </a:r>
            <a:r>
              <a:rPr lang="en-GB" altLang="en-US" i="1" dirty="0" err="1">
                <a:latin typeface="Arial" panose="020B0604020202020204" pitchFamily="34" charset="0"/>
                <a:cs typeface="Arial" panose="020B0604020202020204" pitchFamily="34" charset="0"/>
              </a:rPr>
              <a:t>etc</a:t>
            </a:r>
            <a:r>
              <a:rPr lang="en-GB" altLang="en-US" i="1" dirty="0">
                <a:latin typeface="Arial" panose="020B0604020202020204" pitchFamily="34" charset="0"/>
                <a:cs typeface="Arial" panose="020B0604020202020204" pitchFamily="34" charset="0"/>
              </a:rPr>
              <a:t>, the timing is stated as </a:t>
            </a:r>
            <a:r>
              <a:rPr lang="en-GB" altLang="en-US" b="1" i="1" dirty="0">
                <a:latin typeface="Arial" panose="020B0604020202020204" pitchFamily="34" charset="0"/>
                <a:cs typeface="Arial" panose="020B0604020202020204" pitchFamily="34" charset="0"/>
              </a:rPr>
              <a:t>within</a:t>
            </a:r>
            <a:r>
              <a:rPr lang="en-GB" altLang="en-US" b="1" i="1" dirty="0" smtClean="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a:t>
            </a:r>
            <a:endParaRPr lang="en-US" alt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en-US" dirty="0" smtClean="0">
                <a:latin typeface="Arial" panose="020B0604020202020204" pitchFamily="34" charset="0"/>
                <a:cs typeface="Arial" panose="020B0604020202020204" pitchFamily="34" charset="0"/>
              </a:rPr>
              <a:t>Timing or target </a:t>
            </a:r>
            <a:r>
              <a:rPr lang="en-US" altLang="en-US" b="1" dirty="0">
                <a:latin typeface="Arial" panose="020B0604020202020204" pitchFamily="34" charset="0"/>
                <a:cs typeface="Arial" panose="020B0604020202020204" pitchFamily="34" charset="0"/>
              </a:rPr>
              <a:t>date/time- </a:t>
            </a:r>
            <a:r>
              <a:rPr lang="en-US" altLang="en-US" dirty="0">
                <a:latin typeface="Arial" panose="020B0604020202020204" pitchFamily="34" charset="0"/>
                <a:cs typeface="Arial" panose="020B0604020202020204" pitchFamily="34" charset="0"/>
              </a:rPr>
              <a:t>helps in </a:t>
            </a:r>
            <a:r>
              <a:rPr lang="en-US" altLang="en-US" dirty="0" smtClean="0">
                <a:latin typeface="Arial" panose="020B0604020202020204" pitchFamily="34" charset="0"/>
                <a:cs typeface="Arial" panose="020B0604020202020204" pitchFamily="34" charset="0"/>
              </a:rPr>
              <a:t>evaluation of the action that was taken after implementation of the plan of action</a:t>
            </a:r>
            <a:endParaRPr lang="en-US" altLang="en-US" dirty="0">
              <a:latin typeface="Arial" panose="020B0604020202020204" pitchFamily="34" charset="0"/>
              <a:cs typeface="Arial" panose="020B0604020202020204" pitchFamily="34" charset="0"/>
            </a:endParaRPr>
          </a:p>
          <a:p>
            <a:pPr marL="280988" indent="-280988"/>
            <a:endParaRPr lang="en-GB" altLang="en-US" b="1" i="1" dirty="0">
              <a:latin typeface="Arial" panose="020B0604020202020204" pitchFamily="34" charset="0"/>
              <a:cs typeface="Arial" panose="020B0604020202020204" pitchFamily="34" charset="0"/>
            </a:endParaRPr>
          </a:p>
          <a:p>
            <a:pPr marL="0" indent="0">
              <a:buNone/>
            </a:pPr>
            <a:endParaRPr lang="en-GB" altLang="en-US" dirty="0"/>
          </a:p>
          <a:p>
            <a:pPr marL="280988" indent="-280988"/>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3242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a:bodyPr>
          <a:lstStyle/>
          <a:p>
            <a:pPr algn="ctr"/>
            <a:r>
              <a:rPr lang="en-US" altLang="en-US" b="1" dirty="0" smtClean="0">
                <a:latin typeface="Arial" panose="020B0604020202020204" pitchFamily="34" charset="0"/>
                <a:cs typeface="Arial" panose="020B0604020202020204" pitchFamily="34" charset="0"/>
              </a:rPr>
              <a:t>Steps for deriving </a:t>
            </a:r>
            <a:r>
              <a:rPr lang="en-US" altLang="en-US" b="1" i="1" dirty="0" smtClean="0">
                <a:latin typeface="Arial" panose="020B0604020202020204" pitchFamily="34" charset="0"/>
                <a:cs typeface="Arial" panose="020B0604020202020204" pitchFamily="34" charset="0"/>
              </a:rPr>
              <a:t>outcomes</a:t>
            </a:r>
            <a:r>
              <a:rPr lang="en-US" altLang="en-US" b="1" dirty="0" smtClean="0">
                <a:latin typeface="Arial" panose="020B0604020202020204" pitchFamily="34" charset="0"/>
                <a:cs typeface="Arial" panose="020B0604020202020204" pitchFamily="34" charset="0"/>
              </a:rPr>
              <a:t> from Nursing Diagnosis</a:t>
            </a:r>
          </a:p>
        </p:txBody>
      </p:sp>
      <p:sp>
        <p:nvSpPr>
          <p:cNvPr id="40963" name="Rectangle 3"/>
          <p:cNvSpPr>
            <a:spLocks noGrp="1" noChangeArrowheads="1"/>
          </p:cNvSpPr>
          <p:nvPr>
            <p:ph idx="1"/>
          </p:nvPr>
        </p:nvSpPr>
        <p:spPr>
          <a:xfrm>
            <a:off x="689113" y="1690688"/>
            <a:ext cx="10906539" cy="4961903"/>
          </a:xfrm>
        </p:spPr>
        <p:txBody>
          <a:bodyPr>
            <a:normAutofit/>
          </a:bodyPr>
          <a:lstStyle/>
          <a:p>
            <a:pPr marL="457200" indent="-457200"/>
            <a:r>
              <a:rPr lang="en-US" altLang="en-US" dirty="0" smtClean="0">
                <a:latin typeface="Arial" panose="020B0604020202020204" pitchFamily="34" charset="0"/>
                <a:cs typeface="Arial" panose="020B0604020202020204" pitchFamily="34" charset="0"/>
              </a:rPr>
              <a:t>Look at the </a:t>
            </a:r>
            <a:r>
              <a:rPr lang="en-US" altLang="en-US" i="1" dirty="0" smtClean="0">
                <a:latin typeface="Arial" panose="020B0604020202020204" pitchFamily="34" charset="0"/>
                <a:cs typeface="Arial" panose="020B0604020202020204" pitchFamily="34" charset="0"/>
              </a:rPr>
              <a:t>first clause </a:t>
            </a:r>
            <a:r>
              <a:rPr lang="en-US" altLang="en-US" dirty="0" smtClean="0">
                <a:latin typeface="Arial" panose="020B0604020202020204" pitchFamily="34" charset="0"/>
                <a:cs typeface="Arial" panose="020B0604020202020204" pitchFamily="34" charset="0"/>
              </a:rPr>
              <a:t>of the nursing diagnosis and restate in a statement that describes improvement, control or absence of the problem.</a:t>
            </a:r>
          </a:p>
          <a:p>
            <a:pPr marL="457200" indent="-457200">
              <a:buFont typeface="Wingdings" panose="05000000000000000000" pitchFamily="2" charset="2"/>
              <a:buChar char="Ø"/>
            </a:pPr>
            <a:r>
              <a:rPr lang="en-US" altLang="en-US" b="1" i="1" u="sng" dirty="0" smtClean="0">
                <a:latin typeface="Arial" panose="020B0604020202020204" pitchFamily="34" charset="0"/>
                <a:cs typeface="Arial" panose="020B0604020202020204" pitchFamily="34" charset="0"/>
              </a:rPr>
              <a:t>Ineffective lung perfusion</a:t>
            </a:r>
            <a:r>
              <a:rPr lang="en-US" altLang="en-US" dirty="0" smtClean="0">
                <a:latin typeface="Arial" panose="020B0604020202020204" pitchFamily="34" charset="0"/>
                <a:cs typeface="Arial" panose="020B0604020202020204" pitchFamily="34" charset="0"/>
              </a:rPr>
              <a:t>  related to  chest infection manifested by difficulty breathing, wheezing and fever</a:t>
            </a:r>
            <a:r>
              <a:rPr lang="en-US" dirty="0" smtClean="0">
                <a:latin typeface="Arial" panose="020B0604020202020204" pitchFamily="34" charset="0"/>
                <a:cs typeface="Arial" panose="020B0604020202020204" pitchFamily="34" charset="0"/>
              </a:rPr>
              <a:t> 38.4</a:t>
            </a:r>
            <a:r>
              <a:rPr lang="en-US" baseline="30000" dirty="0" smtClean="0">
                <a:latin typeface="Arial" panose="020B0604020202020204" pitchFamily="34" charset="0"/>
                <a:cs typeface="Arial" panose="020B0604020202020204" pitchFamily="34" charset="0"/>
              </a:rPr>
              <a:t>0 </a:t>
            </a:r>
            <a:r>
              <a:rPr lang="en-US" dirty="0" smtClean="0">
                <a:latin typeface="Arial" panose="020B0604020202020204" pitchFamily="34" charset="0"/>
                <a:cs typeface="Arial" panose="020B0604020202020204" pitchFamily="34" charset="0"/>
              </a:rPr>
              <a:t>C</a:t>
            </a:r>
            <a:endParaRPr lang="en-US"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altLang="en-US" b="1" dirty="0" smtClean="0">
                <a:latin typeface="Arial" panose="020B0604020202020204" pitchFamily="34" charset="0"/>
                <a:cs typeface="Arial" panose="020B0604020202020204" pitchFamily="34" charset="0"/>
              </a:rPr>
              <a:t>Expected outcome;</a:t>
            </a:r>
          </a:p>
          <a:p>
            <a:pPr marL="457200" indent="-457200">
              <a:buFont typeface="Wingdings" panose="05000000000000000000" pitchFamily="2" charset="2"/>
              <a:buChar char="Ø"/>
            </a:pPr>
            <a:r>
              <a:rPr lang="en-US" altLang="en-US" dirty="0" smtClean="0">
                <a:latin typeface="Arial" panose="020B0604020202020204" pitchFamily="34" charset="0"/>
                <a:cs typeface="Arial" panose="020B0604020202020204" pitchFamily="34" charset="0"/>
              </a:rPr>
              <a:t>The client will demonstrate </a:t>
            </a:r>
            <a:r>
              <a:rPr lang="en-US" altLang="en-US" b="1" i="1" dirty="0" smtClean="0">
                <a:latin typeface="Arial" panose="020B0604020202020204" pitchFamily="34" charset="0"/>
                <a:cs typeface="Arial" panose="020B0604020202020204" pitchFamily="34" charset="0"/>
              </a:rPr>
              <a:t>normal breathing</a:t>
            </a:r>
            <a:r>
              <a:rPr lang="en-US" altLang="en-US" b="1"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18-22 breaths per minute within 15 minutes.</a:t>
            </a:r>
            <a:endParaRPr lang="en-US" altLang="en-US"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altLang="en-US" dirty="0" smtClean="0">
                <a:latin typeface="Arial" panose="020B0604020202020204" pitchFamily="34" charset="0"/>
                <a:cs typeface="Arial" panose="020B0604020202020204" pitchFamily="34" charset="0"/>
              </a:rPr>
              <a:t>The client will have a </a:t>
            </a:r>
            <a:r>
              <a:rPr lang="en-US" altLang="en-US" b="1" i="1" dirty="0" smtClean="0">
                <a:latin typeface="Arial" panose="020B0604020202020204" pitchFamily="34" charset="0"/>
                <a:cs typeface="Arial" panose="020B0604020202020204" pitchFamily="34" charset="0"/>
              </a:rPr>
              <a:t>normal temp</a:t>
            </a:r>
            <a:r>
              <a:rPr lang="en-US" altLang="en-US" dirty="0" smtClean="0">
                <a:latin typeface="Arial" panose="020B0604020202020204" pitchFamily="34" charset="0"/>
                <a:cs typeface="Arial" panose="020B0604020202020204" pitchFamily="34" charset="0"/>
              </a:rPr>
              <a:t>. (36.5</a:t>
            </a:r>
            <a:r>
              <a:rPr lang="en-US" baseline="30000" dirty="0" smtClean="0">
                <a:latin typeface="Arial" panose="020B0604020202020204" pitchFamily="34" charset="0"/>
                <a:cs typeface="Arial" panose="020B0604020202020204" pitchFamily="34" charset="0"/>
              </a:rPr>
              <a:t>0</a:t>
            </a:r>
            <a:r>
              <a:rPr lang="en-US" dirty="0" smtClean="0">
                <a:latin typeface="Arial" panose="020B0604020202020204" pitchFamily="34" charset="0"/>
                <a:cs typeface="Arial" panose="020B0604020202020204" pitchFamily="34" charset="0"/>
              </a:rPr>
              <a:t> -37.2</a:t>
            </a:r>
            <a:r>
              <a:rPr lang="en-US" baseline="30000" dirty="0" smtClean="0">
                <a:latin typeface="Arial" panose="020B0604020202020204" pitchFamily="34" charset="0"/>
                <a:cs typeface="Arial" panose="020B0604020202020204" pitchFamily="34" charset="0"/>
              </a:rPr>
              <a:t>0</a:t>
            </a:r>
            <a:r>
              <a:rPr lang="en-US" dirty="0" smtClean="0">
                <a:latin typeface="Arial" panose="020B0604020202020204" pitchFamily="34" charset="0"/>
                <a:cs typeface="Arial" panose="020B0604020202020204" pitchFamily="34" charset="0"/>
              </a:rPr>
              <a:t> C) within 4 hours</a:t>
            </a:r>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7300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left)">
                                      <p:cBhvr>
                                        <p:cTn id="22" dur="5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wipe(left)">
                                      <p:cBhvr>
                                        <p:cTn id="27"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rial" panose="020B0604020202020204" pitchFamily="34" charset="0"/>
                <a:cs typeface="Arial" panose="020B0604020202020204" pitchFamily="34" charset="0"/>
              </a:rPr>
              <a:t>Nursing care modalities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77009"/>
            <a:ext cx="10515600" cy="4599954"/>
          </a:xfrm>
        </p:spPr>
        <p:txBody>
          <a:bodyPr/>
          <a:lstStyle/>
          <a:p>
            <a:r>
              <a:rPr lang="en-US" dirty="0" smtClean="0">
                <a:latin typeface="Arial" panose="020B0604020202020204" pitchFamily="34" charset="0"/>
                <a:cs typeface="Arial" panose="020B0604020202020204" pitchFamily="34" charset="0"/>
              </a:rPr>
              <a:t>Nursing </a:t>
            </a:r>
            <a:r>
              <a:rPr lang="en-US" dirty="0">
                <a:latin typeface="Arial" panose="020B0604020202020204" pitchFamily="34" charset="0"/>
                <a:cs typeface="Arial" panose="020B0604020202020204" pitchFamily="34" charset="0"/>
              </a:rPr>
              <a:t>process </a:t>
            </a:r>
            <a:r>
              <a:rPr lang="en-US" dirty="0" smtClean="0">
                <a:latin typeface="Arial" panose="020B0604020202020204" pitchFamily="34" charset="0"/>
                <a:cs typeface="Arial" panose="020B0604020202020204" pitchFamily="34" charset="0"/>
              </a:rPr>
              <a:t>utilizes </a:t>
            </a:r>
            <a:r>
              <a:rPr lang="en-US" i="1" dirty="0" smtClean="0">
                <a:latin typeface="Arial" panose="020B0604020202020204" pitchFamily="34" charset="0"/>
                <a:cs typeface="Arial" panose="020B0604020202020204" pitchFamily="34" charset="0"/>
              </a:rPr>
              <a:t>four </a:t>
            </a:r>
            <a:r>
              <a:rPr lang="en-US" i="1" dirty="0" smtClean="0">
                <a:latin typeface="Arial" panose="020B0604020202020204" pitchFamily="34" charset="0"/>
                <a:cs typeface="Arial" panose="020B0604020202020204" pitchFamily="34" charset="0"/>
              </a:rPr>
              <a:t>classical </a:t>
            </a:r>
            <a:r>
              <a:rPr lang="en-US" dirty="0" smtClean="0">
                <a:latin typeface="Arial" panose="020B0604020202020204" pitchFamily="34" charset="0"/>
                <a:cs typeface="Arial" panose="020B0604020202020204" pitchFamily="34" charset="0"/>
              </a:rPr>
              <a:t>nursing care delivery models </a:t>
            </a:r>
            <a:r>
              <a:rPr lang="en-US" dirty="0" smtClean="0">
                <a:latin typeface="Arial" panose="020B0604020202020204" pitchFamily="34" charset="0"/>
                <a:cs typeface="Arial" panose="020B0604020202020204" pitchFamily="34" charset="0"/>
              </a:rPr>
              <a:t>since its introduction namely;</a:t>
            </a:r>
            <a:endParaRPr lang="en-US"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Patient-centered care </a:t>
            </a:r>
            <a:r>
              <a:rPr lang="en-US" dirty="0" smtClean="0">
                <a:latin typeface="Arial" panose="020B0604020202020204" pitchFamily="34" charset="0"/>
                <a:cs typeface="Arial" panose="020B0604020202020204" pitchFamily="34" charset="0"/>
              </a:rPr>
              <a:t>/Total patient nursing</a:t>
            </a:r>
          </a:p>
          <a:p>
            <a:r>
              <a:rPr lang="en-US" dirty="0" smtClean="0">
                <a:latin typeface="Arial" panose="020B0604020202020204" pitchFamily="34" charset="0"/>
                <a:cs typeface="Arial" panose="020B0604020202020204" pitchFamily="34" charset="0"/>
              </a:rPr>
              <a:t>Functional nursing -staff are assigned specific tasks for a group of patients</a:t>
            </a:r>
          </a:p>
          <a:p>
            <a:r>
              <a:rPr lang="en-US" dirty="0" smtClean="0">
                <a:latin typeface="Arial" panose="020B0604020202020204" pitchFamily="34" charset="0"/>
                <a:cs typeface="Arial" panose="020B0604020202020204" pitchFamily="34" charset="0"/>
              </a:rPr>
              <a:t>Team nursing, and</a:t>
            </a:r>
          </a:p>
          <a:p>
            <a:r>
              <a:rPr lang="en-US" dirty="0" smtClean="0">
                <a:latin typeface="Arial" panose="020B0604020202020204" pitchFamily="34" charset="0"/>
                <a:cs typeface="Arial" panose="020B0604020202020204" pitchFamily="34" charset="0"/>
              </a:rPr>
              <a:t>Primary nursing</a:t>
            </a:r>
          </a:p>
          <a:p>
            <a:pPr marL="0" indent="0">
              <a:buNone/>
            </a:pPr>
            <a:r>
              <a:rPr lang="en-US" b="1" dirty="0" smtClean="0">
                <a:latin typeface="Arial" panose="020B0604020202020204" pitchFamily="34" charset="0"/>
                <a:cs typeface="Arial" panose="020B0604020202020204" pitchFamily="34" charset="0"/>
              </a:rPr>
              <a:t>EXERCISE:</a:t>
            </a:r>
            <a:r>
              <a:rPr lang="en-US" dirty="0" smtClean="0">
                <a:latin typeface="Arial" panose="020B0604020202020204" pitchFamily="34" charset="0"/>
                <a:cs typeface="Arial" panose="020B0604020202020204" pitchFamily="34" charset="0"/>
              </a:rPr>
              <a:t> </a:t>
            </a:r>
          </a:p>
          <a:p>
            <a:pPr marL="0" indent="0">
              <a:buNone/>
            </a:pPr>
            <a:r>
              <a:rPr lang="en-US" dirty="0" smtClean="0">
                <a:latin typeface="Arial" panose="020B0604020202020204" pitchFamily="34" charset="0"/>
                <a:cs typeface="Arial" panose="020B0604020202020204" pitchFamily="34" charset="0"/>
              </a:rPr>
              <a:t>Read and </a:t>
            </a:r>
            <a:r>
              <a:rPr lang="en-US" b="1" dirty="0" smtClean="0">
                <a:latin typeface="Arial" panose="020B0604020202020204" pitchFamily="34" charset="0"/>
                <a:cs typeface="Arial" panose="020B0604020202020204" pitchFamily="34" charset="0"/>
              </a:rPr>
              <a:t>make notes </a:t>
            </a:r>
            <a:r>
              <a:rPr lang="en-US" dirty="0" smtClean="0">
                <a:latin typeface="Arial" panose="020B0604020202020204" pitchFamily="34" charset="0"/>
                <a:cs typeface="Arial" panose="020B0604020202020204" pitchFamily="34" charset="0"/>
              </a:rPr>
              <a:t>on each of these </a:t>
            </a:r>
            <a:r>
              <a:rPr lang="en-US" dirty="0" smtClean="0">
                <a:latin typeface="Arial" panose="020B0604020202020204" pitchFamily="34" charset="0"/>
                <a:cs typeface="Arial" panose="020B0604020202020204" pitchFamily="34" charset="0"/>
              </a:rPr>
              <a:t>models </a:t>
            </a:r>
            <a:r>
              <a:rPr lang="en-US" dirty="0" smtClean="0">
                <a:latin typeface="Arial" panose="020B0604020202020204" pitchFamily="34" charset="0"/>
                <a:cs typeface="Arial" panose="020B0604020202020204" pitchFamily="34" charset="0"/>
              </a:rPr>
              <a:t>of care delivery</a:t>
            </a:r>
          </a:p>
          <a:p>
            <a:pPr marL="514350" indent="-514350">
              <a:buFont typeface="+mj-lt"/>
              <a:buAutoNum type="arabi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320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38200" y="162838"/>
            <a:ext cx="10515600" cy="1277655"/>
          </a:xfrm>
        </p:spPr>
        <p:txBody>
          <a:bodyPr>
            <a:normAutofit/>
          </a:bodyPr>
          <a:lstStyle/>
          <a:p>
            <a:pPr eaLnBrk="1" hangingPunct="1"/>
            <a:r>
              <a:rPr lang="en-US" altLang="en-US" b="1" dirty="0">
                <a:latin typeface="Arial" panose="020B0604020202020204" pitchFamily="34" charset="0"/>
                <a:cs typeface="Arial" panose="020B0604020202020204" pitchFamily="34" charset="0"/>
              </a:rPr>
              <a:t>Planning </a:t>
            </a:r>
            <a:r>
              <a:rPr lang="en-US" altLang="en-US" b="1" dirty="0" smtClean="0">
                <a:latin typeface="Arial" panose="020B0604020202020204" pitchFamily="34" charset="0"/>
                <a:cs typeface="Arial" panose="020B0604020202020204" pitchFamily="34" charset="0"/>
              </a:rPr>
              <a:t>Interventions / Actions </a:t>
            </a:r>
            <a:endParaRPr lang="en-US" altLang="en-US" b="1" dirty="0">
              <a:latin typeface="Arial" panose="020B0604020202020204" pitchFamily="34" charset="0"/>
              <a:cs typeface="Arial" panose="020B0604020202020204" pitchFamily="34" charset="0"/>
            </a:endParaRPr>
          </a:p>
        </p:txBody>
      </p:sp>
      <p:sp>
        <p:nvSpPr>
          <p:cNvPr id="50179" name="Rectangle 3"/>
          <p:cNvSpPr>
            <a:spLocks noGrp="1" noChangeArrowheads="1"/>
          </p:cNvSpPr>
          <p:nvPr>
            <p:ph idx="1"/>
          </p:nvPr>
        </p:nvSpPr>
        <p:spPr>
          <a:xfrm>
            <a:off x="1152396" y="1716066"/>
            <a:ext cx="9707670" cy="4383110"/>
          </a:xfrm>
        </p:spPr>
        <p:txBody>
          <a:bodyPr/>
          <a:lstStyle/>
          <a:p>
            <a:pPr eaLnBrk="1" hangingPunct="1"/>
            <a:r>
              <a:rPr lang="en-US" altLang="en-US" sz="4000" dirty="0" smtClean="0">
                <a:latin typeface="Arial" panose="020B0604020202020204" pitchFamily="34" charset="0"/>
                <a:cs typeface="Arial" panose="020B0604020202020204" pitchFamily="34" charset="0"/>
              </a:rPr>
              <a:t>Interventions vary, there are;</a:t>
            </a:r>
            <a:endParaRPr lang="en-US" altLang="en-US" sz="4000" dirty="0">
              <a:latin typeface="Arial" panose="020B0604020202020204" pitchFamily="34" charset="0"/>
              <a:cs typeface="Arial" panose="020B0604020202020204" pitchFamily="34" charset="0"/>
            </a:endParaRPr>
          </a:p>
          <a:p>
            <a:pPr lvl="1" eaLnBrk="1" hangingPunct="1"/>
            <a:r>
              <a:rPr lang="en-US" altLang="en-US" sz="3600" b="1" dirty="0">
                <a:solidFill>
                  <a:srgbClr val="FF0000"/>
                </a:solidFill>
                <a:latin typeface="Arial" panose="020B0604020202020204" pitchFamily="34" charset="0"/>
                <a:cs typeface="Arial" panose="020B0604020202020204" pitchFamily="34" charset="0"/>
              </a:rPr>
              <a:t>In</a:t>
            </a:r>
            <a:r>
              <a:rPr lang="en-US" altLang="en-US" sz="3600" dirty="0">
                <a:latin typeface="Arial" panose="020B0604020202020204" pitchFamily="34" charset="0"/>
                <a:cs typeface="Arial" panose="020B0604020202020204" pitchFamily="34" charset="0"/>
              </a:rPr>
              <a:t>dependent interventions</a:t>
            </a:r>
          </a:p>
          <a:p>
            <a:pPr lvl="2" eaLnBrk="1" hangingPunct="1"/>
            <a:r>
              <a:rPr lang="en-US" altLang="en-US" sz="3200" dirty="0" smtClean="0">
                <a:latin typeface="Arial" panose="020B0604020202020204" pitchFamily="34" charset="0"/>
                <a:cs typeface="Arial" panose="020B0604020202020204" pitchFamily="34" charset="0"/>
              </a:rPr>
              <a:t>No Medical Doctor order’s is needed</a:t>
            </a:r>
            <a:endParaRPr lang="en-US" altLang="en-US" sz="3200" dirty="0">
              <a:latin typeface="Arial" panose="020B0604020202020204" pitchFamily="34" charset="0"/>
              <a:cs typeface="Arial" panose="020B0604020202020204" pitchFamily="34" charset="0"/>
            </a:endParaRPr>
          </a:p>
          <a:p>
            <a:pPr lvl="1" eaLnBrk="1" hangingPunct="1"/>
            <a:r>
              <a:rPr lang="en-US" altLang="en-US" sz="3600" b="1" dirty="0">
                <a:solidFill>
                  <a:srgbClr val="FF0000"/>
                </a:solidFill>
                <a:latin typeface="Arial" panose="020B0604020202020204" pitchFamily="34" charset="0"/>
                <a:cs typeface="Arial" panose="020B0604020202020204" pitchFamily="34" charset="0"/>
              </a:rPr>
              <a:t>Inter</a:t>
            </a:r>
            <a:r>
              <a:rPr lang="en-US" altLang="en-US" sz="3600" dirty="0">
                <a:latin typeface="Arial" panose="020B0604020202020204" pitchFamily="34" charset="0"/>
                <a:cs typeface="Arial" panose="020B0604020202020204" pitchFamily="34" charset="0"/>
              </a:rPr>
              <a:t>dependent interventions</a:t>
            </a:r>
          </a:p>
          <a:p>
            <a:pPr lvl="2" eaLnBrk="1" hangingPunct="1"/>
            <a:r>
              <a:rPr lang="en-US" altLang="en-US" sz="3200" dirty="0" smtClean="0">
                <a:latin typeface="Arial" panose="020B0604020202020204" pitchFamily="34" charset="0"/>
                <a:cs typeface="Arial" panose="020B0604020202020204" pitchFamily="34" charset="0"/>
              </a:rPr>
              <a:t>Deals with </a:t>
            </a:r>
            <a:r>
              <a:rPr lang="en-US" altLang="en-US" sz="3200" dirty="0">
                <a:latin typeface="Arial" panose="020B0604020202020204" pitchFamily="34" charset="0"/>
                <a:cs typeface="Arial" panose="020B0604020202020204" pitchFamily="34" charset="0"/>
              </a:rPr>
              <a:t>interdisciplinary team member</a:t>
            </a:r>
          </a:p>
          <a:p>
            <a:pPr lvl="1" eaLnBrk="1" hangingPunct="1"/>
            <a:r>
              <a:rPr lang="en-US" altLang="en-US" sz="3600" b="1" dirty="0">
                <a:solidFill>
                  <a:srgbClr val="FF0000"/>
                </a:solidFill>
                <a:latin typeface="Arial" panose="020B0604020202020204" pitchFamily="34" charset="0"/>
                <a:cs typeface="Arial" panose="020B0604020202020204" pitchFamily="34" charset="0"/>
              </a:rPr>
              <a:t>De</a:t>
            </a:r>
            <a:r>
              <a:rPr lang="en-US" altLang="en-US" sz="3600" dirty="0">
                <a:latin typeface="Arial" panose="020B0604020202020204" pitchFamily="34" charset="0"/>
                <a:cs typeface="Arial" panose="020B0604020202020204" pitchFamily="34" charset="0"/>
              </a:rPr>
              <a:t>pendent interventions</a:t>
            </a:r>
          </a:p>
          <a:p>
            <a:pPr lvl="2" eaLnBrk="1" hangingPunct="1"/>
            <a:r>
              <a:rPr lang="en-US" altLang="en-US" sz="3200" dirty="0" smtClean="0">
                <a:latin typeface="Arial" panose="020B0604020202020204" pitchFamily="34" charset="0"/>
                <a:cs typeface="Arial" panose="020B0604020202020204" pitchFamily="34" charset="0"/>
              </a:rPr>
              <a:t>Medical Doctor’s order is required</a:t>
            </a:r>
            <a:endParaRPr lang="en-US" altLang="en-US" sz="2400" dirty="0" smtClean="0">
              <a:latin typeface="Arial" panose="020B0604020202020204" pitchFamily="34" charset="0"/>
              <a:cs typeface="Arial" panose="020B0604020202020204" pitchFamily="34" charset="0"/>
            </a:endParaRPr>
          </a:p>
          <a:p>
            <a:pPr lvl="1" eaLnBrk="1" hangingPunct="1">
              <a:buFont typeface="Wingdings" panose="05000000000000000000" pitchFamily="2" charset="2"/>
              <a:buNone/>
            </a:pPr>
            <a:endParaRPr lang="en-US" altLang="en-US" sz="2400" dirty="0"/>
          </a:p>
        </p:txBody>
      </p:sp>
    </p:spTree>
    <p:extLst>
      <p:ext uri="{BB962C8B-B14F-4D97-AF65-F5344CB8AC3E}">
        <p14:creationId xmlns:p14="http://schemas.microsoft.com/office/powerpoint/2010/main" val="4153646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 calcmode="lin" valueType="num">
                                      <p:cBhvr additive="base">
                                        <p:cTn id="31"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0179">
                                            <p:txEl>
                                              <p:pRg st="5" end="5"/>
                                            </p:txEl>
                                          </p:spTgt>
                                        </p:tgtEl>
                                        <p:attrNameLst>
                                          <p:attrName>style.visibility</p:attrName>
                                        </p:attrNameLst>
                                      </p:cBhvr>
                                      <p:to>
                                        <p:strVal val="visible"/>
                                      </p:to>
                                    </p:set>
                                    <p:anim calcmode="lin" valueType="num">
                                      <p:cBhvr additive="base">
                                        <p:cTn id="37" dur="5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1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0179">
                                            <p:txEl>
                                              <p:pRg st="6" end="6"/>
                                            </p:txEl>
                                          </p:spTgt>
                                        </p:tgtEl>
                                        <p:attrNameLst>
                                          <p:attrName>style.visibility</p:attrName>
                                        </p:attrNameLst>
                                      </p:cBhvr>
                                      <p:to>
                                        <p:strVal val="visible"/>
                                      </p:to>
                                    </p:set>
                                    <p:anim calcmode="lin" valueType="num">
                                      <p:cBhvr additive="base">
                                        <p:cTn id="43" dur="500" fill="hold"/>
                                        <p:tgtEl>
                                          <p:spTgt spid="501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01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13" y="365125"/>
            <a:ext cx="10697227" cy="1200627"/>
          </a:xfrm>
        </p:spPr>
        <p:txBody>
          <a:bodyPr rtlCol="0">
            <a:normAutofit fontScale="90000"/>
          </a:bodyPr>
          <a:lstStyle/>
          <a:p>
            <a:pPr defTabSz="912995">
              <a:defRPr/>
            </a:pPr>
            <a:r>
              <a:rPr lang="en-GB" b="1" dirty="0" smtClean="0">
                <a:latin typeface="Arial" panose="020B0604020202020204" pitchFamily="34" charset="0"/>
                <a:cs typeface="Arial" panose="020B0604020202020204" pitchFamily="34" charset="0"/>
              </a:rPr>
              <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Planning &amp; </a:t>
            </a:r>
            <a:r>
              <a:rPr lang="en-US" altLang="en-US" b="1" dirty="0" smtClean="0">
                <a:latin typeface="Arial" panose="020B0604020202020204" pitchFamily="34" charset="0"/>
                <a:cs typeface="Arial" panose="020B0604020202020204" pitchFamily="34" charset="0"/>
              </a:rPr>
              <a:t>Selecting </a:t>
            </a:r>
            <a:r>
              <a:rPr lang="en-US" altLang="en-US" b="1" dirty="0">
                <a:latin typeface="Arial" panose="020B0604020202020204" pitchFamily="34" charset="0"/>
                <a:cs typeface="Arial" panose="020B0604020202020204" pitchFamily="34" charset="0"/>
              </a:rPr>
              <a:t>Nursing Interventions</a:t>
            </a:r>
            <a:r>
              <a:rPr lang="en-GB" b="1" dirty="0" smtClean="0">
                <a:latin typeface="Arial" panose="020B0604020202020204" pitchFamily="34" charset="0"/>
                <a:cs typeface="Arial" panose="020B0604020202020204" pitchFamily="34" charset="0"/>
              </a:rPr>
              <a:t/>
            </a:r>
            <a:br>
              <a:rPr lang="en-GB" b="1" dirty="0" smtClean="0">
                <a:latin typeface="Arial" panose="020B0604020202020204" pitchFamily="34" charset="0"/>
                <a:cs typeface="Arial" panose="020B0604020202020204" pitchFamily="34" charset="0"/>
              </a:rPr>
            </a:br>
            <a:endParaRPr lang="en-GB" b="1" dirty="0" smtClean="0">
              <a:latin typeface="Arial" panose="020B0604020202020204" pitchFamily="34" charset="0"/>
              <a:cs typeface="Arial" panose="020B0604020202020204" pitchFamily="34" charset="0"/>
            </a:endParaRPr>
          </a:p>
        </p:txBody>
      </p:sp>
      <p:sp>
        <p:nvSpPr>
          <p:cNvPr id="75779" name="Content Placeholder 2"/>
          <p:cNvSpPr>
            <a:spLocks noGrp="1"/>
          </p:cNvSpPr>
          <p:nvPr>
            <p:ph idx="1"/>
          </p:nvPr>
        </p:nvSpPr>
        <p:spPr>
          <a:xfrm>
            <a:off x="1039660" y="1565753"/>
            <a:ext cx="10020822" cy="4560411"/>
          </a:xfrm>
        </p:spPr>
        <p:txBody>
          <a:bodyPr>
            <a:normAutofit lnSpcReduction="10000"/>
          </a:bodyPr>
          <a:lstStyle/>
          <a:p>
            <a:pPr marL="280988" indent="-280988"/>
            <a:r>
              <a:rPr lang="en-US" altLang="en-US" dirty="0">
                <a:latin typeface="Arial" panose="020B0604020202020204" pitchFamily="34" charset="0"/>
                <a:cs typeface="Arial" panose="020B0604020202020204" pitchFamily="34" charset="0"/>
              </a:rPr>
              <a:t>Planning the measures that the client and nurse will use to accomplish identified goals involves critical thinking.</a:t>
            </a:r>
          </a:p>
          <a:p>
            <a:pPr marL="280988" indent="-280988"/>
            <a:r>
              <a:rPr lang="en-US" altLang="en-US" dirty="0">
                <a:latin typeface="Arial" panose="020B0604020202020204" pitchFamily="34" charset="0"/>
                <a:cs typeface="Arial" panose="020B0604020202020204" pitchFamily="34" charset="0"/>
              </a:rPr>
              <a:t>Nursing interventions are directed at eliminating the etiologies</a:t>
            </a:r>
            <a:r>
              <a:rPr lang="en-US" altLang="en-US" dirty="0" smtClean="0">
                <a:latin typeface="Arial" panose="020B0604020202020204" pitchFamily="34" charset="0"/>
                <a:cs typeface="Arial" panose="020B0604020202020204" pitchFamily="34" charset="0"/>
              </a:rPr>
              <a:t>.</a:t>
            </a:r>
            <a:endParaRPr lang="en-US" b="1" dirty="0" smtClean="0">
              <a:solidFill>
                <a:prstClr val="black"/>
              </a:solidFill>
              <a:latin typeface="Arial" panose="020B0604020202020204" pitchFamily="34" charset="0"/>
              <a:cs typeface="Arial" panose="020B0604020202020204" pitchFamily="34" charset="0"/>
            </a:endParaRPr>
          </a:p>
          <a:p>
            <a:pPr marL="0" lvl="0" indent="0">
              <a:buNone/>
            </a:pPr>
            <a:r>
              <a:rPr lang="en-US" sz="2700" b="1" dirty="0" smtClean="0">
                <a:solidFill>
                  <a:prstClr val="black"/>
                </a:solidFill>
                <a:latin typeface="Arial" panose="020B0604020202020204" pitchFamily="34" charset="0"/>
                <a:cs typeface="Arial" panose="020B0604020202020204" pitchFamily="34" charset="0"/>
              </a:rPr>
              <a:t>A Scenario</a:t>
            </a:r>
            <a:endParaRPr lang="en-US" sz="2700" b="1" dirty="0">
              <a:solidFill>
                <a:prstClr val="black"/>
              </a:solidFill>
              <a:latin typeface="Arial" panose="020B0604020202020204" pitchFamily="34" charset="0"/>
              <a:cs typeface="Arial" panose="020B0604020202020204" pitchFamily="34" charset="0"/>
            </a:endParaRPr>
          </a:p>
          <a:p>
            <a:pPr lvl="0"/>
            <a:r>
              <a:rPr lang="en-US" sz="2700" dirty="0" err="1" smtClean="0">
                <a:solidFill>
                  <a:prstClr val="black"/>
                </a:solidFill>
                <a:latin typeface="Arial" panose="020B0604020202020204" pitchFamily="34" charset="0"/>
                <a:cs typeface="Arial" panose="020B0604020202020204" pitchFamily="34" charset="0"/>
              </a:rPr>
              <a:t>Mrs</a:t>
            </a:r>
            <a:r>
              <a:rPr lang="en-US" sz="2700" dirty="0" smtClean="0">
                <a:solidFill>
                  <a:prstClr val="black"/>
                </a:solidFill>
                <a:latin typeface="Arial" panose="020B0604020202020204" pitchFamily="34" charset="0"/>
                <a:cs typeface="Arial" panose="020B0604020202020204" pitchFamily="34" charset="0"/>
              </a:rPr>
              <a:t> T is on a </a:t>
            </a:r>
            <a:r>
              <a:rPr lang="en-US" sz="2700" dirty="0">
                <a:solidFill>
                  <a:prstClr val="black"/>
                </a:solidFill>
                <a:latin typeface="Arial" panose="020B0604020202020204" pitchFamily="34" charset="0"/>
                <a:cs typeface="Arial" panose="020B0604020202020204" pitchFamily="34" charset="0"/>
              </a:rPr>
              <a:t>3</a:t>
            </a:r>
            <a:r>
              <a:rPr lang="en-US" sz="2700" baseline="30000" dirty="0">
                <a:solidFill>
                  <a:prstClr val="black"/>
                </a:solidFill>
                <a:latin typeface="Arial" panose="020B0604020202020204" pitchFamily="34" charset="0"/>
                <a:cs typeface="Arial" panose="020B0604020202020204" pitchFamily="34" charset="0"/>
              </a:rPr>
              <a:t>rd</a:t>
            </a:r>
            <a:r>
              <a:rPr lang="en-US" sz="2700" dirty="0">
                <a:solidFill>
                  <a:prstClr val="black"/>
                </a:solidFill>
                <a:latin typeface="Arial" panose="020B0604020202020204" pitchFamily="34" charset="0"/>
                <a:cs typeface="Arial" panose="020B0604020202020204" pitchFamily="34" charset="0"/>
              </a:rPr>
              <a:t> day </a:t>
            </a:r>
            <a:r>
              <a:rPr lang="en-US" sz="2700" dirty="0" smtClean="0">
                <a:solidFill>
                  <a:prstClr val="black"/>
                </a:solidFill>
                <a:latin typeface="Arial" panose="020B0604020202020204" pitchFamily="34" charset="0"/>
                <a:cs typeface="Arial" panose="020B0604020202020204" pitchFamily="34" charset="0"/>
              </a:rPr>
              <a:t>after an TRA and sustained a simple wound on her lower aspect of the right leg. Her care includes </a:t>
            </a:r>
            <a:r>
              <a:rPr lang="en-US" sz="2700" dirty="0">
                <a:solidFill>
                  <a:prstClr val="black"/>
                </a:solidFill>
                <a:latin typeface="Arial" panose="020B0604020202020204" pitchFamily="34" charset="0"/>
                <a:cs typeface="Arial" panose="020B0604020202020204" pitchFamily="34" charset="0"/>
              </a:rPr>
              <a:t>moving from bed to </a:t>
            </a:r>
            <a:r>
              <a:rPr lang="en-US" sz="2700" dirty="0" smtClean="0">
                <a:solidFill>
                  <a:prstClr val="black"/>
                </a:solidFill>
                <a:latin typeface="Arial" panose="020B0604020202020204" pitchFamily="34" charset="0"/>
                <a:cs typeface="Arial" panose="020B0604020202020204" pitchFamily="34" charset="0"/>
              </a:rPr>
              <a:t>chair at </a:t>
            </a:r>
            <a:r>
              <a:rPr lang="en-US" sz="2700" dirty="0">
                <a:solidFill>
                  <a:prstClr val="black"/>
                </a:solidFill>
                <a:latin typeface="Arial" panose="020B0604020202020204" pitchFamily="34" charset="0"/>
                <a:cs typeface="Arial" panose="020B0604020202020204" pitchFamily="34" charset="0"/>
              </a:rPr>
              <a:t>least three times per day; </a:t>
            </a:r>
            <a:r>
              <a:rPr lang="en-US" sz="2700" dirty="0" smtClean="0">
                <a:solidFill>
                  <a:prstClr val="black"/>
                </a:solidFill>
                <a:latin typeface="Arial" panose="020B0604020202020204" pitchFamily="34" charset="0"/>
                <a:cs typeface="Arial" panose="020B0604020202020204" pitchFamily="34" charset="0"/>
              </a:rPr>
              <a:t>and to toilet. She is on </a:t>
            </a:r>
            <a:r>
              <a:rPr lang="en-US" sz="2600" dirty="0">
                <a:latin typeface="Arial" panose="020B0604020202020204" pitchFamily="34" charset="0"/>
                <a:cs typeface="Arial" panose="020B0604020202020204" pitchFamily="34" charset="0"/>
              </a:rPr>
              <a:t>cephalexin (Keflex</a:t>
            </a:r>
            <a:r>
              <a:rPr lang="en-US" sz="3000" dirty="0" smtClean="0">
                <a:solidFill>
                  <a:prstClr val="black"/>
                </a:solidFill>
                <a:latin typeface="Arial" panose="020B0604020202020204" pitchFamily="34" charset="0"/>
                <a:cs typeface="Arial" panose="020B0604020202020204" pitchFamily="34" charset="0"/>
              </a:rPr>
              <a:t>) </a:t>
            </a:r>
            <a:r>
              <a:rPr lang="en-US" sz="2700" dirty="0" smtClean="0">
                <a:solidFill>
                  <a:prstClr val="black"/>
                </a:solidFill>
                <a:latin typeface="Arial" panose="020B0604020202020204" pitchFamily="34" charset="0"/>
                <a:cs typeface="Arial" panose="020B0604020202020204" pitchFamily="34" charset="0"/>
              </a:rPr>
              <a:t>500mg </a:t>
            </a:r>
            <a:r>
              <a:rPr lang="en-US" sz="2700" dirty="0" err="1" smtClean="0">
                <a:solidFill>
                  <a:prstClr val="black"/>
                </a:solidFill>
                <a:latin typeface="Arial" panose="020B0604020202020204" pitchFamily="34" charset="0"/>
                <a:cs typeface="Arial" panose="020B0604020202020204" pitchFamily="34" charset="0"/>
              </a:rPr>
              <a:t>bd</a:t>
            </a:r>
            <a:r>
              <a:rPr lang="en-US" sz="2700" dirty="0" smtClean="0">
                <a:solidFill>
                  <a:prstClr val="black"/>
                </a:solidFill>
                <a:latin typeface="Arial" panose="020B0604020202020204" pitchFamily="34" charset="0"/>
                <a:cs typeface="Arial" panose="020B0604020202020204" pitchFamily="34" charset="0"/>
              </a:rPr>
              <a:t> for 5 days  </a:t>
            </a:r>
            <a:r>
              <a:rPr lang="en-US" sz="2700" dirty="0">
                <a:solidFill>
                  <a:prstClr val="black"/>
                </a:solidFill>
                <a:latin typeface="Arial" panose="020B0604020202020204" pitchFamily="34" charset="0"/>
                <a:cs typeface="Arial" panose="020B0604020202020204" pitchFamily="34" charset="0"/>
              </a:rPr>
              <a:t>paracetamol 1000mg </a:t>
            </a:r>
            <a:r>
              <a:rPr lang="en-US" sz="2700" dirty="0" err="1" smtClean="0">
                <a:solidFill>
                  <a:prstClr val="black"/>
                </a:solidFill>
                <a:latin typeface="Arial" panose="020B0604020202020204" pitchFamily="34" charset="0"/>
                <a:cs typeface="Arial" panose="020B0604020202020204" pitchFamily="34" charset="0"/>
              </a:rPr>
              <a:t>tds</a:t>
            </a:r>
            <a:r>
              <a:rPr lang="en-US" sz="2700" dirty="0" smtClean="0">
                <a:solidFill>
                  <a:prstClr val="black"/>
                </a:solidFill>
                <a:latin typeface="Arial" panose="020B0604020202020204" pitchFamily="34" charset="0"/>
                <a:cs typeface="Arial" panose="020B0604020202020204" pitchFamily="34" charset="0"/>
              </a:rPr>
              <a:t> prn for 3 days. Encourage plenty of fluids (3 litres in 24 </a:t>
            </a:r>
            <a:r>
              <a:rPr lang="en-US" sz="2700" dirty="0" err="1" smtClean="0">
                <a:solidFill>
                  <a:prstClr val="black"/>
                </a:solidFill>
                <a:latin typeface="Arial" panose="020B0604020202020204" pitchFamily="34" charset="0"/>
                <a:cs typeface="Arial" panose="020B0604020202020204" pitchFamily="34" charset="0"/>
              </a:rPr>
              <a:t>hrs</a:t>
            </a:r>
            <a:r>
              <a:rPr lang="en-US" sz="2700" dirty="0" smtClean="0">
                <a:solidFill>
                  <a:prstClr val="black"/>
                </a:solidFill>
                <a:latin typeface="Arial" panose="020B0604020202020204" pitchFamily="34" charset="0"/>
                <a:cs typeface="Arial" panose="020B0604020202020204" pitchFamily="34" charset="0"/>
              </a:rPr>
              <a:t>)  </a:t>
            </a:r>
            <a:endParaRPr lang="en-US" altLang="en-US" sz="2200" dirty="0">
              <a:solidFill>
                <a:prstClr val="black"/>
              </a:solidFill>
            </a:endParaRPr>
          </a:p>
        </p:txBody>
      </p:sp>
    </p:spTree>
    <p:extLst>
      <p:ext uri="{BB962C8B-B14F-4D97-AF65-F5344CB8AC3E}">
        <p14:creationId xmlns:p14="http://schemas.microsoft.com/office/powerpoint/2010/main" val="35880215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977030" y="250521"/>
            <a:ext cx="10376769" cy="1197279"/>
          </a:xfrm>
        </p:spPr>
        <p:txBody>
          <a:bodyPr>
            <a:normAutofit fontScale="90000"/>
          </a:bodyPr>
          <a:lstStyle/>
          <a:p>
            <a:pPr algn="ctr"/>
            <a:r>
              <a:rPr lang="en-GB" b="1" dirty="0">
                <a:latin typeface="Arial" panose="020B0604020202020204" pitchFamily="34" charset="0"/>
                <a:cs typeface="Arial" panose="020B0604020202020204" pitchFamily="34" charset="0"/>
              </a:rPr>
              <a:t>Planning &amp; </a:t>
            </a:r>
            <a:r>
              <a:rPr lang="en-US" altLang="en-US" b="1" dirty="0">
                <a:latin typeface="Arial" panose="020B0604020202020204" pitchFamily="34" charset="0"/>
                <a:cs typeface="Arial" panose="020B0604020202020204" pitchFamily="34" charset="0"/>
              </a:rPr>
              <a:t>Selecting Nursing Interventions</a:t>
            </a:r>
            <a:r>
              <a:rPr lang="en-US" altLang="en-US" dirty="0" smtClean="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sp>
        <p:nvSpPr>
          <p:cNvPr id="102403" name="Rectangle 3"/>
          <p:cNvSpPr>
            <a:spLocks noGrp="1" noChangeArrowheads="1"/>
          </p:cNvSpPr>
          <p:nvPr>
            <p:ph idx="1"/>
          </p:nvPr>
        </p:nvSpPr>
        <p:spPr/>
        <p:txBody>
          <a:bodyPr>
            <a:noAutofit/>
          </a:bodyPr>
          <a:lstStyle/>
          <a:p>
            <a:r>
              <a:rPr lang="en-US" sz="3200" dirty="0" smtClean="0">
                <a:latin typeface="Arial" panose="020B0604020202020204" pitchFamily="34" charset="0"/>
                <a:cs typeface="Arial" panose="020B0604020202020204" pitchFamily="34" charset="0"/>
              </a:rPr>
              <a:t>Manage </a:t>
            </a:r>
            <a:r>
              <a:rPr lang="en-US" sz="3200" dirty="0">
                <a:latin typeface="Arial" panose="020B0604020202020204" pitchFamily="34" charset="0"/>
                <a:cs typeface="Arial" panose="020B0604020202020204" pitchFamily="34" charset="0"/>
              </a:rPr>
              <a:t>pain by administering prescribed medication.</a:t>
            </a:r>
          </a:p>
          <a:p>
            <a:pPr lvl="0"/>
            <a:r>
              <a:rPr lang="en-US" sz="3200" dirty="0">
                <a:latin typeface="Arial" panose="020B0604020202020204" pitchFamily="34" charset="0"/>
                <a:cs typeface="Arial" panose="020B0604020202020204" pitchFamily="34" charset="0"/>
              </a:rPr>
              <a:t>Give adequate balanced nutrition orally in smaller amounts and give more frequent </a:t>
            </a:r>
            <a:r>
              <a:rPr lang="en-US" sz="3200" dirty="0" smtClean="0">
                <a:latin typeface="Arial" panose="020B0604020202020204" pitchFamily="34" charset="0"/>
                <a:cs typeface="Arial" panose="020B0604020202020204" pitchFamily="34" charset="0"/>
              </a:rPr>
              <a:t>meals. </a:t>
            </a:r>
          </a:p>
          <a:p>
            <a:pPr marL="0" lvl="0" indent="0">
              <a:buNone/>
            </a:pPr>
            <a:r>
              <a:rPr lang="en-US" sz="3200" b="1" dirty="0" smtClean="0">
                <a:latin typeface="Arial" panose="020B0604020202020204" pitchFamily="34" charset="0"/>
                <a:cs typeface="Arial" panose="020B0604020202020204" pitchFamily="34" charset="0"/>
              </a:rPr>
              <a:t>NOTE:</a:t>
            </a:r>
          </a:p>
          <a:p>
            <a:pPr lvl="0"/>
            <a:r>
              <a:rPr lang="en-US" altLang="en-US" sz="3200" b="1" dirty="0" smtClean="0">
                <a:latin typeface="Arial" panose="020B0604020202020204" pitchFamily="34" charset="0"/>
                <a:cs typeface="Arial" panose="020B0604020202020204" pitchFamily="34" charset="0"/>
              </a:rPr>
              <a:t>Identify </a:t>
            </a:r>
            <a:r>
              <a:rPr lang="en-US" altLang="en-US" sz="3200" b="1" dirty="0">
                <a:latin typeface="Arial" panose="020B0604020202020204" pitchFamily="34" charset="0"/>
                <a:cs typeface="Arial" panose="020B0604020202020204" pitchFamily="34" charset="0"/>
              </a:rPr>
              <a:t>the types of interventions </a:t>
            </a:r>
            <a:r>
              <a:rPr lang="en-US" altLang="en-US" sz="3200" b="1" dirty="0" err="1">
                <a:latin typeface="Arial" panose="020B0604020202020204" pitchFamily="34" charset="0"/>
                <a:cs typeface="Arial" panose="020B0604020202020204" pitchFamily="34" charset="0"/>
              </a:rPr>
              <a:t>Mrs</a:t>
            </a:r>
            <a:r>
              <a:rPr lang="en-US" altLang="en-US" sz="3200" b="1" dirty="0">
                <a:latin typeface="Arial" panose="020B0604020202020204" pitchFamily="34" charset="0"/>
                <a:cs typeface="Arial" panose="020B0604020202020204" pitchFamily="34" charset="0"/>
              </a:rPr>
              <a:t> T will </a:t>
            </a:r>
            <a:r>
              <a:rPr lang="en-US" altLang="en-US" sz="3200" b="1" dirty="0" smtClean="0">
                <a:latin typeface="Arial" panose="020B0604020202020204" pitchFamily="34" charset="0"/>
                <a:cs typeface="Arial" panose="020B0604020202020204" pitchFamily="34" charset="0"/>
              </a:rPr>
              <a:t>receive</a:t>
            </a:r>
            <a:endParaRPr lang="en-US" sz="3200" b="1" dirty="0">
              <a:latin typeface="Arial" panose="020B0604020202020204" pitchFamily="34" charset="0"/>
              <a:cs typeface="Arial" panose="020B0604020202020204" pitchFamily="34" charset="0"/>
            </a:endParaRPr>
          </a:p>
          <a:p>
            <a:pPr lvl="0"/>
            <a:r>
              <a:rPr lang="en-US" sz="3200" dirty="0">
                <a:latin typeface="Arial" panose="020B0604020202020204" pitchFamily="34" charset="0"/>
                <a:cs typeface="Arial" panose="020B0604020202020204" pitchFamily="34" charset="0"/>
              </a:rPr>
              <a:t>Assessment data, diagnosis, and goals are written in the patient’s care plan so that nurses as well as other health professionals caring for the patient </a:t>
            </a:r>
            <a:r>
              <a:rPr lang="en-US" sz="3200" dirty="0" smtClean="0">
                <a:latin typeface="Arial" panose="020B0604020202020204" pitchFamily="34" charset="0"/>
                <a:cs typeface="Arial" panose="020B0604020202020204" pitchFamily="34" charset="0"/>
              </a:rPr>
              <a:t>can access it.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6160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838200" y="187890"/>
            <a:ext cx="10515600" cy="1252603"/>
          </a:xfrm>
        </p:spPr>
        <p:txBody>
          <a:bodyPr/>
          <a:lstStyle/>
          <a:p>
            <a:r>
              <a:rPr lang="en-US" altLang="en-US" b="1" dirty="0" smtClean="0">
                <a:latin typeface="Arial" panose="020B0604020202020204" pitchFamily="34" charset="0"/>
                <a:cs typeface="Arial" panose="020B0604020202020204" pitchFamily="34" charset="0"/>
              </a:rPr>
              <a:t>Planning care</a:t>
            </a:r>
          </a:p>
        </p:txBody>
      </p:sp>
      <p:sp>
        <p:nvSpPr>
          <p:cNvPr id="39939" name="Rectangle 3"/>
          <p:cNvSpPr>
            <a:spLocks noGrp="1" noChangeArrowheads="1"/>
          </p:cNvSpPr>
          <p:nvPr>
            <p:ph idx="1"/>
          </p:nvPr>
        </p:nvSpPr>
        <p:spPr>
          <a:xfrm>
            <a:off x="838200" y="1665962"/>
            <a:ext cx="10515600" cy="4511001"/>
          </a:xfrm>
        </p:spPr>
        <p:txBody>
          <a:bodyPr>
            <a:normAutofit/>
          </a:bodyPr>
          <a:lstStyle/>
          <a:p>
            <a:pPr marL="0" indent="0">
              <a:buNone/>
            </a:pPr>
            <a:r>
              <a:rPr lang="en-US" altLang="en-US" sz="3200" b="1" dirty="0" smtClean="0">
                <a:latin typeface="Arial" panose="020B0604020202020204" pitchFamily="34" charset="0"/>
                <a:cs typeface="Arial" panose="020B0604020202020204" pitchFamily="34" charset="0"/>
              </a:rPr>
              <a:t>Identify Client-Centered Outcomes. </a:t>
            </a:r>
          </a:p>
          <a:p>
            <a:pPr marL="457200" indent="-457200"/>
            <a:r>
              <a:rPr lang="en-US" altLang="en-US" sz="3200" dirty="0" smtClean="0">
                <a:latin typeface="Arial" panose="020B0604020202020204" pitchFamily="34" charset="0"/>
                <a:cs typeface="Arial" panose="020B0604020202020204" pitchFamily="34" charset="0"/>
              </a:rPr>
              <a:t>Here the nurse should assess what the patient can do and will do or experience at the completion of care.</a:t>
            </a:r>
          </a:p>
          <a:p>
            <a:pPr marL="457200" indent="-457200">
              <a:lnSpc>
                <a:spcPct val="90000"/>
              </a:lnSpc>
            </a:pPr>
            <a:r>
              <a:rPr lang="en-US" altLang="en-US" sz="3200" dirty="0" smtClean="0">
                <a:latin typeface="Arial" panose="020B0604020202020204" pitchFamily="34" charset="0"/>
                <a:cs typeface="Arial" panose="020B0604020202020204" pitchFamily="34" charset="0"/>
              </a:rPr>
              <a:t>Give direction to the patient’s overall care.</a:t>
            </a:r>
          </a:p>
          <a:p>
            <a:pPr marL="457200" indent="-457200">
              <a:lnSpc>
                <a:spcPct val="90000"/>
              </a:lnSpc>
            </a:pPr>
            <a:r>
              <a:rPr lang="en-US" altLang="en-US" sz="3200" dirty="0" smtClean="0">
                <a:latin typeface="Arial" panose="020B0604020202020204" pitchFamily="34" charset="0"/>
                <a:cs typeface="Arial" panose="020B0604020202020204" pitchFamily="34" charset="0"/>
              </a:rPr>
              <a:t>Note the patient’s behaviors before and after the care</a:t>
            </a:r>
          </a:p>
        </p:txBody>
      </p:sp>
      <p:pic>
        <p:nvPicPr>
          <p:cNvPr id="89092" name="Picture 4" descr="SY0126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9638506" y="-727304"/>
            <a:ext cx="163830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060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left)">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wipe(left)">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wipe(left)">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522"/>
            <a:ext cx="10515600" cy="1164920"/>
          </a:xfrm>
        </p:spPr>
        <p:txBody>
          <a:bodyPr rtlCol="0">
            <a:normAutofit fontScale="90000"/>
          </a:bodyPr>
          <a:lstStyle/>
          <a:p>
            <a:pPr defTabSz="912995" eaLnBrk="1" fontAlgn="auto" hangingPunct="1">
              <a:spcAft>
                <a:spcPts val="0"/>
              </a:spcAft>
              <a:defRPr/>
            </a:pPr>
            <a:r>
              <a:rPr lang="en-GB" sz="4800" b="1" dirty="0" smtClean="0">
                <a:latin typeface="Arial" panose="020B0604020202020204" pitchFamily="34" charset="0"/>
                <a:cs typeface="Arial" panose="020B0604020202020204" pitchFamily="34" charset="0"/>
              </a:rPr>
              <a:t/>
            </a:r>
            <a:br>
              <a:rPr lang="en-GB" sz="4800" b="1" dirty="0" smtClean="0">
                <a:latin typeface="Arial" panose="020B0604020202020204" pitchFamily="34" charset="0"/>
                <a:cs typeface="Arial" panose="020B0604020202020204" pitchFamily="34" charset="0"/>
              </a:rPr>
            </a:br>
            <a:r>
              <a:rPr lang="en-GB" sz="4800" b="1" dirty="0" smtClean="0">
                <a:latin typeface="Arial" panose="020B0604020202020204" pitchFamily="34" charset="0"/>
                <a:cs typeface="Arial" panose="020B0604020202020204" pitchFamily="34" charset="0"/>
              </a:rPr>
              <a:t>Step 4: Implementation phase</a:t>
            </a:r>
            <a:r>
              <a:rPr lang="en-GB" dirty="0" smtClean="0"/>
              <a:t/>
            </a:r>
            <a:br>
              <a:rPr lang="en-GB" dirty="0" smtClean="0"/>
            </a:br>
            <a:endParaRPr lang="en-GB" dirty="0" smtClean="0"/>
          </a:p>
        </p:txBody>
      </p:sp>
      <p:sp>
        <p:nvSpPr>
          <p:cNvPr id="103427" name="Content Placeholder 2"/>
          <p:cNvSpPr>
            <a:spLocks noGrp="1"/>
          </p:cNvSpPr>
          <p:nvPr>
            <p:ph idx="1"/>
          </p:nvPr>
        </p:nvSpPr>
        <p:spPr>
          <a:xfrm>
            <a:off x="1027134" y="1415442"/>
            <a:ext cx="9945666" cy="4710722"/>
          </a:xfrm>
        </p:spPr>
        <p:txBody>
          <a:bodyPr>
            <a:noAutofit/>
          </a:bodyPr>
          <a:lstStyle/>
          <a:p>
            <a:pPr eaLnBrk="1" hangingPunct="1"/>
            <a:r>
              <a:rPr lang="en-GB" altLang="en-US" sz="3200" dirty="0" smtClean="0">
                <a:latin typeface="Arial" panose="020B0604020202020204" pitchFamily="34" charset="0"/>
                <a:cs typeface="Arial" panose="020B0604020202020204" pitchFamily="34" charset="0"/>
              </a:rPr>
              <a:t>Implementation is the step which involves action or doing and the actual carrying out of nursing interventions outlined in the plan of care.</a:t>
            </a:r>
          </a:p>
          <a:p>
            <a:r>
              <a:rPr lang="en-US" altLang="en-US" sz="3200" dirty="0">
                <a:latin typeface="Arial" panose="020B0604020202020204" pitchFamily="34" charset="0"/>
                <a:cs typeface="Arial" panose="020B0604020202020204" pitchFamily="34" charset="0"/>
              </a:rPr>
              <a:t>The nurse selects strategies based on the knowledge that certain nursing actions produce desired effects.</a:t>
            </a:r>
          </a:p>
          <a:p>
            <a:r>
              <a:rPr lang="en-US" altLang="en-US" sz="3200" dirty="0">
                <a:latin typeface="Arial" panose="020B0604020202020204" pitchFamily="34" charset="0"/>
                <a:cs typeface="Arial" panose="020B0604020202020204" pitchFamily="34" charset="0"/>
              </a:rPr>
              <a:t>Nursing interventions must be safe, within the legal scope of nursing practice, and compatible with medical orders</a:t>
            </a:r>
            <a:r>
              <a:rPr lang="en-US" altLang="en-US" sz="32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500242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en-US" sz="3600" dirty="0">
                <a:latin typeface="Arial" panose="020B0604020202020204" pitchFamily="34" charset="0"/>
                <a:cs typeface="Arial" panose="020B0604020202020204" pitchFamily="34" charset="0"/>
              </a:rPr>
              <a:t>For example; </a:t>
            </a:r>
            <a:r>
              <a:rPr lang="en-GB" altLang="en-US" sz="3600" dirty="0">
                <a:latin typeface="Arial" panose="020B0604020202020204" pitchFamily="34" charset="0"/>
                <a:cs typeface="Arial" panose="020B0604020202020204" pitchFamily="34" charset="0"/>
              </a:rPr>
              <a:t>applying a cardiac monitor or administration of oxygen, performing suction, drug administration, etc.</a:t>
            </a:r>
            <a:endParaRPr lang="en-US" altLang="en-US" sz="3600" dirty="0">
              <a:latin typeface="Arial" panose="020B0604020202020204" pitchFamily="34" charset="0"/>
              <a:cs typeface="Arial" panose="020B0604020202020204" pitchFamily="34" charset="0"/>
            </a:endParaRPr>
          </a:p>
          <a:p>
            <a:r>
              <a:rPr lang="en-GB" altLang="en-US" sz="3600" dirty="0">
                <a:latin typeface="Arial" panose="020B0604020202020204" pitchFamily="34" charset="0"/>
                <a:cs typeface="Arial" panose="020B0604020202020204" pitchFamily="34" charset="0"/>
              </a:rPr>
              <a:t>This phase is the action phase that requires nursing interventions; direct or indirect care, wound dressing, medication administration, and generally standard treatment protocols and other care standards.</a:t>
            </a:r>
          </a:p>
          <a:p>
            <a:endParaRPr lang="en-GB"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9281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GB" b="1" dirty="0">
                <a:latin typeface="Arial" panose="020B0604020202020204" pitchFamily="34" charset="0"/>
                <a:cs typeface="Arial" panose="020B0604020202020204" pitchFamily="34" charset="0"/>
              </a:rPr>
              <a:t>Implementation </a:t>
            </a:r>
            <a:r>
              <a:rPr lang="en-GB" b="1" dirty="0" smtClean="0">
                <a:latin typeface="Arial" panose="020B0604020202020204" pitchFamily="34" charset="0"/>
                <a:cs typeface="Arial" panose="020B0604020202020204" pitchFamily="34" charset="0"/>
              </a:rPr>
              <a:t>phase……</a:t>
            </a:r>
            <a:endParaRPr lang="en-US" altLang="en-US" b="1" dirty="0" smtClean="0">
              <a:latin typeface="Arial" panose="020B0604020202020204" pitchFamily="34" charset="0"/>
              <a:cs typeface="Arial" panose="020B0604020202020204" pitchFamily="34" charset="0"/>
            </a:endParaRPr>
          </a:p>
        </p:txBody>
      </p:sp>
      <p:sp>
        <p:nvSpPr>
          <p:cNvPr id="105475" name="Rectangle 3"/>
          <p:cNvSpPr>
            <a:spLocks noGrp="1" noChangeArrowheads="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Nursing </a:t>
            </a:r>
            <a:r>
              <a:rPr lang="en-US" sz="3200" dirty="0">
                <a:latin typeface="Arial" panose="020B0604020202020204" pitchFamily="34" charset="0"/>
                <a:cs typeface="Arial" panose="020B0604020202020204" pitchFamily="34" charset="0"/>
              </a:rPr>
              <a:t>care is implemented according to the care plan, to achieve the set goals/ care outcomes. This </a:t>
            </a:r>
            <a:r>
              <a:rPr lang="en-US" sz="3200" dirty="0" smtClean="0">
                <a:latin typeface="Arial" panose="020B0604020202020204" pitchFamily="34" charset="0"/>
                <a:cs typeface="Arial" panose="020B0604020202020204" pitchFamily="34" charset="0"/>
              </a:rPr>
              <a:t>provides continuity </a:t>
            </a:r>
            <a:r>
              <a:rPr lang="en-US" sz="3200" dirty="0">
                <a:latin typeface="Arial" panose="020B0604020202020204" pitchFamily="34" charset="0"/>
                <a:cs typeface="Arial" panose="020B0604020202020204" pitchFamily="34" charset="0"/>
              </a:rPr>
              <a:t>of care for the patient during hospitalization and in preparation for discharge so that all needs are taken care of.</a:t>
            </a:r>
            <a:endParaRPr lang="en-GB" altLang="en-US" sz="3200" dirty="0">
              <a:latin typeface="Arial" panose="020B0604020202020204" pitchFamily="34" charset="0"/>
              <a:cs typeface="Arial" panose="020B0604020202020204" pitchFamily="34" charset="0"/>
            </a:endParaRPr>
          </a:p>
          <a:p>
            <a:endParaRPr lang="en-US" alt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982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b="1" dirty="0" smtClean="0">
                <a:latin typeface="Arial" panose="020B0604020202020204" pitchFamily="34" charset="0"/>
                <a:cs typeface="Arial" panose="020B0604020202020204" pitchFamily="34" charset="0"/>
              </a:rPr>
              <a:t>Nursing Interventions/ Implementation</a:t>
            </a:r>
          </a:p>
        </p:txBody>
      </p:sp>
      <p:sp>
        <p:nvSpPr>
          <p:cNvPr id="43011" name="Rectangle 3"/>
          <p:cNvSpPr>
            <a:spLocks noGrp="1" noChangeArrowheads="1"/>
          </p:cNvSpPr>
          <p:nvPr>
            <p:ph idx="1"/>
          </p:nvPr>
        </p:nvSpPr>
        <p:spPr/>
        <p:txBody>
          <a:bodyPr>
            <a:normAutofit/>
          </a:bodyPr>
          <a:lstStyle/>
          <a:p>
            <a:r>
              <a:rPr lang="en-US" altLang="en-US" dirty="0" smtClean="0">
                <a:latin typeface="Arial" panose="020B0604020202020204" pitchFamily="34" charset="0"/>
                <a:cs typeface="Arial" panose="020B0604020202020204" pitchFamily="34" charset="0"/>
              </a:rPr>
              <a:t>The nursing interventions act as Road </a:t>
            </a:r>
            <a:r>
              <a:rPr lang="en-US" altLang="en-US" dirty="0">
                <a:latin typeface="Arial" panose="020B0604020202020204" pitchFamily="34" charset="0"/>
                <a:cs typeface="Arial" panose="020B0604020202020204" pitchFamily="34" charset="0"/>
              </a:rPr>
              <a:t>maps directing the best ways to provide nursing care.</a:t>
            </a:r>
          </a:p>
          <a:p>
            <a:r>
              <a:rPr lang="en-US" altLang="en-US" dirty="0" smtClean="0">
                <a:latin typeface="Arial" panose="020B0604020202020204" pitchFamily="34" charset="0"/>
                <a:cs typeface="Arial" panose="020B0604020202020204" pitchFamily="34" charset="0"/>
              </a:rPr>
              <a:t>They should be Evidence </a:t>
            </a:r>
            <a:r>
              <a:rPr lang="en-US" altLang="en-US" dirty="0">
                <a:latin typeface="Arial" panose="020B0604020202020204" pitchFamily="34" charset="0"/>
                <a:cs typeface="Arial" panose="020B0604020202020204" pitchFamily="34" charset="0"/>
              </a:rPr>
              <a:t>based </a:t>
            </a:r>
            <a:r>
              <a:rPr lang="en-US" altLang="en-US" dirty="0" smtClean="0">
                <a:latin typeface="Arial" panose="020B0604020202020204" pitchFamily="34" charset="0"/>
                <a:cs typeface="Arial" panose="020B0604020202020204" pitchFamily="34" charset="0"/>
              </a:rPr>
              <a:t>nursing whereby it;</a:t>
            </a:r>
            <a:endParaRPr lang="en-US" alt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en-US" dirty="0" smtClean="0">
                <a:latin typeface="Arial" panose="020B0604020202020204" pitchFamily="34" charset="0"/>
                <a:cs typeface="Arial" panose="020B0604020202020204" pitchFamily="34" charset="0"/>
              </a:rPr>
              <a:t>Monitors </a:t>
            </a:r>
            <a:r>
              <a:rPr lang="en-US" altLang="en-US" dirty="0">
                <a:latin typeface="Arial" panose="020B0604020202020204" pitchFamily="34" charset="0"/>
                <a:cs typeface="Arial" panose="020B0604020202020204" pitchFamily="34" charset="0"/>
              </a:rPr>
              <a:t>health status.</a:t>
            </a:r>
          </a:p>
          <a:p>
            <a:pPr>
              <a:buFont typeface="Wingdings" panose="05000000000000000000" pitchFamily="2" charset="2"/>
              <a:buChar char="Ø"/>
            </a:pPr>
            <a:r>
              <a:rPr lang="en-US" altLang="en-US" dirty="0" smtClean="0">
                <a:latin typeface="Arial" panose="020B0604020202020204" pitchFamily="34" charset="0"/>
                <a:cs typeface="Arial" panose="020B0604020202020204" pitchFamily="34" charset="0"/>
              </a:rPr>
              <a:t>Minimizes </a:t>
            </a:r>
            <a:r>
              <a:rPr lang="en-US" altLang="en-US" dirty="0">
                <a:latin typeface="Arial" panose="020B0604020202020204" pitchFamily="34" charset="0"/>
                <a:cs typeface="Arial" panose="020B0604020202020204" pitchFamily="34" charset="0"/>
              </a:rPr>
              <a:t>risks.</a:t>
            </a:r>
          </a:p>
          <a:p>
            <a:pPr>
              <a:buFont typeface="Wingdings" panose="05000000000000000000" pitchFamily="2" charset="2"/>
              <a:buChar char="Ø"/>
            </a:pPr>
            <a:r>
              <a:rPr lang="en-US" altLang="en-US" dirty="0" smtClean="0">
                <a:latin typeface="Arial" panose="020B0604020202020204" pitchFamily="34" charset="0"/>
                <a:cs typeface="Arial" panose="020B0604020202020204" pitchFamily="34" charset="0"/>
              </a:rPr>
              <a:t>Resolves </a:t>
            </a:r>
            <a:r>
              <a:rPr lang="en-US" altLang="en-US" dirty="0">
                <a:latin typeface="Arial" panose="020B0604020202020204" pitchFamily="34" charset="0"/>
                <a:cs typeface="Arial" panose="020B0604020202020204" pitchFamily="34" charset="0"/>
              </a:rPr>
              <a:t>or </a:t>
            </a:r>
            <a:r>
              <a:rPr lang="en-US" altLang="en-US" dirty="0" smtClean="0">
                <a:latin typeface="Arial" panose="020B0604020202020204" pitchFamily="34" charset="0"/>
                <a:cs typeface="Arial" panose="020B0604020202020204" pitchFamily="34" charset="0"/>
              </a:rPr>
              <a:t>controls </a:t>
            </a:r>
            <a:r>
              <a:rPr lang="en-US" altLang="en-US" dirty="0">
                <a:latin typeface="Arial" panose="020B0604020202020204" pitchFamily="34" charset="0"/>
                <a:cs typeface="Arial" panose="020B0604020202020204" pitchFamily="34" charset="0"/>
              </a:rPr>
              <a:t>a problem.</a:t>
            </a:r>
          </a:p>
          <a:p>
            <a:pPr>
              <a:buFont typeface="Wingdings" panose="05000000000000000000" pitchFamily="2" charset="2"/>
              <a:buChar char="Ø"/>
            </a:pPr>
            <a:r>
              <a:rPr lang="en-US" altLang="en-US" dirty="0" smtClean="0">
                <a:latin typeface="Arial" panose="020B0604020202020204" pitchFamily="34" charset="0"/>
                <a:cs typeface="Arial" panose="020B0604020202020204" pitchFamily="34" charset="0"/>
              </a:rPr>
              <a:t>Ensures the activities of daily living (ADLs) are taken care of.</a:t>
            </a:r>
            <a:endParaRPr lang="en-US" alt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en-US" dirty="0" smtClean="0">
                <a:latin typeface="Arial" panose="020B0604020202020204" pitchFamily="34" charset="0"/>
                <a:cs typeface="Arial" panose="020B0604020202020204" pitchFamily="34" charset="0"/>
              </a:rPr>
              <a:t>Promotes </a:t>
            </a:r>
            <a:r>
              <a:rPr lang="en-US" altLang="en-US" dirty="0">
                <a:latin typeface="Arial" panose="020B0604020202020204" pitchFamily="34" charset="0"/>
                <a:cs typeface="Arial" panose="020B0604020202020204" pitchFamily="34" charset="0"/>
              </a:rPr>
              <a:t>optimum health and independence</a:t>
            </a:r>
            <a:r>
              <a:rPr lang="en-US" altLang="en-US" sz="2600" dirty="0"/>
              <a:t>.</a:t>
            </a:r>
          </a:p>
        </p:txBody>
      </p:sp>
      <p:pic>
        <p:nvPicPr>
          <p:cNvPr id="104452" name="Picture 4" descr="BD0567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4729" y="2286957"/>
            <a:ext cx="2548003" cy="182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729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left)">
                                      <p:cBhvr>
                                        <p:cTn id="12" dur="500"/>
                                        <p:tgtEl>
                                          <p:spTgt spid="4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wipe(left)">
                                      <p:cBhvr>
                                        <p:cTn id="17" dur="500"/>
                                        <p:tgtEl>
                                          <p:spTgt spid="43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wipe(left)">
                                      <p:cBhvr>
                                        <p:cTn id="22" dur="500"/>
                                        <p:tgtEl>
                                          <p:spTgt spid="430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Effect transition="in" filter="wipe(left)">
                                      <p:cBhvr>
                                        <p:cTn id="27" dur="500"/>
                                        <p:tgtEl>
                                          <p:spTgt spid="430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011">
                                            <p:txEl>
                                              <p:pRg st="5" end="5"/>
                                            </p:txEl>
                                          </p:spTgt>
                                        </p:tgtEl>
                                        <p:attrNameLst>
                                          <p:attrName>style.visibility</p:attrName>
                                        </p:attrNameLst>
                                      </p:cBhvr>
                                      <p:to>
                                        <p:strVal val="visible"/>
                                      </p:to>
                                    </p:set>
                                    <p:animEffect transition="in" filter="wipe(left)">
                                      <p:cBhvr>
                                        <p:cTn id="32" dur="500"/>
                                        <p:tgtEl>
                                          <p:spTgt spid="430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3011">
                                            <p:txEl>
                                              <p:pRg st="6" end="6"/>
                                            </p:txEl>
                                          </p:spTgt>
                                        </p:tgtEl>
                                        <p:attrNameLst>
                                          <p:attrName>style.visibility</p:attrName>
                                        </p:attrNameLst>
                                      </p:cBhvr>
                                      <p:to>
                                        <p:strVal val="visible"/>
                                      </p:to>
                                    </p:set>
                                    <p:animEffect transition="in" filter="wipe(left)">
                                      <p:cBhvr>
                                        <p:cTn id="37" dur="500"/>
                                        <p:tgtEl>
                                          <p:spTgt spid="43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043"/>
            <a:ext cx="10515600" cy="1073427"/>
          </a:xfrm>
        </p:spPr>
        <p:txBody>
          <a:bodyPr>
            <a:noAutofit/>
          </a:bodyPr>
          <a:lstStyle/>
          <a:p>
            <a:r>
              <a:rPr lang="en-GB" b="1" dirty="0" smtClean="0">
                <a:latin typeface="Arial" panose="020B0604020202020204" pitchFamily="34" charset="0"/>
                <a:cs typeface="Arial" panose="020B0604020202020204" pitchFamily="34" charset="0"/>
              </a:rPr>
              <a:t>Key issues in Implementation phase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40702"/>
            <a:ext cx="10515600" cy="4820341"/>
          </a:xfrm>
        </p:spPr>
        <p:txBody>
          <a:bodyPr>
            <a:normAutofit/>
          </a:bodyPr>
          <a:lstStyle/>
          <a:p>
            <a:r>
              <a:rPr lang="en-US" dirty="0" smtClean="0">
                <a:latin typeface="Arial" panose="020B0604020202020204" pitchFamily="34" charset="0"/>
                <a:cs typeface="Arial" panose="020B0604020202020204" pitchFamily="34" charset="0"/>
              </a:rPr>
              <a:t>It is where Executing/carrying </a:t>
            </a:r>
            <a:r>
              <a:rPr lang="en-US" dirty="0">
                <a:latin typeface="Arial" panose="020B0604020202020204" pitchFamily="34" charset="0"/>
                <a:cs typeface="Arial" panose="020B0604020202020204" pitchFamily="34" charset="0"/>
              </a:rPr>
              <a:t>out the </a:t>
            </a:r>
            <a:r>
              <a:rPr lang="en-US" dirty="0" smtClean="0">
                <a:latin typeface="Arial" panose="020B0604020202020204" pitchFamily="34" charset="0"/>
                <a:cs typeface="Arial" panose="020B0604020202020204" pitchFamily="34" charset="0"/>
              </a:rPr>
              <a:t>plan takes place</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It requires Necessary </a:t>
            </a:r>
            <a:r>
              <a:rPr lang="en-US" dirty="0">
                <a:latin typeface="Arial" panose="020B0604020202020204" pitchFamily="34" charset="0"/>
                <a:cs typeface="Arial" panose="020B0604020202020204" pitchFamily="34" charset="0"/>
              </a:rPr>
              <a:t>skills</a:t>
            </a:r>
          </a:p>
          <a:p>
            <a:r>
              <a:rPr lang="en-US" dirty="0" smtClean="0">
                <a:latin typeface="Arial" panose="020B0604020202020204" pitchFamily="34" charset="0"/>
                <a:cs typeface="Arial" panose="020B0604020202020204" pitchFamily="34" charset="0"/>
              </a:rPr>
              <a:t>Continuous assessment should be done to avoid or avert complications</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It involves </a:t>
            </a:r>
            <a:r>
              <a:rPr lang="en-US" dirty="0">
                <a:latin typeface="Arial" panose="020B0604020202020204" pitchFamily="34" charset="0"/>
                <a:cs typeface="Arial" panose="020B0604020202020204" pitchFamily="34" charset="0"/>
              </a:rPr>
              <a:t>Psychomotor</a:t>
            </a:r>
          </a:p>
          <a:p>
            <a:r>
              <a:rPr lang="en-US" dirty="0" smtClean="0">
                <a:latin typeface="Arial" panose="020B0604020202020204" pitchFamily="34" charset="0"/>
                <a:cs typeface="Arial" panose="020B0604020202020204" pitchFamily="34" charset="0"/>
              </a:rPr>
              <a:t>Requires nurse-patient Interpersonal interactions </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Critical thinking is paramount for the success of the interventions</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Communication should done by; </a:t>
            </a:r>
            <a:r>
              <a:rPr lang="en-US" dirty="0">
                <a:latin typeface="Arial" panose="020B0604020202020204" pitchFamily="34" charset="0"/>
                <a:cs typeface="Arial" panose="020B0604020202020204" pitchFamily="34" charset="0"/>
              </a:rPr>
              <a:t>writing, reporting, </a:t>
            </a:r>
            <a:r>
              <a:rPr lang="en-US" dirty="0" smtClean="0">
                <a:latin typeface="Arial" panose="020B0604020202020204" pitchFamily="34" charset="0"/>
                <a:cs typeface="Arial" panose="020B0604020202020204" pitchFamily="34" charset="0"/>
              </a:rPr>
              <a:t>revising care</a:t>
            </a: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2276627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800" b="1" dirty="0">
                <a:latin typeface="Arial" panose="020B0604020202020204" pitchFamily="34" charset="0"/>
                <a:cs typeface="Arial" panose="020B0604020202020204" pitchFamily="34" charset="0"/>
              </a:rPr>
              <a:t>Key issues in Implementation phase</a:t>
            </a:r>
            <a:r>
              <a:rPr lang="en-GB" sz="4800" dirty="0">
                <a:latin typeface="Arial" panose="020B0604020202020204" pitchFamily="34" charset="0"/>
                <a:cs typeface="Arial" panose="020B0604020202020204" pitchFamily="34" charset="0"/>
              </a:rPr>
              <a:t>……….</a:t>
            </a:r>
            <a:endParaRPr lang="en-US" sz="4800" dirty="0"/>
          </a:p>
        </p:txBody>
      </p:sp>
      <p:sp>
        <p:nvSpPr>
          <p:cNvPr id="3" name="Content Placeholder 2"/>
          <p:cNvSpPr>
            <a:spLocks noGrp="1"/>
          </p:cNvSpPr>
          <p:nvPr>
            <p:ph idx="1"/>
          </p:nvPr>
        </p:nvSpPr>
        <p:spPr/>
        <p:txBody>
          <a:bodyPr>
            <a:normAutofit lnSpcReduction="10000"/>
          </a:bodyPr>
          <a:lstStyle/>
          <a:p>
            <a:pPr marL="0" indent="0">
              <a:buNone/>
            </a:pPr>
            <a:r>
              <a:rPr lang="en-US" sz="3600" b="1" dirty="0" smtClean="0">
                <a:latin typeface="Arial" panose="020B0604020202020204" pitchFamily="34" charset="0"/>
                <a:cs typeface="Arial" panose="020B0604020202020204" pitchFamily="34" charset="0"/>
              </a:rPr>
              <a:t>It is important to note that; </a:t>
            </a:r>
          </a:p>
          <a:p>
            <a:r>
              <a:rPr lang="en-US" sz="3200" dirty="0" smtClean="0">
                <a:latin typeface="Arial" panose="020B0604020202020204" pitchFamily="34" charset="0"/>
                <a:cs typeface="Arial" panose="020B0604020202020204" pitchFamily="34" charset="0"/>
              </a:rPr>
              <a:t>ALL </a:t>
            </a:r>
            <a:r>
              <a:rPr lang="en-US" sz="3200" dirty="0">
                <a:latin typeface="Arial" panose="020B0604020202020204" pitchFamily="34" charset="0"/>
                <a:cs typeface="Arial" panose="020B0604020202020204" pitchFamily="34" charset="0"/>
              </a:rPr>
              <a:t>interventions are </a:t>
            </a:r>
            <a:r>
              <a:rPr lang="en-US" sz="3200" dirty="0" smtClean="0">
                <a:latin typeface="Arial" panose="020B0604020202020204" pitchFamily="34" charset="0"/>
                <a:cs typeface="Arial" panose="020B0604020202020204" pitchFamily="34" charset="0"/>
              </a:rPr>
              <a:t>patient-focused and outcome directed</a:t>
            </a:r>
            <a:r>
              <a:rPr lang="en-US" sz="3200" dirty="0">
                <a:latin typeface="Arial" panose="020B0604020202020204" pitchFamily="34" charset="0"/>
                <a:cs typeface="Arial" panose="020B0604020202020204" pitchFamily="34" charset="0"/>
              </a:rPr>
              <a:t>.</a:t>
            </a:r>
          </a:p>
          <a:p>
            <a:r>
              <a:rPr lang="en-US" sz="3200" dirty="0" smtClean="0">
                <a:latin typeface="Arial" panose="020B0604020202020204" pitchFamily="34" charset="0"/>
                <a:cs typeface="Arial" panose="020B0604020202020204" pitchFamily="34" charset="0"/>
              </a:rPr>
              <a:t>Care interventions </a:t>
            </a:r>
            <a:r>
              <a:rPr lang="en-US" sz="3200" dirty="0">
                <a:latin typeface="Arial" panose="020B0604020202020204" pitchFamily="34" charset="0"/>
                <a:cs typeface="Arial" panose="020B0604020202020204" pitchFamily="34" charset="0"/>
              </a:rPr>
              <a:t>should be carried out </a:t>
            </a:r>
            <a:r>
              <a:rPr lang="en-US" sz="3200" dirty="0" smtClean="0">
                <a:latin typeface="Arial" panose="020B0604020202020204" pitchFamily="34" charset="0"/>
                <a:cs typeface="Arial" panose="020B0604020202020204" pitchFamily="34" charset="0"/>
              </a:rPr>
              <a:t>with compassion</a:t>
            </a:r>
            <a:r>
              <a:rPr lang="en-US" sz="3200" dirty="0">
                <a:latin typeface="Arial" panose="020B0604020202020204" pitchFamily="34" charset="0"/>
                <a:cs typeface="Arial" panose="020B0604020202020204" pitchFamily="34" charset="0"/>
              </a:rPr>
              <a:t>, confidence, and a willingness </a:t>
            </a:r>
            <a:r>
              <a:rPr lang="en-US" sz="3200" dirty="0" smtClean="0">
                <a:latin typeface="Arial" panose="020B0604020202020204" pitchFamily="34" charset="0"/>
                <a:cs typeface="Arial" panose="020B0604020202020204" pitchFamily="34" charset="0"/>
              </a:rPr>
              <a:t>to accept </a:t>
            </a:r>
            <a:r>
              <a:rPr lang="en-US" sz="3200" dirty="0">
                <a:latin typeface="Arial" panose="020B0604020202020204" pitchFamily="34" charset="0"/>
                <a:cs typeface="Arial" panose="020B0604020202020204" pitchFamily="34" charset="0"/>
              </a:rPr>
              <a:t>and understand the </a:t>
            </a:r>
            <a:r>
              <a:rPr lang="en-US" sz="3200" dirty="0" smtClean="0">
                <a:latin typeface="Arial" panose="020B0604020202020204" pitchFamily="34" charset="0"/>
                <a:cs typeface="Arial" panose="020B0604020202020204" pitchFamily="34" charset="0"/>
              </a:rPr>
              <a:t>patient’s responses</a:t>
            </a:r>
          </a:p>
          <a:p>
            <a:r>
              <a:rPr lang="en-US" sz="3200" dirty="0" smtClean="0">
                <a:latin typeface="Arial" panose="020B0604020202020204" pitchFamily="34" charset="0"/>
                <a:cs typeface="Arial" panose="020B0604020202020204" pitchFamily="34" charset="0"/>
              </a:rPr>
              <a:t>There should be </a:t>
            </a:r>
            <a:r>
              <a:rPr lang="en-US" sz="3200" i="1" dirty="0" smtClean="0">
                <a:latin typeface="Arial" panose="020B0604020202020204" pitchFamily="34" charset="0"/>
                <a:cs typeface="Arial" panose="020B0604020202020204" pitchFamily="34" charset="0"/>
              </a:rPr>
              <a:t>scientific rationale </a:t>
            </a:r>
            <a:r>
              <a:rPr lang="en-US" sz="3200" dirty="0" smtClean="0">
                <a:latin typeface="Arial" panose="020B0604020202020204" pitchFamily="34" charset="0"/>
                <a:cs typeface="Arial" panose="020B0604020202020204" pitchFamily="34" charset="0"/>
              </a:rPr>
              <a:t>behind All nursing interventions in order to monitor care and finally evaluate it.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481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6493</TotalTime>
  <Words>7114</Words>
  <Application>Microsoft Office PowerPoint</Application>
  <PresentationFormat>Widescreen</PresentationFormat>
  <Paragraphs>729</Paragraphs>
  <Slides>113</Slides>
  <Notes>26</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113</vt:i4>
      </vt:variant>
    </vt:vector>
  </HeadingPairs>
  <TitlesOfParts>
    <vt:vector size="126" baseType="lpstr">
      <vt:lpstr>Arial Unicode MS</vt:lpstr>
      <vt:lpstr>Batang</vt:lpstr>
      <vt:lpstr>Arial</vt:lpstr>
      <vt:lpstr>Arial Black</vt:lpstr>
      <vt:lpstr>Arial Rounded MT Bold</vt:lpstr>
      <vt:lpstr>Arial-BoldMT-Identity-H</vt:lpstr>
      <vt:lpstr>Calibri</vt:lpstr>
      <vt:lpstr>Calibri Light</vt:lpstr>
      <vt:lpstr>Symbol</vt:lpstr>
      <vt:lpstr>Tahoma</vt:lpstr>
      <vt:lpstr>Times New Roman</vt:lpstr>
      <vt:lpstr>Wingdings</vt:lpstr>
      <vt:lpstr>Office Theme</vt:lpstr>
      <vt:lpstr>NURSING PROCESS</vt:lpstr>
      <vt:lpstr>Objectives</vt:lpstr>
      <vt:lpstr>Nursing </vt:lpstr>
      <vt:lpstr>Definition of Nursing</vt:lpstr>
      <vt:lpstr> Definition of Nursing by Virginia Henderson (1960-68)</vt:lpstr>
      <vt:lpstr>Definition of terms</vt:lpstr>
      <vt:lpstr>Background of Nursing process</vt:lpstr>
      <vt:lpstr>Background of Nursing process….</vt:lpstr>
      <vt:lpstr>Nursing care modalities</vt:lpstr>
      <vt:lpstr>Example-Functional nursing practice/ care                (task allocation nursing practice)</vt:lpstr>
      <vt:lpstr>Definition of Nursing process</vt:lpstr>
      <vt:lpstr>Definition of Nursing process…..</vt:lpstr>
      <vt:lpstr>NURSING PROCESS</vt:lpstr>
      <vt:lpstr>Implementation of nursing process</vt:lpstr>
      <vt:lpstr>Implementation of nursing process…</vt:lpstr>
      <vt:lpstr>Nurse’s responsibility when using nursing process </vt:lpstr>
      <vt:lpstr>Nurse’s responsibility for using nursing process …..</vt:lpstr>
      <vt:lpstr>PowerPoint Presentation</vt:lpstr>
      <vt:lpstr>Purpose of nursing process</vt:lpstr>
      <vt:lpstr> Characteristics of the nursing process </vt:lpstr>
      <vt:lpstr>Characteristics of the nursing process…..</vt:lpstr>
      <vt:lpstr>     Advantages of nursing process </vt:lpstr>
      <vt:lpstr>Benefits of Nursing Process</vt:lpstr>
      <vt:lpstr>Benefits of Nursing Process…..</vt:lpstr>
      <vt:lpstr>Benefits of the Nursing Process</vt:lpstr>
      <vt:lpstr>Main components of nursing process</vt:lpstr>
      <vt:lpstr>Overview of the Nursing Process</vt:lpstr>
      <vt:lpstr>PHASES / STEPS OF THE NURSING PROCESS</vt:lpstr>
      <vt:lpstr>  Step 1:  Assessment  </vt:lpstr>
      <vt:lpstr>Assessment phase</vt:lpstr>
      <vt:lpstr>     I. Data Collection Methods</vt:lpstr>
      <vt:lpstr>Method/ skills of data collection</vt:lpstr>
      <vt:lpstr>Method/ skills of data collection…..</vt:lpstr>
      <vt:lpstr>Types of Data</vt:lpstr>
      <vt:lpstr>Types of Data</vt:lpstr>
      <vt:lpstr> Sources of data </vt:lpstr>
      <vt:lpstr>Sources of data ….</vt:lpstr>
      <vt:lpstr>TYPES OF ASSESSMENT</vt:lpstr>
      <vt:lpstr>Types of assessment….. </vt:lpstr>
      <vt:lpstr>Assessment parameters</vt:lpstr>
      <vt:lpstr>II. Validation of Data</vt:lpstr>
      <vt:lpstr>III. Organization of Data</vt:lpstr>
      <vt:lpstr>Gordon’s 11 Functional Health pattern (FHP) for organization of data</vt:lpstr>
      <vt:lpstr>Gordon’s 11 Functional Health Pattern (FHP)……</vt:lpstr>
      <vt:lpstr>Gordon’s 11 Functional Health Pattern (FHP)……</vt:lpstr>
      <vt:lpstr>Exercise:  Do assessment on patients with the following disorders</vt:lpstr>
      <vt:lpstr>What is a Nursing Diagnosis</vt:lpstr>
      <vt:lpstr> Step 2:-Nursing Diagnosis/Problem Identification phase </vt:lpstr>
      <vt:lpstr>Definition of Nursing Diagnosis</vt:lpstr>
      <vt:lpstr>Definition of Nursing Diagnosis….</vt:lpstr>
      <vt:lpstr>Formulation of Nursing Diagnosis</vt:lpstr>
      <vt:lpstr>Formulation of Nursing diagnosis….</vt:lpstr>
      <vt:lpstr>Components of Nursing Diagnosis</vt:lpstr>
      <vt:lpstr>Components of Nursing Diagnosis…</vt:lpstr>
      <vt:lpstr>Nursing diagnosis……</vt:lpstr>
      <vt:lpstr>Diagnostic Statements</vt:lpstr>
      <vt:lpstr>Some of recommended diagnostic labels</vt:lpstr>
      <vt:lpstr>Nursing diagnosis criteria</vt:lpstr>
      <vt:lpstr>Nursing diagnosis criteria…</vt:lpstr>
      <vt:lpstr>RELATED FACTORS</vt:lpstr>
      <vt:lpstr>Related factors ……….</vt:lpstr>
      <vt:lpstr>DEFINING CHARACTERISTICS</vt:lpstr>
      <vt:lpstr>Classification of Nursing Diagnosis</vt:lpstr>
      <vt:lpstr>1.Actual diagnosis</vt:lpstr>
      <vt:lpstr>2. Risk diagnosis</vt:lpstr>
      <vt:lpstr>3. Possible diagnosis</vt:lpstr>
      <vt:lpstr> 5. Syndrome diagnosis </vt:lpstr>
      <vt:lpstr>5. Wellness diagnosis..</vt:lpstr>
      <vt:lpstr>Nursing diagnosis &amp; Maslow’s Hierarchy of Needs </vt:lpstr>
      <vt:lpstr> Nursing &amp; Maslow’s Hierarchy of Needs </vt:lpstr>
      <vt:lpstr> Review: Maslow's Hierarchy of Needs </vt:lpstr>
      <vt:lpstr>Maslow's Hierarchy of Needs……</vt:lpstr>
      <vt:lpstr> Maslow's Hierarchy of Needs…. </vt:lpstr>
      <vt:lpstr>Medical Diagnosis vs. Nursing diagnosis</vt:lpstr>
      <vt:lpstr>Medical diagnosis vs. Nursing diagnosis</vt:lpstr>
      <vt:lpstr>Examples: Nursing diagnosis &amp; Medical diagnosis</vt:lpstr>
      <vt:lpstr>Accuracy and differential diagnosis</vt:lpstr>
      <vt:lpstr>Accuracy and differential diagnosis….</vt:lpstr>
      <vt:lpstr>Examples of the Actual Nursing Diagnosis </vt:lpstr>
      <vt:lpstr>Examples of Risk Nursing Diagnosis </vt:lpstr>
      <vt:lpstr>STEP 3:</vt:lpstr>
      <vt:lpstr>Planning</vt:lpstr>
      <vt:lpstr>Planning…….  General Guidelines for Setting Priorities</vt:lpstr>
      <vt:lpstr>Planning….</vt:lpstr>
      <vt:lpstr> Planning goals (outcomes) of care </vt:lpstr>
      <vt:lpstr>Short-Term Goals</vt:lpstr>
      <vt:lpstr>Planning Care outcomes</vt:lpstr>
      <vt:lpstr>Planning Care outcomes……</vt:lpstr>
      <vt:lpstr>Steps for deriving outcomes from Nursing Diagnosis</vt:lpstr>
      <vt:lpstr>Planning Interventions / Actions </vt:lpstr>
      <vt:lpstr> Planning &amp; Selecting Nursing Interventions </vt:lpstr>
      <vt:lpstr>Planning &amp; Selecting Nursing Interventions </vt:lpstr>
      <vt:lpstr>Planning care</vt:lpstr>
      <vt:lpstr> Step 4: Implementation phase </vt:lpstr>
      <vt:lpstr>PowerPoint Presentation</vt:lpstr>
      <vt:lpstr>Implementation phase……</vt:lpstr>
      <vt:lpstr>Nursing Interventions/ Implementation</vt:lpstr>
      <vt:lpstr>Key issues in Implementation phase</vt:lpstr>
      <vt:lpstr>Key issues in Implementation phase……….</vt:lpstr>
      <vt:lpstr>Scientific rationale </vt:lpstr>
      <vt:lpstr> Evaluation </vt:lpstr>
      <vt:lpstr>Evaluation……</vt:lpstr>
      <vt:lpstr> Evaluation </vt:lpstr>
      <vt:lpstr>Determining Outcome Achievement</vt:lpstr>
      <vt:lpstr>Nursing care Plan (NCP)</vt:lpstr>
      <vt:lpstr>Nursing care plan</vt:lpstr>
      <vt:lpstr>Guidelines for Formulation of a Nursing care Plan</vt:lpstr>
      <vt:lpstr>Guidelines for Formulation of a Nursing care Plan……</vt:lpstr>
      <vt:lpstr>Developing a Nursing Care Plan</vt:lpstr>
      <vt:lpstr>  Documentation/ Writing/ Record</vt:lpstr>
      <vt:lpstr>Summary</vt:lpstr>
      <vt:lpstr>PowerPoint Presentation</vt:lpstr>
      <vt:lpstr>Assignment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PROCESS</dc:title>
  <dc:creator>user pc</dc:creator>
  <cp:lastModifiedBy>user pc</cp:lastModifiedBy>
  <cp:revision>319</cp:revision>
  <dcterms:created xsi:type="dcterms:W3CDTF">2020-10-08T13:35:45Z</dcterms:created>
  <dcterms:modified xsi:type="dcterms:W3CDTF">2021-11-29T14:31:18Z</dcterms:modified>
</cp:coreProperties>
</file>