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53"/>
  </p:notesMasterIdLst>
  <p:sldIdLst>
    <p:sldId id="256" r:id="rId2"/>
    <p:sldId id="257" r:id="rId3"/>
    <p:sldId id="258" r:id="rId4"/>
    <p:sldId id="311" r:id="rId5"/>
    <p:sldId id="267" r:id="rId6"/>
    <p:sldId id="268" r:id="rId7"/>
    <p:sldId id="269" r:id="rId8"/>
    <p:sldId id="270" r:id="rId9"/>
    <p:sldId id="271" r:id="rId10"/>
    <p:sldId id="272" r:id="rId11"/>
    <p:sldId id="273" r:id="rId12"/>
    <p:sldId id="274" r:id="rId13"/>
    <p:sldId id="275" r:id="rId14"/>
    <p:sldId id="276" r:id="rId15"/>
    <p:sldId id="277" r:id="rId16"/>
    <p:sldId id="309" r:id="rId17"/>
    <p:sldId id="310" r:id="rId18"/>
    <p:sldId id="279" r:id="rId19"/>
    <p:sldId id="280" r:id="rId20"/>
    <p:sldId id="281" r:id="rId21"/>
    <p:sldId id="282" r:id="rId22"/>
    <p:sldId id="283" r:id="rId23"/>
    <p:sldId id="284" r:id="rId24"/>
    <p:sldId id="285" r:id="rId25"/>
    <p:sldId id="286" r:id="rId26"/>
    <p:sldId id="287" r:id="rId27"/>
    <p:sldId id="288" r:id="rId28"/>
    <p:sldId id="289" r:id="rId29"/>
    <p:sldId id="290" r:id="rId30"/>
    <p:sldId id="291" r:id="rId31"/>
    <p:sldId id="292" r:id="rId32"/>
    <p:sldId id="293" r:id="rId33"/>
    <p:sldId id="294" r:id="rId34"/>
    <p:sldId id="295" r:id="rId35"/>
    <p:sldId id="296" r:id="rId36"/>
    <p:sldId id="297" r:id="rId37"/>
    <p:sldId id="306" r:id="rId38"/>
    <p:sldId id="307" r:id="rId39"/>
    <p:sldId id="298" r:id="rId40"/>
    <p:sldId id="299" r:id="rId41"/>
    <p:sldId id="300" r:id="rId42"/>
    <p:sldId id="301" r:id="rId43"/>
    <p:sldId id="302" r:id="rId44"/>
    <p:sldId id="303" r:id="rId45"/>
    <p:sldId id="304" r:id="rId46"/>
    <p:sldId id="305" r:id="rId47"/>
    <p:sldId id="259" r:id="rId48"/>
    <p:sldId id="260" r:id="rId49"/>
    <p:sldId id="263" r:id="rId50"/>
    <p:sldId id="264" r:id="rId51"/>
    <p:sldId id="262" r:id="rId5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04E7CD5-3A4F-432C-AE29-F212B8B36E2C}">
          <p14:sldIdLst>
            <p14:sldId id="256"/>
            <p14:sldId id="257"/>
            <p14:sldId id="258"/>
            <p14:sldId id="311"/>
          </p14:sldIdLst>
        </p14:section>
        <p14:section name="Basic Nutrition" id="{AD5E56BD-CAA6-4D7D-9546-17FE8F660D57}">
          <p14:sldIdLst>
            <p14:sldId id="267"/>
            <p14:sldId id="268"/>
            <p14:sldId id="269"/>
            <p14:sldId id="270"/>
            <p14:sldId id="271"/>
            <p14:sldId id="272"/>
            <p14:sldId id="273"/>
            <p14:sldId id="274"/>
            <p14:sldId id="275"/>
            <p14:sldId id="276"/>
            <p14:sldId id="277"/>
            <p14:sldId id="309"/>
            <p14:sldId id="310"/>
            <p14:sldId id="279"/>
            <p14:sldId id="280"/>
            <p14:sldId id="281"/>
            <p14:sldId id="282"/>
            <p14:sldId id="283"/>
            <p14:sldId id="284"/>
            <p14:sldId id="285"/>
            <p14:sldId id="286"/>
            <p14:sldId id="287"/>
            <p14:sldId id="288"/>
            <p14:sldId id="289"/>
            <p14:sldId id="290"/>
            <p14:sldId id="291"/>
            <p14:sldId id="292"/>
            <p14:sldId id="293"/>
            <p14:sldId id="294"/>
            <p14:sldId id="295"/>
            <p14:sldId id="296"/>
            <p14:sldId id="297"/>
            <p14:sldId id="306"/>
            <p14:sldId id="307"/>
            <p14:sldId id="298"/>
            <p14:sldId id="299"/>
            <p14:sldId id="300"/>
            <p14:sldId id="301"/>
            <p14:sldId id="302"/>
            <p14:sldId id="303"/>
            <p14:sldId id="304"/>
            <p14:sldId id="305"/>
            <p14:sldId id="259"/>
            <p14:sldId id="260"/>
            <p14:sldId id="263"/>
            <p14:sldId id="264"/>
            <p14:sldId id="26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D9AD"/>
    <a:srgbClr val="FDEFBD"/>
    <a:srgbClr val="FF0909"/>
    <a:srgbClr val="F3CD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492389-4E7E-427B-84DB-21BAAF8C79CF}" type="doc">
      <dgm:prSet loTypeId="urn:microsoft.com/office/officeart/2005/8/layout/radial4" loCatId="relationship" qsTypeId="urn:microsoft.com/office/officeart/2005/8/quickstyle/3d3" qsCatId="3D" csTypeId="urn:microsoft.com/office/officeart/2005/8/colors/colorful5" csCatId="colorful" phldr="1"/>
      <dgm:spPr/>
      <dgm:t>
        <a:bodyPr/>
        <a:lstStyle/>
        <a:p>
          <a:endParaRPr lang="en-US"/>
        </a:p>
      </dgm:t>
    </dgm:pt>
    <dgm:pt modelId="{49B41B2E-325C-470E-8A49-8B07235E9552}">
      <dgm:prSet phldrT="[Text]"/>
      <dgm:spPr/>
      <dgm:t>
        <a:bodyPr/>
        <a:lstStyle/>
        <a:p>
          <a:r>
            <a:rPr lang="en-US" dirty="0" smtClean="0">
              <a:solidFill>
                <a:schemeClr val="bg1"/>
              </a:solidFill>
            </a:rPr>
            <a:t>Malnutrition</a:t>
          </a:r>
          <a:endParaRPr lang="en-US" dirty="0">
            <a:solidFill>
              <a:schemeClr val="bg1"/>
            </a:solidFill>
          </a:endParaRPr>
        </a:p>
      </dgm:t>
    </dgm:pt>
    <dgm:pt modelId="{2636850D-BAD1-449E-9D1A-566854C3A899}" type="parTrans" cxnId="{129C6805-367E-4C6D-AEBC-C0D0589C6BD2}">
      <dgm:prSet/>
      <dgm:spPr/>
      <dgm:t>
        <a:bodyPr/>
        <a:lstStyle/>
        <a:p>
          <a:endParaRPr lang="en-US">
            <a:solidFill>
              <a:schemeClr val="bg1"/>
            </a:solidFill>
          </a:endParaRPr>
        </a:p>
      </dgm:t>
    </dgm:pt>
    <dgm:pt modelId="{5FBFECF7-2396-45CC-9FB8-138255769305}" type="sibTrans" cxnId="{129C6805-367E-4C6D-AEBC-C0D0589C6BD2}">
      <dgm:prSet/>
      <dgm:spPr/>
      <dgm:t>
        <a:bodyPr/>
        <a:lstStyle/>
        <a:p>
          <a:endParaRPr lang="en-US">
            <a:solidFill>
              <a:schemeClr val="bg1"/>
            </a:solidFill>
          </a:endParaRPr>
        </a:p>
      </dgm:t>
    </dgm:pt>
    <dgm:pt modelId="{EEF18CF9-B036-4EB8-95B1-5A74F804422D}">
      <dgm:prSet phldrT="[Text]"/>
      <dgm:spPr/>
      <dgm:t>
        <a:bodyPr/>
        <a:lstStyle/>
        <a:p>
          <a:r>
            <a:rPr lang="en-US" dirty="0" smtClean="0">
              <a:solidFill>
                <a:schemeClr val="bg1"/>
              </a:solidFill>
            </a:rPr>
            <a:t>Altered food intake</a:t>
          </a:r>
          <a:endParaRPr lang="en-US" dirty="0">
            <a:solidFill>
              <a:schemeClr val="bg1"/>
            </a:solidFill>
          </a:endParaRPr>
        </a:p>
      </dgm:t>
    </dgm:pt>
    <dgm:pt modelId="{632F4CD9-D893-4DF1-A47E-94ACD1E5BF8B}" type="parTrans" cxnId="{3A23F3CA-9476-45BE-BB29-85FD157A6C65}">
      <dgm:prSet/>
      <dgm:spPr/>
      <dgm:t>
        <a:bodyPr/>
        <a:lstStyle/>
        <a:p>
          <a:endParaRPr lang="en-US">
            <a:solidFill>
              <a:schemeClr val="bg1"/>
            </a:solidFill>
          </a:endParaRPr>
        </a:p>
      </dgm:t>
    </dgm:pt>
    <dgm:pt modelId="{34AEAC75-C6DF-47CB-92E3-69F02811CA02}" type="sibTrans" cxnId="{3A23F3CA-9476-45BE-BB29-85FD157A6C65}">
      <dgm:prSet/>
      <dgm:spPr/>
      <dgm:t>
        <a:bodyPr/>
        <a:lstStyle/>
        <a:p>
          <a:endParaRPr lang="en-US">
            <a:solidFill>
              <a:schemeClr val="bg1"/>
            </a:solidFill>
          </a:endParaRPr>
        </a:p>
      </dgm:t>
    </dgm:pt>
    <dgm:pt modelId="{188798B8-E7BA-48C7-B95D-B9BA0B4B617F}">
      <dgm:prSet phldrT="[Text]"/>
      <dgm:spPr/>
      <dgm:t>
        <a:bodyPr/>
        <a:lstStyle/>
        <a:p>
          <a:r>
            <a:rPr lang="en-US" dirty="0" smtClean="0">
              <a:solidFill>
                <a:schemeClr val="bg1"/>
              </a:solidFill>
            </a:rPr>
            <a:t>Altered digestion</a:t>
          </a:r>
          <a:endParaRPr lang="en-US" dirty="0">
            <a:solidFill>
              <a:schemeClr val="bg1"/>
            </a:solidFill>
          </a:endParaRPr>
        </a:p>
      </dgm:t>
    </dgm:pt>
    <dgm:pt modelId="{AB4656A8-4860-43A6-8817-3D373B98AC03}" type="parTrans" cxnId="{8C888B53-46ED-4481-B0C6-232EFB149DE2}">
      <dgm:prSet/>
      <dgm:spPr/>
      <dgm:t>
        <a:bodyPr/>
        <a:lstStyle/>
        <a:p>
          <a:endParaRPr lang="en-US">
            <a:solidFill>
              <a:schemeClr val="bg1"/>
            </a:solidFill>
          </a:endParaRPr>
        </a:p>
      </dgm:t>
    </dgm:pt>
    <dgm:pt modelId="{6E8B2355-89FB-4F1A-8E11-A00C42A0D7C7}" type="sibTrans" cxnId="{8C888B53-46ED-4481-B0C6-232EFB149DE2}">
      <dgm:prSet/>
      <dgm:spPr/>
      <dgm:t>
        <a:bodyPr/>
        <a:lstStyle/>
        <a:p>
          <a:endParaRPr lang="en-US">
            <a:solidFill>
              <a:schemeClr val="bg1"/>
            </a:solidFill>
          </a:endParaRPr>
        </a:p>
      </dgm:t>
    </dgm:pt>
    <dgm:pt modelId="{CCB9CF8B-9E21-42A0-AAB2-456115815E70}">
      <dgm:prSet phldrT="[Text]"/>
      <dgm:spPr/>
      <dgm:t>
        <a:bodyPr/>
        <a:lstStyle/>
        <a:p>
          <a:r>
            <a:rPr lang="en-US" dirty="0" smtClean="0">
              <a:solidFill>
                <a:schemeClr val="bg1"/>
              </a:solidFill>
            </a:rPr>
            <a:t>Altered metabolism</a:t>
          </a:r>
          <a:endParaRPr lang="en-US" dirty="0">
            <a:solidFill>
              <a:schemeClr val="bg1"/>
            </a:solidFill>
          </a:endParaRPr>
        </a:p>
      </dgm:t>
    </dgm:pt>
    <dgm:pt modelId="{D29D4555-96E8-41D6-8595-A135EF7F5C43}" type="parTrans" cxnId="{FF12944A-F1A9-46C0-A3B6-6FD1BC0EA6A9}">
      <dgm:prSet/>
      <dgm:spPr/>
      <dgm:t>
        <a:bodyPr/>
        <a:lstStyle/>
        <a:p>
          <a:endParaRPr lang="en-US">
            <a:solidFill>
              <a:schemeClr val="bg1"/>
            </a:solidFill>
          </a:endParaRPr>
        </a:p>
      </dgm:t>
    </dgm:pt>
    <dgm:pt modelId="{792B600D-B45A-4061-97D6-3960FFB49387}" type="sibTrans" cxnId="{FF12944A-F1A9-46C0-A3B6-6FD1BC0EA6A9}">
      <dgm:prSet/>
      <dgm:spPr/>
      <dgm:t>
        <a:bodyPr/>
        <a:lstStyle/>
        <a:p>
          <a:endParaRPr lang="en-US">
            <a:solidFill>
              <a:schemeClr val="bg1"/>
            </a:solidFill>
          </a:endParaRPr>
        </a:p>
      </dgm:t>
    </dgm:pt>
    <dgm:pt modelId="{5EEA119A-5B53-42EB-A694-404A46071BAF}">
      <dgm:prSet/>
      <dgm:spPr/>
      <dgm:t>
        <a:bodyPr/>
        <a:lstStyle/>
        <a:p>
          <a:r>
            <a:rPr lang="en-US" dirty="0" smtClean="0">
              <a:solidFill>
                <a:schemeClr val="bg1"/>
              </a:solidFill>
            </a:rPr>
            <a:t>Nausea</a:t>
          </a:r>
          <a:endParaRPr lang="en-US" dirty="0">
            <a:solidFill>
              <a:schemeClr val="bg1"/>
            </a:solidFill>
          </a:endParaRPr>
        </a:p>
      </dgm:t>
    </dgm:pt>
    <dgm:pt modelId="{1851CEBD-731F-445D-A118-9C170840166F}" type="parTrans" cxnId="{48BD347B-8811-4452-AB40-7FD846CF1668}">
      <dgm:prSet/>
      <dgm:spPr/>
      <dgm:t>
        <a:bodyPr/>
        <a:lstStyle/>
        <a:p>
          <a:endParaRPr lang="en-US">
            <a:solidFill>
              <a:schemeClr val="bg1"/>
            </a:solidFill>
          </a:endParaRPr>
        </a:p>
      </dgm:t>
    </dgm:pt>
    <dgm:pt modelId="{C446166E-BD79-4226-8B14-8F972B7B08A0}" type="sibTrans" cxnId="{48BD347B-8811-4452-AB40-7FD846CF1668}">
      <dgm:prSet/>
      <dgm:spPr/>
      <dgm:t>
        <a:bodyPr/>
        <a:lstStyle/>
        <a:p>
          <a:endParaRPr lang="en-US">
            <a:solidFill>
              <a:schemeClr val="bg1"/>
            </a:solidFill>
          </a:endParaRPr>
        </a:p>
      </dgm:t>
    </dgm:pt>
    <dgm:pt modelId="{C6E170B9-B3EA-478E-B753-9C27F3ACE32B}">
      <dgm:prSet/>
      <dgm:spPr/>
      <dgm:t>
        <a:bodyPr/>
        <a:lstStyle/>
        <a:p>
          <a:r>
            <a:rPr lang="en-US" dirty="0" smtClean="0">
              <a:solidFill>
                <a:schemeClr val="bg1"/>
              </a:solidFill>
            </a:rPr>
            <a:t>Altered food likes</a:t>
          </a:r>
          <a:endParaRPr lang="en-US" dirty="0">
            <a:solidFill>
              <a:schemeClr val="bg1"/>
            </a:solidFill>
          </a:endParaRPr>
        </a:p>
      </dgm:t>
    </dgm:pt>
    <dgm:pt modelId="{CB8954EC-B587-45C2-87AE-A153F67EF9CF}" type="parTrans" cxnId="{C3C3D595-0C07-4D26-910A-700E522DE532}">
      <dgm:prSet/>
      <dgm:spPr/>
      <dgm:t>
        <a:bodyPr/>
        <a:lstStyle/>
        <a:p>
          <a:endParaRPr lang="en-US">
            <a:solidFill>
              <a:schemeClr val="bg1"/>
            </a:solidFill>
          </a:endParaRPr>
        </a:p>
      </dgm:t>
    </dgm:pt>
    <dgm:pt modelId="{E89EE18C-5BB6-464B-98AE-6AFABF594E88}" type="sibTrans" cxnId="{C3C3D595-0C07-4D26-910A-700E522DE532}">
      <dgm:prSet/>
      <dgm:spPr/>
      <dgm:t>
        <a:bodyPr/>
        <a:lstStyle/>
        <a:p>
          <a:endParaRPr lang="en-US">
            <a:solidFill>
              <a:schemeClr val="bg1"/>
            </a:solidFill>
          </a:endParaRPr>
        </a:p>
      </dgm:t>
    </dgm:pt>
    <dgm:pt modelId="{E0B0BDF3-0079-4412-8A29-6991F100999C}">
      <dgm:prSet/>
      <dgm:spPr/>
      <dgm:t>
        <a:bodyPr/>
        <a:lstStyle/>
        <a:p>
          <a:r>
            <a:rPr lang="en-US" dirty="0" smtClean="0">
              <a:solidFill>
                <a:schemeClr val="bg1"/>
              </a:solidFill>
            </a:rPr>
            <a:t>Nausea/vomiting</a:t>
          </a:r>
          <a:endParaRPr lang="en-US" dirty="0">
            <a:solidFill>
              <a:schemeClr val="bg1"/>
            </a:solidFill>
          </a:endParaRPr>
        </a:p>
      </dgm:t>
    </dgm:pt>
    <dgm:pt modelId="{01BD588F-5CC4-4014-8DEF-CA4193CB2CAE}" type="parTrans" cxnId="{45664817-9577-4A86-9C2C-98BA215AFD09}">
      <dgm:prSet/>
      <dgm:spPr/>
      <dgm:t>
        <a:bodyPr/>
        <a:lstStyle/>
        <a:p>
          <a:endParaRPr lang="en-US">
            <a:solidFill>
              <a:schemeClr val="bg1"/>
            </a:solidFill>
          </a:endParaRPr>
        </a:p>
      </dgm:t>
    </dgm:pt>
    <dgm:pt modelId="{667D139C-FF45-47CE-9EA2-492422F142F4}" type="sibTrans" cxnId="{45664817-9577-4A86-9C2C-98BA215AFD09}">
      <dgm:prSet/>
      <dgm:spPr/>
      <dgm:t>
        <a:bodyPr/>
        <a:lstStyle/>
        <a:p>
          <a:endParaRPr lang="en-US">
            <a:solidFill>
              <a:schemeClr val="bg1"/>
            </a:solidFill>
          </a:endParaRPr>
        </a:p>
      </dgm:t>
    </dgm:pt>
    <dgm:pt modelId="{1ABAE83E-2580-4619-BD3A-A55555D0E913}">
      <dgm:prSet/>
      <dgm:spPr/>
      <dgm:t>
        <a:bodyPr/>
        <a:lstStyle/>
        <a:p>
          <a:r>
            <a:rPr lang="en-US" dirty="0" smtClean="0">
              <a:solidFill>
                <a:schemeClr val="bg1"/>
              </a:solidFill>
            </a:rPr>
            <a:t>Gastritis</a:t>
          </a:r>
          <a:endParaRPr lang="en-US" dirty="0">
            <a:solidFill>
              <a:schemeClr val="bg1"/>
            </a:solidFill>
          </a:endParaRPr>
        </a:p>
      </dgm:t>
    </dgm:pt>
    <dgm:pt modelId="{849E432A-303B-4308-BB54-C95CA3213E07}" type="parTrans" cxnId="{1163FB37-1A01-46A1-B53D-46D34DF0F865}">
      <dgm:prSet/>
      <dgm:spPr/>
      <dgm:t>
        <a:bodyPr/>
        <a:lstStyle/>
        <a:p>
          <a:endParaRPr lang="en-US">
            <a:solidFill>
              <a:schemeClr val="bg1"/>
            </a:solidFill>
          </a:endParaRPr>
        </a:p>
      </dgm:t>
    </dgm:pt>
    <dgm:pt modelId="{B999348C-1AA2-4D43-874D-B0CC900D629F}" type="sibTrans" cxnId="{1163FB37-1A01-46A1-B53D-46D34DF0F865}">
      <dgm:prSet/>
      <dgm:spPr/>
      <dgm:t>
        <a:bodyPr/>
        <a:lstStyle/>
        <a:p>
          <a:endParaRPr lang="en-US">
            <a:solidFill>
              <a:schemeClr val="bg1"/>
            </a:solidFill>
          </a:endParaRPr>
        </a:p>
      </dgm:t>
    </dgm:pt>
    <dgm:pt modelId="{38055DBD-E17F-4C8A-B8E5-BE23ED6EF79F}">
      <dgm:prSet/>
      <dgm:spPr/>
      <dgm:t>
        <a:bodyPr/>
        <a:lstStyle/>
        <a:p>
          <a:r>
            <a:rPr lang="en-US" dirty="0" smtClean="0">
              <a:solidFill>
                <a:schemeClr val="bg1"/>
              </a:solidFill>
            </a:rPr>
            <a:t>Increased energy requirements</a:t>
          </a:r>
          <a:endParaRPr lang="en-US" dirty="0">
            <a:solidFill>
              <a:schemeClr val="bg1"/>
            </a:solidFill>
          </a:endParaRPr>
        </a:p>
      </dgm:t>
    </dgm:pt>
    <dgm:pt modelId="{37C33EB0-DEEC-4360-A7CF-FB3FB8728BB4}" type="parTrans" cxnId="{D5A53063-4E16-4487-A754-BA7793FC69C0}">
      <dgm:prSet/>
      <dgm:spPr/>
      <dgm:t>
        <a:bodyPr/>
        <a:lstStyle/>
        <a:p>
          <a:endParaRPr lang="en-US">
            <a:solidFill>
              <a:schemeClr val="bg1"/>
            </a:solidFill>
          </a:endParaRPr>
        </a:p>
      </dgm:t>
    </dgm:pt>
    <dgm:pt modelId="{2150E2DF-A046-4BB1-B147-1B7D9D4C6123}" type="sibTrans" cxnId="{D5A53063-4E16-4487-A754-BA7793FC69C0}">
      <dgm:prSet/>
      <dgm:spPr/>
      <dgm:t>
        <a:bodyPr/>
        <a:lstStyle/>
        <a:p>
          <a:endParaRPr lang="en-US">
            <a:solidFill>
              <a:schemeClr val="bg1"/>
            </a:solidFill>
          </a:endParaRPr>
        </a:p>
      </dgm:t>
    </dgm:pt>
    <dgm:pt modelId="{506992C6-F08F-4829-B904-415338058A6C}">
      <dgm:prSet/>
      <dgm:spPr/>
      <dgm:t>
        <a:bodyPr/>
        <a:lstStyle/>
        <a:p>
          <a:r>
            <a:rPr lang="en-US" dirty="0" smtClean="0">
              <a:solidFill>
                <a:schemeClr val="bg1"/>
              </a:solidFill>
            </a:rPr>
            <a:t>Lack </a:t>
          </a:r>
          <a:endParaRPr lang="en-US" dirty="0">
            <a:solidFill>
              <a:schemeClr val="bg1"/>
            </a:solidFill>
          </a:endParaRPr>
        </a:p>
      </dgm:t>
    </dgm:pt>
    <dgm:pt modelId="{43DFE483-0F07-4A00-95BA-A684FF1C4CE0}" type="parTrans" cxnId="{615BDF1D-DD71-41B1-8038-43ED914027A2}">
      <dgm:prSet/>
      <dgm:spPr/>
      <dgm:t>
        <a:bodyPr/>
        <a:lstStyle/>
        <a:p>
          <a:endParaRPr lang="en-US">
            <a:solidFill>
              <a:schemeClr val="bg1"/>
            </a:solidFill>
          </a:endParaRPr>
        </a:p>
      </dgm:t>
    </dgm:pt>
    <dgm:pt modelId="{32089DEC-FA92-471D-BC89-7729402542E2}" type="sibTrans" cxnId="{615BDF1D-DD71-41B1-8038-43ED914027A2}">
      <dgm:prSet/>
      <dgm:spPr/>
      <dgm:t>
        <a:bodyPr/>
        <a:lstStyle/>
        <a:p>
          <a:endParaRPr lang="en-US">
            <a:solidFill>
              <a:schemeClr val="bg1"/>
            </a:solidFill>
          </a:endParaRPr>
        </a:p>
      </dgm:t>
    </dgm:pt>
    <dgm:pt modelId="{B9D5BE0E-AA2A-4631-AB85-A237DEA95165}" type="pres">
      <dgm:prSet presAssocID="{14492389-4E7E-427B-84DB-21BAAF8C79CF}" presName="cycle" presStyleCnt="0">
        <dgm:presLayoutVars>
          <dgm:chMax val="1"/>
          <dgm:dir/>
          <dgm:animLvl val="ctr"/>
          <dgm:resizeHandles val="exact"/>
        </dgm:presLayoutVars>
      </dgm:prSet>
      <dgm:spPr/>
      <dgm:t>
        <a:bodyPr/>
        <a:lstStyle/>
        <a:p>
          <a:endParaRPr lang="en-US"/>
        </a:p>
      </dgm:t>
    </dgm:pt>
    <dgm:pt modelId="{8FC45E6B-0AEB-4CD8-95A8-ADB39DBF9421}" type="pres">
      <dgm:prSet presAssocID="{49B41B2E-325C-470E-8A49-8B07235E9552}" presName="centerShape" presStyleLbl="node0" presStyleIdx="0" presStyleCnt="1"/>
      <dgm:spPr/>
      <dgm:t>
        <a:bodyPr/>
        <a:lstStyle/>
        <a:p>
          <a:endParaRPr lang="en-US"/>
        </a:p>
      </dgm:t>
    </dgm:pt>
    <dgm:pt modelId="{982F9C88-2651-4EC0-BB82-71B0EE618736}" type="pres">
      <dgm:prSet presAssocID="{632F4CD9-D893-4DF1-A47E-94ACD1E5BF8B}" presName="parTrans" presStyleLbl="bgSibTrans2D1" presStyleIdx="0" presStyleCnt="3"/>
      <dgm:spPr/>
      <dgm:t>
        <a:bodyPr/>
        <a:lstStyle/>
        <a:p>
          <a:endParaRPr lang="en-US"/>
        </a:p>
      </dgm:t>
    </dgm:pt>
    <dgm:pt modelId="{344C0DE4-C864-4E62-B0CD-FDB9EFBABDFB}" type="pres">
      <dgm:prSet presAssocID="{EEF18CF9-B036-4EB8-95B1-5A74F804422D}" presName="node" presStyleLbl="node1" presStyleIdx="0" presStyleCnt="3">
        <dgm:presLayoutVars>
          <dgm:bulletEnabled val="1"/>
        </dgm:presLayoutVars>
      </dgm:prSet>
      <dgm:spPr/>
      <dgm:t>
        <a:bodyPr/>
        <a:lstStyle/>
        <a:p>
          <a:endParaRPr lang="en-US"/>
        </a:p>
      </dgm:t>
    </dgm:pt>
    <dgm:pt modelId="{89E68F52-08EF-4741-9046-4D938819E410}" type="pres">
      <dgm:prSet presAssocID="{AB4656A8-4860-43A6-8817-3D373B98AC03}" presName="parTrans" presStyleLbl="bgSibTrans2D1" presStyleIdx="1" presStyleCnt="3"/>
      <dgm:spPr/>
      <dgm:t>
        <a:bodyPr/>
        <a:lstStyle/>
        <a:p>
          <a:endParaRPr lang="en-US"/>
        </a:p>
      </dgm:t>
    </dgm:pt>
    <dgm:pt modelId="{8D96123F-B7E1-4357-938B-185764AD3081}" type="pres">
      <dgm:prSet presAssocID="{188798B8-E7BA-48C7-B95D-B9BA0B4B617F}" presName="node" presStyleLbl="node1" presStyleIdx="1" presStyleCnt="3" custRadScaleRad="94957">
        <dgm:presLayoutVars>
          <dgm:bulletEnabled val="1"/>
        </dgm:presLayoutVars>
      </dgm:prSet>
      <dgm:spPr/>
      <dgm:t>
        <a:bodyPr/>
        <a:lstStyle/>
        <a:p>
          <a:endParaRPr lang="en-US"/>
        </a:p>
      </dgm:t>
    </dgm:pt>
    <dgm:pt modelId="{A18AE09D-FF5A-4EAA-A039-A46C7F1199A0}" type="pres">
      <dgm:prSet presAssocID="{D29D4555-96E8-41D6-8595-A135EF7F5C43}" presName="parTrans" presStyleLbl="bgSibTrans2D1" presStyleIdx="2" presStyleCnt="3"/>
      <dgm:spPr/>
      <dgm:t>
        <a:bodyPr/>
        <a:lstStyle/>
        <a:p>
          <a:endParaRPr lang="en-US"/>
        </a:p>
      </dgm:t>
    </dgm:pt>
    <dgm:pt modelId="{2CDBE4DC-15D7-46BC-8771-A86D693DDE44}" type="pres">
      <dgm:prSet presAssocID="{CCB9CF8B-9E21-42A0-AAB2-456115815E70}" presName="node" presStyleLbl="node1" presStyleIdx="2" presStyleCnt="3">
        <dgm:presLayoutVars>
          <dgm:bulletEnabled val="1"/>
        </dgm:presLayoutVars>
      </dgm:prSet>
      <dgm:spPr/>
      <dgm:t>
        <a:bodyPr/>
        <a:lstStyle/>
        <a:p>
          <a:endParaRPr lang="en-US"/>
        </a:p>
      </dgm:t>
    </dgm:pt>
  </dgm:ptLst>
  <dgm:cxnLst>
    <dgm:cxn modelId="{5007018D-95D8-46F7-A93A-5934D9971ED9}" type="presOf" srcId="{AB4656A8-4860-43A6-8817-3D373B98AC03}" destId="{89E68F52-08EF-4741-9046-4D938819E410}" srcOrd="0" destOrd="0" presId="urn:microsoft.com/office/officeart/2005/8/layout/radial4"/>
    <dgm:cxn modelId="{FF12944A-F1A9-46C0-A3B6-6FD1BC0EA6A9}" srcId="{49B41B2E-325C-470E-8A49-8B07235E9552}" destId="{CCB9CF8B-9E21-42A0-AAB2-456115815E70}" srcOrd="2" destOrd="0" parTransId="{D29D4555-96E8-41D6-8595-A135EF7F5C43}" sibTransId="{792B600D-B45A-4061-97D6-3960FFB49387}"/>
    <dgm:cxn modelId="{8C888B53-46ED-4481-B0C6-232EFB149DE2}" srcId="{49B41B2E-325C-470E-8A49-8B07235E9552}" destId="{188798B8-E7BA-48C7-B95D-B9BA0B4B617F}" srcOrd="1" destOrd="0" parTransId="{AB4656A8-4860-43A6-8817-3D373B98AC03}" sibTransId="{6E8B2355-89FB-4F1A-8E11-A00C42A0D7C7}"/>
    <dgm:cxn modelId="{FD501C57-C113-4CB4-A858-AD8A87A5ACE7}" type="presOf" srcId="{C6E170B9-B3EA-478E-B753-9C27F3ACE32B}" destId="{344C0DE4-C864-4E62-B0CD-FDB9EFBABDFB}" srcOrd="0" destOrd="2" presId="urn:microsoft.com/office/officeart/2005/8/layout/radial4"/>
    <dgm:cxn modelId="{6638D828-BB26-4D45-8EA5-85CA34CCA012}" type="presOf" srcId="{E0B0BDF3-0079-4412-8A29-6991F100999C}" destId="{8D96123F-B7E1-4357-938B-185764AD3081}" srcOrd="0" destOrd="1" presId="urn:microsoft.com/office/officeart/2005/8/layout/radial4"/>
    <dgm:cxn modelId="{17CF8C75-1C04-46AD-85FC-9BC8628CA754}" type="presOf" srcId="{CCB9CF8B-9E21-42A0-AAB2-456115815E70}" destId="{2CDBE4DC-15D7-46BC-8771-A86D693DDE44}" srcOrd="0" destOrd="0" presId="urn:microsoft.com/office/officeart/2005/8/layout/radial4"/>
    <dgm:cxn modelId="{A55957CA-95AD-48FC-9498-EAB4CD641EAB}" type="presOf" srcId="{188798B8-E7BA-48C7-B95D-B9BA0B4B617F}" destId="{8D96123F-B7E1-4357-938B-185764AD3081}" srcOrd="0" destOrd="0" presId="urn:microsoft.com/office/officeart/2005/8/layout/radial4"/>
    <dgm:cxn modelId="{58EE8E2E-F05D-40FD-BA3F-28C5A809404B}" type="presOf" srcId="{D29D4555-96E8-41D6-8595-A135EF7F5C43}" destId="{A18AE09D-FF5A-4EAA-A039-A46C7F1199A0}" srcOrd="0" destOrd="0" presId="urn:microsoft.com/office/officeart/2005/8/layout/radial4"/>
    <dgm:cxn modelId="{E83FF786-0FB1-47C5-A199-BF44E455D19C}" type="presOf" srcId="{5EEA119A-5B53-42EB-A694-404A46071BAF}" destId="{344C0DE4-C864-4E62-B0CD-FDB9EFBABDFB}" srcOrd="0" destOrd="1" presId="urn:microsoft.com/office/officeart/2005/8/layout/radial4"/>
    <dgm:cxn modelId="{150B3347-D687-45AE-9561-9937BCE2A46A}" type="presOf" srcId="{1ABAE83E-2580-4619-BD3A-A55555D0E913}" destId="{8D96123F-B7E1-4357-938B-185764AD3081}" srcOrd="0" destOrd="2" presId="urn:microsoft.com/office/officeart/2005/8/layout/radial4"/>
    <dgm:cxn modelId="{C3C3D595-0C07-4D26-910A-700E522DE532}" srcId="{EEF18CF9-B036-4EB8-95B1-5A74F804422D}" destId="{C6E170B9-B3EA-478E-B753-9C27F3ACE32B}" srcOrd="1" destOrd="0" parTransId="{CB8954EC-B587-45C2-87AE-A153F67EF9CF}" sibTransId="{E89EE18C-5BB6-464B-98AE-6AFABF594E88}"/>
    <dgm:cxn modelId="{129C6805-367E-4C6D-AEBC-C0D0589C6BD2}" srcId="{14492389-4E7E-427B-84DB-21BAAF8C79CF}" destId="{49B41B2E-325C-470E-8A49-8B07235E9552}" srcOrd="0" destOrd="0" parTransId="{2636850D-BAD1-449E-9D1A-566854C3A899}" sibTransId="{5FBFECF7-2396-45CC-9FB8-138255769305}"/>
    <dgm:cxn modelId="{E8C71256-2346-4CCD-9BF0-A0F6C4070F1F}" type="presOf" srcId="{49B41B2E-325C-470E-8A49-8B07235E9552}" destId="{8FC45E6B-0AEB-4CD8-95A8-ADB39DBF9421}" srcOrd="0" destOrd="0" presId="urn:microsoft.com/office/officeart/2005/8/layout/radial4"/>
    <dgm:cxn modelId="{72EDD61D-93C4-4C90-B9D0-3EBF842FB2B1}" type="presOf" srcId="{EEF18CF9-B036-4EB8-95B1-5A74F804422D}" destId="{344C0DE4-C864-4E62-B0CD-FDB9EFBABDFB}" srcOrd="0" destOrd="0" presId="urn:microsoft.com/office/officeart/2005/8/layout/radial4"/>
    <dgm:cxn modelId="{E7B55195-B992-4C4B-87F7-810C30EE7AF6}" type="presOf" srcId="{14492389-4E7E-427B-84DB-21BAAF8C79CF}" destId="{B9D5BE0E-AA2A-4631-AB85-A237DEA95165}" srcOrd="0" destOrd="0" presId="urn:microsoft.com/office/officeart/2005/8/layout/radial4"/>
    <dgm:cxn modelId="{E1F2CDC2-3A90-4F6E-A079-30ACB558CC2D}" type="presOf" srcId="{506992C6-F08F-4829-B904-415338058A6C}" destId="{2CDBE4DC-15D7-46BC-8771-A86D693DDE44}" srcOrd="0" destOrd="2" presId="urn:microsoft.com/office/officeart/2005/8/layout/radial4"/>
    <dgm:cxn modelId="{48BD347B-8811-4452-AB40-7FD846CF1668}" srcId="{EEF18CF9-B036-4EB8-95B1-5A74F804422D}" destId="{5EEA119A-5B53-42EB-A694-404A46071BAF}" srcOrd="0" destOrd="0" parTransId="{1851CEBD-731F-445D-A118-9C170840166F}" sibTransId="{C446166E-BD79-4226-8B14-8F972B7B08A0}"/>
    <dgm:cxn modelId="{1163FB37-1A01-46A1-B53D-46D34DF0F865}" srcId="{188798B8-E7BA-48C7-B95D-B9BA0B4B617F}" destId="{1ABAE83E-2580-4619-BD3A-A55555D0E913}" srcOrd="1" destOrd="0" parTransId="{849E432A-303B-4308-BB54-C95CA3213E07}" sibTransId="{B999348C-1AA2-4D43-874D-B0CC900D629F}"/>
    <dgm:cxn modelId="{615BDF1D-DD71-41B1-8038-43ED914027A2}" srcId="{CCB9CF8B-9E21-42A0-AAB2-456115815E70}" destId="{506992C6-F08F-4829-B904-415338058A6C}" srcOrd="1" destOrd="0" parTransId="{43DFE483-0F07-4A00-95BA-A684FF1C4CE0}" sibTransId="{32089DEC-FA92-471D-BC89-7729402542E2}"/>
    <dgm:cxn modelId="{D5A53063-4E16-4487-A754-BA7793FC69C0}" srcId="{CCB9CF8B-9E21-42A0-AAB2-456115815E70}" destId="{38055DBD-E17F-4C8A-B8E5-BE23ED6EF79F}" srcOrd="0" destOrd="0" parTransId="{37C33EB0-DEEC-4360-A7CF-FB3FB8728BB4}" sibTransId="{2150E2DF-A046-4BB1-B147-1B7D9D4C6123}"/>
    <dgm:cxn modelId="{45664817-9577-4A86-9C2C-98BA215AFD09}" srcId="{188798B8-E7BA-48C7-B95D-B9BA0B4B617F}" destId="{E0B0BDF3-0079-4412-8A29-6991F100999C}" srcOrd="0" destOrd="0" parTransId="{01BD588F-5CC4-4014-8DEF-CA4193CB2CAE}" sibTransId="{667D139C-FF45-47CE-9EA2-492422F142F4}"/>
    <dgm:cxn modelId="{3A23F3CA-9476-45BE-BB29-85FD157A6C65}" srcId="{49B41B2E-325C-470E-8A49-8B07235E9552}" destId="{EEF18CF9-B036-4EB8-95B1-5A74F804422D}" srcOrd="0" destOrd="0" parTransId="{632F4CD9-D893-4DF1-A47E-94ACD1E5BF8B}" sibTransId="{34AEAC75-C6DF-47CB-92E3-69F02811CA02}"/>
    <dgm:cxn modelId="{EDD3E558-A242-46F0-A7DE-F5B0EBAC8D03}" type="presOf" srcId="{38055DBD-E17F-4C8A-B8E5-BE23ED6EF79F}" destId="{2CDBE4DC-15D7-46BC-8771-A86D693DDE44}" srcOrd="0" destOrd="1" presId="urn:microsoft.com/office/officeart/2005/8/layout/radial4"/>
    <dgm:cxn modelId="{00E913B3-3D63-4911-A8EF-FE80F2B4460A}" type="presOf" srcId="{632F4CD9-D893-4DF1-A47E-94ACD1E5BF8B}" destId="{982F9C88-2651-4EC0-BB82-71B0EE618736}" srcOrd="0" destOrd="0" presId="urn:microsoft.com/office/officeart/2005/8/layout/radial4"/>
    <dgm:cxn modelId="{A11B3BDB-AF88-4A32-8008-372897F88414}" type="presParOf" srcId="{B9D5BE0E-AA2A-4631-AB85-A237DEA95165}" destId="{8FC45E6B-0AEB-4CD8-95A8-ADB39DBF9421}" srcOrd="0" destOrd="0" presId="urn:microsoft.com/office/officeart/2005/8/layout/radial4"/>
    <dgm:cxn modelId="{E0F06FB0-C6AF-4CA4-81B5-0AEB9DD29DFF}" type="presParOf" srcId="{B9D5BE0E-AA2A-4631-AB85-A237DEA95165}" destId="{982F9C88-2651-4EC0-BB82-71B0EE618736}" srcOrd="1" destOrd="0" presId="urn:microsoft.com/office/officeart/2005/8/layout/radial4"/>
    <dgm:cxn modelId="{8043C48A-89A9-4436-87A4-63B3778B4513}" type="presParOf" srcId="{B9D5BE0E-AA2A-4631-AB85-A237DEA95165}" destId="{344C0DE4-C864-4E62-B0CD-FDB9EFBABDFB}" srcOrd="2" destOrd="0" presId="urn:microsoft.com/office/officeart/2005/8/layout/radial4"/>
    <dgm:cxn modelId="{A8BF3FE2-B701-47FF-B4FD-CC77540BA9AD}" type="presParOf" srcId="{B9D5BE0E-AA2A-4631-AB85-A237DEA95165}" destId="{89E68F52-08EF-4741-9046-4D938819E410}" srcOrd="3" destOrd="0" presId="urn:microsoft.com/office/officeart/2005/8/layout/radial4"/>
    <dgm:cxn modelId="{E6E5785B-C723-43AF-8B94-7DCDA848131D}" type="presParOf" srcId="{B9D5BE0E-AA2A-4631-AB85-A237DEA95165}" destId="{8D96123F-B7E1-4357-938B-185764AD3081}" srcOrd="4" destOrd="0" presId="urn:microsoft.com/office/officeart/2005/8/layout/radial4"/>
    <dgm:cxn modelId="{7B42F7E7-D393-4280-9D1D-1E68EB19FD5F}" type="presParOf" srcId="{B9D5BE0E-AA2A-4631-AB85-A237DEA95165}" destId="{A18AE09D-FF5A-4EAA-A039-A46C7F1199A0}" srcOrd="5" destOrd="0" presId="urn:microsoft.com/office/officeart/2005/8/layout/radial4"/>
    <dgm:cxn modelId="{39553103-0077-485C-AF93-7ADD9CA136A2}" type="presParOf" srcId="{B9D5BE0E-AA2A-4631-AB85-A237DEA95165}" destId="{2CDBE4DC-15D7-46BC-8771-A86D693DDE44}"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C45E6B-0AEB-4CD8-95A8-ADB39DBF9421}">
      <dsp:nvSpPr>
        <dsp:cNvPr id="0" name=""/>
        <dsp:cNvSpPr/>
      </dsp:nvSpPr>
      <dsp:spPr>
        <a:xfrm>
          <a:off x="3803044" y="2361005"/>
          <a:ext cx="1982047" cy="1982047"/>
        </a:xfrm>
        <a:prstGeom prst="ellipse">
          <a:avLst/>
        </a:prstGeom>
        <a:solidFill>
          <a:schemeClr val="accent4">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solidFill>
                <a:schemeClr val="bg1"/>
              </a:solidFill>
            </a:rPr>
            <a:t>Malnutrition</a:t>
          </a:r>
          <a:endParaRPr lang="en-US" sz="1900" kern="1200" dirty="0">
            <a:solidFill>
              <a:schemeClr val="bg1"/>
            </a:solidFill>
          </a:endParaRPr>
        </a:p>
      </dsp:txBody>
      <dsp:txXfrm>
        <a:off x="4093308" y="2651269"/>
        <a:ext cx="1401519" cy="1401519"/>
      </dsp:txXfrm>
    </dsp:sp>
    <dsp:sp modelId="{982F9C88-2651-4EC0-BB82-71B0EE618736}">
      <dsp:nvSpPr>
        <dsp:cNvPr id="0" name=""/>
        <dsp:cNvSpPr/>
      </dsp:nvSpPr>
      <dsp:spPr>
        <a:xfrm rot="12900000">
          <a:off x="2528137" y="2014797"/>
          <a:ext cx="1519069" cy="564883"/>
        </a:xfrm>
        <a:prstGeom prst="leftArrow">
          <a:avLst>
            <a:gd name="adj1" fmla="val 60000"/>
            <a:gd name="adj2" fmla="val 50000"/>
          </a:avLst>
        </a:prstGeom>
        <a:solidFill>
          <a:schemeClr val="accent5">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344C0DE4-C864-4E62-B0CD-FDB9EFBABDFB}">
      <dsp:nvSpPr>
        <dsp:cNvPr id="0" name=""/>
        <dsp:cNvSpPr/>
      </dsp:nvSpPr>
      <dsp:spPr>
        <a:xfrm>
          <a:off x="1724025" y="1108410"/>
          <a:ext cx="1882945" cy="1506356"/>
        </a:xfrm>
        <a:prstGeom prst="roundRect">
          <a:avLst>
            <a:gd name="adj" fmla="val 10000"/>
          </a:avLst>
        </a:prstGeom>
        <a:solidFill>
          <a:schemeClr val="accent5">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8100" tIns="38100" rIns="38100" bIns="38100" numCol="1" spcCol="1270" anchor="t" anchorCtr="0">
          <a:noAutofit/>
        </a:bodyPr>
        <a:lstStyle/>
        <a:p>
          <a:pPr lvl="0" algn="l" defTabSz="889000">
            <a:lnSpc>
              <a:spcPct val="90000"/>
            </a:lnSpc>
            <a:spcBef>
              <a:spcPct val="0"/>
            </a:spcBef>
            <a:spcAft>
              <a:spcPct val="35000"/>
            </a:spcAft>
          </a:pPr>
          <a:r>
            <a:rPr lang="en-US" sz="2000" kern="1200" dirty="0" smtClean="0">
              <a:solidFill>
                <a:schemeClr val="bg1"/>
              </a:solidFill>
            </a:rPr>
            <a:t>Altered food intake</a:t>
          </a:r>
          <a:endParaRPr lang="en-US" sz="2000" kern="1200" dirty="0">
            <a:solidFill>
              <a:schemeClr val="bg1"/>
            </a:solidFill>
          </a:endParaRPr>
        </a:p>
        <a:p>
          <a:pPr marL="171450" lvl="1" indent="-171450" algn="l" defTabSz="711200">
            <a:lnSpc>
              <a:spcPct val="90000"/>
            </a:lnSpc>
            <a:spcBef>
              <a:spcPct val="0"/>
            </a:spcBef>
            <a:spcAft>
              <a:spcPct val="15000"/>
            </a:spcAft>
            <a:buChar char="••"/>
          </a:pPr>
          <a:r>
            <a:rPr lang="en-US" sz="1600" kern="1200" dirty="0" smtClean="0">
              <a:solidFill>
                <a:schemeClr val="bg1"/>
              </a:solidFill>
            </a:rPr>
            <a:t>Nausea</a:t>
          </a:r>
          <a:endParaRPr lang="en-US" sz="1600" kern="1200" dirty="0">
            <a:solidFill>
              <a:schemeClr val="bg1"/>
            </a:solidFill>
          </a:endParaRPr>
        </a:p>
        <a:p>
          <a:pPr marL="171450" lvl="1" indent="-171450" algn="l" defTabSz="711200">
            <a:lnSpc>
              <a:spcPct val="90000"/>
            </a:lnSpc>
            <a:spcBef>
              <a:spcPct val="0"/>
            </a:spcBef>
            <a:spcAft>
              <a:spcPct val="15000"/>
            </a:spcAft>
            <a:buChar char="••"/>
          </a:pPr>
          <a:r>
            <a:rPr lang="en-US" sz="1600" kern="1200" dirty="0" smtClean="0">
              <a:solidFill>
                <a:schemeClr val="bg1"/>
              </a:solidFill>
            </a:rPr>
            <a:t>Altered food likes</a:t>
          </a:r>
          <a:endParaRPr lang="en-US" sz="1600" kern="1200" dirty="0">
            <a:solidFill>
              <a:schemeClr val="bg1"/>
            </a:solidFill>
          </a:endParaRPr>
        </a:p>
      </dsp:txBody>
      <dsp:txXfrm>
        <a:off x="1768145" y="1152530"/>
        <a:ext cx="1794705" cy="1418116"/>
      </dsp:txXfrm>
    </dsp:sp>
    <dsp:sp modelId="{89E68F52-08EF-4741-9046-4D938819E410}">
      <dsp:nvSpPr>
        <dsp:cNvPr id="0" name=""/>
        <dsp:cNvSpPr/>
      </dsp:nvSpPr>
      <dsp:spPr>
        <a:xfrm rot="16200000">
          <a:off x="4096451" y="1299742"/>
          <a:ext cx="1395234" cy="564883"/>
        </a:xfrm>
        <a:prstGeom prst="leftArrow">
          <a:avLst>
            <a:gd name="adj1" fmla="val 60000"/>
            <a:gd name="adj2" fmla="val 50000"/>
          </a:avLst>
        </a:prstGeom>
        <a:solidFill>
          <a:schemeClr val="accent5">
            <a:hueOff val="-8031992"/>
            <a:satOff val="1435"/>
            <a:lumOff val="-3137"/>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8D96123F-B7E1-4357-938B-185764AD3081}">
      <dsp:nvSpPr>
        <dsp:cNvPr id="0" name=""/>
        <dsp:cNvSpPr/>
      </dsp:nvSpPr>
      <dsp:spPr>
        <a:xfrm>
          <a:off x="3852595" y="131389"/>
          <a:ext cx="1882945" cy="1506356"/>
        </a:xfrm>
        <a:prstGeom prst="roundRect">
          <a:avLst>
            <a:gd name="adj" fmla="val 10000"/>
          </a:avLst>
        </a:prstGeom>
        <a:solidFill>
          <a:schemeClr val="accent5">
            <a:hueOff val="-8031992"/>
            <a:satOff val="1435"/>
            <a:lumOff val="-3137"/>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8100" tIns="38100" rIns="38100" bIns="38100" numCol="1" spcCol="1270" anchor="t" anchorCtr="0">
          <a:noAutofit/>
        </a:bodyPr>
        <a:lstStyle/>
        <a:p>
          <a:pPr lvl="0" algn="l" defTabSz="889000">
            <a:lnSpc>
              <a:spcPct val="90000"/>
            </a:lnSpc>
            <a:spcBef>
              <a:spcPct val="0"/>
            </a:spcBef>
            <a:spcAft>
              <a:spcPct val="35000"/>
            </a:spcAft>
          </a:pPr>
          <a:r>
            <a:rPr lang="en-US" sz="2000" kern="1200" dirty="0" smtClean="0">
              <a:solidFill>
                <a:schemeClr val="bg1"/>
              </a:solidFill>
            </a:rPr>
            <a:t>Altered digestion</a:t>
          </a:r>
          <a:endParaRPr lang="en-US" sz="2000" kern="1200" dirty="0">
            <a:solidFill>
              <a:schemeClr val="bg1"/>
            </a:solidFill>
          </a:endParaRPr>
        </a:p>
        <a:p>
          <a:pPr marL="171450" lvl="1" indent="-171450" algn="l" defTabSz="711200">
            <a:lnSpc>
              <a:spcPct val="90000"/>
            </a:lnSpc>
            <a:spcBef>
              <a:spcPct val="0"/>
            </a:spcBef>
            <a:spcAft>
              <a:spcPct val="15000"/>
            </a:spcAft>
            <a:buChar char="••"/>
          </a:pPr>
          <a:r>
            <a:rPr lang="en-US" sz="1600" kern="1200" dirty="0" smtClean="0">
              <a:solidFill>
                <a:schemeClr val="bg1"/>
              </a:solidFill>
            </a:rPr>
            <a:t>Nausea/vomiting</a:t>
          </a:r>
          <a:endParaRPr lang="en-US" sz="1600" kern="1200" dirty="0">
            <a:solidFill>
              <a:schemeClr val="bg1"/>
            </a:solidFill>
          </a:endParaRPr>
        </a:p>
        <a:p>
          <a:pPr marL="171450" lvl="1" indent="-171450" algn="l" defTabSz="711200">
            <a:lnSpc>
              <a:spcPct val="90000"/>
            </a:lnSpc>
            <a:spcBef>
              <a:spcPct val="0"/>
            </a:spcBef>
            <a:spcAft>
              <a:spcPct val="15000"/>
            </a:spcAft>
            <a:buChar char="••"/>
          </a:pPr>
          <a:r>
            <a:rPr lang="en-US" sz="1600" kern="1200" dirty="0" smtClean="0">
              <a:solidFill>
                <a:schemeClr val="bg1"/>
              </a:solidFill>
            </a:rPr>
            <a:t>Gastritis</a:t>
          </a:r>
          <a:endParaRPr lang="en-US" sz="1600" kern="1200" dirty="0">
            <a:solidFill>
              <a:schemeClr val="bg1"/>
            </a:solidFill>
          </a:endParaRPr>
        </a:p>
      </dsp:txBody>
      <dsp:txXfrm>
        <a:off x="3896715" y="175509"/>
        <a:ext cx="1794705" cy="1418116"/>
      </dsp:txXfrm>
    </dsp:sp>
    <dsp:sp modelId="{A18AE09D-FF5A-4EAA-A039-A46C7F1199A0}">
      <dsp:nvSpPr>
        <dsp:cNvPr id="0" name=""/>
        <dsp:cNvSpPr/>
      </dsp:nvSpPr>
      <dsp:spPr>
        <a:xfrm rot="19500000">
          <a:off x="5540929" y="2014797"/>
          <a:ext cx="1519069" cy="564883"/>
        </a:xfrm>
        <a:prstGeom prst="leftArrow">
          <a:avLst>
            <a:gd name="adj1" fmla="val 60000"/>
            <a:gd name="adj2" fmla="val 50000"/>
          </a:avLst>
        </a:prstGeom>
        <a:solidFill>
          <a:schemeClr val="accent5">
            <a:hueOff val="-16063984"/>
            <a:satOff val="2870"/>
            <a:lumOff val="-6275"/>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2CDBE4DC-15D7-46BC-8771-A86D693DDE44}">
      <dsp:nvSpPr>
        <dsp:cNvPr id="0" name=""/>
        <dsp:cNvSpPr/>
      </dsp:nvSpPr>
      <dsp:spPr>
        <a:xfrm>
          <a:off x="5981166" y="1108410"/>
          <a:ext cx="1882945" cy="1506356"/>
        </a:xfrm>
        <a:prstGeom prst="roundRect">
          <a:avLst>
            <a:gd name="adj" fmla="val 10000"/>
          </a:avLst>
        </a:prstGeom>
        <a:solidFill>
          <a:schemeClr val="accent5">
            <a:hueOff val="-16063984"/>
            <a:satOff val="2870"/>
            <a:lumOff val="-6275"/>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8100" tIns="38100" rIns="38100" bIns="38100" numCol="1" spcCol="1270" anchor="t" anchorCtr="0">
          <a:noAutofit/>
        </a:bodyPr>
        <a:lstStyle/>
        <a:p>
          <a:pPr lvl="0" algn="l" defTabSz="889000">
            <a:lnSpc>
              <a:spcPct val="90000"/>
            </a:lnSpc>
            <a:spcBef>
              <a:spcPct val="0"/>
            </a:spcBef>
            <a:spcAft>
              <a:spcPct val="35000"/>
            </a:spcAft>
          </a:pPr>
          <a:r>
            <a:rPr lang="en-US" sz="2000" kern="1200" dirty="0" smtClean="0">
              <a:solidFill>
                <a:schemeClr val="bg1"/>
              </a:solidFill>
            </a:rPr>
            <a:t>Altered metabolism</a:t>
          </a:r>
          <a:endParaRPr lang="en-US" sz="2000" kern="1200" dirty="0">
            <a:solidFill>
              <a:schemeClr val="bg1"/>
            </a:solidFill>
          </a:endParaRPr>
        </a:p>
        <a:p>
          <a:pPr marL="171450" lvl="1" indent="-171450" algn="l" defTabSz="711200">
            <a:lnSpc>
              <a:spcPct val="90000"/>
            </a:lnSpc>
            <a:spcBef>
              <a:spcPct val="0"/>
            </a:spcBef>
            <a:spcAft>
              <a:spcPct val="15000"/>
            </a:spcAft>
            <a:buChar char="••"/>
          </a:pPr>
          <a:r>
            <a:rPr lang="en-US" sz="1600" kern="1200" dirty="0" smtClean="0">
              <a:solidFill>
                <a:schemeClr val="bg1"/>
              </a:solidFill>
            </a:rPr>
            <a:t>Increased energy requirements</a:t>
          </a:r>
          <a:endParaRPr lang="en-US" sz="1600" kern="1200" dirty="0">
            <a:solidFill>
              <a:schemeClr val="bg1"/>
            </a:solidFill>
          </a:endParaRPr>
        </a:p>
        <a:p>
          <a:pPr marL="171450" lvl="1" indent="-171450" algn="l" defTabSz="711200">
            <a:lnSpc>
              <a:spcPct val="90000"/>
            </a:lnSpc>
            <a:spcBef>
              <a:spcPct val="0"/>
            </a:spcBef>
            <a:spcAft>
              <a:spcPct val="15000"/>
            </a:spcAft>
            <a:buChar char="••"/>
          </a:pPr>
          <a:r>
            <a:rPr lang="en-US" sz="1600" kern="1200" dirty="0" smtClean="0">
              <a:solidFill>
                <a:schemeClr val="bg1"/>
              </a:solidFill>
            </a:rPr>
            <a:t>Lack </a:t>
          </a:r>
          <a:endParaRPr lang="en-US" sz="1600" kern="1200" dirty="0">
            <a:solidFill>
              <a:schemeClr val="bg1"/>
            </a:solidFill>
          </a:endParaRPr>
        </a:p>
      </dsp:txBody>
      <dsp:txXfrm>
        <a:off x="6025286" y="1152530"/>
        <a:ext cx="1794705" cy="1418116"/>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07735C-6622-4E42-A91C-50403C3381AA}" type="datetimeFigureOut">
              <a:rPr lang="en-US" smtClean="0"/>
              <a:t>7/28/2021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1729EC-2DD1-4672-AA08-3F725E804216}" type="slidenum">
              <a:rPr lang="en-US" smtClean="0"/>
              <a:t>‹#›</a:t>
            </a:fld>
            <a:endParaRPr lang="en-US"/>
          </a:p>
        </p:txBody>
      </p:sp>
    </p:spTree>
    <p:extLst>
      <p:ext uri="{BB962C8B-B14F-4D97-AF65-F5344CB8AC3E}">
        <p14:creationId xmlns:p14="http://schemas.microsoft.com/office/powerpoint/2010/main" val="2905481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2" defTabSz="931774">
              <a:defRPr/>
            </a:pPr>
            <a:r>
              <a:rPr lang="en-US" b="1" dirty="0" smtClean="0"/>
              <a:t>Nutrition</a:t>
            </a:r>
          </a:p>
          <a:p>
            <a:pPr marL="0" lvl="2" defTabSz="931774">
              <a:defRPr/>
            </a:pPr>
            <a:r>
              <a:rPr lang="en-US" dirty="0" smtClean="0"/>
              <a:t>The process by which organisms utilizes the nutrients in food through digestion, absorption, transportation, storage, metabolism and elimination</a:t>
            </a:r>
            <a:r>
              <a:rPr lang="en-US" baseline="0" dirty="0" smtClean="0"/>
              <a:t> f</a:t>
            </a:r>
            <a:r>
              <a:rPr lang="en-US" dirty="0" smtClean="0"/>
              <a:t>or the purposes of maintaining life, growth,</a:t>
            </a:r>
            <a:r>
              <a:rPr lang="en-US" baseline="0" dirty="0" smtClean="0"/>
              <a:t> normal functioning of organs, production of energy.</a:t>
            </a:r>
          </a:p>
          <a:p>
            <a:pPr marL="0" lvl="2" defTabSz="931774">
              <a:defRPr/>
            </a:pPr>
            <a:r>
              <a:rPr lang="en-US" baseline="0" dirty="0" smtClean="0"/>
              <a:t>The science of food, the nutrients and other substances therein, their action, interaction, and the balance in relation to health and disease process by which the organism ingests, digests and absorbs, transports, utilizes and excretes food substances</a:t>
            </a:r>
          </a:p>
          <a:p>
            <a:pPr marL="0" lvl="2" defTabSz="931774">
              <a:defRPr/>
            </a:pPr>
            <a:r>
              <a:rPr lang="en-US" b="1" baseline="0" dirty="0" smtClean="0"/>
              <a:t>Dietetics</a:t>
            </a:r>
          </a:p>
          <a:p>
            <a:pPr marL="0" lvl="2" defTabSz="931774">
              <a:defRPr/>
            </a:pPr>
            <a:r>
              <a:rPr lang="en-US" b="0" baseline="0" dirty="0" smtClean="0"/>
              <a:t>The science of applying nutritional principles to the planning and preparation and storage and the regulation of the diet in relation to both health and disease</a:t>
            </a:r>
            <a:endParaRPr lang="en-US" b="0" dirty="0"/>
          </a:p>
        </p:txBody>
      </p:sp>
      <p:sp>
        <p:nvSpPr>
          <p:cNvPr id="4" name="Slide Number Placeholder 3"/>
          <p:cNvSpPr>
            <a:spLocks noGrp="1"/>
          </p:cNvSpPr>
          <p:nvPr>
            <p:ph type="sldNum" sz="quarter" idx="10"/>
          </p:nvPr>
        </p:nvSpPr>
        <p:spPr/>
        <p:txBody>
          <a:bodyPr/>
          <a:lstStyle/>
          <a:p>
            <a:fld id="{325D3AE3-0B2B-4B29-B56D-70BB50EA7240}" type="slidenum">
              <a:rPr lang="en-US" smtClean="0"/>
              <a:pPr/>
              <a:t>5</a:t>
            </a:fld>
            <a:endParaRPr lang="en-US"/>
          </a:p>
        </p:txBody>
      </p:sp>
    </p:spTree>
    <p:extLst>
      <p:ext uri="{BB962C8B-B14F-4D97-AF65-F5344CB8AC3E}">
        <p14:creationId xmlns:p14="http://schemas.microsoft.com/office/powerpoint/2010/main" val="38520087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049F8B-9DFD-4985-9E75-13594C7890E0}" type="slidenum">
              <a:rPr lang="en-US" altLang="en-US"/>
              <a:pPr/>
              <a:t>24</a:t>
            </a:fld>
            <a:endParaRPr lang="en-US" altLang="en-US"/>
          </a:p>
        </p:txBody>
      </p:sp>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6435212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757E53-C032-4170-8A32-7A621641125C}" type="slidenum">
              <a:rPr lang="en-US" altLang="en-US"/>
              <a:pPr/>
              <a:t>25</a:t>
            </a:fld>
            <a:endParaRPr lang="en-US" altLang="en-US"/>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440448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C22C21-D404-47A7-A34E-5F8D0A24070D}" type="slidenum">
              <a:rPr lang="en-US" altLang="en-US"/>
              <a:pPr/>
              <a:t>26</a:t>
            </a:fld>
            <a:endParaRPr lang="en-US" altLang="en-US"/>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0570643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A3D1E1-7EB7-4F4E-8EFB-A843F0278380}" type="slidenum">
              <a:rPr lang="en-US" altLang="en-US"/>
              <a:pPr/>
              <a:t>38</a:t>
            </a:fld>
            <a:endParaRPr lang="en-US" altLang="en-US"/>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p:txBody>
          <a:bodyPr/>
          <a:lstStyle/>
          <a:p>
            <a:pPr lvl="2"/>
            <a:endParaRPr lang="en-US" altLang="en-US"/>
          </a:p>
        </p:txBody>
      </p:sp>
    </p:spTree>
    <p:extLst>
      <p:ext uri="{BB962C8B-B14F-4D97-AF65-F5344CB8AC3E}">
        <p14:creationId xmlns:p14="http://schemas.microsoft.com/office/powerpoint/2010/main" val="6600053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Alteration of</a:t>
            </a:r>
            <a:r>
              <a:rPr lang="en-US" b="1" baseline="0" dirty="0" smtClean="0"/>
              <a:t> nutritional status</a:t>
            </a:r>
          </a:p>
        </p:txBody>
      </p:sp>
      <p:sp>
        <p:nvSpPr>
          <p:cNvPr id="4" name="Slide Number Placeholder 3"/>
          <p:cNvSpPr>
            <a:spLocks noGrp="1"/>
          </p:cNvSpPr>
          <p:nvPr>
            <p:ph type="sldNum" sz="quarter" idx="10"/>
          </p:nvPr>
        </p:nvSpPr>
        <p:spPr/>
        <p:txBody>
          <a:bodyPr/>
          <a:lstStyle/>
          <a:p>
            <a:fld id="{325D3AE3-0B2B-4B29-B56D-70BB50EA7240}" type="slidenum">
              <a:rPr lang="en-US" smtClean="0"/>
              <a:pPr/>
              <a:t>39</a:t>
            </a:fld>
            <a:endParaRPr lang="en-US"/>
          </a:p>
        </p:txBody>
      </p:sp>
    </p:spTree>
    <p:extLst>
      <p:ext uri="{BB962C8B-B14F-4D97-AF65-F5344CB8AC3E}">
        <p14:creationId xmlns:p14="http://schemas.microsoft.com/office/powerpoint/2010/main" val="1003467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Fiber</a:t>
            </a:r>
          </a:p>
          <a:p>
            <a:pPr>
              <a:buFont typeface="Arial" pitchFamily="34" charset="0"/>
              <a:buChar char="•"/>
            </a:pPr>
            <a:r>
              <a:rPr lang="en-US" altLang="en-US" dirty="0" smtClean="0"/>
              <a:t>Increases and softening the bulk of the stool, promotes defecation p</a:t>
            </a:r>
            <a:r>
              <a:rPr lang="en-US" b="0" dirty="0" smtClean="0"/>
              <a:t>revents and relieves</a:t>
            </a:r>
            <a:r>
              <a:rPr lang="en-US" b="0" baseline="0" dirty="0" smtClean="0"/>
              <a:t> constipation</a:t>
            </a:r>
          </a:p>
          <a:p>
            <a:pPr>
              <a:buFont typeface="Arial" pitchFamily="34" charset="0"/>
              <a:buChar char="•"/>
            </a:pPr>
            <a:r>
              <a:rPr lang="en-US" b="0" baseline="0" dirty="0" smtClean="0"/>
              <a:t>Creates bulk preventing diverticuli</a:t>
            </a:r>
          </a:p>
          <a:p>
            <a:pPr>
              <a:buFont typeface="Arial" pitchFamily="34" charset="0"/>
              <a:buChar char="•"/>
            </a:pPr>
            <a:r>
              <a:rPr lang="en-US" b="0" baseline="0" dirty="0" smtClean="0"/>
              <a:t>Promote fullness thereby reducing overeating and hence obesity</a:t>
            </a:r>
          </a:p>
          <a:p>
            <a:pPr>
              <a:buFont typeface="Arial" pitchFamily="34" charset="0"/>
              <a:buChar char="•"/>
            </a:pPr>
            <a:r>
              <a:rPr lang="en-US" b="0" baseline="0" dirty="0" smtClean="0"/>
              <a:t>Viscous fiber lower blood cholesterol</a:t>
            </a:r>
          </a:p>
          <a:p>
            <a:pPr>
              <a:buFont typeface="Arial" pitchFamily="34" charset="0"/>
              <a:buChar char="•"/>
            </a:pPr>
            <a:r>
              <a:rPr lang="en-US" b="0" baseline="0" dirty="0" smtClean="0"/>
              <a:t>Viscous fiber delays gastric emptying rates thereby absorption of glucose (prevents rise of postprandial glucose in diabetes)</a:t>
            </a:r>
          </a:p>
          <a:p>
            <a:pPr>
              <a:buFont typeface="Arial" pitchFamily="34" charset="0"/>
              <a:buChar char="•"/>
            </a:pPr>
            <a:r>
              <a:rPr lang="en-US" altLang="en-US" dirty="0" smtClean="0"/>
              <a:t>Does not supply energy or heat to the body.</a:t>
            </a:r>
          </a:p>
          <a:p>
            <a:pPr>
              <a:buFont typeface="Arial" pitchFamily="34" charset="0"/>
              <a:buChar char="•"/>
            </a:pPr>
            <a:r>
              <a:rPr lang="en-US" altLang="en-US" dirty="0" smtClean="0"/>
              <a:t>Absorbing organic wastes and toxins.</a:t>
            </a:r>
          </a:p>
          <a:p>
            <a:pPr>
              <a:buFont typeface="Arial" pitchFamily="34" charset="0"/>
              <a:buChar char="•"/>
            </a:pPr>
            <a:r>
              <a:rPr lang="en-US" altLang="en-US" dirty="0" smtClean="0"/>
              <a:t>Decreases the rate of carbohydrate breakdown and absorption.</a:t>
            </a:r>
            <a:endParaRPr lang="en-US" altLang="en-US" sz="2400" dirty="0"/>
          </a:p>
          <a:p>
            <a:endParaRPr lang="en-US" b="0" dirty="0"/>
          </a:p>
        </p:txBody>
      </p:sp>
      <p:sp>
        <p:nvSpPr>
          <p:cNvPr id="4" name="Slide Number Placeholder 3"/>
          <p:cNvSpPr>
            <a:spLocks noGrp="1"/>
          </p:cNvSpPr>
          <p:nvPr>
            <p:ph type="sldNum" sz="quarter" idx="10"/>
          </p:nvPr>
        </p:nvSpPr>
        <p:spPr/>
        <p:txBody>
          <a:bodyPr/>
          <a:lstStyle/>
          <a:p>
            <a:fld id="{325D3AE3-0B2B-4B29-B56D-70BB50EA7240}" type="slidenum">
              <a:rPr lang="en-US" smtClean="0"/>
              <a:pPr/>
              <a:t>7</a:t>
            </a:fld>
            <a:endParaRPr lang="en-US"/>
          </a:p>
        </p:txBody>
      </p:sp>
    </p:spTree>
    <p:extLst>
      <p:ext uri="{BB962C8B-B14F-4D97-AF65-F5344CB8AC3E}">
        <p14:creationId xmlns:p14="http://schemas.microsoft.com/office/powerpoint/2010/main" val="23412332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Essential amino acids</a:t>
            </a:r>
          </a:p>
          <a:p>
            <a:r>
              <a:rPr lang="en-US" dirty="0" err="1" smtClean="0"/>
              <a:t>Histidine</a:t>
            </a:r>
            <a:r>
              <a:rPr lang="en-US" dirty="0" smtClean="0"/>
              <a:t>, </a:t>
            </a:r>
            <a:r>
              <a:rPr lang="en-US" dirty="0" err="1" smtClean="0"/>
              <a:t>isoleucine</a:t>
            </a:r>
            <a:r>
              <a:rPr lang="en-US" dirty="0" smtClean="0"/>
              <a:t>, </a:t>
            </a:r>
            <a:r>
              <a:rPr lang="en-US" dirty="0" err="1" smtClean="0"/>
              <a:t>leucine</a:t>
            </a:r>
            <a:r>
              <a:rPr lang="en-US" dirty="0" smtClean="0"/>
              <a:t>, lysine,</a:t>
            </a:r>
            <a:r>
              <a:rPr lang="en-US" baseline="0" dirty="0" smtClean="0"/>
              <a:t> </a:t>
            </a:r>
            <a:r>
              <a:rPr lang="en-US" baseline="0" dirty="0" err="1" smtClean="0"/>
              <a:t>methionine</a:t>
            </a:r>
            <a:r>
              <a:rPr lang="en-US" baseline="0" dirty="0" smtClean="0"/>
              <a:t>, phenylalanine, </a:t>
            </a:r>
            <a:r>
              <a:rPr lang="en-US" baseline="0" dirty="0" err="1" smtClean="0"/>
              <a:t>threonine</a:t>
            </a:r>
            <a:r>
              <a:rPr lang="en-US" baseline="0" dirty="0" smtClean="0"/>
              <a:t>, </a:t>
            </a:r>
            <a:r>
              <a:rPr lang="en-US" baseline="0" dirty="0" err="1" smtClean="0"/>
              <a:t>trytophan</a:t>
            </a:r>
            <a:r>
              <a:rPr lang="en-US" baseline="0" dirty="0" smtClean="0"/>
              <a:t>, </a:t>
            </a:r>
            <a:r>
              <a:rPr lang="en-US" baseline="0" dirty="0" err="1" smtClean="0"/>
              <a:t>valine</a:t>
            </a:r>
            <a:endParaRPr lang="en-US" baseline="0" dirty="0" smtClean="0"/>
          </a:p>
          <a:p>
            <a:r>
              <a:rPr lang="en-US" b="1" baseline="0" dirty="0" smtClean="0"/>
              <a:t>Non essential</a:t>
            </a:r>
          </a:p>
          <a:p>
            <a:r>
              <a:rPr lang="en-US" b="0" baseline="0" dirty="0" err="1" smtClean="0"/>
              <a:t>Alanine</a:t>
            </a:r>
            <a:r>
              <a:rPr lang="en-US" b="0" baseline="0" dirty="0" smtClean="0"/>
              <a:t>, </a:t>
            </a:r>
            <a:r>
              <a:rPr lang="en-US" b="0" baseline="0" dirty="0" err="1" smtClean="0"/>
              <a:t>arganine</a:t>
            </a:r>
            <a:r>
              <a:rPr lang="en-US" b="0" baseline="0" dirty="0" smtClean="0"/>
              <a:t>, asparagines, aspartic acid, </a:t>
            </a:r>
            <a:r>
              <a:rPr lang="en-US" b="0" baseline="0" dirty="0" err="1" smtClean="0"/>
              <a:t>cysteine</a:t>
            </a:r>
            <a:r>
              <a:rPr lang="en-US" b="0" baseline="0" dirty="0" smtClean="0"/>
              <a:t>, </a:t>
            </a:r>
            <a:r>
              <a:rPr lang="en-US" b="0" baseline="0" dirty="0" err="1" smtClean="0"/>
              <a:t>lutamic</a:t>
            </a:r>
            <a:r>
              <a:rPr lang="en-US" b="0" baseline="0" dirty="0" smtClean="0"/>
              <a:t> acid, glutamine, </a:t>
            </a:r>
            <a:r>
              <a:rPr lang="en-US" b="0" baseline="0" dirty="0" err="1" smtClean="0"/>
              <a:t>glycine</a:t>
            </a:r>
            <a:r>
              <a:rPr lang="en-US" b="0" baseline="0" dirty="0" smtClean="0"/>
              <a:t>, praline, serine and </a:t>
            </a:r>
            <a:r>
              <a:rPr lang="en-US" b="0" baseline="0" dirty="0" err="1" smtClean="0"/>
              <a:t>tryosine</a:t>
            </a:r>
            <a:endParaRPr lang="en-US" b="0" baseline="0" dirty="0" smtClean="0"/>
          </a:p>
          <a:p>
            <a:r>
              <a:rPr lang="en-US" b="1" baseline="0" dirty="0" smtClean="0"/>
              <a:t>Implications of consuming proteins</a:t>
            </a:r>
          </a:p>
          <a:p>
            <a:pPr>
              <a:buFont typeface="Arial" pitchFamily="34" charset="0"/>
              <a:buChar char="•"/>
            </a:pPr>
            <a:r>
              <a:rPr lang="en-US" b="0" baseline="0" dirty="0" smtClean="0"/>
              <a:t>Protein needs are increased with</a:t>
            </a:r>
          </a:p>
          <a:p>
            <a:pPr lvl="1">
              <a:buFont typeface="Arial" pitchFamily="34" charset="0"/>
              <a:buChar char="•"/>
            </a:pPr>
            <a:r>
              <a:rPr lang="en-US" b="0" baseline="0" dirty="0" smtClean="0"/>
              <a:t>increase in body weight</a:t>
            </a:r>
          </a:p>
          <a:p>
            <a:pPr lvl="1">
              <a:buFont typeface="Arial" pitchFamily="34" charset="0"/>
              <a:buChar char="•"/>
            </a:pPr>
            <a:r>
              <a:rPr lang="en-US" b="0" baseline="0" dirty="0" smtClean="0"/>
              <a:t>Inadequate calorie intake</a:t>
            </a:r>
          </a:p>
          <a:p>
            <a:pPr lvl="1">
              <a:buFont typeface="Arial" pitchFamily="34" charset="0"/>
              <a:buChar char="•"/>
            </a:pPr>
            <a:r>
              <a:rPr lang="en-US" b="0" baseline="0" dirty="0" smtClean="0"/>
              <a:t>Body requires to heal e.g. from surgery, trauma, burns</a:t>
            </a:r>
          </a:p>
          <a:p>
            <a:pPr lvl="1">
              <a:buFont typeface="Arial" pitchFamily="34" charset="0"/>
              <a:buChar char="•"/>
            </a:pPr>
            <a:r>
              <a:rPr lang="en-US" b="0" baseline="0" dirty="0" smtClean="0"/>
              <a:t>Normal tissue growth e.g. in pregnancy, lactation, adolescence, infancy</a:t>
            </a:r>
          </a:p>
          <a:p>
            <a:pPr lvl="0">
              <a:buFont typeface="Arial" pitchFamily="34" charset="0"/>
              <a:buChar char="•"/>
            </a:pPr>
            <a:r>
              <a:rPr lang="en-US" b="0" baseline="0" dirty="0" smtClean="0"/>
              <a:t>Protein restriction in severe liver disease and renal failure where nitrogenous waste excretion is impaired</a:t>
            </a:r>
          </a:p>
          <a:p>
            <a:pPr lvl="0">
              <a:buFont typeface="Arial" pitchFamily="34" charset="0"/>
              <a:buChar char="•"/>
            </a:pPr>
            <a:r>
              <a:rPr lang="en-US" b="0" baseline="0" dirty="0" smtClean="0"/>
              <a:t>Protein deficiency (in developing countries) is common in elderly, fad dieters, hospitalized persons (results in Kwashiorkor)</a:t>
            </a:r>
          </a:p>
        </p:txBody>
      </p:sp>
      <p:sp>
        <p:nvSpPr>
          <p:cNvPr id="4" name="Slide Number Placeholder 3"/>
          <p:cNvSpPr>
            <a:spLocks noGrp="1"/>
          </p:cNvSpPr>
          <p:nvPr>
            <p:ph type="sldNum" sz="quarter" idx="10"/>
          </p:nvPr>
        </p:nvSpPr>
        <p:spPr/>
        <p:txBody>
          <a:bodyPr/>
          <a:lstStyle/>
          <a:p>
            <a:fld id="{325D3AE3-0B2B-4B29-B56D-70BB50EA7240}" type="slidenum">
              <a:rPr lang="en-US" smtClean="0"/>
              <a:pPr/>
              <a:t>8</a:t>
            </a:fld>
            <a:endParaRPr lang="en-US"/>
          </a:p>
        </p:txBody>
      </p:sp>
    </p:spTree>
    <p:extLst>
      <p:ext uri="{BB962C8B-B14F-4D97-AF65-F5344CB8AC3E}">
        <p14:creationId xmlns:p14="http://schemas.microsoft.com/office/powerpoint/2010/main" val="28948056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body can make all the fatty acid it requires except </a:t>
            </a:r>
            <a:r>
              <a:rPr lang="en-US" dirty="0" err="1" smtClean="0"/>
              <a:t>linoleic</a:t>
            </a:r>
            <a:r>
              <a:rPr lang="en-US" dirty="0" smtClean="0"/>
              <a:t> and alpha </a:t>
            </a:r>
            <a:r>
              <a:rPr lang="en-US" dirty="0" err="1" smtClean="0"/>
              <a:t>linoleic</a:t>
            </a:r>
            <a:r>
              <a:rPr lang="en-US" dirty="0" smtClean="0"/>
              <a:t> acids.</a:t>
            </a:r>
            <a:r>
              <a:rPr lang="en-US" baseline="0" dirty="0" smtClean="0"/>
              <a:t> Useful in maintaining normal skin and healthy growth in children.</a:t>
            </a:r>
          </a:p>
          <a:p>
            <a:r>
              <a:rPr lang="en-US" baseline="0" dirty="0" smtClean="0"/>
              <a:t>HDL High density lipoproteins move cholesterol away form the artery walls back to the liver</a:t>
            </a:r>
          </a:p>
          <a:p>
            <a:r>
              <a:rPr lang="en-US" b="1" baseline="0" dirty="0" smtClean="0"/>
              <a:t>Functions of fats</a:t>
            </a:r>
          </a:p>
          <a:p>
            <a:pPr>
              <a:buFont typeface="Arial" pitchFamily="34" charset="0"/>
              <a:buChar char="•"/>
            </a:pPr>
            <a:r>
              <a:rPr lang="en-US" b="0" baseline="0" dirty="0" smtClean="0"/>
              <a:t>Highest source of energy</a:t>
            </a:r>
          </a:p>
          <a:p>
            <a:pPr>
              <a:buFont typeface="Arial" pitchFamily="34" charset="0"/>
              <a:buChar char="•"/>
            </a:pPr>
            <a:r>
              <a:rPr lang="en-US" b="0" baseline="0" dirty="0" smtClean="0"/>
              <a:t>Cushions against injury</a:t>
            </a:r>
          </a:p>
          <a:p>
            <a:pPr>
              <a:buFont typeface="Arial" pitchFamily="34" charset="0"/>
              <a:buChar char="•"/>
            </a:pPr>
            <a:r>
              <a:rPr lang="en-US" b="0" baseline="0" dirty="0" smtClean="0"/>
              <a:t>Temperature regulation</a:t>
            </a:r>
          </a:p>
          <a:p>
            <a:pPr>
              <a:buFont typeface="Arial" pitchFamily="34" charset="0"/>
              <a:buChar char="•"/>
            </a:pPr>
            <a:r>
              <a:rPr lang="en-US" b="0" baseline="0" dirty="0" smtClean="0"/>
              <a:t>Absorption of fat soluble vitamins</a:t>
            </a:r>
          </a:p>
          <a:p>
            <a:pPr>
              <a:buFont typeface="Arial" pitchFamily="34" charset="0"/>
              <a:buChar char="•"/>
            </a:pPr>
            <a:r>
              <a:rPr lang="en-US" b="0" baseline="0" dirty="0" smtClean="0"/>
              <a:t>Integrity of cell membranes (phospholipids and cholesterol)</a:t>
            </a:r>
          </a:p>
          <a:p>
            <a:pPr>
              <a:buFont typeface="Arial" pitchFamily="34" charset="0"/>
              <a:buChar char="•"/>
            </a:pPr>
            <a:r>
              <a:rPr lang="en-US" b="0" baseline="0" dirty="0" smtClean="0"/>
              <a:t>Cholesterol is a precursor of vitamin D</a:t>
            </a:r>
          </a:p>
          <a:p>
            <a:endParaRPr lang="en-US" b="0" baseline="0" dirty="0" smtClean="0"/>
          </a:p>
          <a:p>
            <a:endParaRPr lang="en-US" b="0" dirty="0"/>
          </a:p>
        </p:txBody>
      </p:sp>
      <p:sp>
        <p:nvSpPr>
          <p:cNvPr id="4" name="Slide Number Placeholder 3"/>
          <p:cNvSpPr>
            <a:spLocks noGrp="1"/>
          </p:cNvSpPr>
          <p:nvPr>
            <p:ph type="sldNum" sz="quarter" idx="10"/>
          </p:nvPr>
        </p:nvSpPr>
        <p:spPr/>
        <p:txBody>
          <a:bodyPr/>
          <a:lstStyle/>
          <a:p>
            <a:fld id="{325D3AE3-0B2B-4B29-B56D-70BB50EA7240}" type="slidenum">
              <a:rPr lang="en-US" smtClean="0"/>
              <a:pPr/>
              <a:t>9</a:t>
            </a:fld>
            <a:endParaRPr lang="en-US"/>
          </a:p>
        </p:txBody>
      </p:sp>
    </p:spTree>
    <p:extLst>
      <p:ext uri="{BB962C8B-B14F-4D97-AF65-F5344CB8AC3E}">
        <p14:creationId xmlns:p14="http://schemas.microsoft.com/office/powerpoint/2010/main" val="2888888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Water</a:t>
            </a:r>
            <a:r>
              <a:rPr lang="en-US" b="1" baseline="0" dirty="0" smtClean="0"/>
              <a:t> soluble</a:t>
            </a:r>
          </a:p>
          <a:p>
            <a:r>
              <a:rPr lang="en-US" b="0" baseline="0" dirty="0" smtClean="0"/>
              <a:t>Easily absorbed in the small intestines, less stable, minimal storage and are therefore lost in cooking water are destroyed by heat these include Vitamin B (1. thiamine, 2. Riboflavin, 3. Niacin or nicotinic acid, </a:t>
            </a:r>
            <a:r>
              <a:rPr lang="en-US" b="0" baseline="0" dirty="0" err="1" smtClean="0"/>
              <a:t>folate</a:t>
            </a:r>
            <a:r>
              <a:rPr lang="en-US" b="0" baseline="0" dirty="0" smtClean="0"/>
              <a:t> or folic acid, 6. pyridoxine, Pantothenic acid, Biotin, 12. cyanocobalamin) and C</a:t>
            </a:r>
          </a:p>
          <a:p>
            <a:r>
              <a:rPr lang="en-US" b="1" baseline="0" dirty="0" smtClean="0"/>
              <a:t>Fat soluble vitamins</a:t>
            </a:r>
          </a:p>
          <a:p>
            <a:r>
              <a:rPr lang="en-US" b="0" baseline="0" dirty="0" smtClean="0"/>
              <a:t>Are absorbed in the same manner as fats and bile is required for absorption. Are stored for longer, not affected by cooking or storage Vitamins ADEK</a:t>
            </a:r>
            <a:endParaRPr lang="en-US" b="0" dirty="0"/>
          </a:p>
        </p:txBody>
      </p:sp>
      <p:sp>
        <p:nvSpPr>
          <p:cNvPr id="4" name="Slide Number Placeholder 3"/>
          <p:cNvSpPr>
            <a:spLocks noGrp="1"/>
          </p:cNvSpPr>
          <p:nvPr>
            <p:ph type="sldNum" sz="quarter" idx="10"/>
          </p:nvPr>
        </p:nvSpPr>
        <p:spPr/>
        <p:txBody>
          <a:bodyPr/>
          <a:lstStyle/>
          <a:p>
            <a:fld id="{325D3AE3-0B2B-4B29-B56D-70BB50EA7240}" type="slidenum">
              <a:rPr lang="en-US" smtClean="0"/>
              <a:pPr/>
              <a:t>10</a:t>
            </a:fld>
            <a:endParaRPr lang="en-US"/>
          </a:p>
        </p:txBody>
      </p:sp>
    </p:spTree>
    <p:extLst>
      <p:ext uri="{BB962C8B-B14F-4D97-AF65-F5344CB8AC3E}">
        <p14:creationId xmlns:p14="http://schemas.microsoft.com/office/powerpoint/2010/main" val="31803704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5D3AE3-0B2B-4B29-B56D-70BB50EA7240}" type="slidenum">
              <a:rPr lang="en-US" smtClean="0"/>
              <a:pPr/>
              <a:t>14</a:t>
            </a:fld>
            <a:endParaRPr lang="en-US"/>
          </a:p>
        </p:txBody>
      </p:sp>
    </p:spTree>
    <p:extLst>
      <p:ext uri="{BB962C8B-B14F-4D97-AF65-F5344CB8AC3E}">
        <p14:creationId xmlns:p14="http://schemas.microsoft.com/office/powerpoint/2010/main" val="2505910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b="1" dirty="0" smtClean="0"/>
              <a:t>Nutritional benefits</a:t>
            </a:r>
          </a:p>
          <a:p>
            <a:pPr lvl="0">
              <a:buFont typeface="Arial" pitchFamily="34" charset="0"/>
              <a:buChar char="•"/>
            </a:pPr>
            <a:r>
              <a:rPr lang="en-US" b="0" dirty="0" smtClean="0"/>
              <a:t>Food security</a:t>
            </a:r>
          </a:p>
          <a:p>
            <a:pPr lvl="0">
              <a:buFont typeface="Arial" pitchFamily="34" charset="0"/>
              <a:buChar char="•"/>
            </a:pPr>
            <a:r>
              <a:rPr lang="en-US" b="0" dirty="0" smtClean="0"/>
              <a:t>Complete</a:t>
            </a:r>
            <a:r>
              <a:rPr lang="en-US" b="0" baseline="0" dirty="0" smtClean="0"/>
              <a:t> nutritional needs for 6 months</a:t>
            </a:r>
          </a:p>
          <a:p>
            <a:pPr lvl="0">
              <a:buFont typeface="Arial" pitchFamily="34" charset="0"/>
              <a:buChar char="•"/>
            </a:pPr>
            <a:r>
              <a:rPr lang="en-US" b="0" baseline="0" dirty="0" smtClean="0"/>
              <a:t>Enough water for infant</a:t>
            </a:r>
          </a:p>
          <a:p>
            <a:pPr lvl="0">
              <a:buFont typeface="Arial" pitchFamily="34" charset="0"/>
              <a:buChar char="•"/>
            </a:pPr>
            <a:r>
              <a:rPr lang="en-US" b="0" baseline="0" dirty="0" smtClean="0"/>
              <a:t>Easily digested</a:t>
            </a:r>
          </a:p>
          <a:p>
            <a:pPr lvl="0">
              <a:buFont typeface="Arial" pitchFamily="34" charset="0"/>
              <a:buChar char="•"/>
            </a:pPr>
            <a:r>
              <a:rPr lang="en-US" b="0" baseline="0" dirty="0" smtClean="0"/>
              <a:t>Presence of amylase in breast milk aids digestion of fats</a:t>
            </a:r>
          </a:p>
          <a:p>
            <a:pPr lvl="0">
              <a:buFont typeface="Arial" pitchFamily="34" charset="0"/>
              <a:buChar char="•"/>
            </a:pPr>
            <a:r>
              <a:rPr lang="en-US" b="0" baseline="0" dirty="0" smtClean="0"/>
              <a:t>Natural and most economical</a:t>
            </a:r>
            <a:endParaRPr lang="en-US" b="0" dirty="0" smtClean="0"/>
          </a:p>
          <a:p>
            <a:pPr lvl="0"/>
            <a:r>
              <a:rPr lang="en-US" b="1" dirty="0" smtClean="0"/>
              <a:t>Immunological benefits</a:t>
            </a:r>
          </a:p>
          <a:p>
            <a:pPr lvl="0">
              <a:buFont typeface="Arial" pitchFamily="34" charset="0"/>
              <a:buChar char="•"/>
            </a:pPr>
            <a:r>
              <a:rPr lang="en-US" b="0" dirty="0" err="1" smtClean="0"/>
              <a:t>Colostrum</a:t>
            </a:r>
            <a:r>
              <a:rPr lang="en-US" b="0" dirty="0" smtClean="0"/>
              <a:t> contains high levels of </a:t>
            </a:r>
            <a:r>
              <a:rPr lang="en-US" b="0" dirty="0" err="1" smtClean="0"/>
              <a:t>immunoglobulins</a:t>
            </a:r>
            <a:endParaRPr lang="en-US" b="0" dirty="0" smtClean="0"/>
          </a:p>
          <a:p>
            <a:pPr lvl="0">
              <a:buFont typeface="Arial" pitchFamily="34" charset="0"/>
              <a:buChar char="•"/>
            </a:pPr>
            <a:r>
              <a:rPr lang="en-US" b="0" dirty="0" smtClean="0"/>
              <a:t>Provides protection against childhood infections such</a:t>
            </a:r>
            <a:r>
              <a:rPr lang="en-US" b="0" baseline="0" dirty="0" smtClean="0"/>
              <a:t> as RTI and </a:t>
            </a:r>
            <a:r>
              <a:rPr lang="en-US" b="0" baseline="0" dirty="0" err="1" smtClean="0"/>
              <a:t>diarrhoea</a:t>
            </a:r>
            <a:endParaRPr lang="en-US" b="0" dirty="0" smtClean="0"/>
          </a:p>
          <a:p>
            <a:pPr lvl="0">
              <a:buFont typeface="Arial" pitchFamily="34" charset="0"/>
              <a:buChar char="•"/>
            </a:pPr>
            <a:r>
              <a:rPr lang="en-US" b="0" dirty="0" smtClean="0"/>
              <a:t>Protects against allergies</a:t>
            </a:r>
          </a:p>
          <a:p>
            <a:pPr lvl="0"/>
            <a:r>
              <a:rPr lang="en-US" b="1" dirty="0" smtClean="0"/>
              <a:t>Benefits to the mother</a:t>
            </a:r>
          </a:p>
          <a:p>
            <a:pPr lvl="0">
              <a:buFont typeface="Arial" pitchFamily="34" charset="0"/>
              <a:buChar char="•"/>
            </a:pPr>
            <a:r>
              <a:rPr lang="en-US" b="0" dirty="0" smtClean="0"/>
              <a:t>Promotes bonding</a:t>
            </a:r>
          </a:p>
          <a:p>
            <a:pPr lvl="0">
              <a:buFont typeface="Arial" pitchFamily="34" charset="0"/>
              <a:buChar char="•"/>
            </a:pPr>
            <a:r>
              <a:rPr lang="en-US" b="0" dirty="0" smtClean="0"/>
              <a:t>Contraceptive benefits (LAM)</a:t>
            </a:r>
          </a:p>
          <a:p>
            <a:pPr lvl="0">
              <a:buFont typeface="Arial" pitchFamily="34" charset="0"/>
              <a:buChar char="•"/>
            </a:pPr>
            <a:r>
              <a:rPr lang="en-US" b="0" dirty="0" smtClean="0"/>
              <a:t>Involution of uterus</a:t>
            </a:r>
          </a:p>
          <a:p>
            <a:pPr lvl="0">
              <a:buFont typeface="Arial" pitchFamily="34" charset="0"/>
              <a:buChar char="•"/>
            </a:pPr>
            <a:r>
              <a:rPr lang="en-US" b="0" dirty="0" smtClean="0"/>
              <a:t>Reduced risk of breast, ovarian, and other reproductive cancers</a:t>
            </a:r>
          </a:p>
          <a:p>
            <a:pPr lvl="0"/>
            <a:r>
              <a:rPr lang="en-US" b="1" dirty="0" smtClean="0"/>
              <a:t>Benefits to the community</a:t>
            </a:r>
          </a:p>
          <a:p>
            <a:pPr>
              <a:buFont typeface="Arial" pitchFamily="34" charset="0"/>
              <a:buChar char="•"/>
            </a:pPr>
            <a:r>
              <a:rPr lang="en-US" dirty="0" smtClean="0"/>
              <a:t>Cost effective</a:t>
            </a:r>
          </a:p>
          <a:p>
            <a:pPr>
              <a:buFont typeface="Arial" pitchFamily="34" charset="0"/>
              <a:buChar char="•"/>
            </a:pPr>
            <a:r>
              <a:rPr lang="en-US" dirty="0" smtClean="0"/>
              <a:t>Reduces</a:t>
            </a:r>
            <a:r>
              <a:rPr lang="en-US" baseline="0" dirty="0" smtClean="0"/>
              <a:t> infant mortality and morbidity</a:t>
            </a:r>
            <a:endParaRPr lang="en-US" dirty="0"/>
          </a:p>
        </p:txBody>
      </p:sp>
      <p:sp>
        <p:nvSpPr>
          <p:cNvPr id="4" name="Slide Number Placeholder 3"/>
          <p:cNvSpPr>
            <a:spLocks noGrp="1"/>
          </p:cNvSpPr>
          <p:nvPr>
            <p:ph type="sldNum" sz="quarter" idx="10"/>
          </p:nvPr>
        </p:nvSpPr>
        <p:spPr/>
        <p:txBody>
          <a:bodyPr/>
          <a:lstStyle/>
          <a:p>
            <a:fld id="{325D3AE3-0B2B-4B29-B56D-70BB50EA7240}" type="slidenum">
              <a:rPr lang="en-US" smtClean="0"/>
              <a:pPr/>
              <a:t>21</a:t>
            </a:fld>
            <a:endParaRPr lang="en-US"/>
          </a:p>
        </p:txBody>
      </p:sp>
    </p:spTree>
    <p:extLst>
      <p:ext uri="{BB962C8B-B14F-4D97-AF65-F5344CB8AC3E}">
        <p14:creationId xmlns:p14="http://schemas.microsoft.com/office/powerpoint/2010/main" val="37688036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Purpose</a:t>
            </a:r>
          </a:p>
          <a:p>
            <a:pPr marL="232943" indent="-232943">
              <a:buFont typeface="+mj-lt"/>
              <a:buAutoNum type="arabicPeriod"/>
            </a:pPr>
            <a:r>
              <a:rPr lang="en-US" dirty="0" smtClean="0"/>
              <a:t>Determine the overall nutritional status of a person</a:t>
            </a:r>
          </a:p>
          <a:p>
            <a:pPr marL="232943" indent="-232943">
              <a:buFont typeface="+mj-lt"/>
              <a:buAutoNum type="arabicPeriod"/>
            </a:pPr>
            <a:r>
              <a:rPr lang="en-US" dirty="0" smtClean="0"/>
              <a:t>Identify persons at risk</a:t>
            </a:r>
          </a:p>
          <a:p>
            <a:pPr marL="232943" indent="-232943">
              <a:buFont typeface="+mj-lt"/>
              <a:buAutoNum type="arabicPeriod"/>
            </a:pPr>
            <a:r>
              <a:rPr lang="en-US" dirty="0" smtClean="0"/>
              <a:t>Determine current health needs</a:t>
            </a:r>
          </a:p>
          <a:p>
            <a:pPr marL="232943" indent="-232943">
              <a:buFont typeface="+mj-lt"/>
              <a:buAutoNum type="arabicPeriod"/>
            </a:pPr>
            <a:r>
              <a:rPr lang="en-US" dirty="0" smtClean="0"/>
              <a:t>Assess growth in children</a:t>
            </a:r>
          </a:p>
          <a:p>
            <a:pPr marL="232943" indent="-232943">
              <a:buFont typeface="+mj-lt"/>
              <a:buAutoNum type="arabicPeriod"/>
            </a:pPr>
            <a:r>
              <a:rPr lang="en-US" dirty="0" smtClean="0"/>
              <a:t>Determine related factors in the person’s current life situation</a:t>
            </a:r>
            <a:endParaRPr lang="en-US" dirty="0"/>
          </a:p>
        </p:txBody>
      </p:sp>
      <p:sp>
        <p:nvSpPr>
          <p:cNvPr id="4" name="Slide Number Placeholder 3"/>
          <p:cNvSpPr>
            <a:spLocks noGrp="1"/>
          </p:cNvSpPr>
          <p:nvPr>
            <p:ph type="sldNum" sz="quarter" idx="10"/>
          </p:nvPr>
        </p:nvSpPr>
        <p:spPr/>
        <p:txBody>
          <a:bodyPr/>
          <a:lstStyle/>
          <a:p>
            <a:fld id="{325D3AE3-0B2B-4B29-B56D-70BB50EA7240}" type="slidenum">
              <a:rPr lang="en-US" smtClean="0"/>
              <a:pPr/>
              <a:t>22</a:t>
            </a:fld>
            <a:endParaRPr lang="en-US"/>
          </a:p>
        </p:txBody>
      </p:sp>
    </p:spTree>
    <p:extLst>
      <p:ext uri="{BB962C8B-B14F-4D97-AF65-F5344CB8AC3E}">
        <p14:creationId xmlns:p14="http://schemas.microsoft.com/office/powerpoint/2010/main" val="17279266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25D3AE3-0B2B-4B29-B56D-70BB50EA7240}" type="slidenum">
              <a:rPr lang="en-US" smtClean="0"/>
              <a:pPr/>
              <a:t>23</a:t>
            </a:fld>
            <a:endParaRPr lang="en-US"/>
          </a:p>
        </p:txBody>
      </p:sp>
    </p:spTree>
    <p:extLst>
      <p:ext uri="{BB962C8B-B14F-4D97-AF65-F5344CB8AC3E}">
        <p14:creationId xmlns:p14="http://schemas.microsoft.com/office/powerpoint/2010/main" val="414965353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7/28/2021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7/28/2021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7/28/2021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7/28/2021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7/28/2021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7/28/2021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7/28/2021</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rgbClr val="EED9AD"/>
            </a:gs>
            <a:gs pos="50000">
              <a:srgbClr val="F3CDA7"/>
            </a:gs>
            <a:gs pos="100000">
              <a:srgbClr val="FF0909"/>
            </a:gs>
          </a:gsLst>
          <a:lin ang="2520000" scaled="0"/>
          <a:tileRect/>
        </a:gradFill>
        <a:effectLst/>
      </p:bgPr>
    </p:bg>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72717" y="753228"/>
            <a:ext cx="10021465" cy="1080938"/>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72717" y="2336872"/>
            <a:ext cx="11610890" cy="4336643"/>
          </a:xfrm>
        </p:spPr>
        <p:txBody>
          <a:bodyPr>
            <a:normAutofit/>
          </a:bodyPr>
          <a:lstStyle>
            <a:lvl1pPr>
              <a:defRPr sz="3200">
                <a:solidFill>
                  <a:schemeClr val="bg1"/>
                </a:solidFill>
                <a:latin typeface="Maiandra GD" panose="020E0502030308020204" pitchFamily="34" charset="0"/>
              </a:defRPr>
            </a:lvl1pPr>
            <a:lvl2pPr>
              <a:defRPr sz="2800">
                <a:solidFill>
                  <a:schemeClr val="bg1"/>
                </a:solidFill>
                <a:latin typeface="Maiandra GD" panose="020E0502030308020204" pitchFamily="34" charset="0"/>
              </a:defRPr>
            </a:lvl2pPr>
            <a:lvl3pPr>
              <a:defRPr sz="2400">
                <a:solidFill>
                  <a:schemeClr val="bg1"/>
                </a:solidFill>
                <a:latin typeface="Maiandra GD" panose="020E0502030308020204" pitchFamily="34" charset="0"/>
              </a:defRPr>
            </a:lvl3pPr>
            <a:lvl4pPr>
              <a:defRPr sz="2000">
                <a:solidFill>
                  <a:schemeClr val="bg1"/>
                </a:solidFill>
                <a:latin typeface="Maiandra GD" panose="020E0502030308020204" pitchFamily="34" charset="0"/>
              </a:defRPr>
            </a:lvl4pPr>
            <a:lvl5pPr>
              <a:defRPr sz="2000">
                <a:solidFill>
                  <a:schemeClr val="bg1"/>
                </a:solidFill>
                <a:latin typeface="Maiandra GD" panose="020E0502030308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8759" y="753228"/>
            <a:ext cx="10005424" cy="1080938"/>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88757" y="2113872"/>
            <a:ext cx="5595059" cy="4527560"/>
          </a:xfrm>
        </p:spPr>
        <p:txBody>
          <a:bodyPr>
            <a:normAutofit/>
          </a:bodyPr>
          <a:lstStyle>
            <a:lvl1pPr>
              <a:defRPr sz="32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031831" y="2121426"/>
            <a:ext cx="5851775" cy="4520006"/>
          </a:xfrm>
        </p:spPr>
        <p:txBody>
          <a:bodyPr>
            <a:normAutofit/>
          </a:bodyPr>
          <a:lstStyle>
            <a:lvl1pPr>
              <a:defRPr sz="3200">
                <a:solidFill>
                  <a:schemeClr val="bg1"/>
                </a:solidFill>
                <a:latin typeface="Maiandra GD" panose="020E0502030308020204" pitchFamily="34" charset="0"/>
              </a:defRPr>
            </a:lvl1pPr>
            <a:lvl2pPr>
              <a:defRPr sz="2800">
                <a:solidFill>
                  <a:schemeClr val="bg1"/>
                </a:solidFill>
                <a:latin typeface="Maiandra GD" panose="020E0502030308020204" pitchFamily="34" charset="0"/>
              </a:defRPr>
            </a:lvl2pPr>
            <a:lvl3pPr>
              <a:defRPr sz="2400">
                <a:solidFill>
                  <a:schemeClr val="bg1"/>
                </a:solidFill>
                <a:latin typeface="Maiandra GD" panose="020E0502030308020204" pitchFamily="34" charset="0"/>
              </a:defRPr>
            </a:lvl3pPr>
            <a:lvl4pPr>
              <a:defRPr sz="2000">
                <a:solidFill>
                  <a:schemeClr val="bg1"/>
                </a:solidFill>
                <a:latin typeface="Maiandra GD" panose="020E0502030308020204" pitchFamily="34" charset="0"/>
              </a:defRPr>
            </a:lvl4pPr>
            <a:lvl5pPr>
              <a:defRPr sz="2000">
                <a:solidFill>
                  <a:schemeClr val="bg1"/>
                </a:solidFill>
                <a:latin typeface="Maiandra GD" panose="020E0502030308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7/28/2021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7/28/2021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7/28/2021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7/28/2021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7/28/2021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DEFBD"/>
            </a:gs>
            <a:gs pos="50000">
              <a:srgbClr val="F3CDA7"/>
            </a:gs>
            <a:gs pos="100000">
              <a:srgbClr val="FF0909"/>
            </a:gs>
          </a:gsLst>
          <a:lin ang="2520000" scaled="0"/>
          <a:tileRect/>
        </a:gradFill>
        <a:effectLst/>
      </p:bgPr>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7/28/2021</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Nutrition </a:t>
            </a:r>
            <a:endParaRPr lang="en-US" dirty="0"/>
          </a:p>
        </p:txBody>
      </p:sp>
      <p:sp>
        <p:nvSpPr>
          <p:cNvPr id="3" name="Subtitle 2"/>
          <p:cNvSpPr>
            <a:spLocks noGrp="1"/>
          </p:cNvSpPr>
          <p:nvPr>
            <p:ph type="subTitle" idx="1"/>
          </p:nvPr>
        </p:nvSpPr>
        <p:spPr>
          <a:xfrm>
            <a:off x="3776448" y="5901999"/>
            <a:ext cx="8144134" cy="434634"/>
          </a:xfrm>
        </p:spPr>
        <p:txBody>
          <a:bodyPr/>
          <a:lstStyle/>
          <a:p>
            <a:r>
              <a:rPr lang="en-US" dirty="0" smtClean="0"/>
              <a:t>Bernard N. </a:t>
            </a:r>
            <a:r>
              <a:rPr lang="en-US" dirty="0" err="1" smtClean="0"/>
              <a:t>Nderitu</a:t>
            </a:r>
            <a:endParaRPr lang="en-US" dirty="0"/>
          </a:p>
        </p:txBody>
      </p:sp>
      <p:sp>
        <p:nvSpPr>
          <p:cNvPr id="4" name="TextBox 3"/>
          <p:cNvSpPr txBox="1"/>
          <p:nvPr/>
        </p:nvSpPr>
        <p:spPr>
          <a:xfrm>
            <a:off x="9065824" y="2943190"/>
            <a:ext cx="3126176" cy="954107"/>
          </a:xfrm>
          <a:prstGeom prst="rect">
            <a:avLst/>
          </a:prstGeom>
          <a:noFill/>
        </p:spPr>
        <p:txBody>
          <a:bodyPr wrap="none" rtlCol="0">
            <a:spAutoFit/>
          </a:bodyPr>
          <a:lstStyle/>
          <a:p>
            <a:pPr algn="r"/>
            <a:r>
              <a:rPr lang="en-US" sz="2800" dirty="0" smtClean="0">
                <a:solidFill>
                  <a:schemeClr val="bg1"/>
                </a:solidFill>
              </a:rPr>
              <a:t>KECHN</a:t>
            </a:r>
          </a:p>
          <a:p>
            <a:pPr algn="r"/>
            <a:r>
              <a:rPr lang="en-US" sz="2800" dirty="0" smtClean="0">
                <a:solidFill>
                  <a:schemeClr val="bg1"/>
                </a:solidFill>
              </a:rPr>
              <a:t>Nutrition </a:t>
            </a:r>
            <a:r>
              <a:rPr lang="en-US" sz="2800" dirty="0">
                <a:solidFill>
                  <a:schemeClr val="bg1"/>
                </a:solidFill>
              </a:rPr>
              <a:t>20 </a:t>
            </a:r>
            <a:r>
              <a:rPr lang="en-US" sz="2800" dirty="0" smtClean="0">
                <a:solidFill>
                  <a:schemeClr val="bg1"/>
                </a:solidFill>
              </a:rPr>
              <a:t>Hours</a:t>
            </a:r>
            <a:endParaRPr lang="en-US" sz="2800" dirty="0">
              <a:solidFill>
                <a:schemeClr val="bg1"/>
              </a:solidFill>
            </a:endParaRPr>
          </a:p>
        </p:txBody>
      </p:sp>
    </p:spTree>
    <p:extLst>
      <p:ext uri="{BB962C8B-B14F-4D97-AF65-F5344CB8AC3E}">
        <p14:creationId xmlns:p14="http://schemas.microsoft.com/office/powerpoint/2010/main" val="38904170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742950" indent="-742950">
              <a:buFont typeface="+mj-lt"/>
              <a:buAutoNum type="arabicPeriod" startAt="4"/>
            </a:pPr>
            <a:r>
              <a:rPr lang="en-US" dirty="0" smtClean="0"/>
              <a:t>Vitamins</a:t>
            </a:r>
            <a:endParaRPr lang="en-US" dirty="0"/>
          </a:p>
        </p:txBody>
      </p:sp>
      <p:sp>
        <p:nvSpPr>
          <p:cNvPr id="3" name="Content Placeholder 2"/>
          <p:cNvSpPr>
            <a:spLocks noGrp="1"/>
          </p:cNvSpPr>
          <p:nvPr>
            <p:ph idx="1"/>
          </p:nvPr>
        </p:nvSpPr>
        <p:spPr/>
        <p:txBody>
          <a:bodyPr>
            <a:normAutofit/>
          </a:bodyPr>
          <a:lstStyle/>
          <a:p>
            <a:r>
              <a:rPr lang="en-US" dirty="0" smtClean="0"/>
              <a:t>Organic compounds necessary for metabolism of energy</a:t>
            </a:r>
          </a:p>
          <a:p>
            <a:r>
              <a:rPr lang="en-US" dirty="0" smtClean="0"/>
              <a:t>Body can not make them except Vitamin A, D and niacin (Vit B3) in the presence of necessary precursors</a:t>
            </a:r>
          </a:p>
          <a:p>
            <a:r>
              <a:rPr lang="en-US" dirty="0" smtClean="0"/>
              <a:t>Microorganisms in the GIT synthesize vitamin K and B</a:t>
            </a:r>
            <a:r>
              <a:rPr lang="en-US" baseline="-25000" dirty="0" smtClean="0"/>
              <a:t>12</a:t>
            </a:r>
            <a:r>
              <a:rPr lang="en-US" dirty="0" smtClean="0"/>
              <a:t> </a:t>
            </a:r>
            <a:endParaRPr lang="en-US" baseline="-25000" dirty="0" smtClean="0"/>
          </a:p>
          <a:p>
            <a:r>
              <a:rPr lang="en-US" dirty="0" smtClean="0"/>
              <a:t>Some have enzyme like activity others are co-enzymes</a:t>
            </a:r>
          </a:p>
          <a:p>
            <a:r>
              <a:rPr lang="en-US" dirty="0" smtClean="0"/>
              <a:t>Water soluble and fat soluble vitamins</a:t>
            </a:r>
          </a:p>
          <a:p>
            <a:endParaRPr lang="en-US" dirty="0"/>
          </a:p>
        </p:txBody>
      </p:sp>
    </p:spTree>
    <p:extLst>
      <p:ext uri="{BB962C8B-B14F-4D97-AF65-F5344CB8AC3E}">
        <p14:creationId xmlns:p14="http://schemas.microsoft.com/office/powerpoint/2010/main" val="3674692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Vitamins continued (Fat soluble)</a:t>
            </a:r>
            <a:endParaRPr lang="en-US" dirty="0"/>
          </a:p>
        </p:txBody>
      </p:sp>
      <p:graphicFrame>
        <p:nvGraphicFramePr>
          <p:cNvPr id="4" name="Content Placeholder 3"/>
          <p:cNvGraphicFramePr>
            <a:graphicFrameLocks noGrp="1"/>
          </p:cNvGraphicFramePr>
          <p:nvPr>
            <p:ph idx="1"/>
          </p:nvPr>
        </p:nvGraphicFramePr>
        <p:xfrm>
          <a:off x="273050" y="2336800"/>
          <a:ext cx="11610975" cy="3479800"/>
        </p:xfrm>
        <a:graphic>
          <a:graphicData uri="http://schemas.openxmlformats.org/drawingml/2006/table">
            <a:tbl>
              <a:tblPr firstRow="1" bandRow="1">
                <a:tableStyleId>{5C22544A-7EE6-4342-B048-85BDC9FD1C3A}</a:tableStyleId>
              </a:tblPr>
              <a:tblGrid>
                <a:gridCol w="1731461">
                  <a:extLst>
                    <a:ext uri="{9D8B030D-6E8A-4147-A177-3AD203B41FA5}">
                      <a16:colId xmlns:a16="http://schemas.microsoft.com/office/drawing/2014/main" val="20000"/>
                    </a:ext>
                  </a:extLst>
                </a:gridCol>
                <a:gridCol w="4779366">
                  <a:extLst>
                    <a:ext uri="{9D8B030D-6E8A-4147-A177-3AD203B41FA5}">
                      <a16:colId xmlns:a16="http://schemas.microsoft.com/office/drawing/2014/main" val="20001"/>
                    </a:ext>
                  </a:extLst>
                </a:gridCol>
                <a:gridCol w="5100148">
                  <a:extLst>
                    <a:ext uri="{9D8B030D-6E8A-4147-A177-3AD203B41FA5}">
                      <a16:colId xmlns:a16="http://schemas.microsoft.com/office/drawing/2014/main" val="20002"/>
                    </a:ext>
                  </a:extLst>
                </a:gridCol>
              </a:tblGrid>
              <a:tr h="370840">
                <a:tc>
                  <a:txBody>
                    <a:bodyPr/>
                    <a:lstStyle/>
                    <a:p>
                      <a:r>
                        <a:rPr lang="en-US" dirty="0" smtClean="0"/>
                        <a:t>Vitamin</a:t>
                      </a:r>
                      <a:endParaRPr lang="en-US" dirty="0"/>
                    </a:p>
                  </a:txBody>
                  <a:tcPr marL="122221" marR="122221"/>
                </a:tc>
                <a:tc>
                  <a:txBody>
                    <a:bodyPr/>
                    <a:lstStyle/>
                    <a:p>
                      <a:r>
                        <a:rPr lang="en-US" dirty="0" smtClean="0"/>
                        <a:t>Source </a:t>
                      </a:r>
                      <a:endParaRPr lang="en-US" dirty="0"/>
                    </a:p>
                  </a:txBody>
                  <a:tcPr marL="122221" marR="122221"/>
                </a:tc>
                <a:tc>
                  <a:txBody>
                    <a:bodyPr/>
                    <a:lstStyle/>
                    <a:p>
                      <a:r>
                        <a:rPr lang="en-US" dirty="0" smtClean="0"/>
                        <a:t>Function</a:t>
                      </a:r>
                      <a:endParaRPr lang="en-US" dirty="0"/>
                    </a:p>
                  </a:txBody>
                  <a:tcPr marL="122221" marR="122221"/>
                </a:tc>
                <a:extLst>
                  <a:ext uri="{0D108BD9-81ED-4DB2-BD59-A6C34878D82A}">
                    <a16:rowId xmlns:a16="http://schemas.microsoft.com/office/drawing/2014/main" val="10000"/>
                  </a:ext>
                </a:extLst>
              </a:tr>
              <a:tr h="370840">
                <a:tc>
                  <a:txBody>
                    <a:bodyPr/>
                    <a:lstStyle/>
                    <a:p>
                      <a:pPr marL="342900" indent="-342900">
                        <a:buAutoNum type="alphaUcPeriod"/>
                      </a:pPr>
                      <a:r>
                        <a:rPr lang="en-US" dirty="0" smtClean="0"/>
                        <a:t>Retinol</a:t>
                      </a:r>
                      <a:endParaRPr lang="en-US" dirty="0"/>
                    </a:p>
                  </a:txBody>
                  <a:tcPr marL="122221" marR="122221"/>
                </a:tc>
                <a:tc>
                  <a:txBody>
                    <a:bodyPr/>
                    <a:lstStyle/>
                    <a:p>
                      <a:r>
                        <a:rPr lang="en-US" dirty="0" smtClean="0"/>
                        <a:t>Animal food, green and yellow foods (</a:t>
                      </a:r>
                      <a:r>
                        <a:rPr lang="en-US" dirty="0" err="1" smtClean="0"/>
                        <a:t>provitamin</a:t>
                      </a:r>
                      <a:r>
                        <a:rPr lang="en-US" dirty="0" smtClean="0"/>
                        <a:t> carotene), fish</a:t>
                      </a:r>
                      <a:r>
                        <a:rPr lang="en-US" baseline="0" dirty="0" smtClean="0"/>
                        <a:t> liver oil, liver, whole milk, egg yolk, margarine, carrots, apricots, pumpkin</a:t>
                      </a:r>
                      <a:endParaRPr lang="en-US" dirty="0"/>
                    </a:p>
                  </a:txBody>
                  <a:tcPr marL="122221" marR="122221"/>
                </a:tc>
                <a:tc>
                  <a:txBody>
                    <a:bodyPr/>
                    <a:lstStyle/>
                    <a:p>
                      <a:r>
                        <a:rPr lang="en-US" dirty="0" smtClean="0"/>
                        <a:t>Epithelial</a:t>
                      </a:r>
                      <a:r>
                        <a:rPr lang="en-US" baseline="0" dirty="0" smtClean="0"/>
                        <a:t> tissue maintenance</a:t>
                      </a:r>
                    </a:p>
                    <a:p>
                      <a:r>
                        <a:rPr lang="en-US" baseline="0" dirty="0" smtClean="0"/>
                        <a:t>Adaptation to changes in light (</a:t>
                      </a:r>
                      <a:r>
                        <a:rPr lang="en-US" baseline="0" dirty="0" err="1" smtClean="0"/>
                        <a:t>rhodopsin</a:t>
                      </a:r>
                      <a:r>
                        <a:rPr lang="en-US" baseline="0" dirty="0" smtClean="0"/>
                        <a:t>)</a:t>
                      </a:r>
                    </a:p>
                    <a:p>
                      <a:r>
                        <a:rPr lang="en-US" baseline="0" dirty="0" smtClean="0"/>
                        <a:t>Formation of bones and teeth (growth)</a:t>
                      </a:r>
                      <a:endParaRPr lang="en-US" dirty="0"/>
                    </a:p>
                  </a:txBody>
                  <a:tcPr marL="122221" marR="122221"/>
                </a:tc>
                <a:extLst>
                  <a:ext uri="{0D108BD9-81ED-4DB2-BD59-A6C34878D82A}">
                    <a16:rowId xmlns:a16="http://schemas.microsoft.com/office/drawing/2014/main" val="10001"/>
                  </a:ext>
                </a:extLst>
              </a:tr>
              <a:tr h="370840">
                <a:tc>
                  <a:txBody>
                    <a:bodyPr/>
                    <a:lstStyle/>
                    <a:p>
                      <a:r>
                        <a:rPr lang="en-US" dirty="0" smtClean="0"/>
                        <a:t>D. </a:t>
                      </a:r>
                      <a:r>
                        <a:rPr lang="en-US" dirty="0" err="1" smtClean="0"/>
                        <a:t>Calciferol</a:t>
                      </a:r>
                      <a:endParaRPr lang="en-US" dirty="0"/>
                    </a:p>
                  </a:txBody>
                  <a:tcPr marL="122221" marR="122221"/>
                </a:tc>
                <a:tc>
                  <a:txBody>
                    <a:bodyPr/>
                    <a:lstStyle/>
                    <a:p>
                      <a:r>
                        <a:rPr lang="en-US" dirty="0" smtClean="0"/>
                        <a:t>Exposure to UV light or sunshine, milk, butter, ghee, fatty fish, eggs, cord liver oil</a:t>
                      </a:r>
                      <a:endParaRPr lang="en-US" dirty="0"/>
                    </a:p>
                  </a:txBody>
                  <a:tcPr marL="122221" marR="122221"/>
                </a:tc>
                <a:tc>
                  <a:txBody>
                    <a:bodyPr/>
                    <a:lstStyle/>
                    <a:p>
                      <a:r>
                        <a:rPr lang="en-US" dirty="0" smtClean="0"/>
                        <a:t>Absorption and use of calcium, hormonal control, </a:t>
                      </a:r>
                      <a:endParaRPr lang="en-US" dirty="0"/>
                    </a:p>
                  </a:txBody>
                  <a:tcPr marL="122221" marR="122221"/>
                </a:tc>
                <a:extLst>
                  <a:ext uri="{0D108BD9-81ED-4DB2-BD59-A6C34878D82A}">
                    <a16:rowId xmlns:a16="http://schemas.microsoft.com/office/drawing/2014/main" val="10002"/>
                  </a:ext>
                </a:extLst>
              </a:tr>
              <a:tr h="370840">
                <a:tc>
                  <a:txBody>
                    <a:bodyPr/>
                    <a:lstStyle/>
                    <a:p>
                      <a:r>
                        <a:rPr lang="en-US" dirty="0" smtClean="0"/>
                        <a:t>E.</a:t>
                      </a:r>
                      <a:r>
                        <a:rPr lang="en-US" baseline="0" dirty="0" smtClean="0"/>
                        <a:t> Alpha-</a:t>
                      </a:r>
                      <a:r>
                        <a:rPr lang="en-US" baseline="0" dirty="0" err="1" smtClean="0"/>
                        <a:t>tocopherol</a:t>
                      </a:r>
                      <a:endParaRPr lang="en-US" dirty="0"/>
                    </a:p>
                  </a:txBody>
                  <a:tcPr marL="122221" marR="122221"/>
                </a:tc>
                <a:tc>
                  <a:txBody>
                    <a:bodyPr/>
                    <a:lstStyle/>
                    <a:p>
                      <a:r>
                        <a:rPr lang="en-US" dirty="0" smtClean="0"/>
                        <a:t>Vegetable oils, corn, soy, nuts, green leafy vegetables, cereals </a:t>
                      </a:r>
                      <a:r>
                        <a:rPr lang="en-US" dirty="0" err="1" smtClean="0"/>
                        <a:t>ans</a:t>
                      </a:r>
                      <a:r>
                        <a:rPr lang="en-US" dirty="0" smtClean="0"/>
                        <a:t> legumes</a:t>
                      </a:r>
                      <a:endParaRPr lang="en-US" dirty="0"/>
                    </a:p>
                  </a:txBody>
                  <a:tcPr marL="122221" marR="122221"/>
                </a:tc>
                <a:tc>
                  <a:txBody>
                    <a:bodyPr/>
                    <a:lstStyle/>
                    <a:p>
                      <a:r>
                        <a:rPr lang="en-US" dirty="0" smtClean="0"/>
                        <a:t>Antioxidant,</a:t>
                      </a:r>
                      <a:r>
                        <a:rPr lang="en-US" baseline="0" dirty="0" smtClean="0"/>
                        <a:t>  </a:t>
                      </a:r>
                      <a:r>
                        <a:rPr lang="en-US" baseline="0" dirty="0" err="1" smtClean="0"/>
                        <a:t>antihaemolysis</a:t>
                      </a:r>
                      <a:r>
                        <a:rPr lang="en-US" baseline="0" dirty="0" smtClean="0"/>
                        <a:t>, prevent oxidation of vitamin A</a:t>
                      </a:r>
                      <a:endParaRPr lang="en-US" dirty="0"/>
                    </a:p>
                  </a:txBody>
                  <a:tcPr marL="122221" marR="122221"/>
                </a:tc>
                <a:extLst>
                  <a:ext uri="{0D108BD9-81ED-4DB2-BD59-A6C34878D82A}">
                    <a16:rowId xmlns:a16="http://schemas.microsoft.com/office/drawing/2014/main" val="10003"/>
                  </a:ext>
                </a:extLst>
              </a:tr>
              <a:tr h="370840">
                <a:tc>
                  <a:txBody>
                    <a:bodyPr/>
                    <a:lstStyle/>
                    <a:p>
                      <a:r>
                        <a:rPr lang="en-US" dirty="0" smtClean="0"/>
                        <a:t>K.</a:t>
                      </a:r>
                      <a:endParaRPr lang="en-US" dirty="0"/>
                    </a:p>
                  </a:txBody>
                  <a:tcPr marL="122221" marR="122221"/>
                </a:tc>
                <a:tc>
                  <a:txBody>
                    <a:bodyPr/>
                    <a:lstStyle/>
                    <a:p>
                      <a:r>
                        <a:rPr lang="en-US" dirty="0" smtClean="0"/>
                        <a:t>Green leafy </a:t>
                      </a:r>
                      <a:r>
                        <a:rPr lang="en-US" dirty="0" err="1" smtClean="0"/>
                        <a:t>veges</a:t>
                      </a:r>
                      <a:r>
                        <a:rPr lang="en-US" dirty="0" smtClean="0"/>
                        <a:t>, dairy products,</a:t>
                      </a:r>
                      <a:r>
                        <a:rPr lang="en-US" baseline="0" dirty="0" smtClean="0"/>
                        <a:t>  synthesized by bacteria in the GI tract</a:t>
                      </a:r>
                      <a:endParaRPr lang="en-US" dirty="0"/>
                    </a:p>
                  </a:txBody>
                  <a:tcPr marL="122221" marR="122221"/>
                </a:tc>
                <a:tc>
                  <a:txBody>
                    <a:bodyPr/>
                    <a:lstStyle/>
                    <a:p>
                      <a:r>
                        <a:rPr lang="en-US" dirty="0" smtClean="0"/>
                        <a:t>Main factor in blood clotting,</a:t>
                      </a:r>
                      <a:r>
                        <a:rPr lang="en-US" baseline="0" dirty="0" smtClean="0"/>
                        <a:t> protein in bones</a:t>
                      </a:r>
                      <a:endParaRPr lang="en-US" dirty="0"/>
                    </a:p>
                  </a:txBody>
                  <a:tcPr marL="122221" marR="122221"/>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9337543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Vitamins </a:t>
            </a:r>
            <a:r>
              <a:rPr lang="en-US" dirty="0" err="1" smtClean="0"/>
              <a:t>cntd</a:t>
            </a:r>
            <a:r>
              <a:rPr lang="en-US" dirty="0" smtClean="0"/>
              <a:t> (water soluble)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52225781"/>
              </p:ext>
            </p:extLst>
          </p:nvPr>
        </p:nvGraphicFramePr>
        <p:xfrm>
          <a:off x="273050" y="2336800"/>
          <a:ext cx="11610975" cy="3393440"/>
        </p:xfrm>
        <a:graphic>
          <a:graphicData uri="http://schemas.openxmlformats.org/drawingml/2006/table">
            <a:tbl>
              <a:tblPr firstRow="1" bandRow="1">
                <a:tableStyleId>{5C22544A-7EE6-4342-B048-85BDC9FD1C3A}</a:tableStyleId>
              </a:tblPr>
              <a:tblGrid>
                <a:gridCol w="1406158">
                  <a:extLst>
                    <a:ext uri="{9D8B030D-6E8A-4147-A177-3AD203B41FA5}">
                      <a16:colId xmlns:a16="http://schemas.microsoft.com/office/drawing/2014/main" val="20000"/>
                    </a:ext>
                  </a:extLst>
                </a:gridCol>
                <a:gridCol w="3363927">
                  <a:extLst>
                    <a:ext uri="{9D8B030D-6E8A-4147-A177-3AD203B41FA5}">
                      <a16:colId xmlns:a16="http://schemas.microsoft.com/office/drawing/2014/main" val="20001"/>
                    </a:ext>
                  </a:extLst>
                </a:gridCol>
                <a:gridCol w="6840890">
                  <a:extLst>
                    <a:ext uri="{9D8B030D-6E8A-4147-A177-3AD203B41FA5}">
                      <a16:colId xmlns:a16="http://schemas.microsoft.com/office/drawing/2014/main" val="20002"/>
                    </a:ext>
                  </a:extLst>
                </a:gridCol>
              </a:tblGrid>
              <a:tr h="370840">
                <a:tc>
                  <a:txBody>
                    <a:bodyPr/>
                    <a:lstStyle/>
                    <a:p>
                      <a:r>
                        <a:rPr lang="en-US" dirty="0" smtClean="0"/>
                        <a:t>Vitamin</a:t>
                      </a:r>
                      <a:endParaRPr lang="en-US" dirty="0"/>
                    </a:p>
                  </a:txBody>
                  <a:tcPr marL="130218" marR="130218"/>
                </a:tc>
                <a:tc>
                  <a:txBody>
                    <a:bodyPr/>
                    <a:lstStyle/>
                    <a:p>
                      <a:r>
                        <a:rPr lang="en-US" dirty="0" smtClean="0"/>
                        <a:t>Source</a:t>
                      </a:r>
                      <a:endParaRPr lang="en-US" dirty="0"/>
                    </a:p>
                  </a:txBody>
                  <a:tcPr marL="130218" marR="130218"/>
                </a:tc>
                <a:tc>
                  <a:txBody>
                    <a:bodyPr/>
                    <a:lstStyle/>
                    <a:p>
                      <a:r>
                        <a:rPr lang="en-US" dirty="0" smtClean="0"/>
                        <a:t>Function</a:t>
                      </a:r>
                      <a:endParaRPr lang="en-US" dirty="0"/>
                    </a:p>
                  </a:txBody>
                  <a:tcPr marL="130218" marR="130218"/>
                </a:tc>
                <a:extLst>
                  <a:ext uri="{0D108BD9-81ED-4DB2-BD59-A6C34878D82A}">
                    <a16:rowId xmlns:a16="http://schemas.microsoft.com/office/drawing/2014/main" val="10000"/>
                  </a:ext>
                </a:extLst>
              </a:tr>
              <a:tr h="370840">
                <a:tc>
                  <a:txBody>
                    <a:bodyPr/>
                    <a:lstStyle/>
                    <a:p>
                      <a:r>
                        <a:rPr lang="en-US" dirty="0" smtClean="0"/>
                        <a:t>C. Ascorbic</a:t>
                      </a:r>
                      <a:r>
                        <a:rPr lang="en-US" baseline="0" dirty="0" smtClean="0"/>
                        <a:t> acid</a:t>
                      </a:r>
                      <a:endParaRPr lang="en-US" dirty="0"/>
                    </a:p>
                  </a:txBody>
                  <a:tcPr marL="130218" marR="130218"/>
                </a:tc>
                <a:tc>
                  <a:txBody>
                    <a:bodyPr/>
                    <a:lstStyle/>
                    <a:p>
                      <a:r>
                        <a:rPr lang="en-US" dirty="0" smtClean="0"/>
                        <a:t>Citrus fruits, juices,</a:t>
                      </a:r>
                      <a:r>
                        <a:rPr lang="en-US" baseline="0" dirty="0" smtClean="0"/>
                        <a:t> guava, tomato juice, greens</a:t>
                      </a:r>
                      <a:endParaRPr lang="en-US" dirty="0"/>
                    </a:p>
                  </a:txBody>
                  <a:tcPr marL="130218" marR="130218"/>
                </a:tc>
                <a:tc>
                  <a:txBody>
                    <a:bodyPr/>
                    <a:lstStyle/>
                    <a:p>
                      <a:r>
                        <a:rPr lang="en-US" dirty="0" smtClean="0"/>
                        <a:t>Antioxidant, co-enzyme,</a:t>
                      </a:r>
                      <a:r>
                        <a:rPr lang="en-US" baseline="0" dirty="0" smtClean="0"/>
                        <a:t> collagen formation, wound healing, </a:t>
                      </a:r>
                      <a:r>
                        <a:rPr lang="en-US" baseline="0" dirty="0" err="1" smtClean="0"/>
                        <a:t>Hb</a:t>
                      </a:r>
                      <a:r>
                        <a:rPr lang="en-US" baseline="0" dirty="0" smtClean="0"/>
                        <a:t> formation, thyroid and adrenal hormone synthesis, fat and protein metabolism</a:t>
                      </a:r>
                      <a:endParaRPr lang="en-US" dirty="0"/>
                    </a:p>
                  </a:txBody>
                  <a:tcPr marL="130218" marR="130218"/>
                </a:tc>
                <a:extLst>
                  <a:ext uri="{0D108BD9-81ED-4DB2-BD59-A6C34878D82A}">
                    <a16:rowId xmlns:a16="http://schemas.microsoft.com/office/drawing/2014/main" val="10001"/>
                  </a:ext>
                </a:extLst>
              </a:tr>
              <a:tr h="370840">
                <a:tc>
                  <a:txBody>
                    <a:bodyPr/>
                    <a:lstStyle/>
                    <a:p>
                      <a:r>
                        <a:rPr lang="en-US" dirty="0" smtClean="0"/>
                        <a:t>B1 Thiamine</a:t>
                      </a:r>
                    </a:p>
                  </a:txBody>
                  <a:tcPr marL="130218" marR="130218"/>
                </a:tc>
                <a:tc>
                  <a:txBody>
                    <a:bodyPr/>
                    <a:lstStyle/>
                    <a:p>
                      <a:r>
                        <a:rPr lang="en-US" dirty="0" smtClean="0"/>
                        <a:t>whole grains,</a:t>
                      </a:r>
                      <a:r>
                        <a:rPr lang="en-US" baseline="0" dirty="0" smtClean="0"/>
                        <a:t> </a:t>
                      </a:r>
                      <a:r>
                        <a:rPr lang="en-US" dirty="0" smtClean="0"/>
                        <a:t>yogurt,</a:t>
                      </a:r>
                      <a:r>
                        <a:rPr lang="en-US" baseline="0" dirty="0" smtClean="0"/>
                        <a:t> </a:t>
                      </a:r>
                      <a:r>
                        <a:rPr lang="en-US" dirty="0" smtClean="0"/>
                        <a:t>a variety of protein foods such as lean meats; poultry; eggs; seafood; beans, peas, and lentils; nuts and seeds; and soy products</a:t>
                      </a:r>
                      <a:endParaRPr lang="en-US" dirty="0"/>
                    </a:p>
                  </a:txBody>
                  <a:tcPr marL="130218" marR="130218"/>
                </a:tc>
                <a:tc>
                  <a:txBody>
                    <a:bodyPr/>
                    <a:lstStyle/>
                    <a:p>
                      <a:r>
                        <a:rPr lang="en-US" dirty="0" smtClean="0"/>
                        <a:t>Aids the body's cells in conversion of carbohydrates into energy</a:t>
                      </a:r>
                      <a:endParaRPr lang="en-US" dirty="0"/>
                    </a:p>
                  </a:txBody>
                  <a:tcPr marL="130218" marR="130218"/>
                </a:tc>
                <a:extLst>
                  <a:ext uri="{0D108BD9-81ED-4DB2-BD59-A6C34878D82A}">
                    <a16:rowId xmlns:a16="http://schemas.microsoft.com/office/drawing/2014/main" val="10002"/>
                  </a:ext>
                </a:extLst>
              </a:tr>
              <a:tr h="370840">
                <a:tc>
                  <a:txBody>
                    <a:bodyPr/>
                    <a:lstStyle/>
                    <a:p>
                      <a:endParaRPr lang="en-US"/>
                    </a:p>
                  </a:txBody>
                  <a:tcPr marL="130218" marR="130218"/>
                </a:tc>
                <a:tc>
                  <a:txBody>
                    <a:bodyPr/>
                    <a:lstStyle/>
                    <a:p>
                      <a:endParaRPr lang="en-US"/>
                    </a:p>
                  </a:txBody>
                  <a:tcPr marL="130218" marR="130218"/>
                </a:tc>
                <a:tc>
                  <a:txBody>
                    <a:bodyPr/>
                    <a:lstStyle/>
                    <a:p>
                      <a:endParaRPr lang="en-US" dirty="0"/>
                    </a:p>
                  </a:txBody>
                  <a:tcPr marL="130218" marR="130218"/>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0243217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Water</a:t>
            </a:r>
            <a:endParaRPr lang="en-US" dirty="0"/>
          </a:p>
        </p:txBody>
      </p:sp>
      <p:sp>
        <p:nvSpPr>
          <p:cNvPr id="3" name="Content Placeholder 2"/>
          <p:cNvSpPr>
            <a:spLocks noGrp="1"/>
          </p:cNvSpPr>
          <p:nvPr>
            <p:ph idx="1"/>
          </p:nvPr>
        </p:nvSpPr>
        <p:spPr/>
        <p:txBody>
          <a:bodyPr/>
          <a:lstStyle/>
          <a:p>
            <a:r>
              <a:rPr lang="en-US" dirty="0" smtClean="0"/>
              <a:t>Provides shape and structure to cells</a:t>
            </a:r>
          </a:p>
          <a:p>
            <a:r>
              <a:rPr lang="en-US" dirty="0" smtClean="0"/>
              <a:t>Regulates body temperature</a:t>
            </a:r>
          </a:p>
          <a:p>
            <a:r>
              <a:rPr lang="en-US" dirty="0" smtClean="0"/>
              <a:t>Aids in digestion</a:t>
            </a:r>
          </a:p>
          <a:p>
            <a:r>
              <a:rPr lang="en-US" dirty="0" smtClean="0"/>
              <a:t>Transport of nutrients</a:t>
            </a:r>
          </a:p>
          <a:p>
            <a:r>
              <a:rPr lang="en-US" dirty="0" smtClean="0"/>
              <a:t>Solvent </a:t>
            </a:r>
            <a:endParaRPr lang="en-US" dirty="0"/>
          </a:p>
        </p:txBody>
      </p:sp>
    </p:spTree>
    <p:extLst>
      <p:ext uri="{BB962C8B-B14F-4D97-AF65-F5344CB8AC3E}">
        <p14:creationId xmlns:p14="http://schemas.microsoft.com/office/powerpoint/2010/main" val="18028284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Minerals </a:t>
            </a:r>
            <a:endParaRPr lang="en-US" dirty="0"/>
          </a:p>
        </p:txBody>
      </p:sp>
      <p:sp>
        <p:nvSpPr>
          <p:cNvPr id="3" name="Content Placeholder 2"/>
          <p:cNvSpPr>
            <a:spLocks noGrp="1"/>
          </p:cNvSpPr>
          <p:nvPr>
            <p:ph idx="1"/>
          </p:nvPr>
        </p:nvSpPr>
        <p:spPr/>
        <p:txBody>
          <a:bodyPr/>
          <a:lstStyle/>
          <a:p>
            <a:r>
              <a:rPr lang="en-US" dirty="0" smtClean="0"/>
              <a:t>Inorganic in nature</a:t>
            </a:r>
          </a:p>
          <a:p>
            <a:pPr lvl="1"/>
            <a:r>
              <a:rPr lang="en-US" dirty="0" smtClean="0"/>
              <a:t>Calcium</a:t>
            </a:r>
          </a:p>
          <a:p>
            <a:pPr lvl="1"/>
            <a:r>
              <a:rPr lang="en-US" dirty="0" smtClean="0"/>
              <a:t>Phosphorus</a:t>
            </a:r>
          </a:p>
          <a:p>
            <a:pPr lvl="1"/>
            <a:r>
              <a:rPr lang="en-US" dirty="0" smtClean="0"/>
              <a:t>Iodine</a:t>
            </a:r>
          </a:p>
          <a:p>
            <a:pPr lvl="1"/>
            <a:r>
              <a:rPr lang="en-US" dirty="0" smtClean="0"/>
              <a:t>Zinc</a:t>
            </a:r>
          </a:p>
          <a:p>
            <a:pPr lvl="1"/>
            <a:r>
              <a:rPr lang="en-US" dirty="0" smtClean="0"/>
              <a:t>Sodium</a:t>
            </a:r>
          </a:p>
          <a:p>
            <a:pPr lvl="1"/>
            <a:r>
              <a:rPr lang="en-US" dirty="0" smtClean="0"/>
              <a:t>Magnesium</a:t>
            </a:r>
          </a:p>
          <a:p>
            <a:pPr lvl="1"/>
            <a:r>
              <a:rPr lang="en-US" dirty="0" err="1" smtClean="0"/>
              <a:t>Flourine</a:t>
            </a:r>
            <a:endParaRPr lang="en-US" dirty="0" smtClean="0"/>
          </a:p>
        </p:txBody>
      </p:sp>
    </p:spTree>
    <p:extLst>
      <p:ext uri="{BB962C8B-B14F-4D97-AF65-F5344CB8AC3E}">
        <p14:creationId xmlns:p14="http://schemas.microsoft.com/office/powerpoint/2010/main" val="20756194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240538188"/>
              </p:ext>
            </p:extLst>
          </p:nvPr>
        </p:nvGraphicFramePr>
        <p:xfrm>
          <a:off x="431074" y="2129244"/>
          <a:ext cx="10933612" cy="4049487"/>
        </p:xfrm>
        <a:graphic>
          <a:graphicData uri="http://schemas.openxmlformats.org/drawingml/2006/table">
            <a:tbl>
              <a:tblPr/>
              <a:tblGrid>
                <a:gridCol w="1544374">
                  <a:extLst>
                    <a:ext uri="{9D8B030D-6E8A-4147-A177-3AD203B41FA5}">
                      <a16:colId xmlns:a16="http://schemas.microsoft.com/office/drawing/2014/main" val="2310196547"/>
                    </a:ext>
                  </a:extLst>
                </a:gridCol>
                <a:gridCol w="4469112">
                  <a:extLst>
                    <a:ext uri="{9D8B030D-6E8A-4147-A177-3AD203B41FA5}">
                      <a16:colId xmlns:a16="http://schemas.microsoft.com/office/drawing/2014/main" val="3449604030"/>
                    </a:ext>
                  </a:extLst>
                </a:gridCol>
                <a:gridCol w="4920126">
                  <a:extLst>
                    <a:ext uri="{9D8B030D-6E8A-4147-A177-3AD203B41FA5}">
                      <a16:colId xmlns:a16="http://schemas.microsoft.com/office/drawing/2014/main" val="83893596"/>
                    </a:ext>
                  </a:extLst>
                </a:gridCol>
              </a:tblGrid>
              <a:tr h="370156">
                <a:tc>
                  <a:txBody>
                    <a:bodyPr/>
                    <a:lstStyle/>
                    <a:p>
                      <a:pPr>
                        <a:spcBef>
                          <a:spcPts val="0"/>
                        </a:spcBef>
                      </a:pPr>
                      <a:r>
                        <a:rPr lang="en-US" sz="2400" b="1" dirty="0">
                          <a:solidFill>
                            <a:schemeClr val="bg1"/>
                          </a:solidFill>
                        </a:rPr>
                        <a:t>Mineral</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spcBef>
                          <a:spcPts val="0"/>
                        </a:spcBef>
                      </a:pPr>
                      <a:r>
                        <a:rPr lang="en-US" sz="2400" b="1" dirty="0">
                          <a:solidFill>
                            <a:schemeClr val="bg1"/>
                          </a:solidFill>
                        </a:rPr>
                        <a:t>Function</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spcBef>
                          <a:spcPts val="0"/>
                        </a:spcBef>
                      </a:pPr>
                      <a:r>
                        <a:rPr lang="en-US" sz="2400" b="1" dirty="0">
                          <a:solidFill>
                            <a:schemeClr val="bg1"/>
                          </a:solidFill>
                        </a:rPr>
                        <a:t>Sources</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20089179"/>
                  </a:ext>
                </a:extLst>
              </a:tr>
              <a:tr h="1406394">
                <a:tc>
                  <a:txBody>
                    <a:bodyPr/>
                    <a:lstStyle/>
                    <a:p>
                      <a:pPr>
                        <a:spcBef>
                          <a:spcPts val="0"/>
                        </a:spcBef>
                      </a:pPr>
                      <a:r>
                        <a:rPr lang="en-US" sz="2200" dirty="0" smtClean="0">
                          <a:solidFill>
                            <a:schemeClr val="bg1"/>
                          </a:solidFill>
                        </a:rPr>
                        <a:t>Sodium</a:t>
                      </a:r>
                      <a:endParaRPr lang="en-US" sz="2200" dirty="0">
                        <a:solidFill>
                          <a:schemeClr val="bg1"/>
                        </a:solidFill>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spcBef>
                          <a:spcPts val="0"/>
                        </a:spcBef>
                      </a:pPr>
                      <a:r>
                        <a:rPr lang="en-US" sz="2200" dirty="0" smtClean="0">
                          <a:solidFill>
                            <a:schemeClr val="bg1"/>
                          </a:solidFill>
                        </a:rPr>
                        <a:t>Needed </a:t>
                      </a:r>
                      <a:r>
                        <a:rPr lang="en-US" sz="2200" dirty="0">
                          <a:solidFill>
                            <a:schemeClr val="bg1"/>
                          </a:solidFill>
                        </a:rPr>
                        <a:t>for proper fluid balance, nerve transmission, and muscle contraction</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spcBef>
                          <a:spcPts val="0"/>
                        </a:spcBef>
                      </a:pPr>
                      <a:r>
                        <a:rPr lang="en-US" sz="2200" dirty="0" smtClean="0">
                          <a:solidFill>
                            <a:schemeClr val="bg1"/>
                          </a:solidFill>
                        </a:rPr>
                        <a:t>Table </a:t>
                      </a:r>
                      <a:r>
                        <a:rPr lang="en-US" sz="2200" dirty="0">
                          <a:solidFill>
                            <a:schemeClr val="bg1"/>
                          </a:solidFill>
                        </a:rPr>
                        <a:t>salt, soy sauce; large amounts in processed foods; small amounts in milk, breads, vegetables, and unprocessed meats</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719548916"/>
                  </a:ext>
                </a:extLst>
              </a:tr>
              <a:tr h="1153846">
                <a:tc>
                  <a:txBody>
                    <a:bodyPr/>
                    <a:lstStyle/>
                    <a:p>
                      <a:pPr>
                        <a:spcBef>
                          <a:spcPts val="0"/>
                        </a:spcBef>
                      </a:pPr>
                      <a:r>
                        <a:rPr lang="en-US" sz="2200">
                          <a:solidFill>
                            <a:schemeClr val="bg1"/>
                          </a:solidFill>
                        </a:rPr>
                        <a:t/>
                      </a:r>
                      <a:br>
                        <a:rPr lang="en-US" sz="2200">
                          <a:solidFill>
                            <a:schemeClr val="bg1"/>
                          </a:solidFill>
                        </a:rPr>
                      </a:br>
                      <a:r>
                        <a:rPr lang="en-US" sz="2200">
                          <a:solidFill>
                            <a:schemeClr val="bg1"/>
                          </a:solidFill>
                        </a:rPr>
                        <a:t>Chloride</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spcBef>
                          <a:spcPts val="0"/>
                        </a:spcBef>
                      </a:pPr>
                      <a:r>
                        <a:rPr lang="en-US" sz="2200" dirty="0" smtClean="0">
                          <a:solidFill>
                            <a:schemeClr val="bg1"/>
                          </a:solidFill>
                        </a:rPr>
                        <a:t>Needed </a:t>
                      </a:r>
                      <a:r>
                        <a:rPr lang="en-US" sz="2200" dirty="0">
                          <a:solidFill>
                            <a:schemeClr val="bg1"/>
                          </a:solidFill>
                        </a:rPr>
                        <a:t>for proper fluid balance, stomach acid</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spcBef>
                          <a:spcPts val="0"/>
                        </a:spcBef>
                      </a:pPr>
                      <a:r>
                        <a:rPr lang="en-US" sz="2200" dirty="0" smtClean="0">
                          <a:solidFill>
                            <a:schemeClr val="bg1"/>
                          </a:solidFill>
                        </a:rPr>
                        <a:t>Table </a:t>
                      </a:r>
                      <a:r>
                        <a:rPr lang="en-US" sz="2200" dirty="0">
                          <a:solidFill>
                            <a:schemeClr val="bg1"/>
                          </a:solidFill>
                        </a:rPr>
                        <a:t>salt, soy sauce; large amounts in processed foods; small amounts in milk, meats, breads, and vegetables</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903355658"/>
                  </a:ext>
                </a:extLst>
              </a:tr>
              <a:tr h="1119091">
                <a:tc>
                  <a:txBody>
                    <a:bodyPr/>
                    <a:lstStyle/>
                    <a:p>
                      <a:pPr>
                        <a:spcBef>
                          <a:spcPts val="0"/>
                        </a:spcBef>
                      </a:pPr>
                      <a:r>
                        <a:rPr lang="en-US" sz="2200" dirty="0" smtClean="0">
                          <a:solidFill>
                            <a:schemeClr val="bg1"/>
                          </a:solidFill>
                        </a:rPr>
                        <a:t>Potassium</a:t>
                      </a:r>
                      <a:endParaRPr lang="en-US" sz="2200" dirty="0">
                        <a:solidFill>
                          <a:schemeClr val="bg1"/>
                        </a:solidFill>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spcBef>
                          <a:spcPts val="0"/>
                        </a:spcBef>
                      </a:pPr>
                      <a:r>
                        <a:rPr lang="en-US" sz="2200" dirty="0" smtClean="0">
                          <a:solidFill>
                            <a:schemeClr val="bg1"/>
                          </a:solidFill>
                        </a:rPr>
                        <a:t>Needed </a:t>
                      </a:r>
                      <a:r>
                        <a:rPr lang="en-US" sz="2200" dirty="0">
                          <a:solidFill>
                            <a:schemeClr val="bg1"/>
                          </a:solidFill>
                        </a:rPr>
                        <a:t>for proper fluid balance, nerve transmission, and muscle contraction</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spcBef>
                          <a:spcPts val="0"/>
                        </a:spcBef>
                      </a:pPr>
                      <a:r>
                        <a:rPr lang="en-US" sz="2200" dirty="0" smtClean="0">
                          <a:solidFill>
                            <a:schemeClr val="bg1"/>
                          </a:solidFill>
                        </a:rPr>
                        <a:t>Meats</a:t>
                      </a:r>
                      <a:r>
                        <a:rPr lang="en-US" sz="2200" dirty="0">
                          <a:solidFill>
                            <a:schemeClr val="bg1"/>
                          </a:solidFill>
                        </a:rPr>
                        <a:t>, milk, fresh fruits and vegetables, whole grains, legumes</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653997242"/>
                  </a:ext>
                </a:extLst>
              </a:tr>
            </a:tbl>
          </a:graphicData>
        </a:graphic>
      </p:graphicFrame>
      <p:sp>
        <p:nvSpPr>
          <p:cNvPr id="3" name="Title 2"/>
          <p:cNvSpPr>
            <a:spLocks noGrp="1"/>
          </p:cNvSpPr>
          <p:nvPr>
            <p:ph type="title"/>
          </p:nvPr>
        </p:nvSpPr>
        <p:spPr/>
        <p:txBody>
          <a:bodyPr/>
          <a:lstStyle/>
          <a:p>
            <a:r>
              <a:rPr lang="en-US" dirty="0" smtClean="0"/>
              <a:t>Minerals</a:t>
            </a:r>
            <a:endParaRPr lang="en-US" dirty="0"/>
          </a:p>
        </p:txBody>
      </p:sp>
    </p:spTree>
    <p:extLst>
      <p:ext uri="{BB962C8B-B14F-4D97-AF65-F5344CB8AC3E}">
        <p14:creationId xmlns:p14="http://schemas.microsoft.com/office/powerpoint/2010/main" val="33370784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242400245"/>
              </p:ext>
            </p:extLst>
          </p:nvPr>
        </p:nvGraphicFramePr>
        <p:xfrm>
          <a:off x="431074" y="2129244"/>
          <a:ext cx="10933612" cy="4525637"/>
        </p:xfrm>
        <a:graphic>
          <a:graphicData uri="http://schemas.openxmlformats.org/drawingml/2006/table">
            <a:tbl>
              <a:tblPr/>
              <a:tblGrid>
                <a:gridCol w="1544374">
                  <a:extLst>
                    <a:ext uri="{9D8B030D-6E8A-4147-A177-3AD203B41FA5}">
                      <a16:colId xmlns:a16="http://schemas.microsoft.com/office/drawing/2014/main" val="2310196547"/>
                    </a:ext>
                  </a:extLst>
                </a:gridCol>
                <a:gridCol w="4469112">
                  <a:extLst>
                    <a:ext uri="{9D8B030D-6E8A-4147-A177-3AD203B41FA5}">
                      <a16:colId xmlns:a16="http://schemas.microsoft.com/office/drawing/2014/main" val="3449604030"/>
                    </a:ext>
                  </a:extLst>
                </a:gridCol>
                <a:gridCol w="4920126">
                  <a:extLst>
                    <a:ext uri="{9D8B030D-6E8A-4147-A177-3AD203B41FA5}">
                      <a16:colId xmlns:a16="http://schemas.microsoft.com/office/drawing/2014/main" val="83893596"/>
                    </a:ext>
                  </a:extLst>
                </a:gridCol>
              </a:tblGrid>
              <a:tr h="370156">
                <a:tc>
                  <a:txBody>
                    <a:bodyPr/>
                    <a:lstStyle/>
                    <a:p>
                      <a:pPr>
                        <a:spcBef>
                          <a:spcPts val="0"/>
                        </a:spcBef>
                      </a:pPr>
                      <a:r>
                        <a:rPr lang="en-US" sz="2400" b="1" dirty="0">
                          <a:solidFill>
                            <a:schemeClr val="bg1"/>
                          </a:solidFill>
                        </a:rPr>
                        <a:t>Mineral</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spcBef>
                          <a:spcPts val="0"/>
                        </a:spcBef>
                      </a:pPr>
                      <a:r>
                        <a:rPr lang="en-US" sz="2400" b="1" dirty="0">
                          <a:solidFill>
                            <a:schemeClr val="bg1"/>
                          </a:solidFill>
                        </a:rPr>
                        <a:t>Function</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spcBef>
                          <a:spcPts val="0"/>
                        </a:spcBef>
                      </a:pPr>
                      <a:r>
                        <a:rPr lang="en-US" sz="2400" b="1" dirty="0">
                          <a:solidFill>
                            <a:schemeClr val="bg1"/>
                          </a:solidFill>
                        </a:rPr>
                        <a:t>Sources</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20089179"/>
                  </a:ext>
                </a:extLst>
              </a:tr>
              <a:tr h="2419257">
                <a:tc>
                  <a:txBody>
                    <a:bodyPr/>
                    <a:lstStyle/>
                    <a:p>
                      <a:pPr>
                        <a:spcBef>
                          <a:spcPts val="0"/>
                        </a:spcBef>
                      </a:pPr>
                      <a:r>
                        <a:rPr lang="en-US" sz="2200" dirty="0">
                          <a:solidFill>
                            <a:schemeClr val="bg1"/>
                          </a:solidFill>
                        </a:rPr>
                        <a:t/>
                      </a:r>
                      <a:br>
                        <a:rPr lang="en-US" sz="2200" dirty="0">
                          <a:solidFill>
                            <a:schemeClr val="bg1"/>
                          </a:solidFill>
                        </a:rPr>
                      </a:br>
                      <a:r>
                        <a:rPr lang="en-US" sz="2200" dirty="0">
                          <a:solidFill>
                            <a:schemeClr val="bg1"/>
                          </a:solidFill>
                        </a:rPr>
                        <a:t>Calcium</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spcBef>
                          <a:spcPts val="0"/>
                        </a:spcBef>
                      </a:pPr>
                      <a:r>
                        <a:rPr lang="en-US" sz="2200" dirty="0">
                          <a:solidFill>
                            <a:schemeClr val="bg1"/>
                          </a:solidFill>
                        </a:rPr>
                        <a:t/>
                      </a:r>
                      <a:br>
                        <a:rPr lang="en-US" sz="2200" dirty="0">
                          <a:solidFill>
                            <a:schemeClr val="bg1"/>
                          </a:solidFill>
                        </a:rPr>
                      </a:br>
                      <a:r>
                        <a:rPr lang="en-US" sz="2200" dirty="0">
                          <a:solidFill>
                            <a:schemeClr val="bg1"/>
                          </a:solidFill>
                        </a:rPr>
                        <a:t>Important for healthy bones and teeth; helps muscles relax and contract; important in nerve functioning, blood clotting, blood pressure regulation, immune system health</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spcBef>
                          <a:spcPts val="0"/>
                        </a:spcBef>
                      </a:pPr>
                      <a:r>
                        <a:rPr lang="en-US" sz="2200" dirty="0">
                          <a:solidFill>
                            <a:schemeClr val="bg1"/>
                          </a:solidFill>
                        </a:rPr>
                        <a:t/>
                      </a:r>
                      <a:br>
                        <a:rPr lang="en-US" sz="2200" dirty="0">
                          <a:solidFill>
                            <a:schemeClr val="bg1"/>
                          </a:solidFill>
                        </a:rPr>
                      </a:br>
                      <a:r>
                        <a:rPr lang="en-US" sz="2200" dirty="0">
                          <a:solidFill>
                            <a:schemeClr val="bg1"/>
                          </a:solidFill>
                        </a:rPr>
                        <a:t>Milk and milk products; canned fish with bones (salmon, sardines); fortified tofu and fortified soy beverage; greens (broccoli, mustard greens); legumes</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54742979"/>
                  </a:ext>
                </a:extLst>
              </a:tr>
              <a:tr h="1736224">
                <a:tc>
                  <a:txBody>
                    <a:bodyPr/>
                    <a:lstStyle/>
                    <a:p>
                      <a:pPr>
                        <a:spcBef>
                          <a:spcPts val="0"/>
                        </a:spcBef>
                      </a:pPr>
                      <a:r>
                        <a:rPr lang="en-US" sz="2200">
                          <a:solidFill>
                            <a:schemeClr val="bg1"/>
                          </a:solidFill>
                        </a:rPr>
                        <a:t/>
                      </a:r>
                      <a:br>
                        <a:rPr lang="en-US" sz="2200">
                          <a:solidFill>
                            <a:schemeClr val="bg1"/>
                          </a:solidFill>
                        </a:rPr>
                      </a:br>
                      <a:r>
                        <a:rPr lang="en-US" sz="2200">
                          <a:solidFill>
                            <a:schemeClr val="bg1"/>
                          </a:solidFill>
                        </a:rPr>
                        <a:t>Phosphorus</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spcBef>
                          <a:spcPts val="0"/>
                        </a:spcBef>
                      </a:pPr>
                      <a:r>
                        <a:rPr lang="en-US" sz="2200" dirty="0">
                          <a:solidFill>
                            <a:schemeClr val="bg1"/>
                          </a:solidFill>
                        </a:rPr>
                        <a:t/>
                      </a:r>
                      <a:br>
                        <a:rPr lang="en-US" sz="2200" dirty="0">
                          <a:solidFill>
                            <a:schemeClr val="bg1"/>
                          </a:solidFill>
                        </a:rPr>
                      </a:br>
                      <a:r>
                        <a:rPr lang="en-US" sz="2200" dirty="0">
                          <a:solidFill>
                            <a:schemeClr val="bg1"/>
                          </a:solidFill>
                        </a:rPr>
                        <a:t>Important for healthy bones and teeth; found in every cell; part of the system that maintains acid-base balance</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spcBef>
                          <a:spcPts val="0"/>
                        </a:spcBef>
                      </a:pPr>
                      <a:r>
                        <a:rPr lang="en-US" sz="2200" dirty="0">
                          <a:solidFill>
                            <a:schemeClr val="bg1"/>
                          </a:solidFill>
                        </a:rPr>
                        <a:t/>
                      </a:r>
                      <a:br>
                        <a:rPr lang="en-US" sz="2200" dirty="0">
                          <a:solidFill>
                            <a:schemeClr val="bg1"/>
                          </a:solidFill>
                        </a:rPr>
                      </a:br>
                      <a:r>
                        <a:rPr lang="en-US" sz="2200" dirty="0">
                          <a:solidFill>
                            <a:schemeClr val="bg1"/>
                          </a:solidFill>
                        </a:rPr>
                        <a:t>Meat, fish, poultry, eggs, milk, processed foods (including soda pop)</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256590875"/>
                  </a:ext>
                </a:extLst>
              </a:tr>
            </a:tbl>
          </a:graphicData>
        </a:graphic>
      </p:graphicFrame>
      <p:sp>
        <p:nvSpPr>
          <p:cNvPr id="3" name="Title 2"/>
          <p:cNvSpPr>
            <a:spLocks noGrp="1"/>
          </p:cNvSpPr>
          <p:nvPr>
            <p:ph type="title"/>
          </p:nvPr>
        </p:nvSpPr>
        <p:spPr/>
        <p:txBody>
          <a:bodyPr/>
          <a:lstStyle/>
          <a:p>
            <a:r>
              <a:rPr lang="en-US" dirty="0" smtClean="0"/>
              <a:t>Minerals</a:t>
            </a:r>
            <a:endParaRPr lang="en-US" dirty="0"/>
          </a:p>
        </p:txBody>
      </p:sp>
    </p:spTree>
    <p:extLst>
      <p:ext uri="{BB962C8B-B14F-4D97-AF65-F5344CB8AC3E}">
        <p14:creationId xmlns:p14="http://schemas.microsoft.com/office/powerpoint/2010/main" val="22282546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626616413"/>
              </p:ext>
            </p:extLst>
          </p:nvPr>
        </p:nvGraphicFramePr>
        <p:xfrm>
          <a:off x="431074" y="2129244"/>
          <a:ext cx="10933612" cy="3501087"/>
        </p:xfrm>
        <a:graphic>
          <a:graphicData uri="http://schemas.openxmlformats.org/drawingml/2006/table">
            <a:tbl>
              <a:tblPr/>
              <a:tblGrid>
                <a:gridCol w="1544374">
                  <a:extLst>
                    <a:ext uri="{9D8B030D-6E8A-4147-A177-3AD203B41FA5}">
                      <a16:colId xmlns:a16="http://schemas.microsoft.com/office/drawing/2014/main" val="2310196547"/>
                    </a:ext>
                  </a:extLst>
                </a:gridCol>
                <a:gridCol w="4469112">
                  <a:extLst>
                    <a:ext uri="{9D8B030D-6E8A-4147-A177-3AD203B41FA5}">
                      <a16:colId xmlns:a16="http://schemas.microsoft.com/office/drawing/2014/main" val="3449604030"/>
                    </a:ext>
                  </a:extLst>
                </a:gridCol>
                <a:gridCol w="4920126">
                  <a:extLst>
                    <a:ext uri="{9D8B030D-6E8A-4147-A177-3AD203B41FA5}">
                      <a16:colId xmlns:a16="http://schemas.microsoft.com/office/drawing/2014/main" val="83893596"/>
                    </a:ext>
                  </a:extLst>
                </a:gridCol>
              </a:tblGrid>
              <a:tr h="370156">
                <a:tc>
                  <a:txBody>
                    <a:bodyPr/>
                    <a:lstStyle/>
                    <a:p>
                      <a:pPr>
                        <a:spcBef>
                          <a:spcPts val="0"/>
                        </a:spcBef>
                      </a:pPr>
                      <a:r>
                        <a:rPr lang="en-US" sz="2400" b="1" dirty="0">
                          <a:solidFill>
                            <a:schemeClr val="bg1"/>
                          </a:solidFill>
                        </a:rPr>
                        <a:t>Mineral</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spcBef>
                          <a:spcPts val="0"/>
                        </a:spcBef>
                      </a:pPr>
                      <a:r>
                        <a:rPr lang="en-US" sz="2400" b="1" dirty="0">
                          <a:solidFill>
                            <a:schemeClr val="bg1"/>
                          </a:solidFill>
                        </a:rPr>
                        <a:t>Function</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spcBef>
                          <a:spcPts val="0"/>
                        </a:spcBef>
                      </a:pPr>
                      <a:r>
                        <a:rPr lang="en-US" sz="2400" b="1" dirty="0">
                          <a:solidFill>
                            <a:schemeClr val="bg1"/>
                          </a:solidFill>
                        </a:rPr>
                        <a:t>Sources</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20089179"/>
                  </a:ext>
                </a:extLst>
              </a:tr>
              <a:tr h="1736224">
                <a:tc>
                  <a:txBody>
                    <a:bodyPr/>
                    <a:lstStyle/>
                    <a:p>
                      <a:pPr>
                        <a:spcBef>
                          <a:spcPts val="0"/>
                        </a:spcBef>
                      </a:pPr>
                      <a:r>
                        <a:rPr lang="en-US" sz="2200" dirty="0">
                          <a:solidFill>
                            <a:schemeClr val="bg1"/>
                          </a:solidFill>
                        </a:rPr>
                        <a:t/>
                      </a:r>
                      <a:br>
                        <a:rPr lang="en-US" sz="2200" dirty="0">
                          <a:solidFill>
                            <a:schemeClr val="bg1"/>
                          </a:solidFill>
                        </a:rPr>
                      </a:br>
                      <a:r>
                        <a:rPr lang="en-US" sz="2200" dirty="0">
                          <a:solidFill>
                            <a:schemeClr val="bg1"/>
                          </a:solidFill>
                        </a:rPr>
                        <a:t>Magnesium</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spcBef>
                          <a:spcPts val="0"/>
                        </a:spcBef>
                      </a:pPr>
                      <a:r>
                        <a:rPr lang="en-US" sz="2200">
                          <a:solidFill>
                            <a:schemeClr val="bg1"/>
                          </a:solidFill>
                        </a:rPr>
                        <a:t/>
                      </a:r>
                      <a:br>
                        <a:rPr lang="en-US" sz="2200">
                          <a:solidFill>
                            <a:schemeClr val="bg1"/>
                          </a:solidFill>
                        </a:rPr>
                      </a:br>
                      <a:r>
                        <a:rPr lang="en-US" sz="2200">
                          <a:solidFill>
                            <a:schemeClr val="bg1"/>
                          </a:solidFill>
                        </a:rPr>
                        <a:t>Found in bones; needed for making protein, muscle contraction, nerve transmission, immune system health</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spcBef>
                          <a:spcPts val="0"/>
                        </a:spcBef>
                      </a:pPr>
                      <a:r>
                        <a:rPr lang="en-US" sz="2200">
                          <a:solidFill>
                            <a:schemeClr val="bg1"/>
                          </a:solidFill>
                        </a:rPr>
                        <a:t/>
                      </a:r>
                      <a:br>
                        <a:rPr lang="en-US" sz="2200">
                          <a:solidFill>
                            <a:schemeClr val="bg1"/>
                          </a:solidFill>
                        </a:rPr>
                      </a:br>
                      <a:r>
                        <a:rPr lang="en-US" sz="2200">
                          <a:solidFill>
                            <a:schemeClr val="bg1"/>
                          </a:solidFill>
                        </a:rPr>
                        <a:t>Nuts and seeds; legumes; leafy, green vegetables; seafood; chocolate; artichokes; "hard" drinking water</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838951001"/>
                  </a:ext>
                </a:extLst>
              </a:tr>
              <a:tr h="1394707">
                <a:tc>
                  <a:txBody>
                    <a:bodyPr/>
                    <a:lstStyle/>
                    <a:p>
                      <a:pPr>
                        <a:spcBef>
                          <a:spcPts val="0"/>
                        </a:spcBef>
                      </a:pPr>
                      <a:r>
                        <a:rPr lang="en-US" sz="2200">
                          <a:solidFill>
                            <a:schemeClr val="bg1"/>
                          </a:solidFill>
                        </a:rPr>
                        <a:t/>
                      </a:r>
                      <a:br>
                        <a:rPr lang="en-US" sz="2200">
                          <a:solidFill>
                            <a:schemeClr val="bg1"/>
                          </a:solidFill>
                        </a:rPr>
                      </a:br>
                      <a:r>
                        <a:rPr lang="en-US" sz="2200">
                          <a:solidFill>
                            <a:schemeClr val="bg1"/>
                          </a:solidFill>
                        </a:rPr>
                        <a:t>Sulfur</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spcBef>
                          <a:spcPts val="0"/>
                        </a:spcBef>
                      </a:pPr>
                      <a:r>
                        <a:rPr lang="en-US" sz="2200">
                          <a:solidFill>
                            <a:schemeClr val="bg1"/>
                          </a:solidFill>
                        </a:rPr>
                        <a:t/>
                      </a:r>
                      <a:br>
                        <a:rPr lang="en-US" sz="2200">
                          <a:solidFill>
                            <a:schemeClr val="bg1"/>
                          </a:solidFill>
                        </a:rPr>
                      </a:br>
                      <a:r>
                        <a:rPr lang="en-US" sz="2200">
                          <a:solidFill>
                            <a:schemeClr val="bg1"/>
                          </a:solidFill>
                        </a:rPr>
                        <a:t>Found in protein molecules</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spcBef>
                          <a:spcPts val="0"/>
                        </a:spcBef>
                      </a:pPr>
                      <a:r>
                        <a:rPr lang="en-US" sz="2200" dirty="0">
                          <a:solidFill>
                            <a:schemeClr val="bg1"/>
                          </a:solidFill>
                        </a:rPr>
                        <a:t/>
                      </a:r>
                      <a:br>
                        <a:rPr lang="en-US" sz="2200" dirty="0">
                          <a:solidFill>
                            <a:schemeClr val="bg1"/>
                          </a:solidFill>
                        </a:rPr>
                      </a:br>
                      <a:r>
                        <a:rPr lang="en-US" sz="2200" dirty="0">
                          <a:solidFill>
                            <a:schemeClr val="bg1"/>
                          </a:solidFill>
                        </a:rPr>
                        <a:t>Occurs in foods as part of protein: meats, poultry, fish, eggs, milk, legumes, nuts</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821410409"/>
                  </a:ext>
                </a:extLst>
              </a:tr>
            </a:tbl>
          </a:graphicData>
        </a:graphic>
      </p:graphicFrame>
      <p:sp>
        <p:nvSpPr>
          <p:cNvPr id="3" name="Title 2"/>
          <p:cNvSpPr>
            <a:spLocks noGrp="1"/>
          </p:cNvSpPr>
          <p:nvPr>
            <p:ph type="title"/>
          </p:nvPr>
        </p:nvSpPr>
        <p:spPr/>
        <p:txBody>
          <a:bodyPr/>
          <a:lstStyle/>
          <a:p>
            <a:r>
              <a:rPr lang="en-US" dirty="0" smtClean="0"/>
              <a:t>Minerals</a:t>
            </a:r>
            <a:endParaRPr lang="en-US" dirty="0"/>
          </a:p>
        </p:txBody>
      </p:sp>
    </p:spTree>
    <p:extLst>
      <p:ext uri="{BB962C8B-B14F-4D97-AF65-F5344CB8AC3E}">
        <p14:creationId xmlns:p14="http://schemas.microsoft.com/office/powerpoint/2010/main" val="37880091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Balanced Diet</a:t>
            </a:r>
            <a:endParaRPr lang="en-US" dirty="0"/>
          </a:p>
        </p:txBody>
      </p:sp>
      <p:pic>
        <p:nvPicPr>
          <p:cNvPr id="1026" name="Picture 2" descr="http://balanceddietchartforwomen.com/wp-content/uploads/2011/11/balanced-diet-chart.jpg"/>
          <p:cNvPicPr>
            <a:picLocks noChangeAspect="1" noChangeArrowheads="1"/>
          </p:cNvPicPr>
          <p:nvPr/>
        </p:nvPicPr>
        <p:blipFill>
          <a:blip r:embed="rId2"/>
          <a:srcRect/>
          <a:stretch>
            <a:fillRect/>
          </a:stretch>
        </p:blipFill>
        <p:spPr bwMode="auto">
          <a:xfrm>
            <a:off x="3124200" y="1600200"/>
            <a:ext cx="6721166" cy="4876800"/>
          </a:xfrm>
          <a:prstGeom prst="rect">
            <a:avLst/>
          </a:prstGeom>
          <a:noFill/>
        </p:spPr>
      </p:pic>
    </p:spTree>
    <p:extLst>
      <p:ext uri="{BB962C8B-B14F-4D97-AF65-F5344CB8AC3E}">
        <p14:creationId xmlns:p14="http://schemas.microsoft.com/office/powerpoint/2010/main" val="459888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 point</a:t>
            </a:r>
            <a:endParaRPr lang="en-US" dirty="0"/>
          </a:p>
        </p:txBody>
      </p:sp>
      <p:sp>
        <p:nvSpPr>
          <p:cNvPr id="3" name="Content Placeholder 2"/>
          <p:cNvSpPr>
            <a:spLocks noGrp="1"/>
          </p:cNvSpPr>
          <p:nvPr>
            <p:ph idx="1"/>
          </p:nvPr>
        </p:nvSpPr>
        <p:spPr/>
        <p:txBody>
          <a:bodyPr>
            <a:normAutofit/>
          </a:bodyPr>
          <a:lstStyle/>
          <a:p>
            <a:r>
              <a:rPr lang="en-US" dirty="0" smtClean="0"/>
              <a:t>Giving relevant examples of disorders, state the dietary modifications that may be necessary in patient with disorders of</a:t>
            </a:r>
          </a:p>
          <a:p>
            <a:pPr lvl="1"/>
            <a:r>
              <a:rPr lang="en-US" dirty="0" smtClean="0"/>
              <a:t>Digestion</a:t>
            </a:r>
          </a:p>
          <a:p>
            <a:pPr lvl="1"/>
            <a:r>
              <a:rPr lang="en-US" dirty="0" smtClean="0"/>
              <a:t>Absorption</a:t>
            </a:r>
          </a:p>
          <a:p>
            <a:pPr lvl="1"/>
            <a:r>
              <a:rPr lang="en-US" dirty="0" smtClean="0"/>
              <a:t>Transportation</a:t>
            </a:r>
          </a:p>
          <a:p>
            <a:pPr lvl="1"/>
            <a:r>
              <a:rPr lang="en-US" dirty="0" smtClean="0"/>
              <a:t>Storage</a:t>
            </a:r>
          </a:p>
          <a:p>
            <a:pPr lvl="1"/>
            <a:r>
              <a:rPr lang="en-US" dirty="0" smtClean="0"/>
              <a:t>Metabolism</a:t>
            </a:r>
          </a:p>
          <a:p>
            <a:pPr lvl="1"/>
            <a:r>
              <a:rPr lang="en-US" dirty="0" smtClean="0"/>
              <a:t>Elimination </a:t>
            </a:r>
            <a:endParaRPr lang="en-US" dirty="0"/>
          </a:p>
        </p:txBody>
      </p:sp>
    </p:spTree>
    <p:extLst>
      <p:ext uri="{BB962C8B-B14F-4D97-AF65-F5344CB8AC3E}">
        <p14:creationId xmlns:p14="http://schemas.microsoft.com/office/powerpoint/2010/main" val="22868604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Unit Outcomes</a:t>
            </a:r>
            <a:endParaRPr lang="en-US" dirty="0"/>
          </a:p>
        </p:txBody>
      </p:sp>
      <p:sp>
        <p:nvSpPr>
          <p:cNvPr id="3" name="Content Placeholder 2"/>
          <p:cNvSpPr>
            <a:spLocks noGrp="1"/>
          </p:cNvSpPr>
          <p:nvPr>
            <p:ph idx="1"/>
          </p:nvPr>
        </p:nvSpPr>
        <p:spPr/>
        <p:txBody>
          <a:bodyPr/>
          <a:lstStyle/>
          <a:p>
            <a:r>
              <a:rPr lang="en-US" dirty="0" smtClean="0"/>
              <a:t>Apply nutrition in the provision of health care</a:t>
            </a:r>
          </a:p>
          <a:p>
            <a:r>
              <a:rPr lang="en-US" dirty="0" smtClean="0"/>
              <a:t>Conceptualize the relationship between anatomy, physiology and nutrition</a:t>
            </a:r>
          </a:p>
          <a:p>
            <a:r>
              <a:rPr lang="en-US" dirty="0" smtClean="0"/>
              <a:t>Plan for meals in health and health</a:t>
            </a:r>
            <a:endParaRPr lang="en-US" dirty="0"/>
          </a:p>
        </p:txBody>
      </p:sp>
    </p:spTree>
    <p:extLst>
      <p:ext uri="{BB962C8B-B14F-4D97-AF65-F5344CB8AC3E}">
        <p14:creationId xmlns:p14="http://schemas.microsoft.com/office/powerpoint/2010/main" val="40812876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Nutrition and life-cycles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Infants and young children</a:t>
            </a:r>
          </a:p>
          <a:p>
            <a:pPr lvl="1"/>
            <a:r>
              <a:rPr lang="en-US" dirty="0" smtClean="0"/>
              <a:t>Breastfeeding: exclusive for 6 months and on demand</a:t>
            </a:r>
          </a:p>
          <a:p>
            <a:pPr lvl="1"/>
            <a:r>
              <a:rPr lang="en-US" dirty="0" smtClean="0"/>
              <a:t>Safe and adequate complementary feeds while breastfeeding for up to 2 years or more</a:t>
            </a:r>
          </a:p>
          <a:p>
            <a:pPr lvl="1"/>
            <a:r>
              <a:rPr lang="en-US" dirty="0" smtClean="0"/>
              <a:t>Energy and proteins should be higher, expose to sunshine and provide iron in diet from age 6 months</a:t>
            </a:r>
          </a:p>
          <a:p>
            <a:r>
              <a:rPr lang="en-US" dirty="0" smtClean="0"/>
              <a:t>Over 6 months</a:t>
            </a:r>
          </a:p>
          <a:p>
            <a:r>
              <a:rPr lang="en-US" dirty="0" smtClean="0"/>
              <a:t>Pregnancy and lactation</a:t>
            </a:r>
          </a:p>
          <a:p>
            <a:r>
              <a:rPr lang="en-US" dirty="0" smtClean="0"/>
              <a:t>Adolescence</a:t>
            </a:r>
          </a:p>
          <a:p>
            <a:r>
              <a:rPr lang="en-US" dirty="0" smtClean="0"/>
              <a:t>Adults</a:t>
            </a:r>
          </a:p>
          <a:p>
            <a:r>
              <a:rPr lang="en-US" dirty="0" smtClean="0"/>
              <a:t>Geriatrics </a:t>
            </a:r>
            <a:endParaRPr lang="en-US" dirty="0"/>
          </a:p>
        </p:txBody>
      </p:sp>
    </p:spTree>
    <p:extLst>
      <p:ext uri="{BB962C8B-B14F-4D97-AF65-F5344CB8AC3E}">
        <p14:creationId xmlns:p14="http://schemas.microsoft.com/office/powerpoint/2010/main" val="24749277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 point</a:t>
            </a:r>
            <a:endParaRPr lang="en-US" dirty="0"/>
          </a:p>
        </p:txBody>
      </p:sp>
      <p:sp>
        <p:nvSpPr>
          <p:cNvPr id="3" name="Content Placeholder 2"/>
          <p:cNvSpPr>
            <a:spLocks noGrp="1"/>
          </p:cNvSpPr>
          <p:nvPr>
            <p:ph idx="1"/>
          </p:nvPr>
        </p:nvSpPr>
        <p:spPr/>
        <p:txBody>
          <a:bodyPr/>
          <a:lstStyle/>
          <a:p>
            <a:r>
              <a:rPr lang="en-US" dirty="0" smtClean="0"/>
              <a:t>Outline benefits of breastfeeding using the following headings</a:t>
            </a:r>
          </a:p>
          <a:p>
            <a:pPr lvl="1"/>
            <a:r>
              <a:rPr lang="en-US" dirty="0" smtClean="0"/>
              <a:t>Benefits to the Infant</a:t>
            </a:r>
          </a:p>
          <a:p>
            <a:pPr lvl="2"/>
            <a:r>
              <a:rPr lang="en-US" dirty="0" smtClean="0"/>
              <a:t>Nutritional benefits</a:t>
            </a:r>
          </a:p>
          <a:p>
            <a:pPr lvl="2"/>
            <a:r>
              <a:rPr lang="en-US" dirty="0" smtClean="0"/>
              <a:t>Immunological benefits</a:t>
            </a:r>
          </a:p>
          <a:p>
            <a:pPr lvl="1"/>
            <a:r>
              <a:rPr lang="en-US" dirty="0" smtClean="0"/>
              <a:t>Benefits to the mother</a:t>
            </a:r>
          </a:p>
          <a:p>
            <a:pPr lvl="1"/>
            <a:r>
              <a:rPr lang="en-US" dirty="0" smtClean="0"/>
              <a:t>Benefits to the community</a:t>
            </a:r>
            <a:endParaRPr lang="en-US" dirty="0"/>
          </a:p>
        </p:txBody>
      </p:sp>
    </p:spTree>
    <p:extLst>
      <p:ext uri="{BB962C8B-B14F-4D97-AF65-F5344CB8AC3E}">
        <p14:creationId xmlns:p14="http://schemas.microsoft.com/office/powerpoint/2010/main" val="11472542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(ABCD)</a:t>
            </a:r>
          </a:p>
        </p:txBody>
      </p:sp>
      <p:sp>
        <p:nvSpPr>
          <p:cNvPr id="3" name="Content Placeholder 2"/>
          <p:cNvSpPr>
            <a:spLocks noGrp="1"/>
          </p:cNvSpPr>
          <p:nvPr>
            <p:ph idx="1"/>
          </p:nvPr>
        </p:nvSpPr>
        <p:spPr/>
        <p:txBody>
          <a:bodyPr/>
          <a:lstStyle/>
          <a:p>
            <a:r>
              <a:rPr lang="en-US" dirty="0" smtClean="0"/>
              <a:t>Anthropometric measures</a:t>
            </a:r>
          </a:p>
          <a:p>
            <a:r>
              <a:rPr lang="en-US" dirty="0" smtClean="0"/>
              <a:t>Biochemical</a:t>
            </a:r>
          </a:p>
          <a:p>
            <a:r>
              <a:rPr lang="en-US" dirty="0" smtClean="0"/>
              <a:t>Clinical examination</a:t>
            </a:r>
          </a:p>
          <a:p>
            <a:r>
              <a:rPr lang="en-US" dirty="0" smtClean="0"/>
              <a:t>Dietary evaluation methods</a:t>
            </a:r>
          </a:p>
          <a:p>
            <a:pPr lvl="1"/>
            <a:r>
              <a:rPr lang="en-US" dirty="0" smtClean="0"/>
              <a:t>Good nutrition</a:t>
            </a:r>
          </a:p>
          <a:p>
            <a:pPr lvl="1"/>
            <a:r>
              <a:rPr lang="en-US" dirty="0" smtClean="0"/>
              <a:t>Borderline</a:t>
            </a:r>
          </a:p>
          <a:p>
            <a:pPr lvl="1"/>
            <a:r>
              <a:rPr lang="en-US" dirty="0" smtClean="0"/>
              <a:t>Malnutrition </a:t>
            </a:r>
          </a:p>
          <a:p>
            <a:endParaRPr lang="en-US" dirty="0"/>
          </a:p>
        </p:txBody>
      </p:sp>
    </p:spTree>
    <p:extLst>
      <p:ext uri="{BB962C8B-B14F-4D97-AF65-F5344CB8AC3E}">
        <p14:creationId xmlns:p14="http://schemas.microsoft.com/office/powerpoint/2010/main" val="2180611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 Anthropometric </a:t>
            </a:r>
            <a:endParaRPr lang="en-US" dirty="0"/>
          </a:p>
        </p:txBody>
      </p:sp>
      <p:sp>
        <p:nvSpPr>
          <p:cNvPr id="3" name="Content Placeholder 2"/>
          <p:cNvSpPr>
            <a:spLocks noGrp="1"/>
          </p:cNvSpPr>
          <p:nvPr>
            <p:ph idx="1"/>
          </p:nvPr>
        </p:nvSpPr>
        <p:spPr/>
        <p:txBody>
          <a:bodyPr/>
          <a:lstStyle/>
          <a:p>
            <a:r>
              <a:rPr lang="en-US" dirty="0" smtClean="0"/>
              <a:t>Weight</a:t>
            </a:r>
          </a:p>
          <a:p>
            <a:r>
              <a:rPr lang="en-US" dirty="0" smtClean="0"/>
              <a:t>Height</a:t>
            </a:r>
          </a:p>
          <a:p>
            <a:r>
              <a:rPr lang="en-US" dirty="0" smtClean="0"/>
              <a:t>Circumferences</a:t>
            </a:r>
          </a:p>
          <a:p>
            <a:pPr lvl="1"/>
            <a:r>
              <a:rPr lang="en-US" dirty="0" smtClean="0"/>
              <a:t>MUAC</a:t>
            </a:r>
          </a:p>
          <a:p>
            <a:pPr lvl="1"/>
            <a:r>
              <a:rPr lang="en-US" dirty="0" smtClean="0"/>
              <a:t>Head and chest</a:t>
            </a:r>
          </a:p>
          <a:p>
            <a:pPr lvl="1"/>
            <a:r>
              <a:rPr lang="en-US" dirty="0" smtClean="0"/>
              <a:t>Waist hip ratio (WHR)</a:t>
            </a:r>
          </a:p>
          <a:p>
            <a:r>
              <a:rPr lang="en-US" dirty="0" smtClean="0"/>
              <a:t>Body mass index (BMI)</a:t>
            </a:r>
          </a:p>
          <a:p>
            <a:r>
              <a:rPr lang="en-US" dirty="0" err="1" smtClean="0"/>
              <a:t>Tricep</a:t>
            </a:r>
            <a:r>
              <a:rPr lang="en-US" dirty="0" smtClean="0"/>
              <a:t>-skin fold thickness</a:t>
            </a:r>
            <a:endParaRPr lang="en-US" dirty="0"/>
          </a:p>
        </p:txBody>
      </p:sp>
    </p:spTree>
    <p:extLst>
      <p:ext uri="{BB962C8B-B14F-4D97-AF65-F5344CB8AC3E}">
        <p14:creationId xmlns:p14="http://schemas.microsoft.com/office/powerpoint/2010/main" val="1089866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9800" y="42864"/>
            <a:ext cx="7848600" cy="670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716088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874" name="Picture 2" descr="D:\Media\D1\D16_01.gif"/>
          <p:cNvPicPr>
            <a:picLocks noChangeAspect="1" noChangeArrowheads="1"/>
          </p:cNvPicPr>
          <p:nvPr/>
        </p:nvPicPr>
        <p:blipFill rotWithShape="1">
          <a:blip r:embed="rId3">
            <a:extLst>
              <a:ext uri="{28A0092B-C50C-407E-A947-70E740481C1C}">
                <a14:useLocalDpi xmlns:a14="http://schemas.microsoft.com/office/drawing/2010/main" val="0"/>
              </a:ext>
            </a:extLst>
          </a:blip>
          <a:srcRect b="5399"/>
          <a:stretch/>
        </p:blipFill>
        <p:spPr bwMode="auto">
          <a:xfrm>
            <a:off x="1828800" y="268289"/>
            <a:ext cx="8534400" cy="5980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18442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946" name="Picture 2" descr="D:\Media\D1\D16_02.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86050" y="0"/>
            <a:ext cx="6991350" cy="673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76913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Biochemical</a:t>
            </a:r>
            <a:endParaRPr lang="en-US" dirty="0"/>
          </a:p>
        </p:txBody>
      </p:sp>
      <p:sp>
        <p:nvSpPr>
          <p:cNvPr id="3" name="Content Placeholder 2"/>
          <p:cNvSpPr>
            <a:spLocks noGrp="1"/>
          </p:cNvSpPr>
          <p:nvPr>
            <p:ph idx="1"/>
          </p:nvPr>
        </p:nvSpPr>
        <p:spPr/>
        <p:txBody>
          <a:bodyPr/>
          <a:lstStyle/>
          <a:p>
            <a:r>
              <a:rPr lang="en-US" dirty="0" smtClean="0"/>
              <a:t>Haemoglobin levels</a:t>
            </a:r>
          </a:p>
          <a:p>
            <a:r>
              <a:rPr lang="en-US" dirty="0" smtClean="0"/>
              <a:t>Stool for ova and cyst</a:t>
            </a:r>
          </a:p>
          <a:p>
            <a:r>
              <a:rPr lang="en-US" dirty="0" smtClean="0"/>
              <a:t>Urine for albumin, sugar, blood</a:t>
            </a:r>
          </a:p>
          <a:p>
            <a:r>
              <a:rPr lang="en-US" dirty="0" smtClean="0"/>
              <a:t>Serum iron, retinol etc</a:t>
            </a:r>
          </a:p>
          <a:p>
            <a:r>
              <a:rPr lang="en-US" dirty="0" smtClean="0"/>
              <a:t>Abnormal metabolites e.g. </a:t>
            </a:r>
            <a:r>
              <a:rPr lang="en-US" dirty="0" err="1" smtClean="0"/>
              <a:t>createnine</a:t>
            </a:r>
            <a:r>
              <a:rPr lang="en-US" dirty="0" smtClean="0"/>
              <a:t>/</a:t>
            </a:r>
            <a:r>
              <a:rPr lang="en-US" dirty="0" err="1" smtClean="0"/>
              <a:t>hydroxyproline</a:t>
            </a:r>
            <a:r>
              <a:rPr lang="en-US" dirty="0" smtClean="0"/>
              <a:t> ratio</a:t>
            </a:r>
          </a:p>
          <a:p>
            <a:r>
              <a:rPr lang="en-US" dirty="0" smtClean="0"/>
              <a:t>Hair, nails and skin analysis for micronutrients</a:t>
            </a:r>
            <a:endParaRPr lang="en-US" dirty="0"/>
          </a:p>
        </p:txBody>
      </p:sp>
    </p:spTree>
    <p:extLst>
      <p:ext uri="{BB962C8B-B14F-4D97-AF65-F5344CB8AC3E}">
        <p14:creationId xmlns:p14="http://schemas.microsoft.com/office/powerpoint/2010/main" val="24320815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Clinical and dietary</a:t>
            </a:r>
            <a:endParaRPr lang="en-US" dirty="0"/>
          </a:p>
        </p:txBody>
      </p:sp>
      <p:sp>
        <p:nvSpPr>
          <p:cNvPr id="3" name="Content Placeholder 2"/>
          <p:cNvSpPr>
            <a:spLocks noGrp="1"/>
          </p:cNvSpPr>
          <p:nvPr>
            <p:ph idx="1"/>
          </p:nvPr>
        </p:nvSpPr>
        <p:spPr/>
        <p:txBody>
          <a:bodyPr/>
          <a:lstStyle/>
          <a:p>
            <a:r>
              <a:rPr lang="en-US" dirty="0" smtClean="0"/>
              <a:t>Signs and symptoms</a:t>
            </a:r>
          </a:p>
          <a:p>
            <a:r>
              <a:rPr lang="en-US" dirty="0" smtClean="0"/>
              <a:t>24 hour recall</a:t>
            </a:r>
          </a:p>
          <a:p>
            <a:r>
              <a:rPr lang="en-US" dirty="0" smtClean="0"/>
              <a:t>Weighted intake</a:t>
            </a:r>
          </a:p>
          <a:p>
            <a:r>
              <a:rPr lang="en-US" dirty="0" smtClean="0"/>
              <a:t>Food diary</a:t>
            </a:r>
          </a:p>
          <a:p>
            <a:r>
              <a:rPr lang="en-US" dirty="0" smtClean="0"/>
              <a:t>Dietary history</a:t>
            </a:r>
          </a:p>
          <a:p>
            <a:pPr>
              <a:buNone/>
            </a:pPr>
            <a:r>
              <a:rPr lang="en-US" dirty="0" smtClean="0"/>
              <a:t>Interpretation is by qualitative and quantitative</a:t>
            </a:r>
            <a:endParaRPr lang="en-US" dirty="0"/>
          </a:p>
        </p:txBody>
      </p:sp>
    </p:spTree>
    <p:extLst>
      <p:ext uri="{BB962C8B-B14F-4D97-AF65-F5344CB8AC3E}">
        <p14:creationId xmlns:p14="http://schemas.microsoft.com/office/powerpoint/2010/main" val="40496421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Nutritional disorders</a:t>
            </a:r>
            <a:endParaRPr lang="en-US" dirty="0"/>
          </a:p>
        </p:txBody>
      </p:sp>
      <p:sp>
        <p:nvSpPr>
          <p:cNvPr id="3" name="Content Placeholder 2"/>
          <p:cNvSpPr>
            <a:spLocks noGrp="1"/>
          </p:cNvSpPr>
          <p:nvPr>
            <p:ph idx="1"/>
          </p:nvPr>
        </p:nvSpPr>
        <p:spPr/>
        <p:txBody>
          <a:bodyPr/>
          <a:lstStyle/>
          <a:p>
            <a:r>
              <a:rPr lang="en-US" dirty="0" smtClean="0"/>
              <a:t>Protein Energy malnutrition</a:t>
            </a:r>
          </a:p>
          <a:p>
            <a:r>
              <a:rPr lang="en-US" dirty="0" smtClean="0"/>
              <a:t>Mineral deficiencies</a:t>
            </a:r>
          </a:p>
          <a:p>
            <a:r>
              <a:rPr lang="en-US" dirty="0" smtClean="0"/>
              <a:t>Vitamins deficiencies</a:t>
            </a:r>
          </a:p>
          <a:p>
            <a:r>
              <a:rPr lang="en-US" smtClean="0"/>
              <a:t>Nutritional </a:t>
            </a:r>
            <a:r>
              <a:rPr lang="en-US" dirty="0" err="1" smtClean="0"/>
              <a:t>anemias</a:t>
            </a:r>
            <a:r>
              <a:rPr lang="en-US" dirty="0" smtClean="0"/>
              <a:t> e.g. iron deficiency</a:t>
            </a:r>
          </a:p>
          <a:p>
            <a:r>
              <a:rPr lang="en-US" dirty="0" smtClean="0"/>
              <a:t>Obesity/over weight</a:t>
            </a:r>
          </a:p>
          <a:p>
            <a:r>
              <a:rPr lang="en-US" dirty="0" smtClean="0"/>
              <a:t>Eating disorders (e.g. Bulimia, anorexia)</a:t>
            </a:r>
            <a:endParaRPr lang="en-US" dirty="0"/>
          </a:p>
        </p:txBody>
      </p:sp>
    </p:spTree>
    <p:extLst>
      <p:ext uri="{BB962C8B-B14F-4D97-AF65-F5344CB8AC3E}">
        <p14:creationId xmlns:p14="http://schemas.microsoft.com/office/powerpoint/2010/main" val="15093834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outline/Topics</a:t>
            </a:r>
            <a:endParaRPr lang="en-US" dirty="0"/>
          </a:p>
        </p:txBody>
      </p:sp>
      <p:sp>
        <p:nvSpPr>
          <p:cNvPr id="3" name="Content Placeholder 2"/>
          <p:cNvSpPr>
            <a:spLocks noGrp="1"/>
          </p:cNvSpPr>
          <p:nvPr>
            <p:ph sz="half" idx="1"/>
          </p:nvPr>
        </p:nvSpPr>
        <p:spPr/>
        <p:txBody>
          <a:bodyPr>
            <a:normAutofit fontScale="85000" lnSpcReduction="10000"/>
          </a:bodyPr>
          <a:lstStyle/>
          <a:p>
            <a:r>
              <a:rPr lang="en-US" dirty="0" smtClean="0"/>
              <a:t>Basic nutrition</a:t>
            </a:r>
          </a:p>
          <a:p>
            <a:pPr lvl="1"/>
            <a:r>
              <a:rPr lang="en-US" dirty="0" smtClean="0"/>
              <a:t>Food nutrients</a:t>
            </a:r>
          </a:p>
          <a:p>
            <a:pPr lvl="1"/>
            <a:r>
              <a:rPr lang="en-US" dirty="0" smtClean="0"/>
              <a:t>Classification of food</a:t>
            </a:r>
          </a:p>
          <a:p>
            <a:pPr lvl="1"/>
            <a:r>
              <a:rPr lang="en-US" dirty="0" smtClean="0"/>
              <a:t>Nutritional measurements (anthropometric)</a:t>
            </a:r>
          </a:p>
          <a:p>
            <a:pPr lvl="1"/>
            <a:r>
              <a:rPr lang="en-US" dirty="0" smtClean="0"/>
              <a:t>Meal plans (adults, children, adolescents, elderly, pregnant, sick)</a:t>
            </a:r>
          </a:p>
          <a:p>
            <a:pPr lvl="1"/>
            <a:r>
              <a:rPr lang="en-US" dirty="0" smtClean="0"/>
              <a:t>Food taboos and habits</a:t>
            </a:r>
          </a:p>
          <a:p>
            <a:pPr lvl="1"/>
            <a:r>
              <a:rPr lang="en-US" dirty="0" smtClean="0"/>
              <a:t>Weaning</a:t>
            </a:r>
          </a:p>
          <a:p>
            <a:pPr lvl="1"/>
            <a:r>
              <a:rPr lang="en-US" dirty="0" smtClean="0"/>
              <a:t>Budget</a:t>
            </a:r>
          </a:p>
          <a:p>
            <a:pPr lvl="1"/>
            <a:r>
              <a:rPr lang="en-US" dirty="0" smtClean="0"/>
              <a:t>Food security</a:t>
            </a:r>
          </a:p>
        </p:txBody>
      </p:sp>
      <p:sp>
        <p:nvSpPr>
          <p:cNvPr id="4" name="Content Placeholder 3"/>
          <p:cNvSpPr>
            <a:spLocks noGrp="1"/>
          </p:cNvSpPr>
          <p:nvPr>
            <p:ph sz="half" idx="2"/>
          </p:nvPr>
        </p:nvSpPr>
        <p:spPr/>
        <p:txBody>
          <a:bodyPr>
            <a:normAutofit fontScale="85000" lnSpcReduction="10000"/>
          </a:bodyPr>
          <a:lstStyle/>
          <a:p>
            <a:r>
              <a:rPr lang="en-US" dirty="0"/>
              <a:t>Clinical nutrition</a:t>
            </a:r>
          </a:p>
          <a:p>
            <a:pPr lvl="1"/>
            <a:r>
              <a:rPr lang="en-US" dirty="0" smtClean="0"/>
              <a:t>Common nutritional disorders (causes/predisposing factors, clinical features, management and prevention)</a:t>
            </a:r>
          </a:p>
          <a:p>
            <a:pPr lvl="2"/>
            <a:r>
              <a:rPr lang="en-US" dirty="0" smtClean="0"/>
              <a:t>PEM</a:t>
            </a:r>
            <a:endParaRPr lang="en-US" dirty="0"/>
          </a:p>
          <a:p>
            <a:pPr lvl="2"/>
            <a:r>
              <a:rPr lang="en-US" dirty="0" smtClean="0"/>
              <a:t>Marasmus</a:t>
            </a:r>
          </a:p>
          <a:p>
            <a:pPr lvl="2"/>
            <a:r>
              <a:rPr lang="en-US" dirty="0" smtClean="0"/>
              <a:t>Iron deficiency</a:t>
            </a:r>
          </a:p>
          <a:p>
            <a:pPr lvl="2"/>
            <a:r>
              <a:rPr lang="en-US" dirty="0" smtClean="0"/>
              <a:t>Vitamin deficiencies</a:t>
            </a:r>
          </a:p>
          <a:p>
            <a:pPr lvl="2"/>
            <a:r>
              <a:rPr lang="en-US" dirty="0" smtClean="0"/>
              <a:t>Obesity</a:t>
            </a:r>
          </a:p>
          <a:p>
            <a:pPr lvl="1"/>
            <a:r>
              <a:rPr lang="en-US" dirty="0" smtClean="0"/>
              <a:t>Levels of malnutrition and its management</a:t>
            </a:r>
          </a:p>
          <a:p>
            <a:pPr lvl="1"/>
            <a:r>
              <a:rPr lang="en-US" dirty="0" smtClean="0"/>
              <a:t>Therapeutic diet (food modification according to conditions)</a:t>
            </a:r>
          </a:p>
        </p:txBody>
      </p:sp>
    </p:spTree>
    <p:extLst>
      <p:ext uri="{BB962C8B-B14F-4D97-AF65-F5344CB8AC3E}">
        <p14:creationId xmlns:p14="http://schemas.microsoft.com/office/powerpoint/2010/main" val="353353532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Malnutrition </a:t>
            </a:r>
            <a:endParaRPr lang="en-US" dirty="0"/>
          </a:p>
        </p:txBody>
      </p:sp>
      <p:sp>
        <p:nvSpPr>
          <p:cNvPr id="3" name="Content Placeholder 2"/>
          <p:cNvSpPr>
            <a:spLocks noGrp="1"/>
          </p:cNvSpPr>
          <p:nvPr>
            <p:ph idx="1"/>
          </p:nvPr>
        </p:nvSpPr>
        <p:spPr/>
        <p:txBody>
          <a:bodyPr/>
          <a:lstStyle/>
          <a:p>
            <a:r>
              <a:rPr lang="en-US" dirty="0"/>
              <a:t>Malnutrition refers to deficiencies, </a:t>
            </a:r>
            <a:r>
              <a:rPr lang="en-US" b="1" u="sng" dirty="0"/>
              <a:t>excesses</a:t>
            </a:r>
            <a:r>
              <a:rPr lang="en-US" dirty="0"/>
              <a:t> or </a:t>
            </a:r>
            <a:r>
              <a:rPr lang="en-US" b="1" u="sng" dirty="0"/>
              <a:t>imbalances</a:t>
            </a:r>
            <a:r>
              <a:rPr lang="en-US" dirty="0"/>
              <a:t> in a person’s intake of energy and/or nutrients. </a:t>
            </a:r>
            <a:endParaRPr lang="en-US" dirty="0" smtClean="0"/>
          </a:p>
          <a:p>
            <a:r>
              <a:rPr lang="en-US" dirty="0" smtClean="0"/>
              <a:t>Refers to 2 </a:t>
            </a:r>
            <a:r>
              <a:rPr lang="en-US" dirty="0"/>
              <a:t>broad groups of </a:t>
            </a:r>
            <a:r>
              <a:rPr lang="en-US" dirty="0" smtClean="0"/>
              <a:t>conditions</a:t>
            </a:r>
            <a:endParaRPr lang="en-US" dirty="0"/>
          </a:p>
          <a:p>
            <a:pPr lvl="1"/>
            <a:r>
              <a:rPr lang="en-US" dirty="0" smtClean="0"/>
              <a:t>‘undernutrition</a:t>
            </a:r>
            <a:r>
              <a:rPr lang="en-US" dirty="0"/>
              <a:t>’—which includes stunting (low height for age), wasting (low weight for height), underweight (low weight for age) and micronutrient deficiencies or insufficiencies (a lack of important vitamins and minerals</a:t>
            </a:r>
            <a:r>
              <a:rPr lang="en-US"/>
              <a:t>). </a:t>
            </a:r>
            <a:endParaRPr lang="en-US" smtClean="0"/>
          </a:p>
          <a:p>
            <a:pPr lvl="1"/>
            <a:r>
              <a:rPr lang="en-US" smtClean="0"/>
              <a:t>overweight</a:t>
            </a:r>
            <a:r>
              <a:rPr lang="en-US" dirty="0"/>
              <a:t>, obesity and diet-related </a:t>
            </a:r>
            <a:r>
              <a:rPr lang="en-US" dirty="0" smtClean="0"/>
              <a:t>non-communicable </a:t>
            </a:r>
            <a:r>
              <a:rPr lang="en-US" dirty="0"/>
              <a:t>diseases (such as heart disease, stroke, diabetes and cancer)</a:t>
            </a:r>
          </a:p>
        </p:txBody>
      </p:sp>
    </p:spTree>
    <p:extLst>
      <p:ext uri="{BB962C8B-B14F-4D97-AF65-F5344CB8AC3E}">
        <p14:creationId xmlns:p14="http://schemas.microsoft.com/office/powerpoint/2010/main" val="38963042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Dietary management</a:t>
            </a:r>
            <a:endParaRPr lang="en-US" dirty="0"/>
          </a:p>
        </p:txBody>
      </p:sp>
      <p:sp>
        <p:nvSpPr>
          <p:cNvPr id="3" name="Content Placeholder 2"/>
          <p:cNvSpPr>
            <a:spLocks noGrp="1"/>
          </p:cNvSpPr>
          <p:nvPr>
            <p:ph idx="1"/>
          </p:nvPr>
        </p:nvSpPr>
        <p:spPr/>
        <p:txBody>
          <a:bodyPr/>
          <a:lstStyle/>
          <a:p>
            <a:r>
              <a:rPr lang="en-US" dirty="0" smtClean="0"/>
              <a:t>The relationship between nutrition and disease</a:t>
            </a:r>
          </a:p>
          <a:p>
            <a:r>
              <a:rPr lang="en-US" dirty="0" smtClean="0"/>
              <a:t>Nutrition and oral health</a:t>
            </a:r>
          </a:p>
          <a:p>
            <a:r>
              <a:rPr lang="en-US" dirty="0" smtClean="0"/>
              <a:t>Drugs and nutrient interactions</a:t>
            </a:r>
          </a:p>
          <a:p>
            <a:r>
              <a:rPr lang="en-US" dirty="0" smtClean="0"/>
              <a:t>Type of diet:- modes of feeding: Parental and enteral</a:t>
            </a:r>
          </a:p>
          <a:p>
            <a:r>
              <a:rPr lang="en-US" dirty="0" smtClean="0"/>
              <a:t>Gastro-intestinal </a:t>
            </a:r>
          </a:p>
          <a:p>
            <a:r>
              <a:rPr lang="en-US" dirty="0" smtClean="0"/>
              <a:t>Respiratory diseases</a:t>
            </a:r>
            <a:endParaRPr lang="en-US" dirty="0"/>
          </a:p>
        </p:txBody>
      </p:sp>
    </p:spTree>
    <p:extLst>
      <p:ext uri="{BB962C8B-B14F-4D97-AF65-F5344CB8AC3E}">
        <p14:creationId xmlns:p14="http://schemas.microsoft.com/office/powerpoint/2010/main" val="77274295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Dietary management in conditions</a:t>
            </a:r>
            <a:endParaRPr lang="en-US" dirty="0"/>
          </a:p>
        </p:txBody>
      </p:sp>
      <p:sp>
        <p:nvSpPr>
          <p:cNvPr id="3" name="Content Placeholder 2"/>
          <p:cNvSpPr>
            <a:spLocks noGrp="1"/>
          </p:cNvSpPr>
          <p:nvPr>
            <p:ph idx="1"/>
          </p:nvPr>
        </p:nvSpPr>
        <p:spPr/>
        <p:txBody>
          <a:bodyPr>
            <a:normAutofit/>
          </a:bodyPr>
          <a:lstStyle/>
          <a:p>
            <a:r>
              <a:rPr lang="en-US" dirty="0" smtClean="0"/>
              <a:t>Renal disease</a:t>
            </a:r>
          </a:p>
          <a:p>
            <a:r>
              <a:rPr lang="en-US" dirty="0" smtClean="0"/>
              <a:t>Liver disease</a:t>
            </a:r>
          </a:p>
          <a:p>
            <a:r>
              <a:rPr lang="en-US" dirty="0" smtClean="0"/>
              <a:t>Cardiovascular diseases, coronary heart disease/hypertension</a:t>
            </a:r>
          </a:p>
          <a:p>
            <a:r>
              <a:rPr lang="en-US" dirty="0" smtClean="0"/>
              <a:t>Diabetes mellitus</a:t>
            </a:r>
          </a:p>
          <a:p>
            <a:r>
              <a:rPr lang="en-US" dirty="0" smtClean="0"/>
              <a:t>Surgery </a:t>
            </a:r>
          </a:p>
          <a:p>
            <a:r>
              <a:rPr lang="en-US" dirty="0" smtClean="0"/>
              <a:t>Cancer</a:t>
            </a:r>
          </a:p>
          <a:p>
            <a:r>
              <a:rPr lang="en-US" dirty="0" smtClean="0"/>
              <a:t>HIV/AIDS</a:t>
            </a:r>
            <a:endParaRPr lang="en-US" dirty="0"/>
          </a:p>
        </p:txBody>
      </p:sp>
    </p:spTree>
    <p:extLst>
      <p:ext uri="{BB962C8B-B14F-4D97-AF65-F5344CB8AC3E}">
        <p14:creationId xmlns:p14="http://schemas.microsoft.com/office/powerpoint/2010/main" val="88109628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Dietary adjusted</a:t>
            </a:r>
            <a:endParaRPr lang="en-US" dirty="0"/>
          </a:p>
        </p:txBody>
      </p:sp>
      <p:sp>
        <p:nvSpPr>
          <p:cNvPr id="3" name="Content Placeholder 2"/>
          <p:cNvSpPr>
            <a:spLocks noGrp="1"/>
          </p:cNvSpPr>
          <p:nvPr>
            <p:ph idx="1"/>
          </p:nvPr>
        </p:nvSpPr>
        <p:spPr/>
        <p:txBody>
          <a:bodyPr/>
          <a:lstStyle/>
          <a:p>
            <a:r>
              <a:rPr lang="en-US" dirty="0" smtClean="0"/>
              <a:t>Low salt</a:t>
            </a:r>
          </a:p>
          <a:p>
            <a:r>
              <a:rPr lang="en-US" dirty="0" smtClean="0"/>
              <a:t>Low fat</a:t>
            </a:r>
          </a:p>
          <a:p>
            <a:r>
              <a:rPr lang="en-US" dirty="0" smtClean="0"/>
              <a:t>Low calorie</a:t>
            </a:r>
          </a:p>
          <a:p>
            <a:r>
              <a:rPr lang="en-US" dirty="0" smtClean="0"/>
              <a:t>High protein</a:t>
            </a:r>
          </a:p>
          <a:p>
            <a:r>
              <a:rPr lang="en-US" dirty="0" smtClean="0"/>
              <a:t>Diabetic </a:t>
            </a:r>
            <a:endParaRPr lang="en-US" dirty="0"/>
          </a:p>
        </p:txBody>
      </p:sp>
    </p:spTree>
    <p:extLst>
      <p:ext uri="{BB962C8B-B14F-4D97-AF65-F5344CB8AC3E}">
        <p14:creationId xmlns:p14="http://schemas.microsoft.com/office/powerpoint/2010/main" val="104761358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Factors that affect health and nutrition status</a:t>
            </a:r>
            <a:endParaRPr lang="en-US" dirty="0"/>
          </a:p>
        </p:txBody>
      </p:sp>
      <p:sp>
        <p:nvSpPr>
          <p:cNvPr id="3" name="Content Placeholder 2"/>
          <p:cNvSpPr>
            <a:spLocks noGrp="1"/>
          </p:cNvSpPr>
          <p:nvPr>
            <p:ph idx="1"/>
          </p:nvPr>
        </p:nvSpPr>
        <p:spPr/>
        <p:txBody>
          <a:bodyPr/>
          <a:lstStyle/>
          <a:p>
            <a:r>
              <a:rPr lang="en-US" dirty="0" smtClean="0"/>
              <a:t>Agricultural and food policies</a:t>
            </a:r>
          </a:p>
          <a:p>
            <a:r>
              <a:rPr lang="en-US" dirty="0" smtClean="0"/>
              <a:t>Population policies</a:t>
            </a:r>
          </a:p>
          <a:p>
            <a:r>
              <a:rPr lang="en-US" dirty="0" smtClean="0"/>
              <a:t>Income and employment</a:t>
            </a:r>
          </a:p>
          <a:p>
            <a:r>
              <a:rPr lang="en-US" dirty="0" smtClean="0"/>
              <a:t>Infrastructure development e.g. housing and urbanization</a:t>
            </a:r>
          </a:p>
          <a:p>
            <a:r>
              <a:rPr lang="en-US" smtClean="0"/>
              <a:t>Cultural factors</a:t>
            </a:r>
            <a:endParaRPr lang="en-US" dirty="0"/>
          </a:p>
        </p:txBody>
      </p:sp>
    </p:spTree>
    <p:extLst>
      <p:ext uri="{BB962C8B-B14F-4D97-AF65-F5344CB8AC3E}">
        <p14:creationId xmlns:p14="http://schemas.microsoft.com/office/powerpoint/2010/main" val="33960010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ttp://www.fao.org/docrep/005/Y4249E/y4249e04.jpg"/>
          <p:cNvPicPr/>
          <p:nvPr/>
        </p:nvPicPr>
        <p:blipFill>
          <a:blip r:embed="rId2"/>
          <a:srcRect/>
          <a:stretch>
            <a:fillRect/>
          </a:stretch>
        </p:blipFill>
        <p:spPr bwMode="auto">
          <a:xfrm>
            <a:off x="2743200" y="457200"/>
            <a:ext cx="6553200" cy="6019800"/>
          </a:xfrm>
          <a:prstGeom prst="rect">
            <a:avLst/>
          </a:prstGeom>
          <a:noFill/>
          <a:ln w="9525">
            <a:noFill/>
            <a:miter lim="800000"/>
            <a:headEnd/>
            <a:tailEnd/>
          </a:ln>
        </p:spPr>
      </p:pic>
    </p:spTree>
    <p:extLst>
      <p:ext uri="{BB962C8B-B14F-4D97-AF65-F5344CB8AC3E}">
        <p14:creationId xmlns:p14="http://schemas.microsoft.com/office/powerpoint/2010/main" val="382034352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Nutrition in emergencies</a:t>
            </a:r>
            <a:endParaRPr lang="en-US" dirty="0"/>
          </a:p>
        </p:txBody>
      </p:sp>
      <p:sp>
        <p:nvSpPr>
          <p:cNvPr id="3" name="Content Placeholder 2"/>
          <p:cNvSpPr>
            <a:spLocks noGrp="1"/>
          </p:cNvSpPr>
          <p:nvPr>
            <p:ph idx="1"/>
          </p:nvPr>
        </p:nvSpPr>
        <p:spPr/>
        <p:txBody>
          <a:bodyPr/>
          <a:lstStyle/>
          <a:p>
            <a:r>
              <a:rPr lang="en-US" dirty="0" smtClean="0"/>
              <a:t>Rapid nutrition status assessment in emergencies</a:t>
            </a:r>
          </a:p>
          <a:p>
            <a:r>
              <a:rPr lang="en-US" dirty="0" smtClean="0"/>
              <a:t>Nutrition intervention in emergencies</a:t>
            </a:r>
          </a:p>
          <a:p>
            <a:r>
              <a:rPr lang="en-US" dirty="0" smtClean="0"/>
              <a:t>Feeding </a:t>
            </a:r>
            <a:r>
              <a:rPr lang="en-US" dirty="0" err="1" smtClean="0"/>
              <a:t>programmes</a:t>
            </a:r>
            <a:endParaRPr lang="en-US" dirty="0"/>
          </a:p>
        </p:txBody>
      </p:sp>
    </p:spTree>
    <p:extLst>
      <p:ext uri="{BB962C8B-B14F-4D97-AF65-F5344CB8AC3E}">
        <p14:creationId xmlns:p14="http://schemas.microsoft.com/office/powerpoint/2010/main" val="291914524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7914" y="762000"/>
            <a:ext cx="7772400" cy="1143000"/>
          </a:xfrm>
        </p:spPr>
        <p:txBody>
          <a:bodyPr>
            <a:normAutofit/>
          </a:bodyPr>
          <a:lstStyle/>
          <a:p>
            <a:r>
              <a:rPr lang="en-US" dirty="0" smtClean="0"/>
              <a:t>Relationship between illness and malnutrition</a:t>
            </a:r>
            <a:endParaRPr lang="en-US" dirty="0"/>
          </a:p>
        </p:txBody>
      </p:sp>
      <p:graphicFrame>
        <p:nvGraphicFramePr>
          <p:cNvPr id="3" name="Diagram 2"/>
          <p:cNvGraphicFramePr/>
          <p:nvPr>
            <p:extLst/>
          </p:nvPr>
        </p:nvGraphicFramePr>
        <p:xfrm>
          <a:off x="1293223" y="2057400"/>
          <a:ext cx="9588137" cy="4343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102625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en-US" dirty="0">
                <a:solidFill>
                  <a:schemeClr val="tx1"/>
                </a:solidFill>
              </a:rPr>
              <a:t>The Nutrition Care Process</a:t>
            </a:r>
          </a:p>
        </p:txBody>
      </p:sp>
      <p:sp>
        <p:nvSpPr>
          <p:cNvPr id="13315" name="Rectangle 3"/>
          <p:cNvSpPr>
            <a:spLocks noGrp="1" noChangeArrowheads="1"/>
          </p:cNvSpPr>
          <p:nvPr>
            <p:ph idx="1"/>
          </p:nvPr>
        </p:nvSpPr>
        <p:spPr/>
        <p:txBody>
          <a:bodyPr>
            <a:normAutofit fontScale="92500" lnSpcReduction="10000"/>
          </a:bodyPr>
          <a:lstStyle/>
          <a:p>
            <a:r>
              <a:rPr lang="en-US" altLang="en-US" sz="2800" dirty="0"/>
              <a:t>Identifying and meeting a person’s nutrient and nutrition education needs.  Five steps:</a:t>
            </a:r>
          </a:p>
          <a:p>
            <a:pPr>
              <a:buFontTx/>
              <a:buNone/>
            </a:pPr>
            <a:r>
              <a:rPr lang="en-US" altLang="en-US" sz="2800" dirty="0"/>
              <a:t>1.  </a:t>
            </a:r>
            <a:r>
              <a:rPr lang="en-US" altLang="en-US" sz="2800" i="1" dirty="0"/>
              <a:t>Assess  </a:t>
            </a:r>
            <a:r>
              <a:rPr lang="en-US" altLang="en-US" sz="2800" dirty="0"/>
              <a:t>Assessment of nutritional status</a:t>
            </a:r>
          </a:p>
          <a:p>
            <a:pPr>
              <a:buFontTx/>
              <a:buNone/>
            </a:pPr>
            <a:r>
              <a:rPr lang="en-US" altLang="en-US" sz="2800" dirty="0"/>
              <a:t>2.  </a:t>
            </a:r>
            <a:r>
              <a:rPr lang="en-US" altLang="en-US" sz="2800" i="1" dirty="0"/>
              <a:t>Analyze  </a:t>
            </a:r>
            <a:r>
              <a:rPr lang="en-US" altLang="en-US" sz="2800" dirty="0" err="1"/>
              <a:t>Analyze</a:t>
            </a:r>
            <a:r>
              <a:rPr lang="en-US" altLang="en-US" sz="2800" dirty="0"/>
              <a:t> assessment data to determine nutrient requirements</a:t>
            </a:r>
          </a:p>
          <a:p>
            <a:pPr>
              <a:buFontTx/>
              <a:buNone/>
            </a:pPr>
            <a:r>
              <a:rPr lang="en-US" altLang="en-US" sz="2800" dirty="0"/>
              <a:t>3.  </a:t>
            </a:r>
            <a:r>
              <a:rPr lang="en-US" altLang="en-US" sz="2800" i="1" dirty="0"/>
              <a:t>Develop  </a:t>
            </a:r>
            <a:r>
              <a:rPr lang="en-US" altLang="en-US" sz="2800" dirty="0" err="1"/>
              <a:t>Develop</a:t>
            </a:r>
            <a:r>
              <a:rPr lang="en-US" altLang="en-US" sz="2800" dirty="0"/>
              <a:t> a nutrition care plan to meet patient’s nutrient and </a:t>
            </a:r>
            <a:r>
              <a:rPr lang="en-US" altLang="en-US" sz="2800" i="1" dirty="0"/>
              <a:t>education</a:t>
            </a:r>
            <a:r>
              <a:rPr lang="en-US" altLang="en-US" sz="2800" dirty="0"/>
              <a:t> needs.</a:t>
            </a:r>
          </a:p>
          <a:p>
            <a:pPr>
              <a:buFontTx/>
              <a:buNone/>
            </a:pPr>
            <a:r>
              <a:rPr lang="en-US" altLang="en-US" sz="2800" dirty="0"/>
              <a:t>4.  </a:t>
            </a:r>
            <a:r>
              <a:rPr lang="en-US" altLang="en-US" sz="2800" i="1" dirty="0"/>
              <a:t>Implement:</a:t>
            </a:r>
            <a:r>
              <a:rPr lang="en-US" altLang="en-US" sz="2800" dirty="0"/>
              <a:t>  Implement care plan</a:t>
            </a:r>
          </a:p>
          <a:p>
            <a:pPr>
              <a:buFontTx/>
              <a:buNone/>
            </a:pPr>
            <a:r>
              <a:rPr lang="en-US" altLang="en-US" sz="2800" dirty="0"/>
              <a:t>5.  </a:t>
            </a:r>
            <a:r>
              <a:rPr lang="en-US" altLang="en-US" sz="2800" i="1" dirty="0"/>
              <a:t>Evaluate:</a:t>
            </a:r>
            <a:r>
              <a:rPr lang="en-US" altLang="en-US" sz="2800" dirty="0"/>
              <a:t>  Evaluate effectiveness of care plan:  ongoing follow-up, reassessment, and modification of care plan.</a:t>
            </a:r>
          </a:p>
          <a:p>
            <a:pPr>
              <a:buFontTx/>
              <a:buNone/>
            </a:pPr>
            <a:r>
              <a:rPr lang="en-US" altLang="en-US" dirty="0">
                <a:solidFill>
                  <a:srgbClr val="0000CC"/>
                </a:solidFill>
              </a:rPr>
              <a:t>	</a:t>
            </a:r>
          </a:p>
        </p:txBody>
      </p:sp>
    </p:spTree>
    <p:extLst>
      <p:ext uri="{BB962C8B-B14F-4D97-AF65-F5344CB8AC3E}">
        <p14:creationId xmlns:p14="http://schemas.microsoft.com/office/powerpoint/2010/main" val="6348650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 calcmode="lin" valueType="num">
                                      <p:cBhvr additive="base">
                                        <p:cTn id="7" dur="500" fill="hold"/>
                                        <p:tgtEl>
                                          <p:spTgt spid="133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3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315">
                                            <p:txEl>
                                              <p:pRg st="1" end="1"/>
                                            </p:txEl>
                                          </p:spTgt>
                                        </p:tgtEl>
                                        <p:attrNameLst>
                                          <p:attrName>style.visibility</p:attrName>
                                        </p:attrNameLst>
                                      </p:cBhvr>
                                      <p:to>
                                        <p:strVal val="visible"/>
                                      </p:to>
                                    </p:set>
                                    <p:anim calcmode="lin" valueType="num">
                                      <p:cBhvr additive="base">
                                        <p:cTn id="13" dur="500" fill="hold"/>
                                        <p:tgtEl>
                                          <p:spTgt spid="1331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3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315">
                                            <p:txEl>
                                              <p:pRg st="2" end="2"/>
                                            </p:txEl>
                                          </p:spTgt>
                                        </p:tgtEl>
                                        <p:attrNameLst>
                                          <p:attrName>style.visibility</p:attrName>
                                        </p:attrNameLst>
                                      </p:cBhvr>
                                      <p:to>
                                        <p:strVal val="visible"/>
                                      </p:to>
                                    </p:set>
                                    <p:anim calcmode="lin" valueType="num">
                                      <p:cBhvr additive="base">
                                        <p:cTn id="19" dur="500" fill="hold"/>
                                        <p:tgtEl>
                                          <p:spTgt spid="1331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3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315">
                                            <p:txEl>
                                              <p:pRg st="3" end="3"/>
                                            </p:txEl>
                                          </p:spTgt>
                                        </p:tgtEl>
                                        <p:attrNameLst>
                                          <p:attrName>style.visibility</p:attrName>
                                        </p:attrNameLst>
                                      </p:cBhvr>
                                      <p:to>
                                        <p:strVal val="visible"/>
                                      </p:to>
                                    </p:set>
                                    <p:anim calcmode="lin" valueType="num">
                                      <p:cBhvr additive="base">
                                        <p:cTn id="25" dur="500" fill="hold"/>
                                        <p:tgtEl>
                                          <p:spTgt spid="1331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31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315">
                                            <p:txEl>
                                              <p:pRg st="4" end="4"/>
                                            </p:txEl>
                                          </p:spTgt>
                                        </p:tgtEl>
                                        <p:attrNameLst>
                                          <p:attrName>style.visibility</p:attrName>
                                        </p:attrNameLst>
                                      </p:cBhvr>
                                      <p:to>
                                        <p:strVal val="visible"/>
                                      </p:to>
                                    </p:set>
                                    <p:anim calcmode="lin" valueType="num">
                                      <p:cBhvr additive="base">
                                        <p:cTn id="31" dur="500" fill="hold"/>
                                        <p:tgtEl>
                                          <p:spTgt spid="1331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331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3315">
                                            <p:txEl>
                                              <p:pRg st="5" end="5"/>
                                            </p:txEl>
                                          </p:spTgt>
                                        </p:tgtEl>
                                        <p:attrNameLst>
                                          <p:attrName>style.visibility</p:attrName>
                                        </p:attrNameLst>
                                      </p:cBhvr>
                                      <p:to>
                                        <p:strVal val="visible"/>
                                      </p:to>
                                    </p:set>
                                    <p:anim calcmode="lin" valueType="num">
                                      <p:cBhvr additive="base">
                                        <p:cTn id="37" dur="500" fill="hold"/>
                                        <p:tgtEl>
                                          <p:spTgt spid="1331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331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315">
                                            <p:txEl>
                                              <p:pRg st="6" end="6"/>
                                            </p:txEl>
                                          </p:spTgt>
                                        </p:tgtEl>
                                        <p:attrNameLst>
                                          <p:attrName>style.visibility</p:attrName>
                                        </p:attrNameLst>
                                      </p:cBhvr>
                                      <p:to>
                                        <p:strVal val="visible"/>
                                      </p:to>
                                    </p:set>
                                    <p:anim calcmode="lin" valueType="num">
                                      <p:cBhvr additive="base">
                                        <p:cTn id="43" dur="500" fill="hold"/>
                                        <p:tgtEl>
                                          <p:spTgt spid="1331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331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bldLvl="4"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a:t>
            </a:r>
            <a:endParaRPr lang="en-US" dirty="0"/>
          </a:p>
        </p:txBody>
      </p:sp>
      <p:sp>
        <p:nvSpPr>
          <p:cNvPr id="3" name="Content Placeholder 2"/>
          <p:cNvSpPr>
            <a:spLocks noGrp="1"/>
          </p:cNvSpPr>
          <p:nvPr>
            <p:ph idx="1"/>
          </p:nvPr>
        </p:nvSpPr>
        <p:spPr>
          <a:xfrm>
            <a:off x="1981200" y="1600200"/>
            <a:ext cx="8307238" cy="5105400"/>
          </a:xfrm>
        </p:spPr>
        <p:txBody>
          <a:bodyPr>
            <a:normAutofit/>
          </a:bodyPr>
          <a:lstStyle/>
          <a:p>
            <a:r>
              <a:rPr lang="en-US" dirty="0" smtClean="0"/>
              <a:t>Hospital or iatrogenic malnutrition</a:t>
            </a:r>
          </a:p>
          <a:p>
            <a:pPr marL="502920" lvl="1">
              <a:buFont typeface="+mj-lt"/>
              <a:buAutoNum type="alphaLcPeriod"/>
            </a:pPr>
            <a:r>
              <a:rPr lang="en-US" sz="2200" dirty="0" err="1"/>
              <a:t>Hypermetabolism</a:t>
            </a:r>
            <a:r>
              <a:rPr lang="en-US" sz="2200" dirty="0"/>
              <a:t> or physiological stress increasing nutritional needs due to particular conditions e.g. thyrotoxicosis, hyperthyroidism, goiter, fever</a:t>
            </a:r>
          </a:p>
          <a:p>
            <a:pPr marL="502920" lvl="1">
              <a:buFont typeface="+mj-lt"/>
              <a:buAutoNum type="alphaLcPeriod"/>
            </a:pPr>
            <a:r>
              <a:rPr lang="en-US" sz="2200" dirty="0"/>
              <a:t>Lack of proper nutritional screening to identify patients at risk</a:t>
            </a:r>
          </a:p>
          <a:p>
            <a:pPr marL="502920" lvl="1">
              <a:buFont typeface="+mj-lt"/>
              <a:buAutoNum type="alphaLcPeriod"/>
            </a:pPr>
            <a:r>
              <a:rPr lang="en-US" sz="2200" dirty="0"/>
              <a:t>Prolonged hospital stay</a:t>
            </a:r>
          </a:p>
          <a:p>
            <a:pPr marL="502920" lvl="1">
              <a:buFont typeface="+mj-lt"/>
              <a:buAutoNum type="alphaLcPeriod"/>
            </a:pPr>
            <a:r>
              <a:rPr lang="en-US" sz="2200" dirty="0"/>
              <a:t>Dietary adjustments in some procedures e.g. nil by mouth, restricted protein </a:t>
            </a:r>
            <a:r>
              <a:rPr lang="en-US" sz="2200" dirty="0" err="1"/>
              <a:t>etc</a:t>
            </a:r>
            <a:endParaRPr lang="en-US" sz="2200" dirty="0"/>
          </a:p>
          <a:p>
            <a:pPr marL="502920" lvl="1">
              <a:buFont typeface="+mj-lt"/>
              <a:buAutoNum type="alphaLcPeriod"/>
            </a:pPr>
            <a:r>
              <a:rPr lang="en-US" sz="2200" dirty="0"/>
              <a:t>Hospital routines e.g. unfamiliar foods, timings, unserved foods due to other procedure</a:t>
            </a:r>
          </a:p>
          <a:p>
            <a:pPr marL="502920" lvl="1">
              <a:buFont typeface="+mj-lt"/>
              <a:buAutoNum type="alphaLcPeriod"/>
            </a:pPr>
            <a:r>
              <a:rPr lang="en-US" sz="2200" dirty="0"/>
              <a:t>Serious disease can lead to loss of appetite, impair ability to chew, alter absorption, alter metabolism, alter excretion, administration of drugs</a:t>
            </a:r>
          </a:p>
          <a:p>
            <a:endParaRPr lang="en-US" dirty="0"/>
          </a:p>
        </p:txBody>
      </p:sp>
    </p:spTree>
    <p:extLst>
      <p:ext uri="{BB962C8B-B14F-4D97-AF65-F5344CB8AC3E}">
        <p14:creationId xmlns:p14="http://schemas.microsoft.com/office/powerpoint/2010/main" val="7666708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 </a:t>
            </a:r>
            <a:endParaRPr lang="en-US" dirty="0"/>
          </a:p>
        </p:txBody>
      </p:sp>
      <p:sp>
        <p:nvSpPr>
          <p:cNvPr id="5" name="Content Placeholder 4"/>
          <p:cNvSpPr>
            <a:spLocks noGrp="1"/>
          </p:cNvSpPr>
          <p:nvPr>
            <p:ph idx="1"/>
          </p:nvPr>
        </p:nvSpPr>
        <p:spPr/>
        <p:txBody>
          <a:bodyPr/>
          <a:lstStyle/>
          <a:p>
            <a:r>
              <a:rPr lang="en-US" dirty="0" smtClean="0"/>
              <a:t>Principles of nutrition in nursing</a:t>
            </a:r>
          </a:p>
          <a:p>
            <a:r>
              <a:rPr lang="en-US" dirty="0" smtClean="0"/>
              <a:t>Nutrition in health promotion</a:t>
            </a:r>
          </a:p>
          <a:p>
            <a:r>
              <a:rPr lang="en-US" dirty="0" smtClean="0"/>
              <a:t>Nutrition in clinical practice</a:t>
            </a:r>
            <a:endParaRPr lang="en-US" dirty="0"/>
          </a:p>
        </p:txBody>
      </p:sp>
    </p:spTree>
    <p:extLst>
      <p:ext uri="{BB962C8B-B14F-4D97-AF65-F5344CB8AC3E}">
        <p14:creationId xmlns:p14="http://schemas.microsoft.com/office/powerpoint/2010/main" val="86743065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a:t>
            </a:r>
            <a:r>
              <a:rPr lang="en-US" dirty="0" err="1" smtClean="0"/>
              <a:t>Dx</a:t>
            </a:r>
            <a:endParaRPr lang="en-US" dirty="0"/>
          </a:p>
        </p:txBody>
      </p:sp>
      <p:sp>
        <p:nvSpPr>
          <p:cNvPr id="3" name="Content Placeholder 2"/>
          <p:cNvSpPr>
            <a:spLocks noGrp="1"/>
          </p:cNvSpPr>
          <p:nvPr>
            <p:ph idx="1"/>
          </p:nvPr>
        </p:nvSpPr>
        <p:spPr/>
        <p:txBody>
          <a:bodyPr>
            <a:normAutofit fontScale="92500" lnSpcReduction="10000"/>
          </a:bodyPr>
          <a:lstStyle/>
          <a:p>
            <a:r>
              <a:rPr lang="en-US" dirty="0"/>
              <a:t>Ingestion</a:t>
            </a:r>
          </a:p>
          <a:p>
            <a:pPr lvl="1"/>
            <a:r>
              <a:rPr lang="en-US" dirty="0" smtClean="0"/>
              <a:t>Insufficient </a:t>
            </a:r>
            <a:r>
              <a:rPr lang="en-US" dirty="0"/>
              <a:t>breast milk </a:t>
            </a:r>
          </a:p>
          <a:p>
            <a:pPr lvl="1"/>
            <a:r>
              <a:rPr lang="en-US" dirty="0"/>
              <a:t>Readiness for enhanced nutrition</a:t>
            </a:r>
          </a:p>
          <a:p>
            <a:pPr lvl="1"/>
            <a:r>
              <a:rPr lang="en-US" dirty="0"/>
              <a:t>Ineffective breastfeeding </a:t>
            </a:r>
          </a:p>
          <a:p>
            <a:pPr lvl="1"/>
            <a:r>
              <a:rPr lang="en-US" dirty="0"/>
              <a:t>Obesity</a:t>
            </a:r>
          </a:p>
          <a:p>
            <a:pPr lvl="1"/>
            <a:r>
              <a:rPr lang="en-US" dirty="0"/>
              <a:t>Interrupted breastfeeding </a:t>
            </a:r>
          </a:p>
          <a:p>
            <a:pPr lvl="1"/>
            <a:r>
              <a:rPr lang="en-US" dirty="0"/>
              <a:t>Overweight</a:t>
            </a:r>
          </a:p>
          <a:p>
            <a:pPr lvl="1"/>
            <a:r>
              <a:rPr lang="en-US" dirty="0"/>
              <a:t>Readiness for enhanced breastfeeding </a:t>
            </a:r>
          </a:p>
          <a:p>
            <a:pPr lvl="1"/>
            <a:r>
              <a:rPr lang="en-US" dirty="0"/>
              <a:t>Risk for overweight</a:t>
            </a:r>
          </a:p>
          <a:p>
            <a:pPr lvl="1"/>
            <a:r>
              <a:rPr lang="en-US" dirty="0"/>
              <a:t>Ineffective infant feeding pattern</a:t>
            </a:r>
          </a:p>
          <a:p>
            <a:pPr lvl="1"/>
            <a:r>
              <a:rPr lang="en-US" dirty="0" smtClean="0"/>
              <a:t>Impaired </a:t>
            </a:r>
            <a:r>
              <a:rPr lang="en-US" dirty="0"/>
              <a:t>swallowing</a:t>
            </a:r>
          </a:p>
        </p:txBody>
      </p:sp>
    </p:spTree>
    <p:extLst>
      <p:ext uri="{BB962C8B-B14F-4D97-AF65-F5344CB8AC3E}">
        <p14:creationId xmlns:p14="http://schemas.microsoft.com/office/powerpoint/2010/main" val="95885524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Nursing </a:t>
            </a:r>
            <a:r>
              <a:rPr lang="en-US" dirty="0" err="1"/>
              <a:t>Dx</a:t>
            </a:r>
            <a:endParaRPr lang="en-US" dirty="0"/>
          </a:p>
        </p:txBody>
      </p:sp>
      <p:sp>
        <p:nvSpPr>
          <p:cNvPr id="3" name="Content Placeholder 2"/>
          <p:cNvSpPr>
            <a:spLocks noGrp="1"/>
          </p:cNvSpPr>
          <p:nvPr>
            <p:ph idx="1"/>
          </p:nvPr>
        </p:nvSpPr>
        <p:spPr/>
        <p:txBody>
          <a:bodyPr/>
          <a:lstStyle/>
          <a:p>
            <a:r>
              <a:rPr lang="en-US" dirty="0" smtClean="0"/>
              <a:t>Metabolism</a:t>
            </a:r>
          </a:p>
          <a:p>
            <a:pPr lvl="1"/>
            <a:r>
              <a:rPr lang="en-US" dirty="0"/>
              <a:t>Risk for unstable blood glucose </a:t>
            </a:r>
            <a:r>
              <a:rPr lang="en-US" dirty="0" smtClean="0"/>
              <a:t>level</a:t>
            </a:r>
          </a:p>
          <a:p>
            <a:pPr lvl="1"/>
            <a:r>
              <a:rPr lang="en-US" dirty="0"/>
              <a:t>Neonatal </a:t>
            </a:r>
            <a:r>
              <a:rPr lang="en-US" dirty="0" smtClean="0"/>
              <a:t>jaundice</a:t>
            </a:r>
          </a:p>
          <a:p>
            <a:pPr lvl="1"/>
            <a:r>
              <a:rPr lang="en-US" dirty="0"/>
              <a:t>Risk for neonatal </a:t>
            </a:r>
            <a:r>
              <a:rPr lang="en-US" dirty="0" smtClean="0"/>
              <a:t>jaundice</a:t>
            </a:r>
          </a:p>
          <a:p>
            <a:pPr lvl="1"/>
            <a:r>
              <a:rPr lang="en-US" dirty="0"/>
              <a:t>Risk for impaired liver function</a:t>
            </a:r>
          </a:p>
        </p:txBody>
      </p:sp>
    </p:spTree>
    <p:extLst>
      <p:ext uri="{BB962C8B-B14F-4D97-AF65-F5344CB8AC3E}">
        <p14:creationId xmlns:p14="http://schemas.microsoft.com/office/powerpoint/2010/main" val="17790786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a:t>
            </a:r>
            <a:r>
              <a:rPr lang="en-US" dirty="0" err="1" smtClean="0"/>
              <a:t>Dx</a:t>
            </a:r>
            <a:endParaRPr lang="en-US" dirty="0"/>
          </a:p>
        </p:txBody>
      </p:sp>
      <p:sp>
        <p:nvSpPr>
          <p:cNvPr id="3" name="Content Placeholder 2"/>
          <p:cNvSpPr>
            <a:spLocks noGrp="1"/>
          </p:cNvSpPr>
          <p:nvPr>
            <p:ph idx="1"/>
          </p:nvPr>
        </p:nvSpPr>
        <p:spPr/>
        <p:txBody>
          <a:bodyPr/>
          <a:lstStyle/>
          <a:p>
            <a:r>
              <a:rPr lang="en-US" dirty="0" smtClean="0"/>
              <a:t>Hydration</a:t>
            </a:r>
          </a:p>
          <a:p>
            <a:pPr lvl="1"/>
            <a:r>
              <a:rPr lang="en-US" dirty="0"/>
              <a:t>Risk for electrolyte imbalance</a:t>
            </a:r>
            <a:endParaRPr lang="en-US" sz="3700" dirty="0"/>
          </a:p>
          <a:p>
            <a:pPr lvl="1"/>
            <a:r>
              <a:rPr lang="en-US" dirty="0"/>
              <a:t>Risk for deficient fluid volume</a:t>
            </a:r>
            <a:endParaRPr lang="en-US" sz="3700" dirty="0"/>
          </a:p>
          <a:p>
            <a:pPr lvl="1"/>
            <a:r>
              <a:rPr lang="en-US" dirty="0"/>
              <a:t>Readiness for enhanced fluid balance </a:t>
            </a:r>
            <a:endParaRPr lang="en-US" sz="3700" dirty="0"/>
          </a:p>
          <a:p>
            <a:pPr lvl="1"/>
            <a:r>
              <a:rPr lang="en-US" dirty="0"/>
              <a:t>Excess fluid volume</a:t>
            </a:r>
            <a:endParaRPr lang="en-US" sz="3700" dirty="0"/>
          </a:p>
          <a:p>
            <a:pPr lvl="1"/>
            <a:r>
              <a:rPr lang="en-US" dirty="0"/>
              <a:t>Deficient fluid volume </a:t>
            </a:r>
            <a:endParaRPr lang="en-US" sz="3700" dirty="0"/>
          </a:p>
          <a:p>
            <a:pPr lvl="1"/>
            <a:r>
              <a:rPr lang="en-US" dirty="0"/>
              <a:t>Risk for imbalanced fluid </a:t>
            </a:r>
            <a:r>
              <a:rPr lang="en-US" dirty="0" smtClean="0"/>
              <a:t>volume</a:t>
            </a:r>
            <a:endParaRPr lang="en-US" sz="3700" dirty="0"/>
          </a:p>
        </p:txBody>
      </p:sp>
    </p:spTree>
    <p:extLst>
      <p:ext uri="{BB962C8B-B14F-4D97-AF65-F5344CB8AC3E}">
        <p14:creationId xmlns:p14="http://schemas.microsoft.com/office/powerpoint/2010/main" val="236575229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diagnosis</a:t>
            </a:r>
            <a:endParaRPr lang="en-US" dirty="0"/>
          </a:p>
        </p:txBody>
      </p:sp>
      <p:sp>
        <p:nvSpPr>
          <p:cNvPr id="3" name="Content Placeholder 2"/>
          <p:cNvSpPr>
            <a:spLocks noGrp="1"/>
          </p:cNvSpPr>
          <p:nvPr>
            <p:ph idx="1"/>
          </p:nvPr>
        </p:nvSpPr>
        <p:spPr/>
        <p:txBody>
          <a:bodyPr>
            <a:normAutofit lnSpcReduction="10000"/>
          </a:bodyPr>
          <a:lstStyle/>
          <a:p>
            <a:r>
              <a:rPr lang="en-US" dirty="0" smtClean="0"/>
              <a:t>Elimination (gastro-intestinal)</a:t>
            </a:r>
          </a:p>
          <a:p>
            <a:pPr lvl="1"/>
            <a:r>
              <a:rPr lang="en-US" dirty="0" smtClean="0"/>
              <a:t>Constipation </a:t>
            </a:r>
            <a:endParaRPr lang="en-US" dirty="0"/>
          </a:p>
          <a:p>
            <a:pPr lvl="1"/>
            <a:r>
              <a:rPr lang="en-US" dirty="0"/>
              <a:t>Diarrhea</a:t>
            </a:r>
          </a:p>
          <a:p>
            <a:pPr lvl="1"/>
            <a:r>
              <a:rPr lang="en-US" dirty="0"/>
              <a:t>Risk for constipation </a:t>
            </a:r>
          </a:p>
          <a:p>
            <a:pPr lvl="1"/>
            <a:r>
              <a:rPr lang="en-US" dirty="0"/>
              <a:t>Dysfunctional gastrointestinal motility</a:t>
            </a:r>
          </a:p>
          <a:p>
            <a:pPr lvl="1"/>
            <a:r>
              <a:rPr lang="en-US" dirty="0"/>
              <a:t>Chronic functional constipation </a:t>
            </a:r>
          </a:p>
          <a:p>
            <a:pPr lvl="1"/>
            <a:r>
              <a:rPr lang="en-US" dirty="0"/>
              <a:t>Risk for dysfunctional gastrointestinal motility</a:t>
            </a:r>
          </a:p>
          <a:p>
            <a:pPr lvl="1"/>
            <a:r>
              <a:rPr lang="en-US" dirty="0"/>
              <a:t>Risk for chronic functional constipation </a:t>
            </a:r>
          </a:p>
          <a:p>
            <a:pPr lvl="1"/>
            <a:r>
              <a:rPr lang="en-US" dirty="0"/>
              <a:t>Bowel incontinence</a:t>
            </a:r>
          </a:p>
          <a:p>
            <a:pPr lvl="1"/>
            <a:r>
              <a:rPr lang="en-US" dirty="0"/>
              <a:t>Perceived constipation</a:t>
            </a:r>
          </a:p>
          <a:p>
            <a:endParaRPr lang="en-US" dirty="0"/>
          </a:p>
        </p:txBody>
      </p:sp>
    </p:spTree>
    <p:extLst>
      <p:ext uri="{BB962C8B-B14F-4D97-AF65-F5344CB8AC3E}">
        <p14:creationId xmlns:p14="http://schemas.microsoft.com/office/powerpoint/2010/main" val="15996918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diagnosis</a:t>
            </a:r>
            <a:endParaRPr lang="en-US" dirty="0"/>
          </a:p>
        </p:txBody>
      </p:sp>
      <p:sp>
        <p:nvSpPr>
          <p:cNvPr id="3" name="Content Placeholder 2"/>
          <p:cNvSpPr>
            <a:spLocks noGrp="1"/>
          </p:cNvSpPr>
          <p:nvPr>
            <p:ph idx="1"/>
          </p:nvPr>
        </p:nvSpPr>
        <p:spPr/>
        <p:txBody>
          <a:bodyPr>
            <a:normAutofit/>
          </a:bodyPr>
          <a:lstStyle/>
          <a:p>
            <a:r>
              <a:rPr lang="en-US" dirty="0" smtClean="0"/>
              <a:t>Related</a:t>
            </a:r>
          </a:p>
          <a:p>
            <a:pPr lvl="1"/>
            <a:r>
              <a:rPr lang="en-US" dirty="0" smtClean="0"/>
              <a:t>Cardiac: </a:t>
            </a:r>
            <a:r>
              <a:rPr lang="en-US" dirty="0"/>
              <a:t>Risk for ineffective gastrointestinal </a:t>
            </a:r>
            <a:r>
              <a:rPr lang="en-US" dirty="0" smtClean="0"/>
              <a:t>perfusion</a:t>
            </a:r>
          </a:p>
          <a:p>
            <a:pPr lvl="1"/>
            <a:r>
              <a:rPr lang="en-US" dirty="0" smtClean="0"/>
              <a:t>Activity: </a:t>
            </a:r>
            <a:r>
              <a:rPr lang="en-US" dirty="0"/>
              <a:t>Feeding self-care </a:t>
            </a:r>
            <a:r>
              <a:rPr lang="en-US" dirty="0" smtClean="0"/>
              <a:t>deficit</a:t>
            </a:r>
          </a:p>
          <a:p>
            <a:pPr lvl="1"/>
            <a:r>
              <a:rPr lang="en-US" dirty="0" smtClean="0"/>
              <a:t>Energy balance: Activity </a:t>
            </a:r>
            <a:r>
              <a:rPr lang="en-US" dirty="0"/>
              <a:t>intolerance </a:t>
            </a:r>
            <a:endParaRPr lang="en-US" sz="3700" dirty="0"/>
          </a:p>
          <a:p>
            <a:pPr lvl="1"/>
            <a:r>
              <a:rPr lang="en-US" dirty="0" smtClean="0"/>
              <a:t>Energy balance: Risk </a:t>
            </a:r>
            <a:r>
              <a:rPr lang="en-US" dirty="0"/>
              <a:t>for activity </a:t>
            </a:r>
            <a:r>
              <a:rPr lang="en-US" dirty="0" smtClean="0"/>
              <a:t>intolerance</a:t>
            </a:r>
          </a:p>
          <a:p>
            <a:pPr lvl="1"/>
            <a:r>
              <a:rPr lang="en-US" dirty="0" smtClean="0"/>
              <a:t>Comfort: Nausea</a:t>
            </a:r>
          </a:p>
          <a:p>
            <a:pPr lvl="1"/>
            <a:r>
              <a:rPr lang="en-US" dirty="0" smtClean="0"/>
              <a:t>Growth: </a:t>
            </a:r>
            <a:r>
              <a:rPr lang="en-US" dirty="0"/>
              <a:t>Risk for disproportionate </a:t>
            </a:r>
            <a:r>
              <a:rPr lang="en-US" dirty="0" smtClean="0"/>
              <a:t>growth</a:t>
            </a:r>
          </a:p>
          <a:p>
            <a:pPr lvl="1"/>
            <a:r>
              <a:rPr lang="en-US" dirty="0" smtClean="0"/>
              <a:t>Development: </a:t>
            </a:r>
            <a:r>
              <a:rPr lang="en-US" dirty="0"/>
              <a:t>Risk for delayed development</a:t>
            </a:r>
          </a:p>
        </p:txBody>
      </p:sp>
    </p:spTree>
    <p:extLst>
      <p:ext uri="{BB962C8B-B14F-4D97-AF65-F5344CB8AC3E}">
        <p14:creationId xmlns:p14="http://schemas.microsoft.com/office/powerpoint/2010/main" val="315299809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DOMAIN 2 NURSING </a:t>
            </a:r>
            <a:r>
              <a:rPr lang="en-US" dirty="0" err="1" smtClean="0"/>
              <a:t>Dx</a:t>
            </a:r>
            <a:endParaRPr lang="en-US" dirty="0"/>
          </a:p>
        </p:txBody>
      </p:sp>
      <p:sp>
        <p:nvSpPr>
          <p:cNvPr id="3" name="Content Placeholder 2"/>
          <p:cNvSpPr>
            <a:spLocks noGrp="1"/>
          </p:cNvSpPr>
          <p:nvPr>
            <p:ph idx="1"/>
          </p:nvPr>
        </p:nvSpPr>
        <p:spPr/>
        <p:txBody>
          <a:bodyPr/>
          <a:lstStyle/>
          <a:p>
            <a:r>
              <a:rPr lang="en-US" dirty="0" smtClean="0"/>
              <a:t>Ingestion</a:t>
            </a:r>
          </a:p>
          <a:p>
            <a:r>
              <a:rPr lang="en-US" dirty="0" smtClean="0"/>
              <a:t>Digestion </a:t>
            </a:r>
            <a:r>
              <a:rPr lang="en-US" dirty="0"/>
              <a:t>(none in Nanda 2015</a:t>
            </a:r>
            <a:r>
              <a:rPr lang="en-US" dirty="0" smtClean="0"/>
              <a:t>)</a:t>
            </a:r>
          </a:p>
          <a:p>
            <a:r>
              <a:rPr lang="en-US" dirty="0" smtClean="0"/>
              <a:t>Absorption (none in Nanda 2015)</a:t>
            </a:r>
          </a:p>
          <a:p>
            <a:r>
              <a:rPr lang="en-US" dirty="0" smtClean="0"/>
              <a:t>Metabolism</a:t>
            </a:r>
          </a:p>
          <a:p>
            <a:r>
              <a:rPr lang="en-US" dirty="0" smtClean="0"/>
              <a:t>Hydration</a:t>
            </a:r>
          </a:p>
          <a:p>
            <a:endParaRPr lang="en-US" dirty="0"/>
          </a:p>
        </p:txBody>
      </p:sp>
    </p:spTree>
    <p:extLst>
      <p:ext uri="{BB962C8B-B14F-4D97-AF65-F5344CB8AC3E}">
        <p14:creationId xmlns:p14="http://schemas.microsoft.com/office/powerpoint/2010/main" val="428953450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DOMAIN 3 NURSING </a:t>
            </a:r>
            <a:r>
              <a:rPr lang="en-US" dirty="0" err="1" smtClean="0"/>
              <a:t>Dx</a:t>
            </a:r>
            <a:endParaRPr lang="en-US" dirty="0"/>
          </a:p>
        </p:txBody>
      </p:sp>
      <p:sp>
        <p:nvSpPr>
          <p:cNvPr id="3" name="Content Placeholder 2"/>
          <p:cNvSpPr>
            <a:spLocks noGrp="1"/>
          </p:cNvSpPr>
          <p:nvPr>
            <p:ph idx="1"/>
          </p:nvPr>
        </p:nvSpPr>
        <p:spPr/>
        <p:txBody>
          <a:bodyPr/>
          <a:lstStyle/>
          <a:p>
            <a:r>
              <a:rPr lang="en-US" dirty="0" smtClean="0"/>
              <a:t>Class 2 (gastrointestinal functions)</a:t>
            </a:r>
          </a:p>
          <a:p>
            <a:pPr lvl="1"/>
            <a:r>
              <a:rPr lang="en-US" dirty="0" smtClean="0"/>
              <a:t>Enumerate nine nursing diagnostic labels as per Nanda 2015</a:t>
            </a:r>
            <a:endParaRPr lang="en-US" dirty="0"/>
          </a:p>
        </p:txBody>
      </p:sp>
    </p:spTree>
    <p:extLst>
      <p:ext uri="{BB962C8B-B14F-4D97-AF65-F5344CB8AC3E}">
        <p14:creationId xmlns:p14="http://schemas.microsoft.com/office/powerpoint/2010/main" val="145559896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Basic nutrition</a:t>
            </a:r>
            <a:br>
              <a:rPr lang="en-US" dirty="0"/>
            </a:br>
            <a:endParaRPr lang="en-US" dirty="0"/>
          </a:p>
        </p:txBody>
      </p:sp>
      <p:sp>
        <p:nvSpPr>
          <p:cNvPr id="6" name="Content Placeholder 5"/>
          <p:cNvSpPr>
            <a:spLocks noGrp="1"/>
          </p:cNvSpPr>
          <p:nvPr>
            <p:ph idx="1"/>
          </p:nvPr>
        </p:nvSpPr>
        <p:spPr/>
        <p:txBody>
          <a:bodyPr>
            <a:normAutofit fontScale="92500"/>
          </a:bodyPr>
          <a:lstStyle/>
          <a:p>
            <a:r>
              <a:rPr lang="en-US" dirty="0" smtClean="0"/>
              <a:t>Food </a:t>
            </a:r>
            <a:r>
              <a:rPr lang="en-US" dirty="0"/>
              <a:t>nutrients</a:t>
            </a:r>
          </a:p>
          <a:p>
            <a:r>
              <a:rPr lang="en-US" dirty="0"/>
              <a:t>Classification of food</a:t>
            </a:r>
          </a:p>
          <a:p>
            <a:r>
              <a:rPr lang="en-US" dirty="0"/>
              <a:t>Nutritional measurements (anthropometric)</a:t>
            </a:r>
          </a:p>
          <a:p>
            <a:r>
              <a:rPr lang="en-US" dirty="0"/>
              <a:t>Meal plans (adults, children, adolescents, elderly, pregnant, sick)</a:t>
            </a:r>
          </a:p>
          <a:p>
            <a:r>
              <a:rPr lang="en-US" dirty="0"/>
              <a:t>Food taboos and habits</a:t>
            </a:r>
          </a:p>
          <a:p>
            <a:r>
              <a:rPr lang="en-US" dirty="0"/>
              <a:t>Weaning</a:t>
            </a:r>
          </a:p>
          <a:p>
            <a:r>
              <a:rPr lang="en-US" dirty="0"/>
              <a:t>Budget</a:t>
            </a:r>
          </a:p>
          <a:p>
            <a:r>
              <a:rPr lang="en-US" dirty="0"/>
              <a:t>Food security</a:t>
            </a:r>
          </a:p>
          <a:p>
            <a:endParaRPr lang="en-US" dirty="0"/>
          </a:p>
        </p:txBody>
      </p:sp>
    </p:spTree>
    <p:extLst>
      <p:ext uri="{BB962C8B-B14F-4D97-AF65-F5344CB8AC3E}">
        <p14:creationId xmlns:p14="http://schemas.microsoft.com/office/powerpoint/2010/main" val="341150253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Food </a:t>
            </a:r>
            <a:r>
              <a:rPr lang="en-US" dirty="0" smtClean="0"/>
              <a:t>nutrients</a:t>
            </a:r>
            <a:endParaRPr lang="en-US" dirty="0"/>
          </a:p>
        </p:txBody>
      </p:sp>
      <p:sp>
        <p:nvSpPr>
          <p:cNvPr id="3" name="Content Placeholder 2"/>
          <p:cNvSpPr>
            <a:spLocks noGrp="1"/>
          </p:cNvSpPr>
          <p:nvPr>
            <p:ph idx="1"/>
          </p:nvPr>
        </p:nvSpPr>
        <p:spPr/>
        <p:txBody>
          <a:bodyPr/>
          <a:lstStyle/>
          <a:p>
            <a:r>
              <a:rPr lang="en-US" dirty="0" smtClean="0"/>
              <a:t>Macronutrients</a:t>
            </a:r>
          </a:p>
          <a:p>
            <a:pPr lvl="1"/>
            <a:r>
              <a:rPr lang="en-US" dirty="0" smtClean="0"/>
              <a:t>Carbohydrates</a:t>
            </a:r>
          </a:p>
          <a:p>
            <a:pPr lvl="1"/>
            <a:r>
              <a:rPr lang="en-US" dirty="0" smtClean="0"/>
              <a:t>Proteins</a:t>
            </a:r>
          </a:p>
          <a:p>
            <a:pPr lvl="1"/>
            <a:r>
              <a:rPr lang="en-US" dirty="0" smtClean="0"/>
              <a:t>Lipids</a:t>
            </a:r>
          </a:p>
          <a:p>
            <a:r>
              <a:rPr lang="en-US" dirty="0" smtClean="0"/>
              <a:t>Vitamins</a:t>
            </a:r>
          </a:p>
          <a:p>
            <a:r>
              <a:rPr lang="en-US" dirty="0" smtClean="0"/>
              <a:t>Water and minerals</a:t>
            </a:r>
            <a:endParaRPr lang="en-US"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6205" t="14413" r="6296" b="27335"/>
          <a:stretch/>
        </p:blipFill>
        <p:spPr>
          <a:xfrm>
            <a:off x="5417546" y="2103121"/>
            <a:ext cx="4827669" cy="4570394"/>
          </a:xfrm>
          <a:prstGeom prst="rect">
            <a:avLst/>
          </a:prstGeom>
        </p:spPr>
      </p:pic>
    </p:spTree>
    <p:extLst>
      <p:ext uri="{BB962C8B-B14F-4D97-AF65-F5344CB8AC3E}">
        <p14:creationId xmlns:p14="http://schemas.microsoft.com/office/powerpoint/2010/main" val="421922636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Food nutrients</a:t>
            </a:r>
            <a:endParaRPr lang="en-US" dirty="0"/>
          </a:p>
        </p:txBody>
      </p:sp>
      <p:sp>
        <p:nvSpPr>
          <p:cNvPr id="4" name="Content Placeholder 3"/>
          <p:cNvSpPr>
            <a:spLocks noGrp="1"/>
          </p:cNvSpPr>
          <p:nvPr>
            <p:ph sz="half" idx="1"/>
          </p:nvPr>
        </p:nvSpPr>
        <p:spPr/>
        <p:txBody>
          <a:bodyPr>
            <a:normAutofit fontScale="92500" lnSpcReduction="10000"/>
          </a:bodyPr>
          <a:lstStyle/>
          <a:p>
            <a:r>
              <a:rPr lang="en-US" dirty="0" smtClean="0"/>
              <a:t>Discuss the </a:t>
            </a:r>
            <a:endParaRPr lang="en-US" dirty="0"/>
          </a:p>
        </p:txBody>
      </p:sp>
      <p:sp>
        <p:nvSpPr>
          <p:cNvPr id="5" name="Content Placeholder 4"/>
          <p:cNvSpPr>
            <a:spLocks noGrp="1"/>
          </p:cNvSpPr>
          <p:nvPr>
            <p:ph sz="half" idx="2"/>
          </p:nvPr>
        </p:nvSpPr>
        <p:spPr/>
        <p:txBody>
          <a:bodyPr>
            <a:normAutofit fontScale="92500" lnSpcReduction="10000"/>
          </a:bodyPr>
          <a:lstStyle/>
          <a:p>
            <a:r>
              <a:rPr lang="en-US" dirty="0" smtClean="0"/>
              <a:t>TOP 10 CAUSES OF DEATH</a:t>
            </a:r>
          </a:p>
          <a:p>
            <a:pPr lvl="1"/>
            <a:r>
              <a:rPr lang="en-US" dirty="0" smtClean="0"/>
              <a:t>HIV/AIDS</a:t>
            </a:r>
            <a:endParaRPr lang="en-US" dirty="0"/>
          </a:p>
          <a:p>
            <a:pPr lvl="1"/>
            <a:r>
              <a:rPr lang="en-US" dirty="0"/>
              <a:t>Lower respiratory infections</a:t>
            </a:r>
          </a:p>
          <a:p>
            <a:pPr lvl="1"/>
            <a:r>
              <a:rPr lang="en-US" dirty="0"/>
              <a:t>Diarrheal diseases</a:t>
            </a:r>
          </a:p>
          <a:p>
            <a:pPr lvl="1"/>
            <a:r>
              <a:rPr lang="en-US" dirty="0"/>
              <a:t>Neonatal disorders</a:t>
            </a:r>
          </a:p>
          <a:p>
            <a:pPr lvl="1"/>
            <a:r>
              <a:rPr lang="en-US" dirty="0"/>
              <a:t>Tuberculosis</a:t>
            </a:r>
          </a:p>
          <a:p>
            <a:pPr lvl="1"/>
            <a:r>
              <a:rPr lang="en-US" dirty="0" err="1"/>
              <a:t>lschemic</a:t>
            </a:r>
            <a:r>
              <a:rPr lang="en-US" dirty="0"/>
              <a:t> heart disease</a:t>
            </a:r>
          </a:p>
          <a:p>
            <a:pPr lvl="1"/>
            <a:r>
              <a:rPr lang="en-US" dirty="0"/>
              <a:t>Stroke</a:t>
            </a:r>
          </a:p>
          <a:p>
            <a:pPr lvl="1"/>
            <a:r>
              <a:rPr lang="en-US" dirty="0"/>
              <a:t>Cirrhosis</a:t>
            </a:r>
          </a:p>
          <a:p>
            <a:pPr lvl="1"/>
            <a:r>
              <a:rPr lang="en-US" dirty="0"/>
              <a:t>Diabetes</a:t>
            </a:r>
          </a:p>
          <a:p>
            <a:pPr lvl="1"/>
            <a:r>
              <a:rPr lang="en-US" dirty="0"/>
              <a:t>Congenital </a:t>
            </a:r>
            <a:r>
              <a:rPr lang="en-US" dirty="0" smtClean="0"/>
              <a:t>defects</a:t>
            </a:r>
            <a:endParaRPr lang="en-US" dirty="0"/>
          </a:p>
        </p:txBody>
      </p:sp>
    </p:spTree>
    <p:extLst>
      <p:ext uri="{BB962C8B-B14F-4D97-AF65-F5344CB8AC3E}">
        <p14:creationId xmlns:p14="http://schemas.microsoft.com/office/powerpoint/2010/main" val="2457261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r>
              <a:rPr lang="en-US" dirty="0" smtClean="0"/>
              <a:t>Definition</a:t>
            </a:r>
          </a:p>
          <a:p>
            <a:pPr lvl="1"/>
            <a:r>
              <a:rPr lang="en-US" dirty="0" smtClean="0"/>
              <a:t>Nutrition</a:t>
            </a:r>
          </a:p>
          <a:p>
            <a:pPr lvl="2"/>
            <a:r>
              <a:rPr lang="en-US" dirty="0" smtClean="0"/>
              <a:t>The process by which organisms utilizes the nutrients in food through </a:t>
            </a:r>
            <a:r>
              <a:rPr lang="en-US" b="1" u="sng" dirty="0" smtClean="0"/>
              <a:t>digestion</a:t>
            </a:r>
            <a:r>
              <a:rPr lang="en-US" dirty="0" smtClean="0"/>
              <a:t>, </a:t>
            </a:r>
            <a:r>
              <a:rPr lang="en-US" b="1" u="sng" dirty="0" smtClean="0"/>
              <a:t>absorption</a:t>
            </a:r>
            <a:r>
              <a:rPr lang="en-US" dirty="0" smtClean="0"/>
              <a:t>, </a:t>
            </a:r>
            <a:r>
              <a:rPr lang="en-US" b="1" u="sng" dirty="0" smtClean="0"/>
              <a:t>transportation</a:t>
            </a:r>
            <a:r>
              <a:rPr lang="en-US" dirty="0" smtClean="0"/>
              <a:t>, </a:t>
            </a:r>
            <a:r>
              <a:rPr lang="en-US" b="1" u="sng" dirty="0" smtClean="0"/>
              <a:t>storage,</a:t>
            </a:r>
            <a:r>
              <a:rPr lang="en-US" dirty="0" smtClean="0"/>
              <a:t> </a:t>
            </a:r>
            <a:r>
              <a:rPr lang="en-US" b="1" u="sng" dirty="0" smtClean="0"/>
              <a:t>metabolism </a:t>
            </a:r>
            <a:r>
              <a:rPr lang="en-US" dirty="0" smtClean="0"/>
              <a:t>and </a:t>
            </a:r>
            <a:r>
              <a:rPr lang="en-US" b="1" u="sng" dirty="0" smtClean="0"/>
              <a:t>elimination</a:t>
            </a:r>
          </a:p>
          <a:p>
            <a:pPr lvl="1"/>
            <a:r>
              <a:rPr lang="en-US" dirty="0" smtClean="0"/>
              <a:t>Dietetics</a:t>
            </a:r>
          </a:p>
          <a:p>
            <a:pPr lvl="2"/>
            <a:r>
              <a:rPr lang="en-US" dirty="0" smtClean="0"/>
              <a:t>Practical application of nutritional sciences to persons and groups of persons in various states of health and disease</a:t>
            </a:r>
          </a:p>
        </p:txBody>
      </p:sp>
    </p:spTree>
    <p:extLst>
      <p:ext uri="{BB962C8B-B14F-4D97-AF65-F5344CB8AC3E}">
        <p14:creationId xmlns:p14="http://schemas.microsoft.com/office/powerpoint/2010/main" val="9208226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Clinical </a:t>
            </a:r>
            <a:r>
              <a:rPr lang="en-US" dirty="0" smtClean="0"/>
              <a:t>nutrition</a:t>
            </a:r>
            <a:endParaRPr lang="en-US" dirty="0"/>
          </a:p>
        </p:txBody>
      </p:sp>
      <p:sp>
        <p:nvSpPr>
          <p:cNvPr id="3" name="Content Placeholder 2"/>
          <p:cNvSpPr>
            <a:spLocks noGrp="1"/>
          </p:cNvSpPr>
          <p:nvPr>
            <p:ph idx="1"/>
          </p:nvPr>
        </p:nvSpPr>
        <p:spPr/>
        <p:txBody>
          <a:bodyPr>
            <a:normAutofit lnSpcReduction="10000"/>
          </a:bodyPr>
          <a:lstStyle/>
          <a:p>
            <a:r>
              <a:rPr lang="en-US" dirty="0" smtClean="0"/>
              <a:t>Common </a:t>
            </a:r>
            <a:r>
              <a:rPr lang="en-US" dirty="0"/>
              <a:t>nutritional disorders (causes/predisposing factors, clinical features, management and prevention)</a:t>
            </a:r>
          </a:p>
          <a:p>
            <a:pPr lvl="1"/>
            <a:r>
              <a:rPr lang="en-US" dirty="0"/>
              <a:t>PEM</a:t>
            </a:r>
          </a:p>
          <a:p>
            <a:pPr lvl="1"/>
            <a:r>
              <a:rPr lang="en-US" dirty="0"/>
              <a:t>Marasmus</a:t>
            </a:r>
          </a:p>
          <a:p>
            <a:pPr lvl="1"/>
            <a:r>
              <a:rPr lang="en-US" dirty="0"/>
              <a:t>Iron deficiency</a:t>
            </a:r>
          </a:p>
          <a:p>
            <a:pPr lvl="1"/>
            <a:r>
              <a:rPr lang="en-US" dirty="0"/>
              <a:t>Vitamin deficiencies</a:t>
            </a:r>
          </a:p>
          <a:p>
            <a:pPr lvl="1"/>
            <a:r>
              <a:rPr lang="en-US" dirty="0"/>
              <a:t>Obesity</a:t>
            </a:r>
          </a:p>
          <a:p>
            <a:r>
              <a:rPr lang="en-US" dirty="0"/>
              <a:t>Levels of malnutrition and its management</a:t>
            </a:r>
          </a:p>
          <a:p>
            <a:r>
              <a:rPr lang="en-US" dirty="0"/>
              <a:t>Therapeutic diet (food modification according to conditions</a:t>
            </a:r>
            <a:r>
              <a:rPr lang="en-US" dirty="0" smtClean="0"/>
              <a:t>)</a:t>
            </a:r>
            <a:endParaRPr lang="en-US" dirty="0"/>
          </a:p>
        </p:txBody>
      </p:sp>
    </p:spTree>
    <p:extLst>
      <p:ext uri="{BB962C8B-B14F-4D97-AF65-F5344CB8AC3E}">
        <p14:creationId xmlns:p14="http://schemas.microsoft.com/office/powerpoint/2010/main" val="9100053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Subjective global assessment</a:t>
            </a:r>
            <a:endParaRPr lang="en-US" dirty="0"/>
          </a:p>
        </p:txBody>
      </p:sp>
      <p:sp>
        <p:nvSpPr>
          <p:cNvPr id="3" name="Content Placeholder 2"/>
          <p:cNvSpPr>
            <a:spLocks noGrp="1"/>
          </p:cNvSpPr>
          <p:nvPr>
            <p:ph idx="1"/>
          </p:nvPr>
        </p:nvSpPr>
        <p:spPr/>
        <p:txBody>
          <a:bodyPr/>
          <a:lstStyle/>
          <a:p>
            <a:r>
              <a:rPr lang="en-US" dirty="0" smtClean="0"/>
              <a:t>Weight change that is unintentional</a:t>
            </a:r>
          </a:p>
          <a:p>
            <a:r>
              <a:rPr lang="en-US" dirty="0" smtClean="0"/>
              <a:t>Change in dietary intake in type and amount</a:t>
            </a:r>
          </a:p>
          <a:p>
            <a:r>
              <a:rPr lang="en-US" dirty="0" smtClean="0"/>
              <a:t>Gastrointestinal symptoms lasting more than two weeks (nausea, vomiting, anorexia, diarrhea)</a:t>
            </a:r>
          </a:p>
          <a:p>
            <a:r>
              <a:rPr lang="en-US" dirty="0" smtClean="0"/>
              <a:t>Change in functional capacity e.g. bedridden</a:t>
            </a:r>
          </a:p>
          <a:p>
            <a:r>
              <a:rPr lang="en-US" dirty="0" smtClean="0"/>
              <a:t>Disease and its relation to nutritional requirements</a:t>
            </a:r>
          </a:p>
          <a:p>
            <a:r>
              <a:rPr lang="en-US" dirty="0" smtClean="0"/>
              <a:t>Physical signs and severity of findings e.g</a:t>
            </a:r>
            <a:r>
              <a:rPr lang="en-US" smtClean="0"/>
              <a:t>. edema</a:t>
            </a:r>
            <a:r>
              <a:rPr lang="en-US" dirty="0" smtClean="0"/>
              <a:t>, muscle wasting</a:t>
            </a:r>
            <a:endParaRPr lang="en-US" dirty="0"/>
          </a:p>
        </p:txBody>
      </p:sp>
    </p:spTree>
    <p:extLst>
      <p:ext uri="{BB962C8B-B14F-4D97-AF65-F5344CB8AC3E}">
        <p14:creationId xmlns:p14="http://schemas.microsoft.com/office/powerpoint/2010/main" val="2641059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a:t>
            </a:r>
            <a:endParaRPr lang="en-US" dirty="0"/>
          </a:p>
        </p:txBody>
      </p:sp>
      <p:sp>
        <p:nvSpPr>
          <p:cNvPr id="3" name="Content Placeholder 2"/>
          <p:cNvSpPr>
            <a:spLocks noGrp="1"/>
          </p:cNvSpPr>
          <p:nvPr>
            <p:ph idx="1"/>
          </p:nvPr>
        </p:nvSpPr>
        <p:spPr/>
        <p:txBody>
          <a:bodyPr>
            <a:normAutofit/>
          </a:bodyPr>
          <a:lstStyle/>
          <a:p>
            <a:r>
              <a:rPr lang="en-US" dirty="0"/>
              <a:t>Ingestion</a:t>
            </a:r>
          </a:p>
          <a:p>
            <a:r>
              <a:rPr lang="en-US" dirty="0"/>
              <a:t>Digestion </a:t>
            </a:r>
          </a:p>
          <a:p>
            <a:r>
              <a:rPr lang="en-US" dirty="0"/>
              <a:t>Absorption</a:t>
            </a:r>
          </a:p>
          <a:p>
            <a:r>
              <a:rPr lang="en-US" dirty="0"/>
              <a:t>Transportation </a:t>
            </a:r>
          </a:p>
          <a:p>
            <a:r>
              <a:rPr lang="en-US" dirty="0"/>
              <a:t>Storage </a:t>
            </a:r>
          </a:p>
          <a:p>
            <a:r>
              <a:rPr lang="en-US" dirty="0"/>
              <a:t>Metabolism</a:t>
            </a:r>
          </a:p>
          <a:p>
            <a:r>
              <a:rPr lang="en-US" dirty="0"/>
              <a:t>Elimination </a:t>
            </a:r>
          </a:p>
        </p:txBody>
      </p:sp>
    </p:spTree>
    <p:extLst>
      <p:ext uri="{BB962C8B-B14F-4D97-AF65-F5344CB8AC3E}">
        <p14:creationId xmlns:p14="http://schemas.microsoft.com/office/powerpoint/2010/main" val="35315348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742950" indent="-742950">
              <a:buFont typeface="+mj-lt"/>
              <a:buAutoNum type="arabicPeriod"/>
            </a:pPr>
            <a:r>
              <a:rPr lang="en-US" dirty="0" smtClean="0"/>
              <a:t>Carbohydrates</a:t>
            </a:r>
            <a:endParaRPr lang="en-US" dirty="0"/>
          </a:p>
        </p:txBody>
      </p:sp>
      <p:sp>
        <p:nvSpPr>
          <p:cNvPr id="4" name="Content Placeholder 3"/>
          <p:cNvSpPr>
            <a:spLocks noGrp="1"/>
          </p:cNvSpPr>
          <p:nvPr>
            <p:ph sz="half" idx="1"/>
          </p:nvPr>
        </p:nvSpPr>
        <p:spPr/>
        <p:txBody>
          <a:bodyPr>
            <a:normAutofit fontScale="92500" lnSpcReduction="10000"/>
          </a:bodyPr>
          <a:lstStyle/>
          <a:p>
            <a:r>
              <a:rPr lang="en-US" dirty="0" smtClean="0"/>
              <a:t>Carbohydrates</a:t>
            </a:r>
          </a:p>
          <a:p>
            <a:pPr lvl="1"/>
            <a:r>
              <a:rPr lang="en-US" dirty="0" smtClean="0"/>
              <a:t>Monosaccharide</a:t>
            </a:r>
          </a:p>
          <a:p>
            <a:pPr lvl="1"/>
            <a:r>
              <a:rPr lang="en-US" dirty="0" smtClean="0"/>
              <a:t>Disaccharide </a:t>
            </a:r>
          </a:p>
          <a:p>
            <a:pPr lvl="1"/>
            <a:r>
              <a:rPr lang="en-US" dirty="0" smtClean="0"/>
              <a:t>Complex carbohydrates</a:t>
            </a:r>
          </a:p>
          <a:p>
            <a:pPr lvl="2"/>
            <a:r>
              <a:rPr lang="en-US" dirty="0" smtClean="0"/>
              <a:t>Includes starch, glycogen and fiber</a:t>
            </a:r>
          </a:p>
          <a:p>
            <a:pPr lvl="1"/>
            <a:r>
              <a:rPr lang="en-US" dirty="0" smtClean="0"/>
              <a:t>Sources</a:t>
            </a:r>
          </a:p>
          <a:p>
            <a:pPr lvl="2"/>
            <a:r>
              <a:rPr lang="en-US" dirty="0" smtClean="0"/>
              <a:t>Fruits, vegetables, honey, corn syrup, corn starch</a:t>
            </a:r>
          </a:p>
          <a:p>
            <a:pPr lvl="2"/>
            <a:r>
              <a:rPr lang="en-US" dirty="0" smtClean="0"/>
              <a:t>Sugar, milk (glucose and </a:t>
            </a:r>
            <a:r>
              <a:rPr lang="en-US" dirty="0" err="1" smtClean="0"/>
              <a:t>galactose</a:t>
            </a:r>
            <a:r>
              <a:rPr lang="en-US" dirty="0" smtClean="0"/>
              <a:t>)</a:t>
            </a:r>
          </a:p>
          <a:p>
            <a:pPr lvl="2"/>
            <a:r>
              <a:rPr lang="en-US" dirty="0" smtClean="0"/>
              <a:t>Seeds, roots, stems, tubers</a:t>
            </a:r>
          </a:p>
          <a:p>
            <a:pPr lvl="2"/>
            <a:r>
              <a:rPr lang="en-US" dirty="0" smtClean="0"/>
              <a:t>Grains, cereals</a:t>
            </a:r>
            <a:endParaRPr lang="en-US" dirty="0"/>
          </a:p>
        </p:txBody>
      </p:sp>
      <p:sp>
        <p:nvSpPr>
          <p:cNvPr id="5" name="Content Placeholder 4"/>
          <p:cNvSpPr>
            <a:spLocks noGrp="1"/>
          </p:cNvSpPr>
          <p:nvPr>
            <p:ph sz="half" idx="2"/>
          </p:nvPr>
        </p:nvSpPr>
        <p:spPr/>
        <p:txBody>
          <a:bodyPr>
            <a:normAutofit fontScale="92500" lnSpcReduction="10000"/>
          </a:bodyPr>
          <a:lstStyle/>
          <a:p>
            <a:r>
              <a:rPr lang="en-US" dirty="0" smtClean="0"/>
              <a:t>Functions</a:t>
            </a:r>
          </a:p>
          <a:p>
            <a:pPr lvl="1"/>
            <a:r>
              <a:rPr lang="en-US" dirty="0" smtClean="0"/>
              <a:t>Provision of energy to cells</a:t>
            </a:r>
          </a:p>
          <a:p>
            <a:pPr lvl="1"/>
            <a:r>
              <a:rPr lang="en-US" dirty="0" smtClean="0"/>
              <a:t>Spare protein and prevent ketosis</a:t>
            </a:r>
          </a:p>
          <a:p>
            <a:pPr lvl="1"/>
            <a:r>
              <a:rPr lang="en-US" dirty="0" smtClean="0"/>
              <a:t>Make other compounds e.g. glycogen or converted into fats and stored </a:t>
            </a:r>
            <a:endParaRPr lang="en-US" dirty="0"/>
          </a:p>
        </p:txBody>
      </p:sp>
    </p:spTree>
    <p:extLst>
      <p:ext uri="{BB962C8B-B14F-4D97-AF65-F5344CB8AC3E}">
        <p14:creationId xmlns:p14="http://schemas.microsoft.com/office/powerpoint/2010/main" val="42031028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742950" indent="-742950">
              <a:buFont typeface="+mj-lt"/>
              <a:buAutoNum type="arabicPeriod" startAt="2"/>
            </a:pPr>
            <a:r>
              <a:rPr lang="en-US" dirty="0" smtClean="0"/>
              <a:t>Proteins</a:t>
            </a:r>
            <a:endParaRPr lang="en-US" dirty="0"/>
          </a:p>
        </p:txBody>
      </p:sp>
      <p:sp>
        <p:nvSpPr>
          <p:cNvPr id="3" name="Content Placeholder 2"/>
          <p:cNvSpPr>
            <a:spLocks noGrp="1"/>
          </p:cNvSpPr>
          <p:nvPr>
            <p:ph sz="half" idx="1"/>
          </p:nvPr>
        </p:nvSpPr>
        <p:spPr/>
        <p:txBody>
          <a:bodyPr/>
          <a:lstStyle/>
          <a:p>
            <a:r>
              <a:rPr lang="en-US" dirty="0" smtClean="0"/>
              <a:t>Are made up of amino acids</a:t>
            </a:r>
          </a:p>
          <a:p>
            <a:r>
              <a:rPr lang="en-US" dirty="0" smtClean="0"/>
              <a:t>There are 20 common amino acids 9 of which are essential (must be consumed from food and can not be made by the body)</a:t>
            </a:r>
            <a:endParaRPr lang="en-US" dirty="0"/>
          </a:p>
        </p:txBody>
      </p:sp>
      <p:sp>
        <p:nvSpPr>
          <p:cNvPr id="4" name="Content Placeholder 3"/>
          <p:cNvSpPr>
            <a:spLocks noGrp="1"/>
          </p:cNvSpPr>
          <p:nvPr>
            <p:ph sz="half" idx="2"/>
          </p:nvPr>
        </p:nvSpPr>
        <p:spPr/>
        <p:txBody>
          <a:bodyPr/>
          <a:lstStyle/>
          <a:p>
            <a:r>
              <a:rPr lang="en-US" dirty="0" smtClean="0"/>
              <a:t>Complete proteins</a:t>
            </a:r>
          </a:p>
          <a:p>
            <a:pPr lvl="1"/>
            <a:r>
              <a:rPr lang="en-US" dirty="0" smtClean="0"/>
              <a:t>Animal and soy protein</a:t>
            </a:r>
          </a:p>
          <a:p>
            <a:r>
              <a:rPr lang="en-US" dirty="0" smtClean="0"/>
              <a:t>Incomplete proteins</a:t>
            </a:r>
          </a:p>
          <a:p>
            <a:pPr lvl="1"/>
            <a:r>
              <a:rPr lang="en-US" dirty="0" smtClean="0"/>
              <a:t>Plant proteins</a:t>
            </a:r>
          </a:p>
          <a:p>
            <a:r>
              <a:rPr lang="en-US" dirty="0" smtClean="0"/>
              <a:t>Complementary proteins</a:t>
            </a:r>
          </a:p>
          <a:p>
            <a:pPr>
              <a:buNone/>
            </a:pPr>
            <a:r>
              <a:rPr lang="en-US" i="1" dirty="0" smtClean="0">
                <a:hlinkClick r:id="rId3" action="ppaction://hlinksldjump" tooltip="Body structure and frame work, Enzymes, body secretions, fluid and electrolyte balance, acid base balance, transport molecules, amino acids in opsin and thrombin, fuelling the body when neccessary"/>
              </a:rPr>
              <a:t>Outline five functions of proteins in the body</a:t>
            </a:r>
            <a:endParaRPr lang="en-US" i="1" dirty="0"/>
          </a:p>
        </p:txBody>
      </p:sp>
    </p:spTree>
    <p:extLst>
      <p:ext uri="{BB962C8B-B14F-4D97-AF65-F5344CB8AC3E}">
        <p14:creationId xmlns:p14="http://schemas.microsoft.com/office/powerpoint/2010/main" val="13471658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742950" indent="-742950">
              <a:buFont typeface="+mj-lt"/>
              <a:buAutoNum type="arabicPeriod" startAt="3"/>
            </a:pPr>
            <a:r>
              <a:rPr lang="en-US" dirty="0" smtClean="0"/>
              <a:t>Lipids/Fats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4543372"/>
              </p:ext>
            </p:extLst>
          </p:nvPr>
        </p:nvGraphicFramePr>
        <p:xfrm>
          <a:off x="272717" y="1981200"/>
          <a:ext cx="10974070" cy="4706983"/>
        </p:xfrm>
        <a:graphic>
          <a:graphicData uri="http://schemas.openxmlformats.org/drawingml/2006/table">
            <a:tbl>
              <a:tblPr firstRow="1" bandRow="1">
                <a:tableStyleId>{5C22544A-7EE6-4342-B048-85BDC9FD1C3A}</a:tableStyleId>
              </a:tblPr>
              <a:tblGrid>
                <a:gridCol w="2130456">
                  <a:extLst>
                    <a:ext uri="{9D8B030D-6E8A-4147-A177-3AD203B41FA5}">
                      <a16:colId xmlns:a16="http://schemas.microsoft.com/office/drawing/2014/main" val="20000"/>
                    </a:ext>
                  </a:extLst>
                </a:gridCol>
                <a:gridCol w="1810886">
                  <a:extLst>
                    <a:ext uri="{9D8B030D-6E8A-4147-A177-3AD203B41FA5}">
                      <a16:colId xmlns:a16="http://schemas.microsoft.com/office/drawing/2014/main" val="20001"/>
                    </a:ext>
                  </a:extLst>
                </a:gridCol>
                <a:gridCol w="3621772">
                  <a:extLst>
                    <a:ext uri="{9D8B030D-6E8A-4147-A177-3AD203B41FA5}">
                      <a16:colId xmlns:a16="http://schemas.microsoft.com/office/drawing/2014/main" val="20002"/>
                    </a:ext>
                  </a:extLst>
                </a:gridCol>
                <a:gridCol w="3410956">
                  <a:extLst>
                    <a:ext uri="{9D8B030D-6E8A-4147-A177-3AD203B41FA5}">
                      <a16:colId xmlns:a16="http://schemas.microsoft.com/office/drawing/2014/main" val="20003"/>
                    </a:ext>
                  </a:extLst>
                </a:gridCol>
              </a:tblGrid>
              <a:tr h="506410">
                <a:tc>
                  <a:txBody>
                    <a:bodyPr/>
                    <a:lstStyle/>
                    <a:p>
                      <a:r>
                        <a:rPr lang="en-US" dirty="0" smtClean="0"/>
                        <a:t>Fats</a:t>
                      </a:r>
                      <a:endParaRPr lang="en-US" dirty="0"/>
                    </a:p>
                  </a:txBody>
                  <a:tcPr marL="127827" marR="127827"/>
                </a:tc>
                <a:tc>
                  <a:txBody>
                    <a:bodyPr/>
                    <a:lstStyle/>
                    <a:p>
                      <a:r>
                        <a:rPr lang="en-US" dirty="0" smtClean="0"/>
                        <a:t>Types</a:t>
                      </a:r>
                      <a:endParaRPr lang="en-US" dirty="0"/>
                    </a:p>
                  </a:txBody>
                  <a:tcPr marL="127827" marR="127827"/>
                </a:tc>
                <a:tc>
                  <a:txBody>
                    <a:bodyPr/>
                    <a:lstStyle/>
                    <a:p>
                      <a:r>
                        <a:rPr lang="en-US" dirty="0" smtClean="0"/>
                        <a:t>Source</a:t>
                      </a:r>
                      <a:endParaRPr lang="en-US" dirty="0"/>
                    </a:p>
                  </a:txBody>
                  <a:tcPr marL="127827" marR="127827"/>
                </a:tc>
                <a:tc>
                  <a:txBody>
                    <a:bodyPr/>
                    <a:lstStyle/>
                    <a:p>
                      <a:r>
                        <a:rPr lang="en-US" dirty="0" smtClean="0"/>
                        <a:t>Importance</a:t>
                      </a:r>
                      <a:endParaRPr lang="en-US" dirty="0"/>
                    </a:p>
                  </a:txBody>
                  <a:tcPr marL="127827" marR="127827"/>
                </a:tc>
                <a:extLst>
                  <a:ext uri="{0D108BD9-81ED-4DB2-BD59-A6C34878D82A}">
                    <a16:rowId xmlns:a16="http://schemas.microsoft.com/office/drawing/2014/main" val="10000"/>
                  </a:ext>
                </a:extLst>
              </a:tr>
              <a:tr h="874078">
                <a:tc>
                  <a:txBody>
                    <a:bodyPr/>
                    <a:lstStyle/>
                    <a:p>
                      <a:r>
                        <a:rPr lang="en-US" dirty="0" smtClean="0"/>
                        <a:t>Triglycerides</a:t>
                      </a:r>
                      <a:endParaRPr lang="en-US" dirty="0"/>
                    </a:p>
                  </a:txBody>
                  <a:tcPr marL="127827" marR="127827"/>
                </a:tc>
                <a:tc>
                  <a:txBody>
                    <a:bodyPr/>
                    <a:lstStyle/>
                    <a:p>
                      <a:r>
                        <a:rPr lang="en-US" dirty="0" smtClean="0"/>
                        <a:t>Unsaturated fats</a:t>
                      </a:r>
                      <a:endParaRPr lang="en-US" dirty="0"/>
                    </a:p>
                  </a:txBody>
                  <a:tcPr marL="127827" marR="127827"/>
                </a:tc>
                <a:tc>
                  <a:txBody>
                    <a:bodyPr/>
                    <a:lstStyle/>
                    <a:p>
                      <a:r>
                        <a:rPr lang="en-US" dirty="0" smtClean="0"/>
                        <a:t>Seeds, sunflower, corn, soy bean, fish oils</a:t>
                      </a:r>
                      <a:endParaRPr lang="en-US" dirty="0"/>
                    </a:p>
                  </a:txBody>
                  <a:tcPr marL="127827" marR="127827"/>
                </a:tc>
                <a:tc>
                  <a:txBody>
                    <a:bodyPr/>
                    <a:lstStyle/>
                    <a:p>
                      <a:r>
                        <a:rPr lang="en-US" dirty="0" smtClean="0"/>
                        <a:t>Health skin, inflammation process, lower LDL</a:t>
                      </a:r>
                      <a:endParaRPr lang="en-US" dirty="0"/>
                    </a:p>
                  </a:txBody>
                  <a:tcPr marL="127827" marR="127827"/>
                </a:tc>
                <a:extLst>
                  <a:ext uri="{0D108BD9-81ED-4DB2-BD59-A6C34878D82A}">
                    <a16:rowId xmlns:a16="http://schemas.microsoft.com/office/drawing/2014/main" val="10001"/>
                  </a:ext>
                </a:extLst>
              </a:tr>
              <a:tr h="874078">
                <a:tc>
                  <a:txBody>
                    <a:bodyPr/>
                    <a:lstStyle/>
                    <a:p>
                      <a:endParaRPr lang="en-US"/>
                    </a:p>
                  </a:txBody>
                  <a:tcPr marL="127827" marR="127827"/>
                </a:tc>
                <a:tc>
                  <a:txBody>
                    <a:bodyPr/>
                    <a:lstStyle/>
                    <a:p>
                      <a:r>
                        <a:rPr lang="en-US" dirty="0" smtClean="0"/>
                        <a:t>Saturated fats</a:t>
                      </a:r>
                      <a:endParaRPr lang="en-US" dirty="0"/>
                    </a:p>
                  </a:txBody>
                  <a:tcPr marL="127827" marR="127827"/>
                </a:tc>
                <a:tc>
                  <a:txBody>
                    <a:bodyPr/>
                    <a:lstStyle/>
                    <a:p>
                      <a:r>
                        <a:rPr lang="en-US" dirty="0" smtClean="0"/>
                        <a:t>Animal products, coconut</a:t>
                      </a:r>
                      <a:endParaRPr lang="en-US" dirty="0"/>
                    </a:p>
                  </a:txBody>
                  <a:tcPr marL="127827" marR="127827"/>
                </a:tc>
                <a:tc>
                  <a:txBody>
                    <a:bodyPr/>
                    <a:lstStyle/>
                    <a:p>
                      <a:r>
                        <a:rPr lang="en-US" dirty="0" smtClean="0"/>
                        <a:t>Raise</a:t>
                      </a:r>
                      <a:r>
                        <a:rPr lang="en-US" baseline="0" dirty="0" smtClean="0"/>
                        <a:t> LDL cholesterol levels</a:t>
                      </a:r>
                      <a:endParaRPr lang="en-US" dirty="0"/>
                    </a:p>
                  </a:txBody>
                  <a:tcPr marL="127827" marR="127827"/>
                </a:tc>
                <a:extLst>
                  <a:ext uri="{0D108BD9-81ED-4DB2-BD59-A6C34878D82A}">
                    <a16:rowId xmlns:a16="http://schemas.microsoft.com/office/drawing/2014/main" val="10002"/>
                  </a:ext>
                </a:extLst>
              </a:tr>
              <a:tr h="874078">
                <a:tc>
                  <a:txBody>
                    <a:bodyPr/>
                    <a:lstStyle/>
                    <a:p>
                      <a:endParaRPr lang="en-US"/>
                    </a:p>
                  </a:txBody>
                  <a:tcPr marL="127827" marR="127827"/>
                </a:tc>
                <a:tc>
                  <a:txBody>
                    <a:bodyPr/>
                    <a:lstStyle/>
                    <a:p>
                      <a:r>
                        <a:rPr lang="en-US" dirty="0" smtClean="0"/>
                        <a:t>Trans fats</a:t>
                      </a:r>
                      <a:endParaRPr lang="en-US" dirty="0"/>
                    </a:p>
                  </a:txBody>
                  <a:tcPr marL="127827" marR="127827"/>
                </a:tc>
                <a:tc>
                  <a:txBody>
                    <a:bodyPr/>
                    <a:lstStyle/>
                    <a:p>
                      <a:r>
                        <a:rPr lang="en-US" dirty="0" smtClean="0"/>
                        <a:t>Margarine, hydrogenated vegetable oils</a:t>
                      </a:r>
                      <a:endParaRPr lang="en-US" dirty="0"/>
                    </a:p>
                  </a:txBody>
                  <a:tcPr marL="127827" marR="127827"/>
                </a:tc>
                <a:tc>
                  <a:txBody>
                    <a:bodyPr/>
                    <a:lstStyle/>
                    <a:p>
                      <a:endParaRPr lang="en-US" dirty="0"/>
                    </a:p>
                  </a:txBody>
                  <a:tcPr marL="127827" marR="127827"/>
                </a:tc>
                <a:extLst>
                  <a:ext uri="{0D108BD9-81ED-4DB2-BD59-A6C34878D82A}">
                    <a16:rowId xmlns:a16="http://schemas.microsoft.com/office/drawing/2014/main" val="10003"/>
                  </a:ext>
                </a:extLst>
              </a:tr>
              <a:tr h="874078">
                <a:tc>
                  <a:txBody>
                    <a:bodyPr/>
                    <a:lstStyle/>
                    <a:p>
                      <a:r>
                        <a:rPr lang="en-US" dirty="0" smtClean="0"/>
                        <a:t>Phospholipids</a:t>
                      </a:r>
                      <a:endParaRPr lang="en-US" dirty="0"/>
                    </a:p>
                  </a:txBody>
                  <a:tcPr marL="127827" marR="127827"/>
                </a:tc>
                <a:tc>
                  <a:txBody>
                    <a:bodyPr/>
                    <a:lstStyle/>
                    <a:p>
                      <a:endParaRPr lang="en-US" dirty="0"/>
                    </a:p>
                  </a:txBody>
                  <a:tcPr marL="127827" marR="127827"/>
                </a:tc>
                <a:tc>
                  <a:txBody>
                    <a:bodyPr/>
                    <a:lstStyle/>
                    <a:p>
                      <a:endParaRPr lang="en-US" dirty="0"/>
                    </a:p>
                  </a:txBody>
                  <a:tcPr marL="127827" marR="127827"/>
                </a:tc>
                <a:tc>
                  <a:txBody>
                    <a:bodyPr/>
                    <a:lstStyle/>
                    <a:p>
                      <a:r>
                        <a:rPr lang="en-US" dirty="0" smtClean="0"/>
                        <a:t>Emulsifiers,</a:t>
                      </a:r>
                      <a:r>
                        <a:rPr lang="en-US" baseline="0" dirty="0" smtClean="0"/>
                        <a:t> components of cell membranes</a:t>
                      </a:r>
                      <a:endParaRPr lang="en-US" dirty="0"/>
                    </a:p>
                  </a:txBody>
                  <a:tcPr marL="127827" marR="127827"/>
                </a:tc>
                <a:extLst>
                  <a:ext uri="{0D108BD9-81ED-4DB2-BD59-A6C34878D82A}">
                    <a16:rowId xmlns:a16="http://schemas.microsoft.com/office/drawing/2014/main" val="10004"/>
                  </a:ext>
                </a:extLst>
              </a:tr>
              <a:tr h="704261">
                <a:tc>
                  <a:txBody>
                    <a:bodyPr/>
                    <a:lstStyle/>
                    <a:p>
                      <a:r>
                        <a:rPr lang="en-US" dirty="0" smtClean="0"/>
                        <a:t>Cholesterol</a:t>
                      </a:r>
                    </a:p>
                    <a:p>
                      <a:r>
                        <a:rPr lang="en-US" dirty="0" smtClean="0"/>
                        <a:t>HDL</a:t>
                      </a:r>
                      <a:endParaRPr lang="en-US" dirty="0"/>
                    </a:p>
                  </a:txBody>
                  <a:tcPr marL="127827" marR="127827"/>
                </a:tc>
                <a:tc>
                  <a:txBody>
                    <a:bodyPr/>
                    <a:lstStyle/>
                    <a:p>
                      <a:endParaRPr lang="en-US" dirty="0"/>
                    </a:p>
                  </a:txBody>
                  <a:tcPr marL="127827" marR="127827"/>
                </a:tc>
                <a:tc>
                  <a:txBody>
                    <a:bodyPr/>
                    <a:lstStyle/>
                    <a:p>
                      <a:r>
                        <a:rPr lang="en-US" dirty="0" smtClean="0"/>
                        <a:t>Meats and egg</a:t>
                      </a:r>
                      <a:r>
                        <a:rPr lang="en-US" baseline="0" dirty="0" smtClean="0"/>
                        <a:t> yolk</a:t>
                      </a:r>
                      <a:endParaRPr lang="en-US" dirty="0"/>
                    </a:p>
                  </a:txBody>
                  <a:tcPr marL="127827" marR="127827"/>
                </a:tc>
                <a:tc>
                  <a:txBody>
                    <a:bodyPr/>
                    <a:lstStyle/>
                    <a:p>
                      <a:r>
                        <a:rPr lang="en-US" dirty="0" smtClean="0"/>
                        <a:t>Cell</a:t>
                      </a:r>
                      <a:r>
                        <a:rPr lang="en-US" baseline="0" dirty="0" smtClean="0"/>
                        <a:t> membranes, hormones, vit D</a:t>
                      </a:r>
                      <a:endParaRPr lang="en-US" dirty="0"/>
                    </a:p>
                  </a:txBody>
                  <a:tcPr marL="127827" marR="127827"/>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137736091"/>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TM04033917[[fn=Berlin]]</Template>
  <TotalTime>3339</TotalTime>
  <Words>2382</Words>
  <Application>Microsoft Office PowerPoint</Application>
  <PresentationFormat>Widescreen</PresentationFormat>
  <Paragraphs>477</Paragraphs>
  <Slides>51</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51</vt:i4>
      </vt:variant>
    </vt:vector>
  </HeadingPairs>
  <TitlesOfParts>
    <vt:vector size="56" baseType="lpstr">
      <vt:lpstr>Arial</vt:lpstr>
      <vt:lpstr>Calibri</vt:lpstr>
      <vt:lpstr>Maiandra GD</vt:lpstr>
      <vt:lpstr>Trebuchet MS</vt:lpstr>
      <vt:lpstr>Berlin</vt:lpstr>
      <vt:lpstr>Nutrition </vt:lpstr>
      <vt:lpstr>Unit Outcomes</vt:lpstr>
      <vt:lpstr>Course outline/Topics</vt:lpstr>
      <vt:lpstr>Organization </vt:lpstr>
      <vt:lpstr>Introduction</vt:lpstr>
      <vt:lpstr>Process</vt:lpstr>
      <vt:lpstr>Carbohydrates</vt:lpstr>
      <vt:lpstr>Proteins</vt:lpstr>
      <vt:lpstr>Lipids/Fats</vt:lpstr>
      <vt:lpstr>Vitamins</vt:lpstr>
      <vt:lpstr>Vitamins continued (Fat soluble)</vt:lpstr>
      <vt:lpstr>Vitamins cntd (water soluble)</vt:lpstr>
      <vt:lpstr>5. Water</vt:lpstr>
      <vt:lpstr>6. Minerals </vt:lpstr>
      <vt:lpstr>Minerals</vt:lpstr>
      <vt:lpstr>Minerals</vt:lpstr>
      <vt:lpstr>Minerals</vt:lpstr>
      <vt:lpstr>Balanced Diet</vt:lpstr>
      <vt:lpstr>Check point</vt:lpstr>
      <vt:lpstr>Nutrition and life-cycles</vt:lpstr>
      <vt:lpstr>Check point</vt:lpstr>
      <vt:lpstr>Assessment (ABCD)</vt:lpstr>
      <vt:lpstr>Assessment : Anthropometric </vt:lpstr>
      <vt:lpstr>PowerPoint Presentation</vt:lpstr>
      <vt:lpstr>PowerPoint Presentation</vt:lpstr>
      <vt:lpstr>PowerPoint Presentation</vt:lpstr>
      <vt:lpstr>Assessment: Biochemical</vt:lpstr>
      <vt:lpstr>Assessment: Clinical and dietary</vt:lpstr>
      <vt:lpstr>Nutritional disorders</vt:lpstr>
      <vt:lpstr>Malnutrition </vt:lpstr>
      <vt:lpstr>Dietary management</vt:lpstr>
      <vt:lpstr>Dietary management in conditions</vt:lpstr>
      <vt:lpstr>Dietary adjusted</vt:lpstr>
      <vt:lpstr>Factors that affect health and nutrition status</vt:lpstr>
      <vt:lpstr>PowerPoint Presentation</vt:lpstr>
      <vt:lpstr>Nutrition in emergencies</vt:lpstr>
      <vt:lpstr>Relationship between illness and malnutrition</vt:lpstr>
      <vt:lpstr>The Nutrition Care Process</vt:lpstr>
      <vt:lpstr>Issues</vt:lpstr>
      <vt:lpstr>Nursing Dx</vt:lpstr>
      <vt:lpstr>Nursing Dx</vt:lpstr>
      <vt:lpstr>Nursing Dx</vt:lpstr>
      <vt:lpstr>Nursing diagnosis</vt:lpstr>
      <vt:lpstr>Nursing diagnosis</vt:lpstr>
      <vt:lpstr>DOMAIN 2 NURSING Dx</vt:lpstr>
      <vt:lpstr>DOMAIN 3 NURSING Dx</vt:lpstr>
      <vt:lpstr>Basic nutrition </vt:lpstr>
      <vt:lpstr>Food nutrients</vt:lpstr>
      <vt:lpstr>Food nutrients</vt:lpstr>
      <vt:lpstr>Clinical nutrition</vt:lpstr>
      <vt:lpstr>Subjective global assessment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BIOLOGICAL SCIENCES 2</dc:title>
  <dc:creator>ICT</dc:creator>
  <cp:lastModifiedBy>Family</cp:lastModifiedBy>
  <cp:revision>22</cp:revision>
  <dcterms:created xsi:type="dcterms:W3CDTF">2021-05-31T06:37:16Z</dcterms:created>
  <dcterms:modified xsi:type="dcterms:W3CDTF">2021-07-28T06:09:57Z</dcterms:modified>
</cp:coreProperties>
</file>