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9" r:id="rId6"/>
    <p:sldId id="270" r:id="rId7"/>
    <p:sldId id="271" r:id="rId8"/>
    <p:sldId id="272" r:id="rId9"/>
    <p:sldId id="273" r:id="rId10"/>
    <p:sldId id="274" r:id="rId11"/>
    <p:sldId id="260" r:id="rId12"/>
    <p:sldId id="261" r:id="rId13"/>
    <p:sldId id="262" r:id="rId14"/>
    <p:sldId id="263" r:id="rId15"/>
    <p:sldId id="276" r:id="rId16"/>
    <p:sldId id="264" r:id="rId17"/>
    <p:sldId id="266" r:id="rId18"/>
    <p:sldId id="267" r:id="rId19"/>
    <p:sldId id="275" r:id="rId20"/>
    <p:sldId id="26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77" r:id="rId32"/>
    <p:sldId id="278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ＭＳ Ｐゴシック" pitchFamily="4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ＭＳ Ｐゴシック" pitchFamily="4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ＭＳ Ｐゴシック" pitchFamily="4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ＭＳ Ｐゴシック" pitchFamily="4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48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48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48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48" charset="0"/>
        <a:ea typeface="ＭＳ Ｐゴシック" pitchFamily="4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FF"/>
    <a:srgbClr val="CCCCFF"/>
    <a:srgbClr val="9966FF"/>
    <a:srgbClr val="A70101"/>
    <a:srgbClr val="800000"/>
    <a:srgbClr val="000080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2" autoAdjust="0"/>
    <p:restoredTop sz="90929"/>
  </p:normalViewPr>
  <p:slideViewPr>
    <p:cSldViewPr>
      <p:cViewPr varScale="1">
        <p:scale>
          <a:sx n="68" d="100"/>
          <a:sy n="68" d="100"/>
        </p:scale>
        <p:origin x="129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B26A9D-E3A1-4878-BFA2-42485E43FE86}" type="datetime1">
              <a:rPr lang="en-US"/>
              <a:pPr/>
              <a:t>5/22/2021</a:t>
            </a:fld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A01C97-FBA5-4930-97F7-A6AD51AC34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35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pitchFamily="48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pitchFamily="4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pitchFamily="4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pitchFamily="4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87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71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05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46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3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6964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57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712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136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308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75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784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81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79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773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232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335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904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052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120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749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259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385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321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95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56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49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15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2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25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0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DDEA6A5-40FB-4B70-B7DF-975FF9FF3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796E-35C5-4D90-A23F-A1F904A1A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AAD3-3463-466C-AA6C-99F9F5BEB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25D1A-C7DF-40B1-938B-F56CDC2AF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C128B19-F8DE-4312-B561-2EA6E3285A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4C90D86-777D-40DF-9681-B83142BC8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845BBDC-7798-4009-BBEB-44F3AF874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133-3C7C-42C9-BCF5-C1E6239AC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A5F5886-A72B-40C1-9EB8-6E9E0852E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B9CBFAD-E40F-4A2E-B187-A943A5F293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0D7F245-B0C8-4D97-96CC-C4D4D619E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74D55FA-5753-4CFB-A5C8-573AAD6EA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pyramid.gov/downloads/animation/Presentation_English.wmv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4"/>
          <p:cNvSpPr>
            <a:spLocks noChangeArrowheads="1" noChangeShapeType="1" noTextEdit="1"/>
          </p:cNvSpPr>
          <p:nvPr/>
        </p:nvSpPr>
        <p:spPr bwMode="auto">
          <a:xfrm>
            <a:off x="457200" y="1219200"/>
            <a:ext cx="8229600" cy="3276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Comic Sans MS"/>
              </a:rPr>
              <a:t>NUTRITION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1828800" y="4953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 dirty="0">
              <a:latin typeface="Comic Sans MS" pitchFamily="48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48" charset="0"/>
              </a:rPr>
              <a:t>Water</a:t>
            </a:r>
          </a:p>
        </p:txBody>
      </p:sp>
      <p:graphicFrame>
        <p:nvGraphicFramePr>
          <p:cNvPr id="22569" name="Group 41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772400" cy="429768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WHAT IT DOES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EXAMPLES OF 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Vital to every body function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Transports other nutrients to and carries wastes from your cells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Lubricates joints and mucous membranes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Enables swallowing and digestion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Helps maintain normal body temperature through perspiration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Plain Water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Milk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Juice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Fruits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Vegetables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EXTRA NOTES: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Drink at least 8 cups of water every day to maintain health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76200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000" b="1">
              <a:solidFill>
                <a:srgbClr val="008080"/>
              </a:solidFill>
              <a:latin typeface="Comic Sans MS" pitchFamily="48" charset="0"/>
            </a:endParaRPr>
          </a:p>
          <a:p>
            <a:pPr algn="ctr">
              <a:spcBef>
                <a:spcPct val="50000"/>
              </a:spcBef>
              <a:buFont typeface="Wingdings" pitchFamily="48" charset="2"/>
              <a:buChar char="ü"/>
            </a:pPr>
            <a:r>
              <a:rPr lang="en-US" sz="4000" b="1">
                <a:solidFill>
                  <a:srgbClr val="008080"/>
                </a:solidFill>
                <a:latin typeface="Comic Sans MS" pitchFamily="48" charset="0"/>
              </a:rPr>
              <a:t> Proteins</a:t>
            </a:r>
          </a:p>
          <a:p>
            <a:pPr algn="ctr">
              <a:spcBef>
                <a:spcPct val="50000"/>
              </a:spcBef>
              <a:buFont typeface="Wingdings" pitchFamily="48" charset="2"/>
              <a:buChar char="ü"/>
            </a:pPr>
            <a:r>
              <a:rPr lang="en-US" sz="4000" b="1">
                <a:solidFill>
                  <a:srgbClr val="008080"/>
                </a:solidFill>
                <a:latin typeface="Comic Sans MS" pitchFamily="48" charset="0"/>
              </a:rPr>
              <a:t> Carbohydrates</a:t>
            </a:r>
          </a:p>
          <a:p>
            <a:pPr algn="ctr">
              <a:spcBef>
                <a:spcPct val="50000"/>
              </a:spcBef>
              <a:buFont typeface="Wingdings" pitchFamily="48" charset="2"/>
              <a:buChar char="ü"/>
            </a:pPr>
            <a:r>
              <a:rPr lang="en-US" sz="4000" b="1">
                <a:solidFill>
                  <a:srgbClr val="008080"/>
                </a:solidFill>
                <a:latin typeface="Comic Sans MS" pitchFamily="48" charset="0"/>
              </a:rPr>
              <a:t> Fats</a:t>
            </a:r>
            <a:endParaRPr lang="en-US" sz="4000" b="1">
              <a:latin typeface="DJ Finch Stick" pitchFamily="2" charset="0"/>
            </a:endParaRP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408000"/>
                </a:solidFill>
                <a:latin typeface="Comic Sans MS" pitchFamily="48" charset="0"/>
              </a:rPr>
              <a:t>Nutrients That Have Calories: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latin typeface="Comic Sans MS" pitchFamily="48" charset="0"/>
              </a:rPr>
              <a:t>Calories Per Gram: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86800" cy="4572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4000" dirty="0" smtClean="0">
                <a:latin typeface="Comic Sans MS" pitchFamily="48" charset="0"/>
              </a:rPr>
              <a:t>Protein                    1 Gram = 4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Comic Sans MS" pitchFamily="48" charset="0"/>
              </a:rPr>
              <a:t>calories</a:t>
            </a:r>
          </a:p>
          <a:p>
            <a:pPr eaLnBrk="1" hangingPunct="1">
              <a:buFontTx/>
              <a:buNone/>
            </a:pPr>
            <a:endParaRPr lang="en-US" sz="4000" dirty="0" smtClean="0">
              <a:latin typeface="Comic Sans MS" pitchFamily="48" charset="0"/>
            </a:endParaRP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Comic Sans MS" pitchFamily="48" charset="0"/>
              </a:rPr>
              <a:t>Carbohydrates        1 Gram = 4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Comic Sans MS" pitchFamily="48" charset="0"/>
              </a:rPr>
              <a:t>calories</a:t>
            </a:r>
          </a:p>
          <a:p>
            <a:pPr eaLnBrk="1" hangingPunct="1">
              <a:buFontTx/>
              <a:buNone/>
            </a:pPr>
            <a:endParaRPr lang="en-US" sz="4000" dirty="0" smtClean="0">
              <a:latin typeface="Comic Sans MS" pitchFamily="48" charset="0"/>
            </a:endParaRP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Comic Sans MS" pitchFamily="48" charset="0"/>
              </a:rPr>
              <a:t>Fat			            1 Gram = 9 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Comic Sans MS" pitchFamily="48" charset="0"/>
              </a:rPr>
              <a:t>calories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685800" y="914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800000"/>
                </a:solidFill>
                <a:latin typeface="Comic Sans MS" pitchFamily="48" charset="0"/>
              </a:rPr>
              <a:t>Definition of a Calorie: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85800" y="2057400"/>
            <a:ext cx="76962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A70101"/>
                </a:solidFill>
                <a:latin typeface="Comic Sans MS" pitchFamily="48" charset="0"/>
              </a:rPr>
              <a:t>A unit of heat that measures the energy used by the body and the energy that foods supply to body</a:t>
            </a:r>
            <a:endParaRPr lang="en-US" sz="4000">
              <a:latin typeface="DJ Finch Stic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381000" y="228600"/>
            <a:ext cx="8382000" cy="582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4400" b="1">
                <a:latin typeface="Comic Sans MS" pitchFamily="48" charset="0"/>
              </a:rPr>
              <a:t>Variables which affect the need for nutrients: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sz="3200" b="1">
                <a:latin typeface="Comic Sans MS" pitchFamily="48" charset="0"/>
              </a:rPr>
              <a:t> Age </a:t>
            </a:r>
          </a:p>
          <a:p>
            <a:pPr marL="457200" indent="-457200">
              <a:spcBef>
                <a:spcPct val="50000"/>
              </a:spcBef>
            </a:pPr>
            <a:r>
              <a:rPr lang="en-US" sz="3200" b="1">
                <a:latin typeface="Comic Sans MS" pitchFamily="48" charset="0"/>
              </a:rPr>
              <a:t>2. Gender </a:t>
            </a:r>
          </a:p>
          <a:p>
            <a:pPr marL="457200" indent="-457200">
              <a:spcBef>
                <a:spcPct val="50000"/>
              </a:spcBef>
            </a:pPr>
            <a:r>
              <a:rPr lang="en-US" sz="3200" b="1">
                <a:latin typeface="Comic Sans MS" pitchFamily="48" charset="0"/>
              </a:rPr>
              <a:t>3. Activity Level </a:t>
            </a:r>
          </a:p>
          <a:p>
            <a:pPr marL="457200" indent="-457200">
              <a:spcBef>
                <a:spcPct val="50000"/>
              </a:spcBef>
            </a:pPr>
            <a:r>
              <a:rPr lang="en-US" sz="3200" b="1">
                <a:latin typeface="Comic Sans MS" pitchFamily="48" charset="0"/>
              </a:rPr>
              <a:t>4. Climate </a:t>
            </a:r>
          </a:p>
          <a:p>
            <a:pPr marL="457200" indent="-457200">
              <a:spcBef>
                <a:spcPct val="50000"/>
              </a:spcBef>
            </a:pPr>
            <a:r>
              <a:rPr lang="en-US" sz="3200" b="1">
                <a:latin typeface="Comic Sans MS" pitchFamily="48" charset="0"/>
              </a:rPr>
              <a:t>5. Health </a:t>
            </a:r>
          </a:p>
          <a:p>
            <a:pPr marL="457200" indent="-457200">
              <a:spcBef>
                <a:spcPct val="50000"/>
              </a:spcBef>
            </a:pPr>
            <a:r>
              <a:rPr lang="en-US" sz="3200" b="1">
                <a:latin typeface="Comic Sans MS" pitchFamily="48" charset="0"/>
              </a:rPr>
              <a:t>6. State of Nutrition</a:t>
            </a:r>
          </a:p>
        </p:txBody>
      </p:sp>
      <p:pic>
        <p:nvPicPr>
          <p:cNvPr id="9221" name="Picture 5" descr="oldm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1905000"/>
            <a:ext cx="1143000" cy="11430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</p:pic>
      <p:pic>
        <p:nvPicPr>
          <p:cNvPr id="9222" name="Picture 6" descr="famil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16764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exercise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32766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clou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05400" y="46482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sun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29400" y="3276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0" descr="sickperso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91400" y="5257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/>
          <p:cNvSpPr>
            <a:spLocks noChangeArrowheads="1" noChangeShapeType="1" noTextEdit="1"/>
          </p:cNvSpPr>
          <p:nvPr/>
        </p:nvSpPr>
        <p:spPr bwMode="auto">
          <a:xfrm>
            <a:off x="762000" y="685800"/>
            <a:ext cx="7848600" cy="1752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/>
              </a:rPr>
              <a:t>The U.S. Dietary Guidelines: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600200" y="1981200"/>
            <a:ext cx="60198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u="sng" dirty="0">
                <a:latin typeface="Comic Sans MS" pitchFamily="48" charset="0"/>
              </a:rPr>
              <a:t>3 BROAD AREAS</a:t>
            </a:r>
            <a:endParaRPr lang="en-US" sz="3600" dirty="0">
              <a:latin typeface="Comic Sans MS" pitchFamily="48" charset="0"/>
            </a:endParaRPr>
          </a:p>
          <a:p>
            <a:pPr algn="ctr">
              <a:spcBef>
                <a:spcPct val="50000"/>
              </a:spcBef>
            </a:pPr>
            <a:endParaRPr lang="en-US" dirty="0">
              <a:latin typeface="Comic Sans MS" pitchFamily="48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00080"/>
                </a:solidFill>
                <a:latin typeface="Comic Sans MS" pitchFamily="48" charset="0"/>
              </a:rPr>
              <a:t>A: Aim For Fitness</a:t>
            </a:r>
            <a:endParaRPr lang="en-US" sz="3200" dirty="0">
              <a:latin typeface="Comic Sans MS" pitchFamily="48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800000"/>
                </a:solidFill>
                <a:latin typeface="Comic Sans MS" pitchFamily="48" charset="0"/>
              </a:rPr>
              <a:t>B: Build A Healthy Base</a:t>
            </a:r>
            <a:endParaRPr lang="en-US" sz="3200" dirty="0">
              <a:latin typeface="Comic Sans MS" pitchFamily="48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800080"/>
                </a:solidFill>
                <a:latin typeface="Comic Sans MS" pitchFamily="48" charset="0"/>
              </a:rPr>
              <a:t>C: Choose Sensibly</a:t>
            </a:r>
            <a:endParaRPr lang="en-US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371600" y="228600"/>
            <a:ext cx="586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80"/>
                </a:solidFill>
                <a:latin typeface="Comic Sans MS" pitchFamily="48" charset="0"/>
              </a:rPr>
              <a:t>AIM FOR FITNESS</a:t>
            </a:r>
            <a:endParaRPr lang="en-US" sz="3200">
              <a:latin typeface="Comic Sans MS" pitchFamily="48" charset="0"/>
            </a:endParaRPr>
          </a:p>
        </p:txBody>
      </p:sp>
      <p:pic>
        <p:nvPicPr>
          <p:cNvPr id="27652" name="Picture 4" descr="PE0223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066800"/>
            <a:ext cx="2149475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 descr="PE02239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1752600"/>
            <a:ext cx="186531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HH01737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8800" y="4267200"/>
            <a:ext cx="1473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81000" y="2362200"/>
            <a:ext cx="3733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50000"/>
              </a:spcBef>
              <a:buFont typeface="Arial" charset="0"/>
              <a:buNone/>
            </a:pPr>
            <a:r>
              <a:rPr lang="en-US" sz="3200" dirty="0">
                <a:latin typeface="Comic Sans MS" pitchFamily="48" charset="0"/>
              </a:rPr>
              <a:t>1. Aim For A Healthy Weight</a:t>
            </a:r>
          </a:p>
          <a:p>
            <a:pPr marL="457200" indent="-457200">
              <a:spcBef>
                <a:spcPct val="50000"/>
              </a:spcBef>
              <a:buFont typeface="Arial" charset="0"/>
              <a:buNone/>
            </a:pPr>
            <a:endParaRPr lang="en-US" sz="3200" dirty="0">
              <a:latin typeface="Comic Sans MS" pitchFamily="48" charset="0"/>
            </a:endParaRPr>
          </a:p>
          <a:p>
            <a:pPr marL="457200" indent="-457200">
              <a:spcBef>
                <a:spcPct val="50000"/>
              </a:spcBef>
              <a:buFont typeface="Arial" charset="0"/>
              <a:buNone/>
            </a:pPr>
            <a:r>
              <a:rPr lang="en-US" sz="3200" dirty="0">
                <a:latin typeface="Comic Sans MS" pitchFamily="48" charset="0"/>
              </a:rPr>
              <a:t>2. Be Physically Active Each </a:t>
            </a:r>
            <a:r>
              <a:rPr lang="en-US" sz="3200" dirty="0" smtClean="0">
                <a:latin typeface="Comic Sans MS" pitchFamily="48" charset="0"/>
              </a:rPr>
              <a:t>Day (60 min.)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6" descr="FD0103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648200"/>
            <a:ext cx="2895600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 descr="dair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2286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 descr="BD08911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5029200"/>
            <a:ext cx="1752600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 descr="FD00997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0400" y="2057400"/>
            <a:ext cx="176688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7" descr="FD01038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5257800"/>
            <a:ext cx="28194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381000" y="0"/>
            <a:ext cx="6781800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Comic Sans MS" pitchFamily="48" charset="0"/>
              </a:rPr>
              <a:t>BUILD A HEALTHY BASE</a:t>
            </a:r>
            <a:endParaRPr lang="en-US" sz="4000" b="1">
              <a:latin typeface="Comic Sans MS" pitchFamily="48" charset="0"/>
            </a:endParaRPr>
          </a:p>
          <a:p>
            <a:pPr>
              <a:spcBef>
                <a:spcPct val="50000"/>
              </a:spcBef>
            </a:pPr>
            <a:r>
              <a:rPr lang="en-US" sz="3200">
                <a:latin typeface="Comic Sans MS" pitchFamily="48" charset="0"/>
              </a:rPr>
              <a:t>3. Make your food choices carefully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Comic Sans MS" pitchFamily="48" charset="0"/>
              </a:rPr>
              <a:t>4. Choose a variety of grains products, especially whole grains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Comic Sans MS" pitchFamily="48" charset="0"/>
              </a:rPr>
              <a:t>5. Choose a variety of fruits and vegetables daily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Comic Sans MS" pitchFamily="48" charset="0"/>
              </a:rPr>
              <a:t>6. Keep food safe to 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219200" y="228600"/>
            <a:ext cx="541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800080"/>
                </a:solidFill>
                <a:latin typeface="Comic Sans MS" pitchFamily="48" charset="0"/>
              </a:rPr>
              <a:t>CHOOSE SENSIBLY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04800" y="1447800"/>
            <a:ext cx="7620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Comic Sans MS" pitchFamily="48" charset="0"/>
              </a:rPr>
              <a:t>7. Choose a diet that is low in saturated fat and cholesterol and moderate in total fat </a:t>
            </a:r>
          </a:p>
        </p:txBody>
      </p:sp>
      <p:pic>
        <p:nvPicPr>
          <p:cNvPr id="13316" name="Picture 4" descr="j013049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304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752600" y="3352800"/>
            <a:ext cx="662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Comic Sans MS" pitchFamily="48" charset="0"/>
              </a:rPr>
              <a:t>8. Choose beverages and foods to moderate your intake of sugars</a:t>
            </a:r>
          </a:p>
        </p:txBody>
      </p:sp>
      <p:pic>
        <p:nvPicPr>
          <p:cNvPr id="13318" name="Picture 6" descr="FD01976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38600"/>
            <a:ext cx="1798638" cy="188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52400" y="60198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Comic Sans MS" pitchFamily="48" charset="0"/>
              </a:rPr>
              <a:t>9. Choose and prepare food with less salt</a:t>
            </a:r>
          </a:p>
        </p:txBody>
      </p:sp>
      <p:pic>
        <p:nvPicPr>
          <p:cNvPr id="13320" name="Picture 8" descr="j025152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0" y="4419600"/>
            <a:ext cx="12620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>
          <a:xfrm>
            <a:off x="609600" y="5029200"/>
            <a:ext cx="7772400" cy="1371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  <a:latin typeface="Comic Sans MS" pitchFamily="48" charset="0"/>
                <a:hlinkClick r:id="rId3"/>
              </a:rPr>
              <a:t>FOOD GUIDE PYRAMID VIDEO</a:t>
            </a:r>
            <a:endParaRPr lang="en-US" smtClean="0">
              <a:solidFill>
                <a:schemeClr val="accent2"/>
              </a:solidFill>
              <a:latin typeface="Comic Sans MS" pitchFamily="48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524000" y="609600"/>
            <a:ext cx="594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mic Sans MS" pitchFamily="48" charset="0"/>
              </a:rPr>
              <a:t>Building a Healthy Base is Possible By Using the Food Guide Pyramid</a:t>
            </a:r>
            <a:endParaRPr lang="en-US"/>
          </a:p>
        </p:txBody>
      </p:sp>
      <p:pic>
        <p:nvPicPr>
          <p:cNvPr id="31748" name="Picture 4" descr="pyrami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1778000"/>
            <a:ext cx="4038600" cy="3125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Click To Downlo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133600"/>
            <a:ext cx="344487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48" charset="0"/>
              </a:rPr>
              <a:t>What Is Nutrition?</a:t>
            </a:r>
            <a:endParaRPr lang="en-US" sz="5400" b="1" smtClean="0">
              <a:latin typeface="DJ Finch Stick" pitchFamily="2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609600" y="2590800"/>
            <a:ext cx="3581400" cy="2530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Comic Sans MS" pitchFamily="48" charset="0"/>
              </a:rPr>
              <a:t>-The process by which the body takes in and uses food.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 descr="MyPyramid_Anatom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0"/>
            <a:ext cx="8763000" cy="6784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/>
        </p:nvSpPr>
        <p:spPr bwMode="auto">
          <a:xfrm>
            <a:off x="762000" y="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800">
                <a:solidFill>
                  <a:srgbClr val="FF8000"/>
                </a:solidFill>
                <a:latin typeface="Comic Sans MS" pitchFamily="48" charset="0"/>
              </a:rPr>
              <a:t>Grains</a:t>
            </a:r>
            <a:endParaRPr lang="en-US" sz="3300">
              <a:solidFill>
                <a:srgbClr val="E98017"/>
              </a:solidFill>
              <a:latin typeface="Comic Sans MS" pitchFamily="4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/>
        </p:nvSpPr>
        <p:spPr bwMode="auto">
          <a:xfrm>
            <a:off x="838200" y="12954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3100">
                <a:latin typeface="Comic Sans MS" pitchFamily="48" charset="0"/>
              </a:rPr>
              <a:t>- Servings Daily:  3-10 ounces</a:t>
            </a:r>
          </a:p>
          <a:p>
            <a:pPr eaLnBrk="0" hangingPunct="0"/>
            <a:endParaRPr lang="en-US" sz="3100">
              <a:latin typeface="Comic Sans MS" pitchFamily="48" charset="0"/>
            </a:endParaRPr>
          </a:p>
          <a:p>
            <a:pPr eaLnBrk="0" hangingPunct="0"/>
            <a:r>
              <a:rPr lang="en-US" sz="3100">
                <a:latin typeface="Comic Sans MS" pitchFamily="48" charset="0"/>
              </a:rPr>
              <a:t>- Major Nutrient:  Carbohydrates, Fiber</a:t>
            </a:r>
          </a:p>
          <a:p>
            <a:pPr eaLnBrk="0" hangingPunct="0"/>
            <a:r>
              <a:rPr lang="en-US" sz="3100">
                <a:latin typeface="Comic Sans MS" pitchFamily="48" charset="0"/>
              </a:rPr>
              <a:t>Serving:  1 oz = 1 slice bread – 1 cup dry cereal = ½ cup pasta or rice</a:t>
            </a:r>
          </a:p>
          <a:p>
            <a:pPr eaLnBrk="0" hangingPunct="0"/>
            <a:endParaRPr lang="en-US" sz="3100">
              <a:latin typeface="Comic Sans MS" pitchFamily="48" charset="0"/>
            </a:endParaRPr>
          </a:p>
          <a:p>
            <a:pPr eaLnBrk="0" hangingPunct="0"/>
            <a:r>
              <a:rPr lang="en-US" sz="3100">
                <a:latin typeface="Comic Sans MS" pitchFamily="48" charset="0"/>
              </a:rPr>
              <a:t>- Tips:  eat at least 3 oz </a:t>
            </a:r>
          </a:p>
          <a:p>
            <a:pPr eaLnBrk="0" hangingPunct="0"/>
            <a:r>
              <a:rPr lang="en-US" sz="3100">
                <a:latin typeface="Comic Sans MS" pitchFamily="48" charset="0"/>
              </a:rPr>
              <a:t>of whole grains each day</a:t>
            </a:r>
          </a:p>
        </p:txBody>
      </p:sp>
      <p:pic>
        <p:nvPicPr>
          <p:cNvPr id="36868" name="Picture 4" descr="MCj014992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886200"/>
            <a:ext cx="2844800" cy="2163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762000" y="2286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400">
                <a:solidFill>
                  <a:srgbClr val="18822A"/>
                </a:solidFill>
                <a:latin typeface="Comic Sans MS" pitchFamily="48" charset="0"/>
              </a:rPr>
              <a:t>Vegetables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1000" y="16002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Servings Daily:  1-4 cups</a:t>
            </a:r>
            <a:endParaRPr lang="en-US" sz="20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Major Nutrient:  Vitamins, Fiber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Serving:  Eat a variety of colors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Tips:  Eat more dark green and orange vegetables</a:t>
            </a:r>
          </a:p>
        </p:txBody>
      </p:sp>
      <p:pic>
        <p:nvPicPr>
          <p:cNvPr id="37892" name="Picture 4" descr="MCj0296144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81000"/>
            <a:ext cx="2278063" cy="2038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400">
                <a:solidFill>
                  <a:srgbClr val="E42828"/>
                </a:solidFill>
                <a:latin typeface="Comic Sans MS" pitchFamily="48" charset="0"/>
              </a:rPr>
              <a:t>Fruits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609600" y="13716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Servings Daily 1-2 ½ cups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Major Nutrient:  Vitamins, Fiber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Serving:  1 medium/small piece of fruit = 1 cup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Tips:  eat a variety of fruit,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latin typeface="Comic Sans MS" pitchFamily="48" charset="0"/>
              </a:rPr>
              <a:t>	go easy on juices</a:t>
            </a:r>
          </a:p>
        </p:txBody>
      </p:sp>
      <p:pic>
        <p:nvPicPr>
          <p:cNvPr id="38916" name="Picture 4" descr="MCj029576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4343400"/>
            <a:ext cx="2243138" cy="2109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400">
                <a:solidFill>
                  <a:srgbClr val="000080"/>
                </a:solidFill>
                <a:latin typeface="Comic Sans MS" pitchFamily="48" charset="0"/>
              </a:rPr>
              <a:t>Milk</a:t>
            </a:r>
            <a:endParaRPr lang="en-US" sz="4400">
              <a:solidFill>
                <a:schemeClr val="accent2"/>
              </a:solidFill>
              <a:latin typeface="Comic Sans MS" pitchFamily="48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533400" y="12954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>
                <a:latin typeface="Comic Sans MS" pitchFamily="48" charset="0"/>
              </a:rPr>
              <a:t>Servings Daily 2-3 cups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8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>
                <a:latin typeface="Comic Sans MS" pitchFamily="48" charset="0"/>
              </a:rPr>
              <a:t>Major Nutrient:  Minerals, Protein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8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>
                <a:latin typeface="Comic Sans MS" pitchFamily="48" charset="0"/>
              </a:rPr>
              <a:t>Serving 1 ½ oz cheese – 1 cup milk/yogurt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800">
              <a:latin typeface="Comic Sans MS" pitchFamily="4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>
                <a:latin typeface="Comic Sans MS" pitchFamily="48" charset="0"/>
              </a:rPr>
              <a:t>Tips:  go low-fat or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800">
                <a:latin typeface="Comic Sans MS" pitchFamily="48" charset="0"/>
              </a:rPr>
              <a:t>	fat free, if you can’t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800">
                <a:latin typeface="Comic Sans MS" pitchFamily="48" charset="0"/>
              </a:rPr>
              <a:t>	consume milk, choose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800">
                <a:latin typeface="Comic Sans MS" pitchFamily="48" charset="0"/>
              </a:rPr>
              <a:t>	other calcium sources</a:t>
            </a:r>
            <a:endParaRPr lang="en-US" sz="2800"/>
          </a:p>
        </p:txBody>
      </p:sp>
      <p:pic>
        <p:nvPicPr>
          <p:cNvPr id="39940" name="Picture 4" descr="MCFD00653_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191000"/>
            <a:ext cx="3540125" cy="2227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762000" y="2286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400">
                <a:solidFill>
                  <a:srgbClr val="800080"/>
                </a:solidFill>
                <a:latin typeface="Comic Sans MS" pitchFamily="48" charset="0"/>
              </a:rPr>
              <a:t>Meat and Beans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57200" y="10668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Servings Daily:  2-7 ounces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Major Nutrient:  Protein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Serving:  1 oz meat = 1 egg = 1 T peanut butter = ¼ cup cooked beans = ½ oz nuts or seeds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Tips:  choose low fat or lean meats, bake, broil or grill.  Vary protein.</a:t>
            </a:r>
            <a:endParaRPr lang="en-US" sz="3200"/>
          </a:p>
        </p:txBody>
      </p:sp>
      <p:pic>
        <p:nvPicPr>
          <p:cNvPr id="40964" name="Picture 4" descr="MCj023348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1371600"/>
            <a:ext cx="1693863" cy="1392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762000" y="-152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400">
                <a:solidFill>
                  <a:schemeClr val="accent2"/>
                </a:solidFill>
                <a:latin typeface="Comic Sans MS" pitchFamily="48" charset="0"/>
              </a:rPr>
              <a:t>Oils</a:t>
            </a:r>
            <a:endParaRPr lang="en-US" sz="4400">
              <a:solidFill>
                <a:srgbClr val="F3EE1A"/>
              </a:solidFill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85800" y="9906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Servings Daily:  3-11 teaspoons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Major Nutrient:  Fat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Serving:  Watch for it in foods such as nuts, olives, mayonnaise, salad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sz="3200">
                <a:latin typeface="Comic Sans MS" pitchFamily="48" charset="0"/>
              </a:rPr>
              <a:t>	dressing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endParaRPr lang="en-US" sz="3200">
              <a:latin typeface="Comic Sans MS" pitchFamily="4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Tips:  Use canola, olive, peanut, soybean, corn safflower or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sz="3200">
                <a:latin typeface="Comic Sans MS" pitchFamily="48" charset="0"/>
              </a:rPr>
              <a:t>	sunflower oil.</a:t>
            </a:r>
            <a:endParaRPr lang="en-US" sz="3200"/>
          </a:p>
        </p:txBody>
      </p:sp>
      <p:pic>
        <p:nvPicPr>
          <p:cNvPr id="41988" name="Picture 4" descr="MCj0290264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267200"/>
            <a:ext cx="1738313" cy="2154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762000" y="3810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400">
                <a:solidFill>
                  <a:srgbClr val="FF8000"/>
                </a:solidFill>
                <a:latin typeface="Comic Sans MS" pitchFamily="48" charset="0"/>
              </a:rPr>
              <a:t>Fats and Oils	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Fats are solid at room temperature and oils are liquid.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Consume less than 10% of calories from saturated fatty acids and less than 300 mg of cholesterol.  Keep trans fatty acid consumption as low as possible.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48" charset="0"/>
              </a:rPr>
              <a:t>Choose meat and dairy products that are low in fat.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400">
                <a:solidFill>
                  <a:srgbClr val="9966FF"/>
                </a:solidFill>
                <a:latin typeface="Comic Sans MS" pitchFamily="48" charset="0"/>
              </a:rPr>
              <a:t>Sugar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762000" y="1905000"/>
            <a:ext cx="762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>
                <a:latin typeface="Comic Sans MS" pitchFamily="48" charset="0"/>
              </a:rPr>
              <a:t>Keep sugar within the discretionary calorie allowance.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>
                <a:latin typeface="Comic Sans MS" pitchFamily="48" charset="0"/>
              </a:rPr>
              <a:t>Choose water or fat free milk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800">
                <a:latin typeface="Comic Sans MS" pitchFamily="48" charset="0"/>
              </a:rPr>
              <a:t>	to drink.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>
                <a:latin typeface="Comic Sans MS" pitchFamily="48" charset="0"/>
              </a:rPr>
              <a:t>Limit sweet snacks and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800">
                <a:latin typeface="Comic Sans MS" pitchFamily="48" charset="0"/>
              </a:rPr>
              <a:t>	desserts.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>
                <a:latin typeface="Comic Sans MS" pitchFamily="48" charset="0"/>
              </a:rPr>
              <a:t>Select unsweetened cereals.</a:t>
            </a:r>
            <a:endParaRPr lang="en-US" sz="2800"/>
          </a:p>
        </p:txBody>
      </p:sp>
      <p:pic>
        <p:nvPicPr>
          <p:cNvPr id="44036" name="Picture 4" descr="MCj023225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743200"/>
            <a:ext cx="1893888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400">
                <a:solidFill>
                  <a:srgbClr val="008080"/>
                </a:solidFill>
                <a:latin typeface="Comic Sans MS" pitchFamily="48" charset="0"/>
              </a:rPr>
              <a:t>Discretionary Calorie Allowance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>
                <a:latin typeface="Comic Sans MS" pitchFamily="48" charset="0"/>
              </a:rPr>
              <a:t>The calories remaining after accounting for the calories needed for all the food groups. These can be used up with poor food choices in the pyramid or saved for a real treat!</a:t>
            </a:r>
            <a:endParaRPr lang="en-US" sz="2800"/>
          </a:p>
        </p:txBody>
      </p:sp>
      <p:pic>
        <p:nvPicPr>
          <p:cNvPr id="45060" name="Picture 4" descr="MCj023811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3657600"/>
            <a:ext cx="2654300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1"/>
          <p:cNvSpPr txBox="1">
            <a:spLocks noChangeArrowheads="1"/>
          </p:cNvSpPr>
          <p:nvPr/>
        </p:nvSpPr>
        <p:spPr bwMode="auto">
          <a:xfrm>
            <a:off x="533400" y="1828800"/>
            <a:ext cx="8077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800">
                <a:latin typeface="Comic Sans MS" pitchFamily="48" charset="0"/>
              </a:rPr>
              <a:t>A nutrient is a chemical substance in food that helps maintain the body. </a:t>
            </a:r>
          </a:p>
          <a:p>
            <a:endParaRPr lang="en-US" sz="2800">
              <a:latin typeface="Comic Sans MS" pitchFamily="4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Comic Sans MS" pitchFamily="48" charset="0"/>
              </a:rPr>
              <a:t>Some provide energy.  </a:t>
            </a:r>
          </a:p>
          <a:p>
            <a:endParaRPr lang="en-US" sz="2800">
              <a:latin typeface="Comic Sans MS" pitchFamily="4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Comic Sans MS" pitchFamily="48" charset="0"/>
              </a:rPr>
              <a:t>All help build cells and tissues, and regulate bodily processes such as breathing.  </a:t>
            </a:r>
          </a:p>
          <a:p>
            <a:endParaRPr lang="en-US" sz="2800">
              <a:latin typeface="Comic Sans MS" pitchFamily="4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Comic Sans MS" pitchFamily="48" charset="0"/>
              </a:rPr>
              <a:t>No single food supplies all the nutrients the body needs to function.</a:t>
            </a:r>
            <a:endParaRPr lang="en-US" sz="3600">
              <a:latin typeface="DJ Finch Stick" pitchFamily="2" charset="0"/>
            </a:endParaRPr>
          </a:p>
        </p:txBody>
      </p:sp>
      <p:sp>
        <p:nvSpPr>
          <p:cNvPr id="15363" name="Rectangle 1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Comic Sans MS" pitchFamily="48" charset="0"/>
              </a:rPr>
              <a:t>What is a Nutrient?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/>
            <a:r>
              <a:rPr lang="en-US" sz="4400">
                <a:solidFill>
                  <a:schemeClr val="accent2"/>
                </a:solidFill>
                <a:latin typeface="Comic Sans MS" pitchFamily="48" charset="0"/>
              </a:rPr>
              <a:t>Physical Exercise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762000" y="1905000"/>
            <a:ext cx="7543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500">
                <a:latin typeface="Comic Sans MS" pitchFamily="48" charset="0"/>
              </a:rPr>
              <a:t>Be physically active for at least 30 minutes a day.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500">
                <a:latin typeface="Comic Sans MS" pitchFamily="48" charset="0"/>
              </a:rPr>
              <a:t>About 60 minutes a day of physical activity may be needed to prevent weight gain.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500">
                <a:latin typeface="Comic Sans MS" pitchFamily="48" charset="0"/>
              </a:rPr>
              <a:t>For sustained weight loss at least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500">
                <a:latin typeface="Comic Sans MS" pitchFamily="48" charset="0"/>
              </a:rPr>
              <a:t>	60-90 minutes of physical activity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500">
                <a:latin typeface="Comic Sans MS" pitchFamily="48" charset="0"/>
              </a:rPr>
              <a:t>	is needed.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500">
                <a:latin typeface="Comic Sans MS" pitchFamily="48" charset="0"/>
              </a:rPr>
              <a:t>Children and teenagers should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500">
                <a:latin typeface="Comic Sans MS" pitchFamily="48" charset="0"/>
              </a:rPr>
              <a:t>	be physically active for 60 minutes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500">
                <a:latin typeface="Comic Sans MS" pitchFamily="48" charset="0"/>
              </a:rPr>
              <a:t>	every day!</a:t>
            </a:r>
          </a:p>
        </p:txBody>
      </p:sp>
      <p:pic>
        <p:nvPicPr>
          <p:cNvPr id="46084" name="Picture 4" descr="MCj028572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114800"/>
            <a:ext cx="1827213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09600" y="1143000"/>
            <a:ext cx="80010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latin typeface="Comic Sans MS" pitchFamily="48" charset="0"/>
              </a:rPr>
              <a:t>Get into group of no more than 3 people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latin typeface="Comic Sans MS" pitchFamily="48" charset="0"/>
              </a:rPr>
              <a:t>Choose on of the following projects….</a:t>
            </a:r>
          </a:p>
          <a:p>
            <a:pPr>
              <a:spcBef>
                <a:spcPct val="50000"/>
              </a:spcBef>
            </a:pPr>
            <a:endParaRPr lang="en-US">
              <a:latin typeface="Comic Sans MS" pitchFamily="4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latin typeface="Comic Sans MS" pitchFamily="48" charset="0"/>
              </a:rPr>
              <a:t>Create a poster of the food guide pyramid.  It must include all sections, at least 5 pictures of food sources for each food group, and at least 3 dietary guidelines somewhere on the poster.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48" charset="0"/>
              </a:rPr>
              <a:t>		OR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latin typeface="Comic Sans MS" pitchFamily="48" charset="0"/>
              </a:rPr>
              <a:t>Create a poem or a rap about the food guide pyramid and nutrition. It must include at least 25 lines, 3 dietary guidelines, all food pyramid groups, and 5 healthy food choices.</a:t>
            </a:r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905000" y="304800"/>
            <a:ext cx="502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Comic Sans MS" pitchFamily="48" charset="0"/>
              </a:rPr>
              <a:t>**PROJECT**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676400" y="1143000"/>
            <a:ext cx="60960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/>
              <a:t>References</a:t>
            </a: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r>
              <a:rPr lang="en-US"/>
              <a:t>Glencoe Health Textbook - 2004 edition</a:t>
            </a:r>
          </a:p>
          <a:p>
            <a:pPr algn="ctr">
              <a:spcBef>
                <a:spcPct val="50000"/>
              </a:spcBef>
            </a:pPr>
            <a:r>
              <a:rPr lang="en-US"/>
              <a:t>www.mypyramid.gov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5"/>
          <p:cNvSpPr>
            <a:spLocks noChangeArrowheads="1" noChangeShapeType="1" noTextEdit="1"/>
          </p:cNvSpPr>
          <p:nvPr/>
        </p:nvSpPr>
        <p:spPr bwMode="auto">
          <a:xfrm>
            <a:off x="838200" y="990600"/>
            <a:ext cx="7543800" cy="787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Comic Sans MS"/>
              </a:rPr>
              <a:t>The Six Essential Nutrients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743200" y="2133600"/>
            <a:ext cx="41402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48" charset="2"/>
              <a:buChar char="v"/>
            </a:pPr>
            <a:r>
              <a:rPr lang="en-US" sz="4000">
                <a:solidFill>
                  <a:srgbClr val="400080"/>
                </a:solidFill>
                <a:latin typeface="Comic Sans MS" pitchFamily="48" charset="0"/>
              </a:rPr>
              <a:t>Carbohydrates</a:t>
            </a:r>
          </a:p>
          <a:p>
            <a:pPr>
              <a:buFont typeface="Wingdings" pitchFamily="48" charset="2"/>
              <a:buChar char="v"/>
            </a:pPr>
            <a:r>
              <a:rPr lang="en-US" sz="4000">
                <a:solidFill>
                  <a:srgbClr val="400080"/>
                </a:solidFill>
                <a:latin typeface="Comic Sans MS" pitchFamily="48" charset="0"/>
              </a:rPr>
              <a:t>Proteins</a:t>
            </a:r>
          </a:p>
          <a:p>
            <a:pPr>
              <a:buFont typeface="Wingdings" pitchFamily="48" charset="2"/>
              <a:buChar char="v"/>
            </a:pPr>
            <a:r>
              <a:rPr lang="en-US" sz="4000">
                <a:solidFill>
                  <a:srgbClr val="400080"/>
                </a:solidFill>
                <a:latin typeface="Comic Sans MS" pitchFamily="48" charset="0"/>
              </a:rPr>
              <a:t>Fats</a:t>
            </a:r>
          </a:p>
          <a:p>
            <a:pPr>
              <a:buFont typeface="Wingdings" pitchFamily="48" charset="2"/>
              <a:buChar char="v"/>
            </a:pPr>
            <a:r>
              <a:rPr lang="en-US" sz="4000">
                <a:solidFill>
                  <a:srgbClr val="400080"/>
                </a:solidFill>
                <a:latin typeface="Comic Sans MS" pitchFamily="48" charset="0"/>
              </a:rPr>
              <a:t>Vitamins</a:t>
            </a:r>
          </a:p>
          <a:p>
            <a:pPr>
              <a:buFont typeface="Wingdings" pitchFamily="48" charset="2"/>
              <a:buChar char="v"/>
            </a:pPr>
            <a:r>
              <a:rPr lang="en-US" sz="4000">
                <a:solidFill>
                  <a:srgbClr val="400080"/>
                </a:solidFill>
                <a:latin typeface="Comic Sans MS" pitchFamily="48" charset="0"/>
              </a:rPr>
              <a:t>Minerals</a:t>
            </a:r>
          </a:p>
          <a:p>
            <a:pPr>
              <a:buFont typeface="Wingdings" pitchFamily="48" charset="2"/>
              <a:buChar char="v"/>
            </a:pPr>
            <a:r>
              <a:rPr lang="en-US" sz="4000">
                <a:solidFill>
                  <a:srgbClr val="400080"/>
                </a:solidFill>
                <a:latin typeface="Comic Sans MS" pitchFamily="48" charset="0"/>
              </a:rPr>
              <a:t>Water</a:t>
            </a:r>
            <a:endParaRPr lang="en-US">
              <a:solidFill>
                <a:srgbClr val="400080"/>
              </a:solidFill>
              <a:latin typeface="Comic Sans MS" pitchFamily="48" charset="0"/>
            </a:endParaRPr>
          </a:p>
          <a:p>
            <a:pPr>
              <a:buFont typeface="Wingdings" pitchFamily="48" charset="2"/>
              <a:buNone/>
            </a:pPr>
            <a:endParaRPr lang="en-US" sz="4000">
              <a:solidFill>
                <a:srgbClr val="FFFFFF"/>
              </a:solidFill>
              <a:latin typeface="Comic Sans MS" pitchFamily="48" charset="0"/>
            </a:endParaRPr>
          </a:p>
          <a:p>
            <a:pPr>
              <a:buFont typeface="Wingdings" pitchFamily="48" charset="2"/>
              <a:buChar char="v"/>
            </a:pPr>
            <a:endParaRPr lang="en-US" sz="4000">
              <a:solidFill>
                <a:srgbClr val="FFFFFF"/>
              </a:solidFill>
              <a:latin typeface="DJ Classi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8000"/>
                </a:solidFill>
                <a:latin typeface="Comic Sans MS" pitchFamily="48" charset="0"/>
              </a:rPr>
              <a:t>Carbohydrates</a:t>
            </a:r>
          </a:p>
        </p:txBody>
      </p:sp>
      <p:graphicFrame>
        <p:nvGraphicFramePr>
          <p:cNvPr id="17477" name="Group 69"/>
          <p:cNvGraphicFramePr>
            <a:graphicFrameLocks noGrp="1"/>
          </p:cNvGraphicFramePr>
          <p:nvPr>
            <p:ph idx="1"/>
          </p:nvPr>
        </p:nvGraphicFramePr>
        <p:xfrm>
          <a:off x="685800" y="1524000"/>
          <a:ext cx="7772400" cy="4998720"/>
        </p:xfrm>
        <a:graphic>
          <a:graphicData uri="http://schemas.openxmlformats.org/drawingml/2006/table">
            <a:tbl>
              <a:tblPr/>
              <a:tblGrid>
                <a:gridCol w="3962400"/>
                <a:gridCol w="3810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WHAT IT DOES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EXAMPLES OF 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194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Your body converts carbohydrates to glucose (a simple sugar that is your body’s main source of energy)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Your body uses energy from carbohydrates to do every task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4 calories per gram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There are simple and complex carbohydrates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Simple Carbohydrates - fruit, milk, sugar cane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Complex Carbohydrates - whole grains, nuts, potatoes, seeds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Fiber - fruit, vegetables, oatmeal, brown rice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  <a:ea typeface="ＭＳ Ｐゴシック" pitchFamily="4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EXTRA NOTES: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Simple Carbohydrates - sugars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Complex Carbohydrates - starches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Fiber is an indigestible complex carbohydrates and is used to move waste through the digestive system (20-35g each day)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8080"/>
                </a:solidFill>
                <a:latin typeface="Comic Sans MS" pitchFamily="48" charset="0"/>
              </a:rPr>
              <a:t>Proteins</a:t>
            </a:r>
          </a:p>
        </p:txBody>
      </p:sp>
      <p:graphicFrame>
        <p:nvGraphicFramePr>
          <p:cNvPr id="18486" name="Group 54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7772400" cy="5242878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4270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WHAT IT DOES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EXAMPLES OF 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2468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Help build, maintain, and repair body cells and tissues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Used to make enzymes, hormones, and antibodies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Provide energy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Made up of amino acids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4 calories per gram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  <a:ea typeface="ＭＳ Ｐゴシック" pitchFamily="4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Complete Protein - fish, meat, poultry, eggs, milk, cheese, yogurt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Incomplete Protein - beans, peas, nuts, whole grains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  <a:ea typeface="ＭＳ Ｐゴシック" pitchFamily="4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548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EXTRA NOTES: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The body cannot produce 9 of 20 amino acids needed so a person must get the 9 (essential amino acids) from food sources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Complete Proteins - contain enough amounts of all 9 essential amino acids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Incomplete Proteins - lack on or more of the essential amino acids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660066"/>
                </a:solidFill>
                <a:latin typeface="Comic Sans MS" pitchFamily="48" charset="0"/>
              </a:rPr>
              <a:t>Fats</a:t>
            </a:r>
          </a:p>
        </p:txBody>
      </p:sp>
      <p:graphicFrame>
        <p:nvGraphicFramePr>
          <p:cNvPr id="19501" name="Group 45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696200" cy="4876800"/>
        </p:xfrm>
        <a:graphic>
          <a:graphicData uri="http://schemas.openxmlformats.org/drawingml/2006/table">
            <a:tbl>
              <a:tblPr/>
              <a:tblGrid>
                <a:gridCol w="4343400"/>
                <a:gridCol w="3352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WHAT IT DOES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EXAMPLES OF 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Type of lipid (fatty substance that does not dissolve in water)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Source of energy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Made up of fatty acids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Transports Vitamins A, D, E, and K in blood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Source of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Linoleic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 acid (needed for growth and healthy skin)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9 calories per gram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Saturated fats - animal fats, beef, pork, dairy are higher than chicken and fish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Unsaturated fats - olive oil, canola oil, corn oil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EXTRA NOTES: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Unsaturated fats are better for you than saturated fats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Comic Sans MS" pitchFamily="48" charset="0"/>
              </a:rPr>
              <a:t>Vitamins</a:t>
            </a:r>
          </a:p>
        </p:txBody>
      </p:sp>
      <p:graphicFrame>
        <p:nvGraphicFramePr>
          <p:cNvPr id="20532" name="Group 52"/>
          <p:cNvGraphicFramePr>
            <a:graphicFrameLocks noGrp="1"/>
          </p:cNvGraphicFramePr>
          <p:nvPr>
            <p:ph idx="1"/>
          </p:nvPr>
        </p:nvGraphicFramePr>
        <p:xfrm>
          <a:off x="685800" y="1524000"/>
          <a:ext cx="7772400" cy="478536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WHAT IT DOES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EXAMPLES OF 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Help regulate many vital body processes, which includes digestion, absorption, and metabolism of other nutrients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There are water-soluble and fat-soluble vitamins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Vitamin C - citrus fruits, broccoli, cantaloupe, tomatoes, potatoes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B Vitamins - whole grain cereals, milk, cheese, liver, fish, meat, eggs, vegetables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Vitamin A - milk, carrots, green vegetables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EXTRA NOTES:  pg 119-figure 5.1, pg120-figure 5.2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Water-Soluble Vitamins - dissolve in water and pass easily into the blood during digestion - they need to be replenished regularly by eating the certain food sources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Fat-Soluble Vitamins - absorbed, stored, and transported in fat - too much of these vitamins can be toxic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C000"/>
                </a:solidFill>
                <a:latin typeface="Comic Sans MS" pitchFamily="48" charset="0"/>
              </a:rPr>
              <a:t>Minerals</a:t>
            </a:r>
          </a:p>
        </p:txBody>
      </p:sp>
      <p:graphicFrame>
        <p:nvGraphicFramePr>
          <p:cNvPr id="21538" name="Group 34"/>
          <p:cNvGraphicFramePr>
            <a:graphicFrameLocks noGrp="1"/>
          </p:cNvGraphicFramePr>
          <p:nvPr>
            <p:ph idx="1"/>
          </p:nvPr>
        </p:nvGraphicFramePr>
        <p:xfrm>
          <a:off x="609600" y="1676400"/>
          <a:ext cx="7772400" cy="3050223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WHAT IT DOES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EXAMPLES OF 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Help form healthy bones and teeth and regulate many vital body processes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The body cannot manufacture these nutrients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Calcium - dairy, leafy vegetables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Phosphorus - milk, peas, fish, eggs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Magnesium - whole grains, dark green leafy vegetables, nuts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48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Iron - meat, shellfish, poultry, peanuts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48" charset="0"/>
                          <a:ea typeface="ＭＳ Ｐゴシック" pitchFamily="48" charset="-128"/>
                        </a:rPr>
                        <a:t>EXTRA NOTES: pg121 - Figure 5.3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D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831</TotalTime>
  <Words>1293</Words>
  <Application>Microsoft Office PowerPoint</Application>
  <PresentationFormat>On-screen Show (4:3)</PresentationFormat>
  <Paragraphs>263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ＭＳ Ｐゴシック</vt:lpstr>
      <vt:lpstr>Arial</vt:lpstr>
      <vt:lpstr>Calibri</vt:lpstr>
      <vt:lpstr>Century Gothic</vt:lpstr>
      <vt:lpstr>Comic Sans MS</vt:lpstr>
      <vt:lpstr>DJ Classic</vt:lpstr>
      <vt:lpstr>DJ Finch Stick</vt:lpstr>
      <vt:lpstr>Times New Roman</vt:lpstr>
      <vt:lpstr>Verdana</vt:lpstr>
      <vt:lpstr>Wingdings</vt:lpstr>
      <vt:lpstr>Wingdings 2</vt:lpstr>
      <vt:lpstr>Verve</vt:lpstr>
      <vt:lpstr>PowerPoint Presentation</vt:lpstr>
      <vt:lpstr>What Is Nutrition?</vt:lpstr>
      <vt:lpstr>What is a Nutrient?</vt:lpstr>
      <vt:lpstr>PowerPoint Presentation</vt:lpstr>
      <vt:lpstr>Carbohydrates</vt:lpstr>
      <vt:lpstr>Proteins</vt:lpstr>
      <vt:lpstr>Fats</vt:lpstr>
      <vt:lpstr>Vitamins</vt:lpstr>
      <vt:lpstr>Minerals</vt:lpstr>
      <vt:lpstr>Water</vt:lpstr>
      <vt:lpstr>Nutrients That Have Calories:</vt:lpstr>
      <vt:lpstr>Calories Per Gram: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FOOD GUIDE PYRAMID VIDEO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Nebo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inst</dc:creator>
  <cp:lastModifiedBy>hp</cp:lastModifiedBy>
  <cp:revision>38</cp:revision>
  <dcterms:created xsi:type="dcterms:W3CDTF">2010-09-21T23:17:47Z</dcterms:created>
  <dcterms:modified xsi:type="dcterms:W3CDTF">2021-05-22T20:29:40Z</dcterms:modified>
</cp:coreProperties>
</file>