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56" r:id="rId2"/>
    <p:sldId id="257" r:id="rId3"/>
    <p:sldId id="298" r:id="rId4"/>
    <p:sldId id="299" r:id="rId5"/>
    <p:sldId id="300" r:id="rId6"/>
    <p:sldId id="301" r:id="rId7"/>
    <p:sldId id="373" r:id="rId8"/>
    <p:sldId id="302" r:id="rId9"/>
    <p:sldId id="303" r:id="rId10"/>
    <p:sldId id="374" r:id="rId11"/>
    <p:sldId id="304" r:id="rId12"/>
    <p:sldId id="258" r:id="rId13"/>
    <p:sldId id="307" r:id="rId14"/>
    <p:sldId id="259" r:id="rId15"/>
    <p:sldId id="375" r:id="rId16"/>
    <p:sldId id="260" r:id="rId17"/>
    <p:sldId id="261" r:id="rId18"/>
    <p:sldId id="305" r:id="rId19"/>
    <p:sldId id="306" r:id="rId20"/>
    <p:sldId id="314" r:id="rId21"/>
    <p:sldId id="264" r:id="rId22"/>
    <p:sldId id="308" r:id="rId23"/>
    <p:sldId id="309" r:id="rId24"/>
    <p:sldId id="266" r:id="rId25"/>
    <p:sldId id="265" r:id="rId26"/>
    <p:sldId id="267" r:id="rId27"/>
    <p:sldId id="310" r:id="rId28"/>
    <p:sldId id="318" r:id="rId29"/>
    <p:sldId id="268" r:id="rId30"/>
    <p:sldId id="269" r:id="rId31"/>
    <p:sldId id="312" r:id="rId32"/>
    <p:sldId id="313" r:id="rId33"/>
    <p:sldId id="270" r:id="rId34"/>
    <p:sldId id="311" r:id="rId35"/>
    <p:sldId id="271" r:id="rId36"/>
    <p:sldId id="315" r:id="rId37"/>
    <p:sldId id="316" r:id="rId38"/>
    <p:sldId id="272" r:id="rId39"/>
    <p:sldId id="273" r:id="rId40"/>
    <p:sldId id="274" r:id="rId41"/>
    <p:sldId id="319" r:id="rId42"/>
    <p:sldId id="275" r:id="rId43"/>
    <p:sldId id="320" r:id="rId44"/>
    <p:sldId id="276" r:id="rId45"/>
    <p:sldId id="277" r:id="rId46"/>
    <p:sldId id="278" r:id="rId47"/>
    <p:sldId id="279" r:id="rId48"/>
    <p:sldId id="280" r:id="rId49"/>
    <p:sldId id="281" r:id="rId50"/>
    <p:sldId id="282" r:id="rId51"/>
    <p:sldId id="283" r:id="rId52"/>
    <p:sldId id="284" r:id="rId53"/>
    <p:sldId id="285" r:id="rId54"/>
    <p:sldId id="286" r:id="rId55"/>
    <p:sldId id="290" r:id="rId56"/>
    <p:sldId id="288" r:id="rId57"/>
    <p:sldId id="289" r:id="rId58"/>
    <p:sldId id="291" r:id="rId59"/>
    <p:sldId id="292" r:id="rId60"/>
    <p:sldId id="321" r:id="rId61"/>
    <p:sldId id="322" r:id="rId62"/>
    <p:sldId id="323" r:id="rId63"/>
    <p:sldId id="324" r:id="rId64"/>
    <p:sldId id="325" r:id="rId65"/>
    <p:sldId id="326" r:id="rId66"/>
    <p:sldId id="293" r:id="rId67"/>
    <p:sldId id="294" r:id="rId68"/>
    <p:sldId id="295" r:id="rId69"/>
    <p:sldId id="296" r:id="rId70"/>
    <p:sldId id="297" r:id="rId71"/>
    <p:sldId id="327" r:id="rId72"/>
    <p:sldId id="328" r:id="rId73"/>
    <p:sldId id="329" r:id="rId74"/>
    <p:sldId id="330" r:id="rId75"/>
    <p:sldId id="331" r:id="rId76"/>
    <p:sldId id="332" r:id="rId77"/>
    <p:sldId id="334" r:id="rId78"/>
    <p:sldId id="333"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FC23F-53EB-4ED8-B800-9E78DB2586E0}" type="datetimeFigureOut">
              <a:rPr lang="en-US" smtClean="0"/>
              <a:t>7/18/2022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023FA-E08D-4FE1-80A1-E809C966A4B6}" type="slidenum">
              <a:rPr lang="en-US" smtClean="0"/>
              <a:t>‹#›</a:t>
            </a:fld>
            <a:endParaRPr lang="en-US"/>
          </a:p>
        </p:txBody>
      </p:sp>
    </p:spTree>
    <p:extLst>
      <p:ext uri="{BB962C8B-B14F-4D97-AF65-F5344CB8AC3E}">
        <p14:creationId xmlns:p14="http://schemas.microsoft.com/office/powerpoint/2010/main" val="415916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023FA-E08D-4FE1-80A1-E809C966A4B6}" type="slidenum">
              <a:rPr lang="en-US" smtClean="0"/>
              <a:t>84</a:t>
            </a:fld>
            <a:endParaRPr lang="en-US"/>
          </a:p>
        </p:txBody>
      </p:sp>
    </p:spTree>
    <p:extLst>
      <p:ext uri="{BB962C8B-B14F-4D97-AF65-F5344CB8AC3E}">
        <p14:creationId xmlns:p14="http://schemas.microsoft.com/office/powerpoint/2010/main" val="385135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4168CD-1198-4A4C-87CD-87231EE94D0B}"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216489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168CD-1198-4A4C-87CD-87231EE94D0B}"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255918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168CD-1198-4A4C-87CD-87231EE94D0B}"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153464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168CD-1198-4A4C-87CD-87231EE94D0B}"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136241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168CD-1198-4A4C-87CD-87231EE94D0B}"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9291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4168CD-1198-4A4C-87CD-87231EE94D0B}"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336815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4168CD-1198-4A4C-87CD-87231EE94D0B}"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251238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4168CD-1198-4A4C-87CD-87231EE94D0B}" type="datetimeFigureOut">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289826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168CD-1198-4A4C-87CD-87231EE94D0B}" type="datetimeFigureOut">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51055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4168CD-1198-4A4C-87CD-87231EE94D0B}"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426074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4168CD-1198-4A4C-87CD-87231EE94D0B}"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5AC40-BD08-43E7-9705-4EE01DD563CF}" type="slidenum">
              <a:rPr lang="en-US" smtClean="0"/>
              <a:t>‹#›</a:t>
            </a:fld>
            <a:endParaRPr lang="en-US"/>
          </a:p>
        </p:txBody>
      </p:sp>
    </p:spTree>
    <p:extLst>
      <p:ext uri="{BB962C8B-B14F-4D97-AF65-F5344CB8AC3E}">
        <p14:creationId xmlns:p14="http://schemas.microsoft.com/office/powerpoint/2010/main" val="335642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168CD-1198-4A4C-87CD-87231EE94D0B}" type="datetimeFigureOut">
              <a:rPr lang="en-US" smtClean="0"/>
              <a:t>7/18/2022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5AC40-BD08-43E7-9705-4EE01DD563CF}" type="slidenum">
              <a:rPr lang="en-US" smtClean="0"/>
              <a:t>‹#›</a:t>
            </a:fld>
            <a:endParaRPr lang="en-US"/>
          </a:p>
        </p:txBody>
      </p:sp>
    </p:spTree>
    <p:extLst>
      <p:ext uri="{BB962C8B-B14F-4D97-AF65-F5344CB8AC3E}">
        <p14:creationId xmlns:p14="http://schemas.microsoft.com/office/powerpoint/2010/main" val="109411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normAutofit fontScale="90000"/>
          </a:bodyPr>
          <a:lstStyle/>
          <a:p>
            <a:r>
              <a:rPr lang="en-US" dirty="0"/>
              <a:t>MANAGEMENT OF LABOUR AND COMPLICATIONS</a:t>
            </a:r>
          </a:p>
        </p:txBody>
      </p:sp>
      <p:sp>
        <p:nvSpPr>
          <p:cNvPr id="3" name="Subtitle 2"/>
          <p:cNvSpPr>
            <a:spLocks noGrp="1"/>
          </p:cNvSpPr>
          <p:nvPr>
            <p:ph type="subTitle" idx="1"/>
          </p:nvPr>
        </p:nvSpPr>
        <p:spPr>
          <a:xfrm>
            <a:off x="304800" y="1143000"/>
            <a:ext cx="8305800" cy="5486400"/>
          </a:xfrm>
        </p:spPr>
        <p:txBody>
          <a:bodyPr>
            <a:normAutofit fontScale="85000" lnSpcReduction="10000"/>
          </a:bodyPr>
          <a:lstStyle/>
          <a:p>
            <a:r>
              <a:rPr lang="en-US" b="1" u="sng" dirty="0"/>
              <a:t>OBJECTIVES</a:t>
            </a:r>
          </a:p>
          <a:p>
            <a:pPr marL="457200" indent="-457200">
              <a:buFont typeface="Wingdings" pitchFamily="2" charset="2"/>
              <a:buChar char="Ø"/>
            </a:pPr>
            <a:r>
              <a:rPr lang="en-US" dirty="0"/>
              <a:t>Be able to take vital signs and general observation</a:t>
            </a:r>
          </a:p>
          <a:p>
            <a:pPr marL="457200" indent="-457200">
              <a:buFont typeface="Wingdings" pitchFamily="2" charset="2"/>
              <a:buChar char="Ø"/>
            </a:pPr>
            <a:r>
              <a:rPr lang="en-US" dirty="0"/>
              <a:t>Administer drugs and medications as prescribed</a:t>
            </a:r>
          </a:p>
          <a:p>
            <a:pPr marL="457200" indent="-457200">
              <a:buFont typeface="Wingdings" pitchFamily="2" charset="2"/>
              <a:buChar char="Ø"/>
            </a:pPr>
            <a:r>
              <a:rPr lang="en-US" dirty="0"/>
              <a:t>Test urine for protein and observe for convulsions</a:t>
            </a:r>
          </a:p>
          <a:p>
            <a:pPr marL="457200" indent="-457200">
              <a:buFont typeface="Wingdings" pitchFamily="2" charset="2"/>
              <a:buChar char="Ø"/>
            </a:pPr>
            <a:r>
              <a:rPr lang="en-US" dirty="0"/>
              <a:t>Auscultate foetal heart sounds.</a:t>
            </a:r>
          </a:p>
          <a:p>
            <a:pPr marL="457200" indent="-457200">
              <a:buFont typeface="Wingdings" pitchFamily="2" charset="2"/>
              <a:buChar char="Ø"/>
            </a:pPr>
            <a:r>
              <a:rPr lang="en-US" dirty="0"/>
              <a:t>Prepare mother for labour and delivery</a:t>
            </a:r>
          </a:p>
          <a:p>
            <a:pPr marL="457200" indent="-457200">
              <a:buFont typeface="Wingdings" pitchFamily="2" charset="2"/>
              <a:buChar char="Ø"/>
            </a:pPr>
            <a:r>
              <a:rPr lang="en-US" dirty="0"/>
              <a:t>Make prompt diagnosis of complications of labour:</a:t>
            </a:r>
          </a:p>
          <a:p>
            <a:pPr marL="457200" indent="-457200">
              <a:buFont typeface="Wingdings" pitchFamily="2" charset="2"/>
              <a:buChar char="Ø"/>
            </a:pPr>
            <a:r>
              <a:rPr lang="en-US" dirty="0"/>
              <a:t>Foetal distress, maternal distress, cord prolapse, presentation , prolonged labour , obstructed labour, Post Partum Haemorrhage, ruptured uterus ,obstetric shock , amniotic fluid embolism.</a:t>
            </a:r>
          </a:p>
        </p:txBody>
      </p:sp>
    </p:spTree>
    <p:extLst>
      <p:ext uri="{BB962C8B-B14F-4D97-AF65-F5344CB8AC3E}">
        <p14:creationId xmlns:p14="http://schemas.microsoft.com/office/powerpoint/2010/main" val="377349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5CC8-D29E-4DC1-9680-64201EC4DA70}"/>
              </a:ext>
            </a:extLst>
          </p:cNvPr>
          <p:cNvSpPr>
            <a:spLocks noGrp="1"/>
          </p:cNvSpPr>
          <p:nvPr>
            <p:ph type="title"/>
          </p:nvPr>
        </p:nvSpPr>
        <p:spPr/>
        <p:txBody>
          <a:bodyPr/>
          <a:lstStyle/>
          <a:p>
            <a:r>
              <a:rPr lang="en-US" dirty="0"/>
              <a:t>FEOTAL SKULL SUTURES</a:t>
            </a:r>
          </a:p>
        </p:txBody>
      </p:sp>
      <p:pic>
        <p:nvPicPr>
          <p:cNvPr id="5" name="Content Placeholder 4">
            <a:extLst>
              <a:ext uri="{FF2B5EF4-FFF2-40B4-BE49-F238E27FC236}">
                <a16:creationId xmlns:a16="http://schemas.microsoft.com/office/drawing/2014/main" id="{341D0E56-9BED-4A0D-AE86-7BB06B8CA7F3}"/>
              </a:ext>
            </a:extLst>
          </p:cNvPr>
          <p:cNvPicPr>
            <a:picLocks noGrp="1" noChangeAspect="1"/>
          </p:cNvPicPr>
          <p:nvPr>
            <p:ph idx="1"/>
          </p:nvPr>
        </p:nvPicPr>
        <p:blipFill>
          <a:blip r:embed="rId2"/>
          <a:stretch>
            <a:fillRect/>
          </a:stretch>
        </p:blipFill>
        <p:spPr>
          <a:xfrm>
            <a:off x="2133388" y="1729396"/>
            <a:ext cx="4877223" cy="4267570"/>
          </a:xfrm>
          <a:prstGeom prst="rect">
            <a:avLst/>
          </a:prstGeom>
        </p:spPr>
      </p:pic>
    </p:spTree>
    <p:extLst>
      <p:ext uri="{BB962C8B-B14F-4D97-AF65-F5344CB8AC3E}">
        <p14:creationId xmlns:p14="http://schemas.microsoft.com/office/powerpoint/2010/main" val="21842127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Ruptured Uterus</a:t>
            </a:r>
          </a:p>
        </p:txBody>
      </p:sp>
      <p:sp>
        <p:nvSpPr>
          <p:cNvPr id="3" name="Content Placeholder 2"/>
          <p:cNvSpPr>
            <a:spLocks noGrp="1"/>
          </p:cNvSpPr>
          <p:nvPr>
            <p:ph idx="1"/>
          </p:nvPr>
        </p:nvSpPr>
        <p:spPr>
          <a:xfrm>
            <a:off x="304800" y="1143000"/>
            <a:ext cx="8382000" cy="5562600"/>
          </a:xfrm>
        </p:spPr>
        <p:txBody>
          <a:bodyPr>
            <a:normAutofit fontScale="85000" lnSpcReduction="20000"/>
          </a:bodyPr>
          <a:lstStyle/>
          <a:p>
            <a:r>
              <a:rPr lang="en-US" dirty="0"/>
              <a:t>Investigations :</a:t>
            </a:r>
          </a:p>
          <a:p>
            <a:r>
              <a:rPr lang="en-US" dirty="0"/>
              <a:t>Blood for grouping and cross matching.</a:t>
            </a:r>
          </a:p>
          <a:p>
            <a:r>
              <a:rPr lang="en-US" dirty="0"/>
              <a:t>Urinalysis for Haematuria , protein , sugar and acetone.</a:t>
            </a:r>
          </a:p>
          <a:p>
            <a:r>
              <a:rPr lang="en-US" b="1" dirty="0"/>
              <a:t>A) Emergency Treatment:</a:t>
            </a:r>
          </a:p>
          <a:p>
            <a:r>
              <a:rPr lang="en-US" dirty="0"/>
              <a:t>Start resuscitation – take care of airway , check breathing , circulation , give oxygen</a:t>
            </a:r>
          </a:p>
          <a:p>
            <a:r>
              <a:rPr lang="en-US" dirty="0"/>
              <a:t>Set up IV line with a wide bore branula and start Ringer’s lactate solution or normal saline.</a:t>
            </a:r>
          </a:p>
          <a:p>
            <a:r>
              <a:rPr lang="en-US" dirty="0"/>
              <a:t>Give oxygen by face mask.</a:t>
            </a:r>
          </a:p>
          <a:p>
            <a:r>
              <a:rPr lang="en-US" dirty="0"/>
              <a:t>Transfuse blood.</a:t>
            </a:r>
          </a:p>
          <a:p>
            <a:r>
              <a:rPr lang="en-US" dirty="0"/>
              <a:t>Catheterize for continuous bladder drainage.</a:t>
            </a:r>
          </a:p>
          <a:p>
            <a:r>
              <a:rPr lang="en-US" dirty="0"/>
              <a:t>Provide loading dose of parenteral antibiotics</a:t>
            </a:r>
          </a:p>
          <a:p>
            <a:r>
              <a:rPr lang="en-US" dirty="0"/>
              <a:t>Monitor vital signs.</a:t>
            </a:r>
          </a:p>
        </p:txBody>
      </p:sp>
    </p:spTree>
    <p:extLst>
      <p:ext uri="{BB962C8B-B14F-4D97-AF65-F5344CB8AC3E}">
        <p14:creationId xmlns:p14="http://schemas.microsoft.com/office/powerpoint/2010/main" val="15123891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CT MX</a:t>
            </a:r>
          </a:p>
        </p:txBody>
      </p:sp>
      <p:sp>
        <p:nvSpPr>
          <p:cNvPr id="3" name="Content Placeholder 2"/>
          <p:cNvSpPr>
            <a:spLocks noGrp="1"/>
          </p:cNvSpPr>
          <p:nvPr>
            <p:ph idx="1"/>
          </p:nvPr>
        </p:nvSpPr>
        <p:spPr>
          <a:xfrm>
            <a:off x="457200" y="685800"/>
            <a:ext cx="8382000" cy="5943600"/>
          </a:xfrm>
        </p:spPr>
        <p:txBody>
          <a:bodyPr>
            <a:normAutofit/>
          </a:bodyPr>
          <a:lstStyle/>
          <a:p>
            <a:r>
              <a:rPr lang="en-US" dirty="0"/>
              <a:t>B) Definitive Management:</a:t>
            </a:r>
          </a:p>
          <a:p>
            <a:r>
              <a:rPr lang="en-US" dirty="0"/>
              <a:t>Surgery –laparotomy;</a:t>
            </a:r>
          </a:p>
          <a:p>
            <a:r>
              <a:rPr lang="en-US" dirty="0"/>
              <a:t>Perform the quickest and safest operative procedure ( e.g. repair with or without tubal ligation , or subtotal hysterectomy)</a:t>
            </a:r>
          </a:p>
          <a:p>
            <a:r>
              <a:rPr lang="en-US" dirty="0"/>
              <a:t>Continue with IV fluids.</a:t>
            </a:r>
          </a:p>
          <a:p>
            <a:r>
              <a:rPr lang="en-US" dirty="0"/>
              <a:t>Broad –spectrum parenteral antibiotics.</a:t>
            </a:r>
          </a:p>
          <a:p>
            <a:r>
              <a:rPr lang="en-US" dirty="0"/>
              <a:t>Continuous bladder drainage (keep bladder catheter for 10-14 days.</a:t>
            </a:r>
          </a:p>
          <a:p>
            <a:endParaRPr lang="en-US" dirty="0"/>
          </a:p>
        </p:txBody>
      </p:sp>
    </p:spTree>
    <p:extLst>
      <p:ext uri="{BB962C8B-B14F-4D97-AF65-F5344CB8AC3E}">
        <p14:creationId xmlns:p14="http://schemas.microsoft.com/office/powerpoint/2010/main" val="39650023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MX</a:t>
            </a:r>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r>
              <a:rPr lang="en-US" dirty="0"/>
              <a:t>Resuscitate patient adequately before surgery by:</a:t>
            </a:r>
          </a:p>
          <a:p>
            <a:r>
              <a:rPr lang="en-US" dirty="0"/>
              <a:t>Cross match enough blood.</a:t>
            </a:r>
          </a:p>
          <a:p>
            <a:r>
              <a:rPr lang="en-US" dirty="0"/>
              <a:t>Continue with administering parenteral broad spectrum antibiotics.</a:t>
            </a:r>
          </a:p>
          <a:p>
            <a:r>
              <a:rPr lang="en-US" dirty="0"/>
              <a:t>If the uterus was repaired and tubal ligation was not performed for desired for future fertility , counsel the patient on need for both future antenatal care and delivery by elective caesarean section.</a:t>
            </a:r>
          </a:p>
          <a:p>
            <a:r>
              <a:rPr lang="en-US" dirty="0"/>
              <a:t>If hysterectomy was done , counsel woman on consequences i.e. amenorrhea , infertility.</a:t>
            </a:r>
          </a:p>
          <a:p>
            <a:r>
              <a:rPr lang="en-US" dirty="0"/>
              <a:t>Post partum care – review within one week and may be appropriate. </a:t>
            </a:r>
          </a:p>
          <a:p>
            <a:endParaRPr lang="en-US" dirty="0"/>
          </a:p>
        </p:txBody>
      </p:sp>
    </p:spTree>
    <p:extLst>
      <p:ext uri="{BB962C8B-B14F-4D97-AF65-F5344CB8AC3E}">
        <p14:creationId xmlns:p14="http://schemas.microsoft.com/office/powerpoint/2010/main" val="13754940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AMNIOTIC FLUID EMBOLISM</a:t>
            </a:r>
          </a:p>
        </p:txBody>
      </p:sp>
      <p:sp>
        <p:nvSpPr>
          <p:cNvPr id="3" name="Content Placeholder 2"/>
          <p:cNvSpPr>
            <a:spLocks noGrp="1"/>
          </p:cNvSpPr>
          <p:nvPr>
            <p:ph idx="1"/>
          </p:nvPr>
        </p:nvSpPr>
        <p:spPr>
          <a:xfrm>
            <a:off x="457200" y="1066800"/>
            <a:ext cx="8229600" cy="5562600"/>
          </a:xfrm>
        </p:spPr>
        <p:txBody>
          <a:bodyPr>
            <a:normAutofit fontScale="85000" lnSpcReduction="10000"/>
          </a:bodyPr>
          <a:lstStyle/>
          <a:p>
            <a:r>
              <a:rPr lang="en-US" dirty="0"/>
              <a:t>Amniotic fluid embolism occurs when amniotic fluid enters the maternal circulation through uterus or placental site forming embolus which obstruct one of the pulmonary artery such that maternal collapse can progress rapidly.</a:t>
            </a:r>
          </a:p>
          <a:p>
            <a:r>
              <a:rPr lang="en-US" dirty="0"/>
              <a:t>The initial phase is one of pulmonary vasospasm causing hypoxia , hypotension , pulmonary oedema and cardiovascular collapse.</a:t>
            </a:r>
          </a:p>
          <a:p>
            <a:r>
              <a:rPr lang="en-US" dirty="0"/>
              <a:t>The second phase sees the development of left ventricular failure , with haemorrhage and coagulation disorder and uncontrollable haemorrhage.</a:t>
            </a:r>
          </a:p>
          <a:p>
            <a:r>
              <a:rPr lang="en-US" dirty="0"/>
              <a:t>The amniotic fluid is high in thromboplastin and this give rise to blood coagulation disorders e.g. hyperfibrinogenemia.</a:t>
            </a:r>
          </a:p>
        </p:txBody>
      </p:sp>
    </p:spTree>
    <p:extLst>
      <p:ext uri="{BB962C8B-B14F-4D97-AF65-F5344CB8AC3E}">
        <p14:creationId xmlns:p14="http://schemas.microsoft.com/office/powerpoint/2010/main" val="21003596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Predisposing factors</a:t>
            </a:r>
          </a:p>
        </p:txBody>
      </p:sp>
      <p:sp>
        <p:nvSpPr>
          <p:cNvPr id="3" name="Content Placeholder 2"/>
          <p:cNvSpPr>
            <a:spLocks noGrp="1"/>
          </p:cNvSpPr>
          <p:nvPr>
            <p:ph idx="1"/>
          </p:nvPr>
        </p:nvSpPr>
        <p:spPr>
          <a:xfrm>
            <a:off x="381000" y="838200"/>
            <a:ext cx="8305800" cy="5791200"/>
          </a:xfrm>
        </p:spPr>
        <p:txBody>
          <a:bodyPr>
            <a:normAutofit fontScale="77500" lnSpcReduction="20000"/>
          </a:bodyPr>
          <a:lstStyle/>
          <a:p>
            <a:r>
              <a:rPr lang="en-US" dirty="0"/>
              <a:t>Rapid or precipitate labour – is the most common cause , the vigorous contractions which occur force amniotic fluid into maternal circulation through a hole in membranes or placenta.</a:t>
            </a:r>
          </a:p>
          <a:p>
            <a:r>
              <a:rPr lang="en-US" dirty="0"/>
              <a:t>Artificial rupture of membranes.</a:t>
            </a:r>
          </a:p>
          <a:p>
            <a:r>
              <a:rPr lang="en-US" dirty="0"/>
              <a:t>Insertion of uterine catheter.</a:t>
            </a:r>
          </a:p>
          <a:p>
            <a:r>
              <a:rPr lang="en-US" dirty="0"/>
              <a:t>Intrauterine manipulation such as internal podalic version or during caesarean section.</a:t>
            </a:r>
          </a:p>
          <a:p>
            <a:r>
              <a:rPr lang="en-US" dirty="0"/>
              <a:t>Multiparty – it occurs because they get strong contractions unlikely to occur to primigravida. </a:t>
            </a:r>
          </a:p>
          <a:p>
            <a:r>
              <a:rPr lang="en-US" dirty="0"/>
              <a:t>Over stimulation of the uterus with excessive use of oxytocin drugs causing hypertonic uterine action.</a:t>
            </a:r>
          </a:p>
          <a:p>
            <a:r>
              <a:rPr lang="en-US" dirty="0"/>
              <a:t>Uterine trauma – for amniotic fluid to enter maternal circulation  there must be a tear or lacerations in membranes causes by: ruptured uterus, manual removal of retained placenta</a:t>
            </a:r>
          </a:p>
        </p:txBody>
      </p:sp>
    </p:spTree>
    <p:extLst>
      <p:ext uri="{BB962C8B-B14F-4D97-AF65-F5344CB8AC3E}">
        <p14:creationId xmlns:p14="http://schemas.microsoft.com/office/powerpoint/2010/main" val="12790579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Key signs and symptoms of amniotic fluid embolism</a:t>
            </a:r>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r>
              <a:rPr lang="en-US" dirty="0"/>
              <a:t>Tetanic contractions.</a:t>
            </a:r>
          </a:p>
          <a:p>
            <a:r>
              <a:rPr lang="en-US" dirty="0"/>
              <a:t>Sudden on set of maternal distress after rapid tumulus labour</a:t>
            </a:r>
          </a:p>
          <a:p>
            <a:r>
              <a:rPr lang="en-US" dirty="0"/>
              <a:t>Respiratory : cyanosis , severe dyspnea , chest pain respiratory arrest.</a:t>
            </a:r>
          </a:p>
          <a:p>
            <a:r>
              <a:rPr lang="en-US" dirty="0"/>
              <a:t>Cardiovascular: tachycardia , hypotension , pale clammy skin / shivering ,pulmonary oedema, cardiac arrest.</a:t>
            </a:r>
          </a:p>
          <a:p>
            <a:r>
              <a:rPr lang="en-US" dirty="0"/>
              <a:t>Haematological ;haemorrhage from placental site , coagulation disorders , Disseminated intravascular coagulopathy. Sudden collapse</a:t>
            </a:r>
          </a:p>
          <a:p>
            <a:r>
              <a:rPr lang="en-US" dirty="0"/>
              <a:t>Neurological : restlessness , panic , convulsions.</a:t>
            </a:r>
          </a:p>
          <a:p>
            <a:r>
              <a:rPr lang="en-US" dirty="0"/>
              <a:t>Fetal compromise.</a:t>
            </a:r>
          </a:p>
        </p:txBody>
      </p:sp>
    </p:spTree>
    <p:extLst>
      <p:ext uri="{BB962C8B-B14F-4D97-AF65-F5344CB8AC3E}">
        <p14:creationId xmlns:p14="http://schemas.microsoft.com/office/powerpoint/2010/main" val="3839381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management</a:t>
            </a:r>
          </a:p>
        </p:txBody>
      </p:sp>
      <p:sp>
        <p:nvSpPr>
          <p:cNvPr id="3" name="Content Placeholder 2"/>
          <p:cNvSpPr>
            <a:spLocks noGrp="1"/>
          </p:cNvSpPr>
          <p:nvPr>
            <p:ph idx="1"/>
          </p:nvPr>
        </p:nvSpPr>
        <p:spPr>
          <a:xfrm>
            <a:off x="457200" y="838200"/>
            <a:ext cx="8229600" cy="5867400"/>
          </a:xfrm>
        </p:spPr>
        <p:txBody>
          <a:bodyPr>
            <a:normAutofit fontScale="85000" lnSpcReduction="20000"/>
          </a:bodyPr>
          <a:lstStyle/>
          <a:p>
            <a:r>
              <a:rPr lang="en-US" dirty="0"/>
              <a:t>Specific management is life support with high levels of oxygen being required.</a:t>
            </a:r>
          </a:p>
          <a:p>
            <a:r>
              <a:rPr lang="en-US" dirty="0"/>
              <a:t>Administer oxygen by face masks or nasal catheter at 2-4 L/min.</a:t>
            </a:r>
          </a:p>
          <a:p>
            <a:r>
              <a:rPr lang="en-US" dirty="0"/>
              <a:t>Call for help.</a:t>
            </a:r>
          </a:p>
          <a:p>
            <a:r>
              <a:rPr lang="en-US" dirty="0"/>
              <a:t>Transfer the patient to intensive care unit.</a:t>
            </a:r>
          </a:p>
          <a:p>
            <a:r>
              <a:rPr lang="en-US" dirty="0"/>
              <a:t>Prepare suction apparatus resuscitation equipment's and drugs in case of cardiac arre.st</a:t>
            </a:r>
          </a:p>
          <a:p>
            <a:r>
              <a:rPr lang="en-US" dirty="0"/>
              <a:t>Take vital signs observations.</a:t>
            </a:r>
          </a:p>
          <a:p>
            <a:r>
              <a:rPr lang="en-US" dirty="0"/>
              <a:t>Maintain clear airway by suction.</a:t>
            </a:r>
          </a:p>
          <a:p>
            <a:r>
              <a:rPr lang="en-US" dirty="0"/>
              <a:t>Administer drugs aminophylline 250mg I.V to reduce bronchial spasms.</a:t>
            </a:r>
          </a:p>
          <a:p>
            <a:r>
              <a:rPr lang="en-US" dirty="0"/>
              <a:t>Give  Fibrinogen 4-5 mg to correct hyperfibrinogenemia.</a:t>
            </a:r>
          </a:p>
          <a:p>
            <a:r>
              <a:rPr lang="en-US" dirty="0"/>
              <a:t>Sedate the patient </a:t>
            </a:r>
          </a:p>
        </p:txBody>
      </p:sp>
    </p:spTree>
    <p:extLst>
      <p:ext uri="{BB962C8B-B14F-4D97-AF65-F5344CB8AC3E}">
        <p14:creationId xmlns:p14="http://schemas.microsoft.com/office/powerpoint/2010/main" val="35635835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CT</a:t>
            </a:r>
          </a:p>
        </p:txBody>
      </p:sp>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US" dirty="0"/>
              <a:t>Take blood for grouping and cross matching and for clotting time.</a:t>
            </a:r>
          </a:p>
          <a:p>
            <a:r>
              <a:rPr lang="en-US" dirty="0"/>
              <a:t>When blood is ready transfuse with fresh blood slowly to supply much needed clotting factors and to maintain adequate blood volume to prevent cardiac arrest.</a:t>
            </a:r>
          </a:p>
          <a:p>
            <a:r>
              <a:rPr lang="en-US" dirty="0"/>
              <a:t>If the woman is undelivered monitor </a:t>
            </a:r>
            <a:r>
              <a:rPr lang="en-US" dirty="0" err="1"/>
              <a:t>feotal</a:t>
            </a:r>
            <a:r>
              <a:rPr lang="en-US" dirty="0"/>
              <a:t> heart rate continuously.</a:t>
            </a:r>
          </a:p>
          <a:p>
            <a:r>
              <a:rPr lang="en-US" dirty="0"/>
              <a:t>Prepare for emergency CS during first stage of labour.</a:t>
            </a:r>
          </a:p>
          <a:p>
            <a:r>
              <a:rPr lang="en-US" dirty="0"/>
              <a:t>If in second stage assist with performing episiotomy and vacuum extraction to quicken delivery.</a:t>
            </a:r>
          </a:p>
          <a:p>
            <a:endParaRPr lang="en-US" dirty="0"/>
          </a:p>
        </p:txBody>
      </p:sp>
    </p:spTree>
    <p:extLst>
      <p:ext uri="{BB962C8B-B14F-4D97-AF65-F5344CB8AC3E}">
        <p14:creationId xmlns:p14="http://schemas.microsoft.com/office/powerpoint/2010/main" val="29118562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CT</a:t>
            </a:r>
          </a:p>
        </p:txBody>
      </p:sp>
      <p:sp>
        <p:nvSpPr>
          <p:cNvPr id="3" name="Content Placeholder 2"/>
          <p:cNvSpPr>
            <a:spLocks noGrp="1"/>
          </p:cNvSpPr>
          <p:nvPr>
            <p:ph idx="1"/>
          </p:nvPr>
        </p:nvSpPr>
        <p:spPr>
          <a:xfrm>
            <a:off x="457200" y="762000"/>
            <a:ext cx="8229600" cy="5867400"/>
          </a:xfrm>
        </p:spPr>
        <p:txBody>
          <a:bodyPr>
            <a:normAutofit fontScale="92500" lnSpcReduction="20000"/>
          </a:bodyPr>
          <a:lstStyle/>
          <a:p>
            <a:r>
              <a:rPr lang="en-US" dirty="0"/>
              <a:t>Observe lochia loss for any bleeding.</a:t>
            </a:r>
          </a:p>
          <a:p>
            <a:r>
              <a:rPr lang="en-US" dirty="0"/>
              <a:t>Take blood for check HB and clotting time and if patient anaemic start haematinics or blood transfusion.</a:t>
            </a:r>
          </a:p>
          <a:p>
            <a:r>
              <a:rPr lang="en-US" dirty="0"/>
              <a:t>Monitor fluid balance by maintaining a correct chart.</a:t>
            </a:r>
          </a:p>
          <a:p>
            <a:r>
              <a:rPr lang="en-US" dirty="0"/>
              <a:t>Prepare a warm room , all resuscitation equipment's and drugs.</a:t>
            </a:r>
          </a:p>
          <a:p>
            <a:r>
              <a:rPr lang="en-US" dirty="0"/>
              <a:t>Transfer the baby to nursery for further nursing care and management.</a:t>
            </a:r>
          </a:p>
          <a:p>
            <a:r>
              <a:rPr lang="en-US" dirty="0"/>
              <a:t>Continuing assessing patient progress by performing daily physical examination.</a:t>
            </a:r>
          </a:p>
          <a:p>
            <a:r>
              <a:rPr lang="en-US" dirty="0"/>
              <a:t>Before patient is discharged check HB and clotting time. </a:t>
            </a:r>
          </a:p>
          <a:p>
            <a:endParaRPr lang="en-US" dirty="0"/>
          </a:p>
        </p:txBody>
      </p:sp>
    </p:spTree>
    <p:extLst>
      <p:ext uri="{BB962C8B-B14F-4D97-AF65-F5344CB8AC3E}">
        <p14:creationId xmlns:p14="http://schemas.microsoft.com/office/powerpoint/2010/main" val="42214977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a:xfrm>
            <a:off x="457200" y="1219200"/>
            <a:ext cx="8229600" cy="5486400"/>
          </a:xfrm>
        </p:spPr>
        <p:txBody>
          <a:bodyPr>
            <a:normAutofit fontScale="92500"/>
          </a:bodyPr>
          <a:lstStyle/>
          <a:p>
            <a:r>
              <a:rPr lang="en-US" dirty="0"/>
              <a:t>Mortality rate is high 86% with 25% of the death occurring in the first hour.</a:t>
            </a:r>
          </a:p>
          <a:p>
            <a:r>
              <a:rPr lang="en-US" dirty="0"/>
              <a:t>Cardio pulmonary collapse causing severe hypoxia followed by cardiac arrest and death.</a:t>
            </a:r>
          </a:p>
          <a:p>
            <a:r>
              <a:rPr lang="en-US" dirty="0"/>
              <a:t>Disseminated intravascular coagulation caused by the presence of amniotic fluid which is rich in thromboplastin in the maternal circulation leading to hyperfibrinogenemia.</a:t>
            </a:r>
          </a:p>
          <a:p>
            <a:r>
              <a:rPr lang="en-US" dirty="0"/>
              <a:t>Postpartum haemorrhage.</a:t>
            </a:r>
          </a:p>
          <a:p>
            <a:r>
              <a:rPr lang="en-US" dirty="0"/>
              <a:t>Acute renal failure caused by excessive blood loss , prolonged hypovalemia and hypotension.</a:t>
            </a:r>
          </a:p>
        </p:txBody>
      </p:sp>
    </p:spTree>
    <p:extLst>
      <p:ext uri="{BB962C8B-B14F-4D97-AF65-F5344CB8AC3E}">
        <p14:creationId xmlns:p14="http://schemas.microsoft.com/office/powerpoint/2010/main" val="265237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Fontanels of obstetric importance</a:t>
            </a:r>
          </a:p>
        </p:txBody>
      </p:sp>
      <p:sp>
        <p:nvSpPr>
          <p:cNvPr id="3" name="Content Placeholder 2"/>
          <p:cNvSpPr>
            <a:spLocks noGrp="1"/>
          </p:cNvSpPr>
          <p:nvPr>
            <p:ph idx="1"/>
          </p:nvPr>
        </p:nvSpPr>
        <p:spPr>
          <a:xfrm>
            <a:off x="228600" y="838200"/>
            <a:ext cx="8686800" cy="5791200"/>
          </a:xfrm>
        </p:spPr>
        <p:txBody>
          <a:bodyPr>
            <a:normAutofit fontScale="85000" lnSpcReduction="20000"/>
          </a:bodyPr>
          <a:lstStyle/>
          <a:p>
            <a:r>
              <a:rPr lang="en-US" b="1" dirty="0" err="1"/>
              <a:t>Bregma</a:t>
            </a:r>
            <a:r>
              <a:rPr lang="en-US" b="1" dirty="0"/>
              <a:t>( anterior fontanel) </a:t>
            </a:r>
            <a:r>
              <a:rPr lang="en-US" dirty="0"/>
              <a:t>– it is the junction of sagittal and coronal and frontal sutures.</a:t>
            </a:r>
          </a:p>
          <a:p>
            <a:r>
              <a:rPr lang="en-US" dirty="0"/>
              <a:t>Diamond shaped ,3-4 cm long and 1.5 to 2cm wide.</a:t>
            </a:r>
          </a:p>
          <a:p>
            <a:r>
              <a:rPr lang="en-US" dirty="0"/>
              <a:t>It normally closes by 18 months.</a:t>
            </a:r>
          </a:p>
          <a:p>
            <a:r>
              <a:rPr lang="en-US" dirty="0"/>
              <a:t>Anterior fontanel sutures leaves from each </a:t>
            </a:r>
            <a:r>
              <a:rPr lang="en-US" dirty="0" err="1"/>
              <a:t>pf</a:t>
            </a:r>
            <a:r>
              <a:rPr lang="en-US" dirty="0"/>
              <a:t> the four corners.</a:t>
            </a:r>
          </a:p>
          <a:p>
            <a:r>
              <a:rPr lang="en-US" dirty="0"/>
              <a:t>Pulsation of cerebral vessels can be felt through it.</a:t>
            </a:r>
          </a:p>
          <a:p>
            <a:r>
              <a:rPr lang="en-US" b="1" dirty="0"/>
              <a:t>Lambda(posterior fontanel) </a:t>
            </a:r>
            <a:r>
              <a:rPr lang="en-US" dirty="0"/>
              <a:t>– at the junction of lambdoidal and sagittal suture.</a:t>
            </a:r>
          </a:p>
          <a:p>
            <a:r>
              <a:rPr lang="en-US" dirty="0"/>
              <a:t>Triangular shaped.</a:t>
            </a:r>
          </a:p>
          <a:p>
            <a:r>
              <a:rPr lang="en-US" dirty="0"/>
              <a:t>Normally closes by 6 weeks after birth.</a:t>
            </a:r>
          </a:p>
          <a:p>
            <a:r>
              <a:rPr lang="en-US" dirty="0"/>
              <a:t>NB- sutures and fontanels allows  overlapping of the skull bones during labour and delivery due to the membraneous spaces.</a:t>
            </a:r>
          </a:p>
        </p:txBody>
      </p:sp>
    </p:spTree>
    <p:extLst>
      <p:ext uri="{BB962C8B-B14F-4D97-AF65-F5344CB8AC3E}">
        <p14:creationId xmlns:p14="http://schemas.microsoft.com/office/powerpoint/2010/main" val="8831658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OBSTETRIC SHOCK</a:t>
            </a:r>
          </a:p>
        </p:txBody>
      </p:sp>
      <p:sp>
        <p:nvSpPr>
          <p:cNvPr id="3" name="Content Placeholder 2"/>
          <p:cNvSpPr>
            <a:spLocks noGrp="1"/>
          </p:cNvSpPr>
          <p:nvPr>
            <p:ph idx="1"/>
          </p:nvPr>
        </p:nvSpPr>
        <p:spPr>
          <a:xfrm>
            <a:off x="304800" y="1066800"/>
            <a:ext cx="8382000" cy="5638800"/>
          </a:xfrm>
        </p:spPr>
        <p:txBody>
          <a:bodyPr>
            <a:normAutofit fontScale="92500"/>
          </a:bodyPr>
          <a:lstStyle/>
          <a:p>
            <a:r>
              <a:rPr lang="en-US" dirty="0"/>
              <a:t>It is a sudden collapse of a mother occurring during labour and shortly afterwards.</a:t>
            </a:r>
          </a:p>
          <a:p>
            <a:r>
              <a:rPr lang="en-US" dirty="0"/>
              <a:t>Shock is a life threatening condition that is characterized by failure of the circulatory systems to maintain adequate perfusion of the vital organs.</a:t>
            </a:r>
          </a:p>
          <a:p>
            <a:r>
              <a:rPr lang="en-US" dirty="0"/>
              <a:t>It is caused by failure of the mothers circulatory system to meet bodies need for oxygen , nutrients and removal of waste substances.</a:t>
            </a:r>
          </a:p>
          <a:p>
            <a:r>
              <a:rPr lang="en-US" dirty="0"/>
              <a:t>It requires immediate and intensive treatment.</a:t>
            </a:r>
          </a:p>
          <a:p>
            <a:r>
              <a:rPr lang="en-US" dirty="0"/>
              <a:t>The main causes of obstetric shock are severe haemorrhage and sepsis.</a:t>
            </a:r>
          </a:p>
        </p:txBody>
      </p:sp>
    </p:spTree>
    <p:extLst>
      <p:ext uri="{BB962C8B-B14F-4D97-AF65-F5344CB8AC3E}">
        <p14:creationId xmlns:p14="http://schemas.microsoft.com/office/powerpoint/2010/main" val="12735933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CAUSES</a:t>
            </a:r>
          </a:p>
        </p:txBody>
      </p:sp>
      <p:sp>
        <p:nvSpPr>
          <p:cNvPr id="3" name="Content Placeholder 2"/>
          <p:cNvSpPr>
            <a:spLocks noGrp="1"/>
          </p:cNvSpPr>
          <p:nvPr>
            <p:ph idx="1"/>
          </p:nvPr>
        </p:nvSpPr>
        <p:spPr>
          <a:xfrm>
            <a:off x="228600" y="685800"/>
            <a:ext cx="8458200" cy="6019800"/>
          </a:xfrm>
        </p:spPr>
        <p:txBody>
          <a:bodyPr>
            <a:normAutofit fontScale="85000" lnSpcReduction="20000"/>
          </a:bodyPr>
          <a:lstStyle/>
          <a:p>
            <a:r>
              <a:rPr lang="en-US" dirty="0"/>
              <a:t>Haemorrhage –usually from placenta site APH and PPH.</a:t>
            </a:r>
          </a:p>
          <a:p>
            <a:r>
              <a:rPr lang="en-US" dirty="0"/>
              <a:t>Inversion of the uterus – the degree of this shock is profound not in proportion to blood loss but due to pain.</a:t>
            </a:r>
          </a:p>
          <a:p>
            <a:r>
              <a:rPr lang="en-US" dirty="0"/>
              <a:t>Ruptured uterus- shock is due to combination of pain and haemorrhage.</a:t>
            </a:r>
          </a:p>
          <a:p>
            <a:r>
              <a:rPr lang="en-US" dirty="0"/>
              <a:t>Embolism – air embolism , thrombo embolism and amniotic fluid embolism may lead to pulmonary embolism causing acute respiratory distress death.</a:t>
            </a:r>
          </a:p>
          <a:p>
            <a:r>
              <a:rPr lang="en-US" dirty="0"/>
              <a:t>Exhaustion –prolonged labour followed by difficult and traumatic delivery.</a:t>
            </a:r>
          </a:p>
          <a:p>
            <a:r>
              <a:rPr lang="en-US" dirty="0"/>
              <a:t>Sudden reduction in intra-abdominal pressure following the delivery of twins , large babies , polyhydramnios.</a:t>
            </a:r>
          </a:p>
          <a:p>
            <a:r>
              <a:rPr lang="en-US" dirty="0"/>
              <a:t>Endotoxic shock – caused by septicaemia.</a:t>
            </a:r>
          </a:p>
          <a:p>
            <a:r>
              <a:rPr lang="en-US" dirty="0"/>
              <a:t>Anaesthesia –when a patient is induced by untrained person can cause hypoxia and hypotension.</a:t>
            </a:r>
          </a:p>
        </p:txBody>
      </p:sp>
    </p:spTree>
    <p:extLst>
      <p:ext uri="{BB962C8B-B14F-4D97-AF65-F5344CB8AC3E}">
        <p14:creationId xmlns:p14="http://schemas.microsoft.com/office/powerpoint/2010/main" val="11596854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&amp; SYMPTOMS</a:t>
            </a:r>
          </a:p>
        </p:txBody>
      </p:sp>
      <p:sp>
        <p:nvSpPr>
          <p:cNvPr id="3" name="Content Placeholder 2"/>
          <p:cNvSpPr>
            <a:spLocks noGrp="1"/>
          </p:cNvSpPr>
          <p:nvPr>
            <p:ph idx="1"/>
          </p:nvPr>
        </p:nvSpPr>
        <p:spPr>
          <a:xfrm>
            <a:off x="457200" y="1295400"/>
            <a:ext cx="8229600" cy="5334000"/>
          </a:xfrm>
        </p:spPr>
        <p:txBody>
          <a:bodyPr>
            <a:normAutofit fontScale="92500" lnSpcReduction="10000"/>
          </a:bodyPr>
          <a:lstStyle/>
          <a:p>
            <a:r>
              <a:rPr lang="en-US" dirty="0"/>
              <a:t>Main signs and symptoms –pulse weak and fast ( &gt;110 beats /minute) , BP low (systolic &lt; 90 mmHg) –late sign</a:t>
            </a:r>
          </a:p>
          <a:p>
            <a:r>
              <a:rPr lang="en-US" dirty="0"/>
              <a:t>Other  are pallor , sweating or cold and clammy skin.</a:t>
            </a:r>
          </a:p>
          <a:p>
            <a:r>
              <a:rPr lang="en-US" dirty="0"/>
              <a:t>Rapid breathing (rate of 30 m breaths per minute or more) , shallow , irregular , breathlessness.</a:t>
            </a:r>
          </a:p>
          <a:p>
            <a:r>
              <a:rPr lang="en-US" dirty="0"/>
              <a:t>Anxious , confused or unconscious.</a:t>
            </a:r>
          </a:p>
          <a:p>
            <a:r>
              <a:rPr lang="en-US" dirty="0"/>
              <a:t>Scanty urine output (less than 30 </a:t>
            </a:r>
            <a:r>
              <a:rPr lang="en-US" dirty="0" err="1"/>
              <a:t>mls</a:t>
            </a:r>
            <a:r>
              <a:rPr lang="en-US" dirty="0"/>
              <a:t> per hour.) -oliguria</a:t>
            </a:r>
          </a:p>
          <a:p>
            <a:r>
              <a:rPr lang="en-US" dirty="0"/>
              <a:t>Patient is apathetic but may be restless , cyanosis</a:t>
            </a:r>
          </a:p>
        </p:txBody>
      </p:sp>
    </p:spTree>
    <p:extLst>
      <p:ext uri="{BB962C8B-B14F-4D97-AF65-F5344CB8AC3E}">
        <p14:creationId xmlns:p14="http://schemas.microsoft.com/office/powerpoint/2010/main" val="14497280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IMMEDIATE MANAGEMENT</a:t>
            </a:r>
          </a:p>
        </p:txBody>
      </p:sp>
      <p:sp>
        <p:nvSpPr>
          <p:cNvPr id="3" name="Content Placeholder 2"/>
          <p:cNvSpPr>
            <a:spLocks noGrp="1"/>
          </p:cNvSpPr>
          <p:nvPr>
            <p:ph idx="1"/>
          </p:nvPr>
        </p:nvSpPr>
        <p:spPr>
          <a:xfrm>
            <a:off x="457200" y="762000"/>
            <a:ext cx="8229600" cy="5867401"/>
          </a:xfrm>
        </p:spPr>
        <p:txBody>
          <a:bodyPr>
            <a:normAutofit fontScale="77500" lnSpcReduction="20000"/>
          </a:bodyPr>
          <a:lstStyle/>
          <a:p>
            <a:r>
              <a:rPr lang="en-US" dirty="0"/>
              <a:t>CALL FOR HELP.</a:t>
            </a:r>
          </a:p>
          <a:p>
            <a:r>
              <a:rPr lang="en-US" dirty="0"/>
              <a:t>Assess the woman using AVPU i.e. is the patient ALERT , responding to VOICE , only responding to PAIN or UNRESPONSIVE.</a:t>
            </a:r>
          </a:p>
          <a:p>
            <a:r>
              <a:rPr lang="en-US" dirty="0"/>
              <a:t>If unconscious turn her on to her side to minimize the risk of aspiration in case of vomits and to ensure that the airway is open.</a:t>
            </a:r>
          </a:p>
          <a:p>
            <a:r>
              <a:rPr lang="en-US" dirty="0"/>
              <a:t>Keep the woman warm but do not overheat as this will increase peripheral circulation and reduce blood supply to the vital centers.</a:t>
            </a:r>
          </a:p>
          <a:p>
            <a:r>
              <a:rPr lang="en-US" dirty="0"/>
              <a:t>Loosen tight clothing.</a:t>
            </a:r>
          </a:p>
          <a:p>
            <a:r>
              <a:rPr lang="en-US" dirty="0"/>
              <a:t>Raise the foot of the bed , elevate the legs to increase return of blood to the heart.</a:t>
            </a:r>
          </a:p>
          <a:p>
            <a:r>
              <a:rPr lang="en-US" dirty="0"/>
              <a:t>Take vital signs observations and monitor pulse and blood pressure ½ hourly.</a:t>
            </a:r>
          </a:p>
          <a:p>
            <a:r>
              <a:rPr lang="en-US" dirty="0"/>
              <a:t>Take blood for haemoglobin, grouping and cross-matching , bed side clotting test.</a:t>
            </a:r>
          </a:p>
        </p:txBody>
      </p:sp>
    </p:spTree>
    <p:extLst>
      <p:ext uri="{BB962C8B-B14F-4D97-AF65-F5344CB8AC3E}">
        <p14:creationId xmlns:p14="http://schemas.microsoft.com/office/powerpoint/2010/main" val="31057521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REPLACEMENT</a:t>
            </a:r>
          </a:p>
        </p:txBody>
      </p:sp>
      <p:sp>
        <p:nvSpPr>
          <p:cNvPr id="3" name="Content Placeholder 2"/>
          <p:cNvSpPr>
            <a:spLocks noGrp="1"/>
          </p:cNvSpPr>
          <p:nvPr>
            <p:ph idx="1"/>
          </p:nvPr>
        </p:nvSpPr>
        <p:spPr>
          <a:xfrm>
            <a:off x="304800" y="1066800"/>
            <a:ext cx="8382000" cy="5562600"/>
          </a:xfrm>
        </p:spPr>
        <p:txBody>
          <a:bodyPr>
            <a:normAutofit fontScale="77500" lnSpcReduction="20000"/>
          </a:bodyPr>
          <a:lstStyle/>
          <a:p>
            <a:r>
              <a:rPr lang="en-US" dirty="0"/>
              <a:t>Once the IV cannula is in place , give intravenous fluids rapidly (normal saline or ringers lactate) initially at a rate of 1 liter in 15- 20 minutes after that infuse 1 liter in 30 minutes at 30 ml/minute.</a:t>
            </a:r>
          </a:p>
          <a:p>
            <a:r>
              <a:rPr lang="en-US" dirty="0"/>
              <a:t>Consider performing a venous cut down if unable to secure an IV cannula.</a:t>
            </a:r>
          </a:p>
          <a:p>
            <a:r>
              <a:rPr lang="en-US" dirty="0"/>
              <a:t>Avoid using plasma substitutes </a:t>
            </a:r>
            <a:r>
              <a:rPr lang="en-US" dirty="0" err="1"/>
              <a:t>e.g</a:t>
            </a:r>
            <a:r>
              <a:rPr lang="en-US" dirty="0"/>
              <a:t> dextran.</a:t>
            </a:r>
          </a:p>
          <a:p>
            <a:r>
              <a:rPr lang="en-US" dirty="0"/>
              <a:t>Give at least 2l of IV fluids in the first  hour . This is over and above fluid replacement for ongoing losses. NB- Amore rapid rate of infusion is required in the management of shock resulting from bleeding to replace the estimated fluid loss.</a:t>
            </a:r>
          </a:p>
          <a:p>
            <a:r>
              <a:rPr lang="en-US" dirty="0"/>
              <a:t>Do not give fluids by mouth to a woman in shock.</a:t>
            </a:r>
          </a:p>
          <a:p>
            <a:r>
              <a:rPr lang="en-US" dirty="0"/>
              <a:t>Catheterize the bladder and monitor urine output.</a:t>
            </a:r>
          </a:p>
          <a:p>
            <a:r>
              <a:rPr lang="en-US" dirty="0"/>
              <a:t>Record time and amount of fluids given , always use a fluid balance sheet.  </a:t>
            </a:r>
          </a:p>
        </p:txBody>
      </p:sp>
    </p:spTree>
    <p:extLst>
      <p:ext uri="{BB962C8B-B14F-4D97-AF65-F5344CB8AC3E}">
        <p14:creationId xmlns:p14="http://schemas.microsoft.com/office/powerpoint/2010/main" val="15855548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REASSESSMENT </a:t>
            </a:r>
          </a:p>
        </p:txBody>
      </p:sp>
      <p:sp>
        <p:nvSpPr>
          <p:cNvPr id="3" name="Content Placeholder 2"/>
          <p:cNvSpPr>
            <a:spLocks noGrp="1"/>
          </p:cNvSpPr>
          <p:nvPr>
            <p:ph idx="1"/>
          </p:nvPr>
        </p:nvSpPr>
        <p:spPr>
          <a:xfrm>
            <a:off x="457200" y="1066800"/>
            <a:ext cx="8229600" cy="5638800"/>
          </a:xfrm>
        </p:spPr>
        <p:txBody>
          <a:bodyPr>
            <a:normAutofit fontScale="85000" lnSpcReduction="10000"/>
          </a:bodyPr>
          <a:lstStyle/>
          <a:p>
            <a:r>
              <a:rPr lang="en-US" dirty="0"/>
              <a:t>Reassess the woman’s response to IV fluids for signs of improvement , these are:</a:t>
            </a:r>
          </a:p>
          <a:p>
            <a:r>
              <a:rPr lang="en-US" dirty="0"/>
              <a:t>Stabilizing pulse (90 beats /minute or less.</a:t>
            </a:r>
          </a:p>
          <a:p>
            <a:r>
              <a:rPr lang="en-US" dirty="0"/>
              <a:t>Increasing systolic blood pressure (100mmHg or more.</a:t>
            </a:r>
          </a:p>
          <a:p>
            <a:r>
              <a:rPr lang="en-US" dirty="0"/>
              <a:t>Improving mental status ( less confusion or anxiety)</a:t>
            </a:r>
          </a:p>
          <a:p>
            <a:r>
              <a:rPr lang="en-US" dirty="0"/>
              <a:t> increasing urine output ( 30ml/hour or more</a:t>
            </a:r>
          </a:p>
          <a:p>
            <a:r>
              <a:rPr lang="en-US" dirty="0"/>
              <a:t>Maintain strict asepsis</a:t>
            </a:r>
          </a:p>
          <a:p>
            <a:r>
              <a:rPr lang="en-US" dirty="0"/>
              <a:t>If there is respiratory distress mouth to mouth respiration is done.</a:t>
            </a:r>
          </a:p>
          <a:p>
            <a:r>
              <a:rPr lang="en-US" dirty="0"/>
              <a:t>External cardiac massage is done in case of cardiac arrest.</a:t>
            </a:r>
          </a:p>
          <a:p>
            <a:r>
              <a:rPr lang="en-US" dirty="0"/>
              <a:t>Patient managed according to cause of shock.</a:t>
            </a:r>
          </a:p>
          <a:p>
            <a:endParaRPr lang="en-US" dirty="0"/>
          </a:p>
        </p:txBody>
      </p:sp>
    </p:spTree>
    <p:extLst>
      <p:ext uri="{BB962C8B-B14F-4D97-AF65-F5344CB8AC3E}">
        <p14:creationId xmlns:p14="http://schemas.microsoft.com/office/powerpoint/2010/main" val="6316266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lstStyle/>
          <a:p>
            <a:r>
              <a:rPr lang="en-US" dirty="0"/>
              <a:t>Anaemia.</a:t>
            </a:r>
          </a:p>
          <a:p>
            <a:r>
              <a:rPr lang="en-US" dirty="0"/>
              <a:t>Acute renal failure.</a:t>
            </a:r>
          </a:p>
          <a:p>
            <a:r>
              <a:rPr lang="en-US" dirty="0"/>
              <a:t>Sheehan's syndrome due to anterior pituitary gland necrosis.</a:t>
            </a:r>
          </a:p>
          <a:p>
            <a:r>
              <a:rPr lang="en-US" dirty="0"/>
              <a:t>Infections.</a:t>
            </a:r>
          </a:p>
          <a:p>
            <a:r>
              <a:rPr lang="en-US" dirty="0"/>
              <a:t>Psychological effect.</a:t>
            </a:r>
          </a:p>
        </p:txBody>
      </p:sp>
    </p:spTree>
    <p:extLst>
      <p:ext uri="{BB962C8B-B14F-4D97-AF65-F5344CB8AC3E}">
        <p14:creationId xmlns:p14="http://schemas.microsoft.com/office/powerpoint/2010/main" val="274292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DIAMETERS OF THE FOETAL SKULL</a:t>
            </a:r>
          </a:p>
        </p:txBody>
      </p:sp>
      <p:sp>
        <p:nvSpPr>
          <p:cNvPr id="3" name="Content Placeholder 2"/>
          <p:cNvSpPr>
            <a:spLocks noGrp="1"/>
          </p:cNvSpPr>
          <p:nvPr>
            <p:ph idx="1"/>
          </p:nvPr>
        </p:nvSpPr>
        <p:spPr>
          <a:xfrm>
            <a:off x="457200" y="1343890"/>
            <a:ext cx="8229600" cy="5133110"/>
          </a:xfrm>
        </p:spPr>
        <p:txBody>
          <a:bodyPr>
            <a:normAutofit fontScale="62500" lnSpcReduction="20000"/>
          </a:bodyPr>
          <a:lstStyle/>
          <a:p>
            <a:r>
              <a:rPr lang="en-US" sz="5100" b="1" i="1" dirty="0"/>
              <a:t>Significance </a:t>
            </a:r>
            <a:endParaRPr lang="en-US" sz="5100" dirty="0"/>
          </a:p>
          <a:p>
            <a:r>
              <a:rPr lang="en-US" sz="5100" dirty="0"/>
              <a:t>Knowledge of the diameters of the skull guides the midwife/ health worker as to the </a:t>
            </a:r>
            <a:r>
              <a:rPr lang="en-US" sz="5100" dirty="0" err="1"/>
              <a:t>favourable</a:t>
            </a:r>
            <a:r>
              <a:rPr lang="en-US" sz="5100" dirty="0"/>
              <a:t> and unfavourable diameters the foetus may present during labour.1. </a:t>
            </a:r>
            <a:r>
              <a:rPr lang="en-US" sz="5100" b="1" dirty="0"/>
              <a:t>Antero-posterior (longitudinal diameters)</a:t>
            </a:r>
          </a:p>
          <a:p>
            <a:r>
              <a:rPr lang="en-US" sz="5100" dirty="0"/>
              <a:t>1. </a:t>
            </a:r>
            <a:r>
              <a:rPr lang="en-US" sz="6000" b="1" dirty="0"/>
              <a:t>Sub-</a:t>
            </a:r>
            <a:r>
              <a:rPr lang="en-US" sz="6000" b="1" dirty="0" err="1"/>
              <a:t>occipito</a:t>
            </a:r>
            <a:r>
              <a:rPr lang="en-US" sz="6000" b="1" dirty="0"/>
              <a:t>-</a:t>
            </a:r>
            <a:r>
              <a:rPr lang="en-US" sz="6000" b="1" dirty="0" err="1"/>
              <a:t>bregmatic</a:t>
            </a:r>
            <a:r>
              <a:rPr lang="en-US" sz="5100" b="1" dirty="0"/>
              <a:t> diameter: </a:t>
            </a:r>
            <a:r>
              <a:rPr lang="en-US" sz="5100" dirty="0"/>
              <a:t>Equals 9.5 cm. It follows a line drawn from the middle of the anterior </a:t>
            </a:r>
            <a:r>
              <a:rPr lang="en-US" sz="5100" dirty="0" err="1"/>
              <a:t>fontanelle</a:t>
            </a:r>
            <a:r>
              <a:rPr lang="en-US" sz="5100" dirty="0"/>
              <a:t> to the under surface of the occipital bone just where it joins the neck. It presents when there is full flexion resulting in </a:t>
            </a:r>
            <a:r>
              <a:rPr lang="en-US" sz="5100" b="1" dirty="0"/>
              <a:t>vertex presentation </a:t>
            </a:r>
          </a:p>
          <a:p>
            <a:endParaRPr lang="en-US" dirty="0"/>
          </a:p>
        </p:txBody>
      </p:sp>
    </p:spTree>
    <p:extLst>
      <p:ext uri="{BB962C8B-B14F-4D97-AF65-F5344CB8AC3E}">
        <p14:creationId xmlns:p14="http://schemas.microsoft.com/office/powerpoint/2010/main" val="148456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457200" y="1295400"/>
            <a:ext cx="8229600" cy="5334000"/>
          </a:xfrm>
        </p:spPr>
        <p:txBody>
          <a:bodyPr>
            <a:normAutofit fontScale="92500"/>
          </a:bodyPr>
          <a:lstStyle/>
          <a:p>
            <a:r>
              <a:rPr lang="en-US" dirty="0"/>
              <a:t>2. </a:t>
            </a:r>
            <a:r>
              <a:rPr lang="en-US" b="1" dirty="0"/>
              <a:t>Sub-</a:t>
            </a:r>
            <a:r>
              <a:rPr lang="en-US" b="1" dirty="0" err="1"/>
              <a:t>occipito</a:t>
            </a:r>
            <a:r>
              <a:rPr lang="en-US" b="1" dirty="0"/>
              <a:t>-frontal diameter: </a:t>
            </a:r>
            <a:r>
              <a:rPr lang="en-US" dirty="0"/>
              <a:t>Extends from under the occiput to the </a:t>
            </a:r>
            <a:r>
              <a:rPr lang="en-US" dirty="0" err="1"/>
              <a:t>centre</a:t>
            </a:r>
            <a:r>
              <a:rPr lang="en-US" dirty="0"/>
              <a:t> of the brow or </a:t>
            </a:r>
            <a:r>
              <a:rPr lang="en-US" dirty="0" err="1"/>
              <a:t>sinciput</a:t>
            </a:r>
            <a:r>
              <a:rPr lang="en-US" dirty="0"/>
              <a:t>. Measurement =10 cm. Presents when the head is almost fully flexed (e.g. </a:t>
            </a:r>
            <a:r>
              <a:rPr lang="en-US" b="1" dirty="0" err="1"/>
              <a:t>occipito</a:t>
            </a:r>
            <a:r>
              <a:rPr lang="en-US" b="1" dirty="0"/>
              <a:t> - posterior or </a:t>
            </a:r>
            <a:r>
              <a:rPr lang="en-US" b="1" dirty="0" err="1"/>
              <a:t>occipito</a:t>
            </a:r>
            <a:r>
              <a:rPr lang="en-US" b="1" dirty="0"/>
              <a:t> lateral positions). </a:t>
            </a:r>
          </a:p>
          <a:p>
            <a:endParaRPr lang="en-US" dirty="0"/>
          </a:p>
          <a:p>
            <a:r>
              <a:rPr lang="en-US" b="1" dirty="0"/>
              <a:t>Occipital –frontal diameter</a:t>
            </a:r>
            <a:r>
              <a:rPr lang="en-US" dirty="0"/>
              <a:t>: Equals 11.5 cm. It follows a line extending from a point just above the root of the nose to the most prominent potion of the occipital bone. It presents when there is deficient flexion </a:t>
            </a:r>
            <a:r>
              <a:rPr lang="en-US" b="1" dirty="0"/>
              <a:t>(deep transverse arrest) </a:t>
            </a:r>
          </a:p>
          <a:p>
            <a:endParaRPr lang="en-US" dirty="0"/>
          </a:p>
        </p:txBody>
      </p:sp>
    </p:spTree>
    <p:extLst>
      <p:ext uri="{BB962C8B-B14F-4D97-AF65-F5344CB8AC3E}">
        <p14:creationId xmlns:p14="http://schemas.microsoft.com/office/powerpoint/2010/main" val="25614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457200" y="1143000"/>
            <a:ext cx="8229600" cy="4983163"/>
          </a:xfrm>
        </p:spPr>
        <p:txBody>
          <a:bodyPr>
            <a:normAutofit fontScale="92500"/>
          </a:bodyPr>
          <a:lstStyle/>
          <a:p>
            <a:r>
              <a:rPr lang="en-US" b="1" dirty="0" err="1"/>
              <a:t>Mento</a:t>
            </a:r>
            <a:r>
              <a:rPr lang="en-US" b="1" dirty="0"/>
              <a:t> -vertical diameter</a:t>
            </a:r>
            <a:r>
              <a:rPr lang="en-US" dirty="0"/>
              <a:t>: Equals 14cm. It extends from the point of the chin to the </a:t>
            </a:r>
            <a:r>
              <a:rPr lang="en-US" dirty="0" err="1"/>
              <a:t>centre</a:t>
            </a:r>
            <a:r>
              <a:rPr lang="en-US" dirty="0"/>
              <a:t> of the posterior </a:t>
            </a:r>
            <a:r>
              <a:rPr lang="en-US" dirty="0" err="1"/>
              <a:t>fontanelle</a:t>
            </a:r>
            <a:r>
              <a:rPr lang="en-US" dirty="0"/>
              <a:t>. It presents when there is partial extension (</a:t>
            </a:r>
            <a:r>
              <a:rPr lang="en-US" b="1" dirty="0"/>
              <a:t>brow presentation) </a:t>
            </a:r>
          </a:p>
          <a:p>
            <a:r>
              <a:rPr lang="en-US" dirty="0"/>
              <a:t>5. </a:t>
            </a:r>
            <a:r>
              <a:rPr lang="en-US" b="1" dirty="0"/>
              <a:t>Sub </a:t>
            </a:r>
            <a:r>
              <a:rPr lang="en-US" b="1" dirty="0" err="1"/>
              <a:t>mento-bregmatic</a:t>
            </a:r>
            <a:r>
              <a:rPr lang="en-US" b="1" dirty="0"/>
              <a:t> diameter: </a:t>
            </a:r>
            <a:r>
              <a:rPr lang="en-US" dirty="0"/>
              <a:t>Equals 9.5cm. It is from below the chin to the </a:t>
            </a:r>
            <a:r>
              <a:rPr lang="en-US" dirty="0" err="1"/>
              <a:t>centre</a:t>
            </a:r>
            <a:r>
              <a:rPr lang="en-US" dirty="0"/>
              <a:t> of the anterior </a:t>
            </a:r>
            <a:r>
              <a:rPr lang="en-US" dirty="0" err="1"/>
              <a:t>fontanelle</a:t>
            </a:r>
            <a:r>
              <a:rPr lang="en-US" dirty="0"/>
              <a:t>. Presents when the head is fully extended </a:t>
            </a:r>
            <a:r>
              <a:rPr lang="en-US" b="1" dirty="0"/>
              <a:t>(face presentation</a:t>
            </a:r>
            <a:r>
              <a:rPr lang="en-US" dirty="0"/>
              <a:t>) </a:t>
            </a:r>
          </a:p>
          <a:p>
            <a:r>
              <a:rPr lang="en-US" b="1" dirty="0"/>
              <a:t>2.Two transverse diameters;- </a:t>
            </a:r>
            <a:r>
              <a:rPr lang="en-US" dirty="0"/>
              <a:t>bi-parietal-9.5cm , bi-temporal-8.2cm.</a:t>
            </a:r>
          </a:p>
        </p:txBody>
      </p:sp>
    </p:spTree>
    <p:extLst>
      <p:ext uri="{BB962C8B-B14F-4D97-AF65-F5344CB8AC3E}">
        <p14:creationId xmlns:p14="http://schemas.microsoft.com/office/powerpoint/2010/main" val="309298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8E79-1642-41E1-95ED-D2D270AE1075}"/>
              </a:ext>
            </a:extLst>
          </p:cNvPr>
          <p:cNvSpPr>
            <a:spLocks noGrp="1"/>
          </p:cNvSpPr>
          <p:nvPr>
            <p:ph type="title"/>
          </p:nvPr>
        </p:nvSpPr>
        <p:spPr/>
        <p:txBody>
          <a:bodyPr/>
          <a:lstStyle/>
          <a:p>
            <a:r>
              <a:rPr lang="en-US" dirty="0"/>
              <a:t>DIAMETERS OF THE SKULL</a:t>
            </a:r>
          </a:p>
        </p:txBody>
      </p:sp>
      <p:pic>
        <p:nvPicPr>
          <p:cNvPr id="4" name="Content Placeholder 3">
            <a:extLst>
              <a:ext uri="{FF2B5EF4-FFF2-40B4-BE49-F238E27FC236}">
                <a16:creationId xmlns:a16="http://schemas.microsoft.com/office/drawing/2014/main" id="{FEC61D4E-C9A6-4176-B637-F5A7AF037082}"/>
              </a:ext>
            </a:extLst>
          </p:cNvPr>
          <p:cNvPicPr>
            <a:picLocks noGrp="1" noChangeAspect="1"/>
          </p:cNvPicPr>
          <p:nvPr>
            <p:ph idx="1"/>
          </p:nvPr>
        </p:nvPicPr>
        <p:blipFill>
          <a:blip r:embed="rId2"/>
          <a:stretch>
            <a:fillRect/>
          </a:stretch>
        </p:blipFill>
        <p:spPr>
          <a:xfrm>
            <a:off x="1532359" y="1600200"/>
            <a:ext cx="6079281" cy="4525963"/>
          </a:xfrm>
          <a:prstGeom prst="rect">
            <a:avLst/>
          </a:prstGeom>
        </p:spPr>
      </p:pic>
    </p:spTree>
    <p:extLst>
      <p:ext uri="{BB962C8B-B14F-4D97-AF65-F5344CB8AC3E}">
        <p14:creationId xmlns:p14="http://schemas.microsoft.com/office/powerpoint/2010/main" val="174782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Relevance of the Foetal skull in Obstetrics </a:t>
            </a:r>
            <a:endParaRPr lang="en-US" dirty="0"/>
          </a:p>
        </p:txBody>
      </p:sp>
      <p:sp>
        <p:nvSpPr>
          <p:cNvPr id="3" name="Content Placeholder 2"/>
          <p:cNvSpPr>
            <a:spLocks noGrp="1"/>
          </p:cNvSpPr>
          <p:nvPr>
            <p:ph idx="1"/>
          </p:nvPr>
        </p:nvSpPr>
        <p:spPr/>
        <p:txBody>
          <a:bodyPr/>
          <a:lstStyle/>
          <a:p>
            <a:r>
              <a:rPr lang="en-US" b="1" dirty="0"/>
              <a:t>Antenatal Period: </a:t>
            </a:r>
          </a:p>
          <a:p>
            <a:r>
              <a:rPr lang="en-US" dirty="0"/>
              <a:t>Pregnancy dating </a:t>
            </a:r>
          </a:p>
          <a:p>
            <a:r>
              <a:rPr lang="en-US" dirty="0"/>
              <a:t>Monitoring Foetal wellbeing e.g. IUGR and congenital abnormalities (the foetal skull is a common site for congenital and acquired foetal abnormalities </a:t>
            </a:r>
          </a:p>
          <a:p>
            <a:r>
              <a:rPr lang="en-US" dirty="0"/>
              <a:t>Identification of multiple gestation </a:t>
            </a:r>
          </a:p>
          <a:p>
            <a:r>
              <a:rPr lang="en-US" dirty="0"/>
              <a:t>Identification of malpresentation </a:t>
            </a:r>
          </a:p>
          <a:p>
            <a:endParaRPr lang="en-US" dirty="0"/>
          </a:p>
        </p:txBody>
      </p:sp>
    </p:spTree>
    <p:extLst>
      <p:ext uri="{BB962C8B-B14F-4D97-AF65-F5344CB8AC3E}">
        <p14:creationId xmlns:p14="http://schemas.microsoft.com/office/powerpoint/2010/main" val="268310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normAutofit lnSpcReduction="10000"/>
          </a:bodyPr>
          <a:lstStyle/>
          <a:p>
            <a:r>
              <a:rPr lang="en-US" b="1" dirty="0"/>
              <a:t>Intrapartum Period </a:t>
            </a:r>
          </a:p>
          <a:p>
            <a:r>
              <a:rPr lang="en-US" dirty="0"/>
              <a:t>Plays a critical role in the progress of labour (cervical dilatation and descent of head) </a:t>
            </a:r>
          </a:p>
          <a:p>
            <a:r>
              <a:rPr lang="en-US" dirty="0"/>
              <a:t>It is an early indicator of possible CPD hence avoid obstructed labour </a:t>
            </a:r>
          </a:p>
          <a:p>
            <a:r>
              <a:rPr lang="en-US" dirty="0"/>
              <a:t>Assists to identify malpresentations and </a:t>
            </a:r>
            <a:r>
              <a:rPr lang="en-US" dirty="0" err="1"/>
              <a:t>malpositions</a:t>
            </a:r>
            <a:r>
              <a:rPr lang="en-US" dirty="0"/>
              <a:t> </a:t>
            </a:r>
          </a:p>
          <a:p>
            <a:r>
              <a:rPr lang="en-US" dirty="0"/>
              <a:t>Acts as a safer leverage for assisted vaginal deliveries (vacuum and forceps) </a:t>
            </a:r>
          </a:p>
          <a:p>
            <a:endParaRPr lang="en-US" dirty="0"/>
          </a:p>
        </p:txBody>
      </p:sp>
    </p:spTree>
    <p:extLst>
      <p:ext uri="{BB962C8B-B14F-4D97-AF65-F5344CB8AC3E}">
        <p14:creationId xmlns:p14="http://schemas.microsoft.com/office/powerpoint/2010/main" val="290224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Cephalic presentation (HEAD)</a:t>
            </a:r>
          </a:p>
        </p:txBody>
      </p:sp>
      <p:sp>
        <p:nvSpPr>
          <p:cNvPr id="3" name="Content Placeholder 2"/>
          <p:cNvSpPr>
            <a:spLocks noGrp="1"/>
          </p:cNvSpPr>
          <p:nvPr>
            <p:ph idx="1"/>
          </p:nvPr>
        </p:nvSpPr>
        <p:spPr>
          <a:xfrm>
            <a:off x="228600" y="1143000"/>
            <a:ext cx="8686800" cy="5334000"/>
          </a:xfrm>
        </p:spPr>
        <p:txBody>
          <a:bodyPr>
            <a:normAutofit fontScale="85000" lnSpcReduction="10000"/>
          </a:bodyPr>
          <a:lstStyle/>
          <a:p>
            <a:r>
              <a:rPr lang="en-US" dirty="0"/>
              <a:t>Cephalic means when vertex is the presenting part.</a:t>
            </a:r>
          </a:p>
          <a:p>
            <a:r>
              <a:rPr lang="en-US" dirty="0"/>
              <a:t>Attitude of foetal head –it is the tem given to describe the degree of flexion or extension of the head on the neck.</a:t>
            </a:r>
          </a:p>
          <a:p>
            <a:r>
              <a:rPr lang="en-US" dirty="0"/>
              <a:t>The attitude of the head determines which diameters will present in labour and therefore influences the outcome movement of the foetal head.</a:t>
            </a:r>
          </a:p>
          <a:p>
            <a:r>
              <a:rPr lang="en-US" b="1" dirty="0"/>
              <a:t>Normal presentation of the baby- </a:t>
            </a:r>
            <a:r>
              <a:rPr lang="en-US" dirty="0"/>
              <a:t>in a well flexed head the chin is in contact with the chest. The presenting diameters are:</a:t>
            </a:r>
          </a:p>
          <a:p>
            <a:r>
              <a:rPr lang="en-US" dirty="0"/>
              <a:t>Sub-occipital bregmatic 9.5cm longitudinal diameter , Bi-parietal 9.5cm a transverse  diameter , occipital-frontal diameter 10cm will distended the vaginal orifice and sweep the perineum.</a:t>
            </a:r>
          </a:p>
        </p:txBody>
      </p:sp>
    </p:spTree>
    <p:extLst>
      <p:ext uri="{BB962C8B-B14F-4D97-AF65-F5344CB8AC3E}">
        <p14:creationId xmlns:p14="http://schemas.microsoft.com/office/powerpoint/2010/main" val="425999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CT</a:t>
            </a:r>
          </a:p>
        </p:txBody>
      </p:sp>
      <p:sp>
        <p:nvSpPr>
          <p:cNvPr id="3" name="Content Placeholder 2"/>
          <p:cNvSpPr>
            <a:spLocks noGrp="1"/>
          </p:cNvSpPr>
          <p:nvPr>
            <p:ph idx="1"/>
          </p:nvPr>
        </p:nvSpPr>
        <p:spPr>
          <a:xfrm>
            <a:off x="304800" y="685800"/>
            <a:ext cx="8534400" cy="5867400"/>
          </a:xfrm>
        </p:spPr>
        <p:txBody>
          <a:bodyPr>
            <a:normAutofit fontScale="85000" lnSpcReduction="10000"/>
          </a:bodyPr>
          <a:lstStyle/>
          <a:p>
            <a:r>
              <a:rPr lang="en-US" dirty="0"/>
              <a:t>In a deflexed head the occiput is in contact with the foetal back.</a:t>
            </a:r>
          </a:p>
          <a:p>
            <a:r>
              <a:rPr lang="en-US" dirty="0"/>
              <a:t>The presenting diameters are 1) occipital frontal-11.5cm 2) Bi-parietal-9.5cm 3) occipital frontal 11.5cm will distend the vaginal orifice and sweep the perineum.</a:t>
            </a:r>
          </a:p>
          <a:p>
            <a:r>
              <a:rPr lang="en-US" b="1" dirty="0"/>
              <a:t>Brow presentation:-</a:t>
            </a:r>
            <a:r>
              <a:rPr lang="en-US" dirty="0"/>
              <a:t>is when the head is partially extended. The presenting diameters are; mental vertical 13.5cm, Bi-temporal 8.2cm,spontaneous vaginal delivery is very rare.</a:t>
            </a:r>
          </a:p>
          <a:p>
            <a:r>
              <a:rPr lang="en-US" b="1" dirty="0"/>
              <a:t>Face presentation:-</a:t>
            </a:r>
            <a:r>
              <a:rPr lang="en-US" dirty="0"/>
              <a:t>it is when the head is completely extended/deflexed. Presenting diameter are sub-mental bregmatic 9.5cm Bi-temporal 8.2cm, sub-mental vertical 11.5cm, will distend the vaginal orifice and sweep the perineum.</a:t>
            </a:r>
          </a:p>
        </p:txBody>
      </p:sp>
    </p:spTree>
    <p:extLst>
      <p:ext uri="{BB962C8B-B14F-4D97-AF65-F5344CB8AC3E}">
        <p14:creationId xmlns:p14="http://schemas.microsoft.com/office/powerpoint/2010/main" val="101871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Terminologies in </a:t>
            </a:r>
            <a:r>
              <a:rPr lang="en-US" dirty="0" err="1"/>
              <a:t>labour&amp;delivery</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b="1" dirty="0"/>
              <a:t>Presentation</a:t>
            </a:r>
            <a:r>
              <a:rPr lang="en-US" dirty="0"/>
              <a:t>-is the part of the foetus that lies at the pelvic floor or inlet or at the lower border of uterus. There are four types: vertex ,breech, face and brow.</a:t>
            </a:r>
          </a:p>
          <a:p>
            <a:r>
              <a:rPr lang="en-US" b="1" dirty="0"/>
              <a:t>Presenting part </a:t>
            </a:r>
            <a:r>
              <a:rPr lang="en-US" dirty="0"/>
              <a:t>is the part that lies over the internal  cervical OS (opening).</a:t>
            </a:r>
          </a:p>
          <a:p>
            <a:r>
              <a:rPr lang="en-US" b="1" dirty="0"/>
              <a:t>denominator</a:t>
            </a:r>
            <a:r>
              <a:rPr lang="en-US" dirty="0"/>
              <a:t> is the part of the presentation used to indicate the position there are 3 occiput (vertex),sacrum(breech),</a:t>
            </a:r>
            <a:r>
              <a:rPr lang="en-US" dirty="0" err="1"/>
              <a:t>mentum</a:t>
            </a:r>
            <a:r>
              <a:rPr lang="en-US" dirty="0"/>
              <a:t>(face)</a:t>
            </a:r>
          </a:p>
          <a:p>
            <a:r>
              <a:rPr lang="en-US" b="1" dirty="0"/>
              <a:t>Position</a:t>
            </a:r>
            <a:r>
              <a:rPr lang="en-US" dirty="0"/>
              <a:t> is the relation of the denominator to the 6</a:t>
            </a:r>
            <a:r>
              <a:rPr lang="en-US" baseline="30000" dirty="0"/>
              <a:t>th</a:t>
            </a:r>
            <a:r>
              <a:rPr lang="en-US" dirty="0"/>
              <a:t> areas of the mothers pelvis these are right occipital anterior (ROA)and left O A(LOA), Right occipital posterior(ROP) and left (LOP).</a:t>
            </a:r>
          </a:p>
          <a:p>
            <a:r>
              <a:rPr lang="en-US" b="1" dirty="0"/>
              <a:t>LIE</a:t>
            </a:r>
            <a:r>
              <a:rPr lang="en-US" dirty="0"/>
              <a:t>-Relationship of the long axis of the foetus to the long axis of the mothers uterus e.g. longitudinal, oblique and transverse</a:t>
            </a:r>
          </a:p>
        </p:txBody>
      </p:sp>
    </p:spTree>
    <p:extLst>
      <p:ext uri="{BB962C8B-B14F-4D97-AF65-F5344CB8AC3E}">
        <p14:creationId xmlns:p14="http://schemas.microsoft.com/office/powerpoint/2010/main" val="324302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LABOUR</a:t>
            </a:r>
          </a:p>
        </p:txBody>
      </p:sp>
      <p:sp>
        <p:nvSpPr>
          <p:cNvPr id="3" name="Content Placeholder 2"/>
          <p:cNvSpPr>
            <a:spLocks noGrp="1"/>
          </p:cNvSpPr>
          <p:nvPr>
            <p:ph idx="1"/>
          </p:nvPr>
        </p:nvSpPr>
        <p:spPr>
          <a:xfrm>
            <a:off x="457200" y="1219200"/>
            <a:ext cx="8229600" cy="5181600"/>
          </a:xfrm>
        </p:spPr>
        <p:txBody>
          <a:bodyPr>
            <a:normAutofit/>
          </a:bodyPr>
          <a:lstStyle/>
          <a:p>
            <a:r>
              <a:rPr lang="en-US" dirty="0"/>
              <a:t>The length of labour varies widely and influenced by the following:</a:t>
            </a:r>
          </a:p>
          <a:p>
            <a:r>
              <a:rPr lang="en-US" dirty="0"/>
              <a:t>Parity.</a:t>
            </a:r>
          </a:p>
          <a:p>
            <a:r>
              <a:rPr lang="en-US" dirty="0"/>
              <a:t>Birth intervals.</a:t>
            </a:r>
          </a:p>
          <a:p>
            <a:r>
              <a:rPr lang="en-US" dirty="0"/>
              <a:t>Psychological status of the mother.</a:t>
            </a:r>
          </a:p>
          <a:p>
            <a:r>
              <a:rPr lang="en-US" dirty="0"/>
              <a:t>Presentation and position.</a:t>
            </a:r>
          </a:p>
          <a:p>
            <a:r>
              <a:rPr lang="en-US" dirty="0"/>
              <a:t>Pelvic shape and size.</a:t>
            </a:r>
          </a:p>
          <a:p>
            <a:r>
              <a:rPr lang="en-US" dirty="0"/>
              <a:t>Character of uterine contraction.</a:t>
            </a:r>
          </a:p>
        </p:txBody>
      </p:sp>
    </p:spTree>
    <p:extLst>
      <p:ext uri="{BB962C8B-B14F-4D97-AF65-F5344CB8AC3E}">
        <p14:creationId xmlns:p14="http://schemas.microsoft.com/office/powerpoint/2010/main" val="351651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 labour</a:t>
            </a:r>
          </a:p>
        </p:txBody>
      </p:sp>
      <p:sp>
        <p:nvSpPr>
          <p:cNvPr id="3" name="Content Placeholder 2"/>
          <p:cNvSpPr>
            <a:spLocks noGrp="1"/>
          </p:cNvSpPr>
          <p:nvPr>
            <p:ph idx="1"/>
          </p:nvPr>
        </p:nvSpPr>
        <p:spPr/>
        <p:txBody>
          <a:bodyPr>
            <a:normAutofit lnSpcReduction="10000"/>
          </a:bodyPr>
          <a:lstStyle/>
          <a:p>
            <a:r>
              <a:rPr lang="en-US" dirty="0"/>
              <a:t>It is a physiological process which commences spontaneously at term(37 completed weeks) with rhythmic regular uterine contractions of increasing intensity and frequency, accompanied by progressive cervical effacement and dilatation and descent of presenting part (preferably cephalic),resulting in expulsion of a healthy foetus ,a complete placenta and membranes and a healthy mother.</a:t>
            </a:r>
          </a:p>
        </p:txBody>
      </p:sp>
    </p:spTree>
    <p:extLst>
      <p:ext uri="{BB962C8B-B14F-4D97-AF65-F5344CB8AC3E}">
        <p14:creationId xmlns:p14="http://schemas.microsoft.com/office/powerpoint/2010/main" val="299232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PRE-MONITORY SIGNS OF LABOUR</a:t>
            </a:r>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en-US" b="1" dirty="0"/>
              <a:t>LIGHTENING: </a:t>
            </a:r>
            <a:r>
              <a:rPr lang="en-US" dirty="0"/>
              <a:t>it occurs two to three weeks before the on set of labour.</a:t>
            </a:r>
          </a:p>
          <a:p>
            <a:r>
              <a:rPr lang="en-US" dirty="0"/>
              <a:t>It is the sinking of the uterus to the pelvis.</a:t>
            </a:r>
          </a:p>
          <a:p>
            <a:r>
              <a:rPr lang="en-US" dirty="0"/>
              <a:t>The fundus no longer pressing the diaphragm , breathing is easier , the heart and stomach functions better.</a:t>
            </a:r>
          </a:p>
          <a:p>
            <a:r>
              <a:rPr lang="en-US" dirty="0"/>
              <a:t>Walking is difficult because the symphysis pubis is more mobile , there is backache due to sacral iliac joint relaxation , vague discomfort in lower abdominal , groin and thighs.</a:t>
            </a:r>
          </a:p>
          <a:p>
            <a:r>
              <a:rPr lang="en-US" b="1" dirty="0"/>
              <a:t>FREQUENCY IN MICTURATION </a:t>
            </a:r>
            <a:r>
              <a:rPr lang="en-US" dirty="0"/>
              <a:t>: This is due to pressure of the foetal head on the bladder limiting its capacity.</a:t>
            </a:r>
          </a:p>
        </p:txBody>
      </p:sp>
    </p:spTree>
    <p:extLst>
      <p:ext uri="{BB962C8B-B14F-4D97-AF65-F5344CB8AC3E}">
        <p14:creationId xmlns:p14="http://schemas.microsoft.com/office/powerpoint/2010/main" val="40105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CT</a:t>
            </a:r>
          </a:p>
        </p:txBody>
      </p:sp>
      <p:sp>
        <p:nvSpPr>
          <p:cNvPr id="3" name="Content Placeholder 2"/>
          <p:cNvSpPr>
            <a:spLocks noGrp="1"/>
          </p:cNvSpPr>
          <p:nvPr>
            <p:ph idx="1"/>
          </p:nvPr>
        </p:nvSpPr>
        <p:spPr>
          <a:xfrm>
            <a:off x="457200" y="762000"/>
            <a:ext cx="8229600" cy="5638800"/>
          </a:xfrm>
        </p:spPr>
        <p:txBody>
          <a:bodyPr>
            <a:normAutofit fontScale="85000" lnSpcReduction="10000"/>
          </a:bodyPr>
          <a:lstStyle/>
          <a:p>
            <a:r>
              <a:rPr lang="en-US" b="1" dirty="0"/>
              <a:t>FALSE PAINS (LABOUR) </a:t>
            </a:r>
            <a:r>
              <a:rPr lang="en-US" dirty="0"/>
              <a:t>:Pains are irregular intermittent causing uterus to contract and relax , pain is in the abdomen and groin , stronger when patient is in bed. There is no cervical dilatation , effacement or descent.</a:t>
            </a:r>
          </a:p>
          <a:p>
            <a:r>
              <a:rPr lang="en-US" dirty="0"/>
              <a:t>The pain doesn’t increase in frequency , intensity or duration. It may be relieved by ambulation , there is no show . These pains assist in ripening process of the cervix , becomes soft thin and effaces.</a:t>
            </a:r>
          </a:p>
          <a:p>
            <a:r>
              <a:rPr lang="en-US" b="1" dirty="0"/>
              <a:t>TAKING UP OF THE CERVIX </a:t>
            </a:r>
            <a:r>
              <a:rPr lang="en-US" dirty="0"/>
              <a:t>:(shortening of cervix)</a:t>
            </a:r>
          </a:p>
          <a:p>
            <a:r>
              <a:rPr lang="en-US" dirty="0"/>
              <a:t>This time the cervix is soft and drawn up , gradually emerges in the lower uterine segment.</a:t>
            </a:r>
          </a:p>
          <a:p>
            <a:r>
              <a:rPr lang="en-US" b="1" dirty="0"/>
              <a:t>LOSS OF WEIGHT: </a:t>
            </a:r>
            <a:r>
              <a:rPr lang="en-US" dirty="0"/>
              <a:t>most pregnant mothers tend to loose weight towards the end of pregnancy and is believed to be due to reduction of liquor </a:t>
            </a:r>
            <a:r>
              <a:rPr lang="en-US" dirty="0" err="1"/>
              <a:t>amnii</a:t>
            </a:r>
            <a:r>
              <a:rPr lang="en-US" dirty="0"/>
              <a:t> at term.</a:t>
            </a:r>
          </a:p>
        </p:txBody>
      </p:sp>
    </p:spTree>
    <p:extLst>
      <p:ext uri="{BB962C8B-B14F-4D97-AF65-F5344CB8AC3E}">
        <p14:creationId xmlns:p14="http://schemas.microsoft.com/office/powerpoint/2010/main" val="149391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labour</a:t>
            </a:r>
          </a:p>
        </p:txBody>
      </p:sp>
      <p:sp>
        <p:nvSpPr>
          <p:cNvPr id="3" name="Content Placeholder 2"/>
          <p:cNvSpPr>
            <a:spLocks noGrp="1"/>
          </p:cNvSpPr>
          <p:nvPr>
            <p:ph idx="1"/>
          </p:nvPr>
        </p:nvSpPr>
        <p:spPr/>
        <p:txBody>
          <a:bodyPr>
            <a:normAutofit fontScale="85000" lnSpcReduction="10000"/>
          </a:bodyPr>
          <a:lstStyle/>
          <a:p>
            <a:r>
              <a:rPr lang="en-US" b="1" dirty="0"/>
              <a:t>Physical examination</a:t>
            </a:r>
          </a:p>
          <a:p>
            <a:r>
              <a:rPr lang="en-US" dirty="0"/>
              <a:t>Focuses on vital signs to be checked that include: blood pressure, pulse rate, respiratory rate and temperature.</a:t>
            </a:r>
          </a:p>
          <a:p>
            <a:r>
              <a:rPr lang="en-US" dirty="0"/>
              <a:t>Patients general condition should be assessed for: general appearance, state of consciousness, pallor, cyanosis ,oedema, respiratory distress etc.</a:t>
            </a:r>
          </a:p>
          <a:p>
            <a:r>
              <a:rPr lang="en-US" b="1" dirty="0"/>
              <a:t>Abdominal examination-to </a:t>
            </a:r>
            <a:r>
              <a:rPr lang="en-US" dirty="0"/>
              <a:t>confirm the gestation, rule out multiple pregnancy, determine presenting part, the lie, the descent, the frequency and strength of contractions and the characteristics of foetal heart tone.</a:t>
            </a:r>
          </a:p>
        </p:txBody>
      </p:sp>
    </p:spTree>
    <p:extLst>
      <p:ext uri="{BB962C8B-B14F-4D97-AF65-F5344CB8AC3E}">
        <p14:creationId xmlns:p14="http://schemas.microsoft.com/office/powerpoint/2010/main" val="150352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Vaginal examination</a:t>
            </a:r>
          </a:p>
        </p:txBody>
      </p:sp>
      <p:sp>
        <p:nvSpPr>
          <p:cNvPr id="3" name="Content Placeholder 2"/>
          <p:cNvSpPr>
            <a:spLocks noGrp="1"/>
          </p:cNvSpPr>
          <p:nvPr>
            <p:ph idx="1"/>
          </p:nvPr>
        </p:nvSpPr>
        <p:spPr>
          <a:xfrm>
            <a:off x="228600" y="914400"/>
            <a:ext cx="8610600" cy="5562600"/>
          </a:xfrm>
        </p:spPr>
        <p:txBody>
          <a:bodyPr>
            <a:normAutofit fontScale="77500" lnSpcReduction="20000"/>
          </a:bodyPr>
          <a:lstStyle/>
          <a:p>
            <a:r>
              <a:rPr lang="en-US" dirty="0"/>
              <a:t> it is important for confirming labour and determining the stage and progress of labour.</a:t>
            </a:r>
          </a:p>
          <a:p>
            <a:r>
              <a:rPr lang="en-US" dirty="0"/>
              <a:t>To assess cervical dilatation and effacement.</a:t>
            </a:r>
          </a:p>
          <a:p>
            <a:r>
              <a:rPr lang="en-US" dirty="0"/>
              <a:t>Confirm the presenting part and the position in vertex and breech presentation</a:t>
            </a:r>
          </a:p>
          <a:p>
            <a:r>
              <a:rPr lang="en-US" dirty="0"/>
              <a:t>Confirm state of membranes  whether intact , bulging or ruptured.</a:t>
            </a:r>
          </a:p>
          <a:p>
            <a:r>
              <a:rPr lang="en-US" dirty="0"/>
              <a:t>To rule out cord presentation if membranes are intact and cord prolapse when raptured.</a:t>
            </a:r>
          </a:p>
          <a:p>
            <a:r>
              <a:rPr lang="en-US" dirty="0"/>
              <a:t>Assess the pelvic adequacy to allow normal delivery.</a:t>
            </a:r>
          </a:p>
          <a:p>
            <a:r>
              <a:rPr lang="en-US" dirty="0"/>
              <a:t>To confirm second stage to make sure cervix is fully dilated.</a:t>
            </a:r>
          </a:p>
          <a:p>
            <a:r>
              <a:rPr lang="en-US" dirty="0"/>
              <a:t>NB-vaginal examination should only be performed on initial admission and after every four hours when a woman is in active labour. </a:t>
            </a:r>
          </a:p>
        </p:txBody>
      </p:sp>
    </p:spTree>
    <p:extLst>
      <p:ext uri="{BB962C8B-B14F-4D97-AF65-F5344CB8AC3E}">
        <p14:creationId xmlns:p14="http://schemas.microsoft.com/office/powerpoint/2010/main" val="942560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Stages of labour</a:t>
            </a:r>
          </a:p>
        </p:txBody>
      </p:sp>
      <p:sp>
        <p:nvSpPr>
          <p:cNvPr id="3" name="Content Placeholder 2"/>
          <p:cNvSpPr>
            <a:spLocks noGrp="1"/>
          </p:cNvSpPr>
          <p:nvPr>
            <p:ph idx="1"/>
          </p:nvPr>
        </p:nvSpPr>
        <p:spPr/>
        <p:txBody>
          <a:bodyPr/>
          <a:lstStyle/>
          <a:p>
            <a:r>
              <a:rPr lang="en-US" dirty="0"/>
              <a:t>1</a:t>
            </a:r>
            <a:r>
              <a:rPr lang="en-US" baseline="30000" dirty="0"/>
              <a:t>ST</a:t>
            </a:r>
            <a:r>
              <a:rPr lang="en-US" dirty="0"/>
              <a:t> stage: from onset of labour to full dilatation of the cervix.</a:t>
            </a:r>
          </a:p>
          <a:p>
            <a:r>
              <a:rPr lang="en-US" dirty="0"/>
              <a:t>2</a:t>
            </a:r>
            <a:r>
              <a:rPr lang="en-US" baseline="30000" dirty="0"/>
              <a:t>ND</a:t>
            </a:r>
            <a:r>
              <a:rPr lang="en-US" dirty="0"/>
              <a:t> stage: from full dilatation to expulsion of foetus.</a:t>
            </a:r>
          </a:p>
          <a:p>
            <a:r>
              <a:rPr lang="en-US" dirty="0"/>
              <a:t>3</a:t>
            </a:r>
            <a:r>
              <a:rPr lang="en-US" baseline="30000" dirty="0"/>
              <a:t>RD</a:t>
            </a:r>
            <a:r>
              <a:rPr lang="en-US" dirty="0"/>
              <a:t> stage: from delivery of the baby ,to delivery of placenta.</a:t>
            </a:r>
          </a:p>
          <a:p>
            <a:r>
              <a:rPr lang="en-US" dirty="0"/>
              <a:t>4</a:t>
            </a:r>
            <a:r>
              <a:rPr lang="en-US" baseline="30000" dirty="0"/>
              <a:t>TH</a:t>
            </a:r>
            <a:r>
              <a:rPr lang="en-US" dirty="0"/>
              <a:t> stage: up to one hour after expulsion of placenta.</a:t>
            </a:r>
          </a:p>
        </p:txBody>
      </p:sp>
    </p:spTree>
    <p:extLst>
      <p:ext uri="{BB962C8B-B14F-4D97-AF65-F5344CB8AC3E}">
        <p14:creationId xmlns:p14="http://schemas.microsoft.com/office/powerpoint/2010/main" val="448167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STAGE OF LABOUR</a:t>
            </a:r>
          </a:p>
        </p:txBody>
      </p:sp>
      <p:sp>
        <p:nvSpPr>
          <p:cNvPr id="3" name="Content Placeholder 2"/>
          <p:cNvSpPr>
            <a:spLocks noGrp="1"/>
          </p:cNvSpPr>
          <p:nvPr>
            <p:ph idx="1"/>
          </p:nvPr>
        </p:nvSpPr>
        <p:spPr>
          <a:xfrm>
            <a:off x="304800" y="1066800"/>
            <a:ext cx="8382000" cy="5486400"/>
          </a:xfrm>
        </p:spPr>
        <p:txBody>
          <a:bodyPr>
            <a:normAutofit fontScale="92500" lnSpcReduction="20000"/>
          </a:bodyPr>
          <a:lstStyle/>
          <a:p>
            <a:r>
              <a:rPr lang="en-US" dirty="0"/>
              <a:t>It is from the onset of true labour to full cervical dilatation .</a:t>
            </a:r>
          </a:p>
          <a:p>
            <a:r>
              <a:rPr lang="en-US" dirty="0"/>
              <a:t>It is divided into two phases;</a:t>
            </a:r>
          </a:p>
          <a:p>
            <a:r>
              <a:rPr lang="en-US" dirty="0"/>
              <a:t>The </a:t>
            </a:r>
            <a:r>
              <a:rPr lang="en-US" b="1" i="1" dirty="0"/>
              <a:t>latent phase </a:t>
            </a:r>
            <a:r>
              <a:rPr lang="en-US" dirty="0"/>
              <a:t>of labour is </a:t>
            </a:r>
            <a:r>
              <a:rPr lang="en-US" i="1" dirty="0"/>
              <a:t>prior </a:t>
            </a:r>
            <a:r>
              <a:rPr lang="en-US" dirty="0"/>
              <a:t>to the active phase stage of labour and may last 6–8 hours in primigravidae when the cervix dilates from 0 cm to 4 cm dilated.</a:t>
            </a:r>
          </a:p>
          <a:p>
            <a:r>
              <a:rPr lang="en-US" dirty="0"/>
              <a:t>The </a:t>
            </a:r>
            <a:r>
              <a:rPr lang="en-US" b="1" i="1" dirty="0"/>
              <a:t>active phase </a:t>
            </a:r>
            <a:r>
              <a:rPr lang="en-US" dirty="0"/>
              <a:t>within the first stage of labour is the time when the cervix usually undergoes more rapid dilatation.</a:t>
            </a:r>
          </a:p>
          <a:p>
            <a:r>
              <a:rPr lang="en-US" dirty="0"/>
              <a:t>This begins when the cervix is at least 4 cm dilated and, in the presence of rhythmic contractions, progressively dilates to 10 cm or full dilatation.</a:t>
            </a:r>
          </a:p>
        </p:txBody>
      </p:sp>
    </p:spTree>
    <p:extLst>
      <p:ext uri="{BB962C8B-B14F-4D97-AF65-F5344CB8AC3E}">
        <p14:creationId xmlns:p14="http://schemas.microsoft.com/office/powerpoint/2010/main" val="427843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Physiological changes in 1</a:t>
            </a:r>
            <a:r>
              <a:rPr lang="en-US" b="1" baseline="30000" dirty="0"/>
              <a:t>st</a:t>
            </a:r>
            <a:r>
              <a:rPr lang="en-US" b="1" dirty="0"/>
              <a:t> Stage of LABOUR</a:t>
            </a:r>
          </a:p>
        </p:txBody>
      </p:sp>
      <p:sp>
        <p:nvSpPr>
          <p:cNvPr id="3" name="Content Placeholder 2"/>
          <p:cNvSpPr>
            <a:spLocks noGrp="1"/>
          </p:cNvSpPr>
          <p:nvPr>
            <p:ph idx="1"/>
          </p:nvPr>
        </p:nvSpPr>
        <p:spPr/>
        <p:txBody>
          <a:bodyPr>
            <a:normAutofit fontScale="85000" lnSpcReduction="20000"/>
          </a:bodyPr>
          <a:lstStyle/>
          <a:p>
            <a:r>
              <a:rPr lang="en-US" dirty="0"/>
              <a:t>It is a physiological process characterized by:</a:t>
            </a:r>
          </a:p>
          <a:p>
            <a:pPr>
              <a:buFont typeface="Wingdings" panose="05000000000000000000" pitchFamily="2" charset="2"/>
              <a:buChar char="Ø"/>
            </a:pPr>
            <a:r>
              <a:rPr lang="en-US" dirty="0"/>
              <a:t> -rhythmic contraction and retraction of uterine muscles with increasing frequency and  intensity.</a:t>
            </a:r>
          </a:p>
          <a:p>
            <a:pPr>
              <a:buFont typeface="Wingdings" panose="05000000000000000000" pitchFamily="2" charset="2"/>
              <a:buChar char="Ø"/>
            </a:pPr>
            <a:r>
              <a:rPr lang="en-US" dirty="0"/>
              <a:t>-Formation of upper and lower uterine segment.</a:t>
            </a:r>
          </a:p>
          <a:p>
            <a:pPr>
              <a:buFont typeface="Wingdings" panose="05000000000000000000" pitchFamily="2" charset="2"/>
              <a:buChar char="Ø"/>
            </a:pPr>
            <a:r>
              <a:rPr lang="en-US" dirty="0"/>
              <a:t>-Formation of retraction ring</a:t>
            </a:r>
          </a:p>
          <a:p>
            <a:pPr>
              <a:buFont typeface="Wingdings" panose="05000000000000000000" pitchFamily="2" charset="2"/>
              <a:buChar char="Ø"/>
            </a:pPr>
            <a:r>
              <a:rPr lang="en-US" dirty="0"/>
              <a:t> -progressive cervical effacement.</a:t>
            </a:r>
          </a:p>
          <a:p>
            <a:pPr>
              <a:buFont typeface="Wingdings" panose="05000000000000000000" pitchFamily="2" charset="2"/>
              <a:buChar char="Ø"/>
            </a:pPr>
            <a:r>
              <a:rPr lang="en-US" dirty="0"/>
              <a:t>- cervical dilatation.</a:t>
            </a:r>
          </a:p>
          <a:p>
            <a:pPr>
              <a:buFont typeface="Wingdings" panose="05000000000000000000" pitchFamily="2" charset="2"/>
              <a:buChar char="Ø"/>
            </a:pPr>
            <a:r>
              <a:rPr lang="en-US" dirty="0"/>
              <a:t>-Show and formation of bags of water.</a:t>
            </a:r>
          </a:p>
          <a:p>
            <a:pPr>
              <a:buFont typeface="Wingdings" panose="05000000000000000000" pitchFamily="2" charset="2"/>
              <a:buChar char="Ø"/>
            </a:pPr>
            <a:r>
              <a:rPr lang="en-US" dirty="0"/>
              <a:t>-Rupture of membranes</a:t>
            </a:r>
          </a:p>
          <a:p>
            <a:pPr>
              <a:buFont typeface="Wingdings" panose="05000000000000000000" pitchFamily="2" charset="2"/>
              <a:buChar char="Ø"/>
            </a:pPr>
            <a:r>
              <a:rPr lang="en-US" dirty="0"/>
              <a:t>- descent of presenting part.</a:t>
            </a:r>
          </a:p>
          <a:p>
            <a:pPr marL="0" indent="0">
              <a:buNone/>
            </a:pPr>
            <a:r>
              <a:rPr lang="en-US" dirty="0"/>
              <a:t>NB- LABOUR may be spontaneous or progressive.</a:t>
            </a:r>
          </a:p>
        </p:txBody>
      </p:sp>
    </p:spTree>
    <p:extLst>
      <p:ext uri="{BB962C8B-B14F-4D97-AF65-F5344CB8AC3E}">
        <p14:creationId xmlns:p14="http://schemas.microsoft.com/office/powerpoint/2010/main" val="68900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first stage</a:t>
            </a:r>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r>
              <a:rPr lang="en-US" dirty="0"/>
              <a:t>Take and record the following ½ hourly foetal heart labour , uterine contractions ,maternal pulse and respirations. vaginal examination, cervical dilatation , moulding 4 hourly.</a:t>
            </a:r>
          </a:p>
          <a:p>
            <a:r>
              <a:rPr lang="en-US" b="1" dirty="0"/>
              <a:t>Encourage the woman to</a:t>
            </a:r>
            <a:r>
              <a:rPr lang="en-US" dirty="0"/>
              <a:t>:</a:t>
            </a:r>
          </a:p>
          <a:p>
            <a:r>
              <a:rPr lang="en-US" dirty="0"/>
              <a:t> empty  her bladder 2hourly and test urine for proteins and sugar acetone.</a:t>
            </a:r>
          </a:p>
          <a:p>
            <a:r>
              <a:rPr lang="en-US" dirty="0"/>
              <a:t>Freely move about</a:t>
            </a:r>
          </a:p>
          <a:p>
            <a:r>
              <a:rPr lang="en-US" dirty="0"/>
              <a:t>Maintain oral intake of fluids and food as required</a:t>
            </a:r>
          </a:p>
          <a:p>
            <a:r>
              <a:rPr lang="en-US" dirty="0"/>
              <a:t>Exercise breathing techniques.</a:t>
            </a:r>
          </a:p>
          <a:p>
            <a:r>
              <a:rPr lang="en-US" dirty="0"/>
              <a:t>Observe personal hygiene.</a:t>
            </a:r>
          </a:p>
          <a:p>
            <a:r>
              <a:rPr lang="en-US" dirty="0"/>
              <a:t>Have a chosen companion with her.</a:t>
            </a:r>
          </a:p>
          <a:p>
            <a:r>
              <a:rPr lang="en-US" dirty="0"/>
              <a:t>Reassure the mother and communicate the progress of labour and explain what is expected of her.</a:t>
            </a:r>
          </a:p>
          <a:p>
            <a:r>
              <a:rPr lang="en-US" b="1" dirty="0"/>
              <a:t>NB</a:t>
            </a:r>
            <a:r>
              <a:rPr lang="en-US" dirty="0"/>
              <a:t>-use a partograph as appropriate for monitoring progress of labour.</a:t>
            </a:r>
          </a:p>
        </p:txBody>
      </p:sp>
    </p:spTree>
    <p:extLst>
      <p:ext uri="{BB962C8B-B14F-4D97-AF65-F5344CB8AC3E}">
        <p14:creationId xmlns:p14="http://schemas.microsoft.com/office/powerpoint/2010/main" val="50853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FOETAL SKULL</a:t>
            </a:r>
          </a:p>
        </p:txBody>
      </p:sp>
      <p:sp>
        <p:nvSpPr>
          <p:cNvPr id="3" name="Content Placeholder 2"/>
          <p:cNvSpPr>
            <a:spLocks noGrp="1"/>
          </p:cNvSpPr>
          <p:nvPr>
            <p:ph idx="1"/>
          </p:nvPr>
        </p:nvSpPr>
        <p:spPr/>
        <p:txBody>
          <a:bodyPr/>
          <a:lstStyle/>
          <a:p>
            <a:r>
              <a:rPr lang="en-US" dirty="0"/>
              <a:t>96% of babies are born with the head first.</a:t>
            </a:r>
          </a:p>
          <a:p>
            <a:r>
              <a:rPr lang="en-US" dirty="0"/>
              <a:t>Skull has delicate bones subject to pressure during delivery.</a:t>
            </a:r>
          </a:p>
          <a:p>
            <a:r>
              <a:rPr lang="en-US" dirty="0"/>
              <a:t>Foetal head is large in comparison with the true pelvis and some adaptation must take place during labour.</a:t>
            </a:r>
          </a:p>
          <a:p>
            <a:r>
              <a:rPr lang="en-US" dirty="0"/>
              <a:t>It is the most difficult part to deliver whether it comes first or last. </a:t>
            </a:r>
          </a:p>
        </p:txBody>
      </p:sp>
    </p:spTree>
    <p:extLst>
      <p:ext uri="{BB962C8B-B14F-4D97-AF65-F5344CB8AC3E}">
        <p14:creationId xmlns:p14="http://schemas.microsoft.com/office/powerpoint/2010/main" val="551683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PARTOGRAPH</a:t>
            </a:r>
          </a:p>
        </p:txBody>
      </p:sp>
      <p:sp>
        <p:nvSpPr>
          <p:cNvPr id="3" name="Content Placeholder 2"/>
          <p:cNvSpPr>
            <a:spLocks noGrp="1"/>
          </p:cNvSpPr>
          <p:nvPr>
            <p:ph idx="1"/>
          </p:nvPr>
        </p:nvSpPr>
        <p:spPr/>
        <p:txBody>
          <a:bodyPr>
            <a:normAutofit lnSpcReduction="10000"/>
          </a:bodyPr>
          <a:lstStyle/>
          <a:p>
            <a:r>
              <a:rPr lang="en-US" dirty="0"/>
              <a:t>IS graphic presentation, which outlines the progress of  a woman in active labour including the foetal and maternal condition.</a:t>
            </a:r>
          </a:p>
          <a:p>
            <a:r>
              <a:rPr lang="en-US" dirty="0"/>
              <a:t>It serves as a management tool used for the detection of abnormal progress of labour.</a:t>
            </a:r>
          </a:p>
          <a:p>
            <a:r>
              <a:rPr lang="en-US" dirty="0"/>
              <a:t>The events of active labour are plotted against time in hours(all entries are recorded in relation to time at which the observations are made.</a:t>
            </a:r>
          </a:p>
        </p:txBody>
      </p:sp>
    </p:spTree>
    <p:extLst>
      <p:ext uri="{BB962C8B-B14F-4D97-AF65-F5344CB8AC3E}">
        <p14:creationId xmlns:p14="http://schemas.microsoft.com/office/powerpoint/2010/main" val="2365974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a:t>
            </a:r>
            <a:r>
              <a:rPr lang="en-US" dirty="0" err="1"/>
              <a:t>partograph</a:t>
            </a:r>
            <a:endParaRPr lang="en-US"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a:t>It detects deviations from normal delivery that develop as the labour progress.</a:t>
            </a:r>
          </a:p>
          <a:p>
            <a:r>
              <a:rPr lang="en-US" dirty="0"/>
              <a:t>It serves as an early warning system and assist in early decision on transfer , augmentation and termination of the labour.</a:t>
            </a:r>
          </a:p>
          <a:p>
            <a:r>
              <a:rPr lang="en-US" dirty="0"/>
              <a:t>It helps in early detection of abnormal progress of labour and prevents , pro-longed labour and its complications.</a:t>
            </a:r>
          </a:p>
          <a:p>
            <a:r>
              <a:rPr lang="en-US" dirty="0"/>
              <a:t>Use of partograph is effective and efficient in prevention of complications of labour thus reducing neonatal mortality.</a:t>
            </a:r>
          </a:p>
          <a:p>
            <a:r>
              <a:rPr lang="en-US" dirty="0"/>
              <a:t>It is a very clear way or recording all labour observations on one chart ,making it easy to detect any abnormality.</a:t>
            </a:r>
          </a:p>
        </p:txBody>
      </p:sp>
    </p:spTree>
    <p:extLst>
      <p:ext uri="{BB962C8B-B14F-4D97-AF65-F5344CB8AC3E}">
        <p14:creationId xmlns:p14="http://schemas.microsoft.com/office/powerpoint/2010/main" val="2437919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CT</a:t>
            </a:r>
          </a:p>
        </p:txBody>
      </p:sp>
      <p:sp>
        <p:nvSpPr>
          <p:cNvPr id="3" name="Content Placeholder 2"/>
          <p:cNvSpPr>
            <a:spLocks noGrp="1"/>
          </p:cNvSpPr>
          <p:nvPr>
            <p:ph idx="1"/>
          </p:nvPr>
        </p:nvSpPr>
        <p:spPr>
          <a:xfrm>
            <a:off x="457200" y="990600"/>
            <a:ext cx="8229600" cy="5486400"/>
          </a:xfrm>
        </p:spPr>
        <p:txBody>
          <a:bodyPr>
            <a:normAutofit/>
          </a:bodyPr>
          <a:lstStyle/>
          <a:p>
            <a:r>
              <a:rPr lang="en-US" dirty="0"/>
              <a:t>It increases the quality and regularity of all observations of labour , on foetal and maternal conditions that aids in early recognition of problem.</a:t>
            </a:r>
          </a:p>
          <a:p>
            <a:r>
              <a:rPr lang="en-US" dirty="0"/>
              <a:t>It is in expensive , effective and can be used in variety of different settings hospitals, health centers ,or  maternity nursing homes.</a:t>
            </a:r>
          </a:p>
          <a:p>
            <a:r>
              <a:rPr lang="en-US" b="1" dirty="0"/>
              <a:t>NB: </a:t>
            </a:r>
            <a:r>
              <a:rPr lang="en-US" dirty="0"/>
              <a:t>there are three components in the partograph; i)foetal condition ii) maternal condition  iii)progress of labour.</a:t>
            </a:r>
          </a:p>
        </p:txBody>
      </p:sp>
    </p:spTree>
    <p:extLst>
      <p:ext uri="{BB962C8B-B14F-4D97-AF65-F5344CB8AC3E}">
        <p14:creationId xmlns:p14="http://schemas.microsoft.com/office/powerpoint/2010/main" val="83767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a </a:t>
            </a:r>
            <a:r>
              <a:rPr lang="en-US" b="1" dirty="0" err="1"/>
              <a:t>partograph</a:t>
            </a:r>
            <a:endParaRPr lang="en-US" b="1" dirty="0"/>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r>
              <a:rPr lang="en-US" dirty="0"/>
              <a:t>Patient information e.g. age, hospital number.</a:t>
            </a:r>
          </a:p>
          <a:p>
            <a:r>
              <a:rPr lang="en-US" dirty="0"/>
              <a:t>Foetal condition-foetal heart rate observed ½ hourly</a:t>
            </a:r>
          </a:p>
          <a:p>
            <a:r>
              <a:rPr lang="en-US" dirty="0"/>
              <a:t>Amniotic fluid and membranes status.</a:t>
            </a:r>
          </a:p>
          <a:p>
            <a:r>
              <a:rPr lang="en-US" dirty="0"/>
              <a:t>Moulding of the foetal skull</a:t>
            </a:r>
          </a:p>
          <a:p>
            <a:r>
              <a:rPr lang="en-US" dirty="0"/>
              <a:t>Cervical dilatation assessed at every vaginal examination 4hourly.</a:t>
            </a:r>
          </a:p>
          <a:p>
            <a:r>
              <a:rPr lang="en-US" dirty="0"/>
              <a:t>Descent of the foetal head.</a:t>
            </a:r>
          </a:p>
          <a:p>
            <a:r>
              <a:rPr lang="en-US" dirty="0"/>
              <a:t>Time all events plotted against time</a:t>
            </a:r>
          </a:p>
          <a:p>
            <a:r>
              <a:rPr lang="en-US" dirty="0"/>
              <a:t>Uterine contractions-frequency ,duration observed ½ hourly.</a:t>
            </a:r>
          </a:p>
          <a:p>
            <a:r>
              <a:rPr lang="en-US" dirty="0"/>
              <a:t>Maternal condition-pulse rate taken ½ hourly, blood pressure , temperature.</a:t>
            </a:r>
          </a:p>
          <a:p>
            <a:r>
              <a:rPr lang="en-US" dirty="0"/>
              <a:t>Drugs ,intravenous fluids given, urine test.</a:t>
            </a:r>
          </a:p>
        </p:txBody>
      </p:sp>
    </p:spTree>
    <p:extLst>
      <p:ext uri="{BB962C8B-B14F-4D97-AF65-F5344CB8AC3E}">
        <p14:creationId xmlns:p14="http://schemas.microsoft.com/office/powerpoint/2010/main" val="328252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PARTOGRAPH CHARTS (10 COMPONENTS)</a:t>
            </a:r>
          </a:p>
        </p:txBody>
      </p:sp>
      <p:sp>
        <p:nvSpPr>
          <p:cNvPr id="3" name="Content Placeholder 2"/>
          <p:cNvSpPr>
            <a:spLocks noGrp="1"/>
          </p:cNvSpPr>
          <p:nvPr>
            <p:ph idx="1"/>
          </p:nvPr>
        </p:nvSpPr>
        <p:spPr/>
        <p:txBody>
          <a:bodyPr>
            <a:normAutofit fontScale="77500" lnSpcReduction="20000"/>
          </a:bodyPr>
          <a:lstStyle/>
          <a:p>
            <a:r>
              <a:rPr lang="en-US" dirty="0"/>
              <a:t>The charts are usually designed to allow for recordings at 15-minute intervals and include:</a:t>
            </a:r>
          </a:p>
          <a:p>
            <a:r>
              <a:rPr lang="en-US" dirty="0"/>
              <a:t> fetal heart rate</a:t>
            </a:r>
          </a:p>
          <a:p>
            <a:r>
              <a:rPr lang="en-US" dirty="0"/>
              <a:t>maternal temperature, pulse and blood pressure</a:t>
            </a:r>
          </a:p>
          <a:p>
            <a:r>
              <a:rPr lang="en-US" dirty="0"/>
              <a:t> frequency and strength of contractions every 10 minutes</a:t>
            </a:r>
          </a:p>
          <a:p>
            <a:r>
              <a:rPr lang="en-US" dirty="0"/>
              <a:t> descent of the presenting part</a:t>
            </a:r>
          </a:p>
          <a:p>
            <a:r>
              <a:rPr lang="en-US" dirty="0"/>
              <a:t> cervical effacement and dilatation</a:t>
            </a:r>
          </a:p>
          <a:p>
            <a:r>
              <a:rPr lang="en-US" dirty="0"/>
              <a:t> </a:t>
            </a:r>
            <a:r>
              <a:rPr lang="en-US" dirty="0" err="1"/>
              <a:t>colour</a:t>
            </a:r>
            <a:r>
              <a:rPr lang="en-US" dirty="0"/>
              <a:t> of amniotic fluid</a:t>
            </a:r>
          </a:p>
          <a:p>
            <a:r>
              <a:rPr lang="en-US" dirty="0"/>
              <a:t>degree of caput succedaneum/</a:t>
            </a:r>
            <a:r>
              <a:rPr lang="en-US" dirty="0" err="1"/>
              <a:t>moulding</a:t>
            </a:r>
            <a:endParaRPr lang="en-US" dirty="0"/>
          </a:p>
          <a:p>
            <a:r>
              <a:rPr lang="en-US" dirty="0"/>
              <a:t>fluid balance</a:t>
            </a:r>
          </a:p>
          <a:p>
            <a:r>
              <a:rPr lang="en-US" dirty="0"/>
              <a:t>urine analysis</a:t>
            </a:r>
          </a:p>
          <a:p>
            <a:r>
              <a:rPr lang="en-US" dirty="0"/>
              <a:t>drugs administered.</a:t>
            </a:r>
          </a:p>
        </p:txBody>
      </p:sp>
    </p:spTree>
    <p:extLst>
      <p:ext uri="{BB962C8B-B14F-4D97-AF65-F5344CB8AC3E}">
        <p14:creationId xmlns:p14="http://schemas.microsoft.com/office/powerpoint/2010/main" val="371534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a:t> second stage of labour</a:t>
            </a:r>
          </a:p>
        </p:txBody>
      </p:sp>
      <p:sp>
        <p:nvSpPr>
          <p:cNvPr id="3" name="Content Placeholder 2"/>
          <p:cNvSpPr>
            <a:spLocks noGrp="1"/>
          </p:cNvSpPr>
          <p:nvPr>
            <p:ph idx="1"/>
          </p:nvPr>
        </p:nvSpPr>
        <p:spPr>
          <a:xfrm>
            <a:off x="457200" y="762000"/>
            <a:ext cx="8229600" cy="6096000"/>
          </a:xfrm>
        </p:spPr>
        <p:txBody>
          <a:bodyPr>
            <a:normAutofit fontScale="70000" lnSpcReduction="20000"/>
          </a:bodyPr>
          <a:lstStyle/>
          <a:p>
            <a:r>
              <a:rPr lang="en-US" dirty="0"/>
              <a:t> </a:t>
            </a:r>
            <a:r>
              <a:rPr lang="en-US" b="1" dirty="0"/>
              <a:t>Second stage (full dilatation)is recognized by:</a:t>
            </a:r>
          </a:p>
          <a:p>
            <a:r>
              <a:rPr lang="en-US" b="1" dirty="0"/>
              <a:t>(Presumptive signs of 2</a:t>
            </a:r>
            <a:r>
              <a:rPr lang="en-US" b="1" baseline="30000" dirty="0"/>
              <a:t>nd</a:t>
            </a:r>
            <a:r>
              <a:rPr lang="en-US" b="1" dirty="0"/>
              <a:t> stage)</a:t>
            </a:r>
          </a:p>
          <a:p>
            <a:r>
              <a:rPr lang="en-US" dirty="0"/>
              <a:t>Expulsive Uterine contractions- becoming strong and more frequent(4-5per minute)</a:t>
            </a:r>
          </a:p>
          <a:p>
            <a:r>
              <a:rPr lang="en-US" dirty="0"/>
              <a:t>Trickling of blood or presence of show.</a:t>
            </a:r>
          </a:p>
          <a:p>
            <a:r>
              <a:rPr lang="en-US" dirty="0"/>
              <a:t>Rapture of forewaters</a:t>
            </a:r>
          </a:p>
          <a:p>
            <a:r>
              <a:rPr lang="en-US" dirty="0"/>
              <a:t>Spouting and gaping of anus and may pass faecal matter.</a:t>
            </a:r>
          </a:p>
          <a:p>
            <a:r>
              <a:rPr lang="en-US" dirty="0"/>
              <a:t>Tenderness between coccyx and anus</a:t>
            </a:r>
          </a:p>
          <a:p>
            <a:r>
              <a:rPr lang="en-US" dirty="0"/>
              <a:t>The woman grants or gets the urge to bear down</a:t>
            </a:r>
          </a:p>
          <a:p>
            <a:r>
              <a:rPr lang="en-US" dirty="0"/>
              <a:t>The woman may retch or vomit.</a:t>
            </a:r>
          </a:p>
          <a:p>
            <a:r>
              <a:rPr lang="en-US" dirty="0"/>
              <a:t>Foetal head further descending into the pelvis &amp; presenting part appears</a:t>
            </a:r>
          </a:p>
          <a:p>
            <a:r>
              <a:rPr lang="en-US" dirty="0"/>
              <a:t>The perineum bulging and the skin becoming tense and glistening.</a:t>
            </a:r>
          </a:p>
          <a:p>
            <a:r>
              <a:rPr lang="en-US" dirty="0"/>
              <a:t>Upper abdominal pressure and epidural analgesia</a:t>
            </a:r>
          </a:p>
          <a:p>
            <a:r>
              <a:rPr lang="en-US" dirty="0"/>
              <a:t>Appearance of rhomboid of michaelis</a:t>
            </a:r>
          </a:p>
          <a:p>
            <a:r>
              <a:rPr lang="en-US" dirty="0"/>
              <a:t>Anal cleft line</a:t>
            </a:r>
          </a:p>
        </p:txBody>
      </p:sp>
    </p:spTree>
    <p:extLst>
      <p:ext uri="{BB962C8B-B14F-4D97-AF65-F5344CB8AC3E}">
        <p14:creationId xmlns:p14="http://schemas.microsoft.com/office/powerpoint/2010/main" val="155992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NORMAL LABOUR</a:t>
            </a:r>
          </a:p>
        </p:txBody>
      </p:sp>
      <p:sp>
        <p:nvSpPr>
          <p:cNvPr id="3" name="Content Placeholder 2"/>
          <p:cNvSpPr>
            <a:spLocks noGrp="1"/>
          </p:cNvSpPr>
          <p:nvPr>
            <p:ph idx="1"/>
          </p:nvPr>
        </p:nvSpPr>
        <p:spPr/>
        <p:txBody>
          <a:bodyPr>
            <a:normAutofit fontScale="92500" lnSpcReduction="10000"/>
          </a:bodyPr>
          <a:lstStyle/>
          <a:p>
            <a:r>
              <a:rPr lang="en-US" dirty="0"/>
              <a:t>The mechanism of labour is a series of passive movements of the foetus in its passage through the birth canal.</a:t>
            </a:r>
          </a:p>
          <a:p>
            <a:r>
              <a:rPr lang="en-US" dirty="0"/>
              <a:t>As a result of the expulsive action of the uterus , abdominal muscles and diaphragm and the resistance offered by the pelvis , cervix and pelvic floor.</a:t>
            </a:r>
          </a:p>
          <a:p>
            <a:r>
              <a:rPr lang="en-US" dirty="0"/>
              <a:t>In mechanism of vertex presentation i.e. left occipital anterior or right occipital anterior the movements are :-</a:t>
            </a:r>
          </a:p>
        </p:txBody>
      </p:sp>
    </p:spTree>
    <p:extLst>
      <p:ext uri="{BB962C8B-B14F-4D97-AF65-F5344CB8AC3E}">
        <p14:creationId xmlns:p14="http://schemas.microsoft.com/office/powerpoint/2010/main" val="2315050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normAutofit fontScale="92500" lnSpcReduction="20000"/>
          </a:bodyPr>
          <a:lstStyle/>
          <a:p>
            <a:r>
              <a:rPr lang="en-US" dirty="0"/>
              <a:t>MOVEMENTS are as follows:</a:t>
            </a:r>
          </a:p>
          <a:p>
            <a:r>
              <a:rPr lang="en-US" dirty="0"/>
              <a:t>Descent .</a:t>
            </a:r>
          </a:p>
          <a:p>
            <a:r>
              <a:rPr lang="en-US" dirty="0"/>
              <a:t>Flexion.</a:t>
            </a:r>
          </a:p>
          <a:p>
            <a:r>
              <a:rPr lang="en-US" dirty="0"/>
              <a:t>Internal rotation of the head.</a:t>
            </a:r>
          </a:p>
          <a:p>
            <a:r>
              <a:rPr lang="en-US" dirty="0"/>
              <a:t>Crowning .</a:t>
            </a:r>
          </a:p>
          <a:p>
            <a:r>
              <a:rPr lang="en-US" dirty="0"/>
              <a:t>Extension of the head.</a:t>
            </a:r>
          </a:p>
          <a:p>
            <a:r>
              <a:rPr lang="en-US" dirty="0"/>
              <a:t>Restitution </a:t>
            </a:r>
          </a:p>
          <a:p>
            <a:r>
              <a:rPr lang="en-US" dirty="0"/>
              <a:t> internal rotation of the shoulders.</a:t>
            </a:r>
          </a:p>
          <a:p>
            <a:r>
              <a:rPr lang="en-US" dirty="0"/>
              <a:t>Lateral flexion of the head.</a:t>
            </a:r>
          </a:p>
        </p:txBody>
      </p:sp>
    </p:spTree>
    <p:extLst>
      <p:ext uri="{BB962C8B-B14F-4D97-AF65-F5344CB8AC3E}">
        <p14:creationId xmlns:p14="http://schemas.microsoft.com/office/powerpoint/2010/main" val="80697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care of the newborn</a:t>
            </a:r>
          </a:p>
        </p:txBody>
      </p:sp>
      <p:sp>
        <p:nvSpPr>
          <p:cNvPr id="3" name="Content Placeholder 2"/>
          <p:cNvSpPr>
            <a:spLocks noGrp="1"/>
          </p:cNvSpPr>
          <p:nvPr>
            <p:ph idx="1"/>
          </p:nvPr>
        </p:nvSpPr>
        <p:spPr/>
        <p:txBody>
          <a:bodyPr>
            <a:normAutofit lnSpcReduction="10000"/>
          </a:bodyPr>
          <a:lstStyle/>
          <a:p>
            <a:r>
              <a:rPr lang="en-US" dirty="0"/>
              <a:t>Keep the baby warm</a:t>
            </a:r>
          </a:p>
          <a:p>
            <a:r>
              <a:rPr lang="en-US" dirty="0"/>
              <a:t>Check breathing(baby should be crying or breathing quietly and easily)</a:t>
            </a:r>
          </a:p>
          <a:p>
            <a:r>
              <a:rPr lang="en-US" dirty="0"/>
              <a:t>Clamp and cut the cord(DO NOT MILK THE CORD)</a:t>
            </a:r>
          </a:p>
          <a:p>
            <a:r>
              <a:rPr lang="en-US" dirty="0"/>
              <a:t>Encourage breastfeeding and routine newborn care.</a:t>
            </a:r>
          </a:p>
          <a:p>
            <a:r>
              <a:rPr lang="en-US" dirty="0"/>
              <a:t>Anticipate the need for neonatal resuscitation and prepare in advance for it. </a:t>
            </a:r>
          </a:p>
        </p:txBody>
      </p:sp>
    </p:spTree>
    <p:extLst>
      <p:ext uri="{BB962C8B-B14F-4D97-AF65-F5344CB8AC3E}">
        <p14:creationId xmlns:p14="http://schemas.microsoft.com/office/powerpoint/2010/main" val="349579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stage of labour</a:t>
            </a:r>
          </a:p>
        </p:txBody>
      </p:sp>
      <p:sp>
        <p:nvSpPr>
          <p:cNvPr id="3" name="Content Placeholder 2"/>
          <p:cNvSpPr>
            <a:spLocks noGrp="1"/>
          </p:cNvSpPr>
          <p:nvPr>
            <p:ph idx="1"/>
          </p:nvPr>
        </p:nvSpPr>
        <p:spPr/>
        <p:txBody>
          <a:bodyPr>
            <a:normAutofit fontScale="92500" lnSpcReduction="10000"/>
          </a:bodyPr>
          <a:lstStyle/>
          <a:p>
            <a:r>
              <a:rPr lang="en-US" dirty="0"/>
              <a:t>To prevent postpartum haemorrhage(PPH) ,it is recommended that active management of third stage of labour(AMTSL),be practiced at all times.</a:t>
            </a:r>
          </a:p>
          <a:p>
            <a:r>
              <a:rPr lang="en-US" dirty="0"/>
              <a:t>AMTSL includes:</a:t>
            </a:r>
          </a:p>
          <a:p>
            <a:pPr marL="0" indent="0">
              <a:buNone/>
            </a:pPr>
            <a:r>
              <a:rPr lang="en-US" dirty="0"/>
              <a:t>               1.prophylactic use of oxytocin.</a:t>
            </a:r>
          </a:p>
          <a:p>
            <a:pPr marL="0" indent="0">
              <a:buNone/>
            </a:pPr>
            <a:r>
              <a:rPr lang="en-US" dirty="0"/>
              <a:t>               2.controlled cord traction for delivery of the placenta.</a:t>
            </a:r>
          </a:p>
          <a:p>
            <a:pPr marL="0" indent="0">
              <a:buNone/>
            </a:pPr>
            <a:r>
              <a:rPr lang="en-US" dirty="0"/>
              <a:t>               3.uterine massage</a:t>
            </a:r>
          </a:p>
          <a:p>
            <a:pPr marL="0" indent="0">
              <a:buNone/>
            </a:pPr>
            <a:r>
              <a:rPr lang="en-US" dirty="0"/>
              <a:t>               </a:t>
            </a:r>
          </a:p>
        </p:txBody>
      </p:sp>
    </p:spTree>
    <p:extLst>
      <p:ext uri="{BB962C8B-B14F-4D97-AF65-F5344CB8AC3E}">
        <p14:creationId xmlns:p14="http://schemas.microsoft.com/office/powerpoint/2010/main" val="277920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foetal skull</a:t>
            </a:r>
          </a:p>
        </p:txBody>
      </p:sp>
      <p:sp>
        <p:nvSpPr>
          <p:cNvPr id="3" name="Content Placeholder 2"/>
          <p:cNvSpPr>
            <a:spLocks noGrp="1"/>
          </p:cNvSpPr>
          <p:nvPr>
            <p:ph idx="1"/>
          </p:nvPr>
        </p:nvSpPr>
        <p:spPr/>
        <p:txBody>
          <a:bodyPr>
            <a:normAutofit fontScale="85000" lnSpcReduction="10000"/>
          </a:bodyPr>
          <a:lstStyle/>
          <a:p>
            <a:r>
              <a:rPr lang="en-US" dirty="0"/>
              <a:t>Ossification is the origin of the following bones:-</a:t>
            </a:r>
          </a:p>
          <a:p>
            <a:r>
              <a:rPr lang="en-US" dirty="0"/>
              <a:t>Face –they are laid in cartilage and ossified at birth.</a:t>
            </a:r>
          </a:p>
          <a:p>
            <a:r>
              <a:rPr lang="en-US" dirty="0"/>
              <a:t>Bones of vault –they are laid down in membranes, flatter and more pliable.</a:t>
            </a:r>
          </a:p>
          <a:p>
            <a:r>
              <a:rPr lang="en-US" dirty="0"/>
              <a:t>These bones ossify from </a:t>
            </a:r>
            <a:r>
              <a:rPr lang="en-US" dirty="0" err="1"/>
              <a:t>centre</a:t>
            </a:r>
            <a:r>
              <a:rPr lang="en-US" dirty="0"/>
              <a:t> outwards.</a:t>
            </a:r>
          </a:p>
          <a:p>
            <a:r>
              <a:rPr lang="en-US" dirty="0"/>
              <a:t>The process is incomplete at birth leaving small membranes spaces/gaps which forms fontanels and sutures</a:t>
            </a:r>
          </a:p>
          <a:p>
            <a:r>
              <a:rPr lang="en-US" dirty="0"/>
              <a:t>Ossification </a:t>
            </a:r>
            <a:r>
              <a:rPr lang="en-US" dirty="0" err="1"/>
              <a:t>centre</a:t>
            </a:r>
            <a:r>
              <a:rPr lang="en-US" dirty="0"/>
              <a:t> on each bones appears as a base of protuberance.</a:t>
            </a:r>
          </a:p>
        </p:txBody>
      </p:sp>
    </p:spTree>
    <p:extLst>
      <p:ext uri="{BB962C8B-B14F-4D97-AF65-F5344CB8AC3E}">
        <p14:creationId xmlns:p14="http://schemas.microsoft.com/office/powerpoint/2010/main" val="2249562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b="1" dirty="0"/>
              <a:t>Complications during labour</a:t>
            </a:r>
          </a:p>
        </p:txBody>
      </p:sp>
      <p:sp>
        <p:nvSpPr>
          <p:cNvPr id="3" name="Content Placeholder 2"/>
          <p:cNvSpPr>
            <a:spLocks noGrp="1"/>
          </p:cNvSpPr>
          <p:nvPr>
            <p:ph idx="1"/>
          </p:nvPr>
        </p:nvSpPr>
        <p:spPr>
          <a:xfrm>
            <a:off x="457200" y="762000"/>
            <a:ext cx="8229600" cy="5791200"/>
          </a:xfrm>
        </p:spPr>
        <p:txBody>
          <a:bodyPr>
            <a:normAutofit fontScale="92500" lnSpcReduction="20000"/>
          </a:bodyPr>
          <a:lstStyle/>
          <a:p>
            <a:pPr marL="0" indent="0">
              <a:buNone/>
            </a:pPr>
            <a:r>
              <a:rPr lang="en-US" b="1" dirty="0"/>
              <a:t>1.Cord prolapse </a:t>
            </a:r>
          </a:p>
          <a:p>
            <a:r>
              <a:rPr lang="en-US" dirty="0"/>
              <a:t>is when the umbilical cord lies in front of the presenting part of the baby after the membranes have ruptured.</a:t>
            </a:r>
          </a:p>
          <a:p>
            <a:r>
              <a:rPr lang="en-US" dirty="0"/>
              <a:t>Diagnosis is made after membranes rupture  reveals loops of the cord in the birth canal </a:t>
            </a:r>
            <a:r>
              <a:rPr lang="en-US" dirty="0" err="1"/>
              <a:t>i.e</a:t>
            </a:r>
            <a:r>
              <a:rPr lang="en-US" dirty="0"/>
              <a:t> in the vagina or it is seen at the vulva.</a:t>
            </a:r>
          </a:p>
          <a:p>
            <a:pPr marL="0" indent="0">
              <a:buNone/>
            </a:pPr>
            <a:r>
              <a:rPr lang="en-US" b="1" dirty="0"/>
              <a:t>2.Cord presentation: </a:t>
            </a:r>
            <a:r>
              <a:rPr lang="en-US" dirty="0"/>
              <a:t>Applied when umbilical cord lies in front of the presenting part and membranes are intact.</a:t>
            </a:r>
          </a:p>
          <a:p>
            <a:r>
              <a:rPr lang="en-US" dirty="0"/>
              <a:t>Cord is felt behind the intact membranes.</a:t>
            </a:r>
          </a:p>
          <a:p>
            <a:pPr marL="0" indent="0">
              <a:buNone/>
            </a:pPr>
            <a:r>
              <a:rPr lang="en-US" b="1" dirty="0"/>
              <a:t>3.Occult prolapse: </a:t>
            </a:r>
            <a:r>
              <a:rPr lang="en-US" dirty="0"/>
              <a:t>applied when the cord lies alongside but not in front of the presenting part.</a:t>
            </a:r>
          </a:p>
          <a:p>
            <a:r>
              <a:rPr lang="en-US" dirty="0"/>
              <a:t>The cord will not be palpable.</a:t>
            </a:r>
          </a:p>
        </p:txBody>
      </p:sp>
    </p:spTree>
    <p:extLst>
      <p:ext uri="{BB962C8B-B14F-4D97-AF65-F5344CB8AC3E}">
        <p14:creationId xmlns:p14="http://schemas.microsoft.com/office/powerpoint/2010/main" val="1797825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Predisposing Risk factors/causes</a:t>
            </a:r>
          </a:p>
        </p:txBody>
      </p:sp>
      <p:sp>
        <p:nvSpPr>
          <p:cNvPr id="3" name="Content Placeholder 2"/>
          <p:cNvSpPr>
            <a:spLocks noGrp="1"/>
          </p:cNvSpPr>
          <p:nvPr>
            <p:ph idx="1"/>
          </p:nvPr>
        </p:nvSpPr>
        <p:spPr/>
        <p:txBody>
          <a:bodyPr>
            <a:normAutofit fontScale="85000" lnSpcReduction="20000"/>
          </a:bodyPr>
          <a:lstStyle/>
          <a:p>
            <a:r>
              <a:rPr lang="en-US" dirty="0"/>
              <a:t>Premature rupture of amniotic sac.</a:t>
            </a:r>
          </a:p>
          <a:p>
            <a:r>
              <a:rPr lang="en-US" dirty="0"/>
              <a:t>Polyhydramnios-having a large volume of amniotic fluid, the cord may be forced out with by more forceful gush of waters.</a:t>
            </a:r>
          </a:p>
          <a:p>
            <a:r>
              <a:rPr lang="en-US" dirty="0"/>
              <a:t>Extra ordinary Long umbilical cord.</a:t>
            </a:r>
          </a:p>
          <a:p>
            <a:r>
              <a:rPr lang="en-US" dirty="0"/>
              <a:t>Foetal mal-presentation-common in transverse lie shoulder, complete and footling breech.</a:t>
            </a:r>
          </a:p>
          <a:p>
            <a:r>
              <a:rPr lang="en-US" dirty="0"/>
              <a:t>Multiparity/High parity- there is laxity of abdominal muscles and the uterus and head may not be engaged during membranes rupture.</a:t>
            </a:r>
          </a:p>
          <a:p>
            <a:r>
              <a:rPr lang="en-US" dirty="0"/>
              <a:t>High or ill-fitting presenting part</a:t>
            </a:r>
          </a:p>
          <a:p>
            <a:endParaRPr lang="en-US" dirty="0"/>
          </a:p>
          <a:p>
            <a:endParaRPr lang="en-US" dirty="0"/>
          </a:p>
        </p:txBody>
      </p:sp>
    </p:spTree>
    <p:extLst>
      <p:ext uri="{BB962C8B-B14F-4D97-AF65-F5344CB8AC3E}">
        <p14:creationId xmlns:p14="http://schemas.microsoft.com/office/powerpoint/2010/main" val="1490685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normAutofit lnSpcReduction="10000"/>
          </a:bodyPr>
          <a:lstStyle/>
          <a:p>
            <a:r>
              <a:rPr lang="en-US" dirty="0"/>
              <a:t>Multiple gestation/pregnancy - likely to occur during the delivery of second twin.</a:t>
            </a:r>
          </a:p>
          <a:p>
            <a:r>
              <a:rPr lang="en-US" dirty="0"/>
              <a:t>High head-common in multi-parity.</a:t>
            </a:r>
          </a:p>
          <a:p>
            <a:r>
              <a:rPr lang="en-US" dirty="0"/>
              <a:t>Prematurity -its likely  because there is room between small head and the pelvis.</a:t>
            </a:r>
          </a:p>
          <a:p>
            <a:r>
              <a:rPr lang="en-US" dirty="0"/>
              <a:t>Contracted pelvis – due to ill fitting of presenting part.</a:t>
            </a:r>
          </a:p>
          <a:p>
            <a:r>
              <a:rPr lang="en-US" dirty="0"/>
              <a:t>Iatrogenic –poor technique of early rapture of membranes (ARM)</a:t>
            </a:r>
          </a:p>
        </p:txBody>
      </p:sp>
    </p:spTree>
    <p:extLst>
      <p:ext uri="{BB962C8B-B14F-4D97-AF65-F5344CB8AC3E}">
        <p14:creationId xmlns:p14="http://schemas.microsoft.com/office/powerpoint/2010/main" val="9906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85000" lnSpcReduction="20000"/>
          </a:bodyPr>
          <a:lstStyle/>
          <a:p>
            <a:r>
              <a:rPr lang="en-US" dirty="0"/>
              <a:t>Management will depends on three factors which should be considered before managing the patient :</a:t>
            </a:r>
          </a:p>
          <a:p>
            <a:r>
              <a:rPr lang="en-US" dirty="0"/>
              <a:t>Pulsating cord or not.</a:t>
            </a:r>
          </a:p>
          <a:p>
            <a:r>
              <a:rPr lang="en-US" dirty="0"/>
              <a:t>Cervical OS dilatation.</a:t>
            </a:r>
          </a:p>
          <a:p>
            <a:r>
              <a:rPr lang="en-US" dirty="0"/>
              <a:t>Adequacy of the pelvis.</a:t>
            </a:r>
          </a:p>
          <a:p>
            <a:r>
              <a:rPr lang="en-US" dirty="0"/>
              <a:t>Two things can happen: if the cord is outside the vulva there will be vasa-constrictions of the cord due to cold.</a:t>
            </a:r>
          </a:p>
          <a:p>
            <a:r>
              <a:rPr lang="en-US" dirty="0"/>
              <a:t>Handling the cord will also cause spasms.</a:t>
            </a:r>
          </a:p>
          <a:p>
            <a:r>
              <a:rPr lang="en-US" dirty="0"/>
              <a:t>If  the cord is inside there will be cord compression and when compressed this will cause hypoxia and death.</a:t>
            </a:r>
          </a:p>
          <a:p>
            <a:r>
              <a:rPr lang="en-US" dirty="0"/>
              <a:t>The objective is to relieve pressure from the cord.</a:t>
            </a:r>
          </a:p>
        </p:txBody>
      </p:sp>
    </p:spTree>
    <p:extLst>
      <p:ext uri="{BB962C8B-B14F-4D97-AF65-F5344CB8AC3E}">
        <p14:creationId xmlns:p14="http://schemas.microsoft.com/office/powerpoint/2010/main" val="1993866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Management</a:t>
            </a:r>
          </a:p>
        </p:txBody>
      </p:sp>
      <p:sp>
        <p:nvSpPr>
          <p:cNvPr id="3" name="Content Placeholder 2"/>
          <p:cNvSpPr>
            <a:spLocks noGrp="1"/>
          </p:cNvSpPr>
          <p:nvPr>
            <p:ph idx="1"/>
          </p:nvPr>
        </p:nvSpPr>
        <p:spPr>
          <a:xfrm>
            <a:off x="457200" y="914400"/>
            <a:ext cx="8229600" cy="5715000"/>
          </a:xfrm>
        </p:spPr>
        <p:txBody>
          <a:bodyPr>
            <a:normAutofit fontScale="77500" lnSpcReduction="20000"/>
          </a:bodyPr>
          <a:lstStyle/>
          <a:p>
            <a:r>
              <a:rPr lang="en-US" dirty="0"/>
              <a:t>The main aim is to deliver the foetus as quickly as possible before hypoxia and death occurs due to cord compression.</a:t>
            </a:r>
          </a:p>
          <a:p>
            <a:r>
              <a:rPr lang="en-US" dirty="0"/>
              <a:t>Call for urgent assistance &amp; note the time</a:t>
            </a:r>
          </a:p>
          <a:p>
            <a:r>
              <a:rPr lang="en-US" dirty="0"/>
              <a:t>Elevate the foot of the bed.</a:t>
            </a:r>
          </a:p>
          <a:p>
            <a:r>
              <a:rPr lang="en-US" dirty="0"/>
              <a:t>Remove pressure by elevating the buttocks or putting patient in knee chest or exaggerated left lateral position.</a:t>
            </a:r>
          </a:p>
          <a:p>
            <a:r>
              <a:rPr lang="en-US" dirty="0"/>
              <a:t>Midwife to keep fingers in vagina during contraction to prevent further prolapse.</a:t>
            </a:r>
          </a:p>
          <a:p>
            <a:r>
              <a:rPr lang="en-US" dirty="0"/>
              <a:t>Give oxygen to the mother by mask.</a:t>
            </a:r>
          </a:p>
          <a:p>
            <a:r>
              <a:rPr lang="en-US" dirty="0"/>
              <a:t>Establish an I.V line with 5% dextrose.</a:t>
            </a:r>
          </a:p>
          <a:p>
            <a:r>
              <a:rPr lang="en-US" dirty="0"/>
              <a:t>Monitor the vitals and foetal heart rate every 5 minutes.</a:t>
            </a:r>
          </a:p>
          <a:p>
            <a:r>
              <a:rPr lang="en-US" dirty="0"/>
              <a:t>Counsel the mother on the condition of the foetus.</a:t>
            </a:r>
          </a:p>
          <a:p>
            <a:r>
              <a:rPr lang="en-US" dirty="0"/>
              <a:t>Feel the cord for pulsation.</a:t>
            </a:r>
          </a:p>
        </p:txBody>
      </p:sp>
    </p:spTree>
    <p:extLst>
      <p:ext uri="{BB962C8B-B14F-4D97-AF65-F5344CB8AC3E}">
        <p14:creationId xmlns:p14="http://schemas.microsoft.com/office/powerpoint/2010/main" val="2654370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Cord pulsating in first stage</a:t>
            </a:r>
          </a:p>
        </p:txBody>
      </p:sp>
      <p:sp>
        <p:nvSpPr>
          <p:cNvPr id="3" name="Content Placeholder 2"/>
          <p:cNvSpPr>
            <a:spLocks noGrp="1"/>
          </p:cNvSpPr>
          <p:nvPr>
            <p:ph idx="1"/>
          </p:nvPr>
        </p:nvSpPr>
        <p:spPr>
          <a:xfrm>
            <a:off x="304800" y="685800"/>
            <a:ext cx="8610600" cy="6172200"/>
          </a:xfrm>
        </p:spPr>
        <p:txBody>
          <a:bodyPr>
            <a:normAutofit fontScale="70000" lnSpcReduction="20000"/>
          </a:bodyPr>
          <a:lstStyle/>
          <a:p>
            <a:r>
              <a:rPr lang="en-US" dirty="0"/>
              <a:t>Replace the cord in to vagina. Avoid pressure on the cord to avoid hypoxia to fetus, keep cord warm to avoid spasms. </a:t>
            </a:r>
          </a:p>
          <a:p>
            <a:r>
              <a:rPr lang="en-US" dirty="0"/>
              <a:t>Position mother to ease pressure on cord by presenting part by raising buttocks- knee- chest Trendelenburg by raising foot of bed.</a:t>
            </a:r>
          </a:p>
          <a:p>
            <a:r>
              <a:rPr lang="en-US" dirty="0"/>
              <a:t>Mother can lie on left side with pillow elevating hip – exaggerated sims</a:t>
            </a:r>
          </a:p>
          <a:p>
            <a:r>
              <a:rPr lang="en-US" dirty="0"/>
              <a:t>Ensure full bladder (infuse saline &amp; spigot the catheter)by devating presenting part 2cm above ischial spines until C/S delivery is done.</a:t>
            </a:r>
          </a:p>
          <a:p>
            <a:r>
              <a:rPr lang="en-US" dirty="0"/>
              <a:t>Expedite  delivery by caesarean section, if in second stage give episiotomy delivery.</a:t>
            </a:r>
          </a:p>
          <a:p>
            <a:r>
              <a:rPr lang="en-US" dirty="0"/>
              <a:t>Transfer the mother to a healthcare facility providing urgent Caesarean Section.</a:t>
            </a:r>
          </a:p>
          <a:p>
            <a:r>
              <a:rPr lang="en-US" dirty="0"/>
              <a:t>Carry a delivery kit during transfer and maintain knee chest position during transfer.</a:t>
            </a:r>
          </a:p>
          <a:p>
            <a:r>
              <a:rPr lang="en-US" dirty="0"/>
              <a:t>In the facility deliver by emergency Caesarean Section if the baby is alive and the patient not in second stage.</a:t>
            </a:r>
          </a:p>
          <a:p>
            <a:r>
              <a:rPr lang="en-US" dirty="0"/>
              <a:t>Prepare for baby resuscitation</a:t>
            </a:r>
          </a:p>
          <a:p>
            <a:r>
              <a:rPr lang="en-US" dirty="0"/>
              <a:t>Psychological support to mother &amp; partner.</a:t>
            </a:r>
          </a:p>
        </p:txBody>
      </p:sp>
    </p:spTree>
    <p:extLst>
      <p:ext uri="{BB962C8B-B14F-4D97-AF65-F5344CB8AC3E}">
        <p14:creationId xmlns:p14="http://schemas.microsoft.com/office/powerpoint/2010/main" val="1302295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Cord pulsating in second stage</a:t>
            </a:r>
          </a:p>
        </p:txBody>
      </p:sp>
      <p:sp>
        <p:nvSpPr>
          <p:cNvPr id="3" name="Content Placeholder 2"/>
          <p:cNvSpPr>
            <a:spLocks noGrp="1"/>
          </p:cNvSpPr>
          <p:nvPr>
            <p:ph idx="1"/>
          </p:nvPr>
        </p:nvSpPr>
        <p:spPr>
          <a:xfrm>
            <a:off x="457200" y="1219200"/>
            <a:ext cx="8229600" cy="5257800"/>
          </a:xfrm>
        </p:spPr>
        <p:txBody>
          <a:bodyPr>
            <a:normAutofit/>
          </a:bodyPr>
          <a:lstStyle/>
          <a:p>
            <a:r>
              <a:rPr lang="en-US" dirty="0"/>
              <a:t>Rule out cephalopelvic disproportion and other malpresentations.</a:t>
            </a:r>
          </a:p>
          <a:p>
            <a:r>
              <a:rPr lang="en-US" dirty="0"/>
              <a:t>If in doubt about pelvic adequacy, perform a caesarean section.</a:t>
            </a:r>
          </a:p>
          <a:p>
            <a:r>
              <a:rPr lang="en-US" dirty="0"/>
              <a:t>If pelvis and presentation are normal , give a generous episiotomy and deliver by assisted vacuum extraction.</a:t>
            </a:r>
          </a:p>
          <a:p>
            <a:r>
              <a:rPr lang="en-US" dirty="0"/>
              <a:t>NB: Baby can survive for only 10 mins with cord compression. </a:t>
            </a:r>
          </a:p>
        </p:txBody>
      </p:sp>
    </p:spTree>
    <p:extLst>
      <p:ext uri="{BB962C8B-B14F-4D97-AF65-F5344CB8AC3E}">
        <p14:creationId xmlns:p14="http://schemas.microsoft.com/office/powerpoint/2010/main" val="449108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Subsequent management</a:t>
            </a:r>
          </a:p>
        </p:txBody>
      </p:sp>
      <p:sp>
        <p:nvSpPr>
          <p:cNvPr id="3" name="Content Placeholder 2"/>
          <p:cNvSpPr>
            <a:spLocks noGrp="1"/>
          </p:cNvSpPr>
          <p:nvPr>
            <p:ph idx="1"/>
          </p:nvPr>
        </p:nvSpPr>
        <p:spPr/>
        <p:txBody>
          <a:bodyPr/>
          <a:lstStyle/>
          <a:p>
            <a:r>
              <a:rPr lang="en-US" dirty="0"/>
              <a:t>Provide postpartum and neonatal care.</a:t>
            </a:r>
          </a:p>
          <a:p>
            <a:r>
              <a:rPr lang="en-US" dirty="0"/>
              <a:t>Counsel the mother on infant feeding and care, diet ,family planning and sexual relationships.</a:t>
            </a:r>
          </a:p>
          <a:p>
            <a:r>
              <a:rPr lang="en-US" dirty="0"/>
              <a:t>Provide supportive counseling if the baby is dead</a:t>
            </a:r>
          </a:p>
        </p:txBody>
      </p:sp>
    </p:spTree>
    <p:extLst>
      <p:ext uri="{BB962C8B-B14F-4D97-AF65-F5344CB8AC3E}">
        <p14:creationId xmlns:p14="http://schemas.microsoft.com/office/powerpoint/2010/main" val="3318671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prior to Definitive management</a:t>
            </a:r>
          </a:p>
        </p:txBody>
      </p:sp>
      <p:sp>
        <p:nvSpPr>
          <p:cNvPr id="3" name="Content Placeholder 2"/>
          <p:cNvSpPr>
            <a:spLocks noGrp="1"/>
          </p:cNvSpPr>
          <p:nvPr>
            <p:ph idx="1"/>
          </p:nvPr>
        </p:nvSpPr>
        <p:spPr/>
        <p:txBody>
          <a:bodyPr/>
          <a:lstStyle/>
          <a:p>
            <a:r>
              <a:rPr lang="en-US" dirty="0"/>
              <a:t>Avoid lactrogenic cord prolapse(use correct skill for artificial rupture of membranes.</a:t>
            </a:r>
          </a:p>
          <a:p>
            <a:r>
              <a:rPr lang="en-US" dirty="0"/>
              <a:t>Remove pressure from the cord.</a:t>
            </a:r>
          </a:p>
          <a:p>
            <a:r>
              <a:rPr lang="en-US" dirty="0"/>
              <a:t>Keep the cord warm</a:t>
            </a:r>
          </a:p>
          <a:p>
            <a:r>
              <a:rPr lang="en-US" dirty="0"/>
              <a:t>Refer promptly</a:t>
            </a:r>
          </a:p>
          <a:p>
            <a:r>
              <a:rPr lang="en-US" dirty="0"/>
              <a:t>Deliver quickly</a:t>
            </a:r>
          </a:p>
          <a:p>
            <a:r>
              <a:rPr lang="en-US" dirty="0"/>
              <a:t>Be prepared for neonatal resuscitation.</a:t>
            </a:r>
          </a:p>
        </p:txBody>
      </p:sp>
    </p:spTree>
    <p:extLst>
      <p:ext uri="{BB962C8B-B14F-4D97-AF65-F5344CB8AC3E}">
        <p14:creationId xmlns:p14="http://schemas.microsoft.com/office/powerpoint/2010/main" val="2831843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Foetal distress</a:t>
            </a:r>
          </a:p>
        </p:txBody>
      </p:sp>
      <p:sp>
        <p:nvSpPr>
          <p:cNvPr id="3" name="Content Placeholder 2"/>
          <p:cNvSpPr>
            <a:spLocks noGrp="1"/>
          </p:cNvSpPr>
          <p:nvPr>
            <p:ph idx="1"/>
          </p:nvPr>
        </p:nvSpPr>
        <p:spPr/>
        <p:txBody>
          <a:bodyPr>
            <a:normAutofit fontScale="92500" lnSpcReduction="20000"/>
          </a:bodyPr>
          <a:lstStyle/>
          <a:p>
            <a:r>
              <a:rPr lang="en-US" dirty="0"/>
              <a:t>It is a depletion of oxygen and accumulation of carbon dioxide resulting from interference with gaseous exchange and leading to a state of acidosis. This resulting to oxygen deprivation that leads to foetal hypoxia.</a:t>
            </a:r>
          </a:p>
          <a:p>
            <a:pPr marL="0" indent="0">
              <a:buNone/>
            </a:pPr>
            <a:r>
              <a:rPr lang="en-US" b="1" dirty="0"/>
              <a:t>CAUSES OF FOETAL DISTRESS:</a:t>
            </a:r>
          </a:p>
          <a:p>
            <a:r>
              <a:rPr lang="en-US" b="1" dirty="0"/>
              <a:t>Antepartum causes are:</a:t>
            </a:r>
          </a:p>
          <a:p>
            <a:pPr marL="0" indent="0">
              <a:buNone/>
            </a:pPr>
            <a:r>
              <a:rPr lang="en-US" dirty="0"/>
              <a:t>- foetal congenital malformations.</a:t>
            </a:r>
          </a:p>
          <a:p>
            <a:pPr marL="0" indent="0">
              <a:buNone/>
            </a:pPr>
            <a:r>
              <a:rPr lang="en-US" dirty="0"/>
              <a:t>-Cord accidents(cord tight round the neck, compression of the cord, cord forms a true knot) pressure on the cord.</a:t>
            </a:r>
          </a:p>
        </p:txBody>
      </p:sp>
    </p:spTree>
    <p:extLst>
      <p:ext uri="{BB962C8B-B14F-4D97-AF65-F5344CB8AC3E}">
        <p14:creationId xmlns:p14="http://schemas.microsoft.com/office/powerpoint/2010/main" val="281878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r>
              <a:rPr lang="en-US" dirty="0"/>
              <a:t>Areas of ossification are 1) parietal eminence 2)frontal eminence 3)occipital eminence.</a:t>
            </a:r>
          </a:p>
          <a:p>
            <a:r>
              <a:rPr lang="en-US" dirty="0"/>
              <a:t>The skull is divided into 3regions: vault , Base and Face.</a:t>
            </a:r>
          </a:p>
          <a:p>
            <a:r>
              <a:rPr lang="en-US" b="1" dirty="0"/>
              <a:t>VAULT</a:t>
            </a:r>
            <a:r>
              <a:rPr lang="en-US" dirty="0"/>
              <a:t>-it is the large dome shaped part containing the brain. The vault extends from orbital ridges to the nape of the neck. It is made up of 5 main bones; 2 frontal , 2 parietal and 1 occipital bones.</a:t>
            </a:r>
          </a:p>
          <a:p>
            <a:r>
              <a:rPr lang="en-US" dirty="0"/>
              <a:t>Frontal bones-form the fore head and they are called </a:t>
            </a:r>
            <a:r>
              <a:rPr lang="en-US" b="1" dirty="0"/>
              <a:t>sinciput</a:t>
            </a:r>
            <a:r>
              <a:rPr lang="en-US" dirty="0"/>
              <a:t>. They  extend from orbital ridges to the coronal sutures and are divided by frontal sutures.</a:t>
            </a:r>
          </a:p>
          <a:p>
            <a:r>
              <a:rPr lang="en-US" dirty="0"/>
              <a:t>Parietal bones –the largest bones of the foetal skull ,forms parietal lobe of the brain and are divided by sagittal sutures.</a:t>
            </a:r>
          </a:p>
        </p:txBody>
      </p:sp>
    </p:spTree>
    <p:extLst>
      <p:ext uri="{BB962C8B-B14F-4D97-AF65-F5344CB8AC3E}">
        <p14:creationId xmlns:p14="http://schemas.microsoft.com/office/powerpoint/2010/main" val="22522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CT</a:t>
            </a:r>
          </a:p>
        </p:txBody>
      </p:sp>
      <p:sp>
        <p:nvSpPr>
          <p:cNvPr id="3" name="Content Placeholder 2"/>
          <p:cNvSpPr>
            <a:spLocks noGrp="1"/>
          </p:cNvSpPr>
          <p:nvPr>
            <p:ph idx="1"/>
          </p:nvPr>
        </p:nvSpPr>
        <p:spPr>
          <a:xfrm>
            <a:off x="457200" y="762000"/>
            <a:ext cx="8229600" cy="5867400"/>
          </a:xfrm>
        </p:spPr>
        <p:txBody>
          <a:bodyPr>
            <a:normAutofit fontScale="85000" lnSpcReduction="20000"/>
          </a:bodyPr>
          <a:lstStyle/>
          <a:p>
            <a:r>
              <a:rPr lang="en-US" dirty="0"/>
              <a:t>Obstetric complications: utero-placental insufficiency.</a:t>
            </a:r>
          </a:p>
          <a:p>
            <a:r>
              <a:rPr lang="en-US" b="1" dirty="0"/>
              <a:t>Maternal conditions </a:t>
            </a:r>
            <a:r>
              <a:rPr lang="en-US" dirty="0"/>
              <a:t>: essential hypertension , severe cardiac disease , severe </a:t>
            </a:r>
            <a:r>
              <a:rPr lang="en-US" dirty="0" err="1"/>
              <a:t>anaemia</a:t>
            </a:r>
            <a:r>
              <a:rPr lang="en-US" dirty="0"/>
              <a:t> , pulmonary disease , Pre-eclampsia/eclampsia</a:t>
            </a:r>
          </a:p>
          <a:p>
            <a:r>
              <a:rPr lang="en-US" dirty="0"/>
              <a:t>Malaria in pregnancy.</a:t>
            </a:r>
          </a:p>
          <a:p>
            <a:r>
              <a:rPr lang="en-US" dirty="0"/>
              <a:t>APH(vasa previa ,placenta previa, </a:t>
            </a:r>
          </a:p>
          <a:p>
            <a:r>
              <a:rPr lang="en-US" dirty="0"/>
              <a:t>Abruption  placenta –premature separation of the placenta.</a:t>
            </a:r>
          </a:p>
          <a:p>
            <a:r>
              <a:rPr lang="en-US" dirty="0"/>
              <a:t>Impaired placenta function.</a:t>
            </a:r>
          </a:p>
          <a:p>
            <a:r>
              <a:rPr lang="en-US" b="1" dirty="0"/>
              <a:t>Intrapartum causes: uterus</a:t>
            </a:r>
            <a:r>
              <a:rPr lang="en-US" dirty="0"/>
              <a:t> ;hypertonic uterine action</a:t>
            </a:r>
          </a:p>
          <a:p>
            <a:r>
              <a:rPr lang="en-US" dirty="0"/>
              <a:t> prolonged labour, obstructed labour ,cord presentation/prolapse, antepartum haemorrhage.</a:t>
            </a:r>
          </a:p>
          <a:p>
            <a:r>
              <a:rPr lang="en-US" dirty="0"/>
              <a:t>Dehydration.</a:t>
            </a:r>
          </a:p>
          <a:p>
            <a:r>
              <a:rPr lang="en-US" dirty="0"/>
              <a:t>Effects of drugs which depresses respiratory  center e.g. narcotics and anesthetics.</a:t>
            </a:r>
          </a:p>
        </p:txBody>
      </p:sp>
    </p:spTree>
    <p:extLst>
      <p:ext uri="{BB962C8B-B14F-4D97-AF65-F5344CB8AC3E}">
        <p14:creationId xmlns:p14="http://schemas.microsoft.com/office/powerpoint/2010/main" val="30117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of foetal distress</a:t>
            </a:r>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dirty="0"/>
              <a:t>1.Detection of an abnormal foetal heart rate or rhythm: </a:t>
            </a:r>
          </a:p>
          <a:p>
            <a:r>
              <a:rPr lang="en-US" dirty="0"/>
              <a:t> Foetal tachycardia (foetal heart rate more than 180/min, a early sign of foetal distress) </a:t>
            </a:r>
          </a:p>
          <a:p>
            <a:r>
              <a:rPr lang="en-US" dirty="0"/>
              <a:t> Foetal bradycardia (foetal heart rate less than 100/min, a late sign of foetal distress) </a:t>
            </a:r>
          </a:p>
          <a:p>
            <a:r>
              <a:rPr lang="en-US" dirty="0"/>
              <a:t> Foetal heart rate deceleration after a uterine contraction, followed by a delayed recovery over 20 seconds or late deceleration </a:t>
            </a:r>
          </a:p>
          <a:p>
            <a:r>
              <a:rPr lang="en-US" dirty="0"/>
              <a:t> Variable decelerations as detected by </a:t>
            </a:r>
            <a:r>
              <a:rPr lang="en-US" dirty="0" err="1"/>
              <a:t>cardiotocograph</a:t>
            </a:r>
            <a:r>
              <a:rPr lang="en-US" dirty="0"/>
              <a:t> (CTG) where available </a:t>
            </a:r>
          </a:p>
          <a:p>
            <a:endParaRPr lang="en-US" dirty="0"/>
          </a:p>
        </p:txBody>
      </p:sp>
    </p:spTree>
    <p:extLst>
      <p:ext uri="{BB962C8B-B14F-4D97-AF65-F5344CB8AC3E}">
        <p14:creationId xmlns:p14="http://schemas.microsoft.com/office/powerpoint/2010/main" val="1576520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DX</a:t>
            </a:r>
          </a:p>
        </p:txBody>
      </p:sp>
      <p:sp>
        <p:nvSpPr>
          <p:cNvPr id="3" name="Content Placeholder 2"/>
          <p:cNvSpPr>
            <a:spLocks noGrp="1"/>
          </p:cNvSpPr>
          <p:nvPr>
            <p:ph idx="1"/>
          </p:nvPr>
        </p:nvSpPr>
        <p:spPr/>
        <p:txBody>
          <a:bodyPr/>
          <a:lstStyle/>
          <a:p>
            <a:r>
              <a:rPr lang="en-US" dirty="0"/>
              <a:t>Irregular foetal heart rate.</a:t>
            </a:r>
          </a:p>
          <a:p>
            <a:pPr marL="0" indent="0">
              <a:buNone/>
            </a:pPr>
            <a:r>
              <a:rPr lang="en-US" dirty="0"/>
              <a:t>2.Passage of meconium-stained amniotic fluid in cephalic presentation </a:t>
            </a:r>
          </a:p>
          <a:p>
            <a:pPr marL="0" indent="0">
              <a:buNone/>
            </a:pPr>
            <a:r>
              <a:rPr lang="en-US" dirty="0"/>
              <a:t>3.Biophysical profile score less than 6/10 (especially with reduced amniotic fluid) </a:t>
            </a:r>
          </a:p>
        </p:txBody>
      </p:sp>
    </p:spTree>
    <p:extLst>
      <p:ext uri="{BB962C8B-B14F-4D97-AF65-F5344CB8AC3E}">
        <p14:creationId xmlns:p14="http://schemas.microsoft.com/office/powerpoint/2010/main" val="4162044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FOETAL DISTRESS</a:t>
            </a:r>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r>
              <a:rPr lang="en-US" dirty="0"/>
              <a:t>The method of choice for the monitoring of the foetus during labour is </a:t>
            </a:r>
            <a:r>
              <a:rPr lang="en-US" b="1" dirty="0"/>
              <a:t>intermittent auscultation </a:t>
            </a:r>
            <a:r>
              <a:rPr lang="en-US" dirty="0"/>
              <a:t>using the </a:t>
            </a:r>
            <a:r>
              <a:rPr lang="en-US" dirty="0" err="1"/>
              <a:t>Pinnard</a:t>
            </a:r>
            <a:r>
              <a:rPr lang="en-US" dirty="0"/>
              <a:t> stethoscope. CTG with foetal heart rate tracing is an acceptable alternative, where available. </a:t>
            </a:r>
          </a:p>
          <a:p>
            <a:r>
              <a:rPr lang="en-US" dirty="0"/>
              <a:t>If the foetal heart rate </a:t>
            </a:r>
            <a:r>
              <a:rPr lang="en-US" b="1" i="1" dirty="0"/>
              <a:t>remains abnormal </a:t>
            </a:r>
            <a:r>
              <a:rPr lang="en-US" i="1" dirty="0"/>
              <a:t>for </a:t>
            </a:r>
            <a:r>
              <a:rPr lang="en-US" dirty="0"/>
              <a:t>3 </a:t>
            </a:r>
            <a:r>
              <a:rPr lang="en-US" i="1" dirty="0"/>
              <a:t>consecutive </a:t>
            </a:r>
            <a:r>
              <a:rPr lang="en-US" dirty="0"/>
              <a:t>contractions: </a:t>
            </a:r>
          </a:p>
          <a:p>
            <a:r>
              <a:rPr lang="en-US" dirty="0"/>
              <a:t>Explain condition of the foetus to the mother and possible complications </a:t>
            </a:r>
          </a:p>
          <a:p>
            <a:r>
              <a:rPr lang="en-US" dirty="0"/>
              <a:t>Change the mother’s position (left lateral position preferred) </a:t>
            </a:r>
          </a:p>
          <a:p>
            <a:r>
              <a:rPr lang="en-US" dirty="0"/>
              <a:t>Stop oxytocin if it was being administered, until foetal heart rate returns to acceptable level </a:t>
            </a:r>
          </a:p>
          <a:p>
            <a:endParaRPr lang="en-US" dirty="0"/>
          </a:p>
        </p:txBody>
      </p:sp>
    </p:spTree>
    <p:extLst>
      <p:ext uri="{BB962C8B-B14F-4D97-AF65-F5344CB8AC3E}">
        <p14:creationId xmlns:p14="http://schemas.microsoft.com/office/powerpoint/2010/main" val="1728749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MX</a:t>
            </a: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r>
              <a:rPr lang="en-US" dirty="0"/>
              <a:t>Hydrate with IV dextrose 5% </a:t>
            </a:r>
          </a:p>
          <a:p>
            <a:r>
              <a:rPr lang="en-US" dirty="0"/>
              <a:t>Give oxygen to the mother by face mask </a:t>
            </a:r>
          </a:p>
          <a:p>
            <a:r>
              <a:rPr lang="en-US" dirty="0"/>
              <a:t>Examine to rule out predisposing factors </a:t>
            </a:r>
          </a:p>
          <a:p>
            <a:r>
              <a:rPr lang="en-US" dirty="0"/>
              <a:t>If in second stage with no mal-presentation or severe Cephalo Pelvic Disproportion, deliver quickly with the aid of episiotomy and assisted vacuum delivery </a:t>
            </a:r>
          </a:p>
          <a:p>
            <a:r>
              <a:rPr lang="en-US" dirty="0"/>
              <a:t>After hydration with at least 1 litre in 30 minutes and foetal heart remains abnormal, perform an emergency caesarean section if still in first stage </a:t>
            </a:r>
          </a:p>
          <a:p>
            <a:r>
              <a:rPr lang="en-US" dirty="0"/>
              <a:t>Refer to a healthcare facility capable of providing comprehensive Emergency care  if unable to provide Emergency Caesarean section </a:t>
            </a:r>
          </a:p>
          <a:p>
            <a:endParaRPr lang="en-US" dirty="0"/>
          </a:p>
        </p:txBody>
      </p:sp>
    </p:spTree>
    <p:extLst>
      <p:ext uri="{BB962C8B-B14F-4D97-AF65-F5344CB8AC3E}">
        <p14:creationId xmlns:p14="http://schemas.microsoft.com/office/powerpoint/2010/main" val="4244416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the newborn: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a:t>Resuscitate the baby as need be </a:t>
            </a:r>
          </a:p>
          <a:p>
            <a:r>
              <a:rPr lang="en-US" dirty="0"/>
              <a:t>Offer Immediate Essential Newborn Care </a:t>
            </a:r>
          </a:p>
          <a:p>
            <a:r>
              <a:rPr lang="en-US" dirty="0"/>
              <a:t>Observe baby in nursery for 24 hours if 5-minute APGAR score is less than 7 </a:t>
            </a:r>
          </a:p>
          <a:p>
            <a:r>
              <a:rPr lang="en-US" dirty="0"/>
              <a:t>Give antibiotics to baby if membranes had ruptured for more than 6 hours before labour starts </a:t>
            </a:r>
          </a:p>
          <a:p>
            <a:r>
              <a:rPr lang="en-US" dirty="0"/>
              <a:t>Refer any severely ill baby </a:t>
            </a:r>
          </a:p>
          <a:p>
            <a:r>
              <a:rPr lang="en-US" dirty="0"/>
              <a:t>Explain and counsel grieving parents if baby has died. </a:t>
            </a:r>
          </a:p>
          <a:p>
            <a:endParaRPr lang="en-US" dirty="0"/>
          </a:p>
        </p:txBody>
      </p:sp>
    </p:spTree>
    <p:extLst>
      <p:ext uri="{BB962C8B-B14F-4D97-AF65-F5344CB8AC3E}">
        <p14:creationId xmlns:p14="http://schemas.microsoft.com/office/powerpoint/2010/main" val="2332469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Maternal distress</a:t>
            </a:r>
          </a:p>
        </p:txBody>
      </p:sp>
      <p:sp>
        <p:nvSpPr>
          <p:cNvPr id="3" name="Content Placeholder 2"/>
          <p:cNvSpPr>
            <a:spLocks noGrp="1"/>
          </p:cNvSpPr>
          <p:nvPr>
            <p:ph idx="1"/>
          </p:nvPr>
        </p:nvSpPr>
        <p:spPr>
          <a:xfrm>
            <a:off x="457200" y="838200"/>
            <a:ext cx="8229600" cy="5791200"/>
          </a:xfrm>
        </p:spPr>
        <p:txBody>
          <a:bodyPr>
            <a:normAutofit fontScale="85000" lnSpcReduction="20000"/>
          </a:bodyPr>
          <a:lstStyle/>
          <a:p>
            <a:r>
              <a:rPr lang="en-US" dirty="0"/>
              <a:t>A condition where a mother in labour develops ketoacidosis.</a:t>
            </a:r>
          </a:p>
          <a:p>
            <a:r>
              <a:rPr lang="en-US" b="1" dirty="0"/>
              <a:t>Causes</a:t>
            </a:r>
            <a:r>
              <a:rPr lang="en-US" dirty="0"/>
              <a:t>: prolonged labour</a:t>
            </a:r>
          </a:p>
          <a:p>
            <a:r>
              <a:rPr lang="en-US" b="1" dirty="0"/>
              <a:t>Early signs </a:t>
            </a:r>
            <a:r>
              <a:rPr lang="en-US" dirty="0"/>
              <a:t>of ketoacidosis-trace of ketones in urine, vital signs </a:t>
            </a:r>
            <a:r>
              <a:rPr lang="en-US" dirty="0" err="1"/>
              <a:t>i.e</a:t>
            </a:r>
            <a:r>
              <a:rPr lang="en-US" dirty="0"/>
              <a:t> pulse rate 90-120/min ,respiration above 24/min, temperature above 37.2.</a:t>
            </a:r>
          </a:p>
          <a:p>
            <a:r>
              <a:rPr lang="en-US" b="1" dirty="0"/>
              <a:t>Late signs</a:t>
            </a:r>
            <a:r>
              <a:rPr lang="en-US" dirty="0"/>
              <a:t>-marked restlessness</a:t>
            </a:r>
          </a:p>
          <a:p>
            <a:pPr marL="0" indent="0">
              <a:buNone/>
            </a:pPr>
            <a:r>
              <a:rPr lang="en-US" dirty="0"/>
              <a:t>Anxious expression on her face</a:t>
            </a:r>
          </a:p>
          <a:p>
            <a:pPr marL="0" indent="0">
              <a:buNone/>
            </a:pPr>
            <a:r>
              <a:rPr lang="en-US" dirty="0"/>
              <a:t>Patients looks ill</a:t>
            </a:r>
          </a:p>
          <a:p>
            <a:pPr marL="0" indent="0">
              <a:buNone/>
            </a:pPr>
            <a:r>
              <a:rPr lang="en-US" dirty="0"/>
              <a:t>Shows signs of exhaustion</a:t>
            </a:r>
          </a:p>
          <a:p>
            <a:pPr marL="0" indent="0">
              <a:buNone/>
            </a:pPr>
            <a:r>
              <a:rPr lang="en-US" dirty="0"/>
              <a:t>Weakens due to contraction</a:t>
            </a:r>
          </a:p>
          <a:p>
            <a:pPr marL="0" indent="0">
              <a:buNone/>
            </a:pPr>
            <a:r>
              <a:rPr lang="en-US" dirty="0"/>
              <a:t>Thirst,vommiting dark coloured persistent vomitus and retching</a:t>
            </a:r>
          </a:p>
          <a:p>
            <a:pPr marL="0" indent="0">
              <a:buNone/>
            </a:pPr>
            <a:r>
              <a:rPr lang="en-US" dirty="0"/>
              <a:t>Bites of perspiration seen on upper lips </a:t>
            </a:r>
            <a:r>
              <a:rPr lang="en-US" dirty="0" err="1"/>
              <a:t>i.e</a:t>
            </a:r>
            <a:r>
              <a:rPr lang="en-US" dirty="0"/>
              <a:t> signs dehydration ,dry lips, patched tongue, concentrated urine</a:t>
            </a:r>
          </a:p>
        </p:txBody>
      </p:sp>
    </p:spTree>
    <p:extLst>
      <p:ext uri="{BB962C8B-B14F-4D97-AF65-F5344CB8AC3E}">
        <p14:creationId xmlns:p14="http://schemas.microsoft.com/office/powerpoint/2010/main" val="3109161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CT</a:t>
            </a:r>
          </a:p>
        </p:txBody>
      </p:sp>
      <p:sp>
        <p:nvSpPr>
          <p:cNvPr id="3" name="Content Placeholder 2"/>
          <p:cNvSpPr>
            <a:spLocks noGrp="1"/>
          </p:cNvSpPr>
          <p:nvPr>
            <p:ph idx="1"/>
          </p:nvPr>
        </p:nvSpPr>
        <p:spPr>
          <a:xfrm>
            <a:off x="457200" y="990600"/>
            <a:ext cx="8229600" cy="5562600"/>
          </a:xfrm>
        </p:spPr>
        <p:txBody>
          <a:bodyPr>
            <a:normAutofit/>
          </a:bodyPr>
          <a:lstStyle/>
          <a:p>
            <a:r>
              <a:rPr lang="en-US" dirty="0"/>
              <a:t>No relaxation between uterine contraction</a:t>
            </a:r>
          </a:p>
          <a:p>
            <a:r>
              <a:rPr lang="en-US" dirty="0"/>
              <a:t>Presence of acetone in the breath, ketones present in urine</a:t>
            </a:r>
          </a:p>
          <a:p>
            <a:r>
              <a:rPr lang="en-US" b="1" dirty="0"/>
              <a:t>Management of maternal distress</a:t>
            </a:r>
          </a:p>
          <a:p>
            <a:pPr marL="0" indent="0">
              <a:buNone/>
            </a:pPr>
            <a:r>
              <a:rPr lang="en-US" dirty="0"/>
              <a:t>Admit the mother, administer oxygen.</a:t>
            </a:r>
          </a:p>
          <a:p>
            <a:pPr marL="0" indent="0">
              <a:buNone/>
            </a:pPr>
            <a:r>
              <a:rPr lang="en-US" dirty="0"/>
              <a:t>Access the progress of labour by taking foetal heart ¼ hourly.</a:t>
            </a:r>
          </a:p>
          <a:p>
            <a:pPr marL="0" indent="0">
              <a:buNone/>
            </a:pPr>
            <a:r>
              <a:rPr lang="en-US" dirty="0"/>
              <a:t>Monitoring uterine contraction ½ hourly</a:t>
            </a:r>
          </a:p>
          <a:p>
            <a:pPr marL="0" indent="0">
              <a:buNone/>
            </a:pPr>
            <a:r>
              <a:rPr lang="en-US" dirty="0"/>
              <a:t>Taking BP temperature 2 </a:t>
            </a:r>
            <a:r>
              <a:rPr lang="en-US" dirty="0" err="1"/>
              <a:t>hourly,pulse</a:t>
            </a:r>
            <a:r>
              <a:rPr lang="en-US" dirty="0"/>
              <a:t> rate ¼ hourly.</a:t>
            </a:r>
          </a:p>
        </p:txBody>
      </p:sp>
    </p:spTree>
    <p:extLst>
      <p:ext uri="{BB962C8B-B14F-4D97-AF65-F5344CB8AC3E}">
        <p14:creationId xmlns:p14="http://schemas.microsoft.com/office/powerpoint/2010/main" val="3529750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MX</a:t>
            </a:r>
          </a:p>
        </p:txBody>
      </p:sp>
      <p:sp>
        <p:nvSpPr>
          <p:cNvPr id="3" name="Content Placeholder 2"/>
          <p:cNvSpPr>
            <a:spLocks noGrp="1"/>
          </p:cNvSpPr>
          <p:nvPr>
            <p:ph idx="1"/>
          </p:nvPr>
        </p:nvSpPr>
        <p:spPr/>
        <p:txBody>
          <a:bodyPr>
            <a:normAutofit lnSpcReduction="10000"/>
          </a:bodyPr>
          <a:lstStyle/>
          <a:p>
            <a:r>
              <a:rPr lang="en-US" dirty="0"/>
              <a:t>These observations should be recorded and interpreted on the </a:t>
            </a:r>
            <a:r>
              <a:rPr lang="en-US" dirty="0" err="1"/>
              <a:t>partograph</a:t>
            </a:r>
            <a:r>
              <a:rPr lang="en-US" dirty="0"/>
              <a:t>.</a:t>
            </a:r>
          </a:p>
          <a:p>
            <a:r>
              <a:rPr lang="en-US" dirty="0"/>
              <a:t>Give intravenous fluids 5% dextrose or 10% or 50% bolus, this is to correct ketoacidosis, dehydration and electrolyte imbalance and also oxygen is going to improve circulation.</a:t>
            </a:r>
          </a:p>
          <a:p>
            <a:r>
              <a:rPr lang="en-US" dirty="0"/>
              <a:t>Sedate the mother with diazepam 10mgI.M.</a:t>
            </a:r>
          </a:p>
          <a:p>
            <a:r>
              <a:rPr lang="en-US" dirty="0"/>
              <a:t>Blood is taken for grouping and x-matching incase she undergoes CS.</a:t>
            </a:r>
          </a:p>
        </p:txBody>
      </p:sp>
    </p:spTree>
    <p:extLst>
      <p:ext uri="{BB962C8B-B14F-4D97-AF65-F5344CB8AC3E}">
        <p14:creationId xmlns:p14="http://schemas.microsoft.com/office/powerpoint/2010/main" val="2377769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CT</a:t>
            </a:r>
          </a:p>
        </p:txBody>
      </p:sp>
      <p:sp>
        <p:nvSpPr>
          <p:cNvPr id="3" name="Content Placeholder 2"/>
          <p:cNvSpPr>
            <a:spLocks noGrp="1"/>
          </p:cNvSpPr>
          <p:nvPr>
            <p:ph idx="1"/>
          </p:nvPr>
        </p:nvSpPr>
        <p:spPr/>
        <p:txBody>
          <a:bodyPr/>
          <a:lstStyle/>
          <a:p>
            <a:r>
              <a:rPr lang="en-US" dirty="0"/>
              <a:t>If there is foetal distress CS is done and also incases of cephalopelvic disproportion</a:t>
            </a:r>
          </a:p>
          <a:p>
            <a:r>
              <a:rPr lang="en-US" dirty="0"/>
              <a:t>IF in second stage: give a generous episiotomy and use vacuum extraction.</a:t>
            </a:r>
          </a:p>
          <a:p>
            <a:r>
              <a:rPr lang="en-US" dirty="0"/>
              <a:t>Explain to the mother the progress and possible outcome.</a:t>
            </a:r>
          </a:p>
          <a:p>
            <a:r>
              <a:rPr lang="en-US" dirty="0"/>
              <a:t>Prepare equipment's for neonatal resuscitation and subsequent care.</a:t>
            </a:r>
          </a:p>
        </p:txBody>
      </p:sp>
    </p:spTree>
    <p:extLst>
      <p:ext uri="{BB962C8B-B14F-4D97-AF65-F5344CB8AC3E}">
        <p14:creationId xmlns:p14="http://schemas.microsoft.com/office/powerpoint/2010/main" val="372987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normAutofit fontScale="85000" lnSpcReduction="10000"/>
          </a:bodyPr>
          <a:lstStyle/>
          <a:p>
            <a:r>
              <a:rPr lang="en-US" dirty="0"/>
              <a:t>Occipital bone- they are behind the parietal bone and form the occipital lobe of the brain and cerebellum.</a:t>
            </a:r>
          </a:p>
          <a:p>
            <a:r>
              <a:rPr lang="en-US" dirty="0"/>
              <a:t>Occipital bone contains foramen magnum which protects the spinal cord as it leaves the skull.</a:t>
            </a:r>
          </a:p>
          <a:p>
            <a:r>
              <a:rPr lang="en-US" dirty="0"/>
              <a:t>Temporal bone- comprises of bones which are united together to form a small part of the vault.</a:t>
            </a:r>
          </a:p>
          <a:p>
            <a:r>
              <a:rPr lang="en-US" b="1" dirty="0"/>
              <a:t>BASE</a:t>
            </a:r>
            <a:r>
              <a:rPr lang="en-US" dirty="0"/>
              <a:t> :comprises of bones which are firmly united together to protects the vital </a:t>
            </a:r>
            <a:r>
              <a:rPr lang="en-US" dirty="0" err="1"/>
              <a:t>centre</a:t>
            </a:r>
            <a:r>
              <a:rPr lang="en-US" dirty="0"/>
              <a:t> in the medulla oblongata.</a:t>
            </a:r>
          </a:p>
          <a:p>
            <a:r>
              <a:rPr lang="en-US" b="1" dirty="0"/>
              <a:t>FACE</a:t>
            </a:r>
            <a:r>
              <a:rPr lang="en-US" dirty="0"/>
              <a:t>: is composed of 4 small bones firmly united together and are non-compressible.</a:t>
            </a:r>
          </a:p>
        </p:txBody>
      </p:sp>
    </p:spTree>
    <p:extLst>
      <p:ext uri="{BB962C8B-B14F-4D97-AF65-F5344CB8AC3E}">
        <p14:creationId xmlns:p14="http://schemas.microsoft.com/office/powerpoint/2010/main" val="3651922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PROLONGED LABOUR</a:t>
            </a:r>
          </a:p>
        </p:txBody>
      </p:sp>
      <p:sp>
        <p:nvSpPr>
          <p:cNvPr id="3" name="Content Placeholder 2"/>
          <p:cNvSpPr>
            <a:spLocks noGrp="1"/>
          </p:cNvSpPr>
          <p:nvPr>
            <p:ph idx="1"/>
          </p:nvPr>
        </p:nvSpPr>
        <p:spPr>
          <a:xfrm>
            <a:off x="457200" y="1295400"/>
            <a:ext cx="8229600" cy="5257800"/>
          </a:xfrm>
        </p:spPr>
        <p:txBody>
          <a:bodyPr>
            <a:normAutofit fontScale="85000" lnSpcReduction="20000"/>
          </a:bodyPr>
          <a:lstStyle/>
          <a:p>
            <a:r>
              <a:rPr lang="en-US" dirty="0"/>
              <a:t>Prolonged labour is active labour with regular uterine contractions and progressive cervical dilatation , which lasts for more than 12 hours in both multiparas and primigravidas.</a:t>
            </a:r>
          </a:p>
          <a:p>
            <a:r>
              <a:rPr lang="en-US" b="1" dirty="0"/>
              <a:t>Causes of prolonged labour:</a:t>
            </a:r>
          </a:p>
          <a:p>
            <a:r>
              <a:rPr lang="en-US" dirty="0"/>
              <a:t>It is usual to describe this as due to four </a:t>
            </a:r>
            <a:r>
              <a:rPr lang="en-US" b="1" dirty="0"/>
              <a:t>“Ps”:</a:t>
            </a:r>
          </a:p>
          <a:p>
            <a:r>
              <a:rPr lang="en-US" b="1" dirty="0"/>
              <a:t>POWERS </a:t>
            </a:r>
            <a:r>
              <a:rPr lang="en-US" dirty="0"/>
              <a:t>: poor or uncoordinated uterine action.</a:t>
            </a:r>
          </a:p>
          <a:p>
            <a:r>
              <a:rPr lang="en-US" b="1" dirty="0"/>
              <a:t>PASSENGER</a:t>
            </a:r>
            <a:r>
              <a:rPr lang="en-US" dirty="0"/>
              <a:t> :feotal head too large or position abnormal.</a:t>
            </a:r>
          </a:p>
          <a:p>
            <a:r>
              <a:rPr lang="en-US" b="1" dirty="0"/>
              <a:t>PASSAGE : </a:t>
            </a:r>
            <a:r>
              <a:rPr lang="en-US" dirty="0"/>
              <a:t>pelvis abnormal , or tumor or obstruction in pelvis or birth canal.</a:t>
            </a:r>
          </a:p>
          <a:p>
            <a:r>
              <a:rPr lang="en-US" b="1" dirty="0"/>
              <a:t>PATIENT: </a:t>
            </a:r>
            <a:r>
              <a:rPr lang="en-US" dirty="0"/>
              <a:t>Certain factors in the woman may contribute to prolonged labour .e.g. a full bladder, dehydration, ketoacidosis ,inadequate pain relief and tension.</a:t>
            </a:r>
          </a:p>
          <a:p>
            <a:endParaRPr lang="en-US" dirty="0"/>
          </a:p>
          <a:p>
            <a:endParaRPr lang="en-US" dirty="0"/>
          </a:p>
        </p:txBody>
      </p:sp>
    </p:spTree>
    <p:extLst>
      <p:ext uri="{BB962C8B-B14F-4D97-AF65-F5344CB8AC3E}">
        <p14:creationId xmlns:p14="http://schemas.microsoft.com/office/powerpoint/2010/main" val="1773383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Diagnosis of prolonged labour</a:t>
            </a:r>
          </a:p>
        </p:txBody>
      </p:sp>
      <p:sp>
        <p:nvSpPr>
          <p:cNvPr id="3" name="Content Placeholder 2"/>
          <p:cNvSpPr>
            <a:spLocks noGrp="1"/>
          </p:cNvSpPr>
          <p:nvPr>
            <p:ph idx="1"/>
          </p:nvPr>
        </p:nvSpPr>
        <p:spPr>
          <a:xfrm>
            <a:off x="457200" y="838200"/>
            <a:ext cx="8229600" cy="5867400"/>
          </a:xfrm>
        </p:spPr>
        <p:txBody>
          <a:bodyPr>
            <a:normAutofit fontScale="85000" lnSpcReduction="20000"/>
          </a:bodyPr>
          <a:lstStyle/>
          <a:p>
            <a:r>
              <a:rPr lang="en-US" dirty="0"/>
              <a:t>By taking history of onset of labour , at what time did contractions begin , frequency , duration and intensity of contractions.</a:t>
            </a:r>
          </a:p>
          <a:p>
            <a:r>
              <a:rPr lang="en-US" b="1" dirty="0"/>
              <a:t>SIGNS&amp;SYMPTOMS OF PROLONGED LABOUR:</a:t>
            </a:r>
          </a:p>
          <a:p>
            <a:r>
              <a:rPr lang="en-US" dirty="0"/>
              <a:t>Early rapture of membranes.</a:t>
            </a:r>
          </a:p>
          <a:p>
            <a:r>
              <a:rPr lang="en-US" dirty="0"/>
              <a:t>Vomiting.</a:t>
            </a:r>
          </a:p>
          <a:p>
            <a:r>
              <a:rPr lang="en-US" dirty="0"/>
              <a:t>On examination : mother looks exhausted , determine whether the mother’s bladder is full, encourage the woman to empty the bladder frequently . If unable  to pass urine the catheterize.</a:t>
            </a:r>
          </a:p>
          <a:p>
            <a:r>
              <a:rPr lang="en-US" dirty="0"/>
              <a:t>Signs of dehydration: beads of sweat on the lips , pulse rate is 90 per min and above.</a:t>
            </a:r>
          </a:p>
          <a:p>
            <a:r>
              <a:rPr lang="en-US" dirty="0"/>
              <a:t>Hypotonic or hypertonic uterine contraction action .</a:t>
            </a:r>
          </a:p>
          <a:p>
            <a:r>
              <a:rPr lang="en-US" dirty="0"/>
              <a:t>High presenting part.</a:t>
            </a:r>
          </a:p>
          <a:p>
            <a:r>
              <a:rPr lang="en-US" dirty="0"/>
              <a:t>Signs of maternal acidosis</a:t>
            </a:r>
          </a:p>
        </p:txBody>
      </p:sp>
    </p:spTree>
    <p:extLst>
      <p:ext uri="{BB962C8B-B14F-4D97-AF65-F5344CB8AC3E}">
        <p14:creationId xmlns:p14="http://schemas.microsoft.com/office/powerpoint/2010/main" val="2766149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management</a:t>
            </a:r>
          </a:p>
        </p:txBody>
      </p:sp>
      <p:sp>
        <p:nvSpPr>
          <p:cNvPr id="3" name="Content Placeholder 2"/>
          <p:cNvSpPr>
            <a:spLocks noGrp="1"/>
          </p:cNvSpPr>
          <p:nvPr>
            <p:ph idx="1"/>
          </p:nvPr>
        </p:nvSpPr>
        <p:spPr>
          <a:xfrm>
            <a:off x="304800" y="762000"/>
            <a:ext cx="8534400" cy="5867400"/>
          </a:xfrm>
        </p:spPr>
        <p:txBody>
          <a:bodyPr>
            <a:normAutofit fontScale="77500" lnSpcReduction="20000"/>
          </a:bodyPr>
          <a:lstStyle/>
          <a:p>
            <a:r>
              <a:rPr lang="en-US" dirty="0"/>
              <a:t>Laboratory investigations: blood grouping and cross match two units.</a:t>
            </a:r>
          </a:p>
          <a:p>
            <a:r>
              <a:rPr lang="en-US" dirty="0"/>
              <a:t>Urine for albumin , sugar , acetone.</a:t>
            </a:r>
          </a:p>
          <a:p>
            <a:r>
              <a:rPr lang="en-US" dirty="0"/>
              <a:t>Monitor maternal vital signs ;temperature , 2-4 hourly , pulse ½ hourly , respirations 4 hourly.</a:t>
            </a:r>
          </a:p>
          <a:p>
            <a:r>
              <a:rPr lang="en-US" dirty="0"/>
              <a:t>Monitor foetal heart rate ½ hourly.</a:t>
            </a:r>
          </a:p>
          <a:p>
            <a:r>
              <a:rPr lang="en-US" dirty="0"/>
              <a:t>Measure the urine volume every 2-4 hours(encourage to void regularly).</a:t>
            </a:r>
          </a:p>
          <a:p>
            <a:r>
              <a:rPr lang="en-US" dirty="0"/>
              <a:t>Start I.V fluid (5 dextrose).</a:t>
            </a:r>
          </a:p>
          <a:p>
            <a:r>
              <a:rPr lang="en-US" dirty="0"/>
              <a:t>Start broad spectrum antibiotics.</a:t>
            </a:r>
          </a:p>
          <a:p>
            <a:r>
              <a:rPr lang="en-US" dirty="0"/>
              <a:t>Give Oxygen by mask.</a:t>
            </a:r>
          </a:p>
          <a:p>
            <a:r>
              <a:rPr lang="en-US" dirty="0"/>
              <a:t>Give antibiotics first choice; I.V ampicillin 500mg 6 hourly for 3 days , I.V gentamicin 80 mg 8 hourly for 7 days followed by amoxicillin 500mg oral 8 hourly for 7 days.</a:t>
            </a:r>
          </a:p>
          <a:p>
            <a:r>
              <a:rPr lang="en-US" dirty="0"/>
              <a:t>Second choice; I.V  cephalosporin or I.V amoxicillin/ </a:t>
            </a:r>
            <a:r>
              <a:rPr lang="en-US" dirty="0" err="1"/>
              <a:t>clavulanic</a:t>
            </a:r>
            <a:r>
              <a:rPr lang="en-US" dirty="0"/>
              <a:t>  acid 1.2 g stat dose followed by oral preparation.</a:t>
            </a:r>
          </a:p>
        </p:txBody>
      </p:sp>
    </p:spTree>
    <p:extLst>
      <p:ext uri="{BB962C8B-B14F-4D97-AF65-F5344CB8AC3E}">
        <p14:creationId xmlns:p14="http://schemas.microsoft.com/office/powerpoint/2010/main" val="127079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CT</a:t>
            </a:r>
          </a:p>
        </p:txBody>
      </p:sp>
      <p:sp>
        <p:nvSpPr>
          <p:cNvPr id="3" name="Content Placeholder 2"/>
          <p:cNvSpPr>
            <a:spLocks noGrp="1"/>
          </p:cNvSpPr>
          <p:nvPr>
            <p:ph idx="1"/>
          </p:nvPr>
        </p:nvSpPr>
        <p:spPr>
          <a:xfrm>
            <a:off x="457200" y="762000"/>
            <a:ext cx="8229600" cy="5867400"/>
          </a:xfrm>
        </p:spPr>
        <p:txBody>
          <a:bodyPr>
            <a:normAutofit fontScale="85000" lnSpcReduction="10000"/>
          </a:bodyPr>
          <a:lstStyle/>
          <a:p>
            <a:r>
              <a:rPr lang="en-US" dirty="0"/>
              <a:t>Perform vaginal examination to determine the cause.</a:t>
            </a:r>
          </a:p>
          <a:p>
            <a:r>
              <a:rPr lang="en-US" dirty="0"/>
              <a:t>If contractions are weak and the pelvis is adequate and the baby is in normal presentation labour should be augmented with oxytocin in normal saline.</a:t>
            </a:r>
          </a:p>
          <a:p>
            <a:r>
              <a:rPr lang="en-US" dirty="0"/>
              <a:t>Maintain fluid balance chart.</a:t>
            </a:r>
          </a:p>
          <a:p>
            <a:r>
              <a:rPr lang="en-US" dirty="0"/>
              <a:t>If no progress despite good uterine contractions prepare the patient for caesarian section.</a:t>
            </a:r>
          </a:p>
          <a:p>
            <a:r>
              <a:rPr lang="en-US" dirty="0"/>
              <a:t>CS is also done due to foetal distress.</a:t>
            </a:r>
          </a:p>
          <a:p>
            <a:r>
              <a:rPr lang="en-US" dirty="0"/>
              <a:t>Provide pre-operative care.</a:t>
            </a:r>
          </a:p>
          <a:p>
            <a:r>
              <a:rPr lang="en-US" dirty="0"/>
              <a:t>Prepare to receive the baby and resuscitation if need be</a:t>
            </a:r>
          </a:p>
          <a:p>
            <a:r>
              <a:rPr lang="en-US" dirty="0"/>
              <a:t>If in second stage quicken by episiotomy and vacuum extraction</a:t>
            </a:r>
          </a:p>
        </p:txBody>
      </p:sp>
    </p:spTree>
    <p:extLst>
      <p:ext uri="{BB962C8B-B14F-4D97-AF65-F5344CB8AC3E}">
        <p14:creationId xmlns:p14="http://schemas.microsoft.com/office/powerpoint/2010/main" val="3855720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Causes of prolonged second stage of labour</a:t>
            </a:r>
          </a:p>
        </p:txBody>
      </p:sp>
      <p:sp>
        <p:nvSpPr>
          <p:cNvPr id="3" name="Content Placeholder 2"/>
          <p:cNvSpPr>
            <a:spLocks noGrp="1"/>
          </p:cNvSpPr>
          <p:nvPr>
            <p:ph idx="1"/>
          </p:nvPr>
        </p:nvSpPr>
        <p:spPr/>
        <p:txBody>
          <a:bodyPr>
            <a:normAutofit fontScale="85000" lnSpcReduction="20000"/>
          </a:bodyPr>
          <a:lstStyle/>
          <a:p>
            <a:r>
              <a:rPr lang="en-US" dirty="0"/>
              <a:t>Hypotonic uterine contraction – commence syntocinon in normal saline. To augment labour.</a:t>
            </a:r>
          </a:p>
          <a:p>
            <a:r>
              <a:rPr lang="en-US" dirty="0"/>
              <a:t>Ineffective maternal efforts due  to fear , exhaustion and they may prevent mother to push . Encourage  her when to push and instruct her what to do.</a:t>
            </a:r>
          </a:p>
          <a:p>
            <a:r>
              <a:rPr lang="en-US" dirty="0"/>
              <a:t>Rigid perineum which you may perform a generous episiotomy.</a:t>
            </a:r>
          </a:p>
          <a:p>
            <a:r>
              <a:rPr lang="en-US" dirty="0"/>
              <a:t>Reduced pelvic outlet e.g. android pelvis . If ischial spines are prominent – Prepare for CS.</a:t>
            </a:r>
          </a:p>
          <a:p>
            <a:r>
              <a:rPr lang="en-US" dirty="0"/>
              <a:t>A large foetus – CS is done.</a:t>
            </a:r>
          </a:p>
          <a:p>
            <a:r>
              <a:rPr lang="en-US" dirty="0"/>
              <a:t>Full bladder – catheterize.</a:t>
            </a:r>
          </a:p>
        </p:txBody>
      </p:sp>
    </p:spTree>
    <p:extLst>
      <p:ext uri="{BB962C8B-B14F-4D97-AF65-F5344CB8AC3E}">
        <p14:creationId xmlns:p14="http://schemas.microsoft.com/office/powerpoint/2010/main" val="250777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Complications of prolonged second stage</a:t>
            </a:r>
          </a:p>
        </p:txBody>
      </p:sp>
      <p:sp>
        <p:nvSpPr>
          <p:cNvPr id="3" name="Content Placeholder 2"/>
          <p:cNvSpPr>
            <a:spLocks noGrp="1"/>
          </p:cNvSpPr>
          <p:nvPr>
            <p:ph idx="1"/>
          </p:nvPr>
        </p:nvSpPr>
        <p:spPr>
          <a:xfrm>
            <a:off x="381000" y="1371600"/>
            <a:ext cx="8305800" cy="5257800"/>
          </a:xfrm>
        </p:spPr>
        <p:txBody>
          <a:bodyPr>
            <a:normAutofit fontScale="77500" lnSpcReduction="20000"/>
          </a:bodyPr>
          <a:lstStyle/>
          <a:p>
            <a:r>
              <a:rPr lang="en-US" dirty="0"/>
              <a:t>To foetus : </a:t>
            </a:r>
          </a:p>
          <a:p>
            <a:r>
              <a:rPr lang="en-US" dirty="0"/>
              <a:t>intracranial injury due to excessive moulding.</a:t>
            </a:r>
          </a:p>
          <a:p>
            <a:r>
              <a:rPr lang="en-US" dirty="0"/>
              <a:t>Hypoxia.</a:t>
            </a:r>
          </a:p>
          <a:p>
            <a:r>
              <a:rPr lang="en-US" dirty="0"/>
              <a:t>Foetal metabolic acidosis.</a:t>
            </a:r>
          </a:p>
          <a:p>
            <a:r>
              <a:rPr lang="en-US" dirty="0"/>
              <a:t>Severe asphyxia neonatorum.</a:t>
            </a:r>
          </a:p>
          <a:p>
            <a:r>
              <a:rPr lang="en-US" dirty="0"/>
              <a:t>To mother.</a:t>
            </a:r>
          </a:p>
          <a:p>
            <a:r>
              <a:rPr lang="en-US" dirty="0"/>
              <a:t>On the perineum- oedema and lacerations.</a:t>
            </a:r>
          </a:p>
          <a:p>
            <a:r>
              <a:rPr lang="en-US" dirty="0"/>
              <a:t>On the uterus – uterus prolapse and rapture.</a:t>
            </a:r>
          </a:p>
          <a:p>
            <a:r>
              <a:rPr lang="en-US" dirty="0"/>
              <a:t>Urinary bladder- retention of urine and cystocele due to over stretching of pelvic floor.</a:t>
            </a:r>
          </a:p>
          <a:p>
            <a:r>
              <a:rPr lang="en-US" dirty="0"/>
              <a:t>Rectum – rectocele due to over stretching of rectum.</a:t>
            </a:r>
          </a:p>
          <a:p>
            <a:r>
              <a:rPr lang="en-US" dirty="0"/>
              <a:t>Urethral –</a:t>
            </a:r>
            <a:r>
              <a:rPr lang="en-US" dirty="0" err="1"/>
              <a:t>vesical</a:t>
            </a:r>
            <a:r>
              <a:rPr lang="en-US" dirty="0"/>
              <a:t>-vaginal fistula , this is due to persistent compression.</a:t>
            </a:r>
          </a:p>
          <a:p>
            <a:r>
              <a:rPr lang="en-US" dirty="0"/>
              <a:t>Urinary tract infection during puerperium.</a:t>
            </a:r>
          </a:p>
          <a:p>
            <a:endParaRPr lang="en-US" dirty="0"/>
          </a:p>
        </p:txBody>
      </p:sp>
    </p:spTree>
    <p:extLst>
      <p:ext uri="{BB962C8B-B14F-4D97-AF65-F5344CB8AC3E}">
        <p14:creationId xmlns:p14="http://schemas.microsoft.com/office/powerpoint/2010/main" val="3290115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OBSTRUCTED LABOUR</a:t>
            </a:r>
          </a:p>
        </p:txBody>
      </p:sp>
      <p:sp>
        <p:nvSpPr>
          <p:cNvPr id="3" name="Content Placeholder 2"/>
          <p:cNvSpPr>
            <a:spLocks noGrp="1"/>
          </p:cNvSpPr>
          <p:nvPr>
            <p:ph idx="1"/>
          </p:nvPr>
        </p:nvSpPr>
        <p:spPr>
          <a:xfrm>
            <a:off x="381000" y="914400"/>
            <a:ext cx="8305800" cy="5715000"/>
          </a:xfrm>
        </p:spPr>
        <p:txBody>
          <a:bodyPr>
            <a:normAutofit fontScale="92500" lnSpcReduction="20000"/>
          </a:bodyPr>
          <a:lstStyle/>
          <a:p>
            <a:r>
              <a:rPr lang="en-US" dirty="0"/>
              <a:t>Labour is said to be obstructed when there is no advance of presenting part i.e. foetus cannot descend despite strong uterine contractions.</a:t>
            </a:r>
          </a:p>
          <a:p>
            <a:r>
              <a:rPr lang="en-US" dirty="0"/>
              <a:t>Diagnosis is done during pregnancy – pelvic assessment is done to rule out </a:t>
            </a:r>
            <a:r>
              <a:rPr lang="en-US" dirty="0" err="1"/>
              <a:t>cephalo</a:t>
            </a:r>
            <a:r>
              <a:rPr lang="en-US" dirty="0"/>
              <a:t>-pelvic disproportion and identify mal-presentation e.g. brow, shoulder.</a:t>
            </a:r>
          </a:p>
          <a:p>
            <a:r>
              <a:rPr lang="en-US" dirty="0"/>
              <a:t>During labour  vagina examination is done to determine adequacy of pelvis , position , presence of cephalo- pelvic disproportion.</a:t>
            </a:r>
          </a:p>
          <a:p>
            <a:r>
              <a:rPr lang="en-US" dirty="0"/>
              <a:t>Techniques to  DX ;by palpation prenatally , fundal pelvic , lateral.</a:t>
            </a:r>
          </a:p>
          <a:p>
            <a:r>
              <a:rPr lang="en-US" dirty="0"/>
              <a:t>By V.E during labour.</a:t>
            </a:r>
          </a:p>
          <a:p>
            <a:r>
              <a:rPr lang="en-US" dirty="0"/>
              <a:t>X-ray of pelvis to detect contracted pelvis.</a:t>
            </a:r>
          </a:p>
          <a:p>
            <a:pPr marL="0" indent="0">
              <a:buNone/>
            </a:pPr>
            <a:endParaRPr lang="en-US" dirty="0"/>
          </a:p>
        </p:txBody>
      </p:sp>
    </p:spTree>
    <p:extLst>
      <p:ext uri="{BB962C8B-B14F-4D97-AF65-F5344CB8AC3E}">
        <p14:creationId xmlns:p14="http://schemas.microsoft.com/office/powerpoint/2010/main" val="2944414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CAUSES</a:t>
            </a:r>
          </a:p>
        </p:txBody>
      </p:sp>
      <p:sp>
        <p:nvSpPr>
          <p:cNvPr id="3" name="Content Placeholder 2"/>
          <p:cNvSpPr>
            <a:spLocks noGrp="1"/>
          </p:cNvSpPr>
          <p:nvPr>
            <p:ph idx="1"/>
          </p:nvPr>
        </p:nvSpPr>
        <p:spPr>
          <a:xfrm>
            <a:off x="381000" y="762000"/>
            <a:ext cx="8305800" cy="5943600"/>
          </a:xfrm>
        </p:spPr>
        <p:txBody>
          <a:bodyPr>
            <a:normAutofit fontScale="77500" lnSpcReduction="20000"/>
          </a:bodyPr>
          <a:lstStyle/>
          <a:p>
            <a:r>
              <a:rPr lang="en-US" b="1" dirty="0"/>
              <a:t>Contracted pelvis &amp;cephalopelvic disproportion-</a:t>
            </a:r>
            <a:r>
              <a:rPr lang="en-US" dirty="0"/>
              <a:t>this occurs when the foetal head is large in comparison with the pelvis, due to small or contracted pelvis or large foetus ,prominent ischial spines</a:t>
            </a:r>
          </a:p>
          <a:p>
            <a:r>
              <a:rPr lang="en-US" dirty="0"/>
              <a:t>-foetal  macrosomia e.g. in poorly controlled diabetes mellitus in pregnancy.</a:t>
            </a:r>
          </a:p>
          <a:p>
            <a:r>
              <a:rPr lang="en-US" dirty="0"/>
              <a:t>-Mal-presentation e.g. brow, shoulder, face with mentor posterior, breech.</a:t>
            </a:r>
          </a:p>
          <a:p>
            <a:r>
              <a:rPr lang="en-US" dirty="0"/>
              <a:t>-foetal abnormalities e.g. hydrocephalus , co-joined twins</a:t>
            </a:r>
          </a:p>
          <a:p>
            <a:r>
              <a:rPr lang="en-US" dirty="0"/>
              <a:t>Multiple gestation with locked twins</a:t>
            </a:r>
          </a:p>
          <a:p>
            <a:r>
              <a:rPr lang="en-US" dirty="0"/>
              <a:t>Abnormalities of the reproductive tract e.g. pelvic tumor, fibroids , cervical stenosis, tight perineum and FGM/FGC scar. Soft tissue obstructions - cervical dystocia , impacted ovarian tumor.</a:t>
            </a:r>
          </a:p>
          <a:p>
            <a:r>
              <a:rPr lang="en-US" dirty="0"/>
              <a:t>Underdeveloped pelvis, adolescent pregnancy </a:t>
            </a:r>
          </a:p>
          <a:p>
            <a:r>
              <a:rPr lang="en-US" dirty="0"/>
              <a:t>Childhood malnutrition leading to contracted pelvis</a:t>
            </a:r>
          </a:p>
        </p:txBody>
      </p:sp>
    </p:spTree>
    <p:extLst>
      <p:ext uri="{BB962C8B-B14F-4D97-AF65-F5344CB8AC3E}">
        <p14:creationId xmlns:p14="http://schemas.microsoft.com/office/powerpoint/2010/main" val="35656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a:t>
            </a:r>
            <a:br>
              <a:rPr lang="en-US" dirty="0"/>
            </a:br>
            <a:r>
              <a:rPr lang="en-US" dirty="0"/>
              <a:t>early signs</a:t>
            </a:r>
          </a:p>
        </p:txBody>
      </p:sp>
      <p:sp>
        <p:nvSpPr>
          <p:cNvPr id="3" name="Content Placeholder 2"/>
          <p:cNvSpPr>
            <a:spLocks noGrp="1"/>
          </p:cNvSpPr>
          <p:nvPr>
            <p:ph idx="1"/>
          </p:nvPr>
        </p:nvSpPr>
        <p:spPr/>
        <p:txBody>
          <a:bodyPr>
            <a:normAutofit/>
          </a:bodyPr>
          <a:lstStyle/>
          <a:p>
            <a:r>
              <a:rPr lang="en-US" dirty="0"/>
              <a:t>Presenting part fail to enter the pelvic brim despite good uterine contraction</a:t>
            </a:r>
          </a:p>
          <a:p>
            <a:r>
              <a:rPr lang="en-US" dirty="0"/>
              <a:t>A full bladder, full rectum ,a large bag of membranes may prevent the head from engaging.</a:t>
            </a:r>
          </a:p>
          <a:p>
            <a:r>
              <a:rPr lang="en-US" dirty="0"/>
              <a:t>Early rapture of membranes if the membranes are intact they are sausage shaped through the cervix, cervix is hot and dry.</a:t>
            </a:r>
          </a:p>
          <a:p>
            <a:endParaRPr lang="en-US" dirty="0"/>
          </a:p>
        </p:txBody>
      </p:sp>
    </p:spTree>
    <p:extLst>
      <p:ext uri="{BB962C8B-B14F-4D97-AF65-F5344CB8AC3E}">
        <p14:creationId xmlns:p14="http://schemas.microsoft.com/office/powerpoint/2010/main" val="4214219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signs</a:t>
            </a:r>
          </a:p>
        </p:txBody>
      </p:sp>
      <p:sp>
        <p:nvSpPr>
          <p:cNvPr id="3" name="Content Placeholder 2"/>
          <p:cNvSpPr>
            <a:spLocks noGrp="1"/>
          </p:cNvSpPr>
          <p:nvPr>
            <p:ph idx="1"/>
          </p:nvPr>
        </p:nvSpPr>
        <p:spPr/>
        <p:txBody>
          <a:bodyPr>
            <a:normAutofit fontScale="92500" lnSpcReduction="20000"/>
          </a:bodyPr>
          <a:lstStyle/>
          <a:p>
            <a:r>
              <a:rPr lang="en-US" dirty="0"/>
              <a:t>Woman looks dehydrated-dry lips, furred tongue, increased pulse rate, fever. </a:t>
            </a:r>
          </a:p>
          <a:p>
            <a:r>
              <a:rPr lang="en-US" dirty="0"/>
              <a:t>Maternal physical and mental exhaustion, ketoacidosis detected in urine, oliguria, acetone breath</a:t>
            </a:r>
          </a:p>
          <a:p>
            <a:r>
              <a:rPr lang="en-US" dirty="0"/>
              <a:t>Uterus becomes moulded around the foetus.</a:t>
            </a:r>
          </a:p>
          <a:p>
            <a:r>
              <a:rPr lang="en-US" dirty="0"/>
              <a:t>Uterine contractions occur with no relaxation or contractions may ceases for a while before recommencing with renewed vigor and this is due to uterine muscle exhaustion.</a:t>
            </a:r>
          </a:p>
          <a:p>
            <a:r>
              <a:rPr lang="en-US" dirty="0"/>
              <a:t>Membranes if intact are sausage shaped.  </a:t>
            </a:r>
          </a:p>
        </p:txBody>
      </p:sp>
    </p:spTree>
    <p:extLst>
      <p:ext uri="{BB962C8B-B14F-4D97-AF65-F5344CB8AC3E}">
        <p14:creationId xmlns:p14="http://schemas.microsoft.com/office/powerpoint/2010/main" val="337234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EA26-5F12-4662-9556-46B5403A8A58}"/>
              </a:ext>
            </a:extLst>
          </p:cNvPr>
          <p:cNvSpPr>
            <a:spLocks noGrp="1"/>
          </p:cNvSpPr>
          <p:nvPr>
            <p:ph type="title"/>
          </p:nvPr>
        </p:nvSpPr>
        <p:spPr/>
        <p:txBody>
          <a:bodyPr/>
          <a:lstStyle/>
          <a:p>
            <a:r>
              <a:rPr lang="en-US" dirty="0"/>
              <a:t>FOETAL SKULL</a:t>
            </a:r>
          </a:p>
        </p:txBody>
      </p:sp>
      <p:pic>
        <p:nvPicPr>
          <p:cNvPr id="5" name="Content Placeholder 4">
            <a:extLst>
              <a:ext uri="{FF2B5EF4-FFF2-40B4-BE49-F238E27FC236}">
                <a16:creationId xmlns:a16="http://schemas.microsoft.com/office/drawing/2014/main" id="{BE72DAB8-5BCD-4172-8CD5-60F106E5A422}"/>
              </a:ext>
            </a:extLst>
          </p:cNvPr>
          <p:cNvPicPr>
            <a:picLocks noGrp="1" noChangeAspect="1"/>
          </p:cNvPicPr>
          <p:nvPr>
            <p:ph idx="1"/>
          </p:nvPr>
        </p:nvPicPr>
        <p:blipFill>
          <a:blip r:embed="rId2"/>
          <a:stretch>
            <a:fillRect/>
          </a:stretch>
        </p:blipFill>
        <p:spPr>
          <a:xfrm>
            <a:off x="762000" y="1524000"/>
            <a:ext cx="7162800" cy="5059362"/>
          </a:xfrm>
          <a:prstGeom prst="rect">
            <a:avLst/>
          </a:prstGeom>
        </p:spPr>
      </p:pic>
    </p:spTree>
    <p:extLst>
      <p:ext uri="{BB962C8B-B14F-4D97-AF65-F5344CB8AC3E}">
        <p14:creationId xmlns:p14="http://schemas.microsoft.com/office/powerpoint/2010/main" val="30161924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Signs of obstructed labour: on Vagina Examination </a:t>
            </a:r>
          </a:p>
        </p:txBody>
      </p:sp>
      <p:sp>
        <p:nvSpPr>
          <p:cNvPr id="3" name="Content Placeholder 2"/>
          <p:cNvSpPr>
            <a:spLocks noGrp="1"/>
          </p:cNvSpPr>
          <p:nvPr>
            <p:ph idx="1"/>
          </p:nvPr>
        </p:nvSpPr>
        <p:spPr>
          <a:xfrm>
            <a:off x="304800" y="1219200"/>
            <a:ext cx="8382000" cy="5410200"/>
          </a:xfrm>
        </p:spPr>
        <p:txBody>
          <a:bodyPr>
            <a:normAutofit fontScale="77500" lnSpcReduction="20000"/>
          </a:bodyPr>
          <a:lstStyle/>
          <a:p>
            <a:r>
              <a:rPr lang="en-US" dirty="0"/>
              <a:t>Oedema of the vulva present , especially if the woman has been pushing for a long time.</a:t>
            </a:r>
          </a:p>
          <a:p>
            <a:r>
              <a:rPr lang="en-US" dirty="0"/>
              <a:t>Foul smelling meconium stained </a:t>
            </a:r>
            <a:r>
              <a:rPr lang="en-US" dirty="0" err="1"/>
              <a:t>liqour</a:t>
            </a:r>
            <a:r>
              <a:rPr lang="en-US" dirty="0"/>
              <a:t>.</a:t>
            </a:r>
          </a:p>
          <a:p>
            <a:r>
              <a:rPr lang="en-US" dirty="0"/>
              <a:t>Absence of amniotic fluid (fluid has already drained away ).</a:t>
            </a:r>
          </a:p>
          <a:p>
            <a:r>
              <a:rPr lang="en-US" dirty="0"/>
              <a:t>Catheterization will produce concentrated urine which may contain blood.</a:t>
            </a:r>
          </a:p>
          <a:p>
            <a:r>
              <a:rPr lang="en-US" dirty="0"/>
              <a:t>Vagina and feels hot and dry.</a:t>
            </a:r>
          </a:p>
          <a:p>
            <a:r>
              <a:rPr lang="en-US" dirty="0"/>
              <a:t>Oedema of cervix.</a:t>
            </a:r>
          </a:p>
          <a:p>
            <a:r>
              <a:rPr lang="en-US" dirty="0"/>
              <a:t>Incomplete dilatation of the cervix.</a:t>
            </a:r>
          </a:p>
          <a:p>
            <a:r>
              <a:rPr lang="en-US" dirty="0"/>
              <a:t>If Cervix is dilated, thick and hangs loosely like an “empty sleeve”. This is because the presenting part is not applied to the cervix.</a:t>
            </a:r>
          </a:p>
          <a:p>
            <a:r>
              <a:rPr lang="en-US" dirty="0"/>
              <a:t>Large caput succedaneum can be felt.</a:t>
            </a:r>
          </a:p>
          <a:p>
            <a:r>
              <a:rPr lang="en-US" dirty="0"/>
              <a:t>May palpate severely </a:t>
            </a:r>
            <a:r>
              <a:rPr lang="en-US" dirty="0" err="1"/>
              <a:t>moulded</a:t>
            </a:r>
            <a:r>
              <a:rPr lang="en-US" dirty="0"/>
              <a:t> head or a shoulder presentation or prolapsed arm.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867659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normAutofit fontScale="90000"/>
          </a:bodyPr>
          <a:lstStyle/>
          <a:p>
            <a:r>
              <a:rPr lang="en-US" b="1" dirty="0"/>
              <a:t>Partograph reading </a:t>
            </a:r>
            <a:br>
              <a:rPr lang="en-US" dirty="0"/>
            </a:br>
            <a:endParaRPr lang="en-US" dirty="0"/>
          </a:p>
        </p:txBody>
      </p:sp>
      <p:sp>
        <p:nvSpPr>
          <p:cNvPr id="3" name="Content Placeholder 2"/>
          <p:cNvSpPr>
            <a:spLocks noGrp="1"/>
          </p:cNvSpPr>
          <p:nvPr>
            <p:ph idx="1"/>
          </p:nvPr>
        </p:nvSpPr>
        <p:spPr>
          <a:xfrm>
            <a:off x="457200" y="914400"/>
            <a:ext cx="8229600" cy="5715000"/>
          </a:xfrm>
        </p:spPr>
        <p:txBody>
          <a:bodyPr>
            <a:normAutofit/>
          </a:bodyPr>
          <a:lstStyle/>
          <a:p>
            <a:r>
              <a:rPr lang="en-US" dirty="0"/>
              <a:t>Examination of the </a:t>
            </a:r>
            <a:r>
              <a:rPr lang="en-US" dirty="0" err="1"/>
              <a:t>partograph</a:t>
            </a:r>
            <a:r>
              <a:rPr lang="en-US" dirty="0"/>
              <a:t> may reveal: </a:t>
            </a:r>
          </a:p>
          <a:p>
            <a:r>
              <a:rPr lang="en-US" dirty="0"/>
              <a:t>Foetal heart rate of more than 160/minute or less than 120/minute indicating foetal distress </a:t>
            </a:r>
          </a:p>
          <a:p>
            <a:r>
              <a:rPr lang="en-US" dirty="0"/>
              <a:t>Foul smelling meconium-stained liquor </a:t>
            </a:r>
          </a:p>
          <a:p>
            <a:r>
              <a:rPr lang="en-US" dirty="0"/>
              <a:t>Severe moulding </a:t>
            </a:r>
          </a:p>
          <a:p>
            <a:r>
              <a:rPr lang="en-US" dirty="0"/>
              <a:t>Severe caput formation </a:t>
            </a:r>
          </a:p>
          <a:p>
            <a:r>
              <a:rPr lang="en-US" dirty="0"/>
              <a:t>The rate of cervical dilatation slow or remains static in spite of strong contraction </a:t>
            </a:r>
          </a:p>
          <a:p>
            <a:r>
              <a:rPr lang="en-US" dirty="0"/>
              <a:t>Maternal tachycardia and pyrexia </a:t>
            </a:r>
          </a:p>
          <a:p>
            <a:r>
              <a:rPr lang="en-US" dirty="0"/>
              <a:t>Scanty urine with </a:t>
            </a:r>
            <a:r>
              <a:rPr lang="en-US" dirty="0" err="1"/>
              <a:t>ketonuria</a:t>
            </a:r>
            <a:r>
              <a:rPr lang="en-US" dirty="0"/>
              <a:t>. </a:t>
            </a:r>
          </a:p>
          <a:p>
            <a:endParaRPr lang="en-US" dirty="0"/>
          </a:p>
        </p:txBody>
      </p:sp>
    </p:spTree>
    <p:extLst>
      <p:ext uri="{BB962C8B-B14F-4D97-AF65-F5344CB8AC3E}">
        <p14:creationId xmlns:p14="http://schemas.microsoft.com/office/powerpoint/2010/main" val="1167659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MANAGEMENT</a:t>
            </a:r>
          </a:p>
        </p:txBody>
      </p:sp>
      <p:sp>
        <p:nvSpPr>
          <p:cNvPr id="3" name="Content Placeholder 2"/>
          <p:cNvSpPr>
            <a:spLocks noGrp="1"/>
          </p:cNvSpPr>
          <p:nvPr>
            <p:ph idx="1"/>
          </p:nvPr>
        </p:nvSpPr>
        <p:spPr>
          <a:xfrm>
            <a:off x="457200" y="762000"/>
            <a:ext cx="8229600" cy="5943600"/>
          </a:xfrm>
        </p:spPr>
        <p:txBody>
          <a:bodyPr>
            <a:normAutofit fontScale="85000" lnSpcReduction="20000"/>
          </a:bodyPr>
          <a:lstStyle/>
          <a:p>
            <a:endParaRPr lang="en-US" dirty="0"/>
          </a:p>
          <a:p>
            <a:r>
              <a:rPr lang="en-US" b="1" dirty="0"/>
              <a:t>a) Resuscitation of the Mother </a:t>
            </a:r>
            <a:endParaRPr lang="en-US" dirty="0"/>
          </a:p>
          <a:p>
            <a:r>
              <a:rPr lang="en-US" b="1" i="1" dirty="0"/>
              <a:t>Perform a rapid assessment of the airway, breathing and circulation and manage as appropriate. </a:t>
            </a:r>
            <a:endParaRPr lang="en-US" dirty="0"/>
          </a:p>
          <a:p>
            <a:r>
              <a:rPr lang="en-US" b="1" dirty="0"/>
              <a:t>b) Rehydrate the patient </a:t>
            </a:r>
            <a:endParaRPr lang="en-US" dirty="0"/>
          </a:p>
          <a:p>
            <a:pPr marL="0" indent="0">
              <a:buNone/>
            </a:pPr>
            <a:r>
              <a:rPr lang="en-US" dirty="0"/>
              <a:t>Aim to maintain normal plasma volume and to prevent or treat dehydration and ketosis. Put up an intravenous infusion; use a large bore needle or </a:t>
            </a:r>
            <a:r>
              <a:rPr lang="en-US" dirty="0" err="1"/>
              <a:t>canula</a:t>
            </a:r>
            <a:r>
              <a:rPr lang="en-US" dirty="0"/>
              <a:t>. If the woman is in shock give IV fluids e.g. normal saline. Run 1 </a:t>
            </a:r>
            <a:r>
              <a:rPr lang="en-US" dirty="0" err="1"/>
              <a:t>litre</a:t>
            </a:r>
            <a:r>
              <a:rPr lang="en-US" dirty="0"/>
              <a:t> in the first 15 minutes or as quickly as possible. If the woman is mainly starved and exhausted, give 1-2 </a:t>
            </a:r>
            <a:r>
              <a:rPr lang="en-US" dirty="0" err="1"/>
              <a:t>litres</a:t>
            </a:r>
            <a:r>
              <a:rPr lang="en-US" dirty="0"/>
              <a:t> 5 or 10% dextrose in 6 hours. </a:t>
            </a:r>
          </a:p>
          <a:p>
            <a:r>
              <a:rPr lang="en-US" b="1" dirty="0"/>
              <a:t>c) Catheterize </a:t>
            </a:r>
            <a:endParaRPr lang="en-US" dirty="0"/>
          </a:p>
          <a:p>
            <a:r>
              <a:rPr lang="en-US" dirty="0"/>
              <a:t>Insert an indwelling urinary catheter using aseptic technique and monitor urine output. </a:t>
            </a:r>
          </a:p>
          <a:p>
            <a:r>
              <a:rPr lang="en-US" dirty="0"/>
              <a:t>Take blood for grouping and cross matching.</a:t>
            </a:r>
          </a:p>
        </p:txBody>
      </p:sp>
    </p:spTree>
    <p:extLst>
      <p:ext uri="{BB962C8B-B14F-4D97-AF65-F5344CB8AC3E}">
        <p14:creationId xmlns:p14="http://schemas.microsoft.com/office/powerpoint/2010/main" val="7174483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t>CT MX</a:t>
            </a:r>
          </a:p>
        </p:txBody>
      </p:sp>
      <p:sp>
        <p:nvSpPr>
          <p:cNvPr id="3" name="Content Placeholder 2"/>
          <p:cNvSpPr>
            <a:spLocks noGrp="1"/>
          </p:cNvSpPr>
          <p:nvPr>
            <p:ph idx="1"/>
          </p:nvPr>
        </p:nvSpPr>
        <p:spPr>
          <a:xfrm>
            <a:off x="304800" y="609600"/>
            <a:ext cx="8534400" cy="6096000"/>
          </a:xfrm>
        </p:spPr>
        <p:txBody>
          <a:bodyPr>
            <a:normAutofit fontScale="70000" lnSpcReduction="20000"/>
          </a:bodyPr>
          <a:lstStyle/>
          <a:p>
            <a:endParaRPr lang="en-US" dirty="0"/>
          </a:p>
          <a:p>
            <a:r>
              <a:rPr lang="en-US" b="1" dirty="0"/>
              <a:t>d) Give antibiotics </a:t>
            </a:r>
            <a:endParaRPr lang="en-US" dirty="0"/>
          </a:p>
          <a:p>
            <a:r>
              <a:rPr lang="en-US" dirty="0"/>
              <a:t>If there are signs of infection, or the membranes have been ruptured for 18 hours or more, or the period of gestation is 37 weeks or less, give antibiotics as follows: </a:t>
            </a:r>
          </a:p>
          <a:p>
            <a:r>
              <a:rPr lang="en-US" dirty="0"/>
              <a:t>Ampicillin 2 g every 6 hours, </a:t>
            </a:r>
            <a:r>
              <a:rPr lang="en-US" b="1" dirty="0"/>
              <a:t>and </a:t>
            </a:r>
            <a:endParaRPr lang="en-US" dirty="0"/>
          </a:p>
          <a:p>
            <a:r>
              <a:rPr lang="en-US" dirty="0"/>
              <a:t>Gentamicin 5 mg/body weight IV every 24 hours. </a:t>
            </a:r>
          </a:p>
          <a:p>
            <a:endParaRPr lang="en-US" dirty="0"/>
          </a:p>
          <a:p>
            <a:r>
              <a:rPr lang="en-US" dirty="0"/>
              <a:t>If the woman is delivered by caesarean section, continue antibiotics </a:t>
            </a:r>
            <a:r>
              <a:rPr lang="en-US" b="1" dirty="0"/>
              <a:t>and </a:t>
            </a:r>
            <a:r>
              <a:rPr lang="en-US" dirty="0"/>
              <a:t>give metronidazole 500 mg IV every 8 hours until the woman is fever-free for 48 hours. </a:t>
            </a:r>
          </a:p>
          <a:p>
            <a:r>
              <a:rPr lang="en-US" b="1" dirty="0"/>
              <a:t>(e.) Deliver the baby </a:t>
            </a:r>
            <a:endParaRPr lang="en-US" dirty="0"/>
          </a:p>
          <a:p>
            <a:r>
              <a:rPr lang="en-US" b="1" dirty="0"/>
              <a:t>Cephalo-pelvic disproportion: </a:t>
            </a:r>
            <a:endParaRPr lang="en-US" dirty="0"/>
          </a:p>
          <a:p>
            <a:r>
              <a:rPr lang="en-US" dirty="0"/>
              <a:t>If </a:t>
            </a:r>
            <a:r>
              <a:rPr lang="en-US" b="1" dirty="0"/>
              <a:t>cephalo-pelvic disproportion is confirmed</a:t>
            </a:r>
            <a:r>
              <a:rPr lang="en-US" dirty="0"/>
              <a:t>, delivery should be by caesarean section, provide pre-operative care, prepare to receive the baby </a:t>
            </a:r>
          </a:p>
          <a:p>
            <a:r>
              <a:rPr lang="en-US" dirty="0"/>
              <a:t>If the </a:t>
            </a:r>
            <a:r>
              <a:rPr lang="en-US" b="1" dirty="0"/>
              <a:t>fetus is dead</a:t>
            </a:r>
            <a:r>
              <a:rPr lang="en-US" dirty="0"/>
              <a:t>: - delivery should be by craniotomy - if this is not possible, delivery should be by caesarean section. </a:t>
            </a:r>
          </a:p>
          <a:p>
            <a:endParaRPr lang="en-US" dirty="0"/>
          </a:p>
        </p:txBody>
      </p:sp>
    </p:spTree>
    <p:extLst>
      <p:ext uri="{BB962C8B-B14F-4D97-AF65-F5344CB8AC3E}">
        <p14:creationId xmlns:p14="http://schemas.microsoft.com/office/powerpoint/2010/main" val="3012864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MX</a:t>
            </a:r>
          </a:p>
        </p:txBody>
      </p:sp>
      <p:sp>
        <p:nvSpPr>
          <p:cNvPr id="3" name="Content Placeholder 2"/>
          <p:cNvSpPr>
            <a:spLocks noGrp="1"/>
          </p:cNvSpPr>
          <p:nvPr>
            <p:ph idx="1"/>
          </p:nvPr>
        </p:nvSpPr>
        <p:spPr>
          <a:xfrm>
            <a:off x="304800" y="990600"/>
            <a:ext cx="8382000" cy="5638800"/>
          </a:xfrm>
        </p:spPr>
        <p:txBody>
          <a:bodyPr>
            <a:normAutofit fontScale="77500" lnSpcReduction="20000"/>
          </a:bodyPr>
          <a:lstStyle/>
          <a:p>
            <a:r>
              <a:rPr lang="en-US" b="1" dirty="0"/>
              <a:t>Obstruction: </a:t>
            </a:r>
            <a:endParaRPr lang="en-US" dirty="0"/>
          </a:p>
          <a:p>
            <a:r>
              <a:rPr lang="en-US" dirty="0"/>
              <a:t>If the </a:t>
            </a:r>
            <a:r>
              <a:rPr lang="en-US" b="1" dirty="0"/>
              <a:t>fetus is alive, the cervix is fully dilated </a:t>
            </a:r>
            <a:r>
              <a:rPr lang="en-US" dirty="0"/>
              <a:t>and the </a:t>
            </a:r>
            <a:r>
              <a:rPr lang="en-US" b="1" dirty="0"/>
              <a:t>head is at 0 station or below</a:t>
            </a:r>
            <a:r>
              <a:rPr lang="en-US" dirty="0"/>
              <a:t>, deliver by vacuum extraction </a:t>
            </a:r>
          </a:p>
          <a:p>
            <a:r>
              <a:rPr lang="en-US" dirty="0"/>
              <a:t>If the fetus is alive and the cervix is fully dilated and there is evidence of or indication for </a:t>
            </a:r>
            <a:r>
              <a:rPr lang="en-US" b="1" dirty="0" err="1"/>
              <a:t>symphysiotomy</a:t>
            </a:r>
            <a:r>
              <a:rPr lang="en-US" b="1" dirty="0"/>
              <a:t> </a:t>
            </a:r>
            <a:r>
              <a:rPr lang="en-US" dirty="0"/>
              <a:t>for relatively minor obstruction (if safe caesarean section is not possible) and the fetal </a:t>
            </a:r>
            <a:r>
              <a:rPr lang="en-US" b="1" dirty="0"/>
              <a:t>head is at -2 station, </a:t>
            </a:r>
            <a:r>
              <a:rPr lang="en-US" dirty="0"/>
              <a:t>then delivery should be by </a:t>
            </a:r>
            <a:r>
              <a:rPr lang="en-US" dirty="0" err="1"/>
              <a:t>symphysiotomy</a:t>
            </a:r>
            <a:r>
              <a:rPr lang="en-US" dirty="0"/>
              <a:t> and vacuum extraction. </a:t>
            </a:r>
          </a:p>
          <a:p>
            <a:r>
              <a:rPr lang="en-US" dirty="0"/>
              <a:t>If the </a:t>
            </a:r>
            <a:r>
              <a:rPr lang="en-US" b="1" dirty="0"/>
              <a:t>fetus is alive but the cervix is not fully dilated </a:t>
            </a:r>
            <a:r>
              <a:rPr lang="en-US" dirty="0"/>
              <a:t>or if the </a:t>
            </a:r>
            <a:r>
              <a:rPr lang="en-US" b="1" dirty="0"/>
              <a:t>fetal head is too high for vacuum extraction</a:t>
            </a:r>
            <a:r>
              <a:rPr lang="en-US" dirty="0"/>
              <a:t>, referral should be made immediately for delivery by caesarean section </a:t>
            </a:r>
          </a:p>
          <a:p>
            <a:r>
              <a:rPr lang="en-US" dirty="0"/>
              <a:t>If the fetus is dead: - delivery should be by craniotomy - if this is not possible, delivery should be by caesarean section. Destructive obstetric procedures such as craniotomy should be performed by a competent health provider using the appropriate equipment. </a:t>
            </a:r>
          </a:p>
          <a:p>
            <a:endParaRPr lang="en-US" dirty="0"/>
          </a:p>
        </p:txBody>
      </p:sp>
    </p:spTree>
    <p:extLst>
      <p:ext uri="{BB962C8B-B14F-4D97-AF65-F5344CB8AC3E}">
        <p14:creationId xmlns:p14="http://schemas.microsoft.com/office/powerpoint/2010/main" val="24639299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Complications of obstructed labour </a:t>
            </a:r>
            <a:br>
              <a:rPr lang="en-US" dirty="0"/>
            </a:b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b="1" dirty="0"/>
              <a:t>Maternal complications </a:t>
            </a:r>
            <a:endParaRPr lang="en-US" dirty="0"/>
          </a:p>
          <a:p>
            <a:r>
              <a:rPr lang="en-US" dirty="0"/>
              <a:t>Maternal death </a:t>
            </a:r>
          </a:p>
          <a:p>
            <a:r>
              <a:rPr lang="en-US" dirty="0"/>
              <a:t>Chorioamnionitis </a:t>
            </a:r>
          </a:p>
          <a:p>
            <a:r>
              <a:rPr lang="en-US" dirty="0"/>
              <a:t>Uterine rupture </a:t>
            </a:r>
          </a:p>
          <a:p>
            <a:r>
              <a:rPr lang="en-US" dirty="0"/>
              <a:t>Obstetric fistula </a:t>
            </a:r>
          </a:p>
          <a:p>
            <a:r>
              <a:rPr lang="en-US" dirty="0"/>
              <a:t>Puerperal sepsis </a:t>
            </a:r>
          </a:p>
          <a:p>
            <a:r>
              <a:rPr lang="en-US" dirty="0"/>
              <a:t>Vesical –vaginal fistula.</a:t>
            </a:r>
          </a:p>
          <a:p>
            <a:r>
              <a:rPr lang="en-US" dirty="0"/>
              <a:t>Haemorrhage </a:t>
            </a:r>
          </a:p>
          <a:p>
            <a:r>
              <a:rPr lang="en-US" dirty="0"/>
              <a:t>Neurological injury e.g. foot drop </a:t>
            </a:r>
          </a:p>
          <a:p>
            <a:r>
              <a:rPr lang="en-US" dirty="0"/>
              <a:t>Spontaneous symphsiotomy and/or </a:t>
            </a:r>
            <a:r>
              <a:rPr lang="en-US" dirty="0" err="1"/>
              <a:t>osteitis</a:t>
            </a:r>
            <a:r>
              <a:rPr lang="en-US" dirty="0"/>
              <a:t> pubis </a:t>
            </a:r>
          </a:p>
          <a:p>
            <a:endParaRPr lang="en-US" dirty="0"/>
          </a:p>
        </p:txBody>
      </p:sp>
    </p:spTree>
    <p:extLst>
      <p:ext uri="{BB962C8B-B14F-4D97-AF65-F5344CB8AC3E}">
        <p14:creationId xmlns:p14="http://schemas.microsoft.com/office/powerpoint/2010/main" val="3674764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04800"/>
          </a:xfrm>
        </p:spPr>
        <p:txBody>
          <a:bodyPr>
            <a:normAutofit fontScale="90000"/>
          </a:bodyPr>
          <a:lstStyle/>
          <a:p>
            <a:r>
              <a:rPr lang="en-US" b="1" dirty="0"/>
              <a:t>Foetal complications </a:t>
            </a:r>
            <a:br>
              <a:rPr lang="en-US" dirty="0"/>
            </a:br>
            <a:endParaRPr lang="en-US" dirty="0"/>
          </a:p>
        </p:txBody>
      </p:sp>
      <p:sp>
        <p:nvSpPr>
          <p:cNvPr id="3" name="Content Placeholder 2"/>
          <p:cNvSpPr>
            <a:spLocks noGrp="1"/>
          </p:cNvSpPr>
          <p:nvPr>
            <p:ph idx="1"/>
          </p:nvPr>
        </p:nvSpPr>
        <p:spPr>
          <a:xfrm>
            <a:off x="381000" y="685800"/>
            <a:ext cx="8305800" cy="6019800"/>
          </a:xfrm>
        </p:spPr>
        <p:txBody>
          <a:bodyPr>
            <a:normAutofit/>
          </a:bodyPr>
          <a:lstStyle/>
          <a:p>
            <a:r>
              <a:rPr lang="en-US" dirty="0"/>
              <a:t>Intrauterine foetal death </a:t>
            </a:r>
          </a:p>
          <a:p>
            <a:r>
              <a:rPr lang="en-US" dirty="0"/>
              <a:t>Foetal distress </a:t>
            </a:r>
          </a:p>
          <a:p>
            <a:r>
              <a:rPr lang="en-US" dirty="0"/>
              <a:t>Foetal injury </a:t>
            </a:r>
          </a:p>
          <a:p>
            <a:r>
              <a:rPr lang="en-US" dirty="0"/>
              <a:t>Birth asphyxia </a:t>
            </a:r>
          </a:p>
          <a:p>
            <a:r>
              <a:rPr lang="en-US" dirty="0"/>
              <a:t>Neonatal sepsis </a:t>
            </a:r>
          </a:p>
          <a:p>
            <a:r>
              <a:rPr lang="en-US" dirty="0"/>
              <a:t>Intracranial haemorrhage</a:t>
            </a:r>
          </a:p>
          <a:p>
            <a:r>
              <a:rPr lang="en-US" dirty="0"/>
              <a:t>Meconium aspiration</a:t>
            </a:r>
          </a:p>
          <a:p>
            <a:r>
              <a:rPr lang="en-US" dirty="0"/>
              <a:t>Pneumonia</a:t>
            </a:r>
          </a:p>
          <a:p>
            <a:r>
              <a:rPr lang="en-US" dirty="0"/>
              <a:t>Asphyxia neonatorum.</a:t>
            </a:r>
          </a:p>
          <a:p>
            <a:r>
              <a:rPr lang="en-US" dirty="0"/>
              <a:t>Still births.</a:t>
            </a:r>
          </a:p>
          <a:p>
            <a:endParaRPr lang="en-US" dirty="0"/>
          </a:p>
          <a:p>
            <a:endParaRPr lang="en-US" dirty="0"/>
          </a:p>
          <a:p>
            <a:endParaRPr lang="en-US" dirty="0"/>
          </a:p>
        </p:txBody>
      </p:sp>
    </p:spTree>
    <p:extLst>
      <p:ext uri="{BB962C8B-B14F-4D97-AF65-F5344CB8AC3E}">
        <p14:creationId xmlns:p14="http://schemas.microsoft.com/office/powerpoint/2010/main" val="11540294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a:t>Factors associated with obstructed labour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Childhood malnutrition leading to contracted pelvis </a:t>
            </a:r>
          </a:p>
          <a:p>
            <a:r>
              <a:rPr lang="en-US" dirty="0"/>
              <a:t>History of previous still birth, or previous prolonged labour </a:t>
            </a:r>
          </a:p>
          <a:p>
            <a:r>
              <a:rPr lang="en-US" dirty="0"/>
              <a:t>Young age of mother (under 17 years) </a:t>
            </a:r>
          </a:p>
          <a:p>
            <a:r>
              <a:rPr lang="en-US" dirty="0"/>
              <a:t>Female genital mutilation/cutting </a:t>
            </a:r>
          </a:p>
          <a:p>
            <a:r>
              <a:rPr lang="en-US" dirty="0"/>
              <a:t>Some medical illnesses like diabetes mellitus </a:t>
            </a:r>
          </a:p>
          <a:p>
            <a:r>
              <a:rPr lang="en-US" dirty="0"/>
              <a:t>Pelvic abnormalities following childhood illnesses like polio or pelvic injuries </a:t>
            </a:r>
          </a:p>
          <a:p>
            <a:endParaRPr lang="en-US" dirty="0"/>
          </a:p>
        </p:txBody>
      </p:sp>
    </p:spTree>
    <p:extLst>
      <p:ext uri="{BB962C8B-B14F-4D97-AF65-F5344CB8AC3E}">
        <p14:creationId xmlns:p14="http://schemas.microsoft.com/office/powerpoint/2010/main" val="1448653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Referral process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Explain the dangers of obstructed labour to the family </a:t>
            </a:r>
          </a:p>
          <a:p>
            <a:r>
              <a:rPr lang="en-US" dirty="0"/>
              <a:t> Write a referral note and refer immediately to a hospital with comprehensive obstetric care. </a:t>
            </a:r>
          </a:p>
          <a:p>
            <a:r>
              <a:rPr lang="en-US" dirty="0"/>
              <a:t>A skilled health care provider must escort the woman and continue to monitor her condition. </a:t>
            </a:r>
          </a:p>
          <a:p>
            <a:r>
              <a:rPr lang="en-US" dirty="0"/>
              <a:t> Monitor maternal vital signs 1/2 hourly </a:t>
            </a:r>
          </a:p>
          <a:p>
            <a:r>
              <a:rPr lang="en-US" dirty="0"/>
              <a:t>Monitor foetal heart rate 1/2 hourly </a:t>
            </a:r>
          </a:p>
          <a:p>
            <a:r>
              <a:rPr lang="en-US" dirty="0"/>
              <a:t> Ensure IV fluids (5% dextrose) continue during transfer </a:t>
            </a:r>
          </a:p>
          <a:p>
            <a:r>
              <a:rPr lang="en-US" dirty="0"/>
              <a:t> Start on intravenous antibiotics (Ampicillin 500mg and Gentamicin 80mg </a:t>
            </a:r>
          </a:p>
          <a:p>
            <a:endParaRPr lang="en-US" dirty="0"/>
          </a:p>
        </p:txBody>
      </p:sp>
    </p:spTree>
    <p:extLst>
      <p:ext uri="{BB962C8B-B14F-4D97-AF65-F5344CB8AC3E}">
        <p14:creationId xmlns:p14="http://schemas.microsoft.com/office/powerpoint/2010/main" val="22699383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POST-PARTUM HAEMORRHAGE</a:t>
            </a:r>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r>
              <a:rPr lang="en-US" dirty="0"/>
              <a:t>It is severe bleeding from birth canal during third stage of labour or within 24 hours after expulsion of placenta and membranes.</a:t>
            </a:r>
          </a:p>
          <a:p>
            <a:r>
              <a:rPr lang="en-US" dirty="0"/>
              <a:t>The amount of blood loss in excess of 500mls following vaginal delivery or 1000mls following caesarean section.</a:t>
            </a:r>
          </a:p>
          <a:p>
            <a:r>
              <a:rPr lang="en-US" b="1" dirty="0"/>
              <a:t>Types of postpartum haemorrhage:</a:t>
            </a:r>
          </a:p>
          <a:p>
            <a:r>
              <a:rPr lang="en-US" b="1" dirty="0"/>
              <a:t>Primary PPH </a:t>
            </a:r>
            <a:r>
              <a:rPr lang="en-US" dirty="0"/>
              <a:t>–excessive vaginal bleeding within 24 hours of child birth.</a:t>
            </a:r>
          </a:p>
          <a:p>
            <a:r>
              <a:rPr lang="en-US" b="1" dirty="0"/>
              <a:t>Secondary PPH </a:t>
            </a:r>
            <a:r>
              <a:rPr lang="en-US" dirty="0"/>
              <a:t>– excessive vaginal bleeding 24 hours following child birth until 6 weeks after child birth.</a:t>
            </a:r>
          </a:p>
        </p:txBody>
      </p:sp>
    </p:spTree>
    <p:extLst>
      <p:ext uri="{BB962C8B-B14F-4D97-AF65-F5344CB8AC3E}">
        <p14:creationId xmlns:p14="http://schemas.microsoft.com/office/powerpoint/2010/main" val="343401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REGION AND LANDMARKS</a:t>
            </a:r>
          </a:p>
        </p:txBody>
      </p:sp>
      <p:sp>
        <p:nvSpPr>
          <p:cNvPr id="3" name="Content Placeholder 2"/>
          <p:cNvSpPr>
            <a:spLocks noGrp="1"/>
          </p:cNvSpPr>
          <p:nvPr>
            <p:ph idx="1"/>
          </p:nvPr>
        </p:nvSpPr>
        <p:spPr>
          <a:xfrm>
            <a:off x="457200" y="685800"/>
            <a:ext cx="8229600" cy="5867400"/>
          </a:xfrm>
        </p:spPr>
        <p:txBody>
          <a:bodyPr>
            <a:normAutofit fontScale="92500" lnSpcReduction="20000"/>
          </a:bodyPr>
          <a:lstStyle/>
          <a:p>
            <a:r>
              <a:rPr lang="en-US" dirty="0"/>
              <a:t>Occiput , vertex , sinciput , face.</a:t>
            </a:r>
          </a:p>
          <a:p>
            <a:r>
              <a:rPr lang="en-US" b="1" dirty="0"/>
              <a:t>Occiput </a:t>
            </a:r>
            <a:r>
              <a:rPr lang="en-US" dirty="0"/>
              <a:t>– lies between foramen magnum and posterior fontanel. The part below the occipital protuberance is known as sub-occipital region.</a:t>
            </a:r>
          </a:p>
          <a:p>
            <a:r>
              <a:rPr lang="en-US" b="1" dirty="0"/>
              <a:t>Vertex </a:t>
            </a:r>
            <a:r>
              <a:rPr lang="en-US" dirty="0"/>
              <a:t>– it is between posterior fontanel two parietal eminences and the anterior fontanel.</a:t>
            </a:r>
          </a:p>
          <a:p>
            <a:r>
              <a:rPr lang="en-US" b="1" dirty="0"/>
              <a:t>Sinciput</a:t>
            </a:r>
            <a:r>
              <a:rPr lang="en-US" dirty="0"/>
              <a:t> (forehead) – extends from anterior fontanel and coronal suture to the orbital ridges.</a:t>
            </a:r>
          </a:p>
          <a:p>
            <a:r>
              <a:rPr lang="en-US" b="1" dirty="0"/>
              <a:t>Face</a:t>
            </a:r>
            <a:r>
              <a:rPr lang="en-US" dirty="0"/>
              <a:t> – extends from orbital ridges and the root of the nose to the junction of the chin and neck. The point between the eye brows is </a:t>
            </a:r>
            <a:r>
              <a:rPr lang="en-US" b="1" dirty="0"/>
              <a:t>Glabella</a:t>
            </a:r>
            <a:r>
              <a:rPr lang="en-US" dirty="0"/>
              <a:t>. Chin is termed as </a:t>
            </a:r>
            <a:r>
              <a:rPr lang="en-US" b="1" dirty="0"/>
              <a:t>Mentum</a:t>
            </a:r>
          </a:p>
          <a:p>
            <a:r>
              <a:rPr lang="en-US" dirty="0"/>
              <a:t>Anterior fontanel is termed as </a:t>
            </a:r>
            <a:r>
              <a:rPr lang="en-US" b="1" dirty="0" err="1"/>
              <a:t>Bregma</a:t>
            </a:r>
            <a:r>
              <a:rPr lang="en-US" b="1" dirty="0"/>
              <a:t>.</a:t>
            </a:r>
          </a:p>
          <a:p>
            <a:r>
              <a:rPr lang="en-US" dirty="0"/>
              <a:t>Posterior fontanel is termed as </a:t>
            </a:r>
            <a:r>
              <a:rPr lang="en-US" b="1" dirty="0"/>
              <a:t>Lambda</a:t>
            </a:r>
            <a:r>
              <a:rPr lang="en-US" dirty="0"/>
              <a:t>.</a:t>
            </a:r>
          </a:p>
          <a:p>
            <a:endParaRPr lang="en-US" dirty="0"/>
          </a:p>
          <a:p>
            <a:endParaRPr lang="en-US" dirty="0"/>
          </a:p>
        </p:txBody>
      </p:sp>
    </p:spTree>
    <p:extLst>
      <p:ext uri="{BB962C8B-B14F-4D97-AF65-F5344CB8AC3E}">
        <p14:creationId xmlns:p14="http://schemas.microsoft.com/office/powerpoint/2010/main" val="1481193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CAUSES OF POSTPARTUM HAEMORRHAGE</a:t>
            </a:r>
          </a:p>
        </p:txBody>
      </p:sp>
      <p:sp>
        <p:nvSpPr>
          <p:cNvPr id="3" name="Content Placeholder 2"/>
          <p:cNvSpPr>
            <a:spLocks noGrp="1"/>
          </p:cNvSpPr>
          <p:nvPr>
            <p:ph idx="1"/>
          </p:nvPr>
        </p:nvSpPr>
        <p:spPr/>
        <p:txBody>
          <a:bodyPr>
            <a:normAutofit lnSpcReduction="10000"/>
          </a:bodyPr>
          <a:lstStyle/>
          <a:p>
            <a:r>
              <a:rPr lang="en-US" dirty="0"/>
              <a:t>The causes of PPH are classified in to 4 groups for easier recall the 4Ts is used.</a:t>
            </a:r>
          </a:p>
          <a:p>
            <a:r>
              <a:rPr lang="en-US" dirty="0"/>
              <a:t>Tone ,Trauma , Tissue , Thrombin.</a:t>
            </a:r>
          </a:p>
          <a:p>
            <a:r>
              <a:rPr lang="en-US" b="1" dirty="0"/>
              <a:t>TONE –ATONIC UTERUS :</a:t>
            </a:r>
          </a:p>
          <a:p>
            <a:r>
              <a:rPr lang="en-US" dirty="0"/>
              <a:t>There is bleeding which comes from the placenta site due to failure of myometrium to contract , retract and compress torn blood vessels and control blood loss by a living ligature action.</a:t>
            </a:r>
          </a:p>
        </p:txBody>
      </p:sp>
    </p:spTree>
    <p:extLst>
      <p:ext uri="{BB962C8B-B14F-4D97-AF65-F5344CB8AC3E}">
        <p14:creationId xmlns:p14="http://schemas.microsoft.com/office/powerpoint/2010/main" val="1508701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a:t>Causes of Uterine Atony</a:t>
            </a:r>
          </a:p>
        </p:txBody>
      </p:sp>
      <p:sp>
        <p:nvSpPr>
          <p:cNvPr id="3" name="Content Placeholder 2"/>
          <p:cNvSpPr>
            <a:spLocks noGrp="1"/>
          </p:cNvSpPr>
          <p:nvPr>
            <p:ph idx="1"/>
          </p:nvPr>
        </p:nvSpPr>
        <p:spPr>
          <a:xfrm>
            <a:off x="304800" y="609600"/>
            <a:ext cx="8534400" cy="6096000"/>
          </a:xfrm>
        </p:spPr>
        <p:txBody>
          <a:bodyPr>
            <a:normAutofit fontScale="85000" lnSpcReduction="20000"/>
          </a:bodyPr>
          <a:lstStyle/>
          <a:p>
            <a:r>
              <a:rPr lang="en-US" dirty="0"/>
              <a:t>Incomplete separation of the placenta.</a:t>
            </a:r>
          </a:p>
          <a:p>
            <a:r>
              <a:rPr lang="en-US" dirty="0"/>
              <a:t>Retained placenta , placenta cotyledons , fragments tissue/ membranes , blood clots – This prevent contractions and the closing of the sinuses is interfered with.</a:t>
            </a:r>
          </a:p>
          <a:p>
            <a:r>
              <a:rPr lang="en-US" dirty="0"/>
              <a:t>Over-distension of the uterus due to multiple gestation , excess amniotic fluid or a large baby. Myometrium becomes less efficient due to excessive stretching.</a:t>
            </a:r>
          </a:p>
          <a:p>
            <a:r>
              <a:rPr lang="en-US" dirty="0"/>
              <a:t>Prolonged labour – because of loss of muscle tone in the myometrium.</a:t>
            </a:r>
          </a:p>
          <a:p>
            <a:r>
              <a:rPr lang="en-US" dirty="0"/>
              <a:t>High parity. This is because they have laxed uterine muscles.</a:t>
            </a:r>
          </a:p>
          <a:p>
            <a:r>
              <a:rPr lang="en-US" dirty="0"/>
              <a:t>Anaemia –very severe </a:t>
            </a:r>
            <a:r>
              <a:rPr lang="en-US" dirty="0" err="1"/>
              <a:t>anaemia</a:t>
            </a:r>
            <a:r>
              <a:rPr lang="en-US" dirty="0"/>
              <a:t> will make the woman to be affected by having little blood.</a:t>
            </a:r>
          </a:p>
          <a:p>
            <a:r>
              <a:rPr lang="en-US" dirty="0"/>
              <a:t>Maternal ketoacidosis.</a:t>
            </a:r>
          </a:p>
          <a:p>
            <a:r>
              <a:rPr lang="en-US" dirty="0"/>
              <a:t>History of previous postpartum haemorrhage.</a:t>
            </a:r>
          </a:p>
        </p:txBody>
      </p:sp>
    </p:spTree>
    <p:extLst>
      <p:ext uri="{BB962C8B-B14F-4D97-AF65-F5344CB8AC3E}">
        <p14:creationId xmlns:p14="http://schemas.microsoft.com/office/powerpoint/2010/main" val="952702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CT</a:t>
            </a:r>
          </a:p>
        </p:txBody>
      </p:sp>
      <p:sp>
        <p:nvSpPr>
          <p:cNvPr id="3" name="Content Placeholder 2"/>
          <p:cNvSpPr>
            <a:spLocks noGrp="1"/>
          </p:cNvSpPr>
          <p:nvPr>
            <p:ph idx="1"/>
          </p:nvPr>
        </p:nvSpPr>
        <p:spPr>
          <a:xfrm>
            <a:off x="457200" y="762000"/>
            <a:ext cx="8229600" cy="5943600"/>
          </a:xfrm>
        </p:spPr>
        <p:txBody>
          <a:bodyPr>
            <a:normAutofit fontScale="77500" lnSpcReduction="20000"/>
          </a:bodyPr>
          <a:lstStyle/>
          <a:p>
            <a:r>
              <a:rPr lang="en-US" dirty="0"/>
              <a:t>Induction or augmentation of labour.</a:t>
            </a:r>
          </a:p>
          <a:p>
            <a:r>
              <a:rPr lang="en-US" dirty="0"/>
              <a:t>Precipitate labour ( labour lasting less than 3 hour) uterus does not have time to relax properly following rapid delivery of the baby.</a:t>
            </a:r>
          </a:p>
          <a:p>
            <a:r>
              <a:rPr lang="en-US" dirty="0"/>
              <a:t>Placenta praevia-the placenta is partly or wholly in the lower uterine segment which is thinner , have oblique fibres resulting in poor control of bleeding i.e. on ligatures in lower uterine segment.</a:t>
            </a:r>
          </a:p>
          <a:p>
            <a:r>
              <a:rPr lang="en-US" dirty="0"/>
              <a:t>Placenta Abruption –Blood inhibits contractions.</a:t>
            </a:r>
          </a:p>
          <a:p>
            <a:r>
              <a:rPr lang="en-US" dirty="0"/>
              <a:t>General anesthesia – this makes the uterus sluggish to contract</a:t>
            </a:r>
          </a:p>
          <a:p>
            <a:r>
              <a:rPr lang="en-US" dirty="0"/>
              <a:t>Mis-management of 3</a:t>
            </a:r>
            <a:r>
              <a:rPr lang="en-US" baseline="30000" dirty="0"/>
              <a:t>rd</a:t>
            </a:r>
            <a:r>
              <a:rPr lang="en-US" dirty="0"/>
              <a:t> stage of labour – this is by massaging uterus , kneading , squeezing and pushing , over stimulated uterus cause irregular contraction and partial placenta separation.</a:t>
            </a:r>
          </a:p>
          <a:p>
            <a:r>
              <a:rPr lang="en-US" dirty="0"/>
              <a:t>Full bladder-inhibits proper separation because its next to the uterus. </a:t>
            </a:r>
          </a:p>
          <a:p>
            <a:endParaRPr lang="en-US" dirty="0"/>
          </a:p>
        </p:txBody>
      </p:sp>
    </p:spTree>
    <p:extLst>
      <p:ext uri="{BB962C8B-B14F-4D97-AF65-F5344CB8AC3E}">
        <p14:creationId xmlns:p14="http://schemas.microsoft.com/office/powerpoint/2010/main" val="573464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 of Atonic uterus</a:t>
            </a:r>
          </a:p>
        </p:txBody>
      </p:sp>
      <p:sp>
        <p:nvSpPr>
          <p:cNvPr id="3" name="Content Placeholder 2"/>
          <p:cNvSpPr>
            <a:spLocks noGrp="1"/>
          </p:cNvSpPr>
          <p:nvPr>
            <p:ph idx="1"/>
          </p:nvPr>
        </p:nvSpPr>
        <p:spPr>
          <a:xfrm>
            <a:off x="457200" y="1143000"/>
            <a:ext cx="8229600" cy="5562600"/>
          </a:xfrm>
        </p:spPr>
        <p:txBody>
          <a:bodyPr>
            <a:normAutofit/>
          </a:bodyPr>
          <a:lstStyle/>
          <a:p>
            <a:r>
              <a:rPr lang="en-US" dirty="0"/>
              <a:t>Bleeding starts a few minutes after delivery of the baby.</a:t>
            </a:r>
          </a:p>
          <a:p>
            <a:r>
              <a:rPr lang="en-US" dirty="0"/>
              <a:t>Blood gashes from the vagina.</a:t>
            </a:r>
          </a:p>
          <a:p>
            <a:r>
              <a:rPr lang="en-US" dirty="0"/>
              <a:t> fundus rises above the umbilicus as it fills the blood or clots.</a:t>
            </a:r>
          </a:p>
          <a:p>
            <a:r>
              <a:rPr lang="en-US" dirty="0"/>
              <a:t>Uterus feels big , ‘’boggy’’ distended and laxed tone.</a:t>
            </a:r>
          </a:p>
          <a:p>
            <a:r>
              <a:rPr lang="en-US" dirty="0"/>
              <a:t>Rapid pulse rate.</a:t>
            </a:r>
          </a:p>
          <a:p>
            <a:r>
              <a:rPr lang="en-US" dirty="0"/>
              <a:t>Pallor , falling blood pressure.</a:t>
            </a:r>
          </a:p>
          <a:p>
            <a:r>
              <a:rPr lang="en-US" dirty="0"/>
              <a:t>Patient becomes restless and drowsy.</a:t>
            </a:r>
          </a:p>
        </p:txBody>
      </p:sp>
    </p:spTree>
    <p:extLst>
      <p:ext uri="{BB962C8B-B14F-4D97-AF65-F5344CB8AC3E}">
        <p14:creationId xmlns:p14="http://schemas.microsoft.com/office/powerpoint/2010/main" val="184763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533400"/>
          </a:xfrm>
        </p:spPr>
        <p:txBody>
          <a:bodyPr>
            <a:normAutofit fontScale="90000"/>
          </a:bodyPr>
          <a:lstStyle/>
          <a:p>
            <a:r>
              <a:rPr lang="en-US" dirty="0"/>
              <a:t>management</a:t>
            </a:r>
          </a:p>
        </p:txBody>
      </p:sp>
      <p:sp>
        <p:nvSpPr>
          <p:cNvPr id="3" name="Content Placeholder 2"/>
          <p:cNvSpPr>
            <a:spLocks noGrp="1"/>
          </p:cNvSpPr>
          <p:nvPr>
            <p:ph idx="1"/>
          </p:nvPr>
        </p:nvSpPr>
        <p:spPr>
          <a:xfrm>
            <a:off x="304800" y="609600"/>
            <a:ext cx="8534400" cy="6248399"/>
          </a:xfrm>
        </p:spPr>
        <p:txBody>
          <a:bodyPr>
            <a:normAutofit fontScale="70000" lnSpcReduction="20000"/>
          </a:bodyPr>
          <a:lstStyle/>
          <a:p>
            <a:endParaRPr lang="en-US" dirty="0"/>
          </a:p>
          <a:p>
            <a:r>
              <a:rPr lang="en-US" dirty="0"/>
              <a:t>Call for help</a:t>
            </a:r>
          </a:p>
          <a:p>
            <a:r>
              <a:rPr lang="en-US" dirty="0"/>
              <a:t>Rub and massage the uterus for a contraction</a:t>
            </a:r>
          </a:p>
          <a:p>
            <a:r>
              <a:rPr lang="en-US" dirty="0"/>
              <a:t>Inspect &amp; repair laceration , tears , cervical in theatre</a:t>
            </a:r>
          </a:p>
          <a:p>
            <a:r>
              <a:rPr lang="en-US" dirty="0"/>
              <a:t>Catheterize the patient to empty the bladder.</a:t>
            </a:r>
          </a:p>
          <a:p>
            <a:r>
              <a:rPr lang="en-US" dirty="0"/>
              <a:t>Repeat  the syntocinon to be effective within 45 mins.</a:t>
            </a:r>
          </a:p>
          <a:p>
            <a:r>
              <a:rPr lang="en-US" dirty="0"/>
              <a:t>Administer uterotonic agent to sustain the contraction like 40 1U of syntocinon; in 500mls normal saline or per rectal Cytotec. </a:t>
            </a:r>
          </a:p>
          <a:p>
            <a:r>
              <a:rPr lang="en-US" dirty="0"/>
              <a:t>Expel   clots , tissues and membranes. </a:t>
            </a:r>
          </a:p>
          <a:p>
            <a:r>
              <a:rPr lang="en-US" dirty="0"/>
              <a:t>Deliver  the placenta by controlled cord traction and continue expelling the clots or Do manual placenta removal if retained</a:t>
            </a:r>
          </a:p>
          <a:p>
            <a:r>
              <a:rPr lang="en-US" dirty="0"/>
              <a:t>Starts the patient on intravenous fluids i.e. normal saline , take blood for grouping and cross matching and transfuse fresh full blood</a:t>
            </a:r>
          </a:p>
          <a:p>
            <a:r>
              <a:rPr lang="en-US" dirty="0"/>
              <a:t>If the placenta is delivered and the patients is still bleeding perform Bi-manual compression to apply pressure on placental site and uterus to contract.</a:t>
            </a:r>
          </a:p>
          <a:p>
            <a:r>
              <a:rPr lang="en-US" dirty="0"/>
              <a:t>Put the baby on breast to stimulate oxytocin production for uterine contraction.</a:t>
            </a:r>
          </a:p>
          <a:p>
            <a:r>
              <a:rPr lang="en-US" dirty="0"/>
              <a:t>Last result –</a:t>
            </a:r>
            <a:r>
              <a:rPr lang="en-US" b="1" dirty="0"/>
              <a:t>Hysterectomy.</a:t>
            </a:r>
          </a:p>
        </p:txBody>
      </p:sp>
    </p:spTree>
    <p:extLst>
      <p:ext uri="{BB962C8B-B14F-4D97-AF65-F5344CB8AC3E}">
        <p14:creationId xmlns:p14="http://schemas.microsoft.com/office/powerpoint/2010/main" val="31685464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a:t>
            </a:r>
          </a:p>
        </p:txBody>
      </p:sp>
      <p:sp>
        <p:nvSpPr>
          <p:cNvPr id="3" name="Content Placeholder 2"/>
          <p:cNvSpPr>
            <a:spLocks noGrp="1"/>
          </p:cNvSpPr>
          <p:nvPr>
            <p:ph idx="1"/>
          </p:nvPr>
        </p:nvSpPr>
        <p:spPr>
          <a:xfrm>
            <a:off x="457200" y="1219200"/>
            <a:ext cx="8229600" cy="5257800"/>
          </a:xfrm>
        </p:spPr>
        <p:txBody>
          <a:bodyPr>
            <a:normAutofit/>
          </a:bodyPr>
          <a:lstStyle/>
          <a:p>
            <a:r>
              <a:rPr lang="en-US" dirty="0"/>
              <a:t>This bleeding occurs due to lacerations and trauma to the perineum , vagina , cervix , or uterus.</a:t>
            </a:r>
          </a:p>
          <a:p>
            <a:r>
              <a:rPr lang="en-US" dirty="0"/>
              <a:t>Tears may co-exist with atonic uterus.</a:t>
            </a:r>
          </a:p>
          <a:p>
            <a:r>
              <a:rPr lang="en-US" dirty="0"/>
              <a:t>One should always suspect a cervical or a vaginal tear whenever there is postpartum bleeding with a contracted uterus.</a:t>
            </a:r>
          </a:p>
          <a:p>
            <a:r>
              <a:rPr lang="en-US" dirty="0"/>
              <a:t>Unrepaired or poorly repaired episiotomy or tears can also cause severe bleeding.</a:t>
            </a:r>
          </a:p>
        </p:txBody>
      </p:sp>
    </p:spTree>
    <p:extLst>
      <p:ext uri="{BB962C8B-B14F-4D97-AF65-F5344CB8AC3E}">
        <p14:creationId xmlns:p14="http://schemas.microsoft.com/office/powerpoint/2010/main" val="41602447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a:xfrm>
            <a:off x="457200" y="990600"/>
            <a:ext cx="8229600" cy="5638800"/>
          </a:xfrm>
        </p:spPr>
        <p:txBody>
          <a:bodyPr>
            <a:normAutofit/>
          </a:bodyPr>
          <a:lstStyle/>
          <a:p>
            <a:r>
              <a:rPr lang="en-US" dirty="0"/>
              <a:t>Instrumental delivery.</a:t>
            </a:r>
          </a:p>
          <a:p>
            <a:r>
              <a:rPr lang="en-US" dirty="0"/>
              <a:t>Large baby.</a:t>
            </a:r>
          </a:p>
          <a:p>
            <a:r>
              <a:rPr lang="en-US" dirty="0"/>
              <a:t>After coming head in breech presenting.</a:t>
            </a:r>
          </a:p>
          <a:p>
            <a:r>
              <a:rPr lang="en-US" dirty="0"/>
              <a:t>Occipital-posterior position in case of face to pubis . This causes lacerations of the perineum.</a:t>
            </a:r>
          </a:p>
          <a:p>
            <a:r>
              <a:rPr lang="en-US" b="1" dirty="0"/>
              <a:t>Signs &amp; symptoms:</a:t>
            </a:r>
          </a:p>
          <a:p>
            <a:r>
              <a:rPr lang="en-US" dirty="0"/>
              <a:t>Bleeding start immediately after the baby is born , blood flows continuously , trickling.</a:t>
            </a:r>
          </a:p>
          <a:p>
            <a:r>
              <a:rPr lang="en-US" dirty="0"/>
              <a:t>Uterus is well contracted. </a:t>
            </a:r>
          </a:p>
        </p:txBody>
      </p:sp>
    </p:spTree>
    <p:extLst>
      <p:ext uri="{BB962C8B-B14F-4D97-AF65-F5344CB8AC3E}">
        <p14:creationId xmlns:p14="http://schemas.microsoft.com/office/powerpoint/2010/main" val="4236850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457200" y="1295400"/>
            <a:ext cx="8229600" cy="5257800"/>
          </a:xfrm>
        </p:spPr>
        <p:txBody>
          <a:bodyPr/>
          <a:lstStyle/>
          <a:p>
            <a:r>
              <a:rPr lang="en-US" dirty="0"/>
              <a:t>Examine genital tract to identify the site of bleeding.</a:t>
            </a:r>
          </a:p>
          <a:p>
            <a:r>
              <a:rPr lang="en-US" dirty="0"/>
              <a:t>This should be done when the woman is in lithotomy position with good lighting.</a:t>
            </a:r>
          </a:p>
          <a:p>
            <a:r>
              <a:rPr lang="en-US" dirty="0"/>
              <a:t>Look for bleeding areas and suture.</a:t>
            </a:r>
          </a:p>
          <a:p>
            <a:r>
              <a:rPr lang="en-US" dirty="0"/>
              <a:t>If bleeding is from cervix then repair should be done by the medical officer. Under anesthesia.</a:t>
            </a:r>
          </a:p>
        </p:txBody>
      </p:sp>
    </p:spTree>
    <p:extLst>
      <p:ext uri="{BB962C8B-B14F-4D97-AF65-F5344CB8AC3E}">
        <p14:creationId xmlns:p14="http://schemas.microsoft.com/office/powerpoint/2010/main" val="1124494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TISSUE</a:t>
            </a:r>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r>
              <a:rPr lang="en-US" dirty="0"/>
              <a:t>This is defined as failure to deliver the placenta within 30 minutes of childbirth.</a:t>
            </a:r>
          </a:p>
          <a:p>
            <a:r>
              <a:rPr lang="en-US" dirty="0"/>
              <a:t>This interferes with uterine contractility.</a:t>
            </a:r>
          </a:p>
          <a:p>
            <a:r>
              <a:rPr lang="en-US" dirty="0"/>
              <a:t>Retained placental fragments , as well as retained membranes also result in PPH by predisposing to uterine atony.</a:t>
            </a:r>
          </a:p>
          <a:p>
            <a:r>
              <a:rPr lang="en-US" dirty="0"/>
              <a:t>Predisposing factors to tissue retention:</a:t>
            </a:r>
          </a:p>
          <a:p>
            <a:r>
              <a:rPr lang="en-US" dirty="0"/>
              <a:t>Previous caesarian section.</a:t>
            </a:r>
          </a:p>
          <a:p>
            <a:r>
              <a:rPr lang="en-US" dirty="0"/>
              <a:t>Previous history of retained placenta.</a:t>
            </a:r>
          </a:p>
          <a:p>
            <a:r>
              <a:rPr lang="en-US" dirty="0"/>
              <a:t>Previous dilatation and curettage.</a:t>
            </a:r>
          </a:p>
          <a:p>
            <a:r>
              <a:rPr lang="en-US" dirty="0"/>
              <a:t>Previous placenta praevia. </a:t>
            </a:r>
          </a:p>
        </p:txBody>
      </p:sp>
    </p:spTree>
    <p:extLst>
      <p:ext uri="{BB962C8B-B14F-4D97-AF65-F5344CB8AC3E}">
        <p14:creationId xmlns:p14="http://schemas.microsoft.com/office/powerpoint/2010/main" val="17235153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THROMBIN</a:t>
            </a:r>
          </a:p>
        </p:txBody>
      </p:sp>
      <p:sp>
        <p:nvSpPr>
          <p:cNvPr id="3" name="Content Placeholder 2"/>
          <p:cNvSpPr>
            <a:spLocks noGrp="1"/>
          </p:cNvSpPr>
          <p:nvPr>
            <p:ph idx="1"/>
          </p:nvPr>
        </p:nvSpPr>
        <p:spPr>
          <a:xfrm>
            <a:off x="457200" y="1066800"/>
            <a:ext cx="8229600" cy="5410200"/>
          </a:xfrm>
        </p:spPr>
        <p:txBody>
          <a:bodyPr>
            <a:normAutofit fontScale="92500" lnSpcReduction="10000"/>
          </a:bodyPr>
          <a:lstStyle/>
          <a:p>
            <a:r>
              <a:rPr lang="en-US" dirty="0"/>
              <a:t>Coagulation disorders are rare causes of PPH accounting only for 1%.</a:t>
            </a:r>
          </a:p>
          <a:p>
            <a:r>
              <a:rPr lang="en-US" dirty="0"/>
              <a:t>When the blood fails to clot despite the routine interventions , a coagulation disorders should be suspected.</a:t>
            </a:r>
          </a:p>
          <a:p>
            <a:r>
              <a:rPr lang="en-US" dirty="0"/>
              <a:t>This occurs in concealed type of placenta abruption.</a:t>
            </a:r>
          </a:p>
          <a:p>
            <a:r>
              <a:rPr lang="en-US" dirty="0"/>
              <a:t>The thromboplastin is a lot and it comes from blood clot , amniotic fluid and dead foetus.</a:t>
            </a:r>
          </a:p>
          <a:p>
            <a:r>
              <a:rPr lang="en-US" dirty="0"/>
              <a:t>They enter the maternal circulation the depletes fibrinogen in the body , clotting does not occur and the patients bleeds.</a:t>
            </a:r>
          </a:p>
        </p:txBody>
      </p:sp>
    </p:spTree>
    <p:extLst>
      <p:ext uri="{BB962C8B-B14F-4D97-AF65-F5344CB8AC3E}">
        <p14:creationId xmlns:p14="http://schemas.microsoft.com/office/powerpoint/2010/main" val="107131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SUTURES</a:t>
            </a:r>
          </a:p>
        </p:txBody>
      </p:sp>
      <p:sp>
        <p:nvSpPr>
          <p:cNvPr id="3" name="Content Placeholder 2"/>
          <p:cNvSpPr>
            <a:spLocks noGrp="1"/>
          </p:cNvSpPr>
          <p:nvPr>
            <p:ph idx="1"/>
          </p:nvPr>
        </p:nvSpPr>
        <p:spPr>
          <a:xfrm>
            <a:off x="228600" y="1143000"/>
            <a:ext cx="8610600" cy="5334000"/>
          </a:xfrm>
        </p:spPr>
        <p:txBody>
          <a:bodyPr>
            <a:normAutofit fontScale="92500" lnSpcReduction="10000"/>
          </a:bodyPr>
          <a:lstStyle/>
          <a:p>
            <a:r>
              <a:rPr lang="en-US" dirty="0"/>
              <a:t>It is the cranial joint formed where two bones meet.</a:t>
            </a:r>
          </a:p>
          <a:p>
            <a:r>
              <a:rPr lang="en-US" dirty="0"/>
              <a:t>Sutures of obstetrics importance are:-</a:t>
            </a:r>
          </a:p>
          <a:p>
            <a:r>
              <a:rPr lang="en-US" b="1" dirty="0"/>
              <a:t>Frontal sutures </a:t>
            </a:r>
            <a:r>
              <a:rPr lang="en-US" dirty="0"/>
              <a:t>– between two </a:t>
            </a:r>
            <a:r>
              <a:rPr lang="en-US" dirty="0" err="1"/>
              <a:t>halfs</a:t>
            </a:r>
            <a:r>
              <a:rPr lang="en-US" dirty="0"/>
              <a:t> of frontal bones</a:t>
            </a:r>
          </a:p>
          <a:p>
            <a:r>
              <a:rPr lang="en-US" b="1" dirty="0"/>
              <a:t>Sagittal suture </a:t>
            </a:r>
            <a:r>
              <a:rPr lang="en-US" dirty="0"/>
              <a:t>– between two parietal bones.</a:t>
            </a:r>
          </a:p>
          <a:p>
            <a:r>
              <a:rPr lang="en-US" b="1" dirty="0"/>
              <a:t>Coronal suture </a:t>
            </a:r>
            <a:r>
              <a:rPr lang="en-US" dirty="0"/>
              <a:t>– separates frontal from parietal bones passing from temporal to the other.</a:t>
            </a:r>
          </a:p>
          <a:p>
            <a:r>
              <a:rPr lang="en-US" b="1" dirty="0"/>
              <a:t>Lambdoidal suture </a:t>
            </a:r>
            <a:r>
              <a:rPr lang="en-US" dirty="0"/>
              <a:t>– separates occipital and parietal bones.</a:t>
            </a:r>
          </a:p>
          <a:p>
            <a:r>
              <a:rPr lang="en-US" b="1" dirty="0"/>
              <a:t>Fontanel </a:t>
            </a:r>
            <a:r>
              <a:rPr lang="en-US" dirty="0"/>
              <a:t>– a membrane space between two or more sutures.</a:t>
            </a:r>
          </a:p>
        </p:txBody>
      </p:sp>
    </p:spTree>
    <p:extLst>
      <p:ext uri="{BB962C8B-B14F-4D97-AF65-F5344CB8AC3E}">
        <p14:creationId xmlns:p14="http://schemas.microsoft.com/office/powerpoint/2010/main" val="7314223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Predisposing factors for Disseminated Intravascular Coagulation. </a:t>
            </a:r>
          </a:p>
        </p:txBody>
      </p:sp>
      <p:sp>
        <p:nvSpPr>
          <p:cNvPr id="3" name="Content Placeholder 2"/>
          <p:cNvSpPr>
            <a:spLocks noGrp="1"/>
          </p:cNvSpPr>
          <p:nvPr>
            <p:ph idx="1"/>
          </p:nvPr>
        </p:nvSpPr>
        <p:spPr/>
        <p:txBody>
          <a:bodyPr>
            <a:normAutofit fontScale="77500" lnSpcReduction="20000"/>
          </a:bodyPr>
          <a:lstStyle/>
          <a:p>
            <a:r>
              <a:rPr lang="en-US" dirty="0"/>
              <a:t>Severe pre-eclampsia.</a:t>
            </a:r>
          </a:p>
          <a:p>
            <a:r>
              <a:rPr lang="en-US" dirty="0"/>
              <a:t>Placenta abruption.</a:t>
            </a:r>
          </a:p>
          <a:p>
            <a:r>
              <a:rPr lang="en-US" dirty="0"/>
              <a:t>Intrauterine foetal death (IUFD)</a:t>
            </a:r>
          </a:p>
          <a:p>
            <a:r>
              <a:rPr lang="en-US" dirty="0"/>
              <a:t>Amniotic fluid embolism.</a:t>
            </a:r>
          </a:p>
          <a:p>
            <a:r>
              <a:rPr lang="en-US" dirty="0"/>
              <a:t>Excessive bleeding can deplete coagulation factors and promote further bleeding.</a:t>
            </a:r>
          </a:p>
          <a:p>
            <a:r>
              <a:rPr lang="en-US" dirty="0"/>
              <a:t>Infection .</a:t>
            </a:r>
          </a:p>
          <a:p>
            <a:r>
              <a:rPr lang="en-US" dirty="0"/>
              <a:t>Genetic factors .</a:t>
            </a:r>
          </a:p>
          <a:p>
            <a:r>
              <a:rPr lang="en-US" b="1" dirty="0"/>
              <a:t>MANAGEMENT:</a:t>
            </a:r>
          </a:p>
          <a:p>
            <a:r>
              <a:rPr lang="en-US" dirty="0"/>
              <a:t>Administration of plasma , fibrinogen 2-10 grams intra-masculine / intravenously.</a:t>
            </a:r>
          </a:p>
          <a:p>
            <a:r>
              <a:rPr lang="en-US" dirty="0"/>
              <a:t>Transfuse fresh blood at least 3 units , platelets</a:t>
            </a:r>
          </a:p>
        </p:txBody>
      </p:sp>
    </p:spTree>
    <p:extLst>
      <p:ext uri="{BB962C8B-B14F-4D97-AF65-F5344CB8AC3E}">
        <p14:creationId xmlns:p14="http://schemas.microsoft.com/office/powerpoint/2010/main" val="13553013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management of Primary PPH</a:t>
            </a:r>
          </a:p>
        </p:txBody>
      </p:sp>
      <p:sp>
        <p:nvSpPr>
          <p:cNvPr id="3" name="Content Placeholder 2"/>
          <p:cNvSpPr>
            <a:spLocks noGrp="1"/>
          </p:cNvSpPr>
          <p:nvPr>
            <p:ph idx="1"/>
          </p:nvPr>
        </p:nvSpPr>
        <p:spPr>
          <a:xfrm>
            <a:off x="381000" y="1066800"/>
            <a:ext cx="8305800" cy="5562600"/>
          </a:xfrm>
        </p:spPr>
        <p:txBody>
          <a:bodyPr>
            <a:normAutofit fontScale="77500" lnSpcReduction="20000"/>
          </a:bodyPr>
          <a:lstStyle/>
          <a:p>
            <a:r>
              <a:rPr lang="en-US" dirty="0"/>
              <a:t>Management of PPH requires a multi-</a:t>
            </a:r>
            <a:r>
              <a:rPr lang="en-US" dirty="0" err="1"/>
              <a:t>displinary</a:t>
            </a:r>
            <a:r>
              <a:rPr lang="en-US" dirty="0"/>
              <a:t> approach.</a:t>
            </a:r>
          </a:p>
          <a:p>
            <a:r>
              <a:rPr lang="en-US" dirty="0"/>
              <a:t>Call for help, you need more than one person.</a:t>
            </a:r>
          </a:p>
          <a:p>
            <a:r>
              <a:rPr lang="en-US" dirty="0"/>
              <a:t>Empty bladder.</a:t>
            </a:r>
          </a:p>
          <a:p>
            <a:r>
              <a:rPr lang="en-US" dirty="0"/>
              <a:t>Give oxytocin IM.</a:t>
            </a:r>
          </a:p>
          <a:p>
            <a:r>
              <a:rPr lang="en-US" dirty="0"/>
              <a:t>Massage uterine fundus.</a:t>
            </a:r>
          </a:p>
          <a:p>
            <a:r>
              <a:rPr lang="en-US" dirty="0"/>
              <a:t> cross match blood.</a:t>
            </a:r>
          </a:p>
          <a:p>
            <a:r>
              <a:rPr lang="en-US" dirty="0"/>
              <a:t>Monitor vital s- TRP , BP.</a:t>
            </a:r>
          </a:p>
          <a:p>
            <a:r>
              <a:rPr lang="en-US" dirty="0"/>
              <a:t>Determine the cause; </a:t>
            </a:r>
            <a:r>
              <a:rPr lang="en-US" b="1" dirty="0"/>
              <a:t>Placenta</a:t>
            </a:r>
            <a:r>
              <a:rPr lang="en-US" dirty="0"/>
              <a:t> – if in remove by controlled cord traction ,repeat oxytocin if still in prepare patient manual removal in theatre.</a:t>
            </a:r>
          </a:p>
          <a:p>
            <a:r>
              <a:rPr lang="en-US" dirty="0"/>
              <a:t> if out massage uterine fundus, expel clots.</a:t>
            </a:r>
          </a:p>
          <a:p>
            <a:r>
              <a:rPr lang="en-US" b="1" dirty="0"/>
              <a:t>Lacerations</a:t>
            </a:r>
            <a:r>
              <a:rPr lang="en-US" dirty="0"/>
              <a:t> – inspect genital tract , repair lacerations , if unskilled clamp and repair.</a:t>
            </a:r>
          </a:p>
          <a:p>
            <a:r>
              <a:rPr lang="en-US" dirty="0"/>
              <a:t>If bleeding persists repeat oxytocin , Bi-manual compression, empty bladder , explore in theatre.</a:t>
            </a:r>
          </a:p>
          <a:p>
            <a:endParaRPr lang="en-US" dirty="0"/>
          </a:p>
        </p:txBody>
      </p:sp>
    </p:spTree>
    <p:extLst>
      <p:ext uri="{BB962C8B-B14F-4D97-AF65-F5344CB8AC3E}">
        <p14:creationId xmlns:p14="http://schemas.microsoft.com/office/powerpoint/2010/main" val="139663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r>
              <a:rPr lang="en-US" b="1" dirty="0"/>
              <a:t>Atonic uterus </a:t>
            </a:r>
            <a:r>
              <a:rPr lang="en-US" dirty="0"/>
              <a:t>– massage uterine fundus , expel clots repeat uterotonics , aortic compression , if bleeding persists repeat oxytocin bi-manual compression , manage atonic uterus with oxytocin infusion of 40 IU in normal saline.</a:t>
            </a:r>
          </a:p>
          <a:p>
            <a:r>
              <a:rPr lang="en-US" dirty="0"/>
              <a:t>Monitor vital signs and bleeding.</a:t>
            </a:r>
          </a:p>
          <a:p>
            <a:r>
              <a:rPr lang="en-US" dirty="0"/>
              <a:t>If bleeding persists; utero- ovarian artery ligation or subtotal Hysterectomy is done.</a:t>
            </a:r>
          </a:p>
          <a:p>
            <a:r>
              <a:rPr lang="en-US" b="1" dirty="0"/>
              <a:t>Coagulation</a:t>
            </a:r>
            <a:r>
              <a:rPr lang="en-US" dirty="0"/>
              <a:t> – transfuse with fresh plasma, blood , platelets or refer.</a:t>
            </a:r>
          </a:p>
          <a:p>
            <a:r>
              <a:rPr lang="en-US" dirty="0"/>
              <a:t>Start an intravenous infusion of 40 IU of oxytocin in saline. Note if blood is clotting.</a:t>
            </a:r>
          </a:p>
        </p:txBody>
      </p:sp>
    </p:spTree>
    <p:extLst>
      <p:ext uri="{BB962C8B-B14F-4D97-AF65-F5344CB8AC3E}">
        <p14:creationId xmlns:p14="http://schemas.microsoft.com/office/powerpoint/2010/main" val="28822388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management of Secondary PPH</a:t>
            </a:r>
          </a:p>
        </p:txBody>
      </p:sp>
      <p:sp>
        <p:nvSpPr>
          <p:cNvPr id="3" name="Content Placeholder 2"/>
          <p:cNvSpPr>
            <a:spLocks noGrp="1"/>
          </p:cNvSpPr>
          <p:nvPr>
            <p:ph idx="1"/>
          </p:nvPr>
        </p:nvSpPr>
        <p:spPr>
          <a:xfrm>
            <a:off x="304800" y="1371600"/>
            <a:ext cx="8382000" cy="5257800"/>
          </a:xfrm>
        </p:spPr>
        <p:txBody>
          <a:bodyPr>
            <a:normAutofit fontScale="77500" lnSpcReduction="20000"/>
          </a:bodyPr>
          <a:lstStyle/>
          <a:p>
            <a:r>
              <a:rPr lang="en-US" dirty="0"/>
              <a:t>Assess condition by monitoring vital signs.</a:t>
            </a:r>
          </a:p>
          <a:p>
            <a:r>
              <a:rPr lang="en-US" dirty="0"/>
              <a:t>Set up an intravenous fluids.</a:t>
            </a:r>
          </a:p>
          <a:p>
            <a:r>
              <a:rPr lang="en-US" dirty="0"/>
              <a:t>Give oxytocin.</a:t>
            </a:r>
          </a:p>
          <a:p>
            <a:r>
              <a:rPr lang="en-US" dirty="0"/>
              <a:t>Start broad spectrum antibiotics ; amoxicillin 500mg IV , gentamicin 160 mg IM , metronidazole 500mg.</a:t>
            </a:r>
          </a:p>
          <a:p>
            <a:r>
              <a:rPr lang="en-US" dirty="0"/>
              <a:t>Refer to next level of health facility for further emergency care.</a:t>
            </a:r>
          </a:p>
          <a:p>
            <a:r>
              <a:rPr lang="en-US" dirty="0"/>
              <a:t>Blood transfusion if severely anaemic.</a:t>
            </a:r>
          </a:p>
          <a:p>
            <a:r>
              <a:rPr lang="en-US" dirty="0"/>
              <a:t>Explore uterus under general anesthesia.</a:t>
            </a:r>
          </a:p>
          <a:p>
            <a:r>
              <a:rPr lang="en-US" dirty="0"/>
              <a:t>Retained products of conception – Digital evacuation and MVA or evacuate with sponge holding forceps and blunt curettage.</a:t>
            </a:r>
          </a:p>
          <a:p>
            <a:r>
              <a:rPr lang="en-US" dirty="0"/>
              <a:t>Rupture uterus suspected – Exploratory laparotomy with or without postpartum hysterectomy. </a:t>
            </a:r>
          </a:p>
        </p:txBody>
      </p:sp>
    </p:spTree>
    <p:extLst>
      <p:ext uri="{BB962C8B-B14F-4D97-AF65-F5344CB8AC3E}">
        <p14:creationId xmlns:p14="http://schemas.microsoft.com/office/powerpoint/2010/main" val="337162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PPH</a:t>
            </a:r>
          </a:p>
        </p:txBody>
      </p:sp>
      <p:sp>
        <p:nvSpPr>
          <p:cNvPr id="3" name="Content Placeholder 2"/>
          <p:cNvSpPr>
            <a:spLocks noGrp="1"/>
          </p:cNvSpPr>
          <p:nvPr>
            <p:ph idx="1"/>
          </p:nvPr>
        </p:nvSpPr>
        <p:spPr>
          <a:xfrm>
            <a:off x="381000" y="1066800"/>
            <a:ext cx="8305800" cy="5562600"/>
          </a:xfrm>
        </p:spPr>
        <p:txBody>
          <a:bodyPr/>
          <a:lstStyle/>
          <a:p>
            <a:r>
              <a:rPr lang="en-US" dirty="0"/>
              <a:t>Anaemia –puerperal </a:t>
            </a:r>
            <a:r>
              <a:rPr lang="en-US" dirty="0" err="1"/>
              <a:t>anaemia</a:t>
            </a:r>
            <a:r>
              <a:rPr lang="en-US" dirty="0"/>
              <a:t>.</a:t>
            </a:r>
          </a:p>
          <a:p>
            <a:r>
              <a:rPr lang="en-US" dirty="0"/>
              <a:t>Hypovalemic shock.</a:t>
            </a:r>
          </a:p>
          <a:p>
            <a:r>
              <a:rPr lang="en-US" dirty="0"/>
              <a:t>Puerperal sepsis.</a:t>
            </a:r>
          </a:p>
          <a:p>
            <a:r>
              <a:rPr lang="en-US" dirty="0"/>
              <a:t>Sheehan's syndrome – This is a condition when anterior pituitary gland becomes necrosed due to prolonged shock , hypoxia to pituitary gland.</a:t>
            </a:r>
          </a:p>
          <a:p>
            <a:r>
              <a:rPr lang="en-US" dirty="0"/>
              <a:t>Postpartum shock.</a:t>
            </a:r>
          </a:p>
          <a:p>
            <a:r>
              <a:rPr lang="en-US" dirty="0"/>
              <a:t>Acute respiratory distress syndrome</a:t>
            </a:r>
          </a:p>
          <a:p>
            <a:r>
              <a:rPr lang="en-US" dirty="0"/>
              <a:t>Acute renal failure – depletion of circulating volume, kidney hypoperfusion.</a:t>
            </a:r>
          </a:p>
        </p:txBody>
      </p:sp>
    </p:spTree>
    <p:extLst>
      <p:ext uri="{BB962C8B-B14F-4D97-AF65-F5344CB8AC3E}">
        <p14:creationId xmlns:p14="http://schemas.microsoft.com/office/powerpoint/2010/main" val="5509817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RUPTURED UTERUS</a:t>
            </a:r>
          </a:p>
        </p:txBody>
      </p:sp>
      <p:sp>
        <p:nvSpPr>
          <p:cNvPr id="3" name="Content Placeholder 2"/>
          <p:cNvSpPr>
            <a:spLocks noGrp="1"/>
          </p:cNvSpPr>
          <p:nvPr>
            <p:ph idx="1"/>
          </p:nvPr>
        </p:nvSpPr>
        <p:spPr>
          <a:xfrm>
            <a:off x="457200" y="838200"/>
            <a:ext cx="8229600" cy="5867400"/>
          </a:xfrm>
        </p:spPr>
        <p:txBody>
          <a:bodyPr>
            <a:normAutofit fontScale="92500" lnSpcReduction="10000"/>
          </a:bodyPr>
          <a:lstStyle/>
          <a:p>
            <a:r>
              <a:rPr lang="en-US" dirty="0"/>
              <a:t>It is defined as a complete separation or tear in the wall of the uterus with or without expulsion of the foetus.</a:t>
            </a:r>
          </a:p>
          <a:p>
            <a:r>
              <a:rPr lang="en-US" dirty="0"/>
              <a:t>It may be complete when the visceral peritoneum is involved or incomplete when the visceral peritoneum is intact.</a:t>
            </a:r>
          </a:p>
          <a:p>
            <a:r>
              <a:rPr lang="en-US" dirty="0"/>
              <a:t>The uterus communicates directly with peritoneal cavity and bleeding occurs in to cavity.</a:t>
            </a:r>
          </a:p>
          <a:p>
            <a:r>
              <a:rPr lang="en-US" dirty="0"/>
              <a:t>In incomplete rupture, bleeding occurs behind the visceral peritoneum.</a:t>
            </a:r>
          </a:p>
          <a:p>
            <a:r>
              <a:rPr lang="en-US" dirty="0"/>
              <a:t>Dehiscence of an existing scar may also occur , this involves rupture of the uterine wall but the fetal membranes remains intact.</a:t>
            </a:r>
          </a:p>
        </p:txBody>
      </p:sp>
    </p:spTree>
    <p:extLst>
      <p:ext uri="{BB962C8B-B14F-4D97-AF65-F5344CB8AC3E}">
        <p14:creationId xmlns:p14="http://schemas.microsoft.com/office/powerpoint/2010/main" val="23201237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t>Predisposing factors for Uterine Rupture</a:t>
            </a:r>
          </a:p>
        </p:txBody>
      </p:sp>
      <p:sp>
        <p:nvSpPr>
          <p:cNvPr id="3" name="Content Placeholder 2"/>
          <p:cNvSpPr>
            <a:spLocks noGrp="1"/>
          </p:cNvSpPr>
          <p:nvPr>
            <p:ph idx="1"/>
          </p:nvPr>
        </p:nvSpPr>
        <p:spPr>
          <a:xfrm>
            <a:off x="457200" y="1295400"/>
            <a:ext cx="8229600" cy="5410200"/>
          </a:xfrm>
        </p:spPr>
        <p:txBody>
          <a:bodyPr>
            <a:normAutofit fontScale="70000" lnSpcReduction="20000"/>
          </a:bodyPr>
          <a:lstStyle/>
          <a:p>
            <a:r>
              <a:rPr lang="en-US" dirty="0"/>
              <a:t>Neglected obstructed labour; the uterus ruptures owing to excessive thinning of the lower segment ( Bandl’s ring)</a:t>
            </a:r>
          </a:p>
          <a:p>
            <a:r>
              <a:rPr lang="en-US" dirty="0"/>
              <a:t>Previous operations on the uterus e.g. classical caesarean section, myomectomy , previous uterine rupture.</a:t>
            </a:r>
          </a:p>
          <a:p>
            <a:r>
              <a:rPr lang="en-US" dirty="0"/>
              <a:t>Use of oxytocin, particularly where the woman is of high parity.</a:t>
            </a:r>
          </a:p>
          <a:p>
            <a:r>
              <a:rPr lang="en-US" dirty="0"/>
              <a:t>Obstetric manoeuvres on the uterus e.g. external cephalic version , breech extraction , internal podalic version.</a:t>
            </a:r>
          </a:p>
          <a:p>
            <a:r>
              <a:rPr lang="en-US" dirty="0"/>
              <a:t>Use of prostaglandins to induce labour , in the presence of an existing scar.</a:t>
            </a:r>
          </a:p>
          <a:p>
            <a:r>
              <a:rPr lang="en-US" dirty="0"/>
              <a:t>Harmful obstetric practice e.g. Application of fundal pressure.</a:t>
            </a:r>
          </a:p>
          <a:p>
            <a:r>
              <a:rPr lang="en-US" dirty="0"/>
              <a:t>High parity.</a:t>
            </a:r>
          </a:p>
          <a:p>
            <a:r>
              <a:rPr lang="en-US" dirty="0"/>
              <a:t>Multiple pregnancies.</a:t>
            </a:r>
          </a:p>
          <a:p>
            <a:r>
              <a:rPr lang="en-US" dirty="0"/>
              <a:t>Large foetus.</a:t>
            </a:r>
          </a:p>
          <a:p>
            <a:r>
              <a:rPr lang="en-US" dirty="0"/>
              <a:t>Extension of severe cervical lacerations upwards into the lower uterine segment during an assisted birth.</a:t>
            </a:r>
          </a:p>
          <a:p>
            <a:r>
              <a:rPr lang="en-US" dirty="0"/>
              <a:t>Trauma as a result of a blast injury or an accident</a:t>
            </a:r>
          </a:p>
        </p:txBody>
      </p:sp>
    </p:spTree>
    <p:extLst>
      <p:ext uri="{BB962C8B-B14F-4D97-AF65-F5344CB8AC3E}">
        <p14:creationId xmlns:p14="http://schemas.microsoft.com/office/powerpoint/2010/main" val="8942278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Impending signs of Uterine Rupture</a:t>
            </a:r>
          </a:p>
        </p:txBody>
      </p:sp>
      <p:sp>
        <p:nvSpPr>
          <p:cNvPr id="3" name="Content Placeholder 2"/>
          <p:cNvSpPr>
            <a:spLocks noGrp="1"/>
          </p:cNvSpPr>
          <p:nvPr>
            <p:ph idx="1"/>
          </p:nvPr>
        </p:nvSpPr>
        <p:spPr>
          <a:xfrm>
            <a:off x="381000" y="1143000"/>
            <a:ext cx="8458200" cy="5486400"/>
          </a:xfrm>
        </p:spPr>
        <p:txBody>
          <a:bodyPr>
            <a:normAutofit fontScale="92500" lnSpcReduction="20000"/>
          </a:bodyPr>
          <a:lstStyle/>
          <a:p>
            <a:r>
              <a:rPr lang="en-US" dirty="0"/>
              <a:t>Shock (signs of hypovolemia and shock include ;tachycardia , hypotension , cold clammy extremities , sweating , restlessness and confusion.</a:t>
            </a:r>
          </a:p>
          <a:p>
            <a:r>
              <a:rPr lang="en-US" dirty="0"/>
              <a:t>Abdominal distension / free fluid ( paracentesis may be positive in the presence of haemoperitoneum but its absence does not rule out ruptured uterus.</a:t>
            </a:r>
          </a:p>
          <a:p>
            <a:r>
              <a:rPr lang="en-US" dirty="0"/>
              <a:t>Abnormal uterine contour (Bandl’s ring)</a:t>
            </a:r>
          </a:p>
          <a:p>
            <a:r>
              <a:rPr lang="en-US" dirty="0"/>
              <a:t>Tender abdomen and especially tenderness over the lower segment of the uterus and abdominal distension.</a:t>
            </a:r>
          </a:p>
          <a:p>
            <a:r>
              <a:rPr lang="en-US" dirty="0"/>
              <a:t>Easily palpable fetal parts or dislodged presenting part.</a:t>
            </a:r>
          </a:p>
        </p:txBody>
      </p:sp>
    </p:spTree>
    <p:extLst>
      <p:ext uri="{BB962C8B-B14F-4D97-AF65-F5344CB8AC3E}">
        <p14:creationId xmlns:p14="http://schemas.microsoft.com/office/powerpoint/2010/main" val="42307853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457200" y="1066800"/>
            <a:ext cx="8229600" cy="5059363"/>
          </a:xfrm>
        </p:spPr>
        <p:txBody>
          <a:bodyPr>
            <a:normAutofit/>
          </a:bodyPr>
          <a:lstStyle/>
          <a:p>
            <a:r>
              <a:rPr lang="en-US" dirty="0"/>
              <a:t>Absent fetal movements and fetal heart sounds.</a:t>
            </a:r>
          </a:p>
          <a:p>
            <a:r>
              <a:rPr lang="en-US" dirty="0"/>
              <a:t>Rapid maternal pulse (suspect rupture if the fetus suddenly becomes distressed and the mother’s pulse starts rising.</a:t>
            </a:r>
          </a:p>
          <a:p>
            <a:r>
              <a:rPr lang="en-US" dirty="0"/>
              <a:t>Speculum vaginal examination may reveal vaginal bleeding.(Digital vaginal examination must be avoided unless placenta Previa has been ruled out.</a:t>
            </a:r>
          </a:p>
        </p:txBody>
      </p:sp>
    </p:spTree>
    <p:extLst>
      <p:ext uri="{BB962C8B-B14F-4D97-AF65-F5344CB8AC3E}">
        <p14:creationId xmlns:p14="http://schemas.microsoft.com/office/powerpoint/2010/main" val="19526272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signs rupture of uterus</a:t>
            </a:r>
          </a:p>
        </p:txBody>
      </p:sp>
      <p:sp>
        <p:nvSpPr>
          <p:cNvPr id="3" name="Content Placeholder 2"/>
          <p:cNvSpPr>
            <a:spLocks noGrp="1"/>
          </p:cNvSpPr>
          <p:nvPr>
            <p:ph idx="1"/>
          </p:nvPr>
        </p:nvSpPr>
        <p:spPr/>
        <p:txBody>
          <a:bodyPr>
            <a:normAutofit/>
          </a:bodyPr>
          <a:lstStyle/>
          <a:p>
            <a:r>
              <a:rPr lang="en-US" dirty="0"/>
              <a:t>Abdominal pain or pain over previous caesarean section scar.</a:t>
            </a:r>
          </a:p>
          <a:p>
            <a:r>
              <a:rPr lang="en-US" dirty="0"/>
              <a:t>Abnormalities of the fetal heart rate and pattern.</a:t>
            </a:r>
          </a:p>
          <a:p>
            <a:r>
              <a:rPr lang="en-US" dirty="0"/>
              <a:t>Vaginal bleeding.</a:t>
            </a:r>
          </a:p>
          <a:p>
            <a:r>
              <a:rPr lang="en-US" dirty="0"/>
              <a:t>Maternal tachycardia.</a:t>
            </a:r>
          </a:p>
          <a:p>
            <a:r>
              <a:rPr lang="en-US" dirty="0"/>
              <a:t>Poor progress in labour.</a:t>
            </a:r>
          </a:p>
        </p:txBody>
      </p:sp>
    </p:spTree>
    <p:extLst>
      <p:ext uri="{BB962C8B-B14F-4D97-AF65-F5344CB8AC3E}">
        <p14:creationId xmlns:p14="http://schemas.microsoft.com/office/powerpoint/2010/main" val="996631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9651</Words>
  <Application>Microsoft Office PowerPoint</Application>
  <PresentationFormat>On-screen Show (4:3)</PresentationFormat>
  <Paragraphs>866</Paragraphs>
  <Slides>116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116</vt:i4>
      </vt:variant>
    </vt:vector>
  </HeadingPairs>
  <TitlesOfParts>
    <vt:vector size="120" baseType="lpstr">
      <vt:lpstr>Arial</vt:lpstr>
      <vt:lpstr>Calibri</vt:lpstr>
      <vt:lpstr>Wingdings</vt:lpstr>
      <vt:lpstr>Office Theme</vt:lpstr>
      <vt:lpstr>MANAGEMENT OF LABOUR AND COMPLICATIONS</vt:lpstr>
      <vt:lpstr>Terminologies in labour&amp;delivery</vt:lpstr>
      <vt:lpstr>FOETAL SKULL</vt:lpstr>
      <vt:lpstr>Development of foetal skull</vt:lpstr>
      <vt:lpstr>CT</vt:lpstr>
      <vt:lpstr>CT</vt:lpstr>
      <vt:lpstr>FOETAL SKULL</vt:lpstr>
      <vt:lpstr>REGION AND LANDMARKS</vt:lpstr>
      <vt:lpstr>SUTURES</vt:lpstr>
      <vt:lpstr>FEOTAL SKULL SUTURES</vt:lpstr>
      <vt:lpstr>Fontanels of obstetric importance</vt:lpstr>
      <vt:lpstr>IMPORTANT DIAMETERS OF THE FOETAL SKULL</vt:lpstr>
      <vt:lpstr>CT</vt:lpstr>
      <vt:lpstr>CT</vt:lpstr>
      <vt:lpstr>DIAMETERS OF THE SKULL</vt:lpstr>
      <vt:lpstr>Relevance of the Foetal skull in Obstetrics </vt:lpstr>
      <vt:lpstr>CT</vt:lpstr>
      <vt:lpstr>Cephalic presentation (HEAD)</vt:lpstr>
      <vt:lpstr>CT</vt:lpstr>
      <vt:lpstr>LABOUR</vt:lpstr>
      <vt:lpstr>Normal labour</vt:lpstr>
      <vt:lpstr>PRE-MONITORY SIGNS OF LABOUR</vt:lpstr>
      <vt:lpstr>CT</vt:lpstr>
      <vt:lpstr>Management of labour</vt:lpstr>
      <vt:lpstr>Vaginal examination</vt:lpstr>
      <vt:lpstr>Stages of labour</vt:lpstr>
      <vt:lpstr>FIRST STAGE OF LABOUR</vt:lpstr>
      <vt:lpstr>Physiological changes in 1st Stage of LABOUR</vt:lpstr>
      <vt:lpstr>Management of first stage</vt:lpstr>
      <vt:lpstr>THE PARTOGRAPH</vt:lpstr>
      <vt:lpstr>Advantages of partograph</vt:lpstr>
      <vt:lpstr>CT</vt:lpstr>
      <vt:lpstr>Components of a partograph</vt:lpstr>
      <vt:lpstr>SUMMARY OF PARTOGRAPH CHARTS (10 COMPONENTS)</vt:lpstr>
      <vt:lpstr> second stage of labour</vt:lpstr>
      <vt:lpstr>MECHANISM OF NORMAL LABOUR</vt:lpstr>
      <vt:lpstr>CT</vt:lpstr>
      <vt:lpstr>Immediate care of the newborn</vt:lpstr>
      <vt:lpstr>Third stage of labour</vt:lpstr>
      <vt:lpstr>Complications during labour</vt:lpstr>
      <vt:lpstr>Predisposing Risk factors/causes</vt:lpstr>
      <vt:lpstr>CT</vt:lpstr>
      <vt:lpstr>MANAGEMENT</vt:lpstr>
      <vt:lpstr>Management</vt:lpstr>
      <vt:lpstr>Cord pulsating in first stage</vt:lpstr>
      <vt:lpstr>Cord pulsating in second stage</vt:lpstr>
      <vt:lpstr>Subsequent management</vt:lpstr>
      <vt:lpstr>Principles prior to Definitive management</vt:lpstr>
      <vt:lpstr>Foetal distress</vt:lpstr>
      <vt:lpstr>CT</vt:lpstr>
      <vt:lpstr>Diagnosis of foetal distress</vt:lpstr>
      <vt:lpstr>CT DX</vt:lpstr>
      <vt:lpstr>MANAGEMENT OF FOETAL DISTRESS</vt:lpstr>
      <vt:lpstr>CT MX</vt:lpstr>
      <vt:lpstr>Management of the newborn: </vt:lpstr>
      <vt:lpstr>Maternal distress</vt:lpstr>
      <vt:lpstr>CT</vt:lpstr>
      <vt:lpstr>CT MX</vt:lpstr>
      <vt:lpstr>CT</vt:lpstr>
      <vt:lpstr>PROLONGED LABOUR</vt:lpstr>
      <vt:lpstr>Diagnosis of prolonged labour</vt:lpstr>
      <vt:lpstr>management</vt:lpstr>
      <vt:lpstr>CT</vt:lpstr>
      <vt:lpstr>Causes of prolonged second stage of labour</vt:lpstr>
      <vt:lpstr>Complications of prolonged second stage</vt:lpstr>
      <vt:lpstr>OBSTRUCTED LABOUR</vt:lpstr>
      <vt:lpstr>CAUSES</vt:lpstr>
      <vt:lpstr>SIGNS AND SYMPTOMS early signs</vt:lpstr>
      <vt:lpstr>Late signs</vt:lpstr>
      <vt:lpstr>Signs of obstructed labour: on Vagina Examination </vt:lpstr>
      <vt:lpstr>Partograph reading  </vt:lpstr>
      <vt:lpstr>MANAGEMENT</vt:lpstr>
      <vt:lpstr>CT MX</vt:lpstr>
      <vt:lpstr>CT MX</vt:lpstr>
      <vt:lpstr>Complications of obstructed labour  </vt:lpstr>
      <vt:lpstr>Foetal complications  </vt:lpstr>
      <vt:lpstr>Factors associated with obstructed labour  </vt:lpstr>
      <vt:lpstr>Referral process  </vt:lpstr>
      <vt:lpstr>POST-PARTUM HAEMORRHAGE</vt:lpstr>
      <vt:lpstr>CAUSES OF POSTPARTUM HAEMORRHAGE</vt:lpstr>
      <vt:lpstr>Causes of Uterine Atony</vt:lpstr>
      <vt:lpstr>CT</vt:lpstr>
      <vt:lpstr>Signs and symptoms of Atonic uterus</vt:lpstr>
      <vt:lpstr>management</vt:lpstr>
      <vt:lpstr>TRAUMA</vt:lpstr>
      <vt:lpstr>CAUSES</vt:lpstr>
      <vt:lpstr>management</vt:lpstr>
      <vt:lpstr>TISSUE</vt:lpstr>
      <vt:lpstr>THROMBIN</vt:lpstr>
      <vt:lpstr>Predisposing factors for Disseminated Intravascular Coagulation. </vt:lpstr>
      <vt:lpstr>Summary management of Primary PPH</vt:lpstr>
      <vt:lpstr>CT</vt:lpstr>
      <vt:lpstr>Summary of management of Secondary PPH</vt:lpstr>
      <vt:lpstr>COMPLICATIONS OF PPH</vt:lpstr>
      <vt:lpstr>RUPTURED UTERUS</vt:lpstr>
      <vt:lpstr>Predisposing factors for Uterine Rupture</vt:lpstr>
      <vt:lpstr>Impending signs of Uterine Rupture</vt:lpstr>
      <vt:lpstr>CT</vt:lpstr>
      <vt:lpstr>Key signs rupture of uterus</vt:lpstr>
      <vt:lpstr>Management of Ruptured Uterus</vt:lpstr>
      <vt:lpstr>CT MX</vt:lpstr>
      <vt:lpstr>CT MX</vt:lpstr>
      <vt:lpstr>AMNIOTIC FLUID EMBOLISM</vt:lpstr>
      <vt:lpstr>Predisposing factors</vt:lpstr>
      <vt:lpstr>Key signs and symptoms of amniotic fluid embolism</vt:lpstr>
      <vt:lpstr>management</vt:lpstr>
      <vt:lpstr>CT</vt:lpstr>
      <vt:lpstr>CT</vt:lpstr>
      <vt:lpstr>COMPLICATIONS</vt:lpstr>
      <vt:lpstr>OBSTETRIC SHOCK</vt:lpstr>
      <vt:lpstr>CAUSES</vt:lpstr>
      <vt:lpstr>SIGNS &amp; SYMPTOMS</vt:lpstr>
      <vt:lpstr>IMMEDIATE MANAGEMENT</vt:lpstr>
      <vt:lpstr>FLUID REPLACEMENT</vt:lpstr>
      <vt:lpstr>REASSESSMENT </vt:lpstr>
      <vt:lpstr>COMPLICATIONS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LABOUR AND COMPLICATIONS</dc:title>
  <dc:creator>SERAH</dc:creator>
  <cp:lastModifiedBy>Eroo Family</cp:lastModifiedBy>
  <cp:revision>230</cp:revision>
  <dcterms:created xsi:type="dcterms:W3CDTF">2018-05-04T05:36:13Z</dcterms:created>
  <dcterms:modified xsi:type="dcterms:W3CDTF">2022-07-18T13:23:41Z</dcterms:modified>
</cp:coreProperties>
</file>