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8" r:id="rId3"/>
    <p:sldId id="294" r:id="rId4"/>
    <p:sldId id="260" r:id="rId5"/>
    <p:sldId id="289" r:id="rId6"/>
    <p:sldId id="290" r:id="rId7"/>
    <p:sldId id="262" r:id="rId8"/>
    <p:sldId id="295" r:id="rId9"/>
    <p:sldId id="296" r:id="rId10"/>
    <p:sldId id="297" r:id="rId11"/>
    <p:sldId id="291" r:id="rId12"/>
    <p:sldId id="292" r:id="rId13"/>
    <p:sldId id="293" r:id="rId14"/>
    <p:sldId id="264" r:id="rId15"/>
    <p:sldId id="266" r:id="rId16"/>
    <p:sldId id="268" r:id="rId17"/>
    <p:sldId id="272" r:id="rId18"/>
    <p:sldId id="301" r:id="rId19"/>
    <p:sldId id="303" r:id="rId20"/>
    <p:sldId id="274" r:id="rId21"/>
    <p:sldId id="276" r:id="rId22"/>
    <p:sldId id="299" r:id="rId23"/>
    <p:sldId id="278" r:id="rId24"/>
    <p:sldId id="298" r:id="rId25"/>
    <p:sldId id="280" r:id="rId26"/>
    <p:sldId id="282" r:id="rId27"/>
    <p:sldId id="284" r:id="rId28"/>
    <p:sldId id="286" r:id="rId29"/>
    <p:sldId id="288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64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3CC78-BCA4-4DA7-9916-2FF0F6BEEDB8}" type="datetimeFigureOut">
              <a:rPr lang="en-US" smtClean="0"/>
              <a:t>8/1/2020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C1752-31B1-42B6-9F19-60F1CA41D96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3CC78-BCA4-4DA7-9916-2FF0F6BEEDB8}" type="datetimeFigureOut">
              <a:rPr lang="en-US" smtClean="0"/>
              <a:t>8/1/2020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C1752-31B1-42B6-9F19-60F1CA41D9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3CC78-BCA4-4DA7-9916-2FF0F6BEEDB8}" type="datetimeFigureOut">
              <a:rPr lang="en-US" smtClean="0"/>
              <a:t>8/1/2020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C1752-31B1-42B6-9F19-60F1CA41D9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3CC78-BCA4-4DA7-9916-2FF0F6BEEDB8}" type="datetimeFigureOut">
              <a:rPr lang="en-US" smtClean="0"/>
              <a:t>8/1/2020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C1752-31B1-42B6-9F19-60F1CA41D9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3CC78-BCA4-4DA7-9916-2FF0F6BEEDB8}" type="datetimeFigureOut">
              <a:rPr lang="en-US" smtClean="0"/>
              <a:t>8/1/2020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8DDC1752-31B1-42B6-9F19-60F1CA41D96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3CC78-BCA4-4DA7-9916-2FF0F6BEEDB8}" type="datetimeFigureOut">
              <a:rPr lang="en-US" smtClean="0"/>
              <a:t>8/1/2020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C1752-31B1-42B6-9F19-60F1CA41D9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3CC78-BCA4-4DA7-9916-2FF0F6BEEDB8}" type="datetimeFigureOut">
              <a:rPr lang="en-US" smtClean="0"/>
              <a:t>8/1/2020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C1752-31B1-42B6-9F19-60F1CA41D9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3CC78-BCA4-4DA7-9916-2FF0F6BEEDB8}" type="datetimeFigureOut">
              <a:rPr lang="en-US" smtClean="0"/>
              <a:t>8/1/2020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C1752-31B1-42B6-9F19-60F1CA41D9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3CC78-BCA4-4DA7-9916-2FF0F6BEEDB8}" type="datetimeFigureOut">
              <a:rPr lang="en-US" smtClean="0"/>
              <a:t>8/1/2020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C1752-31B1-42B6-9F19-60F1CA41D9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3CC78-BCA4-4DA7-9916-2FF0F6BEEDB8}" type="datetimeFigureOut">
              <a:rPr lang="en-US" smtClean="0"/>
              <a:t>8/1/2020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C1752-31B1-42B6-9F19-60F1CA41D9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3CC78-BCA4-4DA7-9916-2FF0F6BEEDB8}" type="datetimeFigureOut">
              <a:rPr lang="en-US" smtClean="0"/>
              <a:t>8/1/2020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C1752-31B1-42B6-9F19-60F1CA41D9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A83CC78-BCA4-4DA7-9916-2FF0F6BEEDB8}" type="datetimeFigureOut">
              <a:rPr lang="en-US" smtClean="0"/>
              <a:t>8/1/2020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DDC1752-31B1-42B6-9F19-60F1CA41D96A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OBSTETRICS EMERGENCIES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BOWEN.K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832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8763000" cy="105259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Related to clinical 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procedures</a:t>
            </a:r>
          </a:p>
          <a:p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It is suggested that around 50% of cord prolapses are preceded by obstetric intervention/manipulation (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Usta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et al 1999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Planned artificial rupture of the membranes in  the presence of a high presenting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part</a:t>
            </a:r>
          </a:p>
          <a:p>
            <a:pPr marL="285750" indent="-285750">
              <a:buFont typeface="Wingdings" pitchFamily="2" charset="2"/>
              <a:buChar char="§"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External cephalic version (ECV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Manual rotation of the fetus (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internal  rotation of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occipito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-posterior (OP) position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Stabilising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induction of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labour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§"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Rotational instrumental delivery (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Draycott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et al 2008,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Siassakos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et al 2008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6297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/>
              <a:t>MNX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28600" y="762000"/>
            <a:ext cx="9372600" cy="5867400"/>
          </a:xfrm>
        </p:spPr>
        <p:txBody>
          <a:bodyPr>
            <a:normAutofit fontScale="77500" lnSpcReduction="20000"/>
          </a:bodyPr>
          <a:lstStyle/>
          <a:p>
            <a:pPr marL="137160" indent="0">
              <a:buNone/>
            </a:pP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Emergency treatment</a:t>
            </a:r>
          </a:p>
          <a:p>
            <a:pPr marL="137160" indent="0">
              <a:buNone/>
            </a:pP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Aim: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to deliver fetus as quickly as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posssible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before hypoxia and death occurs due to compression</a:t>
            </a:r>
          </a:p>
          <a:p>
            <a:pPr marL="137160" indent="0">
              <a:buNone/>
            </a:pPr>
            <a:endParaRPr lang="en-US" sz="3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Remove pressure by elevating the buttocks or putting patient in knee chest position or exaggerated left lateral position (</a:t>
            </a:r>
            <a:r>
              <a:rPr lang="en-US" sz="3200" dirty="0" smtClean="0"/>
              <a:t>exaggerated </a:t>
            </a:r>
            <a:r>
              <a:rPr lang="en-US" sz="3200" dirty="0"/>
              <a:t>Sims  position)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endParaRPr lang="en-US" sz="3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/>
              <a:t>The head of the bed may also  be lowered (</a:t>
            </a:r>
            <a:r>
              <a:rPr lang="en-US" sz="3200" dirty="0" err="1"/>
              <a:t>ie</a:t>
            </a:r>
            <a:r>
              <a:rPr lang="en-US" sz="3200" dirty="0"/>
              <a:t> </a:t>
            </a:r>
            <a:r>
              <a:rPr lang="en-US" sz="3200" dirty="0" err="1"/>
              <a:t>Trendelenburg</a:t>
            </a:r>
            <a:r>
              <a:rPr lang="en-US" sz="3200" dirty="0"/>
              <a:t> position) to help  relieve cord compression.</a:t>
            </a:r>
          </a:p>
          <a:p>
            <a:pPr marL="137160" indent="0">
              <a:buNone/>
            </a:pPr>
            <a:endParaRPr lang="en-US" sz="3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Give O2 to the mother by mask 4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litres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/min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Monitor FHR appropriately every 5 minutes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Establish an IV line &amp; start 10% dextrose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Counsel the mother on the condition of the fetus</a:t>
            </a:r>
            <a:endParaRPr lang="en-US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3241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8915400" cy="68580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If cord is </a:t>
            </a:r>
            <a:r>
              <a:rPr lang="en-US" dirty="0" err="1" smtClean="0">
                <a:solidFill>
                  <a:schemeClr val="bg1"/>
                </a:solidFill>
              </a:rPr>
              <a:t>palsating</a:t>
            </a:r>
            <a:r>
              <a:rPr lang="en-US" dirty="0" smtClean="0">
                <a:solidFill>
                  <a:schemeClr val="bg1"/>
                </a:solidFill>
              </a:rPr>
              <a:t> &amp; the </a:t>
            </a:r>
            <a:r>
              <a:rPr lang="en-US" dirty="0" err="1" smtClean="0">
                <a:solidFill>
                  <a:schemeClr val="bg1"/>
                </a:solidFill>
              </a:rPr>
              <a:t>pt</a:t>
            </a:r>
            <a:r>
              <a:rPr lang="en-US" dirty="0" smtClean="0">
                <a:solidFill>
                  <a:schemeClr val="bg1"/>
                </a:solidFill>
              </a:rPr>
              <a:t> is in 1st stage of </a:t>
            </a:r>
            <a:r>
              <a:rPr lang="en-US" dirty="0" err="1" smtClean="0">
                <a:solidFill>
                  <a:schemeClr val="bg1"/>
                </a:solidFill>
              </a:rPr>
              <a:t>labour</a:t>
            </a:r>
            <a:r>
              <a:rPr lang="en-US" dirty="0" smtClean="0">
                <a:solidFill>
                  <a:schemeClr val="bg1"/>
                </a:solidFill>
              </a:rPr>
              <a:t>, replace the cord into the vagina (keep it warm) If in health </a:t>
            </a:r>
            <a:r>
              <a:rPr lang="en-US" dirty="0" err="1" smtClean="0">
                <a:solidFill>
                  <a:schemeClr val="bg1"/>
                </a:solidFill>
              </a:rPr>
              <a:t>centre</a:t>
            </a:r>
            <a:r>
              <a:rPr lang="en-US" dirty="0" smtClean="0">
                <a:solidFill>
                  <a:schemeClr val="bg1"/>
                </a:solidFill>
              </a:rPr>
              <a:t> transfer mother to a facility with CS services. Carry delivery kit during transfer &amp; maintain knee chest position</a:t>
            </a:r>
          </a:p>
          <a:p>
            <a:pPr marL="137160" indent="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If in a comprehensive emergency </a:t>
            </a:r>
            <a:r>
              <a:rPr lang="en-US" dirty="0" err="1" smtClean="0">
                <a:solidFill>
                  <a:schemeClr val="bg1"/>
                </a:solidFill>
              </a:rPr>
              <a:t>obs</a:t>
            </a:r>
            <a:r>
              <a:rPr lang="en-US" dirty="0" smtClean="0">
                <a:solidFill>
                  <a:schemeClr val="bg1"/>
                </a:solidFill>
              </a:rPr>
              <a:t> care facility perform emergency caesarian section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If cord is </a:t>
            </a:r>
            <a:r>
              <a:rPr lang="en-US" dirty="0" err="1" smtClean="0">
                <a:solidFill>
                  <a:schemeClr val="bg1"/>
                </a:solidFill>
              </a:rPr>
              <a:t>palsating</a:t>
            </a:r>
            <a:r>
              <a:rPr lang="en-US" dirty="0" smtClean="0">
                <a:solidFill>
                  <a:schemeClr val="bg1"/>
                </a:solidFill>
              </a:rPr>
              <a:t> &amp; </a:t>
            </a:r>
            <a:r>
              <a:rPr lang="en-US" dirty="0" err="1" smtClean="0">
                <a:solidFill>
                  <a:schemeClr val="bg1"/>
                </a:solidFill>
              </a:rPr>
              <a:t>pt</a:t>
            </a:r>
            <a:r>
              <a:rPr lang="en-US" dirty="0" smtClean="0">
                <a:solidFill>
                  <a:schemeClr val="bg1"/>
                </a:solidFill>
              </a:rPr>
              <a:t> is in 2</a:t>
            </a:r>
            <a:r>
              <a:rPr lang="en-US" baseline="30000" dirty="0" smtClean="0">
                <a:solidFill>
                  <a:schemeClr val="bg1"/>
                </a:solidFill>
              </a:rPr>
              <a:t>nd</a:t>
            </a:r>
            <a:r>
              <a:rPr lang="en-US" dirty="0" smtClean="0">
                <a:solidFill>
                  <a:schemeClr val="bg1"/>
                </a:solidFill>
              </a:rPr>
              <a:t> stage; Rule out </a:t>
            </a:r>
            <a:r>
              <a:rPr lang="en-US" dirty="0" err="1" smtClean="0">
                <a:solidFill>
                  <a:schemeClr val="bg1"/>
                </a:solidFill>
              </a:rPr>
              <a:t>cephalopelvic</a:t>
            </a:r>
            <a:r>
              <a:rPr lang="en-US" dirty="0" smtClean="0">
                <a:solidFill>
                  <a:schemeClr val="bg1"/>
                </a:solidFill>
              </a:rPr>
              <a:t> disproportion &amp; other </a:t>
            </a:r>
            <a:r>
              <a:rPr lang="en-US" dirty="0" err="1" smtClean="0">
                <a:solidFill>
                  <a:schemeClr val="bg1"/>
                </a:solidFill>
              </a:rPr>
              <a:t>malpresentations</a:t>
            </a:r>
            <a:endParaRPr lang="en-US" dirty="0" smtClean="0">
              <a:solidFill>
                <a:schemeClr val="bg1"/>
              </a:solidFill>
            </a:endParaRPr>
          </a:p>
          <a:p>
            <a:pPr marL="137160" indent="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If </a:t>
            </a:r>
            <a:r>
              <a:rPr lang="en-US" dirty="0" err="1" smtClean="0">
                <a:solidFill>
                  <a:schemeClr val="bg1"/>
                </a:solidFill>
              </a:rPr>
              <a:t>indoubt</a:t>
            </a:r>
            <a:r>
              <a:rPr lang="en-US" dirty="0" smtClean="0">
                <a:solidFill>
                  <a:schemeClr val="bg1"/>
                </a:solidFill>
              </a:rPr>
              <a:t> about pelvic capacity perform a CS</a:t>
            </a:r>
          </a:p>
          <a:p>
            <a:pPr marL="137160" indent="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If pelvis &amp; presentation normal, deliver by aid of an episiotomy, forceps or vacuum extraction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401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8991600" cy="6781800"/>
          </a:xfrm>
        </p:spPr>
        <p:txBody>
          <a:bodyPr/>
          <a:lstStyle/>
          <a:p>
            <a:r>
              <a:rPr lang="en-US" dirty="0" smtClean="0"/>
              <a:t>If cord is not </a:t>
            </a:r>
            <a:r>
              <a:rPr lang="en-US" dirty="0" err="1" smtClean="0"/>
              <a:t>palsating</a:t>
            </a:r>
            <a:r>
              <a:rPr lang="en-US" dirty="0" smtClean="0"/>
              <a:t> &amp; the </a:t>
            </a:r>
            <a:r>
              <a:rPr lang="en-US" dirty="0" err="1" smtClean="0"/>
              <a:t>pt</a:t>
            </a:r>
            <a:r>
              <a:rPr lang="en-US" dirty="0" smtClean="0"/>
              <a:t> is in 1</a:t>
            </a:r>
            <a:r>
              <a:rPr lang="en-US" baseline="30000" dirty="0" smtClean="0"/>
              <a:t>st</a:t>
            </a:r>
            <a:r>
              <a:rPr lang="en-US" dirty="0" smtClean="0"/>
              <a:t> or 2</a:t>
            </a:r>
            <a:r>
              <a:rPr lang="en-US" baseline="30000" dirty="0" smtClean="0"/>
              <a:t>nd</a:t>
            </a:r>
            <a:r>
              <a:rPr lang="en-US" dirty="0" smtClean="0"/>
              <a:t> stage</a:t>
            </a:r>
          </a:p>
          <a:p>
            <a:pPr marL="137160" indent="0">
              <a:buNone/>
            </a:pPr>
            <a:endParaRPr lang="en-US" dirty="0" smtClean="0"/>
          </a:p>
          <a:p>
            <a:r>
              <a:rPr lang="en-US" dirty="0" err="1" smtClean="0"/>
              <a:t>Ruleout</a:t>
            </a:r>
            <a:r>
              <a:rPr lang="en-US" dirty="0" smtClean="0"/>
              <a:t> any </a:t>
            </a:r>
            <a:r>
              <a:rPr lang="en-US" dirty="0" err="1" smtClean="0"/>
              <a:t>containdication</a:t>
            </a:r>
            <a:r>
              <a:rPr lang="en-US" dirty="0" smtClean="0"/>
              <a:t> to vaginal delivery ( </a:t>
            </a:r>
            <a:r>
              <a:rPr lang="en-US" dirty="0" err="1" smtClean="0"/>
              <a:t>e.g</a:t>
            </a:r>
            <a:r>
              <a:rPr lang="en-US" dirty="0" smtClean="0"/>
              <a:t> CPD, </a:t>
            </a:r>
            <a:r>
              <a:rPr lang="en-US" dirty="0" err="1" smtClean="0"/>
              <a:t>malpresentations</a:t>
            </a:r>
            <a:r>
              <a:rPr lang="en-US" dirty="0" smtClean="0"/>
              <a:t>)</a:t>
            </a:r>
          </a:p>
          <a:p>
            <a:pPr marL="137160" indent="0">
              <a:buNone/>
            </a:pPr>
            <a:endParaRPr lang="en-US" dirty="0" smtClean="0"/>
          </a:p>
          <a:p>
            <a:r>
              <a:rPr lang="en-US" dirty="0" smtClean="0"/>
              <a:t>Allow </a:t>
            </a:r>
            <a:r>
              <a:rPr lang="en-US" dirty="0" err="1" smtClean="0"/>
              <a:t>labour</a:t>
            </a:r>
            <a:r>
              <a:rPr lang="en-US" dirty="0" smtClean="0"/>
              <a:t> to progress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7161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GB" sz="4000" dirty="0" smtClean="0"/>
              <a:t>MANAGEMENT</a:t>
            </a:r>
            <a:endParaRPr lang="en-GB" sz="4000" dirty="0"/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302250"/>
          </a:xfrm>
        </p:spPr>
        <p:txBody>
          <a:bodyPr/>
          <a:lstStyle/>
          <a:p>
            <a:pPr>
              <a:buFontTx/>
              <a:buNone/>
            </a:pPr>
            <a:r>
              <a:rPr lang="en-GB" dirty="0" smtClean="0">
                <a:solidFill>
                  <a:schemeClr val="bg1"/>
                </a:solidFill>
              </a:rPr>
              <a:t>Cord presentation:</a:t>
            </a:r>
          </a:p>
          <a:p>
            <a:pPr>
              <a:buFontTx/>
              <a:buChar char="-"/>
            </a:pPr>
            <a:r>
              <a:rPr lang="en-GB" dirty="0" smtClean="0">
                <a:solidFill>
                  <a:schemeClr val="bg1"/>
                </a:solidFill>
              </a:rPr>
              <a:t>Do not rupture the membranes.</a:t>
            </a:r>
          </a:p>
          <a:p>
            <a:pPr>
              <a:buFontTx/>
              <a:buChar char="-"/>
            </a:pPr>
            <a:r>
              <a:rPr lang="en-GB" dirty="0" smtClean="0">
                <a:solidFill>
                  <a:schemeClr val="bg1"/>
                </a:solidFill>
              </a:rPr>
              <a:t>Discontinue the vaginal examination.</a:t>
            </a:r>
          </a:p>
          <a:p>
            <a:pPr>
              <a:buFontTx/>
              <a:buChar char="-"/>
            </a:pPr>
            <a:r>
              <a:rPr lang="en-GB" dirty="0" smtClean="0">
                <a:solidFill>
                  <a:schemeClr val="bg1"/>
                </a:solidFill>
              </a:rPr>
              <a:t>Call for help.</a:t>
            </a:r>
          </a:p>
          <a:p>
            <a:pPr>
              <a:buFontTx/>
              <a:buChar char="-"/>
            </a:pPr>
            <a:r>
              <a:rPr lang="en-GB" dirty="0" smtClean="0">
                <a:solidFill>
                  <a:schemeClr val="bg1"/>
                </a:solidFill>
              </a:rPr>
              <a:t>Monitor the </a:t>
            </a:r>
            <a:r>
              <a:rPr lang="en-GB" dirty="0" err="1" smtClean="0">
                <a:solidFill>
                  <a:schemeClr val="bg1"/>
                </a:solidFill>
              </a:rPr>
              <a:t>fetal</a:t>
            </a:r>
            <a:r>
              <a:rPr lang="en-GB" dirty="0" smtClean="0">
                <a:solidFill>
                  <a:schemeClr val="bg1"/>
                </a:solidFill>
              </a:rPr>
              <a:t> well being- </a:t>
            </a:r>
            <a:r>
              <a:rPr lang="en-GB" dirty="0" err="1" smtClean="0">
                <a:solidFill>
                  <a:schemeClr val="bg1"/>
                </a:solidFill>
              </a:rPr>
              <a:t>fetal</a:t>
            </a:r>
            <a:r>
              <a:rPr lang="en-GB" dirty="0" smtClean="0">
                <a:solidFill>
                  <a:schemeClr val="bg1"/>
                </a:solidFill>
              </a:rPr>
              <a:t> heart rate- especially during contractions.</a:t>
            </a:r>
          </a:p>
          <a:p>
            <a:pPr>
              <a:buFontTx/>
              <a:buChar char="-"/>
            </a:pPr>
            <a:r>
              <a:rPr lang="en-GB" dirty="0" smtClean="0">
                <a:solidFill>
                  <a:schemeClr val="bg1"/>
                </a:solidFill>
              </a:rPr>
              <a:t>Caesarean section if in first stage of labour.</a:t>
            </a:r>
          </a:p>
          <a:p>
            <a:pPr>
              <a:buFontTx/>
              <a:buChar char="-"/>
            </a:pPr>
            <a:endParaRPr lang="en-GB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80359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804862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Management cont..</a:t>
            </a:r>
            <a:endParaRPr lang="en-GB" dirty="0"/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0" y="908050"/>
            <a:ext cx="9144000" cy="5797550"/>
          </a:xfrm>
        </p:spPr>
        <p:txBody>
          <a:bodyPr/>
          <a:lstStyle/>
          <a:p>
            <a:pPr>
              <a:buFontTx/>
              <a:buNone/>
            </a:pPr>
            <a:r>
              <a:rPr lang="en-GB" sz="2800" dirty="0" smtClean="0">
                <a:solidFill>
                  <a:schemeClr val="bg1"/>
                </a:solidFill>
              </a:rPr>
              <a:t>CORD PROLAPSE </a:t>
            </a:r>
          </a:p>
          <a:p>
            <a:r>
              <a:rPr lang="en-GB" sz="2800" dirty="0" smtClean="0">
                <a:solidFill>
                  <a:schemeClr val="bg1"/>
                </a:solidFill>
              </a:rPr>
              <a:t>Call for help</a:t>
            </a:r>
          </a:p>
          <a:p>
            <a:r>
              <a:rPr lang="en-GB" sz="2800" dirty="0" smtClean="0">
                <a:solidFill>
                  <a:schemeClr val="bg1"/>
                </a:solidFill>
              </a:rPr>
              <a:t>Stop oxytocin infusion if in progress.</a:t>
            </a:r>
          </a:p>
          <a:p>
            <a:r>
              <a:rPr lang="en-GB" sz="2800" dirty="0" smtClean="0">
                <a:solidFill>
                  <a:schemeClr val="bg1"/>
                </a:solidFill>
              </a:rPr>
              <a:t>Explain the problem and management to the mother.</a:t>
            </a:r>
          </a:p>
          <a:p>
            <a:r>
              <a:rPr lang="en-GB" sz="2800" dirty="0" smtClean="0">
                <a:solidFill>
                  <a:schemeClr val="bg1"/>
                </a:solidFill>
              </a:rPr>
              <a:t>Assess the degree of cervical dilatation, the presenting part and if cord is pulsating.</a:t>
            </a:r>
          </a:p>
          <a:p>
            <a:r>
              <a:rPr lang="en-GB" sz="2800" dirty="0" smtClean="0">
                <a:solidFill>
                  <a:schemeClr val="bg1"/>
                </a:solidFill>
              </a:rPr>
              <a:t>Note the time</a:t>
            </a:r>
          </a:p>
          <a:p>
            <a:endParaRPr lang="en-GB" sz="2800" dirty="0" smtClean="0">
              <a:solidFill>
                <a:schemeClr val="bg1"/>
              </a:solidFill>
            </a:endParaRPr>
          </a:p>
          <a:p>
            <a:pPr>
              <a:buFontTx/>
              <a:buNone/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316161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44608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sz="2800" dirty="0" smtClean="0"/>
              <a:t>CORD PROLAPSE</a:t>
            </a:r>
            <a:endParaRPr lang="en-GB" sz="2800" dirty="0"/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0" y="692150"/>
            <a:ext cx="9144000" cy="6165850"/>
          </a:xfrm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If the cord lies outside the vagina replace it gently to maintain the temperature. 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Monitor the </a:t>
            </a:r>
            <a:r>
              <a:rPr lang="en-GB" dirty="0" err="1" smtClean="0">
                <a:solidFill>
                  <a:schemeClr val="bg1"/>
                </a:solidFill>
              </a:rPr>
              <a:t>fetal</a:t>
            </a:r>
            <a:r>
              <a:rPr lang="en-GB" dirty="0" smtClean="0">
                <a:solidFill>
                  <a:schemeClr val="bg1"/>
                </a:solidFill>
              </a:rPr>
              <a:t> heart rate.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Relieve pressure on the cord by: keeping two fingers in the vagina and holding the presenting part off the cord. Place the mother in knee-chest position or </a:t>
            </a:r>
            <a:r>
              <a:rPr lang="en-GB" dirty="0" err="1" smtClean="0">
                <a:solidFill>
                  <a:schemeClr val="bg1"/>
                </a:solidFill>
              </a:rPr>
              <a:t>exeggerated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err="1" smtClean="0">
                <a:solidFill>
                  <a:schemeClr val="bg1"/>
                </a:solidFill>
              </a:rPr>
              <a:t>Sim’s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err="1" smtClean="0">
                <a:solidFill>
                  <a:schemeClr val="bg1"/>
                </a:solidFill>
              </a:rPr>
              <a:t>posion</a:t>
            </a:r>
            <a:r>
              <a:rPr lang="en-GB" dirty="0" smtClean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25887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804862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Vasapraevia</a:t>
            </a:r>
            <a:endParaRPr lang="en-GB" dirty="0"/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>
          <a:xfrm>
            <a:off x="0" y="981075"/>
            <a:ext cx="9144000" cy="5688013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r>
              <a:rPr lang="en-GB" sz="3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Definition:</a:t>
            </a:r>
          </a:p>
          <a:p>
            <a:pPr>
              <a:buFontTx/>
              <a:buNone/>
            </a:pPr>
            <a:r>
              <a:rPr lang="en-GB" sz="3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 is when a </a:t>
            </a:r>
            <a:r>
              <a:rPr lang="en-GB" sz="3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fetal</a:t>
            </a:r>
            <a:r>
              <a:rPr lang="en-GB" sz="3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blood vessel lies over the  cxl </a:t>
            </a:r>
            <a:r>
              <a:rPr lang="en-GB" sz="3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os</a:t>
            </a:r>
            <a:r>
              <a:rPr lang="en-GB" sz="3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in front of the presenting part. </a:t>
            </a:r>
          </a:p>
          <a:p>
            <a:pPr>
              <a:buNone/>
            </a:pPr>
            <a:r>
              <a:rPr lang="en-GB" sz="3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Occurs when vessels from </a:t>
            </a:r>
            <a:r>
              <a:rPr lang="en-GB" sz="3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velamentouse</a:t>
            </a:r>
            <a:r>
              <a:rPr lang="en-GB" sz="3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insertion of the cord cross over the internal </a:t>
            </a:r>
            <a:r>
              <a:rPr lang="en-GB" sz="3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os</a:t>
            </a:r>
            <a:r>
              <a:rPr lang="en-GB" sz="3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to the </a:t>
            </a:r>
            <a:r>
              <a:rPr lang="en-GB" sz="3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placenta</a:t>
            </a:r>
          </a:p>
          <a:p>
            <a:pPr>
              <a:buNone/>
            </a:pPr>
            <a:endParaRPr lang="en-GB" sz="3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sz="3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 vessels are at risk of rupture</a:t>
            </a:r>
            <a:r>
              <a:rPr lang="en-GB" sz="3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None/>
            </a:pPr>
            <a:r>
              <a:rPr lang="en-GB" sz="3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Diagnosis:</a:t>
            </a:r>
          </a:p>
          <a:p>
            <a:pPr>
              <a:buNone/>
            </a:pPr>
            <a:r>
              <a:rPr lang="en-GB" sz="3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-Felt on Vaginal </a:t>
            </a:r>
            <a:r>
              <a:rPr lang="en-GB" sz="3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examinition</a:t>
            </a:r>
            <a:r>
              <a:rPr lang="en-GB" sz="3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when membranes are still intact</a:t>
            </a:r>
            <a:r>
              <a:rPr lang="en-GB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GB" sz="3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GB" sz="3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Visualization on U/S or speculum exam </a:t>
            </a:r>
            <a:r>
              <a:rPr lang="en-GB" sz="3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antenatally</a:t>
            </a:r>
            <a:endParaRPr lang="en-GB" sz="3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GB" sz="3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Flesh vaginal bleeding if ruptured</a:t>
            </a:r>
            <a:r>
              <a:rPr lang="en-GB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None/>
            </a:pPr>
            <a:endParaRPr lang="en-GB" dirty="0" smtClean="0"/>
          </a:p>
          <a:p>
            <a:pPr>
              <a:buFontTx/>
              <a:buChar char="-"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70742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126163"/>
          </a:xfrm>
        </p:spPr>
        <p:txBody>
          <a:bodyPr/>
          <a:lstStyle/>
          <a:p>
            <a:pPr marL="137160" indent="0">
              <a:buNone/>
            </a:pPr>
            <a:r>
              <a:rPr lang="en-GB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CLINICAL FEATURES-</a:t>
            </a:r>
          </a:p>
          <a:p>
            <a:r>
              <a:rPr lang="en-GB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foetal distress disproportionate to blood loss.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Baseline above 180 beats per minute.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Early deceleration of more than 20 beats per minute or with delayed return to baseline </a:t>
            </a:r>
            <a:endParaRPr lang="en-US" sz="3200" dirty="0" smtClean="0"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Late deceleration </a:t>
            </a:r>
            <a:endParaRPr lang="en-US" sz="3200" dirty="0" smtClean="0"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Variable deceleration of between 30-60 beats per minute </a:t>
            </a:r>
            <a:endParaRPr lang="en-US" sz="3200" dirty="0" smtClean="0"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Reduced variability </a:t>
            </a:r>
            <a:endParaRPr lang="en-US" sz="3200" dirty="0" smtClean="0"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3221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705600"/>
          </a:xfrm>
        </p:spPr>
        <p:txBody>
          <a:bodyPr>
            <a:normAutofit/>
          </a:bodyPr>
          <a:lstStyle/>
          <a:p>
            <a:pPr algn="just"/>
            <a:r>
              <a:rPr lang="en-GB" sz="3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Management:</a:t>
            </a:r>
          </a:p>
          <a:p>
            <a:pPr marL="0" indent="0" algn="just">
              <a:buNone/>
            </a:pPr>
            <a:endParaRPr lang="en-GB" sz="3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en-GB" sz="3000" dirty="0" smtClean="0">
                <a:latin typeface="Times New Roman" pitchFamily="18" charset="0"/>
                <a:cs typeface="Times New Roman" pitchFamily="18" charset="0"/>
              </a:rPr>
              <a:t>Urgent medical attention-</a:t>
            </a:r>
          </a:p>
          <a:p>
            <a:pPr algn="just">
              <a:buFontTx/>
              <a:buChar char="-"/>
            </a:pPr>
            <a:r>
              <a:rPr lang="en-GB" sz="3000" dirty="0" smtClean="0">
                <a:latin typeface="Times New Roman" pitchFamily="18" charset="0"/>
                <a:cs typeface="Times New Roman" pitchFamily="18" charset="0"/>
              </a:rPr>
              <a:t>Call for help.</a:t>
            </a:r>
          </a:p>
          <a:p>
            <a:pPr marL="0" indent="0" algn="just">
              <a:buNone/>
            </a:pPr>
            <a:endParaRPr lang="en-GB" sz="3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en-GB" sz="3000" dirty="0" smtClean="0">
                <a:latin typeface="Times New Roman" pitchFamily="18" charset="0"/>
                <a:cs typeface="Times New Roman" pitchFamily="18" charset="0"/>
              </a:rPr>
              <a:t>Monitor </a:t>
            </a:r>
            <a:r>
              <a:rPr lang="en-GB" sz="3000" dirty="0" err="1" smtClean="0">
                <a:latin typeface="Times New Roman" pitchFamily="18" charset="0"/>
                <a:cs typeface="Times New Roman" pitchFamily="18" charset="0"/>
              </a:rPr>
              <a:t>fetal</a:t>
            </a:r>
            <a:r>
              <a:rPr lang="en-GB" sz="3000" dirty="0" smtClean="0">
                <a:latin typeface="Times New Roman" pitchFamily="18" charset="0"/>
                <a:cs typeface="Times New Roman" pitchFamily="18" charset="0"/>
              </a:rPr>
              <a:t> heart rate.</a:t>
            </a:r>
          </a:p>
          <a:p>
            <a:pPr marL="0" indent="0" algn="just">
              <a:buNone/>
            </a:pPr>
            <a:endParaRPr lang="en-GB" sz="3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en-GB" sz="3000" dirty="0" smtClean="0">
                <a:latin typeface="Times New Roman" pitchFamily="18" charset="0"/>
                <a:cs typeface="Times New Roman" pitchFamily="18" charset="0"/>
              </a:rPr>
              <a:t>Emergency C/S if in first stage and the </a:t>
            </a:r>
            <a:r>
              <a:rPr lang="en-GB" sz="3000" dirty="0" err="1" smtClean="0">
                <a:latin typeface="Times New Roman" pitchFamily="18" charset="0"/>
                <a:cs typeface="Times New Roman" pitchFamily="18" charset="0"/>
              </a:rPr>
              <a:t>fetus</a:t>
            </a:r>
            <a:r>
              <a:rPr lang="en-GB" sz="3000" dirty="0" smtClean="0">
                <a:latin typeface="Times New Roman" pitchFamily="18" charset="0"/>
                <a:cs typeface="Times New Roman" pitchFamily="18" charset="0"/>
              </a:rPr>
              <a:t> is still alive.</a:t>
            </a:r>
          </a:p>
          <a:p>
            <a:pPr marL="0" indent="0" algn="just">
              <a:buNone/>
            </a:pPr>
            <a:endParaRPr lang="en-GB" sz="3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en-GB" sz="3000" dirty="0" smtClean="0">
                <a:latin typeface="Times New Roman" pitchFamily="18" charset="0"/>
                <a:cs typeface="Times New Roman" pitchFamily="18" charset="0"/>
              </a:rPr>
              <a:t>If in second stage expedite the </a:t>
            </a:r>
            <a:r>
              <a:rPr lang="en-GB" sz="3000" dirty="0" err="1" smtClean="0">
                <a:latin typeface="Times New Roman" pitchFamily="18" charset="0"/>
                <a:cs typeface="Times New Roman" pitchFamily="18" charset="0"/>
              </a:rPr>
              <a:t>delivery.Vaginal</a:t>
            </a:r>
            <a:r>
              <a:rPr lang="en-GB" sz="3000" dirty="0" smtClean="0">
                <a:latin typeface="Times New Roman" pitchFamily="18" charset="0"/>
                <a:cs typeface="Times New Roman" pitchFamily="18" charset="0"/>
              </a:rPr>
              <a:t> birth achieved depending on parity &amp; foetal </a:t>
            </a:r>
            <a:r>
              <a:rPr lang="en-GB" sz="3000" dirty="0" err="1" smtClean="0">
                <a:latin typeface="Times New Roman" pitchFamily="18" charset="0"/>
                <a:cs typeface="Times New Roman" pitchFamily="18" charset="0"/>
              </a:rPr>
              <a:t>cdn</a:t>
            </a:r>
            <a:r>
              <a:rPr lang="en-GB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3748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88913"/>
            <a:ext cx="8243887" cy="80486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3200" b="1" dirty="0" smtClean="0">
                <a:solidFill>
                  <a:schemeClr val="bg1"/>
                </a:solidFill>
              </a:rPr>
              <a:t>CORD PRESENTATION/PROLAPSE</a:t>
            </a:r>
            <a:endParaRPr lang="en-GB" sz="3200" b="1" dirty="0">
              <a:solidFill>
                <a:schemeClr val="bg1"/>
              </a:solidFill>
            </a:endParaRP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0" y="1052512"/>
            <a:ext cx="9144000" cy="5805487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GB" u="sng" dirty="0" smtClean="0">
                <a:solidFill>
                  <a:schemeClr val="bg1"/>
                </a:solidFill>
              </a:rPr>
              <a:t>Definitions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Cord presentation: the umbilical cord lies in front of the presenting part before the membranes have ruptured.</a:t>
            </a:r>
          </a:p>
          <a:p>
            <a:pPr marL="137160" indent="0">
              <a:buNone/>
            </a:pPr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Cord prolapse: The cord lies </a:t>
            </a:r>
            <a:r>
              <a:rPr lang="en-GB" dirty="0" err="1" smtClean="0">
                <a:solidFill>
                  <a:schemeClr val="bg1"/>
                </a:solidFill>
              </a:rPr>
              <a:t>infront</a:t>
            </a:r>
            <a:r>
              <a:rPr lang="en-GB" dirty="0" smtClean="0">
                <a:solidFill>
                  <a:schemeClr val="bg1"/>
                </a:solidFill>
              </a:rPr>
              <a:t> of the presenting part after the membranes have ruptured.</a:t>
            </a:r>
          </a:p>
          <a:p>
            <a:pPr marL="137160" indent="0">
              <a:buNone/>
            </a:pPr>
            <a:endParaRPr lang="en-GB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23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524625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GB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Prepare for </a:t>
            </a:r>
            <a:r>
              <a:rPr lang="en-GB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fetal</a:t>
            </a:r>
            <a:r>
              <a:rPr lang="en-GB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resuscitation</a:t>
            </a:r>
          </a:p>
          <a:p>
            <a:pPr marL="137160" indent="0">
              <a:buNone/>
            </a:pPr>
            <a:endParaRPr lang="en-GB" sz="3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en-GB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Estimate baby’s HB and transfusion if necessary </a:t>
            </a:r>
            <a:r>
              <a:rPr lang="en-GB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under supervision of paediatrician. </a:t>
            </a:r>
            <a:r>
              <a:rPr lang="en-GB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99012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GB" sz="2800" dirty="0" smtClean="0"/>
              <a:t>ACUTE INVERSION OF THE UTERUS.</a:t>
            </a:r>
            <a:endParaRPr lang="en-GB" sz="2800" dirty="0"/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A turning of the uterus inside out, (like a pocket pulled out from the apex) whereby the fundus is forced through the cervix and protrudes into or outside of the vagina. </a:t>
            </a:r>
          </a:p>
          <a:p>
            <a:r>
              <a:rPr lang="en-US" dirty="0">
                <a:solidFill>
                  <a:schemeClr val="bg1"/>
                </a:solidFill>
              </a:rPr>
              <a:t>It is a complication of third stage of </a:t>
            </a:r>
            <a:r>
              <a:rPr lang="en-US" dirty="0" err="1">
                <a:solidFill>
                  <a:schemeClr val="bg1"/>
                </a:solidFill>
              </a:rPr>
              <a:t>labour</a:t>
            </a:r>
            <a:r>
              <a:rPr lang="en-US" dirty="0">
                <a:solidFill>
                  <a:schemeClr val="bg1"/>
                </a:solidFill>
              </a:rPr>
              <a:t> and is classified according to: </a:t>
            </a:r>
          </a:p>
        </p:txBody>
      </p:sp>
    </p:spTree>
    <p:extLst>
      <p:ext uri="{BB962C8B-B14F-4D97-AF65-F5344CB8AC3E}">
        <p14:creationId xmlns:p14="http://schemas.microsoft.com/office/powerpoint/2010/main" val="336491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-152400"/>
            <a:ext cx="8229600" cy="1143000"/>
          </a:xfrm>
        </p:spPr>
        <p:txBody>
          <a:bodyPr/>
          <a:lstStyle/>
          <a:p>
            <a:r>
              <a:rPr lang="en-US" dirty="0"/>
              <a:t>CLASSIFICATION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rmAutofit lnSpcReduction="10000"/>
          </a:bodyPr>
          <a:lstStyle/>
          <a:p>
            <a:pPr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r>
              <a:rPr lang="en-US" dirty="0">
                <a:solidFill>
                  <a:schemeClr val="bg1"/>
                </a:solidFill>
              </a:rPr>
              <a:t>Complete inversion - a large red rounded mass protrudes from the vagina</a:t>
            </a:r>
            <a:endParaRPr lang="ru-RU" dirty="0">
              <a:solidFill>
                <a:schemeClr val="bg1"/>
              </a:solidFill>
            </a:endParaRPr>
          </a:p>
          <a:p>
            <a:pPr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r>
              <a:rPr lang="en-US" dirty="0">
                <a:solidFill>
                  <a:schemeClr val="bg1"/>
                </a:solidFill>
              </a:rPr>
              <a:t>Incomplete inversion - uterus can not be seen, but felt </a:t>
            </a: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DEGREE</a:t>
            </a:r>
          </a:p>
          <a:p>
            <a:r>
              <a:rPr lang="en-US" dirty="0">
                <a:solidFill>
                  <a:schemeClr val="bg1"/>
                </a:solidFill>
              </a:rPr>
              <a:t>First degree: Fundus reaches the internal </a:t>
            </a:r>
            <a:r>
              <a:rPr lang="en-US" dirty="0" err="1">
                <a:solidFill>
                  <a:schemeClr val="bg1"/>
                </a:solidFill>
              </a:rPr>
              <a:t>Os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  <a:p>
            <a:r>
              <a:rPr lang="en-US" dirty="0">
                <a:solidFill>
                  <a:schemeClr val="bg1"/>
                </a:solidFill>
              </a:rPr>
              <a:t>Second degree: Body or corpus is inverted to the internal </a:t>
            </a:r>
            <a:r>
              <a:rPr lang="en-US" dirty="0" err="1">
                <a:solidFill>
                  <a:schemeClr val="bg1"/>
                </a:solidFill>
              </a:rPr>
              <a:t>Os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  <a:p>
            <a:r>
              <a:rPr lang="en-US" dirty="0">
                <a:solidFill>
                  <a:schemeClr val="bg1"/>
                </a:solidFill>
              </a:rPr>
              <a:t>Third degree: Uterus, cervix and vagina are visible. 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TIME OF INVERSION</a:t>
            </a:r>
          </a:p>
          <a:p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Acute; Within the first 24 hours of delivery. </a:t>
            </a:r>
          </a:p>
          <a:p>
            <a:r>
              <a:rPr lang="en-US" dirty="0">
                <a:solidFill>
                  <a:schemeClr val="bg1"/>
                </a:solidFill>
              </a:rPr>
              <a:t>Sub-acute; After 24 hours but within four weeks. </a:t>
            </a:r>
          </a:p>
          <a:p>
            <a:r>
              <a:rPr lang="en-US" dirty="0">
                <a:solidFill>
                  <a:schemeClr val="bg1"/>
                </a:solidFill>
              </a:rPr>
              <a:t>Chronic; After 4 weeks </a:t>
            </a:r>
          </a:p>
          <a:p>
            <a:pPr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endParaRPr lang="ru-RU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4755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-747713"/>
            <a:ext cx="7513637" cy="215900"/>
          </a:xfrm>
        </p:spPr>
        <p:txBody>
          <a:bodyPr>
            <a:normAutofit fontScale="90000"/>
          </a:bodyPr>
          <a:lstStyle/>
          <a:p>
            <a:pPr>
              <a:defRPr/>
            </a:pPr>
            <a:endParaRPr lang="en-GB" dirty="0"/>
          </a:p>
        </p:txBody>
      </p:sp>
      <p:pic>
        <p:nvPicPr>
          <p:cNvPr id="48131" name="Picture 2" descr="C:\Documents and Settings\felarmine.muiruri\My Documents\My Pictures\image003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04800"/>
            <a:ext cx="8839200" cy="5791200"/>
          </a:xfrm>
          <a:noFill/>
        </p:spPr>
      </p:pic>
    </p:spTree>
    <p:extLst>
      <p:ext uri="{BB962C8B-B14F-4D97-AF65-F5344CB8AC3E}">
        <p14:creationId xmlns:p14="http://schemas.microsoft.com/office/powerpoint/2010/main" val="153744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81000"/>
            <a:ext cx="6477000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6651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5889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sz="2800" dirty="0" smtClean="0"/>
              <a:t>ACUTE INVERSION OF THE UTERUS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>
          <a:xfrm>
            <a:off x="468313" y="765175"/>
            <a:ext cx="8229600" cy="6092825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>
                <a:solidFill>
                  <a:schemeClr val="bg1"/>
                </a:solidFill>
              </a:rPr>
              <a:t>Risk Factors: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 Inappropriate fundal pressure(tog. With cord traction and when uterus is atonic).</a:t>
            </a:r>
          </a:p>
          <a:p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Combining cord traction and fundal pressure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Excessive traction on the cord to deliver placenta.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Pathological Adherent placenta.</a:t>
            </a:r>
          </a:p>
          <a:p>
            <a:r>
              <a:rPr lang="en-US" dirty="0" err="1" smtClean="0">
                <a:solidFill>
                  <a:schemeClr val="bg1"/>
                </a:solidFill>
              </a:rPr>
              <a:t>Primiparity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Fetal </a:t>
            </a:r>
            <a:r>
              <a:rPr lang="en-US" dirty="0" err="1" smtClean="0">
                <a:solidFill>
                  <a:schemeClr val="bg1"/>
                </a:solidFill>
              </a:rPr>
              <a:t>Macrosomia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Short Umbilical cord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Sudden emptying of distended uterus</a:t>
            </a:r>
          </a:p>
          <a:p>
            <a:endParaRPr lang="en-US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35080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66198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3200" dirty="0" smtClean="0"/>
              <a:t>ACUTE INVERSION OF THE UTERUS.</a:t>
            </a:r>
            <a:endParaRPr lang="en-GB" sz="3200" dirty="0"/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>
          <a:xfrm>
            <a:off x="0" y="1052512"/>
            <a:ext cx="9144000" cy="5805487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dirty="0" smtClean="0">
                <a:solidFill>
                  <a:schemeClr val="bg1"/>
                </a:solidFill>
              </a:rPr>
              <a:t>Diagnosis: </a:t>
            </a:r>
          </a:p>
          <a:p>
            <a:r>
              <a:rPr lang="en-US" dirty="0" err="1" smtClean="0">
                <a:solidFill>
                  <a:schemeClr val="bg1"/>
                </a:solidFill>
              </a:rPr>
              <a:t>Perineal</a:t>
            </a:r>
            <a:r>
              <a:rPr lang="en-US" dirty="0" smtClean="0">
                <a:solidFill>
                  <a:schemeClr val="bg1"/>
                </a:solidFill>
              </a:rPr>
              <a:t> or vaginal mass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Massive </a:t>
            </a:r>
            <a:r>
              <a:rPr lang="en-GB" dirty="0" err="1" smtClean="0">
                <a:solidFill>
                  <a:schemeClr val="bg1"/>
                </a:solidFill>
              </a:rPr>
              <a:t>hemorrhage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(94% of documented cases</a:t>
            </a:r>
            <a:r>
              <a:rPr lang="en-GB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Shock and hypotension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Sudden onset of pain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Fundus will not be palpable on abdominal exam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A mass may be felt on Vaginal exam</a:t>
            </a:r>
          </a:p>
          <a:p>
            <a:r>
              <a:rPr lang="en-GB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Pain from pulling of peritoneal nerves on ovaries</a:t>
            </a:r>
          </a:p>
          <a:p>
            <a:endParaRPr lang="en-GB" dirty="0" smtClean="0">
              <a:solidFill>
                <a:schemeClr val="bg1"/>
              </a:solidFill>
            </a:endParaRPr>
          </a:p>
          <a:p>
            <a:endParaRPr lang="en-GB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802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1"/>
            <a:ext cx="8243888" cy="112553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sz="3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MANAGEMENT </a:t>
            </a:r>
            <a:r>
              <a:rPr lang="en-GB" sz="36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OF</a:t>
            </a:r>
            <a:br>
              <a:rPr lang="en-GB" sz="36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GB" sz="36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UTERINE INVERSION</a:t>
            </a:r>
            <a:r>
              <a:rPr lang="en-GB" sz="6000" b="1" dirty="0" smtClean="0">
                <a:solidFill>
                  <a:schemeClr val="tx1"/>
                </a:solidFill>
              </a:rPr>
              <a:t/>
            </a:r>
            <a:br>
              <a:rPr lang="en-GB" sz="6000" b="1" dirty="0" smtClean="0">
                <a:solidFill>
                  <a:schemeClr val="tx1"/>
                </a:solidFill>
              </a:rPr>
            </a:br>
            <a:endParaRPr lang="en-GB" sz="2800" dirty="0"/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067800" cy="57912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Call for help</a:t>
            </a:r>
          </a:p>
          <a:p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immediate action is to replace the uterus to original position. The part that came out last goes back first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solidFill>
                <a:schemeClr val="bg1"/>
              </a:solidFill>
            </a:endParaRPr>
          </a:p>
          <a:p>
            <a:r>
              <a:rPr lang="en-US" sz="2800" dirty="0" smtClean="0">
                <a:solidFill>
                  <a:schemeClr val="bg1"/>
                </a:solidFill>
              </a:rPr>
              <a:t>Replace the uterus as quickly as p</a:t>
            </a:r>
            <a:r>
              <a:rPr lang="en-GB" sz="2800" dirty="0" err="1" smtClean="0">
                <a:solidFill>
                  <a:schemeClr val="bg1"/>
                </a:solidFill>
              </a:rPr>
              <a:t>ossible</a:t>
            </a:r>
            <a:r>
              <a:rPr lang="en-GB" sz="2800" dirty="0" smtClean="0">
                <a:solidFill>
                  <a:schemeClr val="bg1"/>
                </a:solidFill>
              </a:rPr>
              <a:t>. Push the fundus with the palm of the hand, along the direction of the vagina towards the posterior fornix. Then lift the uterus towards the </a:t>
            </a:r>
            <a:r>
              <a:rPr lang="en-GB" sz="2800" dirty="0" err="1" smtClean="0">
                <a:solidFill>
                  <a:schemeClr val="bg1"/>
                </a:solidFill>
              </a:rPr>
              <a:t>the</a:t>
            </a:r>
            <a:r>
              <a:rPr lang="en-GB" sz="2800" dirty="0" smtClean="0">
                <a:solidFill>
                  <a:schemeClr val="bg1"/>
                </a:solidFill>
              </a:rPr>
              <a:t> umbilicus and return to position using steady pressure.(Johnson’s manoeuvre) Keep the hand in situ </a:t>
            </a:r>
            <a:r>
              <a:rPr lang="en-GB" sz="2800" dirty="0" err="1" smtClean="0">
                <a:solidFill>
                  <a:schemeClr val="bg1"/>
                </a:solidFill>
              </a:rPr>
              <a:t>untill</a:t>
            </a:r>
            <a:r>
              <a:rPr lang="en-GB" sz="2800" dirty="0" smtClean="0">
                <a:solidFill>
                  <a:schemeClr val="bg1"/>
                </a:solidFill>
              </a:rPr>
              <a:t> a firm contraction is palpated. Give Oxytocic to maintain the contraction. </a:t>
            </a:r>
          </a:p>
          <a:p>
            <a:pPr>
              <a:buFontTx/>
              <a:buNone/>
            </a:pPr>
            <a:endParaRPr lang="en-GB" sz="2800" dirty="0" smtClean="0"/>
          </a:p>
          <a:p>
            <a:pPr>
              <a:buFontTx/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37749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09378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3200" b="1" dirty="0" smtClean="0">
                <a:solidFill>
                  <a:schemeClr val="tx1"/>
                </a:solidFill>
              </a:rPr>
              <a:t>MANAGEMENT OF</a:t>
            </a:r>
            <a:br>
              <a:rPr lang="en-GB" sz="3200" b="1" dirty="0" smtClean="0">
                <a:solidFill>
                  <a:schemeClr val="tx1"/>
                </a:solidFill>
              </a:rPr>
            </a:br>
            <a:r>
              <a:rPr lang="en-GB" sz="3200" b="1" dirty="0" smtClean="0">
                <a:solidFill>
                  <a:schemeClr val="tx1"/>
                </a:solidFill>
              </a:rPr>
              <a:t>UTERINE INVERSION</a:t>
            </a:r>
            <a:endParaRPr lang="en-GB" sz="3200" dirty="0"/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410200"/>
          </a:xfrm>
        </p:spPr>
        <p:txBody>
          <a:bodyPr/>
          <a:lstStyle/>
          <a:p>
            <a:r>
              <a:rPr lang="en-GB" dirty="0" smtClean="0"/>
              <a:t> </a:t>
            </a:r>
            <a:r>
              <a:rPr lang="en-GB" dirty="0" smtClean="0">
                <a:solidFill>
                  <a:schemeClr val="bg1"/>
                </a:solidFill>
              </a:rPr>
              <a:t>Take blood for cross matching then start I.V fluids (normal saline).</a:t>
            </a:r>
          </a:p>
          <a:p>
            <a:pPr marL="137160" indent="0">
              <a:buNone/>
            </a:pPr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If the placenta is still attached, leave it in situ as attempts to remove it will cause more haemorrhage.</a:t>
            </a:r>
          </a:p>
          <a:p>
            <a:pPr marL="137160" indent="0">
              <a:buNone/>
            </a:pPr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If manual replacement fails, medical or surgical intervention is required</a:t>
            </a:r>
            <a:r>
              <a:rPr lang="en-GB" dirty="0" smtClean="0"/>
              <a:t>.</a:t>
            </a:r>
          </a:p>
          <a:p>
            <a:pPr>
              <a:buFontTx/>
              <a:buNone/>
            </a:pPr>
            <a:endParaRPr lang="en-GB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38984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GB" sz="3600" b="1" dirty="0" smtClean="0">
                <a:solidFill>
                  <a:schemeClr val="tx1"/>
                </a:solidFill>
              </a:rPr>
              <a:t>MANAGEMENT OF</a:t>
            </a:r>
            <a:br>
              <a:rPr lang="en-GB" sz="3600" b="1" dirty="0" smtClean="0">
                <a:solidFill>
                  <a:schemeClr val="tx1"/>
                </a:solidFill>
              </a:rPr>
            </a:br>
            <a:r>
              <a:rPr lang="en-GB" sz="3600" b="1" dirty="0" smtClean="0">
                <a:solidFill>
                  <a:schemeClr val="tx1"/>
                </a:solidFill>
              </a:rPr>
              <a:t>UTERINE INVERSION cont.</a:t>
            </a:r>
            <a:endParaRPr lang="en-GB" sz="3600" dirty="0"/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9144000" cy="5105400"/>
          </a:xfrm>
        </p:spPr>
        <p:txBody>
          <a:bodyPr/>
          <a:lstStyle/>
          <a:p>
            <a:pPr>
              <a:buFontTx/>
              <a:buNone/>
            </a:pPr>
            <a:r>
              <a:rPr lang="en-GB" dirty="0" smtClean="0"/>
              <a:t>-</a:t>
            </a:r>
            <a:r>
              <a:rPr lang="en-GB" dirty="0" smtClean="0">
                <a:solidFill>
                  <a:schemeClr val="bg1"/>
                </a:solidFill>
              </a:rPr>
              <a:t>hydrostatic method: instillation of normal saline infused through a giving set into the vagina. The pressure of the fluid builds up and restores the uterus into its normal position. The operator should seal the </a:t>
            </a:r>
            <a:r>
              <a:rPr lang="en-GB" dirty="0" err="1" smtClean="0">
                <a:solidFill>
                  <a:schemeClr val="bg1"/>
                </a:solidFill>
              </a:rPr>
              <a:t>introitus</a:t>
            </a:r>
            <a:r>
              <a:rPr lang="en-GB" dirty="0" smtClean="0">
                <a:solidFill>
                  <a:schemeClr val="bg1"/>
                </a:solidFill>
              </a:rPr>
              <a:t> by one hand.</a:t>
            </a:r>
          </a:p>
          <a:p>
            <a:pPr>
              <a:buFontTx/>
              <a:buNone/>
            </a:pPr>
            <a:endParaRPr lang="en-GB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GB" dirty="0"/>
              <a:t>N/B. Keep the mother informed and monitor the vital signs throughout the procedure.</a:t>
            </a:r>
            <a:endParaRPr lang="en-GB" sz="3000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en-GB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22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/>
              <a:t>Types of cord prolapse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 lnSpcReduction="10000"/>
          </a:bodyPr>
          <a:lstStyle/>
          <a:p>
            <a:r>
              <a:rPr lang="en-GB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Overt prolapse: there is protrusion of the umbilical cord beyond the </a:t>
            </a:r>
            <a:r>
              <a:rPr lang="en-GB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fetal</a:t>
            </a:r>
            <a:r>
              <a:rPr lang="en-GB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presenting part. The membranes are ruptured &amp; the cord is either visible or palpable on VE.</a:t>
            </a:r>
          </a:p>
          <a:p>
            <a:endParaRPr lang="en-GB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Occult </a:t>
            </a:r>
            <a:r>
              <a:rPr lang="en-GB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cord prolapse: The cord lies along side, but not </a:t>
            </a:r>
            <a:r>
              <a:rPr lang="en-GB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infront</a:t>
            </a:r>
            <a:r>
              <a:rPr lang="en-GB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of the presenting </a:t>
            </a:r>
            <a:r>
              <a:rPr lang="en-GB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part in the presence of a ruptured or intact membrane.</a:t>
            </a:r>
          </a:p>
          <a:p>
            <a:pPr marL="137160" indent="0">
              <a:buNone/>
            </a:pPr>
            <a:endParaRPr lang="en-GB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 is a life threatening </a:t>
            </a:r>
            <a:r>
              <a:rPr lang="en-GB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obs</a:t>
            </a:r>
            <a:r>
              <a:rPr lang="en-GB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emergency because blood flow through the umbilical vessels is compromised by the compression of the cord against the </a:t>
            </a:r>
            <a:r>
              <a:rPr lang="en-GB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fetal</a:t>
            </a:r>
            <a:r>
              <a:rPr lang="en-GB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presenting part, cervix, uterus &amp; the female bony pelvis which can lead to </a:t>
            </a:r>
            <a:r>
              <a:rPr lang="en-GB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intrapartum</a:t>
            </a:r>
            <a:r>
              <a:rPr lang="en-GB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hypoxia, long term morbidity &amp; mortality </a:t>
            </a:r>
            <a:endParaRPr lang="en-GB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1823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5" name="Picture 2" descr="C:\Documents and Settings\felarmine.muiruri\My Documents\My Pictures\prolapsed_umbilical_cord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2497137"/>
            <a:ext cx="3810000" cy="2914650"/>
          </a:xfrm>
          <a:noFill/>
        </p:spPr>
      </p:pic>
    </p:spTree>
    <p:extLst>
      <p:ext uri="{BB962C8B-B14F-4D97-AF65-F5344CB8AC3E}">
        <p14:creationId xmlns:p14="http://schemas.microsoft.com/office/powerpoint/2010/main" val="399918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8915400" cy="5562600"/>
          </a:xfrm>
        </p:spPr>
        <p:txBody>
          <a:bodyPr/>
          <a:lstStyle/>
          <a:p>
            <a:r>
              <a:rPr lang="en-US" dirty="0" smtClean="0"/>
              <a:t>VE by palpating cord under the intact membrane( cord presentation)</a:t>
            </a:r>
          </a:p>
          <a:p>
            <a:pPr marL="137160" indent="0">
              <a:buNone/>
            </a:pPr>
            <a:endParaRPr lang="en-US" dirty="0" smtClean="0"/>
          </a:p>
          <a:p>
            <a:r>
              <a:rPr lang="en-US" dirty="0" smtClean="0"/>
              <a:t>VE after rupture of the membranes to reveals loop of the cord in the birth canal (cord prolapse)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619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Differential 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Foetal</a:t>
            </a:r>
            <a:r>
              <a:rPr lang="en-US" dirty="0" smtClean="0"/>
              <a:t> membranes</a:t>
            </a:r>
          </a:p>
          <a:p>
            <a:r>
              <a:rPr lang="en-US" dirty="0" smtClean="0"/>
              <a:t>Footling breech or compound </a:t>
            </a:r>
            <a:r>
              <a:rPr lang="en-US" dirty="0"/>
              <a:t>presentations</a:t>
            </a:r>
          </a:p>
        </p:txBody>
      </p:sp>
    </p:spTree>
    <p:extLst>
      <p:ext uri="{BB962C8B-B14F-4D97-AF65-F5344CB8AC3E}">
        <p14:creationId xmlns:p14="http://schemas.microsoft.com/office/powerpoint/2010/main" val="2300216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804862"/>
          </a:xfrm>
        </p:spPr>
        <p:txBody>
          <a:bodyPr/>
          <a:lstStyle/>
          <a:p>
            <a:pPr>
              <a:defRPr/>
            </a:pPr>
            <a:r>
              <a:rPr lang="en-GB" sz="3200" dirty="0" smtClean="0"/>
              <a:t>CORD PRESENTATION/PROLAPSE</a:t>
            </a:r>
            <a:endParaRPr lang="en-GB" sz="3200" dirty="0"/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152400" y="908050"/>
            <a:ext cx="8839200" cy="5721350"/>
          </a:xfrm>
        </p:spPr>
        <p:txBody>
          <a:bodyPr>
            <a:normAutofit fontScale="77500" lnSpcReduction="20000"/>
          </a:bodyPr>
          <a:lstStyle/>
          <a:p>
            <a:pPr algn="just">
              <a:buFontTx/>
              <a:buNone/>
            </a:pPr>
            <a:r>
              <a:rPr lang="en-GB" dirty="0" smtClean="0">
                <a:solidFill>
                  <a:schemeClr val="bg1"/>
                </a:solidFill>
              </a:rPr>
              <a:t>Should be anticipated where membranes rupture in any situation &amp; the presenting part is either not fully engaged or well applied to the cervix/lower uterine segment</a:t>
            </a:r>
          </a:p>
          <a:p>
            <a:pPr algn="just">
              <a:buFontTx/>
              <a:buNone/>
            </a:pPr>
            <a:r>
              <a:rPr lang="en-GB" dirty="0" smtClean="0">
                <a:solidFill>
                  <a:schemeClr val="bg1"/>
                </a:solidFill>
              </a:rPr>
              <a:t>Predisposing factors</a:t>
            </a:r>
          </a:p>
          <a:p>
            <a:pPr algn="just">
              <a:buFontTx/>
              <a:buNone/>
            </a:pPr>
            <a:endParaRPr lang="en-GB" dirty="0">
              <a:solidFill>
                <a:schemeClr val="bg1"/>
              </a:solidFill>
            </a:endParaRPr>
          </a:p>
          <a:p>
            <a:pPr algn="just">
              <a:buFontTx/>
              <a:buNone/>
            </a:pPr>
            <a:r>
              <a:rPr lang="en-GB" b="1" dirty="0" smtClean="0">
                <a:solidFill>
                  <a:schemeClr val="bg1"/>
                </a:solidFill>
              </a:rPr>
              <a:t>Related to engagement of presenting part</a:t>
            </a:r>
          </a:p>
          <a:p>
            <a:pPr algn="just">
              <a:buFontTx/>
              <a:buNone/>
            </a:pPr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Unengaged or poorly applied presenting part</a:t>
            </a:r>
          </a:p>
          <a:p>
            <a:r>
              <a:rPr lang="en-US" dirty="0" err="1">
                <a:solidFill>
                  <a:schemeClr val="bg1"/>
                </a:solidFill>
              </a:rPr>
              <a:t>Multiparity</a:t>
            </a:r>
            <a:r>
              <a:rPr lang="en-US" dirty="0">
                <a:solidFill>
                  <a:schemeClr val="bg1"/>
                </a:solidFill>
              </a:rPr>
              <a:t> – the presenting part may not  be engaged </a:t>
            </a:r>
          </a:p>
          <a:p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Malpresentation</a:t>
            </a:r>
            <a:r>
              <a:rPr lang="en-US" dirty="0">
                <a:solidFill>
                  <a:schemeClr val="bg1"/>
                </a:solidFill>
              </a:rPr>
              <a:t> - </a:t>
            </a:r>
            <a:r>
              <a:rPr lang="en-US" dirty="0" err="1">
                <a:solidFill>
                  <a:schemeClr val="bg1"/>
                </a:solidFill>
              </a:rPr>
              <a:t>eg</a:t>
            </a:r>
            <a:r>
              <a:rPr lang="en-US" dirty="0">
                <a:solidFill>
                  <a:schemeClr val="bg1"/>
                </a:solidFill>
              </a:rPr>
              <a:t> shoulder/compound  presentation</a:t>
            </a:r>
          </a:p>
          <a:p>
            <a:r>
              <a:rPr lang="en-US" dirty="0">
                <a:solidFill>
                  <a:schemeClr val="bg1"/>
                </a:solidFill>
              </a:rPr>
              <a:t> High parity/unstable lie – where weakened  muscles allow unrestricted movement and the </a:t>
            </a:r>
          </a:p>
          <a:p>
            <a:r>
              <a:rPr lang="en-US" dirty="0">
                <a:solidFill>
                  <a:schemeClr val="bg1"/>
                </a:solidFill>
              </a:rPr>
              <a:t>long axis of the fetus is constantly changing  </a:t>
            </a:r>
            <a:r>
              <a:rPr lang="en-US" dirty="0" err="1">
                <a:solidFill>
                  <a:schemeClr val="bg1"/>
                </a:solidFill>
              </a:rPr>
              <a:t>eg</a:t>
            </a:r>
            <a:r>
              <a:rPr lang="en-US" dirty="0">
                <a:solidFill>
                  <a:schemeClr val="bg1"/>
                </a:solidFill>
              </a:rPr>
              <a:t> oblique/transverse lie</a:t>
            </a:r>
          </a:p>
          <a:p>
            <a:r>
              <a:rPr lang="en-US" dirty="0">
                <a:solidFill>
                  <a:schemeClr val="bg1"/>
                </a:solidFill>
              </a:rPr>
              <a:t>Breech presentation – particularly with a footling or complete breech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Multiple pregnancy</a:t>
            </a:r>
          </a:p>
          <a:p>
            <a:pPr marL="13716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86473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8991600" cy="6858000"/>
          </a:xfrm>
        </p:spPr>
        <p:txBody>
          <a:bodyPr/>
          <a:lstStyle/>
          <a:p>
            <a:pPr marL="137160" indent="0">
              <a:buNone/>
            </a:pPr>
            <a:r>
              <a:rPr lang="en-US" b="1" dirty="0">
                <a:solidFill>
                  <a:schemeClr val="bg1"/>
                </a:solidFill>
              </a:rPr>
              <a:t>Related to pelvic/uterine </a:t>
            </a:r>
            <a:r>
              <a:rPr lang="en-US" b="1" dirty="0" smtClean="0">
                <a:solidFill>
                  <a:schemeClr val="bg1"/>
                </a:solidFill>
              </a:rPr>
              <a:t>factors</a:t>
            </a:r>
          </a:p>
          <a:p>
            <a:pPr marL="13716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r>
              <a:rPr lang="en-US" dirty="0" err="1">
                <a:solidFill>
                  <a:schemeClr val="bg1"/>
                </a:solidFill>
              </a:rPr>
              <a:t>Polyhydramnios</a:t>
            </a:r>
            <a:r>
              <a:rPr lang="en-US" dirty="0">
                <a:solidFill>
                  <a:schemeClr val="bg1"/>
                </a:solidFill>
              </a:rPr>
              <a:t> (also referred to as </a:t>
            </a:r>
            <a:r>
              <a:rPr lang="en-US" dirty="0" err="1">
                <a:solidFill>
                  <a:schemeClr val="bg1"/>
                </a:solidFill>
              </a:rPr>
              <a:t>hydramnios</a:t>
            </a:r>
            <a:r>
              <a:rPr lang="en-US" dirty="0">
                <a:solidFill>
                  <a:schemeClr val="bg1"/>
                </a:solidFill>
              </a:rPr>
              <a:t>) an excessive amount of amniotic fluid in  pregnancy, means the cord can easily slip down  in the ‘gush’ following spontaneous rupture of  the membranes (SRM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</a:p>
          <a:p>
            <a:pPr marL="13716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 Unusually long umbilical </a:t>
            </a:r>
            <a:r>
              <a:rPr lang="en-US" dirty="0" smtClean="0">
                <a:solidFill>
                  <a:schemeClr val="bg1"/>
                </a:solidFill>
              </a:rPr>
              <a:t>cord</a:t>
            </a:r>
          </a:p>
          <a:p>
            <a:pPr marL="13716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Low lying placenta (placenta </a:t>
            </a:r>
            <a:r>
              <a:rPr lang="en-US" dirty="0" err="1">
                <a:solidFill>
                  <a:schemeClr val="bg1"/>
                </a:solidFill>
              </a:rPr>
              <a:t>praevia</a:t>
            </a:r>
            <a:r>
              <a:rPr lang="en-US" dirty="0">
                <a:solidFill>
                  <a:schemeClr val="bg1"/>
                </a:solidFill>
              </a:rPr>
              <a:t>) or other abnormal implantation of the </a:t>
            </a:r>
            <a:r>
              <a:rPr lang="en-US" dirty="0" smtClean="0">
                <a:solidFill>
                  <a:schemeClr val="bg1"/>
                </a:solidFill>
              </a:rPr>
              <a:t>placenta</a:t>
            </a:r>
          </a:p>
          <a:p>
            <a:pPr marL="13716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 Malformation/contracture of the pelvis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6406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854" y="152400"/>
            <a:ext cx="9130145" cy="9848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Related to fetal 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factors</a:t>
            </a:r>
          </a:p>
          <a:p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Prematurity - where the gestation is &lt; 37  completed weeks of pregnancy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ie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the smaller  size of the fetus is significant in relation to the  size of the maternal pelvis and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malpresentation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is more 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common</a:t>
            </a:r>
          </a:p>
          <a:p>
            <a:pPr marL="285750" indent="-285750">
              <a:buFont typeface="Wingdings" pitchFamily="2" charset="2"/>
              <a:buChar char="§"/>
            </a:pP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Low birth weight/small for gestational age  where the birth weight is &lt;2.5 kg (as before)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Second twin – where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malpresentation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is  more 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commonplace</a:t>
            </a:r>
          </a:p>
          <a:p>
            <a:pPr marL="285750" indent="-285750">
              <a:buFont typeface="Wingdings" pitchFamily="2" charset="2"/>
              <a:buChar char="§"/>
            </a:pP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Fetal congenital 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malformation</a:t>
            </a:r>
          </a:p>
          <a:p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9402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170</TotalTime>
  <Words>1504</Words>
  <Application>Microsoft Office PowerPoint</Application>
  <PresentationFormat>On-screen Show (4:3)</PresentationFormat>
  <Paragraphs>211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Book Antiqua</vt:lpstr>
      <vt:lpstr>Lucida Sans</vt:lpstr>
      <vt:lpstr>Times New Roman</vt:lpstr>
      <vt:lpstr>Wingdings</vt:lpstr>
      <vt:lpstr>Wingdings 2</vt:lpstr>
      <vt:lpstr>Wingdings 3</vt:lpstr>
      <vt:lpstr>Apex</vt:lpstr>
      <vt:lpstr>OBSTETRICS EMERGENCIES</vt:lpstr>
      <vt:lpstr>CORD PRESENTATION/PROLAPSE</vt:lpstr>
      <vt:lpstr>Types of cord prolapse</vt:lpstr>
      <vt:lpstr>PowerPoint Presentation</vt:lpstr>
      <vt:lpstr>Diagnosis </vt:lpstr>
      <vt:lpstr>Differential diagnosis</vt:lpstr>
      <vt:lpstr>CORD PRESENTATION/PROLAPSE</vt:lpstr>
      <vt:lpstr>PowerPoint Presentation</vt:lpstr>
      <vt:lpstr>PowerPoint Presentation</vt:lpstr>
      <vt:lpstr>PowerPoint Presentation</vt:lpstr>
      <vt:lpstr>MNX</vt:lpstr>
      <vt:lpstr>PowerPoint Presentation</vt:lpstr>
      <vt:lpstr>PowerPoint Presentation</vt:lpstr>
      <vt:lpstr>MANAGEMENT</vt:lpstr>
      <vt:lpstr>Management cont..</vt:lpstr>
      <vt:lpstr>CORD PROLAPSE</vt:lpstr>
      <vt:lpstr>Vasapraevia</vt:lpstr>
      <vt:lpstr>PowerPoint Presentation</vt:lpstr>
      <vt:lpstr>PowerPoint Presentation</vt:lpstr>
      <vt:lpstr>PowerPoint Presentation</vt:lpstr>
      <vt:lpstr>ACUTE INVERSION OF THE UTERUS.</vt:lpstr>
      <vt:lpstr>CLASSIFICATION </vt:lpstr>
      <vt:lpstr>PowerPoint Presentation</vt:lpstr>
      <vt:lpstr>PowerPoint Presentation</vt:lpstr>
      <vt:lpstr>ACUTE INVERSION OF THE UTERUS.</vt:lpstr>
      <vt:lpstr>ACUTE INVERSION OF THE UTERUS.</vt:lpstr>
      <vt:lpstr>MANAGEMENT OF UTERINE INVERSION </vt:lpstr>
      <vt:lpstr>MANAGEMENT OF UTERINE INVERSION</vt:lpstr>
      <vt:lpstr>MANAGEMENT OF UTERINE INVERSION cont.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OBSTETRICS EMERGENCIES</dc:title>
  <dc:creator>Nancy</dc:creator>
  <cp:lastModifiedBy>MASTER</cp:lastModifiedBy>
  <cp:revision>21</cp:revision>
  <dcterms:created xsi:type="dcterms:W3CDTF">2013-07-17T09:52:26Z</dcterms:created>
  <dcterms:modified xsi:type="dcterms:W3CDTF">2020-08-01T06:33:25Z</dcterms:modified>
</cp:coreProperties>
</file>