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Slides/notesSlide1.xml" ContentType="application/vnd.openxmlformats-officedocument.presentationml.notes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87" r:id="rId1"/>
  </p:sldMasterIdLst>
  <p:notesMasterIdLst>
    <p:notesMasterId r:id="rId2"/>
  </p:notesMasterIdLst>
  <p:sldIdLst>
    <p:sldId id="418" r:id="rId3"/>
    <p:sldId id="419" r:id="rId4"/>
    <p:sldId id="420" r:id="rId5"/>
    <p:sldId id="421" r:id="rId6"/>
    <p:sldId id="422" r:id="rId7"/>
    <p:sldId id="423" r:id="rId8"/>
    <p:sldId id="424" r:id="rId9"/>
    <p:sldId id="425" r:id="rId10"/>
    <p:sldId id="426" r:id="rId11"/>
    <p:sldId id="427" r:id="rId12"/>
    <p:sldId id="428" r:id="rId13"/>
    <p:sldId id="429" r:id="rId14"/>
    <p:sldId id="430" r:id="rId15"/>
    <p:sldId id="431" r:id="rId16"/>
    <p:sldId id="432" r:id="rId17"/>
    <p:sldId id="433" r:id="rId18"/>
    <p:sldId id="434" r:id="rId19"/>
    <p:sldId id="435" r:id="rId20"/>
    <p:sldId id="436" r:id="rId21"/>
    <p:sldId id="437" r:id="rId22"/>
    <p:sldId id="438" r:id="rId23"/>
    <p:sldId id="439" r:id="rId24"/>
    <p:sldId id="440" r:id="rId25"/>
    <p:sldId id="441" r:id="rId26"/>
    <p:sldId id="442" r:id="rId27"/>
    <p:sldId id="443" r:id="rId28"/>
    <p:sldId id="444" r:id="rId29"/>
    <p:sldId id="445" r:id="rId30"/>
    <p:sldId id="446" r:id="rId31"/>
    <p:sldId id="447" r:id="rId32"/>
    <p:sldId id="448" r:id="rId33"/>
    <p:sldId id="449" r:id="rId34"/>
    <p:sldId id="450" r:id="rId35"/>
    <p:sldId id="451" r:id="rId36"/>
    <p:sldId id="452" r:id="rId37"/>
    <p:sldId id="453" r:id="rId38"/>
    <p:sldId id="454" r:id="rId39"/>
    <p:sldId id="455" r:id="rId40"/>
    <p:sldId id="456" r:id="rId41"/>
    <p:sldId id="457" r:id="rId42"/>
    <p:sldId id="458" r:id="rId43"/>
    <p:sldId id="459" r:id="rId44"/>
    <p:sldId id="460" r:id="rId45"/>
    <p:sldId id="461" r:id="rId46"/>
    <p:sldId id="462" r:id="rId47"/>
    <p:sldId id="463" r:id="rId48"/>
    <p:sldId id="464" r:id="rId49"/>
    <p:sldId id="465" r:id="rId50"/>
    <p:sldId id="466" r:id="rId51"/>
    <p:sldId id="467" r:id="rId52"/>
    <p:sldId id="468" r:id="rId53"/>
    <p:sldId id="469" r:id="rId54"/>
    <p:sldId id="470" r:id="rId55"/>
    <p:sldId id="471" r:id="rId56"/>
  </p:sldIdLst>
  <p:sldSz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4961" autoAdjust="0"/>
    <p:restoredTop sz="94660"/>
  </p:normalViewPr>
  <p:slideViewPr>
    <p:cSldViewPr snapToGrid="0">
      <p:cViewPr varScale="1">
        <p:scale>
          <a:sx n="50" d="100"/>
          <a:sy n="50" d="100"/>
        </p:scale>
        <p:origin x="-630"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tableStyles" Target="tableStyles.xml"/><Relationship Id="rId58" Type="http://schemas.openxmlformats.org/officeDocument/2006/relationships/presProps" Target="presProps.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37" name=""/>
        <p:cNvGrpSpPr/>
        <p:nvPr/>
      </p:nvGrpSpPr>
      <p:grpSpPr>
        <a:xfrm>
          <a:off x="0" y="0"/>
          <a:ext cx="0" cy="0"/>
          <a:chOff x="0" y="0"/>
          <a:chExt cx="0" cy="0"/>
        </a:xfrm>
      </p:grpSpPr>
      <p:sp>
        <p:nvSpPr>
          <p:cNvPr id="1048747" name="Header Placeholder 1"/>
          <p:cNvSpPr>
            <a:spLocks noGrp="1"/>
          </p:cNvSpPr>
          <p:nvPr>
            <p:ph type="hdr" sz="quarter"/>
          </p:nvPr>
        </p:nvSpPr>
        <p:spPr>
          <a:xfrm>
            <a:off x="0" y="0"/>
            <a:ext cx="2971800" cy="458788"/>
          </a:xfrm>
          <a:prstGeom prst="rect"/>
        </p:spPr>
        <p:txBody>
          <a:bodyPr bIns="45720" lIns="91440" rIns="91440" rtlCol="0" tIns="45720" vert="horz"/>
          <a:lstStyle>
            <a:lvl1pPr algn="l">
              <a:defRPr sz="1200"/>
            </a:lvl1pPr>
          </a:lstStyle>
          <a:p>
            <a:endParaRPr lang="en-US"/>
          </a:p>
        </p:txBody>
      </p:sp>
      <p:sp>
        <p:nvSpPr>
          <p:cNvPr id="1048748" name="Date Placeholder 2"/>
          <p:cNvSpPr>
            <a:spLocks noGrp="1"/>
          </p:cNvSpPr>
          <p:nvPr>
            <p:ph type="dt" idx="1"/>
          </p:nvPr>
        </p:nvSpPr>
        <p:spPr>
          <a:xfrm>
            <a:off x="3884613" y="0"/>
            <a:ext cx="2971800" cy="458788"/>
          </a:xfrm>
          <a:prstGeom prst="rect"/>
        </p:spPr>
        <p:txBody>
          <a:bodyPr bIns="45720" lIns="91440" rIns="91440" rtlCol="0" tIns="45720" vert="horz"/>
          <a:lstStyle>
            <a:lvl1pPr algn="r">
              <a:defRPr sz="1200"/>
            </a:lvl1pPr>
          </a:lstStyle>
          <a:p>
            <a:fld id="{F52BE648-850D-4951-86C5-8533F7B33CFB}" type="datetimeFigureOut">
              <a:rPr lang="en-US" smtClean="0"/>
            </a:fld>
            <a:endParaRPr lang="en-US"/>
          </a:p>
        </p:txBody>
      </p:sp>
      <p:sp>
        <p:nvSpPr>
          <p:cNvPr id="1048749" name="Slide Image Placeholder 3"/>
          <p:cNvSpPr>
            <a:spLocks noChangeAspect="1" noRot="1" noGrp="1"/>
          </p:cNvSpPr>
          <p:nvPr>
            <p:ph type="sldImg" idx="2"/>
          </p:nvPr>
        </p:nvSpPr>
        <p:spPr>
          <a:xfrm>
            <a:off x="685800" y="1143000"/>
            <a:ext cx="5486400" cy="3086100"/>
          </a:xfrm>
          <a:prstGeom prst="rect"/>
          <a:noFill/>
          <a:ln w="12700">
            <a:solidFill>
              <a:prstClr val="black"/>
            </a:solidFill>
          </a:ln>
        </p:spPr>
        <p:txBody>
          <a:bodyPr anchor="ctr" bIns="45720" lIns="91440" rIns="91440" rtlCol="0" tIns="45720" vert="horz"/>
          <a:p>
            <a:endParaRPr lang="en-US"/>
          </a:p>
        </p:txBody>
      </p:sp>
      <p:sp>
        <p:nvSpPr>
          <p:cNvPr id="1048750" name="Notes Placeholder 4"/>
          <p:cNvSpPr>
            <a:spLocks noGrp="1"/>
          </p:cNvSpPr>
          <p:nvPr>
            <p:ph type="body" sz="quarter" idx="3"/>
          </p:nvPr>
        </p:nvSpPr>
        <p:spPr>
          <a:xfrm>
            <a:off x="685800" y="4400550"/>
            <a:ext cx="5486400" cy="3600450"/>
          </a:xfrm>
          <a:prstGeom prst="rect"/>
        </p:spPr>
        <p:txBody>
          <a:bodyPr bIns="45720" lIns="91440" rIns="91440" rtlCol="0" tIns="45720" vert="horz"/>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51" name="Footer Placeholder 5"/>
          <p:cNvSpPr>
            <a:spLocks noGrp="1"/>
          </p:cNvSpPr>
          <p:nvPr>
            <p:ph type="ftr" sz="quarter" idx="4"/>
          </p:nvPr>
        </p:nvSpPr>
        <p:spPr>
          <a:xfrm>
            <a:off x="0" y="8685213"/>
            <a:ext cx="2971800" cy="458787"/>
          </a:xfrm>
          <a:prstGeom prst="rect"/>
        </p:spPr>
        <p:txBody>
          <a:bodyPr anchor="b" bIns="45720" lIns="91440" rIns="91440" rtlCol="0" tIns="45720" vert="horz"/>
          <a:lstStyle>
            <a:lvl1pPr algn="l">
              <a:defRPr sz="1200"/>
            </a:lvl1pPr>
          </a:lstStyle>
          <a:p>
            <a:endParaRPr lang="en-US"/>
          </a:p>
        </p:txBody>
      </p:sp>
      <p:sp>
        <p:nvSpPr>
          <p:cNvPr id="1048752" name="Slide Number Placeholder 6"/>
          <p:cNvSpPr>
            <a:spLocks noGrp="1"/>
          </p:cNvSpPr>
          <p:nvPr>
            <p:ph type="sldNum" sz="quarter" idx="5"/>
          </p:nvPr>
        </p:nvSpPr>
        <p:spPr>
          <a:xfrm>
            <a:off x="3884613" y="8685213"/>
            <a:ext cx="2971800" cy="458787"/>
          </a:xfrm>
          <a:prstGeom prst="rect"/>
        </p:spPr>
        <p:txBody>
          <a:bodyPr anchor="b" bIns="45720" lIns="91440" rIns="91440" rtlCol="0" tIns="45720" vert="horz"/>
          <a:lstStyle>
            <a:lvl1pPr algn="r">
              <a:defRPr sz="1200"/>
            </a:lvl1pPr>
          </a:lstStyle>
          <a:p>
            <a:fld id="{186E6A84-D3C4-44B6-A88C-6F6452A45C26}" type="slidenum">
              <a:rPr lang="en-US" smtClean="0"/>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88" name=""/>
        <p:cNvGrpSpPr/>
        <p:nvPr/>
      </p:nvGrpSpPr>
      <p:grpSpPr>
        <a:xfrm>
          <a:off x="0" y="0"/>
          <a:ext cx="0" cy="0"/>
          <a:chOff x="0" y="0"/>
          <a:chExt cx="0" cy="0"/>
        </a:xfrm>
      </p:grpSpPr>
      <p:sp>
        <p:nvSpPr>
          <p:cNvPr id="1048623" name="Slide Image Placeholder 1"/>
          <p:cNvSpPr>
            <a:spLocks noChangeAspect="1" noRot="1" noGrp="1" noTextEdit="1"/>
          </p:cNvSpPr>
          <p:nvPr>
            <p:ph type="sldImg"/>
          </p:nvPr>
        </p:nvSpPr>
        <p:spPr bwMode="auto">
          <a:noFill/>
          <a:ln>
            <a:solidFill>
              <a:srgbClr val="000000"/>
            </a:solidFill>
            <a:miter lim="800000"/>
            <a:headEnd/>
            <a:tailEnd/>
          </a:ln>
        </p:spPr>
      </p:sp>
      <p:sp>
        <p:nvSpPr>
          <p:cNvPr id="1048624" name="Notes Placeholder 2"/>
          <p:cNvSpPr>
            <a:spLocks noGrp="1"/>
          </p:cNvSpPr>
          <p:nvPr>
            <p:ph type="body" idx="1"/>
          </p:nvPr>
        </p:nvSpPr>
        <p:spPr bwMode="auto">
          <a:noFill/>
        </p:spPr>
        <p:txBody>
          <a:bodyPr anchor="t" anchorCtr="0" compatLnSpc="1" numCol="1" wrap="square">
            <a:prstTxWarp prst="textNoShape"/>
          </a:bodyPr>
          <a:p>
            <a:r>
              <a:rPr altLang="en-US" lang="en-US" smtClean="0"/>
              <a:t>Cells lose their normal growth-controlling mechanism, and the growth of the cells is now uncontrolled</a:t>
            </a:r>
          </a:p>
        </p:txBody>
      </p:sp>
      <p:sp>
        <p:nvSpPr>
          <p:cNvPr id="1048625" name="Slide Number Placeholder 3"/>
          <p:cNvSpPr>
            <a:spLocks noGrp="1"/>
          </p:cNvSpPr>
          <p:nvPr>
            <p:ph type="sldNum" sz="quarter" idx="5"/>
          </p:nvPr>
        </p:nvSpPr>
        <p:spPr bwMode="auto">
          <a:noFill/>
        </p:spPr>
        <p:txBody>
          <a:bodyPr/>
          <a:lstStyle>
            <a:lvl1pPr eaLnBrk="0" hangingPunct="0">
              <a:defRPr sz="2400">
                <a:solidFill>
                  <a:schemeClr val="tx1"/>
                </a:solidFill>
                <a:latin typeface="Times New Roman" panose="02020603050405020304" pitchFamily="18" charset="0"/>
              </a:defRPr>
            </a:lvl1pPr>
            <a:lvl2pPr eaLnBrk="0" hangingPunct="0" indent="-285750" marL="742950">
              <a:defRPr sz="2400">
                <a:solidFill>
                  <a:schemeClr val="tx1"/>
                </a:solidFill>
                <a:latin typeface="Times New Roman" panose="02020603050405020304" pitchFamily="18" charset="0"/>
              </a:defRPr>
            </a:lvl2pPr>
            <a:lvl3pPr eaLnBrk="0" hangingPunct="0" indent="-228600" marL="1143000">
              <a:defRPr sz="2400">
                <a:solidFill>
                  <a:schemeClr val="tx1"/>
                </a:solidFill>
                <a:latin typeface="Times New Roman" panose="02020603050405020304" pitchFamily="18" charset="0"/>
              </a:defRPr>
            </a:lvl3pPr>
            <a:lvl4pPr eaLnBrk="0" hangingPunct="0" indent="-228600" marL="1600200">
              <a:defRPr sz="2400">
                <a:solidFill>
                  <a:schemeClr val="tx1"/>
                </a:solidFill>
                <a:latin typeface="Times New Roman" panose="02020603050405020304" pitchFamily="18" charset="0"/>
              </a:defRPr>
            </a:lvl4pPr>
            <a:lvl5pPr eaLnBrk="0" hangingPunct="0" indent="-228600" marL="2057400">
              <a:defRPr sz="2400">
                <a:solidFill>
                  <a:schemeClr val="tx1"/>
                </a:solidFill>
                <a:latin typeface="Times New Roman" panose="02020603050405020304" pitchFamily="18" charset="0"/>
              </a:defRPr>
            </a:lvl5pPr>
            <a:lvl6pPr eaLnBrk="0" fontAlgn="base" hangingPunct="0" indent="-228600" marL="2514600">
              <a:spcBef>
                <a:spcPct val="0"/>
              </a:spcBef>
              <a:spcAft>
                <a:spcPct val="0"/>
              </a:spcAft>
              <a:defRPr sz="2400">
                <a:solidFill>
                  <a:schemeClr val="tx1"/>
                </a:solidFill>
                <a:latin typeface="Times New Roman" panose="02020603050405020304" pitchFamily="18" charset="0"/>
              </a:defRPr>
            </a:lvl6pPr>
            <a:lvl7pPr eaLnBrk="0" fontAlgn="base" hangingPunct="0" indent="-228600" marL="2971800">
              <a:spcBef>
                <a:spcPct val="0"/>
              </a:spcBef>
              <a:spcAft>
                <a:spcPct val="0"/>
              </a:spcAft>
              <a:defRPr sz="2400">
                <a:solidFill>
                  <a:schemeClr val="tx1"/>
                </a:solidFill>
                <a:latin typeface="Times New Roman" panose="02020603050405020304" pitchFamily="18" charset="0"/>
              </a:defRPr>
            </a:lvl7pPr>
            <a:lvl8pPr eaLnBrk="0" fontAlgn="base" hangingPunct="0" indent="-228600" marL="3429000">
              <a:spcBef>
                <a:spcPct val="0"/>
              </a:spcBef>
              <a:spcAft>
                <a:spcPct val="0"/>
              </a:spcAft>
              <a:defRPr sz="2400">
                <a:solidFill>
                  <a:schemeClr val="tx1"/>
                </a:solidFill>
                <a:latin typeface="Times New Roman" panose="02020603050405020304" pitchFamily="18" charset="0"/>
              </a:defRPr>
            </a:lvl8pPr>
            <a:lvl9pPr eaLnBrk="0" fontAlgn="base" hangingPunct="0" indent="-228600" marL="3886200">
              <a:spcBef>
                <a:spcPct val="0"/>
              </a:spcBef>
              <a:spcAft>
                <a:spcPct val="0"/>
              </a:spcAft>
              <a:defRPr sz="2400">
                <a:solidFill>
                  <a:schemeClr val="tx1"/>
                </a:solidFill>
                <a:latin typeface="Times New Roman" panose="02020603050405020304" pitchFamily="18" charset="0"/>
              </a:defRPr>
            </a:lvl9pPr>
          </a:lstStyle>
          <a:p>
            <a:pPr eaLnBrk="1" hangingPunct="1"/>
            <a:fld id="{3B191280-9E55-407B-B89A-1021BFCC5739}" type="slidenum">
              <a:rPr altLang="en-US" sz="1200" lang="en-US"/>
              <a:pPr eaLnBrk="1" hangingPunct="1"/>
            </a:fld>
            <a:endParaRPr altLang="en-US" sz="1200"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78" name=""/>
        <p:cNvGrpSpPr/>
        <p:nvPr/>
      </p:nvGrpSpPr>
      <p:grpSpPr>
        <a:xfrm>
          <a:off x="0" y="0"/>
          <a:ext cx="0" cy="0"/>
          <a:chOff x="0" y="0"/>
          <a:chExt cx="0" cy="0"/>
        </a:xfrm>
      </p:grpSpPr>
      <p:sp>
        <p:nvSpPr>
          <p:cNvPr id="1048600"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1048601"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smtClean="0"/>
              <a:t>Click to edit Master subtitle style</a:t>
            </a:r>
            <a:endParaRPr lang="en-US"/>
          </a:p>
        </p:txBody>
      </p:sp>
      <p:sp>
        <p:nvSpPr>
          <p:cNvPr id="1048602" name="Date Placeholder 3"/>
          <p:cNvSpPr>
            <a:spLocks noGrp="1"/>
          </p:cNvSpPr>
          <p:nvPr>
            <p:ph type="dt" sz="half" idx="10"/>
          </p:nvPr>
        </p:nvSpPr>
        <p:spPr/>
        <p:txBody>
          <a:bodyPr/>
          <a:p>
            <a:fld id="{7B76EE97-FD39-4FD9-A5A3-94B903B9E470}" type="datetimeFigureOut">
              <a:rPr lang="en-US" smtClean="0"/>
            </a:fld>
            <a:endParaRPr lang="en-US"/>
          </a:p>
        </p:txBody>
      </p:sp>
      <p:sp>
        <p:nvSpPr>
          <p:cNvPr id="1048603" name="Footer Placeholder 4"/>
          <p:cNvSpPr>
            <a:spLocks noGrp="1"/>
          </p:cNvSpPr>
          <p:nvPr>
            <p:ph type="ftr" sz="quarter" idx="11"/>
          </p:nvPr>
        </p:nvSpPr>
        <p:spPr/>
        <p:txBody>
          <a:bodyPr/>
          <a:p>
            <a:endParaRPr lang="en-US"/>
          </a:p>
        </p:txBody>
      </p:sp>
      <p:sp>
        <p:nvSpPr>
          <p:cNvPr id="1048604" name="Slide Number Placeholder 5"/>
          <p:cNvSpPr>
            <a:spLocks noGrp="1"/>
          </p:cNvSpPr>
          <p:nvPr>
            <p:ph type="sldNum" sz="quarter" idx="12"/>
          </p:nvPr>
        </p:nvSpPr>
        <p:spPr/>
        <p:txBody>
          <a:bodyPr/>
          <a:p>
            <a:fld id="{DE698925-C28B-427A-87CA-EE47EE8DDC55}"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35" name=""/>
        <p:cNvGrpSpPr/>
        <p:nvPr/>
      </p:nvGrpSpPr>
      <p:grpSpPr>
        <a:xfrm>
          <a:off x="0" y="0"/>
          <a:ext cx="0" cy="0"/>
          <a:chOff x="0" y="0"/>
          <a:chExt cx="0" cy="0"/>
        </a:xfrm>
      </p:grpSpPr>
      <p:sp>
        <p:nvSpPr>
          <p:cNvPr id="1048736" name="Title 1"/>
          <p:cNvSpPr>
            <a:spLocks noGrp="1"/>
          </p:cNvSpPr>
          <p:nvPr>
            <p:ph type="title"/>
          </p:nvPr>
        </p:nvSpPr>
        <p:spPr/>
        <p:txBody>
          <a:bodyPr/>
          <a:p>
            <a:r>
              <a:rPr lang="en-US" smtClean="0"/>
              <a:t>Click to edit Master title style</a:t>
            </a:r>
            <a:endParaRPr lang="en-US"/>
          </a:p>
        </p:txBody>
      </p:sp>
      <p:sp>
        <p:nvSpPr>
          <p:cNvPr id="1048737"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38" name="Date Placeholder 3"/>
          <p:cNvSpPr>
            <a:spLocks noGrp="1"/>
          </p:cNvSpPr>
          <p:nvPr>
            <p:ph type="dt" sz="half" idx="10"/>
          </p:nvPr>
        </p:nvSpPr>
        <p:spPr/>
        <p:txBody>
          <a:bodyPr/>
          <a:p>
            <a:fld id="{7B76EE97-FD39-4FD9-A5A3-94B903B9E470}" type="datetimeFigureOut">
              <a:rPr lang="en-US" smtClean="0"/>
            </a:fld>
            <a:endParaRPr lang="en-US"/>
          </a:p>
        </p:txBody>
      </p:sp>
      <p:sp>
        <p:nvSpPr>
          <p:cNvPr id="1048739" name="Footer Placeholder 4"/>
          <p:cNvSpPr>
            <a:spLocks noGrp="1"/>
          </p:cNvSpPr>
          <p:nvPr>
            <p:ph type="ftr" sz="quarter" idx="11"/>
          </p:nvPr>
        </p:nvSpPr>
        <p:spPr/>
        <p:txBody>
          <a:bodyPr/>
          <a:p>
            <a:endParaRPr lang="en-US"/>
          </a:p>
        </p:txBody>
      </p:sp>
      <p:sp>
        <p:nvSpPr>
          <p:cNvPr id="1048740" name="Slide Number Placeholder 5"/>
          <p:cNvSpPr>
            <a:spLocks noGrp="1"/>
          </p:cNvSpPr>
          <p:nvPr>
            <p:ph type="sldNum" sz="quarter" idx="12"/>
          </p:nvPr>
        </p:nvSpPr>
        <p:spPr/>
        <p:txBody>
          <a:bodyPr/>
          <a:p>
            <a:fld id="{DE698925-C28B-427A-87CA-EE47EE8DDC55}"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33" name=""/>
        <p:cNvGrpSpPr/>
        <p:nvPr/>
      </p:nvGrpSpPr>
      <p:grpSpPr>
        <a:xfrm>
          <a:off x="0" y="0"/>
          <a:ext cx="0" cy="0"/>
          <a:chOff x="0" y="0"/>
          <a:chExt cx="0" cy="0"/>
        </a:xfrm>
      </p:grpSpPr>
      <p:sp>
        <p:nvSpPr>
          <p:cNvPr id="1048725" name="Vertical Title 1"/>
          <p:cNvSpPr>
            <a:spLocks noGrp="1"/>
          </p:cNvSpPr>
          <p:nvPr>
            <p:ph type="title" orient="vert"/>
          </p:nvPr>
        </p:nvSpPr>
        <p:spPr>
          <a:xfrm>
            <a:off x="8724900" y="365125"/>
            <a:ext cx="2628900" cy="5811838"/>
          </a:xfrm>
        </p:spPr>
        <p:txBody>
          <a:bodyPr vert="eaVert"/>
          <a:p>
            <a:r>
              <a:rPr lang="en-US" smtClean="0"/>
              <a:t>Click to edit Master title style</a:t>
            </a:r>
            <a:endParaRPr lang="en-US"/>
          </a:p>
        </p:txBody>
      </p:sp>
      <p:sp>
        <p:nvSpPr>
          <p:cNvPr id="1048726" name="Vertical Text Placeholder 2"/>
          <p:cNvSpPr>
            <a:spLocks noGrp="1"/>
          </p:cNvSpPr>
          <p:nvPr>
            <p:ph type="body" orient="vert" idx="1"/>
          </p:nvPr>
        </p:nvSpPr>
        <p:spPr>
          <a:xfrm>
            <a:off x="838200" y="365125"/>
            <a:ext cx="7734300" cy="5811838"/>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27" name="Date Placeholder 3"/>
          <p:cNvSpPr>
            <a:spLocks noGrp="1"/>
          </p:cNvSpPr>
          <p:nvPr>
            <p:ph type="dt" sz="half" idx="10"/>
          </p:nvPr>
        </p:nvSpPr>
        <p:spPr/>
        <p:txBody>
          <a:bodyPr/>
          <a:p>
            <a:fld id="{7B76EE97-FD39-4FD9-A5A3-94B903B9E470}" type="datetimeFigureOut">
              <a:rPr lang="en-US" smtClean="0"/>
            </a:fld>
            <a:endParaRPr lang="en-US"/>
          </a:p>
        </p:txBody>
      </p:sp>
      <p:sp>
        <p:nvSpPr>
          <p:cNvPr id="1048728" name="Footer Placeholder 4"/>
          <p:cNvSpPr>
            <a:spLocks noGrp="1"/>
          </p:cNvSpPr>
          <p:nvPr>
            <p:ph type="ftr" sz="quarter" idx="11"/>
          </p:nvPr>
        </p:nvSpPr>
        <p:spPr/>
        <p:txBody>
          <a:bodyPr/>
          <a:p>
            <a:endParaRPr lang="en-US"/>
          </a:p>
        </p:txBody>
      </p:sp>
      <p:sp>
        <p:nvSpPr>
          <p:cNvPr id="1048729" name="Slide Number Placeholder 5"/>
          <p:cNvSpPr>
            <a:spLocks noGrp="1"/>
          </p:cNvSpPr>
          <p:nvPr>
            <p:ph type="sldNum" sz="quarter" idx="12"/>
          </p:nvPr>
        </p:nvSpPr>
        <p:spPr/>
        <p:txBody>
          <a:bodyPr/>
          <a:p>
            <a:fld id="{DE698925-C28B-427A-87CA-EE47EE8DDC55}"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83" name=""/>
        <p:cNvGrpSpPr/>
        <p:nvPr/>
      </p:nvGrpSpPr>
      <p:grpSpPr>
        <a:xfrm>
          <a:off x="0" y="0"/>
          <a:ext cx="0" cy="0"/>
          <a:chOff x="0" y="0"/>
          <a:chExt cx="0" cy="0"/>
        </a:xfrm>
      </p:grpSpPr>
      <p:sp>
        <p:nvSpPr>
          <p:cNvPr id="1048613" name="Title 1"/>
          <p:cNvSpPr>
            <a:spLocks noGrp="1"/>
          </p:cNvSpPr>
          <p:nvPr>
            <p:ph type="title"/>
          </p:nvPr>
        </p:nvSpPr>
        <p:spPr>
          <a:xfrm>
            <a:off x="1625600" y="228600"/>
            <a:ext cx="10363200" cy="1143000"/>
          </a:xfrm>
        </p:spPr>
        <p:txBody>
          <a:bodyPr/>
          <a:p>
            <a:r>
              <a:rPr lang="en-US" smtClean="0"/>
              <a:t>Click to edit Master title style</a:t>
            </a:r>
            <a:endParaRPr lang="en-US"/>
          </a:p>
        </p:txBody>
      </p:sp>
      <p:sp>
        <p:nvSpPr>
          <p:cNvPr id="1048614" name="Table Placeholder 2"/>
          <p:cNvSpPr>
            <a:spLocks noGrp="1"/>
          </p:cNvSpPr>
          <p:nvPr>
            <p:ph type="tbl" idx="1"/>
          </p:nvPr>
        </p:nvSpPr>
        <p:spPr>
          <a:xfrm>
            <a:off x="1625600" y="1524001"/>
            <a:ext cx="10363200" cy="4714875"/>
          </a:xfrm>
        </p:spPr>
        <p:txBody>
          <a:bodyPr/>
          <a:p>
            <a:endParaRPr lang="en-US"/>
          </a:p>
        </p:txBody>
      </p:sp>
      <p:sp>
        <p:nvSpPr>
          <p:cNvPr id="1048615" name="Date Placeholder 3"/>
          <p:cNvSpPr>
            <a:spLocks noGrp="1"/>
          </p:cNvSpPr>
          <p:nvPr>
            <p:ph type="dt" sz="half" idx="10"/>
          </p:nvPr>
        </p:nvSpPr>
        <p:spPr>
          <a:xfrm>
            <a:off x="1930400" y="6324600"/>
            <a:ext cx="1879600" cy="490538"/>
          </a:xfrm>
        </p:spPr>
        <p:txBody>
          <a:bodyPr/>
          <a:p>
            <a:endParaRPr altLang="en-US" lang="en-US"/>
          </a:p>
        </p:txBody>
      </p:sp>
      <p:sp>
        <p:nvSpPr>
          <p:cNvPr id="1048616" name="Footer Placeholder 4"/>
          <p:cNvSpPr>
            <a:spLocks noGrp="1"/>
          </p:cNvSpPr>
          <p:nvPr>
            <p:ph type="ftr" sz="quarter" idx="11"/>
          </p:nvPr>
        </p:nvSpPr>
        <p:spPr>
          <a:xfrm>
            <a:off x="4978400" y="6324600"/>
            <a:ext cx="3860800" cy="457200"/>
          </a:xfrm>
        </p:spPr>
        <p:txBody>
          <a:bodyPr/>
          <a:p>
            <a:endParaRPr altLang="en-US" lang="en-US"/>
          </a:p>
        </p:txBody>
      </p:sp>
      <p:sp>
        <p:nvSpPr>
          <p:cNvPr id="1048617" name="Slide Number Placeholder 5"/>
          <p:cNvSpPr>
            <a:spLocks noGrp="1"/>
          </p:cNvSpPr>
          <p:nvPr>
            <p:ph type="sldNum" sz="quarter" idx="12"/>
          </p:nvPr>
        </p:nvSpPr>
        <p:spPr>
          <a:xfrm>
            <a:off x="9652000" y="6324600"/>
            <a:ext cx="2540000" cy="457200"/>
          </a:xfrm>
        </p:spPr>
        <p:txBody>
          <a:bodyPr/>
          <a:p>
            <a:fld id="{8C702B1A-3A9C-4DB6-B994-E7E4CBCD4EEA}" type="slidenum">
              <a:rPr altLang="en-US" lang="en-US"/>
            </a:fld>
            <a:endParaRPr altLang="en-US"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69"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lang="en-US"/>
          </a:p>
        </p:txBody>
      </p:sp>
      <p:sp>
        <p:nvSpPr>
          <p:cNvPr id="104858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p>
            <a:fld id="{7B76EE97-FD39-4FD9-A5A3-94B903B9E470}" type="datetimeFigureOut">
              <a:rPr lang="en-US" smtClean="0"/>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DE698925-C28B-427A-87CA-EE47EE8DDC55}"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08" name=""/>
        <p:cNvGrpSpPr/>
        <p:nvPr/>
      </p:nvGrpSpPr>
      <p:grpSpPr>
        <a:xfrm>
          <a:off x="0" y="0"/>
          <a:ext cx="0" cy="0"/>
          <a:chOff x="0" y="0"/>
          <a:chExt cx="0" cy="0"/>
        </a:xfrm>
      </p:grpSpPr>
      <p:sp>
        <p:nvSpPr>
          <p:cNvPr id="1048661"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1048662"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smtClean="0"/>
              <a:t>Click to edit Master text styles</a:t>
            </a:r>
          </a:p>
        </p:txBody>
      </p:sp>
      <p:sp>
        <p:nvSpPr>
          <p:cNvPr id="1048663" name="Date Placeholder 3"/>
          <p:cNvSpPr>
            <a:spLocks noGrp="1"/>
          </p:cNvSpPr>
          <p:nvPr>
            <p:ph type="dt" sz="half" idx="10"/>
          </p:nvPr>
        </p:nvSpPr>
        <p:spPr/>
        <p:txBody>
          <a:bodyPr/>
          <a:p>
            <a:fld id="{7B76EE97-FD39-4FD9-A5A3-94B903B9E470}" type="datetimeFigureOut">
              <a:rPr lang="en-US" smtClean="0"/>
            </a:fld>
            <a:endParaRPr lang="en-US"/>
          </a:p>
        </p:txBody>
      </p:sp>
      <p:sp>
        <p:nvSpPr>
          <p:cNvPr id="1048664" name="Footer Placeholder 4"/>
          <p:cNvSpPr>
            <a:spLocks noGrp="1"/>
          </p:cNvSpPr>
          <p:nvPr>
            <p:ph type="ftr" sz="quarter" idx="11"/>
          </p:nvPr>
        </p:nvSpPr>
        <p:spPr/>
        <p:txBody>
          <a:bodyPr/>
          <a:p>
            <a:endParaRPr lang="en-US"/>
          </a:p>
        </p:txBody>
      </p:sp>
      <p:sp>
        <p:nvSpPr>
          <p:cNvPr id="1048665" name="Slide Number Placeholder 5"/>
          <p:cNvSpPr>
            <a:spLocks noGrp="1"/>
          </p:cNvSpPr>
          <p:nvPr>
            <p:ph type="sldNum" sz="quarter" idx="12"/>
          </p:nvPr>
        </p:nvSpPr>
        <p:spPr/>
        <p:txBody>
          <a:bodyPr/>
          <a:p>
            <a:fld id="{DE698925-C28B-427A-87CA-EE47EE8DDC55}"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30" name=""/>
        <p:cNvGrpSpPr/>
        <p:nvPr/>
      </p:nvGrpSpPr>
      <p:grpSpPr>
        <a:xfrm>
          <a:off x="0" y="0"/>
          <a:ext cx="0" cy="0"/>
          <a:chOff x="0" y="0"/>
          <a:chExt cx="0" cy="0"/>
        </a:xfrm>
      </p:grpSpPr>
      <p:sp>
        <p:nvSpPr>
          <p:cNvPr id="1048707" name="Title 1"/>
          <p:cNvSpPr>
            <a:spLocks noGrp="1"/>
          </p:cNvSpPr>
          <p:nvPr>
            <p:ph type="title"/>
          </p:nvPr>
        </p:nvSpPr>
        <p:spPr/>
        <p:txBody>
          <a:bodyPr/>
          <a:p>
            <a:r>
              <a:rPr lang="en-US" smtClean="0"/>
              <a:t>Click to edit Master title style</a:t>
            </a:r>
            <a:endParaRPr lang="en-US"/>
          </a:p>
        </p:txBody>
      </p:sp>
      <p:sp>
        <p:nvSpPr>
          <p:cNvPr id="1048708" name="Content Placeholder 2"/>
          <p:cNvSpPr>
            <a:spLocks noGrp="1"/>
          </p:cNvSpPr>
          <p:nvPr>
            <p:ph sz="half" idx="1"/>
          </p:nvPr>
        </p:nvSpPr>
        <p:spPr>
          <a:xfrm>
            <a:off x="838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09" name="Content Placeholder 3"/>
          <p:cNvSpPr>
            <a:spLocks noGrp="1"/>
          </p:cNvSpPr>
          <p:nvPr>
            <p:ph sz="half" idx="2"/>
          </p:nvPr>
        </p:nvSpPr>
        <p:spPr>
          <a:xfrm>
            <a:off x="6172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10" name="Date Placeholder 4"/>
          <p:cNvSpPr>
            <a:spLocks noGrp="1"/>
          </p:cNvSpPr>
          <p:nvPr>
            <p:ph type="dt" sz="half" idx="10"/>
          </p:nvPr>
        </p:nvSpPr>
        <p:spPr/>
        <p:txBody>
          <a:bodyPr/>
          <a:p>
            <a:fld id="{7B76EE97-FD39-4FD9-A5A3-94B903B9E470}" type="datetimeFigureOut">
              <a:rPr lang="en-US" smtClean="0"/>
            </a:fld>
            <a:endParaRPr lang="en-US"/>
          </a:p>
        </p:txBody>
      </p:sp>
      <p:sp>
        <p:nvSpPr>
          <p:cNvPr id="1048711" name="Footer Placeholder 5"/>
          <p:cNvSpPr>
            <a:spLocks noGrp="1"/>
          </p:cNvSpPr>
          <p:nvPr>
            <p:ph type="ftr" sz="quarter" idx="11"/>
          </p:nvPr>
        </p:nvSpPr>
        <p:spPr/>
        <p:txBody>
          <a:bodyPr/>
          <a:p>
            <a:endParaRPr lang="en-US"/>
          </a:p>
        </p:txBody>
      </p:sp>
      <p:sp>
        <p:nvSpPr>
          <p:cNvPr id="1048712" name="Slide Number Placeholder 6"/>
          <p:cNvSpPr>
            <a:spLocks noGrp="1"/>
          </p:cNvSpPr>
          <p:nvPr>
            <p:ph type="sldNum" sz="quarter" idx="12"/>
          </p:nvPr>
        </p:nvSpPr>
        <p:spPr/>
        <p:txBody>
          <a:bodyPr/>
          <a:p>
            <a:fld id="{DE698925-C28B-427A-87CA-EE47EE8DDC55}"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31" name=""/>
        <p:cNvGrpSpPr/>
        <p:nvPr/>
      </p:nvGrpSpPr>
      <p:grpSpPr>
        <a:xfrm>
          <a:off x="0" y="0"/>
          <a:ext cx="0" cy="0"/>
          <a:chOff x="0" y="0"/>
          <a:chExt cx="0" cy="0"/>
        </a:xfrm>
      </p:grpSpPr>
      <p:sp>
        <p:nvSpPr>
          <p:cNvPr id="1048713" name="Title 1"/>
          <p:cNvSpPr>
            <a:spLocks noGrp="1"/>
          </p:cNvSpPr>
          <p:nvPr>
            <p:ph type="title"/>
          </p:nvPr>
        </p:nvSpPr>
        <p:spPr>
          <a:xfrm>
            <a:off x="839788" y="365125"/>
            <a:ext cx="10515600" cy="1325563"/>
          </a:xfrm>
        </p:spPr>
        <p:txBody>
          <a:bodyPr/>
          <a:p>
            <a:r>
              <a:rPr lang="en-US" smtClean="0"/>
              <a:t>Click to edit Master title style</a:t>
            </a:r>
            <a:endParaRPr lang="en-US"/>
          </a:p>
        </p:txBody>
      </p:sp>
      <p:sp>
        <p:nvSpPr>
          <p:cNvPr id="1048714"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15" name="Content Placeholder 3"/>
          <p:cNvSpPr>
            <a:spLocks noGrp="1"/>
          </p:cNvSpPr>
          <p:nvPr>
            <p:ph sz="half" idx="2"/>
          </p:nvPr>
        </p:nvSpPr>
        <p:spPr>
          <a:xfrm>
            <a:off x="839788" y="2505075"/>
            <a:ext cx="5157787"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16"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17" name="Content Placeholder 5"/>
          <p:cNvSpPr>
            <a:spLocks noGrp="1"/>
          </p:cNvSpPr>
          <p:nvPr>
            <p:ph sz="quarter" idx="4"/>
          </p:nvPr>
        </p:nvSpPr>
        <p:spPr>
          <a:xfrm>
            <a:off x="6172200" y="2505075"/>
            <a:ext cx="5183188"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18" name="Date Placeholder 6"/>
          <p:cNvSpPr>
            <a:spLocks noGrp="1"/>
          </p:cNvSpPr>
          <p:nvPr>
            <p:ph type="dt" sz="half" idx="10"/>
          </p:nvPr>
        </p:nvSpPr>
        <p:spPr/>
        <p:txBody>
          <a:bodyPr/>
          <a:p>
            <a:fld id="{7B76EE97-FD39-4FD9-A5A3-94B903B9E470}" type="datetimeFigureOut">
              <a:rPr lang="en-US" smtClean="0"/>
            </a:fld>
            <a:endParaRPr lang="en-US"/>
          </a:p>
        </p:txBody>
      </p:sp>
      <p:sp>
        <p:nvSpPr>
          <p:cNvPr id="1048719" name="Footer Placeholder 7"/>
          <p:cNvSpPr>
            <a:spLocks noGrp="1"/>
          </p:cNvSpPr>
          <p:nvPr>
            <p:ph type="ftr" sz="quarter" idx="11"/>
          </p:nvPr>
        </p:nvSpPr>
        <p:spPr/>
        <p:txBody>
          <a:bodyPr/>
          <a:p>
            <a:endParaRPr lang="en-US"/>
          </a:p>
        </p:txBody>
      </p:sp>
      <p:sp>
        <p:nvSpPr>
          <p:cNvPr id="1048720" name="Slide Number Placeholder 8"/>
          <p:cNvSpPr>
            <a:spLocks noGrp="1"/>
          </p:cNvSpPr>
          <p:nvPr>
            <p:ph type="sldNum" sz="quarter" idx="12"/>
          </p:nvPr>
        </p:nvSpPr>
        <p:spPr/>
        <p:txBody>
          <a:bodyPr/>
          <a:p>
            <a:fld id="{DE698925-C28B-427A-87CA-EE47EE8DDC55}"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32" name=""/>
        <p:cNvGrpSpPr/>
        <p:nvPr/>
      </p:nvGrpSpPr>
      <p:grpSpPr>
        <a:xfrm>
          <a:off x="0" y="0"/>
          <a:ext cx="0" cy="0"/>
          <a:chOff x="0" y="0"/>
          <a:chExt cx="0" cy="0"/>
        </a:xfrm>
      </p:grpSpPr>
      <p:sp>
        <p:nvSpPr>
          <p:cNvPr id="1048721" name="Title 1"/>
          <p:cNvSpPr>
            <a:spLocks noGrp="1"/>
          </p:cNvSpPr>
          <p:nvPr>
            <p:ph type="title"/>
          </p:nvPr>
        </p:nvSpPr>
        <p:spPr/>
        <p:txBody>
          <a:bodyPr/>
          <a:p>
            <a:r>
              <a:rPr lang="en-US" smtClean="0"/>
              <a:t>Click to edit Master title style</a:t>
            </a:r>
            <a:endParaRPr lang="en-US"/>
          </a:p>
        </p:txBody>
      </p:sp>
      <p:sp>
        <p:nvSpPr>
          <p:cNvPr id="1048722" name="Date Placeholder 2"/>
          <p:cNvSpPr>
            <a:spLocks noGrp="1"/>
          </p:cNvSpPr>
          <p:nvPr>
            <p:ph type="dt" sz="half" idx="10"/>
          </p:nvPr>
        </p:nvSpPr>
        <p:spPr/>
        <p:txBody>
          <a:bodyPr/>
          <a:p>
            <a:fld id="{7B76EE97-FD39-4FD9-A5A3-94B903B9E470}" type="datetimeFigureOut">
              <a:rPr lang="en-US" smtClean="0"/>
            </a:fld>
            <a:endParaRPr lang="en-US"/>
          </a:p>
        </p:txBody>
      </p:sp>
      <p:sp>
        <p:nvSpPr>
          <p:cNvPr id="1048723" name="Footer Placeholder 3"/>
          <p:cNvSpPr>
            <a:spLocks noGrp="1"/>
          </p:cNvSpPr>
          <p:nvPr>
            <p:ph type="ftr" sz="quarter" idx="11"/>
          </p:nvPr>
        </p:nvSpPr>
        <p:spPr/>
        <p:txBody>
          <a:bodyPr/>
          <a:p>
            <a:endParaRPr lang="en-US"/>
          </a:p>
        </p:txBody>
      </p:sp>
      <p:sp>
        <p:nvSpPr>
          <p:cNvPr id="1048724" name="Slide Number Placeholder 4"/>
          <p:cNvSpPr>
            <a:spLocks noGrp="1"/>
          </p:cNvSpPr>
          <p:nvPr>
            <p:ph type="sldNum" sz="quarter" idx="12"/>
          </p:nvPr>
        </p:nvSpPr>
        <p:spPr/>
        <p:txBody>
          <a:bodyPr/>
          <a:p>
            <a:fld id="{DE698925-C28B-427A-87CA-EE47EE8DDC55}"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72" name=""/>
        <p:cNvGrpSpPr/>
        <p:nvPr/>
      </p:nvGrpSpPr>
      <p:grpSpPr>
        <a:xfrm>
          <a:off x="0" y="0"/>
          <a:ext cx="0" cy="0"/>
          <a:chOff x="0" y="0"/>
          <a:chExt cx="0" cy="0"/>
        </a:xfrm>
      </p:grpSpPr>
      <p:sp>
        <p:nvSpPr>
          <p:cNvPr id="1048590" name="Date Placeholder 1"/>
          <p:cNvSpPr>
            <a:spLocks noGrp="1"/>
          </p:cNvSpPr>
          <p:nvPr>
            <p:ph type="dt" sz="half" idx="10"/>
          </p:nvPr>
        </p:nvSpPr>
        <p:spPr/>
        <p:txBody>
          <a:bodyPr/>
          <a:p>
            <a:fld id="{7B76EE97-FD39-4FD9-A5A3-94B903B9E470}" type="datetimeFigureOut">
              <a:rPr lang="en-US" smtClean="0"/>
            </a:fld>
            <a:endParaRPr lang="en-US"/>
          </a:p>
        </p:txBody>
      </p:sp>
      <p:sp>
        <p:nvSpPr>
          <p:cNvPr id="1048591" name="Footer Placeholder 2"/>
          <p:cNvSpPr>
            <a:spLocks noGrp="1"/>
          </p:cNvSpPr>
          <p:nvPr>
            <p:ph type="ftr" sz="quarter" idx="11"/>
          </p:nvPr>
        </p:nvSpPr>
        <p:spPr/>
        <p:txBody>
          <a:bodyPr/>
          <a:p>
            <a:endParaRPr lang="en-US"/>
          </a:p>
        </p:txBody>
      </p:sp>
      <p:sp>
        <p:nvSpPr>
          <p:cNvPr id="1048592" name="Slide Number Placeholder 3"/>
          <p:cNvSpPr>
            <a:spLocks noGrp="1"/>
          </p:cNvSpPr>
          <p:nvPr>
            <p:ph type="sldNum" sz="quarter" idx="12"/>
          </p:nvPr>
        </p:nvSpPr>
        <p:spPr/>
        <p:txBody>
          <a:bodyPr/>
          <a:p>
            <a:fld id="{DE698925-C28B-427A-87CA-EE47EE8DDC55}"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36" name=""/>
        <p:cNvGrpSpPr/>
        <p:nvPr/>
      </p:nvGrpSpPr>
      <p:grpSpPr>
        <a:xfrm>
          <a:off x="0" y="0"/>
          <a:ext cx="0" cy="0"/>
          <a:chOff x="0" y="0"/>
          <a:chExt cx="0" cy="0"/>
        </a:xfrm>
      </p:grpSpPr>
      <p:sp>
        <p:nvSpPr>
          <p:cNvPr id="1048741"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742"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43"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744" name="Date Placeholder 4"/>
          <p:cNvSpPr>
            <a:spLocks noGrp="1"/>
          </p:cNvSpPr>
          <p:nvPr>
            <p:ph type="dt" sz="half" idx="10"/>
          </p:nvPr>
        </p:nvSpPr>
        <p:spPr/>
        <p:txBody>
          <a:bodyPr/>
          <a:p>
            <a:fld id="{7B76EE97-FD39-4FD9-A5A3-94B903B9E470}" type="datetimeFigureOut">
              <a:rPr lang="en-US" smtClean="0"/>
            </a:fld>
            <a:endParaRPr lang="en-US"/>
          </a:p>
        </p:txBody>
      </p:sp>
      <p:sp>
        <p:nvSpPr>
          <p:cNvPr id="1048745" name="Footer Placeholder 5"/>
          <p:cNvSpPr>
            <a:spLocks noGrp="1"/>
          </p:cNvSpPr>
          <p:nvPr>
            <p:ph type="ftr" sz="quarter" idx="11"/>
          </p:nvPr>
        </p:nvSpPr>
        <p:spPr/>
        <p:txBody>
          <a:bodyPr/>
          <a:p>
            <a:endParaRPr lang="en-US"/>
          </a:p>
        </p:txBody>
      </p:sp>
      <p:sp>
        <p:nvSpPr>
          <p:cNvPr id="1048746" name="Slide Number Placeholder 6"/>
          <p:cNvSpPr>
            <a:spLocks noGrp="1"/>
          </p:cNvSpPr>
          <p:nvPr>
            <p:ph type="sldNum" sz="quarter" idx="12"/>
          </p:nvPr>
        </p:nvSpPr>
        <p:spPr/>
        <p:txBody>
          <a:bodyPr/>
          <a:p>
            <a:fld id="{DE698925-C28B-427A-87CA-EE47EE8DDC55}"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34" name=""/>
        <p:cNvGrpSpPr/>
        <p:nvPr/>
      </p:nvGrpSpPr>
      <p:grpSpPr>
        <a:xfrm>
          <a:off x="0" y="0"/>
          <a:ext cx="0" cy="0"/>
          <a:chOff x="0" y="0"/>
          <a:chExt cx="0" cy="0"/>
        </a:xfrm>
      </p:grpSpPr>
      <p:sp>
        <p:nvSpPr>
          <p:cNvPr id="1048730"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731"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732"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733" name="Date Placeholder 4"/>
          <p:cNvSpPr>
            <a:spLocks noGrp="1"/>
          </p:cNvSpPr>
          <p:nvPr>
            <p:ph type="dt" sz="half" idx="10"/>
          </p:nvPr>
        </p:nvSpPr>
        <p:spPr/>
        <p:txBody>
          <a:bodyPr/>
          <a:p>
            <a:fld id="{7B76EE97-FD39-4FD9-A5A3-94B903B9E470}" type="datetimeFigureOut">
              <a:rPr lang="en-US" smtClean="0"/>
            </a:fld>
            <a:endParaRPr lang="en-US"/>
          </a:p>
        </p:txBody>
      </p:sp>
      <p:sp>
        <p:nvSpPr>
          <p:cNvPr id="1048734" name="Footer Placeholder 5"/>
          <p:cNvSpPr>
            <a:spLocks noGrp="1"/>
          </p:cNvSpPr>
          <p:nvPr>
            <p:ph type="ftr" sz="quarter" idx="11"/>
          </p:nvPr>
        </p:nvSpPr>
        <p:spPr/>
        <p:txBody>
          <a:bodyPr/>
          <a:p>
            <a:endParaRPr lang="en-US"/>
          </a:p>
        </p:txBody>
      </p:sp>
      <p:sp>
        <p:nvSpPr>
          <p:cNvPr id="1048735" name="Slide Number Placeholder 6"/>
          <p:cNvSpPr>
            <a:spLocks noGrp="1"/>
          </p:cNvSpPr>
          <p:nvPr>
            <p:ph type="sldNum" sz="quarter" idx="12"/>
          </p:nvPr>
        </p:nvSpPr>
        <p:spPr/>
        <p:txBody>
          <a:bodyPr/>
          <a:p>
            <a:fld id="{DE698925-C28B-427A-87CA-EE47EE8DDC55}"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56"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7B76EE97-FD39-4FD9-A5A3-94B903B9E470}" type="datetimeFigureOut">
              <a:rPr lang="en-US" smtClean="0"/>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DE698925-C28B-427A-87CA-EE47EE8DDC55}" type="slidenum">
              <a:rPr lang="en-US" smtClean="0"/>
            </a:fld>
            <a:endParaRPr lang="en-US"/>
          </a:p>
        </p:txBody>
      </p:sp>
    </p:spTree>
  </p:cSld>
  <p:clrMap accent1="accent1" accent2="accent2" accent3="accent3" accent4="accent4" accent5="accent5" accent6="accent6" bg1="lt1" bg2="lt2" tx1="dk1" tx2="dk2"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image" Target="../media/image5.png"/><Relationship Id="rId3"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 Id="rId3"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79" name=""/>
        <p:cNvGrpSpPr/>
        <p:nvPr/>
      </p:nvGrpSpPr>
      <p:grpSpPr>
        <a:xfrm>
          <a:off x="0" y="0"/>
          <a:ext cx="0" cy="0"/>
          <a:chOff x="0" y="0"/>
          <a:chExt cx="0" cy="0"/>
        </a:xfrm>
      </p:grpSpPr>
      <p:sp>
        <p:nvSpPr>
          <p:cNvPr id="1048605" name="Title 1"/>
          <p:cNvSpPr>
            <a:spLocks noGrp="1"/>
          </p:cNvSpPr>
          <p:nvPr>
            <p:ph type="ctrTitle"/>
          </p:nvPr>
        </p:nvSpPr>
        <p:spPr/>
        <p:txBody>
          <a:bodyPr/>
          <a:p>
            <a:r>
              <a:rPr dirty="0" lang="en-US" smtClean="0"/>
              <a:t>ONCOLOGY NURSING</a:t>
            </a:r>
            <a:endParaRPr dirty="0" lang="en-US"/>
          </a:p>
        </p:txBody>
      </p:sp>
      <p:sp>
        <p:nvSpPr>
          <p:cNvPr id="1048606" name="Subtitle 2"/>
          <p:cNvSpPr>
            <a:spLocks noGrp="1"/>
          </p:cNvSpPr>
          <p:nvPr>
            <p:ph type="subTitle" idx="1"/>
          </p:nvPr>
        </p:nvSpPr>
        <p:spPr/>
        <p:txBody>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91" name=""/>
        <p:cNvGrpSpPr/>
        <p:nvPr/>
      </p:nvGrpSpPr>
      <p:grpSpPr>
        <a:xfrm>
          <a:off x="0" y="0"/>
          <a:ext cx="0" cy="0"/>
          <a:chOff x="0" y="0"/>
          <a:chExt cx="0" cy="0"/>
        </a:xfrm>
      </p:grpSpPr>
      <p:sp>
        <p:nvSpPr>
          <p:cNvPr id="1048630" name="Title 1"/>
          <p:cNvSpPr>
            <a:spLocks noGrp="1"/>
          </p:cNvSpPr>
          <p:nvPr>
            <p:ph type="title"/>
          </p:nvPr>
        </p:nvSpPr>
        <p:spPr/>
        <p:txBody>
          <a:bodyPr/>
          <a:p>
            <a:r>
              <a:rPr dirty="0" lang="en-US" smtClean="0"/>
              <a:t>Grading and staging of cancer</a:t>
            </a:r>
            <a:br>
              <a:rPr dirty="0" lang="en-US" smtClean="0"/>
            </a:br>
            <a:endParaRPr dirty="0" lang="en-US"/>
          </a:p>
        </p:txBody>
      </p:sp>
      <p:sp>
        <p:nvSpPr>
          <p:cNvPr id="1048631" name="Content Placeholder 2"/>
          <p:cNvSpPr>
            <a:spLocks noGrp="1"/>
          </p:cNvSpPr>
          <p:nvPr>
            <p:ph idx="1"/>
          </p:nvPr>
        </p:nvSpPr>
        <p:spPr>
          <a:xfrm>
            <a:off x="332509" y="1039091"/>
            <a:ext cx="11021291" cy="5137872"/>
          </a:xfrm>
        </p:spPr>
        <p:txBody>
          <a:bodyPr>
            <a:normAutofit/>
          </a:bodyPr>
          <a:p>
            <a:pPr indent="0" marL="0">
              <a:buNone/>
            </a:pPr>
            <a:r>
              <a:rPr dirty="0" sz="3200" lang="en-US" smtClean="0"/>
              <a:t>Grading </a:t>
            </a:r>
            <a:r>
              <a:rPr dirty="0" sz="3200" lang="en-US"/>
              <a:t>and staging are methods used </a:t>
            </a:r>
            <a:r>
              <a:rPr dirty="0" sz="3200" lang="en-US" smtClean="0"/>
              <a:t>to describe </a:t>
            </a:r>
            <a:r>
              <a:rPr dirty="0" sz="3200" lang="en-US"/>
              <a:t>the tumor</a:t>
            </a:r>
            <a:r>
              <a:rPr dirty="0" sz="3200" lang="en-US" smtClean="0"/>
              <a:t>. These </a:t>
            </a:r>
            <a:r>
              <a:rPr dirty="0" sz="3200" lang="en-US"/>
              <a:t>methods describe the extent of the tumor</a:t>
            </a:r>
            <a:r>
              <a:rPr dirty="0" sz="3200" lang="en-US" smtClean="0"/>
              <a:t>, the </a:t>
            </a:r>
            <a:r>
              <a:rPr dirty="0" sz="3200" lang="en-US"/>
              <a:t>extent to which malignancy has increased </a:t>
            </a:r>
            <a:r>
              <a:rPr dirty="0" sz="3200" lang="en-US" smtClean="0"/>
              <a:t>in size</a:t>
            </a:r>
            <a:r>
              <a:rPr dirty="0" sz="3200" lang="en-US"/>
              <a:t>, the involvement of regional </a:t>
            </a:r>
            <a:r>
              <a:rPr dirty="0" sz="3200" lang="en-US" smtClean="0"/>
              <a:t>nodes and metastasis.</a:t>
            </a:r>
            <a:endParaRPr dirty="0" sz="3200" lang="en-US"/>
          </a:p>
          <a:p>
            <a:r>
              <a:rPr dirty="0" sz="3200" lang="en-US" smtClean="0"/>
              <a:t>Grading </a:t>
            </a:r>
            <a:r>
              <a:rPr dirty="0" sz="3200" lang="en-US"/>
              <a:t>a tumor classifies the </a:t>
            </a:r>
            <a:r>
              <a:rPr dirty="0" sz="3200" lang="en-US" smtClean="0"/>
              <a:t>changes taking place in the cancer cells and </a:t>
            </a:r>
            <a:r>
              <a:rPr dirty="0" sz="3200" lang="en-US"/>
              <a:t>is an indicator of tumor </a:t>
            </a:r>
            <a:r>
              <a:rPr dirty="0" sz="3200" lang="en-US" smtClean="0"/>
              <a:t>growth rate </a:t>
            </a:r>
            <a:r>
              <a:rPr dirty="0" sz="3200" lang="en-US"/>
              <a:t>and spread.</a:t>
            </a:r>
          </a:p>
          <a:p>
            <a:r>
              <a:rPr dirty="0" sz="3200" lang="en-US" smtClean="0"/>
              <a:t>Staging </a:t>
            </a:r>
            <a:r>
              <a:rPr dirty="0" sz="3200" lang="en-US"/>
              <a:t>classifies the severity and clinical </a:t>
            </a:r>
            <a:r>
              <a:rPr dirty="0" sz="3200" lang="en-US" smtClean="0"/>
              <a:t>features of </a:t>
            </a:r>
            <a:r>
              <a:rPr dirty="0" sz="3200" lang="en-US"/>
              <a:t>the cancer and degree of </a:t>
            </a:r>
            <a:r>
              <a:rPr dirty="0" sz="3200" lang="en-US" smtClean="0"/>
              <a:t>metastasis.</a:t>
            </a:r>
            <a:endParaRPr dirty="0" sz="320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92" name=""/>
        <p:cNvGrpSpPr/>
        <p:nvPr/>
      </p:nvGrpSpPr>
      <p:grpSpPr>
        <a:xfrm>
          <a:off x="0" y="0"/>
          <a:ext cx="0" cy="0"/>
          <a:chOff x="0" y="0"/>
          <a:chExt cx="0" cy="0"/>
        </a:xfrm>
      </p:grpSpPr>
      <p:sp>
        <p:nvSpPr>
          <p:cNvPr id="1048632" name="Title 1"/>
          <p:cNvSpPr>
            <a:spLocks noGrp="1"/>
          </p:cNvSpPr>
          <p:nvPr>
            <p:ph type="title"/>
          </p:nvPr>
        </p:nvSpPr>
        <p:spPr/>
        <p:txBody>
          <a:bodyPr/>
          <a:p>
            <a:r>
              <a:rPr b="1" dirty="0" lang="en-US" smtClean="0"/>
              <a:t>Cancer Grading</a:t>
            </a:r>
            <a:r>
              <a:rPr b="1" dirty="0" lang="en-US"/>
              <a:t/>
            </a:r>
            <a:br>
              <a:rPr b="1" dirty="0" lang="en-US"/>
            </a:br>
            <a:endParaRPr b="1" dirty="0" lang="en-US"/>
          </a:p>
        </p:txBody>
      </p:sp>
      <p:sp>
        <p:nvSpPr>
          <p:cNvPr id="1048633" name="Content Placeholder 2"/>
          <p:cNvSpPr>
            <a:spLocks noGrp="1"/>
          </p:cNvSpPr>
          <p:nvPr>
            <p:ph idx="1"/>
          </p:nvPr>
        </p:nvSpPr>
        <p:spPr>
          <a:xfrm>
            <a:off x="485192" y="1175658"/>
            <a:ext cx="11457992" cy="5542384"/>
          </a:xfrm>
        </p:spPr>
        <p:txBody>
          <a:bodyPr>
            <a:normAutofit/>
          </a:bodyPr>
          <a:p>
            <a:r>
              <a:rPr b="1" dirty="0" sz="3200" i="1" lang="en-US" smtClean="0"/>
              <a:t>Grade </a:t>
            </a:r>
            <a:r>
              <a:rPr b="1" dirty="0" sz="3200" i="1" lang="en-US"/>
              <a:t>I</a:t>
            </a:r>
            <a:r>
              <a:rPr dirty="0" sz="3200" lang="en-US"/>
              <a:t>: Cells differ slightly from normal cells and are well </a:t>
            </a:r>
            <a:r>
              <a:rPr dirty="0" sz="3200" lang="en-US" smtClean="0"/>
              <a:t>differentiated (</a:t>
            </a:r>
            <a:r>
              <a:rPr dirty="0" sz="3200" lang="en-US"/>
              <a:t>mild </a:t>
            </a:r>
            <a:r>
              <a:rPr dirty="0" sz="3200" lang="en-US" smtClean="0"/>
              <a:t>dysplasia </a:t>
            </a:r>
            <a:r>
              <a:rPr b="1" dirty="0" sz="3200" i="1" lang="en-US" smtClean="0"/>
              <a:t>(gradual loss of differentiation)).</a:t>
            </a:r>
            <a:endParaRPr b="1" dirty="0" sz="3200" i="1" lang="en-US"/>
          </a:p>
          <a:p>
            <a:r>
              <a:rPr b="1" dirty="0" sz="3200" i="1" lang="en-US"/>
              <a:t>Grade II</a:t>
            </a:r>
            <a:r>
              <a:rPr dirty="0" sz="3200" lang="en-US"/>
              <a:t>: Cells are more abnormal and are moderately </a:t>
            </a:r>
            <a:r>
              <a:rPr dirty="0" sz="3200" lang="en-US" smtClean="0"/>
              <a:t>differentiated (</a:t>
            </a:r>
            <a:r>
              <a:rPr dirty="0" sz="3200" lang="en-US"/>
              <a:t>moderate dysplasia).</a:t>
            </a:r>
          </a:p>
          <a:p>
            <a:r>
              <a:rPr b="1" dirty="0" sz="3200" i="1" lang="en-US"/>
              <a:t>Grade III</a:t>
            </a:r>
            <a:r>
              <a:rPr dirty="0" sz="3200" lang="en-US"/>
              <a:t>: Cells are </a:t>
            </a:r>
            <a:r>
              <a:rPr dirty="0" sz="3200" lang="en-US" smtClean="0"/>
              <a:t>very abnormal </a:t>
            </a:r>
            <a:r>
              <a:rPr dirty="0" sz="3200" lang="en-US"/>
              <a:t>and are </a:t>
            </a:r>
            <a:r>
              <a:rPr dirty="0" sz="3200" lang="en-US" smtClean="0"/>
              <a:t>poorly differentiated (</a:t>
            </a:r>
            <a:r>
              <a:rPr dirty="0" sz="3200" lang="en-US"/>
              <a:t>severe dysplasia).</a:t>
            </a:r>
          </a:p>
          <a:p>
            <a:r>
              <a:rPr b="1" dirty="0" sz="3200" i="1" lang="en-US"/>
              <a:t>Grade IV</a:t>
            </a:r>
            <a:r>
              <a:rPr dirty="0" sz="3200" lang="en-US"/>
              <a:t>: Cells are immature and undifferentiated (anaplasia) ; </a:t>
            </a:r>
            <a:r>
              <a:rPr dirty="0" sz="3200" lang="en-US" smtClean="0"/>
              <a:t>cell </a:t>
            </a:r>
            <a:r>
              <a:rPr dirty="0" sz="3200" lang="en-US"/>
              <a:t>of origin is difficult to </a:t>
            </a:r>
            <a:r>
              <a:rPr dirty="0" sz="3200" lang="en-US" smtClean="0"/>
              <a:t>determine</a:t>
            </a:r>
            <a:r>
              <a:rPr dirty="0" sz="3200" lang="en-US"/>
              <a:t> </a:t>
            </a:r>
            <a:r>
              <a:rPr dirty="0" sz="3200" lang="en-US" smtClean="0"/>
              <a:t>(Irreversible)</a:t>
            </a:r>
            <a:endParaRPr dirty="0" sz="320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93" name=""/>
        <p:cNvGrpSpPr/>
        <p:nvPr/>
      </p:nvGrpSpPr>
      <p:grpSpPr>
        <a:xfrm>
          <a:off x="0" y="0"/>
          <a:ext cx="0" cy="0"/>
          <a:chOff x="0" y="0"/>
          <a:chExt cx="0" cy="0"/>
        </a:xfrm>
      </p:grpSpPr>
      <p:sp>
        <p:nvSpPr>
          <p:cNvPr id="1048634" name="Title 1"/>
          <p:cNvSpPr>
            <a:spLocks noGrp="1"/>
          </p:cNvSpPr>
          <p:nvPr>
            <p:ph type="title"/>
          </p:nvPr>
        </p:nvSpPr>
        <p:spPr/>
        <p:txBody>
          <a:bodyPr/>
          <a:p>
            <a:r>
              <a:rPr b="1" dirty="0" lang="en-US" smtClean="0"/>
              <a:t>Differentiated cells </a:t>
            </a:r>
            <a:endParaRPr b="1" dirty="0" lang="en-US"/>
          </a:p>
        </p:txBody>
      </p:sp>
      <p:sp>
        <p:nvSpPr>
          <p:cNvPr id="1048635" name="Table Placeholder 3"/>
          <p:cNvSpPr>
            <a:spLocks noGrp="1"/>
          </p:cNvSpPr>
          <p:nvPr>
            <p:ph type="tbl" idx="1"/>
          </p:nvPr>
        </p:nvSpPr>
        <p:spPr/>
      </p:sp>
      <p:pic>
        <p:nvPicPr>
          <p:cNvPr id="2097155" name="Picture 4" descr="Related image"/>
          <p:cNvPicPr>
            <a:picLocks noChangeAspect="1" noChangeArrowheads="1"/>
          </p:cNvPicPr>
          <p:nvPr/>
        </p:nvPicPr>
        <p:blipFill>
          <a:blip xmlns:r="http://schemas.openxmlformats.org/officeDocument/2006/relationships" r:embed="rId1"/>
          <a:srcRect/>
          <a:stretch>
            <a:fillRect/>
          </a:stretch>
        </p:blipFill>
        <p:spPr bwMode="auto">
          <a:xfrm>
            <a:off x="3732246" y="970384"/>
            <a:ext cx="5262464" cy="5730893"/>
          </a:xfrm>
          <a:prstGeom prst="rect"/>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94" name=""/>
        <p:cNvGrpSpPr/>
        <p:nvPr/>
      </p:nvGrpSpPr>
      <p:grpSpPr>
        <a:xfrm>
          <a:off x="0" y="0"/>
          <a:ext cx="0" cy="0"/>
          <a:chOff x="0" y="0"/>
          <a:chExt cx="0" cy="0"/>
        </a:xfrm>
      </p:grpSpPr>
      <p:sp>
        <p:nvSpPr>
          <p:cNvPr id="1048636" name="Title 1"/>
          <p:cNvSpPr>
            <a:spLocks noGrp="1"/>
          </p:cNvSpPr>
          <p:nvPr>
            <p:ph type="title"/>
          </p:nvPr>
        </p:nvSpPr>
        <p:spPr/>
        <p:txBody>
          <a:bodyPr/>
          <a:p>
            <a:endParaRPr lang="en-US"/>
          </a:p>
        </p:txBody>
      </p:sp>
      <p:pic>
        <p:nvPicPr>
          <p:cNvPr id="2097156" name="Picture 4" descr="Related image"/>
          <p:cNvPicPr>
            <a:picLocks noChangeAspect="1" noGrp="1" noChangeArrowheads="1"/>
          </p:cNvPicPr>
          <p:nvPr>
            <p:ph idx="1"/>
          </p:nvPr>
        </p:nvPicPr>
        <p:blipFill>
          <a:blip xmlns:r="http://schemas.openxmlformats.org/officeDocument/2006/relationships" r:embed="rId1"/>
          <a:srcRect/>
          <a:stretch>
            <a:fillRect/>
          </a:stretch>
        </p:blipFill>
        <p:spPr bwMode="auto">
          <a:xfrm>
            <a:off x="0" y="211330"/>
            <a:ext cx="6064898" cy="6531430"/>
          </a:xfrm>
          <a:prstGeom prst="rect"/>
          <a:noFill/>
        </p:spPr>
      </p:pic>
      <p:pic>
        <p:nvPicPr>
          <p:cNvPr id="2097157" name="Picture 6" descr="Image result for anaplasia cell"/>
          <p:cNvPicPr>
            <a:picLocks noChangeAspect="1" noChangeArrowheads="1"/>
          </p:cNvPicPr>
          <p:nvPr/>
        </p:nvPicPr>
        <p:blipFill>
          <a:blip xmlns:r="http://schemas.openxmlformats.org/officeDocument/2006/relationships" r:embed="rId2"/>
          <a:srcRect/>
          <a:stretch>
            <a:fillRect/>
          </a:stretch>
        </p:blipFill>
        <p:spPr bwMode="auto">
          <a:xfrm>
            <a:off x="5565958" y="1616398"/>
            <a:ext cx="6472710" cy="3534100"/>
          </a:xfrm>
          <a:prstGeom prst="rect"/>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95" name=""/>
        <p:cNvGrpSpPr/>
        <p:nvPr/>
      </p:nvGrpSpPr>
      <p:grpSpPr>
        <a:xfrm>
          <a:off x="0" y="0"/>
          <a:ext cx="0" cy="0"/>
          <a:chOff x="0" y="0"/>
          <a:chExt cx="0" cy="0"/>
        </a:xfrm>
      </p:grpSpPr>
      <p:sp>
        <p:nvSpPr>
          <p:cNvPr id="1048637" name="Title 1"/>
          <p:cNvSpPr>
            <a:spLocks noGrp="1"/>
          </p:cNvSpPr>
          <p:nvPr>
            <p:ph type="title"/>
          </p:nvPr>
        </p:nvSpPr>
        <p:spPr/>
        <p:txBody>
          <a:bodyPr/>
          <a:p>
            <a:r>
              <a:rPr dirty="0" lang="en-US" smtClean="0"/>
              <a:t>Cancer Staging</a:t>
            </a:r>
            <a:r>
              <a:rPr dirty="0" lang="en-US"/>
              <a:t/>
            </a:r>
            <a:br>
              <a:rPr dirty="0" lang="en-US"/>
            </a:br>
            <a:endParaRPr dirty="0" lang="en-US"/>
          </a:p>
        </p:txBody>
      </p:sp>
      <p:sp>
        <p:nvSpPr>
          <p:cNvPr id="1048638" name="Content Placeholder 2"/>
          <p:cNvSpPr>
            <a:spLocks noGrp="1"/>
          </p:cNvSpPr>
          <p:nvPr>
            <p:ph idx="1"/>
          </p:nvPr>
        </p:nvSpPr>
        <p:spPr>
          <a:xfrm>
            <a:off x="429208" y="1231641"/>
            <a:ext cx="10924592" cy="4945322"/>
          </a:xfrm>
        </p:spPr>
        <p:txBody>
          <a:bodyPr>
            <a:normAutofit fontScale="90000" lnSpcReduction="10000"/>
          </a:bodyPr>
          <a:p>
            <a:r>
              <a:rPr b="1" dirty="0" sz="3200" lang="it-IT" smtClean="0"/>
              <a:t>Stage </a:t>
            </a:r>
            <a:r>
              <a:rPr b="1" dirty="0" sz="3200" lang="it-IT"/>
              <a:t>0</a:t>
            </a:r>
            <a:r>
              <a:rPr dirty="0" sz="3200" lang="it-IT"/>
              <a:t>: </a:t>
            </a:r>
            <a:r>
              <a:rPr dirty="0" sz="3200" lang="en-US"/>
              <a:t>Abnormal cells are present but have not spread to nearby tissue. Also called </a:t>
            </a:r>
            <a:r>
              <a:rPr b="1" dirty="0" sz="3200" i="1" lang="en-US"/>
              <a:t>carcinoma in </a:t>
            </a:r>
            <a:r>
              <a:rPr b="1" dirty="0" sz="3200" i="1" lang="en-US" smtClean="0"/>
              <a:t>situ </a:t>
            </a:r>
            <a:r>
              <a:rPr dirty="0" sz="3200" lang="en-US" smtClean="0"/>
              <a:t>(CIS). </a:t>
            </a:r>
            <a:r>
              <a:rPr dirty="0" sz="3200" lang="en-US"/>
              <a:t>CIS is not cancer, but it may become cancer</a:t>
            </a:r>
            <a:r>
              <a:rPr dirty="0" sz="3200" lang="en-US" smtClean="0"/>
              <a:t>.</a:t>
            </a:r>
            <a:endParaRPr dirty="0" sz="3200" lang="it-IT"/>
          </a:p>
          <a:p>
            <a:r>
              <a:rPr b="1" dirty="0" sz="3200" lang="en-US"/>
              <a:t>Stage I</a:t>
            </a:r>
            <a:r>
              <a:rPr dirty="0" sz="3200" lang="en-US"/>
              <a:t>: Tumor limited to the tissue of origin; localized </a:t>
            </a:r>
            <a:r>
              <a:rPr dirty="0" sz="3200" lang="en-US" smtClean="0"/>
              <a:t>tumor growth</a:t>
            </a:r>
            <a:endParaRPr dirty="0" sz="3200" lang="en-US"/>
          </a:p>
          <a:p>
            <a:r>
              <a:rPr b="1" dirty="0" sz="3200" lang="en-US"/>
              <a:t>Stage II</a:t>
            </a:r>
            <a:r>
              <a:rPr dirty="0" sz="3200" lang="en-US"/>
              <a:t>: Limited local </a:t>
            </a:r>
            <a:r>
              <a:rPr dirty="0" sz="3200" lang="en-US" smtClean="0"/>
              <a:t>spread. </a:t>
            </a:r>
            <a:r>
              <a:rPr altLang="en-US" dirty="0" sz="3200" lang="en-US"/>
              <a:t>regional- extends beyond organ of origin but remains nearby</a:t>
            </a:r>
          </a:p>
          <a:p>
            <a:r>
              <a:rPr b="1" dirty="0" sz="3200" lang="en-US" smtClean="0"/>
              <a:t>Stage </a:t>
            </a:r>
            <a:r>
              <a:rPr b="1" dirty="0" sz="3200" lang="en-US"/>
              <a:t>III</a:t>
            </a:r>
            <a:r>
              <a:rPr dirty="0" sz="3200" lang="en-US"/>
              <a:t>: Extensive local and regional </a:t>
            </a:r>
            <a:r>
              <a:rPr dirty="0" sz="3200" lang="en-US" smtClean="0"/>
              <a:t>spread – extended via lymphatics and blood</a:t>
            </a:r>
            <a:endParaRPr dirty="0" sz="3200" lang="en-US"/>
          </a:p>
          <a:p>
            <a:r>
              <a:rPr b="1" dirty="0" sz="3200" lang="en-US"/>
              <a:t>Stage IV</a:t>
            </a:r>
            <a:r>
              <a:rPr dirty="0" sz="3200" lang="en-US"/>
              <a:t>: Distant </a:t>
            </a:r>
            <a:r>
              <a:rPr dirty="0" sz="3200" lang="en-US" smtClean="0"/>
              <a:t>metastasis – spread to multiple distant organs</a:t>
            </a:r>
            <a:endParaRPr dirty="0" sz="320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96" name=""/>
        <p:cNvGrpSpPr/>
        <p:nvPr/>
      </p:nvGrpSpPr>
      <p:grpSpPr>
        <a:xfrm>
          <a:off x="0" y="0"/>
          <a:ext cx="0" cy="0"/>
          <a:chOff x="0" y="0"/>
          <a:chExt cx="0" cy="0"/>
        </a:xfrm>
      </p:grpSpPr>
      <p:sp>
        <p:nvSpPr>
          <p:cNvPr id="1048639" name="Title 1"/>
          <p:cNvSpPr>
            <a:spLocks noGrp="1"/>
          </p:cNvSpPr>
          <p:nvPr>
            <p:ph type="title"/>
          </p:nvPr>
        </p:nvSpPr>
        <p:spPr/>
        <p:txBody>
          <a:bodyPr/>
          <a:p>
            <a:r>
              <a:rPr b="1" dirty="0" lang="en-US"/>
              <a:t>The TNM Staging System</a:t>
            </a:r>
            <a:br>
              <a:rPr b="1" dirty="0" lang="en-US"/>
            </a:br>
            <a:endParaRPr dirty="0" lang="en-US"/>
          </a:p>
        </p:txBody>
      </p:sp>
      <p:sp>
        <p:nvSpPr>
          <p:cNvPr id="1048640" name="Content Placeholder 2"/>
          <p:cNvSpPr>
            <a:spLocks noGrp="1"/>
          </p:cNvSpPr>
          <p:nvPr>
            <p:ph idx="1"/>
          </p:nvPr>
        </p:nvSpPr>
        <p:spPr>
          <a:xfrm>
            <a:off x="541176" y="1026367"/>
            <a:ext cx="10812624" cy="5150596"/>
          </a:xfrm>
        </p:spPr>
        <p:txBody>
          <a:bodyPr>
            <a:normAutofit/>
          </a:bodyPr>
          <a:p>
            <a:pPr fontAlgn="base" indent="0" marL="0">
              <a:buNone/>
            </a:pPr>
            <a:r>
              <a:rPr dirty="0" sz="3200" lang="en-US" smtClean="0"/>
              <a:t>The </a:t>
            </a:r>
            <a:r>
              <a:rPr dirty="0" sz="3200" lang="en-US"/>
              <a:t>TNM system is the most widely used cancer staging system. Most hospitals and medical centers use the TNM system as their main method for cancer reporting. </a:t>
            </a:r>
            <a:r>
              <a:rPr dirty="0" sz="3200" lang="en-US" smtClean="0"/>
              <a:t>In </a:t>
            </a:r>
            <a:r>
              <a:rPr dirty="0" sz="3200" lang="en-US"/>
              <a:t>the TNM system:</a:t>
            </a:r>
          </a:p>
          <a:p>
            <a:pPr fontAlgn="base"/>
            <a:r>
              <a:rPr b="1" dirty="0" sz="3200" i="1" lang="en-US"/>
              <a:t>The T </a:t>
            </a:r>
            <a:r>
              <a:rPr dirty="0" sz="3200" lang="en-US"/>
              <a:t>refers to the size and extent of the main tumor. The main tumor is usually called the primary tumor.</a:t>
            </a:r>
          </a:p>
          <a:p>
            <a:pPr fontAlgn="base"/>
            <a:r>
              <a:rPr b="1" dirty="0" sz="3200" i="1" lang="en-US"/>
              <a:t>The N</a:t>
            </a:r>
            <a:r>
              <a:rPr dirty="0" sz="3200" lang="en-US"/>
              <a:t> refers to the </a:t>
            </a:r>
            <a:r>
              <a:rPr dirty="0" sz="3200" lang="en-US" err="1"/>
              <a:t>the</a:t>
            </a:r>
            <a:r>
              <a:rPr dirty="0" sz="3200" lang="en-US"/>
              <a:t> number of nearby lymph nodes that have cancer.</a:t>
            </a:r>
          </a:p>
          <a:p>
            <a:pPr fontAlgn="base"/>
            <a:r>
              <a:rPr b="1" dirty="0" sz="3200" i="1" lang="en-US"/>
              <a:t>The M</a:t>
            </a:r>
            <a:r>
              <a:rPr dirty="0" sz="3200" lang="en-US"/>
              <a:t> refers to whether the cancer has metastasized.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97" name=""/>
        <p:cNvGrpSpPr/>
        <p:nvPr/>
      </p:nvGrpSpPr>
      <p:grpSpPr>
        <a:xfrm>
          <a:off x="0" y="0"/>
          <a:ext cx="0" cy="0"/>
          <a:chOff x="0" y="0"/>
          <a:chExt cx="0" cy="0"/>
        </a:xfrm>
      </p:grpSpPr>
      <p:sp>
        <p:nvSpPr>
          <p:cNvPr id="1048641" name="Content Placeholder 2"/>
          <p:cNvSpPr>
            <a:spLocks noGrp="1"/>
          </p:cNvSpPr>
          <p:nvPr>
            <p:ph idx="4294967295"/>
          </p:nvPr>
        </p:nvSpPr>
        <p:spPr>
          <a:xfrm>
            <a:off x="-1" y="0"/>
            <a:ext cx="12192001" cy="6858000"/>
          </a:xfrm>
        </p:spPr>
        <p:txBody>
          <a:bodyPr>
            <a:normAutofit fontScale="94821" lnSpcReduction="20000"/>
          </a:bodyPr>
          <a:p>
            <a:pPr fontAlgn="base"/>
            <a:r>
              <a:rPr dirty="0" sz="3200" lang="en-US"/>
              <a:t>When </a:t>
            </a:r>
            <a:r>
              <a:rPr dirty="0" sz="3200" lang="en-US" smtClean="0"/>
              <a:t> </a:t>
            </a:r>
            <a:r>
              <a:rPr dirty="0" sz="3200" lang="en-US"/>
              <a:t>cancer is described by the TNM system, there will be numbers after each letter that give more details about the cancer—for example, T1N0MX or T3N1M0. The following explains what the letters and numbers mean:</a:t>
            </a:r>
          </a:p>
          <a:p>
            <a:pPr fontAlgn="base"/>
            <a:r>
              <a:rPr dirty="0" sz="3200" lang="en-US"/>
              <a:t>Primary tumor (T</a:t>
            </a:r>
            <a:r>
              <a:rPr dirty="0" sz="3200" lang="en-US" smtClean="0"/>
              <a:t>) - </a:t>
            </a:r>
            <a:r>
              <a:rPr b="1" dirty="0" sz="3200" i="1" lang="en-US" smtClean="0"/>
              <a:t>TX</a:t>
            </a:r>
            <a:r>
              <a:rPr b="1" dirty="0" sz="3200" i="1" lang="en-US"/>
              <a:t>: </a:t>
            </a:r>
            <a:r>
              <a:rPr dirty="0" sz="3200" lang="en-US"/>
              <a:t>Main tumor cannot be measured</a:t>
            </a:r>
            <a:r>
              <a:rPr dirty="0" sz="3200" lang="en-US" smtClean="0"/>
              <a:t>. </a:t>
            </a:r>
            <a:r>
              <a:rPr b="1" dirty="0" sz="3200" i="1" lang="en-US" smtClean="0"/>
              <a:t>T0</a:t>
            </a:r>
            <a:r>
              <a:rPr dirty="0" sz="3200" lang="en-US"/>
              <a:t>: Main tumor cannot be found</a:t>
            </a:r>
            <a:r>
              <a:rPr dirty="0" sz="3200" lang="en-US" smtClean="0"/>
              <a:t>. </a:t>
            </a:r>
            <a:r>
              <a:rPr b="1" dirty="0" sz="3200" i="1" lang="en-US" smtClean="0"/>
              <a:t>T1</a:t>
            </a:r>
            <a:r>
              <a:rPr b="1" dirty="0" sz="3200" i="1" lang="en-US"/>
              <a:t>, T2, T3, T4</a:t>
            </a:r>
            <a:r>
              <a:rPr dirty="0" sz="3200" lang="en-US"/>
              <a:t>: Refers to the size and/or extent of the main tumor. </a:t>
            </a:r>
            <a:endParaRPr dirty="0" sz="3200" lang="en-US" smtClean="0"/>
          </a:p>
          <a:p>
            <a:pPr fontAlgn="base"/>
            <a:r>
              <a:rPr dirty="0" sz="3200" lang="en-US" smtClean="0"/>
              <a:t>Regional </a:t>
            </a:r>
            <a:r>
              <a:rPr dirty="0" sz="3200" lang="en-US"/>
              <a:t>lymph nodes (N</a:t>
            </a:r>
            <a:r>
              <a:rPr dirty="0" sz="3200" lang="en-US" smtClean="0"/>
              <a:t>) - </a:t>
            </a:r>
            <a:r>
              <a:rPr b="1" dirty="0" sz="3200" i="1" lang="en-US" smtClean="0"/>
              <a:t>NX</a:t>
            </a:r>
            <a:r>
              <a:rPr dirty="0" sz="3200" lang="en-US"/>
              <a:t>: Cancer in nearby lymph nodes cannot be measured</a:t>
            </a:r>
            <a:r>
              <a:rPr dirty="0" sz="3200" lang="en-US" smtClean="0"/>
              <a:t>. </a:t>
            </a:r>
            <a:r>
              <a:rPr b="1" dirty="0" sz="3200" i="1" lang="en-US" smtClean="0"/>
              <a:t>N0</a:t>
            </a:r>
            <a:r>
              <a:rPr dirty="0" sz="3200" lang="en-US"/>
              <a:t>: There is no cancer in nearby lymph nodes</a:t>
            </a:r>
            <a:r>
              <a:rPr dirty="0" sz="3200" lang="en-US" smtClean="0"/>
              <a:t>. </a:t>
            </a:r>
            <a:r>
              <a:rPr b="1" dirty="0" sz="3200" i="1" lang="en-US" smtClean="0"/>
              <a:t>N1</a:t>
            </a:r>
            <a:r>
              <a:rPr b="1" dirty="0" sz="3200" i="1" lang="en-US"/>
              <a:t>, N2, N3</a:t>
            </a:r>
            <a:r>
              <a:rPr dirty="0" sz="3200" lang="en-US"/>
              <a:t>: Refers to the number and location of lymph nodes that contain cancer. </a:t>
            </a:r>
          </a:p>
          <a:p>
            <a:pPr fontAlgn="base"/>
            <a:r>
              <a:rPr dirty="0" sz="3200" lang="en-US"/>
              <a:t>Distant metastasis (M</a:t>
            </a:r>
            <a:r>
              <a:rPr dirty="0" sz="3200" lang="en-US" smtClean="0"/>
              <a:t>) - </a:t>
            </a:r>
            <a:r>
              <a:rPr b="1" dirty="0" sz="3200" i="1" lang="en-US" smtClean="0"/>
              <a:t>MX</a:t>
            </a:r>
            <a:r>
              <a:rPr dirty="0" sz="3200" lang="en-US"/>
              <a:t>: Metastasis cannot be measured</a:t>
            </a:r>
            <a:r>
              <a:rPr dirty="0" sz="3200" lang="en-US" smtClean="0"/>
              <a:t>. </a:t>
            </a:r>
            <a:r>
              <a:rPr b="1" dirty="0" sz="3200" i="1" lang="en-US" smtClean="0"/>
              <a:t>M0</a:t>
            </a:r>
            <a:r>
              <a:rPr b="1" dirty="0" sz="3200" i="1" lang="en-US"/>
              <a:t>:</a:t>
            </a:r>
            <a:r>
              <a:rPr dirty="0" sz="3200" lang="en-US"/>
              <a:t> Cancer has not spread to other parts of the body</a:t>
            </a:r>
            <a:r>
              <a:rPr dirty="0" sz="3200" lang="en-US" smtClean="0"/>
              <a:t>. </a:t>
            </a:r>
            <a:r>
              <a:rPr b="1" dirty="0" sz="3200" i="1" lang="en-US" smtClean="0"/>
              <a:t>M1</a:t>
            </a:r>
            <a:r>
              <a:rPr b="1" dirty="0" sz="3200" i="1" lang="en-US"/>
              <a:t>:</a:t>
            </a:r>
            <a:r>
              <a:rPr dirty="0" sz="3200" lang="en-US"/>
              <a:t> Cancer has spread to other parts of the body.</a:t>
            </a:r>
          </a:p>
          <a:p>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98" name=""/>
        <p:cNvGrpSpPr/>
        <p:nvPr/>
      </p:nvGrpSpPr>
      <p:grpSpPr>
        <a:xfrm>
          <a:off x="0" y="0"/>
          <a:ext cx="0" cy="0"/>
          <a:chOff x="0" y="0"/>
          <a:chExt cx="0" cy="0"/>
        </a:xfrm>
      </p:grpSpPr>
      <p:sp>
        <p:nvSpPr>
          <p:cNvPr id="1048642" name="Title 1"/>
          <p:cNvSpPr>
            <a:spLocks noGrp="1"/>
          </p:cNvSpPr>
          <p:nvPr>
            <p:ph type="title"/>
          </p:nvPr>
        </p:nvSpPr>
        <p:spPr>
          <a:xfrm>
            <a:off x="838200" y="365125"/>
            <a:ext cx="10515600" cy="642581"/>
          </a:xfrm>
        </p:spPr>
        <p:txBody>
          <a:bodyPr>
            <a:normAutofit fontScale="90000"/>
          </a:bodyPr>
          <a:p>
            <a:r>
              <a:rPr b="1" dirty="0" lang="en-US" smtClean="0"/>
              <a:t>Naming of cancers</a:t>
            </a:r>
            <a:endParaRPr b="1" dirty="0" lang="en-US"/>
          </a:p>
        </p:txBody>
      </p:sp>
      <p:sp>
        <p:nvSpPr>
          <p:cNvPr id="1048643" name="Content Placeholder 2"/>
          <p:cNvSpPr>
            <a:spLocks noGrp="1"/>
          </p:cNvSpPr>
          <p:nvPr>
            <p:ph idx="1"/>
          </p:nvPr>
        </p:nvSpPr>
        <p:spPr>
          <a:xfrm>
            <a:off x="205273" y="1007706"/>
            <a:ext cx="11849878" cy="5850293"/>
          </a:xfrm>
        </p:spPr>
        <p:txBody>
          <a:bodyPr>
            <a:normAutofit fontScale="94821" lnSpcReduction="20000"/>
          </a:bodyPr>
          <a:p>
            <a:pPr indent="0" marL="0">
              <a:buNone/>
            </a:pPr>
            <a:r>
              <a:rPr dirty="0" lang="en-US"/>
              <a:t>Cancers are classified by the type of cell that the tumor cells resemble and is therefore presumed to be the origin of the tumor. These types include:</a:t>
            </a:r>
          </a:p>
          <a:p>
            <a:r>
              <a:rPr dirty="0" lang="en-US" u="sng"/>
              <a:t>Carcinoma</a:t>
            </a:r>
            <a:r>
              <a:rPr dirty="0" lang="en-US"/>
              <a:t>: Cancers derived from epithelial cells. This group includes many of the most common cancers and </a:t>
            </a:r>
            <a:r>
              <a:rPr dirty="0" lang="en-US" smtClean="0"/>
              <a:t>include:</a:t>
            </a:r>
            <a:r>
              <a:rPr dirty="0" lang="en-US"/>
              <a:t> breast, prostate, lung, pancreas and colon.</a:t>
            </a:r>
          </a:p>
          <a:p>
            <a:r>
              <a:rPr dirty="0" lang="en-US" u="sng"/>
              <a:t>Sarcoma</a:t>
            </a:r>
            <a:r>
              <a:rPr dirty="0" lang="en-US"/>
              <a:t>: Cancers arising from connective tissue (i.e. bone, cartilage, fat, nerve), </a:t>
            </a:r>
            <a:endParaRPr dirty="0" lang="en-US" smtClean="0"/>
          </a:p>
          <a:p>
            <a:r>
              <a:rPr dirty="0" lang="en-US" u="sng" smtClean="0"/>
              <a:t>Lymphoma</a:t>
            </a:r>
            <a:r>
              <a:rPr dirty="0" lang="en-US" u="sng"/>
              <a:t> and leukemia</a:t>
            </a:r>
            <a:r>
              <a:rPr dirty="0" lang="en-US"/>
              <a:t>: These two classes arise from hematopoietic (blood-forming) cells that leave the </a:t>
            </a:r>
            <a:r>
              <a:rPr dirty="0" lang="en-US" smtClean="0"/>
              <a:t>marrow</a:t>
            </a:r>
            <a:endParaRPr dirty="0" lang="en-US"/>
          </a:p>
          <a:p>
            <a:r>
              <a:rPr dirty="0" lang="en-US" u="sng"/>
              <a:t>Germ cell tumor</a:t>
            </a:r>
            <a:r>
              <a:rPr dirty="0" lang="en-US"/>
              <a:t>: Cancers derived from pluripotent cells, most often presenting in the </a:t>
            </a:r>
            <a:r>
              <a:rPr dirty="0" lang="en-US" smtClean="0"/>
              <a:t>testicle</a:t>
            </a:r>
            <a:r>
              <a:rPr dirty="0" lang="en-US"/>
              <a:t> </a:t>
            </a:r>
            <a:r>
              <a:rPr dirty="0" lang="en-US" smtClean="0"/>
              <a:t>or </a:t>
            </a:r>
            <a:r>
              <a:rPr dirty="0" lang="en-US"/>
              <a:t>the ovary </a:t>
            </a:r>
            <a:r>
              <a:rPr dirty="0" lang="en-US" smtClean="0"/>
              <a:t>.</a:t>
            </a:r>
            <a:endParaRPr dirty="0" lang="en-US"/>
          </a:p>
          <a:p>
            <a:r>
              <a:rPr dirty="0" lang="en-US" err="1" u="sng"/>
              <a:t>Blastoma</a:t>
            </a:r>
            <a:r>
              <a:rPr dirty="0" lang="en-US"/>
              <a:t>: Cancers derived from immature </a:t>
            </a:r>
            <a:r>
              <a:rPr dirty="0" lang="en-US" smtClean="0"/>
              <a:t>embryonic </a:t>
            </a:r>
            <a:r>
              <a:rPr dirty="0" lang="en-US"/>
              <a:t>tissue</a:t>
            </a:r>
          </a:p>
          <a:p>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99" name=""/>
        <p:cNvGrpSpPr/>
        <p:nvPr/>
      </p:nvGrpSpPr>
      <p:grpSpPr>
        <a:xfrm>
          <a:off x="0" y="0"/>
          <a:ext cx="0" cy="0"/>
          <a:chOff x="0" y="0"/>
          <a:chExt cx="0" cy="0"/>
        </a:xfrm>
      </p:grpSpPr>
      <p:sp>
        <p:nvSpPr>
          <p:cNvPr id="1048644" name="Rectangle 2"/>
          <p:cNvSpPr>
            <a:spLocks noGrp="1" noChangeArrowheads="1"/>
          </p:cNvSpPr>
          <p:nvPr>
            <p:ph type="title"/>
          </p:nvPr>
        </p:nvSpPr>
        <p:spPr>
          <a:xfrm>
            <a:off x="2209800" y="0"/>
            <a:ext cx="8725678" cy="802433"/>
          </a:xfrm>
        </p:spPr>
        <p:txBody>
          <a:bodyPr>
            <a:normAutofit fontScale="90000"/>
          </a:bodyPr>
          <a:p>
            <a:r>
              <a:rPr altLang="en-US" b="1" dirty="0" lang="en-US"/>
              <a:t>Body Defenses Against </a:t>
            </a:r>
            <a:r>
              <a:rPr altLang="en-US" b="1" dirty="0" lang="en-US" smtClean="0"/>
              <a:t>Cancer Cells</a:t>
            </a:r>
            <a:endParaRPr altLang="en-US" b="1" dirty="0" lang="en-US"/>
          </a:p>
        </p:txBody>
      </p:sp>
      <p:sp>
        <p:nvSpPr>
          <p:cNvPr id="1048645" name="Rectangle 3"/>
          <p:cNvSpPr>
            <a:spLocks noGrp="1" noChangeArrowheads="1"/>
          </p:cNvSpPr>
          <p:nvPr>
            <p:ph idx="1"/>
          </p:nvPr>
        </p:nvSpPr>
        <p:spPr>
          <a:xfrm>
            <a:off x="205272" y="802433"/>
            <a:ext cx="11588621" cy="5878285"/>
          </a:xfrm>
        </p:spPr>
        <p:txBody>
          <a:bodyPr>
            <a:normAutofit fontScale="94821" lnSpcReduction="20000"/>
          </a:bodyPr>
          <a:p>
            <a:pPr eaLnBrk="1" hangingPunct="1">
              <a:buFontTx/>
              <a:buNone/>
            </a:pPr>
            <a:r>
              <a:rPr altLang="en-US" dirty="0" lang="en-US" smtClean="0"/>
              <a:t>The immune system is capable of recognizing and destroying cancer cells</a:t>
            </a:r>
          </a:p>
          <a:p>
            <a:pPr eaLnBrk="1" hangingPunct="1">
              <a:buFontTx/>
              <a:buNone/>
            </a:pPr>
            <a:r>
              <a:rPr altLang="en-US" dirty="0" lang="en-US" smtClean="0"/>
              <a:t>1. T  lymphocytes / Cellular Immunity</a:t>
            </a:r>
          </a:p>
          <a:p>
            <a:pPr eaLnBrk="1" hangingPunct="1" lvl="1"/>
            <a:r>
              <a:rPr altLang="en-US" dirty="0" sz="2800" lang="en-US" smtClean="0"/>
              <a:t>Cytotoxic T cells kill tumor cells</a:t>
            </a:r>
          </a:p>
          <a:p>
            <a:pPr eaLnBrk="1" hangingPunct="1" indent="0" marL="0">
              <a:buNone/>
            </a:pPr>
            <a:r>
              <a:rPr altLang="en-US" dirty="0" lang="en-US" smtClean="0"/>
              <a:t>2. B lymphocytes / Humoral immunity</a:t>
            </a:r>
          </a:p>
          <a:p>
            <a:pPr eaLnBrk="1" hangingPunct="1" lvl="1"/>
            <a:r>
              <a:rPr altLang="en-US" dirty="0" sz="2800" lang="en-US" smtClean="0"/>
              <a:t>B cells can produce antibodies against cancer cells</a:t>
            </a:r>
          </a:p>
          <a:p>
            <a:pPr eaLnBrk="1" hangingPunct="1" indent="0" marL="0">
              <a:buNone/>
            </a:pPr>
            <a:r>
              <a:rPr altLang="en-US" dirty="0" lang="en-US" smtClean="0"/>
              <a:t>3. Phagocytic cells</a:t>
            </a:r>
          </a:p>
          <a:p>
            <a:pPr lvl="1"/>
            <a:r>
              <a:rPr altLang="en-US" dirty="0" sz="2800" lang="en-US"/>
              <a:t>Macrophages can engulf cancer cell debris</a:t>
            </a:r>
          </a:p>
          <a:p>
            <a:pPr eaLnBrk="1" hangingPunct="1" indent="0" marL="0">
              <a:buNone/>
            </a:pPr>
            <a:r>
              <a:rPr altLang="en-US" dirty="0" lang="en-US" smtClean="0"/>
              <a:t>4. Natural Killer cells</a:t>
            </a:r>
          </a:p>
          <a:p>
            <a:pPr lvl="1"/>
            <a:r>
              <a:rPr altLang="en-US" dirty="0" sz="2800" lang="en-US" smtClean="0"/>
              <a:t>Kill cancerous cells</a:t>
            </a:r>
          </a:p>
          <a:p>
            <a:pPr eaLnBrk="1" hangingPunct="1" indent="0" lvl="1" marL="457200">
              <a:buNone/>
            </a:pPr>
            <a:r>
              <a:rPr altLang="en-US" b="1" dirty="0" sz="2800" i="1" lang="en-US" smtClean="0"/>
              <a:t>NB: current research in cancer treatment is focusing on drugs that can activate the immune system to destroy cancer cells and prevent their growth</a:t>
            </a:r>
          </a:p>
          <a:p>
            <a:pPr eaLnBrk="1" hangingPunct="1"/>
            <a:endParaRPr altLang="en-US" dirty="0"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00" name=""/>
        <p:cNvGrpSpPr/>
        <p:nvPr/>
      </p:nvGrpSpPr>
      <p:grpSpPr>
        <a:xfrm>
          <a:off x="0" y="0"/>
          <a:ext cx="0" cy="0"/>
          <a:chOff x="0" y="0"/>
          <a:chExt cx="0" cy="0"/>
        </a:xfrm>
      </p:grpSpPr>
      <p:sp>
        <p:nvSpPr>
          <p:cNvPr id="1048646" name="Title 1"/>
          <p:cNvSpPr>
            <a:spLocks noGrp="1"/>
          </p:cNvSpPr>
          <p:nvPr>
            <p:ph type="title"/>
          </p:nvPr>
        </p:nvSpPr>
        <p:spPr/>
        <p:txBody>
          <a:bodyPr/>
          <a:p>
            <a:r>
              <a:rPr b="1" dirty="0" lang="en-US" smtClean="0"/>
              <a:t>Etiological/Risk Factors For cancer</a:t>
            </a:r>
            <a:endParaRPr b="1" dirty="0" lang="en-US"/>
          </a:p>
        </p:txBody>
      </p:sp>
      <p:sp>
        <p:nvSpPr>
          <p:cNvPr id="1048647" name="Content Placeholder 2"/>
          <p:cNvSpPr>
            <a:spLocks noGrp="1"/>
          </p:cNvSpPr>
          <p:nvPr>
            <p:ph idx="1"/>
          </p:nvPr>
        </p:nvSpPr>
        <p:spPr>
          <a:xfrm>
            <a:off x="1" y="1309255"/>
            <a:ext cx="11353800" cy="5403272"/>
          </a:xfrm>
        </p:spPr>
        <p:txBody>
          <a:bodyPr>
            <a:normAutofit/>
          </a:bodyPr>
          <a:p>
            <a:r>
              <a:rPr dirty="0" lang="en-US" smtClean="0"/>
              <a:t> </a:t>
            </a:r>
            <a:r>
              <a:rPr dirty="0" sz="3200" i="1" lang="en-US" smtClean="0"/>
              <a:t>Chemical </a:t>
            </a:r>
            <a:r>
              <a:rPr dirty="0" sz="3200" i="1" lang="en-US"/>
              <a:t>carcinogen</a:t>
            </a:r>
            <a:r>
              <a:rPr dirty="0" sz="3200" lang="en-US"/>
              <a:t>: Factors include </a:t>
            </a:r>
            <a:r>
              <a:rPr dirty="0" sz="3200" lang="en-US" smtClean="0"/>
              <a:t>industrial chemicals</a:t>
            </a:r>
            <a:r>
              <a:rPr dirty="0" sz="3200" lang="en-US"/>
              <a:t>, medications, and tobacco.</a:t>
            </a:r>
          </a:p>
          <a:p>
            <a:r>
              <a:rPr dirty="0" sz="3200" lang="en-US" smtClean="0"/>
              <a:t> </a:t>
            </a:r>
            <a:r>
              <a:rPr dirty="0" sz="3200" i="1" lang="en-US"/>
              <a:t>Physical carcinogen</a:t>
            </a:r>
            <a:r>
              <a:rPr dirty="0" sz="3200" lang="en-US"/>
              <a:t>: Factors include </a:t>
            </a:r>
            <a:r>
              <a:rPr dirty="0" sz="3200" lang="en-US" smtClean="0"/>
              <a:t>radiation </a:t>
            </a:r>
            <a:r>
              <a:rPr dirty="0" sz="3200" lang="en-US"/>
              <a:t>(diagnostic and therapeutic x-rays</a:t>
            </a:r>
            <a:r>
              <a:rPr dirty="0" sz="3200" lang="en-US" smtClean="0"/>
              <a:t>) and </a:t>
            </a:r>
            <a:r>
              <a:rPr dirty="0" sz="3200" lang="en-US"/>
              <a:t>ultraviolet radiation (sun, tanning beds</a:t>
            </a:r>
            <a:r>
              <a:rPr dirty="0" sz="3200" lang="en-US" smtClean="0"/>
              <a:t>, and </a:t>
            </a:r>
            <a:r>
              <a:rPr dirty="0" sz="3200" lang="en-US"/>
              <a:t>germicidal lights), chronic irritation</a:t>
            </a:r>
            <a:r>
              <a:rPr dirty="0" sz="3200" lang="en-US" smtClean="0"/>
              <a:t>, and </a:t>
            </a:r>
            <a:r>
              <a:rPr dirty="0" sz="3200" lang="en-US"/>
              <a:t>tissue trauma.</a:t>
            </a:r>
          </a:p>
          <a:p>
            <a:r>
              <a:rPr dirty="0" sz="3200" i="1" lang="en-US" smtClean="0"/>
              <a:t>Viral carcinogen </a:t>
            </a:r>
            <a:r>
              <a:rPr dirty="0" sz="3200" lang="en-US" smtClean="0"/>
              <a:t>: </a:t>
            </a:r>
            <a:r>
              <a:rPr dirty="0" sz="3200" lang="en-US"/>
              <a:t>Viruses capable of </a:t>
            </a:r>
            <a:r>
              <a:rPr dirty="0" sz="3200" lang="en-US" smtClean="0"/>
              <a:t>causing cancer </a:t>
            </a:r>
            <a:r>
              <a:rPr dirty="0" sz="3200" lang="en-US"/>
              <a:t>are known as </a:t>
            </a:r>
            <a:r>
              <a:rPr dirty="0" sz="3200" lang="en-US" err="1"/>
              <a:t>oncoviruses</a:t>
            </a:r>
            <a:r>
              <a:rPr dirty="0" sz="3200" lang="en-US"/>
              <a:t>, such </a:t>
            </a:r>
            <a:r>
              <a:rPr dirty="0" sz="3200" lang="en-US" smtClean="0"/>
              <a:t>as Epstein-Barr </a:t>
            </a:r>
            <a:r>
              <a:rPr dirty="0" sz="3200" lang="en-US"/>
              <a:t>virus, hepatitis B virus, </a:t>
            </a:r>
            <a:r>
              <a:rPr dirty="0" sz="3200" lang="en-US" smtClean="0"/>
              <a:t>and human papillomavirus (HPV)</a:t>
            </a:r>
            <a:r>
              <a:rPr dirty="0" lang="en-US" smtClean="0"/>
              <a:t>.</a:t>
            </a:r>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80" name=""/>
        <p:cNvGrpSpPr/>
        <p:nvPr/>
      </p:nvGrpSpPr>
      <p:grpSpPr>
        <a:xfrm>
          <a:off x="0" y="0"/>
          <a:ext cx="0" cy="0"/>
          <a:chOff x="0" y="0"/>
          <a:chExt cx="0" cy="0"/>
        </a:xfrm>
      </p:grpSpPr>
      <p:sp>
        <p:nvSpPr>
          <p:cNvPr id="1048607" name="Title 1"/>
          <p:cNvSpPr>
            <a:spLocks noGrp="1"/>
          </p:cNvSpPr>
          <p:nvPr>
            <p:ph type="title"/>
          </p:nvPr>
        </p:nvSpPr>
        <p:spPr>
          <a:xfrm>
            <a:off x="838200" y="365126"/>
            <a:ext cx="10515600" cy="717226"/>
          </a:xfrm>
        </p:spPr>
        <p:txBody>
          <a:bodyPr/>
          <a:p>
            <a:r>
              <a:rPr b="1" dirty="0" lang="en-US" smtClean="0"/>
              <a:t>INTRODUCTION</a:t>
            </a:r>
            <a:endParaRPr b="1" dirty="0" lang="en-US"/>
          </a:p>
        </p:txBody>
      </p:sp>
      <p:sp>
        <p:nvSpPr>
          <p:cNvPr id="1048608" name="Content Placeholder 2"/>
          <p:cNvSpPr>
            <a:spLocks noGrp="1"/>
          </p:cNvSpPr>
          <p:nvPr>
            <p:ph idx="1"/>
          </p:nvPr>
        </p:nvSpPr>
        <p:spPr>
          <a:xfrm>
            <a:off x="261256" y="1231641"/>
            <a:ext cx="11930743" cy="5626359"/>
          </a:xfrm>
        </p:spPr>
        <p:txBody>
          <a:bodyPr/>
          <a:p>
            <a:r>
              <a:rPr dirty="0" sz="3200" lang="en-US" smtClean="0"/>
              <a:t>cancer </a:t>
            </a:r>
            <a:r>
              <a:rPr dirty="0" sz="3200" lang="en-US"/>
              <a:t>is a collection of related diseases in which some of the body’s cells begin to divide without stopping and spread into surrounding tissues.</a:t>
            </a:r>
            <a:endParaRPr dirty="0" sz="3200" lang="en-US" smtClean="0"/>
          </a:p>
          <a:p>
            <a:r>
              <a:rPr dirty="0" sz="3200" lang="en-US" smtClean="0"/>
              <a:t>Cancer has different causes, manifestations, treatment and prognosis</a:t>
            </a:r>
          </a:p>
          <a:p>
            <a:r>
              <a:rPr dirty="0" sz="3200" lang="en-US" smtClean="0"/>
              <a:t>Oncology nursing refers to </a:t>
            </a:r>
            <a:r>
              <a:rPr dirty="0" sz="3200" lang="en-US"/>
              <a:t>t</a:t>
            </a:r>
            <a:r>
              <a:rPr dirty="0" sz="3200" lang="en-US" smtClean="0"/>
              <a:t>he scope</a:t>
            </a:r>
            <a:r>
              <a:rPr dirty="0" sz="3200" lang="en-US"/>
              <a:t> </a:t>
            </a:r>
            <a:r>
              <a:rPr dirty="0" sz="3200" lang="en-US" smtClean="0"/>
              <a:t>and responsibilities of providing nursing care related to cancer</a:t>
            </a:r>
          </a:p>
          <a:p>
            <a:r>
              <a:rPr dirty="0" sz="3200" lang="en-US"/>
              <a:t>Lung, prostate, </a:t>
            </a:r>
            <a:r>
              <a:rPr dirty="0" sz="3200" lang="en-US" smtClean="0"/>
              <a:t>colorectal and </a:t>
            </a:r>
            <a:r>
              <a:rPr dirty="0" sz="3200" lang="en-US"/>
              <a:t>breast cancer are a few of the most common cancers in the United States</a:t>
            </a:r>
            <a:r>
              <a:rPr dirty="0" sz="3200" lang="en-US" smtClean="0"/>
              <a:t>.</a:t>
            </a:r>
          </a:p>
          <a:p>
            <a:r>
              <a:rPr dirty="0" sz="3200" lang="en-US" smtClean="0"/>
              <a:t>In Kenya – Breast, cervical and prostrate cancer are leading</a:t>
            </a:r>
          </a:p>
          <a:p>
            <a:endParaRPr dirty="0" lang="en-US" smtClean="0"/>
          </a:p>
          <a:p>
            <a:endParaRPr dirty="0"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01" name=""/>
        <p:cNvGrpSpPr/>
        <p:nvPr/>
      </p:nvGrpSpPr>
      <p:grpSpPr>
        <a:xfrm>
          <a:off x="0" y="0"/>
          <a:ext cx="0" cy="0"/>
          <a:chOff x="0" y="0"/>
          <a:chExt cx="0" cy="0"/>
        </a:xfrm>
      </p:grpSpPr>
      <p:sp>
        <p:nvSpPr>
          <p:cNvPr id="1048648" name="Content Placeholder 2"/>
          <p:cNvSpPr>
            <a:spLocks noGrp="1"/>
          </p:cNvSpPr>
          <p:nvPr>
            <p:ph idx="4294967295"/>
          </p:nvPr>
        </p:nvSpPr>
        <p:spPr>
          <a:xfrm>
            <a:off x="0" y="522514"/>
            <a:ext cx="11887200" cy="5654449"/>
          </a:xfrm>
        </p:spPr>
        <p:txBody>
          <a:bodyPr>
            <a:normAutofit fontScale="94844" lnSpcReduction="20000"/>
          </a:bodyPr>
          <a:p>
            <a:r>
              <a:rPr dirty="0" sz="3200" i="1" lang="en-US"/>
              <a:t>Obesity and dietary factors</a:t>
            </a:r>
            <a:r>
              <a:rPr dirty="0" sz="3200" lang="en-US"/>
              <a:t>, including preservatives</a:t>
            </a:r>
            <a:r>
              <a:rPr dirty="0" sz="3200" lang="en-US" smtClean="0"/>
              <a:t>, contaminants</a:t>
            </a:r>
            <a:r>
              <a:rPr dirty="0" sz="3200" lang="en-US"/>
              <a:t>, additives, alcohol, </a:t>
            </a:r>
            <a:r>
              <a:rPr dirty="0" sz="3200" lang="en-US" smtClean="0"/>
              <a:t>and nitrates</a:t>
            </a:r>
            <a:endParaRPr dirty="0" sz="3200" lang="en-US"/>
          </a:p>
          <a:p>
            <a:r>
              <a:rPr dirty="0" sz="3200" i="1" lang="en-US" smtClean="0"/>
              <a:t>Genetic </a:t>
            </a:r>
            <a:r>
              <a:rPr dirty="0" sz="3200" i="1" lang="en-US"/>
              <a:t>predisposition</a:t>
            </a:r>
            <a:r>
              <a:rPr dirty="0" sz="3200" lang="en-US"/>
              <a:t>: Factors include an </a:t>
            </a:r>
            <a:r>
              <a:rPr dirty="0" sz="3200" lang="en-US" smtClean="0"/>
              <a:t>inherited predisposition </a:t>
            </a:r>
            <a:r>
              <a:rPr dirty="0" sz="3200" lang="en-US"/>
              <a:t>to specific cancers, </a:t>
            </a:r>
            <a:r>
              <a:rPr dirty="0" sz="3200" lang="en-US" smtClean="0"/>
              <a:t>inherited conditions </a:t>
            </a:r>
            <a:r>
              <a:rPr dirty="0" sz="3200" lang="en-US"/>
              <a:t>associated with cancer, familial clustering</a:t>
            </a:r>
            <a:r>
              <a:rPr dirty="0" sz="3200" lang="en-US" smtClean="0"/>
              <a:t>, and </a:t>
            </a:r>
            <a:r>
              <a:rPr dirty="0" sz="3200" lang="en-US"/>
              <a:t>chromosomal aberrations.</a:t>
            </a:r>
          </a:p>
          <a:p>
            <a:r>
              <a:rPr dirty="0" sz="3200" i="1" lang="en-US" smtClean="0"/>
              <a:t>Age</a:t>
            </a:r>
            <a:r>
              <a:rPr dirty="0" sz="3200" lang="en-US"/>
              <a:t>: Advancing age is a significant risk factor </a:t>
            </a:r>
            <a:r>
              <a:rPr dirty="0" sz="3200" lang="en-US" smtClean="0"/>
              <a:t>for the </a:t>
            </a:r>
            <a:r>
              <a:rPr dirty="0" sz="3200" lang="en-US"/>
              <a:t>development of cancer.</a:t>
            </a:r>
          </a:p>
          <a:p>
            <a:r>
              <a:rPr dirty="0" sz="3200" i="1" lang="en-US" smtClean="0"/>
              <a:t>Immune </a:t>
            </a:r>
            <a:r>
              <a:rPr dirty="0" sz="3200" i="1" lang="en-US"/>
              <a:t>function</a:t>
            </a:r>
            <a:r>
              <a:rPr dirty="0" sz="3200" lang="en-US"/>
              <a:t>: The incidence of cancer </a:t>
            </a:r>
            <a:r>
              <a:rPr dirty="0" sz="3200" lang="en-US" smtClean="0"/>
              <a:t>is higher </a:t>
            </a:r>
            <a:r>
              <a:rPr dirty="0" sz="3200" lang="en-US"/>
              <a:t>in immunosuppressed individuals, </a:t>
            </a:r>
            <a:r>
              <a:rPr dirty="0" sz="3200" lang="en-US" smtClean="0"/>
              <a:t>such as </a:t>
            </a:r>
            <a:r>
              <a:rPr dirty="0" sz="3200" lang="en-US"/>
              <a:t>those with acquired immunodeficiency </a:t>
            </a:r>
            <a:r>
              <a:rPr dirty="0" sz="3200" lang="en-US" smtClean="0"/>
              <a:t>syndrome and </a:t>
            </a:r>
            <a:r>
              <a:rPr dirty="0" sz="3200" lang="en-US"/>
              <a:t>organ transplant recipients who </a:t>
            </a:r>
            <a:r>
              <a:rPr dirty="0" sz="3200" lang="en-US" smtClean="0"/>
              <a:t>are taking </a:t>
            </a:r>
            <a:r>
              <a:rPr dirty="0" sz="3200" lang="en-US"/>
              <a:t>immunosuppressive </a:t>
            </a:r>
            <a:r>
              <a:rPr dirty="0" sz="3200" lang="en-US" smtClean="0"/>
              <a:t>medication</a:t>
            </a:r>
            <a:endParaRPr dirty="0" sz="320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02" name=""/>
        <p:cNvGrpSpPr/>
        <p:nvPr/>
      </p:nvGrpSpPr>
      <p:grpSpPr>
        <a:xfrm>
          <a:off x="0" y="0"/>
          <a:ext cx="0" cy="0"/>
          <a:chOff x="0" y="0"/>
          <a:chExt cx="0" cy="0"/>
        </a:xfrm>
      </p:grpSpPr>
      <p:sp>
        <p:nvSpPr>
          <p:cNvPr id="1048649" name="Title 1"/>
          <p:cNvSpPr>
            <a:spLocks noGrp="1"/>
          </p:cNvSpPr>
          <p:nvPr>
            <p:ph type="title"/>
          </p:nvPr>
        </p:nvSpPr>
        <p:spPr/>
        <p:txBody>
          <a:bodyPr/>
          <a:p>
            <a:r>
              <a:rPr b="1" dirty="0" lang="en-US"/>
              <a:t>Diagnostic Tests</a:t>
            </a:r>
            <a:br>
              <a:rPr b="1" dirty="0" lang="en-US"/>
            </a:br>
            <a:endParaRPr b="1" dirty="0" lang="en-US"/>
          </a:p>
        </p:txBody>
      </p:sp>
      <p:sp>
        <p:nvSpPr>
          <p:cNvPr id="1048650" name="Content Placeholder 2"/>
          <p:cNvSpPr>
            <a:spLocks noGrp="1"/>
          </p:cNvSpPr>
          <p:nvPr>
            <p:ph idx="1"/>
          </p:nvPr>
        </p:nvSpPr>
        <p:spPr>
          <a:xfrm>
            <a:off x="205273" y="951722"/>
            <a:ext cx="11793894" cy="5728996"/>
          </a:xfrm>
        </p:spPr>
        <p:txBody>
          <a:bodyPr>
            <a:noAutofit/>
          </a:bodyPr>
          <a:p>
            <a:pPr indent="0" marL="0">
              <a:buNone/>
            </a:pPr>
            <a:r>
              <a:rPr dirty="0" sz="3200" lang="en-US" smtClean="0"/>
              <a:t>▪ </a:t>
            </a:r>
            <a:r>
              <a:rPr dirty="0" sz="3200" lang="en-US"/>
              <a:t>Biopsy</a:t>
            </a:r>
          </a:p>
          <a:p>
            <a:pPr indent="0" marL="0">
              <a:buNone/>
            </a:pPr>
            <a:r>
              <a:rPr dirty="0" sz="3200" lang="en-US"/>
              <a:t>▪ Bone marrow examination (particularly if a </a:t>
            </a:r>
            <a:r>
              <a:rPr dirty="0" sz="3200" lang="en-US" err="1" smtClean="0"/>
              <a:t>hematolymphoid</a:t>
            </a:r>
            <a:r>
              <a:rPr dirty="0" sz="3200" lang="en-US" smtClean="0"/>
              <a:t> malignancy </a:t>
            </a:r>
            <a:r>
              <a:rPr dirty="0" sz="3200" lang="en-US"/>
              <a:t>is suspected)</a:t>
            </a:r>
          </a:p>
          <a:p>
            <a:pPr indent="0" marL="0">
              <a:buNone/>
            </a:pPr>
            <a:r>
              <a:rPr dirty="0" sz="3200" lang="en-US"/>
              <a:t>▪ Chest radiograph</a:t>
            </a:r>
          </a:p>
          <a:p>
            <a:pPr indent="0" marL="0">
              <a:buNone/>
            </a:pPr>
            <a:r>
              <a:rPr dirty="0" sz="3200" lang="en-US"/>
              <a:t>▪ Complete blood count (CBC)</a:t>
            </a:r>
          </a:p>
          <a:p>
            <a:pPr indent="0" marL="0">
              <a:buNone/>
            </a:pPr>
            <a:r>
              <a:rPr dirty="0" sz="3200" lang="en-US"/>
              <a:t>▪ Computed tomography (CT)</a:t>
            </a:r>
          </a:p>
          <a:p>
            <a:pPr indent="0" marL="0">
              <a:buNone/>
            </a:pPr>
            <a:r>
              <a:rPr dirty="0" sz="3200" lang="en-US"/>
              <a:t>▪ Cytological studies (</a:t>
            </a:r>
            <a:r>
              <a:rPr dirty="0" sz="3200" lang="en-US" err="1"/>
              <a:t>Papanicolaou</a:t>
            </a:r>
            <a:r>
              <a:rPr dirty="0" sz="3200" lang="en-US"/>
              <a:t> test)</a:t>
            </a:r>
          </a:p>
          <a:p>
            <a:pPr indent="0" marL="0">
              <a:buNone/>
            </a:pPr>
            <a:r>
              <a:rPr dirty="0" sz="3200" lang="en-US"/>
              <a:t>▪ Evaluation of serum tumor markers (e.g., </a:t>
            </a:r>
            <a:r>
              <a:rPr dirty="0" sz="3200" lang="en-US" smtClean="0"/>
              <a:t>carcinoembryonic antigen </a:t>
            </a:r>
            <a:r>
              <a:rPr dirty="0" sz="3200" lang="en-US"/>
              <a:t>and alpha-fetoprotein)</a:t>
            </a:r>
          </a:p>
          <a:p>
            <a:pPr indent="0" marL="0">
              <a:buNone/>
            </a:pPr>
            <a:r>
              <a:rPr dirty="0" sz="3200" lang="en-US"/>
              <a:t>▪ Liver function studies</a:t>
            </a:r>
          </a:p>
          <a:p>
            <a:pPr indent="0" marL="0">
              <a:buNone/>
            </a:pPr>
            <a:endParaRPr dirty="0" sz="320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03" name=""/>
        <p:cNvGrpSpPr/>
        <p:nvPr/>
      </p:nvGrpSpPr>
      <p:grpSpPr>
        <a:xfrm>
          <a:off x="0" y="0"/>
          <a:ext cx="0" cy="0"/>
          <a:chOff x="0" y="0"/>
          <a:chExt cx="0" cy="0"/>
        </a:xfrm>
      </p:grpSpPr>
      <p:sp>
        <p:nvSpPr>
          <p:cNvPr id="1048651" name="Title 1"/>
          <p:cNvSpPr>
            <a:spLocks noGrp="1"/>
          </p:cNvSpPr>
          <p:nvPr>
            <p:ph type="title"/>
          </p:nvPr>
        </p:nvSpPr>
        <p:spPr/>
        <p:txBody>
          <a:bodyPr/>
          <a:p>
            <a:endParaRPr lang="en-US"/>
          </a:p>
        </p:txBody>
      </p:sp>
      <p:sp>
        <p:nvSpPr>
          <p:cNvPr id="1048652" name="Content Placeholder 2"/>
          <p:cNvSpPr>
            <a:spLocks noGrp="1"/>
          </p:cNvSpPr>
          <p:nvPr>
            <p:ph idx="1"/>
          </p:nvPr>
        </p:nvSpPr>
        <p:spPr/>
        <p:txBody>
          <a:bodyPr/>
          <a:p>
            <a:r>
              <a:rPr dirty="0" sz="3200" lang="en-US"/>
              <a:t>Magnetic resonance imaging (MRI)</a:t>
            </a:r>
          </a:p>
          <a:p>
            <a:pPr indent="0" marL="0">
              <a:buNone/>
            </a:pPr>
            <a:r>
              <a:rPr dirty="0" sz="3200" lang="en-US"/>
              <a:t>▪ </a:t>
            </a:r>
            <a:r>
              <a:rPr dirty="0" sz="3200" lang="en-US" err="1"/>
              <a:t>Proctoscopic</a:t>
            </a:r>
            <a:r>
              <a:rPr dirty="0" sz="3200" lang="en-US"/>
              <a:t> examination (including guaiac test for occult blood)</a:t>
            </a:r>
          </a:p>
          <a:p>
            <a:pPr indent="0" marL="0">
              <a:buNone/>
            </a:pPr>
            <a:r>
              <a:rPr dirty="0" sz="3200" lang="en-US"/>
              <a:t>▪ Radiographic studies (mammography)</a:t>
            </a:r>
          </a:p>
          <a:p>
            <a:pPr indent="0" marL="0">
              <a:buNone/>
            </a:pPr>
            <a:r>
              <a:rPr dirty="0" sz="3200" lang="en-US"/>
              <a:t>▪ Radioisotope scanning (liver, brain, bone, lung)</a:t>
            </a:r>
          </a:p>
          <a:p>
            <a:r>
              <a:rPr dirty="0" sz="3200" lang="en-US"/>
              <a:t>Tumor markers</a:t>
            </a:r>
          </a:p>
          <a:p>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04" name=""/>
        <p:cNvGrpSpPr/>
        <p:nvPr/>
      </p:nvGrpSpPr>
      <p:grpSpPr>
        <a:xfrm>
          <a:off x="0" y="0"/>
          <a:ext cx="0" cy="0"/>
          <a:chOff x="0" y="0"/>
          <a:chExt cx="0" cy="0"/>
        </a:xfrm>
      </p:grpSpPr>
      <p:sp>
        <p:nvSpPr>
          <p:cNvPr id="1048653" name="Title 1"/>
          <p:cNvSpPr>
            <a:spLocks noGrp="1"/>
          </p:cNvSpPr>
          <p:nvPr>
            <p:ph type="title"/>
          </p:nvPr>
        </p:nvSpPr>
        <p:spPr/>
        <p:txBody>
          <a:bodyPr/>
          <a:p>
            <a:r>
              <a:rPr b="1" dirty="0" lang="en-US"/>
              <a:t>Biopsy</a:t>
            </a:r>
            <a:r>
              <a:rPr dirty="0" lang="en-US"/>
              <a:t/>
            </a:r>
            <a:br>
              <a:rPr dirty="0" lang="en-US"/>
            </a:br>
            <a:endParaRPr dirty="0" lang="en-US"/>
          </a:p>
        </p:txBody>
      </p:sp>
      <p:sp>
        <p:nvSpPr>
          <p:cNvPr id="1048654" name="Content Placeholder 2"/>
          <p:cNvSpPr>
            <a:spLocks noGrp="1"/>
          </p:cNvSpPr>
          <p:nvPr>
            <p:ph idx="1"/>
          </p:nvPr>
        </p:nvSpPr>
        <p:spPr>
          <a:xfrm>
            <a:off x="578498" y="951722"/>
            <a:ext cx="10775302" cy="5225241"/>
          </a:xfrm>
        </p:spPr>
        <p:txBody>
          <a:bodyPr>
            <a:normAutofit/>
          </a:bodyPr>
          <a:p>
            <a:pPr indent="0" marL="0">
              <a:buNone/>
            </a:pPr>
            <a:r>
              <a:rPr dirty="0" sz="3200" lang="en-US" smtClean="0"/>
              <a:t>Biopsy </a:t>
            </a:r>
            <a:r>
              <a:rPr dirty="0" sz="3200" lang="en-US"/>
              <a:t>is the definitive means of </a:t>
            </a:r>
            <a:r>
              <a:rPr dirty="0" sz="3200" lang="en-US" smtClean="0"/>
              <a:t>diagnosing cancer </a:t>
            </a:r>
            <a:r>
              <a:rPr dirty="0" sz="3200" lang="en-US"/>
              <a:t>and </a:t>
            </a:r>
            <a:r>
              <a:rPr dirty="0" sz="3200" lang="en-US" smtClean="0"/>
              <a:t>provides proof of malignancy. Biopsy </a:t>
            </a:r>
            <a:r>
              <a:rPr dirty="0" sz="3200" lang="en-US"/>
              <a:t>involves the surgical incision to </a:t>
            </a:r>
            <a:r>
              <a:rPr dirty="0" sz="3200" lang="en-US" smtClean="0"/>
              <a:t>obtain a </a:t>
            </a:r>
            <a:r>
              <a:rPr dirty="0" sz="3200" lang="en-US"/>
              <a:t>small piece of tissue for </a:t>
            </a:r>
            <a:r>
              <a:rPr dirty="0" sz="3200" lang="en-US" smtClean="0"/>
              <a:t>microscopic examination</a:t>
            </a:r>
            <a:r>
              <a:rPr dirty="0" sz="3200" lang="en-US"/>
              <a:t>.</a:t>
            </a:r>
          </a:p>
          <a:p>
            <a:pPr indent="0" marL="0">
              <a:buNone/>
            </a:pPr>
            <a:r>
              <a:rPr b="1" dirty="0" sz="3200" i="1" lang="en-US" smtClean="0"/>
              <a:t>Types</a:t>
            </a:r>
            <a:endParaRPr b="1" dirty="0" sz="3200" i="1" lang="en-US"/>
          </a:p>
          <a:p>
            <a:pPr indent="0" marL="0">
              <a:buNone/>
            </a:pPr>
            <a:r>
              <a:rPr dirty="0" sz="3200" lang="en-US"/>
              <a:t>a. </a:t>
            </a:r>
            <a:r>
              <a:rPr dirty="0" sz="3200" lang="en-US" smtClean="0"/>
              <a:t>Needle biopsy: </a:t>
            </a:r>
            <a:r>
              <a:rPr dirty="0" sz="3200" lang="en-US"/>
              <a:t>Aspiration of cells</a:t>
            </a:r>
          </a:p>
          <a:p>
            <a:pPr indent="0" marL="0">
              <a:buNone/>
            </a:pPr>
            <a:r>
              <a:rPr dirty="0" sz="3200" lang="en-US"/>
              <a:t>b. </a:t>
            </a:r>
            <a:r>
              <a:rPr dirty="0" sz="3200" lang="en-US" smtClean="0"/>
              <a:t>Incisional biopsy : </a:t>
            </a:r>
            <a:r>
              <a:rPr dirty="0" sz="3200" lang="en-US"/>
              <a:t>Removal of a wedge of </a:t>
            </a:r>
            <a:r>
              <a:rPr dirty="0" sz="3200" lang="en-US" smtClean="0"/>
              <a:t>suspected tissue </a:t>
            </a:r>
            <a:r>
              <a:rPr dirty="0" sz="3200" lang="en-US"/>
              <a:t>from a larger mass</a:t>
            </a:r>
          </a:p>
          <a:p>
            <a:pPr indent="0" marL="0">
              <a:buNone/>
            </a:pPr>
            <a:r>
              <a:rPr dirty="0" sz="3200" lang="en-US"/>
              <a:t>c. </a:t>
            </a:r>
            <a:r>
              <a:rPr dirty="0" sz="3200" lang="en-US" smtClean="0"/>
              <a:t>Excisional biopsy : </a:t>
            </a:r>
            <a:r>
              <a:rPr dirty="0" sz="3200" lang="en-US"/>
              <a:t>Complete removal of the </a:t>
            </a:r>
            <a:r>
              <a:rPr dirty="0" sz="3200" lang="en-US" smtClean="0"/>
              <a:t>entire lesion</a:t>
            </a:r>
            <a:endParaRPr dirty="0" sz="320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05" name=""/>
        <p:cNvGrpSpPr/>
        <p:nvPr/>
      </p:nvGrpSpPr>
      <p:grpSpPr>
        <a:xfrm>
          <a:off x="0" y="0"/>
          <a:ext cx="0" cy="0"/>
          <a:chOff x="0" y="0"/>
          <a:chExt cx="0" cy="0"/>
        </a:xfrm>
      </p:grpSpPr>
      <p:sp>
        <p:nvSpPr>
          <p:cNvPr id="1048655" name="Title 1"/>
          <p:cNvSpPr>
            <a:spLocks noGrp="1"/>
          </p:cNvSpPr>
          <p:nvPr>
            <p:ph type="title"/>
          </p:nvPr>
        </p:nvSpPr>
        <p:spPr/>
        <p:txBody>
          <a:bodyPr/>
          <a:p>
            <a:r>
              <a:rPr b="1" dirty="0" lang="en-US"/>
              <a:t>Warning Signs of Cancer—CAUTION</a:t>
            </a:r>
            <a:br>
              <a:rPr b="1" dirty="0" lang="en-US"/>
            </a:br>
            <a:endParaRPr b="1" dirty="0" lang="en-US"/>
          </a:p>
        </p:txBody>
      </p:sp>
      <p:sp>
        <p:nvSpPr>
          <p:cNvPr id="1048656" name="Content Placeholder 2"/>
          <p:cNvSpPr>
            <a:spLocks noGrp="1"/>
          </p:cNvSpPr>
          <p:nvPr>
            <p:ph idx="1"/>
          </p:nvPr>
        </p:nvSpPr>
        <p:spPr>
          <a:xfrm>
            <a:off x="838200" y="1231641"/>
            <a:ext cx="10515600" cy="4945322"/>
          </a:xfrm>
        </p:spPr>
        <p:txBody>
          <a:bodyPr>
            <a:normAutofit/>
          </a:bodyPr>
          <a:p>
            <a:pPr indent="0" marL="0">
              <a:buNone/>
            </a:pPr>
            <a:r>
              <a:rPr dirty="0" sz="3200" lang="en-US" smtClean="0"/>
              <a:t>▪ </a:t>
            </a:r>
            <a:r>
              <a:rPr b="1" dirty="0" sz="3200" lang="en-US"/>
              <a:t>C</a:t>
            </a:r>
            <a:r>
              <a:rPr dirty="0" sz="3200" lang="en-US"/>
              <a:t>hange in bowel or bladder habits</a:t>
            </a:r>
          </a:p>
          <a:p>
            <a:pPr indent="0" marL="0">
              <a:buNone/>
            </a:pPr>
            <a:r>
              <a:rPr dirty="0" sz="3200" lang="en-US"/>
              <a:t>▪ </a:t>
            </a:r>
            <a:r>
              <a:rPr b="1" dirty="0" sz="3200" lang="en-US"/>
              <a:t>A</a:t>
            </a:r>
            <a:r>
              <a:rPr dirty="0" sz="3200" lang="en-US"/>
              <a:t>ny sore that does not heal</a:t>
            </a:r>
          </a:p>
          <a:p>
            <a:pPr indent="0" marL="0">
              <a:buNone/>
            </a:pPr>
            <a:r>
              <a:rPr dirty="0" sz="3200" lang="en-US"/>
              <a:t>▪ </a:t>
            </a:r>
            <a:r>
              <a:rPr b="1" dirty="0" sz="3200" lang="en-US"/>
              <a:t>U</a:t>
            </a:r>
            <a:r>
              <a:rPr dirty="0" sz="3200" lang="en-US"/>
              <a:t>nusual bleeding or discharge</a:t>
            </a:r>
          </a:p>
          <a:p>
            <a:pPr indent="0" marL="0">
              <a:buNone/>
            </a:pPr>
            <a:r>
              <a:rPr dirty="0" sz="3200" lang="en-US"/>
              <a:t>▪ </a:t>
            </a:r>
            <a:r>
              <a:rPr b="1" dirty="0" sz="3200" lang="en-US"/>
              <a:t>T</a:t>
            </a:r>
            <a:r>
              <a:rPr dirty="0" sz="3200" lang="en-US"/>
              <a:t>hickening or lump in breast or elsewhere</a:t>
            </a:r>
          </a:p>
          <a:p>
            <a:pPr indent="0" marL="0">
              <a:buNone/>
            </a:pPr>
            <a:r>
              <a:rPr dirty="0" sz="3200" lang="en-US"/>
              <a:t>▪ </a:t>
            </a:r>
            <a:r>
              <a:rPr b="1" dirty="0" sz="3200" lang="en-US"/>
              <a:t>I</a:t>
            </a:r>
            <a:r>
              <a:rPr dirty="0" sz="3200" lang="en-US"/>
              <a:t>ndigestion</a:t>
            </a:r>
          </a:p>
          <a:p>
            <a:pPr indent="0" marL="0">
              <a:buNone/>
            </a:pPr>
            <a:r>
              <a:rPr dirty="0" sz="3200" lang="en-US"/>
              <a:t>▪ </a:t>
            </a:r>
            <a:r>
              <a:rPr b="1" dirty="0" sz="3200" lang="en-US"/>
              <a:t>O</a:t>
            </a:r>
            <a:r>
              <a:rPr dirty="0" sz="3200" lang="en-US"/>
              <a:t>bvious change in wart or mole</a:t>
            </a:r>
          </a:p>
          <a:p>
            <a:pPr indent="0" marL="0">
              <a:buNone/>
            </a:pPr>
            <a:r>
              <a:rPr dirty="0" sz="3200" lang="en-US"/>
              <a:t>▪ </a:t>
            </a:r>
            <a:r>
              <a:rPr b="1" dirty="0" sz="3200" lang="en-US"/>
              <a:t>N</a:t>
            </a:r>
            <a:r>
              <a:rPr dirty="0" sz="3200" lang="en-US"/>
              <a:t>agging cough or hoarseness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06" name=""/>
        <p:cNvGrpSpPr/>
        <p:nvPr/>
      </p:nvGrpSpPr>
      <p:grpSpPr>
        <a:xfrm>
          <a:off x="0" y="0"/>
          <a:ext cx="0" cy="0"/>
          <a:chOff x="0" y="0"/>
          <a:chExt cx="0" cy="0"/>
        </a:xfrm>
      </p:grpSpPr>
      <p:sp>
        <p:nvSpPr>
          <p:cNvPr id="1048657" name="Title 1"/>
          <p:cNvSpPr>
            <a:spLocks noGrp="1"/>
          </p:cNvSpPr>
          <p:nvPr>
            <p:ph type="title"/>
          </p:nvPr>
        </p:nvSpPr>
        <p:spPr>
          <a:xfrm>
            <a:off x="838200" y="365125"/>
            <a:ext cx="10515600" cy="829193"/>
          </a:xfrm>
        </p:spPr>
        <p:txBody>
          <a:bodyPr/>
          <a:p>
            <a:r>
              <a:rPr b="1" dirty="0" lang="en-US" smtClean="0"/>
              <a:t>Cancer Prevention </a:t>
            </a:r>
            <a:endParaRPr b="1" dirty="0" lang="en-US"/>
          </a:p>
        </p:txBody>
      </p:sp>
      <p:sp>
        <p:nvSpPr>
          <p:cNvPr id="1048658" name="Content Placeholder 2"/>
          <p:cNvSpPr>
            <a:spLocks noGrp="1"/>
          </p:cNvSpPr>
          <p:nvPr>
            <p:ph idx="1"/>
          </p:nvPr>
        </p:nvSpPr>
        <p:spPr>
          <a:xfrm>
            <a:off x="279919" y="1194318"/>
            <a:ext cx="11719248" cy="5663681"/>
          </a:xfrm>
        </p:spPr>
        <p:txBody>
          <a:bodyPr>
            <a:normAutofit fontScale="94844" lnSpcReduction="20000"/>
          </a:bodyPr>
          <a:p>
            <a:r>
              <a:rPr dirty="0" sz="3200" lang="en-US"/>
              <a:t>Prevention: Avoidance of known or potential </a:t>
            </a:r>
            <a:r>
              <a:rPr dirty="0" sz="3200" lang="en-US" smtClean="0"/>
              <a:t>carcinogens and </a:t>
            </a:r>
            <a:r>
              <a:rPr dirty="0" sz="3200" lang="en-US"/>
              <a:t>avoidance or modification of the </a:t>
            </a:r>
            <a:r>
              <a:rPr dirty="0" sz="3200" lang="en-US" smtClean="0"/>
              <a:t>factors associated </a:t>
            </a:r>
            <a:r>
              <a:rPr dirty="0" sz="3200" lang="en-US"/>
              <a:t>with the development of cancer cells.</a:t>
            </a:r>
          </a:p>
          <a:p>
            <a:r>
              <a:rPr dirty="0" sz="3200" lang="en-US" smtClean="0"/>
              <a:t> </a:t>
            </a:r>
            <a:r>
              <a:rPr dirty="0" sz="3200" lang="en-US"/>
              <a:t>Early detection </a:t>
            </a:r>
          </a:p>
          <a:p>
            <a:pPr lvl="2">
              <a:buFont typeface="Wingdings" panose="05000000000000000000" pitchFamily="2" charset="2"/>
              <a:buChar char="ü"/>
            </a:pPr>
            <a:r>
              <a:rPr dirty="0" sz="3200" lang="en-US" smtClean="0"/>
              <a:t>Mammography</a:t>
            </a:r>
          </a:p>
          <a:p>
            <a:pPr lvl="2">
              <a:buFont typeface="Wingdings" panose="05000000000000000000" pitchFamily="2" charset="2"/>
              <a:buChar char="ü"/>
            </a:pPr>
            <a:r>
              <a:rPr dirty="0" sz="3200" lang="en-US" err="1" smtClean="0"/>
              <a:t>Papanicolaou</a:t>
            </a:r>
            <a:r>
              <a:rPr dirty="0" sz="3200" lang="en-US" smtClean="0"/>
              <a:t> (Pap) test</a:t>
            </a:r>
          </a:p>
          <a:p>
            <a:pPr lvl="2">
              <a:buFont typeface="Wingdings" panose="05000000000000000000" pitchFamily="2" charset="2"/>
              <a:buChar char="ü"/>
            </a:pPr>
            <a:r>
              <a:rPr dirty="0" sz="3200" lang="en-US" smtClean="0"/>
              <a:t>Rectal exams and stools for occult blood</a:t>
            </a:r>
          </a:p>
          <a:p>
            <a:pPr lvl="2">
              <a:buFont typeface="Wingdings" panose="05000000000000000000" pitchFamily="2" charset="2"/>
              <a:buChar char="ü"/>
            </a:pPr>
            <a:r>
              <a:rPr dirty="0" sz="3200" lang="en-US" smtClean="0"/>
              <a:t>Sigmoidoscopy, colonoscopy</a:t>
            </a:r>
          </a:p>
          <a:p>
            <a:pPr lvl="2">
              <a:buFont typeface="Wingdings" panose="05000000000000000000" pitchFamily="2" charset="2"/>
              <a:buChar char="ü"/>
            </a:pPr>
            <a:r>
              <a:rPr dirty="0" sz="3200" lang="en-US" smtClean="0"/>
              <a:t>Breast self-examination (BSE) and clinical breast examination</a:t>
            </a:r>
          </a:p>
          <a:p>
            <a:pPr lvl="2">
              <a:buFont typeface="Wingdings" panose="05000000000000000000" pitchFamily="2" charset="2"/>
              <a:buChar char="ü"/>
            </a:pPr>
            <a:r>
              <a:rPr dirty="0" sz="3200" lang="en-US" smtClean="0"/>
              <a:t>Testicular self-examination</a:t>
            </a:r>
          </a:p>
          <a:p>
            <a:pPr lvl="2">
              <a:buFont typeface="Wingdings" panose="05000000000000000000" pitchFamily="2" charset="2"/>
              <a:buChar char="ü"/>
            </a:pPr>
            <a:r>
              <a:rPr dirty="0" sz="3200" lang="en-US" smtClean="0"/>
              <a:t>Skin inspection</a:t>
            </a:r>
            <a:endParaRPr dirty="0" sz="320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07" name=""/>
        <p:cNvGrpSpPr/>
        <p:nvPr/>
      </p:nvGrpSpPr>
      <p:grpSpPr>
        <a:xfrm>
          <a:off x="0" y="0"/>
          <a:ext cx="0" cy="0"/>
          <a:chOff x="0" y="0"/>
          <a:chExt cx="0" cy="0"/>
        </a:xfrm>
      </p:grpSpPr>
      <p:sp>
        <p:nvSpPr>
          <p:cNvPr id="1048659" name="Rectangle 2"/>
          <p:cNvSpPr>
            <a:spLocks noGrp="1" noChangeArrowheads="1"/>
          </p:cNvSpPr>
          <p:nvPr>
            <p:ph type="title"/>
          </p:nvPr>
        </p:nvSpPr>
        <p:spPr/>
        <p:txBody>
          <a:bodyPr/>
          <a:p>
            <a:r>
              <a:rPr altLang="en-US" lang="en-US"/>
              <a:t>Cancer Prevention and Detection</a:t>
            </a:r>
          </a:p>
        </p:txBody>
      </p:sp>
      <p:sp>
        <p:nvSpPr>
          <p:cNvPr id="1048660" name="Rectangle 3"/>
          <p:cNvSpPr>
            <a:spLocks noGrp="1" noChangeArrowheads="1"/>
          </p:cNvSpPr>
          <p:nvPr>
            <p:ph type="body" idx="1"/>
          </p:nvPr>
        </p:nvSpPr>
        <p:spPr>
          <a:xfrm>
            <a:off x="653143" y="1474237"/>
            <a:ext cx="10700657" cy="4702726"/>
          </a:xfrm>
        </p:spPr>
        <p:txBody>
          <a:bodyPr>
            <a:normAutofit/>
          </a:bodyPr>
          <a:p>
            <a:r>
              <a:rPr altLang="en-US" dirty="0" sz="3200" lang="en-US" smtClean="0"/>
              <a:t>Eat </a:t>
            </a:r>
            <a:r>
              <a:rPr altLang="en-US" dirty="0" sz="3200" lang="en-US"/>
              <a:t>balanced diet</a:t>
            </a:r>
          </a:p>
          <a:p>
            <a:r>
              <a:rPr altLang="en-US" dirty="0" sz="3200" lang="en-US"/>
              <a:t>Exercise regularly</a:t>
            </a:r>
          </a:p>
          <a:p>
            <a:r>
              <a:rPr altLang="en-US" dirty="0" sz="3200" lang="en-US"/>
              <a:t>Adequate rest</a:t>
            </a:r>
          </a:p>
          <a:p>
            <a:r>
              <a:rPr altLang="en-US" dirty="0" sz="3200" lang="en-US"/>
              <a:t>Health examination on a regular </a:t>
            </a:r>
            <a:r>
              <a:rPr altLang="en-US" dirty="0" sz="3200" lang="en-US" smtClean="0"/>
              <a:t>basis</a:t>
            </a:r>
          </a:p>
          <a:p>
            <a:r>
              <a:rPr altLang="en-US" dirty="0" sz="3200" lang="en-US"/>
              <a:t>Enjoy consistent periods of relaxation and leisure</a:t>
            </a:r>
          </a:p>
          <a:p>
            <a:r>
              <a:rPr altLang="en-US" dirty="0" sz="3200" lang="en-US"/>
              <a:t>Know 7 warning signs of cancer</a:t>
            </a:r>
          </a:p>
          <a:p>
            <a:r>
              <a:rPr altLang="en-US" dirty="0" sz="3200" lang="en-US"/>
              <a:t>Self-examination</a:t>
            </a:r>
          </a:p>
          <a:p>
            <a:endParaRPr altLang="en-US" dirty="0" sz="320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09" name=""/>
        <p:cNvGrpSpPr/>
        <p:nvPr/>
      </p:nvGrpSpPr>
      <p:grpSpPr>
        <a:xfrm>
          <a:off x="0" y="0"/>
          <a:ext cx="0" cy="0"/>
          <a:chOff x="0" y="0"/>
          <a:chExt cx="0" cy="0"/>
        </a:xfrm>
      </p:grpSpPr>
      <p:sp>
        <p:nvSpPr>
          <p:cNvPr id="1048666" name="Title 3"/>
          <p:cNvSpPr>
            <a:spLocks noGrp="1"/>
          </p:cNvSpPr>
          <p:nvPr>
            <p:ph type="title"/>
          </p:nvPr>
        </p:nvSpPr>
        <p:spPr/>
        <p:txBody>
          <a:bodyPr/>
          <a:p>
            <a:r>
              <a:rPr b="1" dirty="0" lang="en-US" smtClean="0"/>
              <a:t>Cancer management</a:t>
            </a:r>
            <a:endParaRPr b="1" dirty="0" lang="en-US"/>
          </a:p>
        </p:txBody>
      </p:sp>
      <p:sp>
        <p:nvSpPr>
          <p:cNvPr id="1048667" name="Text Placeholder 4"/>
          <p:cNvSpPr>
            <a:spLocks noGrp="1"/>
          </p:cNvSpPr>
          <p:nvPr>
            <p:ph type="body" idx="1"/>
          </p:nvPr>
        </p:nvSpPr>
        <p:spPr/>
        <p:txBody>
          <a:bodyPr/>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10" name=""/>
        <p:cNvGrpSpPr/>
        <p:nvPr/>
      </p:nvGrpSpPr>
      <p:grpSpPr>
        <a:xfrm>
          <a:off x="0" y="0"/>
          <a:ext cx="0" cy="0"/>
          <a:chOff x="0" y="0"/>
          <a:chExt cx="0" cy="0"/>
        </a:xfrm>
      </p:grpSpPr>
      <p:sp>
        <p:nvSpPr>
          <p:cNvPr id="1048668" name="Title 3"/>
          <p:cNvSpPr>
            <a:spLocks noGrp="1"/>
          </p:cNvSpPr>
          <p:nvPr>
            <p:ph type="title"/>
          </p:nvPr>
        </p:nvSpPr>
        <p:spPr/>
        <p:txBody>
          <a:bodyPr/>
          <a:p>
            <a:r>
              <a:rPr b="1" dirty="0" lang="en-US" smtClean="0"/>
              <a:t>Cancer management involves:</a:t>
            </a:r>
            <a:endParaRPr b="1" dirty="0" lang="en-US"/>
          </a:p>
        </p:txBody>
      </p:sp>
      <p:sp>
        <p:nvSpPr>
          <p:cNvPr id="1048669" name="Content Placeholder 4"/>
          <p:cNvSpPr>
            <a:spLocks noGrp="1"/>
          </p:cNvSpPr>
          <p:nvPr>
            <p:ph idx="1"/>
          </p:nvPr>
        </p:nvSpPr>
        <p:spPr/>
        <p:txBody>
          <a:bodyPr>
            <a:normAutofit/>
          </a:bodyPr>
          <a:p>
            <a:r>
              <a:rPr dirty="0" sz="3200" lang="en-US" smtClean="0"/>
              <a:t>Pain control</a:t>
            </a:r>
          </a:p>
          <a:p>
            <a:r>
              <a:rPr dirty="0" sz="3200" lang="en-US" smtClean="0"/>
              <a:t>Surgery</a:t>
            </a:r>
          </a:p>
          <a:p>
            <a:r>
              <a:rPr dirty="0" sz="3200" lang="en-US" smtClean="0"/>
              <a:t>Radiotherapy</a:t>
            </a:r>
          </a:p>
          <a:p>
            <a:r>
              <a:rPr dirty="0" sz="3200" lang="en-US" smtClean="0"/>
              <a:t>Chemotherapy</a:t>
            </a:r>
          </a:p>
          <a:p>
            <a:r>
              <a:rPr dirty="0" sz="3200" lang="en-US" smtClean="0"/>
              <a:t>Bone marrow and stem cell transplant</a:t>
            </a:r>
          </a:p>
          <a:p>
            <a:r>
              <a:rPr dirty="0" sz="3200" lang="en-US" smtClean="0"/>
              <a:t>Psychological support</a:t>
            </a:r>
            <a:endParaRPr dirty="0" sz="320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77" name=""/>
        <p:cNvGrpSpPr/>
        <p:nvPr/>
      </p:nvGrpSpPr>
      <p:grpSpPr>
        <a:xfrm>
          <a:off x="0" y="0"/>
          <a:ext cx="0" cy="0"/>
          <a:chOff x="0" y="0"/>
          <a:chExt cx="0" cy="0"/>
        </a:xfrm>
      </p:grpSpPr>
      <p:sp>
        <p:nvSpPr>
          <p:cNvPr id="1048598" name="Title 1"/>
          <p:cNvSpPr>
            <a:spLocks noGrp="1"/>
          </p:cNvSpPr>
          <p:nvPr>
            <p:ph type="title"/>
          </p:nvPr>
        </p:nvSpPr>
        <p:spPr>
          <a:xfrm>
            <a:off x="485192" y="365125"/>
            <a:ext cx="10868608" cy="1325563"/>
          </a:xfrm>
        </p:spPr>
        <p:txBody>
          <a:bodyPr/>
          <a:p>
            <a:r>
              <a:rPr b="1" dirty="0" lang="en-US" smtClean="0"/>
              <a:t>Cancer Pain </a:t>
            </a:r>
            <a:r>
              <a:rPr b="1" dirty="0" lang="en-US"/>
              <a:t>Control</a:t>
            </a:r>
            <a:br>
              <a:rPr b="1" dirty="0" lang="en-US"/>
            </a:br>
            <a:endParaRPr b="1" dirty="0" lang="en-US"/>
          </a:p>
        </p:txBody>
      </p:sp>
      <p:sp>
        <p:nvSpPr>
          <p:cNvPr id="1048599" name="Content Placeholder 2"/>
          <p:cNvSpPr>
            <a:spLocks noGrp="1"/>
          </p:cNvSpPr>
          <p:nvPr>
            <p:ph idx="1"/>
          </p:nvPr>
        </p:nvSpPr>
        <p:spPr>
          <a:xfrm>
            <a:off x="186612" y="1082350"/>
            <a:ext cx="11849878" cy="5775649"/>
          </a:xfrm>
        </p:spPr>
        <p:txBody>
          <a:bodyPr>
            <a:normAutofit fontScale="94821" lnSpcReduction="10000"/>
          </a:bodyPr>
          <a:p>
            <a:pPr indent="0" marL="0">
              <a:buNone/>
            </a:pPr>
            <a:r>
              <a:rPr dirty="0" lang="en-US" smtClean="0"/>
              <a:t> </a:t>
            </a:r>
            <a:r>
              <a:rPr b="1" dirty="0" sz="3200" lang="en-US"/>
              <a:t>Causes of pain</a:t>
            </a:r>
          </a:p>
          <a:p>
            <a:pPr indent="0" marL="0">
              <a:buNone/>
            </a:pPr>
            <a:r>
              <a:rPr dirty="0" sz="3200" lang="en-US"/>
              <a:t>1. Bone destruction</a:t>
            </a:r>
          </a:p>
          <a:p>
            <a:pPr indent="0" marL="0">
              <a:buNone/>
            </a:pPr>
            <a:r>
              <a:rPr dirty="0" sz="3200" lang="en-US"/>
              <a:t>2. Obstruction of an organ</a:t>
            </a:r>
          </a:p>
          <a:p>
            <a:pPr indent="0" marL="0">
              <a:buNone/>
            </a:pPr>
            <a:r>
              <a:rPr dirty="0" sz="3200" lang="en-US"/>
              <a:t>3. Compression of peripheral nerves</a:t>
            </a:r>
          </a:p>
          <a:p>
            <a:pPr indent="0" marL="0">
              <a:buNone/>
            </a:pPr>
            <a:r>
              <a:rPr dirty="0" sz="3200" lang="en-US"/>
              <a:t>4. Infiltration, distention of tissue</a:t>
            </a:r>
          </a:p>
          <a:p>
            <a:pPr indent="0" marL="0">
              <a:buNone/>
            </a:pPr>
            <a:r>
              <a:rPr dirty="0" sz="3200" lang="en-US"/>
              <a:t>5. Inflammation, necrosis</a:t>
            </a:r>
          </a:p>
          <a:p>
            <a:pPr indent="0" marL="0">
              <a:buNone/>
            </a:pPr>
            <a:r>
              <a:rPr dirty="0" sz="3200" lang="en-US"/>
              <a:t>6. Psychological factors, such as fear or </a:t>
            </a:r>
            <a:r>
              <a:rPr dirty="0" sz="3200" lang="en-US" smtClean="0"/>
              <a:t>anxiety</a:t>
            </a:r>
          </a:p>
          <a:p>
            <a:pPr indent="0" marL="0">
              <a:buNone/>
            </a:pPr>
            <a:r>
              <a:rPr b="1" dirty="0" sz="3200" i="1" lang="en-US" smtClean="0"/>
              <a:t>NB</a:t>
            </a:r>
            <a:r>
              <a:rPr dirty="0" sz="3200" lang="en-US" smtClean="0"/>
              <a:t>: Pain management involves pharmacologic and non pharmacologic interventions. </a:t>
            </a:r>
            <a:r>
              <a:rPr altLang="en-US" dirty="0" sz="3200" lang="en-US"/>
              <a:t>Patient report should always be </a:t>
            </a:r>
            <a:r>
              <a:rPr altLang="en-US" dirty="0" sz="3200" lang="en-US" smtClean="0"/>
              <a:t>accepted </a:t>
            </a:r>
            <a:r>
              <a:rPr altLang="en-US" dirty="0" sz="3200" lang="en-US"/>
              <a:t>as primary pain assessment </a:t>
            </a:r>
            <a:r>
              <a:rPr altLang="en-US" dirty="0" sz="3200" lang="en-US" smtClean="0"/>
              <a:t>data.  Drug </a:t>
            </a:r>
            <a:r>
              <a:rPr altLang="en-US" dirty="0" sz="3200" lang="en-US"/>
              <a:t>therapy should be used following WHO analgesic </a:t>
            </a:r>
            <a:r>
              <a:rPr altLang="en-US" dirty="0" sz="3200" lang="en-US" smtClean="0"/>
              <a:t>ladder</a:t>
            </a:r>
            <a:endParaRPr dirty="0" sz="320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81" name=""/>
        <p:cNvGrpSpPr/>
        <p:nvPr/>
      </p:nvGrpSpPr>
      <p:grpSpPr>
        <a:xfrm>
          <a:off x="0" y="0"/>
          <a:ext cx="0" cy="0"/>
          <a:chOff x="0" y="0"/>
          <a:chExt cx="0" cy="0"/>
        </a:xfrm>
      </p:grpSpPr>
      <p:sp>
        <p:nvSpPr>
          <p:cNvPr id="1048609" name="Title 1"/>
          <p:cNvSpPr>
            <a:spLocks noGrp="1"/>
          </p:cNvSpPr>
          <p:nvPr>
            <p:ph type="title"/>
          </p:nvPr>
        </p:nvSpPr>
        <p:spPr/>
        <p:txBody>
          <a:bodyPr/>
          <a:p>
            <a:r>
              <a:rPr dirty="0" lang="en-US" smtClean="0"/>
              <a:t>Cancer</a:t>
            </a:r>
            <a:br>
              <a:rPr dirty="0" lang="en-US" smtClean="0"/>
            </a:br>
            <a:endParaRPr dirty="0" lang="en-US"/>
          </a:p>
        </p:txBody>
      </p:sp>
      <p:sp>
        <p:nvSpPr>
          <p:cNvPr id="1048610" name="Content Placeholder 2"/>
          <p:cNvSpPr>
            <a:spLocks noGrp="1"/>
          </p:cNvSpPr>
          <p:nvPr>
            <p:ph idx="1"/>
          </p:nvPr>
        </p:nvSpPr>
        <p:spPr>
          <a:xfrm>
            <a:off x="311727" y="1122218"/>
            <a:ext cx="11042073" cy="5735782"/>
          </a:xfrm>
        </p:spPr>
        <p:txBody>
          <a:bodyPr>
            <a:normAutofit fontScale="94844" lnSpcReduction="20000"/>
          </a:bodyPr>
          <a:p>
            <a:r>
              <a:rPr dirty="0" sz="3200" lang="en-US" smtClean="0"/>
              <a:t>Cancer </a:t>
            </a:r>
            <a:r>
              <a:rPr dirty="0" sz="3200" lang="en-US"/>
              <a:t>is </a:t>
            </a:r>
            <a:r>
              <a:rPr dirty="0" sz="3200" lang="en-US" smtClean="0"/>
              <a:t>a </a:t>
            </a:r>
            <a:r>
              <a:rPr b="1" dirty="0" sz="3200" i="1" lang="en-US" smtClean="0"/>
              <a:t>malignant neoplastic </a:t>
            </a:r>
            <a:r>
              <a:rPr dirty="0" sz="3200" lang="en-US" smtClean="0"/>
              <a:t>(abnormal cell growth)  </a:t>
            </a:r>
            <a:r>
              <a:rPr dirty="0" sz="3200" lang="en-US"/>
              <a:t>disorder </a:t>
            </a:r>
            <a:r>
              <a:rPr dirty="0" sz="3200" lang="en-US" smtClean="0"/>
              <a:t>that can </a:t>
            </a:r>
            <a:r>
              <a:rPr dirty="0" sz="3200" lang="en-US"/>
              <a:t>involve all body organs with </a:t>
            </a:r>
            <a:r>
              <a:rPr dirty="0" sz="3200" lang="en-US" smtClean="0"/>
              <a:t>manifestations that </a:t>
            </a:r>
            <a:r>
              <a:rPr dirty="0" sz="3200" lang="en-US"/>
              <a:t>vary according to the body system </a:t>
            </a:r>
            <a:r>
              <a:rPr dirty="0" sz="3200" lang="en-US" smtClean="0"/>
              <a:t>affected and </a:t>
            </a:r>
            <a:r>
              <a:rPr dirty="0" sz="3200" lang="en-US"/>
              <a:t>type of tumor cells.</a:t>
            </a:r>
          </a:p>
          <a:p>
            <a:r>
              <a:rPr dirty="0" sz="3200" lang="en-US"/>
              <a:t>Cancer is characterized by Changes in the cell and genetic changes that cause loss of normal cell regulation leading to </a:t>
            </a:r>
            <a:r>
              <a:rPr dirty="0" sz="3200" lang="en-US" smtClean="0"/>
              <a:t>Abnormal and uncontrolled  </a:t>
            </a:r>
            <a:r>
              <a:rPr dirty="0" sz="3200" lang="en-US"/>
              <a:t>cell growth</a:t>
            </a:r>
          </a:p>
          <a:p>
            <a:r>
              <a:rPr dirty="0" sz="3200" lang="en-US" smtClean="0"/>
              <a:t>Cancer </a:t>
            </a:r>
            <a:r>
              <a:rPr dirty="0" sz="3200" lang="en-US"/>
              <a:t>produces serious health problems such </a:t>
            </a:r>
            <a:r>
              <a:rPr dirty="0" sz="3200" lang="en-US" smtClean="0"/>
              <a:t>as impaired </a:t>
            </a:r>
            <a:r>
              <a:rPr dirty="0" sz="3200" lang="en-US"/>
              <a:t>immune and hematopoietic (</a:t>
            </a:r>
            <a:r>
              <a:rPr dirty="0" sz="3200" lang="en-US" smtClean="0"/>
              <a:t>blood producing) function</a:t>
            </a:r>
            <a:r>
              <a:rPr dirty="0" sz="3200" lang="en-US"/>
              <a:t>, altered </a:t>
            </a:r>
            <a:r>
              <a:rPr dirty="0" sz="3200" lang="en-US" smtClean="0"/>
              <a:t>gastrointestinal tract </a:t>
            </a:r>
            <a:r>
              <a:rPr dirty="0" sz="3200" lang="en-US"/>
              <a:t>structure and function, motor and </a:t>
            </a:r>
            <a:r>
              <a:rPr dirty="0" sz="3200" lang="en-US" smtClean="0"/>
              <a:t>sensory deficits</a:t>
            </a:r>
            <a:r>
              <a:rPr dirty="0" sz="3200" lang="en-US"/>
              <a:t>, and decreased respiratory function.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a:off x="0" y="0"/>
          <a:ext cx="0" cy="0"/>
          <a:chOff x="0" y="0"/>
          <a:chExt cx="0" cy="0"/>
        </a:xfrm>
      </p:grpSpPr>
      <p:sp>
        <p:nvSpPr>
          <p:cNvPr id="1048595" name="Content Placeholder 2"/>
          <p:cNvSpPr>
            <a:spLocks noGrp="1"/>
          </p:cNvSpPr>
          <p:nvPr>
            <p:ph idx="4294967295"/>
          </p:nvPr>
        </p:nvSpPr>
        <p:spPr>
          <a:xfrm>
            <a:off x="1" y="167950"/>
            <a:ext cx="12036490" cy="6690050"/>
          </a:xfrm>
        </p:spPr>
        <p:txBody>
          <a:bodyPr>
            <a:noAutofit/>
          </a:bodyPr>
          <a:p>
            <a:pPr indent="0" marL="0">
              <a:buNone/>
            </a:pPr>
            <a:r>
              <a:rPr b="1" dirty="0" sz="3200" lang="en-US"/>
              <a:t>Surgery</a:t>
            </a:r>
          </a:p>
          <a:p>
            <a:pPr indent="0" marL="0">
              <a:buNone/>
            </a:pPr>
            <a:r>
              <a:rPr dirty="0" sz="3200" lang="en-US" smtClean="0"/>
              <a:t>Surgery </a:t>
            </a:r>
            <a:r>
              <a:rPr dirty="0" sz="3200" lang="en-US"/>
              <a:t>is indicated to diagnose, stage</a:t>
            </a:r>
            <a:r>
              <a:rPr dirty="0" sz="3200" lang="en-US" smtClean="0"/>
              <a:t>, and </a:t>
            </a:r>
            <a:r>
              <a:rPr dirty="0" sz="3200" lang="en-US"/>
              <a:t>treat certain types of cancer</a:t>
            </a:r>
            <a:r>
              <a:rPr dirty="0" sz="3200" lang="en-US" smtClean="0"/>
              <a:t>. It can be: </a:t>
            </a:r>
            <a:endParaRPr dirty="0" sz="3200" lang="en-US"/>
          </a:p>
          <a:p>
            <a:pPr indent="0" marL="0">
              <a:buNone/>
            </a:pPr>
            <a:r>
              <a:rPr dirty="0" sz="3200" lang="en-US" smtClean="0"/>
              <a:t>1</a:t>
            </a:r>
            <a:r>
              <a:rPr dirty="0" sz="3200" lang="en-US"/>
              <a:t>. Prophylactic surgery </a:t>
            </a:r>
            <a:r>
              <a:rPr dirty="0" sz="3200" lang="en-US" smtClean="0"/>
              <a:t>-is </a:t>
            </a:r>
            <a:r>
              <a:rPr dirty="0" sz="3200" lang="en-US"/>
              <a:t>performed in clients </a:t>
            </a:r>
            <a:r>
              <a:rPr dirty="0" sz="3200" lang="en-US" smtClean="0"/>
              <a:t>with an </a:t>
            </a:r>
            <a:r>
              <a:rPr dirty="0" sz="3200" lang="en-US"/>
              <a:t>existing premalignant condition or a </a:t>
            </a:r>
            <a:r>
              <a:rPr dirty="0" sz="3200" lang="en-US" smtClean="0"/>
              <a:t>known family </a:t>
            </a:r>
            <a:r>
              <a:rPr dirty="0" sz="3200" lang="en-US"/>
              <a:t>history or genetic mutation that </a:t>
            </a:r>
            <a:r>
              <a:rPr dirty="0" sz="3200" lang="en-US" smtClean="0"/>
              <a:t>strongly predisposes </a:t>
            </a:r>
            <a:r>
              <a:rPr dirty="0" sz="3200" lang="en-US"/>
              <a:t>the person to the </a:t>
            </a:r>
            <a:r>
              <a:rPr dirty="0" sz="3200" lang="en-US" smtClean="0"/>
              <a:t>development of </a:t>
            </a:r>
            <a:r>
              <a:rPr dirty="0" sz="3200" lang="en-US"/>
              <a:t>cancer</a:t>
            </a:r>
            <a:r>
              <a:rPr dirty="0" sz="3200" lang="en-US" smtClean="0"/>
              <a:t>. An </a:t>
            </a:r>
            <a:r>
              <a:rPr dirty="0" sz="3200" lang="en-US"/>
              <a:t>attempt </a:t>
            </a:r>
            <a:r>
              <a:rPr dirty="0" sz="3200" lang="en-US" smtClean="0"/>
              <a:t>is made </a:t>
            </a:r>
            <a:r>
              <a:rPr dirty="0" sz="3200" lang="en-US"/>
              <a:t>to remove the tissue or </a:t>
            </a:r>
            <a:r>
              <a:rPr dirty="0" sz="3200" lang="en-US" smtClean="0"/>
              <a:t>organ at </a:t>
            </a:r>
            <a:r>
              <a:rPr dirty="0" sz="3200" lang="en-US"/>
              <a:t>risk and thus prevent the </a:t>
            </a:r>
            <a:r>
              <a:rPr dirty="0" sz="3200" lang="en-US" smtClean="0"/>
              <a:t>development of </a:t>
            </a:r>
            <a:r>
              <a:rPr dirty="0" sz="3200" lang="en-US"/>
              <a:t>cancer.</a:t>
            </a:r>
          </a:p>
          <a:p>
            <a:pPr indent="0" marL="0">
              <a:buNone/>
            </a:pPr>
            <a:r>
              <a:rPr dirty="0" sz="3200" lang="en-US" smtClean="0"/>
              <a:t>2. Curative </a:t>
            </a:r>
            <a:r>
              <a:rPr dirty="0" sz="3200" lang="en-US"/>
              <a:t>surgery: </a:t>
            </a:r>
            <a:r>
              <a:rPr dirty="0" sz="3200" lang="en-US" smtClean="0"/>
              <a:t>The entire </a:t>
            </a:r>
            <a:r>
              <a:rPr dirty="0" sz="3200" lang="en-US"/>
              <a:t>tumor </a:t>
            </a:r>
            <a:r>
              <a:rPr dirty="0" sz="3200" lang="en-US" smtClean="0"/>
              <a:t>is removed </a:t>
            </a:r>
            <a:r>
              <a:rPr dirty="0" sz="3200" lang="en-US"/>
              <a:t>or destroyed.</a:t>
            </a:r>
          </a:p>
          <a:p>
            <a:pPr indent="0" marL="0">
              <a:buNone/>
            </a:pPr>
            <a:r>
              <a:rPr dirty="0" sz="3200" lang="en-US" smtClean="0"/>
              <a:t>3.  </a:t>
            </a:r>
            <a:r>
              <a:rPr dirty="0" sz="3200" lang="en-US"/>
              <a:t>Control (</a:t>
            </a:r>
            <a:r>
              <a:rPr dirty="0" sz="3200" lang="en-US" err="1"/>
              <a:t>cytoreductive</a:t>
            </a:r>
            <a:r>
              <a:rPr dirty="0" sz="3200" lang="en-US"/>
              <a:t> or “</a:t>
            </a:r>
            <a:r>
              <a:rPr dirty="0" sz="3200" lang="en-US" err="1"/>
              <a:t>debulking</a:t>
            </a:r>
            <a:r>
              <a:rPr dirty="0" sz="3200" lang="en-US"/>
              <a:t>”) </a:t>
            </a:r>
            <a:r>
              <a:rPr dirty="0" sz="3200" lang="en-US" smtClean="0"/>
              <a:t>surgery - Control </a:t>
            </a:r>
            <a:r>
              <a:rPr dirty="0" sz="3200" lang="en-US"/>
              <a:t>surgery is a </a:t>
            </a:r>
            <a:r>
              <a:rPr dirty="0" sz="3200" lang="en-US" err="1"/>
              <a:t>debulking</a:t>
            </a:r>
            <a:r>
              <a:rPr dirty="0" sz="3200" lang="en-US"/>
              <a:t> procedure </a:t>
            </a:r>
            <a:r>
              <a:rPr dirty="0" sz="3200" lang="en-US" smtClean="0"/>
              <a:t>that consists </a:t>
            </a:r>
            <a:r>
              <a:rPr dirty="0" sz="3200" lang="en-US"/>
              <a:t>of removing a large portion of a </a:t>
            </a:r>
            <a:r>
              <a:rPr dirty="0" sz="3200" lang="en-US" smtClean="0"/>
              <a:t>locally invasive </a:t>
            </a:r>
            <a:r>
              <a:rPr dirty="0" sz="3200" lang="en-US"/>
              <a:t>tumor, such as advanced ovarian </a:t>
            </a:r>
            <a:r>
              <a:rPr dirty="0" sz="3200" lang="en-US" smtClean="0"/>
              <a:t>cancer. </a:t>
            </a:r>
            <a:endParaRPr dirty="0" sz="3200" lang="en-US"/>
          </a:p>
          <a:p>
            <a:pPr indent="0" marL="0">
              <a:buNone/>
            </a:pPr>
            <a:r>
              <a:rPr dirty="0" lang="en-US" smtClean="0"/>
              <a:t>NB: Surgery </a:t>
            </a:r>
            <a:r>
              <a:rPr dirty="0" lang="en-US"/>
              <a:t>decreases the number of cancer cells</a:t>
            </a:r>
            <a:r>
              <a:rPr dirty="0" lang="en-US" smtClean="0"/>
              <a:t>; therefore</a:t>
            </a:r>
            <a:r>
              <a:rPr dirty="0" lang="en-US"/>
              <a:t>, it may increase the chance that </a:t>
            </a:r>
            <a:r>
              <a:rPr dirty="0" lang="en-US" smtClean="0"/>
              <a:t>other therapies </a:t>
            </a:r>
            <a:r>
              <a:rPr dirty="0" lang="en-US"/>
              <a:t>will be successful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sp>
        <p:nvSpPr>
          <p:cNvPr id="1048593" name="Content Placeholder 2"/>
          <p:cNvSpPr>
            <a:spLocks noGrp="1"/>
          </p:cNvSpPr>
          <p:nvPr>
            <p:ph idx="4294967295"/>
          </p:nvPr>
        </p:nvSpPr>
        <p:spPr>
          <a:xfrm>
            <a:off x="223935" y="130629"/>
            <a:ext cx="11831215" cy="6587412"/>
          </a:xfrm>
        </p:spPr>
        <p:txBody>
          <a:bodyPr>
            <a:normAutofit/>
          </a:bodyPr>
          <a:p>
            <a:pPr indent="0" marL="0">
              <a:buNone/>
            </a:pPr>
            <a:r>
              <a:rPr dirty="0" lang="en-US" smtClean="0"/>
              <a:t>4</a:t>
            </a:r>
            <a:r>
              <a:rPr dirty="0" sz="3200" lang="en-US" smtClean="0"/>
              <a:t>. Palliative surgery - Palliative </a:t>
            </a:r>
            <a:r>
              <a:rPr dirty="0" sz="3200" lang="en-US"/>
              <a:t>surgery is performed to improve </a:t>
            </a:r>
            <a:r>
              <a:rPr dirty="0" sz="3200" lang="en-US" smtClean="0"/>
              <a:t>quality of </a:t>
            </a:r>
            <a:r>
              <a:rPr dirty="0" sz="3200" lang="en-US"/>
              <a:t>life during the survival time</a:t>
            </a:r>
            <a:r>
              <a:rPr dirty="0" sz="3200" lang="en-US" smtClean="0"/>
              <a:t>. Palliative </a:t>
            </a:r>
            <a:r>
              <a:rPr dirty="0" sz="3200" lang="en-US"/>
              <a:t>surgery is performed to reduce pain</a:t>
            </a:r>
            <a:r>
              <a:rPr dirty="0" sz="3200" lang="en-US" smtClean="0"/>
              <a:t>, relieve </a:t>
            </a:r>
            <a:r>
              <a:rPr dirty="0" sz="3200" lang="en-US"/>
              <a:t>airway obstruction, relieve </a:t>
            </a:r>
            <a:r>
              <a:rPr dirty="0" sz="3200" lang="en-US" smtClean="0"/>
              <a:t>obstructions in </a:t>
            </a:r>
            <a:r>
              <a:rPr dirty="0" sz="3200" lang="en-US"/>
              <a:t>the gastrointestinal or urinary tract, </a:t>
            </a:r>
            <a:r>
              <a:rPr dirty="0" sz="3200" lang="en-US" smtClean="0"/>
              <a:t>relieve pressure </a:t>
            </a:r>
            <a:r>
              <a:rPr dirty="0" sz="3200" lang="en-US"/>
              <a:t>on the brain or spinal cord, </a:t>
            </a:r>
            <a:r>
              <a:rPr dirty="0" sz="3200" lang="en-US" smtClean="0"/>
              <a:t>prevent hemorrhage</a:t>
            </a:r>
            <a:r>
              <a:rPr dirty="0" sz="3200" lang="en-US"/>
              <a:t>, remove infected or </a:t>
            </a:r>
            <a:r>
              <a:rPr dirty="0" sz="3200" lang="en-US" smtClean="0"/>
              <a:t>ulcerated tumors</a:t>
            </a:r>
            <a:r>
              <a:rPr dirty="0" sz="3200" lang="en-US"/>
              <a:t>, or drain abscesses.</a:t>
            </a:r>
          </a:p>
          <a:p>
            <a:pPr indent="0" marL="0">
              <a:buNone/>
            </a:pPr>
            <a:r>
              <a:rPr dirty="0" sz="3200" lang="en-US" smtClean="0"/>
              <a:t>5. Reconstructive </a:t>
            </a:r>
            <a:r>
              <a:rPr dirty="0" sz="3200" lang="en-US"/>
              <a:t>or rehabilitative surgery is </a:t>
            </a:r>
            <a:r>
              <a:rPr dirty="0" sz="3200" lang="en-US" smtClean="0"/>
              <a:t>performed to </a:t>
            </a:r>
            <a:r>
              <a:rPr dirty="0" sz="3200" lang="en-US"/>
              <a:t>improve quality of life by restoring maximal </a:t>
            </a:r>
            <a:r>
              <a:rPr dirty="0" sz="3200" lang="en-US" smtClean="0"/>
              <a:t>function and </a:t>
            </a:r>
            <a:r>
              <a:rPr dirty="0" sz="3200" lang="en-US"/>
              <a:t>appearance, such as breast </a:t>
            </a:r>
            <a:r>
              <a:rPr dirty="0" sz="3200" lang="en-US" smtClean="0"/>
              <a:t>reconstruction after </a:t>
            </a:r>
            <a:r>
              <a:rPr dirty="0" sz="3200" lang="en-US"/>
              <a:t>mastectomy.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586" name="Title 1"/>
          <p:cNvSpPr>
            <a:spLocks noGrp="1"/>
          </p:cNvSpPr>
          <p:nvPr>
            <p:ph type="title"/>
          </p:nvPr>
        </p:nvSpPr>
        <p:spPr/>
        <p:txBody>
          <a:bodyPr/>
          <a:p>
            <a:endParaRPr lang="en-US"/>
          </a:p>
        </p:txBody>
      </p:sp>
      <p:sp>
        <p:nvSpPr>
          <p:cNvPr id="1048587" name="Content Placeholder 2"/>
          <p:cNvSpPr>
            <a:spLocks noGrp="1"/>
          </p:cNvSpPr>
          <p:nvPr>
            <p:ph idx="1"/>
          </p:nvPr>
        </p:nvSpPr>
        <p:spPr/>
        <p:txBody>
          <a:bodyPr>
            <a:normAutofit/>
          </a:bodyPr>
          <a:p>
            <a:pPr indent="0" marL="0">
              <a:buNone/>
            </a:pPr>
            <a:r>
              <a:rPr dirty="0" sz="3200" lang="en-US"/>
              <a:t>Adverse effects of surgery</a:t>
            </a:r>
          </a:p>
          <a:p>
            <a:pPr indent="0" marL="0">
              <a:buNone/>
            </a:pPr>
            <a:r>
              <a:rPr dirty="0" sz="3200" lang="en-US"/>
              <a:t>1. Loss or loss of function of a specific body part</a:t>
            </a:r>
          </a:p>
          <a:p>
            <a:pPr indent="0" marL="0">
              <a:buNone/>
            </a:pPr>
            <a:r>
              <a:rPr dirty="0" sz="3200" lang="en-US"/>
              <a:t>2. Reduced function as a result of organ loss</a:t>
            </a:r>
          </a:p>
          <a:p>
            <a:pPr indent="0" marL="0">
              <a:buNone/>
            </a:pPr>
            <a:r>
              <a:rPr dirty="0" sz="3200" lang="en-US"/>
              <a:t>3. Scarring or disfigurement</a:t>
            </a:r>
          </a:p>
          <a:p>
            <a:pPr indent="0" marL="0">
              <a:buNone/>
            </a:pPr>
            <a:r>
              <a:rPr dirty="0" sz="3200" lang="en-US"/>
              <a:t>4. Grieving about altered body image or </a:t>
            </a:r>
            <a:r>
              <a:rPr dirty="0" sz="3200" lang="en-US" smtClean="0"/>
              <a:t>imposed change </a:t>
            </a:r>
            <a:r>
              <a:rPr dirty="0" sz="3200" lang="en-US"/>
              <a:t>in lifestyle</a:t>
            </a:r>
          </a:p>
          <a:p>
            <a:pPr indent="0" marL="0">
              <a:buNone/>
            </a:pPr>
            <a:r>
              <a:rPr dirty="0" sz="3200" lang="en-US"/>
              <a:t>5. Pain, infection, bleeding, thromboembolism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sp>
        <p:nvSpPr>
          <p:cNvPr id="1048588" name="Title 1"/>
          <p:cNvSpPr>
            <a:spLocks noGrp="1"/>
          </p:cNvSpPr>
          <p:nvPr>
            <p:ph type="title"/>
          </p:nvPr>
        </p:nvSpPr>
        <p:spPr/>
        <p:txBody>
          <a:bodyPr/>
          <a:p>
            <a:r>
              <a:rPr b="1" dirty="0" lang="en-US"/>
              <a:t>Radiation Therapy</a:t>
            </a:r>
            <a:br>
              <a:rPr b="1" dirty="0" lang="en-US"/>
            </a:br>
            <a:endParaRPr b="1" dirty="0" lang="en-US"/>
          </a:p>
        </p:txBody>
      </p:sp>
      <p:sp>
        <p:nvSpPr>
          <p:cNvPr id="1048589" name="Content Placeholder 2"/>
          <p:cNvSpPr>
            <a:spLocks noGrp="1"/>
          </p:cNvSpPr>
          <p:nvPr>
            <p:ph idx="1"/>
          </p:nvPr>
        </p:nvSpPr>
        <p:spPr>
          <a:xfrm>
            <a:off x="186613" y="1082350"/>
            <a:ext cx="11167188" cy="5775649"/>
          </a:xfrm>
        </p:spPr>
        <p:txBody>
          <a:bodyPr>
            <a:normAutofit/>
          </a:bodyPr>
          <a:p>
            <a:r>
              <a:rPr dirty="0" lang="en-US" smtClean="0"/>
              <a:t> </a:t>
            </a:r>
            <a:r>
              <a:rPr dirty="0" sz="3200" lang="en-US"/>
              <a:t>Radiation therapy destroys cancer cells, </a:t>
            </a:r>
            <a:r>
              <a:rPr dirty="0" sz="3200" lang="en-US" smtClean="0"/>
              <a:t>with minimal </a:t>
            </a:r>
            <a:r>
              <a:rPr dirty="0" sz="3200" lang="en-US"/>
              <a:t>exposure of normal cells to the </a:t>
            </a:r>
            <a:r>
              <a:rPr dirty="0" sz="3200" lang="en-US" smtClean="0"/>
              <a:t>damaging effects </a:t>
            </a:r>
            <a:r>
              <a:rPr dirty="0" sz="3200" lang="en-US"/>
              <a:t>of radiation; the damaged cells die </a:t>
            </a:r>
            <a:r>
              <a:rPr dirty="0" sz="3200" lang="en-US" smtClean="0"/>
              <a:t>or become </a:t>
            </a:r>
            <a:r>
              <a:rPr dirty="0" sz="3200" lang="en-US"/>
              <a:t>unable to divide.</a:t>
            </a:r>
          </a:p>
          <a:p>
            <a:r>
              <a:rPr dirty="0" sz="3200" lang="en-US" smtClean="0"/>
              <a:t> </a:t>
            </a:r>
            <a:r>
              <a:rPr dirty="0" sz="3200" lang="en-US"/>
              <a:t>Radiation therapy is effective on tissues </a:t>
            </a:r>
            <a:r>
              <a:rPr dirty="0" sz="3200" lang="en-US" smtClean="0"/>
              <a:t>directly within </a:t>
            </a:r>
            <a:r>
              <a:rPr dirty="0" sz="3200" lang="en-US"/>
              <a:t>the path of the radiation beam.</a:t>
            </a:r>
          </a:p>
          <a:p>
            <a:r>
              <a:rPr dirty="0" sz="3200" lang="en-US" smtClean="0"/>
              <a:t> </a:t>
            </a:r>
            <a:r>
              <a:rPr dirty="0" sz="3200" lang="en-US"/>
              <a:t>Side effects include local skin changes and irritation</a:t>
            </a:r>
            <a:r>
              <a:rPr dirty="0" sz="3200" lang="en-US" smtClean="0"/>
              <a:t>, alopecia </a:t>
            </a:r>
            <a:r>
              <a:rPr dirty="0" sz="3200" lang="en-US"/>
              <a:t>(hair loss), fatigue (most </a:t>
            </a:r>
            <a:r>
              <a:rPr dirty="0" sz="3200" lang="en-US" smtClean="0"/>
              <a:t>common side </a:t>
            </a:r>
            <a:r>
              <a:rPr dirty="0" sz="3200" lang="en-US"/>
              <a:t>effect of radiation), and altered taste sensation</a:t>
            </a:r>
            <a:r>
              <a:rPr dirty="0" sz="3200" lang="en-US" smtClean="0"/>
              <a:t>; the </a:t>
            </a:r>
            <a:r>
              <a:rPr dirty="0" sz="3200" lang="en-US"/>
              <a:t>effects vary according to the site </a:t>
            </a:r>
            <a:r>
              <a:rPr dirty="0" sz="3200" lang="en-US" smtClean="0"/>
              <a:t>of treatment</a:t>
            </a:r>
            <a:endParaRPr dirty="0" sz="320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a:xfrm>
          <a:off x="0" y="0"/>
          <a:ext cx="0" cy="0"/>
          <a:chOff x="0" y="0"/>
          <a:chExt cx="0" cy="0"/>
        </a:xfrm>
      </p:grpSpPr>
      <p:sp>
        <p:nvSpPr>
          <p:cNvPr id="1048594" name="Content Placeholder 2"/>
          <p:cNvSpPr>
            <a:spLocks noGrp="1"/>
          </p:cNvSpPr>
          <p:nvPr>
            <p:ph idx="4294967295"/>
          </p:nvPr>
        </p:nvSpPr>
        <p:spPr>
          <a:xfrm>
            <a:off x="0" y="242596"/>
            <a:ext cx="12192000" cy="5934367"/>
          </a:xfrm>
        </p:spPr>
        <p:txBody>
          <a:bodyPr>
            <a:normAutofit/>
          </a:bodyPr>
          <a:p>
            <a:pPr indent="0" marL="0">
              <a:buNone/>
            </a:pPr>
            <a:r>
              <a:rPr b="1" dirty="0" sz="3200" lang="en-US" smtClean="0"/>
              <a:t>TYPES OF RADIATION</a:t>
            </a:r>
          </a:p>
          <a:p>
            <a:r>
              <a:rPr dirty="0" sz="3200" lang="en-US" smtClean="0"/>
              <a:t> </a:t>
            </a:r>
            <a:r>
              <a:rPr b="1" dirty="0" sz="3200" lang="en-US"/>
              <a:t>External beam radiation (</a:t>
            </a:r>
            <a:r>
              <a:rPr b="1" dirty="0" sz="3200" lang="en-US" err="1"/>
              <a:t>teletherapy</a:t>
            </a:r>
            <a:r>
              <a:rPr b="1" dirty="0" sz="3200" lang="en-US"/>
              <a:t>)</a:t>
            </a:r>
            <a:r>
              <a:rPr dirty="0" sz="3200" lang="en-US"/>
              <a:t>: The </a:t>
            </a:r>
            <a:r>
              <a:rPr dirty="0" sz="3200" lang="en-US" smtClean="0"/>
              <a:t>actual radiation </a:t>
            </a:r>
            <a:r>
              <a:rPr dirty="0" sz="3200" lang="en-US"/>
              <a:t>source is external to the client</a:t>
            </a:r>
            <a:r>
              <a:rPr dirty="0" sz="3200" lang="en-US" smtClean="0"/>
              <a:t>. Instruct </a:t>
            </a:r>
            <a:r>
              <a:rPr dirty="0" sz="3200" lang="en-US"/>
              <a:t>the client regarding self-care of the </a:t>
            </a:r>
            <a:r>
              <a:rPr dirty="0" sz="3200" lang="en-US" smtClean="0"/>
              <a:t>skin . The </a:t>
            </a:r>
            <a:r>
              <a:rPr dirty="0" sz="3200" lang="en-US"/>
              <a:t>client does not emit radiation and does </a:t>
            </a:r>
            <a:r>
              <a:rPr dirty="0" sz="3200" lang="en-US" smtClean="0"/>
              <a:t>not pose </a:t>
            </a:r>
            <a:r>
              <a:rPr dirty="0" sz="3200" lang="en-US"/>
              <a:t>a hazard to anyone else.</a:t>
            </a:r>
          </a:p>
          <a:p>
            <a:r>
              <a:rPr b="1" dirty="0" sz="3200" lang="en-US" smtClean="0"/>
              <a:t>Brachytherapy</a:t>
            </a:r>
            <a:r>
              <a:rPr dirty="0" sz="3200" lang="en-US" smtClean="0"/>
              <a:t> - The </a:t>
            </a:r>
            <a:r>
              <a:rPr dirty="0" sz="3200" lang="en-US"/>
              <a:t>radiation source comes into direct, </a:t>
            </a:r>
            <a:r>
              <a:rPr dirty="0" sz="3200" lang="en-US" smtClean="0"/>
              <a:t>continuous contact </a:t>
            </a:r>
            <a:r>
              <a:rPr dirty="0" sz="3200" lang="en-US"/>
              <a:t>with tumor tissues for a </a:t>
            </a:r>
            <a:r>
              <a:rPr dirty="0" sz="3200" lang="en-US" smtClean="0"/>
              <a:t>specific time. The </a:t>
            </a:r>
            <a:r>
              <a:rPr dirty="0" sz="3200" lang="en-US"/>
              <a:t>radiation source </a:t>
            </a:r>
            <a:r>
              <a:rPr dirty="0" sz="3200" lang="en-US" smtClean="0"/>
              <a:t>is implanted  </a:t>
            </a:r>
            <a:r>
              <a:rPr dirty="0" sz="3200" lang="en-US"/>
              <a:t>within the client; for </a:t>
            </a:r>
            <a:r>
              <a:rPr dirty="0" sz="3200" lang="en-US" smtClean="0"/>
              <a:t>a period </a:t>
            </a:r>
            <a:r>
              <a:rPr dirty="0" sz="3200" lang="en-US"/>
              <a:t>of time, the client emits radiation </a:t>
            </a:r>
            <a:r>
              <a:rPr dirty="0" sz="3200" lang="en-US" smtClean="0"/>
              <a:t>and can </a:t>
            </a:r>
            <a:r>
              <a:rPr dirty="0" sz="3200" lang="en-US"/>
              <a:t>pose a hazard to others</a:t>
            </a:r>
            <a:r>
              <a:rPr dirty="0" sz="3200" lang="en-US" smtClean="0"/>
              <a:t>.  </a:t>
            </a:r>
            <a:r>
              <a:rPr dirty="0" sz="3200" lang="en-US"/>
              <a:t>Brachytherapy includes an unsealed source or </a:t>
            </a:r>
            <a:r>
              <a:rPr dirty="0" sz="3200" lang="en-US" smtClean="0"/>
              <a:t>a sealed </a:t>
            </a:r>
            <a:r>
              <a:rPr dirty="0" sz="3200" lang="en-US"/>
              <a:t>source of radiation.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76" name=""/>
        <p:cNvGrpSpPr/>
        <p:nvPr/>
      </p:nvGrpSpPr>
      <p:grpSpPr>
        <a:xfrm>
          <a:off x="0" y="0"/>
          <a:ext cx="0" cy="0"/>
          <a:chOff x="0" y="0"/>
          <a:chExt cx="0" cy="0"/>
        </a:xfrm>
      </p:grpSpPr>
      <p:sp>
        <p:nvSpPr>
          <p:cNvPr id="1048596" name="Rectangle 2"/>
          <p:cNvSpPr>
            <a:spLocks noGrp="1" noChangeArrowheads="1"/>
          </p:cNvSpPr>
          <p:nvPr>
            <p:ph type="title"/>
          </p:nvPr>
        </p:nvSpPr>
        <p:spPr>
          <a:xfrm>
            <a:off x="2209800" y="800100"/>
            <a:ext cx="7772400" cy="762000"/>
          </a:xfrm>
        </p:spPr>
        <p:txBody>
          <a:bodyPr>
            <a:normAutofit fontScale="90000"/>
          </a:bodyPr>
          <a:p>
            <a:r>
              <a:rPr dirty="0" lang="en-US"/>
              <a:t>Nursing </a:t>
            </a:r>
            <a:r>
              <a:rPr dirty="0" lang="en-US" smtClean="0"/>
              <a:t>Intervention for </a:t>
            </a:r>
            <a:r>
              <a:rPr dirty="0" lang="en-US" err="1" smtClean="0"/>
              <a:t>teletherapy</a:t>
            </a:r>
            <a:endParaRPr dirty="0" lang="en-US"/>
          </a:p>
        </p:txBody>
      </p:sp>
      <p:sp>
        <p:nvSpPr>
          <p:cNvPr id="1048597" name="Rectangle 3"/>
          <p:cNvSpPr>
            <a:spLocks noGrp="1" noChangeArrowheads="1"/>
          </p:cNvSpPr>
          <p:nvPr>
            <p:ph idx="1"/>
          </p:nvPr>
        </p:nvSpPr>
        <p:spPr/>
        <p:txBody>
          <a:bodyPr/>
          <a:p>
            <a:pPr eaLnBrk="1" hangingPunct="1"/>
            <a:r>
              <a:rPr altLang="en-US" dirty="0" sz="3200" lang="en-US" smtClean="0"/>
              <a:t>MANAGEMENT OF STOMATITIS - Use soft-bristled toothbrush , Oral rinses with saline gargles/ tap water, Avoid ALCOHOL-based rinses</a:t>
            </a:r>
          </a:p>
          <a:p>
            <a:r>
              <a:rPr altLang="en-US" dirty="0" sz="3200" lang="en-US"/>
              <a:t>MAINTAIN TISSUE INTEGRITY - Handle skin gently, Do NOT rub affected area, Lotion may be applied, Wash skin only with SOAP and Water</a:t>
            </a:r>
          </a:p>
          <a:p>
            <a:pPr eaLnBrk="1" hangingPunct="1"/>
            <a:endParaRPr altLang="en-US" dirty="0" lang="en-US" smtClean="0"/>
          </a:p>
          <a:p>
            <a:pPr eaLnBrk="1" hangingPunct="1">
              <a:buFontTx/>
              <a:buNone/>
            </a:pPr>
            <a:endParaRPr altLang="en-US" dirty="0" 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11" name=""/>
        <p:cNvGrpSpPr/>
        <p:nvPr/>
      </p:nvGrpSpPr>
      <p:grpSpPr>
        <a:xfrm>
          <a:off x="0" y="0"/>
          <a:ext cx="0" cy="0"/>
          <a:chOff x="0" y="0"/>
          <a:chExt cx="0" cy="0"/>
        </a:xfrm>
      </p:grpSpPr>
      <p:sp>
        <p:nvSpPr>
          <p:cNvPr id="1048670" name="Title 1"/>
          <p:cNvSpPr>
            <a:spLocks noGrp="1"/>
          </p:cNvSpPr>
          <p:nvPr>
            <p:ph type="title"/>
          </p:nvPr>
        </p:nvSpPr>
        <p:spPr>
          <a:xfrm flipH="1">
            <a:off x="4552950" y="285751"/>
            <a:ext cx="6248400" cy="395604"/>
          </a:xfrm>
        </p:spPr>
        <p:txBody>
          <a:bodyPr>
            <a:normAutofit fontScale="90000"/>
          </a:bodyPr>
          <a:p>
            <a:endParaRPr dirty="0" lang="en-US"/>
          </a:p>
        </p:txBody>
      </p:sp>
      <p:sp>
        <p:nvSpPr>
          <p:cNvPr id="1048671" name="Content Placeholder 2"/>
          <p:cNvSpPr>
            <a:spLocks noGrp="1"/>
          </p:cNvSpPr>
          <p:nvPr>
            <p:ph idx="1"/>
          </p:nvPr>
        </p:nvSpPr>
        <p:spPr>
          <a:xfrm>
            <a:off x="302079" y="615820"/>
            <a:ext cx="11223171" cy="6242180"/>
          </a:xfrm>
        </p:spPr>
        <p:txBody>
          <a:bodyPr>
            <a:normAutofit fontScale="94844" lnSpcReduction="20000"/>
          </a:bodyPr>
          <a:p>
            <a:pPr indent="0" marL="0">
              <a:buNone/>
            </a:pPr>
            <a:r>
              <a:rPr b="1" dirty="0" sz="3200" lang="en-US" smtClean="0"/>
              <a:t>BRACHYTHERAPY</a:t>
            </a:r>
          </a:p>
          <a:p>
            <a:r>
              <a:rPr dirty="0" sz="3200" lang="en-US" smtClean="0"/>
              <a:t>Unsealed </a:t>
            </a:r>
            <a:r>
              <a:rPr dirty="0" sz="3200" lang="en-US"/>
              <a:t>radiation </a:t>
            </a:r>
            <a:r>
              <a:rPr dirty="0" sz="3200" lang="en-US" smtClean="0"/>
              <a:t>source - Administration </a:t>
            </a:r>
            <a:r>
              <a:rPr dirty="0" sz="3200" lang="en-US"/>
              <a:t>is via the oral or </a:t>
            </a:r>
            <a:r>
              <a:rPr dirty="0" sz="3200" lang="en-US" smtClean="0"/>
              <a:t>IV route </a:t>
            </a:r>
            <a:r>
              <a:rPr dirty="0" sz="3200" lang="en-US"/>
              <a:t>or </a:t>
            </a:r>
            <a:r>
              <a:rPr dirty="0" sz="3200" lang="en-US" smtClean="0"/>
              <a:t>by instillation </a:t>
            </a:r>
            <a:r>
              <a:rPr dirty="0" sz="3200" lang="en-US"/>
              <a:t>into body cavities</a:t>
            </a:r>
            <a:r>
              <a:rPr dirty="0" sz="3200" lang="en-US" smtClean="0"/>
              <a:t>. The </a:t>
            </a:r>
            <a:r>
              <a:rPr dirty="0" sz="3200" lang="en-US"/>
              <a:t>source is not confined completely to </a:t>
            </a:r>
            <a:r>
              <a:rPr dirty="0" sz="3200" lang="en-US" smtClean="0"/>
              <a:t>one body </a:t>
            </a:r>
            <a:r>
              <a:rPr dirty="0" sz="3200" lang="en-US"/>
              <a:t>area, and it enters body fluids and </a:t>
            </a:r>
            <a:r>
              <a:rPr dirty="0" sz="3200" lang="en-US" smtClean="0"/>
              <a:t>eventually is </a:t>
            </a:r>
            <a:r>
              <a:rPr dirty="0" sz="3200" lang="en-US"/>
              <a:t>eliminated via various excreta, </a:t>
            </a:r>
            <a:r>
              <a:rPr dirty="0" sz="3200" lang="en-US" smtClean="0"/>
              <a:t>which are </a:t>
            </a:r>
            <a:r>
              <a:rPr dirty="0" sz="3200" lang="en-US"/>
              <a:t>radioactive and harmful to others</a:t>
            </a:r>
            <a:r>
              <a:rPr dirty="0" sz="3200" lang="en-US" smtClean="0"/>
              <a:t>. Most of the </a:t>
            </a:r>
            <a:r>
              <a:rPr dirty="0" sz="3200" lang="en-US"/>
              <a:t>source is eliminated from the </a:t>
            </a:r>
            <a:r>
              <a:rPr dirty="0" sz="3200" lang="en-US" smtClean="0"/>
              <a:t>body within 48 </a:t>
            </a:r>
            <a:r>
              <a:rPr dirty="0" sz="3200" lang="en-US"/>
              <a:t>hours; then neither the client nor </a:t>
            </a:r>
            <a:r>
              <a:rPr dirty="0" sz="3200" lang="en-US" smtClean="0"/>
              <a:t>the excreta </a:t>
            </a:r>
            <a:r>
              <a:rPr dirty="0" sz="3200" lang="en-US"/>
              <a:t>is radioactive or harmful.</a:t>
            </a:r>
          </a:p>
          <a:p>
            <a:r>
              <a:rPr dirty="0" sz="3200" lang="en-US" smtClean="0"/>
              <a:t>Sealed </a:t>
            </a:r>
            <a:r>
              <a:rPr dirty="0" sz="3200" lang="en-US"/>
              <a:t>radiation </a:t>
            </a:r>
            <a:r>
              <a:rPr dirty="0" sz="3200" lang="en-US" smtClean="0"/>
              <a:t>source - </a:t>
            </a:r>
            <a:r>
              <a:rPr dirty="0" sz="3200" lang="en-US"/>
              <a:t>sealed, temporary or permanent </a:t>
            </a:r>
            <a:r>
              <a:rPr dirty="0" sz="3200" lang="en-US" smtClean="0"/>
              <a:t>radiation source </a:t>
            </a:r>
            <a:r>
              <a:rPr dirty="0" sz="3200" lang="en-US"/>
              <a:t>(solid implant) is implanted </a:t>
            </a:r>
            <a:r>
              <a:rPr dirty="0" sz="3200" lang="en-US" smtClean="0"/>
              <a:t>within the </a:t>
            </a:r>
            <a:r>
              <a:rPr dirty="0" sz="3200" lang="en-US"/>
              <a:t>tumor target </a:t>
            </a:r>
            <a:r>
              <a:rPr dirty="0" sz="3200" lang="en-US" smtClean="0"/>
              <a:t>tissues. </a:t>
            </a:r>
            <a:r>
              <a:rPr dirty="0" sz="3200" lang="en-US"/>
              <a:t>The client emits radiation while the </a:t>
            </a:r>
            <a:r>
              <a:rPr dirty="0" sz="3200" lang="en-US" smtClean="0"/>
              <a:t>implant is </a:t>
            </a:r>
            <a:r>
              <a:rPr dirty="0" sz="3200" lang="en-US"/>
              <a:t>in place, but the excreta are </a:t>
            </a:r>
            <a:r>
              <a:rPr dirty="0" sz="3200" lang="en-US" smtClean="0"/>
              <a:t>not radioactive</a:t>
            </a:r>
            <a:r>
              <a:rPr dirty="0" sz="3200" lang="en-US"/>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sp>
        <p:nvSpPr>
          <p:cNvPr id="1048672" name="Title 1"/>
          <p:cNvSpPr>
            <a:spLocks noGrp="1"/>
          </p:cNvSpPr>
          <p:nvPr>
            <p:ph type="title"/>
          </p:nvPr>
        </p:nvSpPr>
        <p:spPr>
          <a:xfrm>
            <a:off x="838200" y="365126"/>
            <a:ext cx="10515600" cy="978482"/>
          </a:xfrm>
        </p:spPr>
        <p:txBody>
          <a:bodyPr>
            <a:normAutofit fontScale="90000"/>
          </a:bodyPr>
          <a:p>
            <a:r>
              <a:rPr b="1" dirty="0" lang="en-US"/>
              <a:t>Care of the Client with a </a:t>
            </a:r>
            <a:r>
              <a:rPr b="1" dirty="0" lang="en-US" smtClean="0"/>
              <a:t>Sealed </a:t>
            </a:r>
            <a:r>
              <a:rPr b="1" dirty="0" lang="en-US"/>
              <a:t>Radiation Implant</a:t>
            </a:r>
            <a:br>
              <a:rPr b="1" dirty="0" lang="en-US"/>
            </a:br>
            <a:r>
              <a:rPr b="1" dirty="0" lang="en-US"/>
              <a:t/>
            </a:r>
            <a:br>
              <a:rPr b="1" dirty="0" lang="en-US"/>
            </a:br>
            <a:endParaRPr b="1" dirty="0" lang="en-US"/>
          </a:p>
        </p:txBody>
      </p:sp>
      <p:sp>
        <p:nvSpPr>
          <p:cNvPr id="1048673" name="Content Placeholder 2"/>
          <p:cNvSpPr>
            <a:spLocks noGrp="1"/>
          </p:cNvSpPr>
          <p:nvPr>
            <p:ph idx="1"/>
          </p:nvPr>
        </p:nvSpPr>
        <p:spPr>
          <a:xfrm>
            <a:off x="242596" y="783770"/>
            <a:ext cx="11949403" cy="6074229"/>
          </a:xfrm>
        </p:spPr>
        <p:txBody>
          <a:bodyPr>
            <a:noAutofit/>
          </a:bodyPr>
          <a:p>
            <a:r>
              <a:rPr dirty="0" sz="3200" lang="en-US" smtClean="0"/>
              <a:t>Place </a:t>
            </a:r>
            <a:r>
              <a:rPr dirty="0" sz="3200" lang="en-US"/>
              <a:t>the client in a private room with a private bath.</a:t>
            </a:r>
          </a:p>
          <a:p>
            <a:r>
              <a:rPr dirty="0" sz="3200" lang="en-US"/>
              <a:t>Place a radiation precaution sign on the client’s door.</a:t>
            </a:r>
          </a:p>
          <a:p>
            <a:r>
              <a:rPr dirty="0" sz="3200" lang="en-US"/>
              <a:t>Organize nursing tasks to minimize exposure to the </a:t>
            </a:r>
            <a:r>
              <a:rPr dirty="0" sz="3200" lang="en-US" smtClean="0"/>
              <a:t>radiation source</a:t>
            </a:r>
            <a:r>
              <a:rPr dirty="0" sz="3200" lang="en-US"/>
              <a:t>.</a:t>
            </a:r>
          </a:p>
          <a:p>
            <a:r>
              <a:rPr dirty="0" sz="3200" lang="en-US"/>
              <a:t>Nursing assignments to a client with a radiation </a:t>
            </a:r>
            <a:r>
              <a:rPr dirty="0" sz="3200" lang="en-US" smtClean="0"/>
              <a:t>implant should </a:t>
            </a:r>
            <a:r>
              <a:rPr dirty="0" sz="3200" lang="en-US"/>
              <a:t>be rotated.</a:t>
            </a:r>
          </a:p>
          <a:p>
            <a:r>
              <a:rPr dirty="0" sz="3200" lang="en-US"/>
              <a:t>Limit time to 30 minutes per care provider per shift.</a:t>
            </a:r>
          </a:p>
          <a:p>
            <a:r>
              <a:rPr dirty="0" sz="3200" lang="en-US"/>
              <a:t>Wear a dosimeter film badge to measure radiation exposure.</a:t>
            </a:r>
          </a:p>
          <a:p>
            <a:r>
              <a:rPr dirty="0" sz="3200" lang="en-US"/>
              <a:t>Lead shielding may be used to reduce exposure to radiation.</a:t>
            </a:r>
          </a:p>
          <a:p>
            <a:r>
              <a:rPr dirty="0" sz="3200" lang="en-US"/>
              <a:t>The nurse should never care for more than 1 client with a </a:t>
            </a:r>
            <a:r>
              <a:rPr dirty="0" sz="3200" lang="en-US" smtClean="0"/>
              <a:t>radiation implant </a:t>
            </a:r>
            <a:r>
              <a:rPr dirty="0" sz="3200" lang="en-US"/>
              <a:t>at 1 time.</a:t>
            </a:r>
          </a:p>
          <a:p>
            <a:r>
              <a:rPr dirty="0" sz="3200" lang="en-US"/>
              <a:t>Do not allow a pregnant nurse to care for the client</a:t>
            </a:r>
            <a:r>
              <a:rPr dirty="0" sz="3200" lang="en-US" smtClean="0"/>
              <a:t>.</a:t>
            </a:r>
            <a:endParaRPr dirty="0" sz="320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13" name=""/>
        <p:cNvGrpSpPr/>
        <p:nvPr/>
      </p:nvGrpSpPr>
      <p:grpSpPr>
        <a:xfrm>
          <a:off x="0" y="0"/>
          <a:ext cx="0" cy="0"/>
          <a:chOff x="0" y="0"/>
          <a:chExt cx="0" cy="0"/>
        </a:xfrm>
      </p:grpSpPr>
      <p:sp>
        <p:nvSpPr>
          <p:cNvPr id="1048674" name="Title 1"/>
          <p:cNvSpPr>
            <a:spLocks noGrp="1"/>
          </p:cNvSpPr>
          <p:nvPr>
            <p:ph type="title"/>
          </p:nvPr>
        </p:nvSpPr>
        <p:spPr/>
        <p:txBody>
          <a:bodyPr/>
          <a:p>
            <a:endParaRPr lang="en-US"/>
          </a:p>
        </p:txBody>
      </p:sp>
      <p:sp>
        <p:nvSpPr>
          <p:cNvPr id="1048675" name="Content Placeholder 2"/>
          <p:cNvSpPr>
            <a:spLocks noGrp="1"/>
          </p:cNvSpPr>
          <p:nvPr>
            <p:ph idx="1"/>
          </p:nvPr>
        </p:nvSpPr>
        <p:spPr>
          <a:xfrm>
            <a:off x="167951" y="365126"/>
            <a:ext cx="11793894" cy="6492874"/>
          </a:xfrm>
        </p:spPr>
        <p:txBody>
          <a:bodyPr>
            <a:normAutofit/>
          </a:bodyPr>
          <a:p>
            <a:r>
              <a:rPr dirty="0" sz="3200" lang="en-US"/>
              <a:t>Do not allow children younger than 16 years or a pregnant woman to visit the client.</a:t>
            </a:r>
          </a:p>
          <a:p>
            <a:r>
              <a:rPr dirty="0" sz="3200" lang="en-US"/>
              <a:t>Limit visitors to 30 minutes per day; visitors should be at least 6 feet from the source.</a:t>
            </a:r>
          </a:p>
          <a:p>
            <a:r>
              <a:rPr dirty="0" sz="3200" lang="en-US"/>
              <a:t>Save bed linens and dressings until the source is removed; then dispose of the linens and dressings in the usual manner.</a:t>
            </a:r>
          </a:p>
          <a:p>
            <a:r>
              <a:rPr dirty="0" sz="3200" lang="en-US"/>
              <a:t>Other equipment can be removed from the room at any time.</a:t>
            </a:r>
          </a:p>
          <a:p>
            <a:r>
              <a:rPr dirty="0" sz="3200" lang="en-US"/>
              <a:t>If dislodged - Encourage the client to lie still. </a:t>
            </a:r>
            <a:r>
              <a:rPr dirty="0" sz="3200" lang="en-US" smtClean="0"/>
              <a:t>Use a </a:t>
            </a:r>
            <a:r>
              <a:rPr dirty="0" sz="3200" lang="en-US"/>
              <a:t>long-handled forceps </a:t>
            </a:r>
            <a:r>
              <a:rPr dirty="0" sz="3200" lang="en-US" smtClean="0"/>
              <a:t>to retrieve </a:t>
            </a:r>
            <a:r>
              <a:rPr dirty="0" sz="3200" lang="en-US"/>
              <a:t>the  </a:t>
            </a:r>
            <a:r>
              <a:rPr dirty="0" sz="3200" lang="en-US" smtClean="0"/>
              <a:t>radioactive source. </a:t>
            </a:r>
            <a:r>
              <a:rPr dirty="0" sz="3200" lang="en-US"/>
              <a:t>Deposit the radioactive source in a lead container. </a:t>
            </a:r>
            <a:r>
              <a:rPr dirty="0" sz="3200" lang="en-US" smtClean="0"/>
              <a:t>Contact </a:t>
            </a:r>
            <a:r>
              <a:rPr dirty="0" sz="3200" lang="en-US"/>
              <a:t>the radiation oncologist</a:t>
            </a:r>
            <a:r>
              <a:rPr dirty="0" sz="3200" lang="en-US" smtClean="0"/>
              <a:t>.</a:t>
            </a:r>
          </a:p>
          <a:p>
            <a:r>
              <a:rPr dirty="0" sz="3200" lang="en-US" smtClean="0"/>
              <a:t>The client is not radioactive after removal. </a:t>
            </a:r>
            <a:endParaRPr dirty="0" sz="3200" lang="en-US"/>
          </a:p>
          <a:p>
            <a:endParaRPr dirty="0"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676" name="Title 1"/>
          <p:cNvSpPr>
            <a:spLocks noGrp="1"/>
          </p:cNvSpPr>
          <p:nvPr>
            <p:ph type="title"/>
          </p:nvPr>
        </p:nvSpPr>
        <p:spPr/>
        <p:txBody>
          <a:bodyPr/>
          <a:p>
            <a:r>
              <a:rPr b="1" dirty="0" lang="en-US" smtClean="0"/>
              <a:t>Chemotherapy </a:t>
            </a:r>
            <a:endParaRPr b="1" dirty="0" lang="en-US"/>
          </a:p>
        </p:txBody>
      </p:sp>
      <p:sp>
        <p:nvSpPr>
          <p:cNvPr id="1048677" name="Content Placeholder 2"/>
          <p:cNvSpPr>
            <a:spLocks noGrp="1"/>
          </p:cNvSpPr>
          <p:nvPr>
            <p:ph idx="1"/>
          </p:nvPr>
        </p:nvSpPr>
        <p:spPr>
          <a:xfrm>
            <a:off x="410547" y="1268963"/>
            <a:ext cx="10943253" cy="4908000"/>
          </a:xfrm>
        </p:spPr>
        <p:txBody>
          <a:bodyPr>
            <a:normAutofit/>
          </a:bodyPr>
          <a:p>
            <a:r>
              <a:rPr dirty="0" sz="3200" lang="en-US" smtClean="0"/>
              <a:t>Chemotherapy </a:t>
            </a:r>
            <a:r>
              <a:rPr dirty="0" sz="3200" lang="en-US"/>
              <a:t>kills or inhibits the </a:t>
            </a:r>
            <a:r>
              <a:rPr dirty="0" sz="3200" lang="en-US" smtClean="0"/>
              <a:t>reproduction of </a:t>
            </a:r>
            <a:r>
              <a:rPr dirty="0" sz="3200" lang="en-US"/>
              <a:t>neoplastic cells </a:t>
            </a:r>
            <a:r>
              <a:rPr dirty="0" sz="3200" lang="en-US" smtClean="0"/>
              <a:t>but also kills </a:t>
            </a:r>
            <a:r>
              <a:rPr dirty="0" sz="3200" lang="en-US"/>
              <a:t>normal cells</a:t>
            </a:r>
            <a:r>
              <a:rPr dirty="0" sz="3200" lang="en-US" smtClean="0"/>
              <a:t>.</a:t>
            </a:r>
          </a:p>
          <a:p>
            <a:r>
              <a:rPr dirty="0" sz="3200" lang="en-US"/>
              <a:t>The effects are systemic because chemotherapy </a:t>
            </a:r>
            <a:r>
              <a:rPr dirty="0" sz="3200" lang="en-US" smtClean="0"/>
              <a:t>is usually </a:t>
            </a:r>
            <a:r>
              <a:rPr dirty="0" sz="3200" lang="en-US"/>
              <a:t>administered systemically.</a:t>
            </a:r>
          </a:p>
          <a:p>
            <a:r>
              <a:rPr dirty="0" sz="3200" lang="en-US" smtClean="0"/>
              <a:t>Normal </a:t>
            </a:r>
            <a:r>
              <a:rPr dirty="0" sz="3200" lang="en-US"/>
              <a:t>cells </a:t>
            </a:r>
            <a:r>
              <a:rPr dirty="0" sz="3200" lang="en-US" smtClean="0"/>
              <a:t>that are most </a:t>
            </a:r>
            <a:r>
              <a:rPr dirty="0" sz="3200" lang="en-US"/>
              <a:t>affected </a:t>
            </a:r>
            <a:r>
              <a:rPr dirty="0" sz="3200" lang="en-US" smtClean="0"/>
              <a:t>by chemotherapy include those </a:t>
            </a:r>
            <a:r>
              <a:rPr dirty="0" sz="3200" lang="en-US"/>
              <a:t>of the </a:t>
            </a:r>
            <a:r>
              <a:rPr b="1" dirty="0" sz="3200" i="1" lang="en-US"/>
              <a:t>skin, hair, and lining of the </a:t>
            </a:r>
            <a:r>
              <a:rPr b="1" dirty="0" sz="3200" i="1" lang="en-US" smtClean="0"/>
              <a:t>gastrointestinal tract</a:t>
            </a:r>
            <a:r>
              <a:rPr b="1" dirty="0" sz="3200" i="1" lang="en-US"/>
              <a:t>; spermatocytes; and </a:t>
            </a:r>
            <a:r>
              <a:rPr b="1" dirty="0" sz="3200" i="1" lang="en-US" smtClean="0"/>
              <a:t>hematopoietic cells</a:t>
            </a:r>
            <a:r>
              <a:rPr b="1" dirty="0" sz="3200" i="1" lang="en-US"/>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82" name=""/>
        <p:cNvGrpSpPr/>
        <p:nvPr/>
      </p:nvGrpSpPr>
      <p:grpSpPr>
        <a:xfrm>
          <a:off x="0" y="0"/>
          <a:ext cx="0" cy="0"/>
          <a:chOff x="0" y="0"/>
          <a:chExt cx="0" cy="0"/>
        </a:xfrm>
      </p:grpSpPr>
      <p:sp>
        <p:nvSpPr>
          <p:cNvPr id="1048611" name="Title 1"/>
          <p:cNvSpPr>
            <a:spLocks noGrp="1"/>
          </p:cNvSpPr>
          <p:nvPr>
            <p:ph type="title"/>
          </p:nvPr>
        </p:nvSpPr>
        <p:spPr/>
        <p:txBody>
          <a:bodyPr/>
          <a:p>
            <a:r>
              <a:rPr dirty="0" lang="en-US" smtClean="0"/>
              <a:t>Classification of cell growths (Tumors)</a:t>
            </a:r>
            <a:endParaRPr dirty="0" lang="en-US"/>
          </a:p>
        </p:txBody>
      </p:sp>
      <p:sp>
        <p:nvSpPr>
          <p:cNvPr id="1048612" name="Content Placeholder 2"/>
          <p:cNvSpPr>
            <a:spLocks noGrp="1"/>
          </p:cNvSpPr>
          <p:nvPr>
            <p:ph idx="1"/>
          </p:nvPr>
        </p:nvSpPr>
        <p:spPr/>
        <p:txBody>
          <a:bodyPr>
            <a:normAutofit/>
          </a:bodyPr>
          <a:p>
            <a:pPr indent="0" marL="0">
              <a:buNone/>
            </a:pPr>
            <a:r>
              <a:rPr dirty="0" sz="3200" lang="en-US" smtClean="0"/>
              <a:t>Tumors can be classified as:</a:t>
            </a:r>
          </a:p>
          <a:p>
            <a:pPr indent="-514350" marL="514350">
              <a:buFont typeface="+mj-lt"/>
              <a:buAutoNum type="arabicPeriod"/>
            </a:pPr>
            <a:r>
              <a:rPr dirty="0" sz="3200" lang="en-US" smtClean="0"/>
              <a:t>Benign (non cancerous)</a:t>
            </a:r>
          </a:p>
          <a:p>
            <a:pPr indent="-514350" marL="514350">
              <a:buFont typeface="+mj-lt"/>
              <a:buAutoNum type="arabicPeriod"/>
            </a:pPr>
            <a:r>
              <a:rPr dirty="0" sz="3200" lang="en-US" smtClean="0"/>
              <a:t>Malignant (cancerous)</a:t>
            </a:r>
          </a:p>
          <a:p>
            <a:pPr indent="-514350" marL="514350">
              <a:buFont typeface="+mj-lt"/>
              <a:buAutoNum type="arabicPeriod"/>
            </a:pPr>
            <a:endParaRPr dirty="0" sz="3200" lang="en-US"/>
          </a:p>
          <a:p>
            <a:pPr indent="0" marL="0">
              <a:buNone/>
            </a:pPr>
            <a:r>
              <a:rPr dirty="0" sz="3200" lang="en-US" smtClean="0"/>
              <a:t>NB: Not all abnormal cell growths are cancerous</a:t>
            </a:r>
            <a:endParaRPr dirty="0" sz="320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15" name=""/>
        <p:cNvGrpSpPr/>
        <p:nvPr/>
      </p:nvGrpSpPr>
      <p:grpSpPr>
        <a:xfrm>
          <a:off x="0" y="0"/>
          <a:ext cx="0" cy="0"/>
          <a:chOff x="0" y="0"/>
          <a:chExt cx="0" cy="0"/>
        </a:xfrm>
      </p:grpSpPr>
      <p:sp>
        <p:nvSpPr>
          <p:cNvPr id="1048678" name="Content Placeholder 2"/>
          <p:cNvSpPr>
            <a:spLocks noGrp="1"/>
          </p:cNvSpPr>
          <p:nvPr>
            <p:ph idx="4294967295"/>
          </p:nvPr>
        </p:nvSpPr>
        <p:spPr>
          <a:xfrm>
            <a:off x="473075" y="727075"/>
            <a:ext cx="11718925" cy="5991225"/>
          </a:xfrm>
        </p:spPr>
        <p:txBody>
          <a:bodyPr>
            <a:normAutofit/>
          </a:bodyPr>
          <a:p>
            <a:r>
              <a:rPr dirty="0" sz="3200" lang="en-US"/>
              <a:t>Usually, several </a:t>
            </a:r>
            <a:r>
              <a:rPr dirty="0" sz="3200" lang="en-US" smtClean="0"/>
              <a:t>chemotherapy agents </a:t>
            </a:r>
            <a:r>
              <a:rPr dirty="0" sz="3200" lang="en-US"/>
              <a:t>are used in combination </a:t>
            </a:r>
            <a:r>
              <a:rPr dirty="0" sz="3200" lang="en-US" smtClean="0"/>
              <a:t> </a:t>
            </a:r>
            <a:r>
              <a:rPr dirty="0" sz="3200" lang="en-US"/>
              <a:t>to increase the therapeutic response.</a:t>
            </a:r>
          </a:p>
          <a:p>
            <a:r>
              <a:rPr dirty="0" sz="3200" lang="en-US" smtClean="0"/>
              <a:t>Combination </a:t>
            </a:r>
            <a:r>
              <a:rPr dirty="0" sz="3200" lang="en-US"/>
              <a:t>chemotherapy is </a:t>
            </a:r>
            <a:r>
              <a:rPr dirty="0" sz="3200" lang="en-US" smtClean="0"/>
              <a:t>planned to minimize toxicities and </a:t>
            </a:r>
            <a:r>
              <a:rPr b="1" dirty="0" sz="3200" i="1" lang="en-US" smtClean="0"/>
              <a:t>nadir</a:t>
            </a:r>
            <a:r>
              <a:rPr dirty="0" sz="3200" lang="en-US" smtClean="0"/>
              <a:t> </a:t>
            </a:r>
            <a:r>
              <a:rPr dirty="0" sz="3200" lang="en-US"/>
              <a:t>(the time during which </a:t>
            </a:r>
            <a:r>
              <a:rPr dirty="0" sz="3200" lang="en-US" smtClean="0"/>
              <a:t>bone marrow </a:t>
            </a:r>
            <a:r>
              <a:rPr dirty="0" sz="3200" lang="en-US"/>
              <a:t>activity and white blood cell </a:t>
            </a:r>
            <a:r>
              <a:rPr dirty="0" sz="3200" lang="en-US" smtClean="0"/>
              <a:t>counts are </a:t>
            </a:r>
            <a:r>
              <a:rPr dirty="0" sz="3200" lang="en-US"/>
              <a:t>at their </a:t>
            </a:r>
            <a:r>
              <a:rPr dirty="0" sz="3200" lang="en-US" smtClean="0"/>
              <a:t>lowest (immunosuppression).</a:t>
            </a:r>
            <a:endParaRPr dirty="0" sz="3200" lang="en-US"/>
          </a:p>
          <a:p>
            <a:r>
              <a:rPr dirty="0" sz="3200" lang="en-US" smtClean="0"/>
              <a:t>Chemotherapy </a:t>
            </a:r>
            <a:r>
              <a:rPr dirty="0" sz="3200" lang="en-US"/>
              <a:t>may be combined with </a:t>
            </a:r>
            <a:r>
              <a:rPr dirty="0" sz="3200" lang="en-US" smtClean="0"/>
              <a:t>other treatments</a:t>
            </a:r>
            <a:r>
              <a:rPr dirty="0" sz="3200" lang="en-US"/>
              <a:t>, such as surgery and radiation.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16" name=""/>
        <p:cNvGrpSpPr/>
        <p:nvPr/>
      </p:nvGrpSpPr>
      <p:grpSpPr>
        <a:xfrm>
          <a:off x="0" y="0"/>
          <a:ext cx="0" cy="0"/>
          <a:chOff x="0" y="0"/>
          <a:chExt cx="0" cy="0"/>
        </a:xfrm>
      </p:grpSpPr>
      <p:sp>
        <p:nvSpPr>
          <p:cNvPr id="1048679" name="Rectangle 2"/>
          <p:cNvSpPr>
            <a:spLocks noGrp="1" noChangeArrowheads="1"/>
          </p:cNvSpPr>
          <p:nvPr>
            <p:ph type="title"/>
          </p:nvPr>
        </p:nvSpPr>
        <p:spPr/>
        <p:txBody>
          <a:bodyPr>
            <a:normAutofit fontScale="90000"/>
          </a:bodyPr>
          <a:p>
            <a:r>
              <a:rPr altLang="en-US" dirty="0" lang="en-US"/>
              <a:t/>
            </a:r>
            <a:br>
              <a:rPr altLang="en-US" dirty="0" lang="en-US"/>
            </a:br>
            <a:r>
              <a:rPr altLang="en-US" b="1" dirty="0" sz="4900" lang="en-US"/>
              <a:t>Chemotherapy</a:t>
            </a:r>
            <a:br>
              <a:rPr altLang="en-US" b="1" dirty="0" sz="4900" lang="en-US"/>
            </a:br>
            <a:endParaRPr altLang="en-US" b="1" dirty="0" sz="4900" lang="en-US"/>
          </a:p>
        </p:txBody>
      </p:sp>
      <p:sp>
        <p:nvSpPr>
          <p:cNvPr id="1048680" name="Rectangle 3"/>
          <p:cNvSpPr>
            <a:spLocks noGrp="1" noChangeArrowheads="1"/>
          </p:cNvSpPr>
          <p:nvPr>
            <p:ph type="body" idx="1"/>
          </p:nvPr>
        </p:nvSpPr>
        <p:spPr>
          <a:xfrm>
            <a:off x="354563" y="1362269"/>
            <a:ext cx="10999237" cy="4814694"/>
          </a:xfrm>
        </p:spPr>
        <p:txBody>
          <a:bodyPr>
            <a:normAutofit/>
          </a:bodyPr>
          <a:p>
            <a:r>
              <a:rPr altLang="en-US" dirty="0" sz="3200" lang="en-US" smtClean="0"/>
              <a:t>Chemotherapy refers to use of specific drugs for management of cancer</a:t>
            </a:r>
          </a:p>
          <a:p>
            <a:r>
              <a:rPr altLang="en-US" dirty="0" sz="3200" lang="en-US" smtClean="0"/>
              <a:t>Goal </a:t>
            </a:r>
            <a:r>
              <a:rPr altLang="en-US" dirty="0" sz="3200" lang="en-US"/>
              <a:t>is to reduce number of cancer cells in the tumor </a:t>
            </a:r>
            <a:r>
              <a:rPr altLang="en-US" dirty="0" sz="3200" lang="en-US" smtClean="0"/>
              <a:t>site(s)</a:t>
            </a:r>
          </a:p>
          <a:p>
            <a:r>
              <a:rPr altLang="en-US" dirty="0" sz="3200" lang="en-US" smtClean="0"/>
              <a:t>Chemotherapy drugs effects are: </a:t>
            </a:r>
            <a:r>
              <a:rPr altLang="en-US" dirty="0" sz="3200" lang="en-US"/>
              <a:t>Cell cycle </a:t>
            </a:r>
            <a:r>
              <a:rPr altLang="en-US" dirty="0" sz="3200" lang="en-US" smtClean="0"/>
              <a:t>non-specific or Cell </a:t>
            </a:r>
            <a:r>
              <a:rPr altLang="en-US" dirty="0" sz="3200" lang="en-US"/>
              <a:t>cycle phase-specific </a:t>
            </a:r>
          </a:p>
          <a:p>
            <a:r>
              <a:rPr altLang="en-US" dirty="0" sz="3200" lang="en-US" smtClean="0"/>
              <a:t>Cancer </a:t>
            </a:r>
            <a:r>
              <a:rPr altLang="en-US" dirty="0" sz="3200" lang="en-US"/>
              <a:t>cells can escape death by staying in </a:t>
            </a:r>
            <a:r>
              <a:rPr altLang="en-US" dirty="0" sz="3200" lang="en-US" smtClean="0"/>
              <a:t>an inactive phase. This causes a problem of </a:t>
            </a:r>
            <a:r>
              <a:rPr altLang="en-US" dirty="0" sz="3200" lang="en-US"/>
              <a:t>drug- resistant </a:t>
            </a:r>
            <a:r>
              <a:rPr altLang="en-US" dirty="0" sz="3200" lang="en-US" smtClean="0"/>
              <a:t>cancer cells which are in the resting phase</a:t>
            </a:r>
            <a:endParaRPr altLang="en-US" dirty="0" sz="320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17" name=""/>
        <p:cNvGrpSpPr/>
        <p:nvPr/>
      </p:nvGrpSpPr>
      <p:grpSpPr>
        <a:xfrm>
          <a:off x="0" y="0"/>
          <a:ext cx="0" cy="0"/>
          <a:chOff x="0" y="0"/>
          <a:chExt cx="0" cy="0"/>
        </a:xfrm>
      </p:grpSpPr>
      <p:sp>
        <p:nvSpPr>
          <p:cNvPr id="1048681" name="Rectangle 2"/>
          <p:cNvSpPr>
            <a:spLocks noGrp="1" noChangeArrowheads="1"/>
          </p:cNvSpPr>
          <p:nvPr>
            <p:ph type="title"/>
          </p:nvPr>
        </p:nvSpPr>
        <p:spPr>
          <a:xfrm>
            <a:off x="2743200" y="76200"/>
            <a:ext cx="7772400" cy="1143000"/>
          </a:xfrm>
        </p:spPr>
        <p:txBody>
          <a:bodyPr>
            <a:noAutofit/>
          </a:bodyPr>
          <a:p>
            <a:r>
              <a:rPr altLang="en-US" b="1" dirty="0" sz="4000" lang="en-US"/>
              <a:t>Chemotherapy</a:t>
            </a:r>
            <a:br>
              <a:rPr altLang="en-US" b="1" dirty="0" sz="4000" lang="en-US"/>
            </a:br>
            <a:r>
              <a:rPr altLang="en-US" b="1" dirty="0" sz="4000" lang="en-US"/>
              <a:t>Methods of Administration</a:t>
            </a:r>
          </a:p>
        </p:txBody>
      </p:sp>
      <p:sp>
        <p:nvSpPr>
          <p:cNvPr id="1048682" name="Rectangle 3"/>
          <p:cNvSpPr>
            <a:spLocks noGrp="1" noChangeArrowheads="1"/>
          </p:cNvSpPr>
          <p:nvPr>
            <p:ph type="body" idx="1"/>
          </p:nvPr>
        </p:nvSpPr>
        <p:spPr>
          <a:xfrm>
            <a:off x="186613" y="1219200"/>
            <a:ext cx="11167188" cy="5638800"/>
          </a:xfrm>
        </p:spPr>
        <p:txBody>
          <a:bodyPr>
            <a:normAutofit fontScale="85417" lnSpcReduction="10000"/>
          </a:bodyPr>
          <a:p>
            <a:pPr>
              <a:lnSpc>
                <a:spcPct val="80000"/>
              </a:lnSpc>
            </a:pPr>
            <a:r>
              <a:rPr altLang="en-US" dirty="0" sz="3500" lang="en-US" smtClean="0"/>
              <a:t>Oral, Intramuscular</a:t>
            </a:r>
          </a:p>
          <a:p>
            <a:pPr>
              <a:lnSpc>
                <a:spcPct val="80000"/>
              </a:lnSpc>
            </a:pPr>
            <a:r>
              <a:rPr altLang="en-US" dirty="0" sz="3500" lang="en-US" smtClean="0"/>
              <a:t>IV - Many </a:t>
            </a:r>
            <a:r>
              <a:rPr altLang="en-US" dirty="0" sz="3500" lang="en-US"/>
              <a:t>agents are vesicants, causing severe tissue breakdown and necrosis if infiltration </a:t>
            </a:r>
            <a:r>
              <a:rPr altLang="en-US" dirty="0" sz="3500" lang="en-US" smtClean="0"/>
              <a:t>occurs - S/S </a:t>
            </a:r>
            <a:r>
              <a:rPr altLang="en-US" dirty="0" sz="3500" lang="en-US"/>
              <a:t>infiltration: pain, redness, swelling, </a:t>
            </a:r>
            <a:r>
              <a:rPr altLang="en-US" dirty="0" sz="3500" lang="en-US" smtClean="0"/>
              <a:t>vesicles </a:t>
            </a:r>
          </a:p>
          <a:p>
            <a:pPr>
              <a:lnSpc>
                <a:spcPct val="80000"/>
              </a:lnSpc>
            </a:pPr>
            <a:r>
              <a:rPr altLang="en-US" dirty="0" sz="3500" lang="en-US" smtClean="0"/>
              <a:t>Central line IV </a:t>
            </a:r>
            <a:r>
              <a:rPr altLang="en-US" dirty="0" sz="3500" lang="en-US"/>
              <a:t>devices permit frequent, continuous, or intermittent </a:t>
            </a:r>
            <a:r>
              <a:rPr altLang="en-US" dirty="0" sz="3500" lang="en-US" smtClean="0"/>
              <a:t>administration. Including administration of fluids and transfusion if required. </a:t>
            </a:r>
          </a:p>
          <a:p>
            <a:pPr>
              <a:lnSpc>
                <a:spcPct val="80000"/>
              </a:lnSpc>
            </a:pPr>
            <a:r>
              <a:rPr altLang="en-US" dirty="0" sz="3500" lang="en-US" smtClean="0"/>
              <a:t>Regional </a:t>
            </a:r>
            <a:r>
              <a:rPr altLang="en-US" dirty="0" sz="3500" lang="en-US"/>
              <a:t>administration - Delivery of drug directly into the tumor site. Higher concentrations can be delivered with reduced systemic </a:t>
            </a:r>
            <a:r>
              <a:rPr altLang="en-US" dirty="0" sz="3500" lang="en-US" smtClean="0"/>
              <a:t>toxicity. Can be:</a:t>
            </a:r>
            <a:endParaRPr altLang="en-US" dirty="0" sz="3500" lang="en-US"/>
          </a:p>
          <a:p>
            <a:pPr lvl="1">
              <a:buFont typeface="Wingdings" panose="05000000000000000000" pitchFamily="2" charset="2"/>
              <a:buChar char="Ø"/>
            </a:pPr>
            <a:r>
              <a:rPr altLang="en-US" dirty="0" sz="3100" lang="en-US" smtClean="0"/>
              <a:t>Intrathecal </a:t>
            </a:r>
            <a:r>
              <a:rPr altLang="en-US" dirty="0" sz="3100" lang="en-US"/>
              <a:t>– into subarachnoid space via lumbar puncture</a:t>
            </a:r>
          </a:p>
          <a:p>
            <a:pPr lvl="1">
              <a:buFont typeface="Wingdings" panose="05000000000000000000" pitchFamily="2" charset="2"/>
              <a:buChar char="Ø"/>
            </a:pPr>
            <a:r>
              <a:rPr altLang="en-US" dirty="0" sz="3100" lang="en-US" err="1"/>
              <a:t>Intraarterial</a:t>
            </a:r>
            <a:r>
              <a:rPr altLang="en-US" dirty="0" sz="3100" lang="en-US"/>
              <a:t> – into artery the supplies tumor</a:t>
            </a:r>
          </a:p>
          <a:p>
            <a:pPr lvl="1">
              <a:buFont typeface="Wingdings" panose="05000000000000000000" pitchFamily="2" charset="2"/>
              <a:buChar char="Ø"/>
            </a:pPr>
            <a:r>
              <a:rPr altLang="en-US" dirty="0" sz="3100" lang="en-US" err="1"/>
              <a:t>Intravesical</a:t>
            </a:r>
            <a:r>
              <a:rPr altLang="en-US" dirty="0" sz="3100" lang="en-US"/>
              <a:t> (bladder)</a:t>
            </a:r>
          </a:p>
          <a:p>
            <a:pPr lvl="1">
              <a:buFont typeface="Wingdings" panose="05000000000000000000" pitchFamily="2" charset="2"/>
              <a:buChar char="Ø"/>
            </a:pPr>
            <a:r>
              <a:rPr altLang="en-US" dirty="0" sz="3100" lang="en-US" smtClean="0"/>
              <a:t>Intraperitoneal</a:t>
            </a:r>
          </a:p>
          <a:p>
            <a:pPr lvl="1">
              <a:buFont typeface="Wingdings" panose="05000000000000000000" pitchFamily="2" charset="2"/>
              <a:buNone/>
            </a:pPr>
            <a:endParaRPr altLang="en-US" dirty="0" lang="en-US"/>
          </a:p>
          <a:p>
            <a:endParaRPr altLang="en-US" dirty="0" sz="3200" lang="en-US"/>
          </a:p>
          <a:p>
            <a:pPr>
              <a:lnSpc>
                <a:spcPct val="80000"/>
              </a:lnSpc>
            </a:pPr>
            <a:endParaRPr altLang="en-US" dirty="0" sz="320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18" name=""/>
        <p:cNvGrpSpPr/>
        <p:nvPr/>
      </p:nvGrpSpPr>
      <p:grpSpPr>
        <a:xfrm>
          <a:off x="0" y="0"/>
          <a:ext cx="0" cy="0"/>
          <a:chOff x="0" y="0"/>
          <a:chExt cx="0" cy="0"/>
        </a:xfrm>
      </p:grpSpPr>
      <p:sp>
        <p:nvSpPr>
          <p:cNvPr id="1048683" name="Rectangle 2"/>
          <p:cNvSpPr>
            <a:spLocks noGrp="1" noChangeArrowheads="1"/>
          </p:cNvSpPr>
          <p:nvPr>
            <p:ph type="title"/>
          </p:nvPr>
        </p:nvSpPr>
        <p:spPr/>
        <p:txBody>
          <a:bodyPr>
            <a:noAutofit/>
          </a:bodyPr>
          <a:p>
            <a:r>
              <a:rPr altLang="en-US" b="1" dirty="0" sz="4000" lang="en-US"/>
              <a:t>Chemotherapy:</a:t>
            </a:r>
            <a:br>
              <a:rPr altLang="en-US" b="1" dirty="0" sz="4000" lang="en-US"/>
            </a:br>
            <a:r>
              <a:rPr altLang="en-US" b="1" dirty="0" sz="4000" lang="en-US"/>
              <a:t>Classification of Drugs</a:t>
            </a:r>
            <a:br>
              <a:rPr altLang="en-US" b="1" dirty="0" sz="4000" lang="en-US"/>
            </a:br>
            <a:endParaRPr altLang="en-US" b="1" dirty="0" sz="4000" lang="en-CA"/>
          </a:p>
        </p:txBody>
      </p:sp>
      <p:sp>
        <p:nvSpPr>
          <p:cNvPr id="1048684" name="Rectangle 3"/>
          <p:cNvSpPr>
            <a:spLocks noGrp="1" noChangeArrowheads="1"/>
          </p:cNvSpPr>
          <p:nvPr>
            <p:ph type="body" idx="1"/>
          </p:nvPr>
        </p:nvSpPr>
        <p:spPr>
          <a:xfrm>
            <a:off x="541176" y="1306286"/>
            <a:ext cx="10812624" cy="4870677"/>
          </a:xfrm>
        </p:spPr>
        <p:txBody>
          <a:bodyPr>
            <a:normAutofit/>
          </a:bodyPr>
          <a:p>
            <a:r>
              <a:rPr altLang="en-US" dirty="0" sz="3200" lang="en-US"/>
              <a:t>Alkylating Agents</a:t>
            </a:r>
          </a:p>
          <a:p>
            <a:r>
              <a:rPr altLang="en-US" dirty="0" sz="3200" lang="en-US"/>
              <a:t>Antimetabolites</a:t>
            </a:r>
          </a:p>
          <a:p>
            <a:r>
              <a:rPr altLang="en-US" dirty="0" sz="3200" lang="en-US"/>
              <a:t>Anti-tumor antibiotics</a:t>
            </a:r>
          </a:p>
          <a:p>
            <a:r>
              <a:rPr altLang="en-US" dirty="0" sz="3200" lang="en-US"/>
              <a:t>Plant Alkaloids</a:t>
            </a:r>
          </a:p>
          <a:p>
            <a:r>
              <a:rPr altLang="en-US" dirty="0" sz="3200" lang="en-US" err="1"/>
              <a:t>Nitrosoureas</a:t>
            </a:r>
            <a:endParaRPr altLang="en-US" dirty="0" sz="3200" lang="en-US"/>
          </a:p>
          <a:p>
            <a:r>
              <a:rPr altLang="en-US" dirty="0" sz="3200" lang="en-US"/>
              <a:t>Corticosteroids</a:t>
            </a:r>
          </a:p>
          <a:p>
            <a:r>
              <a:rPr altLang="en-US" dirty="0" sz="3200" lang="en-US"/>
              <a:t>Hormone Therapy</a:t>
            </a:r>
          </a:p>
          <a:p>
            <a:endParaRPr altLang="en-US" dirty="0" sz="3200" lang="en-CA"/>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19" name=""/>
        <p:cNvGrpSpPr/>
        <p:nvPr/>
      </p:nvGrpSpPr>
      <p:grpSpPr>
        <a:xfrm>
          <a:off x="0" y="0"/>
          <a:ext cx="0" cy="0"/>
          <a:chOff x="0" y="0"/>
          <a:chExt cx="0" cy="0"/>
        </a:xfrm>
      </p:grpSpPr>
      <p:sp>
        <p:nvSpPr>
          <p:cNvPr id="1048685" name="Rectangle 2"/>
          <p:cNvSpPr>
            <a:spLocks noGrp="1" noChangeArrowheads="1"/>
          </p:cNvSpPr>
          <p:nvPr>
            <p:ph type="title"/>
          </p:nvPr>
        </p:nvSpPr>
        <p:spPr>
          <a:xfrm>
            <a:off x="373224" y="420812"/>
            <a:ext cx="10142376" cy="344298"/>
          </a:xfrm>
        </p:spPr>
        <p:txBody>
          <a:bodyPr>
            <a:noAutofit/>
          </a:bodyPr>
          <a:p>
            <a:r>
              <a:rPr altLang="en-US" b="1" dirty="0" sz="4000" lang="en-US"/>
              <a:t>Chemotherapy</a:t>
            </a:r>
            <a:br>
              <a:rPr altLang="en-US" b="1" dirty="0" sz="4000" lang="en-US"/>
            </a:br>
            <a:endParaRPr altLang="en-US" b="1" dirty="0" sz="4000" lang="en-US"/>
          </a:p>
        </p:txBody>
      </p:sp>
      <p:sp>
        <p:nvSpPr>
          <p:cNvPr id="1048686" name="Rectangle 3"/>
          <p:cNvSpPr>
            <a:spLocks noGrp="1" noChangeArrowheads="1"/>
          </p:cNvSpPr>
          <p:nvPr>
            <p:ph type="body" idx="1"/>
          </p:nvPr>
        </p:nvSpPr>
        <p:spPr>
          <a:xfrm>
            <a:off x="205273" y="578498"/>
            <a:ext cx="11719249" cy="6120882"/>
          </a:xfrm>
        </p:spPr>
        <p:txBody>
          <a:bodyPr>
            <a:normAutofit fontScale="85357" lnSpcReduction="10000"/>
          </a:bodyPr>
          <a:p>
            <a:r>
              <a:rPr altLang="en-US" dirty="0" sz="3200" lang="en-US"/>
              <a:t>Chemotherapeutic agents cannot distinguish between normal and cancer </a:t>
            </a:r>
            <a:r>
              <a:rPr altLang="en-US" dirty="0" sz="3200" lang="en-US" smtClean="0"/>
              <a:t>cells, they destroy both. </a:t>
            </a:r>
          </a:p>
          <a:p>
            <a:r>
              <a:rPr altLang="en-US" dirty="0" sz="3200" lang="en-US" smtClean="0"/>
              <a:t>Rapidly </a:t>
            </a:r>
            <a:r>
              <a:rPr altLang="en-US" dirty="0" sz="3200" lang="en-US"/>
              <a:t>dividing cells are most </a:t>
            </a:r>
            <a:r>
              <a:rPr altLang="en-US" dirty="0" sz="3200" lang="en-US" smtClean="0"/>
              <a:t>affected </a:t>
            </a:r>
            <a:r>
              <a:rPr altLang="en-US" b="1" dirty="0" sz="3200" i="1" lang="en-US" smtClean="0"/>
              <a:t>(tumor </a:t>
            </a:r>
            <a:r>
              <a:rPr altLang="en-US" b="1" dirty="0" sz="3200" i="1" lang="en-US"/>
              <a:t>cells, hair, </a:t>
            </a:r>
            <a:r>
              <a:rPr altLang="en-US" b="1" dirty="0" sz="3200" i="1" lang="en-US" smtClean="0"/>
              <a:t>GIT, </a:t>
            </a:r>
            <a:r>
              <a:rPr altLang="en-US" b="1" dirty="0" sz="3200" i="1" lang="en-US"/>
              <a:t>reproductive, &amp; blood cells)</a:t>
            </a:r>
          </a:p>
          <a:p>
            <a:r>
              <a:rPr altLang="en-US" dirty="0" sz="3200" lang="en-US" smtClean="0"/>
              <a:t>Doses are Carefully </a:t>
            </a:r>
            <a:r>
              <a:rPr altLang="en-US" dirty="0" sz="3200" lang="en-US"/>
              <a:t>calculated according to body weight or body surface area </a:t>
            </a:r>
          </a:p>
          <a:p>
            <a:r>
              <a:rPr altLang="en-US" dirty="0" sz="3200" lang="en-US"/>
              <a:t>Drugs usually given in </a:t>
            </a:r>
            <a:r>
              <a:rPr altLang="en-US" dirty="0" sz="3200" lang="en-US" smtClean="0"/>
              <a:t>combination of </a:t>
            </a:r>
            <a:r>
              <a:rPr altLang="en-US" dirty="0" sz="3200" lang="en-US"/>
              <a:t>drugs with different toxic side </a:t>
            </a:r>
            <a:r>
              <a:rPr altLang="en-US" dirty="0" sz="3200" lang="en-US" smtClean="0"/>
              <a:t>effects </a:t>
            </a:r>
          </a:p>
          <a:p>
            <a:r>
              <a:rPr altLang="en-US" dirty="0" sz="3200" lang="en-US" smtClean="0"/>
              <a:t>Combinations Include </a:t>
            </a:r>
            <a:r>
              <a:rPr altLang="en-US" dirty="0" sz="3200" lang="en-US"/>
              <a:t>drugs that cause </a:t>
            </a:r>
            <a:r>
              <a:rPr altLang="en-US" b="1" dirty="0" sz="3200" i="1" lang="en-US"/>
              <a:t>nadir</a:t>
            </a:r>
            <a:r>
              <a:rPr altLang="en-US" dirty="0" sz="3200" lang="en-US"/>
              <a:t> (lowest level of </a:t>
            </a:r>
            <a:r>
              <a:rPr altLang="en-US" dirty="0" sz="3200" lang="en-US" smtClean="0"/>
              <a:t>blood </a:t>
            </a:r>
            <a:r>
              <a:rPr altLang="en-US" dirty="0" sz="3200" lang="en-US"/>
              <a:t>cell counts secondary to bone marrow depression) at different time </a:t>
            </a:r>
            <a:r>
              <a:rPr altLang="en-US" dirty="0" sz="3200" lang="en-US" smtClean="0"/>
              <a:t>intervals</a:t>
            </a:r>
          </a:p>
          <a:p>
            <a:r>
              <a:rPr altLang="en-US" dirty="0" sz="3200" lang="en-US" smtClean="0"/>
              <a:t>Combinations Includes </a:t>
            </a:r>
            <a:r>
              <a:rPr altLang="en-US" dirty="0" sz="3200" lang="en-US"/>
              <a:t>cell cycle phase-specific and cell cycle nonspecific drugs with different mechanisms of </a:t>
            </a:r>
            <a:r>
              <a:rPr altLang="en-US" dirty="0" sz="3200" lang="en-US" smtClean="0"/>
              <a:t>action- Synergy</a:t>
            </a:r>
          </a:p>
          <a:p>
            <a:r>
              <a:rPr altLang="en-US" dirty="0" sz="3200" lang="en-US"/>
              <a:t>Timed to maximize cancer cell kill and minimize damage to normal cells </a:t>
            </a:r>
            <a:r>
              <a:rPr altLang="en-US" dirty="0" sz="3200" lang="en-US" err="1"/>
              <a:t>eg</a:t>
            </a:r>
            <a:r>
              <a:rPr altLang="en-US" dirty="0" sz="3200" lang="en-US"/>
              <a:t>. every 3-4 weeks for 6 – 10 treatments</a:t>
            </a:r>
            <a:endParaRPr altLang="en-US" dirty="0" sz="3200" i="1" lang="en-US"/>
          </a:p>
          <a:p>
            <a:endParaRPr altLang="en-US" dirty="0" sz="3200" lang="en-US"/>
          </a:p>
          <a:p>
            <a:endParaRPr altLang="en-US" dirty="0" sz="3200" lang="en-US"/>
          </a:p>
          <a:p>
            <a:endParaRPr altLang="en-US" dirty="0" sz="3200" lang="en-US"/>
          </a:p>
          <a:p>
            <a:endParaRPr b="1" dirty="0" i="1" lang="en-US"/>
          </a:p>
          <a:p>
            <a:endParaRPr altLang="en-US" dirty="0"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20" name=""/>
        <p:cNvGrpSpPr/>
        <p:nvPr/>
      </p:nvGrpSpPr>
      <p:grpSpPr>
        <a:xfrm>
          <a:off x="0" y="0"/>
          <a:ext cx="0" cy="0"/>
          <a:chOff x="0" y="0"/>
          <a:chExt cx="0" cy="0"/>
        </a:xfrm>
      </p:grpSpPr>
      <p:sp>
        <p:nvSpPr>
          <p:cNvPr id="1048687" name="Rectangle 2"/>
          <p:cNvSpPr>
            <a:spLocks noGrp="1" noChangeArrowheads="1"/>
          </p:cNvSpPr>
          <p:nvPr>
            <p:ph type="title"/>
          </p:nvPr>
        </p:nvSpPr>
        <p:spPr>
          <a:xfrm>
            <a:off x="447869" y="0"/>
            <a:ext cx="10067731" cy="1143000"/>
          </a:xfrm>
        </p:spPr>
        <p:txBody>
          <a:bodyPr>
            <a:normAutofit/>
          </a:bodyPr>
          <a:p>
            <a:r>
              <a:rPr altLang="en-US" b="1" dirty="0" sz="3600" lang="en-US" smtClean="0"/>
              <a:t>Chemotherapy - Effects </a:t>
            </a:r>
            <a:r>
              <a:rPr altLang="en-US" b="1" dirty="0" sz="3600" lang="en-US"/>
              <a:t>on Normal Tissues</a:t>
            </a:r>
          </a:p>
        </p:txBody>
      </p:sp>
      <p:sp>
        <p:nvSpPr>
          <p:cNvPr id="1048688" name="Rectangle 3"/>
          <p:cNvSpPr>
            <a:spLocks noGrp="1" noChangeArrowheads="1"/>
          </p:cNvSpPr>
          <p:nvPr>
            <p:ph type="body" idx="1"/>
          </p:nvPr>
        </p:nvSpPr>
        <p:spPr>
          <a:xfrm>
            <a:off x="167951" y="839756"/>
            <a:ext cx="11185849" cy="5878285"/>
          </a:xfrm>
        </p:spPr>
        <p:txBody>
          <a:bodyPr>
            <a:normAutofit fontScale="90000" lnSpcReduction="20000"/>
          </a:bodyPr>
          <a:p>
            <a:r>
              <a:rPr altLang="en-US" dirty="0" sz="3000" lang="en-US"/>
              <a:t>Acute toxicity </a:t>
            </a:r>
          </a:p>
          <a:p>
            <a:pPr lvl="1"/>
            <a:r>
              <a:rPr altLang="en-US" dirty="0" sz="2800" lang="en-US"/>
              <a:t>Vomiting</a:t>
            </a:r>
          </a:p>
          <a:p>
            <a:pPr lvl="1"/>
            <a:r>
              <a:rPr altLang="en-US" dirty="0" sz="2800" lang="en-US"/>
              <a:t>Allergic reactions</a:t>
            </a:r>
          </a:p>
          <a:p>
            <a:pPr lvl="1"/>
            <a:r>
              <a:rPr altLang="en-US" dirty="0" sz="2800" lang="en-US"/>
              <a:t>Arrhythmias</a:t>
            </a:r>
          </a:p>
          <a:p>
            <a:r>
              <a:rPr altLang="en-US" dirty="0" sz="3000" lang="en-US"/>
              <a:t>Delayed effects</a:t>
            </a:r>
          </a:p>
          <a:p>
            <a:pPr lvl="1"/>
            <a:r>
              <a:rPr altLang="en-US" dirty="0" sz="2800" lang="en-US" smtClean="0"/>
              <a:t>Mucositis (Mouth sores)</a:t>
            </a:r>
            <a:endParaRPr altLang="en-US" dirty="0" sz="2800" lang="en-US"/>
          </a:p>
          <a:p>
            <a:pPr lvl="1"/>
            <a:r>
              <a:rPr altLang="en-US" dirty="0" sz="2800" lang="en-US"/>
              <a:t>Alopecia</a:t>
            </a:r>
          </a:p>
          <a:p>
            <a:pPr lvl="1"/>
            <a:r>
              <a:rPr altLang="en-US" dirty="0" sz="2800" lang="en-US"/>
              <a:t>Bone marrow </a:t>
            </a:r>
            <a:r>
              <a:rPr altLang="en-US" dirty="0" sz="2800" lang="en-US" smtClean="0"/>
              <a:t>suppression</a:t>
            </a:r>
          </a:p>
          <a:p>
            <a:r>
              <a:rPr altLang="en-US" dirty="0" sz="3000" lang="en-US"/>
              <a:t>Chronic </a:t>
            </a:r>
            <a:r>
              <a:rPr altLang="en-US" dirty="0" sz="3000" lang="en-US" smtClean="0"/>
              <a:t>toxicities - Damage </a:t>
            </a:r>
            <a:r>
              <a:rPr altLang="en-US" dirty="0" sz="3000" lang="en-US"/>
              <a:t>to </a:t>
            </a:r>
            <a:endParaRPr altLang="en-US" dirty="0" sz="3000" lang="en-US" smtClean="0"/>
          </a:p>
          <a:p>
            <a:pPr lvl="2"/>
            <a:r>
              <a:rPr altLang="en-US" dirty="0" sz="2800" lang="en-US" smtClean="0"/>
              <a:t>Heart</a:t>
            </a:r>
            <a:endParaRPr altLang="en-US" dirty="0" sz="2800" lang="en-US"/>
          </a:p>
          <a:p>
            <a:pPr lvl="2"/>
            <a:r>
              <a:rPr altLang="en-US" dirty="0" sz="2800" lang="en-US"/>
              <a:t>Kidney</a:t>
            </a:r>
          </a:p>
          <a:p>
            <a:pPr lvl="2"/>
            <a:r>
              <a:rPr altLang="en-US" dirty="0" sz="2800" lang="en-US"/>
              <a:t>Liver</a:t>
            </a:r>
          </a:p>
          <a:p>
            <a:pPr lvl="2"/>
            <a:r>
              <a:rPr altLang="en-US" dirty="0" sz="2800" lang="en-US" smtClean="0"/>
              <a:t>Lungs</a:t>
            </a:r>
          </a:p>
          <a:p>
            <a:r>
              <a:rPr altLang="en-US" dirty="0" sz="3300" lang="en-US" smtClean="0"/>
              <a:t>Cancer survivors are at risk for other </a:t>
            </a:r>
            <a:r>
              <a:rPr altLang="en-US" dirty="0" sz="3300" i="1" lang="en-US" smtClean="0"/>
              <a:t>secondary malignancies</a:t>
            </a:r>
            <a:r>
              <a:rPr altLang="en-US" dirty="0" sz="3300" lang="en-US" smtClean="0"/>
              <a:t> resulting from therapy - Includes breast, ovarian, uterine, thyroid, and lung cancers, leukemia (late effects)</a:t>
            </a:r>
          </a:p>
          <a:p>
            <a:pPr lvl="2"/>
            <a:endParaRPr altLang="en-US" dirty="0" sz="3000" lang="en-US" smtClean="0"/>
          </a:p>
          <a:p>
            <a:pPr lvl="1"/>
            <a:endParaRPr altLang="en-US" dirty="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21" name=""/>
        <p:cNvGrpSpPr/>
        <p:nvPr/>
      </p:nvGrpSpPr>
      <p:grpSpPr>
        <a:xfrm>
          <a:off x="0" y="0"/>
          <a:ext cx="0" cy="0"/>
          <a:chOff x="0" y="0"/>
          <a:chExt cx="0" cy="0"/>
        </a:xfrm>
      </p:grpSpPr>
      <p:sp>
        <p:nvSpPr>
          <p:cNvPr id="1048689" name="Rectangle 2"/>
          <p:cNvSpPr>
            <a:spLocks noGrp="1" noChangeArrowheads="1"/>
          </p:cNvSpPr>
          <p:nvPr>
            <p:ph type="title"/>
          </p:nvPr>
        </p:nvSpPr>
        <p:spPr/>
        <p:txBody>
          <a:bodyPr>
            <a:normAutofit/>
          </a:bodyPr>
          <a:p>
            <a:r>
              <a:rPr altLang="en-US" b="1" dirty="0" sz="4000" lang="en-US" smtClean="0"/>
              <a:t>Chemotherapy - Side </a:t>
            </a:r>
            <a:r>
              <a:rPr altLang="en-US" b="1" dirty="0" sz="4000" lang="en-US"/>
              <a:t>Effects </a:t>
            </a:r>
            <a:endParaRPr altLang="en-US" b="1" dirty="0" sz="4000" lang="en-CA"/>
          </a:p>
        </p:txBody>
      </p:sp>
      <p:sp>
        <p:nvSpPr>
          <p:cNvPr id="1048690" name="Rectangle 3"/>
          <p:cNvSpPr>
            <a:spLocks noGrp="1" noChangeArrowheads="1"/>
          </p:cNvSpPr>
          <p:nvPr>
            <p:ph type="body" idx="1"/>
          </p:nvPr>
        </p:nvSpPr>
        <p:spPr>
          <a:xfrm>
            <a:off x="485192" y="1380931"/>
            <a:ext cx="11706808" cy="5243804"/>
          </a:xfrm>
        </p:spPr>
        <p:txBody>
          <a:bodyPr>
            <a:normAutofit fontScale="94792" lnSpcReduction="10000"/>
          </a:bodyPr>
          <a:p>
            <a:pPr>
              <a:lnSpc>
                <a:spcPct val="90000"/>
              </a:lnSpc>
            </a:pPr>
            <a:r>
              <a:rPr altLang="en-US" dirty="0" lang="en-US"/>
              <a:t>Alopecia (hair loss)</a:t>
            </a:r>
          </a:p>
          <a:p>
            <a:pPr lvl="1">
              <a:lnSpc>
                <a:spcPct val="90000"/>
              </a:lnSpc>
              <a:buFont typeface="Wingdings" panose="05000000000000000000" pitchFamily="2" charset="2"/>
              <a:buChar char="Ø"/>
            </a:pPr>
            <a:r>
              <a:rPr altLang="en-US" dirty="0" lang="en-US"/>
              <a:t>Generally reversible</a:t>
            </a:r>
          </a:p>
          <a:p>
            <a:pPr lvl="1">
              <a:lnSpc>
                <a:spcPct val="90000"/>
              </a:lnSpc>
              <a:buFont typeface="Wingdings" panose="05000000000000000000" pitchFamily="2" charset="2"/>
              <a:buChar char="Ø"/>
            </a:pPr>
            <a:r>
              <a:rPr altLang="en-US" dirty="0" lang="en-US"/>
              <a:t>New hair </a:t>
            </a:r>
            <a:r>
              <a:rPr altLang="en-US" dirty="0" lang="en-US" smtClean="0"/>
              <a:t>grows often of different </a:t>
            </a:r>
            <a:r>
              <a:rPr altLang="en-US" dirty="0" lang="en-US"/>
              <a:t>color and texture</a:t>
            </a:r>
          </a:p>
          <a:p>
            <a:pPr>
              <a:lnSpc>
                <a:spcPct val="90000"/>
              </a:lnSpc>
            </a:pPr>
            <a:r>
              <a:rPr altLang="en-US" dirty="0" lang="en-US" smtClean="0"/>
              <a:t>Anorexia and weight loss</a:t>
            </a:r>
          </a:p>
          <a:p>
            <a:pPr>
              <a:lnSpc>
                <a:spcPct val="90000"/>
              </a:lnSpc>
            </a:pPr>
            <a:r>
              <a:rPr altLang="en-US" dirty="0" lang="en-US" smtClean="0"/>
              <a:t>Fatigue</a:t>
            </a:r>
            <a:endParaRPr altLang="en-US" dirty="0" lang="en-US"/>
          </a:p>
          <a:p>
            <a:pPr>
              <a:lnSpc>
                <a:spcPct val="90000"/>
              </a:lnSpc>
            </a:pPr>
            <a:r>
              <a:rPr altLang="en-US" dirty="0" lang="en-US"/>
              <a:t>Nausea &amp; vomiting</a:t>
            </a:r>
          </a:p>
          <a:p>
            <a:pPr>
              <a:lnSpc>
                <a:spcPct val="90000"/>
              </a:lnSpc>
            </a:pPr>
            <a:r>
              <a:rPr altLang="en-US" dirty="0" lang="en-US" smtClean="0"/>
              <a:t>Mucositis</a:t>
            </a:r>
          </a:p>
          <a:p>
            <a:pPr>
              <a:lnSpc>
                <a:spcPct val="90000"/>
              </a:lnSpc>
            </a:pPr>
            <a:r>
              <a:rPr altLang="en-US" dirty="0" lang="en-US" smtClean="0"/>
              <a:t>Skin changes</a:t>
            </a:r>
          </a:p>
          <a:p>
            <a:pPr>
              <a:lnSpc>
                <a:spcPct val="80000"/>
              </a:lnSpc>
            </a:pPr>
            <a:r>
              <a:rPr altLang="en-US" dirty="0" lang="en-US" smtClean="0"/>
              <a:t>Bone </a:t>
            </a:r>
            <a:r>
              <a:rPr altLang="en-US" dirty="0" lang="en-US"/>
              <a:t>marrow </a:t>
            </a:r>
            <a:r>
              <a:rPr altLang="en-US" dirty="0" lang="en-US" smtClean="0"/>
              <a:t>suppression (Myelosuppression) </a:t>
            </a:r>
            <a:endParaRPr altLang="en-US" dirty="0" lang="en-US"/>
          </a:p>
          <a:p>
            <a:pPr lvl="2">
              <a:lnSpc>
                <a:spcPct val="80000"/>
              </a:lnSpc>
              <a:buFont typeface="Wingdings" panose="05000000000000000000" pitchFamily="2" charset="2"/>
              <a:buChar char="Ø"/>
            </a:pPr>
            <a:r>
              <a:rPr altLang="en-US" dirty="0" sz="2400" lang="en-US"/>
              <a:t>Leukopenia, neutropenia - Risk for infection</a:t>
            </a:r>
          </a:p>
          <a:p>
            <a:pPr lvl="2">
              <a:lnSpc>
                <a:spcPct val="80000"/>
              </a:lnSpc>
              <a:buFont typeface="Wingdings" panose="05000000000000000000" pitchFamily="2" charset="2"/>
              <a:buChar char="Ø"/>
            </a:pPr>
            <a:r>
              <a:rPr altLang="en-US" dirty="0" sz="2400" lang="en-US"/>
              <a:t>Anemia - Activity intolerance, Hypoxemia</a:t>
            </a:r>
          </a:p>
          <a:p>
            <a:pPr lvl="2">
              <a:lnSpc>
                <a:spcPct val="80000"/>
              </a:lnSpc>
              <a:buFont typeface="Wingdings" panose="05000000000000000000" pitchFamily="2" charset="2"/>
              <a:buChar char="Ø"/>
            </a:pPr>
            <a:r>
              <a:rPr altLang="en-US" dirty="0" sz="2400" lang="en-US"/>
              <a:t>Thrombocytopenia - Risk for bleeding</a:t>
            </a:r>
          </a:p>
          <a:p>
            <a:pPr>
              <a:lnSpc>
                <a:spcPct val="90000"/>
              </a:lnSpc>
            </a:pPr>
            <a:endParaRPr altLang="en-US" dirty="0" lang="en-US"/>
          </a:p>
          <a:p>
            <a:pPr>
              <a:lnSpc>
                <a:spcPct val="90000"/>
              </a:lnSpc>
            </a:pPr>
            <a:endParaRPr altLang="en-US" dirty="0" lang="en-CA"/>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22" name=""/>
        <p:cNvGrpSpPr/>
        <p:nvPr/>
      </p:nvGrpSpPr>
      <p:grpSpPr>
        <a:xfrm>
          <a:off x="0" y="0"/>
          <a:ext cx="0" cy="0"/>
          <a:chOff x="0" y="0"/>
          <a:chExt cx="0" cy="0"/>
        </a:xfrm>
      </p:grpSpPr>
      <p:sp>
        <p:nvSpPr>
          <p:cNvPr id="1048691" name="Rectangle 2"/>
          <p:cNvSpPr>
            <a:spLocks noGrp="1" noChangeArrowheads="1"/>
          </p:cNvSpPr>
          <p:nvPr>
            <p:ph type="title"/>
          </p:nvPr>
        </p:nvSpPr>
        <p:spPr>
          <a:xfrm>
            <a:off x="838200" y="800100"/>
            <a:ext cx="10657114" cy="762000"/>
          </a:xfrm>
        </p:spPr>
        <p:txBody>
          <a:bodyPr>
            <a:normAutofit fontScale="90000"/>
          </a:bodyPr>
          <a:p>
            <a:r>
              <a:rPr b="1" dirty="0" lang="en-US"/>
              <a:t>Nursing </a:t>
            </a:r>
            <a:r>
              <a:rPr b="1" dirty="0" lang="en-US" smtClean="0"/>
              <a:t>Interventions for patient on chemotherapy </a:t>
            </a:r>
            <a:endParaRPr b="1" dirty="0" lang="en-US"/>
          </a:p>
        </p:txBody>
      </p:sp>
      <p:sp>
        <p:nvSpPr>
          <p:cNvPr id="1048692" name="Rectangle 3"/>
          <p:cNvSpPr>
            <a:spLocks noGrp="1" noChangeArrowheads="1"/>
          </p:cNvSpPr>
          <p:nvPr>
            <p:ph idx="1"/>
          </p:nvPr>
        </p:nvSpPr>
        <p:spPr>
          <a:xfrm>
            <a:off x="466531" y="1562100"/>
            <a:ext cx="11532636" cy="5062635"/>
          </a:xfrm>
        </p:spPr>
        <p:txBody>
          <a:bodyPr/>
          <a:p>
            <a:pPr>
              <a:buFont typeface="Wingdings" panose="05000000000000000000" pitchFamily="2" charset="2"/>
              <a:buChar char="Ø"/>
            </a:pPr>
            <a:r>
              <a:rPr altLang="en-US" dirty="0" lang="en-US"/>
              <a:t>MANAGEMENT OF </a:t>
            </a:r>
            <a:r>
              <a:rPr altLang="en-US" dirty="0" lang="en-US" smtClean="0"/>
              <a:t>ALOPECIA - Alopecia </a:t>
            </a:r>
            <a:r>
              <a:rPr altLang="en-US" dirty="0" lang="en-US"/>
              <a:t>begins within 2 weeks of </a:t>
            </a:r>
            <a:r>
              <a:rPr altLang="en-US" dirty="0" lang="en-US" smtClean="0"/>
              <a:t>therapy, Regrowth </a:t>
            </a:r>
            <a:r>
              <a:rPr altLang="en-US" dirty="0" lang="en-US"/>
              <a:t>within 8 weeks of </a:t>
            </a:r>
            <a:r>
              <a:rPr altLang="en-US" dirty="0" lang="en-US" smtClean="0"/>
              <a:t>termination. Encourage </a:t>
            </a:r>
            <a:r>
              <a:rPr altLang="en-US" dirty="0" lang="en-US"/>
              <a:t>to acquire wig before hair loss </a:t>
            </a:r>
            <a:r>
              <a:rPr altLang="en-US" dirty="0" lang="en-US" smtClean="0"/>
              <a:t>occurs, Encourage </a:t>
            </a:r>
            <a:r>
              <a:rPr altLang="en-US" dirty="0" lang="en-US"/>
              <a:t>use of attractive scarves and </a:t>
            </a:r>
            <a:r>
              <a:rPr altLang="en-US" dirty="0" lang="en-US" smtClean="0"/>
              <a:t>hats. Provide </a:t>
            </a:r>
            <a:r>
              <a:rPr altLang="en-US" dirty="0" lang="en-US"/>
              <a:t>information that hair loss is temporary BUT anticipate change in texture and </a:t>
            </a:r>
            <a:r>
              <a:rPr altLang="en-US" dirty="0" lang="en-US" smtClean="0"/>
              <a:t>color</a:t>
            </a:r>
          </a:p>
          <a:p>
            <a:pPr>
              <a:buFont typeface="Wingdings" panose="05000000000000000000" pitchFamily="2" charset="2"/>
              <a:buChar char="Ø"/>
            </a:pPr>
            <a:r>
              <a:rPr altLang="en-US" dirty="0" lang="en-US" smtClean="0"/>
              <a:t>PROMOTE </a:t>
            </a:r>
            <a:r>
              <a:rPr altLang="en-US" dirty="0" lang="en-US"/>
              <a:t>NUTRITION - Serve food in ways to make it appealing, Consider patient’s preferences, Provide small frequent meals. Avoids giving fluids while eating. Oral hygiene PRIOR to mealtime. Vitamin supplements</a:t>
            </a:r>
          </a:p>
          <a:p>
            <a:pPr>
              <a:buFont typeface="Wingdings" panose="05000000000000000000" pitchFamily="2" charset="2"/>
              <a:buChar char="Ø"/>
            </a:pPr>
            <a:endParaRPr altLang="en-US" dirty="0" lang="en-US"/>
          </a:p>
          <a:p>
            <a:pPr eaLnBrk="1" hangingPunct="1"/>
            <a:endParaRPr altLang="en-US" dirty="0" lang="en-US"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23" name=""/>
        <p:cNvGrpSpPr/>
        <p:nvPr/>
      </p:nvGrpSpPr>
      <p:grpSpPr>
        <a:xfrm>
          <a:off x="0" y="0"/>
          <a:ext cx="0" cy="0"/>
          <a:chOff x="0" y="0"/>
          <a:chExt cx="0" cy="0"/>
        </a:xfrm>
      </p:grpSpPr>
      <p:sp>
        <p:nvSpPr>
          <p:cNvPr id="1048693" name="Rectangle 2"/>
          <p:cNvSpPr>
            <a:spLocks noGrp="1" noChangeArrowheads="1"/>
          </p:cNvSpPr>
          <p:nvPr>
            <p:ph type="title"/>
          </p:nvPr>
        </p:nvSpPr>
        <p:spPr>
          <a:xfrm>
            <a:off x="2209800" y="800100"/>
            <a:ext cx="7772400" cy="762000"/>
          </a:xfrm>
        </p:spPr>
        <p:txBody>
          <a:bodyPr>
            <a:normAutofit/>
          </a:bodyPr>
          <a:p>
            <a:r>
              <a:rPr lang="en-US"/>
              <a:t>Nursing Intervention</a:t>
            </a:r>
          </a:p>
        </p:txBody>
      </p:sp>
      <p:sp>
        <p:nvSpPr>
          <p:cNvPr id="1048694" name="Rectangle 3"/>
          <p:cNvSpPr>
            <a:spLocks noGrp="1" noChangeArrowheads="1"/>
          </p:cNvSpPr>
          <p:nvPr>
            <p:ph idx="1"/>
          </p:nvPr>
        </p:nvSpPr>
        <p:spPr>
          <a:xfrm>
            <a:off x="335902" y="1562100"/>
            <a:ext cx="11856098" cy="4914900"/>
          </a:xfrm>
        </p:spPr>
        <p:txBody>
          <a:bodyPr/>
          <a:p>
            <a:pPr eaLnBrk="1" hangingPunct="1">
              <a:buFont typeface="Wingdings" panose="05000000000000000000" pitchFamily="2" charset="2"/>
              <a:buChar char="Ø"/>
            </a:pPr>
            <a:r>
              <a:rPr altLang="en-US" dirty="0" lang="en-US" smtClean="0"/>
              <a:t>RELIEVE PAIN-N Mild pain- NSAIDS, Moderate pain- Weak </a:t>
            </a:r>
            <a:r>
              <a:rPr altLang="en-US" dirty="0" lang="en-US" err="1" smtClean="0"/>
              <a:t>opiods</a:t>
            </a:r>
            <a:r>
              <a:rPr altLang="en-US" dirty="0" lang="en-US" smtClean="0"/>
              <a:t>, Severe pain- Morphine. Administer analgesics round the clock with additional dose for breakthrough pain</a:t>
            </a:r>
          </a:p>
          <a:p>
            <a:pPr>
              <a:buFont typeface="Wingdings" panose="05000000000000000000" pitchFamily="2" charset="2"/>
              <a:buChar char="Ø"/>
            </a:pPr>
            <a:r>
              <a:rPr altLang="en-US" dirty="0" lang="en-US"/>
              <a:t>DECREASE FATIGUE - Plan daily activities to allow alternating rest periods. Light exercise is encouraged. Small frequent </a:t>
            </a:r>
            <a:r>
              <a:rPr altLang="en-US" dirty="0" lang="en-US" smtClean="0"/>
              <a:t>meals</a:t>
            </a:r>
          </a:p>
          <a:p>
            <a:pPr>
              <a:buFont typeface="Wingdings" panose="05000000000000000000" pitchFamily="2" charset="2"/>
              <a:buChar char="Ø"/>
            </a:pPr>
            <a:r>
              <a:rPr altLang="en-US" dirty="0" lang="en-US"/>
              <a:t>IMPROVE BODY IMAGE - Therapeutic communication is essential. Encourage independence in self-care and decision making. Offer cosmetic material like make-up and wigs</a:t>
            </a:r>
          </a:p>
          <a:p>
            <a:pPr>
              <a:buFont typeface="Wingdings" panose="05000000000000000000" pitchFamily="2" charset="2"/>
              <a:buChar char="Ø"/>
            </a:pPr>
            <a:endParaRPr altLang="en-US" dirty="0" lang="en-US"/>
          </a:p>
          <a:p>
            <a:pPr eaLnBrk="1" hangingPunct="1">
              <a:buFont typeface="Wingdings" panose="05000000000000000000" pitchFamily="2" charset="2"/>
              <a:buChar char="Ø"/>
            </a:pPr>
            <a:endParaRPr altLang="en-US" dirty="0" lang="en-US" smtClean="0"/>
          </a:p>
          <a:p>
            <a:pPr eaLnBrk="1" hangingPunct="1">
              <a:buFont typeface="Wingdings" panose="05000000000000000000" pitchFamily="2" charset="2"/>
              <a:buChar char="Ø"/>
            </a:pPr>
            <a:endParaRPr altLang="en-US" dirty="0" lang="en-US" smtClean="0"/>
          </a:p>
          <a:p>
            <a:pPr eaLnBrk="1" hangingPunct="1">
              <a:buFont typeface="Wingdings" panose="05000000000000000000" pitchFamily="2" charset="2"/>
              <a:buChar char="Ø"/>
            </a:pPr>
            <a:endParaRPr altLang="en-US" dirty="0" lang="en-US"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24" name=""/>
        <p:cNvGrpSpPr/>
        <p:nvPr/>
      </p:nvGrpSpPr>
      <p:grpSpPr>
        <a:xfrm>
          <a:off x="0" y="0"/>
          <a:ext cx="0" cy="0"/>
          <a:chOff x="0" y="0"/>
          <a:chExt cx="0" cy="0"/>
        </a:xfrm>
      </p:grpSpPr>
      <p:sp>
        <p:nvSpPr>
          <p:cNvPr id="1048695" name="Rectangle 2"/>
          <p:cNvSpPr>
            <a:spLocks noGrp="1" noChangeArrowheads="1"/>
          </p:cNvSpPr>
          <p:nvPr>
            <p:ph type="title"/>
          </p:nvPr>
        </p:nvSpPr>
        <p:spPr>
          <a:xfrm>
            <a:off x="2209800" y="653143"/>
            <a:ext cx="7772400" cy="908957"/>
          </a:xfrm>
        </p:spPr>
        <p:txBody>
          <a:bodyPr>
            <a:normAutofit/>
          </a:bodyPr>
          <a:p>
            <a:r>
              <a:rPr lang="en-US"/>
              <a:t>Nursing Intervention</a:t>
            </a:r>
          </a:p>
        </p:txBody>
      </p:sp>
      <p:sp>
        <p:nvSpPr>
          <p:cNvPr id="1048696" name="Rectangle 3"/>
          <p:cNvSpPr>
            <a:spLocks noGrp="1" noChangeArrowheads="1"/>
          </p:cNvSpPr>
          <p:nvPr>
            <p:ph idx="1"/>
          </p:nvPr>
        </p:nvSpPr>
        <p:spPr>
          <a:xfrm>
            <a:off x="466531" y="1399591"/>
            <a:ext cx="11271379" cy="5206481"/>
          </a:xfrm>
        </p:spPr>
        <p:txBody>
          <a:bodyPr/>
          <a:p>
            <a:pPr eaLnBrk="1" hangingPunct="1">
              <a:buFont typeface="Wingdings" panose="05000000000000000000" pitchFamily="2" charset="2"/>
              <a:buChar char="Ø"/>
            </a:pPr>
            <a:r>
              <a:rPr altLang="en-US" dirty="0" lang="en-US" smtClean="0"/>
              <a:t>ASSIST IN THE GRIEVING PROCESS - Grieving can be due to loss of health, income, sexuality, and body image. Answer and clarify information about cancer and treatment options. Identify resource people. Refer to support groups</a:t>
            </a:r>
          </a:p>
          <a:p>
            <a:pPr eaLnBrk="1" hangingPunct="1">
              <a:buFont typeface="Wingdings" panose="05000000000000000000" pitchFamily="2" charset="2"/>
              <a:buChar char="Ø"/>
            </a:pPr>
            <a:endParaRPr altLang="en-US" dirty="0" lang="en-US" smtClean="0"/>
          </a:p>
          <a:p>
            <a:pPr eaLnBrk="1" hangingPunct="1">
              <a:buFont typeface="Wingdings" panose="05000000000000000000" pitchFamily="2" charset="2"/>
              <a:buChar char="Ø"/>
            </a:pPr>
            <a:endParaRPr altLang="en-US" dirty="0" lang="en-US" smtClean="0"/>
          </a:p>
          <a:p>
            <a:pPr eaLnBrk="1" hangingPunct="1">
              <a:buFont typeface="Wingdings" panose="05000000000000000000" pitchFamily="2" charset="2"/>
              <a:buChar char="Ø"/>
            </a:pPr>
            <a:endParaRPr altLang="en-US" dirty="0"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84" name=""/>
        <p:cNvGrpSpPr/>
        <p:nvPr/>
      </p:nvGrpSpPr>
      <p:grpSpPr>
        <a:xfrm>
          <a:off x="0" y="0"/>
          <a:ext cx="0" cy="0"/>
          <a:chOff x="0" y="0"/>
          <a:chExt cx="0" cy="0"/>
        </a:xfrm>
      </p:grpSpPr>
      <p:sp>
        <p:nvSpPr>
          <p:cNvPr id="1048618" name="Rectangle 35"/>
          <p:cNvSpPr>
            <a:spLocks noGrp="1" noChangeArrowheads="1"/>
          </p:cNvSpPr>
          <p:nvPr>
            <p:ph type="title"/>
          </p:nvPr>
        </p:nvSpPr>
        <p:spPr>
          <a:xfrm>
            <a:off x="2895600" y="0"/>
            <a:ext cx="7772400" cy="839753"/>
          </a:xfrm>
        </p:spPr>
        <p:txBody>
          <a:bodyPr>
            <a:normAutofit/>
          </a:bodyPr>
          <a:p>
            <a:r>
              <a:rPr altLang="en-US" b="1" dirty="0" sz="4000" lang="en-US"/>
              <a:t>Benign versus Malignant Tumors</a:t>
            </a:r>
            <a:endParaRPr altLang="en-US" b="1" dirty="0" sz="4000" lang="en-CA"/>
          </a:p>
        </p:txBody>
      </p:sp>
      <p:graphicFrame>
        <p:nvGraphicFramePr>
          <p:cNvPr id="4194304" name="Group 41"/>
          <p:cNvGraphicFramePr>
            <a:graphicFrameLocks noGrp="1"/>
          </p:cNvGraphicFramePr>
          <p:nvPr>
            <p:ph idx="1"/>
          </p:nvPr>
        </p:nvGraphicFramePr>
        <p:xfrm>
          <a:off x="0" y="671805"/>
          <a:ext cx="12055150" cy="6035884"/>
        </p:xfrm>
        <a:graphic>
          <a:graphicData uri="http://schemas.openxmlformats.org/drawingml/2006/table">
            <a:tbl>
              <a:tblPr/>
              <a:tblGrid>
                <a:gridCol w="3004457"/>
                <a:gridCol w="4675688"/>
                <a:gridCol w="4375005"/>
              </a:tblGrid>
              <a:tr h="754373">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800" i="1"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Characteristic</a:t>
                      </a:r>
                      <a:endParaRPr altLang="en-US" baseline="0" b="1" cap="none" dirty="0" sz="2800" i="1"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800" i="1"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Benign</a:t>
                      </a:r>
                      <a:endParaRPr altLang="en-US" baseline="0" b="1" cap="none" dirty="0" sz="2800" i="1"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800" i="1"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Malignant</a:t>
                      </a:r>
                      <a:endParaRPr altLang="en-US" baseline="0" b="1" cap="none" dirty="0" sz="2800" i="1"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r>
              <a:tr h="1584429">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Differentiation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Well differentiated</a:t>
                      </a:r>
                      <a:r>
                        <a:rPr altLang="en-US" baseline="0" b="1" cap="none" dirty="0"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  cells that resemble tissue of origin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 Cells undifferentiated with little resemblance to tissue of origin(Anaplasia)</a:t>
                      </a:r>
                      <a:endParaRPr altLang="en-US" baseline="0" b="1" cap="none" dirty="0"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r>
              <a:tr h="872325">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Growth Rate</a:t>
                      </a:r>
                      <a:endParaRPr altLang="en-US" baseline="0" b="1" cap="none"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Slow</a:t>
                      </a:r>
                      <a:endParaRPr altLang="en-US" baseline="0" b="1" cap="none" dirty="0"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Rapid</a:t>
                      </a:r>
                    </a:p>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endParaRPr altLang="en-US" baseline="0" b="1" cap="none" dirty="0"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r>
              <a:tr h="801116">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Mode of growth</a:t>
                      </a:r>
                      <a:endParaRPr altLang="en-US" baseline="0" b="1" cap="none"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Expands without invading surrounding tissues</a:t>
                      </a:r>
                      <a:endParaRPr altLang="en-US" baseline="0" b="1" cap="none" dirty="0"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Grows by invading and infiltrating surrounding tissues</a:t>
                      </a:r>
                      <a:endParaRPr altLang="en-US" baseline="0" b="1" cap="none" dirty="0"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r>
              <a:tr h="989005">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Metastases (spread)</a:t>
                      </a:r>
                      <a:endParaRPr altLang="en-US" baseline="0" b="1" cap="none" dirty="0"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endParaRPr altLang="en-US" baseline="0" b="1" cap="none" dirty="0"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None</a:t>
                      </a:r>
                      <a:endParaRPr altLang="en-US" baseline="0" b="1" cap="none" dirty="0"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Can spread to distant sites </a:t>
                      </a:r>
                      <a:endParaRPr altLang="en-US" baseline="0" b="1" cap="none" dirty="0"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r>
              <a:tr h="989005">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Prognosis</a:t>
                      </a:r>
                      <a:endParaRPr altLang="en-US" baseline="0" b="1" cap="none"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endParaRPr altLang="en-US" baseline="0" b="1" cap="none"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Usually harmless</a:t>
                      </a:r>
                      <a:endParaRPr altLang="en-US" baseline="0" b="1" cap="none" dirty="0"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c>
                  <a:txBody>
                    <a:bodyPr/>
                    <a:lstStyle>
                      <a:lvl1pPr>
                        <a:spcBef>
                          <a:spcPct val="20000"/>
                        </a:spcBef>
                        <a:buClr>
                          <a:schemeClr val="hlink"/>
                        </a:buClr>
                        <a:buSzPct val="75000"/>
                        <a:buFont typeface="Wingdings" panose="05000000000000000000" pitchFamily="2" charset="2"/>
                        <a:defRPr b="1" sz="2800">
                          <a:solidFill>
                            <a:srgbClr val="760000"/>
                          </a:solidFill>
                          <a:effectLst>
                            <a:outerShdw algn="tl" blurRad="38100" dir="2700000" dist="38100">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b="1" sz="2800">
                          <a:solidFill>
                            <a:schemeClr val="tx2"/>
                          </a:solidFill>
                          <a:effectLst>
                            <a:outerShdw algn="tl" blurRad="38100" dir="2700000" dist="38100">
                              <a:srgbClr val="C0C0C0"/>
                            </a:outerShdw>
                          </a:effectLst>
                          <a:latin typeface="Times New Roman" panose="02020603050405020304" pitchFamily="18" charset="0"/>
                        </a:defRPr>
                      </a:lvl2pPr>
                      <a:lvl3pPr>
                        <a:spcBef>
                          <a:spcPct val="20000"/>
                        </a:spcBef>
                        <a:buClr>
                          <a:schemeClr val="hlink"/>
                        </a:buClr>
                        <a:defRPr b="1" sz="2800">
                          <a:solidFill>
                            <a:srgbClr val="866300"/>
                          </a:solidFill>
                          <a:effectLst>
                            <a:outerShdw algn="tl" blurRad="38100" dir="2700000" dist="38100">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b="1" sz="2400">
                          <a:solidFill>
                            <a:schemeClr val="tx1"/>
                          </a:solidFill>
                          <a:effectLst>
                            <a:outerShdw algn="tl" blurRad="38100" dir="2700000" dist="38100">
                              <a:srgbClr val="C0C0C0"/>
                            </a:outerShdw>
                          </a:effectLst>
                          <a:latin typeface="Times New Roman" panose="02020603050405020304" pitchFamily="18" charset="0"/>
                        </a:defRPr>
                      </a:lvl4pPr>
                      <a:lvl5pPr>
                        <a:spcBef>
                          <a:spcPct val="20000"/>
                        </a:spcBef>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5pPr>
                      <a:lvl6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6pPr>
                      <a:lvl7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7pPr>
                      <a:lvl8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8pPr>
                      <a:lvl9pPr fontAlgn="base">
                        <a:spcBef>
                          <a:spcPct val="20000"/>
                        </a:spcBef>
                        <a:spcAft>
                          <a:spcPct val="0"/>
                        </a:spcAft>
                        <a:buClr>
                          <a:schemeClr val="hlink"/>
                        </a:buClr>
                        <a:defRPr b="1" sz="2800">
                          <a:solidFill>
                            <a:schemeClr val="tx1"/>
                          </a:solidFill>
                          <a:effectLst>
                            <a:outerShdw algn="tl" blurRad="38100" dir="2700000" dist="38100">
                              <a:srgbClr val="C0C0C0"/>
                            </a:outerShdw>
                          </a:effectLst>
                          <a:latin typeface="Times New Roman" panose="02020603050405020304" pitchFamily="18" charset="0"/>
                        </a:defRPr>
                      </a:lvl9pPr>
                    </a:lstStyle>
                    <a:p>
                      <a:pPr algn="l" defTabSz="914400" eaLnBrk="1" fontAlgn="base" hangingPunct="1" indent="0" latinLnBrk="0" lvl="0" marL="0" marR="0" rtl="0">
                        <a:lnSpc>
                          <a:spcPct val="100000"/>
                        </a:lnSpc>
                        <a:spcBef>
                          <a:spcPct val="20000"/>
                        </a:spcBef>
                        <a:spcAft>
                          <a:spcPct val="0"/>
                        </a:spcAft>
                        <a:buClr>
                          <a:schemeClr val="hlink"/>
                        </a:buClr>
                        <a:buSzPct val="75000"/>
                        <a:buFont typeface="Wingdings" panose="05000000000000000000" pitchFamily="2" charset="2"/>
                        <a:buNone/>
                      </a:pPr>
                      <a:r>
                        <a:rPr altLang="en-US" baseline="0" b="1" cap="none" dirty="0" sz="2400" i="0" kumimoji="0" lang="en-US"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Can be fatal if not treated</a:t>
                      </a:r>
                      <a:r>
                        <a:rPr altLang="en-US" baseline="0" b="1" cap="none" dirty="0" sz="2400" i="0" kumimoji="0" lang="en-CA" normalizeH="0" strike="noStrike" u="none" smtClean="0">
                          <a:ln>
                            <a:noFill/>
                          </a:ln>
                          <a:solidFill>
                            <a:srgbClr val="760000"/>
                          </a:solidFill>
                          <a:effectLst>
                            <a:outerShdw algn="tl" blurRad="38100" dir="2700000" dist="38100">
                              <a:srgbClr val="C0C0C0"/>
                            </a:outerShdw>
                          </a:effectLst>
                          <a:latin typeface="Times New Roman" panose="02020603050405020304" pitchFamily="18"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headEnd type="none" w="sm" len="sm"/>
                      <a:tailEnd type="none" w="sm" len="sm"/>
                    </a:lnTlToBr>
                    <a:lnBlToTr>
                      <a:noFill/>
                      <a:headEnd type="none" w="sm" len="sm"/>
                      <a:tailEnd type="none" w="sm" len="sm"/>
                    </a:lnBlToTr>
                    <a:noFill/>
                  </a:tcPr>
                </a:tc>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25" name=""/>
        <p:cNvGrpSpPr/>
        <p:nvPr/>
      </p:nvGrpSpPr>
      <p:grpSpPr>
        <a:xfrm>
          <a:off x="0" y="0"/>
          <a:ext cx="0" cy="0"/>
          <a:chOff x="0" y="0"/>
          <a:chExt cx="0" cy="0"/>
        </a:xfrm>
      </p:grpSpPr>
      <p:sp>
        <p:nvSpPr>
          <p:cNvPr id="1048697" name="Rectangle 2"/>
          <p:cNvSpPr>
            <a:spLocks noGrp="1" noChangeArrowheads="1"/>
          </p:cNvSpPr>
          <p:nvPr>
            <p:ph type="title"/>
          </p:nvPr>
        </p:nvSpPr>
        <p:spPr>
          <a:xfrm>
            <a:off x="2209800" y="800100"/>
            <a:ext cx="7772400" cy="762000"/>
          </a:xfrm>
        </p:spPr>
        <p:txBody>
          <a:bodyPr>
            <a:normAutofit/>
          </a:bodyPr>
          <a:p>
            <a:r>
              <a:rPr lang="en-US"/>
              <a:t>Nursing Intervention</a:t>
            </a:r>
          </a:p>
        </p:txBody>
      </p:sp>
      <p:sp>
        <p:nvSpPr>
          <p:cNvPr id="1048698" name="Rectangle 3"/>
          <p:cNvSpPr>
            <a:spLocks noGrp="1" noChangeArrowheads="1"/>
          </p:cNvSpPr>
          <p:nvPr>
            <p:ph idx="1"/>
          </p:nvPr>
        </p:nvSpPr>
        <p:spPr>
          <a:xfrm>
            <a:off x="559837" y="1676400"/>
            <a:ext cx="11178073" cy="4800600"/>
          </a:xfrm>
        </p:spPr>
        <p:txBody>
          <a:bodyPr/>
          <a:p>
            <a:pPr eaLnBrk="1" hangingPunct="1">
              <a:buFont typeface="Wingdings" panose="05000000000000000000" pitchFamily="2" charset="2"/>
              <a:buChar char="Ø"/>
            </a:pPr>
            <a:r>
              <a:rPr altLang="en-US" dirty="0" lang="en-US"/>
              <a:t>MANAGE COMPLICATION: INFECTION</a:t>
            </a:r>
          </a:p>
          <a:p>
            <a:pPr lvl="1">
              <a:buFont typeface="Wingdings" panose="05000000000000000000" pitchFamily="2" charset="2"/>
              <a:buChar char="§"/>
            </a:pPr>
            <a:r>
              <a:rPr altLang="en-US" dirty="0" sz="2800" lang="en-US"/>
              <a:t>Fever is the most important </a:t>
            </a:r>
            <a:r>
              <a:rPr altLang="en-US" dirty="0" sz="2800" lang="en-US" smtClean="0"/>
              <a:t>sign</a:t>
            </a:r>
            <a:endParaRPr altLang="en-US" dirty="0" sz="2800" lang="en-US"/>
          </a:p>
          <a:p>
            <a:pPr lvl="1">
              <a:buFont typeface="Wingdings" panose="05000000000000000000" pitchFamily="2" charset="2"/>
              <a:buChar char="§"/>
            </a:pPr>
            <a:r>
              <a:rPr altLang="en-US" dirty="0" sz="2800" lang="en-US"/>
              <a:t>Administer prescribed antibiotics </a:t>
            </a:r>
          </a:p>
          <a:p>
            <a:pPr lvl="1">
              <a:buFont typeface="Wingdings" panose="05000000000000000000" pitchFamily="2" charset="2"/>
              <a:buChar char="§"/>
            </a:pPr>
            <a:r>
              <a:rPr altLang="en-US" dirty="0" sz="2800" lang="en-US"/>
              <a:t>Maintain aseptic technique </a:t>
            </a:r>
          </a:p>
          <a:p>
            <a:pPr lvl="1">
              <a:buFont typeface="Wingdings" panose="05000000000000000000" pitchFamily="2" charset="2"/>
              <a:buChar char="§"/>
            </a:pPr>
            <a:r>
              <a:rPr altLang="en-US" dirty="0" sz="2800" lang="en-US"/>
              <a:t>Avoid exposure to crowds </a:t>
            </a:r>
          </a:p>
          <a:p>
            <a:pPr lvl="1">
              <a:buFont typeface="Wingdings" panose="05000000000000000000" pitchFamily="2" charset="2"/>
              <a:buChar char="§"/>
            </a:pPr>
            <a:r>
              <a:rPr altLang="en-US" dirty="0" sz="2800" lang="en-US"/>
              <a:t>Avoid giving fresh fruits and </a:t>
            </a:r>
            <a:r>
              <a:rPr altLang="en-US" dirty="0" sz="2800" lang="en-US" smtClean="0"/>
              <a:t>vegetables</a:t>
            </a:r>
            <a:endParaRPr altLang="en-US" dirty="0" sz="2800" lang="en-US"/>
          </a:p>
          <a:p>
            <a:pPr lvl="1">
              <a:buFont typeface="Wingdings" panose="05000000000000000000" pitchFamily="2" charset="2"/>
              <a:buChar char="§"/>
            </a:pPr>
            <a:r>
              <a:rPr altLang="en-US" dirty="0" sz="2800" lang="en-US"/>
              <a:t>Handwashing</a:t>
            </a:r>
          </a:p>
          <a:p>
            <a:pPr lvl="1">
              <a:buFont typeface="Wingdings" panose="05000000000000000000" pitchFamily="2" charset="2"/>
              <a:buChar char="§"/>
            </a:pPr>
            <a:r>
              <a:rPr altLang="en-US" dirty="0" sz="2800" lang="en-US"/>
              <a:t>Avoid frequent invasive </a:t>
            </a:r>
            <a:r>
              <a:rPr altLang="en-US" dirty="0" sz="2800" lang="en-US" smtClean="0"/>
              <a:t>procedures</a:t>
            </a:r>
          </a:p>
          <a:p>
            <a:pPr lvl="1">
              <a:buFont typeface="Wingdings" panose="05000000000000000000" pitchFamily="2" charset="2"/>
              <a:buChar char="§"/>
            </a:pPr>
            <a:r>
              <a:rPr altLang="en-US" dirty="0" sz="2800" lang="en-US"/>
              <a:t>Assess for Septic shock - Monitor P</a:t>
            </a:r>
            <a:r>
              <a:rPr altLang="en-US" dirty="0" sz="2800" lang="en-US" smtClean="0"/>
              <a:t>, </a:t>
            </a:r>
            <a:r>
              <a:rPr altLang="en-US" dirty="0" sz="2800" lang="en-US"/>
              <a:t>BP, temp, Administer IV antibiotics</a:t>
            </a:r>
          </a:p>
          <a:p>
            <a:pPr lvl="1">
              <a:buFont typeface="Wingdings" panose="05000000000000000000" pitchFamily="2" charset="2"/>
              <a:buChar char="§"/>
            </a:pPr>
            <a:endParaRPr altLang="en-US" dirty="0" lang="en-US"/>
          </a:p>
          <a:p>
            <a:pPr eaLnBrk="1" hangingPunct="1">
              <a:buFont typeface="Wingdings" panose="05000000000000000000" pitchFamily="2" charset="2"/>
              <a:buChar char="Ø"/>
            </a:pPr>
            <a:endParaRPr altLang="en-US" dirty="0" lang="en-US"/>
          </a:p>
          <a:p>
            <a:pPr eaLnBrk="1" hangingPunct="1">
              <a:buFont typeface="Wingdings" panose="05000000000000000000" pitchFamily="2" charset="2"/>
              <a:buChar char="Ø"/>
            </a:pPr>
            <a:endParaRPr altLang="en-US" dirty="0" lang="en-US"/>
          </a:p>
          <a:p>
            <a:pPr eaLnBrk="1" hangingPunct="1">
              <a:buFont typeface="Wingdings" panose="05000000000000000000" pitchFamily="2" charset="2"/>
              <a:buChar char="Ø"/>
            </a:pPr>
            <a:endParaRPr altLang="en-US" dirty="0"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26" name=""/>
        <p:cNvGrpSpPr/>
        <p:nvPr/>
      </p:nvGrpSpPr>
      <p:grpSpPr>
        <a:xfrm>
          <a:off x="0" y="0"/>
          <a:ext cx="0" cy="0"/>
          <a:chOff x="0" y="0"/>
          <a:chExt cx="0" cy="0"/>
        </a:xfrm>
      </p:grpSpPr>
      <p:sp>
        <p:nvSpPr>
          <p:cNvPr id="1048699" name="Rectangle 2"/>
          <p:cNvSpPr>
            <a:spLocks noGrp="1" noChangeArrowheads="1"/>
          </p:cNvSpPr>
          <p:nvPr>
            <p:ph type="title"/>
          </p:nvPr>
        </p:nvSpPr>
        <p:spPr>
          <a:xfrm>
            <a:off x="2209800" y="800100"/>
            <a:ext cx="7772400" cy="762000"/>
          </a:xfrm>
        </p:spPr>
        <p:txBody>
          <a:bodyPr>
            <a:normAutofit/>
          </a:bodyPr>
          <a:p>
            <a:r>
              <a:rPr lang="en-US"/>
              <a:t>Nursing Intervention</a:t>
            </a:r>
          </a:p>
        </p:txBody>
      </p:sp>
      <p:sp>
        <p:nvSpPr>
          <p:cNvPr id="1048700" name="Rectangle 3"/>
          <p:cNvSpPr>
            <a:spLocks noGrp="1" noChangeArrowheads="1"/>
          </p:cNvSpPr>
          <p:nvPr>
            <p:ph idx="1"/>
          </p:nvPr>
        </p:nvSpPr>
        <p:spPr>
          <a:xfrm>
            <a:off x="1156997" y="1676400"/>
            <a:ext cx="9927770" cy="4817706"/>
          </a:xfrm>
        </p:spPr>
        <p:txBody>
          <a:bodyPr/>
          <a:p>
            <a:pPr eaLnBrk="1" hangingPunct="1">
              <a:lnSpc>
                <a:spcPct val="90000"/>
              </a:lnSpc>
              <a:buFont typeface="Wingdings" panose="05000000000000000000" pitchFamily="2" charset="2"/>
              <a:buChar char="Ø"/>
            </a:pPr>
            <a:r>
              <a:rPr altLang="en-US" dirty="0" lang="en-US" smtClean="0"/>
              <a:t>MANAGE COMPLICATION: Bleeding</a:t>
            </a:r>
          </a:p>
          <a:p>
            <a:pPr lvl="1"/>
            <a:r>
              <a:rPr altLang="en-US" dirty="0" sz="2800" lang="en-US" smtClean="0"/>
              <a:t>Thrombocytopenia (&lt;100,000) is the most common cause </a:t>
            </a:r>
          </a:p>
          <a:p>
            <a:pPr lvl="1"/>
            <a:r>
              <a:rPr altLang="en-US" dirty="0" sz="2800" lang="en-US" smtClean="0"/>
              <a:t>&lt;20, 000</a:t>
            </a:r>
            <a:r>
              <a:rPr altLang="en-US" dirty="0" sz="2800" lang="en-US" smtClean="0">
                <a:sym typeface="Wingdings" panose="05000000000000000000" pitchFamily="2" charset="2"/>
              </a:rPr>
              <a:t> spontaneous bleeding</a:t>
            </a:r>
          </a:p>
          <a:p>
            <a:pPr lvl="1"/>
            <a:r>
              <a:rPr altLang="en-US" dirty="0" sz="2800" lang="en-US" smtClean="0">
                <a:sym typeface="Wingdings" panose="05000000000000000000" pitchFamily="2" charset="2"/>
              </a:rPr>
              <a:t>Use soft toothbrush</a:t>
            </a:r>
          </a:p>
          <a:p>
            <a:pPr lvl="1"/>
            <a:r>
              <a:rPr altLang="en-US" dirty="0" sz="2800" lang="en-US" smtClean="0">
                <a:sym typeface="Wingdings" panose="05000000000000000000" pitchFamily="2" charset="2"/>
              </a:rPr>
              <a:t>Use electric razor</a:t>
            </a:r>
          </a:p>
          <a:p>
            <a:pPr lvl="1"/>
            <a:r>
              <a:rPr altLang="en-US" dirty="0" sz="2800" lang="en-US" smtClean="0">
                <a:sym typeface="Wingdings" panose="05000000000000000000" pitchFamily="2" charset="2"/>
              </a:rPr>
              <a:t>Avoid frequent IM, IV, rectal and catheterization</a:t>
            </a:r>
          </a:p>
          <a:p>
            <a:pPr lvl="1"/>
            <a:r>
              <a:rPr altLang="en-US" dirty="0" sz="2800" lang="en-US" smtClean="0">
                <a:sym typeface="Wingdings" panose="05000000000000000000" pitchFamily="2" charset="2"/>
              </a:rPr>
              <a:t>Soft foods and stool softeners</a:t>
            </a:r>
            <a:endParaRPr altLang="en-US" dirty="0" sz="2800" lang="en-US"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27" name=""/>
        <p:cNvGrpSpPr/>
        <p:nvPr/>
      </p:nvGrpSpPr>
      <p:grpSpPr>
        <a:xfrm>
          <a:off x="0" y="0"/>
          <a:ext cx="0" cy="0"/>
          <a:chOff x="0" y="0"/>
          <a:chExt cx="0" cy="0"/>
        </a:xfrm>
      </p:grpSpPr>
      <p:sp>
        <p:nvSpPr>
          <p:cNvPr id="1048701" name="Rectangle 2"/>
          <p:cNvSpPr>
            <a:spLocks noGrp="1" noChangeArrowheads="1"/>
          </p:cNvSpPr>
          <p:nvPr>
            <p:ph type="title"/>
          </p:nvPr>
        </p:nvSpPr>
        <p:spPr>
          <a:xfrm>
            <a:off x="1082351" y="76200"/>
            <a:ext cx="9433249" cy="1143000"/>
          </a:xfrm>
        </p:spPr>
        <p:txBody>
          <a:bodyPr>
            <a:normAutofit fontScale="90000"/>
          </a:bodyPr>
          <a:p>
            <a:r>
              <a:rPr altLang="en-US" b="1" dirty="0" lang="en-US"/>
              <a:t>Bone Marrow and Stem Cell Transplantation</a:t>
            </a:r>
            <a:endParaRPr altLang="en-US" b="1" dirty="0" sz="3600" lang="en-US"/>
          </a:p>
        </p:txBody>
      </p:sp>
      <p:sp>
        <p:nvSpPr>
          <p:cNvPr id="1048702" name="Rectangle 3"/>
          <p:cNvSpPr>
            <a:spLocks noGrp="1" noChangeArrowheads="1"/>
          </p:cNvSpPr>
          <p:nvPr>
            <p:ph type="body" idx="1"/>
          </p:nvPr>
        </p:nvSpPr>
        <p:spPr>
          <a:xfrm>
            <a:off x="690465" y="1026367"/>
            <a:ext cx="11159413" cy="5561046"/>
          </a:xfrm>
        </p:spPr>
        <p:txBody>
          <a:bodyPr>
            <a:normAutofit/>
          </a:bodyPr>
          <a:p>
            <a:r>
              <a:rPr altLang="en-US" dirty="0" lang="en-US" smtClean="0"/>
              <a:t>Involves </a:t>
            </a:r>
            <a:r>
              <a:rPr altLang="en-US" dirty="0" lang="en-US"/>
              <a:t>use of very high doses of chemotherapy or radiation </a:t>
            </a:r>
            <a:r>
              <a:rPr altLang="en-US" dirty="0" lang="en-US" smtClean="0"/>
              <a:t>therapy to kill all cells of </a:t>
            </a:r>
            <a:r>
              <a:rPr altLang="en-US" dirty="0" lang="en-US"/>
              <a:t>bone marrow(Highly </a:t>
            </a:r>
            <a:r>
              <a:rPr altLang="en-US" dirty="0" lang="en-US" smtClean="0"/>
              <a:t>toxic) </a:t>
            </a:r>
          </a:p>
          <a:p>
            <a:r>
              <a:rPr altLang="en-US" dirty="0" lang="en-US" smtClean="0"/>
              <a:t>Harvested bone marrow stem cells from the patient or donor are thereafter engrafted so as to begin producing healthy cells</a:t>
            </a:r>
            <a:endParaRPr altLang="en-US" dirty="0" lang="en-US"/>
          </a:p>
          <a:p>
            <a:r>
              <a:rPr altLang="en-US" dirty="0" lang="en-US"/>
              <a:t>Procedure with many risks, including </a:t>
            </a:r>
            <a:r>
              <a:rPr altLang="en-US" dirty="0" lang="en-US" smtClean="0"/>
              <a:t>life threatening bone marrow suppression and death</a:t>
            </a:r>
            <a:endParaRPr altLang="en-US" dirty="0" lang="en-US"/>
          </a:p>
          <a:p>
            <a:r>
              <a:rPr altLang="en-US" dirty="0" lang="en-US" smtClean="0"/>
              <a:t>Complications</a:t>
            </a:r>
            <a:endParaRPr altLang="en-US" dirty="0" lang="en-US"/>
          </a:p>
          <a:p>
            <a:pPr lvl="1"/>
            <a:r>
              <a:rPr altLang="en-US" dirty="0" lang="en-US"/>
              <a:t>Bacterial, viral and fungal infections are common</a:t>
            </a:r>
          </a:p>
          <a:p>
            <a:pPr lvl="2"/>
            <a:r>
              <a:rPr altLang="en-US" dirty="0" lang="en-US"/>
              <a:t>Prophylactic antibiotic therapy</a:t>
            </a:r>
          </a:p>
          <a:p>
            <a:pPr lvl="1"/>
            <a:r>
              <a:rPr altLang="en-US" dirty="0" lang="en-US"/>
              <a:t>Graft-versus-host disease</a:t>
            </a:r>
          </a:p>
          <a:p>
            <a:pPr lvl="2"/>
            <a:r>
              <a:rPr altLang="en-US" dirty="0" lang="en-US"/>
              <a:t>Lymphocytes from donated marrow recognize recipient as foreign</a:t>
            </a:r>
          </a:p>
          <a:p>
            <a:pPr lvl="2"/>
            <a:r>
              <a:rPr altLang="en-US" dirty="0" lang="en-US"/>
              <a:t>Attack organs such as skin, liver, and intestines</a:t>
            </a:r>
          </a:p>
          <a:p>
            <a:endParaRPr altLang="en-US" dirty="0"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28" name=""/>
        <p:cNvGrpSpPr/>
        <p:nvPr/>
      </p:nvGrpSpPr>
      <p:grpSpPr>
        <a:xfrm>
          <a:off x="0" y="0"/>
          <a:ext cx="0" cy="0"/>
          <a:chOff x="0" y="0"/>
          <a:chExt cx="0" cy="0"/>
        </a:xfrm>
      </p:grpSpPr>
      <p:sp>
        <p:nvSpPr>
          <p:cNvPr id="1048703" name="Rectangle 2"/>
          <p:cNvSpPr>
            <a:spLocks noGrp="1" noChangeArrowheads="1"/>
          </p:cNvSpPr>
          <p:nvPr>
            <p:ph type="title"/>
          </p:nvPr>
        </p:nvSpPr>
        <p:spPr>
          <a:xfrm>
            <a:off x="485192" y="0"/>
            <a:ext cx="10030408" cy="1143000"/>
          </a:xfrm>
        </p:spPr>
        <p:txBody>
          <a:bodyPr>
            <a:noAutofit/>
          </a:bodyPr>
          <a:p>
            <a:r>
              <a:rPr altLang="en-US" b="1" dirty="0" sz="4000" lang="en-US" smtClean="0"/>
              <a:t>Cancer - Psychologic </a:t>
            </a:r>
            <a:r>
              <a:rPr altLang="en-US" b="1" dirty="0" sz="4000" lang="en-US"/>
              <a:t>Support</a:t>
            </a:r>
          </a:p>
        </p:txBody>
      </p:sp>
      <p:sp>
        <p:nvSpPr>
          <p:cNvPr id="1048704" name="Rectangle 3"/>
          <p:cNvSpPr>
            <a:spLocks noGrp="1" noChangeArrowheads="1"/>
          </p:cNvSpPr>
          <p:nvPr>
            <p:ph type="body" idx="1"/>
          </p:nvPr>
        </p:nvSpPr>
        <p:spPr>
          <a:xfrm>
            <a:off x="186612" y="1143000"/>
            <a:ext cx="12005388" cy="5714999"/>
          </a:xfrm>
        </p:spPr>
        <p:txBody>
          <a:bodyPr/>
          <a:p>
            <a:r>
              <a:rPr altLang="en-US" dirty="0" lang="en-US"/>
              <a:t>Emphasis placed on maintaining optimal quality of life</a:t>
            </a:r>
          </a:p>
          <a:p>
            <a:r>
              <a:rPr altLang="en-US" dirty="0" lang="en-US"/>
              <a:t>Positive attitude of patient, family, and health care providers has significant positive impact on quality of life for patient</a:t>
            </a:r>
          </a:p>
          <a:p>
            <a:pPr lvl="1"/>
            <a:r>
              <a:rPr altLang="en-US" dirty="0" lang="en-US"/>
              <a:t>May also influence </a:t>
            </a:r>
            <a:r>
              <a:rPr altLang="en-US" dirty="0" lang="en-US" smtClean="0"/>
              <a:t>prognosis</a:t>
            </a:r>
          </a:p>
          <a:p>
            <a:r>
              <a:rPr altLang="en-US" dirty="0" lang="en-US"/>
              <a:t>Continue to be available</a:t>
            </a:r>
          </a:p>
          <a:p>
            <a:r>
              <a:rPr altLang="en-US" dirty="0" lang="en-US"/>
              <a:t>Exhibit caring attitude</a:t>
            </a:r>
          </a:p>
          <a:p>
            <a:r>
              <a:rPr altLang="en-US" dirty="0" lang="en-US"/>
              <a:t>Listen actively to fears and concerns</a:t>
            </a:r>
          </a:p>
          <a:p>
            <a:r>
              <a:rPr altLang="en-US" dirty="0" lang="en-US"/>
              <a:t>Provide relief from distressing symptoms</a:t>
            </a:r>
          </a:p>
          <a:p>
            <a:r>
              <a:rPr altLang="en-US" dirty="0" lang="en-US"/>
              <a:t>Maintain relationship based on trust and confidence</a:t>
            </a:r>
          </a:p>
          <a:p>
            <a:pPr lvl="1"/>
            <a:endParaRPr altLang="en-US" dirty="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29" name=""/>
        <p:cNvGrpSpPr/>
        <p:nvPr/>
      </p:nvGrpSpPr>
      <p:grpSpPr>
        <a:xfrm>
          <a:off x="0" y="0"/>
          <a:ext cx="0" cy="0"/>
          <a:chOff x="0" y="0"/>
          <a:chExt cx="0" cy="0"/>
        </a:xfrm>
      </p:grpSpPr>
      <p:sp>
        <p:nvSpPr>
          <p:cNvPr id="1048705" name="Rectangle 2"/>
          <p:cNvSpPr>
            <a:spLocks noGrp="1" noChangeArrowheads="1"/>
          </p:cNvSpPr>
          <p:nvPr>
            <p:ph type="title"/>
          </p:nvPr>
        </p:nvSpPr>
        <p:spPr>
          <a:xfrm>
            <a:off x="2743200" y="0"/>
            <a:ext cx="7772400" cy="1143000"/>
          </a:xfrm>
        </p:spPr>
        <p:txBody>
          <a:bodyPr>
            <a:normAutofit fontScale="90000"/>
          </a:bodyPr>
          <a:p>
            <a:r>
              <a:rPr altLang="en-US" lang="en-US"/>
              <a:t>Cancer</a:t>
            </a:r>
            <a:br>
              <a:rPr altLang="en-US" lang="en-US"/>
            </a:br>
            <a:r>
              <a:rPr altLang="en-US" sz="3600" lang="en-US"/>
              <a:t>Psychologic Support</a:t>
            </a:r>
          </a:p>
        </p:txBody>
      </p:sp>
      <p:sp>
        <p:nvSpPr>
          <p:cNvPr id="1048706" name="Rectangle 3"/>
          <p:cNvSpPr>
            <a:spLocks noGrp="1" noChangeArrowheads="1"/>
          </p:cNvSpPr>
          <p:nvPr>
            <p:ph type="body" idx="1"/>
          </p:nvPr>
        </p:nvSpPr>
        <p:spPr/>
        <p:txBody>
          <a:bodyPr/>
          <a:p>
            <a:pPr>
              <a:lnSpc>
                <a:spcPct val="90000"/>
              </a:lnSpc>
            </a:pPr>
            <a:r>
              <a:rPr altLang="en-US" dirty="0" lang="en-US"/>
              <a:t>Use touch to exhibit caring</a:t>
            </a:r>
          </a:p>
          <a:p>
            <a:pPr>
              <a:lnSpc>
                <a:spcPct val="90000"/>
              </a:lnSpc>
            </a:pPr>
            <a:r>
              <a:rPr altLang="en-US" dirty="0" lang="en-US"/>
              <a:t>Assist patient in setting realistic short- term goals</a:t>
            </a:r>
          </a:p>
          <a:p>
            <a:pPr>
              <a:lnSpc>
                <a:spcPct val="90000"/>
              </a:lnSpc>
            </a:pPr>
            <a:r>
              <a:rPr altLang="en-US" dirty="0" lang="en-US"/>
              <a:t>Assist in maintaining usual lifestyle patterns</a:t>
            </a:r>
          </a:p>
          <a:p>
            <a:pPr>
              <a:lnSpc>
                <a:spcPct val="90000"/>
              </a:lnSpc>
            </a:pPr>
            <a:r>
              <a:rPr altLang="en-US" dirty="0" lang="en-US"/>
              <a:t>Maintain hope, which can vary</a:t>
            </a:r>
          </a:p>
          <a:p>
            <a:pPr lvl="1">
              <a:lnSpc>
                <a:spcPct val="90000"/>
              </a:lnSpc>
            </a:pPr>
            <a:r>
              <a:rPr altLang="en-US" dirty="0" lang="en-US"/>
              <a:t>Provides control over what is occurring</a:t>
            </a:r>
          </a:p>
          <a:p>
            <a:pPr lvl="1">
              <a:lnSpc>
                <a:spcPct val="90000"/>
              </a:lnSpc>
            </a:pPr>
            <a:r>
              <a:rPr altLang="en-US" dirty="0" lang="en-US"/>
              <a:t>Basis of positive attitude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85" name=""/>
        <p:cNvGrpSpPr/>
        <p:nvPr/>
      </p:nvGrpSpPr>
      <p:grpSpPr>
        <a:xfrm>
          <a:off x="0" y="0"/>
          <a:ext cx="0" cy="0"/>
          <a:chOff x="0" y="0"/>
          <a:chExt cx="0" cy="0"/>
        </a:xfrm>
      </p:grpSpPr>
      <p:sp>
        <p:nvSpPr>
          <p:cNvPr id="1048619" name="Title 1"/>
          <p:cNvSpPr>
            <a:spLocks noGrp="1"/>
          </p:cNvSpPr>
          <p:nvPr>
            <p:ph type="title"/>
          </p:nvPr>
        </p:nvSpPr>
        <p:spPr/>
        <p:txBody>
          <a:bodyPr/>
          <a:p>
            <a:r>
              <a:rPr b="1" dirty="0" lang="en-US" smtClean="0"/>
              <a:t>Differentiated cells </a:t>
            </a:r>
            <a:endParaRPr b="1" dirty="0" lang="en-US"/>
          </a:p>
        </p:txBody>
      </p:sp>
      <p:sp>
        <p:nvSpPr>
          <p:cNvPr id="1048620" name="Table Placeholder 3"/>
          <p:cNvSpPr>
            <a:spLocks noGrp="1"/>
          </p:cNvSpPr>
          <p:nvPr>
            <p:ph type="tbl" idx="1"/>
          </p:nvPr>
        </p:nvSpPr>
        <p:spPr/>
      </p:sp>
      <p:pic>
        <p:nvPicPr>
          <p:cNvPr id="2097152" name="Picture 4" descr="Related image"/>
          <p:cNvPicPr>
            <a:picLocks noChangeAspect="1" noChangeArrowheads="1"/>
          </p:cNvPicPr>
          <p:nvPr/>
        </p:nvPicPr>
        <p:blipFill>
          <a:blip xmlns:r="http://schemas.openxmlformats.org/officeDocument/2006/relationships" r:embed="rId1"/>
          <a:srcRect/>
          <a:stretch>
            <a:fillRect/>
          </a:stretch>
        </p:blipFill>
        <p:spPr bwMode="auto">
          <a:xfrm>
            <a:off x="3732246" y="970384"/>
            <a:ext cx="5262464" cy="5730893"/>
          </a:xfrm>
          <a:prstGeom prst="rect"/>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86" name=""/>
        <p:cNvGrpSpPr/>
        <p:nvPr/>
      </p:nvGrpSpPr>
      <p:grpSpPr>
        <a:xfrm>
          <a:off x="0" y="0"/>
          <a:ext cx="0" cy="0"/>
          <a:chOff x="0" y="0"/>
          <a:chExt cx="0" cy="0"/>
        </a:xfrm>
      </p:grpSpPr>
      <p:sp>
        <p:nvSpPr>
          <p:cNvPr id="1048621" name="Rectangle 2"/>
          <p:cNvSpPr>
            <a:spLocks noGrp="1" noChangeArrowheads="1"/>
          </p:cNvSpPr>
          <p:nvPr>
            <p:ph type="title"/>
          </p:nvPr>
        </p:nvSpPr>
        <p:spPr/>
        <p:txBody>
          <a:bodyPr/>
          <a:p>
            <a:pPr eaLnBrk="1" hangingPunct="1"/>
            <a:r>
              <a:rPr altLang="en-US" dirty="0" lang="en-US" smtClean="0"/>
              <a:t>Characteristics of Cancer</a:t>
            </a:r>
          </a:p>
        </p:txBody>
      </p:sp>
      <p:sp>
        <p:nvSpPr>
          <p:cNvPr id="1048622" name="Rectangle 3"/>
          <p:cNvSpPr>
            <a:spLocks noGrp="1" noChangeArrowheads="1"/>
          </p:cNvSpPr>
          <p:nvPr>
            <p:ph idx="1"/>
          </p:nvPr>
        </p:nvSpPr>
        <p:spPr>
          <a:xfrm>
            <a:off x="541176" y="1455576"/>
            <a:ext cx="10812624" cy="4721387"/>
          </a:xfrm>
        </p:spPr>
        <p:txBody>
          <a:bodyPr/>
          <a:p>
            <a:pPr eaLnBrk="1" hangingPunct="1"/>
            <a:r>
              <a:rPr altLang="en-US" dirty="0" sz="3200" lang="en-US" smtClean="0"/>
              <a:t>Malignant growth (Cells that are Undifferentiated from tissue of origin)</a:t>
            </a:r>
          </a:p>
          <a:p>
            <a:pPr eaLnBrk="1" hangingPunct="1"/>
            <a:r>
              <a:rPr altLang="en-US" dirty="0" sz="3200" lang="en-US" smtClean="0"/>
              <a:t>Erratic and Uncontrolled Growth</a:t>
            </a:r>
          </a:p>
          <a:p>
            <a:pPr eaLnBrk="1" hangingPunct="1"/>
            <a:r>
              <a:rPr altLang="en-US" dirty="0" sz="3200" lang="en-US" smtClean="0"/>
              <a:t>Expansive and Invasive</a:t>
            </a:r>
          </a:p>
          <a:p>
            <a:pPr eaLnBrk="1" hangingPunct="1"/>
            <a:r>
              <a:rPr altLang="en-US" dirty="0" sz="3200" lang="en-US" smtClean="0"/>
              <a:t>Metastasis (spread to distant organs)</a:t>
            </a:r>
          </a:p>
          <a:p>
            <a:pPr eaLnBrk="1" hangingPunct="1"/>
            <a:r>
              <a:rPr altLang="en-US" dirty="0" sz="3200" lang="en-US" smtClean="0"/>
              <a:t>They secrete abnormal proteins as they grow</a:t>
            </a:r>
          </a:p>
          <a:p>
            <a:pPr eaLnBrk="1" hangingPunct="1" indent="0" marL="0">
              <a:buNone/>
            </a:pPr>
            <a:r>
              <a:rPr altLang="en-US" dirty="0" sz="3200" lang="en-US" smtClean="0"/>
              <a:t>NB: Cancer cells continue to grow at the expense of the host</a:t>
            </a:r>
          </a:p>
          <a:p>
            <a:pPr eaLnBrk="1" hangingPunct="1"/>
            <a:endParaRPr altLang="en-US" dirty="0" sz="3200" lang="en-US" smtClean="0"/>
          </a:p>
          <a:p>
            <a:pPr eaLnBrk="1" hangingPunct="1"/>
            <a:endParaRPr altLang="en-US" dirty="0" lang="en-US" smtClean="0"/>
          </a:p>
          <a:p>
            <a:pPr eaLnBrk="1" hangingPunct="1"/>
            <a:endParaRPr altLang="en-US" dirty="0" lang="en-US" smtClean="0"/>
          </a:p>
        </p:txBody>
      </p:sp>
      <p:pic>
        <p:nvPicPr>
          <p:cNvPr id="2097153" name="Picture 5" descr="mouth_cancer_cr"/>
          <p:cNvPicPr>
            <a:picLocks noChangeAspect="1" noChangeArrowheads="1"/>
          </p:cNvPicPr>
          <p:nvPr/>
        </p:nvPicPr>
        <p:blipFill>
          <a:blip xmlns:r="http://schemas.openxmlformats.org/officeDocument/2006/relationships" r:embed="rId1"/>
          <a:srcRect/>
          <a:stretch>
            <a:fillRect/>
          </a:stretch>
        </p:blipFill>
        <p:spPr bwMode="auto">
          <a:xfrm>
            <a:off x="8350899" y="2227484"/>
            <a:ext cx="2248677" cy="2213279"/>
          </a:xfrm>
          <a:prstGeom prst="rect"/>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89" name=""/>
        <p:cNvGrpSpPr/>
        <p:nvPr/>
      </p:nvGrpSpPr>
      <p:grpSpPr>
        <a:xfrm>
          <a:off x="0" y="0"/>
          <a:ext cx="0" cy="0"/>
          <a:chOff x="0" y="0"/>
          <a:chExt cx="0" cy="0"/>
        </a:xfrm>
      </p:grpSpPr>
      <p:sp>
        <p:nvSpPr>
          <p:cNvPr id="1048626" name="Title 1"/>
          <p:cNvSpPr>
            <a:spLocks noGrp="1"/>
          </p:cNvSpPr>
          <p:nvPr>
            <p:ph type="title"/>
          </p:nvPr>
        </p:nvSpPr>
        <p:spPr/>
        <p:txBody>
          <a:bodyPr/>
          <a:p>
            <a:r>
              <a:rPr dirty="0" lang="en-US" smtClean="0"/>
              <a:t>Metastasis </a:t>
            </a:r>
            <a:br>
              <a:rPr dirty="0" lang="en-US" smtClean="0"/>
            </a:br>
            <a:endParaRPr dirty="0" lang="en-US"/>
          </a:p>
        </p:txBody>
      </p:sp>
      <p:sp>
        <p:nvSpPr>
          <p:cNvPr id="1048627" name="Content Placeholder 2"/>
          <p:cNvSpPr>
            <a:spLocks noGrp="1"/>
          </p:cNvSpPr>
          <p:nvPr>
            <p:ph idx="1"/>
          </p:nvPr>
        </p:nvSpPr>
        <p:spPr>
          <a:xfrm>
            <a:off x="353291" y="1143000"/>
            <a:ext cx="11000509" cy="5033963"/>
          </a:xfrm>
        </p:spPr>
        <p:txBody>
          <a:bodyPr>
            <a:normAutofit fontScale="94821" lnSpcReduction="20000"/>
          </a:bodyPr>
          <a:p>
            <a:pPr indent="0" marL="0">
              <a:buNone/>
            </a:pPr>
            <a:r>
              <a:rPr dirty="0" sz="3200" lang="en-US" smtClean="0"/>
              <a:t>Cancer </a:t>
            </a:r>
            <a:r>
              <a:rPr dirty="0" sz="3200" lang="en-US"/>
              <a:t>cells </a:t>
            </a:r>
            <a:r>
              <a:rPr dirty="0" sz="3200" lang="en-US" smtClean="0"/>
              <a:t>move/spread  </a:t>
            </a:r>
            <a:r>
              <a:rPr dirty="0" sz="3200" lang="en-US"/>
              <a:t>from their original location </a:t>
            </a:r>
            <a:r>
              <a:rPr dirty="0" sz="3200" lang="en-US" smtClean="0"/>
              <a:t>to other </a:t>
            </a:r>
            <a:r>
              <a:rPr dirty="0" sz="3200" lang="en-US"/>
              <a:t>sites</a:t>
            </a:r>
            <a:r>
              <a:rPr dirty="0" sz="3200" lang="en-US" smtClean="0"/>
              <a:t>. Routes </a:t>
            </a:r>
            <a:r>
              <a:rPr dirty="0" sz="3200" lang="en-US"/>
              <a:t>of </a:t>
            </a:r>
            <a:r>
              <a:rPr dirty="0" sz="3200" lang="en-US" smtClean="0"/>
              <a:t>metastasis include:</a:t>
            </a:r>
            <a:endParaRPr dirty="0" sz="3200" lang="en-US"/>
          </a:p>
          <a:p>
            <a:r>
              <a:rPr dirty="0" sz="3200" lang="en-US" smtClean="0"/>
              <a:t>Local </a:t>
            </a:r>
            <a:r>
              <a:rPr dirty="0" sz="3200" lang="en-US"/>
              <a:t>seeding: Distribution of shed </a:t>
            </a:r>
            <a:r>
              <a:rPr dirty="0" sz="3200" lang="en-US" smtClean="0"/>
              <a:t>cancer cells </a:t>
            </a:r>
            <a:r>
              <a:rPr dirty="0" sz="3200" lang="en-US"/>
              <a:t>occurs in the local area of the </a:t>
            </a:r>
            <a:r>
              <a:rPr dirty="0" sz="3200" lang="en-US" smtClean="0"/>
              <a:t>primary tumor</a:t>
            </a:r>
            <a:r>
              <a:rPr dirty="0" sz="3200" lang="en-US"/>
              <a:t>.</a:t>
            </a:r>
          </a:p>
          <a:p>
            <a:r>
              <a:rPr dirty="0" sz="3200" lang="en-US" smtClean="0"/>
              <a:t>Blood borne </a:t>
            </a:r>
            <a:r>
              <a:rPr dirty="0" sz="3200" lang="en-US"/>
              <a:t>metastasis: Tumor cells enter </a:t>
            </a:r>
            <a:r>
              <a:rPr dirty="0" sz="3200" lang="en-US" smtClean="0"/>
              <a:t>the blood</a:t>
            </a:r>
            <a:r>
              <a:rPr dirty="0" sz="3200" lang="en-US"/>
              <a:t>, which is the most common cause </a:t>
            </a:r>
            <a:r>
              <a:rPr dirty="0" sz="3200" lang="en-US" smtClean="0"/>
              <a:t>of cancer </a:t>
            </a:r>
            <a:r>
              <a:rPr dirty="0" sz="3200" lang="en-US"/>
              <a:t>spread.</a:t>
            </a:r>
          </a:p>
          <a:p>
            <a:r>
              <a:rPr dirty="0" sz="3200" lang="en-US" smtClean="0"/>
              <a:t>Lymphatic </a:t>
            </a:r>
            <a:r>
              <a:rPr dirty="0" sz="3200" lang="en-US"/>
              <a:t>spread: Primary sites rich </a:t>
            </a:r>
            <a:r>
              <a:rPr dirty="0" sz="3200" lang="en-US" smtClean="0"/>
              <a:t>in lymphatics </a:t>
            </a:r>
            <a:r>
              <a:rPr dirty="0" sz="3200" lang="en-US"/>
              <a:t>are more susceptible to </a:t>
            </a:r>
            <a:r>
              <a:rPr dirty="0" sz="3200" lang="en-US" smtClean="0"/>
              <a:t>early metastatic spread e.g. breast</a:t>
            </a:r>
          </a:p>
          <a:p>
            <a:pPr indent="0" marL="0">
              <a:buNone/>
            </a:pPr>
            <a:r>
              <a:rPr altLang="en-US" dirty="0" sz="3200" lang="en-US"/>
              <a:t>Common sites of </a:t>
            </a:r>
            <a:r>
              <a:rPr altLang="en-US" dirty="0" sz="3200" lang="en-US" smtClean="0"/>
              <a:t>metastasis are bone, lung, brain, liver, spine</a:t>
            </a:r>
          </a:p>
          <a:p>
            <a:pPr indent="0" marL="0">
              <a:buNone/>
            </a:pPr>
            <a:endParaRPr dirty="0" lang="en-US"/>
          </a:p>
        </p:txBody>
      </p:sp>
      <p:pic>
        <p:nvPicPr>
          <p:cNvPr id="2097154" name="Picture 4" descr="metast"/>
          <p:cNvPicPr>
            <a:picLocks noChangeAspect="1" noChangeArrowheads="1"/>
          </p:cNvPicPr>
          <p:nvPr/>
        </p:nvPicPr>
        <p:blipFill>
          <a:blip xmlns:r="http://schemas.openxmlformats.org/officeDocument/2006/relationships" r:embed="rId1"/>
          <a:srcRect/>
          <a:stretch>
            <a:fillRect/>
          </a:stretch>
        </p:blipFill>
        <p:spPr bwMode="auto">
          <a:xfrm>
            <a:off x="6606074" y="5788679"/>
            <a:ext cx="3247053" cy="1069321"/>
          </a:xfrm>
          <a:prstGeom prst="rect"/>
          <a:solidFill>
            <a:srgbClr val="E4FEFB"/>
          </a:solidFill>
          <a:ln w="6350">
            <a:solidFill>
              <a:srgbClr val="000000"/>
            </a:solid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90" name=""/>
        <p:cNvGrpSpPr/>
        <p:nvPr/>
      </p:nvGrpSpPr>
      <p:grpSpPr>
        <a:xfrm>
          <a:off x="0" y="0"/>
          <a:ext cx="0" cy="0"/>
          <a:chOff x="0" y="0"/>
          <a:chExt cx="0" cy="0"/>
        </a:xfrm>
      </p:grpSpPr>
      <p:sp>
        <p:nvSpPr>
          <p:cNvPr id="1048628" name="Title 1"/>
          <p:cNvSpPr>
            <a:spLocks noGrp="1"/>
          </p:cNvSpPr>
          <p:nvPr>
            <p:ph type="title"/>
          </p:nvPr>
        </p:nvSpPr>
        <p:spPr/>
        <p:txBody>
          <a:bodyPr/>
          <a:p>
            <a:r>
              <a:rPr dirty="0" lang="en-US" smtClean="0"/>
              <a:t>Cancer classification</a:t>
            </a:r>
            <a:br>
              <a:rPr dirty="0" lang="en-US" smtClean="0"/>
            </a:br>
            <a:endParaRPr dirty="0" lang="en-US"/>
          </a:p>
        </p:txBody>
      </p:sp>
      <p:sp>
        <p:nvSpPr>
          <p:cNvPr id="1048629" name="Content Placeholder 2"/>
          <p:cNvSpPr>
            <a:spLocks noGrp="1"/>
          </p:cNvSpPr>
          <p:nvPr>
            <p:ph idx="1"/>
          </p:nvPr>
        </p:nvSpPr>
        <p:spPr/>
        <p:txBody>
          <a:bodyPr>
            <a:normAutofit/>
          </a:bodyPr>
          <a:p>
            <a:pPr indent="0" marL="0">
              <a:buNone/>
            </a:pPr>
            <a:r>
              <a:rPr dirty="0" sz="3200" lang="en-US" smtClean="0"/>
              <a:t>1</a:t>
            </a:r>
            <a:r>
              <a:rPr dirty="0" sz="3200" lang="en-US"/>
              <a:t>. Solid tumors: Associated with the organs </a:t>
            </a:r>
            <a:r>
              <a:rPr dirty="0" sz="3200" lang="en-US" smtClean="0"/>
              <a:t>from which </a:t>
            </a:r>
            <a:r>
              <a:rPr dirty="0" sz="3200" lang="en-US"/>
              <a:t>they develop, such as breast cancer </a:t>
            </a:r>
            <a:r>
              <a:rPr dirty="0" sz="3200" lang="en-US" smtClean="0"/>
              <a:t>or lung </a:t>
            </a:r>
            <a:r>
              <a:rPr dirty="0" sz="3200" lang="en-US"/>
              <a:t>cancer</a:t>
            </a:r>
          </a:p>
          <a:p>
            <a:pPr indent="0" marL="0">
              <a:buNone/>
            </a:pPr>
            <a:r>
              <a:rPr dirty="0" sz="3200" lang="en-US"/>
              <a:t>2. Hematological cancers: Originate from </a:t>
            </a:r>
            <a:r>
              <a:rPr dirty="0" sz="3200" lang="en-US" smtClean="0"/>
              <a:t>blood cell–forming </a:t>
            </a:r>
            <a:r>
              <a:rPr dirty="0" sz="3200" lang="en-US"/>
              <a:t>tissues, such as </a:t>
            </a:r>
            <a:r>
              <a:rPr dirty="0" sz="3200" lang="en-US" err="1"/>
              <a:t>leukemias</a:t>
            </a:r>
            <a:r>
              <a:rPr dirty="0" sz="3200" lang="en-US"/>
              <a:t>, lymphomas</a:t>
            </a:r>
            <a:r>
              <a:rPr dirty="0" sz="3200" lang="en-US" smtClean="0"/>
              <a:t>, and </a:t>
            </a:r>
            <a:r>
              <a:rPr dirty="0" sz="3200" lang="en-US"/>
              <a:t>multiple myeloma</a:t>
            </a:r>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ANTICANCER DRUGS</dc:title>
  <dc:creator>user</dc:creator>
  <cp:lastModifiedBy>DAVE</cp:lastModifiedBy>
  <dcterms:created xsi:type="dcterms:W3CDTF">2019-03-31T13:40:13Z</dcterms:created>
  <dcterms:modified xsi:type="dcterms:W3CDTF">2024-03-11T16:17:44Z</dcterms:modified>
</cp:coreProperties>
</file>