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85" r:id="rId3"/>
    <p:sldId id="257" r:id="rId4"/>
    <p:sldId id="289" r:id="rId5"/>
    <p:sldId id="290" r:id="rId6"/>
    <p:sldId id="291" r:id="rId7"/>
    <p:sldId id="288" r:id="rId8"/>
    <p:sldId id="258" r:id="rId9"/>
    <p:sldId id="259" r:id="rId10"/>
    <p:sldId id="260" r:id="rId11"/>
    <p:sldId id="261" r:id="rId12"/>
    <p:sldId id="293" r:id="rId13"/>
    <p:sldId id="292" r:id="rId14"/>
    <p:sldId id="262" r:id="rId15"/>
    <p:sldId id="294" r:id="rId16"/>
    <p:sldId id="295" r:id="rId17"/>
    <p:sldId id="298" r:id="rId18"/>
    <p:sldId id="301" r:id="rId19"/>
    <p:sldId id="263" r:id="rId20"/>
    <p:sldId id="264" r:id="rId21"/>
    <p:sldId id="265" r:id="rId22"/>
    <p:sldId id="296" r:id="rId23"/>
    <p:sldId id="268" r:id="rId24"/>
    <p:sldId id="266" r:id="rId25"/>
    <p:sldId id="267" r:id="rId26"/>
    <p:sldId id="314" r:id="rId27"/>
    <p:sldId id="297" r:id="rId28"/>
    <p:sldId id="299" r:id="rId29"/>
    <p:sldId id="269" r:id="rId30"/>
    <p:sldId id="272" r:id="rId31"/>
    <p:sldId id="273" r:id="rId32"/>
    <p:sldId id="274" r:id="rId33"/>
    <p:sldId id="349" r:id="rId34"/>
    <p:sldId id="350" r:id="rId35"/>
    <p:sldId id="367" r:id="rId36"/>
    <p:sldId id="351" r:id="rId37"/>
    <p:sldId id="352" r:id="rId38"/>
    <p:sldId id="353" r:id="rId39"/>
    <p:sldId id="275" r:id="rId40"/>
    <p:sldId id="276" r:id="rId41"/>
    <p:sldId id="315" r:id="rId42"/>
    <p:sldId id="317" r:id="rId43"/>
    <p:sldId id="319" r:id="rId44"/>
    <p:sldId id="321" r:id="rId45"/>
    <p:sldId id="322" r:id="rId46"/>
    <p:sldId id="328" r:id="rId47"/>
    <p:sldId id="356" r:id="rId48"/>
    <p:sldId id="360" r:id="rId49"/>
    <p:sldId id="363" r:id="rId50"/>
    <p:sldId id="364" r:id="rId51"/>
    <p:sldId id="366" r:id="rId52"/>
    <p:sldId id="337" r:id="rId53"/>
    <p:sldId id="346" r:id="rId54"/>
    <p:sldId id="348"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52" d="100"/>
          <a:sy n="52" d="100"/>
        </p:scale>
        <p:origin x="12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2BE648-850D-4951-86C5-8533F7B33CFB}" type="datetimeFigureOut">
              <a:rPr lang="en-US" smtClean="0"/>
              <a:t>4/9/2019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6E6A84-D3C4-44B6-A88C-6F6452A45C26}" type="slidenum">
              <a:rPr lang="en-US" smtClean="0"/>
              <a:t>‹#›</a:t>
            </a:fld>
            <a:endParaRPr lang="en-US"/>
          </a:p>
        </p:txBody>
      </p:sp>
    </p:spTree>
    <p:extLst>
      <p:ext uri="{BB962C8B-B14F-4D97-AF65-F5344CB8AC3E}">
        <p14:creationId xmlns:p14="http://schemas.microsoft.com/office/powerpoint/2010/main" val="1001854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Cells lose their normal growth-controlling mechanism, and the growth of the cells is now uncontrolled</a:t>
            </a:r>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B191280-9E55-407B-B89A-1021BFCC5739}" type="slidenum">
              <a:rPr lang="en-US" altLang="en-US" sz="1200"/>
              <a:pPr eaLnBrk="1" hangingPunct="1"/>
              <a:t>7</a:t>
            </a:fld>
            <a:endParaRPr lang="en-US" altLang="en-US" sz="1200"/>
          </a:p>
        </p:txBody>
      </p:sp>
    </p:spTree>
    <p:extLst>
      <p:ext uri="{BB962C8B-B14F-4D97-AF65-F5344CB8AC3E}">
        <p14:creationId xmlns:p14="http://schemas.microsoft.com/office/powerpoint/2010/main" val="680907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76EE97-FD39-4FD9-A5A3-94B903B9E47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2729522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76EE97-FD39-4FD9-A5A3-94B903B9E47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3122909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76EE97-FD39-4FD9-A5A3-94B903B9E47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394091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25600" y="228600"/>
            <a:ext cx="10363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25600" y="1524001"/>
            <a:ext cx="10363200" cy="4714875"/>
          </a:xfrm>
        </p:spPr>
        <p:txBody>
          <a:bodyPr/>
          <a:lstStyle/>
          <a:p>
            <a:endParaRPr lang="en-US"/>
          </a:p>
        </p:txBody>
      </p:sp>
      <p:sp>
        <p:nvSpPr>
          <p:cNvPr id="4" name="Date Placeholder 3"/>
          <p:cNvSpPr>
            <a:spLocks noGrp="1"/>
          </p:cNvSpPr>
          <p:nvPr>
            <p:ph type="dt" sz="half" idx="10"/>
          </p:nvPr>
        </p:nvSpPr>
        <p:spPr>
          <a:xfrm>
            <a:off x="1930400" y="6324600"/>
            <a:ext cx="1879600" cy="490538"/>
          </a:xfrm>
        </p:spPr>
        <p:txBody>
          <a:bodyPr/>
          <a:lstStyle>
            <a:lvl1pPr>
              <a:defRPr/>
            </a:lvl1pPr>
          </a:lstStyle>
          <a:p>
            <a:endParaRPr lang="en-US" altLang="en-US"/>
          </a:p>
        </p:txBody>
      </p:sp>
      <p:sp>
        <p:nvSpPr>
          <p:cNvPr id="5" name="Footer Placeholder 4"/>
          <p:cNvSpPr>
            <a:spLocks noGrp="1"/>
          </p:cNvSpPr>
          <p:nvPr>
            <p:ph type="ftr" sz="quarter" idx="11"/>
          </p:nvPr>
        </p:nvSpPr>
        <p:spPr>
          <a:xfrm>
            <a:off x="4978400" y="6324600"/>
            <a:ext cx="38608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9652000" y="6324600"/>
            <a:ext cx="2540000" cy="457200"/>
          </a:xfrm>
        </p:spPr>
        <p:txBody>
          <a:bodyPr/>
          <a:lstStyle>
            <a:lvl1pPr>
              <a:defRPr/>
            </a:lvl1pPr>
          </a:lstStyle>
          <a:p>
            <a:fld id="{8C702B1A-3A9C-4DB6-B994-E7E4CBCD4EEA}" type="slidenum">
              <a:rPr lang="en-US" altLang="en-US"/>
              <a:pPr/>
              <a:t>‹#›</a:t>
            </a:fld>
            <a:endParaRPr lang="en-US" altLang="en-US"/>
          </a:p>
        </p:txBody>
      </p:sp>
    </p:spTree>
    <p:extLst>
      <p:ext uri="{BB962C8B-B14F-4D97-AF65-F5344CB8AC3E}">
        <p14:creationId xmlns:p14="http://schemas.microsoft.com/office/powerpoint/2010/main" val="297986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76EE97-FD39-4FD9-A5A3-94B903B9E47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99119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76EE97-FD39-4FD9-A5A3-94B903B9E47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4140489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76EE97-FD39-4FD9-A5A3-94B903B9E470}" type="datetimeFigureOut">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350105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76EE97-FD39-4FD9-A5A3-94B903B9E470}" type="datetimeFigureOut">
              <a:rPr lang="en-US" smtClean="0"/>
              <a:t>4/9/2019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396646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76EE97-FD39-4FD9-A5A3-94B903B9E470}" type="datetimeFigureOut">
              <a:rPr lang="en-US" smtClean="0"/>
              <a:t>4/9/2019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2520250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6EE97-FD39-4FD9-A5A3-94B903B9E470}" type="datetimeFigureOut">
              <a:rPr lang="en-US" smtClean="0"/>
              <a:t>4/9/2019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3223709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76EE97-FD39-4FD9-A5A3-94B903B9E470}" type="datetimeFigureOut">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300714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76EE97-FD39-4FD9-A5A3-94B903B9E470}" type="datetimeFigureOut">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98925-C28B-427A-87CA-EE47EE8DDC55}" type="slidenum">
              <a:rPr lang="en-US" smtClean="0"/>
              <a:t>‹#›</a:t>
            </a:fld>
            <a:endParaRPr lang="en-US"/>
          </a:p>
        </p:txBody>
      </p:sp>
    </p:spTree>
    <p:extLst>
      <p:ext uri="{BB962C8B-B14F-4D97-AF65-F5344CB8AC3E}">
        <p14:creationId xmlns:p14="http://schemas.microsoft.com/office/powerpoint/2010/main" val="291157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6EE97-FD39-4FD9-A5A3-94B903B9E470}" type="datetimeFigureOut">
              <a:rPr lang="en-US" smtClean="0"/>
              <a:t>4/9/2019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98925-C28B-427A-87CA-EE47EE8DDC55}" type="slidenum">
              <a:rPr lang="en-US" smtClean="0"/>
              <a:t>‹#›</a:t>
            </a:fld>
            <a:endParaRPr lang="en-US"/>
          </a:p>
        </p:txBody>
      </p:sp>
    </p:spTree>
    <p:extLst>
      <p:ext uri="{BB962C8B-B14F-4D97-AF65-F5344CB8AC3E}">
        <p14:creationId xmlns:p14="http://schemas.microsoft.com/office/powerpoint/2010/main" val="969327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ONCOLOGY NURSING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43649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and staging of cancer</a:t>
            </a:r>
            <a:br>
              <a:rPr lang="en-US" dirty="0" smtClean="0"/>
            </a:br>
            <a:endParaRPr lang="en-US" dirty="0"/>
          </a:p>
        </p:txBody>
      </p:sp>
      <p:sp>
        <p:nvSpPr>
          <p:cNvPr id="3" name="Content Placeholder 2"/>
          <p:cNvSpPr>
            <a:spLocks noGrp="1"/>
          </p:cNvSpPr>
          <p:nvPr>
            <p:ph idx="1"/>
          </p:nvPr>
        </p:nvSpPr>
        <p:spPr>
          <a:xfrm>
            <a:off x="332509" y="1039091"/>
            <a:ext cx="11021291" cy="5137872"/>
          </a:xfrm>
        </p:spPr>
        <p:txBody>
          <a:bodyPr>
            <a:normAutofit/>
          </a:bodyPr>
          <a:lstStyle/>
          <a:p>
            <a:pPr marL="0" indent="0">
              <a:buNone/>
            </a:pPr>
            <a:r>
              <a:rPr lang="en-US" sz="3200" dirty="0" smtClean="0"/>
              <a:t>Grading </a:t>
            </a:r>
            <a:r>
              <a:rPr lang="en-US" sz="3200" dirty="0"/>
              <a:t>and staging are methods used </a:t>
            </a:r>
            <a:r>
              <a:rPr lang="en-US" sz="3200" dirty="0" smtClean="0"/>
              <a:t>to describe </a:t>
            </a:r>
            <a:r>
              <a:rPr lang="en-US" sz="3200" dirty="0"/>
              <a:t>the tumor</a:t>
            </a:r>
            <a:r>
              <a:rPr lang="en-US" sz="3200" dirty="0" smtClean="0"/>
              <a:t>. These </a:t>
            </a:r>
            <a:r>
              <a:rPr lang="en-US" sz="3200" dirty="0"/>
              <a:t>methods describe the extent of the tumor</a:t>
            </a:r>
            <a:r>
              <a:rPr lang="en-US" sz="3200" dirty="0" smtClean="0"/>
              <a:t>, the </a:t>
            </a:r>
            <a:r>
              <a:rPr lang="en-US" sz="3200" dirty="0"/>
              <a:t>extent to which malignancy has increased </a:t>
            </a:r>
            <a:r>
              <a:rPr lang="en-US" sz="3200" dirty="0" smtClean="0"/>
              <a:t>in size</a:t>
            </a:r>
            <a:r>
              <a:rPr lang="en-US" sz="3200" dirty="0"/>
              <a:t>, the involvement of regional </a:t>
            </a:r>
            <a:r>
              <a:rPr lang="en-US" sz="3200" dirty="0" smtClean="0"/>
              <a:t>nodes and metastasis.</a:t>
            </a:r>
            <a:endParaRPr lang="en-US" sz="3200" dirty="0"/>
          </a:p>
          <a:p>
            <a:r>
              <a:rPr lang="en-US" sz="3200" dirty="0" smtClean="0"/>
              <a:t>Grading </a:t>
            </a:r>
            <a:r>
              <a:rPr lang="en-US" sz="3200" dirty="0"/>
              <a:t>a tumor classifies the </a:t>
            </a:r>
            <a:r>
              <a:rPr lang="en-US" sz="3200" dirty="0" smtClean="0"/>
              <a:t>changes taking place in the cancer cells and </a:t>
            </a:r>
            <a:r>
              <a:rPr lang="en-US" sz="3200" dirty="0"/>
              <a:t>is an indicator of tumor </a:t>
            </a:r>
            <a:r>
              <a:rPr lang="en-US" sz="3200" dirty="0" smtClean="0"/>
              <a:t>growth rate </a:t>
            </a:r>
            <a:r>
              <a:rPr lang="en-US" sz="3200" dirty="0"/>
              <a:t>and spread.</a:t>
            </a:r>
          </a:p>
          <a:p>
            <a:r>
              <a:rPr lang="en-US" sz="3200" dirty="0" smtClean="0"/>
              <a:t>Staging </a:t>
            </a:r>
            <a:r>
              <a:rPr lang="en-US" sz="3200" dirty="0"/>
              <a:t>classifies the severity and clinical </a:t>
            </a:r>
            <a:r>
              <a:rPr lang="en-US" sz="3200" dirty="0" smtClean="0"/>
              <a:t>features of </a:t>
            </a:r>
            <a:r>
              <a:rPr lang="en-US" sz="3200" dirty="0"/>
              <a:t>the cancer and degree of </a:t>
            </a:r>
            <a:r>
              <a:rPr lang="en-US" sz="3200" dirty="0" smtClean="0"/>
              <a:t>metastasis.</a:t>
            </a:r>
            <a:endParaRPr lang="en-US" sz="3200" dirty="0"/>
          </a:p>
        </p:txBody>
      </p:sp>
    </p:spTree>
    <p:extLst>
      <p:ext uri="{BB962C8B-B14F-4D97-AF65-F5344CB8AC3E}">
        <p14:creationId xmlns:p14="http://schemas.microsoft.com/office/powerpoint/2010/main" val="1172109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Cancer Grading</a:t>
            </a:r>
            <a:r>
              <a:rPr lang="en-US" b="1" dirty="0"/>
              <a:t/>
            </a:r>
            <a:br>
              <a:rPr lang="en-US" b="1" dirty="0"/>
            </a:br>
            <a:endParaRPr lang="en-US" b="1" dirty="0"/>
          </a:p>
        </p:txBody>
      </p:sp>
      <p:sp>
        <p:nvSpPr>
          <p:cNvPr id="3" name="Content Placeholder 2"/>
          <p:cNvSpPr>
            <a:spLocks noGrp="1"/>
          </p:cNvSpPr>
          <p:nvPr>
            <p:ph idx="1"/>
          </p:nvPr>
        </p:nvSpPr>
        <p:spPr>
          <a:xfrm>
            <a:off x="485192" y="1175658"/>
            <a:ext cx="11457992" cy="5542384"/>
          </a:xfrm>
        </p:spPr>
        <p:txBody>
          <a:bodyPr>
            <a:normAutofit/>
          </a:bodyPr>
          <a:lstStyle/>
          <a:p>
            <a:r>
              <a:rPr lang="en-US" sz="3200" b="1" i="1" dirty="0" smtClean="0"/>
              <a:t>Grade </a:t>
            </a:r>
            <a:r>
              <a:rPr lang="en-US" sz="3200" b="1" i="1" dirty="0"/>
              <a:t>I</a:t>
            </a:r>
            <a:r>
              <a:rPr lang="en-US" sz="3200" dirty="0"/>
              <a:t>: Cells differ slightly from normal cells and are well </a:t>
            </a:r>
            <a:r>
              <a:rPr lang="en-US" sz="3200" dirty="0" smtClean="0"/>
              <a:t>differentiated (</a:t>
            </a:r>
            <a:r>
              <a:rPr lang="en-US" sz="3200" dirty="0"/>
              <a:t>mild </a:t>
            </a:r>
            <a:r>
              <a:rPr lang="en-US" sz="3200" dirty="0" smtClean="0"/>
              <a:t>dysplasia </a:t>
            </a:r>
            <a:r>
              <a:rPr lang="en-US" sz="3200" b="1" i="1" dirty="0" smtClean="0"/>
              <a:t>(gradual loss of differentiation)).</a:t>
            </a:r>
            <a:endParaRPr lang="en-US" sz="3200" b="1" i="1" dirty="0"/>
          </a:p>
          <a:p>
            <a:r>
              <a:rPr lang="en-US" sz="3200" b="1" i="1" dirty="0"/>
              <a:t>Grade II</a:t>
            </a:r>
            <a:r>
              <a:rPr lang="en-US" sz="3200" dirty="0"/>
              <a:t>: Cells are more abnormal and are moderately </a:t>
            </a:r>
            <a:r>
              <a:rPr lang="en-US" sz="3200" dirty="0" smtClean="0"/>
              <a:t>differentiated (</a:t>
            </a:r>
            <a:r>
              <a:rPr lang="en-US" sz="3200" dirty="0"/>
              <a:t>moderate dysplasia).</a:t>
            </a:r>
          </a:p>
          <a:p>
            <a:r>
              <a:rPr lang="en-US" sz="3200" b="1" i="1" dirty="0"/>
              <a:t>Grade III</a:t>
            </a:r>
            <a:r>
              <a:rPr lang="en-US" sz="3200" dirty="0"/>
              <a:t>: Cells are </a:t>
            </a:r>
            <a:r>
              <a:rPr lang="en-US" sz="3200" dirty="0" smtClean="0"/>
              <a:t>very abnormal </a:t>
            </a:r>
            <a:r>
              <a:rPr lang="en-US" sz="3200" dirty="0"/>
              <a:t>and are </a:t>
            </a:r>
            <a:r>
              <a:rPr lang="en-US" sz="3200" dirty="0" smtClean="0"/>
              <a:t>poorly differentiated (</a:t>
            </a:r>
            <a:r>
              <a:rPr lang="en-US" sz="3200" dirty="0"/>
              <a:t>severe dysplasia).</a:t>
            </a:r>
          </a:p>
          <a:p>
            <a:r>
              <a:rPr lang="en-US" sz="3200" b="1" i="1" dirty="0"/>
              <a:t>Grade IV</a:t>
            </a:r>
            <a:r>
              <a:rPr lang="en-US" sz="3200" dirty="0"/>
              <a:t>: Cells are immature and undifferentiated (anaplasia) ; </a:t>
            </a:r>
            <a:r>
              <a:rPr lang="en-US" sz="3200" dirty="0" smtClean="0"/>
              <a:t>cell </a:t>
            </a:r>
            <a:r>
              <a:rPr lang="en-US" sz="3200" dirty="0"/>
              <a:t>of origin is difficult to </a:t>
            </a:r>
            <a:r>
              <a:rPr lang="en-US" sz="3200" dirty="0" smtClean="0"/>
              <a:t>determine</a:t>
            </a:r>
            <a:r>
              <a:rPr lang="en-US" sz="3200" dirty="0"/>
              <a:t> </a:t>
            </a:r>
            <a:r>
              <a:rPr lang="en-US" sz="3200" dirty="0" smtClean="0"/>
              <a:t>(Irreversible)</a:t>
            </a:r>
            <a:endParaRPr lang="en-US" sz="3200" dirty="0"/>
          </a:p>
        </p:txBody>
      </p:sp>
    </p:spTree>
    <p:extLst>
      <p:ext uri="{BB962C8B-B14F-4D97-AF65-F5344CB8AC3E}">
        <p14:creationId xmlns:p14="http://schemas.microsoft.com/office/powerpoint/2010/main" val="4153093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Differentiated cells </a:t>
            </a:r>
            <a:endParaRPr lang="en-US" b="1" dirty="0"/>
          </a:p>
        </p:txBody>
      </p:sp>
      <p:sp>
        <p:nvSpPr>
          <p:cNvPr id="4" name="Table Placeholder 3"/>
          <p:cNvSpPr>
            <a:spLocks noGrp="1"/>
          </p:cNvSpPr>
          <p:nvPr>
            <p:ph type="tbl" idx="1"/>
          </p:nvPr>
        </p:nvSpPr>
        <p:spPr/>
      </p:sp>
      <p:pic>
        <p:nvPicPr>
          <p:cNvPr id="1028"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2246" y="970384"/>
            <a:ext cx="5262464" cy="5730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377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4" name="Picture 4"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211330"/>
            <a:ext cx="6064898" cy="653143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Image result for anaplasia ce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5958" y="1616398"/>
            <a:ext cx="6472710" cy="3534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7119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Staging</a:t>
            </a:r>
            <a:r>
              <a:rPr lang="en-US" dirty="0"/>
              <a:t/>
            </a:r>
            <a:br>
              <a:rPr lang="en-US" dirty="0"/>
            </a:br>
            <a:endParaRPr lang="en-US" dirty="0"/>
          </a:p>
        </p:txBody>
      </p:sp>
      <p:sp>
        <p:nvSpPr>
          <p:cNvPr id="3" name="Content Placeholder 2"/>
          <p:cNvSpPr>
            <a:spLocks noGrp="1"/>
          </p:cNvSpPr>
          <p:nvPr>
            <p:ph idx="1"/>
          </p:nvPr>
        </p:nvSpPr>
        <p:spPr>
          <a:xfrm>
            <a:off x="429208" y="1231641"/>
            <a:ext cx="10924592" cy="4945322"/>
          </a:xfrm>
        </p:spPr>
        <p:txBody>
          <a:bodyPr>
            <a:normAutofit lnSpcReduction="10000"/>
          </a:bodyPr>
          <a:lstStyle/>
          <a:p>
            <a:r>
              <a:rPr lang="it-IT" sz="3200" b="1" dirty="0" smtClean="0"/>
              <a:t>Stage </a:t>
            </a:r>
            <a:r>
              <a:rPr lang="it-IT" sz="3200" b="1" dirty="0"/>
              <a:t>0</a:t>
            </a:r>
            <a:r>
              <a:rPr lang="it-IT" sz="3200" dirty="0"/>
              <a:t>: </a:t>
            </a:r>
            <a:r>
              <a:rPr lang="en-US" sz="3200" dirty="0"/>
              <a:t>Abnormal cells are present but have not spread to nearby tissue. Also called </a:t>
            </a:r>
            <a:r>
              <a:rPr lang="en-US" sz="3200" b="1" i="1" dirty="0"/>
              <a:t>carcinoma in </a:t>
            </a:r>
            <a:r>
              <a:rPr lang="en-US" sz="3200" b="1" i="1" dirty="0" smtClean="0"/>
              <a:t>situ </a:t>
            </a:r>
            <a:r>
              <a:rPr lang="en-US" sz="3200" dirty="0" smtClean="0"/>
              <a:t>(CIS). </a:t>
            </a:r>
            <a:r>
              <a:rPr lang="en-US" sz="3200" dirty="0"/>
              <a:t>CIS is not cancer, but it may become cancer</a:t>
            </a:r>
            <a:r>
              <a:rPr lang="en-US" sz="3200" dirty="0" smtClean="0"/>
              <a:t>.</a:t>
            </a:r>
            <a:endParaRPr lang="it-IT" sz="3200" dirty="0"/>
          </a:p>
          <a:p>
            <a:r>
              <a:rPr lang="en-US" sz="3200" b="1" dirty="0"/>
              <a:t>Stage I</a:t>
            </a:r>
            <a:r>
              <a:rPr lang="en-US" sz="3200" dirty="0"/>
              <a:t>: Tumor limited to the tissue of origin; localized </a:t>
            </a:r>
            <a:r>
              <a:rPr lang="en-US" sz="3200" dirty="0" smtClean="0"/>
              <a:t>tumor growth</a:t>
            </a:r>
            <a:endParaRPr lang="en-US" sz="3200" dirty="0"/>
          </a:p>
          <a:p>
            <a:r>
              <a:rPr lang="en-US" sz="3200" b="1" dirty="0"/>
              <a:t>Stage II</a:t>
            </a:r>
            <a:r>
              <a:rPr lang="en-US" sz="3200" dirty="0"/>
              <a:t>: Limited local </a:t>
            </a:r>
            <a:r>
              <a:rPr lang="en-US" sz="3200" dirty="0" smtClean="0"/>
              <a:t>spread. </a:t>
            </a:r>
            <a:r>
              <a:rPr lang="en-US" altLang="en-US" sz="3200" dirty="0"/>
              <a:t>regional- extends beyond organ of origin but remains nearby</a:t>
            </a:r>
          </a:p>
          <a:p>
            <a:r>
              <a:rPr lang="en-US" sz="3200" b="1" dirty="0" smtClean="0"/>
              <a:t>Stage </a:t>
            </a:r>
            <a:r>
              <a:rPr lang="en-US" sz="3200" b="1" dirty="0"/>
              <a:t>III</a:t>
            </a:r>
            <a:r>
              <a:rPr lang="en-US" sz="3200" dirty="0"/>
              <a:t>: Extensive local and regional </a:t>
            </a:r>
            <a:r>
              <a:rPr lang="en-US" sz="3200" dirty="0" smtClean="0"/>
              <a:t>spread – extended via lymphatics and blood</a:t>
            </a:r>
            <a:endParaRPr lang="en-US" sz="3200" dirty="0"/>
          </a:p>
          <a:p>
            <a:r>
              <a:rPr lang="en-US" sz="3200" b="1" dirty="0"/>
              <a:t>Stage IV</a:t>
            </a:r>
            <a:r>
              <a:rPr lang="en-US" sz="3200" dirty="0"/>
              <a:t>: Distant </a:t>
            </a:r>
            <a:r>
              <a:rPr lang="en-US" sz="3200" dirty="0" smtClean="0"/>
              <a:t>metastasis – spread to multiple distant organs</a:t>
            </a:r>
            <a:endParaRPr lang="en-US" sz="3200" dirty="0"/>
          </a:p>
        </p:txBody>
      </p:sp>
    </p:spTree>
    <p:extLst>
      <p:ext uri="{BB962C8B-B14F-4D97-AF65-F5344CB8AC3E}">
        <p14:creationId xmlns:p14="http://schemas.microsoft.com/office/powerpoint/2010/main" val="2277753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TNM Staging System</a:t>
            </a:r>
            <a:br>
              <a:rPr lang="en-US" b="1" dirty="0"/>
            </a:br>
            <a:endParaRPr lang="en-US" dirty="0"/>
          </a:p>
        </p:txBody>
      </p:sp>
      <p:sp>
        <p:nvSpPr>
          <p:cNvPr id="3" name="Content Placeholder 2"/>
          <p:cNvSpPr>
            <a:spLocks noGrp="1"/>
          </p:cNvSpPr>
          <p:nvPr>
            <p:ph idx="1"/>
          </p:nvPr>
        </p:nvSpPr>
        <p:spPr>
          <a:xfrm>
            <a:off x="541176" y="1026367"/>
            <a:ext cx="10812624" cy="5150596"/>
          </a:xfrm>
        </p:spPr>
        <p:txBody>
          <a:bodyPr>
            <a:normAutofit/>
          </a:bodyPr>
          <a:lstStyle/>
          <a:p>
            <a:pPr marL="0" indent="0" fontAlgn="base">
              <a:buNone/>
            </a:pPr>
            <a:r>
              <a:rPr lang="en-US" sz="3200" dirty="0" smtClean="0"/>
              <a:t>The </a:t>
            </a:r>
            <a:r>
              <a:rPr lang="en-US" sz="3200" dirty="0"/>
              <a:t>TNM system is the most widely used cancer staging system. Most hospitals and medical centers use the TNM system as their main method for cancer reporting. </a:t>
            </a:r>
            <a:r>
              <a:rPr lang="en-US" sz="3200" dirty="0" smtClean="0"/>
              <a:t>In </a:t>
            </a:r>
            <a:r>
              <a:rPr lang="en-US" sz="3200" dirty="0"/>
              <a:t>the TNM system:</a:t>
            </a:r>
          </a:p>
          <a:p>
            <a:pPr fontAlgn="base"/>
            <a:r>
              <a:rPr lang="en-US" sz="3200" b="1" i="1" dirty="0"/>
              <a:t>The T </a:t>
            </a:r>
            <a:r>
              <a:rPr lang="en-US" sz="3200" dirty="0"/>
              <a:t>refers to the size and extent of the main tumor. The main tumor is usually called the primary tumor.</a:t>
            </a:r>
          </a:p>
          <a:p>
            <a:pPr fontAlgn="base"/>
            <a:r>
              <a:rPr lang="en-US" sz="3200" b="1" i="1" dirty="0"/>
              <a:t>The N</a:t>
            </a:r>
            <a:r>
              <a:rPr lang="en-US" sz="3200" dirty="0"/>
              <a:t> refers to the </a:t>
            </a:r>
            <a:r>
              <a:rPr lang="en-US" sz="3200" dirty="0" err="1"/>
              <a:t>the</a:t>
            </a:r>
            <a:r>
              <a:rPr lang="en-US" sz="3200" dirty="0"/>
              <a:t> number of nearby lymph nodes that have cancer.</a:t>
            </a:r>
          </a:p>
          <a:p>
            <a:pPr fontAlgn="base"/>
            <a:r>
              <a:rPr lang="en-US" sz="3200" b="1" i="1" dirty="0"/>
              <a:t>The M</a:t>
            </a:r>
            <a:r>
              <a:rPr lang="en-US" sz="3200" dirty="0"/>
              <a:t> refers to whether the cancer has metastasized. </a:t>
            </a:r>
          </a:p>
        </p:txBody>
      </p:sp>
    </p:spTree>
    <p:extLst>
      <p:ext uri="{BB962C8B-B14F-4D97-AF65-F5344CB8AC3E}">
        <p14:creationId xmlns:p14="http://schemas.microsoft.com/office/powerpoint/2010/main" val="4188471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 y="0"/>
            <a:ext cx="12192001" cy="6858000"/>
          </a:xfrm>
        </p:spPr>
        <p:txBody>
          <a:bodyPr>
            <a:normAutofit/>
          </a:bodyPr>
          <a:lstStyle/>
          <a:p>
            <a:pPr fontAlgn="base"/>
            <a:r>
              <a:rPr lang="en-US" sz="3200" dirty="0"/>
              <a:t>When </a:t>
            </a:r>
            <a:r>
              <a:rPr lang="en-US" sz="3200" dirty="0" smtClean="0"/>
              <a:t> </a:t>
            </a:r>
            <a:r>
              <a:rPr lang="en-US" sz="3200" dirty="0"/>
              <a:t>cancer is described by the TNM system, there will be numbers after each letter that give more details about the cancer—for example, T1N0MX or T3N1M0. The following explains what the letters and numbers mean:</a:t>
            </a:r>
          </a:p>
          <a:p>
            <a:pPr fontAlgn="base"/>
            <a:r>
              <a:rPr lang="en-US" sz="3200" dirty="0"/>
              <a:t>Primary tumor (T</a:t>
            </a:r>
            <a:r>
              <a:rPr lang="en-US" sz="3200" dirty="0" smtClean="0"/>
              <a:t>) - </a:t>
            </a:r>
            <a:r>
              <a:rPr lang="en-US" sz="3200" b="1" i="1" dirty="0" smtClean="0"/>
              <a:t>TX</a:t>
            </a:r>
            <a:r>
              <a:rPr lang="en-US" sz="3200" b="1" i="1" dirty="0"/>
              <a:t>: </a:t>
            </a:r>
            <a:r>
              <a:rPr lang="en-US" sz="3200" dirty="0"/>
              <a:t>Main tumor cannot be measured</a:t>
            </a:r>
            <a:r>
              <a:rPr lang="en-US" sz="3200" dirty="0" smtClean="0"/>
              <a:t>. </a:t>
            </a:r>
            <a:r>
              <a:rPr lang="en-US" sz="3200" b="1" i="1" dirty="0" smtClean="0"/>
              <a:t>T0</a:t>
            </a:r>
            <a:r>
              <a:rPr lang="en-US" sz="3200" dirty="0"/>
              <a:t>: Main tumor cannot be found</a:t>
            </a:r>
            <a:r>
              <a:rPr lang="en-US" sz="3200" dirty="0" smtClean="0"/>
              <a:t>. </a:t>
            </a:r>
            <a:r>
              <a:rPr lang="en-US" sz="3200" b="1" i="1" dirty="0" smtClean="0"/>
              <a:t>T1</a:t>
            </a:r>
            <a:r>
              <a:rPr lang="en-US" sz="3200" b="1" i="1" dirty="0"/>
              <a:t>, T2, T3, T4</a:t>
            </a:r>
            <a:r>
              <a:rPr lang="en-US" sz="3200" dirty="0"/>
              <a:t>: Refers to the size and/or extent of the main tumor. </a:t>
            </a:r>
            <a:endParaRPr lang="en-US" sz="3200" dirty="0" smtClean="0"/>
          </a:p>
          <a:p>
            <a:pPr fontAlgn="base"/>
            <a:r>
              <a:rPr lang="en-US" sz="3200" dirty="0" smtClean="0"/>
              <a:t>Regional </a:t>
            </a:r>
            <a:r>
              <a:rPr lang="en-US" sz="3200" dirty="0"/>
              <a:t>lymph nodes (N</a:t>
            </a:r>
            <a:r>
              <a:rPr lang="en-US" sz="3200" dirty="0" smtClean="0"/>
              <a:t>) - </a:t>
            </a:r>
            <a:r>
              <a:rPr lang="en-US" sz="3200" b="1" i="1" dirty="0" smtClean="0"/>
              <a:t>NX</a:t>
            </a:r>
            <a:r>
              <a:rPr lang="en-US" sz="3200" dirty="0"/>
              <a:t>: Cancer in nearby lymph nodes cannot be measured</a:t>
            </a:r>
            <a:r>
              <a:rPr lang="en-US" sz="3200" dirty="0" smtClean="0"/>
              <a:t>. </a:t>
            </a:r>
            <a:r>
              <a:rPr lang="en-US" sz="3200" b="1" i="1" dirty="0" smtClean="0"/>
              <a:t>N0</a:t>
            </a:r>
            <a:r>
              <a:rPr lang="en-US" sz="3200" dirty="0"/>
              <a:t>: There is no cancer in nearby lymph nodes</a:t>
            </a:r>
            <a:r>
              <a:rPr lang="en-US" sz="3200" dirty="0" smtClean="0"/>
              <a:t>. </a:t>
            </a:r>
            <a:r>
              <a:rPr lang="en-US" sz="3200" b="1" i="1" dirty="0" smtClean="0"/>
              <a:t>N1</a:t>
            </a:r>
            <a:r>
              <a:rPr lang="en-US" sz="3200" b="1" i="1" dirty="0"/>
              <a:t>, N2, N3</a:t>
            </a:r>
            <a:r>
              <a:rPr lang="en-US" sz="3200" dirty="0"/>
              <a:t>: Refers to the number and location of lymph nodes that contain cancer. </a:t>
            </a:r>
          </a:p>
          <a:p>
            <a:pPr fontAlgn="base"/>
            <a:r>
              <a:rPr lang="en-US" sz="3200" dirty="0"/>
              <a:t>Distant metastasis (M</a:t>
            </a:r>
            <a:r>
              <a:rPr lang="en-US" sz="3200" dirty="0" smtClean="0"/>
              <a:t>) - </a:t>
            </a:r>
            <a:r>
              <a:rPr lang="en-US" sz="3200" b="1" i="1" dirty="0" smtClean="0"/>
              <a:t>MX</a:t>
            </a:r>
            <a:r>
              <a:rPr lang="en-US" sz="3200" dirty="0"/>
              <a:t>: Metastasis cannot be measured</a:t>
            </a:r>
            <a:r>
              <a:rPr lang="en-US" sz="3200" dirty="0" smtClean="0"/>
              <a:t>. </a:t>
            </a:r>
            <a:r>
              <a:rPr lang="en-US" sz="3200" b="1" i="1" dirty="0" smtClean="0"/>
              <a:t>M0</a:t>
            </a:r>
            <a:r>
              <a:rPr lang="en-US" sz="3200" b="1" i="1" dirty="0"/>
              <a:t>:</a:t>
            </a:r>
            <a:r>
              <a:rPr lang="en-US" sz="3200" dirty="0"/>
              <a:t> Cancer has not spread to other parts of the body</a:t>
            </a:r>
            <a:r>
              <a:rPr lang="en-US" sz="3200" dirty="0" smtClean="0"/>
              <a:t>. </a:t>
            </a:r>
            <a:r>
              <a:rPr lang="en-US" sz="3200" b="1" i="1" dirty="0" smtClean="0"/>
              <a:t>M1</a:t>
            </a:r>
            <a:r>
              <a:rPr lang="en-US" sz="3200" b="1" i="1" dirty="0"/>
              <a:t>:</a:t>
            </a:r>
            <a:r>
              <a:rPr lang="en-US" sz="3200" dirty="0"/>
              <a:t> Cancer has spread to other parts of the body.</a:t>
            </a:r>
          </a:p>
          <a:p>
            <a:endParaRPr lang="en-US" dirty="0"/>
          </a:p>
        </p:txBody>
      </p:sp>
    </p:spTree>
    <p:extLst>
      <p:ext uri="{BB962C8B-B14F-4D97-AF65-F5344CB8AC3E}">
        <p14:creationId xmlns:p14="http://schemas.microsoft.com/office/powerpoint/2010/main" val="3702329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2581"/>
          </a:xfrm>
        </p:spPr>
        <p:txBody>
          <a:bodyPr>
            <a:normAutofit fontScale="90000"/>
          </a:bodyPr>
          <a:lstStyle/>
          <a:p>
            <a:r>
              <a:rPr lang="en-US" b="1" dirty="0" smtClean="0"/>
              <a:t>Naming of cancers</a:t>
            </a:r>
            <a:endParaRPr lang="en-US" b="1" dirty="0"/>
          </a:p>
        </p:txBody>
      </p:sp>
      <p:sp>
        <p:nvSpPr>
          <p:cNvPr id="3" name="Content Placeholder 2"/>
          <p:cNvSpPr>
            <a:spLocks noGrp="1"/>
          </p:cNvSpPr>
          <p:nvPr>
            <p:ph idx="1"/>
          </p:nvPr>
        </p:nvSpPr>
        <p:spPr>
          <a:xfrm>
            <a:off x="205273" y="1007706"/>
            <a:ext cx="11849878" cy="5850293"/>
          </a:xfrm>
        </p:spPr>
        <p:txBody>
          <a:bodyPr>
            <a:normAutofit/>
          </a:bodyPr>
          <a:lstStyle/>
          <a:p>
            <a:pPr marL="0" indent="0">
              <a:buNone/>
            </a:pPr>
            <a:r>
              <a:rPr lang="en-US" dirty="0"/>
              <a:t>Cancers are classified by the type of cell that the tumor cells resemble and is therefore presumed to be the origin of the tumor. These types include:</a:t>
            </a:r>
          </a:p>
          <a:p>
            <a:r>
              <a:rPr lang="en-US" u="sng" dirty="0"/>
              <a:t>Carcinoma</a:t>
            </a:r>
            <a:r>
              <a:rPr lang="en-US" dirty="0"/>
              <a:t>: Cancers derived from epithelial cells. This group includes many of the most common cancers and </a:t>
            </a:r>
            <a:r>
              <a:rPr lang="en-US" dirty="0" smtClean="0"/>
              <a:t>include:</a:t>
            </a:r>
            <a:r>
              <a:rPr lang="en-US" dirty="0"/>
              <a:t> breast, prostate, lung, pancreas and colon.</a:t>
            </a:r>
          </a:p>
          <a:p>
            <a:r>
              <a:rPr lang="en-US" u="sng" dirty="0"/>
              <a:t>Sarcoma</a:t>
            </a:r>
            <a:r>
              <a:rPr lang="en-US" dirty="0"/>
              <a:t>: Cancers arising from connective tissue (i.e. bone, cartilage, fat, nerve), </a:t>
            </a:r>
            <a:endParaRPr lang="en-US" dirty="0" smtClean="0"/>
          </a:p>
          <a:p>
            <a:r>
              <a:rPr lang="en-US" u="sng" dirty="0" smtClean="0"/>
              <a:t>Lymphoma</a:t>
            </a:r>
            <a:r>
              <a:rPr lang="en-US" u="sng" dirty="0"/>
              <a:t> and leukemia</a:t>
            </a:r>
            <a:r>
              <a:rPr lang="en-US" dirty="0"/>
              <a:t>: These two classes arise from hematopoietic (blood-forming) cells that leave the </a:t>
            </a:r>
            <a:r>
              <a:rPr lang="en-US" dirty="0" smtClean="0"/>
              <a:t>marrow</a:t>
            </a:r>
            <a:endParaRPr lang="en-US" dirty="0"/>
          </a:p>
          <a:p>
            <a:r>
              <a:rPr lang="en-US" u="sng" dirty="0"/>
              <a:t>Germ cell tumor</a:t>
            </a:r>
            <a:r>
              <a:rPr lang="en-US" dirty="0"/>
              <a:t>: Cancers derived from pluripotent cells, most often presenting in the </a:t>
            </a:r>
            <a:r>
              <a:rPr lang="en-US" dirty="0" smtClean="0"/>
              <a:t>testicle</a:t>
            </a:r>
            <a:r>
              <a:rPr lang="en-US" dirty="0"/>
              <a:t> </a:t>
            </a:r>
            <a:r>
              <a:rPr lang="en-US" dirty="0" smtClean="0"/>
              <a:t>or </a:t>
            </a:r>
            <a:r>
              <a:rPr lang="en-US" dirty="0"/>
              <a:t>the ovary </a:t>
            </a:r>
            <a:r>
              <a:rPr lang="en-US" dirty="0" smtClean="0"/>
              <a:t>.</a:t>
            </a:r>
            <a:endParaRPr lang="en-US" dirty="0"/>
          </a:p>
          <a:p>
            <a:r>
              <a:rPr lang="en-US" u="sng" dirty="0" err="1"/>
              <a:t>Blastoma</a:t>
            </a:r>
            <a:r>
              <a:rPr lang="en-US" dirty="0"/>
              <a:t>: Cancers derived from immature </a:t>
            </a:r>
            <a:r>
              <a:rPr lang="en-US" dirty="0" smtClean="0"/>
              <a:t>embryonic </a:t>
            </a:r>
            <a:r>
              <a:rPr lang="en-US" dirty="0"/>
              <a:t>tissue</a:t>
            </a:r>
          </a:p>
          <a:p>
            <a:endParaRPr lang="en-US" dirty="0"/>
          </a:p>
        </p:txBody>
      </p:sp>
    </p:spTree>
    <p:extLst>
      <p:ext uri="{BB962C8B-B14F-4D97-AF65-F5344CB8AC3E}">
        <p14:creationId xmlns:p14="http://schemas.microsoft.com/office/powerpoint/2010/main" val="1953550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09800" y="0"/>
            <a:ext cx="8725678" cy="802433"/>
          </a:xfrm>
        </p:spPr>
        <p:txBody>
          <a:bodyPr>
            <a:normAutofit/>
          </a:bodyPr>
          <a:lstStyle/>
          <a:p>
            <a:r>
              <a:rPr lang="en-US" altLang="en-US" b="1" dirty="0"/>
              <a:t>Body Defenses Against </a:t>
            </a:r>
            <a:r>
              <a:rPr lang="en-US" altLang="en-US" b="1" dirty="0" smtClean="0"/>
              <a:t>Cancer Cells</a:t>
            </a:r>
            <a:endParaRPr lang="en-US" altLang="en-US" b="1" dirty="0"/>
          </a:p>
        </p:txBody>
      </p:sp>
      <p:sp>
        <p:nvSpPr>
          <p:cNvPr id="19459" name="Rectangle 3"/>
          <p:cNvSpPr>
            <a:spLocks noGrp="1" noChangeArrowheads="1"/>
          </p:cNvSpPr>
          <p:nvPr>
            <p:ph idx="1"/>
          </p:nvPr>
        </p:nvSpPr>
        <p:spPr>
          <a:xfrm>
            <a:off x="205272" y="802433"/>
            <a:ext cx="11588621" cy="5878285"/>
          </a:xfrm>
        </p:spPr>
        <p:txBody>
          <a:bodyPr>
            <a:normAutofit/>
          </a:bodyPr>
          <a:lstStyle/>
          <a:p>
            <a:pPr eaLnBrk="1" hangingPunct="1">
              <a:buFontTx/>
              <a:buNone/>
            </a:pPr>
            <a:r>
              <a:rPr lang="en-US" altLang="en-US" dirty="0" smtClean="0"/>
              <a:t>The immune system is capable of recognizing and destroying cancer cells</a:t>
            </a:r>
          </a:p>
          <a:p>
            <a:pPr eaLnBrk="1" hangingPunct="1">
              <a:buFontTx/>
              <a:buNone/>
            </a:pPr>
            <a:r>
              <a:rPr lang="en-US" altLang="en-US" dirty="0" smtClean="0"/>
              <a:t>1. T  lymphocytes / Cellular Immunity</a:t>
            </a:r>
          </a:p>
          <a:p>
            <a:pPr lvl="1" eaLnBrk="1" hangingPunct="1"/>
            <a:r>
              <a:rPr lang="en-US" altLang="en-US" sz="2800" dirty="0" smtClean="0"/>
              <a:t>Cytotoxic T cells kill tumor cells</a:t>
            </a:r>
          </a:p>
          <a:p>
            <a:pPr marL="0" indent="0" eaLnBrk="1" hangingPunct="1">
              <a:buNone/>
            </a:pPr>
            <a:r>
              <a:rPr lang="en-US" altLang="en-US" dirty="0" smtClean="0"/>
              <a:t>2. B lymphocytes / Humoral immunity</a:t>
            </a:r>
          </a:p>
          <a:p>
            <a:pPr lvl="1" eaLnBrk="1" hangingPunct="1"/>
            <a:r>
              <a:rPr lang="en-US" altLang="en-US" sz="2800" dirty="0" smtClean="0"/>
              <a:t>B cells can produce antibodies against cancer cells</a:t>
            </a:r>
          </a:p>
          <a:p>
            <a:pPr marL="0" indent="0" eaLnBrk="1" hangingPunct="1">
              <a:buNone/>
            </a:pPr>
            <a:r>
              <a:rPr lang="en-US" altLang="en-US" dirty="0" smtClean="0"/>
              <a:t>3. Phagocytic cells</a:t>
            </a:r>
          </a:p>
          <a:p>
            <a:pPr lvl="1"/>
            <a:r>
              <a:rPr lang="en-US" altLang="en-US" sz="2800" dirty="0"/>
              <a:t>Macrophages can engulf cancer cell debris</a:t>
            </a:r>
          </a:p>
          <a:p>
            <a:pPr marL="0" indent="0" eaLnBrk="1" hangingPunct="1">
              <a:buNone/>
            </a:pPr>
            <a:r>
              <a:rPr lang="en-US" altLang="en-US" dirty="0" smtClean="0"/>
              <a:t>4. Natural Killer cells</a:t>
            </a:r>
          </a:p>
          <a:p>
            <a:pPr lvl="1"/>
            <a:r>
              <a:rPr lang="en-US" altLang="en-US" sz="2800" dirty="0" smtClean="0"/>
              <a:t>Kill cancerous cells</a:t>
            </a:r>
          </a:p>
          <a:p>
            <a:pPr marL="457200" lvl="1" indent="0" eaLnBrk="1" hangingPunct="1">
              <a:buNone/>
            </a:pPr>
            <a:r>
              <a:rPr lang="en-US" altLang="en-US" sz="2800" b="1" i="1" dirty="0" smtClean="0"/>
              <a:t>NB: current research in cancer treatment is focusing on drugs that can activate the immune system to destroy cancer cells and prevent their growth</a:t>
            </a:r>
          </a:p>
          <a:p>
            <a:pPr eaLnBrk="1" hangingPunct="1"/>
            <a:endParaRPr lang="en-US" altLang="en-US" dirty="0" smtClean="0"/>
          </a:p>
        </p:txBody>
      </p:sp>
    </p:spTree>
    <p:extLst>
      <p:ext uri="{BB962C8B-B14F-4D97-AF65-F5344CB8AC3E}">
        <p14:creationId xmlns:p14="http://schemas.microsoft.com/office/powerpoint/2010/main" val="386293065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Etiological/Risk Factors For cancer</a:t>
            </a:r>
            <a:endParaRPr lang="en-US" b="1" dirty="0"/>
          </a:p>
        </p:txBody>
      </p:sp>
      <p:sp>
        <p:nvSpPr>
          <p:cNvPr id="3" name="Content Placeholder 2"/>
          <p:cNvSpPr>
            <a:spLocks noGrp="1"/>
          </p:cNvSpPr>
          <p:nvPr>
            <p:ph idx="1"/>
          </p:nvPr>
        </p:nvSpPr>
        <p:spPr>
          <a:xfrm>
            <a:off x="1" y="1309255"/>
            <a:ext cx="11353800" cy="5403272"/>
          </a:xfrm>
        </p:spPr>
        <p:txBody>
          <a:bodyPr>
            <a:normAutofit/>
          </a:bodyPr>
          <a:lstStyle/>
          <a:p>
            <a:r>
              <a:rPr lang="en-US" dirty="0" smtClean="0"/>
              <a:t> </a:t>
            </a:r>
            <a:r>
              <a:rPr lang="en-US" sz="3200" i="1" dirty="0" smtClean="0"/>
              <a:t>Chemical </a:t>
            </a:r>
            <a:r>
              <a:rPr lang="en-US" sz="3200" i="1" dirty="0"/>
              <a:t>carcinogen</a:t>
            </a:r>
            <a:r>
              <a:rPr lang="en-US" sz="3200" dirty="0"/>
              <a:t>: Factors include </a:t>
            </a:r>
            <a:r>
              <a:rPr lang="en-US" sz="3200" dirty="0" smtClean="0"/>
              <a:t>industrial chemicals</a:t>
            </a:r>
            <a:r>
              <a:rPr lang="en-US" sz="3200" dirty="0"/>
              <a:t>, medications, and tobacco.</a:t>
            </a:r>
          </a:p>
          <a:p>
            <a:r>
              <a:rPr lang="en-US" sz="3200" dirty="0" smtClean="0"/>
              <a:t> </a:t>
            </a:r>
            <a:r>
              <a:rPr lang="en-US" sz="3200" i="1" dirty="0"/>
              <a:t>Physical carcinogen</a:t>
            </a:r>
            <a:r>
              <a:rPr lang="en-US" sz="3200" dirty="0"/>
              <a:t>: Factors include </a:t>
            </a:r>
            <a:r>
              <a:rPr lang="en-US" sz="3200" dirty="0" smtClean="0"/>
              <a:t>radiation </a:t>
            </a:r>
            <a:r>
              <a:rPr lang="en-US" sz="3200" dirty="0"/>
              <a:t>(diagnostic and therapeutic x-rays</a:t>
            </a:r>
            <a:r>
              <a:rPr lang="en-US" sz="3200" dirty="0" smtClean="0"/>
              <a:t>) and </a:t>
            </a:r>
            <a:r>
              <a:rPr lang="en-US" sz="3200" dirty="0"/>
              <a:t>ultraviolet radiation (sun, tanning beds</a:t>
            </a:r>
            <a:r>
              <a:rPr lang="en-US" sz="3200" dirty="0" smtClean="0"/>
              <a:t>, and </a:t>
            </a:r>
            <a:r>
              <a:rPr lang="en-US" sz="3200" dirty="0"/>
              <a:t>germicidal lights), chronic irritation</a:t>
            </a:r>
            <a:r>
              <a:rPr lang="en-US" sz="3200" dirty="0" smtClean="0"/>
              <a:t>, and </a:t>
            </a:r>
            <a:r>
              <a:rPr lang="en-US" sz="3200" dirty="0"/>
              <a:t>tissue trauma.</a:t>
            </a:r>
          </a:p>
          <a:p>
            <a:r>
              <a:rPr lang="en-US" sz="3200" i="1" dirty="0" smtClean="0"/>
              <a:t>Viral carcinogen </a:t>
            </a:r>
            <a:r>
              <a:rPr lang="en-US" sz="3200" dirty="0" smtClean="0"/>
              <a:t>: </a:t>
            </a:r>
            <a:r>
              <a:rPr lang="en-US" sz="3200" dirty="0"/>
              <a:t>Viruses capable of </a:t>
            </a:r>
            <a:r>
              <a:rPr lang="en-US" sz="3200" dirty="0" smtClean="0"/>
              <a:t>causing cancer </a:t>
            </a:r>
            <a:r>
              <a:rPr lang="en-US" sz="3200" dirty="0"/>
              <a:t>are known as </a:t>
            </a:r>
            <a:r>
              <a:rPr lang="en-US" sz="3200" dirty="0" err="1"/>
              <a:t>oncoviruses</a:t>
            </a:r>
            <a:r>
              <a:rPr lang="en-US" sz="3200" dirty="0"/>
              <a:t>, such </a:t>
            </a:r>
            <a:r>
              <a:rPr lang="en-US" sz="3200" dirty="0" smtClean="0"/>
              <a:t>as Epstein-Barr </a:t>
            </a:r>
            <a:r>
              <a:rPr lang="en-US" sz="3200" dirty="0"/>
              <a:t>virus, hepatitis B virus, </a:t>
            </a:r>
            <a:r>
              <a:rPr lang="en-US" sz="3200" dirty="0" smtClean="0"/>
              <a:t>and human </a:t>
            </a:r>
            <a:r>
              <a:rPr lang="en-US" sz="3200" dirty="0" smtClean="0"/>
              <a:t>papillomavirus (HPV)</a:t>
            </a:r>
            <a:r>
              <a:rPr lang="en-US" dirty="0" smtClean="0"/>
              <a:t>.</a:t>
            </a:r>
            <a:endParaRPr lang="en-US" dirty="0"/>
          </a:p>
        </p:txBody>
      </p:sp>
    </p:spTree>
    <p:extLst>
      <p:ext uri="{BB962C8B-B14F-4D97-AF65-F5344CB8AC3E}">
        <p14:creationId xmlns:p14="http://schemas.microsoft.com/office/powerpoint/2010/main" val="63141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7226"/>
          </a:xfrm>
        </p:spPr>
        <p:txBody>
          <a:bodyPr/>
          <a:lstStyle/>
          <a:p>
            <a:r>
              <a:rPr lang="en-US" b="1" dirty="0" smtClean="0"/>
              <a:t>INTRODUCTION</a:t>
            </a:r>
            <a:endParaRPr lang="en-US" b="1" dirty="0"/>
          </a:p>
        </p:txBody>
      </p:sp>
      <p:sp>
        <p:nvSpPr>
          <p:cNvPr id="3" name="Content Placeholder 2"/>
          <p:cNvSpPr>
            <a:spLocks noGrp="1"/>
          </p:cNvSpPr>
          <p:nvPr>
            <p:ph idx="1"/>
          </p:nvPr>
        </p:nvSpPr>
        <p:spPr>
          <a:xfrm>
            <a:off x="261256" y="1231641"/>
            <a:ext cx="11930743" cy="5626359"/>
          </a:xfrm>
        </p:spPr>
        <p:txBody>
          <a:bodyPr/>
          <a:lstStyle/>
          <a:p>
            <a:r>
              <a:rPr lang="en-US" sz="3200" dirty="0" smtClean="0"/>
              <a:t>cancer </a:t>
            </a:r>
            <a:r>
              <a:rPr lang="en-US" sz="3200" dirty="0"/>
              <a:t>is a collection of related diseases in which some of the body’s cells begin to divide without stopping and spread into surrounding tissues.</a:t>
            </a:r>
            <a:endParaRPr lang="en-US" sz="3200" dirty="0" smtClean="0"/>
          </a:p>
          <a:p>
            <a:r>
              <a:rPr lang="en-US" sz="3200" dirty="0" smtClean="0"/>
              <a:t>Cancer has different causes, manifestations, treatment and prognosis</a:t>
            </a:r>
          </a:p>
          <a:p>
            <a:r>
              <a:rPr lang="en-US" sz="3200" dirty="0" smtClean="0"/>
              <a:t>Oncology nursing refers to </a:t>
            </a:r>
            <a:r>
              <a:rPr lang="en-US" sz="3200" dirty="0"/>
              <a:t>t</a:t>
            </a:r>
            <a:r>
              <a:rPr lang="en-US" sz="3200" dirty="0" smtClean="0"/>
              <a:t>he scope</a:t>
            </a:r>
            <a:r>
              <a:rPr lang="en-US" sz="3200" dirty="0"/>
              <a:t> </a:t>
            </a:r>
            <a:r>
              <a:rPr lang="en-US" sz="3200" dirty="0" smtClean="0"/>
              <a:t>and responsibilities of providing nursing care related to cancer</a:t>
            </a:r>
          </a:p>
          <a:p>
            <a:r>
              <a:rPr lang="en-US" sz="3200" dirty="0"/>
              <a:t>Lung, prostate, </a:t>
            </a:r>
            <a:r>
              <a:rPr lang="en-US" sz="3200" dirty="0" smtClean="0"/>
              <a:t>colorectal and </a:t>
            </a:r>
            <a:r>
              <a:rPr lang="en-US" sz="3200" dirty="0"/>
              <a:t>breast cancer are a few of the most common cancers in the United States</a:t>
            </a:r>
            <a:r>
              <a:rPr lang="en-US" sz="3200" dirty="0" smtClean="0"/>
              <a:t>.</a:t>
            </a:r>
          </a:p>
          <a:p>
            <a:r>
              <a:rPr lang="en-US" sz="3200" dirty="0" smtClean="0"/>
              <a:t>In Kenya – Breast, cervical and prostrate cancer are leading</a:t>
            </a:r>
          </a:p>
          <a:p>
            <a:endParaRPr lang="en-US" dirty="0" smtClean="0"/>
          </a:p>
          <a:p>
            <a:endParaRPr lang="en-US" dirty="0"/>
          </a:p>
        </p:txBody>
      </p:sp>
    </p:spTree>
    <p:extLst>
      <p:ext uri="{BB962C8B-B14F-4D97-AF65-F5344CB8AC3E}">
        <p14:creationId xmlns:p14="http://schemas.microsoft.com/office/powerpoint/2010/main" val="10807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22514"/>
            <a:ext cx="11887200" cy="5654449"/>
          </a:xfrm>
        </p:spPr>
        <p:txBody>
          <a:bodyPr>
            <a:normAutofit/>
          </a:bodyPr>
          <a:lstStyle/>
          <a:p>
            <a:r>
              <a:rPr lang="en-US" sz="3200" i="1" dirty="0"/>
              <a:t>Obesity and dietary factors</a:t>
            </a:r>
            <a:r>
              <a:rPr lang="en-US" sz="3200" dirty="0"/>
              <a:t>, including preservatives</a:t>
            </a:r>
            <a:r>
              <a:rPr lang="en-US" sz="3200" dirty="0" smtClean="0"/>
              <a:t>, contaminants</a:t>
            </a:r>
            <a:r>
              <a:rPr lang="en-US" sz="3200" dirty="0"/>
              <a:t>, additives, alcohol, </a:t>
            </a:r>
            <a:r>
              <a:rPr lang="en-US" sz="3200" dirty="0" smtClean="0"/>
              <a:t>and nitrates</a:t>
            </a:r>
            <a:endParaRPr lang="en-US" sz="3200" dirty="0"/>
          </a:p>
          <a:p>
            <a:r>
              <a:rPr lang="en-US" sz="3200" i="1" dirty="0" smtClean="0"/>
              <a:t>Genetic </a:t>
            </a:r>
            <a:r>
              <a:rPr lang="en-US" sz="3200" i="1" dirty="0"/>
              <a:t>predisposition</a:t>
            </a:r>
            <a:r>
              <a:rPr lang="en-US" sz="3200" dirty="0"/>
              <a:t>: Factors include an </a:t>
            </a:r>
            <a:r>
              <a:rPr lang="en-US" sz="3200" dirty="0" smtClean="0"/>
              <a:t>inherited predisposition </a:t>
            </a:r>
            <a:r>
              <a:rPr lang="en-US" sz="3200" dirty="0"/>
              <a:t>to specific cancers, </a:t>
            </a:r>
            <a:r>
              <a:rPr lang="en-US" sz="3200" dirty="0" smtClean="0"/>
              <a:t>inherited conditions </a:t>
            </a:r>
            <a:r>
              <a:rPr lang="en-US" sz="3200" dirty="0"/>
              <a:t>associated with cancer, familial clustering</a:t>
            </a:r>
            <a:r>
              <a:rPr lang="en-US" sz="3200" dirty="0" smtClean="0"/>
              <a:t>, and </a:t>
            </a:r>
            <a:r>
              <a:rPr lang="en-US" sz="3200" dirty="0"/>
              <a:t>chromosomal aberrations.</a:t>
            </a:r>
          </a:p>
          <a:p>
            <a:r>
              <a:rPr lang="en-US" sz="3200" i="1" dirty="0" smtClean="0"/>
              <a:t>Age</a:t>
            </a:r>
            <a:r>
              <a:rPr lang="en-US" sz="3200" dirty="0"/>
              <a:t>: Advancing age is a significant risk factor </a:t>
            </a:r>
            <a:r>
              <a:rPr lang="en-US" sz="3200" dirty="0" smtClean="0"/>
              <a:t>for the </a:t>
            </a:r>
            <a:r>
              <a:rPr lang="en-US" sz="3200" dirty="0"/>
              <a:t>development of cancer.</a:t>
            </a:r>
          </a:p>
          <a:p>
            <a:r>
              <a:rPr lang="en-US" sz="3200" i="1" dirty="0" smtClean="0"/>
              <a:t>Immune </a:t>
            </a:r>
            <a:r>
              <a:rPr lang="en-US" sz="3200" i="1" dirty="0"/>
              <a:t>function</a:t>
            </a:r>
            <a:r>
              <a:rPr lang="en-US" sz="3200" dirty="0"/>
              <a:t>: The incidence of cancer </a:t>
            </a:r>
            <a:r>
              <a:rPr lang="en-US" sz="3200" dirty="0" smtClean="0"/>
              <a:t>is higher </a:t>
            </a:r>
            <a:r>
              <a:rPr lang="en-US" sz="3200" dirty="0"/>
              <a:t>in immunosuppressed individuals, </a:t>
            </a:r>
            <a:r>
              <a:rPr lang="en-US" sz="3200" dirty="0" smtClean="0"/>
              <a:t>such as </a:t>
            </a:r>
            <a:r>
              <a:rPr lang="en-US" sz="3200" dirty="0"/>
              <a:t>those with acquired immunodeficiency </a:t>
            </a:r>
            <a:r>
              <a:rPr lang="en-US" sz="3200" dirty="0" smtClean="0"/>
              <a:t>syndrome and </a:t>
            </a:r>
            <a:r>
              <a:rPr lang="en-US" sz="3200" dirty="0"/>
              <a:t>organ transplant recipients who </a:t>
            </a:r>
            <a:r>
              <a:rPr lang="en-US" sz="3200" dirty="0" smtClean="0"/>
              <a:t>are taking </a:t>
            </a:r>
            <a:r>
              <a:rPr lang="en-US" sz="3200" dirty="0"/>
              <a:t>immunosuppressive </a:t>
            </a:r>
            <a:r>
              <a:rPr lang="en-US" sz="3200" dirty="0" smtClean="0"/>
              <a:t>medication</a:t>
            </a:r>
            <a:endParaRPr lang="en-US" sz="3200" dirty="0"/>
          </a:p>
        </p:txBody>
      </p:sp>
    </p:spTree>
    <p:extLst>
      <p:ext uri="{BB962C8B-B14F-4D97-AF65-F5344CB8AC3E}">
        <p14:creationId xmlns:p14="http://schemas.microsoft.com/office/powerpoint/2010/main" val="2248982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Diagnostic Tests</a:t>
            </a:r>
            <a:br>
              <a:rPr lang="en-US" b="1" dirty="0"/>
            </a:br>
            <a:endParaRPr lang="en-US" b="1" dirty="0"/>
          </a:p>
        </p:txBody>
      </p:sp>
      <p:sp>
        <p:nvSpPr>
          <p:cNvPr id="3" name="Content Placeholder 2"/>
          <p:cNvSpPr>
            <a:spLocks noGrp="1"/>
          </p:cNvSpPr>
          <p:nvPr>
            <p:ph idx="1"/>
          </p:nvPr>
        </p:nvSpPr>
        <p:spPr>
          <a:xfrm>
            <a:off x="205273" y="951722"/>
            <a:ext cx="11793894" cy="5728996"/>
          </a:xfrm>
        </p:spPr>
        <p:txBody>
          <a:bodyPr>
            <a:noAutofit/>
          </a:bodyPr>
          <a:lstStyle/>
          <a:p>
            <a:pPr marL="0" indent="0">
              <a:buNone/>
            </a:pPr>
            <a:r>
              <a:rPr lang="en-US" sz="3200" dirty="0" smtClean="0"/>
              <a:t>▪ </a:t>
            </a:r>
            <a:r>
              <a:rPr lang="en-US" sz="3200" dirty="0"/>
              <a:t>Biopsy</a:t>
            </a:r>
          </a:p>
          <a:p>
            <a:pPr marL="0" indent="0">
              <a:buNone/>
            </a:pPr>
            <a:r>
              <a:rPr lang="en-US" sz="3200" dirty="0"/>
              <a:t>▪ Bone marrow examination (particularly if a </a:t>
            </a:r>
            <a:r>
              <a:rPr lang="en-US" sz="3200" dirty="0" err="1" smtClean="0"/>
              <a:t>hematolymphoid</a:t>
            </a:r>
            <a:r>
              <a:rPr lang="en-US" sz="3200" dirty="0" smtClean="0"/>
              <a:t> malignancy </a:t>
            </a:r>
            <a:r>
              <a:rPr lang="en-US" sz="3200" dirty="0"/>
              <a:t>is suspected)</a:t>
            </a:r>
          </a:p>
          <a:p>
            <a:pPr marL="0" indent="0">
              <a:buNone/>
            </a:pPr>
            <a:r>
              <a:rPr lang="en-US" sz="3200" dirty="0"/>
              <a:t>▪ Chest radiograph</a:t>
            </a:r>
          </a:p>
          <a:p>
            <a:pPr marL="0" indent="0">
              <a:buNone/>
            </a:pPr>
            <a:r>
              <a:rPr lang="en-US" sz="3200" dirty="0"/>
              <a:t>▪ Complete blood count (CBC)</a:t>
            </a:r>
          </a:p>
          <a:p>
            <a:pPr marL="0" indent="0">
              <a:buNone/>
            </a:pPr>
            <a:r>
              <a:rPr lang="en-US" sz="3200" dirty="0"/>
              <a:t>▪ Computed tomography (CT)</a:t>
            </a:r>
          </a:p>
          <a:p>
            <a:pPr marL="0" indent="0">
              <a:buNone/>
            </a:pPr>
            <a:r>
              <a:rPr lang="en-US" sz="3200" dirty="0"/>
              <a:t>▪ Cytological studies (</a:t>
            </a:r>
            <a:r>
              <a:rPr lang="en-US" sz="3200" dirty="0" err="1"/>
              <a:t>Papanicolaou</a:t>
            </a:r>
            <a:r>
              <a:rPr lang="en-US" sz="3200" dirty="0"/>
              <a:t> test)</a:t>
            </a:r>
          </a:p>
          <a:p>
            <a:pPr marL="0" indent="0">
              <a:buNone/>
            </a:pPr>
            <a:r>
              <a:rPr lang="en-US" sz="3200" dirty="0"/>
              <a:t>▪ Evaluation of serum tumor markers (e.g., </a:t>
            </a:r>
            <a:r>
              <a:rPr lang="en-US" sz="3200" dirty="0" smtClean="0"/>
              <a:t>carcinoembryonic antigen </a:t>
            </a:r>
            <a:r>
              <a:rPr lang="en-US" sz="3200" dirty="0"/>
              <a:t>and alpha-fetoprotein)</a:t>
            </a:r>
          </a:p>
          <a:p>
            <a:pPr marL="0" indent="0">
              <a:buNone/>
            </a:pPr>
            <a:r>
              <a:rPr lang="en-US" sz="3200" dirty="0"/>
              <a:t>▪ Liver function studies</a:t>
            </a:r>
          </a:p>
          <a:p>
            <a:pPr marL="0" indent="0">
              <a:buNone/>
            </a:pPr>
            <a:endParaRPr lang="en-US" sz="3200" dirty="0"/>
          </a:p>
        </p:txBody>
      </p:sp>
    </p:spTree>
    <p:extLst>
      <p:ext uri="{BB962C8B-B14F-4D97-AF65-F5344CB8AC3E}">
        <p14:creationId xmlns:p14="http://schemas.microsoft.com/office/powerpoint/2010/main" val="1752426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dirty="0"/>
              <a:t>Magnetic resonance imaging (MRI)</a:t>
            </a:r>
          </a:p>
          <a:p>
            <a:pPr marL="0" indent="0">
              <a:buNone/>
            </a:pPr>
            <a:r>
              <a:rPr lang="en-US" sz="3200" dirty="0"/>
              <a:t>▪ </a:t>
            </a:r>
            <a:r>
              <a:rPr lang="en-US" sz="3200" dirty="0" err="1"/>
              <a:t>Proctoscopic</a:t>
            </a:r>
            <a:r>
              <a:rPr lang="en-US" sz="3200" dirty="0"/>
              <a:t> examination (including guaiac test for occult blood)</a:t>
            </a:r>
          </a:p>
          <a:p>
            <a:pPr marL="0" indent="0">
              <a:buNone/>
            </a:pPr>
            <a:r>
              <a:rPr lang="en-US" sz="3200" dirty="0"/>
              <a:t>▪ Radiographic studies (mammography)</a:t>
            </a:r>
          </a:p>
          <a:p>
            <a:pPr marL="0" indent="0">
              <a:buNone/>
            </a:pPr>
            <a:r>
              <a:rPr lang="en-US" sz="3200" dirty="0"/>
              <a:t>▪ Radioisotope scanning (liver, brain, bone, lung)</a:t>
            </a:r>
          </a:p>
          <a:p>
            <a:r>
              <a:rPr lang="en-US" sz="3200" dirty="0"/>
              <a:t>Tumor markers</a:t>
            </a:r>
          </a:p>
          <a:p>
            <a:endParaRPr lang="en-US" dirty="0"/>
          </a:p>
        </p:txBody>
      </p:sp>
    </p:spTree>
    <p:extLst>
      <p:ext uri="{BB962C8B-B14F-4D97-AF65-F5344CB8AC3E}">
        <p14:creationId xmlns:p14="http://schemas.microsoft.com/office/powerpoint/2010/main" val="3435709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Biopsy</a:t>
            </a:r>
            <a:r>
              <a:rPr lang="en-US" dirty="0"/>
              <a:t/>
            </a:r>
            <a:br>
              <a:rPr lang="en-US" dirty="0"/>
            </a:br>
            <a:endParaRPr lang="en-US" dirty="0"/>
          </a:p>
        </p:txBody>
      </p:sp>
      <p:sp>
        <p:nvSpPr>
          <p:cNvPr id="3" name="Content Placeholder 2"/>
          <p:cNvSpPr>
            <a:spLocks noGrp="1"/>
          </p:cNvSpPr>
          <p:nvPr>
            <p:ph idx="1"/>
          </p:nvPr>
        </p:nvSpPr>
        <p:spPr>
          <a:xfrm>
            <a:off x="578498" y="951722"/>
            <a:ext cx="10775302" cy="5225241"/>
          </a:xfrm>
        </p:spPr>
        <p:txBody>
          <a:bodyPr>
            <a:normAutofit/>
          </a:bodyPr>
          <a:lstStyle/>
          <a:p>
            <a:pPr marL="0" indent="0">
              <a:buNone/>
            </a:pPr>
            <a:r>
              <a:rPr lang="en-US" sz="3200" dirty="0" smtClean="0"/>
              <a:t>Biopsy </a:t>
            </a:r>
            <a:r>
              <a:rPr lang="en-US" sz="3200" dirty="0"/>
              <a:t>is the definitive means of </a:t>
            </a:r>
            <a:r>
              <a:rPr lang="en-US" sz="3200" dirty="0" smtClean="0"/>
              <a:t>diagnosing cancer </a:t>
            </a:r>
            <a:r>
              <a:rPr lang="en-US" sz="3200" dirty="0"/>
              <a:t>and </a:t>
            </a:r>
            <a:r>
              <a:rPr lang="en-US" sz="3200" dirty="0" smtClean="0"/>
              <a:t>provides proof of malignancy. Biopsy </a:t>
            </a:r>
            <a:r>
              <a:rPr lang="en-US" sz="3200" dirty="0"/>
              <a:t>involves the surgical incision to </a:t>
            </a:r>
            <a:r>
              <a:rPr lang="en-US" sz="3200" dirty="0" smtClean="0"/>
              <a:t>obtain a </a:t>
            </a:r>
            <a:r>
              <a:rPr lang="en-US" sz="3200" dirty="0"/>
              <a:t>small piece of tissue for </a:t>
            </a:r>
            <a:r>
              <a:rPr lang="en-US" sz="3200" dirty="0" smtClean="0"/>
              <a:t>microscopic examination</a:t>
            </a:r>
            <a:r>
              <a:rPr lang="en-US" sz="3200" dirty="0"/>
              <a:t>.</a:t>
            </a:r>
          </a:p>
          <a:p>
            <a:pPr marL="0" indent="0">
              <a:buNone/>
            </a:pPr>
            <a:r>
              <a:rPr lang="en-US" sz="3200" b="1" i="1" dirty="0" smtClean="0"/>
              <a:t>Types</a:t>
            </a:r>
            <a:endParaRPr lang="en-US" sz="3200" b="1" i="1" dirty="0"/>
          </a:p>
          <a:p>
            <a:pPr marL="0" indent="0">
              <a:buNone/>
            </a:pPr>
            <a:r>
              <a:rPr lang="en-US" sz="3200" dirty="0"/>
              <a:t>a. </a:t>
            </a:r>
            <a:r>
              <a:rPr lang="en-US" sz="3200" dirty="0" smtClean="0"/>
              <a:t>Needle biopsy: </a:t>
            </a:r>
            <a:r>
              <a:rPr lang="en-US" sz="3200" dirty="0"/>
              <a:t>Aspiration of cells</a:t>
            </a:r>
          </a:p>
          <a:p>
            <a:pPr marL="0" indent="0">
              <a:buNone/>
            </a:pPr>
            <a:r>
              <a:rPr lang="en-US" sz="3200" dirty="0"/>
              <a:t>b. </a:t>
            </a:r>
            <a:r>
              <a:rPr lang="en-US" sz="3200" dirty="0" smtClean="0"/>
              <a:t>Incisional biopsy : </a:t>
            </a:r>
            <a:r>
              <a:rPr lang="en-US" sz="3200" dirty="0"/>
              <a:t>Removal of a wedge of </a:t>
            </a:r>
            <a:r>
              <a:rPr lang="en-US" sz="3200" dirty="0" smtClean="0"/>
              <a:t>suspected tissue </a:t>
            </a:r>
            <a:r>
              <a:rPr lang="en-US" sz="3200" dirty="0"/>
              <a:t>from a larger mass</a:t>
            </a:r>
          </a:p>
          <a:p>
            <a:pPr marL="0" indent="0">
              <a:buNone/>
            </a:pPr>
            <a:r>
              <a:rPr lang="en-US" sz="3200" dirty="0"/>
              <a:t>c. </a:t>
            </a:r>
            <a:r>
              <a:rPr lang="en-US" sz="3200" dirty="0" smtClean="0"/>
              <a:t>Excisional biopsy : </a:t>
            </a:r>
            <a:r>
              <a:rPr lang="en-US" sz="3200" dirty="0"/>
              <a:t>Complete removal of the </a:t>
            </a:r>
            <a:r>
              <a:rPr lang="en-US" sz="3200" dirty="0" smtClean="0"/>
              <a:t>entire lesion</a:t>
            </a:r>
            <a:endParaRPr lang="en-US" sz="3200" dirty="0"/>
          </a:p>
        </p:txBody>
      </p:sp>
    </p:spTree>
    <p:extLst>
      <p:ext uri="{BB962C8B-B14F-4D97-AF65-F5344CB8AC3E}">
        <p14:creationId xmlns:p14="http://schemas.microsoft.com/office/powerpoint/2010/main" val="3579984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Warning Signs of Cancer—CAUTION</a:t>
            </a:r>
            <a:br>
              <a:rPr lang="en-US" b="1" dirty="0"/>
            </a:br>
            <a:endParaRPr lang="en-US" b="1" dirty="0"/>
          </a:p>
        </p:txBody>
      </p:sp>
      <p:sp>
        <p:nvSpPr>
          <p:cNvPr id="3" name="Content Placeholder 2"/>
          <p:cNvSpPr>
            <a:spLocks noGrp="1"/>
          </p:cNvSpPr>
          <p:nvPr>
            <p:ph idx="1"/>
          </p:nvPr>
        </p:nvSpPr>
        <p:spPr>
          <a:xfrm>
            <a:off x="838200" y="1231641"/>
            <a:ext cx="10515600" cy="4945322"/>
          </a:xfrm>
        </p:spPr>
        <p:txBody>
          <a:bodyPr>
            <a:normAutofit/>
          </a:bodyPr>
          <a:lstStyle/>
          <a:p>
            <a:pPr marL="0" indent="0">
              <a:buNone/>
            </a:pPr>
            <a:r>
              <a:rPr lang="en-US" sz="3200" dirty="0" smtClean="0"/>
              <a:t>▪ </a:t>
            </a:r>
            <a:r>
              <a:rPr lang="en-US" sz="3200" b="1" dirty="0"/>
              <a:t>C</a:t>
            </a:r>
            <a:r>
              <a:rPr lang="en-US" sz="3200" dirty="0"/>
              <a:t>hange in bowel or bladder habits</a:t>
            </a:r>
          </a:p>
          <a:p>
            <a:pPr marL="0" indent="0">
              <a:buNone/>
            </a:pPr>
            <a:r>
              <a:rPr lang="en-US" sz="3200" dirty="0"/>
              <a:t>▪ </a:t>
            </a:r>
            <a:r>
              <a:rPr lang="en-US" sz="3200" b="1" dirty="0"/>
              <a:t>A</a:t>
            </a:r>
            <a:r>
              <a:rPr lang="en-US" sz="3200" dirty="0"/>
              <a:t>ny sore that does not heal</a:t>
            </a:r>
          </a:p>
          <a:p>
            <a:pPr marL="0" indent="0">
              <a:buNone/>
            </a:pPr>
            <a:r>
              <a:rPr lang="en-US" sz="3200" dirty="0"/>
              <a:t>▪ </a:t>
            </a:r>
            <a:r>
              <a:rPr lang="en-US" sz="3200" b="1" dirty="0"/>
              <a:t>U</a:t>
            </a:r>
            <a:r>
              <a:rPr lang="en-US" sz="3200" dirty="0"/>
              <a:t>nusual bleeding or discharge</a:t>
            </a:r>
          </a:p>
          <a:p>
            <a:pPr marL="0" indent="0">
              <a:buNone/>
            </a:pPr>
            <a:r>
              <a:rPr lang="en-US" sz="3200" dirty="0"/>
              <a:t>▪ </a:t>
            </a:r>
            <a:r>
              <a:rPr lang="en-US" sz="3200" b="1" dirty="0"/>
              <a:t>T</a:t>
            </a:r>
            <a:r>
              <a:rPr lang="en-US" sz="3200" dirty="0"/>
              <a:t>hickening or lump in breast or elsewhere</a:t>
            </a:r>
          </a:p>
          <a:p>
            <a:pPr marL="0" indent="0">
              <a:buNone/>
            </a:pPr>
            <a:r>
              <a:rPr lang="en-US" sz="3200" dirty="0"/>
              <a:t>▪ </a:t>
            </a:r>
            <a:r>
              <a:rPr lang="en-US" sz="3200" b="1" dirty="0"/>
              <a:t>I</a:t>
            </a:r>
            <a:r>
              <a:rPr lang="en-US" sz="3200" dirty="0"/>
              <a:t>ndigestion</a:t>
            </a:r>
          </a:p>
          <a:p>
            <a:pPr marL="0" indent="0">
              <a:buNone/>
            </a:pPr>
            <a:r>
              <a:rPr lang="en-US" sz="3200" dirty="0"/>
              <a:t>▪ </a:t>
            </a:r>
            <a:r>
              <a:rPr lang="en-US" sz="3200" b="1" dirty="0"/>
              <a:t>O</a:t>
            </a:r>
            <a:r>
              <a:rPr lang="en-US" sz="3200" dirty="0"/>
              <a:t>bvious change in wart or mole</a:t>
            </a:r>
          </a:p>
          <a:p>
            <a:pPr marL="0" indent="0">
              <a:buNone/>
            </a:pPr>
            <a:r>
              <a:rPr lang="en-US" sz="3200" dirty="0"/>
              <a:t>▪ </a:t>
            </a:r>
            <a:r>
              <a:rPr lang="en-US" sz="3200" b="1" dirty="0"/>
              <a:t>N</a:t>
            </a:r>
            <a:r>
              <a:rPr lang="en-US" sz="3200" dirty="0"/>
              <a:t>agging cough or hoarseness</a:t>
            </a:r>
          </a:p>
        </p:txBody>
      </p:sp>
    </p:spTree>
    <p:extLst>
      <p:ext uri="{BB962C8B-B14F-4D97-AF65-F5344CB8AC3E}">
        <p14:creationId xmlns:p14="http://schemas.microsoft.com/office/powerpoint/2010/main" val="1906106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9193"/>
          </a:xfrm>
        </p:spPr>
        <p:txBody>
          <a:bodyPr/>
          <a:lstStyle/>
          <a:p>
            <a:r>
              <a:rPr lang="en-US" b="1" dirty="0" smtClean="0"/>
              <a:t>Cancer Prevention </a:t>
            </a:r>
            <a:endParaRPr lang="en-US" b="1" dirty="0"/>
          </a:p>
        </p:txBody>
      </p:sp>
      <p:sp>
        <p:nvSpPr>
          <p:cNvPr id="3" name="Content Placeholder 2"/>
          <p:cNvSpPr>
            <a:spLocks noGrp="1"/>
          </p:cNvSpPr>
          <p:nvPr>
            <p:ph idx="1"/>
          </p:nvPr>
        </p:nvSpPr>
        <p:spPr>
          <a:xfrm>
            <a:off x="279919" y="1194318"/>
            <a:ext cx="11719248" cy="5663681"/>
          </a:xfrm>
        </p:spPr>
        <p:txBody>
          <a:bodyPr>
            <a:normAutofit/>
          </a:bodyPr>
          <a:lstStyle/>
          <a:p>
            <a:r>
              <a:rPr lang="en-US" sz="3200" dirty="0"/>
              <a:t>Prevention: Avoidance of known or potential </a:t>
            </a:r>
            <a:r>
              <a:rPr lang="en-US" sz="3200" dirty="0" smtClean="0"/>
              <a:t>carcinogens and </a:t>
            </a:r>
            <a:r>
              <a:rPr lang="en-US" sz="3200" dirty="0"/>
              <a:t>avoidance or modification of the </a:t>
            </a:r>
            <a:r>
              <a:rPr lang="en-US" sz="3200" dirty="0" smtClean="0"/>
              <a:t>factors associated </a:t>
            </a:r>
            <a:r>
              <a:rPr lang="en-US" sz="3200" dirty="0"/>
              <a:t>with the development of cancer cells.</a:t>
            </a:r>
          </a:p>
          <a:p>
            <a:r>
              <a:rPr lang="en-US" sz="3200" dirty="0" smtClean="0"/>
              <a:t> </a:t>
            </a:r>
            <a:r>
              <a:rPr lang="en-US" sz="3200" dirty="0"/>
              <a:t>Early detection </a:t>
            </a:r>
          </a:p>
          <a:p>
            <a:pPr lvl="2">
              <a:buFont typeface="Wingdings" panose="05000000000000000000" pitchFamily="2" charset="2"/>
              <a:buChar char="ü"/>
            </a:pPr>
            <a:r>
              <a:rPr lang="en-US" sz="3200" dirty="0" smtClean="0"/>
              <a:t>Mammography</a:t>
            </a:r>
          </a:p>
          <a:p>
            <a:pPr lvl="2">
              <a:buFont typeface="Wingdings" panose="05000000000000000000" pitchFamily="2" charset="2"/>
              <a:buChar char="ü"/>
            </a:pPr>
            <a:r>
              <a:rPr lang="en-US" sz="3200" dirty="0" err="1" smtClean="0"/>
              <a:t>Papanicolaou</a:t>
            </a:r>
            <a:r>
              <a:rPr lang="en-US" sz="3200" dirty="0" smtClean="0"/>
              <a:t> (Pap) test</a:t>
            </a:r>
          </a:p>
          <a:p>
            <a:pPr lvl="2">
              <a:buFont typeface="Wingdings" panose="05000000000000000000" pitchFamily="2" charset="2"/>
              <a:buChar char="ü"/>
            </a:pPr>
            <a:r>
              <a:rPr lang="en-US" sz="3200" dirty="0" smtClean="0"/>
              <a:t>Rectal exams and stools for occult blood</a:t>
            </a:r>
          </a:p>
          <a:p>
            <a:pPr lvl="2">
              <a:buFont typeface="Wingdings" panose="05000000000000000000" pitchFamily="2" charset="2"/>
              <a:buChar char="ü"/>
            </a:pPr>
            <a:r>
              <a:rPr lang="en-US" sz="3200" dirty="0" smtClean="0"/>
              <a:t>Sigmoidoscopy, colonoscopy</a:t>
            </a:r>
          </a:p>
          <a:p>
            <a:pPr lvl="2">
              <a:buFont typeface="Wingdings" panose="05000000000000000000" pitchFamily="2" charset="2"/>
              <a:buChar char="ü"/>
            </a:pPr>
            <a:r>
              <a:rPr lang="en-US" sz="3200" dirty="0" smtClean="0"/>
              <a:t>Breast self-examination (BSE) and clinical breast examination</a:t>
            </a:r>
          </a:p>
          <a:p>
            <a:pPr lvl="2">
              <a:buFont typeface="Wingdings" panose="05000000000000000000" pitchFamily="2" charset="2"/>
              <a:buChar char="ü"/>
            </a:pPr>
            <a:r>
              <a:rPr lang="en-US" sz="3200" dirty="0" smtClean="0"/>
              <a:t>Testicular self-examination</a:t>
            </a:r>
          </a:p>
          <a:p>
            <a:pPr lvl="2">
              <a:buFont typeface="Wingdings" panose="05000000000000000000" pitchFamily="2" charset="2"/>
              <a:buChar char="ü"/>
            </a:pPr>
            <a:r>
              <a:rPr lang="en-US" sz="3200" dirty="0" smtClean="0"/>
              <a:t>Skin inspection</a:t>
            </a:r>
            <a:endParaRPr lang="en-US" sz="3200" dirty="0"/>
          </a:p>
        </p:txBody>
      </p:sp>
    </p:spTree>
    <p:extLst>
      <p:ext uri="{BB962C8B-B14F-4D97-AF65-F5344CB8AC3E}">
        <p14:creationId xmlns:p14="http://schemas.microsoft.com/office/powerpoint/2010/main" val="1292708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r>
              <a:rPr lang="en-US" altLang="en-US"/>
              <a:t>Cancer Prevention and Detection</a:t>
            </a:r>
          </a:p>
        </p:txBody>
      </p:sp>
      <p:sp>
        <p:nvSpPr>
          <p:cNvPr id="310275" name="Rectangle 3"/>
          <p:cNvSpPr>
            <a:spLocks noGrp="1" noChangeArrowheads="1"/>
          </p:cNvSpPr>
          <p:nvPr>
            <p:ph type="body" idx="1"/>
          </p:nvPr>
        </p:nvSpPr>
        <p:spPr>
          <a:xfrm>
            <a:off x="653143" y="1474237"/>
            <a:ext cx="10700657" cy="4702726"/>
          </a:xfrm>
        </p:spPr>
        <p:txBody>
          <a:bodyPr>
            <a:normAutofit/>
          </a:bodyPr>
          <a:lstStyle/>
          <a:p>
            <a:r>
              <a:rPr lang="en-US" altLang="en-US" sz="3200" dirty="0" smtClean="0"/>
              <a:t>Eat </a:t>
            </a:r>
            <a:r>
              <a:rPr lang="en-US" altLang="en-US" sz="3200" dirty="0"/>
              <a:t>balanced diet</a:t>
            </a:r>
          </a:p>
          <a:p>
            <a:r>
              <a:rPr lang="en-US" altLang="en-US" sz="3200" dirty="0"/>
              <a:t>Exercise regularly</a:t>
            </a:r>
          </a:p>
          <a:p>
            <a:r>
              <a:rPr lang="en-US" altLang="en-US" sz="3200" dirty="0"/>
              <a:t>Adequate rest</a:t>
            </a:r>
          </a:p>
          <a:p>
            <a:r>
              <a:rPr lang="en-US" altLang="en-US" sz="3200" dirty="0"/>
              <a:t>Health examination on a regular </a:t>
            </a:r>
            <a:r>
              <a:rPr lang="en-US" altLang="en-US" sz="3200" dirty="0" smtClean="0"/>
              <a:t>basis</a:t>
            </a:r>
          </a:p>
          <a:p>
            <a:r>
              <a:rPr lang="en-US" altLang="en-US" sz="3200" dirty="0"/>
              <a:t>Enjoy consistent periods of relaxation and leisure</a:t>
            </a:r>
          </a:p>
          <a:p>
            <a:r>
              <a:rPr lang="en-US" altLang="en-US" sz="3200" dirty="0"/>
              <a:t>Know 7 warning signs of cancer</a:t>
            </a:r>
          </a:p>
          <a:p>
            <a:r>
              <a:rPr lang="en-US" altLang="en-US" sz="3200" dirty="0"/>
              <a:t>Self-examination</a:t>
            </a:r>
          </a:p>
          <a:p>
            <a:endParaRPr lang="en-US" altLang="en-US" sz="3200" dirty="0"/>
          </a:p>
        </p:txBody>
      </p:sp>
    </p:spTree>
    <p:extLst>
      <p:ext uri="{BB962C8B-B14F-4D97-AF65-F5344CB8AC3E}">
        <p14:creationId xmlns:p14="http://schemas.microsoft.com/office/powerpoint/2010/main" val="2375823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Cancer management</a:t>
            </a:r>
            <a:endParaRPr lang="en-US" b="1"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702025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Cancer management involves:</a:t>
            </a:r>
            <a:endParaRPr lang="en-US" b="1" dirty="0"/>
          </a:p>
        </p:txBody>
      </p:sp>
      <p:sp>
        <p:nvSpPr>
          <p:cNvPr id="5" name="Content Placeholder 4"/>
          <p:cNvSpPr>
            <a:spLocks noGrp="1"/>
          </p:cNvSpPr>
          <p:nvPr>
            <p:ph idx="1"/>
          </p:nvPr>
        </p:nvSpPr>
        <p:spPr/>
        <p:txBody>
          <a:bodyPr>
            <a:normAutofit/>
          </a:bodyPr>
          <a:lstStyle/>
          <a:p>
            <a:r>
              <a:rPr lang="en-US" sz="3200" dirty="0" smtClean="0"/>
              <a:t>Pain control</a:t>
            </a:r>
          </a:p>
          <a:p>
            <a:r>
              <a:rPr lang="en-US" sz="3200" dirty="0" smtClean="0"/>
              <a:t>Surgery</a:t>
            </a:r>
          </a:p>
          <a:p>
            <a:r>
              <a:rPr lang="en-US" sz="3200" dirty="0" smtClean="0"/>
              <a:t>Radiotherapy</a:t>
            </a:r>
          </a:p>
          <a:p>
            <a:r>
              <a:rPr lang="en-US" sz="3200" dirty="0" smtClean="0"/>
              <a:t>Chemotherapy</a:t>
            </a:r>
          </a:p>
          <a:p>
            <a:r>
              <a:rPr lang="en-US" sz="3200" dirty="0" smtClean="0"/>
              <a:t>Bone marrow and stem cell transplant</a:t>
            </a:r>
          </a:p>
          <a:p>
            <a:r>
              <a:rPr lang="en-US" sz="3200" dirty="0" smtClean="0"/>
              <a:t>Psychological support</a:t>
            </a:r>
            <a:endParaRPr lang="en-US" sz="3200" dirty="0"/>
          </a:p>
        </p:txBody>
      </p:sp>
    </p:spTree>
    <p:extLst>
      <p:ext uri="{BB962C8B-B14F-4D97-AF65-F5344CB8AC3E}">
        <p14:creationId xmlns:p14="http://schemas.microsoft.com/office/powerpoint/2010/main" val="2087100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2" y="365125"/>
            <a:ext cx="10868608" cy="1325563"/>
          </a:xfrm>
        </p:spPr>
        <p:txBody>
          <a:bodyPr/>
          <a:lstStyle/>
          <a:p>
            <a:r>
              <a:rPr lang="en-US" b="1" dirty="0" smtClean="0"/>
              <a:t>Cancer Pain </a:t>
            </a:r>
            <a:r>
              <a:rPr lang="en-US" b="1" dirty="0"/>
              <a:t>Control</a:t>
            </a:r>
            <a:br>
              <a:rPr lang="en-US" b="1" dirty="0"/>
            </a:br>
            <a:endParaRPr lang="en-US" b="1" dirty="0"/>
          </a:p>
        </p:txBody>
      </p:sp>
      <p:sp>
        <p:nvSpPr>
          <p:cNvPr id="3" name="Content Placeholder 2"/>
          <p:cNvSpPr>
            <a:spLocks noGrp="1"/>
          </p:cNvSpPr>
          <p:nvPr>
            <p:ph idx="1"/>
          </p:nvPr>
        </p:nvSpPr>
        <p:spPr>
          <a:xfrm>
            <a:off x="186612" y="1082350"/>
            <a:ext cx="11849878" cy="5775649"/>
          </a:xfrm>
        </p:spPr>
        <p:txBody>
          <a:bodyPr>
            <a:normAutofit lnSpcReduction="10000"/>
          </a:bodyPr>
          <a:lstStyle/>
          <a:p>
            <a:pPr marL="0" indent="0">
              <a:buNone/>
            </a:pPr>
            <a:r>
              <a:rPr lang="en-US" dirty="0" smtClean="0"/>
              <a:t> </a:t>
            </a:r>
            <a:r>
              <a:rPr lang="en-US" sz="3200" b="1" dirty="0"/>
              <a:t>Causes of pain</a:t>
            </a:r>
          </a:p>
          <a:p>
            <a:pPr marL="0" indent="0">
              <a:buNone/>
            </a:pPr>
            <a:r>
              <a:rPr lang="en-US" sz="3200" dirty="0"/>
              <a:t>1. Bone destruction</a:t>
            </a:r>
          </a:p>
          <a:p>
            <a:pPr marL="0" indent="0">
              <a:buNone/>
            </a:pPr>
            <a:r>
              <a:rPr lang="en-US" sz="3200" dirty="0"/>
              <a:t>2. Obstruction of an organ</a:t>
            </a:r>
          </a:p>
          <a:p>
            <a:pPr marL="0" indent="0">
              <a:buNone/>
            </a:pPr>
            <a:r>
              <a:rPr lang="en-US" sz="3200" dirty="0"/>
              <a:t>3. Compression of peripheral nerves</a:t>
            </a:r>
          </a:p>
          <a:p>
            <a:pPr marL="0" indent="0">
              <a:buNone/>
            </a:pPr>
            <a:r>
              <a:rPr lang="en-US" sz="3200" dirty="0"/>
              <a:t>4. Infiltration, distention of tissue</a:t>
            </a:r>
          </a:p>
          <a:p>
            <a:pPr marL="0" indent="0">
              <a:buNone/>
            </a:pPr>
            <a:r>
              <a:rPr lang="en-US" sz="3200" dirty="0"/>
              <a:t>5. Inflammation, necrosis</a:t>
            </a:r>
          </a:p>
          <a:p>
            <a:pPr marL="0" indent="0">
              <a:buNone/>
            </a:pPr>
            <a:r>
              <a:rPr lang="en-US" sz="3200" dirty="0"/>
              <a:t>6. Psychological factors, such as fear or </a:t>
            </a:r>
            <a:r>
              <a:rPr lang="en-US" sz="3200" dirty="0" smtClean="0"/>
              <a:t>anxiety</a:t>
            </a:r>
          </a:p>
          <a:p>
            <a:pPr marL="0" indent="0">
              <a:buNone/>
            </a:pPr>
            <a:r>
              <a:rPr lang="en-US" sz="3200" b="1" i="1" dirty="0" smtClean="0"/>
              <a:t>NB</a:t>
            </a:r>
            <a:r>
              <a:rPr lang="en-US" sz="3200" dirty="0" smtClean="0"/>
              <a:t>: Pain management involves pharmacologic and non pharmacologic interventions. </a:t>
            </a:r>
            <a:r>
              <a:rPr lang="en-US" altLang="en-US" sz="3200" dirty="0"/>
              <a:t>Patient report should always be </a:t>
            </a:r>
            <a:r>
              <a:rPr lang="en-US" altLang="en-US" sz="3200" dirty="0" smtClean="0"/>
              <a:t>accepted </a:t>
            </a:r>
            <a:r>
              <a:rPr lang="en-US" altLang="en-US" sz="3200" dirty="0"/>
              <a:t>as primary pain assessment </a:t>
            </a:r>
            <a:r>
              <a:rPr lang="en-US" altLang="en-US" sz="3200" dirty="0" smtClean="0"/>
              <a:t>data.  Drug </a:t>
            </a:r>
            <a:r>
              <a:rPr lang="en-US" altLang="en-US" sz="3200" dirty="0"/>
              <a:t>therapy should be used following WHO analgesic </a:t>
            </a:r>
            <a:r>
              <a:rPr lang="en-US" altLang="en-US" sz="3200" dirty="0" smtClean="0"/>
              <a:t>ladder</a:t>
            </a:r>
            <a:endParaRPr lang="en-US" sz="3200" dirty="0"/>
          </a:p>
        </p:txBody>
      </p:sp>
    </p:spTree>
    <p:extLst>
      <p:ext uri="{BB962C8B-B14F-4D97-AF65-F5344CB8AC3E}">
        <p14:creationId xmlns:p14="http://schemas.microsoft.com/office/powerpoint/2010/main" val="667136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a:t>
            </a:r>
            <a:br>
              <a:rPr lang="en-US" dirty="0" smtClean="0"/>
            </a:br>
            <a:endParaRPr lang="en-US" dirty="0"/>
          </a:p>
        </p:txBody>
      </p:sp>
      <p:sp>
        <p:nvSpPr>
          <p:cNvPr id="3" name="Content Placeholder 2"/>
          <p:cNvSpPr>
            <a:spLocks noGrp="1"/>
          </p:cNvSpPr>
          <p:nvPr>
            <p:ph idx="1"/>
          </p:nvPr>
        </p:nvSpPr>
        <p:spPr>
          <a:xfrm>
            <a:off x="311727" y="1122218"/>
            <a:ext cx="11042073" cy="5735782"/>
          </a:xfrm>
        </p:spPr>
        <p:txBody>
          <a:bodyPr>
            <a:normAutofit/>
          </a:bodyPr>
          <a:lstStyle/>
          <a:p>
            <a:r>
              <a:rPr lang="en-US" sz="3200" dirty="0" smtClean="0"/>
              <a:t>Cancer </a:t>
            </a:r>
            <a:r>
              <a:rPr lang="en-US" sz="3200" dirty="0"/>
              <a:t>is </a:t>
            </a:r>
            <a:r>
              <a:rPr lang="en-US" sz="3200" dirty="0" smtClean="0"/>
              <a:t>a </a:t>
            </a:r>
            <a:r>
              <a:rPr lang="en-US" sz="3200" b="1" i="1" dirty="0" smtClean="0"/>
              <a:t>malignant neoplastic </a:t>
            </a:r>
            <a:r>
              <a:rPr lang="en-US" sz="3200" dirty="0" smtClean="0"/>
              <a:t>(abnormal cell growth)  </a:t>
            </a:r>
            <a:r>
              <a:rPr lang="en-US" sz="3200" dirty="0"/>
              <a:t>disorder </a:t>
            </a:r>
            <a:r>
              <a:rPr lang="en-US" sz="3200" dirty="0" smtClean="0"/>
              <a:t>that can </a:t>
            </a:r>
            <a:r>
              <a:rPr lang="en-US" sz="3200" dirty="0"/>
              <a:t>involve all body organs with </a:t>
            </a:r>
            <a:r>
              <a:rPr lang="en-US" sz="3200" dirty="0" smtClean="0"/>
              <a:t>manifestations that </a:t>
            </a:r>
            <a:r>
              <a:rPr lang="en-US" sz="3200" dirty="0"/>
              <a:t>vary according to the body system </a:t>
            </a:r>
            <a:r>
              <a:rPr lang="en-US" sz="3200" dirty="0" smtClean="0"/>
              <a:t>affected and </a:t>
            </a:r>
            <a:r>
              <a:rPr lang="en-US" sz="3200" dirty="0"/>
              <a:t>type of tumor cells.</a:t>
            </a:r>
          </a:p>
          <a:p>
            <a:r>
              <a:rPr lang="en-US" sz="3200" dirty="0"/>
              <a:t>Cancer is characterized by Changes in the cell and genetic changes that cause loss of normal cell regulation leading to </a:t>
            </a:r>
            <a:r>
              <a:rPr lang="en-US" sz="3200" dirty="0" smtClean="0"/>
              <a:t>Abnormal and uncontrolled  </a:t>
            </a:r>
            <a:r>
              <a:rPr lang="en-US" sz="3200" dirty="0"/>
              <a:t>cell growth</a:t>
            </a:r>
          </a:p>
          <a:p>
            <a:r>
              <a:rPr lang="en-US" sz="3200" dirty="0" smtClean="0"/>
              <a:t>Cancer </a:t>
            </a:r>
            <a:r>
              <a:rPr lang="en-US" sz="3200" dirty="0"/>
              <a:t>produces serious health problems such </a:t>
            </a:r>
            <a:r>
              <a:rPr lang="en-US" sz="3200" dirty="0" smtClean="0"/>
              <a:t>as impaired </a:t>
            </a:r>
            <a:r>
              <a:rPr lang="en-US" sz="3200" dirty="0"/>
              <a:t>immune and hematopoietic (</a:t>
            </a:r>
            <a:r>
              <a:rPr lang="en-US" sz="3200" dirty="0" smtClean="0"/>
              <a:t>blood producing) function</a:t>
            </a:r>
            <a:r>
              <a:rPr lang="en-US" sz="3200" dirty="0"/>
              <a:t>, altered </a:t>
            </a:r>
            <a:r>
              <a:rPr lang="en-US" sz="3200" dirty="0" smtClean="0"/>
              <a:t>gastrointestinal tract </a:t>
            </a:r>
            <a:r>
              <a:rPr lang="en-US" sz="3200" dirty="0"/>
              <a:t>structure and function, motor and </a:t>
            </a:r>
            <a:r>
              <a:rPr lang="en-US" sz="3200" dirty="0" smtClean="0"/>
              <a:t>sensory deficits</a:t>
            </a:r>
            <a:r>
              <a:rPr lang="en-US" sz="3200" dirty="0"/>
              <a:t>, and decreased respiratory function.</a:t>
            </a:r>
          </a:p>
        </p:txBody>
      </p:sp>
    </p:spTree>
    <p:extLst>
      <p:ext uri="{BB962C8B-B14F-4D97-AF65-F5344CB8AC3E}">
        <p14:creationId xmlns:p14="http://schemas.microsoft.com/office/powerpoint/2010/main" val="26080449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 y="167950"/>
            <a:ext cx="12036490" cy="6690050"/>
          </a:xfrm>
        </p:spPr>
        <p:txBody>
          <a:bodyPr>
            <a:noAutofit/>
          </a:bodyPr>
          <a:lstStyle/>
          <a:p>
            <a:pPr marL="0" indent="0">
              <a:buNone/>
            </a:pPr>
            <a:r>
              <a:rPr lang="en-US" sz="3200" b="1" dirty="0"/>
              <a:t>Surgery</a:t>
            </a:r>
          </a:p>
          <a:p>
            <a:pPr marL="0" indent="0">
              <a:buNone/>
            </a:pPr>
            <a:r>
              <a:rPr lang="en-US" sz="3200" dirty="0" smtClean="0"/>
              <a:t>Surgery </a:t>
            </a:r>
            <a:r>
              <a:rPr lang="en-US" sz="3200" dirty="0"/>
              <a:t>is indicated to diagnose, stage</a:t>
            </a:r>
            <a:r>
              <a:rPr lang="en-US" sz="3200" dirty="0" smtClean="0"/>
              <a:t>, and </a:t>
            </a:r>
            <a:r>
              <a:rPr lang="en-US" sz="3200" dirty="0"/>
              <a:t>treat certain types of cancer</a:t>
            </a:r>
            <a:r>
              <a:rPr lang="en-US" sz="3200" dirty="0" smtClean="0"/>
              <a:t>. It can be: </a:t>
            </a:r>
            <a:endParaRPr lang="en-US" sz="3200" dirty="0"/>
          </a:p>
          <a:p>
            <a:pPr marL="0" indent="0">
              <a:buNone/>
            </a:pPr>
            <a:r>
              <a:rPr lang="en-US" sz="3200" dirty="0" smtClean="0"/>
              <a:t>1</a:t>
            </a:r>
            <a:r>
              <a:rPr lang="en-US" sz="3200" dirty="0"/>
              <a:t>. Prophylactic surgery </a:t>
            </a:r>
            <a:r>
              <a:rPr lang="en-US" sz="3200" dirty="0" smtClean="0"/>
              <a:t>-is </a:t>
            </a:r>
            <a:r>
              <a:rPr lang="en-US" sz="3200" dirty="0"/>
              <a:t>performed in clients </a:t>
            </a:r>
            <a:r>
              <a:rPr lang="en-US" sz="3200" dirty="0" smtClean="0"/>
              <a:t>with an </a:t>
            </a:r>
            <a:r>
              <a:rPr lang="en-US" sz="3200" dirty="0"/>
              <a:t>existing premalignant condition or a </a:t>
            </a:r>
            <a:r>
              <a:rPr lang="en-US" sz="3200" dirty="0" smtClean="0"/>
              <a:t>known family </a:t>
            </a:r>
            <a:r>
              <a:rPr lang="en-US" sz="3200" dirty="0"/>
              <a:t>history or genetic mutation that </a:t>
            </a:r>
            <a:r>
              <a:rPr lang="en-US" sz="3200" dirty="0" smtClean="0"/>
              <a:t>strongly predisposes </a:t>
            </a:r>
            <a:r>
              <a:rPr lang="en-US" sz="3200" dirty="0"/>
              <a:t>the person to the </a:t>
            </a:r>
            <a:r>
              <a:rPr lang="en-US" sz="3200" dirty="0" smtClean="0"/>
              <a:t>development of </a:t>
            </a:r>
            <a:r>
              <a:rPr lang="en-US" sz="3200" dirty="0"/>
              <a:t>cancer</a:t>
            </a:r>
            <a:r>
              <a:rPr lang="en-US" sz="3200" dirty="0" smtClean="0"/>
              <a:t>. An </a:t>
            </a:r>
            <a:r>
              <a:rPr lang="en-US" sz="3200" dirty="0"/>
              <a:t>attempt </a:t>
            </a:r>
            <a:r>
              <a:rPr lang="en-US" sz="3200" dirty="0" smtClean="0"/>
              <a:t>is made </a:t>
            </a:r>
            <a:r>
              <a:rPr lang="en-US" sz="3200" dirty="0"/>
              <a:t>to remove the tissue or </a:t>
            </a:r>
            <a:r>
              <a:rPr lang="en-US" sz="3200" dirty="0" smtClean="0"/>
              <a:t>organ at </a:t>
            </a:r>
            <a:r>
              <a:rPr lang="en-US" sz="3200" dirty="0"/>
              <a:t>risk and thus prevent the </a:t>
            </a:r>
            <a:r>
              <a:rPr lang="en-US" sz="3200" dirty="0" smtClean="0"/>
              <a:t>development of </a:t>
            </a:r>
            <a:r>
              <a:rPr lang="en-US" sz="3200" dirty="0"/>
              <a:t>cancer.</a:t>
            </a:r>
          </a:p>
          <a:p>
            <a:pPr marL="0" indent="0">
              <a:buNone/>
            </a:pPr>
            <a:r>
              <a:rPr lang="en-US" sz="3200" dirty="0" smtClean="0"/>
              <a:t>2. Curative </a:t>
            </a:r>
            <a:r>
              <a:rPr lang="en-US" sz="3200" dirty="0"/>
              <a:t>surgery: </a:t>
            </a:r>
            <a:r>
              <a:rPr lang="en-US" sz="3200" dirty="0" smtClean="0"/>
              <a:t>The entire </a:t>
            </a:r>
            <a:r>
              <a:rPr lang="en-US" sz="3200" dirty="0"/>
              <a:t>tumor </a:t>
            </a:r>
            <a:r>
              <a:rPr lang="en-US" sz="3200" dirty="0" smtClean="0"/>
              <a:t>is removed </a:t>
            </a:r>
            <a:r>
              <a:rPr lang="en-US" sz="3200" dirty="0"/>
              <a:t>or destroyed.</a:t>
            </a:r>
          </a:p>
          <a:p>
            <a:pPr marL="0" indent="0">
              <a:buNone/>
            </a:pPr>
            <a:r>
              <a:rPr lang="en-US" sz="3200" dirty="0" smtClean="0"/>
              <a:t>3.  </a:t>
            </a:r>
            <a:r>
              <a:rPr lang="en-US" sz="3200" dirty="0"/>
              <a:t>Control (</a:t>
            </a:r>
            <a:r>
              <a:rPr lang="en-US" sz="3200" dirty="0" err="1"/>
              <a:t>cytoreductive</a:t>
            </a:r>
            <a:r>
              <a:rPr lang="en-US" sz="3200" dirty="0"/>
              <a:t> or “</a:t>
            </a:r>
            <a:r>
              <a:rPr lang="en-US" sz="3200" dirty="0" err="1"/>
              <a:t>debulking</a:t>
            </a:r>
            <a:r>
              <a:rPr lang="en-US" sz="3200" dirty="0"/>
              <a:t>”) </a:t>
            </a:r>
            <a:r>
              <a:rPr lang="en-US" sz="3200" dirty="0" smtClean="0"/>
              <a:t>surgery - Control </a:t>
            </a:r>
            <a:r>
              <a:rPr lang="en-US" sz="3200" dirty="0"/>
              <a:t>surgery is a </a:t>
            </a:r>
            <a:r>
              <a:rPr lang="en-US" sz="3200" dirty="0" err="1"/>
              <a:t>debulking</a:t>
            </a:r>
            <a:r>
              <a:rPr lang="en-US" sz="3200" dirty="0"/>
              <a:t> procedure </a:t>
            </a:r>
            <a:r>
              <a:rPr lang="en-US" sz="3200" dirty="0" smtClean="0"/>
              <a:t>that consists </a:t>
            </a:r>
            <a:r>
              <a:rPr lang="en-US" sz="3200" dirty="0"/>
              <a:t>of removing a large portion of a </a:t>
            </a:r>
            <a:r>
              <a:rPr lang="en-US" sz="3200" dirty="0" smtClean="0"/>
              <a:t>locally invasive </a:t>
            </a:r>
            <a:r>
              <a:rPr lang="en-US" sz="3200" dirty="0"/>
              <a:t>tumor, such as advanced ovarian </a:t>
            </a:r>
            <a:r>
              <a:rPr lang="en-US" sz="3200" dirty="0" smtClean="0"/>
              <a:t>cancer. </a:t>
            </a:r>
            <a:endParaRPr lang="en-US" sz="3200" dirty="0"/>
          </a:p>
          <a:p>
            <a:pPr marL="0" indent="0">
              <a:buNone/>
            </a:pPr>
            <a:r>
              <a:rPr lang="en-US" dirty="0" smtClean="0"/>
              <a:t>NB: Surgery </a:t>
            </a:r>
            <a:r>
              <a:rPr lang="en-US" dirty="0"/>
              <a:t>decreases the number of cancer cells</a:t>
            </a:r>
            <a:r>
              <a:rPr lang="en-US" dirty="0" smtClean="0"/>
              <a:t>; therefore</a:t>
            </a:r>
            <a:r>
              <a:rPr lang="en-US" dirty="0"/>
              <a:t>, it may increase the chance that </a:t>
            </a:r>
            <a:r>
              <a:rPr lang="en-US" dirty="0" smtClean="0"/>
              <a:t>other therapies </a:t>
            </a:r>
            <a:r>
              <a:rPr lang="en-US" dirty="0"/>
              <a:t>will be successful</a:t>
            </a:r>
          </a:p>
        </p:txBody>
      </p:sp>
    </p:spTree>
    <p:extLst>
      <p:ext uri="{BB962C8B-B14F-4D97-AF65-F5344CB8AC3E}">
        <p14:creationId xmlns:p14="http://schemas.microsoft.com/office/powerpoint/2010/main" val="3480317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3935" y="130629"/>
            <a:ext cx="11831215" cy="6587412"/>
          </a:xfrm>
        </p:spPr>
        <p:txBody>
          <a:bodyPr>
            <a:normAutofit/>
          </a:bodyPr>
          <a:lstStyle/>
          <a:p>
            <a:pPr marL="0" indent="0">
              <a:buNone/>
            </a:pPr>
            <a:r>
              <a:rPr lang="en-US" dirty="0" smtClean="0"/>
              <a:t>4</a:t>
            </a:r>
            <a:r>
              <a:rPr lang="en-US" sz="3200" dirty="0" smtClean="0"/>
              <a:t>. Palliative surgery - Palliative </a:t>
            </a:r>
            <a:r>
              <a:rPr lang="en-US" sz="3200" dirty="0"/>
              <a:t>surgery is performed to improve </a:t>
            </a:r>
            <a:r>
              <a:rPr lang="en-US" sz="3200" dirty="0" smtClean="0"/>
              <a:t>quality of </a:t>
            </a:r>
            <a:r>
              <a:rPr lang="en-US" sz="3200" dirty="0"/>
              <a:t>life during the survival time</a:t>
            </a:r>
            <a:r>
              <a:rPr lang="en-US" sz="3200" dirty="0" smtClean="0"/>
              <a:t>. Palliative </a:t>
            </a:r>
            <a:r>
              <a:rPr lang="en-US" sz="3200" dirty="0"/>
              <a:t>surgery is performed to reduce pain</a:t>
            </a:r>
            <a:r>
              <a:rPr lang="en-US" sz="3200" dirty="0" smtClean="0"/>
              <a:t>, relieve </a:t>
            </a:r>
            <a:r>
              <a:rPr lang="en-US" sz="3200" dirty="0"/>
              <a:t>airway obstruction, relieve </a:t>
            </a:r>
            <a:r>
              <a:rPr lang="en-US" sz="3200" dirty="0" smtClean="0"/>
              <a:t>obstructions in </a:t>
            </a:r>
            <a:r>
              <a:rPr lang="en-US" sz="3200" dirty="0"/>
              <a:t>the gastrointestinal or urinary tract, </a:t>
            </a:r>
            <a:r>
              <a:rPr lang="en-US" sz="3200" dirty="0" smtClean="0"/>
              <a:t>relieve pressure </a:t>
            </a:r>
            <a:r>
              <a:rPr lang="en-US" sz="3200" dirty="0"/>
              <a:t>on the brain or spinal cord, </a:t>
            </a:r>
            <a:r>
              <a:rPr lang="en-US" sz="3200" dirty="0" smtClean="0"/>
              <a:t>prevent hemorrhage</a:t>
            </a:r>
            <a:r>
              <a:rPr lang="en-US" sz="3200" dirty="0"/>
              <a:t>, remove infected or </a:t>
            </a:r>
            <a:r>
              <a:rPr lang="en-US" sz="3200" dirty="0" smtClean="0"/>
              <a:t>ulcerated tumors</a:t>
            </a:r>
            <a:r>
              <a:rPr lang="en-US" sz="3200" dirty="0"/>
              <a:t>, or drain abscesses.</a:t>
            </a:r>
          </a:p>
          <a:p>
            <a:pPr marL="0" indent="0">
              <a:buNone/>
            </a:pPr>
            <a:r>
              <a:rPr lang="en-US" sz="3200" dirty="0" smtClean="0"/>
              <a:t>5. Reconstructive </a:t>
            </a:r>
            <a:r>
              <a:rPr lang="en-US" sz="3200" dirty="0"/>
              <a:t>or rehabilitative surgery is </a:t>
            </a:r>
            <a:r>
              <a:rPr lang="en-US" sz="3200" dirty="0" smtClean="0"/>
              <a:t>performed to </a:t>
            </a:r>
            <a:r>
              <a:rPr lang="en-US" sz="3200" dirty="0"/>
              <a:t>improve quality of life by restoring maximal </a:t>
            </a:r>
            <a:r>
              <a:rPr lang="en-US" sz="3200" dirty="0" smtClean="0"/>
              <a:t>function and </a:t>
            </a:r>
            <a:r>
              <a:rPr lang="en-US" sz="3200" dirty="0"/>
              <a:t>appearance, such as breast </a:t>
            </a:r>
            <a:r>
              <a:rPr lang="en-US" sz="3200" dirty="0" smtClean="0"/>
              <a:t>reconstruction after </a:t>
            </a:r>
            <a:r>
              <a:rPr lang="en-US" sz="3200" dirty="0"/>
              <a:t>mastectomy.</a:t>
            </a:r>
          </a:p>
        </p:txBody>
      </p:sp>
    </p:spTree>
    <p:extLst>
      <p:ext uri="{BB962C8B-B14F-4D97-AF65-F5344CB8AC3E}">
        <p14:creationId xmlns:p14="http://schemas.microsoft.com/office/powerpoint/2010/main" val="22743436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a:t>Adverse effects of surgery</a:t>
            </a:r>
          </a:p>
          <a:p>
            <a:pPr marL="0" indent="0">
              <a:buNone/>
            </a:pPr>
            <a:r>
              <a:rPr lang="en-US" sz="3200" dirty="0"/>
              <a:t>1. Loss or loss of function of a specific body part</a:t>
            </a:r>
          </a:p>
          <a:p>
            <a:pPr marL="0" indent="0">
              <a:buNone/>
            </a:pPr>
            <a:r>
              <a:rPr lang="en-US" sz="3200" dirty="0"/>
              <a:t>2. Reduced function as a result of organ loss</a:t>
            </a:r>
          </a:p>
          <a:p>
            <a:pPr marL="0" indent="0">
              <a:buNone/>
            </a:pPr>
            <a:r>
              <a:rPr lang="en-US" sz="3200" dirty="0"/>
              <a:t>3. Scarring or disfigurement</a:t>
            </a:r>
          </a:p>
          <a:p>
            <a:pPr marL="0" indent="0">
              <a:buNone/>
            </a:pPr>
            <a:r>
              <a:rPr lang="en-US" sz="3200" dirty="0"/>
              <a:t>4. Grieving about altered body image or </a:t>
            </a:r>
            <a:r>
              <a:rPr lang="en-US" sz="3200" dirty="0" smtClean="0"/>
              <a:t>imposed change </a:t>
            </a:r>
            <a:r>
              <a:rPr lang="en-US" sz="3200" dirty="0"/>
              <a:t>in lifestyle</a:t>
            </a:r>
          </a:p>
          <a:p>
            <a:pPr marL="0" indent="0">
              <a:buNone/>
            </a:pPr>
            <a:r>
              <a:rPr lang="en-US" sz="3200" dirty="0"/>
              <a:t>5. Pain, infection, bleeding, thromboembolism</a:t>
            </a:r>
          </a:p>
        </p:txBody>
      </p:sp>
    </p:spTree>
    <p:extLst>
      <p:ext uri="{BB962C8B-B14F-4D97-AF65-F5344CB8AC3E}">
        <p14:creationId xmlns:p14="http://schemas.microsoft.com/office/powerpoint/2010/main" val="2377045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Radiation Therapy</a:t>
            </a:r>
            <a:br>
              <a:rPr lang="en-US" b="1" dirty="0"/>
            </a:br>
            <a:endParaRPr lang="en-US" b="1" dirty="0"/>
          </a:p>
        </p:txBody>
      </p:sp>
      <p:sp>
        <p:nvSpPr>
          <p:cNvPr id="3" name="Content Placeholder 2"/>
          <p:cNvSpPr>
            <a:spLocks noGrp="1"/>
          </p:cNvSpPr>
          <p:nvPr>
            <p:ph idx="1"/>
          </p:nvPr>
        </p:nvSpPr>
        <p:spPr>
          <a:xfrm>
            <a:off x="186613" y="1082350"/>
            <a:ext cx="11167188" cy="5775649"/>
          </a:xfrm>
        </p:spPr>
        <p:txBody>
          <a:bodyPr>
            <a:normAutofit/>
          </a:bodyPr>
          <a:lstStyle/>
          <a:p>
            <a:r>
              <a:rPr lang="en-US" dirty="0" smtClean="0"/>
              <a:t> </a:t>
            </a:r>
            <a:r>
              <a:rPr lang="en-US" sz="3200" dirty="0"/>
              <a:t>Radiation therapy destroys cancer cells, </a:t>
            </a:r>
            <a:r>
              <a:rPr lang="en-US" sz="3200" dirty="0" smtClean="0"/>
              <a:t>with minimal </a:t>
            </a:r>
            <a:r>
              <a:rPr lang="en-US" sz="3200" dirty="0"/>
              <a:t>exposure of normal cells to the </a:t>
            </a:r>
            <a:r>
              <a:rPr lang="en-US" sz="3200" dirty="0" smtClean="0"/>
              <a:t>damaging effects </a:t>
            </a:r>
            <a:r>
              <a:rPr lang="en-US" sz="3200" dirty="0"/>
              <a:t>of radiation; the damaged cells die </a:t>
            </a:r>
            <a:r>
              <a:rPr lang="en-US" sz="3200" dirty="0" smtClean="0"/>
              <a:t>or become </a:t>
            </a:r>
            <a:r>
              <a:rPr lang="en-US" sz="3200" dirty="0"/>
              <a:t>unable to divide.</a:t>
            </a:r>
          </a:p>
          <a:p>
            <a:r>
              <a:rPr lang="en-US" sz="3200" dirty="0" smtClean="0"/>
              <a:t> </a:t>
            </a:r>
            <a:r>
              <a:rPr lang="en-US" sz="3200" dirty="0"/>
              <a:t>Radiation therapy is effective on tissues </a:t>
            </a:r>
            <a:r>
              <a:rPr lang="en-US" sz="3200" dirty="0" smtClean="0"/>
              <a:t>directly within </a:t>
            </a:r>
            <a:r>
              <a:rPr lang="en-US" sz="3200" dirty="0"/>
              <a:t>the path of the radiation beam.</a:t>
            </a:r>
          </a:p>
          <a:p>
            <a:r>
              <a:rPr lang="en-US" sz="3200" dirty="0" smtClean="0"/>
              <a:t> </a:t>
            </a:r>
            <a:r>
              <a:rPr lang="en-US" sz="3200" dirty="0"/>
              <a:t>Side effects include local skin changes and irritation</a:t>
            </a:r>
            <a:r>
              <a:rPr lang="en-US" sz="3200" dirty="0" smtClean="0"/>
              <a:t>, alopecia </a:t>
            </a:r>
            <a:r>
              <a:rPr lang="en-US" sz="3200" dirty="0"/>
              <a:t>(hair loss), fatigue (most </a:t>
            </a:r>
            <a:r>
              <a:rPr lang="en-US" sz="3200" dirty="0" smtClean="0"/>
              <a:t>common side </a:t>
            </a:r>
            <a:r>
              <a:rPr lang="en-US" sz="3200" dirty="0"/>
              <a:t>effect of radiation), and altered taste sensation</a:t>
            </a:r>
            <a:r>
              <a:rPr lang="en-US" sz="3200" dirty="0" smtClean="0"/>
              <a:t>; the </a:t>
            </a:r>
            <a:r>
              <a:rPr lang="en-US" sz="3200" dirty="0"/>
              <a:t>effects vary according to the site </a:t>
            </a:r>
            <a:r>
              <a:rPr lang="en-US" sz="3200" dirty="0" smtClean="0"/>
              <a:t>of treatment</a:t>
            </a:r>
            <a:endParaRPr lang="en-US" sz="3200" dirty="0"/>
          </a:p>
        </p:txBody>
      </p:sp>
    </p:spTree>
    <p:extLst>
      <p:ext uri="{BB962C8B-B14F-4D97-AF65-F5344CB8AC3E}">
        <p14:creationId xmlns:p14="http://schemas.microsoft.com/office/powerpoint/2010/main" val="5739118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42596"/>
            <a:ext cx="12192000" cy="5934367"/>
          </a:xfrm>
        </p:spPr>
        <p:txBody>
          <a:bodyPr>
            <a:normAutofit/>
          </a:bodyPr>
          <a:lstStyle/>
          <a:p>
            <a:pPr marL="0" indent="0">
              <a:buNone/>
            </a:pPr>
            <a:r>
              <a:rPr lang="en-US" sz="3200" b="1" dirty="0" smtClean="0"/>
              <a:t>TYPES OF RADIATION</a:t>
            </a:r>
          </a:p>
          <a:p>
            <a:r>
              <a:rPr lang="en-US" sz="3200" dirty="0" smtClean="0"/>
              <a:t> </a:t>
            </a:r>
            <a:r>
              <a:rPr lang="en-US" sz="3200" b="1" dirty="0"/>
              <a:t>External beam radiation (</a:t>
            </a:r>
            <a:r>
              <a:rPr lang="en-US" sz="3200" b="1" dirty="0" err="1"/>
              <a:t>teletherapy</a:t>
            </a:r>
            <a:r>
              <a:rPr lang="en-US" sz="3200" b="1" dirty="0"/>
              <a:t>)</a:t>
            </a:r>
            <a:r>
              <a:rPr lang="en-US" sz="3200" dirty="0"/>
              <a:t>: The </a:t>
            </a:r>
            <a:r>
              <a:rPr lang="en-US" sz="3200" dirty="0" smtClean="0"/>
              <a:t>actual radiation </a:t>
            </a:r>
            <a:r>
              <a:rPr lang="en-US" sz="3200" dirty="0"/>
              <a:t>source is external to the client</a:t>
            </a:r>
            <a:r>
              <a:rPr lang="en-US" sz="3200" dirty="0" smtClean="0"/>
              <a:t>. Instruct </a:t>
            </a:r>
            <a:r>
              <a:rPr lang="en-US" sz="3200" dirty="0"/>
              <a:t>the client regarding self-care of the </a:t>
            </a:r>
            <a:r>
              <a:rPr lang="en-US" sz="3200" dirty="0" smtClean="0"/>
              <a:t>skin . The </a:t>
            </a:r>
            <a:r>
              <a:rPr lang="en-US" sz="3200" dirty="0"/>
              <a:t>client does not emit radiation and does </a:t>
            </a:r>
            <a:r>
              <a:rPr lang="en-US" sz="3200" dirty="0" smtClean="0"/>
              <a:t>not pose </a:t>
            </a:r>
            <a:r>
              <a:rPr lang="en-US" sz="3200" dirty="0"/>
              <a:t>a hazard to anyone else.</a:t>
            </a:r>
          </a:p>
          <a:p>
            <a:r>
              <a:rPr lang="en-US" sz="3200" b="1" dirty="0" smtClean="0"/>
              <a:t>Brachytherapy</a:t>
            </a:r>
            <a:r>
              <a:rPr lang="en-US" sz="3200" dirty="0" smtClean="0"/>
              <a:t> - The </a:t>
            </a:r>
            <a:r>
              <a:rPr lang="en-US" sz="3200" dirty="0"/>
              <a:t>radiation source comes into direct, </a:t>
            </a:r>
            <a:r>
              <a:rPr lang="en-US" sz="3200" dirty="0" smtClean="0"/>
              <a:t>continuous contact </a:t>
            </a:r>
            <a:r>
              <a:rPr lang="en-US" sz="3200" dirty="0"/>
              <a:t>with tumor tissues for a </a:t>
            </a:r>
            <a:r>
              <a:rPr lang="en-US" sz="3200" dirty="0" smtClean="0"/>
              <a:t>specific time. The </a:t>
            </a:r>
            <a:r>
              <a:rPr lang="en-US" sz="3200" dirty="0"/>
              <a:t>radiation source </a:t>
            </a:r>
            <a:r>
              <a:rPr lang="en-US" sz="3200" dirty="0" smtClean="0"/>
              <a:t>is implanted  </a:t>
            </a:r>
            <a:r>
              <a:rPr lang="en-US" sz="3200" dirty="0"/>
              <a:t>within the client; for </a:t>
            </a:r>
            <a:r>
              <a:rPr lang="en-US" sz="3200" dirty="0" smtClean="0"/>
              <a:t>a period </a:t>
            </a:r>
            <a:r>
              <a:rPr lang="en-US" sz="3200" dirty="0"/>
              <a:t>of time, the client emits radiation </a:t>
            </a:r>
            <a:r>
              <a:rPr lang="en-US" sz="3200" dirty="0" smtClean="0"/>
              <a:t>and can </a:t>
            </a:r>
            <a:r>
              <a:rPr lang="en-US" sz="3200" dirty="0"/>
              <a:t>pose a hazard to others</a:t>
            </a:r>
            <a:r>
              <a:rPr lang="en-US" sz="3200" dirty="0" smtClean="0"/>
              <a:t>.  </a:t>
            </a:r>
            <a:r>
              <a:rPr lang="en-US" sz="3200" dirty="0"/>
              <a:t>Brachytherapy includes an unsealed source or </a:t>
            </a:r>
            <a:r>
              <a:rPr lang="en-US" sz="3200" dirty="0" smtClean="0"/>
              <a:t>a sealed </a:t>
            </a:r>
            <a:r>
              <a:rPr lang="en-US" sz="3200" dirty="0"/>
              <a:t>source of radiation.</a:t>
            </a:r>
          </a:p>
        </p:txBody>
      </p:sp>
    </p:spTree>
    <p:extLst>
      <p:ext uri="{BB962C8B-B14F-4D97-AF65-F5344CB8AC3E}">
        <p14:creationId xmlns:p14="http://schemas.microsoft.com/office/powerpoint/2010/main" val="237866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09800" y="800100"/>
            <a:ext cx="7772400" cy="762000"/>
          </a:xfrm>
        </p:spPr>
        <p:txBody>
          <a:bodyPr>
            <a:normAutofit fontScale="90000"/>
          </a:bodyPr>
          <a:lstStyle/>
          <a:p>
            <a:pPr>
              <a:defRPr/>
            </a:pPr>
            <a:r>
              <a:rPr lang="en-US" dirty="0"/>
              <a:t>Nursing </a:t>
            </a:r>
            <a:r>
              <a:rPr lang="en-US" dirty="0" smtClean="0"/>
              <a:t>Intervention for </a:t>
            </a:r>
            <a:r>
              <a:rPr lang="en-US" dirty="0" err="1" smtClean="0"/>
              <a:t>teletherapy</a:t>
            </a:r>
            <a:endParaRPr lang="en-US" dirty="0"/>
          </a:p>
        </p:txBody>
      </p:sp>
      <p:sp>
        <p:nvSpPr>
          <p:cNvPr id="30723" name="Rectangle 3"/>
          <p:cNvSpPr>
            <a:spLocks noGrp="1" noChangeArrowheads="1"/>
          </p:cNvSpPr>
          <p:nvPr>
            <p:ph idx="1"/>
          </p:nvPr>
        </p:nvSpPr>
        <p:spPr/>
        <p:txBody>
          <a:bodyPr/>
          <a:lstStyle/>
          <a:p>
            <a:pPr eaLnBrk="1" hangingPunct="1"/>
            <a:r>
              <a:rPr lang="en-US" altLang="en-US" sz="3200" dirty="0" smtClean="0"/>
              <a:t>MANAGEMENT OF </a:t>
            </a:r>
            <a:r>
              <a:rPr lang="en-US" altLang="en-US" sz="3200" dirty="0" smtClean="0"/>
              <a:t>STOMATITIS - Use </a:t>
            </a:r>
            <a:r>
              <a:rPr lang="en-US" altLang="en-US" sz="3200" dirty="0" smtClean="0"/>
              <a:t>soft-bristled toothbrush </a:t>
            </a:r>
            <a:r>
              <a:rPr lang="en-US" altLang="en-US" sz="3200" dirty="0" smtClean="0"/>
              <a:t>, Oral </a:t>
            </a:r>
            <a:r>
              <a:rPr lang="en-US" altLang="en-US" sz="3200" dirty="0" smtClean="0"/>
              <a:t>rinses with saline gargles/ tap </a:t>
            </a:r>
            <a:r>
              <a:rPr lang="en-US" altLang="en-US" sz="3200" dirty="0" smtClean="0"/>
              <a:t>water, Avoid </a:t>
            </a:r>
            <a:r>
              <a:rPr lang="en-US" altLang="en-US" sz="3200" dirty="0" smtClean="0"/>
              <a:t>ALCOHOL-based </a:t>
            </a:r>
            <a:r>
              <a:rPr lang="en-US" altLang="en-US" sz="3200" dirty="0" smtClean="0"/>
              <a:t>rinses</a:t>
            </a:r>
          </a:p>
          <a:p>
            <a:r>
              <a:rPr lang="en-US" altLang="en-US" sz="3200" dirty="0"/>
              <a:t>MAINTAIN TISSUE INTEGRITY - Handle skin gently, Do NOT rub affected area, Lotion may be applied, Wash skin only with SOAP and Water</a:t>
            </a:r>
          </a:p>
          <a:p>
            <a:pPr eaLnBrk="1" hangingPunct="1"/>
            <a:endParaRPr lang="en-US" altLang="en-US" dirty="0" smtClean="0"/>
          </a:p>
          <a:p>
            <a:pPr eaLnBrk="1" hangingPunct="1">
              <a:buFontTx/>
              <a:buNone/>
            </a:pPr>
            <a:endParaRPr lang="en-US" altLang="en-US" dirty="0" smtClean="0"/>
          </a:p>
        </p:txBody>
      </p:sp>
    </p:spTree>
    <p:extLst>
      <p:ext uri="{BB962C8B-B14F-4D97-AF65-F5344CB8AC3E}">
        <p14:creationId xmlns:p14="http://schemas.microsoft.com/office/powerpoint/2010/main" val="31592017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30629" y="615820"/>
            <a:ext cx="11223171" cy="6242180"/>
          </a:xfrm>
        </p:spPr>
        <p:txBody>
          <a:bodyPr>
            <a:normAutofit/>
          </a:bodyPr>
          <a:lstStyle/>
          <a:p>
            <a:pPr marL="0" indent="0">
              <a:buNone/>
            </a:pPr>
            <a:r>
              <a:rPr lang="en-US" sz="3200" b="1" dirty="0" smtClean="0"/>
              <a:t>BRACHYTHERAPY</a:t>
            </a:r>
          </a:p>
          <a:p>
            <a:r>
              <a:rPr lang="en-US" sz="3200" dirty="0" smtClean="0"/>
              <a:t>Unsealed </a:t>
            </a:r>
            <a:r>
              <a:rPr lang="en-US" sz="3200" dirty="0"/>
              <a:t>radiation </a:t>
            </a:r>
            <a:r>
              <a:rPr lang="en-US" sz="3200" dirty="0" smtClean="0"/>
              <a:t>source - Administration </a:t>
            </a:r>
            <a:r>
              <a:rPr lang="en-US" sz="3200" dirty="0"/>
              <a:t>is via the oral or </a:t>
            </a:r>
            <a:r>
              <a:rPr lang="en-US" sz="3200" dirty="0" smtClean="0"/>
              <a:t>IV route </a:t>
            </a:r>
            <a:r>
              <a:rPr lang="en-US" sz="3200" dirty="0"/>
              <a:t>or </a:t>
            </a:r>
            <a:r>
              <a:rPr lang="en-US" sz="3200" dirty="0" smtClean="0"/>
              <a:t>by instillation </a:t>
            </a:r>
            <a:r>
              <a:rPr lang="en-US" sz="3200" dirty="0"/>
              <a:t>into body cavities</a:t>
            </a:r>
            <a:r>
              <a:rPr lang="en-US" sz="3200" dirty="0" smtClean="0"/>
              <a:t>. The </a:t>
            </a:r>
            <a:r>
              <a:rPr lang="en-US" sz="3200" dirty="0"/>
              <a:t>source is not confined completely to </a:t>
            </a:r>
            <a:r>
              <a:rPr lang="en-US" sz="3200" dirty="0" smtClean="0"/>
              <a:t>one body </a:t>
            </a:r>
            <a:r>
              <a:rPr lang="en-US" sz="3200" dirty="0"/>
              <a:t>area, and it enters body fluids and </a:t>
            </a:r>
            <a:r>
              <a:rPr lang="en-US" sz="3200" dirty="0" smtClean="0"/>
              <a:t>eventually is </a:t>
            </a:r>
            <a:r>
              <a:rPr lang="en-US" sz="3200" dirty="0"/>
              <a:t>eliminated via various excreta, </a:t>
            </a:r>
            <a:r>
              <a:rPr lang="en-US" sz="3200" dirty="0" smtClean="0"/>
              <a:t>which are </a:t>
            </a:r>
            <a:r>
              <a:rPr lang="en-US" sz="3200" dirty="0"/>
              <a:t>radioactive and harmful to others</a:t>
            </a:r>
            <a:r>
              <a:rPr lang="en-US" sz="3200" dirty="0" smtClean="0"/>
              <a:t>. Most of the </a:t>
            </a:r>
            <a:r>
              <a:rPr lang="en-US" sz="3200" dirty="0"/>
              <a:t>source is eliminated from the </a:t>
            </a:r>
            <a:r>
              <a:rPr lang="en-US" sz="3200" dirty="0" smtClean="0"/>
              <a:t>body within </a:t>
            </a:r>
            <a:r>
              <a:rPr lang="en-US" sz="3200" dirty="0" smtClean="0"/>
              <a:t>48 </a:t>
            </a:r>
            <a:r>
              <a:rPr lang="en-US" sz="3200" dirty="0"/>
              <a:t>hours; then neither the client nor </a:t>
            </a:r>
            <a:r>
              <a:rPr lang="en-US" sz="3200" dirty="0" smtClean="0"/>
              <a:t>the excreta </a:t>
            </a:r>
            <a:r>
              <a:rPr lang="en-US" sz="3200" dirty="0"/>
              <a:t>is radioactive or harmful.</a:t>
            </a:r>
          </a:p>
          <a:p>
            <a:r>
              <a:rPr lang="en-US" sz="3200" dirty="0" smtClean="0"/>
              <a:t>Sealed </a:t>
            </a:r>
            <a:r>
              <a:rPr lang="en-US" sz="3200" dirty="0"/>
              <a:t>radiation </a:t>
            </a:r>
            <a:r>
              <a:rPr lang="en-US" sz="3200" dirty="0" smtClean="0"/>
              <a:t>source - </a:t>
            </a:r>
            <a:r>
              <a:rPr lang="en-US" sz="3200" dirty="0"/>
              <a:t>sealed, temporary or permanent </a:t>
            </a:r>
            <a:r>
              <a:rPr lang="en-US" sz="3200" dirty="0" smtClean="0"/>
              <a:t>radiation source </a:t>
            </a:r>
            <a:r>
              <a:rPr lang="en-US" sz="3200" dirty="0"/>
              <a:t>(solid implant) is implanted </a:t>
            </a:r>
            <a:r>
              <a:rPr lang="en-US" sz="3200" dirty="0" smtClean="0"/>
              <a:t>within the </a:t>
            </a:r>
            <a:r>
              <a:rPr lang="en-US" sz="3200" dirty="0"/>
              <a:t>tumor target </a:t>
            </a:r>
            <a:r>
              <a:rPr lang="en-US" sz="3200" dirty="0" smtClean="0"/>
              <a:t>tissues. </a:t>
            </a:r>
            <a:r>
              <a:rPr lang="en-US" sz="3200" dirty="0"/>
              <a:t>The client emits radiation while the </a:t>
            </a:r>
            <a:r>
              <a:rPr lang="en-US" sz="3200" dirty="0" smtClean="0"/>
              <a:t>implant is </a:t>
            </a:r>
            <a:r>
              <a:rPr lang="en-US" sz="3200" dirty="0"/>
              <a:t>in place, but the excreta are </a:t>
            </a:r>
            <a:r>
              <a:rPr lang="en-US" sz="3200" dirty="0" smtClean="0"/>
              <a:t>not radioactive</a:t>
            </a:r>
            <a:r>
              <a:rPr lang="en-US" sz="3200" dirty="0"/>
              <a:t>.</a:t>
            </a:r>
          </a:p>
        </p:txBody>
      </p:sp>
    </p:spTree>
    <p:extLst>
      <p:ext uri="{BB962C8B-B14F-4D97-AF65-F5344CB8AC3E}">
        <p14:creationId xmlns:p14="http://schemas.microsoft.com/office/powerpoint/2010/main" val="782004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8482"/>
          </a:xfrm>
        </p:spPr>
        <p:txBody>
          <a:bodyPr>
            <a:normAutofit fontScale="90000"/>
          </a:bodyPr>
          <a:lstStyle/>
          <a:p>
            <a:r>
              <a:rPr lang="en-US" b="1" dirty="0"/>
              <a:t>Care of the Client with a </a:t>
            </a:r>
            <a:r>
              <a:rPr lang="en-US" b="1" dirty="0" smtClean="0"/>
              <a:t>Sealed </a:t>
            </a:r>
            <a:r>
              <a:rPr lang="en-US" b="1" dirty="0"/>
              <a:t>Radiation Implant</a:t>
            </a:r>
            <a:br>
              <a:rPr lang="en-US" b="1" dirty="0"/>
            </a:br>
            <a:r>
              <a:rPr lang="en-US" b="1" dirty="0"/>
              <a:t/>
            </a:r>
            <a:br>
              <a:rPr lang="en-US" b="1" dirty="0"/>
            </a:br>
            <a:endParaRPr lang="en-US" b="1" dirty="0"/>
          </a:p>
        </p:txBody>
      </p:sp>
      <p:sp>
        <p:nvSpPr>
          <p:cNvPr id="3" name="Content Placeholder 2"/>
          <p:cNvSpPr>
            <a:spLocks noGrp="1"/>
          </p:cNvSpPr>
          <p:nvPr>
            <p:ph idx="1"/>
          </p:nvPr>
        </p:nvSpPr>
        <p:spPr>
          <a:xfrm>
            <a:off x="242596" y="783770"/>
            <a:ext cx="11949403" cy="6074229"/>
          </a:xfrm>
        </p:spPr>
        <p:txBody>
          <a:bodyPr>
            <a:noAutofit/>
          </a:bodyPr>
          <a:lstStyle/>
          <a:p>
            <a:r>
              <a:rPr lang="en-US" sz="3200" dirty="0" smtClean="0"/>
              <a:t>Place </a:t>
            </a:r>
            <a:r>
              <a:rPr lang="en-US" sz="3200" dirty="0"/>
              <a:t>the client in a private room with a private bath.</a:t>
            </a:r>
          </a:p>
          <a:p>
            <a:r>
              <a:rPr lang="en-US" sz="3200" dirty="0"/>
              <a:t>Place a radiation precaution sign on the client’s door.</a:t>
            </a:r>
          </a:p>
          <a:p>
            <a:r>
              <a:rPr lang="en-US" sz="3200" dirty="0"/>
              <a:t>Organize nursing tasks to minimize exposure to the </a:t>
            </a:r>
            <a:r>
              <a:rPr lang="en-US" sz="3200" dirty="0" smtClean="0"/>
              <a:t>radiation source</a:t>
            </a:r>
            <a:r>
              <a:rPr lang="en-US" sz="3200" dirty="0"/>
              <a:t>.</a:t>
            </a:r>
          </a:p>
          <a:p>
            <a:r>
              <a:rPr lang="en-US" sz="3200" dirty="0"/>
              <a:t>Nursing assignments to a client with a radiation </a:t>
            </a:r>
            <a:r>
              <a:rPr lang="en-US" sz="3200" dirty="0" smtClean="0"/>
              <a:t>implant should </a:t>
            </a:r>
            <a:r>
              <a:rPr lang="en-US" sz="3200" dirty="0"/>
              <a:t>be rotated.</a:t>
            </a:r>
          </a:p>
          <a:p>
            <a:r>
              <a:rPr lang="en-US" sz="3200" dirty="0"/>
              <a:t>Limit time to 30 minutes per care provider per shift.</a:t>
            </a:r>
          </a:p>
          <a:p>
            <a:r>
              <a:rPr lang="en-US" sz="3200" dirty="0"/>
              <a:t>Wear a dosimeter film badge to measure radiation exposure.</a:t>
            </a:r>
          </a:p>
          <a:p>
            <a:r>
              <a:rPr lang="en-US" sz="3200" dirty="0"/>
              <a:t>Lead shielding may be used to reduce exposure to radiation.</a:t>
            </a:r>
          </a:p>
          <a:p>
            <a:r>
              <a:rPr lang="en-US" sz="3200" dirty="0"/>
              <a:t>The nurse should never care for more than 1 client with a </a:t>
            </a:r>
            <a:r>
              <a:rPr lang="en-US" sz="3200" dirty="0" smtClean="0"/>
              <a:t>radiation implant </a:t>
            </a:r>
            <a:r>
              <a:rPr lang="en-US" sz="3200" dirty="0"/>
              <a:t>at 1 time.</a:t>
            </a:r>
          </a:p>
          <a:p>
            <a:r>
              <a:rPr lang="en-US" sz="3200" dirty="0"/>
              <a:t>Do not allow a pregnant nurse to care for the client</a:t>
            </a:r>
            <a:r>
              <a:rPr lang="en-US" sz="3200" dirty="0" smtClean="0"/>
              <a:t>.</a:t>
            </a:r>
            <a:endParaRPr lang="en-US" sz="3200" dirty="0"/>
          </a:p>
        </p:txBody>
      </p:sp>
    </p:spTree>
    <p:extLst>
      <p:ext uri="{BB962C8B-B14F-4D97-AF65-F5344CB8AC3E}">
        <p14:creationId xmlns:p14="http://schemas.microsoft.com/office/powerpoint/2010/main" val="2401720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7951" y="365126"/>
            <a:ext cx="11793894" cy="6492874"/>
          </a:xfrm>
        </p:spPr>
        <p:txBody>
          <a:bodyPr>
            <a:normAutofit/>
          </a:bodyPr>
          <a:lstStyle/>
          <a:p>
            <a:r>
              <a:rPr lang="en-US" sz="3200" dirty="0"/>
              <a:t>Do not allow children younger than 16 years or a pregnant woman to visit the client.</a:t>
            </a:r>
          </a:p>
          <a:p>
            <a:r>
              <a:rPr lang="en-US" sz="3200" dirty="0"/>
              <a:t>Limit visitors to 30 minutes per day; visitors should be at least 6 feet from the source.</a:t>
            </a:r>
          </a:p>
          <a:p>
            <a:r>
              <a:rPr lang="en-US" sz="3200" dirty="0"/>
              <a:t>Save bed linens and dressings until the source is removed; then dispose of the linens and dressings in the usual manner.</a:t>
            </a:r>
          </a:p>
          <a:p>
            <a:r>
              <a:rPr lang="en-US" sz="3200" dirty="0"/>
              <a:t>Other equipment can be removed from the room at any time.</a:t>
            </a:r>
          </a:p>
          <a:p>
            <a:r>
              <a:rPr lang="en-US" sz="3200" dirty="0"/>
              <a:t>If dislodged - Encourage the client to lie still. </a:t>
            </a:r>
            <a:r>
              <a:rPr lang="en-US" sz="3200" dirty="0" smtClean="0"/>
              <a:t>Use a </a:t>
            </a:r>
            <a:r>
              <a:rPr lang="en-US" sz="3200" dirty="0"/>
              <a:t>long-handled forceps </a:t>
            </a:r>
            <a:r>
              <a:rPr lang="en-US" sz="3200" dirty="0" smtClean="0"/>
              <a:t>to retrieve </a:t>
            </a:r>
            <a:r>
              <a:rPr lang="en-US" sz="3200" dirty="0"/>
              <a:t>the  </a:t>
            </a:r>
            <a:r>
              <a:rPr lang="en-US" sz="3200" dirty="0" smtClean="0"/>
              <a:t>radioactive source. </a:t>
            </a:r>
            <a:r>
              <a:rPr lang="en-US" sz="3200" dirty="0"/>
              <a:t>Deposit the radioactive source in a lead container. </a:t>
            </a:r>
            <a:r>
              <a:rPr lang="en-US" sz="3200" dirty="0" smtClean="0"/>
              <a:t>Contact </a:t>
            </a:r>
            <a:r>
              <a:rPr lang="en-US" sz="3200" dirty="0"/>
              <a:t>the radiation oncologist</a:t>
            </a:r>
            <a:r>
              <a:rPr lang="en-US" sz="3200" dirty="0" smtClean="0"/>
              <a:t>.</a:t>
            </a:r>
          </a:p>
          <a:p>
            <a:r>
              <a:rPr lang="en-US" sz="3200" dirty="0" smtClean="0"/>
              <a:t>The client is not radioactive after removal. </a:t>
            </a:r>
            <a:endParaRPr lang="en-US" sz="3200" dirty="0"/>
          </a:p>
          <a:p>
            <a:endParaRPr lang="en-US" dirty="0"/>
          </a:p>
        </p:txBody>
      </p:sp>
    </p:spTree>
    <p:extLst>
      <p:ext uri="{BB962C8B-B14F-4D97-AF65-F5344CB8AC3E}">
        <p14:creationId xmlns:p14="http://schemas.microsoft.com/office/powerpoint/2010/main" val="28445593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Chemotherapy </a:t>
            </a:r>
            <a:endParaRPr lang="en-US" b="1" dirty="0"/>
          </a:p>
        </p:txBody>
      </p:sp>
      <p:sp>
        <p:nvSpPr>
          <p:cNvPr id="3" name="Content Placeholder 2"/>
          <p:cNvSpPr>
            <a:spLocks noGrp="1"/>
          </p:cNvSpPr>
          <p:nvPr>
            <p:ph idx="1"/>
          </p:nvPr>
        </p:nvSpPr>
        <p:spPr>
          <a:xfrm>
            <a:off x="410547" y="1268963"/>
            <a:ext cx="10943253" cy="4908000"/>
          </a:xfrm>
        </p:spPr>
        <p:txBody>
          <a:bodyPr>
            <a:normAutofit/>
          </a:bodyPr>
          <a:lstStyle/>
          <a:p>
            <a:r>
              <a:rPr lang="en-US" sz="3200" dirty="0" smtClean="0"/>
              <a:t>Chemotherapy </a:t>
            </a:r>
            <a:r>
              <a:rPr lang="en-US" sz="3200" dirty="0"/>
              <a:t>kills or inhibits the </a:t>
            </a:r>
            <a:r>
              <a:rPr lang="en-US" sz="3200" dirty="0" smtClean="0"/>
              <a:t>reproduction of </a:t>
            </a:r>
            <a:r>
              <a:rPr lang="en-US" sz="3200" dirty="0"/>
              <a:t>neoplastic cells </a:t>
            </a:r>
            <a:r>
              <a:rPr lang="en-US" sz="3200" dirty="0" smtClean="0"/>
              <a:t>but</a:t>
            </a:r>
            <a:r>
              <a:rPr lang="en-US" sz="3200" dirty="0" smtClean="0"/>
              <a:t> </a:t>
            </a:r>
            <a:r>
              <a:rPr lang="en-US" sz="3200" dirty="0" smtClean="0"/>
              <a:t>also kills </a:t>
            </a:r>
            <a:r>
              <a:rPr lang="en-US" sz="3200" dirty="0"/>
              <a:t>normal cells</a:t>
            </a:r>
            <a:r>
              <a:rPr lang="en-US" sz="3200" dirty="0" smtClean="0"/>
              <a:t>.</a:t>
            </a:r>
          </a:p>
          <a:p>
            <a:r>
              <a:rPr lang="en-US" sz="3200" dirty="0"/>
              <a:t>The effects are systemic because chemotherapy </a:t>
            </a:r>
            <a:r>
              <a:rPr lang="en-US" sz="3200" dirty="0" smtClean="0"/>
              <a:t>is usually </a:t>
            </a:r>
            <a:r>
              <a:rPr lang="en-US" sz="3200" dirty="0"/>
              <a:t>administered systemically.</a:t>
            </a:r>
          </a:p>
          <a:p>
            <a:r>
              <a:rPr lang="en-US" sz="3200" dirty="0" smtClean="0"/>
              <a:t>Normal </a:t>
            </a:r>
            <a:r>
              <a:rPr lang="en-US" sz="3200" dirty="0"/>
              <a:t>cells </a:t>
            </a:r>
            <a:r>
              <a:rPr lang="en-US" sz="3200" dirty="0" smtClean="0"/>
              <a:t>that are most </a:t>
            </a:r>
            <a:r>
              <a:rPr lang="en-US" sz="3200" dirty="0"/>
              <a:t>affected </a:t>
            </a:r>
            <a:r>
              <a:rPr lang="en-US" sz="3200" dirty="0" smtClean="0"/>
              <a:t>by chemotherapy include those </a:t>
            </a:r>
            <a:r>
              <a:rPr lang="en-US" sz="3200" dirty="0"/>
              <a:t>of the </a:t>
            </a:r>
            <a:r>
              <a:rPr lang="en-US" sz="3200" b="1" i="1" dirty="0"/>
              <a:t>skin, hair, and lining of the </a:t>
            </a:r>
            <a:r>
              <a:rPr lang="en-US" sz="3200" b="1" i="1" dirty="0" smtClean="0"/>
              <a:t>gastrointestinal tract</a:t>
            </a:r>
            <a:r>
              <a:rPr lang="en-US" sz="3200" b="1" i="1" dirty="0"/>
              <a:t>; spermatocytes; and </a:t>
            </a:r>
            <a:r>
              <a:rPr lang="en-US" sz="3200" b="1" i="1" dirty="0" smtClean="0"/>
              <a:t>hematopoietic cells</a:t>
            </a:r>
            <a:r>
              <a:rPr lang="en-US" sz="3200" b="1" i="1" dirty="0"/>
              <a:t>.</a:t>
            </a:r>
          </a:p>
        </p:txBody>
      </p:sp>
    </p:spTree>
    <p:extLst>
      <p:ext uri="{BB962C8B-B14F-4D97-AF65-F5344CB8AC3E}">
        <p14:creationId xmlns:p14="http://schemas.microsoft.com/office/powerpoint/2010/main" val="56707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cell growths (Tumors)</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Tumors can be classified as:</a:t>
            </a:r>
          </a:p>
          <a:p>
            <a:pPr marL="514350" indent="-514350">
              <a:buFont typeface="+mj-lt"/>
              <a:buAutoNum type="arabicPeriod"/>
            </a:pPr>
            <a:r>
              <a:rPr lang="en-US" sz="3200" dirty="0" smtClean="0"/>
              <a:t>Benign (non cancerous)</a:t>
            </a:r>
          </a:p>
          <a:p>
            <a:pPr marL="514350" indent="-514350">
              <a:buFont typeface="+mj-lt"/>
              <a:buAutoNum type="arabicPeriod"/>
            </a:pPr>
            <a:r>
              <a:rPr lang="en-US" sz="3200" dirty="0" smtClean="0"/>
              <a:t>Malignant (cancerous)</a:t>
            </a:r>
          </a:p>
          <a:p>
            <a:pPr marL="514350" indent="-514350">
              <a:buFont typeface="+mj-lt"/>
              <a:buAutoNum type="arabicPeriod"/>
            </a:pPr>
            <a:endParaRPr lang="en-US" sz="3200" dirty="0"/>
          </a:p>
          <a:p>
            <a:pPr marL="0" indent="0">
              <a:buNone/>
            </a:pPr>
            <a:r>
              <a:rPr lang="en-US" sz="3200" dirty="0" smtClean="0"/>
              <a:t>NB: Not all abnormal cell growths are cancerous</a:t>
            </a:r>
            <a:endParaRPr lang="en-US" sz="3200" dirty="0"/>
          </a:p>
        </p:txBody>
      </p:sp>
    </p:spTree>
    <p:extLst>
      <p:ext uri="{BB962C8B-B14F-4D97-AF65-F5344CB8AC3E}">
        <p14:creationId xmlns:p14="http://schemas.microsoft.com/office/powerpoint/2010/main" val="22700911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73075" y="727075"/>
            <a:ext cx="11718925" cy="5991225"/>
          </a:xfrm>
        </p:spPr>
        <p:txBody>
          <a:bodyPr>
            <a:normAutofit/>
          </a:bodyPr>
          <a:lstStyle/>
          <a:p>
            <a:r>
              <a:rPr lang="en-US" sz="3200" dirty="0"/>
              <a:t>Usually, several </a:t>
            </a:r>
            <a:r>
              <a:rPr lang="en-US" sz="3200" dirty="0" smtClean="0"/>
              <a:t>chemotherapy agents </a:t>
            </a:r>
            <a:r>
              <a:rPr lang="en-US" sz="3200" dirty="0"/>
              <a:t>are used in combination </a:t>
            </a:r>
            <a:r>
              <a:rPr lang="en-US" sz="3200" dirty="0" smtClean="0"/>
              <a:t> </a:t>
            </a:r>
            <a:r>
              <a:rPr lang="en-US" sz="3200" dirty="0"/>
              <a:t>to increase the therapeutic response.</a:t>
            </a:r>
          </a:p>
          <a:p>
            <a:r>
              <a:rPr lang="en-US" sz="3200" dirty="0" smtClean="0"/>
              <a:t>Combination </a:t>
            </a:r>
            <a:r>
              <a:rPr lang="en-US" sz="3200" dirty="0"/>
              <a:t>chemotherapy is </a:t>
            </a:r>
            <a:r>
              <a:rPr lang="en-US" sz="3200" dirty="0" smtClean="0"/>
              <a:t>planned to minimize </a:t>
            </a:r>
            <a:r>
              <a:rPr lang="en-US" sz="3200" dirty="0" smtClean="0"/>
              <a:t>toxicities and </a:t>
            </a:r>
            <a:r>
              <a:rPr lang="en-US" sz="3200" b="1" i="1" dirty="0" smtClean="0"/>
              <a:t>nadir</a:t>
            </a:r>
            <a:r>
              <a:rPr lang="en-US" sz="3200" dirty="0" smtClean="0"/>
              <a:t> </a:t>
            </a:r>
            <a:r>
              <a:rPr lang="en-US" sz="3200" dirty="0"/>
              <a:t>(the time during which </a:t>
            </a:r>
            <a:r>
              <a:rPr lang="en-US" sz="3200" dirty="0" smtClean="0"/>
              <a:t>bone marrow </a:t>
            </a:r>
            <a:r>
              <a:rPr lang="en-US" sz="3200" dirty="0"/>
              <a:t>activity and white blood cell </a:t>
            </a:r>
            <a:r>
              <a:rPr lang="en-US" sz="3200" dirty="0" smtClean="0"/>
              <a:t>counts are </a:t>
            </a:r>
            <a:r>
              <a:rPr lang="en-US" sz="3200" dirty="0"/>
              <a:t>at their </a:t>
            </a:r>
            <a:r>
              <a:rPr lang="en-US" sz="3200" dirty="0" smtClean="0"/>
              <a:t>lowest (immunosuppression).</a:t>
            </a:r>
            <a:endParaRPr lang="en-US" sz="3200" dirty="0"/>
          </a:p>
          <a:p>
            <a:r>
              <a:rPr lang="en-US" sz="3200" dirty="0" smtClean="0"/>
              <a:t>Chemotherapy </a:t>
            </a:r>
            <a:r>
              <a:rPr lang="en-US" sz="3200" dirty="0"/>
              <a:t>may be combined with </a:t>
            </a:r>
            <a:r>
              <a:rPr lang="en-US" sz="3200" dirty="0" smtClean="0"/>
              <a:t>other treatments</a:t>
            </a:r>
            <a:r>
              <a:rPr lang="en-US" sz="3200" dirty="0"/>
              <a:t>, such as surgery and radiation.</a:t>
            </a:r>
          </a:p>
        </p:txBody>
      </p:sp>
    </p:spTree>
    <p:extLst>
      <p:ext uri="{BB962C8B-B14F-4D97-AF65-F5344CB8AC3E}">
        <p14:creationId xmlns:p14="http://schemas.microsoft.com/office/powerpoint/2010/main" val="12899553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normAutofit fontScale="90000"/>
          </a:bodyPr>
          <a:lstStyle/>
          <a:p>
            <a:r>
              <a:rPr lang="en-US" altLang="en-US" dirty="0"/>
              <a:t/>
            </a:r>
            <a:br>
              <a:rPr lang="en-US" altLang="en-US" dirty="0"/>
            </a:br>
            <a:r>
              <a:rPr lang="en-US" altLang="en-US" sz="4900" b="1" dirty="0"/>
              <a:t>Chemotherapy</a:t>
            </a:r>
            <a:br>
              <a:rPr lang="en-US" altLang="en-US" sz="4900" b="1" dirty="0"/>
            </a:br>
            <a:endParaRPr lang="en-US" altLang="en-US" sz="4900" b="1" dirty="0"/>
          </a:p>
        </p:txBody>
      </p:sp>
      <p:sp>
        <p:nvSpPr>
          <p:cNvPr id="332803" name="Rectangle 3"/>
          <p:cNvSpPr>
            <a:spLocks noGrp="1" noChangeArrowheads="1"/>
          </p:cNvSpPr>
          <p:nvPr>
            <p:ph type="body" idx="1"/>
          </p:nvPr>
        </p:nvSpPr>
        <p:spPr>
          <a:xfrm>
            <a:off x="354563" y="1362269"/>
            <a:ext cx="10999237" cy="4814694"/>
          </a:xfrm>
        </p:spPr>
        <p:txBody>
          <a:bodyPr>
            <a:normAutofit/>
          </a:bodyPr>
          <a:lstStyle/>
          <a:p>
            <a:r>
              <a:rPr lang="en-US" altLang="en-US" sz="3200" dirty="0" smtClean="0"/>
              <a:t>Chemotherapy refers to use of specific drugs for management of cancer</a:t>
            </a:r>
          </a:p>
          <a:p>
            <a:r>
              <a:rPr lang="en-US" altLang="en-US" sz="3200" dirty="0" smtClean="0"/>
              <a:t>Goal </a:t>
            </a:r>
            <a:r>
              <a:rPr lang="en-US" altLang="en-US" sz="3200" dirty="0"/>
              <a:t>is to reduce number of cancer cells in the tumor </a:t>
            </a:r>
            <a:r>
              <a:rPr lang="en-US" altLang="en-US" sz="3200" dirty="0" smtClean="0"/>
              <a:t>site(s)</a:t>
            </a:r>
          </a:p>
          <a:p>
            <a:r>
              <a:rPr lang="en-US" altLang="en-US" sz="3200" dirty="0" smtClean="0"/>
              <a:t>Chemotherapy drugs effects are: </a:t>
            </a:r>
            <a:r>
              <a:rPr lang="en-US" altLang="en-US" sz="3200" dirty="0"/>
              <a:t>Cell cycle </a:t>
            </a:r>
            <a:r>
              <a:rPr lang="en-US" altLang="en-US" sz="3200" dirty="0" smtClean="0"/>
              <a:t>non-specific or Cell </a:t>
            </a:r>
            <a:r>
              <a:rPr lang="en-US" altLang="en-US" sz="3200" dirty="0"/>
              <a:t>cycle phase-specific </a:t>
            </a:r>
          </a:p>
          <a:p>
            <a:r>
              <a:rPr lang="en-US" altLang="en-US" sz="3200" dirty="0" smtClean="0"/>
              <a:t>Cancer </a:t>
            </a:r>
            <a:r>
              <a:rPr lang="en-US" altLang="en-US" sz="3200" dirty="0"/>
              <a:t>cells can escape death by staying in </a:t>
            </a:r>
            <a:r>
              <a:rPr lang="en-US" altLang="en-US" sz="3200" dirty="0" smtClean="0"/>
              <a:t>an inactive phase. This causes a pr</a:t>
            </a:r>
            <a:r>
              <a:rPr lang="en-US" altLang="en-US" sz="3200" dirty="0" smtClean="0"/>
              <a:t>oblem of </a:t>
            </a:r>
            <a:r>
              <a:rPr lang="en-US" altLang="en-US" sz="3200" dirty="0"/>
              <a:t>drug- resistant </a:t>
            </a:r>
            <a:r>
              <a:rPr lang="en-US" altLang="en-US" sz="3200" dirty="0" smtClean="0"/>
              <a:t>cancer cells which are in the resting phase</a:t>
            </a:r>
            <a:endParaRPr lang="en-US" altLang="en-US" sz="3200" dirty="0"/>
          </a:p>
        </p:txBody>
      </p:sp>
    </p:spTree>
    <p:extLst>
      <p:ext uri="{BB962C8B-B14F-4D97-AF65-F5344CB8AC3E}">
        <p14:creationId xmlns:p14="http://schemas.microsoft.com/office/powerpoint/2010/main" val="40024546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xfrm>
            <a:off x="2743200" y="76200"/>
            <a:ext cx="7772400" cy="1143000"/>
          </a:xfrm>
        </p:spPr>
        <p:txBody>
          <a:bodyPr>
            <a:noAutofit/>
          </a:bodyPr>
          <a:lstStyle/>
          <a:p>
            <a:r>
              <a:rPr lang="en-US" altLang="en-US" sz="4000" b="1" dirty="0"/>
              <a:t>Chemotherapy</a:t>
            </a:r>
            <a:br>
              <a:rPr lang="en-US" altLang="en-US" sz="4000" b="1" dirty="0"/>
            </a:br>
            <a:r>
              <a:rPr lang="en-US" altLang="en-US" sz="4000" b="1" dirty="0"/>
              <a:t>Methods of Administration</a:t>
            </a:r>
          </a:p>
        </p:txBody>
      </p:sp>
      <p:sp>
        <p:nvSpPr>
          <p:cNvPr id="335875" name="Rectangle 3"/>
          <p:cNvSpPr>
            <a:spLocks noGrp="1" noChangeArrowheads="1"/>
          </p:cNvSpPr>
          <p:nvPr>
            <p:ph type="body" idx="1"/>
          </p:nvPr>
        </p:nvSpPr>
        <p:spPr>
          <a:xfrm>
            <a:off x="186613" y="1219200"/>
            <a:ext cx="11167188" cy="5638800"/>
          </a:xfrm>
        </p:spPr>
        <p:txBody>
          <a:bodyPr>
            <a:normAutofit fontScale="92500" lnSpcReduction="10000"/>
          </a:bodyPr>
          <a:lstStyle/>
          <a:p>
            <a:pPr>
              <a:lnSpc>
                <a:spcPct val="80000"/>
              </a:lnSpc>
            </a:pPr>
            <a:r>
              <a:rPr lang="en-US" altLang="en-US" sz="3500" dirty="0" smtClean="0"/>
              <a:t>Oral, Intramuscular</a:t>
            </a:r>
          </a:p>
          <a:p>
            <a:pPr>
              <a:lnSpc>
                <a:spcPct val="80000"/>
              </a:lnSpc>
            </a:pPr>
            <a:r>
              <a:rPr lang="en-US" altLang="en-US" sz="3500" dirty="0" smtClean="0"/>
              <a:t>IV - Many </a:t>
            </a:r>
            <a:r>
              <a:rPr lang="en-US" altLang="en-US" sz="3500" dirty="0"/>
              <a:t>agents are vesicants, causing severe tissue breakdown and necrosis if infiltration </a:t>
            </a:r>
            <a:r>
              <a:rPr lang="en-US" altLang="en-US" sz="3500" dirty="0" smtClean="0"/>
              <a:t>occurs - S/S </a:t>
            </a:r>
            <a:r>
              <a:rPr lang="en-US" altLang="en-US" sz="3500" dirty="0"/>
              <a:t>infiltration: pain, redness, swelling, </a:t>
            </a:r>
            <a:r>
              <a:rPr lang="en-US" altLang="en-US" sz="3500" dirty="0" smtClean="0"/>
              <a:t>vesicles </a:t>
            </a:r>
          </a:p>
          <a:p>
            <a:pPr>
              <a:lnSpc>
                <a:spcPct val="80000"/>
              </a:lnSpc>
            </a:pPr>
            <a:r>
              <a:rPr lang="en-US" altLang="en-US" sz="3500" dirty="0" smtClean="0"/>
              <a:t>Central line IV </a:t>
            </a:r>
            <a:r>
              <a:rPr lang="en-US" altLang="en-US" sz="3500" dirty="0"/>
              <a:t>devices permit frequent, continuous, or intermittent </a:t>
            </a:r>
            <a:r>
              <a:rPr lang="en-US" altLang="en-US" sz="3500" dirty="0" smtClean="0"/>
              <a:t>administration. Including administration of fluids and transfusion if required. </a:t>
            </a:r>
          </a:p>
          <a:p>
            <a:pPr>
              <a:lnSpc>
                <a:spcPct val="80000"/>
              </a:lnSpc>
            </a:pPr>
            <a:r>
              <a:rPr lang="en-US" altLang="en-US" sz="3500" dirty="0" smtClean="0"/>
              <a:t>Regional </a:t>
            </a:r>
            <a:r>
              <a:rPr lang="en-US" altLang="en-US" sz="3500" dirty="0"/>
              <a:t>administration - Delivery of drug directly into the tumor site. Higher concentrations can be delivered with reduced systemic </a:t>
            </a:r>
            <a:r>
              <a:rPr lang="en-US" altLang="en-US" sz="3500" dirty="0" smtClean="0"/>
              <a:t>toxicity. Can be:</a:t>
            </a:r>
            <a:endParaRPr lang="en-US" altLang="en-US" sz="3500" dirty="0"/>
          </a:p>
          <a:p>
            <a:pPr lvl="1">
              <a:buFont typeface="Wingdings" panose="05000000000000000000" pitchFamily="2" charset="2"/>
              <a:buChar char="Ø"/>
            </a:pPr>
            <a:r>
              <a:rPr lang="en-US" altLang="en-US" sz="3100" dirty="0" smtClean="0"/>
              <a:t>Intrathecal </a:t>
            </a:r>
            <a:r>
              <a:rPr lang="en-US" altLang="en-US" sz="3100" dirty="0"/>
              <a:t>– into subarachnoid space via lumbar puncture</a:t>
            </a:r>
          </a:p>
          <a:p>
            <a:pPr lvl="1">
              <a:buFont typeface="Wingdings" panose="05000000000000000000" pitchFamily="2" charset="2"/>
              <a:buChar char="Ø"/>
            </a:pPr>
            <a:r>
              <a:rPr lang="en-US" altLang="en-US" sz="3100" dirty="0" err="1"/>
              <a:t>Intraarterial</a:t>
            </a:r>
            <a:r>
              <a:rPr lang="en-US" altLang="en-US" sz="3100" dirty="0"/>
              <a:t> – into artery the supplies tumor</a:t>
            </a:r>
          </a:p>
          <a:p>
            <a:pPr lvl="1">
              <a:buFont typeface="Wingdings" panose="05000000000000000000" pitchFamily="2" charset="2"/>
              <a:buChar char="Ø"/>
            </a:pPr>
            <a:r>
              <a:rPr lang="en-US" altLang="en-US" sz="3100" dirty="0" err="1"/>
              <a:t>Intravesical</a:t>
            </a:r>
            <a:r>
              <a:rPr lang="en-US" altLang="en-US" sz="3100" dirty="0"/>
              <a:t> (bladder)</a:t>
            </a:r>
          </a:p>
          <a:p>
            <a:pPr lvl="1">
              <a:buFont typeface="Wingdings" panose="05000000000000000000" pitchFamily="2" charset="2"/>
              <a:buChar char="Ø"/>
            </a:pPr>
            <a:r>
              <a:rPr lang="en-US" altLang="en-US" sz="3100" dirty="0" smtClean="0"/>
              <a:t>Intraperitoneal</a:t>
            </a:r>
          </a:p>
          <a:p>
            <a:pPr lvl="1">
              <a:buFont typeface="Wingdings" panose="05000000000000000000" pitchFamily="2" charset="2"/>
              <a:buNone/>
            </a:pPr>
            <a:endParaRPr lang="en-US" altLang="en-US" dirty="0"/>
          </a:p>
          <a:p>
            <a:endParaRPr lang="en-US" altLang="en-US" sz="3200" dirty="0"/>
          </a:p>
          <a:p>
            <a:pPr>
              <a:lnSpc>
                <a:spcPct val="80000"/>
              </a:lnSpc>
            </a:pPr>
            <a:endParaRPr lang="en-US" altLang="en-US" sz="3200" dirty="0"/>
          </a:p>
        </p:txBody>
      </p:sp>
    </p:spTree>
    <p:extLst>
      <p:ext uri="{BB962C8B-B14F-4D97-AF65-F5344CB8AC3E}">
        <p14:creationId xmlns:p14="http://schemas.microsoft.com/office/powerpoint/2010/main" val="14583181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noAutofit/>
          </a:bodyPr>
          <a:lstStyle/>
          <a:p>
            <a:r>
              <a:rPr lang="en-US" altLang="en-US" sz="4000" b="1" dirty="0"/>
              <a:t>Chemotherapy:</a:t>
            </a:r>
            <a:br>
              <a:rPr lang="en-US" altLang="en-US" sz="4000" b="1" dirty="0"/>
            </a:br>
            <a:r>
              <a:rPr lang="en-US" altLang="en-US" sz="4000" b="1" dirty="0"/>
              <a:t>Classification of Drugs</a:t>
            </a:r>
            <a:br>
              <a:rPr lang="en-US" altLang="en-US" sz="4000" b="1" dirty="0"/>
            </a:br>
            <a:endParaRPr lang="en-CA" altLang="en-US" sz="4000" b="1" dirty="0"/>
          </a:p>
        </p:txBody>
      </p:sp>
      <p:sp>
        <p:nvSpPr>
          <p:cNvPr id="429059" name="Rectangle 3"/>
          <p:cNvSpPr>
            <a:spLocks noGrp="1" noChangeArrowheads="1"/>
          </p:cNvSpPr>
          <p:nvPr>
            <p:ph type="body" idx="1"/>
          </p:nvPr>
        </p:nvSpPr>
        <p:spPr>
          <a:xfrm>
            <a:off x="541176" y="1306286"/>
            <a:ext cx="10812624" cy="4870677"/>
          </a:xfrm>
        </p:spPr>
        <p:txBody>
          <a:bodyPr>
            <a:normAutofit/>
          </a:bodyPr>
          <a:lstStyle/>
          <a:p>
            <a:r>
              <a:rPr lang="en-US" altLang="en-US" sz="3200" dirty="0"/>
              <a:t>Alkylating Agents</a:t>
            </a:r>
          </a:p>
          <a:p>
            <a:r>
              <a:rPr lang="en-US" altLang="en-US" sz="3200" dirty="0"/>
              <a:t>Antimetabolites</a:t>
            </a:r>
          </a:p>
          <a:p>
            <a:r>
              <a:rPr lang="en-US" altLang="en-US" sz="3200" dirty="0"/>
              <a:t>Anti-tumor antibiotics</a:t>
            </a:r>
          </a:p>
          <a:p>
            <a:r>
              <a:rPr lang="en-US" altLang="en-US" sz="3200" dirty="0"/>
              <a:t>Plant Alkaloids</a:t>
            </a:r>
          </a:p>
          <a:p>
            <a:r>
              <a:rPr lang="en-US" altLang="en-US" sz="3200" dirty="0" err="1"/>
              <a:t>Nitrosoureas</a:t>
            </a:r>
            <a:endParaRPr lang="en-US" altLang="en-US" sz="3200" dirty="0"/>
          </a:p>
          <a:p>
            <a:r>
              <a:rPr lang="en-US" altLang="en-US" sz="3200" dirty="0"/>
              <a:t>Corticosteroids</a:t>
            </a:r>
          </a:p>
          <a:p>
            <a:r>
              <a:rPr lang="en-US" altLang="en-US" sz="3200" dirty="0"/>
              <a:t>Hormone Therapy</a:t>
            </a:r>
          </a:p>
          <a:p>
            <a:endParaRPr lang="en-CA" altLang="en-US" sz="3200" dirty="0"/>
          </a:p>
        </p:txBody>
      </p:sp>
    </p:spTree>
    <p:extLst>
      <p:ext uri="{BB962C8B-B14F-4D97-AF65-F5344CB8AC3E}">
        <p14:creationId xmlns:p14="http://schemas.microsoft.com/office/powerpoint/2010/main" val="14340513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a:xfrm>
            <a:off x="373224" y="420812"/>
            <a:ext cx="10142376" cy="344298"/>
          </a:xfrm>
        </p:spPr>
        <p:txBody>
          <a:bodyPr>
            <a:noAutofit/>
          </a:bodyPr>
          <a:lstStyle/>
          <a:p>
            <a:r>
              <a:rPr lang="en-US" altLang="en-US" sz="4000" b="1" dirty="0"/>
              <a:t>Chemotherapy</a:t>
            </a:r>
            <a:br>
              <a:rPr lang="en-US" altLang="en-US" sz="4000" b="1" dirty="0"/>
            </a:br>
            <a:endParaRPr lang="en-US" altLang="en-US" sz="4000" b="1" dirty="0"/>
          </a:p>
        </p:txBody>
      </p:sp>
      <p:sp>
        <p:nvSpPr>
          <p:cNvPr id="340995" name="Rectangle 3"/>
          <p:cNvSpPr>
            <a:spLocks noGrp="1" noChangeArrowheads="1"/>
          </p:cNvSpPr>
          <p:nvPr>
            <p:ph type="body" idx="1"/>
          </p:nvPr>
        </p:nvSpPr>
        <p:spPr>
          <a:xfrm>
            <a:off x="205273" y="578498"/>
            <a:ext cx="11719249" cy="6120882"/>
          </a:xfrm>
        </p:spPr>
        <p:txBody>
          <a:bodyPr>
            <a:normAutofit fontScale="92500" lnSpcReduction="10000"/>
          </a:bodyPr>
          <a:lstStyle/>
          <a:p>
            <a:r>
              <a:rPr lang="en-US" altLang="en-US" sz="3200" dirty="0"/>
              <a:t>Chemotherapeutic agents cannot distinguish between normal and cancer </a:t>
            </a:r>
            <a:r>
              <a:rPr lang="en-US" altLang="en-US" sz="3200" dirty="0" smtClean="0"/>
              <a:t>cells, they destroy both. </a:t>
            </a:r>
          </a:p>
          <a:p>
            <a:r>
              <a:rPr lang="en-US" altLang="en-US" sz="3200" dirty="0" smtClean="0"/>
              <a:t>Rapidly </a:t>
            </a:r>
            <a:r>
              <a:rPr lang="en-US" altLang="en-US" sz="3200" dirty="0"/>
              <a:t>dividing cells are most </a:t>
            </a:r>
            <a:r>
              <a:rPr lang="en-US" altLang="en-US" sz="3200" dirty="0" smtClean="0"/>
              <a:t>affected </a:t>
            </a:r>
            <a:r>
              <a:rPr lang="en-US" altLang="en-US" sz="3200" b="1" i="1" dirty="0" smtClean="0"/>
              <a:t>(tumor </a:t>
            </a:r>
            <a:r>
              <a:rPr lang="en-US" altLang="en-US" sz="3200" b="1" i="1" dirty="0"/>
              <a:t>cells, hair, </a:t>
            </a:r>
            <a:r>
              <a:rPr lang="en-US" altLang="en-US" sz="3200" b="1" i="1" dirty="0" smtClean="0"/>
              <a:t>GIT, </a:t>
            </a:r>
            <a:r>
              <a:rPr lang="en-US" altLang="en-US" sz="3200" b="1" i="1" dirty="0"/>
              <a:t>reproductive, &amp; blood cells)</a:t>
            </a:r>
          </a:p>
          <a:p>
            <a:r>
              <a:rPr lang="en-US" altLang="en-US" sz="3200" dirty="0" smtClean="0"/>
              <a:t>Doses are Carefully </a:t>
            </a:r>
            <a:r>
              <a:rPr lang="en-US" altLang="en-US" sz="3200" dirty="0"/>
              <a:t>calculated according to body weight or body surface area </a:t>
            </a:r>
          </a:p>
          <a:p>
            <a:r>
              <a:rPr lang="en-US" altLang="en-US" sz="3200" dirty="0"/>
              <a:t>Drugs usually given in </a:t>
            </a:r>
            <a:r>
              <a:rPr lang="en-US" altLang="en-US" sz="3200" dirty="0" smtClean="0"/>
              <a:t>combination of </a:t>
            </a:r>
            <a:r>
              <a:rPr lang="en-US" altLang="en-US" sz="3200" dirty="0"/>
              <a:t>drugs with different toxic side </a:t>
            </a:r>
            <a:r>
              <a:rPr lang="en-US" altLang="en-US" sz="3200" dirty="0" smtClean="0"/>
              <a:t>effects </a:t>
            </a:r>
          </a:p>
          <a:p>
            <a:r>
              <a:rPr lang="en-US" altLang="en-US" sz="3200" dirty="0" smtClean="0"/>
              <a:t>Combinations Include </a:t>
            </a:r>
            <a:r>
              <a:rPr lang="en-US" altLang="en-US" sz="3200" dirty="0"/>
              <a:t>drugs that cause </a:t>
            </a:r>
            <a:r>
              <a:rPr lang="en-US" altLang="en-US" sz="3200" b="1" i="1" dirty="0"/>
              <a:t>nadir</a:t>
            </a:r>
            <a:r>
              <a:rPr lang="en-US" altLang="en-US" sz="3200" dirty="0"/>
              <a:t> (lowest level of </a:t>
            </a:r>
            <a:r>
              <a:rPr lang="en-US" altLang="en-US" sz="3200" dirty="0" smtClean="0"/>
              <a:t>blood </a:t>
            </a:r>
            <a:r>
              <a:rPr lang="en-US" altLang="en-US" sz="3200" dirty="0"/>
              <a:t>cell counts secondary to bone marrow depression) at different time </a:t>
            </a:r>
            <a:r>
              <a:rPr lang="en-US" altLang="en-US" sz="3200" dirty="0" smtClean="0"/>
              <a:t>intervals</a:t>
            </a:r>
          </a:p>
          <a:p>
            <a:r>
              <a:rPr lang="en-US" altLang="en-US" sz="3200" dirty="0" smtClean="0"/>
              <a:t>Combinations Includes </a:t>
            </a:r>
            <a:r>
              <a:rPr lang="en-US" altLang="en-US" sz="3200" dirty="0"/>
              <a:t>cell cycle phase-specific and cell cycle nonspecific drugs with different mechanisms of </a:t>
            </a:r>
            <a:r>
              <a:rPr lang="en-US" altLang="en-US" sz="3200" dirty="0" smtClean="0"/>
              <a:t>action- Synergy</a:t>
            </a:r>
          </a:p>
          <a:p>
            <a:r>
              <a:rPr lang="en-US" altLang="en-US" sz="3200" dirty="0"/>
              <a:t>Timed to maximize cancer cell kill and minimize damage to normal cells </a:t>
            </a:r>
            <a:r>
              <a:rPr lang="en-US" altLang="en-US" sz="3200" dirty="0" err="1"/>
              <a:t>eg</a:t>
            </a:r>
            <a:r>
              <a:rPr lang="en-US" altLang="en-US" sz="3200" dirty="0"/>
              <a:t>. every 3-4 weeks for 6 – 10 treatments</a:t>
            </a:r>
            <a:endParaRPr lang="en-US" altLang="en-US" sz="3200" i="1" dirty="0"/>
          </a:p>
          <a:p>
            <a:endParaRPr lang="en-US" altLang="en-US" sz="3200" dirty="0"/>
          </a:p>
          <a:p>
            <a:endParaRPr lang="en-US" altLang="en-US" sz="3200" dirty="0"/>
          </a:p>
          <a:p>
            <a:endParaRPr lang="en-US" altLang="en-US" sz="3200" dirty="0"/>
          </a:p>
          <a:p>
            <a:endParaRPr lang="en-US" b="1" i="1" dirty="0"/>
          </a:p>
          <a:p>
            <a:endParaRPr lang="en-US" altLang="en-US" dirty="0"/>
          </a:p>
        </p:txBody>
      </p:sp>
    </p:spTree>
    <p:extLst>
      <p:ext uri="{BB962C8B-B14F-4D97-AF65-F5344CB8AC3E}">
        <p14:creationId xmlns:p14="http://schemas.microsoft.com/office/powerpoint/2010/main" val="31765485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a:xfrm>
            <a:off x="447869" y="0"/>
            <a:ext cx="10067731" cy="1143000"/>
          </a:xfrm>
        </p:spPr>
        <p:txBody>
          <a:bodyPr>
            <a:normAutofit/>
          </a:bodyPr>
          <a:lstStyle/>
          <a:p>
            <a:r>
              <a:rPr lang="en-US" altLang="en-US" sz="3600" b="1" dirty="0" smtClean="0"/>
              <a:t>Chemotherapy - Effects </a:t>
            </a:r>
            <a:r>
              <a:rPr lang="en-US" altLang="en-US" sz="3600" b="1" dirty="0"/>
              <a:t>on Normal Tissues</a:t>
            </a:r>
          </a:p>
        </p:txBody>
      </p:sp>
      <p:sp>
        <p:nvSpPr>
          <p:cNvPr id="342019" name="Rectangle 3"/>
          <p:cNvSpPr>
            <a:spLocks noGrp="1" noChangeArrowheads="1"/>
          </p:cNvSpPr>
          <p:nvPr>
            <p:ph type="body" idx="1"/>
          </p:nvPr>
        </p:nvSpPr>
        <p:spPr>
          <a:xfrm>
            <a:off x="167951" y="839756"/>
            <a:ext cx="11185849" cy="5878285"/>
          </a:xfrm>
        </p:spPr>
        <p:txBody>
          <a:bodyPr>
            <a:normAutofit fontScale="92500" lnSpcReduction="20000"/>
          </a:bodyPr>
          <a:lstStyle/>
          <a:p>
            <a:r>
              <a:rPr lang="en-US" altLang="en-US" sz="3000" dirty="0"/>
              <a:t>Acute toxicity </a:t>
            </a:r>
          </a:p>
          <a:p>
            <a:pPr lvl="1"/>
            <a:r>
              <a:rPr lang="en-US" altLang="en-US" sz="2800" dirty="0"/>
              <a:t>Vomiting</a:t>
            </a:r>
          </a:p>
          <a:p>
            <a:pPr lvl="1"/>
            <a:r>
              <a:rPr lang="en-US" altLang="en-US" sz="2800" dirty="0"/>
              <a:t>Allergic reactions</a:t>
            </a:r>
          </a:p>
          <a:p>
            <a:pPr lvl="1"/>
            <a:r>
              <a:rPr lang="en-US" altLang="en-US" sz="2800" dirty="0"/>
              <a:t>Arrhythmias</a:t>
            </a:r>
          </a:p>
          <a:p>
            <a:r>
              <a:rPr lang="en-US" altLang="en-US" sz="3000" dirty="0"/>
              <a:t>Delayed effects</a:t>
            </a:r>
          </a:p>
          <a:p>
            <a:pPr lvl="1"/>
            <a:r>
              <a:rPr lang="en-US" altLang="en-US" sz="2800" dirty="0" smtClean="0"/>
              <a:t>Mucositis (Mouth sores)</a:t>
            </a:r>
            <a:endParaRPr lang="en-US" altLang="en-US" sz="2800" dirty="0"/>
          </a:p>
          <a:p>
            <a:pPr lvl="1"/>
            <a:r>
              <a:rPr lang="en-US" altLang="en-US" sz="2800" dirty="0"/>
              <a:t>Alopecia</a:t>
            </a:r>
          </a:p>
          <a:p>
            <a:pPr lvl="1"/>
            <a:r>
              <a:rPr lang="en-US" altLang="en-US" sz="2800" dirty="0"/>
              <a:t>Bone marrow </a:t>
            </a:r>
            <a:r>
              <a:rPr lang="en-US" altLang="en-US" sz="2800" dirty="0" smtClean="0"/>
              <a:t>suppression</a:t>
            </a:r>
          </a:p>
          <a:p>
            <a:r>
              <a:rPr lang="en-US" altLang="en-US" sz="3000" dirty="0"/>
              <a:t>Chronic </a:t>
            </a:r>
            <a:r>
              <a:rPr lang="en-US" altLang="en-US" sz="3000" dirty="0" smtClean="0"/>
              <a:t>toxicities - Damage </a:t>
            </a:r>
            <a:r>
              <a:rPr lang="en-US" altLang="en-US" sz="3000" dirty="0"/>
              <a:t>to </a:t>
            </a:r>
            <a:endParaRPr lang="en-US" altLang="en-US" sz="3000" dirty="0" smtClean="0"/>
          </a:p>
          <a:p>
            <a:pPr lvl="2"/>
            <a:r>
              <a:rPr lang="en-US" altLang="en-US" sz="2800" dirty="0" smtClean="0"/>
              <a:t>Heart</a:t>
            </a:r>
            <a:endParaRPr lang="en-US" altLang="en-US" sz="2800" dirty="0"/>
          </a:p>
          <a:p>
            <a:pPr lvl="2"/>
            <a:r>
              <a:rPr lang="en-US" altLang="en-US" sz="2800" dirty="0"/>
              <a:t>Kidney</a:t>
            </a:r>
          </a:p>
          <a:p>
            <a:pPr lvl="2"/>
            <a:r>
              <a:rPr lang="en-US" altLang="en-US" sz="2800" dirty="0"/>
              <a:t>Liver</a:t>
            </a:r>
          </a:p>
          <a:p>
            <a:pPr lvl="2"/>
            <a:r>
              <a:rPr lang="en-US" altLang="en-US" sz="2800" dirty="0" smtClean="0"/>
              <a:t>Lungs</a:t>
            </a:r>
          </a:p>
          <a:p>
            <a:r>
              <a:rPr lang="en-US" altLang="en-US" sz="3300" dirty="0" smtClean="0"/>
              <a:t>Cancer survivors are at risk for other </a:t>
            </a:r>
            <a:r>
              <a:rPr lang="en-US" altLang="en-US" sz="3300" i="1" dirty="0" smtClean="0"/>
              <a:t>secondary malignancies</a:t>
            </a:r>
            <a:r>
              <a:rPr lang="en-US" altLang="en-US" sz="3300" dirty="0" smtClean="0"/>
              <a:t> resulting from therapy - Includes breast, ovarian, uterine, thyroid, and lung cancers, leukemia (late effects)</a:t>
            </a:r>
          </a:p>
          <a:p>
            <a:pPr lvl="2"/>
            <a:endParaRPr lang="en-US" altLang="en-US" sz="3000" dirty="0" smtClean="0"/>
          </a:p>
          <a:p>
            <a:pPr lvl="1"/>
            <a:endParaRPr lang="en-US" altLang="en-US" dirty="0"/>
          </a:p>
        </p:txBody>
      </p:sp>
    </p:spTree>
    <p:extLst>
      <p:ext uri="{BB962C8B-B14F-4D97-AF65-F5344CB8AC3E}">
        <p14:creationId xmlns:p14="http://schemas.microsoft.com/office/powerpoint/2010/main" val="36261145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normAutofit/>
          </a:bodyPr>
          <a:lstStyle/>
          <a:p>
            <a:r>
              <a:rPr lang="en-US" altLang="en-US" sz="4000" b="1" dirty="0" smtClean="0"/>
              <a:t>Chemotherapy - Side </a:t>
            </a:r>
            <a:r>
              <a:rPr lang="en-US" altLang="en-US" sz="4000" b="1" dirty="0"/>
              <a:t>Effects </a:t>
            </a:r>
            <a:endParaRPr lang="en-CA" altLang="en-US" sz="4000" b="1" dirty="0"/>
          </a:p>
        </p:txBody>
      </p:sp>
      <p:sp>
        <p:nvSpPr>
          <p:cNvPr id="432131" name="Rectangle 3"/>
          <p:cNvSpPr>
            <a:spLocks noGrp="1" noChangeArrowheads="1"/>
          </p:cNvSpPr>
          <p:nvPr>
            <p:ph type="body" idx="1"/>
          </p:nvPr>
        </p:nvSpPr>
        <p:spPr>
          <a:xfrm>
            <a:off x="485192" y="1380931"/>
            <a:ext cx="11706808" cy="5243804"/>
          </a:xfrm>
        </p:spPr>
        <p:txBody>
          <a:bodyPr>
            <a:normAutofit lnSpcReduction="10000"/>
          </a:bodyPr>
          <a:lstStyle/>
          <a:p>
            <a:pPr>
              <a:lnSpc>
                <a:spcPct val="90000"/>
              </a:lnSpc>
            </a:pPr>
            <a:r>
              <a:rPr lang="en-US" altLang="en-US" dirty="0"/>
              <a:t>Alopecia (hair loss)</a:t>
            </a:r>
          </a:p>
          <a:p>
            <a:pPr lvl="1">
              <a:lnSpc>
                <a:spcPct val="90000"/>
              </a:lnSpc>
              <a:buFont typeface="Wingdings" panose="05000000000000000000" pitchFamily="2" charset="2"/>
              <a:buChar char="Ø"/>
            </a:pPr>
            <a:r>
              <a:rPr lang="en-US" altLang="en-US" dirty="0"/>
              <a:t>Generally reversible</a:t>
            </a:r>
          </a:p>
          <a:p>
            <a:pPr lvl="1">
              <a:lnSpc>
                <a:spcPct val="90000"/>
              </a:lnSpc>
              <a:buFont typeface="Wingdings" panose="05000000000000000000" pitchFamily="2" charset="2"/>
              <a:buChar char="Ø"/>
            </a:pPr>
            <a:r>
              <a:rPr lang="en-US" altLang="en-US" dirty="0"/>
              <a:t>New hair </a:t>
            </a:r>
            <a:r>
              <a:rPr lang="en-US" altLang="en-US" dirty="0" smtClean="0"/>
              <a:t>grows </a:t>
            </a:r>
            <a:r>
              <a:rPr lang="en-US" altLang="en-US" dirty="0" smtClean="0"/>
              <a:t>often of different </a:t>
            </a:r>
            <a:r>
              <a:rPr lang="en-US" altLang="en-US" dirty="0"/>
              <a:t>color and texture</a:t>
            </a:r>
          </a:p>
          <a:p>
            <a:pPr>
              <a:lnSpc>
                <a:spcPct val="90000"/>
              </a:lnSpc>
            </a:pPr>
            <a:r>
              <a:rPr lang="en-US" altLang="en-US" dirty="0" smtClean="0"/>
              <a:t>Anorexia and weight loss</a:t>
            </a:r>
          </a:p>
          <a:p>
            <a:pPr>
              <a:lnSpc>
                <a:spcPct val="90000"/>
              </a:lnSpc>
            </a:pPr>
            <a:r>
              <a:rPr lang="en-US" altLang="en-US" dirty="0" smtClean="0"/>
              <a:t>Fatigue</a:t>
            </a:r>
            <a:endParaRPr lang="en-US" altLang="en-US" dirty="0"/>
          </a:p>
          <a:p>
            <a:pPr>
              <a:lnSpc>
                <a:spcPct val="90000"/>
              </a:lnSpc>
            </a:pPr>
            <a:r>
              <a:rPr lang="en-US" altLang="en-US" dirty="0"/>
              <a:t>Nausea &amp; vomiting</a:t>
            </a:r>
          </a:p>
          <a:p>
            <a:pPr>
              <a:lnSpc>
                <a:spcPct val="90000"/>
              </a:lnSpc>
            </a:pPr>
            <a:r>
              <a:rPr lang="en-US" altLang="en-US" dirty="0" smtClean="0"/>
              <a:t>Mucositis</a:t>
            </a:r>
          </a:p>
          <a:p>
            <a:pPr>
              <a:lnSpc>
                <a:spcPct val="90000"/>
              </a:lnSpc>
            </a:pPr>
            <a:r>
              <a:rPr lang="en-US" altLang="en-US" dirty="0" smtClean="0"/>
              <a:t>Skin changes</a:t>
            </a:r>
          </a:p>
          <a:p>
            <a:pPr>
              <a:lnSpc>
                <a:spcPct val="80000"/>
              </a:lnSpc>
            </a:pPr>
            <a:r>
              <a:rPr lang="en-US" altLang="en-US" dirty="0" smtClean="0"/>
              <a:t>Bone </a:t>
            </a:r>
            <a:r>
              <a:rPr lang="en-US" altLang="en-US" dirty="0"/>
              <a:t>marrow </a:t>
            </a:r>
            <a:r>
              <a:rPr lang="en-US" altLang="en-US" dirty="0" smtClean="0"/>
              <a:t>suppression (Myelosuppression) </a:t>
            </a:r>
            <a:endParaRPr lang="en-US" altLang="en-US" dirty="0"/>
          </a:p>
          <a:p>
            <a:pPr lvl="2">
              <a:lnSpc>
                <a:spcPct val="80000"/>
              </a:lnSpc>
              <a:buFont typeface="Wingdings" panose="05000000000000000000" pitchFamily="2" charset="2"/>
              <a:buChar char="Ø"/>
            </a:pPr>
            <a:r>
              <a:rPr lang="en-US" altLang="en-US" sz="2400" dirty="0"/>
              <a:t>Leukopenia, neutropenia - Risk for infection</a:t>
            </a:r>
          </a:p>
          <a:p>
            <a:pPr lvl="2">
              <a:lnSpc>
                <a:spcPct val="80000"/>
              </a:lnSpc>
              <a:buFont typeface="Wingdings" panose="05000000000000000000" pitchFamily="2" charset="2"/>
              <a:buChar char="Ø"/>
            </a:pPr>
            <a:r>
              <a:rPr lang="en-US" altLang="en-US" sz="2400" dirty="0"/>
              <a:t>Anemia - Activity intolerance, Hypoxemia</a:t>
            </a:r>
          </a:p>
          <a:p>
            <a:pPr lvl="2">
              <a:lnSpc>
                <a:spcPct val="80000"/>
              </a:lnSpc>
              <a:buFont typeface="Wingdings" panose="05000000000000000000" pitchFamily="2" charset="2"/>
              <a:buChar char="Ø"/>
            </a:pPr>
            <a:r>
              <a:rPr lang="en-US" altLang="en-US" sz="2400" dirty="0"/>
              <a:t>Thrombocytopenia - Risk for bleeding</a:t>
            </a:r>
          </a:p>
          <a:p>
            <a:pPr>
              <a:lnSpc>
                <a:spcPct val="90000"/>
              </a:lnSpc>
            </a:pPr>
            <a:endParaRPr lang="en-US" altLang="en-US" dirty="0"/>
          </a:p>
          <a:p>
            <a:pPr>
              <a:lnSpc>
                <a:spcPct val="90000"/>
              </a:lnSpc>
            </a:pPr>
            <a:endParaRPr lang="en-CA" altLang="en-US" dirty="0"/>
          </a:p>
        </p:txBody>
      </p:sp>
    </p:spTree>
    <p:extLst>
      <p:ext uri="{BB962C8B-B14F-4D97-AF65-F5344CB8AC3E}">
        <p14:creationId xmlns:p14="http://schemas.microsoft.com/office/powerpoint/2010/main" val="31632360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838200" y="800100"/>
            <a:ext cx="10657114" cy="762000"/>
          </a:xfrm>
        </p:spPr>
        <p:txBody>
          <a:bodyPr>
            <a:normAutofit fontScale="90000"/>
          </a:bodyPr>
          <a:lstStyle/>
          <a:p>
            <a:pPr>
              <a:defRPr/>
            </a:pPr>
            <a:r>
              <a:rPr lang="en-US" b="1" dirty="0"/>
              <a:t>Nursing </a:t>
            </a:r>
            <a:r>
              <a:rPr lang="en-US" b="1" dirty="0" smtClean="0"/>
              <a:t>Interventions for patient on chemotherapy </a:t>
            </a:r>
            <a:endParaRPr lang="en-US" b="1" dirty="0"/>
          </a:p>
        </p:txBody>
      </p:sp>
      <p:sp>
        <p:nvSpPr>
          <p:cNvPr id="29699" name="Rectangle 3"/>
          <p:cNvSpPr>
            <a:spLocks noGrp="1" noChangeArrowheads="1"/>
          </p:cNvSpPr>
          <p:nvPr>
            <p:ph idx="1"/>
          </p:nvPr>
        </p:nvSpPr>
        <p:spPr>
          <a:xfrm>
            <a:off x="466531" y="1562100"/>
            <a:ext cx="11532636" cy="5062635"/>
          </a:xfrm>
        </p:spPr>
        <p:txBody>
          <a:bodyPr/>
          <a:lstStyle/>
          <a:p>
            <a:pPr>
              <a:buFont typeface="Wingdings" panose="05000000000000000000" pitchFamily="2" charset="2"/>
              <a:buChar char="Ø"/>
            </a:pPr>
            <a:r>
              <a:rPr lang="en-US" altLang="en-US" dirty="0"/>
              <a:t>MANAGEMENT OF </a:t>
            </a:r>
            <a:r>
              <a:rPr lang="en-US" altLang="en-US" dirty="0" smtClean="0"/>
              <a:t>ALOPECIA - Alopecia </a:t>
            </a:r>
            <a:r>
              <a:rPr lang="en-US" altLang="en-US" dirty="0"/>
              <a:t>begins within 2 weeks of </a:t>
            </a:r>
            <a:r>
              <a:rPr lang="en-US" altLang="en-US" dirty="0" smtClean="0"/>
              <a:t>therapy, Regrowth </a:t>
            </a:r>
            <a:r>
              <a:rPr lang="en-US" altLang="en-US" dirty="0"/>
              <a:t>within 8 weeks of </a:t>
            </a:r>
            <a:r>
              <a:rPr lang="en-US" altLang="en-US" dirty="0" smtClean="0"/>
              <a:t>termination. Encourage </a:t>
            </a:r>
            <a:r>
              <a:rPr lang="en-US" altLang="en-US" dirty="0"/>
              <a:t>to acquire wig before hair loss </a:t>
            </a:r>
            <a:r>
              <a:rPr lang="en-US" altLang="en-US" dirty="0" smtClean="0"/>
              <a:t>occurs, Encourage </a:t>
            </a:r>
            <a:r>
              <a:rPr lang="en-US" altLang="en-US" dirty="0"/>
              <a:t>use of attractive scarves and </a:t>
            </a:r>
            <a:r>
              <a:rPr lang="en-US" altLang="en-US" dirty="0" smtClean="0"/>
              <a:t>hats. Provide </a:t>
            </a:r>
            <a:r>
              <a:rPr lang="en-US" altLang="en-US" dirty="0"/>
              <a:t>information that hair loss is temporary BUT anticipate change in texture and </a:t>
            </a:r>
            <a:r>
              <a:rPr lang="en-US" altLang="en-US" dirty="0" smtClean="0"/>
              <a:t>color</a:t>
            </a:r>
          </a:p>
          <a:p>
            <a:pPr>
              <a:buFont typeface="Wingdings" panose="05000000000000000000" pitchFamily="2" charset="2"/>
              <a:buChar char="Ø"/>
            </a:pPr>
            <a:r>
              <a:rPr lang="en-US" altLang="en-US" dirty="0" smtClean="0"/>
              <a:t>PROMOTE </a:t>
            </a:r>
            <a:r>
              <a:rPr lang="en-US" altLang="en-US" dirty="0"/>
              <a:t>NUTRITION - Serve food in ways to make it appealing, Consider patient’s preferences, Provide small frequent meals. Avoids giving fluids while eating. Oral hygiene PRIOR to mealtime. Vitamin supplements</a:t>
            </a:r>
          </a:p>
          <a:p>
            <a:pPr>
              <a:buFont typeface="Wingdings" panose="05000000000000000000" pitchFamily="2" charset="2"/>
              <a:buChar char="Ø"/>
            </a:pPr>
            <a:endParaRPr lang="en-US" altLang="en-US" dirty="0"/>
          </a:p>
          <a:p>
            <a:pPr eaLnBrk="1" hangingPunct="1"/>
            <a:endParaRPr lang="en-US" altLang="en-US" dirty="0" smtClean="0"/>
          </a:p>
        </p:txBody>
      </p:sp>
    </p:spTree>
    <p:extLst>
      <p:ext uri="{BB962C8B-B14F-4D97-AF65-F5344CB8AC3E}">
        <p14:creationId xmlns:p14="http://schemas.microsoft.com/office/powerpoint/2010/main" val="4657682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09800" y="800100"/>
            <a:ext cx="7772400" cy="762000"/>
          </a:xfrm>
        </p:spPr>
        <p:txBody>
          <a:bodyPr>
            <a:normAutofit/>
          </a:bodyPr>
          <a:lstStyle/>
          <a:p>
            <a:pPr>
              <a:defRPr/>
            </a:pPr>
            <a:r>
              <a:rPr lang="en-US"/>
              <a:t>Nursing Intervention</a:t>
            </a:r>
          </a:p>
        </p:txBody>
      </p:sp>
      <p:sp>
        <p:nvSpPr>
          <p:cNvPr id="33795" name="Rectangle 3"/>
          <p:cNvSpPr>
            <a:spLocks noGrp="1" noChangeArrowheads="1"/>
          </p:cNvSpPr>
          <p:nvPr>
            <p:ph idx="1"/>
          </p:nvPr>
        </p:nvSpPr>
        <p:spPr>
          <a:xfrm>
            <a:off x="335902" y="1562100"/>
            <a:ext cx="11856098" cy="4914900"/>
          </a:xfrm>
        </p:spPr>
        <p:txBody>
          <a:bodyPr/>
          <a:lstStyle/>
          <a:p>
            <a:pPr eaLnBrk="1" hangingPunct="1">
              <a:buFont typeface="Wingdings" panose="05000000000000000000" pitchFamily="2" charset="2"/>
              <a:buChar char="Ø"/>
            </a:pPr>
            <a:r>
              <a:rPr lang="en-US" altLang="en-US" dirty="0" smtClean="0"/>
              <a:t>RELIEVE </a:t>
            </a:r>
            <a:r>
              <a:rPr lang="en-US" altLang="en-US" dirty="0" smtClean="0"/>
              <a:t>PAIN-N Mild </a:t>
            </a:r>
            <a:r>
              <a:rPr lang="en-US" altLang="en-US" dirty="0" smtClean="0"/>
              <a:t>pain- </a:t>
            </a:r>
            <a:r>
              <a:rPr lang="en-US" altLang="en-US" dirty="0" smtClean="0"/>
              <a:t>NSAIDS, Moderate </a:t>
            </a:r>
            <a:r>
              <a:rPr lang="en-US" altLang="en-US" dirty="0" smtClean="0"/>
              <a:t>pain- Weak </a:t>
            </a:r>
            <a:r>
              <a:rPr lang="en-US" altLang="en-US" dirty="0" err="1" smtClean="0"/>
              <a:t>opiods</a:t>
            </a:r>
            <a:r>
              <a:rPr lang="en-US" altLang="en-US" dirty="0" smtClean="0"/>
              <a:t>, Severe </a:t>
            </a:r>
            <a:r>
              <a:rPr lang="en-US" altLang="en-US" dirty="0" smtClean="0"/>
              <a:t>pain- </a:t>
            </a:r>
            <a:r>
              <a:rPr lang="en-US" altLang="en-US" dirty="0" smtClean="0"/>
              <a:t>Morphine. Administer </a:t>
            </a:r>
            <a:r>
              <a:rPr lang="en-US" altLang="en-US" dirty="0" smtClean="0"/>
              <a:t>analgesics round the clock with additional dose for breakthrough </a:t>
            </a:r>
            <a:r>
              <a:rPr lang="en-US" altLang="en-US" dirty="0" smtClean="0"/>
              <a:t>pain</a:t>
            </a:r>
          </a:p>
          <a:p>
            <a:pPr>
              <a:buFont typeface="Wingdings" panose="05000000000000000000" pitchFamily="2" charset="2"/>
              <a:buChar char="Ø"/>
            </a:pPr>
            <a:r>
              <a:rPr lang="en-US" altLang="en-US" dirty="0"/>
              <a:t>DECREASE FATIGUE - Plan daily activities to allow alternating rest periods. Light exercise is encouraged. Small frequent </a:t>
            </a:r>
            <a:r>
              <a:rPr lang="en-US" altLang="en-US" dirty="0" smtClean="0"/>
              <a:t>meals</a:t>
            </a:r>
          </a:p>
          <a:p>
            <a:pPr>
              <a:buFont typeface="Wingdings" panose="05000000000000000000" pitchFamily="2" charset="2"/>
              <a:buChar char="Ø"/>
            </a:pPr>
            <a:r>
              <a:rPr lang="en-US" altLang="en-US" dirty="0"/>
              <a:t>IMPROVE BODY IMAGE - Therapeutic communication is essential. Encourage independence in self-care and decision making. Offer cosmetic material like make-up and wigs</a:t>
            </a:r>
          </a:p>
          <a:p>
            <a:pPr>
              <a:buFont typeface="Wingdings" panose="05000000000000000000" pitchFamily="2" charset="2"/>
              <a:buChar char="Ø"/>
            </a:pPr>
            <a:endParaRPr lang="en-US" altLang="en-US" dirty="0"/>
          </a:p>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endParaRPr lang="en-US" altLang="en-US" dirty="0" smtClean="0"/>
          </a:p>
        </p:txBody>
      </p:sp>
    </p:spTree>
    <p:extLst>
      <p:ext uri="{BB962C8B-B14F-4D97-AF65-F5344CB8AC3E}">
        <p14:creationId xmlns:p14="http://schemas.microsoft.com/office/powerpoint/2010/main" val="9527518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09800" y="653143"/>
            <a:ext cx="7772400" cy="908957"/>
          </a:xfrm>
        </p:spPr>
        <p:txBody>
          <a:bodyPr>
            <a:normAutofit/>
          </a:bodyPr>
          <a:lstStyle/>
          <a:p>
            <a:pPr>
              <a:defRPr/>
            </a:pPr>
            <a:r>
              <a:rPr lang="en-US"/>
              <a:t>Nursing Intervention</a:t>
            </a:r>
          </a:p>
        </p:txBody>
      </p:sp>
      <p:sp>
        <p:nvSpPr>
          <p:cNvPr id="36867" name="Rectangle 3"/>
          <p:cNvSpPr>
            <a:spLocks noGrp="1" noChangeArrowheads="1"/>
          </p:cNvSpPr>
          <p:nvPr>
            <p:ph idx="1"/>
          </p:nvPr>
        </p:nvSpPr>
        <p:spPr>
          <a:xfrm>
            <a:off x="466531" y="1399591"/>
            <a:ext cx="11271379" cy="5206481"/>
          </a:xfrm>
        </p:spPr>
        <p:txBody>
          <a:bodyPr/>
          <a:lstStyle/>
          <a:p>
            <a:pPr eaLnBrk="1" hangingPunct="1">
              <a:buFont typeface="Wingdings" panose="05000000000000000000" pitchFamily="2" charset="2"/>
              <a:buChar char="Ø"/>
            </a:pPr>
            <a:r>
              <a:rPr lang="en-US" altLang="en-US" dirty="0" smtClean="0"/>
              <a:t>ASSIST IN THE GRIEVING </a:t>
            </a:r>
            <a:r>
              <a:rPr lang="en-US" altLang="en-US" dirty="0" smtClean="0"/>
              <a:t>PROCESS - Grieving </a:t>
            </a:r>
            <a:r>
              <a:rPr lang="en-US" altLang="en-US" dirty="0" smtClean="0"/>
              <a:t>can be due to loss of health, income, sexuality, and body </a:t>
            </a:r>
            <a:r>
              <a:rPr lang="en-US" altLang="en-US" dirty="0" smtClean="0"/>
              <a:t>image. Answer </a:t>
            </a:r>
            <a:r>
              <a:rPr lang="en-US" altLang="en-US" dirty="0" smtClean="0"/>
              <a:t>and clarify information about cancer and treatment </a:t>
            </a:r>
            <a:r>
              <a:rPr lang="en-US" altLang="en-US" dirty="0" smtClean="0"/>
              <a:t>options. Identify </a:t>
            </a:r>
            <a:r>
              <a:rPr lang="en-US" altLang="en-US" dirty="0" smtClean="0"/>
              <a:t>resource </a:t>
            </a:r>
            <a:r>
              <a:rPr lang="en-US" altLang="en-US" dirty="0" smtClean="0"/>
              <a:t>people. Refer </a:t>
            </a:r>
            <a:r>
              <a:rPr lang="en-US" altLang="en-US" dirty="0" smtClean="0"/>
              <a:t>to support groups</a:t>
            </a:r>
          </a:p>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endParaRPr lang="en-US" altLang="en-US" dirty="0" smtClean="0"/>
          </a:p>
        </p:txBody>
      </p:sp>
    </p:spTree>
    <p:extLst>
      <p:ext uri="{BB962C8B-B14F-4D97-AF65-F5344CB8AC3E}">
        <p14:creationId xmlns:p14="http://schemas.microsoft.com/office/powerpoint/2010/main" val="1096512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47" name="Rectangle 35"/>
          <p:cNvSpPr>
            <a:spLocks noGrp="1" noChangeArrowheads="1"/>
          </p:cNvSpPr>
          <p:nvPr>
            <p:ph type="title"/>
          </p:nvPr>
        </p:nvSpPr>
        <p:spPr>
          <a:xfrm>
            <a:off x="2895600" y="0"/>
            <a:ext cx="7772400" cy="839753"/>
          </a:xfrm>
        </p:spPr>
        <p:txBody>
          <a:bodyPr>
            <a:normAutofit/>
          </a:bodyPr>
          <a:lstStyle/>
          <a:p>
            <a:r>
              <a:rPr lang="en-US" altLang="en-US" sz="4000" b="1" dirty="0"/>
              <a:t>Benign versus Malignant Tumors</a:t>
            </a:r>
            <a:endParaRPr lang="en-CA" altLang="en-US" sz="4000" b="1" dirty="0"/>
          </a:p>
        </p:txBody>
      </p:sp>
      <p:graphicFrame>
        <p:nvGraphicFramePr>
          <p:cNvPr id="422953" name="Group 41"/>
          <p:cNvGraphicFramePr>
            <a:graphicFrameLocks noGrp="1"/>
          </p:cNvGraphicFramePr>
          <p:nvPr>
            <p:ph idx="1"/>
            <p:extLst>
              <p:ext uri="{D42A27DB-BD31-4B8C-83A1-F6EECF244321}">
                <p14:modId xmlns:p14="http://schemas.microsoft.com/office/powerpoint/2010/main" val="3611242096"/>
              </p:ext>
            </p:extLst>
          </p:nvPr>
        </p:nvGraphicFramePr>
        <p:xfrm>
          <a:off x="0" y="671805"/>
          <a:ext cx="12055150" cy="6035884"/>
        </p:xfrm>
        <a:graphic>
          <a:graphicData uri="http://schemas.openxmlformats.org/drawingml/2006/table">
            <a:tbl>
              <a:tblPr/>
              <a:tblGrid>
                <a:gridCol w="3004457"/>
                <a:gridCol w="4675688"/>
                <a:gridCol w="4375005"/>
              </a:tblGrid>
              <a:tr h="754373">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800" b="1" i="1"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Characteristic</a:t>
                      </a:r>
                      <a:endParaRPr kumimoji="0" lang="en-CA" altLang="en-US" sz="2800" b="1" i="1"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800" b="1" i="1"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Benign</a:t>
                      </a:r>
                      <a:endParaRPr kumimoji="0" lang="en-CA" altLang="en-US" sz="2800" b="1" i="1"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800" b="1" i="1"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Malignant</a:t>
                      </a:r>
                      <a:endParaRPr kumimoji="0" lang="en-CA" altLang="en-US" sz="2800" b="1" i="1"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84429">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Differentiation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Well differentiated</a:t>
                      </a:r>
                      <a:r>
                        <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  cells that resemble tissue of origin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 Cells undifferentiated with little resemblance to tissue of origin(Anaplasia)</a:t>
                      </a: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72325">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smtClean="0">
                          <a:ln>
                            <a:noFill/>
                          </a:ln>
                          <a:solidFill>
                            <a:srgbClr val="760000"/>
                          </a:solidFill>
                          <a:effectLst>
                            <a:outerShdw blurRad="38100" dist="38100" dir="2700000" algn="tl">
                              <a:srgbClr val="C0C0C0"/>
                            </a:outerShdw>
                          </a:effectLst>
                          <a:latin typeface="Times New Roman" panose="02020603050405020304" pitchFamily="18" charset="0"/>
                        </a:rPr>
                        <a:t>Growth Rate</a:t>
                      </a:r>
                      <a:endParaRPr kumimoji="0" lang="en-CA" altLang="en-US" sz="2400" b="1" i="0" u="none" strike="noStrike" cap="none" normalizeH="0" baseline="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Slow</a:t>
                      </a: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Rapid</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01116">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smtClean="0">
                          <a:ln>
                            <a:noFill/>
                          </a:ln>
                          <a:solidFill>
                            <a:srgbClr val="760000"/>
                          </a:solidFill>
                          <a:effectLst>
                            <a:outerShdw blurRad="38100" dist="38100" dir="2700000" algn="tl">
                              <a:srgbClr val="C0C0C0"/>
                            </a:outerShdw>
                          </a:effectLst>
                          <a:latin typeface="Times New Roman" panose="02020603050405020304" pitchFamily="18" charset="0"/>
                        </a:rPr>
                        <a:t>Mode of growth</a:t>
                      </a:r>
                      <a:endParaRPr kumimoji="0" lang="en-CA" altLang="en-US" sz="2400" b="1" i="0" u="none" strike="noStrike" cap="none" normalizeH="0" baseline="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Expands without invading surrounding tissues</a:t>
                      </a: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Grows by invading and infiltrating surrounding tissues</a:t>
                      </a: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89005">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Metastases (spread)</a:t>
                      </a: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None</a:t>
                      </a: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Can spread to distant sites </a:t>
                      </a: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89005">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smtClean="0">
                          <a:ln>
                            <a:noFill/>
                          </a:ln>
                          <a:solidFill>
                            <a:srgbClr val="760000"/>
                          </a:solidFill>
                          <a:effectLst>
                            <a:outerShdw blurRad="38100" dist="38100" dir="2700000" algn="tl">
                              <a:srgbClr val="C0C0C0"/>
                            </a:outerShdw>
                          </a:effectLst>
                          <a:latin typeface="Times New Roman" panose="02020603050405020304" pitchFamily="18" charset="0"/>
                        </a:rPr>
                        <a:t>Prognosis</a:t>
                      </a:r>
                      <a:endParaRPr kumimoji="0" lang="en-CA" altLang="en-US" sz="2400" b="1" i="0" u="none" strike="noStrike" cap="none" normalizeH="0" baseline="0" smtClean="0">
                        <a:ln>
                          <a:noFill/>
                        </a:ln>
                        <a:solidFill>
                          <a:srgbClr val="760000"/>
                        </a:solidFill>
                        <a:effectLst>
                          <a:outerShdw blurRad="38100" dist="38100" dir="2700000" algn="tl">
                            <a:srgbClr val="C0C0C0"/>
                          </a:outerShdw>
                        </a:effectLst>
                        <a:latin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endParaRPr kumimoji="0" lang="en-CA" altLang="en-US" sz="2400" b="1" i="0" u="none" strike="noStrike" cap="none" normalizeH="0" baseline="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Usually harmless</a:t>
                      </a:r>
                      <a:endPar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b="1">
                          <a:solidFill>
                            <a:srgbClr val="760000"/>
                          </a:solidFill>
                          <a:effectLst>
                            <a:outerShdw blurRad="38100" dist="38100" dir="2700000" algn="tl">
                              <a:srgbClr val="C0C0C0"/>
                            </a:outerShdw>
                          </a:effectLst>
                          <a:latin typeface="Times New Roman" panose="02020603050405020304" pitchFamily="18" charset="0"/>
                        </a:defRPr>
                      </a:lvl1pPr>
                      <a:lvl2pPr>
                        <a:spcBef>
                          <a:spcPct val="20000"/>
                        </a:spcBef>
                        <a:buClr>
                          <a:srgbClr val="660033"/>
                        </a:buClr>
                        <a:buFont typeface="Wingdings" panose="05000000000000000000" pitchFamily="2" charset="2"/>
                        <a:defRPr sz="2800" b="1">
                          <a:solidFill>
                            <a:schemeClr val="tx2"/>
                          </a:solidFill>
                          <a:effectLst>
                            <a:outerShdw blurRad="38100" dist="38100" dir="2700000" algn="tl">
                              <a:srgbClr val="C0C0C0"/>
                            </a:outerShdw>
                          </a:effectLst>
                          <a:latin typeface="Times New Roman" panose="02020603050405020304" pitchFamily="18" charset="0"/>
                        </a:defRPr>
                      </a:lvl2pPr>
                      <a:lvl3pPr>
                        <a:spcBef>
                          <a:spcPct val="20000"/>
                        </a:spcBef>
                        <a:buClr>
                          <a:schemeClr val="hlink"/>
                        </a:buClr>
                        <a:defRPr sz="2800" b="1">
                          <a:solidFill>
                            <a:srgbClr val="866300"/>
                          </a:solidFill>
                          <a:effectLst>
                            <a:outerShdw blurRad="38100" dist="38100" dir="2700000" algn="tl">
                              <a:srgbClr val="C0C0C0"/>
                            </a:outerShdw>
                          </a:effectLst>
                          <a:latin typeface="Times New Roman" panose="02020603050405020304" pitchFamily="18" charset="0"/>
                        </a:defRPr>
                      </a:lvl3pPr>
                      <a:lvl4pPr>
                        <a:spcBef>
                          <a:spcPct val="20000"/>
                        </a:spcBef>
                        <a:buClr>
                          <a:schemeClr val="hlink"/>
                        </a:buClr>
                        <a:buSzPct val="80000"/>
                        <a:buFont typeface="Wingdings" panose="05000000000000000000" pitchFamily="2" charset="2"/>
                        <a:defRPr sz="2400" b="1">
                          <a:solidFill>
                            <a:schemeClr val="tx1"/>
                          </a:solidFill>
                          <a:effectLst>
                            <a:outerShdw blurRad="38100" dist="38100" dir="2700000" algn="tl">
                              <a:srgbClr val="C0C0C0"/>
                            </a:outerShdw>
                          </a:effectLst>
                          <a:latin typeface="Times New Roman" panose="02020603050405020304" pitchFamily="18" charset="0"/>
                        </a:defRPr>
                      </a:lvl4pPr>
                      <a:lvl5pPr>
                        <a:spcBef>
                          <a:spcPct val="20000"/>
                        </a:spcBef>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5pPr>
                      <a:lvl6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6pPr>
                      <a:lvl7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7pPr>
                      <a:lvl8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8pPr>
                      <a:lvl9pPr fontAlgn="base">
                        <a:spcBef>
                          <a:spcPct val="20000"/>
                        </a:spcBef>
                        <a:spcAft>
                          <a:spcPct val="0"/>
                        </a:spcAft>
                        <a:buClr>
                          <a:schemeClr val="hlink"/>
                        </a:buClr>
                        <a:defRPr sz="2800" b="1">
                          <a:solidFill>
                            <a:schemeClr val="tx1"/>
                          </a:solidFill>
                          <a:effectLst>
                            <a:outerShdw blurRad="38100" dist="38100" dir="2700000" algn="tl">
                              <a:srgbClr val="C0C0C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Can be fatal if not treated</a:t>
                      </a:r>
                      <a:r>
                        <a:rPr kumimoji="0" lang="en-CA" altLang="en-US" sz="2400" b="1" i="0" u="none" strike="noStrike" cap="none" normalizeH="0" baseline="0" dirty="0" smtClean="0">
                          <a:ln>
                            <a:noFill/>
                          </a:ln>
                          <a:solidFill>
                            <a:srgbClr val="760000"/>
                          </a:solidFill>
                          <a:effectLst>
                            <a:outerShdw blurRad="38100" dist="38100" dir="2700000" algn="tl">
                              <a:srgbClr val="C0C0C0"/>
                            </a:outerShdw>
                          </a:effectLst>
                          <a:latin typeface="Times New Roman" panose="02020603050405020304" pitchFamily="18"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9536261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209800" y="800100"/>
            <a:ext cx="7772400" cy="762000"/>
          </a:xfrm>
        </p:spPr>
        <p:txBody>
          <a:bodyPr>
            <a:normAutofit/>
          </a:bodyPr>
          <a:lstStyle/>
          <a:p>
            <a:pPr>
              <a:defRPr/>
            </a:pPr>
            <a:r>
              <a:rPr lang="en-US"/>
              <a:t>Nursing Intervention</a:t>
            </a:r>
          </a:p>
        </p:txBody>
      </p:sp>
      <p:sp>
        <p:nvSpPr>
          <p:cNvPr id="37891" name="Rectangle 3"/>
          <p:cNvSpPr>
            <a:spLocks noGrp="1" noChangeArrowheads="1"/>
          </p:cNvSpPr>
          <p:nvPr>
            <p:ph idx="1"/>
          </p:nvPr>
        </p:nvSpPr>
        <p:spPr>
          <a:xfrm>
            <a:off x="559837" y="1676400"/>
            <a:ext cx="11178073" cy="4800600"/>
          </a:xfrm>
        </p:spPr>
        <p:txBody>
          <a:bodyPr/>
          <a:lstStyle/>
          <a:p>
            <a:pPr eaLnBrk="1" hangingPunct="1">
              <a:buFont typeface="Wingdings" panose="05000000000000000000" pitchFamily="2" charset="2"/>
              <a:buChar char="Ø"/>
            </a:pPr>
            <a:r>
              <a:rPr lang="en-US" altLang="en-US" dirty="0"/>
              <a:t>MANAGE COMPLICATION: INFECTION</a:t>
            </a:r>
          </a:p>
          <a:p>
            <a:pPr lvl="1">
              <a:buFont typeface="Wingdings" panose="05000000000000000000" pitchFamily="2" charset="2"/>
              <a:buChar char="§"/>
            </a:pPr>
            <a:r>
              <a:rPr lang="en-US" altLang="en-US" sz="2800" dirty="0"/>
              <a:t>Fever is the most important </a:t>
            </a:r>
            <a:r>
              <a:rPr lang="en-US" altLang="en-US" sz="2800" dirty="0" smtClean="0"/>
              <a:t>sign</a:t>
            </a:r>
            <a:endParaRPr lang="en-US" altLang="en-US" sz="2800" dirty="0"/>
          </a:p>
          <a:p>
            <a:pPr lvl="1">
              <a:buFont typeface="Wingdings" panose="05000000000000000000" pitchFamily="2" charset="2"/>
              <a:buChar char="§"/>
            </a:pPr>
            <a:r>
              <a:rPr lang="en-US" altLang="en-US" sz="2800" dirty="0"/>
              <a:t>Administer prescribed antibiotics </a:t>
            </a:r>
          </a:p>
          <a:p>
            <a:pPr lvl="1">
              <a:buFont typeface="Wingdings" panose="05000000000000000000" pitchFamily="2" charset="2"/>
              <a:buChar char="§"/>
            </a:pPr>
            <a:r>
              <a:rPr lang="en-US" altLang="en-US" sz="2800" dirty="0"/>
              <a:t>Maintain aseptic technique </a:t>
            </a:r>
          </a:p>
          <a:p>
            <a:pPr lvl="1">
              <a:buFont typeface="Wingdings" panose="05000000000000000000" pitchFamily="2" charset="2"/>
              <a:buChar char="§"/>
            </a:pPr>
            <a:r>
              <a:rPr lang="en-US" altLang="en-US" sz="2800" dirty="0"/>
              <a:t>Avoid exposure to crowds </a:t>
            </a:r>
          </a:p>
          <a:p>
            <a:pPr lvl="1">
              <a:buFont typeface="Wingdings" panose="05000000000000000000" pitchFamily="2" charset="2"/>
              <a:buChar char="§"/>
            </a:pPr>
            <a:r>
              <a:rPr lang="en-US" altLang="en-US" sz="2800" dirty="0"/>
              <a:t>Avoid giving fresh fruits and </a:t>
            </a:r>
            <a:r>
              <a:rPr lang="en-US" altLang="en-US" sz="2800" dirty="0" smtClean="0"/>
              <a:t>vegetables</a:t>
            </a:r>
            <a:endParaRPr lang="en-US" altLang="en-US" sz="2800" dirty="0"/>
          </a:p>
          <a:p>
            <a:pPr lvl="1">
              <a:buFont typeface="Wingdings" panose="05000000000000000000" pitchFamily="2" charset="2"/>
              <a:buChar char="§"/>
            </a:pPr>
            <a:r>
              <a:rPr lang="en-US" altLang="en-US" sz="2800" dirty="0"/>
              <a:t>Handwashing</a:t>
            </a:r>
          </a:p>
          <a:p>
            <a:pPr lvl="1">
              <a:buFont typeface="Wingdings" panose="05000000000000000000" pitchFamily="2" charset="2"/>
              <a:buChar char="§"/>
            </a:pPr>
            <a:r>
              <a:rPr lang="en-US" altLang="en-US" sz="2800" dirty="0"/>
              <a:t>Avoid frequent invasive </a:t>
            </a:r>
            <a:r>
              <a:rPr lang="en-US" altLang="en-US" sz="2800" dirty="0" smtClean="0"/>
              <a:t>procedures</a:t>
            </a:r>
          </a:p>
          <a:p>
            <a:pPr lvl="1">
              <a:buFont typeface="Wingdings" panose="05000000000000000000" pitchFamily="2" charset="2"/>
              <a:buChar char="§"/>
            </a:pPr>
            <a:r>
              <a:rPr lang="en-US" altLang="en-US" sz="2800" dirty="0"/>
              <a:t>Assess for Septic shock - Monitor P</a:t>
            </a:r>
            <a:r>
              <a:rPr lang="en-US" altLang="en-US" sz="2800" dirty="0" smtClean="0"/>
              <a:t>, </a:t>
            </a:r>
            <a:r>
              <a:rPr lang="en-US" altLang="en-US" sz="2800" dirty="0"/>
              <a:t>BP, temp, Administer IV antibiotics</a:t>
            </a:r>
          </a:p>
          <a:p>
            <a:pPr lvl="1">
              <a:buFont typeface="Wingdings" panose="05000000000000000000" pitchFamily="2" charset="2"/>
              <a:buChar char="§"/>
            </a:pPr>
            <a:endParaRPr lang="en-US" altLang="en-US" dirty="0"/>
          </a:p>
          <a:p>
            <a:pPr eaLnBrk="1" hangingPunct="1">
              <a:buFont typeface="Wingdings" panose="05000000000000000000" pitchFamily="2" charset="2"/>
              <a:buChar char="Ø"/>
            </a:pPr>
            <a:endParaRPr lang="en-US" altLang="en-US" dirty="0"/>
          </a:p>
          <a:p>
            <a:pPr eaLnBrk="1" hangingPunct="1">
              <a:buFont typeface="Wingdings" panose="05000000000000000000" pitchFamily="2" charset="2"/>
              <a:buChar char="Ø"/>
            </a:pPr>
            <a:endParaRPr lang="en-US" altLang="en-US" dirty="0"/>
          </a:p>
          <a:p>
            <a:pPr eaLnBrk="1" hangingPunct="1">
              <a:buFont typeface="Wingdings" panose="05000000000000000000" pitchFamily="2" charset="2"/>
              <a:buChar char="Ø"/>
            </a:pPr>
            <a:endParaRPr lang="en-US" altLang="en-US" dirty="0"/>
          </a:p>
        </p:txBody>
      </p:sp>
    </p:spTree>
    <p:extLst>
      <p:ext uri="{BB962C8B-B14F-4D97-AF65-F5344CB8AC3E}">
        <p14:creationId xmlns:p14="http://schemas.microsoft.com/office/powerpoint/2010/main" val="14117314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209800" y="800100"/>
            <a:ext cx="7772400" cy="762000"/>
          </a:xfrm>
        </p:spPr>
        <p:txBody>
          <a:bodyPr>
            <a:normAutofit/>
          </a:bodyPr>
          <a:lstStyle/>
          <a:p>
            <a:pPr>
              <a:defRPr/>
            </a:pPr>
            <a:r>
              <a:rPr lang="en-US"/>
              <a:t>Nursing Intervention</a:t>
            </a:r>
          </a:p>
        </p:txBody>
      </p:sp>
      <p:sp>
        <p:nvSpPr>
          <p:cNvPr id="39939" name="Rectangle 3"/>
          <p:cNvSpPr>
            <a:spLocks noGrp="1" noChangeArrowheads="1"/>
          </p:cNvSpPr>
          <p:nvPr>
            <p:ph idx="1"/>
          </p:nvPr>
        </p:nvSpPr>
        <p:spPr>
          <a:xfrm>
            <a:off x="1156997" y="1676400"/>
            <a:ext cx="9927770" cy="4817706"/>
          </a:xfrm>
        </p:spPr>
        <p:txBody>
          <a:bodyPr/>
          <a:lstStyle/>
          <a:p>
            <a:pPr eaLnBrk="1" hangingPunct="1">
              <a:lnSpc>
                <a:spcPct val="90000"/>
              </a:lnSpc>
              <a:buFont typeface="Wingdings" panose="05000000000000000000" pitchFamily="2" charset="2"/>
              <a:buChar char="Ø"/>
            </a:pPr>
            <a:r>
              <a:rPr lang="en-US" altLang="en-US" dirty="0" smtClean="0"/>
              <a:t>MANAGE COMPLICATION: Bleeding</a:t>
            </a:r>
          </a:p>
          <a:p>
            <a:pPr lvl="1"/>
            <a:r>
              <a:rPr lang="en-US" altLang="en-US" sz="2800" dirty="0" smtClean="0"/>
              <a:t>Thrombocytopenia (&lt;100,000) is the most common cause </a:t>
            </a:r>
          </a:p>
          <a:p>
            <a:pPr lvl="1"/>
            <a:r>
              <a:rPr lang="en-US" altLang="en-US" sz="2800" dirty="0" smtClean="0"/>
              <a:t>&lt;20, 000</a:t>
            </a:r>
            <a:r>
              <a:rPr lang="en-US" altLang="en-US" sz="2800" dirty="0" smtClean="0">
                <a:sym typeface="Wingdings" panose="05000000000000000000" pitchFamily="2" charset="2"/>
              </a:rPr>
              <a:t> spontaneous bleeding</a:t>
            </a:r>
          </a:p>
          <a:p>
            <a:pPr lvl="1"/>
            <a:r>
              <a:rPr lang="en-US" altLang="en-US" sz="2800" dirty="0" smtClean="0">
                <a:sym typeface="Wingdings" panose="05000000000000000000" pitchFamily="2" charset="2"/>
              </a:rPr>
              <a:t>Use soft toothbrush</a:t>
            </a:r>
          </a:p>
          <a:p>
            <a:pPr lvl="1"/>
            <a:r>
              <a:rPr lang="en-US" altLang="en-US" sz="2800" dirty="0" smtClean="0">
                <a:sym typeface="Wingdings" panose="05000000000000000000" pitchFamily="2" charset="2"/>
              </a:rPr>
              <a:t>Use electric razor</a:t>
            </a:r>
          </a:p>
          <a:p>
            <a:pPr lvl="1"/>
            <a:r>
              <a:rPr lang="en-US" altLang="en-US" sz="2800" dirty="0" smtClean="0">
                <a:sym typeface="Wingdings" panose="05000000000000000000" pitchFamily="2" charset="2"/>
              </a:rPr>
              <a:t>Avoid frequent IM, IV, rectal and catheterization</a:t>
            </a:r>
          </a:p>
          <a:p>
            <a:pPr lvl="1"/>
            <a:r>
              <a:rPr lang="en-US" altLang="en-US" sz="2800" dirty="0" smtClean="0">
                <a:sym typeface="Wingdings" panose="05000000000000000000" pitchFamily="2" charset="2"/>
              </a:rPr>
              <a:t>Soft foods and stool softeners</a:t>
            </a:r>
            <a:endParaRPr lang="en-US" altLang="en-US" sz="2800" dirty="0" smtClean="0"/>
          </a:p>
        </p:txBody>
      </p:sp>
    </p:spTree>
    <p:extLst>
      <p:ext uri="{BB962C8B-B14F-4D97-AF65-F5344CB8AC3E}">
        <p14:creationId xmlns:p14="http://schemas.microsoft.com/office/powerpoint/2010/main" val="17782682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a:xfrm>
            <a:off x="1082351" y="76200"/>
            <a:ext cx="9433249" cy="1143000"/>
          </a:xfrm>
        </p:spPr>
        <p:txBody>
          <a:bodyPr>
            <a:normAutofit fontScale="90000"/>
          </a:bodyPr>
          <a:lstStyle/>
          <a:p>
            <a:r>
              <a:rPr lang="en-US" altLang="en-US" b="1" dirty="0"/>
              <a:t>Bone Marrow and Stem Cell Transplantation</a:t>
            </a:r>
            <a:endParaRPr lang="en-US" altLang="en-US" sz="3600" b="1" dirty="0"/>
          </a:p>
        </p:txBody>
      </p:sp>
      <p:sp>
        <p:nvSpPr>
          <p:cNvPr id="365571" name="Rectangle 3"/>
          <p:cNvSpPr>
            <a:spLocks noGrp="1" noChangeArrowheads="1"/>
          </p:cNvSpPr>
          <p:nvPr>
            <p:ph type="body" idx="1"/>
          </p:nvPr>
        </p:nvSpPr>
        <p:spPr>
          <a:xfrm>
            <a:off x="690465" y="1026367"/>
            <a:ext cx="11159413" cy="5561046"/>
          </a:xfrm>
        </p:spPr>
        <p:txBody>
          <a:bodyPr>
            <a:normAutofit/>
          </a:bodyPr>
          <a:lstStyle/>
          <a:p>
            <a:r>
              <a:rPr lang="en-US" altLang="en-US" dirty="0" smtClean="0"/>
              <a:t>Involves</a:t>
            </a:r>
            <a:r>
              <a:rPr lang="en-US" altLang="en-US" dirty="0" smtClean="0"/>
              <a:t> </a:t>
            </a:r>
            <a:r>
              <a:rPr lang="en-US" altLang="en-US" dirty="0"/>
              <a:t>use of very high doses of chemotherapy or radiation </a:t>
            </a:r>
            <a:r>
              <a:rPr lang="en-US" altLang="en-US" dirty="0" smtClean="0"/>
              <a:t>therapy to kill all cells of </a:t>
            </a:r>
            <a:r>
              <a:rPr lang="en-US" altLang="en-US" dirty="0"/>
              <a:t>bone marrow(Highly </a:t>
            </a:r>
            <a:r>
              <a:rPr lang="en-US" altLang="en-US" dirty="0" smtClean="0"/>
              <a:t>toxic) </a:t>
            </a:r>
            <a:endParaRPr lang="en-US" altLang="en-US" dirty="0" smtClean="0"/>
          </a:p>
          <a:p>
            <a:r>
              <a:rPr lang="en-US" altLang="en-US" dirty="0" smtClean="0"/>
              <a:t>Harvested bone marrow stem cells from the patient or donor are thereafter engrafted so as to begin producing healthy cells</a:t>
            </a:r>
            <a:endParaRPr lang="en-US" altLang="en-US" dirty="0"/>
          </a:p>
          <a:p>
            <a:r>
              <a:rPr lang="en-US" altLang="en-US" dirty="0"/>
              <a:t>Procedure with many risks, including </a:t>
            </a:r>
            <a:r>
              <a:rPr lang="en-US" altLang="en-US" dirty="0" smtClean="0"/>
              <a:t>life threatening bone marrow suppression and death</a:t>
            </a:r>
            <a:endParaRPr lang="en-US" altLang="en-US" dirty="0"/>
          </a:p>
          <a:p>
            <a:r>
              <a:rPr lang="en-US" altLang="en-US" dirty="0" smtClean="0"/>
              <a:t>Complications</a:t>
            </a:r>
            <a:endParaRPr lang="en-US" altLang="en-US" dirty="0"/>
          </a:p>
          <a:p>
            <a:pPr lvl="1"/>
            <a:r>
              <a:rPr lang="en-US" altLang="en-US" dirty="0"/>
              <a:t>Bacterial, viral and fungal infections are common</a:t>
            </a:r>
          </a:p>
          <a:p>
            <a:pPr lvl="2"/>
            <a:r>
              <a:rPr lang="en-US" altLang="en-US" dirty="0"/>
              <a:t>Prophylactic antibiotic therapy</a:t>
            </a:r>
          </a:p>
          <a:p>
            <a:pPr lvl="1"/>
            <a:r>
              <a:rPr lang="en-US" altLang="en-US" dirty="0"/>
              <a:t>Graft-versus-host disease</a:t>
            </a:r>
          </a:p>
          <a:p>
            <a:pPr lvl="2"/>
            <a:r>
              <a:rPr lang="en-US" altLang="en-US" dirty="0"/>
              <a:t>Lymphocytes from donated marrow recognize recipient as foreign</a:t>
            </a:r>
          </a:p>
          <a:p>
            <a:pPr lvl="2"/>
            <a:r>
              <a:rPr lang="en-US" altLang="en-US" dirty="0"/>
              <a:t>Attack organs such as skin, liver, and intestines</a:t>
            </a:r>
          </a:p>
          <a:p>
            <a:endParaRPr lang="en-US" altLang="en-US" dirty="0"/>
          </a:p>
        </p:txBody>
      </p:sp>
    </p:spTree>
    <p:extLst>
      <p:ext uri="{BB962C8B-B14F-4D97-AF65-F5344CB8AC3E}">
        <p14:creationId xmlns:p14="http://schemas.microsoft.com/office/powerpoint/2010/main" val="29609510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485192" y="0"/>
            <a:ext cx="10030408" cy="1143000"/>
          </a:xfrm>
        </p:spPr>
        <p:txBody>
          <a:bodyPr>
            <a:noAutofit/>
          </a:bodyPr>
          <a:lstStyle/>
          <a:p>
            <a:r>
              <a:rPr lang="en-US" altLang="en-US" sz="4000" b="1" dirty="0" smtClean="0"/>
              <a:t>Cancer - Psychologic </a:t>
            </a:r>
            <a:r>
              <a:rPr lang="en-US" altLang="en-US" sz="4000" b="1" dirty="0"/>
              <a:t>Support</a:t>
            </a:r>
          </a:p>
        </p:txBody>
      </p:sp>
      <p:sp>
        <p:nvSpPr>
          <p:cNvPr id="394243" name="Rectangle 3"/>
          <p:cNvSpPr>
            <a:spLocks noGrp="1" noChangeArrowheads="1"/>
          </p:cNvSpPr>
          <p:nvPr>
            <p:ph type="body" idx="1"/>
          </p:nvPr>
        </p:nvSpPr>
        <p:spPr>
          <a:xfrm>
            <a:off x="186612" y="1143000"/>
            <a:ext cx="12005388" cy="5714999"/>
          </a:xfrm>
        </p:spPr>
        <p:txBody>
          <a:bodyPr/>
          <a:lstStyle/>
          <a:p>
            <a:r>
              <a:rPr lang="en-US" altLang="en-US" dirty="0"/>
              <a:t>Emphasis placed on maintaining optimal quality of life</a:t>
            </a:r>
          </a:p>
          <a:p>
            <a:r>
              <a:rPr lang="en-US" altLang="en-US" dirty="0"/>
              <a:t>Positive attitude of patient, family, and health care providers has significant positive impact on quality of life for patient</a:t>
            </a:r>
          </a:p>
          <a:p>
            <a:pPr lvl="1"/>
            <a:r>
              <a:rPr lang="en-US" altLang="en-US" dirty="0"/>
              <a:t>May also influence </a:t>
            </a:r>
            <a:r>
              <a:rPr lang="en-US" altLang="en-US" dirty="0" smtClean="0"/>
              <a:t>prognosis</a:t>
            </a:r>
          </a:p>
          <a:p>
            <a:r>
              <a:rPr lang="en-US" altLang="en-US" dirty="0"/>
              <a:t>Continue to be available</a:t>
            </a:r>
          </a:p>
          <a:p>
            <a:r>
              <a:rPr lang="en-US" altLang="en-US" dirty="0"/>
              <a:t>Exhibit caring attitude</a:t>
            </a:r>
          </a:p>
          <a:p>
            <a:r>
              <a:rPr lang="en-US" altLang="en-US" dirty="0"/>
              <a:t>Listen actively to fears and concerns</a:t>
            </a:r>
          </a:p>
          <a:p>
            <a:r>
              <a:rPr lang="en-US" altLang="en-US" dirty="0"/>
              <a:t>Provide relief from distressing symptoms</a:t>
            </a:r>
          </a:p>
          <a:p>
            <a:r>
              <a:rPr lang="en-US" altLang="en-US" dirty="0"/>
              <a:t>Maintain relationship based on trust and confidence</a:t>
            </a:r>
          </a:p>
          <a:p>
            <a:pPr lvl="1"/>
            <a:endParaRPr lang="en-US" altLang="en-US" dirty="0"/>
          </a:p>
        </p:txBody>
      </p:sp>
    </p:spTree>
    <p:extLst>
      <p:ext uri="{BB962C8B-B14F-4D97-AF65-F5344CB8AC3E}">
        <p14:creationId xmlns:p14="http://schemas.microsoft.com/office/powerpoint/2010/main" val="10263151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2743200" y="0"/>
            <a:ext cx="7772400" cy="1143000"/>
          </a:xfrm>
        </p:spPr>
        <p:txBody>
          <a:bodyPr>
            <a:normAutofit fontScale="90000"/>
          </a:bodyPr>
          <a:lstStyle/>
          <a:p>
            <a:r>
              <a:rPr lang="en-US" altLang="en-US"/>
              <a:t>Cancer</a:t>
            </a:r>
            <a:br>
              <a:rPr lang="en-US" altLang="en-US"/>
            </a:br>
            <a:r>
              <a:rPr lang="en-US" altLang="en-US" sz="3600"/>
              <a:t>Psychologic Support</a:t>
            </a:r>
          </a:p>
        </p:txBody>
      </p:sp>
      <p:sp>
        <p:nvSpPr>
          <p:cNvPr id="396291" name="Rectangle 3"/>
          <p:cNvSpPr>
            <a:spLocks noGrp="1" noChangeArrowheads="1"/>
          </p:cNvSpPr>
          <p:nvPr>
            <p:ph type="body" idx="1"/>
          </p:nvPr>
        </p:nvSpPr>
        <p:spPr/>
        <p:txBody>
          <a:bodyPr/>
          <a:lstStyle/>
          <a:p>
            <a:pPr>
              <a:lnSpc>
                <a:spcPct val="90000"/>
              </a:lnSpc>
            </a:pPr>
            <a:r>
              <a:rPr lang="en-US" altLang="en-US" dirty="0"/>
              <a:t>Use touch to exhibit caring</a:t>
            </a:r>
          </a:p>
          <a:p>
            <a:pPr>
              <a:lnSpc>
                <a:spcPct val="90000"/>
              </a:lnSpc>
            </a:pPr>
            <a:r>
              <a:rPr lang="en-US" altLang="en-US" dirty="0"/>
              <a:t>Assist patient in setting realistic short- term goals</a:t>
            </a:r>
          </a:p>
          <a:p>
            <a:pPr>
              <a:lnSpc>
                <a:spcPct val="90000"/>
              </a:lnSpc>
            </a:pPr>
            <a:r>
              <a:rPr lang="en-US" altLang="en-US" dirty="0"/>
              <a:t>Assist in maintaining usual lifestyle patterns</a:t>
            </a:r>
          </a:p>
          <a:p>
            <a:pPr>
              <a:lnSpc>
                <a:spcPct val="90000"/>
              </a:lnSpc>
            </a:pPr>
            <a:r>
              <a:rPr lang="en-US" altLang="en-US" dirty="0"/>
              <a:t>Maintain hope, which can vary</a:t>
            </a:r>
          </a:p>
          <a:p>
            <a:pPr lvl="1">
              <a:lnSpc>
                <a:spcPct val="90000"/>
              </a:lnSpc>
            </a:pPr>
            <a:r>
              <a:rPr lang="en-US" altLang="en-US" dirty="0"/>
              <a:t>Provides control over what is occurring</a:t>
            </a:r>
          </a:p>
          <a:p>
            <a:pPr lvl="1">
              <a:lnSpc>
                <a:spcPct val="90000"/>
              </a:lnSpc>
            </a:pPr>
            <a:r>
              <a:rPr lang="en-US" altLang="en-US" dirty="0"/>
              <a:t>Basis of positive attitude</a:t>
            </a:r>
          </a:p>
        </p:txBody>
      </p:sp>
    </p:spTree>
    <p:extLst>
      <p:ext uri="{BB962C8B-B14F-4D97-AF65-F5344CB8AC3E}">
        <p14:creationId xmlns:p14="http://schemas.microsoft.com/office/powerpoint/2010/main" val="204243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Differentiated cells </a:t>
            </a:r>
            <a:endParaRPr lang="en-US" b="1" dirty="0"/>
          </a:p>
        </p:txBody>
      </p:sp>
      <p:sp>
        <p:nvSpPr>
          <p:cNvPr id="4" name="Table Placeholder 3"/>
          <p:cNvSpPr>
            <a:spLocks noGrp="1"/>
          </p:cNvSpPr>
          <p:nvPr>
            <p:ph type="tbl" idx="1"/>
          </p:nvPr>
        </p:nvSpPr>
        <p:spPr/>
      </p:sp>
      <p:pic>
        <p:nvPicPr>
          <p:cNvPr id="1028"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2246" y="970384"/>
            <a:ext cx="5262464" cy="5730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580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smtClean="0"/>
              <a:t>Characteristics of Cancer</a:t>
            </a:r>
          </a:p>
        </p:txBody>
      </p:sp>
      <p:sp>
        <p:nvSpPr>
          <p:cNvPr id="9219" name="Rectangle 3"/>
          <p:cNvSpPr>
            <a:spLocks noGrp="1" noChangeArrowheads="1"/>
          </p:cNvSpPr>
          <p:nvPr>
            <p:ph idx="1"/>
          </p:nvPr>
        </p:nvSpPr>
        <p:spPr>
          <a:xfrm>
            <a:off x="541176" y="1455576"/>
            <a:ext cx="10812624" cy="4721387"/>
          </a:xfrm>
        </p:spPr>
        <p:txBody>
          <a:bodyPr/>
          <a:lstStyle/>
          <a:p>
            <a:pPr eaLnBrk="1" hangingPunct="1"/>
            <a:r>
              <a:rPr lang="en-US" altLang="en-US" sz="3200" dirty="0" smtClean="0"/>
              <a:t>Malignant growth (Cells that are Undifferentiated from tissue of origin)</a:t>
            </a:r>
          </a:p>
          <a:p>
            <a:pPr eaLnBrk="1" hangingPunct="1"/>
            <a:r>
              <a:rPr lang="en-US" altLang="en-US" sz="3200" dirty="0" smtClean="0"/>
              <a:t>Erratic and Uncontrolled Growth</a:t>
            </a:r>
          </a:p>
          <a:p>
            <a:pPr eaLnBrk="1" hangingPunct="1"/>
            <a:r>
              <a:rPr lang="en-US" altLang="en-US" sz="3200" dirty="0" smtClean="0"/>
              <a:t>Expansive and Invasive</a:t>
            </a:r>
          </a:p>
          <a:p>
            <a:pPr eaLnBrk="1" hangingPunct="1"/>
            <a:r>
              <a:rPr lang="en-US" altLang="en-US" sz="3200" dirty="0" smtClean="0"/>
              <a:t>Metastasis (spread to distant organs)</a:t>
            </a:r>
          </a:p>
          <a:p>
            <a:pPr eaLnBrk="1" hangingPunct="1"/>
            <a:r>
              <a:rPr lang="en-US" altLang="en-US" sz="3200" dirty="0" smtClean="0"/>
              <a:t>They secrete abnormal proteins as they grow</a:t>
            </a:r>
          </a:p>
          <a:p>
            <a:pPr marL="0" indent="0" eaLnBrk="1" hangingPunct="1">
              <a:buNone/>
            </a:pPr>
            <a:r>
              <a:rPr lang="en-US" altLang="en-US" sz="3200" dirty="0" smtClean="0"/>
              <a:t>NB: Cancer cells continue to grow at the expense of the host</a:t>
            </a:r>
          </a:p>
          <a:p>
            <a:pPr eaLnBrk="1" hangingPunct="1"/>
            <a:endParaRPr lang="en-US" altLang="en-US" sz="3200" dirty="0" smtClean="0"/>
          </a:p>
          <a:p>
            <a:pPr eaLnBrk="1" hangingPunct="1"/>
            <a:endParaRPr lang="en-US" altLang="en-US" dirty="0" smtClean="0"/>
          </a:p>
          <a:p>
            <a:pPr eaLnBrk="1" hangingPunct="1"/>
            <a:endParaRPr lang="en-US" altLang="en-US" dirty="0" smtClean="0"/>
          </a:p>
        </p:txBody>
      </p:sp>
      <p:pic>
        <p:nvPicPr>
          <p:cNvPr id="9220" name="Picture 5" descr="mouth_cancer_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0899" y="2227484"/>
            <a:ext cx="2248677" cy="2213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932679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Metastasis </a:t>
            </a:r>
            <a:br>
              <a:rPr lang="en-US" dirty="0" smtClean="0"/>
            </a:br>
            <a:endParaRPr lang="en-US" dirty="0"/>
          </a:p>
        </p:txBody>
      </p:sp>
      <p:sp>
        <p:nvSpPr>
          <p:cNvPr id="3" name="Content Placeholder 2"/>
          <p:cNvSpPr>
            <a:spLocks noGrp="1"/>
          </p:cNvSpPr>
          <p:nvPr>
            <p:ph idx="1"/>
          </p:nvPr>
        </p:nvSpPr>
        <p:spPr>
          <a:xfrm>
            <a:off x="353291" y="1143000"/>
            <a:ext cx="11000509" cy="5033963"/>
          </a:xfrm>
        </p:spPr>
        <p:txBody>
          <a:bodyPr>
            <a:normAutofit/>
          </a:bodyPr>
          <a:lstStyle/>
          <a:p>
            <a:pPr marL="0" indent="0">
              <a:buNone/>
            </a:pPr>
            <a:r>
              <a:rPr lang="en-US" sz="3200" dirty="0" smtClean="0"/>
              <a:t>Cancer </a:t>
            </a:r>
            <a:r>
              <a:rPr lang="en-US" sz="3200" dirty="0"/>
              <a:t>cells </a:t>
            </a:r>
            <a:r>
              <a:rPr lang="en-US" sz="3200" dirty="0" smtClean="0"/>
              <a:t>move/spread  </a:t>
            </a:r>
            <a:r>
              <a:rPr lang="en-US" sz="3200" dirty="0"/>
              <a:t>from their original location </a:t>
            </a:r>
            <a:r>
              <a:rPr lang="en-US" sz="3200" dirty="0" smtClean="0"/>
              <a:t>to other </a:t>
            </a:r>
            <a:r>
              <a:rPr lang="en-US" sz="3200" dirty="0"/>
              <a:t>sites</a:t>
            </a:r>
            <a:r>
              <a:rPr lang="en-US" sz="3200" dirty="0" smtClean="0"/>
              <a:t>. Routes </a:t>
            </a:r>
            <a:r>
              <a:rPr lang="en-US" sz="3200" dirty="0"/>
              <a:t>of </a:t>
            </a:r>
            <a:r>
              <a:rPr lang="en-US" sz="3200" dirty="0" smtClean="0"/>
              <a:t>metastasis include:</a:t>
            </a:r>
            <a:endParaRPr lang="en-US" sz="3200" dirty="0"/>
          </a:p>
          <a:p>
            <a:r>
              <a:rPr lang="en-US" sz="3200" dirty="0" smtClean="0"/>
              <a:t>Local </a:t>
            </a:r>
            <a:r>
              <a:rPr lang="en-US" sz="3200" dirty="0"/>
              <a:t>seeding: Distribution of shed </a:t>
            </a:r>
            <a:r>
              <a:rPr lang="en-US" sz="3200" dirty="0" smtClean="0"/>
              <a:t>cancer cells </a:t>
            </a:r>
            <a:r>
              <a:rPr lang="en-US" sz="3200" dirty="0"/>
              <a:t>occurs in the local area of the </a:t>
            </a:r>
            <a:r>
              <a:rPr lang="en-US" sz="3200" dirty="0" smtClean="0"/>
              <a:t>primary tumor</a:t>
            </a:r>
            <a:r>
              <a:rPr lang="en-US" sz="3200" dirty="0"/>
              <a:t>.</a:t>
            </a:r>
          </a:p>
          <a:p>
            <a:r>
              <a:rPr lang="en-US" sz="3200" dirty="0" smtClean="0"/>
              <a:t>Blood borne </a:t>
            </a:r>
            <a:r>
              <a:rPr lang="en-US" sz="3200" dirty="0"/>
              <a:t>metastasis: Tumor cells enter </a:t>
            </a:r>
            <a:r>
              <a:rPr lang="en-US" sz="3200" dirty="0" smtClean="0"/>
              <a:t>the blood</a:t>
            </a:r>
            <a:r>
              <a:rPr lang="en-US" sz="3200" dirty="0"/>
              <a:t>, which is the most common cause </a:t>
            </a:r>
            <a:r>
              <a:rPr lang="en-US" sz="3200" dirty="0" smtClean="0"/>
              <a:t>of cancer </a:t>
            </a:r>
            <a:r>
              <a:rPr lang="en-US" sz="3200" dirty="0"/>
              <a:t>spread.</a:t>
            </a:r>
          </a:p>
          <a:p>
            <a:r>
              <a:rPr lang="en-US" sz="3200" dirty="0" smtClean="0"/>
              <a:t>Lymphatic </a:t>
            </a:r>
            <a:r>
              <a:rPr lang="en-US" sz="3200" dirty="0"/>
              <a:t>spread: Primary sites rich </a:t>
            </a:r>
            <a:r>
              <a:rPr lang="en-US" sz="3200" dirty="0" smtClean="0"/>
              <a:t>in lymphatics </a:t>
            </a:r>
            <a:r>
              <a:rPr lang="en-US" sz="3200" dirty="0"/>
              <a:t>are more susceptible to </a:t>
            </a:r>
            <a:r>
              <a:rPr lang="en-US" sz="3200" dirty="0" smtClean="0"/>
              <a:t>early metastatic spread e.g. breast</a:t>
            </a:r>
          </a:p>
          <a:p>
            <a:pPr marL="0" indent="0">
              <a:buNone/>
            </a:pPr>
            <a:r>
              <a:rPr lang="en-US" altLang="en-US" sz="3200" dirty="0"/>
              <a:t>Common sites of </a:t>
            </a:r>
            <a:r>
              <a:rPr lang="en-US" altLang="en-US" sz="3200" dirty="0" smtClean="0"/>
              <a:t>metastasis are bone, lung, brain, liver, spine</a:t>
            </a:r>
          </a:p>
          <a:p>
            <a:pPr marL="0" indent="0">
              <a:buNone/>
            </a:pPr>
            <a:endParaRPr lang="en-US" dirty="0"/>
          </a:p>
        </p:txBody>
      </p:sp>
      <p:pic>
        <p:nvPicPr>
          <p:cNvPr id="4" name="Picture 4" descr="meta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6074" y="5788679"/>
            <a:ext cx="3247053" cy="1069321"/>
          </a:xfrm>
          <a:prstGeom prst="rect">
            <a:avLst/>
          </a:prstGeom>
          <a:solidFill>
            <a:srgbClr val="E4FEFB"/>
          </a:solidFill>
          <a:ln w="6350">
            <a:solidFill>
              <a:srgbClr val="000000"/>
            </a:solidFill>
            <a:miter lim="800000"/>
            <a:headEnd/>
            <a:tailEnd/>
          </a:ln>
        </p:spPr>
      </p:pic>
    </p:spTree>
    <p:extLst>
      <p:ext uri="{BB962C8B-B14F-4D97-AF65-F5344CB8AC3E}">
        <p14:creationId xmlns:p14="http://schemas.microsoft.com/office/powerpoint/2010/main" val="494436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classification</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1</a:t>
            </a:r>
            <a:r>
              <a:rPr lang="en-US" sz="3200" dirty="0"/>
              <a:t>. Solid tumors: Associated with the organs </a:t>
            </a:r>
            <a:r>
              <a:rPr lang="en-US" sz="3200" dirty="0" smtClean="0"/>
              <a:t>from which </a:t>
            </a:r>
            <a:r>
              <a:rPr lang="en-US" sz="3200" dirty="0"/>
              <a:t>they develop, such as breast cancer </a:t>
            </a:r>
            <a:r>
              <a:rPr lang="en-US" sz="3200" dirty="0" smtClean="0"/>
              <a:t>or lung </a:t>
            </a:r>
            <a:r>
              <a:rPr lang="en-US" sz="3200" dirty="0"/>
              <a:t>cancer</a:t>
            </a:r>
          </a:p>
          <a:p>
            <a:pPr marL="0" indent="0">
              <a:buNone/>
            </a:pPr>
            <a:r>
              <a:rPr lang="en-US" sz="3200" dirty="0"/>
              <a:t>2. Hematological cancers: Originate from </a:t>
            </a:r>
            <a:r>
              <a:rPr lang="en-US" sz="3200" dirty="0" smtClean="0"/>
              <a:t>blood cell–forming </a:t>
            </a:r>
            <a:r>
              <a:rPr lang="en-US" sz="3200" dirty="0"/>
              <a:t>tissues, such as </a:t>
            </a:r>
            <a:r>
              <a:rPr lang="en-US" sz="3200" dirty="0" err="1"/>
              <a:t>leukemias</a:t>
            </a:r>
            <a:r>
              <a:rPr lang="en-US" sz="3200" dirty="0"/>
              <a:t>, lymphomas</a:t>
            </a:r>
            <a:r>
              <a:rPr lang="en-US" sz="3200" dirty="0" smtClean="0"/>
              <a:t>, and </a:t>
            </a:r>
            <a:r>
              <a:rPr lang="en-US" sz="3200" dirty="0"/>
              <a:t>multiple myeloma</a:t>
            </a:r>
          </a:p>
        </p:txBody>
      </p:sp>
    </p:spTree>
    <p:extLst>
      <p:ext uri="{BB962C8B-B14F-4D97-AF65-F5344CB8AC3E}">
        <p14:creationId xmlns:p14="http://schemas.microsoft.com/office/powerpoint/2010/main" val="2313165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TotalTime>
  <Words>3508</Words>
  <Application>Microsoft Office PowerPoint</Application>
  <PresentationFormat>Widescreen</PresentationFormat>
  <Paragraphs>340</Paragraphs>
  <Slides>54</Slides>
  <Notes>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Calibri Light</vt:lpstr>
      <vt:lpstr>Times New Roman</vt:lpstr>
      <vt:lpstr>Wingdings</vt:lpstr>
      <vt:lpstr>Office Theme</vt:lpstr>
      <vt:lpstr>ONCOLOGY NURSING</vt:lpstr>
      <vt:lpstr>INTRODUCTION</vt:lpstr>
      <vt:lpstr>Cancer </vt:lpstr>
      <vt:lpstr>Classification of cell growths (Tumors)</vt:lpstr>
      <vt:lpstr>Benign versus Malignant Tumors</vt:lpstr>
      <vt:lpstr>Differentiated cells </vt:lpstr>
      <vt:lpstr>Characteristics of Cancer</vt:lpstr>
      <vt:lpstr>Metastasis  </vt:lpstr>
      <vt:lpstr>Cancer classification </vt:lpstr>
      <vt:lpstr>Grading and staging of cancer </vt:lpstr>
      <vt:lpstr>Cancer Grading </vt:lpstr>
      <vt:lpstr>Differentiated cells </vt:lpstr>
      <vt:lpstr>PowerPoint Presentation</vt:lpstr>
      <vt:lpstr>Cancer Staging </vt:lpstr>
      <vt:lpstr>The TNM Staging System </vt:lpstr>
      <vt:lpstr>PowerPoint Presentation</vt:lpstr>
      <vt:lpstr>Naming of cancers</vt:lpstr>
      <vt:lpstr>Body Defenses Against Cancer Cells</vt:lpstr>
      <vt:lpstr>Etiological/Risk Factors For cancer</vt:lpstr>
      <vt:lpstr>PowerPoint Presentation</vt:lpstr>
      <vt:lpstr>Diagnostic Tests </vt:lpstr>
      <vt:lpstr>PowerPoint Presentation</vt:lpstr>
      <vt:lpstr>Biopsy </vt:lpstr>
      <vt:lpstr>Warning Signs of Cancer—CAUTION </vt:lpstr>
      <vt:lpstr>Cancer Prevention </vt:lpstr>
      <vt:lpstr>Cancer Prevention and Detection</vt:lpstr>
      <vt:lpstr>Cancer management</vt:lpstr>
      <vt:lpstr>Cancer management involves:</vt:lpstr>
      <vt:lpstr>Cancer Pain Control </vt:lpstr>
      <vt:lpstr>PowerPoint Presentation</vt:lpstr>
      <vt:lpstr>PowerPoint Presentation</vt:lpstr>
      <vt:lpstr>PowerPoint Presentation</vt:lpstr>
      <vt:lpstr>Radiation Therapy </vt:lpstr>
      <vt:lpstr>PowerPoint Presentation</vt:lpstr>
      <vt:lpstr>Nursing Intervention for teletherapy</vt:lpstr>
      <vt:lpstr>PowerPoint Presentation</vt:lpstr>
      <vt:lpstr>Care of the Client with a Sealed Radiation Implant  </vt:lpstr>
      <vt:lpstr>PowerPoint Presentation</vt:lpstr>
      <vt:lpstr>Chemotherapy </vt:lpstr>
      <vt:lpstr>PowerPoint Presentation</vt:lpstr>
      <vt:lpstr> Chemotherapy </vt:lpstr>
      <vt:lpstr>Chemotherapy Methods of Administration</vt:lpstr>
      <vt:lpstr>Chemotherapy: Classification of Drugs </vt:lpstr>
      <vt:lpstr>Chemotherapy </vt:lpstr>
      <vt:lpstr>Chemotherapy - Effects on Normal Tissues</vt:lpstr>
      <vt:lpstr>Chemotherapy - Side Effects </vt:lpstr>
      <vt:lpstr>Nursing Interventions for patient on chemotherapy </vt:lpstr>
      <vt:lpstr>Nursing Intervention</vt:lpstr>
      <vt:lpstr>Nursing Intervention</vt:lpstr>
      <vt:lpstr>Nursing Intervention</vt:lpstr>
      <vt:lpstr>Nursing Intervention</vt:lpstr>
      <vt:lpstr>Bone Marrow and Stem Cell Transplantation</vt:lpstr>
      <vt:lpstr>Cancer - Psychologic Support</vt:lpstr>
      <vt:lpstr>Cancer Psychologic Support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ANTICANCER DRUGS</dc:title>
  <dc:creator>user</dc:creator>
  <cp:lastModifiedBy>user</cp:lastModifiedBy>
  <cp:revision>32</cp:revision>
  <dcterms:created xsi:type="dcterms:W3CDTF">2019-04-01T01:40:13Z</dcterms:created>
  <dcterms:modified xsi:type="dcterms:W3CDTF">2019-04-09T03:28:17Z</dcterms:modified>
</cp:coreProperties>
</file>