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4"/>
  </p:notesMasterIdLst>
  <p:sldIdLst>
    <p:sldId id="256" r:id="rId2"/>
    <p:sldId id="257" r:id="rId3"/>
    <p:sldId id="278" r:id="rId4"/>
    <p:sldId id="271" r:id="rId5"/>
    <p:sldId id="258" r:id="rId6"/>
    <p:sldId id="274" r:id="rId7"/>
    <p:sldId id="270" r:id="rId8"/>
    <p:sldId id="275" r:id="rId9"/>
    <p:sldId id="277" r:id="rId10"/>
    <p:sldId id="279" r:id="rId11"/>
    <p:sldId id="266" r:id="rId12"/>
    <p:sldId id="267" r:id="rId13"/>
    <p:sldId id="268" r:id="rId14"/>
    <p:sldId id="269" r:id="rId15"/>
    <p:sldId id="273" r:id="rId16"/>
    <p:sldId id="260" r:id="rId17"/>
    <p:sldId id="280" r:id="rId18"/>
    <p:sldId id="261" r:id="rId19"/>
    <p:sldId id="281" r:id="rId20"/>
    <p:sldId id="272" r:id="rId21"/>
    <p:sldId id="262" r:id="rId22"/>
    <p:sldId id="26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56EC9B-DD3E-4701-B3E1-7025E541D7C6}" type="datetimeFigureOut">
              <a:rPr lang="en-US" smtClean="0"/>
              <a:pPr/>
              <a:t>3/17/2022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180D6F-D661-403B-BCD4-3BF3E41E2428}" type="slidenum">
              <a:rPr lang="en-US" smtClean="0"/>
              <a:pPr/>
              <a:t>‹#›</a:t>
            </a:fld>
            <a:endParaRPr lang="en-US"/>
          </a:p>
        </p:txBody>
      </p:sp>
    </p:spTree>
    <p:extLst>
      <p:ext uri="{BB962C8B-B14F-4D97-AF65-F5344CB8AC3E}">
        <p14:creationId xmlns:p14="http://schemas.microsoft.com/office/powerpoint/2010/main" val="3891531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3"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7F4B3D8-B50A-4B2C-8441-A9F3D49E4481}" type="datetime1">
              <a:rPr lang="en-US" smtClean="0"/>
              <a:pPr/>
              <a:t>3/17/2022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9B7C073-8047-41CF-ABBB-7CF9CE40E8A7}"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transition spd="slow" advClick="0" advTm="10000">
    <p:fade/>
    <p:sndAc>
      <p:stSnd>
        <p:snd r:embed="rId1" name="wind.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B7FC63-6650-4868-BC60-322F60B1E4AB}" type="datetime1">
              <a:rPr lang="en-US" smtClean="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7C073-8047-41CF-ABBB-7CF9CE40E8A7}"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advClick="0" advTm="10000">
    <p:fade/>
    <p:sndAc>
      <p:stSnd>
        <p:snd r:embed="rId1" name="wind.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265702-B931-46C8-96FC-4B7DCAB6BECD}" type="datetime1">
              <a:rPr lang="en-US" smtClean="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7C073-8047-41CF-ABBB-7CF9CE40E8A7}"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advClick="0" advTm="10000">
    <p:fade/>
    <p:sndAc>
      <p:stSnd>
        <p:snd r:embed="rId1" name="wind.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EB13AD-7181-42FE-8003-9A7A8585B476}" type="datetime1">
              <a:rPr lang="en-US" smtClean="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7C073-8047-41CF-ABBB-7CF9CE40E8A7}"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ransition spd="slow" advClick="0" advTm="10000">
    <p:fade/>
    <p:sndAc>
      <p:stSnd>
        <p:snd r:embed="rId1" name="wind.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3"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C85A25-7DD5-48CA-86DC-3BDED2371EA0}" type="datetime1">
              <a:rPr lang="en-US" smtClean="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7C073-8047-41CF-ABBB-7CF9CE40E8A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advClick="0" advTm="10000">
    <p:fade/>
    <p:sndAc>
      <p:stSnd>
        <p:snd r:embed="rId1" name="wind.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E18649D-0CFD-420B-9674-CE818D17C296}" type="datetime1">
              <a:rPr lang="en-US" smtClean="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7C073-8047-41CF-ABBB-7CF9CE40E8A7}"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advClick="0" advTm="10000">
    <p:fade/>
    <p:sndAc>
      <p:stSnd>
        <p:snd r:embed="rId1" name="wind.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E0CAD4-5891-4F02-9BEB-2F32CBC418CC}" type="datetime1">
              <a:rPr lang="en-US" smtClean="0"/>
              <a:pPr/>
              <a:t>3/17/2022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B7C073-8047-41CF-ABBB-7CF9CE40E8A7}"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advClick="0" advTm="10000">
    <p:fade/>
    <p:sndAc>
      <p:stSnd>
        <p:snd r:embed="rId1" name="wind.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0CEA84-4853-4AC8-8C8D-29C9A948A712}" type="datetime1">
              <a:rPr lang="en-US" smtClean="0"/>
              <a:pPr/>
              <a:t>3/17/2022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7C073-8047-41CF-ABBB-7CF9CE40E8A7}"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advClick="0" advTm="10000">
    <p:fade/>
    <p:sndAc>
      <p:stSnd>
        <p:snd r:embed="rId1" name="wind.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39E0D-2162-4337-829F-953F02E1DA55}" type="datetime1">
              <a:rPr lang="en-US" smtClean="0"/>
              <a:pPr/>
              <a:t>3/17/2022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B7C073-8047-41CF-ABBB-7CF9CE40E8A7}" type="slidenum">
              <a:rPr lang="en-US" smtClean="0"/>
              <a:pPr/>
              <a:t>‹#›</a:t>
            </a:fld>
            <a:endParaRPr lang="en-US"/>
          </a:p>
        </p:txBody>
      </p:sp>
    </p:spTree>
  </p:cSld>
  <p:clrMapOvr>
    <a:masterClrMapping/>
  </p:clrMapOvr>
  <p:transition spd="slow" advClick="0" advTm="10000">
    <p:fade/>
    <p:sndAc>
      <p:stSnd>
        <p:snd r:embed="rId1" name="wind.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39460A-7B24-4F6C-97E8-884084A5A877}" type="datetime1">
              <a:rPr lang="en-US" smtClean="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7C073-8047-41CF-ABBB-7CF9CE40E8A7}" type="slidenum">
              <a:rPr lang="en-US" smtClean="0"/>
              <a:pPr/>
              <a:t>‹#›</a:t>
            </a:fld>
            <a:endParaRPr lang="en-US"/>
          </a:p>
        </p:txBody>
      </p:sp>
    </p:spTree>
  </p:cSld>
  <p:clrMapOvr>
    <a:masterClrMapping/>
  </p:clrMapOvr>
  <p:transition spd="slow" advClick="0" advTm="10000">
    <p:fade/>
    <p:sndAc>
      <p:stSnd>
        <p:snd r:embed="rId1" name="wind.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1E6B0C-DC63-46BD-8E0F-ED4A65F4C6FF}" type="datetime1">
              <a:rPr lang="en-US" smtClean="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7C073-8047-41CF-ABBB-7CF9CE40E8A7}" type="slidenum">
              <a:rPr lang="en-US" smtClean="0"/>
              <a:pPr/>
              <a:t>‹#›</a:t>
            </a:fld>
            <a:endParaRPr lang="en-US"/>
          </a:p>
        </p:txBody>
      </p:sp>
    </p:spTree>
  </p:cSld>
  <p:clrMapOvr>
    <a:masterClrMapping/>
  </p:clrMapOvr>
  <p:transition spd="slow" advClick="0" advTm="10000">
    <p:fade/>
    <p:sndAc>
      <p:stSnd>
        <p:snd r:embed="rId1" name="wind.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603CACA-29AF-49FD-A2C6-EF94C808278B}" type="datetime1">
              <a:rPr lang="en-US" smtClean="0"/>
              <a:pPr/>
              <a:t>3/17/2022</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9B7C073-8047-41CF-ABBB-7CF9CE40E8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advClick="0" advTm="10000">
    <p:fade/>
    <p:sndAc>
      <p:stSnd>
        <p:snd r:embed="rId13" name="wind.wav"/>
      </p:stSnd>
    </p:sndAc>
  </p:transition>
  <p:hf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healthline.com/health/type-2-diabetes/ketoacidosis"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s://www.healthline.com/health/pancreatiti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healthline.com/health/post-traumatic-stress-disorder"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s://www.healthline.com/health/paralysi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healthline.com/health/intravenous-fluid-regulation"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healthline.com/health/bipolar-disorder/benzodiazepines"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medicine.medscape.com/article/167726-medication"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87737"/>
            <a:ext cx="8391864" cy="1731982"/>
          </a:xfrm>
          <a:solidFill>
            <a:schemeClr val="tx1"/>
          </a:solidFill>
        </p:spPr>
        <p:txBody>
          <a:bodyPr>
            <a:noAutofit/>
          </a:bodyPr>
          <a:lstStyle/>
          <a:p>
            <a:r>
              <a:rPr lang="en-US" sz="6000" b="1" dirty="0" smtClean="0">
                <a:solidFill>
                  <a:srgbClr val="00B0F0"/>
                </a:solidFill>
                <a:latin typeface="Times New Roman" panose="02020603050405020304" pitchFamily="18" charset="0"/>
                <a:cs typeface="Times New Roman" panose="02020603050405020304" pitchFamily="18" charset="0"/>
              </a:rPr>
              <a:t>ORGANOPHOSPHATE POISONING</a:t>
            </a:r>
            <a:endParaRPr lang="en-US" sz="6000" b="1" dirty="0">
              <a:solidFill>
                <a:srgbClr val="00B0F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3767862"/>
            <a:ext cx="6400800" cy="2709138"/>
          </a:xfrm>
        </p:spPr>
        <p:txBody>
          <a:bodyPr>
            <a:normAutofit/>
          </a:bodyPr>
          <a:lstStyle/>
          <a:p>
            <a:endParaRPr lang="en-US" sz="2800" dirty="0" smtClean="0"/>
          </a:p>
          <a:p>
            <a:r>
              <a:rPr lang="en-US" sz="3600" dirty="0" smtClean="0">
                <a:latin typeface="Broadway" pitchFamily="82" charset="0"/>
              </a:rPr>
              <a:t>Robert Kennedy </a:t>
            </a:r>
            <a:r>
              <a:rPr lang="en-US" sz="3600" dirty="0" err="1" smtClean="0">
                <a:latin typeface="Broadway" pitchFamily="82" charset="0"/>
              </a:rPr>
              <a:t>Siminyu</a:t>
            </a:r>
            <a:endParaRPr lang="en-US" sz="3600" dirty="0" smtClean="0">
              <a:latin typeface="Broadway" pitchFamily="82" charset="0"/>
            </a:endParaRPr>
          </a:p>
          <a:p>
            <a:r>
              <a:rPr lang="en-US" dirty="0" err="1" smtClean="0">
                <a:latin typeface="Broadway" pitchFamily="82" charset="0"/>
              </a:rPr>
              <a:t>MSc</a:t>
            </a:r>
            <a:r>
              <a:rPr lang="en-US" dirty="0" smtClean="0">
                <a:latin typeface="Broadway" pitchFamily="82" charset="0"/>
              </a:rPr>
              <a:t>. Forensic Medicine</a:t>
            </a:r>
            <a:endParaRPr lang="en-US" dirty="0">
              <a:latin typeface="Broadway" pitchFamily="82" charset="0"/>
            </a:endParaRPr>
          </a:p>
        </p:txBody>
      </p:sp>
      <p:sp>
        <p:nvSpPr>
          <p:cNvPr id="5" name="Slide Number Placeholder 4"/>
          <p:cNvSpPr>
            <a:spLocks noGrp="1"/>
          </p:cNvSpPr>
          <p:nvPr>
            <p:ph type="sldNum" sz="quarter" idx="12"/>
          </p:nvPr>
        </p:nvSpPr>
        <p:spPr/>
        <p:txBody>
          <a:bodyPr/>
          <a:lstStyle/>
          <a:p>
            <a:fld id="{99B7C073-8047-41CF-ABBB-7CF9CE40E8A7}" type="slidenum">
              <a:rPr lang="en-US" smtClean="0"/>
              <a:pPr/>
              <a:t>1</a:t>
            </a:fld>
            <a:endParaRPr lang="en-US" dirty="0"/>
          </a:p>
        </p:txBody>
      </p:sp>
    </p:spTree>
    <p:extLst>
      <p:ext uri="{BB962C8B-B14F-4D97-AF65-F5344CB8AC3E}">
        <p14:creationId xmlns:p14="http://schemas.microsoft.com/office/powerpoint/2010/main" val="3222070378"/>
      </p:ext>
    </p:extLst>
  </p:cSld>
  <p:clrMapOvr>
    <a:masterClrMapping/>
  </p:clrMapOvr>
  <p:transition spd="slow" advClick="0" advTm="3345">
    <p:fade/>
    <p:sndAc>
      <p:stSnd>
        <p:snd r:embed="rId2"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219200"/>
            <a:ext cx="7745505" cy="4906963"/>
          </a:xfrm>
        </p:spPr>
        <p:txBody>
          <a:bodyPr>
            <a:normAutofit/>
          </a:bodyPr>
          <a:lstStyle/>
          <a:p>
            <a:r>
              <a:rPr lang="en-GB" sz="2800" dirty="0"/>
              <a:t>The primary mechanism of action of organophosphate pesticides is inhibition of carboxyl ester hydrolases, particularly acetylcholinesterase (</a:t>
            </a:r>
            <a:r>
              <a:rPr lang="en-GB" sz="2800" dirty="0" err="1"/>
              <a:t>AChE</a:t>
            </a:r>
            <a:r>
              <a:rPr lang="en-GB" sz="2800" dirty="0"/>
              <a:t>). </a:t>
            </a:r>
            <a:r>
              <a:rPr lang="en-GB" sz="2800" dirty="0" err="1"/>
              <a:t>AChE</a:t>
            </a:r>
            <a:r>
              <a:rPr lang="en-GB" sz="2800" dirty="0"/>
              <a:t> is an enzyme that degrades the neurotransmitter acetylcholine (</a:t>
            </a:r>
            <a:r>
              <a:rPr lang="en-GB" sz="2800" dirty="0" err="1"/>
              <a:t>ACh</a:t>
            </a:r>
            <a:r>
              <a:rPr lang="en-GB" sz="2800" dirty="0"/>
              <a:t>) into choline and acetic acid. </a:t>
            </a:r>
            <a:r>
              <a:rPr lang="en-GB" sz="2800" dirty="0" err="1"/>
              <a:t>ACh</a:t>
            </a:r>
            <a:r>
              <a:rPr lang="en-GB" sz="2800" dirty="0"/>
              <a:t> is found in the central and peripheral nervous system, neuromuscular junctions, and red blood cells (RBCs).</a:t>
            </a:r>
          </a:p>
          <a:p>
            <a:endParaRPr lang="en-GB" sz="2800"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10</a:t>
            </a:fld>
            <a:endParaRPr lang="en-US"/>
          </a:p>
        </p:txBody>
      </p:sp>
      <p:sp>
        <p:nvSpPr>
          <p:cNvPr id="4" name="Title 3"/>
          <p:cNvSpPr>
            <a:spLocks noGrp="1"/>
          </p:cNvSpPr>
          <p:nvPr>
            <p:ph type="title"/>
          </p:nvPr>
        </p:nvSpPr>
        <p:spPr>
          <a:xfrm>
            <a:off x="688490" y="228600"/>
            <a:ext cx="7756263" cy="762000"/>
          </a:xfrm>
        </p:spPr>
        <p:txBody>
          <a:bodyPr/>
          <a:lstStyle/>
          <a:p>
            <a:r>
              <a:rPr lang="en-GB" dirty="0" err="1" smtClean="0"/>
              <a:t>Contd</a:t>
            </a:r>
            <a:endParaRPr lang="en-GB" dirty="0"/>
          </a:p>
        </p:txBody>
      </p:sp>
    </p:spTree>
    <p:extLst>
      <p:ext uri="{BB962C8B-B14F-4D97-AF65-F5344CB8AC3E}">
        <p14:creationId xmlns:p14="http://schemas.microsoft.com/office/powerpoint/2010/main" val="1952311938"/>
      </p:ext>
    </p:extLst>
  </p:cSld>
  <p:clrMapOvr>
    <a:masterClrMapping/>
  </p:clrMapOvr>
  <p:transition spd="slow" advClick="0" advTm="10000">
    <p:fade/>
    <p:sndAc>
      <p:stSnd>
        <p:snd r:embed="rId2" name="wind.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676401"/>
            <a:ext cx="7745505" cy="4449762"/>
          </a:xfrm>
        </p:spPr>
        <p:txBody>
          <a:bodyPr>
            <a:normAutofit/>
          </a:bodyPr>
          <a:lstStyle/>
          <a:p>
            <a:r>
              <a:rPr lang="en-GB" sz="3600" dirty="0"/>
              <a:t>Organophosphate poisoning can be short- or long-term. It can be caused by large or small doses. The longer the exposure and the larger the dose, the more toxic the effects. Symptoms can occur within several minutes or hours of exposure.</a:t>
            </a:r>
          </a:p>
          <a:p>
            <a:endParaRPr lang="en-GB" sz="3600"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11</a:t>
            </a:fld>
            <a:endParaRPr lang="en-US"/>
          </a:p>
        </p:txBody>
      </p:sp>
      <p:sp>
        <p:nvSpPr>
          <p:cNvPr id="4" name="Title 3"/>
          <p:cNvSpPr>
            <a:spLocks noGrp="1"/>
          </p:cNvSpPr>
          <p:nvPr>
            <p:ph type="title"/>
          </p:nvPr>
        </p:nvSpPr>
        <p:spPr>
          <a:xfrm>
            <a:off x="688490" y="152400"/>
            <a:ext cx="7756263" cy="914400"/>
          </a:xfrm>
        </p:spPr>
        <p:txBody>
          <a:bodyPr/>
          <a:lstStyle/>
          <a:p>
            <a:r>
              <a:rPr lang="en-GB" sz="4000" dirty="0" smtClean="0"/>
              <a:t>MOA </a:t>
            </a:r>
            <a:r>
              <a:rPr lang="en-GB" sz="4000" dirty="0" err="1" smtClean="0"/>
              <a:t>contd</a:t>
            </a:r>
            <a:endParaRPr lang="en-GB" sz="4000" dirty="0"/>
          </a:p>
        </p:txBody>
      </p:sp>
    </p:spTree>
    <p:extLst>
      <p:ext uri="{BB962C8B-B14F-4D97-AF65-F5344CB8AC3E}">
        <p14:creationId xmlns:p14="http://schemas.microsoft.com/office/powerpoint/2010/main" val="1139850782"/>
      </p:ext>
    </p:extLst>
  </p:cSld>
  <p:clrMapOvr>
    <a:masterClrMapping/>
  </p:clrMapOvr>
  <p:transition spd="slow" advClick="0" advTm="10000">
    <p:fade/>
    <p:sndAc>
      <p:stSnd>
        <p:snd r:embed="rId2" name="wind.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624407"/>
            <a:ext cx="7745505" cy="4501756"/>
          </a:xfrm>
        </p:spPr>
        <p:txBody>
          <a:bodyPr>
            <a:normAutofit fontScale="92500" lnSpcReduction="10000"/>
          </a:bodyPr>
          <a:lstStyle/>
          <a:p>
            <a:pPr lvl="0"/>
            <a:r>
              <a:rPr lang="en-GB" dirty="0" smtClean="0"/>
              <a:t>narrowed</a:t>
            </a:r>
            <a:r>
              <a:rPr lang="en-GB" dirty="0"/>
              <a:t>, pinpointed pupils</a:t>
            </a:r>
          </a:p>
          <a:p>
            <a:pPr lvl="0"/>
            <a:r>
              <a:rPr lang="en-GB" dirty="0"/>
              <a:t>impaired, blurry vision</a:t>
            </a:r>
          </a:p>
          <a:p>
            <a:pPr lvl="0"/>
            <a:r>
              <a:rPr lang="en-GB" dirty="0"/>
              <a:t>stinging eyes</a:t>
            </a:r>
          </a:p>
          <a:p>
            <a:pPr lvl="0"/>
            <a:r>
              <a:rPr lang="en-GB" dirty="0"/>
              <a:t>runny nose</a:t>
            </a:r>
          </a:p>
          <a:p>
            <a:pPr lvl="0"/>
            <a:r>
              <a:rPr lang="en-GB" dirty="0"/>
              <a:t>watery eyes</a:t>
            </a:r>
          </a:p>
          <a:p>
            <a:pPr lvl="0"/>
            <a:r>
              <a:rPr lang="en-GB" dirty="0"/>
              <a:t>excess saliva</a:t>
            </a:r>
          </a:p>
          <a:p>
            <a:pPr lvl="0"/>
            <a:r>
              <a:rPr lang="en-GB" dirty="0"/>
              <a:t>glassy eyes</a:t>
            </a:r>
          </a:p>
          <a:p>
            <a:pPr lvl="0"/>
            <a:r>
              <a:rPr lang="en-GB" dirty="0"/>
              <a:t>headache</a:t>
            </a:r>
          </a:p>
          <a:p>
            <a:pPr lvl="0"/>
            <a:r>
              <a:rPr lang="en-GB" dirty="0"/>
              <a:t>nausea</a:t>
            </a:r>
          </a:p>
          <a:p>
            <a:pPr lvl="0"/>
            <a:r>
              <a:rPr lang="en-GB" dirty="0"/>
              <a:t>muscle weakness</a:t>
            </a:r>
          </a:p>
          <a:p>
            <a:pPr lvl="0"/>
            <a:r>
              <a:rPr lang="en-GB" dirty="0"/>
              <a:t>muscle twitching</a:t>
            </a:r>
          </a:p>
          <a:p>
            <a:pPr lvl="0"/>
            <a:r>
              <a:rPr lang="en-GB" dirty="0"/>
              <a:t>agitation</a:t>
            </a:r>
          </a:p>
          <a:p>
            <a:endParaRPr lang="en-GB"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12</a:t>
            </a:fld>
            <a:endParaRPr lang="en-US"/>
          </a:p>
        </p:txBody>
      </p:sp>
      <p:sp>
        <p:nvSpPr>
          <p:cNvPr id="5" name="Title 4"/>
          <p:cNvSpPr>
            <a:spLocks noGrp="1"/>
          </p:cNvSpPr>
          <p:nvPr>
            <p:ph type="title"/>
          </p:nvPr>
        </p:nvSpPr>
        <p:spPr>
          <a:xfrm>
            <a:off x="688490" y="228600"/>
            <a:ext cx="7756263" cy="1143000"/>
          </a:xfrm>
        </p:spPr>
        <p:txBody>
          <a:bodyPr/>
          <a:lstStyle/>
          <a:p>
            <a:r>
              <a:rPr lang="en-GB" dirty="0" smtClean="0"/>
              <a:t>Mild OPP signs</a:t>
            </a:r>
            <a:endParaRPr lang="en-GB" dirty="0"/>
          </a:p>
        </p:txBody>
      </p:sp>
    </p:spTree>
    <p:extLst>
      <p:ext uri="{BB962C8B-B14F-4D97-AF65-F5344CB8AC3E}">
        <p14:creationId xmlns:p14="http://schemas.microsoft.com/office/powerpoint/2010/main" val="3157304978"/>
      </p:ext>
    </p:extLst>
  </p:cSld>
  <p:clrMapOvr>
    <a:masterClrMapping/>
  </p:clrMapOvr>
  <p:transition spd="slow" advClick="0" advTm="10000">
    <p:fade/>
    <p:sndAc>
      <p:stSnd>
        <p:snd r:embed="rId2" name="wind.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r>
              <a:rPr lang="en-GB" dirty="0" smtClean="0"/>
              <a:t>very </a:t>
            </a:r>
            <a:r>
              <a:rPr lang="en-GB" dirty="0"/>
              <a:t>narrowed pupils</a:t>
            </a:r>
          </a:p>
          <a:p>
            <a:pPr lvl="0"/>
            <a:r>
              <a:rPr lang="en-GB" dirty="0"/>
              <a:t>dizziness</a:t>
            </a:r>
          </a:p>
          <a:p>
            <a:pPr lvl="0"/>
            <a:r>
              <a:rPr lang="en-GB" dirty="0"/>
              <a:t>disorientation</a:t>
            </a:r>
          </a:p>
          <a:p>
            <a:pPr lvl="0"/>
            <a:r>
              <a:rPr lang="en-GB" dirty="0"/>
              <a:t>coughing and wheezing</a:t>
            </a:r>
          </a:p>
          <a:p>
            <a:pPr lvl="0"/>
            <a:r>
              <a:rPr lang="en-GB" dirty="0"/>
              <a:t>sneezing</a:t>
            </a:r>
          </a:p>
          <a:p>
            <a:pPr lvl="0"/>
            <a:r>
              <a:rPr lang="en-GB" dirty="0"/>
              <a:t>difficulty breathing</a:t>
            </a:r>
          </a:p>
          <a:p>
            <a:pPr lvl="0"/>
            <a:r>
              <a:rPr lang="en-GB" dirty="0"/>
              <a:t>drooling or excessive phlegm</a:t>
            </a:r>
          </a:p>
          <a:p>
            <a:pPr lvl="0"/>
            <a:r>
              <a:rPr lang="en-GB" dirty="0"/>
              <a:t>muscle twitching and tremors</a:t>
            </a:r>
          </a:p>
          <a:p>
            <a:pPr lvl="0"/>
            <a:r>
              <a:rPr lang="en-GB" dirty="0"/>
              <a:t>muscle weakness</a:t>
            </a:r>
          </a:p>
          <a:p>
            <a:pPr lvl="0"/>
            <a:r>
              <a:rPr lang="en-GB" dirty="0"/>
              <a:t>fatigue</a:t>
            </a:r>
          </a:p>
          <a:p>
            <a:pPr lvl="0"/>
            <a:r>
              <a:rPr lang="en-GB" dirty="0"/>
              <a:t>severe vomiting and </a:t>
            </a:r>
            <a:r>
              <a:rPr lang="en-GB" dirty="0" err="1"/>
              <a:t>diarrhea</a:t>
            </a:r>
            <a:endParaRPr lang="en-GB" dirty="0"/>
          </a:p>
          <a:p>
            <a:pPr lvl="0"/>
            <a:r>
              <a:rPr lang="en-GB" dirty="0"/>
              <a:t>involuntary urination and defecation</a:t>
            </a:r>
          </a:p>
          <a:p>
            <a:endParaRPr lang="en-GB"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13</a:t>
            </a:fld>
            <a:endParaRPr lang="en-US"/>
          </a:p>
        </p:txBody>
      </p:sp>
      <p:sp>
        <p:nvSpPr>
          <p:cNvPr id="4" name="Title 3"/>
          <p:cNvSpPr>
            <a:spLocks noGrp="1"/>
          </p:cNvSpPr>
          <p:nvPr>
            <p:ph type="title"/>
          </p:nvPr>
        </p:nvSpPr>
        <p:spPr>
          <a:xfrm>
            <a:off x="688490" y="0"/>
            <a:ext cx="7756263" cy="1371600"/>
          </a:xfrm>
        </p:spPr>
        <p:txBody>
          <a:bodyPr/>
          <a:lstStyle/>
          <a:p>
            <a:r>
              <a:rPr lang="en-GB" sz="4000" dirty="0"/>
              <a:t>Moderate signs of </a:t>
            </a:r>
            <a:r>
              <a:rPr lang="en-GB" sz="4000" dirty="0" smtClean="0"/>
              <a:t>OPP</a:t>
            </a:r>
            <a:r>
              <a:rPr lang="en-GB" dirty="0"/>
              <a:t/>
            </a:r>
            <a:br>
              <a:rPr lang="en-GB" dirty="0"/>
            </a:br>
            <a:endParaRPr lang="en-GB" dirty="0"/>
          </a:p>
        </p:txBody>
      </p:sp>
    </p:spTree>
    <p:extLst>
      <p:ext uri="{BB962C8B-B14F-4D97-AF65-F5344CB8AC3E}">
        <p14:creationId xmlns:p14="http://schemas.microsoft.com/office/powerpoint/2010/main" val="2542887478"/>
      </p:ext>
    </p:extLst>
  </p:cSld>
  <p:clrMapOvr>
    <a:masterClrMapping/>
  </p:clrMapOvr>
  <p:transition spd="slow" advClick="0" advTm="10000">
    <p:fade/>
    <p:sndAc>
      <p:stSnd>
        <p:snd r:embed="rId2" name="wind.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smtClean="0"/>
              <a:t>:</a:t>
            </a:r>
            <a:endParaRPr lang="en-GB" dirty="0"/>
          </a:p>
          <a:p>
            <a:pPr lvl="0"/>
            <a:r>
              <a:rPr lang="en-GB" dirty="0"/>
              <a:t>very narrowed pupils</a:t>
            </a:r>
          </a:p>
          <a:p>
            <a:pPr lvl="0"/>
            <a:r>
              <a:rPr lang="en-GB" dirty="0"/>
              <a:t>confusion</a:t>
            </a:r>
          </a:p>
          <a:p>
            <a:pPr lvl="0"/>
            <a:r>
              <a:rPr lang="en-GB" dirty="0"/>
              <a:t>agitation</a:t>
            </a:r>
          </a:p>
          <a:p>
            <a:pPr lvl="0"/>
            <a:r>
              <a:rPr lang="en-GB" dirty="0"/>
              <a:t>convulsions</a:t>
            </a:r>
          </a:p>
          <a:p>
            <a:pPr lvl="0"/>
            <a:r>
              <a:rPr lang="en-GB" dirty="0"/>
              <a:t>excessive body secretions, including sweat, saliva, mucus, and tears</a:t>
            </a:r>
          </a:p>
          <a:p>
            <a:pPr lvl="0"/>
            <a:r>
              <a:rPr lang="en-GB" dirty="0"/>
              <a:t>irregular heartbeat</a:t>
            </a:r>
          </a:p>
          <a:p>
            <a:pPr lvl="0"/>
            <a:r>
              <a:rPr lang="en-GB" dirty="0"/>
              <a:t>collapse</a:t>
            </a:r>
          </a:p>
          <a:p>
            <a:pPr lvl="0"/>
            <a:r>
              <a:rPr lang="en-GB" dirty="0"/>
              <a:t>respiratory depression or arrest</a:t>
            </a:r>
          </a:p>
          <a:p>
            <a:pPr lvl="0"/>
            <a:r>
              <a:rPr lang="en-GB" dirty="0"/>
              <a:t>coma</a:t>
            </a:r>
          </a:p>
          <a:p>
            <a:endParaRPr lang="en-GB"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14</a:t>
            </a:fld>
            <a:endParaRPr lang="en-US"/>
          </a:p>
        </p:txBody>
      </p:sp>
      <p:sp>
        <p:nvSpPr>
          <p:cNvPr id="4" name="Title 3"/>
          <p:cNvSpPr>
            <a:spLocks noGrp="1"/>
          </p:cNvSpPr>
          <p:nvPr>
            <p:ph type="title"/>
          </p:nvPr>
        </p:nvSpPr>
        <p:spPr/>
        <p:txBody>
          <a:bodyPr/>
          <a:lstStyle/>
          <a:p>
            <a:r>
              <a:rPr lang="en-GB" dirty="0"/>
              <a:t>Emergency signs </a:t>
            </a:r>
            <a:r>
              <a:rPr lang="en-GB" dirty="0" smtClean="0"/>
              <a:t>of OPP</a:t>
            </a:r>
            <a:endParaRPr lang="en-GB" dirty="0"/>
          </a:p>
        </p:txBody>
      </p:sp>
    </p:spTree>
    <p:extLst>
      <p:ext uri="{BB962C8B-B14F-4D97-AF65-F5344CB8AC3E}">
        <p14:creationId xmlns:p14="http://schemas.microsoft.com/office/powerpoint/2010/main" val="3019122700"/>
      </p:ext>
    </p:extLst>
  </p:cSld>
  <p:clrMapOvr>
    <a:masterClrMapping/>
  </p:clrMapOvr>
  <p:transition spd="slow" advClick="0" advTm="10000">
    <p:fade/>
    <p:sndAc>
      <p:stSnd>
        <p:snd r:embed="rId2" name="wind.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295400"/>
            <a:ext cx="7745505" cy="4830763"/>
          </a:xfrm>
        </p:spPr>
        <p:txBody>
          <a:bodyPr>
            <a:normAutofit/>
          </a:bodyPr>
          <a:lstStyle/>
          <a:p>
            <a:r>
              <a:rPr lang="en-GB" sz="2800" dirty="0"/>
              <a:t>Currently, there are no laboratory results that are absolutely confirmatory for organophosphate poisoning</a:t>
            </a:r>
            <a:r>
              <a:rPr lang="en-GB" sz="2800" dirty="0" smtClean="0"/>
              <a:t>.</a:t>
            </a:r>
          </a:p>
          <a:p>
            <a:r>
              <a:rPr lang="en-GB" sz="2800" dirty="0" smtClean="0"/>
              <a:t> </a:t>
            </a:r>
            <a:r>
              <a:rPr lang="en-GB" sz="2800" dirty="0"/>
              <a:t>Diagnosis must be based on </a:t>
            </a:r>
            <a:r>
              <a:rPr lang="en-GB" sz="2800" b="1" dirty="0"/>
              <a:t>a combination of patient history</a:t>
            </a:r>
            <a:r>
              <a:rPr lang="en-GB" sz="2800" dirty="0"/>
              <a:t>, signs and symptoms, depressed plasma and/or RBC cholinesterase activity, and response to therapy</a:t>
            </a:r>
          </a:p>
          <a:p>
            <a:endParaRPr lang="en-GB" sz="2800"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15</a:t>
            </a:fld>
            <a:endParaRPr lang="en-US"/>
          </a:p>
        </p:txBody>
      </p:sp>
      <p:sp>
        <p:nvSpPr>
          <p:cNvPr id="4" name="Title 3"/>
          <p:cNvSpPr>
            <a:spLocks noGrp="1"/>
          </p:cNvSpPr>
          <p:nvPr>
            <p:ph type="title"/>
          </p:nvPr>
        </p:nvSpPr>
        <p:spPr>
          <a:xfrm>
            <a:off x="688490" y="152400"/>
            <a:ext cx="7756263" cy="1143000"/>
          </a:xfrm>
        </p:spPr>
        <p:txBody>
          <a:bodyPr/>
          <a:lstStyle/>
          <a:p>
            <a:r>
              <a:rPr lang="en-GB" dirty="0" smtClean="0"/>
              <a:t>INVESTIGATIONS</a:t>
            </a:r>
            <a:endParaRPr lang="en-GB" dirty="0"/>
          </a:p>
        </p:txBody>
      </p:sp>
    </p:spTree>
    <p:extLst>
      <p:ext uri="{BB962C8B-B14F-4D97-AF65-F5344CB8AC3E}">
        <p14:creationId xmlns:p14="http://schemas.microsoft.com/office/powerpoint/2010/main" val="2978937828"/>
      </p:ext>
    </p:extLst>
  </p:cSld>
  <p:clrMapOvr>
    <a:masterClrMapping/>
  </p:clrMapOvr>
  <p:transition spd="slow" advClick="0" advTm="10000">
    <p:fade/>
    <p:sndAc>
      <p:stSnd>
        <p:snd r:embed="rId2" name="wind.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GB" dirty="0" smtClean="0"/>
              <a:t>Organophosphate </a:t>
            </a:r>
            <a:r>
              <a:rPr lang="en-GB" dirty="0"/>
              <a:t>poisoning can cause several serious complications. These include:</a:t>
            </a:r>
          </a:p>
          <a:p>
            <a:pPr lvl="0"/>
            <a:r>
              <a:rPr lang="en-GB" dirty="0"/>
              <a:t>metabolic disorders, such as </a:t>
            </a:r>
            <a:r>
              <a:rPr lang="en-GB" dirty="0" err="1"/>
              <a:t>hyperglycemia</a:t>
            </a:r>
            <a:r>
              <a:rPr lang="en-GB" dirty="0"/>
              <a:t> (high blood sugar) and glycosuria (excess sugar in urine)</a:t>
            </a:r>
          </a:p>
          <a:p>
            <a:pPr lvl="0"/>
            <a:r>
              <a:rPr lang="en-GB" dirty="0">
                <a:hlinkClick r:id="rId3"/>
              </a:rPr>
              <a:t>diabetic ketoacidosis</a:t>
            </a:r>
            <a:r>
              <a:rPr lang="en-GB" dirty="0"/>
              <a:t>, in which your blood produces excess blood acids</a:t>
            </a:r>
          </a:p>
          <a:p>
            <a:pPr lvl="0"/>
            <a:r>
              <a:rPr lang="en-GB" dirty="0">
                <a:hlinkClick r:id="rId4"/>
              </a:rPr>
              <a:t>pancreatitis</a:t>
            </a:r>
            <a:r>
              <a:rPr lang="en-GB" dirty="0"/>
              <a:t>, or inflammation of the pancreas</a:t>
            </a:r>
          </a:p>
          <a:p>
            <a:pPr lvl="0"/>
            <a:r>
              <a:rPr lang="en-GB" dirty="0"/>
              <a:t>cancer</a:t>
            </a:r>
          </a:p>
          <a:p>
            <a:pPr marL="0" lvl="0" indent="0">
              <a:buNone/>
            </a:pPr>
            <a:endParaRPr lang="en-GB" dirty="0"/>
          </a:p>
          <a:p>
            <a:endParaRPr lang="en-GB"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16</a:t>
            </a:fld>
            <a:endParaRPr lang="en-US"/>
          </a:p>
        </p:txBody>
      </p:sp>
      <p:sp>
        <p:nvSpPr>
          <p:cNvPr id="4" name="Title 3"/>
          <p:cNvSpPr>
            <a:spLocks noGrp="1"/>
          </p:cNvSpPr>
          <p:nvPr>
            <p:ph type="title"/>
          </p:nvPr>
        </p:nvSpPr>
        <p:spPr>
          <a:xfrm>
            <a:off x="688490" y="152400"/>
            <a:ext cx="7756263" cy="1524000"/>
          </a:xfrm>
        </p:spPr>
        <p:txBody>
          <a:bodyPr/>
          <a:lstStyle/>
          <a:p>
            <a:r>
              <a:rPr lang="en-GB" sz="4400" b="1" u="sng" dirty="0"/>
              <a:t>C</a:t>
            </a:r>
            <a:r>
              <a:rPr lang="en-GB" sz="4400" b="1" u="sng" dirty="0" smtClean="0"/>
              <a:t>omplications of OPP</a:t>
            </a:r>
            <a:r>
              <a:rPr lang="en-GB" dirty="0"/>
              <a:t/>
            </a:r>
            <a:br>
              <a:rPr lang="en-GB" dirty="0"/>
            </a:br>
            <a:endParaRPr lang="en-GB" dirty="0"/>
          </a:p>
        </p:txBody>
      </p:sp>
    </p:spTree>
    <p:extLst>
      <p:ext uri="{BB962C8B-B14F-4D97-AF65-F5344CB8AC3E}">
        <p14:creationId xmlns:p14="http://schemas.microsoft.com/office/powerpoint/2010/main" val="1386955632"/>
      </p:ext>
    </p:extLst>
  </p:cSld>
  <p:clrMapOvr>
    <a:masterClrMapping/>
  </p:clrMapOvr>
  <p:transition spd="slow" advClick="0" advTm="10000">
    <p:fade/>
    <p:sndAc>
      <p:stSnd>
        <p:snd r:embed="rId2" name="wind.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a:t>neurological problems, such as muscle weakness and twitching, poor concentration, poor memory, and </a:t>
            </a:r>
            <a:r>
              <a:rPr lang="en-GB" dirty="0">
                <a:hlinkClick r:id="rId3"/>
              </a:rPr>
              <a:t>post-traumatic stress disorder</a:t>
            </a:r>
            <a:endParaRPr lang="en-GB" dirty="0"/>
          </a:p>
          <a:p>
            <a:pPr lvl="0"/>
            <a:r>
              <a:rPr lang="en-GB" dirty="0"/>
              <a:t>fertility problems</a:t>
            </a:r>
          </a:p>
          <a:p>
            <a:pPr lvl="0"/>
            <a:r>
              <a:rPr lang="en-GB" dirty="0">
                <a:hlinkClick r:id="rId4"/>
              </a:rPr>
              <a:t>paralysis</a:t>
            </a:r>
            <a:endParaRPr lang="en-GB" dirty="0"/>
          </a:p>
          <a:p>
            <a:r>
              <a:rPr lang="en-GB" dirty="0"/>
              <a:t>Complications tend to become worse the longer and more intensely you are exposed to organophosphates</a:t>
            </a:r>
          </a:p>
        </p:txBody>
      </p:sp>
      <p:sp>
        <p:nvSpPr>
          <p:cNvPr id="3" name="Slide Number Placeholder 2"/>
          <p:cNvSpPr>
            <a:spLocks noGrp="1"/>
          </p:cNvSpPr>
          <p:nvPr>
            <p:ph type="sldNum" sz="quarter" idx="12"/>
          </p:nvPr>
        </p:nvSpPr>
        <p:spPr/>
        <p:txBody>
          <a:bodyPr/>
          <a:lstStyle/>
          <a:p>
            <a:fld id="{99B7C073-8047-41CF-ABBB-7CF9CE40E8A7}" type="slidenum">
              <a:rPr lang="en-US" smtClean="0"/>
              <a:pPr/>
              <a:t>17</a:t>
            </a:fld>
            <a:endParaRPr lang="en-US"/>
          </a:p>
        </p:txBody>
      </p:sp>
      <p:sp>
        <p:nvSpPr>
          <p:cNvPr id="4" name="Title 3"/>
          <p:cNvSpPr>
            <a:spLocks noGrp="1"/>
          </p:cNvSpPr>
          <p:nvPr>
            <p:ph type="title"/>
          </p:nvPr>
        </p:nvSpPr>
        <p:spPr/>
        <p:txBody>
          <a:bodyPr/>
          <a:lstStyle/>
          <a:p>
            <a:r>
              <a:rPr lang="en-GB" dirty="0" smtClean="0"/>
              <a:t>Complications </a:t>
            </a:r>
            <a:r>
              <a:rPr lang="en-GB" dirty="0" err="1" smtClean="0"/>
              <a:t>contd</a:t>
            </a:r>
            <a:endParaRPr lang="en-GB" dirty="0"/>
          </a:p>
        </p:txBody>
      </p:sp>
    </p:spTree>
    <p:extLst>
      <p:ext uri="{BB962C8B-B14F-4D97-AF65-F5344CB8AC3E}">
        <p14:creationId xmlns:p14="http://schemas.microsoft.com/office/powerpoint/2010/main" val="561281548"/>
      </p:ext>
    </p:extLst>
  </p:cSld>
  <p:clrMapOvr>
    <a:masterClrMapping/>
  </p:clrMapOvr>
  <p:transition spd="slow" advClick="0" advTm="10000">
    <p:fade/>
    <p:sndAc>
      <p:stSnd>
        <p:snd r:embed="rId2" name="wind.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The </a:t>
            </a:r>
            <a:r>
              <a:rPr lang="en-GB" dirty="0"/>
              <a:t>first goal of treating emergency cases is stabilization. Emergency care workers will:</a:t>
            </a:r>
          </a:p>
          <a:p>
            <a:pPr lvl="0"/>
            <a:r>
              <a:rPr lang="en-GB" dirty="0"/>
              <a:t>decontaminate your body to prevent further exposure</a:t>
            </a:r>
          </a:p>
          <a:p>
            <a:pPr lvl="0"/>
            <a:r>
              <a:rPr lang="en-GB" dirty="0"/>
              <a:t>stabilize your breathing</a:t>
            </a:r>
          </a:p>
          <a:p>
            <a:pPr lvl="0"/>
            <a:r>
              <a:rPr lang="en-GB" dirty="0"/>
              <a:t>use </a:t>
            </a:r>
            <a:r>
              <a:rPr lang="en-GB" dirty="0">
                <a:hlinkClick r:id="rId3"/>
              </a:rPr>
              <a:t>intravenous fluids</a:t>
            </a:r>
            <a:r>
              <a:rPr lang="en-GB" dirty="0"/>
              <a:t> to flush your system of toxins</a:t>
            </a:r>
          </a:p>
          <a:p>
            <a:r>
              <a:rPr lang="en-GB" dirty="0"/>
              <a:t>In non-emergency cases, healthcare providers will still administer some supportive therapy. They’ll pay close attention to your breathing. Respiratory function is weakened by organophosphate exposure.</a:t>
            </a:r>
          </a:p>
          <a:p>
            <a:endParaRPr lang="en-GB"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18</a:t>
            </a:fld>
            <a:endParaRPr lang="en-US"/>
          </a:p>
        </p:txBody>
      </p:sp>
      <p:sp>
        <p:nvSpPr>
          <p:cNvPr id="4" name="Title 3"/>
          <p:cNvSpPr>
            <a:spLocks noGrp="1"/>
          </p:cNvSpPr>
          <p:nvPr>
            <p:ph type="title"/>
          </p:nvPr>
        </p:nvSpPr>
        <p:spPr/>
        <p:txBody>
          <a:bodyPr/>
          <a:lstStyle/>
          <a:p>
            <a:r>
              <a:rPr lang="en-GB" b="1" u="sng" dirty="0" smtClean="0"/>
              <a:t>T</a:t>
            </a:r>
            <a:r>
              <a:rPr lang="en-GB" b="1" u="sng" dirty="0" smtClean="0"/>
              <a:t>reatment of OPP</a:t>
            </a:r>
            <a:endParaRPr lang="en-GB" dirty="0"/>
          </a:p>
        </p:txBody>
      </p:sp>
    </p:spTree>
    <p:extLst>
      <p:ext uri="{BB962C8B-B14F-4D97-AF65-F5344CB8AC3E}">
        <p14:creationId xmlns:p14="http://schemas.microsoft.com/office/powerpoint/2010/main" val="2633658556"/>
      </p:ext>
    </p:extLst>
  </p:cSld>
  <p:clrMapOvr>
    <a:masterClrMapping/>
  </p:clrMapOvr>
  <p:transition spd="slow" advClick="0" advTm="10000">
    <p:fade/>
    <p:sndAc>
      <p:stSnd>
        <p:snd r:embed="rId2" name="wind.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624407"/>
            <a:ext cx="7745505" cy="4902160"/>
          </a:xfrm>
        </p:spPr>
        <p:txBody>
          <a:bodyPr>
            <a:noAutofit/>
          </a:bodyPr>
          <a:lstStyle/>
          <a:p>
            <a:r>
              <a:rPr lang="en-GB" sz="3200" dirty="0"/>
              <a:t>Doctors may administer </a:t>
            </a:r>
            <a:r>
              <a:rPr lang="en-GB" sz="3200" dirty="0" smtClean="0"/>
              <a:t>atropine </a:t>
            </a:r>
            <a:r>
              <a:rPr lang="en-GB" sz="3200" dirty="0"/>
              <a:t>to </a:t>
            </a:r>
            <a:r>
              <a:rPr lang="en-GB" sz="3200" dirty="0" smtClean="0"/>
              <a:t>stabilize </a:t>
            </a:r>
            <a:r>
              <a:rPr lang="en-GB" sz="3200" dirty="0"/>
              <a:t>breathing</a:t>
            </a:r>
            <a:r>
              <a:rPr lang="en-GB" sz="3200" dirty="0" smtClean="0"/>
              <a:t>.</a:t>
            </a:r>
          </a:p>
          <a:p>
            <a:r>
              <a:rPr lang="en-GB" sz="3200" dirty="0" smtClean="0"/>
              <a:t> </a:t>
            </a:r>
            <a:r>
              <a:rPr lang="en-GB" sz="3200" dirty="0"/>
              <a:t>A</a:t>
            </a:r>
            <a:r>
              <a:rPr lang="en-GB" sz="3200" dirty="0" smtClean="0"/>
              <a:t>dminister </a:t>
            </a:r>
            <a:r>
              <a:rPr lang="en-GB" sz="3200" dirty="0" err="1"/>
              <a:t>pralidoxime</a:t>
            </a:r>
            <a:r>
              <a:rPr lang="en-GB" sz="3200" dirty="0"/>
              <a:t>, which can help relieve neuromuscular problems. </a:t>
            </a:r>
            <a:endParaRPr lang="en-GB" sz="3200" dirty="0" smtClean="0"/>
          </a:p>
          <a:p>
            <a:r>
              <a:rPr lang="en-GB" sz="3200" dirty="0" smtClean="0"/>
              <a:t>In </a:t>
            </a:r>
            <a:r>
              <a:rPr lang="en-GB" sz="3200" dirty="0"/>
              <a:t>severe cases</a:t>
            </a:r>
            <a:r>
              <a:rPr lang="en-GB" sz="3200" dirty="0" smtClean="0"/>
              <a:t>,</a:t>
            </a:r>
            <a:r>
              <a:rPr lang="en-GB" sz="3200" dirty="0"/>
              <a:t> </a:t>
            </a:r>
            <a:r>
              <a:rPr lang="en-GB" sz="3200" dirty="0" smtClean="0">
                <a:hlinkClick r:id="rId3"/>
              </a:rPr>
              <a:t>benzodiazepines</a:t>
            </a:r>
            <a:r>
              <a:rPr lang="en-GB" sz="3200" dirty="0" smtClean="0"/>
              <a:t> </a:t>
            </a:r>
            <a:r>
              <a:rPr lang="en-GB" sz="3200" dirty="0"/>
              <a:t>prevent or stop seizures.</a:t>
            </a:r>
          </a:p>
          <a:p>
            <a:r>
              <a:rPr lang="en-GB" sz="3200" dirty="0" smtClean="0"/>
              <a:t>small doses don’t need hospitalization, </a:t>
            </a:r>
            <a:r>
              <a:rPr lang="en-GB" sz="3200" dirty="0"/>
              <a:t>you may administer a low dose of </a:t>
            </a:r>
            <a:r>
              <a:rPr lang="en-GB" sz="3200" dirty="0" smtClean="0"/>
              <a:t>atropine.</a:t>
            </a:r>
            <a:endParaRPr lang="en-GB" sz="3200"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19</a:t>
            </a:fld>
            <a:endParaRPr lang="en-US"/>
          </a:p>
        </p:txBody>
      </p:sp>
      <p:sp>
        <p:nvSpPr>
          <p:cNvPr id="4" name="Title 3"/>
          <p:cNvSpPr>
            <a:spLocks noGrp="1"/>
          </p:cNvSpPr>
          <p:nvPr>
            <p:ph type="title"/>
          </p:nvPr>
        </p:nvSpPr>
        <p:spPr>
          <a:xfrm>
            <a:off x="688490" y="228600"/>
            <a:ext cx="7756263" cy="990600"/>
          </a:xfrm>
        </p:spPr>
        <p:txBody>
          <a:bodyPr/>
          <a:lstStyle/>
          <a:p>
            <a:r>
              <a:rPr lang="en-GB" dirty="0" smtClean="0"/>
              <a:t>RX </a:t>
            </a:r>
            <a:r>
              <a:rPr lang="en-GB" dirty="0" err="1" smtClean="0"/>
              <a:t>contd</a:t>
            </a:r>
            <a:endParaRPr lang="en-GB" dirty="0"/>
          </a:p>
        </p:txBody>
      </p:sp>
    </p:spTree>
    <p:extLst>
      <p:ext uri="{BB962C8B-B14F-4D97-AF65-F5344CB8AC3E}">
        <p14:creationId xmlns:p14="http://schemas.microsoft.com/office/powerpoint/2010/main" val="2163437102"/>
      </p:ext>
    </p:extLst>
  </p:cSld>
  <p:clrMapOvr>
    <a:masterClrMapping/>
  </p:clrMapOvr>
  <p:transition spd="slow" advClick="0" advTm="10000">
    <p:fade/>
    <p:sndAc>
      <p:stSnd>
        <p:snd r:embed="rId2" name="wind.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143001"/>
            <a:ext cx="7745505" cy="4983162"/>
          </a:xfrm>
        </p:spPr>
        <p:txBody>
          <a:bodyPr>
            <a:normAutofit/>
          </a:bodyPr>
          <a:lstStyle/>
          <a:p>
            <a:r>
              <a:rPr lang="en-GB" sz="2800" dirty="0" smtClean="0"/>
              <a:t>Organophosphates </a:t>
            </a:r>
            <a:r>
              <a:rPr lang="en-GB" sz="2800" dirty="0"/>
              <a:t>are a common class of insecticides. But large doses of organophosphates can also harm people and other animals. Organophosphate poisoning can occur when you’re exposed to them for too long or at high levels.</a:t>
            </a:r>
          </a:p>
          <a:p>
            <a:r>
              <a:rPr lang="en-GB" sz="2800" dirty="0"/>
              <a:t>Organophosphates are typically </a:t>
            </a:r>
            <a:r>
              <a:rPr lang="en-GB" sz="2800" dirty="0" err="1"/>
              <a:t>colorless</a:t>
            </a:r>
            <a:r>
              <a:rPr lang="en-GB" sz="2800" dirty="0"/>
              <a:t>-to-brown liquids at room temperature. Some may be unscented, while others have a fruit-like smell</a:t>
            </a:r>
            <a:r>
              <a:rPr lang="en-GB" sz="2800" dirty="0" smtClean="0"/>
              <a:t>.</a:t>
            </a:r>
          </a:p>
          <a:p>
            <a:endParaRPr lang="en-GB" sz="2800"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2</a:t>
            </a:fld>
            <a:endParaRPr lang="en-US"/>
          </a:p>
        </p:txBody>
      </p:sp>
      <p:sp>
        <p:nvSpPr>
          <p:cNvPr id="4" name="Title 3"/>
          <p:cNvSpPr>
            <a:spLocks noGrp="1"/>
          </p:cNvSpPr>
          <p:nvPr>
            <p:ph type="title"/>
          </p:nvPr>
        </p:nvSpPr>
        <p:spPr/>
        <p:txBody>
          <a:bodyPr/>
          <a:lstStyle/>
          <a:p>
            <a:r>
              <a:rPr lang="en-GB" b="1" dirty="0"/>
              <a:t>Overview</a:t>
            </a:r>
            <a:r>
              <a:rPr lang="en-GB" dirty="0"/>
              <a:t/>
            </a:r>
            <a:br>
              <a:rPr lang="en-GB" dirty="0"/>
            </a:br>
            <a:endParaRPr lang="en-GB" dirty="0"/>
          </a:p>
        </p:txBody>
      </p:sp>
    </p:spTree>
    <p:extLst>
      <p:ext uri="{BB962C8B-B14F-4D97-AF65-F5344CB8AC3E}">
        <p14:creationId xmlns:p14="http://schemas.microsoft.com/office/powerpoint/2010/main" val="3229453527"/>
      </p:ext>
    </p:extLst>
  </p:cSld>
  <p:clrMapOvr>
    <a:masterClrMapping/>
  </p:clrMapOvr>
  <p:transition spd="slow" advClick="0" advTm="10000">
    <p:fade/>
    <p:sndAc>
      <p:stSnd>
        <p:snd r:embed="rId2" name="wind.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624407"/>
            <a:ext cx="7745505" cy="4501756"/>
          </a:xfrm>
        </p:spPr>
        <p:txBody>
          <a:bodyPr>
            <a:noAutofit/>
          </a:bodyPr>
          <a:lstStyle/>
          <a:p>
            <a:r>
              <a:rPr lang="en-GB" sz="3200" dirty="0"/>
              <a:t>Atropine </a:t>
            </a:r>
            <a:r>
              <a:rPr lang="en-GB" sz="3200" b="1" dirty="0"/>
              <a:t>competitively blocks the effects of acetylcholine, including excess acetylcholine</a:t>
            </a:r>
            <a:r>
              <a:rPr lang="en-GB" sz="3200" dirty="0"/>
              <a:t> due to organophosphorus poisoning, at muscarinic cholinergic receptors on smooth muscle, cardiac muscle, secretory gland cells, and in peripheral autonomic ganglia and the central nervous system.</a:t>
            </a:r>
          </a:p>
          <a:p>
            <a:endParaRPr lang="en-GB" sz="3200"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20</a:t>
            </a:fld>
            <a:endParaRPr lang="en-US"/>
          </a:p>
        </p:txBody>
      </p:sp>
      <p:sp>
        <p:nvSpPr>
          <p:cNvPr id="4" name="Title 3"/>
          <p:cNvSpPr>
            <a:spLocks noGrp="1"/>
          </p:cNvSpPr>
          <p:nvPr>
            <p:ph type="title"/>
          </p:nvPr>
        </p:nvSpPr>
        <p:spPr>
          <a:xfrm>
            <a:off x="688490" y="304800"/>
            <a:ext cx="7756263" cy="1066800"/>
          </a:xfrm>
        </p:spPr>
        <p:txBody>
          <a:bodyPr/>
          <a:lstStyle/>
          <a:p>
            <a:r>
              <a:rPr lang="en-GB" dirty="0"/>
              <a:t>Atropine </a:t>
            </a:r>
            <a:r>
              <a:rPr lang="en-GB" b="1" dirty="0" smtClean="0"/>
              <a:t>effects</a:t>
            </a:r>
            <a:endParaRPr lang="en-GB" dirty="0"/>
          </a:p>
        </p:txBody>
      </p:sp>
    </p:spTree>
    <p:extLst>
      <p:ext uri="{BB962C8B-B14F-4D97-AF65-F5344CB8AC3E}">
        <p14:creationId xmlns:p14="http://schemas.microsoft.com/office/powerpoint/2010/main" val="2503364064"/>
      </p:ext>
    </p:extLst>
  </p:cSld>
  <p:clrMapOvr>
    <a:masterClrMapping/>
  </p:clrMapOvr>
  <p:transition spd="slow" advClick="0" advTm="10000">
    <p:fade/>
    <p:sndAc>
      <p:stSnd>
        <p:snd r:embed="rId2" name="wind.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1299896"/>
              </p:ext>
            </p:extLst>
          </p:nvPr>
        </p:nvGraphicFramePr>
        <p:xfrm>
          <a:off x="688490" y="2514599"/>
          <a:ext cx="7757010" cy="2780446"/>
        </p:xfrm>
        <a:graphic>
          <a:graphicData uri="http://schemas.openxmlformats.org/drawingml/2006/table">
            <a:tbl>
              <a:tblPr firstRow="1" firstCol="1" bandRow="1">
                <a:tableStyleId>{5C22544A-7EE6-4342-B048-85BDC9FD1C3A}</a:tableStyleId>
              </a:tblPr>
              <a:tblGrid>
                <a:gridCol w="3878505">
                  <a:extLst>
                    <a:ext uri="{9D8B030D-6E8A-4147-A177-3AD203B41FA5}">
                      <a16:colId xmlns:a16="http://schemas.microsoft.com/office/drawing/2014/main" val="1434897037"/>
                    </a:ext>
                  </a:extLst>
                </a:gridCol>
                <a:gridCol w="3878505">
                  <a:extLst>
                    <a:ext uri="{9D8B030D-6E8A-4147-A177-3AD203B41FA5}">
                      <a16:colId xmlns:a16="http://schemas.microsoft.com/office/drawing/2014/main" val="686571916"/>
                    </a:ext>
                  </a:extLst>
                </a:gridCol>
              </a:tblGrid>
              <a:tr h="476164">
                <a:tc>
                  <a:txBody>
                    <a:bodyPr/>
                    <a:lstStyle/>
                    <a:p>
                      <a:pPr algn="ctr">
                        <a:lnSpc>
                          <a:spcPct val="107000"/>
                        </a:lnSpc>
                        <a:spcAft>
                          <a:spcPts val="0"/>
                        </a:spcAft>
                      </a:pPr>
                      <a:r>
                        <a:rPr lang="en-GB" sz="1200">
                          <a:effectLst/>
                        </a:rPr>
                        <a:t>Age and weight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66675" marB="66675" anchor="ctr"/>
                </a:tc>
                <a:tc>
                  <a:txBody>
                    <a:bodyPr/>
                    <a:lstStyle/>
                    <a:p>
                      <a:pPr algn="ctr">
                        <a:lnSpc>
                          <a:spcPct val="107000"/>
                        </a:lnSpc>
                        <a:spcAft>
                          <a:spcPts val="0"/>
                        </a:spcAft>
                      </a:pPr>
                      <a:r>
                        <a:rPr lang="en-GB" sz="1200">
                          <a:effectLst/>
                        </a:rPr>
                        <a:t>Dose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66675" marB="66675" anchor="ctr"/>
                </a:tc>
                <a:extLst>
                  <a:ext uri="{0D108BD9-81ED-4DB2-BD59-A6C34878D82A}">
                    <a16:rowId xmlns:a16="http://schemas.microsoft.com/office/drawing/2014/main" val="3504635154"/>
                  </a:ext>
                </a:extLst>
              </a:tr>
              <a:tr h="768094">
                <a:tc>
                  <a:txBody>
                    <a:bodyPr/>
                    <a:lstStyle/>
                    <a:p>
                      <a:pPr>
                        <a:lnSpc>
                          <a:spcPct val="107000"/>
                        </a:lnSpc>
                        <a:spcAft>
                          <a:spcPts val="0"/>
                        </a:spcAft>
                      </a:pPr>
                      <a:r>
                        <a:rPr lang="en-GB" sz="1200">
                          <a:effectLst/>
                        </a:rPr>
                        <a:t>adults and children who weigh more than 90 pounds (41 kilograms)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57150" anchor="ctr"/>
                </a:tc>
                <a:tc>
                  <a:txBody>
                    <a:bodyPr/>
                    <a:lstStyle/>
                    <a:p>
                      <a:pPr>
                        <a:lnSpc>
                          <a:spcPct val="107000"/>
                        </a:lnSpc>
                        <a:spcAft>
                          <a:spcPts val="0"/>
                        </a:spcAft>
                      </a:pPr>
                      <a:r>
                        <a:rPr lang="en-GB" sz="1200">
                          <a:effectLst/>
                        </a:rPr>
                        <a:t>2 milligrams (mg)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57150" anchor="ctr"/>
                </a:tc>
                <a:extLst>
                  <a:ext uri="{0D108BD9-81ED-4DB2-BD59-A6C34878D82A}">
                    <a16:rowId xmlns:a16="http://schemas.microsoft.com/office/drawing/2014/main" val="4253553746"/>
                  </a:ext>
                </a:extLst>
              </a:tr>
              <a:tr h="768094">
                <a:tc>
                  <a:txBody>
                    <a:bodyPr/>
                    <a:lstStyle/>
                    <a:p>
                      <a:pPr>
                        <a:lnSpc>
                          <a:spcPct val="107000"/>
                        </a:lnSpc>
                        <a:spcAft>
                          <a:spcPts val="0"/>
                        </a:spcAft>
                      </a:pPr>
                      <a:r>
                        <a:rPr lang="en-GB" sz="1200">
                          <a:effectLst/>
                        </a:rPr>
                        <a:t>children weighing 42 to 90 pounds (19 to 41 kilograms)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57150" anchor="ctr"/>
                </a:tc>
                <a:tc>
                  <a:txBody>
                    <a:bodyPr/>
                    <a:lstStyle/>
                    <a:p>
                      <a:pPr>
                        <a:lnSpc>
                          <a:spcPct val="107000"/>
                        </a:lnSpc>
                        <a:spcAft>
                          <a:spcPts val="0"/>
                        </a:spcAft>
                      </a:pPr>
                      <a:r>
                        <a:rPr lang="en-GB" sz="1200">
                          <a:effectLst/>
                        </a:rPr>
                        <a:t>1 mg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57150" anchor="ctr"/>
                </a:tc>
                <a:extLst>
                  <a:ext uri="{0D108BD9-81ED-4DB2-BD59-A6C34878D82A}">
                    <a16:rowId xmlns:a16="http://schemas.microsoft.com/office/drawing/2014/main" val="3937863824"/>
                  </a:ext>
                </a:extLst>
              </a:tr>
              <a:tr h="768094">
                <a:tc>
                  <a:txBody>
                    <a:bodyPr/>
                    <a:lstStyle/>
                    <a:p>
                      <a:pPr>
                        <a:lnSpc>
                          <a:spcPct val="107000"/>
                        </a:lnSpc>
                        <a:spcAft>
                          <a:spcPts val="0"/>
                        </a:spcAft>
                      </a:pPr>
                      <a:r>
                        <a:rPr lang="en-GB" sz="1200">
                          <a:effectLst/>
                        </a:rPr>
                        <a:t>children weighing less than 42 pounds (19 kilograms)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57150" anchor="ctr"/>
                </a:tc>
                <a:tc>
                  <a:txBody>
                    <a:bodyPr/>
                    <a:lstStyle/>
                    <a:p>
                      <a:pPr>
                        <a:lnSpc>
                          <a:spcPct val="107000"/>
                        </a:lnSpc>
                        <a:spcAft>
                          <a:spcPts val="0"/>
                        </a:spcAft>
                      </a:pPr>
                      <a:r>
                        <a:rPr lang="en-GB" sz="1200" dirty="0">
                          <a:effectLst/>
                        </a:rPr>
                        <a:t>0.5 mg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57150" anchor="ctr"/>
                </a:tc>
                <a:extLst>
                  <a:ext uri="{0D108BD9-81ED-4DB2-BD59-A6C34878D82A}">
                    <a16:rowId xmlns:a16="http://schemas.microsoft.com/office/drawing/2014/main" val="1126308888"/>
                  </a:ext>
                </a:extLst>
              </a:tr>
            </a:tbl>
          </a:graphicData>
        </a:graphic>
      </p:graphicFrame>
      <p:sp>
        <p:nvSpPr>
          <p:cNvPr id="3" name="Slide Number Placeholder 2"/>
          <p:cNvSpPr>
            <a:spLocks noGrp="1"/>
          </p:cNvSpPr>
          <p:nvPr>
            <p:ph type="sldNum" sz="quarter" idx="12"/>
          </p:nvPr>
        </p:nvSpPr>
        <p:spPr/>
        <p:txBody>
          <a:bodyPr/>
          <a:lstStyle/>
          <a:p>
            <a:fld id="{99B7C073-8047-41CF-ABBB-7CF9CE40E8A7}" type="slidenum">
              <a:rPr lang="en-US" smtClean="0"/>
              <a:pPr/>
              <a:t>21</a:t>
            </a:fld>
            <a:endParaRPr lang="en-US"/>
          </a:p>
        </p:txBody>
      </p:sp>
      <p:sp>
        <p:nvSpPr>
          <p:cNvPr id="4" name="Title 3"/>
          <p:cNvSpPr>
            <a:spLocks noGrp="1"/>
          </p:cNvSpPr>
          <p:nvPr>
            <p:ph type="title"/>
          </p:nvPr>
        </p:nvSpPr>
        <p:spPr/>
        <p:txBody>
          <a:bodyPr/>
          <a:lstStyle/>
          <a:p>
            <a:r>
              <a:rPr lang="en-GB" dirty="0" smtClean="0"/>
              <a:t>DOSAGES of Atropine</a:t>
            </a:r>
            <a:endParaRPr lang="en-GB" dirty="0"/>
          </a:p>
        </p:txBody>
      </p:sp>
    </p:spTree>
    <p:extLst>
      <p:ext uri="{BB962C8B-B14F-4D97-AF65-F5344CB8AC3E}">
        <p14:creationId xmlns:p14="http://schemas.microsoft.com/office/powerpoint/2010/main" val="3438711859"/>
      </p:ext>
    </p:extLst>
  </p:cSld>
  <p:clrMapOvr>
    <a:masterClrMapping/>
  </p:clrMapOvr>
  <p:transition spd="slow" advClick="0" advTm="10000">
    <p:fade/>
    <p:sndAc>
      <p:stSnd>
        <p:snd r:embed="rId2" name="wind.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624407"/>
            <a:ext cx="7745505" cy="4501756"/>
          </a:xfrm>
        </p:spPr>
        <p:txBody>
          <a:bodyPr>
            <a:normAutofit/>
          </a:bodyPr>
          <a:lstStyle/>
          <a:p>
            <a:r>
              <a:rPr lang="en-GB" dirty="0"/>
              <a:t>Much larger doses of atropine are often needed for OP pesticide poisoning than when atropine is used for other indications. </a:t>
            </a:r>
            <a:endParaRPr lang="en-GB" dirty="0" smtClean="0"/>
          </a:p>
          <a:p>
            <a:r>
              <a:rPr lang="en-GB" dirty="0" smtClean="0"/>
              <a:t>In </a:t>
            </a:r>
            <a:r>
              <a:rPr lang="en-GB" dirty="0"/>
              <a:t>order to achieve adequate </a:t>
            </a:r>
            <a:r>
              <a:rPr lang="en-GB" dirty="0" err="1"/>
              <a:t>atropinization</a:t>
            </a:r>
            <a:r>
              <a:rPr lang="en-GB" dirty="0"/>
              <a:t> quickly, a doubling approach typically used, with escalation of doses from 1 mg to 2 mg, 4 mg, 8 mg, 16 mg, and so on</a:t>
            </a:r>
            <a:r>
              <a:rPr lang="en-GB" u="sng" dirty="0">
                <a:hlinkClick r:id="rId3"/>
              </a:rPr>
              <a:t/>
            </a:r>
            <a:br>
              <a:rPr lang="en-GB" u="sng" dirty="0">
                <a:hlinkClick r:id="rId3"/>
              </a:rPr>
            </a:br>
            <a:endParaRPr lang="en-GB" dirty="0"/>
          </a:p>
          <a:p>
            <a:r>
              <a:rPr lang="en-GB" dirty="0" smtClean="0"/>
              <a:t>An </a:t>
            </a:r>
            <a:r>
              <a:rPr lang="en-GB" dirty="0"/>
              <a:t>injection of 10 mg diazepam is recommended for people exposed to chemical attacks of organophosphates.</a:t>
            </a:r>
          </a:p>
          <a:p>
            <a:endParaRPr lang="en-GB"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22</a:t>
            </a:fld>
            <a:endParaRPr lang="en-US"/>
          </a:p>
        </p:txBody>
      </p:sp>
      <p:sp>
        <p:nvSpPr>
          <p:cNvPr id="4" name="Title 3"/>
          <p:cNvSpPr>
            <a:spLocks noGrp="1"/>
          </p:cNvSpPr>
          <p:nvPr>
            <p:ph type="title"/>
          </p:nvPr>
        </p:nvSpPr>
        <p:spPr>
          <a:xfrm>
            <a:off x="688490" y="152400"/>
            <a:ext cx="7756263" cy="914400"/>
          </a:xfrm>
        </p:spPr>
        <p:txBody>
          <a:bodyPr/>
          <a:lstStyle/>
          <a:p>
            <a:r>
              <a:rPr lang="en-GB" dirty="0" err="1" smtClean="0"/>
              <a:t>Contd</a:t>
            </a:r>
            <a:endParaRPr lang="en-GB" dirty="0"/>
          </a:p>
        </p:txBody>
      </p:sp>
    </p:spTree>
    <p:extLst>
      <p:ext uri="{BB962C8B-B14F-4D97-AF65-F5344CB8AC3E}">
        <p14:creationId xmlns:p14="http://schemas.microsoft.com/office/powerpoint/2010/main" val="2417770193"/>
      </p:ext>
    </p:extLst>
  </p:cSld>
  <p:clrMapOvr>
    <a:masterClrMapping/>
  </p:clrMapOvr>
  <p:transition spd="slow" advClick="0" advTm="10000">
    <p:fade/>
    <p:sndAc>
      <p:stSnd>
        <p:snd r:embed="rId2" name="wind.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219200"/>
            <a:ext cx="7745505" cy="5410199"/>
          </a:xfrm>
        </p:spPr>
        <p:txBody>
          <a:bodyPr>
            <a:normAutofit/>
          </a:bodyPr>
          <a:lstStyle/>
          <a:p>
            <a:r>
              <a:rPr lang="en-GB" sz="2800" dirty="0" smtClean="0"/>
              <a:t>As </a:t>
            </a:r>
            <a:r>
              <a:rPr lang="en-GB" sz="2800" dirty="0"/>
              <a:t>many as 25 million agricultural workers across the developing world have at least one episode of organophosphate poisoning per year. It’s being seen with more frequency in areas where there is limited access to insecticide safety gear, such as suits and breathing apparatuses.</a:t>
            </a:r>
          </a:p>
          <a:p>
            <a:r>
              <a:rPr lang="en-GB" sz="2800" dirty="0"/>
              <a:t>Terrorist use of organophosphates is rare, but it has occurred. Sarin, an organophosphate poison, has been intentionally used twice in terrorist attacks in Japan</a:t>
            </a:r>
            <a:r>
              <a:rPr lang="en-GB" dirty="0"/>
              <a:t>.</a:t>
            </a:r>
            <a:endParaRPr lang="en-GB"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3</a:t>
            </a:fld>
            <a:endParaRPr lang="en-US"/>
          </a:p>
        </p:txBody>
      </p:sp>
      <p:sp>
        <p:nvSpPr>
          <p:cNvPr id="4" name="Title 3"/>
          <p:cNvSpPr>
            <a:spLocks noGrp="1"/>
          </p:cNvSpPr>
          <p:nvPr>
            <p:ph type="title"/>
          </p:nvPr>
        </p:nvSpPr>
        <p:spPr>
          <a:xfrm>
            <a:off x="688490" y="228600"/>
            <a:ext cx="7756263" cy="838200"/>
          </a:xfrm>
        </p:spPr>
        <p:txBody>
          <a:bodyPr/>
          <a:lstStyle/>
          <a:p>
            <a:r>
              <a:rPr lang="en-GB" dirty="0" err="1" smtClean="0"/>
              <a:t>Contd</a:t>
            </a:r>
            <a:endParaRPr lang="en-GB" dirty="0"/>
          </a:p>
        </p:txBody>
      </p:sp>
    </p:spTree>
    <p:extLst>
      <p:ext uri="{BB962C8B-B14F-4D97-AF65-F5344CB8AC3E}">
        <p14:creationId xmlns:p14="http://schemas.microsoft.com/office/powerpoint/2010/main" val="454010711"/>
      </p:ext>
    </p:extLst>
  </p:cSld>
  <p:clrMapOvr>
    <a:masterClrMapping/>
  </p:clrMapOvr>
  <p:transition spd="slow" advClick="0" advTm="10000">
    <p:fade/>
    <p:sndAc>
      <p:stSnd>
        <p:snd r:embed="rId2" name="wind.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200" dirty="0"/>
              <a:t>Organophosphates are used as medications, insecticides, and nerve agents as a weapon</a:t>
            </a:r>
          </a:p>
        </p:txBody>
      </p:sp>
      <p:sp>
        <p:nvSpPr>
          <p:cNvPr id="3" name="Slide Number Placeholder 2"/>
          <p:cNvSpPr>
            <a:spLocks noGrp="1"/>
          </p:cNvSpPr>
          <p:nvPr>
            <p:ph type="sldNum" sz="quarter" idx="12"/>
          </p:nvPr>
        </p:nvSpPr>
        <p:spPr/>
        <p:txBody>
          <a:bodyPr/>
          <a:lstStyle/>
          <a:p>
            <a:fld id="{99B7C073-8047-41CF-ABBB-7CF9CE40E8A7}" type="slidenum">
              <a:rPr lang="en-US" smtClean="0"/>
              <a:pPr/>
              <a:t>4</a:t>
            </a:fld>
            <a:endParaRPr lang="en-US"/>
          </a:p>
        </p:txBody>
      </p:sp>
      <p:sp>
        <p:nvSpPr>
          <p:cNvPr id="4" name="Title 3"/>
          <p:cNvSpPr>
            <a:spLocks noGrp="1"/>
          </p:cNvSpPr>
          <p:nvPr>
            <p:ph type="title"/>
          </p:nvPr>
        </p:nvSpPr>
        <p:spPr/>
        <p:txBody>
          <a:bodyPr/>
          <a:lstStyle/>
          <a:p>
            <a:r>
              <a:rPr lang="en-GB" dirty="0" err="1" smtClean="0"/>
              <a:t>Contd</a:t>
            </a:r>
            <a:endParaRPr lang="en-GB" dirty="0"/>
          </a:p>
        </p:txBody>
      </p:sp>
    </p:spTree>
    <p:extLst>
      <p:ext uri="{BB962C8B-B14F-4D97-AF65-F5344CB8AC3E}">
        <p14:creationId xmlns:p14="http://schemas.microsoft.com/office/powerpoint/2010/main" val="3702042244"/>
      </p:ext>
    </p:extLst>
  </p:cSld>
  <p:clrMapOvr>
    <a:masterClrMapping/>
  </p:clrMapOvr>
  <p:transition spd="slow" advClick="0" advTm="10000">
    <p:fade/>
    <p:sndAc>
      <p:stSnd>
        <p:snd r:embed="rId2" name="wind.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200" dirty="0" smtClean="0"/>
              <a:t>Poisoning </a:t>
            </a:r>
            <a:r>
              <a:rPr lang="en-GB" sz="3200" dirty="0"/>
              <a:t>occurs after dermal, respiratory, or oral exposure to either organophosphate pesticides (e.g., </a:t>
            </a:r>
            <a:r>
              <a:rPr lang="en-GB" sz="3200" dirty="0" err="1"/>
              <a:t>chlorpyrifos</a:t>
            </a:r>
            <a:r>
              <a:rPr lang="en-GB" sz="3200" dirty="0"/>
              <a:t>, </a:t>
            </a:r>
            <a:r>
              <a:rPr lang="en-GB" sz="3200" dirty="0" err="1"/>
              <a:t>dimethoate</a:t>
            </a:r>
            <a:r>
              <a:rPr lang="en-GB" sz="3200" dirty="0"/>
              <a:t>, malathion, parathion) or nerve agents (e.g., </a:t>
            </a:r>
            <a:r>
              <a:rPr lang="en-GB" sz="3200" dirty="0" err="1"/>
              <a:t>tabun</a:t>
            </a:r>
            <a:r>
              <a:rPr lang="en-GB" sz="3200" dirty="0"/>
              <a:t>, sarin), </a:t>
            </a:r>
          </a:p>
        </p:txBody>
      </p:sp>
      <p:sp>
        <p:nvSpPr>
          <p:cNvPr id="3" name="Slide Number Placeholder 2"/>
          <p:cNvSpPr>
            <a:spLocks noGrp="1"/>
          </p:cNvSpPr>
          <p:nvPr>
            <p:ph type="sldNum" sz="quarter" idx="12"/>
          </p:nvPr>
        </p:nvSpPr>
        <p:spPr/>
        <p:txBody>
          <a:bodyPr/>
          <a:lstStyle/>
          <a:p>
            <a:fld id="{99B7C073-8047-41CF-ABBB-7CF9CE40E8A7}" type="slidenum">
              <a:rPr lang="en-US" smtClean="0"/>
              <a:pPr/>
              <a:t>5</a:t>
            </a:fld>
            <a:endParaRPr lang="en-US"/>
          </a:p>
        </p:txBody>
      </p:sp>
      <p:sp>
        <p:nvSpPr>
          <p:cNvPr id="4" name="Title 3"/>
          <p:cNvSpPr>
            <a:spLocks noGrp="1"/>
          </p:cNvSpPr>
          <p:nvPr>
            <p:ph type="title"/>
          </p:nvPr>
        </p:nvSpPr>
        <p:spPr/>
        <p:txBody>
          <a:bodyPr/>
          <a:lstStyle/>
          <a:p>
            <a:pPr marL="365760" lvl="0" indent="-365760" fontAlgn="ctr">
              <a:spcBef>
                <a:spcPct val="20000"/>
              </a:spcBef>
            </a:pPr>
            <a:r>
              <a:rPr lang="en-GB" sz="4000" b="1" dirty="0" smtClean="0">
                <a:solidFill>
                  <a:prstClr val="black">
                    <a:lumMod val="85000"/>
                    <a:lumOff val="15000"/>
                  </a:prstClr>
                </a:solidFill>
                <a:latin typeface="Cambria"/>
                <a:ea typeface="+mn-ea"/>
                <a:cs typeface="+mn-cs"/>
              </a:rPr>
              <a:t>How poisoning occurs </a:t>
            </a:r>
            <a:r>
              <a:rPr lang="en-GB" sz="2400" dirty="0">
                <a:solidFill>
                  <a:prstClr val="black">
                    <a:lumMod val="85000"/>
                    <a:lumOff val="15000"/>
                  </a:prstClr>
                </a:solidFill>
                <a:latin typeface="Cambria"/>
                <a:ea typeface="+mn-ea"/>
                <a:cs typeface="+mn-cs"/>
              </a:rPr>
              <a:t/>
            </a:r>
            <a:br>
              <a:rPr lang="en-GB" sz="2400" dirty="0">
                <a:solidFill>
                  <a:prstClr val="black">
                    <a:lumMod val="85000"/>
                    <a:lumOff val="15000"/>
                  </a:prstClr>
                </a:solidFill>
                <a:latin typeface="Cambria"/>
                <a:ea typeface="+mn-ea"/>
                <a:cs typeface="+mn-cs"/>
              </a:rPr>
            </a:br>
            <a:endParaRPr lang="en-GB" dirty="0"/>
          </a:p>
        </p:txBody>
      </p:sp>
    </p:spTree>
    <p:extLst>
      <p:ext uri="{BB962C8B-B14F-4D97-AF65-F5344CB8AC3E}">
        <p14:creationId xmlns:p14="http://schemas.microsoft.com/office/powerpoint/2010/main" val="3248447072"/>
      </p:ext>
    </p:extLst>
  </p:cSld>
  <p:clrMapOvr>
    <a:masterClrMapping/>
  </p:clrMapOvr>
  <p:transition spd="slow" advClick="0" advTm="10000">
    <p:fade/>
    <p:sndAc>
      <p:stSnd>
        <p:snd r:embed="rId2" name="wind.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752600"/>
            <a:ext cx="7745505" cy="4648199"/>
          </a:xfrm>
        </p:spPr>
        <p:txBody>
          <a:bodyPr>
            <a:normAutofit lnSpcReduction="10000"/>
          </a:bodyPr>
          <a:lstStyle/>
          <a:p>
            <a:pPr marL="0" indent="0">
              <a:buNone/>
            </a:pPr>
            <a:endParaRPr lang="en-GB" dirty="0"/>
          </a:p>
          <a:p>
            <a:pPr lvl="0"/>
            <a:r>
              <a:rPr lang="en-GB" sz="3200" dirty="0"/>
              <a:t>Insecticides – Malathion, parathion, </a:t>
            </a:r>
            <a:r>
              <a:rPr lang="en-GB" sz="3200" dirty="0" err="1"/>
              <a:t>diazinon</a:t>
            </a:r>
            <a:r>
              <a:rPr lang="en-GB" sz="3200" dirty="0"/>
              <a:t>, </a:t>
            </a:r>
            <a:r>
              <a:rPr lang="en-GB" sz="3200" dirty="0" err="1"/>
              <a:t>fenthion</a:t>
            </a:r>
            <a:r>
              <a:rPr lang="en-GB" sz="3200" dirty="0"/>
              <a:t>, </a:t>
            </a:r>
            <a:r>
              <a:rPr lang="en-GB" sz="3200" dirty="0" err="1"/>
              <a:t>dichlorvos</a:t>
            </a:r>
            <a:r>
              <a:rPr lang="en-GB" sz="3200" dirty="0"/>
              <a:t>, </a:t>
            </a:r>
            <a:r>
              <a:rPr lang="en-GB" sz="3200" dirty="0" err="1"/>
              <a:t>chlorpyrifos</a:t>
            </a:r>
            <a:r>
              <a:rPr lang="en-GB" sz="3200" dirty="0"/>
              <a:t>, </a:t>
            </a:r>
            <a:r>
              <a:rPr lang="en-GB" sz="3200" dirty="0" err="1"/>
              <a:t>ethion</a:t>
            </a:r>
            <a:r>
              <a:rPr lang="en-GB" sz="3200" dirty="0"/>
              <a:t>.</a:t>
            </a:r>
          </a:p>
          <a:p>
            <a:pPr lvl="0"/>
            <a:r>
              <a:rPr lang="en-GB" sz="3200" dirty="0"/>
              <a:t>Nerve gases – </a:t>
            </a:r>
            <a:r>
              <a:rPr lang="en-GB" sz="3200" dirty="0" err="1"/>
              <a:t>Soman</a:t>
            </a:r>
            <a:r>
              <a:rPr lang="en-GB" sz="3200" dirty="0"/>
              <a:t>, sarin, </a:t>
            </a:r>
            <a:r>
              <a:rPr lang="en-GB" sz="3200" dirty="0" err="1"/>
              <a:t>tabun</a:t>
            </a:r>
            <a:r>
              <a:rPr lang="en-GB" sz="3200" dirty="0"/>
              <a:t>, VX.</a:t>
            </a:r>
          </a:p>
          <a:p>
            <a:pPr lvl="0"/>
            <a:r>
              <a:rPr lang="en-GB" sz="3200" dirty="0"/>
              <a:t>Ophthalmic agents – </a:t>
            </a:r>
            <a:r>
              <a:rPr lang="en-GB" sz="3200" dirty="0" err="1"/>
              <a:t>Echothiophate</a:t>
            </a:r>
            <a:r>
              <a:rPr lang="en-GB" sz="3200" dirty="0"/>
              <a:t>, </a:t>
            </a:r>
            <a:r>
              <a:rPr lang="en-GB" sz="3200" dirty="0" err="1"/>
              <a:t>isoflurophate</a:t>
            </a:r>
            <a:r>
              <a:rPr lang="en-GB" sz="3200" dirty="0"/>
              <a:t>.</a:t>
            </a:r>
          </a:p>
          <a:p>
            <a:pPr lvl="0"/>
            <a:r>
              <a:rPr lang="en-GB" sz="3200" dirty="0" err="1"/>
              <a:t>Antihelmintics</a:t>
            </a:r>
            <a:r>
              <a:rPr lang="en-GB" sz="3200" dirty="0"/>
              <a:t> – </a:t>
            </a:r>
            <a:r>
              <a:rPr lang="en-GB" sz="3200" dirty="0" err="1"/>
              <a:t>Trichlorfon</a:t>
            </a:r>
            <a:r>
              <a:rPr lang="en-GB" sz="3200" dirty="0"/>
              <a:t>.</a:t>
            </a:r>
          </a:p>
          <a:p>
            <a:pPr lvl="0"/>
            <a:r>
              <a:rPr lang="en-GB" sz="3200" dirty="0"/>
              <a:t>Herbicides – </a:t>
            </a:r>
            <a:r>
              <a:rPr lang="en-GB" sz="3200" dirty="0" err="1"/>
              <a:t>Tribufos</a:t>
            </a:r>
            <a:r>
              <a:rPr lang="en-GB" sz="3200" dirty="0"/>
              <a:t> (DEF), </a:t>
            </a:r>
            <a:r>
              <a:rPr lang="en-GB" sz="3200" dirty="0" err="1"/>
              <a:t>merphos</a:t>
            </a:r>
            <a:r>
              <a:rPr lang="en-GB" sz="3200" dirty="0"/>
              <a:t>.</a:t>
            </a:r>
          </a:p>
        </p:txBody>
      </p:sp>
      <p:sp>
        <p:nvSpPr>
          <p:cNvPr id="3" name="Slide Number Placeholder 2"/>
          <p:cNvSpPr>
            <a:spLocks noGrp="1"/>
          </p:cNvSpPr>
          <p:nvPr>
            <p:ph type="sldNum" sz="quarter" idx="12"/>
          </p:nvPr>
        </p:nvSpPr>
        <p:spPr/>
        <p:txBody>
          <a:bodyPr/>
          <a:lstStyle/>
          <a:p>
            <a:fld id="{99B7C073-8047-41CF-ABBB-7CF9CE40E8A7}" type="slidenum">
              <a:rPr lang="en-US" smtClean="0"/>
              <a:pPr/>
              <a:t>6</a:t>
            </a:fld>
            <a:endParaRPr lang="en-US"/>
          </a:p>
        </p:txBody>
      </p:sp>
      <p:sp>
        <p:nvSpPr>
          <p:cNvPr id="4" name="Title 3"/>
          <p:cNvSpPr>
            <a:spLocks noGrp="1"/>
          </p:cNvSpPr>
          <p:nvPr>
            <p:ph type="title"/>
          </p:nvPr>
        </p:nvSpPr>
        <p:spPr/>
        <p:txBody>
          <a:bodyPr/>
          <a:lstStyle/>
          <a:p>
            <a:r>
              <a:rPr lang="en-GB" sz="3600" b="1" dirty="0"/>
              <a:t>Examples of organophosphates</a:t>
            </a:r>
            <a:endParaRPr lang="en-GB" sz="3600" dirty="0"/>
          </a:p>
        </p:txBody>
      </p:sp>
    </p:spTree>
    <p:extLst>
      <p:ext uri="{BB962C8B-B14F-4D97-AF65-F5344CB8AC3E}">
        <p14:creationId xmlns:p14="http://schemas.microsoft.com/office/powerpoint/2010/main" val="2799186993"/>
      </p:ext>
    </p:extLst>
  </p:cSld>
  <p:clrMapOvr>
    <a:masterClrMapping/>
  </p:clrMapOvr>
  <p:transition spd="slow" advClick="0" advTm="10000">
    <p:fade/>
    <p:sndAc>
      <p:stSnd>
        <p:snd r:embed="rId2" name="wind.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1624406"/>
            <a:ext cx="7745505" cy="5004993"/>
          </a:xfrm>
        </p:spPr>
        <p:txBody>
          <a:bodyPr>
            <a:normAutofit/>
          </a:bodyPr>
          <a:lstStyle/>
          <a:p>
            <a:pPr marL="0" indent="0">
              <a:buNone/>
            </a:pPr>
            <a:r>
              <a:rPr lang="en-GB" sz="2800" dirty="0" smtClean="0"/>
              <a:t>The </a:t>
            </a:r>
            <a:r>
              <a:rPr lang="en-GB" sz="2800" dirty="0"/>
              <a:t>people most </a:t>
            </a:r>
            <a:r>
              <a:rPr lang="en-GB" sz="2800" dirty="0" smtClean="0"/>
              <a:t>at-risk </a:t>
            </a:r>
            <a:r>
              <a:rPr lang="en-GB" sz="2800" dirty="0"/>
              <a:t>for unintentional organophosphate </a:t>
            </a:r>
            <a:r>
              <a:rPr lang="en-GB" sz="2800" dirty="0" smtClean="0"/>
              <a:t>poisoning:</a:t>
            </a:r>
          </a:p>
          <a:p>
            <a:r>
              <a:rPr lang="en-GB" sz="2800" dirty="0"/>
              <a:t>T</a:t>
            </a:r>
            <a:r>
              <a:rPr lang="en-GB" sz="2800" dirty="0" smtClean="0"/>
              <a:t>hose </a:t>
            </a:r>
            <a:r>
              <a:rPr lang="en-GB" sz="2800" dirty="0"/>
              <a:t>who live or work on or near farms</a:t>
            </a:r>
            <a:r>
              <a:rPr lang="en-GB" sz="2800" dirty="0" smtClean="0"/>
              <a:t>.</a:t>
            </a:r>
          </a:p>
          <a:p>
            <a:r>
              <a:rPr lang="en-GB" sz="2800" dirty="0" smtClean="0"/>
              <a:t> consuming </a:t>
            </a:r>
            <a:r>
              <a:rPr lang="en-GB" sz="2800" dirty="0"/>
              <a:t>contaminated food or water. </a:t>
            </a:r>
            <a:endParaRPr lang="en-GB" sz="2800" dirty="0" smtClean="0"/>
          </a:p>
          <a:p>
            <a:r>
              <a:rPr lang="en-GB" sz="2800" dirty="0" smtClean="0"/>
              <a:t>The </a:t>
            </a:r>
            <a:r>
              <a:rPr lang="en-GB" sz="2800" dirty="0"/>
              <a:t>most common unintentional exposure routes are through breathing and contact with the skin.</a:t>
            </a:r>
          </a:p>
          <a:p>
            <a:r>
              <a:rPr lang="en-GB" sz="2800" dirty="0"/>
              <a:t>People who intentionally expose themselves to organophosphates tend to inhale and ingest it. These concentrated, high doses are often fatal.</a:t>
            </a:r>
          </a:p>
          <a:p>
            <a:endParaRPr lang="en-GB" sz="2800"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7</a:t>
            </a:fld>
            <a:endParaRPr lang="en-US"/>
          </a:p>
        </p:txBody>
      </p:sp>
      <p:sp>
        <p:nvSpPr>
          <p:cNvPr id="4" name="Title 3"/>
          <p:cNvSpPr>
            <a:spLocks noGrp="1"/>
          </p:cNvSpPr>
          <p:nvPr>
            <p:ph type="title"/>
          </p:nvPr>
        </p:nvSpPr>
        <p:spPr>
          <a:xfrm>
            <a:off x="688490" y="570156"/>
            <a:ext cx="7756263" cy="1054250"/>
          </a:xfrm>
        </p:spPr>
        <p:txBody>
          <a:bodyPr/>
          <a:lstStyle/>
          <a:p>
            <a:r>
              <a:rPr lang="en-GB" sz="3600" b="1" dirty="0"/>
              <a:t>What causes organophosphate poisoning?</a:t>
            </a:r>
            <a:r>
              <a:rPr lang="en-GB" sz="3600" dirty="0"/>
              <a:t/>
            </a:r>
            <a:br>
              <a:rPr lang="en-GB" sz="3600" dirty="0"/>
            </a:br>
            <a:endParaRPr lang="en-GB" sz="3600" dirty="0"/>
          </a:p>
        </p:txBody>
      </p:sp>
    </p:spTree>
    <p:extLst>
      <p:ext uri="{BB962C8B-B14F-4D97-AF65-F5344CB8AC3E}">
        <p14:creationId xmlns:p14="http://schemas.microsoft.com/office/powerpoint/2010/main" val="2856677649"/>
      </p:ext>
    </p:extLst>
  </p:cSld>
  <p:clrMapOvr>
    <a:masterClrMapping/>
  </p:clrMapOvr>
  <p:transition spd="slow" advClick="0" advTm="10000">
    <p:fade/>
    <p:sndAc>
      <p:stSnd>
        <p:snd r:embed="rId2" name="wind.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200" b="1" dirty="0"/>
              <a:t>Organophosphates</a:t>
            </a:r>
            <a:r>
              <a:rPr lang="en-GB" sz="3200" dirty="0"/>
              <a:t> (OPs) are a group of phosphoric acid ester compounds that upon binding to </a:t>
            </a:r>
            <a:r>
              <a:rPr lang="en-GB" sz="3200" dirty="0" err="1"/>
              <a:t>AChE</a:t>
            </a:r>
            <a:r>
              <a:rPr lang="en-GB" sz="3200" dirty="0"/>
              <a:t> are </a:t>
            </a:r>
            <a:r>
              <a:rPr lang="en-GB" sz="3200" dirty="0" err="1"/>
              <a:t>hydrolyzed</a:t>
            </a:r>
            <a:r>
              <a:rPr lang="en-GB" sz="3200" dirty="0"/>
              <a:t>, producing phosphorylation of the </a:t>
            </a:r>
            <a:r>
              <a:rPr lang="en-GB" sz="3200" dirty="0" err="1"/>
              <a:t>AChE</a:t>
            </a:r>
            <a:r>
              <a:rPr lang="en-GB" sz="3200" dirty="0"/>
              <a:t> active site resulting in irreversible inactivation of </a:t>
            </a:r>
            <a:r>
              <a:rPr lang="en-GB" sz="3200" dirty="0" err="1"/>
              <a:t>AChE</a:t>
            </a:r>
            <a:r>
              <a:rPr lang="en-GB" sz="3200" dirty="0"/>
              <a:t>.</a:t>
            </a:r>
          </a:p>
          <a:p>
            <a:endParaRPr lang="en-GB" sz="3200"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8</a:t>
            </a:fld>
            <a:endParaRPr lang="en-US"/>
          </a:p>
        </p:txBody>
      </p:sp>
      <p:sp>
        <p:nvSpPr>
          <p:cNvPr id="4" name="Title 3"/>
          <p:cNvSpPr>
            <a:spLocks noGrp="1"/>
          </p:cNvSpPr>
          <p:nvPr>
            <p:ph type="title"/>
          </p:nvPr>
        </p:nvSpPr>
        <p:spPr/>
        <p:txBody>
          <a:bodyPr/>
          <a:lstStyle/>
          <a:p>
            <a:r>
              <a:rPr lang="en-GB" dirty="0" smtClean="0"/>
              <a:t>Mode of Action</a:t>
            </a:r>
            <a:endParaRPr lang="en-GB" dirty="0"/>
          </a:p>
        </p:txBody>
      </p:sp>
    </p:spTree>
    <p:extLst>
      <p:ext uri="{BB962C8B-B14F-4D97-AF65-F5344CB8AC3E}">
        <p14:creationId xmlns:p14="http://schemas.microsoft.com/office/powerpoint/2010/main" val="2546416860"/>
      </p:ext>
    </p:extLst>
  </p:cSld>
  <p:clrMapOvr>
    <a:masterClrMapping/>
  </p:clrMapOvr>
  <p:transition spd="slow" advClick="0" advTm="10000">
    <p:fade/>
    <p:sndAc>
      <p:stSnd>
        <p:snd r:embed="rId2" name="wind.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They inhibit plasma and red blood cell (RBC) cholinesterase, preventing breakdown of acetylcholine, which then accumulates in synapses. Organophosphates (OPs) irreversibly phosphorylate acetyl-cholinesterase, leading to an accumulation of inactivated forms of the enzyme in cholinergic </a:t>
            </a:r>
            <a:r>
              <a:rPr lang="en-GB" dirty="0" smtClean="0"/>
              <a:t>synapses</a:t>
            </a:r>
            <a:endParaRPr lang="en-GB" dirty="0"/>
          </a:p>
        </p:txBody>
      </p:sp>
      <p:sp>
        <p:nvSpPr>
          <p:cNvPr id="3" name="Slide Number Placeholder 2"/>
          <p:cNvSpPr>
            <a:spLocks noGrp="1"/>
          </p:cNvSpPr>
          <p:nvPr>
            <p:ph type="sldNum" sz="quarter" idx="12"/>
          </p:nvPr>
        </p:nvSpPr>
        <p:spPr/>
        <p:txBody>
          <a:bodyPr/>
          <a:lstStyle/>
          <a:p>
            <a:fld id="{99B7C073-8047-41CF-ABBB-7CF9CE40E8A7}" type="slidenum">
              <a:rPr lang="en-US" smtClean="0"/>
              <a:pPr/>
              <a:t>9</a:t>
            </a:fld>
            <a:endParaRPr lang="en-US"/>
          </a:p>
        </p:txBody>
      </p:sp>
      <p:sp>
        <p:nvSpPr>
          <p:cNvPr id="4" name="Title 3"/>
          <p:cNvSpPr>
            <a:spLocks noGrp="1"/>
          </p:cNvSpPr>
          <p:nvPr>
            <p:ph type="title"/>
          </p:nvPr>
        </p:nvSpPr>
        <p:spPr/>
        <p:txBody>
          <a:bodyPr/>
          <a:lstStyle/>
          <a:p>
            <a:r>
              <a:rPr lang="en-GB" dirty="0" smtClean="0"/>
              <a:t>MOA</a:t>
            </a:r>
            <a:endParaRPr lang="en-GB" dirty="0"/>
          </a:p>
        </p:txBody>
      </p:sp>
    </p:spTree>
    <p:extLst>
      <p:ext uri="{BB962C8B-B14F-4D97-AF65-F5344CB8AC3E}">
        <p14:creationId xmlns:p14="http://schemas.microsoft.com/office/powerpoint/2010/main" val="1131125432"/>
      </p:ext>
    </p:extLst>
  </p:cSld>
  <p:clrMapOvr>
    <a:masterClrMapping/>
  </p:clrMapOvr>
  <p:transition spd="slow" advClick="0" advTm="10000">
    <p:fade/>
    <p:sndAc>
      <p:stSnd>
        <p:snd r:embed="rId2" name="wind.wav"/>
      </p:stSnd>
    </p:sndAc>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535</TotalTime>
  <Words>944</Words>
  <Application>Microsoft Office PowerPoint</Application>
  <PresentationFormat>On-screen Show (4:3)</PresentationFormat>
  <Paragraphs>134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Broadway</vt:lpstr>
      <vt:lpstr>Calibri</vt:lpstr>
      <vt:lpstr>Cambria</vt:lpstr>
      <vt:lpstr>Times New Roman</vt:lpstr>
      <vt:lpstr>Wingdings</vt:lpstr>
      <vt:lpstr>Hardcover</vt:lpstr>
      <vt:lpstr>ORGANOPHOSPHATE POISONING</vt:lpstr>
      <vt:lpstr>Overview </vt:lpstr>
      <vt:lpstr>Contd</vt:lpstr>
      <vt:lpstr>Contd</vt:lpstr>
      <vt:lpstr>How poisoning occurs  </vt:lpstr>
      <vt:lpstr>Examples of organophosphates</vt:lpstr>
      <vt:lpstr>What causes organophosphate poisoning? </vt:lpstr>
      <vt:lpstr>Mode of Action</vt:lpstr>
      <vt:lpstr>MOA</vt:lpstr>
      <vt:lpstr>Contd</vt:lpstr>
      <vt:lpstr>MOA contd</vt:lpstr>
      <vt:lpstr>Mild OPP signs</vt:lpstr>
      <vt:lpstr>Moderate signs of OPP </vt:lpstr>
      <vt:lpstr>Emergency signs of OPP</vt:lpstr>
      <vt:lpstr>INVESTIGATIONS</vt:lpstr>
      <vt:lpstr>Complications of OPP </vt:lpstr>
      <vt:lpstr>Complications contd</vt:lpstr>
      <vt:lpstr>Treatment of OPP</vt:lpstr>
      <vt:lpstr>RX contd</vt:lpstr>
      <vt:lpstr>Atropine effects</vt:lpstr>
      <vt:lpstr>DOSAGES of Atropine</vt:lpstr>
      <vt:lpstr>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Obstructive Pulmonary Disease (COPD)</dc:title>
  <dc:creator>Wanda</dc:creator>
  <cp:lastModifiedBy>ADMIN</cp:lastModifiedBy>
  <cp:revision>31</cp:revision>
  <dcterms:created xsi:type="dcterms:W3CDTF">2012-05-21T01:12:05Z</dcterms:created>
  <dcterms:modified xsi:type="dcterms:W3CDTF">2022-03-17T19:34:25Z</dcterms:modified>
</cp:coreProperties>
</file>