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9.xml" ContentType="application/vnd.openxmlformats-officedocument.presentationml.slide+xml"/>
  <Override PartName="/ppt/slides/slide9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3"/>
  </p:notesMasterIdLst>
  <p:sldIdLst>
    <p:sldId id="256" r:id="rId2"/>
    <p:sldId id="257" r:id="rId3"/>
    <p:sldId id="258" r:id="rId4"/>
    <p:sldId id="260" r:id="rId5"/>
    <p:sldId id="261" r:id="rId6"/>
    <p:sldId id="303" r:id="rId7"/>
    <p:sldId id="304" r:id="rId8"/>
    <p:sldId id="262" r:id="rId9"/>
    <p:sldId id="266" r:id="rId10"/>
    <p:sldId id="263" r:id="rId11"/>
    <p:sldId id="308" r:id="rId12"/>
    <p:sldId id="264" r:id="rId13"/>
    <p:sldId id="267" r:id="rId14"/>
    <p:sldId id="307" r:id="rId15"/>
    <p:sldId id="268" r:id="rId16"/>
    <p:sldId id="269" r:id="rId17"/>
    <p:sldId id="305" r:id="rId18"/>
    <p:sldId id="270" r:id="rId19"/>
    <p:sldId id="306" r:id="rId20"/>
    <p:sldId id="271" r:id="rId21"/>
    <p:sldId id="272" r:id="rId22"/>
    <p:sldId id="273" r:id="rId23"/>
    <p:sldId id="274" r:id="rId24"/>
    <p:sldId id="275" r:id="rId25"/>
    <p:sldId id="276" r:id="rId26"/>
    <p:sldId id="278" r:id="rId27"/>
    <p:sldId id="279" r:id="rId28"/>
    <p:sldId id="280" r:id="rId29"/>
    <p:sldId id="281" r:id="rId30"/>
    <p:sldId id="282" r:id="rId31"/>
    <p:sldId id="283" r:id="rId32"/>
    <p:sldId id="284" r:id="rId33"/>
    <p:sldId id="285" r:id="rId34"/>
    <p:sldId id="286" r:id="rId35"/>
    <p:sldId id="309" r:id="rId36"/>
    <p:sldId id="310" r:id="rId37"/>
    <p:sldId id="311" r:id="rId38"/>
    <p:sldId id="312" r:id="rId39"/>
    <p:sldId id="313" r:id="rId40"/>
    <p:sldId id="314" r:id="rId41"/>
    <p:sldId id="315" r:id="rId42"/>
    <p:sldId id="316" r:id="rId43"/>
    <p:sldId id="317" r:id="rId44"/>
    <p:sldId id="318" r:id="rId45"/>
    <p:sldId id="320" r:id="rId46"/>
    <p:sldId id="321" r:id="rId47"/>
    <p:sldId id="322" r:id="rId48"/>
    <p:sldId id="323" r:id="rId49"/>
    <p:sldId id="324" r:id="rId50"/>
    <p:sldId id="325" r:id="rId51"/>
    <p:sldId id="326" r:id="rId52"/>
    <p:sldId id="327" r:id="rId53"/>
    <p:sldId id="328" r:id="rId54"/>
    <p:sldId id="329" r:id="rId55"/>
    <p:sldId id="330" r:id="rId56"/>
    <p:sldId id="331" r:id="rId57"/>
    <p:sldId id="332" r:id="rId58"/>
    <p:sldId id="333" r:id="rId59"/>
    <p:sldId id="334" r:id="rId60"/>
    <p:sldId id="335" r:id="rId61"/>
    <p:sldId id="336" r:id="rId62"/>
    <p:sldId id="337" r:id="rId63"/>
    <p:sldId id="338" r:id="rId64"/>
    <p:sldId id="339" r:id="rId65"/>
    <p:sldId id="340" r:id="rId66"/>
    <p:sldId id="341" r:id="rId67"/>
    <p:sldId id="342" r:id="rId68"/>
    <p:sldId id="343" r:id="rId69"/>
    <p:sldId id="344" r:id="rId70"/>
    <p:sldId id="345" r:id="rId71"/>
    <p:sldId id="346" r:id="rId72"/>
    <p:sldId id="347" r:id="rId73"/>
    <p:sldId id="348" r:id="rId74"/>
    <p:sldId id="349" r:id="rId75"/>
    <p:sldId id="350" r:id="rId76"/>
    <p:sldId id="351" r:id="rId77"/>
    <p:sldId id="352" r:id="rId78"/>
    <p:sldId id="353" r:id="rId79"/>
    <p:sldId id="354" r:id="rId80"/>
    <p:sldId id="355" r:id="rId81"/>
    <p:sldId id="356" r:id="rId82"/>
    <p:sldId id="357" r:id="rId83"/>
    <p:sldId id="358" r:id="rId84"/>
    <p:sldId id="359" r:id="rId85"/>
    <p:sldId id="287" r:id="rId86"/>
    <p:sldId id="288" r:id="rId87"/>
    <p:sldId id="289" r:id="rId88"/>
    <p:sldId id="290" r:id="rId89"/>
    <p:sldId id="291" r:id="rId90"/>
    <p:sldId id="360" r:id="rId91"/>
    <p:sldId id="292" r:id="rId92"/>
    <p:sldId id="293" r:id="rId93"/>
    <p:sldId id="294" r:id="rId94"/>
    <p:sldId id="295" r:id="rId95"/>
    <p:sldId id="296" r:id="rId96"/>
    <p:sldId id="297" r:id="rId97"/>
    <p:sldId id="298" r:id="rId98"/>
    <p:sldId id="299" r:id="rId99"/>
    <p:sldId id="300" r:id="rId100"/>
    <p:sldId id="301" r:id="rId101"/>
    <p:sldId id="302" r:id="rId10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35" autoAdjust="0"/>
    <p:restoredTop sz="94651" autoAdjust="0"/>
  </p:normalViewPr>
  <p:slideViewPr>
    <p:cSldViewPr>
      <p:cViewPr>
        <p:scale>
          <a:sx n="66" d="100"/>
          <a:sy n="66" d="100"/>
        </p:scale>
        <p:origin x="-78" y="-72"/>
      </p:cViewPr>
      <p:guideLst>
        <p:guide orient="horz" pos="2160"/>
        <p:guide pos="2880"/>
      </p:guideLst>
    </p:cSldViewPr>
  </p:slideViewPr>
  <p:outlineViewPr>
    <p:cViewPr>
      <p:scale>
        <a:sx n="33" d="100"/>
        <a:sy n="33" d="100"/>
      </p:scale>
      <p:origin x="0" y="110676"/>
    </p:cViewPr>
  </p:outlineViewPr>
  <p:notesTextViewPr>
    <p:cViewPr>
      <p:scale>
        <a:sx n="100" d="100"/>
        <a:sy n="100" d="100"/>
      </p:scale>
      <p:origin x="0" y="0"/>
    </p:cViewPr>
  </p:notesTextViewPr>
  <p:sorterViewPr>
    <p:cViewPr>
      <p:scale>
        <a:sx n="66" d="100"/>
        <a:sy n="66" d="100"/>
      </p:scale>
      <p:origin x="0" y="27486"/>
    </p:cViewPr>
  </p:sorter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tableStyles" Target="tableStyle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30F850-588D-475B-A350-2CC919B8363E}" type="datetimeFigureOut">
              <a:rPr lang="en-US" smtClean="0"/>
              <a:pPr/>
              <a:t>29-Jul-20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A4E639-ABDF-47DA-BBFB-F29B7745A4C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5A4E639-ABDF-47DA-BBFB-F29B7745A4C1}"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5A4E639-ABDF-47DA-BBFB-F29B7745A4C1}"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4B6B1EF-C4F3-4472-AA33-36CD3A9AE14C}" type="datetimeFigureOut">
              <a:rPr lang="en-US" smtClean="0"/>
              <a:pPr/>
              <a:t>29-Jul-20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A79D06-5721-4BD6-A76E-DCB218C2AFA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B6B1EF-C4F3-4472-AA33-36CD3A9AE14C}" type="datetimeFigureOut">
              <a:rPr lang="en-US" smtClean="0"/>
              <a:pPr/>
              <a:t>29-Jul-20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A79D06-5721-4BD6-A76E-DCB218C2AFA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B6B1EF-C4F3-4472-AA33-36CD3A9AE14C}" type="datetimeFigureOut">
              <a:rPr lang="en-US" smtClean="0"/>
              <a:pPr/>
              <a:t>29-Jul-20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A79D06-5721-4BD6-A76E-DCB218C2AFA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B6B1EF-C4F3-4472-AA33-36CD3A9AE14C}" type="datetimeFigureOut">
              <a:rPr lang="en-US" smtClean="0"/>
              <a:pPr/>
              <a:t>29-Jul-20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A79D06-5721-4BD6-A76E-DCB218C2AFA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B6B1EF-C4F3-4472-AA33-36CD3A9AE14C}" type="datetimeFigureOut">
              <a:rPr lang="en-US" smtClean="0"/>
              <a:pPr/>
              <a:t>29-Jul-20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A79D06-5721-4BD6-A76E-DCB218C2AFA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4B6B1EF-C4F3-4472-AA33-36CD3A9AE14C}" type="datetimeFigureOut">
              <a:rPr lang="en-US" smtClean="0"/>
              <a:pPr/>
              <a:t>29-Jul-20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A79D06-5721-4BD6-A76E-DCB218C2AFA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4B6B1EF-C4F3-4472-AA33-36CD3A9AE14C}" type="datetimeFigureOut">
              <a:rPr lang="en-US" smtClean="0"/>
              <a:pPr/>
              <a:t>29-Jul-20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A79D06-5721-4BD6-A76E-DCB218C2AFA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4B6B1EF-C4F3-4472-AA33-36CD3A9AE14C}" type="datetimeFigureOut">
              <a:rPr lang="en-US" smtClean="0"/>
              <a:pPr/>
              <a:t>29-Jul-20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A79D06-5721-4BD6-A76E-DCB218C2AFA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B6B1EF-C4F3-4472-AA33-36CD3A9AE14C}" type="datetimeFigureOut">
              <a:rPr lang="en-US" smtClean="0"/>
              <a:pPr/>
              <a:t>29-Jul-20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A79D06-5721-4BD6-A76E-DCB218C2AFA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B6B1EF-C4F3-4472-AA33-36CD3A9AE14C}" type="datetimeFigureOut">
              <a:rPr lang="en-US" smtClean="0"/>
              <a:pPr/>
              <a:t>29-Jul-20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A79D06-5721-4BD6-A76E-DCB218C2AFA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B6B1EF-C4F3-4472-AA33-36CD3A9AE14C}" type="datetimeFigureOut">
              <a:rPr lang="en-US" smtClean="0"/>
              <a:pPr/>
              <a:t>29-Jul-20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A79D06-5721-4BD6-A76E-DCB218C2AFA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B6B1EF-C4F3-4472-AA33-36CD3A9AE14C}" type="datetimeFigureOut">
              <a:rPr lang="en-US" smtClean="0"/>
              <a:pPr/>
              <a:t>29-Jul-20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A79D06-5721-4BD6-A76E-DCB218C2AFA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Radiology and  Imaging</a:t>
            </a:r>
            <a:r>
              <a:rPr lang="en-US" dirty="0" smtClean="0"/>
              <a:t/>
            </a:r>
            <a:br>
              <a:rPr lang="en-US" dirty="0" smtClean="0"/>
            </a:br>
            <a:r>
              <a:rPr lang="en-US" b="1" dirty="0" smtClean="0"/>
              <a:t>Orthopedic </a:t>
            </a:r>
            <a:r>
              <a:rPr lang="en-US" b="1" dirty="0"/>
              <a:t>P</a:t>
            </a:r>
            <a:r>
              <a:rPr lang="en-US" b="1" dirty="0" smtClean="0"/>
              <a:t>laster Technician and Technologist Students</a:t>
            </a:r>
            <a:br>
              <a:rPr lang="en-US" b="1" dirty="0" smtClean="0"/>
            </a:br>
            <a:endParaRPr lang="en-US" dirty="0"/>
          </a:p>
        </p:txBody>
      </p:sp>
      <p:sp>
        <p:nvSpPr>
          <p:cNvPr id="3" name="Subtitle 2"/>
          <p:cNvSpPr>
            <a:spLocks noGrp="1"/>
          </p:cNvSpPr>
          <p:nvPr>
            <p:ph type="subTitle" idx="1"/>
          </p:nvPr>
        </p:nvSpPr>
        <p:spPr/>
        <p:txBody>
          <a:bodyPr/>
          <a:lstStyle/>
          <a:p>
            <a:r>
              <a:rPr lang="en-US" b="1" dirty="0" smtClean="0"/>
              <a:t>Patrick M. </a:t>
            </a:r>
            <a:r>
              <a:rPr lang="en-US" b="1" dirty="0" err="1" smtClean="0"/>
              <a:t>Githinji</a:t>
            </a:r>
            <a:endParaRPr lang="en-US" b="1" dirty="0" smtClean="0"/>
          </a:p>
          <a:p>
            <a:r>
              <a:rPr lang="en-US" b="1" dirty="0" smtClean="0"/>
              <a:t>Dept. of M.I.S.</a:t>
            </a:r>
          </a:p>
          <a:p>
            <a:r>
              <a:rPr lang="en-US" b="1" dirty="0" smtClean="0"/>
              <a:t>KMTC Nairobi Campus </a:t>
            </a:r>
          </a:p>
          <a:p>
            <a:endParaRPr lang="en-U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kern="1600" dirty="0" smtClean="0">
                <a:latin typeface="Cambria"/>
              </a:rPr>
              <a:t>Computed Tomography (CT) </a:t>
            </a:r>
            <a:br>
              <a:rPr lang="en-US" b="1" kern="1600" dirty="0" smtClean="0">
                <a:latin typeface="Cambria"/>
              </a:rPr>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latin typeface="Times New Roman"/>
                <a:ea typeface="Times New Roman"/>
              </a:rPr>
              <a:t>CT imaging uses X-rays in conjunction with computing algorithms to image the body. An X-ray tube rotate around the patient producing a computer generated cross-sectional mage (tomogram) Through reconstruction it is possible to generate 3 D images of carotid, cerebral and  coronary arteries. CT scanning has become the test of choice in diagnosing  some urgent and emergent conditions such as cerebral hemorrhage, pulmonary embolism, appendicitis, diverticulitis and obstructing kidney stones. </a:t>
            </a:r>
          </a:p>
          <a:p>
            <a:endParaRPr lang="en-US" dirty="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Times New Roman"/>
              </a:rPr>
              <a:t>Maximize distance</a:t>
            </a:r>
            <a:r>
              <a:rPr lang="en-US" dirty="0" smtClean="0">
                <a:latin typeface="Times New Roman"/>
                <a:ea typeface="Times New Roman"/>
              </a:rPr>
              <a:t/>
            </a:r>
            <a:br>
              <a:rPr lang="en-US" dirty="0" smtClean="0">
                <a:latin typeface="Times New Roman"/>
                <a:ea typeface="Times New Roman"/>
              </a:rPr>
            </a:br>
            <a:endParaRPr lang="en-US" dirty="0"/>
          </a:p>
        </p:txBody>
      </p:sp>
      <p:sp>
        <p:nvSpPr>
          <p:cNvPr id="3" name="Content Placeholder 2"/>
          <p:cNvSpPr>
            <a:spLocks noGrp="1"/>
          </p:cNvSpPr>
          <p:nvPr>
            <p:ph idx="1"/>
          </p:nvPr>
        </p:nvSpPr>
        <p:spPr/>
        <p:txBody>
          <a:bodyPr/>
          <a:lstStyle/>
          <a:p>
            <a:pPr marL="0" marR="0" algn="just">
              <a:lnSpc>
                <a:spcPct val="150000"/>
              </a:lnSpc>
              <a:spcBef>
                <a:spcPts val="0"/>
              </a:spcBef>
              <a:spcAft>
                <a:spcPts val="0"/>
              </a:spcAft>
            </a:pPr>
            <a:r>
              <a:rPr lang="en-US" b="1" dirty="0" smtClean="0">
                <a:latin typeface="Times New Roman"/>
                <a:ea typeface="Times New Roman"/>
              </a:rPr>
              <a:t> </a:t>
            </a:r>
            <a:endParaRPr lang="en-US" dirty="0" smtClean="0">
              <a:latin typeface="Times New Roman"/>
              <a:ea typeface="Times New Roman"/>
            </a:endParaRPr>
          </a:p>
          <a:p>
            <a:pPr marL="0" marR="0" algn="just">
              <a:lnSpc>
                <a:spcPct val="150000"/>
              </a:lnSpc>
              <a:spcBef>
                <a:spcPts val="0"/>
              </a:spcBef>
              <a:spcAft>
                <a:spcPts val="0"/>
              </a:spcAft>
            </a:pPr>
            <a:r>
              <a:rPr lang="en-US" dirty="0" smtClean="0">
                <a:latin typeface="Times New Roman"/>
                <a:ea typeface="Times New Roman"/>
              </a:rPr>
              <a:t>As the distance between the source of radiation and the person increases, radiation exposure decreases rapidly. Intensity </a:t>
            </a:r>
            <a:r>
              <a:rPr lang="en-US" dirty="0" smtClean="0">
                <a:latin typeface="Times New Roman"/>
                <a:ea typeface="Times New Roman"/>
                <a:sym typeface="Symbol"/>
              </a:rPr>
              <a:t></a:t>
            </a:r>
            <a:r>
              <a:rPr lang="en-US" dirty="0" smtClean="0">
                <a:latin typeface="Times New Roman"/>
                <a:ea typeface="Times New Roman"/>
              </a:rPr>
              <a:t> 1/d</a:t>
            </a:r>
            <a:r>
              <a:rPr lang="en-US" baseline="30000" dirty="0" smtClean="0">
                <a:latin typeface="Times New Roman"/>
                <a:ea typeface="Times New Roman"/>
              </a:rPr>
              <a:t>2 . </a:t>
            </a:r>
            <a:r>
              <a:rPr lang="en-US" dirty="0" smtClean="0">
                <a:latin typeface="Times New Roman"/>
                <a:ea typeface="Times New Roman"/>
              </a:rPr>
              <a:t>Therefore as large distance as possible should be maintained between the source of radiation and the person.</a:t>
            </a:r>
          </a:p>
          <a:p>
            <a:endParaRPr lang="en-US"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Times New Roman"/>
              </a:rPr>
              <a:t>Use shielding </a:t>
            </a:r>
            <a:r>
              <a:rPr lang="en-US" dirty="0" smtClean="0">
                <a:latin typeface="Times New Roman"/>
                <a:ea typeface="Times New Roman"/>
              </a:rPr>
              <a:t/>
            </a:r>
            <a:br>
              <a:rPr lang="en-US" dirty="0" smtClean="0">
                <a:latin typeface="Times New Roman"/>
                <a:ea typeface="Times New Roman"/>
              </a:rPr>
            </a:br>
            <a:endParaRPr lang="en-US" dirty="0"/>
          </a:p>
        </p:txBody>
      </p:sp>
      <p:sp>
        <p:nvSpPr>
          <p:cNvPr id="3" name="Content Placeholder 2"/>
          <p:cNvSpPr>
            <a:spLocks noGrp="1"/>
          </p:cNvSpPr>
          <p:nvPr>
            <p:ph idx="1"/>
          </p:nvPr>
        </p:nvSpPr>
        <p:spPr/>
        <p:txBody>
          <a:bodyPr>
            <a:normAutofit fontScale="85000" lnSpcReduction="10000"/>
          </a:bodyPr>
          <a:lstStyle/>
          <a:p>
            <a:pPr lvl="0" algn="just">
              <a:lnSpc>
                <a:spcPct val="150000"/>
              </a:lnSpc>
              <a:spcBef>
                <a:spcPts val="0"/>
              </a:spcBef>
              <a:buFont typeface="Times New Roman"/>
              <a:buChar char="-"/>
              <a:tabLst>
                <a:tab pos="685800" algn="l"/>
              </a:tabLst>
            </a:pPr>
            <a:r>
              <a:rPr lang="en-US" dirty="0" smtClean="0">
                <a:latin typeface="Times New Roman"/>
                <a:ea typeface="Times New Roman"/>
              </a:rPr>
              <a:t>Lead rubber aprons for staff or relatives</a:t>
            </a:r>
          </a:p>
          <a:p>
            <a:pPr lvl="0" algn="just">
              <a:lnSpc>
                <a:spcPct val="150000"/>
              </a:lnSpc>
              <a:spcBef>
                <a:spcPts val="0"/>
              </a:spcBef>
              <a:buFont typeface="Times New Roman"/>
              <a:buChar char="-"/>
              <a:tabLst>
                <a:tab pos="685800" algn="l"/>
              </a:tabLst>
            </a:pPr>
            <a:r>
              <a:rPr lang="en-US" dirty="0" smtClean="0">
                <a:latin typeface="Times New Roman"/>
                <a:ea typeface="Times New Roman"/>
              </a:rPr>
              <a:t>Lead shielding between the radiation source and radiographer</a:t>
            </a:r>
          </a:p>
          <a:p>
            <a:pPr lvl="0" algn="just">
              <a:lnSpc>
                <a:spcPct val="150000"/>
              </a:lnSpc>
              <a:spcBef>
                <a:spcPts val="0"/>
              </a:spcBef>
              <a:buFont typeface="Times New Roman"/>
              <a:buChar char="-"/>
              <a:tabLst>
                <a:tab pos="685800" algn="l"/>
              </a:tabLst>
            </a:pPr>
            <a:r>
              <a:rPr lang="en-US" dirty="0" smtClean="0">
                <a:latin typeface="Times New Roman"/>
                <a:ea typeface="Times New Roman"/>
              </a:rPr>
              <a:t>Protective barrier material for the wall and partitioning.</a:t>
            </a:r>
          </a:p>
          <a:p>
            <a:pPr lvl="0" algn="just">
              <a:lnSpc>
                <a:spcPct val="150000"/>
              </a:lnSpc>
              <a:spcBef>
                <a:spcPts val="0"/>
              </a:spcBef>
              <a:buFont typeface="Times New Roman"/>
              <a:buChar char="-"/>
              <a:tabLst>
                <a:tab pos="685800" algn="l"/>
              </a:tabLst>
            </a:pPr>
            <a:r>
              <a:rPr lang="en-US" dirty="0" smtClean="0">
                <a:latin typeface="Times New Roman"/>
                <a:ea typeface="Times New Roman"/>
              </a:rPr>
              <a:t>Lead rubber pieces for gonads.</a:t>
            </a:r>
          </a:p>
          <a:p>
            <a:pPr marL="0" marR="0" algn="just">
              <a:lnSpc>
                <a:spcPct val="150000"/>
              </a:lnSpc>
              <a:spcBef>
                <a:spcPts val="0"/>
              </a:spcBef>
              <a:spcAft>
                <a:spcPts val="0"/>
              </a:spcAft>
            </a:pPr>
            <a:r>
              <a:rPr lang="en-US" b="1" dirty="0" smtClean="0">
                <a:latin typeface="Times New Roman"/>
                <a:ea typeface="Times New Roman"/>
              </a:rPr>
              <a:t> </a:t>
            </a:r>
            <a:endParaRPr lang="en-US" dirty="0" smtClean="0">
              <a:latin typeface="Times New Roman"/>
              <a:ea typeface="Times New Roman"/>
            </a:endParaRPr>
          </a:p>
          <a:p>
            <a:pPr marL="0" marR="0" algn="just">
              <a:lnSpc>
                <a:spcPct val="150000"/>
              </a:lnSpc>
              <a:spcBef>
                <a:spcPts val="0"/>
              </a:spcBef>
              <a:spcAft>
                <a:spcPts val="0"/>
              </a:spcAft>
            </a:pPr>
            <a:r>
              <a:rPr lang="en-US" b="1" dirty="0" smtClean="0">
                <a:latin typeface="Times New Roman"/>
                <a:ea typeface="Times New Roman"/>
              </a:rPr>
              <a:t> </a:t>
            </a:r>
            <a:endParaRPr lang="en-US" dirty="0" smtClean="0">
              <a:latin typeface="Times New Roman"/>
              <a:ea typeface="Times New Roman"/>
            </a:endParaRP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Computed tomography image</a:t>
            </a:r>
            <a:endParaRPr lang="en-US" dirty="0"/>
          </a:p>
        </p:txBody>
      </p:sp>
      <p:sp>
        <p:nvSpPr>
          <p:cNvPr id="3" name="Content Placeholder 2"/>
          <p:cNvSpPr>
            <a:spLocks noGrp="1"/>
          </p:cNvSpPr>
          <p:nvPr>
            <p:ph idx="1"/>
          </p:nvPr>
        </p:nvSpPr>
        <p:spPr/>
        <p:txBody>
          <a:bodyPr/>
          <a:lstStyle/>
          <a:p>
            <a:r>
              <a:rPr lang="en-US" dirty="0" smtClean="0"/>
              <a:t>CT Images of the abdomen</a:t>
            </a:r>
            <a:endParaRPr lang="en-US" dirty="0"/>
          </a:p>
        </p:txBody>
      </p:sp>
      <p:pic>
        <p:nvPicPr>
          <p:cNvPr id="7170" name="Picture 2" descr="C:\Users\Patrick\Documents\Radiology and Imaging Scanned CXR Images\Scans - Corr - Lisle - Mettler\Mettler Fig 1.7 a-b.jpg"/>
          <p:cNvPicPr>
            <a:picLocks noChangeAspect="1" noChangeArrowheads="1"/>
          </p:cNvPicPr>
          <p:nvPr/>
        </p:nvPicPr>
        <p:blipFill>
          <a:blip r:embed="rId2" cstate="print"/>
          <a:srcRect/>
          <a:stretch>
            <a:fillRect/>
          </a:stretch>
        </p:blipFill>
        <p:spPr bwMode="auto">
          <a:xfrm>
            <a:off x="5410200" y="1676400"/>
            <a:ext cx="2935287" cy="3986212"/>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kern="1600" dirty="0" smtClean="0">
                <a:latin typeface="Cambria"/>
              </a:rPr>
              <a:t>Ultrasound</a:t>
            </a:r>
            <a:br>
              <a:rPr lang="en-US" b="1" kern="1600" dirty="0" smtClean="0">
                <a:latin typeface="Cambria"/>
              </a:rPr>
            </a:b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latin typeface="Times New Roman"/>
                <a:ea typeface="Times New Roman"/>
              </a:rPr>
              <a:t>Ultrasound uses high frequency sound waves to visualize soft tissue structures in the body in real time. Ultrasound is limited by its inability to image through air (lungs, bowel loops) or bone. Because u/s does not utilize ionizing radiation, unlike radiography, CT and nuclear medicine, it is generally considered safer. Thus this modality plays a vital role in obstetrical imaging. Fetal anatomy development can be thoroughly evaluated allowing early diagnosis of many fetal anomalies. Growth can be assessed over time; this is important in patients with chronic disease or gestation induced disease, and in multiple gestations (twins, triplets, etc).</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kern="1600" dirty="0" smtClean="0">
                <a:latin typeface="Cambria"/>
              </a:rPr>
              <a:t>Ultrasound</a:t>
            </a:r>
            <a:br>
              <a:rPr lang="en-US" b="1" kern="1600" dirty="0" smtClean="0">
                <a:latin typeface="Cambria"/>
              </a:rPr>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latin typeface="Times New Roman"/>
                <a:ea typeface="Times New Roman"/>
              </a:rPr>
              <a:t>Color- Flow Doppler U/S measures the severity of peripheral vascular disease and is used for dynamic evaluation of the heart, heart valves and major vessels. DVT in the legs can be found via u/s before it dislodges and travels to the lungs (pulmonary embolism) – this can be fatal if left untreated. U/S is useful for image–guided interventions like biopsies. U/S is useful in the assessing for the presence of hemorrhage in the peritoneum and the integrity of the major viscera e.g. liver, spleen and kidneys.</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Ultrasound scan</a:t>
            </a:r>
            <a:endParaRPr lang="en-US" dirty="0"/>
          </a:p>
        </p:txBody>
      </p:sp>
      <p:sp>
        <p:nvSpPr>
          <p:cNvPr id="3" name="Content Placeholder 2"/>
          <p:cNvSpPr>
            <a:spLocks noGrp="1"/>
          </p:cNvSpPr>
          <p:nvPr>
            <p:ph idx="1"/>
          </p:nvPr>
        </p:nvSpPr>
        <p:spPr/>
        <p:txBody>
          <a:bodyPr/>
          <a:lstStyle/>
          <a:p>
            <a:r>
              <a:rPr lang="en-US" dirty="0" smtClean="0"/>
              <a:t>Abdominal u/s scan showing the kidney and the liver</a:t>
            </a:r>
            <a:endParaRPr lang="en-US" dirty="0"/>
          </a:p>
        </p:txBody>
      </p:sp>
      <p:pic>
        <p:nvPicPr>
          <p:cNvPr id="6146" name="Picture 2" descr="C:\Users\Patrick\Documents\Radiology and Imaging Scanned CXR Images\Scans - Corr - Lisle - Mettler\Mettler Fig 1.9.jpg"/>
          <p:cNvPicPr>
            <a:picLocks noChangeAspect="1" noChangeArrowheads="1"/>
          </p:cNvPicPr>
          <p:nvPr/>
        </p:nvPicPr>
        <p:blipFill>
          <a:blip r:embed="rId2" cstate="print"/>
          <a:srcRect/>
          <a:stretch>
            <a:fillRect/>
          </a:stretch>
        </p:blipFill>
        <p:spPr bwMode="auto">
          <a:xfrm>
            <a:off x="3025775" y="3090863"/>
            <a:ext cx="2908300" cy="2341562"/>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a:ea typeface="Times New Roman"/>
              </a:rPr>
              <a:t>Magnetic Resonance Imaging (MRI)</a:t>
            </a:r>
            <a:endParaRPr lang="en-US" dirty="0"/>
          </a:p>
        </p:txBody>
      </p:sp>
      <p:sp>
        <p:nvSpPr>
          <p:cNvPr id="3" name="Content Placeholder 2"/>
          <p:cNvSpPr>
            <a:spLocks noGrp="1"/>
          </p:cNvSpPr>
          <p:nvPr>
            <p:ph idx="1"/>
          </p:nvPr>
        </p:nvSpPr>
        <p:spPr/>
        <p:txBody>
          <a:bodyPr>
            <a:normAutofit fontScale="70000" lnSpcReduction="20000"/>
          </a:bodyPr>
          <a:lstStyle/>
          <a:p>
            <a:pPr marL="0" marR="0" algn="just">
              <a:lnSpc>
                <a:spcPct val="150000"/>
              </a:lnSpc>
              <a:spcBef>
                <a:spcPts val="0"/>
              </a:spcBef>
              <a:spcAft>
                <a:spcPts val="0"/>
              </a:spcAft>
            </a:pPr>
            <a:r>
              <a:rPr lang="en-US" b="1" dirty="0" smtClean="0">
                <a:latin typeface="Times New Roman"/>
                <a:ea typeface="Times New Roman"/>
              </a:rPr>
              <a:t> </a:t>
            </a:r>
            <a:r>
              <a:rPr lang="en-US" dirty="0" smtClean="0">
                <a:latin typeface="Times New Roman"/>
                <a:ea typeface="Times New Roman"/>
              </a:rPr>
              <a:t>MRI uses strong magnetic fields to align atomic nuclei (usually hydrogen protons) within the body tissues. Then a radio signal is used to disturb the axis of rotation of these nuclei. The radio signal is removed and the axis of rotation of the nuclei return to normal. As they return to their normal state a radio frequency signal is generated. The radio signals are collected by coils placed near the place of interest, and used to create an image. </a:t>
            </a:r>
          </a:p>
          <a:p>
            <a:pPr marL="0" marR="0" algn="just">
              <a:lnSpc>
                <a:spcPct val="150000"/>
              </a:lnSpc>
              <a:spcBef>
                <a:spcPts val="0"/>
              </a:spcBef>
              <a:spcAft>
                <a:spcPts val="0"/>
              </a:spcAft>
            </a:pPr>
            <a:r>
              <a:rPr lang="en-US" dirty="0" smtClean="0">
                <a:latin typeface="Times New Roman"/>
                <a:ea typeface="Times New Roman"/>
              </a:rPr>
              <a:t> </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a:ea typeface="Times New Roman"/>
              </a:rPr>
              <a:t>Magnetic Resonance Imaging (MRI)</a:t>
            </a:r>
            <a:endParaRPr lang="en-US" dirty="0"/>
          </a:p>
        </p:txBody>
      </p:sp>
      <p:sp>
        <p:nvSpPr>
          <p:cNvPr id="3" name="Content Placeholder 2"/>
          <p:cNvSpPr>
            <a:spLocks noGrp="1"/>
          </p:cNvSpPr>
          <p:nvPr>
            <p:ph idx="1"/>
          </p:nvPr>
        </p:nvSpPr>
        <p:spPr/>
        <p:txBody>
          <a:bodyPr>
            <a:normAutofit fontScale="55000" lnSpcReduction="20000"/>
          </a:bodyPr>
          <a:lstStyle/>
          <a:p>
            <a:pPr marL="0" marR="0" algn="just">
              <a:lnSpc>
                <a:spcPct val="150000"/>
              </a:lnSpc>
              <a:spcBef>
                <a:spcPts val="0"/>
              </a:spcBef>
              <a:spcAft>
                <a:spcPts val="0"/>
              </a:spcAft>
              <a:buNone/>
            </a:pPr>
            <a:r>
              <a:rPr lang="en-US" dirty="0" smtClean="0">
                <a:latin typeface="Times New Roman"/>
                <a:ea typeface="Times New Roman"/>
              </a:rPr>
              <a:t> </a:t>
            </a:r>
          </a:p>
          <a:p>
            <a:pPr marL="0" marR="0" algn="just">
              <a:lnSpc>
                <a:spcPct val="150000"/>
              </a:lnSpc>
              <a:spcBef>
                <a:spcPts val="0"/>
              </a:spcBef>
              <a:spcAft>
                <a:spcPts val="0"/>
              </a:spcAft>
              <a:buNone/>
            </a:pPr>
            <a:r>
              <a:rPr lang="en-US" dirty="0" smtClean="0">
                <a:latin typeface="Times New Roman"/>
                <a:ea typeface="Times New Roman"/>
              </a:rPr>
              <a:t>An advantage of MRI is its ability to produce images in axial, coronal, sagittal and multiple oblique planes with ease. MRI scans give the best soft tissue contrast of all the imaging modalities. One disadvantage is that the patient has to remain still for long periods of time in a noisy, space while the image is being performed. Claustrophobia, severe enough to terminate an MRI exam has been reported in 5% of patients. MRI has great benefit in imaging the brain, spine and musculoskeletal system. The modality is contraindicated for patients with pacemakers, cochlear implants, some in dwelling medication pumps, certain types of cerebral aneurysm clips, metal fragments in the eye, and some metallic hardware due to the powerful magnetic fields and strong fluctuating radio signals, the body is exposed to.</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098" name="Picture 2" descr="C:\Users\Patrick\Documents\Radiology and Imaging Scanned CXR Images\Scans - Corr - Lisle - Mettler\Mettler Fig 1.11.jpg"/>
          <p:cNvPicPr>
            <a:picLocks noChangeAspect="1" noChangeArrowheads="1"/>
          </p:cNvPicPr>
          <p:nvPr/>
        </p:nvPicPr>
        <p:blipFill>
          <a:blip r:embed="rId2" cstate="print"/>
          <a:srcRect/>
          <a:stretch>
            <a:fillRect/>
          </a:stretch>
        </p:blipFill>
        <p:spPr bwMode="auto">
          <a:xfrm>
            <a:off x="2206625" y="2713038"/>
            <a:ext cx="3671888" cy="2327275"/>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kern="1600" dirty="0" smtClean="0">
                <a:latin typeface="Cambria"/>
              </a:rPr>
              <a:t>Nuclear medicine</a:t>
            </a:r>
            <a:br>
              <a:rPr lang="en-US" b="1" kern="1600" dirty="0" smtClean="0">
                <a:latin typeface="Cambria"/>
              </a:rPr>
            </a:br>
            <a:endParaRPr lang="en-US" dirty="0"/>
          </a:p>
        </p:txBody>
      </p:sp>
      <p:sp>
        <p:nvSpPr>
          <p:cNvPr id="3" name="Content Placeholder 2"/>
          <p:cNvSpPr>
            <a:spLocks noGrp="1"/>
          </p:cNvSpPr>
          <p:nvPr>
            <p:ph idx="1"/>
          </p:nvPr>
        </p:nvSpPr>
        <p:spPr/>
        <p:txBody>
          <a:bodyPr>
            <a:normAutofit fontScale="47500" lnSpcReduction="20000"/>
          </a:bodyPr>
          <a:lstStyle/>
          <a:p>
            <a:pPr marL="0" marR="0" algn="just">
              <a:lnSpc>
                <a:spcPct val="150000"/>
              </a:lnSpc>
              <a:spcBef>
                <a:spcPts val="0"/>
              </a:spcBef>
              <a:spcAft>
                <a:spcPts val="0"/>
              </a:spcAft>
            </a:pPr>
            <a:r>
              <a:rPr lang="en-US" b="1" dirty="0" smtClean="0">
                <a:latin typeface="Times New Roman"/>
                <a:ea typeface="Times New Roman"/>
              </a:rPr>
              <a:t> </a:t>
            </a:r>
            <a:r>
              <a:rPr lang="en-US" dirty="0" smtClean="0">
                <a:latin typeface="Times New Roman"/>
                <a:ea typeface="Times New Roman"/>
              </a:rPr>
              <a:t>Nuclear Medicine imaging involves the administration into the patient of radiopharmaceuticals consisting of substances with affinity for certain body tissues labeled with radioactive tracer. The most commonly used is Technetium 99m, iodine – 123, iodine -131, gallium – 67 and thallium – 201. The heart, lungs, thyroids, liver, gall bladder, and bones are commonly evaluated for particular conditions using these techniques. </a:t>
            </a:r>
          </a:p>
          <a:p>
            <a:pPr marL="0" marR="0" algn="just">
              <a:lnSpc>
                <a:spcPct val="150000"/>
              </a:lnSpc>
              <a:spcBef>
                <a:spcPts val="0"/>
              </a:spcBef>
              <a:spcAft>
                <a:spcPts val="0"/>
              </a:spcAft>
              <a:buNone/>
            </a:pPr>
            <a:r>
              <a:rPr lang="en-US" dirty="0" smtClean="0">
                <a:latin typeface="Times New Roman"/>
                <a:ea typeface="Times New Roman"/>
              </a:rPr>
              <a:t> </a:t>
            </a:r>
          </a:p>
          <a:p>
            <a:pPr marL="0" marR="0" algn="just">
              <a:lnSpc>
                <a:spcPct val="150000"/>
              </a:lnSpc>
              <a:spcBef>
                <a:spcPts val="0"/>
              </a:spcBef>
              <a:spcAft>
                <a:spcPts val="0"/>
              </a:spcAft>
            </a:pPr>
            <a:r>
              <a:rPr lang="en-US" dirty="0" smtClean="0">
                <a:latin typeface="Times New Roman"/>
                <a:ea typeface="Times New Roman"/>
              </a:rPr>
              <a:t>Nuclear medicine is useful in displaying physiological function. The excretory function of the kidneys, iodine concentrating ability of the thyroid, or blood flow to heart muscle, can be measured . The principle imaging device is the gamma camera which detects the radiation emitted by the tracer in the body, and display it as an image.</a:t>
            </a:r>
          </a:p>
          <a:p>
            <a:pPr marL="0" marR="0" algn="just">
              <a:lnSpc>
                <a:spcPct val="150000"/>
              </a:lnSpc>
              <a:spcBef>
                <a:spcPts val="0"/>
              </a:spcBef>
              <a:spcAft>
                <a:spcPts val="0"/>
              </a:spcAft>
              <a:buNone/>
            </a:pPr>
            <a:r>
              <a:rPr lang="en-US" dirty="0" smtClean="0">
                <a:latin typeface="Times New Roman"/>
                <a:ea typeface="Times New Roman"/>
              </a:rPr>
              <a:t> </a:t>
            </a:r>
          </a:p>
          <a:p>
            <a:r>
              <a:rPr lang="en-US" dirty="0" smtClean="0">
                <a:latin typeface="Times New Roman"/>
                <a:ea typeface="Times New Roman"/>
              </a:rPr>
              <a:t>The application of nuclear medicine can include bone scanning which has been traditionally used in staging of cancers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5122" name="Picture 2" descr="C:\Users\Patrick\Documents\Radiology and Imaging Scanned CXR Images\Scans - Corr - Lisle - Mettler\Mettler Fig 1.10.jpg"/>
          <p:cNvPicPr>
            <a:picLocks noChangeAspect="1" noChangeArrowheads="1"/>
          </p:cNvPicPr>
          <p:nvPr/>
        </p:nvPicPr>
        <p:blipFill>
          <a:blip r:embed="rId2" cstate="print"/>
          <a:srcRect/>
          <a:stretch>
            <a:fillRect/>
          </a:stretch>
        </p:blipFill>
        <p:spPr bwMode="auto">
          <a:xfrm>
            <a:off x="1323975" y="1833563"/>
            <a:ext cx="2986088" cy="4270375"/>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kern="1600" dirty="0" smtClean="0">
                <a:latin typeface="Cambria"/>
                <a:ea typeface="Times New Roman"/>
                <a:cs typeface="Times New Roman"/>
              </a:rPr>
              <a:t/>
            </a:r>
            <a:br>
              <a:rPr lang="en-US" b="1" kern="1600" dirty="0" smtClean="0">
                <a:latin typeface="Cambria"/>
                <a:ea typeface="Times New Roman"/>
                <a:cs typeface="Times New Roman"/>
              </a:rPr>
            </a:br>
            <a:r>
              <a:rPr lang="en-US" b="1" kern="1600" dirty="0" smtClean="0">
                <a:latin typeface="Cambria"/>
              </a:rPr>
              <a:t>Learning Objectives</a:t>
            </a:r>
            <a:br>
              <a:rPr lang="en-US" b="1" kern="1600" dirty="0" smtClean="0">
                <a:latin typeface="Cambria"/>
              </a:rPr>
            </a:br>
            <a:endParaRPr lang="en-US" dirty="0"/>
          </a:p>
        </p:txBody>
      </p:sp>
      <p:sp>
        <p:nvSpPr>
          <p:cNvPr id="3" name="Content Placeholder 2"/>
          <p:cNvSpPr>
            <a:spLocks noGrp="1"/>
          </p:cNvSpPr>
          <p:nvPr>
            <p:ph idx="1"/>
          </p:nvPr>
        </p:nvSpPr>
        <p:spPr/>
        <p:txBody>
          <a:bodyPr>
            <a:normAutofit fontScale="47500" lnSpcReduction="20000"/>
          </a:bodyPr>
          <a:lstStyle/>
          <a:p>
            <a:pPr lvl="0" algn="just">
              <a:lnSpc>
                <a:spcPct val="150000"/>
              </a:lnSpc>
              <a:spcBef>
                <a:spcPts val="0"/>
              </a:spcBef>
              <a:buNone/>
            </a:pPr>
            <a:r>
              <a:rPr lang="en-US" dirty="0" smtClean="0">
                <a:latin typeface="Times New Roman"/>
                <a:ea typeface="Times New Roman"/>
              </a:rPr>
              <a:t>At the conclusion of the lecture (s) learners will be able to:</a:t>
            </a:r>
          </a:p>
          <a:p>
            <a:pPr lvl="0" algn="just">
              <a:lnSpc>
                <a:spcPct val="150000"/>
              </a:lnSpc>
              <a:spcBef>
                <a:spcPts val="0"/>
              </a:spcBef>
              <a:buFont typeface="+mj-lt"/>
              <a:buAutoNum type="arabicPeriod"/>
            </a:pPr>
            <a:r>
              <a:rPr lang="en-US" dirty="0" smtClean="0">
                <a:latin typeface="Times New Roman"/>
                <a:ea typeface="Times New Roman"/>
              </a:rPr>
              <a:t>Understand the scope of  Medical Imaging</a:t>
            </a:r>
          </a:p>
          <a:p>
            <a:pPr lvl="0" algn="just">
              <a:lnSpc>
                <a:spcPct val="150000"/>
              </a:lnSpc>
              <a:spcBef>
                <a:spcPts val="0"/>
              </a:spcBef>
              <a:buFont typeface="+mj-lt"/>
              <a:buAutoNum type="arabicPeriod"/>
            </a:pPr>
            <a:r>
              <a:rPr lang="en-US" dirty="0" smtClean="0">
                <a:latin typeface="Times New Roman"/>
                <a:ea typeface="Times New Roman"/>
              </a:rPr>
              <a:t>Understand the source of X-radiation  used  in Medical Imaging.</a:t>
            </a:r>
          </a:p>
          <a:p>
            <a:pPr lvl="0" algn="just">
              <a:lnSpc>
                <a:spcPct val="150000"/>
              </a:lnSpc>
              <a:spcBef>
                <a:spcPts val="0"/>
              </a:spcBef>
              <a:buFont typeface="+mj-lt"/>
              <a:buAutoNum type="arabicPeriod"/>
            </a:pPr>
            <a:r>
              <a:rPr lang="en-US" dirty="0" smtClean="0">
                <a:latin typeface="Times New Roman"/>
                <a:ea typeface="Times New Roman"/>
              </a:rPr>
              <a:t>Understand the names given to the types of X-ray energies and the application of each in the medical field.</a:t>
            </a:r>
          </a:p>
          <a:p>
            <a:pPr lvl="0" algn="just">
              <a:lnSpc>
                <a:spcPct val="150000"/>
              </a:lnSpc>
              <a:spcBef>
                <a:spcPts val="0"/>
              </a:spcBef>
              <a:buFont typeface="+mj-lt"/>
              <a:buAutoNum type="arabicPeriod"/>
            </a:pPr>
            <a:r>
              <a:rPr lang="en-US" dirty="0" smtClean="0">
                <a:latin typeface="Times New Roman"/>
                <a:ea typeface="Times New Roman"/>
              </a:rPr>
              <a:t>Understand the properties of X-rays </a:t>
            </a:r>
          </a:p>
          <a:p>
            <a:pPr lvl="0" algn="just">
              <a:lnSpc>
                <a:spcPct val="150000"/>
              </a:lnSpc>
              <a:spcBef>
                <a:spcPts val="0"/>
              </a:spcBef>
              <a:buFont typeface="+mj-lt"/>
              <a:buAutoNum type="arabicPeriod"/>
            </a:pPr>
            <a:r>
              <a:rPr lang="en-US" dirty="0" smtClean="0">
                <a:latin typeface="Times New Roman"/>
                <a:ea typeface="Times New Roman"/>
              </a:rPr>
              <a:t>Understand the radiographic image formation</a:t>
            </a:r>
          </a:p>
          <a:p>
            <a:pPr lvl="0" algn="just">
              <a:lnSpc>
                <a:spcPct val="150000"/>
              </a:lnSpc>
              <a:spcBef>
                <a:spcPts val="0"/>
              </a:spcBef>
              <a:buFont typeface="+mj-lt"/>
              <a:buAutoNum type="arabicPeriod"/>
            </a:pPr>
            <a:r>
              <a:rPr lang="en-US" dirty="0" smtClean="0">
                <a:latin typeface="Times New Roman"/>
                <a:ea typeface="Times New Roman"/>
              </a:rPr>
              <a:t>Understand the terminologies used in the description of radiographic projections and  positioning. </a:t>
            </a:r>
          </a:p>
          <a:p>
            <a:pPr lvl="0" algn="just">
              <a:lnSpc>
                <a:spcPct val="150000"/>
              </a:lnSpc>
              <a:spcBef>
                <a:spcPts val="0"/>
              </a:spcBef>
              <a:buFont typeface="+mj-lt"/>
              <a:buAutoNum type="arabicPeriod"/>
            </a:pPr>
            <a:r>
              <a:rPr lang="en-US" dirty="0" smtClean="0">
                <a:latin typeface="Times New Roman"/>
                <a:ea typeface="Times New Roman"/>
              </a:rPr>
              <a:t>Understand </a:t>
            </a:r>
            <a:r>
              <a:rPr lang="en-US" smtClean="0">
                <a:latin typeface="Times New Roman"/>
                <a:ea typeface="Times New Roman"/>
              </a:rPr>
              <a:t>the techniques </a:t>
            </a:r>
            <a:r>
              <a:rPr lang="en-US" dirty="0" smtClean="0">
                <a:latin typeface="Times New Roman"/>
                <a:ea typeface="Times New Roman"/>
              </a:rPr>
              <a:t>used to obtain radiographic images of the bones of the appendicular skeleton</a:t>
            </a:r>
          </a:p>
          <a:p>
            <a:pPr lvl="0" algn="just">
              <a:lnSpc>
                <a:spcPct val="150000"/>
              </a:lnSpc>
              <a:spcBef>
                <a:spcPts val="0"/>
              </a:spcBef>
              <a:buFont typeface="+mj-lt"/>
              <a:buAutoNum type="arabicPeriod"/>
            </a:pPr>
            <a:r>
              <a:rPr lang="en-US" dirty="0" smtClean="0">
                <a:latin typeface="Times New Roman"/>
                <a:ea typeface="Times New Roman"/>
              </a:rPr>
              <a:t>Understand the basic principles of radiographic image interpretation </a:t>
            </a:r>
          </a:p>
          <a:p>
            <a:pPr lvl="0" algn="just">
              <a:lnSpc>
                <a:spcPct val="150000"/>
              </a:lnSpc>
              <a:spcBef>
                <a:spcPts val="0"/>
              </a:spcBef>
              <a:buFont typeface="+mj-lt"/>
              <a:buAutoNum type="arabicPeriod"/>
            </a:pPr>
            <a:r>
              <a:rPr lang="en-US" dirty="0" smtClean="0">
                <a:latin typeface="Times New Roman"/>
                <a:ea typeface="Times New Roman"/>
              </a:rPr>
              <a:t>Understand the cardinal principles of  radiation protection.</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kern="1600" dirty="0" smtClean="0">
                <a:latin typeface="Cambria"/>
              </a:rPr>
              <a:t>X-rays</a:t>
            </a:r>
            <a:br>
              <a:rPr lang="en-US" b="1" kern="1600" dirty="0" smtClean="0">
                <a:latin typeface="Cambria"/>
              </a:rPr>
            </a:b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latin typeface="Times New Roman"/>
                <a:ea typeface="Times New Roman"/>
              </a:rPr>
              <a:t>Matter can absorb energy from exterior sources e.g. heat. The atoms of the matter becomes excited when they absorbs this energy. As they return to their normal state they shed the energy which they absorbed in a form similar to that which was absorbed. The energy emitted in this manner is called electromagnetic radiation. Examples of electromagnetic radiation include X-rays, heat light. This energy (X-ray, heat or light) radiated is always accompanied by electrical and magnetic field. The two have directions at right angles to the direction in which the radiation is traveling.</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kern="1600" dirty="0" smtClean="0">
                <a:latin typeface="Cambria"/>
              </a:rPr>
              <a:t>X-rays</a:t>
            </a:r>
            <a:br>
              <a:rPr lang="en-US" b="1" kern="1600" dirty="0" smtClean="0">
                <a:latin typeface="Cambria"/>
              </a:rPr>
            </a:br>
            <a:endParaRPr lang="en-US" dirty="0"/>
          </a:p>
        </p:txBody>
      </p:sp>
      <p:sp>
        <p:nvSpPr>
          <p:cNvPr id="3" name="Content Placeholder 2"/>
          <p:cNvSpPr>
            <a:spLocks noGrp="1"/>
          </p:cNvSpPr>
          <p:nvPr>
            <p:ph idx="1"/>
          </p:nvPr>
        </p:nvSpPr>
        <p:spPr/>
        <p:txBody>
          <a:bodyPr>
            <a:normAutofit fontScale="92500"/>
          </a:bodyPr>
          <a:lstStyle/>
          <a:p>
            <a:pPr marL="0" marR="0" algn="just">
              <a:lnSpc>
                <a:spcPct val="150000"/>
              </a:lnSpc>
              <a:spcBef>
                <a:spcPts val="0"/>
              </a:spcBef>
              <a:spcAft>
                <a:spcPts val="0"/>
              </a:spcAft>
              <a:buNone/>
            </a:pPr>
            <a:r>
              <a:rPr lang="en-US" dirty="0" smtClean="0">
                <a:latin typeface="Times New Roman"/>
                <a:ea typeface="Times New Roman"/>
              </a:rPr>
              <a:t>     Electric Field </a:t>
            </a:r>
          </a:p>
          <a:p>
            <a:pPr marL="0" marR="0" algn="just">
              <a:lnSpc>
                <a:spcPct val="150000"/>
              </a:lnSpc>
              <a:spcBef>
                <a:spcPts val="0"/>
              </a:spcBef>
              <a:spcAft>
                <a:spcPts val="0"/>
              </a:spcAft>
              <a:buNone/>
            </a:pPr>
            <a:r>
              <a:rPr lang="en-US" dirty="0" smtClean="0"/>
              <a:t/>
            </a:r>
            <a:br>
              <a:rPr lang="en-US" dirty="0" smtClean="0"/>
            </a:br>
            <a:r>
              <a:rPr lang="en-US" dirty="0" smtClean="0">
                <a:latin typeface="Times New Roman"/>
                <a:ea typeface="Times New Roman"/>
              </a:rPr>
              <a:t>		                Radiation (heat, light X-ray)</a:t>
            </a:r>
          </a:p>
          <a:p>
            <a:pPr marL="0" marR="0" algn="just">
              <a:lnSpc>
                <a:spcPct val="150000"/>
              </a:lnSpc>
              <a:spcBef>
                <a:spcPts val="0"/>
              </a:spcBef>
              <a:spcAft>
                <a:spcPts val="0"/>
              </a:spcAft>
              <a:buNone/>
            </a:pPr>
            <a:r>
              <a:rPr lang="en-US" dirty="0" smtClean="0">
                <a:latin typeface="Times New Roman"/>
                <a:ea typeface="Times New Roman"/>
              </a:rPr>
              <a:t> </a:t>
            </a:r>
          </a:p>
          <a:p>
            <a:pPr marL="0" marR="0" algn="just">
              <a:lnSpc>
                <a:spcPct val="150000"/>
              </a:lnSpc>
              <a:spcBef>
                <a:spcPts val="0"/>
              </a:spcBef>
              <a:spcAft>
                <a:spcPts val="0"/>
              </a:spcAft>
              <a:buNone/>
            </a:pPr>
            <a:r>
              <a:rPr lang="en-US" dirty="0" smtClean="0">
                <a:latin typeface="Times New Roman"/>
                <a:ea typeface="Times New Roman"/>
              </a:rPr>
              <a:t> </a:t>
            </a:r>
          </a:p>
          <a:p>
            <a:pPr marL="0" marR="0" algn="just">
              <a:lnSpc>
                <a:spcPct val="150000"/>
              </a:lnSpc>
              <a:spcBef>
                <a:spcPts val="0"/>
              </a:spcBef>
              <a:spcAft>
                <a:spcPts val="0"/>
              </a:spcAft>
              <a:buNone/>
            </a:pPr>
            <a:r>
              <a:rPr lang="en-US" dirty="0" smtClean="0">
                <a:latin typeface="Times New Roman"/>
                <a:ea typeface="Times New Roman"/>
              </a:rPr>
              <a:t>       Magnetic Field</a:t>
            </a:r>
          </a:p>
          <a:p>
            <a:endParaRPr lang="en-US" dirty="0"/>
          </a:p>
        </p:txBody>
      </p:sp>
      <p:cxnSp>
        <p:nvCxnSpPr>
          <p:cNvPr id="10" name="Straight Arrow Connector 9"/>
          <p:cNvCxnSpPr/>
          <p:nvPr/>
        </p:nvCxnSpPr>
        <p:spPr>
          <a:xfrm>
            <a:off x="1905000" y="3429000"/>
            <a:ext cx="1905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16200000" flipH="1">
            <a:off x="1257300" y="4076700"/>
            <a:ext cx="13716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16200000" flipV="1">
            <a:off x="914400" y="2438400"/>
            <a:ext cx="1066800" cy="914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kern="1600" dirty="0" smtClean="0">
                <a:latin typeface="Cambria"/>
              </a:rPr>
              <a:t>X-rays</a:t>
            </a:r>
            <a:br>
              <a:rPr lang="en-US" b="1" kern="1600" dirty="0" smtClean="0">
                <a:latin typeface="Cambria"/>
              </a:rPr>
            </a:br>
            <a:endParaRPr lang="en-US" dirty="0"/>
          </a:p>
        </p:txBody>
      </p:sp>
      <p:sp>
        <p:nvSpPr>
          <p:cNvPr id="3" name="Content Placeholder 2"/>
          <p:cNvSpPr>
            <a:spLocks noGrp="1"/>
          </p:cNvSpPr>
          <p:nvPr>
            <p:ph idx="1"/>
          </p:nvPr>
        </p:nvSpPr>
        <p:spPr/>
        <p:txBody>
          <a:bodyPr>
            <a:normAutofit fontScale="70000" lnSpcReduction="20000"/>
          </a:bodyPr>
          <a:lstStyle/>
          <a:p>
            <a:pPr marL="0" marR="0" algn="just">
              <a:lnSpc>
                <a:spcPct val="150000"/>
              </a:lnSpc>
              <a:spcBef>
                <a:spcPts val="0"/>
              </a:spcBef>
              <a:spcAft>
                <a:spcPts val="0"/>
              </a:spcAft>
              <a:tabLst>
                <a:tab pos="3551555" algn="l"/>
              </a:tabLst>
            </a:pPr>
            <a:r>
              <a:rPr lang="en-US" dirty="0" smtClean="0">
                <a:latin typeface="Times New Roman"/>
                <a:ea typeface="Times New Roman"/>
              </a:rPr>
              <a:t>Electromagnetic radiations cover a wide band of wave lengths and frequencies. The complete range of wavelengths is called electromagnetic spectrum:</a:t>
            </a:r>
          </a:p>
          <a:p>
            <a:pPr marL="0" marR="0" algn="just">
              <a:lnSpc>
                <a:spcPct val="150000"/>
              </a:lnSpc>
              <a:spcBef>
                <a:spcPts val="0"/>
              </a:spcBef>
              <a:spcAft>
                <a:spcPts val="0"/>
              </a:spcAft>
              <a:tabLst>
                <a:tab pos="3551555" algn="l"/>
              </a:tabLst>
            </a:pPr>
            <a:r>
              <a:rPr lang="en-US" dirty="0" smtClean="0">
                <a:latin typeface="Times New Roman"/>
                <a:ea typeface="Times New Roman"/>
              </a:rPr>
              <a:t> </a:t>
            </a:r>
          </a:p>
          <a:p>
            <a:pPr marL="0" marR="0" algn="just">
              <a:lnSpc>
                <a:spcPct val="150000"/>
              </a:lnSpc>
              <a:spcBef>
                <a:spcPts val="0"/>
              </a:spcBef>
              <a:spcAft>
                <a:spcPts val="0"/>
              </a:spcAft>
              <a:tabLst>
                <a:tab pos="3551555" algn="l"/>
              </a:tabLst>
            </a:pPr>
            <a:r>
              <a:rPr lang="en-US" dirty="0" smtClean="0">
                <a:latin typeface="Times New Roman"/>
                <a:ea typeface="Times New Roman"/>
              </a:rPr>
              <a:t>X-rays &amp; Gamma rays</a:t>
            </a:r>
          </a:p>
          <a:p>
            <a:pPr marL="0" marR="0" algn="just">
              <a:lnSpc>
                <a:spcPct val="150000"/>
              </a:lnSpc>
              <a:spcBef>
                <a:spcPts val="0"/>
              </a:spcBef>
              <a:spcAft>
                <a:spcPts val="0"/>
              </a:spcAft>
              <a:tabLst>
                <a:tab pos="3551555" algn="l"/>
              </a:tabLst>
            </a:pPr>
            <a:r>
              <a:rPr lang="en-US" dirty="0" smtClean="0">
                <a:latin typeface="Times New Roman"/>
                <a:ea typeface="Times New Roman"/>
              </a:rPr>
              <a:t>Ultraviolet                                 </a:t>
            </a:r>
          </a:p>
          <a:p>
            <a:pPr marL="0" marR="0" algn="just">
              <a:lnSpc>
                <a:spcPct val="150000"/>
              </a:lnSpc>
              <a:spcBef>
                <a:spcPts val="0"/>
              </a:spcBef>
              <a:spcAft>
                <a:spcPts val="0"/>
              </a:spcAft>
              <a:tabLst>
                <a:tab pos="3551555" algn="l"/>
              </a:tabLst>
            </a:pPr>
            <a:r>
              <a:rPr lang="en-US" dirty="0" smtClean="0">
                <a:latin typeface="Times New Roman"/>
                <a:ea typeface="Times New Roman"/>
              </a:rPr>
              <a:t>Visible light                                   Increasing wavelength</a:t>
            </a:r>
          </a:p>
          <a:p>
            <a:pPr marL="0" marR="0" algn="just">
              <a:lnSpc>
                <a:spcPct val="150000"/>
              </a:lnSpc>
              <a:spcBef>
                <a:spcPts val="0"/>
              </a:spcBef>
              <a:spcAft>
                <a:spcPts val="0"/>
              </a:spcAft>
              <a:tabLst>
                <a:tab pos="2317750" algn="l"/>
              </a:tabLst>
            </a:pPr>
            <a:r>
              <a:rPr lang="en-US" dirty="0" smtClean="0">
                <a:latin typeface="Times New Roman"/>
                <a:ea typeface="Times New Roman"/>
              </a:rPr>
              <a:t>Infra-red	 </a:t>
            </a:r>
          </a:p>
          <a:p>
            <a:pPr marL="0" marR="0" algn="just">
              <a:lnSpc>
                <a:spcPct val="150000"/>
              </a:lnSpc>
              <a:spcBef>
                <a:spcPts val="0"/>
              </a:spcBef>
              <a:spcAft>
                <a:spcPts val="0"/>
              </a:spcAft>
            </a:pPr>
            <a:r>
              <a:rPr lang="en-US" dirty="0" smtClean="0">
                <a:latin typeface="Times New Roman"/>
                <a:ea typeface="Times New Roman"/>
              </a:rPr>
              <a:t>Microwaves</a:t>
            </a:r>
          </a:p>
          <a:p>
            <a:pPr marL="0" marR="0" algn="just">
              <a:lnSpc>
                <a:spcPct val="150000"/>
              </a:lnSpc>
              <a:spcBef>
                <a:spcPts val="0"/>
              </a:spcBef>
              <a:spcAft>
                <a:spcPts val="0"/>
              </a:spcAft>
            </a:pPr>
            <a:r>
              <a:rPr lang="en-US" dirty="0" smtClean="0">
                <a:latin typeface="Times New Roman"/>
                <a:ea typeface="Times New Roman"/>
              </a:rPr>
              <a:t>Radio waves</a:t>
            </a:r>
          </a:p>
          <a:p>
            <a:endParaRPr lang="en-US" dirty="0"/>
          </a:p>
        </p:txBody>
      </p:sp>
      <p:sp>
        <p:nvSpPr>
          <p:cNvPr id="2050" name="Line 2"/>
          <p:cNvSpPr>
            <a:spLocks noChangeShapeType="1"/>
          </p:cNvSpPr>
          <p:nvPr/>
        </p:nvSpPr>
        <p:spPr bwMode="auto">
          <a:xfrm>
            <a:off x="4495800" y="3733800"/>
            <a:ext cx="0" cy="1438275"/>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Times New Roman"/>
              </a:rPr>
              <a:t>Generation of x-rays</a:t>
            </a:r>
            <a:r>
              <a:rPr lang="en-US" dirty="0" smtClean="0">
                <a:latin typeface="Times New Roman"/>
                <a:ea typeface="Times New Roman"/>
              </a:rPr>
              <a:t/>
            </a:r>
            <a:br>
              <a:rPr lang="en-US" dirty="0" smtClean="0">
                <a:latin typeface="Times New Roman"/>
                <a:ea typeface="Times New Roman"/>
              </a:rPr>
            </a:b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latin typeface="Times New Roman"/>
                <a:ea typeface="Times New Roman"/>
              </a:rPr>
              <a:t>X-rays are generated in a part of the X – ray equipment called X-ray tube. X-ray tube is made up of an evacuated glass tube in which there is a positive electrode (anode) and a negative electrode (cathode).  High potential difference is applied between the electrodes. This establishes an electric field in the region between them. The force due to this field causes electrons from the cathode to be accelerated towards the anode at high kinetic energy. The electrons bombard a limited area of the anode surface known as focus. The focus stops the electrons abruptly thereby causing the kinetic energy being converted to heat and X-rays.</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Times New Roman"/>
              </a:rPr>
              <a:t>Range of X-rays produced and application </a:t>
            </a:r>
            <a:r>
              <a:rPr lang="en-US" dirty="0" smtClean="0">
                <a:latin typeface="Times New Roman"/>
                <a:ea typeface="Times New Roman"/>
              </a:rPr>
              <a:t/>
            </a:r>
            <a:br>
              <a:rPr lang="en-US" dirty="0" smtClean="0">
                <a:latin typeface="Times New Roman"/>
                <a:ea typeface="Times New Roman"/>
              </a:rPr>
            </a:br>
            <a:endParaRPr lang="en-US" dirty="0"/>
          </a:p>
        </p:txBody>
      </p:sp>
      <p:graphicFrame>
        <p:nvGraphicFramePr>
          <p:cNvPr id="5" name="Content Placeholder 4"/>
          <p:cNvGraphicFramePr>
            <a:graphicFrameLocks noGrp="1"/>
          </p:cNvGraphicFramePr>
          <p:nvPr>
            <p:ph idx="1"/>
          </p:nvPr>
        </p:nvGraphicFramePr>
        <p:xfrm>
          <a:off x="228600" y="1600200"/>
          <a:ext cx="8610600" cy="4876798"/>
        </p:xfrm>
        <a:graphic>
          <a:graphicData uri="http://schemas.openxmlformats.org/drawingml/2006/table">
            <a:tbl>
              <a:tblPr firstRow="1" bandRow="1">
                <a:tableStyleId>{5C22544A-7EE6-4342-B048-85BDC9FD1C3A}</a:tableStyleId>
              </a:tblPr>
              <a:tblGrid>
                <a:gridCol w="2870200"/>
                <a:gridCol w="2870200"/>
                <a:gridCol w="2870200"/>
              </a:tblGrid>
              <a:tr h="559758">
                <a:tc>
                  <a:txBody>
                    <a:bodyPr/>
                    <a:lstStyle/>
                    <a:p>
                      <a:pPr marL="0" marR="0">
                        <a:lnSpc>
                          <a:spcPct val="150000"/>
                        </a:lnSpc>
                        <a:spcBef>
                          <a:spcPts val="0"/>
                        </a:spcBef>
                        <a:spcAft>
                          <a:spcPts val="0"/>
                        </a:spcAft>
                      </a:pPr>
                      <a:r>
                        <a:rPr lang="en-US" sz="1100" b="1" dirty="0">
                          <a:latin typeface="Times New Roman"/>
                          <a:ea typeface="Times New Roman"/>
                          <a:cs typeface="Times New Roman"/>
                        </a:rPr>
                        <a:t> Type of X-ray</a:t>
                      </a:r>
                      <a:endParaRPr lang="en-US" sz="1200" dirty="0">
                        <a:latin typeface="Times New Roman"/>
                        <a:ea typeface="Times New Roman"/>
                        <a:cs typeface="Times New Roman"/>
                      </a:endParaRPr>
                    </a:p>
                  </a:txBody>
                  <a:tcPr marL="68580" marR="68580" marT="0" marB="0"/>
                </a:tc>
                <a:tc>
                  <a:txBody>
                    <a:bodyPr/>
                    <a:lstStyle/>
                    <a:p>
                      <a:pPr marL="0" marR="0" algn="ctr">
                        <a:lnSpc>
                          <a:spcPct val="150000"/>
                        </a:lnSpc>
                        <a:spcBef>
                          <a:spcPts val="0"/>
                        </a:spcBef>
                        <a:spcAft>
                          <a:spcPts val="0"/>
                        </a:spcAft>
                      </a:pPr>
                      <a:r>
                        <a:rPr lang="en-US" sz="1100" b="1">
                          <a:latin typeface="Times New Roman"/>
                          <a:ea typeface="Times New Roman"/>
                          <a:cs typeface="Times New Roman"/>
                        </a:rPr>
                        <a:t>Approximate energy</a:t>
                      </a:r>
                      <a:endParaRPr lang="en-US" sz="1200">
                        <a:latin typeface="Times New Roman"/>
                        <a:ea typeface="Times New Roman"/>
                        <a:cs typeface="Times New Roman"/>
                      </a:endParaRPr>
                    </a:p>
                  </a:txBody>
                  <a:tcPr marL="68580" marR="68580" marT="0" marB="0"/>
                </a:tc>
                <a:tc>
                  <a:txBody>
                    <a:bodyPr/>
                    <a:lstStyle/>
                    <a:p>
                      <a:pPr marL="0" marR="0" algn="ctr">
                        <a:lnSpc>
                          <a:spcPct val="150000"/>
                        </a:lnSpc>
                        <a:spcBef>
                          <a:spcPts val="0"/>
                        </a:spcBef>
                        <a:spcAft>
                          <a:spcPts val="0"/>
                        </a:spcAft>
                        <a:tabLst>
                          <a:tab pos="2306955" algn="l"/>
                        </a:tabLst>
                      </a:pPr>
                      <a:r>
                        <a:rPr lang="en-US" sz="1100" b="1">
                          <a:latin typeface="Times New Roman"/>
                          <a:ea typeface="Times New Roman"/>
                          <a:cs typeface="Times New Roman"/>
                        </a:rPr>
                        <a:t>Application</a:t>
                      </a:r>
                      <a:endParaRPr lang="en-US" sz="1200">
                        <a:latin typeface="Times New Roman"/>
                        <a:ea typeface="Times New Roman"/>
                        <a:cs typeface="Times New Roman"/>
                      </a:endParaRPr>
                    </a:p>
                  </a:txBody>
                  <a:tcPr marL="68580" marR="68580" marT="0" marB="0"/>
                </a:tc>
              </a:tr>
              <a:tr h="559758">
                <a:tc>
                  <a:txBody>
                    <a:bodyPr/>
                    <a:lstStyle/>
                    <a:p>
                      <a:pPr marL="0" marR="0" algn="just">
                        <a:lnSpc>
                          <a:spcPct val="150000"/>
                        </a:lnSpc>
                        <a:spcBef>
                          <a:spcPts val="0"/>
                        </a:spcBef>
                        <a:spcAft>
                          <a:spcPts val="0"/>
                        </a:spcAft>
                      </a:pPr>
                      <a:r>
                        <a:rPr lang="en-US" sz="1100" dirty="0">
                          <a:latin typeface="Times New Roman"/>
                          <a:ea typeface="Times New Roman"/>
                          <a:cs typeface="Times New Roman"/>
                        </a:rPr>
                        <a:t>Diffraction</a:t>
                      </a:r>
                      <a:endParaRPr lang="en-US" sz="1200" dirty="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1100">
                          <a:latin typeface="Times New Roman"/>
                          <a:ea typeface="Times New Roman"/>
                          <a:cs typeface="Times New Roman"/>
                          <a:sym typeface="Symbol"/>
                        </a:rPr>
                        <a:t></a:t>
                      </a:r>
                      <a:r>
                        <a:rPr lang="en-US" sz="1100">
                          <a:latin typeface="Times New Roman"/>
                          <a:ea typeface="Times New Roman"/>
                          <a:cs typeface="Times New Roman"/>
                        </a:rPr>
                        <a:t> 10 kVp                  </a:t>
                      </a:r>
                      <a:endParaRPr lang="en-US" sz="120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1100">
                          <a:latin typeface="Times New Roman"/>
                          <a:ea typeface="Times New Roman"/>
                          <a:cs typeface="Times New Roman"/>
                        </a:rPr>
                        <a:t>Research: structural and molecular analysis</a:t>
                      </a:r>
                      <a:endParaRPr lang="en-US" sz="1200">
                        <a:latin typeface="Times New Roman"/>
                        <a:ea typeface="Times New Roman"/>
                        <a:cs typeface="Times New Roman"/>
                      </a:endParaRPr>
                    </a:p>
                  </a:txBody>
                  <a:tcPr marL="68580" marR="68580" marT="0" marB="0"/>
                </a:tc>
              </a:tr>
              <a:tr h="559758">
                <a:tc>
                  <a:txBody>
                    <a:bodyPr/>
                    <a:lstStyle/>
                    <a:p>
                      <a:pPr marL="0" marR="0" algn="just">
                        <a:lnSpc>
                          <a:spcPct val="150000"/>
                        </a:lnSpc>
                        <a:spcBef>
                          <a:spcPts val="0"/>
                        </a:spcBef>
                        <a:spcAft>
                          <a:spcPts val="0"/>
                        </a:spcAft>
                      </a:pPr>
                      <a:r>
                        <a:rPr lang="en-US" sz="1100">
                          <a:latin typeface="Times New Roman"/>
                          <a:ea typeface="Times New Roman"/>
                          <a:cs typeface="Times New Roman"/>
                        </a:rPr>
                        <a:t>Grenz rays </a:t>
                      </a:r>
                      <a:endParaRPr lang="en-US" sz="120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1100">
                          <a:latin typeface="Times New Roman"/>
                          <a:ea typeface="Times New Roman"/>
                          <a:cs typeface="Times New Roman"/>
                        </a:rPr>
                        <a:t>10-20 kVp</a:t>
                      </a:r>
                      <a:endParaRPr lang="en-US" sz="120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1100">
                          <a:latin typeface="Times New Roman"/>
                          <a:ea typeface="Times New Roman"/>
                          <a:cs typeface="Times New Roman"/>
                        </a:rPr>
                        <a:t>Medicine: Dermatology</a:t>
                      </a:r>
                      <a:endParaRPr lang="en-US" sz="1200">
                        <a:latin typeface="Times New Roman"/>
                        <a:ea typeface="Times New Roman"/>
                        <a:cs typeface="Times New Roman"/>
                      </a:endParaRPr>
                    </a:p>
                  </a:txBody>
                  <a:tcPr marL="68580" marR="68580" marT="0" marB="0"/>
                </a:tc>
              </a:tr>
              <a:tr h="559758">
                <a:tc>
                  <a:txBody>
                    <a:bodyPr/>
                    <a:lstStyle/>
                    <a:p>
                      <a:pPr marL="0" marR="0" algn="just">
                        <a:lnSpc>
                          <a:spcPct val="150000"/>
                        </a:lnSpc>
                        <a:spcBef>
                          <a:spcPts val="0"/>
                        </a:spcBef>
                        <a:spcAft>
                          <a:spcPts val="0"/>
                        </a:spcAft>
                      </a:pPr>
                      <a:r>
                        <a:rPr lang="en-US" sz="1100">
                          <a:latin typeface="Times New Roman"/>
                          <a:ea typeface="Times New Roman"/>
                          <a:cs typeface="Times New Roman"/>
                        </a:rPr>
                        <a:t>Superficial</a:t>
                      </a:r>
                      <a:endParaRPr lang="en-US" sz="120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1100">
                          <a:latin typeface="Times New Roman"/>
                          <a:ea typeface="Times New Roman"/>
                          <a:cs typeface="Times New Roman"/>
                        </a:rPr>
                        <a:t>50-100 kVp</a:t>
                      </a:r>
                      <a:endParaRPr lang="en-US" sz="120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1100">
                          <a:latin typeface="Times New Roman"/>
                          <a:ea typeface="Times New Roman"/>
                          <a:cs typeface="Times New Roman"/>
                        </a:rPr>
                        <a:t>Medicine: Therapy of Superficial tissues</a:t>
                      </a:r>
                      <a:endParaRPr lang="en-US" sz="1200">
                        <a:latin typeface="Times New Roman"/>
                        <a:ea typeface="Times New Roman"/>
                        <a:cs typeface="Times New Roman"/>
                      </a:endParaRPr>
                    </a:p>
                  </a:txBody>
                  <a:tcPr marL="68580" marR="68580" marT="0" marB="0"/>
                </a:tc>
              </a:tr>
              <a:tr h="759125">
                <a:tc>
                  <a:txBody>
                    <a:bodyPr/>
                    <a:lstStyle/>
                    <a:p>
                      <a:pPr marL="0" marR="0" algn="just">
                        <a:lnSpc>
                          <a:spcPct val="150000"/>
                        </a:lnSpc>
                        <a:spcBef>
                          <a:spcPts val="0"/>
                        </a:spcBef>
                        <a:spcAft>
                          <a:spcPts val="0"/>
                        </a:spcAft>
                      </a:pPr>
                      <a:r>
                        <a:rPr lang="en-US" sz="1100">
                          <a:latin typeface="Times New Roman"/>
                          <a:ea typeface="Times New Roman"/>
                          <a:cs typeface="Times New Roman"/>
                        </a:rPr>
                        <a:t>Diagnostic </a:t>
                      </a:r>
                      <a:endParaRPr lang="en-US" sz="120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1100">
                          <a:latin typeface="Times New Roman"/>
                          <a:ea typeface="Times New Roman"/>
                          <a:cs typeface="Times New Roman"/>
                        </a:rPr>
                        <a:t>30-150 kVp</a:t>
                      </a:r>
                      <a:endParaRPr lang="en-US" sz="120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1100">
                          <a:latin typeface="Times New Roman"/>
                          <a:ea typeface="Times New Roman"/>
                          <a:cs typeface="Times New Roman"/>
                        </a:rPr>
                        <a:t>Medicine: Imaging anatomical structures and tissues</a:t>
                      </a:r>
                      <a:endParaRPr lang="en-US" sz="1200">
                        <a:latin typeface="Times New Roman"/>
                        <a:ea typeface="Times New Roman"/>
                        <a:cs typeface="Times New Roman"/>
                      </a:endParaRPr>
                    </a:p>
                  </a:txBody>
                  <a:tcPr marL="68580" marR="68580" marT="0" marB="0"/>
                </a:tc>
              </a:tr>
              <a:tr h="559758">
                <a:tc>
                  <a:txBody>
                    <a:bodyPr/>
                    <a:lstStyle/>
                    <a:p>
                      <a:pPr marL="0" marR="0" algn="just">
                        <a:lnSpc>
                          <a:spcPct val="150000"/>
                        </a:lnSpc>
                        <a:spcBef>
                          <a:spcPts val="0"/>
                        </a:spcBef>
                        <a:spcAft>
                          <a:spcPts val="0"/>
                        </a:spcAft>
                      </a:pPr>
                      <a:r>
                        <a:rPr lang="en-US" sz="1100">
                          <a:latin typeface="Times New Roman"/>
                          <a:ea typeface="Times New Roman"/>
                          <a:cs typeface="Times New Roman"/>
                        </a:rPr>
                        <a:t>Orthovoltage </a:t>
                      </a:r>
                      <a:endParaRPr lang="en-US" sz="120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1100">
                          <a:latin typeface="Times New Roman"/>
                          <a:ea typeface="Times New Roman"/>
                          <a:cs typeface="Times New Roman"/>
                        </a:rPr>
                        <a:t>200-300 kVp</a:t>
                      </a:r>
                      <a:endParaRPr lang="en-US" sz="120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1100">
                          <a:latin typeface="Times New Roman"/>
                          <a:ea typeface="Times New Roman"/>
                          <a:cs typeface="Times New Roman"/>
                        </a:rPr>
                        <a:t>Medicine: Therapy of deep-lying tissues</a:t>
                      </a:r>
                      <a:endParaRPr lang="en-US" sz="1200">
                        <a:latin typeface="Times New Roman"/>
                        <a:ea typeface="Times New Roman"/>
                        <a:cs typeface="Times New Roman"/>
                      </a:endParaRPr>
                    </a:p>
                  </a:txBody>
                  <a:tcPr marL="68580" marR="68580" marT="0" marB="0"/>
                </a:tc>
              </a:tr>
              <a:tr h="559758">
                <a:tc>
                  <a:txBody>
                    <a:bodyPr/>
                    <a:lstStyle/>
                    <a:p>
                      <a:pPr marL="0" marR="0" algn="just">
                        <a:lnSpc>
                          <a:spcPct val="150000"/>
                        </a:lnSpc>
                        <a:spcBef>
                          <a:spcPts val="0"/>
                        </a:spcBef>
                        <a:spcAft>
                          <a:spcPts val="0"/>
                        </a:spcAft>
                      </a:pPr>
                      <a:r>
                        <a:rPr lang="en-US" sz="1100">
                          <a:latin typeface="Times New Roman"/>
                          <a:ea typeface="Times New Roman"/>
                          <a:cs typeface="Times New Roman"/>
                        </a:rPr>
                        <a:t>Super voltage </a:t>
                      </a:r>
                      <a:endParaRPr lang="en-US" sz="120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1100">
                          <a:latin typeface="Times New Roman"/>
                          <a:ea typeface="Times New Roman"/>
                          <a:cs typeface="Times New Roman"/>
                        </a:rPr>
                        <a:t>300-1000 kVp</a:t>
                      </a:r>
                      <a:endParaRPr lang="en-US" sz="120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1100">
                          <a:latin typeface="Times New Roman"/>
                          <a:ea typeface="Times New Roman"/>
                          <a:cs typeface="Times New Roman"/>
                        </a:rPr>
                        <a:t>Medicine: Therapy of deep-lying tissues</a:t>
                      </a:r>
                      <a:endParaRPr lang="en-US" sz="1200">
                        <a:latin typeface="Times New Roman"/>
                        <a:ea typeface="Times New Roman"/>
                        <a:cs typeface="Times New Roman"/>
                      </a:endParaRPr>
                    </a:p>
                  </a:txBody>
                  <a:tcPr marL="68580" marR="68580" marT="0" marB="0"/>
                </a:tc>
              </a:tr>
              <a:tr h="759125">
                <a:tc>
                  <a:txBody>
                    <a:bodyPr/>
                    <a:lstStyle/>
                    <a:p>
                      <a:pPr marL="0" marR="0" algn="just">
                        <a:lnSpc>
                          <a:spcPct val="150000"/>
                        </a:lnSpc>
                        <a:spcBef>
                          <a:spcPts val="0"/>
                        </a:spcBef>
                        <a:spcAft>
                          <a:spcPts val="0"/>
                        </a:spcAft>
                      </a:pPr>
                      <a:r>
                        <a:rPr lang="en-US" sz="1100">
                          <a:latin typeface="Times New Roman"/>
                          <a:ea typeface="Times New Roman"/>
                          <a:cs typeface="Times New Roman"/>
                        </a:rPr>
                        <a:t>Megavoltage </a:t>
                      </a:r>
                      <a:endParaRPr lang="en-US" sz="120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1100">
                          <a:latin typeface="Times New Roman"/>
                          <a:ea typeface="Times New Roman"/>
                          <a:cs typeface="Times New Roman"/>
                        </a:rPr>
                        <a:t>&gt;1MV</a:t>
                      </a:r>
                      <a:endParaRPr lang="en-US" sz="1200">
                        <a:latin typeface="Times New Roman"/>
                        <a:ea typeface="Times New Roman"/>
                        <a:cs typeface="Times New Roman"/>
                      </a:endParaRPr>
                    </a:p>
                  </a:txBody>
                  <a:tcPr marL="68580" marR="68580" marT="0" marB="0"/>
                </a:tc>
                <a:tc>
                  <a:txBody>
                    <a:bodyPr/>
                    <a:lstStyle/>
                    <a:p>
                      <a:pPr marL="0" marR="0" algn="just">
                        <a:lnSpc>
                          <a:spcPct val="150000"/>
                        </a:lnSpc>
                        <a:spcBef>
                          <a:spcPts val="0"/>
                        </a:spcBef>
                        <a:spcAft>
                          <a:spcPts val="0"/>
                        </a:spcAft>
                      </a:pPr>
                      <a:r>
                        <a:rPr lang="en-US" sz="1100" dirty="0">
                          <a:latin typeface="Times New Roman"/>
                          <a:ea typeface="Times New Roman"/>
                          <a:cs typeface="Times New Roman"/>
                        </a:rPr>
                        <a:t>Medicine: Therapy of deep –lying tissues</a:t>
                      </a:r>
                      <a:endParaRPr lang="en-US" sz="1200" dirty="0">
                        <a:latin typeface="Times New Roman"/>
                        <a:ea typeface="Times New Roman"/>
                        <a:cs typeface="Times New Roman"/>
                      </a:endParaRPr>
                    </a:p>
                    <a:p>
                      <a:pPr marL="0" marR="0" algn="just">
                        <a:lnSpc>
                          <a:spcPct val="150000"/>
                        </a:lnSpc>
                        <a:spcBef>
                          <a:spcPts val="0"/>
                        </a:spcBef>
                        <a:spcAft>
                          <a:spcPts val="0"/>
                        </a:spcAft>
                      </a:pPr>
                      <a:r>
                        <a:rPr lang="en-US" sz="1100" dirty="0">
                          <a:latin typeface="Times New Roman"/>
                          <a:ea typeface="Times New Roman"/>
                          <a:cs typeface="Times New Roman"/>
                        </a:rPr>
                        <a:t>Industry: Checking integrity of welded metals.</a:t>
                      </a:r>
                      <a:endParaRPr lang="en-US" sz="1200" dirty="0">
                        <a:latin typeface="Times New Roman"/>
                        <a:ea typeface="Times New Roman"/>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kern="1600" dirty="0" smtClean="0">
                <a:latin typeface="Cambria"/>
              </a:rPr>
              <a:t>Properties of X-rays </a:t>
            </a:r>
            <a:br>
              <a:rPr lang="en-US" b="1" kern="1600" dirty="0" smtClean="0">
                <a:latin typeface="Cambria"/>
              </a:rPr>
            </a:br>
            <a:endParaRPr lang="en-US" dirty="0"/>
          </a:p>
        </p:txBody>
      </p:sp>
      <p:sp>
        <p:nvSpPr>
          <p:cNvPr id="3" name="Content Placeholder 2"/>
          <p:cNvSpPr>
            <a:spLocks noGrp="1"/>
          </p:cNvSpPr>
          <p:nvPr>
            <p:ph idx="1"/>
          </p:nvPr>
        </p:nvSpPr>
        <p:spPr/>
        <p:txBody>
          <a:bodyPr>
            <a:normAutofit fontScale="92500" lnSpcReduction="20000"/>
          </a:bodyPr>
          <a:lstStyle/>
          <a:p>
            <a:pPr marL="0" marR="0" algn="just">
              <a:lnSpc>
                <a:spcPct val="150000"/>
              </a:lnSpc>
              <a:spcBef>
                <a:spcPts val="0"/>
              </a:spcBef>
              <a:spcAft>
                <a:spcPts val="0"/>
              </a:spcAft>
              <a:buNone/>
            </a:pPr>
            <a:r>
              <a:rPr lang="en-US" b="1" dirty="0" smtClean="0">
                <a:latin typeface="Times New Roman"/>
                <a:ea typeface="Times New Roman"/>
              </a:rPr>
              <a:t> Photographic effects</a:t>
            </a:r>
            <a:endParaRPr lang="en-US" dirty="0" smtClean="0">
              <a:latin typeface="Times New Roman"/>
              <a:ea typeface="Times New Roman"/>
            </a:endParaRPr>
          </a:p>
          <a:p>
            <a:pPr marL="0" marR="0" algn="just">
              <a:lnSpc>
                <a:spcPct val="150000"/>
              </a:lnSpc>
              <a:spcBef>
                <a:spcPts val="0"/>
              </a:spcBef>
              <a:spcAft>
                <a:spcPts val="0"/>
              </a:spcAft>
              <a:buNone/>
            </a:pPr>
            <a:r>
              <a:rPr lang="en-US" dirty="0" smtClean="0">
                <a:latin typeface="Times New Roman"/>
                <a:ea typeface="Times New Roman"/>
              </a:rPr>
              <a:t>When X-rays are absorbed by a photographic emulsion, the ionization occurs in the crystal whereby silver bromide is produced. During development the silver bromide is reduced to metallic silver thereby rendering the photographic effect visible.</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Times New Roman"/>
              </a:rPr>
              <a:t>Fluorescent effects  </a:t>
            </a:r>
            <a:r>
              <a:rPr lang="en-US" dirty="0" smtClean="0">
                <a:latin typeface="Times New Roman"/>
                <a:ea typeface="Times New Roman"/>
              </a:rPr>
              <a:t/>
            </a:r>
            <a:br>
              <a:rPr lang="en-US" dirty="0" smtClean="0">
                <a:latin typeface="Times New Roman"/>
                <a:ea typeface="Times New Roman"/>
              </a:rPr>
            </a:br>
            <a:endParaRPr lang="en-US" dirty="0"/>
          </a:p>
        </p:txBody>
      </p:sp>
      <p:sp>
        <p:nvSpPr>
          <p:cNvPr id="3" name="Content Placeholder 2"/>
          <p:cNvSpPr>
            <a:spLocks noGrp="1"/>
          </p:cNvSpPr>
          <p:nvPr>
            <p:ph idx="1"/>
          </p:nvPr>
        </p:nvSpPr>
        <p:spPr/>
        <p:txBody>
          <a:bodyPr/>
          <a:lstStyle/>
          <a:p>
            <a:r>
              <a:rPr lang="en-US" dirty="0" smtClean="0">
                <a:latin typeface="Times New Roman"/>
                <a:ea typeface="Times New Roman"/>
              </a:rPr>
              <a:t>When X-rays fall on certain materials the latter fluoresces i.e. it produces light. Such materials include calcium tungstate, zinc sulphide, cesium iodide. The effect is used in fluoroscopy and intensifying screens.</a:t>
            </a:r>
          </a:p>
          <a:p>
            <a:pPr>
              <a:buNone/>
            </a:pP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a:ea typeface="Times New Roman"/>
              </a:rPr>
              <a:t>Ionization and excitations effects</a:t>
            </a:r>
            <a:endParaRPr lang="en-US" dirty="0"/>
          </a:p>
        </p:txBody>
      </p:sp>
      <p:sp>
        <p:nvSpPr>
          <p:cNvPr id="3" name="Content Placeholder 2"/>
          <p:cNvSpPr>
            <a:spLocks noGrp="1"/>
          </p:cNvSpPr>
          <p:nvPr>
            <p:ph idx="1"/>
          </p:nvPr>
        </p:nvSpPr>
        <p:spPr/>
        <p:txBody>
          <a:bodyPr/>
          <a:lstStyle/>
          <a:p>
            <a:r>
              <a:rPr lang="en-US" dirty="0" smtClean="0">
                <a:latin typeface="Times New Roman"/>
                <a:ea typeface="Times New Roman"/>
              </a:rPr>
              <a:t> When X-rays pass through air ionization and excitation of the atoms and molecules occur. Ionized air is a good conductor of electricity. The effect is used in the measurement of the quantity and intensity of radiation for personnel monitoring.</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Times New Roman"/>
              </a:rPr>
              <a:t>Penetrating effects</a:t>
            </a:r>
            <a:r>
              <a:rPr lang="en-US" dirty="0" smtClean="0">
                <a:latin typeface="Times New Roman"/>
                <a:ea typeface="Times New Roman"/>
              </a:rPr>
              <a:t/>
            </a:r>
            <a:br>
              <a:rPr lang="en-US" dirty="0" smtClean="0">
                <a:latin typeface="Times New Roman"/>
                <a:ea typeface="Times New Roman"/>
              </a:rPr>
            </a:br>
            <a:endParaRPr lang="en-US" dirty="0"/>
          </a:p>
        </p:txBody>
      </p:sp>
      <p:sp>
        <p:nvSpPr>
          <p:cNvPr id="3" name="Content Placeholder 2"/>
          <p:cNvSpPr>
            <a:spLocks noGrp="1"/>
          </p:cNvSpPr>
          <p:nvPr>
            <p:ph idx="1"/>
          </p:nvPr>
        </p:nvSpPr>
        <p:spPr/>
        <p:txBody>
          <a:bodyPr/>
          <a:lstStyle/>
          <a:p>
            <a:r>
              <a:rPr lang="en-US" dirty="0" smtClean="0">
                <a:latin typeface="Times New Roman"/>
                <a:ea typeface="Times New Roman"/>
              </a:rPr>
              <a:t> X-rays penetrate substances which visible light cannot penetrate. However they are gradually absorbed as they pass though the substance. The effect is used in radiotherapy in the calculation of doses of radiation absorbed in the body. </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Times New Roman"/>
              </a:rPr>
              <a:t>Biological effects</a:t>
            </a:r>
            <a:r>
              <a:rPr lang="en-US" dirty="0" smtClean="0">
                <a:latin typeface="Times New Roman"/>
                <a:ea typeface="Times New Roman"/>
              </a:rPr>
              <a:t/>
            </a:r>
            <a:br>
              <a:rPr lang="en-US" dirty="0" smtClean="0">
                <a:latin typeface="Times New Roman"/>
                <a:ea typeface="Times New Roman"/>
              </a:rPr>
            </a:br>
            <a:endParaRPr lang="en-US" dirty="0"/>
          </a:p>
        </p:txBody>
      </p:sp>
      <p:sp>
        <p:nvSpPr>
          <p:cNvPr id="3" name="Content Placeholder 2"/>
          <p:cNvSpPr>
            <a:spLocks noGrp="1"/>
          </p:cNvSpPr>
          <p:nvPr>
            <p:ph idx="1"/>
          </p:nvPr>
        </p:nvSpPr>
        <p:spPr/>
        <p:txBody>
          <a:bodyPr>
            <a:normAutofit fontScale="92500" lnSpcReduction="20000"/>
          </a:bodyPr>
          <a:lstStyle/>
          <a:p>
            <a:pPr marL="0" marR="0" algn="just">
              <a:lnSpc>
                <a:spcPct val="150000"/>
              </a:lnSpc>
              <a:spcBef>
                <a:spcPts val="0"/>
              </a:spcBef>
              <a:spcAft>
                <a:spcPts val="0"/>
              </a:spcAft>
            </a:pPr>
            <a:r>
              <a:rPr lang="en-US" dirty="0" smtClean="0">
                <a:latin typeface="Times New Roman"/>
                <a:ea typeface="Times New Roman"/>
              </a:rPr>
              <a:t>When living cells absorb penetrating radiation, the resulting ionization produces changes which may cause the cells to lose their power of division, or to produce abnormal daughter cells after division. If sufficient radiation is absorbed, the cells may be destroyed. </a:t>
            </a:r>
          </a:p>
          <a:p>
            <a:pPr marL="0" marR="0" algn="just">
              <a:lnSpc>
                <a:spcPct val="150000"/>
              </a:lnSpc>
              <a:spcBef>
                <a:spcPts val="0"/>
              </a:spcBef>
              <a:spcAft>
                <a:spcPts val="0"/>
              </a:spcAft>
            </a:pPr>
            <a:r>
              <a:rPr lang="en-US" b="1" dirty="0" smtClean="0">
                <a:latin typeface="Times New Roman"/>
                <a:ea typeface="Times New Roman"/>
              </a:rPr>
              <a:t> </a:t>
            </a:r>
            <a:endParaRPr lang="en-US" dirty="0" smtClean="0">
              <a:latin typeface="Times New Roman"/>
              <a:ea typeface="Times New Roman"/>
            </a:endParaRP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kern="1600" dirty="0" smtClean="0">
                <a:latin typeface="Cambria"/>
              </a:rPr>
              <a:t>What is medical imaging?</a:t>
            </a:r>
            <a:br>
              <a:rPr lang="en-US" b="1" kern="1600" dirty="0" smtClean="0">
                <a:latin typeface="Cambria"/>
              </a:rPr>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latin typeface="Times New Roman"/>
                <a:ea typeface="Times New Roman"/>
              </a:rPr>
              <a:t>Medical Imaging is a discipline within the medical field which involves the use of technology to take images of the inside of the human body for the purpose of diagnosis – hence sometimes referred to as diagnostic imaging.</a:t>
            </a:r>
          </a:p>
          <a:p>
            <a:r>
              <a:rPr lang="en-US" dirty="0" smtClean="0">
                <a:latin typeface="Times New Roman"/>
                <a:ea typeface="Times New Roman"/>
              </a:rPr>
              <a:t> The goal of medical imaging is to provide a picture of the inside of the body in a way which is as non-invasive as possible. </a:t>
            </a:r>
          </a:p>
          <a:p>
            <a:r>
              <a:rPr lang="en-US" dirty="0" smtClean="0">
                <a:latin typeface="Times New Roman"/>
                <a:ea typeface="Times New Roman"/>
              </a:rPr>
              <a:t>An imaging study can be used to identify unusual things inside the body such as broken   bones, tumors, leaking blood vessels, etc.</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Times New Roman"/>
              </a:rPr>
              <a:t>Radiographic Image formation</a:t>
            </a:r>
            <a:r>
              <a:rPr lang="en-US" dirty="0" smtClean="0">
                <a:latin typeface="Times New Roman"/>
                <a:ea typeface="Times New Roman"/>
              </a:rPr>
              <a:t/>
            </a:r>
            <a:br>
              <a:rPr lang="en-US" dirty="0" smtClean="0">
                <a:latin typeface="Times New Roman"/>
                <a:ea typeface="Times New Roman"/>
              </a:rPr>
            </a:br>
            <a:endParaRPr lang="en-US" dirty="0"/>
          </a:p>
        </p:txBody>
      </p:sp>
      <p:sp>
        <p:nvSpPr>
          <p:cNvPr id="3" name="Content Placeholder 2"/>
          <p:cNvSpPr>
            <a:spLocks noGrp="1"/>
          </p:cNvSpPr>
          <p:nvPr>
            <p:ph idx="1"/>
          </p:nvPr>
        </p:nvSpPr>
        <p:spPr/>
        <p:txBody>
          <a:bodyPr>
            <a:normAutofit fontScale="70000" lnSpcReduction="20000"/>
          </a:bodyPr>
          <a:lstStyle/>
          <a:p>
            <a:pPr marL="0" marR="0" algn="just">
              <a:lnSpc>
                <a:spcPct val="150000"/>
              </a:lnSpc>
              <a:spcBef>
                <a:spcPts val="0"/>
              </a:spcBef>
              <a:spcAft>
                <a:spcPts val="0"/>
              </a:spcAft>
            </a:pPr>
            <a:r>
              <a:rPr lang="en-US" b="1" dirty="0" smtClean="0">
                <a:latin typeface="Times New Roman"/>
                <a:ea typeface="Times New Roman"/>
              </a:rPr>
              <a:t> </a:t>
            </a:r>
            <a:endParaRPr lang="en-US" dirty="0" smtClean="0">
              <a:latin typeface="Times New Roman"/>
              <a:ea typeface="Times New Roman"/>
            </a:endParaRPr>
          </a:p>
          <a:p>
            <a:pPr marL="0" marR="0" algn="just">
              <a:lnSpc>
                <a:spcPct val="150000"/>
              </a:lnSpc>
              <a:spcBef>
                <a:spcPts val="0"/>
              </a:spcBef>
              <a:spcAft>
                <a:spcPts val="0"/>
              </a:spcAft>
            </a:pPr>
            <a:r>
              <a:rPr lang="en-US" dirty="0" smtClean="0">
                <a:latin typeface="Times New Roman"/>
                <a:ea typeface="Times New Roman"/>
              </a:rPr>
              <a:t>The process of image formation is as a result of differential absorption of the X-ray beam as it interacts with the anatomic tissue. Differential absorption is a process whereby some of the X-ray beam is absorbed in the tissue and some passes through the anatomic part. The term differential is used because varying anatomic parts do not absorb the primary beam to the same degree. Anatomic parts composed of bone will absorb more X-ray photons than parts filled with air. Differential absorption of the primary X-ray beam will create an image that structurally represents the anatomic area of interest.</a:t>
            </a:r>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Times New Roman"/>
              </a:rPr>
              <a:t> Radiographic Image formation</a:t>
            </a:r>
            <a:r>
              <a:rPr lang="en-US" dirty="0" smtClean="0">
                <a:latin typeface="Times New Roman"/>
                <a:ea typeface="Times New Roman"/>
              </a:rPr>
              <a:t/>
            </a:r>
            <a:br>
              <a:rPr lang="en-US" dirty="0" smtClean="0">
                <a:latin typeface="Times New Roman"/>
                <a:ea typeface="Times New Roman"/>
              </a:rPr>
            </a:br>
            <a:endParaRPr lang="en-US" dirty="0"/>
          </a:p>
        </p:txBody>
      </p:sp>
      <p:sp>
        <p:nvSpPr>
          <p:cNvPr id="3" name="Content Placeholder 2"/>
          <p:cNvSpPr>
            <a:spLocks noGrp="1"/>
          </p:cNvSpPr>
          <p:nvPr>
            <p:ph idx="1"/>
          </p:nvPr>
        </p:nvSpPr>
        <p:spPr/>
        <p:txBody>
          <a:bodyPr>
            <a:normAutofit fontScale="77500" lnSpcReduction="20000"/>
          </a:bodyPr>
          <a:lstStyle/>
          <a:p>
            <a:pPr marL="0" marR="0" algn="just">
              <a:lnSpc>
                <a:spcPct val="150000"/>
              </a:lnSpc>
              <a:spcBef>
                <a:spcPts val="0"/>
              </a:spcBef>
              <a:spcAft>
                <a:spcPts val="0"/>
              </a:spcAft>
            </a:pPr>
            <a:r>
              <a:rPr lang="en-US" dirty="0" smtClean="0">
                <a:latin typeface="Times New Roman"/>
                <a:ea typeface="Times New Roman"/>
              </a:rPr>
              <a:t> </a:t>
            </a:r>
          </a:p>
          <a:p>
            <a:r>
              <a:rPr lang="en-US" dirty="0" smtClean="0">
                <a:latin typeface="Times New Roman"/>
                <a:ea typeface="Times New Roman"/>
              </a:rPr>
              <a:t>The areas within the anatomic tissue that absorbs incoming X-ray photons create white or clear areas (low density) on the radiographic image. The incoming X-rays photons that are transmitted create the black areas (high density) on the radiographic image. Anatomic tissues that vary in absorption and transmission create a range of dark and light areas (shades of gray). The exit radiation that interacts with the X-ray film creates a latent or invisible image as explained by the photographic effect of X-rays. The latent image is made visible by processing the film whereby a radiograph is produced. </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a:ea typeface="Times New Roman"/>
              </a:rPr>
              <a:t>Radiographic Image formation</a:t>
            </a:r>
            <a:endParaRPr lang="en-US" dirty="0"/>
          </a:p>
        </p:txBody>
      </p:sp>
      <p:sp>
        <p:nvSpPr>
          <p:cNvPr id="3" name="Content Placeholder 2"/>
          <p:cNvSpPr>
            <a:spLocks noGrp="1"/>
          </p:cNvSpPr>
          <p:nvPr>
            <p:ph idx="1"/>
          </p:nvPr>
        </p:nvSpPr>
        <p:spPr/>
        <p:txBody>
          <a:bodyPr>
            <a:normAutofit fontScale="55000" lnSpcReduction="20000"/>
          </a:bodyPr>
          <a:lstStyle/>
          <a:p>
            <a:pPr marL="0" marR="0" algn="just">
              <a:lnSpc>
                <a:spcPct val="150000"/>
              </a:lnSpc>
              <a:spcBef>
                <a:spcPts val="0"/>
              </a:spcBef>
              <a:spcAft>
                <a:spcPts val="0"/>
              </a:spcAft>
            </a:pPr>
            <a:r>
              <a:rPr lang="en-US" sz="4400" dirty="0" smtClean="0">
                <a:latin typeface="Times New Roman"/>
                <a:ea typeface="Times New Roman"/>
              </a:rPr>
              <a:t>The process of converting the latent image to a visible image can be summarized as a three – step process within the emulsion.</a:t>
            </a:r>
          </a:p>
          <a:p>
            <a:pPr marL="0" marR="0" algn="just">
              <a:lnSpc>
                <a:spcPct val="150000"/>
              </a:lnSpc>
              <a:spcBef>
                <a:spcPts val="0"/>
              </a:spcBef>
              <a:spcAft>
                <a:spcPts val="0"/>
              </a:spcAft>
            </a:pPr>
            <a:r>
              <a:rPr lang="en-US" sz="4400" dirty="0" smtClean="0">
                <a:latin typeface="Times New Roman"/>
                <a:ea typeface="Times New Roman"/>
              </a:rPr>
              <a:t> </a:t>
            </a:r>
          </a:p>
          <a:p>
            <a:pPr lvl="0" algn="just">
              <a:lnSpc>
                <a:spcPct val="150000"/>
              </a:lnSpc>
              <a:spcBef>
                <a:spcPts val="0"/>
              </a:spcBef>
              <a:buFont typeface="Symbol"/>
              <a:buChar char=""/>
            </a:pPr>
            <a:r>
              <a:rPr lang="en-US" sz="4400" dirty="0" smtClean="0">
                <a:latin typeface="Times New Roman"/>
                <a:ea typeface="Times New Roman"/>
              </a:rPr>
              <a:t>The latent image  is formed by exposure of silver halide grains</a:t>
            </a:r>
          </a:p>
          <a:p>
            <a:pPr lvl="0" algn="just">
              <a:lnSpc>
                <a:spcPct val="150000"/>
              </a:lnSpc>
              <a:spcBef>
                <a:spcPts val="0"/>
              </a:spcBef>
              <a:buFont typeface="Symbol"/>
              <a:buChar char=""/>
            </a:pPr>
            <a:r>
              <a:rPr lang="en-US" sz="4400" dirty="0" smtClean="0">
                <a:latin typeface="Times New Roman"/>
                <a:ea typeface="Times New Roman"/>
              </a:rPr>
              <a:t>The exposed grain and only the exposed grains are made visible by development </a:t>
            </a:r>
          </a:p>
          <a:p>
            <a:pPr lvl="0" algn="just">
              <a:lnSpc>
                <a:spcPct val="150000"/>
              </a:lnSpc>
              <a:spcBef>
                <a:spcPts val="0"/>
              </a:spcBef>
              <a:buFont typeface="Symbol"/>
              <a:buChar char=""/>
            </a:pPr>
            <a:r>
              <a:rPr lang="en-US" sz="4400" dirty="0" smtClean="0">
                <a:latin typeface="Times New Roman"/>
                <a:ea typeface="Times New Roman"/>
              </a:rPr>
              <a:t>Fixing removes the unexposed grains from the emulsion and makes the image permanent. </a:t>
            </a:r>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Times New Roman"/>
              </a:rPr>
              <a:t>Terminologies used for Description of Radiographic projections and positions</a:t>
            </a:r>
            <a:r>
              <a:rPr lang="en-US" dirty="0" smtClean="0">
                <a:latin typeface="Times New Roman"/>
                <a:ea typeface="Times New Roman"/>
              </a:rPr>
              <a:t/>
            </a:r>
            <a:br>
              <a:rPr lang="en-US" dirty="0" smtClean="0">
                <a:latin typeface="Times New Roman"/>
                <a:ea typeface="Times New Roman"/>
              </a:rPr>
            </a:br>
            <a:endParaRPr lang="en-US" dirty="0"/>
          </a:p>
        </p:txBody>
      </p:sp>
      <p:sp>
        <p:nvSpPr>
          <p:cNvPr id="3" name="Content Placeholder 2"/>
          <p:cNvSpPr>
            <a:spLocks noGrp="1"/>
          </p:cNvSpPr>
          <p:nvPr>
            <p:ph idx="1"/>
          </p:nvPr>
        </p:nvSpPr>
        <p:spPr/>
        <p:txBody>
          <a:bodyPr>
            <a:normAutofit fontScale="92500" lnSpcReduction="20000"/>
          </a:bodyPr>
          <a:lstStyle/>
          <a:p>
            <a:pPr marL="0" marR="0" algn="just">
              <a:lnSpc>
                <a:spcPct val="150000"/>
              </a:lnSpc>
              <a:spcBef>
                <a:spcPts val="0"/>
              </a:spcBef>
              <a:spcAft>
                <a:spcPts val="0"/>
              </a:spcAft>
            </a:pPr>
            <a:r>
              <a:rPr lang="en-US" dirty="0" smtClean="0">
                <a:latin typeface="Times New Roman"/>
                <a:ea typeface="Times New Roman"/>
              </a:rPr>
              <a:t>AP-</a:t>
            </a:r>
            <a:r>
              <a:rPr lang="en-US" dirty="0" err="1" smtClean="0">
                <a:latin typeface="Times New Roman"/>
                <a:ea typeface="Times New Roman"/>
              </a:rPr>
              <a:t>Anteroposterior</a:t>
            </a:r>
            <a:r>
              <a:rPr lang="en-US" dirty="0" smtClean="0">
                <a:latin typeface="Times New Roman"/>
                <a:ea typeface="Times New Roman"/>
              </a:rPr>
              <a:t> (demonstrate the posterior)</a:t>
            </a:r>
          </a:p>
          <a:p>
            <a:pPr marL="0" marR="0" algn="just">
              <a:lnSpc>
                <a:spcPct val="150000"/>
              </a:lnSpc>
              <a:spcBef>
                <a:spcPts val="0"/>
              </a:spcBef>
              <a:spcAft>
                <a:spcPts val="0"/>
              </a:spcAft>
            </a:pPr>
            <a:r>
              <a:rPr lang="en-US" dirty="0" smtClean="0">
                <a:latin typeface="Times New Roman"/>
                <a:ea typeface="Times New Roman"/>
              </a:rPr>
              <a:t>PA-</a:t>
            </a:r>
            <a:r>
              <a:rPr lang="en-US" dirty="0" err="1" smtClean="0">
                <a:latin typeface="Times New Roman"/>
                <a:ea typeface="Times New Roman"/>
              </a:rPr>
              <a:t>Posteroanterior</a:t>
            </a:r>
            <a:r>
              <a:rPr lang="en-US" dirty="0" smtClean="0">
                <a:latin typeface="Times New Roman"/>
                <a:ea typeface="Times New Roman"/>
              </a:rPr>
              <a:t> (demonstrates the anterior)</a:t>
            </a:r>
          </a:p>
          <a:p>
            <a:pPr marL="0" marR="0" algn="just">
              <a:lnSpc>
                <a:spcPct val="150000"/>
              </a:lnSpc>
              <a:spcBef>
                <a:spcPts val="0"/>
              </a:spcBef>
              <a:spcAft>
                <a:spcPts val="0"/>
              </a:spcAft>
            </a:pPr>
            <a:r>
              <a:rPr lang="en-US" dirty="0" smtClean="0">
                <a:latin typeface="Times New Roman"/>
                <a:ea typeface="Times New Roman"/>
              </a:rPr>
              <a:t>Lateral -From the side (demonstrates the lat side near the film)</a:t>
            </a:r>
          </a:p>
          <a:p>
            <a:pPr marL="0" marR="0" algn="just">
              <a:lnSpc>
                <a:spcPct val="150000"/>
              </a:lnSpc>
              <a:spcBef>
                <a:spcPts val="0"/>
              </a:spcBef>
              <a:spcAft>
                <a:spcPts val="0"/>
              </a:spcAft>
            </a:pPr>
            <a:r>
              <a:rPr lang="en-US" dirty="0" smtClean="0">
                <a:latin typeface="Times New Roman"/>
                <a:ea typeface="Times New Roman"/>
              </a:rPr>
              <a:t>Oblique-Between lateral and AP (or PA)</a:t>
            </a:r>
          </a:p>
          <a:p>
            <a:pPr marL="0" marR="0" algn="just">
              <a:lnSpc>
                <a:spcPct val="150000"/>
              </a:lnSpc>
              <a:spcBef>
                <a:spcPts val="0"/>
              </a:spcBef>
              <a:spcAft>
                <a:spcPts val="0"/>
              </a:spcAft>
            </a:pPr>
            <a:r>
              <a:rPr lang="en-US" dirty="0" err="1" smtClean="0">
                <a:latin typeface="Times New Roman"/>
                <a:ea typeface="Times New Roman"/>
              </a:rPr>
              <a:t>Decubitus</a:t>
            </a:r>
            <a:r>
              <a:rPr lang="en-US" dirty="0" smtClean="0">
                <a:latin typeface="Times New Roman"/>
                <a:ea typeface="Times New Roman"/>
              </a:rPr>
              <a:t>-Lying horizontal</a:t>
            </a:r>
          </a:p>
          <a:p>
            <a:pPr marL="0" marR="0" algn="just">
              <a:lnSpc>
                <a:spcPct val="150000"/>
              </a:lnSpc>
              <a:spcBef>
                <a:spcPts val="0"/>
              </a:spcBef>
              <a:spcAft>
                <a:spcPts val="0"/>
              </a:spcAft>
            </a:pPr>
            <a:r>
              <a:rPr lang="en-US" dirty="0" smtClean="0">
                <a:latin typeface="Times New Roman"/>
                <a:ea typeface="Times New Roman"/>
              </a:rPr>
              <a:t>Supine- Lying on the back</a:t>
            </a:r>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Times New Roman"/>
              </a:rPr>
              <a:t>Terminologies used for Description of Radiographic projections and positions</a:t>
            </a:r>
            <a:r>
              <a:rPr lang="en-US" dirty="0" smtClean="0">
                <a:latin typeface="Times New Roman"/>
                <a:ea typeface="Times New Roman"/>
              </a:rPr>
              <a:t/>
            </a:r>
            <a:br>
              <a:rPr lang="en-US" dirty="0" smtClean="0">
                <a:latin typeface="Times New Roman"/>
                <a:ea typeface="Times New Roman"/>
              </a:rPr>
            </a:br>
            <a:endParaRPr lang="en-US" dirty="0"/>
          </a:p>
        </p:txBody>
      </p:sp>
      <p:sp>
        <p:nvSpPr>
          <p:cNvPr id="3" name="Content Placeholder 2"/>
          <p:cNvSpPr>
            <a:spLocks noGrp="1"/>
          </p:cNvSpPr>
          <p:nvPr>
            <p:ph idx="1"/>
          </p:nvPr>
        </p:nvSpPr>
        <p:spPr/>
        <p:txBody>
          <a:bodyPr>
            <a:normAutofit/>
          </a:bodyPr>
          <a:lstStyle/>
          <a:p>
            <a:pPr marL="0" marR="0" algn="just">
              <a:lnSpc>
                <a:spcPct val="150000"/>
              </a:lnSpc>
              <a:spcBef>
                <a:spcPts val="0"/>
              </a:spcBef>
              <a:spcAft>
                <a:spcPts val="0"/>
              </a:spcAft>
            </a:pPr>
            <a:r>
              <a:rPr lang="en-US" dirty="0" smtClean="0">
                <a:latin typeface="Times New Roman"/>
                <a:ea typeface="Times New Roman"/>
              </a:rPr>
              <a:t>Prone     -Lying face down </a:t>
            </a:r>
          </a:p>
          <a:p>
            <a:pPr marL="0" marR="0" algn="just">
              <a:lnSpc>
                <a:spcPct val="150000"/>
              </a:lnSpc>
              <a:spcBef>
                <a:spcPts val="0"/>
              </a:spcBef>
              <a:spcAft>
                <a:spcPts val="0"/>
              </a:spcAft>
            </a:pPr>
            <a:r>
              <a:rPr lang="en-US" dirty="0" smtClean="0">
                <a:latin typeface="Times New Roman"/>
                <a:ea typeface="Times New Roman"/>
              </a:rPr>
              <a:t>Erect      -Standing</a:t>
            </a:r>
          </a:p>
          <a:p>
            <a:pPr marL="0" marR="0" algn="just">
              <a:lnSpc>
                <a:spcPct val="150000"/>
              </a:lnSpc>
              <a:spcBef>
                <a:spcPts val="0"/>
              </a:spcBef>
              <a:spcAft>
                <a:spcPts val="0"/>
              </a:spcAft>
            </a:pPr>
            <a:r>
              <a:rPr lang="en-US" dirty="0" smtClean="0">
                <a:latin typeface="Times New Roman"/>
                <a:ea typeface="Times New Roman"/>
              </a:rPr>
              <a:t>Axial  -Along the axis (of an anatomic structure)</a:t>
            </a:r>
          </a:p>
          <a:p>
            <a:pPr marL="0" marR="0" algn="just">
              <a:lnSpc>
                <a:spcPct val="150000"/>
              </a:lnSpc>
              <a:spcBef>
                <a:spcPts val="0"/>
              </a:spcBef>
              <a:spcAft>
                <a:spcPts val="0"/>
              </a:spcAft>
            </a:pPr>
            <a:r>
              <a:rPr lang="en-US" dirty="0" smtClean="0">
                <a:latin typeface="Times New Roman"/>
                <a:ea typeface="Times New Roman"/>
              </a:rPr>
              <a:t>Cephalic-Towards the head</a:t>
            </a:r>
          </a:p>
          <a:p>
            <a:pPr marL="0" marR="0" algn="just">
              <a:lnSpc>
                <a:spcPct val="150000"/>
              </a:lnSpc>
              <a:spcBef>
                <a:spcPts val="0"/>
              </a:spcBef>
              <a:spcAft>
                <a:spcPts val="0"/>
              </a:spcAft>
            </a:pPr>
            <a:r>
              <a:rPr lang="en-US" dirty="0" smtClean="0">
                <a:latin typeface="Times New Roman"/>
                <a:ea typeface="Times New Roman"/>
              </a:rPr>
              <a:t>Caudal   -Towards the feet.</a:t>
            </a:r>
          </a:p>
          <a:p>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lstStyle/>
          <a:p>
            <a:r>
              <a:rPr lang="en-US" dirty="0" smtClean="0"/>
              <a:t>RADIOGRAPHIC PROJECTIONS</a:t>
            </a:r>
            <a:endParaRPr lang="en-US" dirty="0"/>
          </a:p>
        </p:txBody>
      </p:sp>
      <p:sp>
        <p:nvSpPr>
          <p:cNvPr id="3" name="Content Placeholder 2"/>
          <p:cNvSpPr>
            <a:spLocks noGrp="1"/>
          </p:cNvSpPr>
          <p:nvPr>
            <p:ph idx="1"/>
          </p:nvPr>
        </p:nvSpPr>
        <p:spPr/>
        <p:txBody>
          <a:bodyPr>
            <a:normAutofit fontScale="62500" lnSpcReduction="20000"/>
          </a:bodyPr>
          <a:lstStyle/>
          <a:p>
            <a:pPr marL="0" marR="0" algn="just">
              <a:lnSpc>
                <a:spcPct val="150000"/>
              </a:lnSpc>
              <a:spcBef>
                <a:spcPts val="0"/>
              </a:spcBef>
              <a:spcAft>
                <a:spcPts val="0"/>
              </a:spcAft>
            </a:pPr>
            <a:r>
              <a:rPr lang="en-US" b="1" dirty="0" smtClean="0">
                <a:latin typeface="Times New Roman"/>
                <a:ea typeface="Calibri"/>
                <a:cs typeface="Times New Roman"/>
              </a:rPr>
              <a:t>Extremities </a:t>
            </a:r>
          </a:p>
          <a:p>
            <a:pPr marL="0" marR="0" algn="just">
              <a:lnSpc>
                <a:spcPct val="150000"/>
              </a:lnSpc>
              <a:spcBef>
                <a:spcPts val="0"/>
              </a:spcBef>
              <a:spcAft>
                <a:spcPts val="0"/>
              </a:spcAft>
            </a:pPr>
            <a:r>
              <a:rPr lang="en-US" dirty="0" smtClean="0">
                <a:latin typeface="Times New Roman"/>
                <a:ea typeface="Calibri"/>
                <a:cs typeface="Times New Roman"/>
              </a:rPr>
              <a:t>The upper limb consists of the arm, forearm and hand. The term arm refers to that part of the upper limb between the shoulder and the elbow (and not the whole limb). </a:t>
            </a:r>
            <a:endParaRPr lang="en-US" dirty="0" smtClean="0">
              <a:ea typeface="Calibri"/>
              <a:cs typeface="Times New Roman"/>
            </a:endParaRPr>
          </a:p>
          <a:p>
            <a:pPr marL="0" marR="0" algn="just">
              <a:lnSpc>
                <a:spcPct val="150000"/>
              </a:lnSpc>
              <a:spcBef>
                <a:spcPts val="0"/>
              </a:spcBef>
              <a:spcAft>
                <a:spcPts val="0"/>
              </a:spcAft>
            </a:pPr>
            <a:r>
              <a:rPr lang="en-US" dirty="0" smtClean="0">
                <a:latin typeface="Times New Roman"/>
                <a:ea typeface="Calibri"/>
                <a:cs typeface="Times New Roman"/>
              </a:rPr>
              <a:t>Bones of the upper limb – </a:t>
            </a:r>
            <a:r>
              <a:rPr lang="en-US" dirty="0" err="1" smtClean="0">
                <a:latin typeface="Times New Roman"/>
                <a:ea typeface="Calibri"/>
                <a:cs typeface="Times New Roman"/>
              </a:rPr>
              <a:t>humerus</a:t>
            </a:r>
            <a:r>
              <a:rPr lang="en-US" dirty="0" smtClean="0">
                <a:latin typeface="Times New Roman"/>
                <a:ea typeface="Calibri"/>
                <a:cs typeface="Times New Roman"/>
              </a:rPr>
              <a:t>, radius, ulna, carpals, metacarpals and phalanges </a:t>
            </a:r>
            <a:endParaRPr lang="en-US" dirty="0" smtClean="0">
              <a:ea typeface="Calibri"/>
              <a:cs typeface="Times New Roman"/>
            </a:endParaRPr>
          </a:p>
          <a:p>
            <a:pPr marL="0" marR="0" algn="just">
              <a:lnSpc>
                <a:spcPct val="150000"/>
              </a:lnSpc>
              <a:spcBef>
                <a:spcPts val="0"/>
              </a:spcBef>
              <a:spcAft>
                <a:spcPts val="0"/>
              </a:spcAft>
            </a:pPr>
            <a:r>
              <a:rPr lang="en-US" dirty="0" smtClean="0">
                <a:latin typeface="Times New Roman"/>
                <a:ea typeface="Calibri"/>
                <a:cs typeface="Times New Roman"/>
              </a:rPr>
              <a:t>When examining the upper limb, the whole of the arm should rest on the x-ray couch to bring the adjacent joints level with the area to be </a:t>
            </a:r>
            <a:r>
              <a:rPr lang="en-US" dirty="0" err="1" smtClean="0">
                <a:latin typeface="Times New Roman"/>
                <a:ea typeface="Calibri"/>
                <a:cs typeface="Times New Roman"/>
              </a:rPr>
              <a:t>radiographed</a:t>
            </a:r>
            <a:r>
              <a:rPr lang="en-US" dirty="0" smtClean="0">
                <a:latin typeface="Times New Roman"/>
                <a:ea typeface="Calibri"/>
                <a:cs typeface="Times New Roman"/>
              </a:rPr>
              <a:t>.</a:t>
            </a:r>
            <a:endParaRPr lang="en-US" dirty="0" smtClean="0">
              <a:ea typeface="Calibri"/>
              <a:cs typeface="Times New Roman"/>
            </a:endParaRPr>
          </a:p>
          <a:p>
            <a:pPr marL="0" marR="0" algn="just">
              <a:lnSpc>
                <a:spcPct val="150000"/>
              </a:lnSpc>
              <a:spcBef>
                <a:spcPts val="0"/>
              </a:spcBef>
              <a:spcAft>
                <a:spcPts val="0"/>
              </a:spcAft>
            </a:pPr>
            <a:r>
              <a:rPr lang="en-US" dirty="0" smtClean="0">
                <a:latin typeface="Times New Roman"/>
                <a:ea typeface="Calibri"/>
                <a:cs typeface="Times New Roman"/>
              </a:rPr>
              <a:t>In the AP position the arm is supine lying with the palm of the hand facing upward; the elbow is extended and the shoulder well down. </a:t>
            </a:r>
            <a:endParaRPr lang="en-US" dirty="0" smtClean="0">
              <a:ea typeface="Calibri"/>
              <a:cs typeface="Times New Roman"/>
            </a:endParaRPr>
          </a:p>
          <a:p>
            <a:pPr marL="0" marR="0" algn="just">
              <a:lnSpc>
                <a:spcPct val="150000"/>
              </a:lnSpc>
              <a:spcBef>
                <a:spcPts val="0"/>
              </a:spcBef>
              <a:spcAft>
                <a:spcPts val="0"/>
              </a:spcAft>
            </a:pPr>
            <a:r>
              <a:rPr lang="en-US" dirty="0" smtClean="0">
                <a:latin typeface="Times New Roman"/>
                <a:ea typeface="Calibri"/>
                <a:cs typeface="Times New Roman"/>
              </a:rPr>
              <a:t>The tube is centered from above the couch</a:t>
            </a:r>
            <a:endParaRPr lang="en-US" dirty="0" smtClean="0">
              <a:ea typeface="Calibri"/>
              <a:cs typeface="Times New Roman"/>
            </a:endParaRP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Calibri"/>
                <a:cs typeface="Times New Roman"/>
              </a:rPr>
              <a:t>Hand- PA, Lateral and oblique</a:t>
            </a:r>
            <a:r>
              <a:rPr lang="en-US" dirty="0" smtClean="0">
                <a:ea typeface="Calibri"/>
                <a:cs typeface="Times New Roman"/>
              </a:rPr>
              <a:t/>
            </a:r>
            <a:br>
              <a:rPr lang="en-US" dirty="0" smtClean="0">
                <a:ea typeface="Calibri"/>
                <a:cs typeface="Times New Roman"/>
              </a:rPr>
            </a:br>
            <a:endParaRPr lang="en-US" dirty="0"/>
          </a:p>
        </p:txBody>
      </p:sp>
      <p:sp>
        <p:nvSpPr>
          <p:cNvPr id="3" name="Content Placeholder 2"/>
          <p:cNvSpPr>
            <a:spLocks noGrp="1"/>
          </p:cNvSpPr>
          <p:nvPr>
            <p:ph idx="1"/>
          </p:nvPr>
        </p:nvSpPr>
        <p:spPr/>
        <p:txBody>
          <a:bodyPr>
            <a:normAutofit fontScale="92500" lnSpcReduction="20000"/>
          </a:bodyPr>
          <a:lstStyle/>
          <a:p>
            <a:pPr marL="0" marR="0" algn="just">
              <a:lnSpc>
                <a:spcPct val="150000"/>
              </a:lnSpc>
              <a:spcBef>
                <a:spcPts val="0"/>
              </a:spcBef>
              <a:spcAft>
                <a:spcPts val="0"/>
              </a:spcAft>
            </a:pPr>
            <a:r>
              <a:rPr lang="en-US" dirty="0" smtClean="0">
                <a:latin typeface="Times New Roman"/>
                <a:ea typeface="Calibri"/>
                <a:cs typeface="Times New Roman"/>
              </a:rPr>
              <a:t>PA: The forearm is placed on the table with the elbow flexed and the palm of the hand on the cassette. </a:t>
            </a:r>
            <a:endParaRPr lang="en-US" dirty="0" smtClean="0">
              <a:ea typeface="Calibri"/>
              <a:cs typeface="Times New Roman"/>
            </a:endParaRPr>
          </a:p>
          <a:p>
            <a:pPr marL="0" marR="0" algn="just">
              <a:lnSpc>
                <a:spcPct val="150000"/>
              </a:lnSpc>
              <a:spcBef>
                <a:spcPts val="0"/>
              </a:spcBef>
              <a:spcAft>
                <a:spcPts val="0"/>
              </a:spcAft>
            </a:pPr>
            <a:r>
              <a:rPr lang="en-US" dirty="0" smtClean="0">
                <a:latin typeface="Times New Roman"/>
                <a:ea typeface="Calibri"/>
                <a:cs typeface="Times New Roman"/>
              </a:rPr>
              <a:t>Fingers are extended but relaxed and slightly separated to bring them into close contact with the cassette. </a:t>
            </a:r>
            <a:endParaRPr lang="en-US" dirty="0" smtClean="0">
              <a:ea typeface="Calibri"/>
              <a:cs typeface="Times New Roman"/>
            </a:endParaRPr>
          </a:p>
          <a:p>
            <a:pPr marL="0" marR="0" algn="just">
              <a:lnSpc>
                <a:spcPct val="150000"/>
              </a:lnSpc>
              <a:spcBef>
                <a:spcPts val="0"/>
              </a:spcBef>
              <a:spcAft>
                <a:spcPts val="0"/>
              </a:spcAft>
            </a:pPr>
            <a:r>
              <a:rPr lang="en-US" dirty="0" smtClean="0">
                <a:latin typeface="Times New Roman"/>
                <a:ea typeface="Calibri"/>
                <a:cs typeface="Times New Roman"/>
              </a:rPr>
              <a:t>Centre over the head 3</a:t>
            </a:r>
            <a:r>
              <a:rPr lang="en-US" baseline="30000" dirty="0" smtClean="0">
                <a:latin typeface="Times New Roman"/>
                <a:ea typeface="Calibri"/>
                <a:cs typeface="Times New Roman"/>
              </a:rPr>
              <a:t>rd</a:t>
            </a:r>
            <a:r>
              <a:rPr lang="en-US" u="sng" dirty="0" smtClean="0">
                <a:latin typeface="Times New Roman"/>
                <a:ea typeface="Calibri"/>
                <a:cs typeface="Times New Roman"/>
              </a:rPr>
              <a:t>metacarpal</a:t>
            </a:r>
            <a:r>
              <a:rPr lang="en-US" dirty="0" smtClean="0">
                <a:latin typeface="Times New Roman"/>
                <a:ea typeface="Calibri"/>
                <a:cs typeface="Times New Roman"/>
              </a:rPr>
              <a:t> bone.</a:t>
            </a:r>
            <a:endParaRPr lang="en-US" dirty="0" smtClean="0">
              <a:ea typeface="Calibri"/>
              <a:cs typeface="Times New Roman"/>
            </a:endParaRP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Calibri"/>
                <a:cs typeface="Times New Roman"/>
              </a:rPr>
              <a:t>Lateral</a:t>
            </a:r>
            <a:r>
              <a:rPr lang="en-US" dirty="0" smtClean="0">
                <a:ea typeface="Calibri"/>
                <a:cs typeface="Times New Roman"/>
              </a:rPr>
              <a:t/>
            </a:r>
            <a:br>
              <a:rPr lang="en-US" dirty="0" smtClean="0">
                <a:ea typeface="Calibri"/>
                <a:cs typeface="Times New Roman"/>
              </a:rPr>
            </a:br>
            <a:endParaRPr lang="en-US" dirty="0"/>
          </a:p>
        </p:txBody>
      </p:sp>
      <p:sp>
        <p:nvSpPr>
          <p:cNvPr id="3" name="Content Placeholder 2"/>
          <p:cNvSpPr>
            <a:spLocks noGrp="1"/>
          </p:cNvSpPr>
          <p:nvPr>
            <p:ph idx="1"/>
          </p:nvPr>
        </p:nvSpPr>
        <p:spPr>
          <a:xfrm>
            <a:off x="152400" y="1371600"/>
            <a:ext cx="8229600" cy="4525963"/>
          </a:xfrm>
        </p:spPr>
        <p:txBody>
          <a:bodyPr/>
          <a:lstStyle/>
          <a:p>
            <a:r>
              <a:rPr lang="en-US" dirty="0" smtClean="0">
                <a:latin typeface="Times New Roman"/>
                <a:ea typeface="Calibri"/>
                <a:cs typeface="Times New Roman"/>
              </a:rPr>
              <a:t>The hand and forearm are turned into the lateral position so that the palm of the hand is at 90</a:t>
            </a:r>
            <a:r>
              <a:rPr lang="en-US" baseline="30000" dirty="0" smtClean="0">
                <a:latin typeface="Times New Roman"/>
                <a:ea typeface="Calibri"/>
                <a:cs typeface="Times New Roman"/>
              </a:rPr>
              <a:t>0</a:t>
            </a:r>
            <a:r>
              <a:rPr lang="en-US" dirty="0" smtClean="0">
                <a:latin typeface="Times New Roman"/>
                <a:ea typeface="Calibri"/>
                <a:cs typeface="Times New Roman"/>
              </a:rPr>
              <a:t> to the film (cassette) with the fingers overlapping and the thumb resting on a non-opaque support centre over the head of the second metacarpal bone</a:t>
            </a:r>
            <a:endParaRPr lang="en-US" dirty="0" smtClean="0">
              <a:ea typeface="Calibri"/>
              <a:cs typeface="Times New Roman"/>
            </a:endParaRP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Calibri"/>
                <a:cs typeface="Times New Roman"/>
              </a:rPr>
              <a:t>Oblique</a:t>
            </a:r>
            <a:r>
              <a:rPr lang="en-US" dirty="0" smtClean="0">
                <a:ea typeface="Calibri"/>
                <a:cs typeface="Times New Roman"/>
              </a:rPr>
              <a:t/>
            </a:r>
            <a:br>
              <a:rPr lang="en-US" dirty="0" smtClean="0">
                <a:ea typeface="Calibri"/>
                <a:cs typeface="Times New Roman"/>
              </a:rPr>
            </a:br>
            <a:endParaRPr lang="en-US" dirty="0"/>
          </a:p>
        </p:txBody>
      </p:sp>
      <p:sp>
        <p:nvSpPr>
          <p:cNvPr id="3" name="Content Placeholder 2"/>
          <p:cNvSpPr>
            <a:spLocks noGrp="1"/>
          </p:cNvSpPr>
          <p:nvPr>
            <p:ph idx="1"/>
          </p:nvPr>
        </p:nvSpPr>
        <p:spPr/>
        <p:txBody>
          <a:bodyPr/>
          <a:lstStyle/>
          <a:p>
            <a:pPr marL="0" marR="0" algn="just">
              <a:lnSpc>
                <a:spcPct val="150000"/>
              </a:lnSpc>
              <a:spcBef>
                <a:spcPts val="0"/>
              </a:spcBef>
              <a:spcAft>
                <a:spcPts val="0"/>
              </a:spcAft>
            </a:pPr>
            <a:r>
              <a:rPr lang="en-US" dirty="0" smtClean="0">
                <a:latin typeface="Times New Roman"/>
                <a:ea typeface="Calibri"/>
                <a:cs typeface="Times New Roman"/>
              </a:rPr>
              <a:t>Hand is rotated forward to mid-way (45</a:t>
            </a:r>
            <a:r>
              <a:rPr lang="en-US" baseline="30000" dirty="0" smtClean="0">
                <a:latin typeface="Times New Roman"/>
                <a:ea typeface="Calibri"/>
                <a:cs typeface="Times New Roman"/>
              </a:rPr>
              <a:t>0</a:t>
            </a:r>
            <a:r>
              <a:rPr lang="en-US" dirty="0" smtClean="0">
                <a:latin typeface="Times New Roman"/>
                <a:ea typeface="Calibri"/>
                <a:cs typeface="Times New Roman"/>
              </a:rPr>
              <a:t>) between the </a:t>
            </a:r>
            <a:r>
              <a:rPr lang="en-US" dirty="0" err="1" smtClean="0">
                <a:latin typeface="Times New Roman"/>
                <a:ea typeface="Calibri"/>
                <a:cs typeface="Times New Roman"/>
              </a:rPr>
              <a:t>postero</a:t>
            </a:r>
            <a:r>
              <a:rPr lang="en-US" dirty="0" smtClean="0">
                <a:latin typeface="Times New Roman"/>
                <a:ea typeface="Calibri"/>
                <a:cs typeface="Times New Roman"/>
              </a:rPr>
              <a:t>-anterior and the true lateral. </a:t>
            </a:r>
            <a:endParaRPr lang="en-US" dirty="0" smtClean="0">
              <a:ea typeface="Calibri"/>
              <a:cs typeface="Times New Roman"/>
            </a:endParaRPr>
          </a:p>
          <a:p>
            <a:pPr marL="0" marR="0" algn="just">
              <a:lnSpc>
                <a:spcPct val="150000"/>
              </a:lnSpc>
              <a:spcBef>
                <a:spcPts val="0"/>
              </a:spcBef>
              <a:spcAft>
                <a:spcPts val="0"/>
              </a:spcAft>
            </a:pPr>
            <a:r>
              <a:rPr lang="en-US" dirty="0" smtClean="0">
                <a:latin typeface="Times New Roman"/>
                <a:ea typeface="Calibri"/>
                <a:cs typeface="Times New Roman"/>
              </a:rPr>
              <a:t>The fingers are separated and rest on a 45</a:t>
            </a:r>
            <a:r>
              <a:rPr lang="en-US" baseline="30000" dirty="0" smtClean="0">
                <a:latin typeface="Times New Roman"/>
                <a:ea typeface="Calibri"/>
                <a:cs typeface="Times New Roman"/>
              </a:rPr>
              <a:t>0</a:t>
            </a:r>
            <a:r>
              <a:rPr lang="en-US" dirty="0" smtClean="0">
                <a:latin typeface="Times New Roman"/>
                <a:ea typeface="Calibri"/>
                <a:cs typeface="Times New Roman"/>
              </a:rPr>
              <a:t> non-opaque pad for immobilization centre over the head of the fifth metacarpal bone.</a:t>
            </a:r>
            <a:endParaRPr lang="en-US" dirty="0" smtClean="0">
              <a:ea typeface="Calibri"/>
              <a:cs typeface="Times New Roman"/>
            </a:endParaRP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Calibri"/>
                <a:cs typeface="Times New Roman"/>
              </a:rPr>
              <a:t>Fingers</a:t>
            </a:r>
            <a:r>
              <a:rPr lang="en-US" dirty="0" smtClean="0">
                <a:ea typeface="Calibri"/>
                <a:cs typeface="Times New Roman"/>
              </a:rPr>
              <a:t/>
            </a:r>
            <a:br>
              <a:rPr lang="en-US" dirty="0" smtClean="0">
                <a:ea typeface="Calibri"/>
                <a:cs typeface="Times New Roman"/>
              </a:rPr>
            </a:br>
            <a:endParaRPr lang="en-US" dirty="0"/>
          </a:p>
        </p:txBody>
      </p:sp>
      <p:sp>
        <p:nvSpPr>
          <p:cNvPr id="3" name="Content Placeholder 2"/>
          <p:cNvSpPr>
            <a:spLocks noGrp="1"/>
          </p:cNvSpPr>
          <p:nvPr>
            <p:ph idx="1"/>
          </p:nvPr>
        </p:nvSpPr>
        <p:spPr/>
        <p:txBody>
          <a:bodyPr>
            <a:normAutofit fontScale="85000" lnSpcReduction="20000"/>
          </a:bodyPr>
          <a:lstStyle/>
          <a:p>
            <a:pPr marL="0" marR="0" algn="just">
              <a:lnSpc>
                <a:spcPct val="150000"/>
              </a:lnSpc>
              <a:spcBef>
                <a:spcPts val="0"/>
              </a:spcBef>
              <a:spcAft>
                <a:spcPts val="0"/>
              </a:spcAft>
            </a:pPr>
            <a:r>
              <a:rPr lang="en-US" b="1" dirty="0" smtClean="0">
                <a:latin typeface="Times New Roman"/>
                <a:ea typeface="Calibri"/>
                <a:cs typeface="Times New Roman"/>
              </a:rPr>
              <a:t>PA. </a:t>
            </a:r>
            <a:endParaRPr lang="en-US" dirty="0" smtClean="0">
              <a:ea typeface="Calibri"/>
              <a:cs typeface="Times New Roman"/>
            </a:endParaRPr>
          </a:p>
          <a:p>
            <a:pPr marL="0" marR="0" algn="just">
              <a:lnSpc>
                <a:spcPct val="150000"/>
              </a:lnSpc>
              <a:spcBef>
                <a:spcPts val="0"/>
              </a:spcBef>
              <a:spcAft>
                <a:spcPts val="0"/>
              </a:spcAft>
            </a:pPr>
            <a:r>
              <a:rPr lang="en-US" dirty="0" smtClean="0">
                <a:latin typeface="Times New Roman"/>
                <a:ea typeface="Calibri"/>
                <a:cs typeface="Times New Roman"/>
              </a:rPr>
              <a:t>The hand is positioned as for the basic view for the hand. </a:t>
            </a:r>
            <a:endParaRPr lang="en-US" dirty="0" smtClean="0">
              <a:ea typeface="Calibri"/>
              <a:cs typeface="Times New Roman"/>
            </a:endParaRPr>
          </a:p>
          <a:p>
            <a:pPr marL="0" marR="0" algn="just">
              <a:lnSpc>
                <a:spcPct val="150000"/>
              </a:lnSpc>
              <a:spcBef>
                <a:spcPts val="0"/>
              </a:spcBef>
              <a:spcAft>
                <a:spcPts val="0"/>
              </a:spcAft>
            </a:pPr>
            <a:r>
              <a:rPr lang="en-US" dirty="0" smtClean="0">
                <a:latin typeface="Times New Roman"/>
                <a:ea typeface="Calibri"/>
                <a:cs typeface="Times New Roman"/>
              </a:rPr>
              <a:t>A smaller film is used. </a:t>
            </a:r>
            <a:endParaRPr lang="en-US" dirty="0" smtClean="0">
              <a:ea typeface="Calibri"/>
              <a:cs typeface="Times New Roman"/>
            </a:endParaRPr>
          </a:p>
          <a:p>
            <a:pPr marL="0" marR="0" algn="just">
              <a:lnSpc>
                <a:spcPct val="150000"/>
              </a:lnSpc>
              <a:spcBef>
                <a:spcPts val="0"/>
              </a:spcBef>
              <a:spcAft>
                <a:spcPts val="0"/>
              </a:spcAft>
            </a:pPr>
            <a:r>
              <a:rPr lang="en-US" dirty="0" smtClean="0">
                <a:latin typeface="Times New Roman"/>
                <a:ea typeface="Calibri"/>
                <a:cs typeface="Times New Roman"/>
              </a:rPr>
              <a:t>The film should include the finger on each side of the one being examined centre1 over the head of the metacarpal bone of the finger under examination</a:t>
            </a:r>
            <a:endParaRPr lang="en-US" dirty="0" smtClean="0">
              <a:ea typeface="Calibri"/>
              <a:cs typeface="Times New Roman"/>
            </a:endParaRPr>
          </a:p>
          <a:p>
            <a:pPr marL="0" marR="0" algn="just">
              <a:lnSpc>
                <a:spcPct val="150000"/>
              </a:lnSpc>
              <a:spcBef>
                <a:spcPts val="0"/>
              </a:spcBef>
              <a:spcAft>
                <a:spcPts val="0"/>
              </a:spcAft>
            </a:pPr>
            <a:r>
              <a:rPr lang="en-US" dirty="0" smtClean="0">
                <a:latin typeface="Times New Roman"/>
                <a:ea typeface="Calibri"/>
                <a:cs typeface="Times New Roman"/>
              </a:rPr>
              <a:t>i.e. over the proximal </a:t>
            </a:r>
            <a:r>
              <a:rPr lang="en-US" dirty="0" err="1" smtClean="0">
                <a:latin typeface="Times New Roman"/>
                <a:ea typeface="Calibri"/>
                <a:cs typeface="Times New Roman"/>
              </a:rPr>
              <a:t>interpharangeal</a:t>
            </a:r>
            <a:r>
              <a:rPr lang="en-US" dirty="0" smtClean="0">
                <a:latin typeface="Times New Roman"/>
                <a:ea typeface="Calibri"/>
                <a:cs typeface="Times New Roman"/>
              </a:rPr>
              <a:t> joint</a:t>
            </a:r>
            <a:endParaRPr lang="en-US" dirty="0" smtClean="0">
              <a:ea typeface="Calibri"/>
              <a:cs typeface="Times New Roman"/>
            </a:endParaRP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kern="1600" dirty="0" smtClean="0">
                <a:latin typeface="Cambria"/>
              </a:rPr>
              <a:t>What is Radiology? </a:t>
            </a:r>
            <a:br>
              <a:rPr lang="en-US" b="1" kern="1600" dirty="0" smtClean="0">
                <a:latin typeface="Cambria"/>
              </a:rPr>
            </a:br>
            <a:endParaRPr lang="en-US" dirty="0"/>
          </a:p>
        </p:txBody>
      </p:sp>
      <p:sp>
        <p:nvSpPr>
          <p:cNvPr id="3" name="Content Placeholder 2"/>
          <p:cNvSpPr>
            <a:spLocks noGrp="1"/>
          </p:cNvSpPr>
          <p:nvPr>
            <p:ph idx="1"/>
          </p:nvPr>
        </p:nvSpPr>
        <p:spPr/>
        <p:txBody>
          <a:bodyPr/>
          <a:lstStyle/>
          <a:p>
            <a:r>
              <a:rPr lang="en-US" dirty="0" smtClean="0">
                <a:latin typeface="Times New Roman"/>
                <a:ea typeface="Times New Roman"/>
              </a:rPr>
              <a:t>Radiology is the branch of or specialty of medicine that deals with the study and application of imaging technology to diagnosing and treating diseases. The following imaging modalities are used in the field of diagnostic imaging:</a:t>
            </a:r>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Calibri"/>
                <a:cs typeface="Times New Roman"/>
              </a:rPr>
              <a:t>Lateral </a:t>
            </a:r>
            <a:r>
              <a:rPr lang="en-US" dirty="0" smtClean="0">
                <a:ea typeface="Calibri"/>
                <a:cs typeface="Times New Roman"/>
              </a:rPr>
              <a:t/>
            </a:r>
            <a:br>
              <a:rPr lang="en-US" dirty="0" smtClean="0">
                <a:ea typeface="Calibri"/>
                <a:cs typeface="Times New Roman"/>
              </a:rPr>
            </a:br>
            <a:endParaRPr lang="en-US" dirty="0"/>
          </a:p>
        </p:txBody>
      </p:sp>
      <p:sp>
        <p:nvSpPr>
          <p:cNvPr id="3" name="Content Placeholder 2"/>
          <p:cNvSpPr>
            <a:spLocks noGrp="1"/>
          </p:cNvSpPr>
          <p:nvPr>
            <p:ph idx="1"/>
          </p:nvPr>
        </p:nvSpPr>
        <p:spPr/>
        <p:txBody>
          <a:bodyPr>
            <a:normAutofit fontScale="85000" lnSpcReduction="20000"/>
          </a:bodyPr>
          <a:lstStyle/>
          <a:p>
            <a:pPr lvl="0" algn="just">
              <a:lnSpc>
                <a:spcPct val="150000"/>
              </a:lnSpc>
              <a:spcBef>
                <a:spcPts val="0"/>
              </a:spcBef>
              <a:buFont typeface="+mj-lt"/>
              <a:buAutoNum type="romanLcParenR"/>
            </a:pPr>
            <a:r>
              <a:rPr lang="en-US" dirty="0" smtClean="0">
                <a:latin typeface="Times New Roman"/>
                <a:ea typeface="Calibri"/>
                <a:cs typeface="Times New Roman"/>
              </a:rPr>
              <a:t>Index or middle finger</a:t>
            </a:r>
            <a:endParaRPr lang="en-US" dirty="0" smtClean="0">
              <a:ea typeface="Calibri"/>
              <a:cs typeface="Times New Roman"/>
            </a:endParaRPr>
          </a:p>
          <a:p>
            <a:pPr marL="0" marR="0" algn="just">
              <a:lnSpc>
                <a:spcPct val="150000"/>
              </a:lnSpc>
              <a:spcBef>
                <a:spcPts val="0"/>
              </a:spcBef>
              <a:spcAft>
                <a:spcPts val="1000"/>
              </a:spcAft>
            </a:pPr>
            <a:r>
              <a:rPr lang="en-US" dirty="0" smtClean="0">
                <a:latin typeface="Times New Roman"/>
                <a:ea typeface="Calibri"/>
                <a:cs typeface="Times New Roman"/>
              </a:rPr>
              <a:t>The lateral aspect of index finger is brought into contact with the cassette. </a:t>
            </a:r>
            <a:endParaRPr lang="en-US" dirty="0" smtClean="0">
              <a:ea typeface="Calibri"/>
              <a:cs typeface="Times New Roman"/>
            </a:endParaRPr>
          </a:p>
          <a:p>
            <a:pPr marL="0" marR="0" algn="just">
              <a:lnSpc>
                <a:spcPct val="150000"/>
              </a:lnSpc>
              <a:spcBef>
                <a:spcPts val="0"/>
              </a:spcBef>
              <a:spcAft>
                <a:spcPts val="1000"/>
              </a:spcAft>
            </a:pPr>
            <a:r>
              <a:rPr lang="en-US" dirty="0" smtClean="0">
                <a:latin typeface="Times New Roman"/>
                <a:ea typeface="Calibri"/>
                <a:cs typeface="Times New Roman"/>
              </a:rPr>
              <a:t>The middle finger is supported on a non-opaque pad.</a:t>
            </a:r>
            <a:endParaRPr lang="en-US" dirty="0" smtClean="0">
              <a:ea typeface="Calibri"/>
              <a:cs typeface="Times New Roman"/>
            </a:endParaRPr>
          </a:p>
          <a:p>
            <a:pPr marL="0" marR="0" algn="just">
              <a:lnSpc>
                <a:spcPct val="150000"/>
              </a:lnSpc>
              <a:spcBef>
                <a:spcPts val="0"/>
              </a:spcBef>
              <a:spcAft>
                <a:spcPts val="1000"/>
              </a:spcAft>
            </a:pPr>
            <a:r>
              <a:rPr lang="en-US" dirty="0" smtClean="0">
                <a:latin typeface="Times New Roman"/>
                <a:ea typeface="Calibri"/>
                <a:cs typeface="Times New Roman"/>
              </a:rPr>
              <a:t> The remaining fingers are flexed to the palm.</a:t>
            </a:r>
            <a:endParaRPr lang="en-US" dirty="0" smtClean="0">
              <a:ea typeface="Calibri"/>
              <a:cs typeface="Times New Roman"/>
            </a:endParaRPr>
          </a:p>
          <a:p>
            <a:pPr marL="0" marR="0" algn="just">
              <a:lnSpc>
                <a:spcPct val="150000"/>
              </a:lnSpc>
              <a:spcBef>
                <a:spcPts val="0"/>
              </a:spcBef>
              <a:spcAft>
                <a:spcPts val="1000"/>
              </a:spcAft>
            </a:pPr>
            <a:r>
              <a:rPr lang="en-US" dirty="0" smtClean="0">
                <a:latin typeface="Times New Roman"/>
                <a:ea typeface="Calibri"/>
                <a:cs typeface="Times New Roman"/>
              </a:rPr>
              <a:t> Centre over the proximal </a:t>
            </a:r>
            <a:r>
              <a:rPr lang="en-US" dirty="0" err="1" smtClean="0">
                <a:latin typeface="Times New Roman"/>
                <a:ea typeface="Calibri"/>
                <a:cs typeface="Times New Roman"/>
              </a:rPr>
              <a:t>interphalangeal</a:t>
            </a:r>
            <a:r>
              <a:rPr lang="en-US" dirty="0" smtClean="0">
                <a:latin typeface="Times New Roman"/>
                <a:ea typeface="Calibri"/>
                <a:cs typeface="Times New Roman"/>
              </a:rPr>
              <a:t> joint of the index finger</a:t>
            </a:r>
            <a:endParaRPr lang="en-US" dirty="0" smtClean="0">
              <a:ea typeface="Calibri"/>
              <a:cs typeface="Times New Roman"/>
            </a:endParaRP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Lateral </a:t>
            </a:r>
            <a:r>
              <a:rPr lang="en-US" dirty="0" smtClean="0">
                <a:latin typeface="Times New Roman"/>
                <a:ea typeface="Calibri"/>
                <a:cs typeface="Times New Roman"/>
              </a:rPr>
              <a:t>Ring and Little finger</a:t>
            </a:r>
            <a:r>
              <a:rPr lang="en-US" dirty="0" smtClean="0">
                <a:ea typeface="Calibri"/>
                <a:cs typeface="Times New Roman"/>
              </a:rPr>
              <a:t/>
            </a:r>
            <a:br>
              <a:rPr lang="en-US" dirty="0" smtClean="0">
                <a:ea typeface="Calibri"/>
                <a:cs typeface="Times New Roman"/>
              </a:rPr>
            </a:br>
            <a:endParaRPr lang="en-US" dirty="0"/>
          </a:p>
        </p:txBody>
      </p:sp>
      <p:sp>
        <p:nvSpPr>
          <p:cNvPr id="3" name="Content Placeholder 2"/>
          <p:cNvSpPr>
            <a:spLocks noGrp="1"/>
          </p:cNvSpPr>
          <p:nvPr>
            <p:ph idx="1"/>
          </p:nvPr>
        </p:nvSpPr>
        <p:spPr/>
        <p:txBody>
          <a:bodyPr>
            <a:normAutofit fontScale="77500" lnSpcReduction="20000"/>
          </a:bodyPr>
          <a:lstStyle/>
          <a:p>
            <a:pPr marL="0" marR="0" algn="just">
              <a:lnSpc>
                <a:spcPct val="150000"/>
              </a:lnSpc>
              <a:spcBef>
                <a:spcPts val="0"/>
              </a:spcBef>
              <a:spcAft>
                <a:spcPts val="1000"/>
              </a:spcAft>
            </a:pPr>
            <a:r>
              <a:rPr lang="en-US" dirty="0" smtClean="0">
                <a:latin typeface="Times New Roman"/>
                <a:ea typeface="Calibri"/>
                <a:cs typeface="Times New Roman"/>
              </a:rPr>
              <a:t>The hand is in the lateral position. </a:t>
            </a:r>
            <a:endParaRPr lang="en-US" dirty="0" smtClean="0">
              <a:ea typeface="Calibri"/>
              <a:cs typeface="Times New Roman"/>
            </a:endParaRPr>
          </a:p>
          <a:p>
            <a:pPr marL="0" marR="0" algn="just">
              <a:lnSpc>
                <a:spcPct val="150000"/>
              </a:lnSpc>
              <a:spcBef>
                <a:spcPts val="0"/>
              </a:spcBef>
              <a:spcAft>
                <a:spcPts val="1000"/>
              </a:spcAft>
            </a:pPr>
            <a:r>
              <a:rPr lang="en-US" dirty="0" smtClean="0">
                <a:latin typeface="Times New Roman"/>
                <a:ea typeface="Calibri"/>
                <a:cs typeface="Times New Roman"/>
              </a:rPr>
              <a:t>The medial aspect of the finger is in contact with the film.  </a:t>
            </a:r>
            <a:endParaRPr lang="en-US" dirty="0" smtClean="0">
              <a:ea typeface="Calibri"/>
              <a:cs typeface="Times New Roman"/>
            </a:endParaRPr>
          </a:p>
          <a:p>
            <a:pPr marL="0" marR="0" algn="just">
              <a:lnSpc>
                <a:spcPct val="150000"/>
              </a:lnSpc>
              <a:spcBef>
                <a:spcPts val="0"/>
              </a:spcBef>
              <a:spcAft>
                <a:spcPts val="1000"/>
              </a:spcAft>
            </a:pPr>
            <a:r>
              <a:rPr lang="en-US" dirty="0" smtClean="0">
                <a:latin typeface="Times New Roman"/>
                <a:ea typeface="Calibri"/>
                <a:cs typeface="Times New Roman"/>
              </a:rPr>
              <a:t>The ring finger is supported on a non-opaque pad. </a:t>
            </a:r>
            <a:endParaRPr lang="en-US" dirty="0" smtClean="0">
              <a:ea typeface="Calibri"/>
              <a:cs typeface="Times New Roman"/>
            </a:endParaRPr>
          </a:p>
          <a:p>
            <a:pPr marL="0" marR="0" algn="just">
              <a:lnSpc>
                <a:spcPct val="150000"/>
              </a:lnSpc>
              <a:spcBef>
                <a:spcPts val="0"/>
              </a:spcBef>
              <a:spcAft>
                <a:spcPts val="1000"/>
              </a:spcAft>
            </a:pPr>
            <a:r>
              <a:rPr lang="en-US" dirty="0" smtClean="0">
                <a:latin typeface="Times New Roman"/>
                <a:ea typeface="Calibri"/>
                <a:cs typeface="Times New Roman"/>
              </a:rPr>
              <a:t>The remaining fingers are flexed to the palm of the hand. </a:t>
            </a:r>
            <a:endParaRPr lang="en-US" dirty="0" smtClean="0">
              <a:ea typeface="Calibri"/>
              <a:cs typeface="Times New Roman"/>
            </a:endParaRPr>
          </a:p>
          <a:p>
            <a:pPr marL="0" marR="0" algn="just">
              <a:lnSpc>
                <a:spcPct val="150000"/>
              </a:lnSpc>
              <a:spcBef>
                <a:spcPts val="0"/>
              </a:spcBef>
              <a:spcAft>
                <a:spcPts val="1000"/>
              </a:spcAft>
            </a:pPr>
            <a:r>
              <a:rPr lang="en-US" dirty="0" smtClean="0">
                <a:latin typeface="Times New Roman"/>
                <a:ea typeface="Calibri"/>
                <a:cs typeface="Times New Roman"/>
              </a:rPr>
              <a:t>Centre over the proximal </a:t>
            </a:r>
            <a:r>
              <a:rPr lang="en-US" dirty="0" err="1" smtClean="0">
                <a:latin typeface="Times New Roman"/>
                <a:ea typeface="Calibri"/>
                <a:cs typeface="Times New Roman"/>
              </a:rPr>
              <a:t>interphalangeal</a:t>
            </a:r>
            <a:r>
              <a:rPr lang="en-US" dirty="0" smtClean="0">
                <a:latin typeface="Times New Roman"/>
                <a:ea typeface="Calibri"/>
                <a:cs typeface="Times New Roman"/>
              </a:rPr>
              <a:t> joint of the little finger.</a:t>
            </a:r>
            <a:endParaRPr lang="en-US" dirty="0" smtClean="0">
              <a:ea typeface="Calibri"/>
              <a:cs typeface="Times New Roman"/>
            </a:endParaRP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Calibri"/>
                <a:cs typeface="Times New Roman"/>
              </a:rPr>
              <a:t>Thumb</a:t>
            </a:r>
            <a:r>
              <a:rPr lang="en-US" dirty="0" smtClean="0">
                <a:ea typeface="Calibri"/>
                <a:cs typeface="Times New Roman"/>
              </a:rPr>
              <a:t/>
            </a:r>
            <a:br>
              <a:rPr lang="en-US" dirty="0" smtClean="0">
                <a:ea typeface="Calibri"/>
                <a:cs typeface="Times New Roman"/>
              </a:rPr>
            </a:br>
            <a:endParaRPr lang="en-US" dirty="0"/>
          </a:p>
        </p:txBody>
      </p:sp>
      <p:sp>
        <p:nvSpPr>
          <p:cNvPr id="3" name="Content Placeholder 2"/>
          <p:cNvSpPr>
            <a:spLocks noGrp="1"/>
          </p:cNvSpPr>
          <p:nvPr>
            <p:ph idx="1"/>
          </p:nvPr>
        </p:nvSpPr>
        <p:spPr/>
        <p:txBody>
          <a:bodyPr/>
          <a:lstStyle/>
          <a:p>
            <a:pPr marL="0" marR="0" algn="just">
              <a:lnSpc>
                <a:spcPct val="150000"/>
              </a:lnSpc>
              <a:spcBef>
                <a:spcPts val="0"/>
              </a:spcBef>
              <a:spcAft>
                <a:spcPts val="1000"/>
              </a:spcAft>
            </a:pPr>
            <a:r>
              <a:rPr lang="en-US" b="1" dirty="0" smtClean="0">
                <a:latin typeface="Times New Roman"/>
                <a:ea typeface="Calibri"/>
                <a:cs typeface="Times New Roman"/>
              </a:rPr>
              <a:t>Lateral </a:t>
            </a:r>
            <a:endParaRPr lang="en-US" dirty="0" smtClean="0">
              <a:ea typeface="Calibri"/>
              <a:cs typeface="Times New Roman"/>
            </a:endParaRPr>
          </a:p>
          <a:p>
            <a:pPr marL="0" marR="0" algn="just">
              <a:lnSpc>
                <a:spcPct val="150000"/>
              </a:lnSpc>
              <a:spcBef>
                <a:spcPts val="0"/>
              </a:spcBef>
              <a:spcAft>
                <a:spcPts val="1000"/>
              </a:spcAft>
            </a:pPr>
            <a:r>
              <a:rPr lang="en-US" dirty="0" smtClean="0">
                <a:latin typeface="Times New Roman"/>
                <a:ea typeface="Calibri"/>
                <a:cs typeface="Times New Roman"/>
              </a:rPr>
              <a:t>The hand is place downwards. </a:t>
            </a:r>
            <a:endParaRPr lang="en-US" dirty="0" smtClean="0">
              <a:ea typeface="Calibri"/>
              <a:cs typeface="Times New Roman"/>
            </a:endParaRPr>
          </a:p>
          <a:p>
            <a:pPr marL="0" marR="0" algn="just">
              <a:lnSpc>
                <a:spcPct val="150000"/>
              </a:lnSpc>
              <a:spcBef>
                <a:spcPts val="0"/>
              </a:spcBef>
              <a:spcAft>
                <a:spcPts val="1000"/>
              </a:spcAft>
            </a:pPr>
            <a:r>
              <a:rPr lang="en-US" dirty="0" smtClean="0">
                <a:latin typeface="Times New Roman"/>
                <a:ea typeface="Calibri"/>
                <a:cs typeface="Times New Roman"/>
              </a:rPr>
              <a:t>The ulna aspect is raised on a form pad so that the thumb is in the lateral position centre over first </a:t>
            </a:r>
            <a:r>
              <a:rPr lang="en-US" dirty="0" err="1" smtClean="0">
                <a:latin typeface="Times New Roman"/>
                <a:ea typeface="Calibri"/>
                <a:cs typeface="Times New Roman"/>
              </a:rPr>
              <a:t>metacarpo-phalangeal</a:t>
            </a:r>
            <a:r>
              <a:rPr lang="en-US" dirty="0" smtClean="0">
                <a:latin typeface="Times New Roman"/>
                <a:ea typeface="Calibri"/>
                <a:cs typeface="Times New Roman"/>
              </a:rPr>
              <a:t> joint </a:t>
            </a:r>
            <a:endParaRPr lang="en-US" dirty="0" smtClean="0">
              <a:ea typeface="Calibri"/>
              <a:cs typeface="Times New Roman"/>
            </a:endParaRPr>
          </a:p>
          <a:p>
            <a:pPr>
              <a:buNone/>
            </a:pP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Calibri"/>
                <a:cs typeface="Times New Roman"/>
              </a:rPr>
              <a:t>AP</a:t>
            </a:r>
            <a:r>
              <a:rPr lang="en-US" dirty="0" smtClean="0">
                <a:ea typeface="Calibri"/>
                <a:cs typeface="Times New Roman"/>
              </a:rPr>
              <a:t/>
            </a:r>
            <a:br>
              <a:rPr lang="en-US" dirty="0" smtClean="0">
                <a:ea typeface="Calibri"/>
                <a:cs typeface="Times New Roman"/>
              </a:rPr>
            </a:br>
            <a:endParaRPr lang="en-US" dirty="0"/>
          </a:p>
        </p:txBody>
      </p:sp>
      <p:sp>
        <p:nvSpPr>
          <p:cNvPr id="3" name="Content Placeholder 2"/>
          <p:cNvSpPr>
            <a:spLocks noGrp="1"/>
          </p:cNvSpPr>
          <p:nvPr>
            <p:ph idx="1"/>
          </p:nvPr>
        </p:nvSpPr>
        <p:spPr/>
        <p:txBody>
          <a:bodyPr/>
          <a:lstStyle/>
          <a:p>
            <a:pPr marL="0" marR="0" algn="just">
              <a:lnSpc>
                <a:spcPct val="150000"/>
              </a:lnSpc>
              <a:spcBef>
                <a:spcPts val="0"/>
              </a:spcBef>
              <a:spcAft>
                <a:spcPts val="1000"/>
              </a:spcAft>
            </a:pPr>
            <a:r>
              <a:rPr lang="en-US" dirty="0" smtClean="0">
                <a:latin typeface="Times New Roman"/>
                <a:ea typeface="Calibri"/>
                <a:cs typeface="Times New Roman"/>
              </a:rPr>
              <a:t>The arm is extended along the X-ray table with the palm downwards. </a:t>
            </a:r>
            <a:endParaRPr lang="en-US" dirty="0" smtClean="0">
              <a:ea typeface="Calibri"/>
              <a:cs typeface="Times New Roman"/>
            </a:endParaRPr>
          </a:p>
          <a:p>
            <a:pPr marL="0" marR="0" algn="just">
              <a:lnSpc>
                <a:spcPct val="150000"/>
              </a:lnSpc>
              <a:spcBef>
                <a:spcPts val="0"/>
              </a:spcBef>
              <a:spcAft>
                <a:spcPts val="1000"/>
              </a:spcAft>
            </a:pPr>
            <a:r>
              <a:rPr lang="en-US" dirty="0" smtClean="0">
                <a:latin typeface="Times New Roman"/>
                <a:ea typeface="Calibri"/>
                <a:cs typeface="Times New Roman"/>
              </a:rPr>
              <a:t>The hand is then rotated until the posterior aspect of the thumb is in contact with the film. </a:t>
            </a:r>
            <a:endParaRPr lang="en-US" dirty="0" smtClean="0">
              <a:ea typeface="Calibri"/>
              <a:cs typeface="Times New Roman"/>
            </a:endParaRPr>
          </a:p>
          <a:p>
            <a:pPr marL="0" marR="0" algn="just">
              <a:lnSpc>
                <a:spcPct val="150000"/>
              </a:lnSpc>
              <a:spcBef>
                <a:spcPts val="0"/>
              </a:spcBef>
              <a:spcAft>
                <a:spcPts val="1000"/>
              </a:spcAft>
            </a:pPr>
            <a:r>
              <a:rPr lang="en-US" dirty="0" smtClean="0">
                <a:latin typeface="Times New Roman"/>
                <a:ea typeface="Calibri"/>
                <a:cs typeface="Times New Roman"/>
              </a:rPr>
              <a:t>Centre over the </a:t>
            </a:r>
            <a:r>
              <a:rPr lang="en-US" dirty="0" err="1" smtClean="0">
                <a:latin typeface="Times New Roman"/>
                <a:ea typeface="Calibri"/>
                <a:cs typeface="Times New Roman"/>
              </a:rPr>
              <a:t>metacarpo-phalangeal</a:t>
            </a:r>
            <a:r>
              <a:rPr lang="en-US" dirty="0" smtClean="0">
                <a:latin typeface="Times New Roman"/>
                <a:ea typeface="Calibri"/>
                <a:cs typeface="Times New Roman"/>
              </a:rPr>
              <a:t> joint</a:t>
            </a:r>
            <a:endParaRPr lang="en-US" dirty="0" smtClean="0">
              <a:ea typeface="Calibri"/>
              <a:cs typeface="Times New Roman"/>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Calibri"/>
                <a:cs typeface="Times New Roman"/>
              </a:rPr>
              <a:t>Wrist Joint</a:t>
            </a:r>
            <a:r>
              <a:rPr lang="en-US" dirty="0" smtClean="0">
                <a:ea typeface="Calibri"/>
                <a:cs typeface="Times New Roman"/>
              </a:rPr>
              <a:t/>
            </a:r>
            <a:br>
              <a:rPr lang="en-US" dirty="0" smtClean="0">
                <a:ea typeface="Calibri"/>
                <a:cs typeface="Times New Roman"/>
              </a:rPr>
            </a:br>
            <a:endParaRPr lang="en-US" dirty="0"/>
          </a:p>
        </p:txBody>
      </p:sp>
      <p:sp>
        <p:nvSpPr>
          <p:cNvPr id="3" name="Content Placeholder 2"/>
          <p:cNvSpPr>
            <a:spLocks noGrp="1"/>
          </p:cNvSpPr>
          <p:nvPr>
            <p:ph idx="1"/>
          </p:nvPr>
        </p:nvSpPr>
        <p:spPr/>
        <p:txBody>
          <a:bodyPr>
            <a:normAutofit fontScale="92500"/>
          </a:bodyPr>
          <a:lstStyle/>
          <a:p>
            <a:pPr marL="0" marR="0" algn="just">
              <a:lnSpc>
                <a:spcPct val="150000"/>
              </a:lnSpc>
              <a:spcBef>
                <a:spcPts val="0"/>
              </a:spcBef>
              <a:spcAft>
                <a:spcPts val="1000"/>
              </a:spcAft>
            </a:pPr>
            <a:r>
              <a:rPr lang="en-US" b="1" dirty="0" smtClean="0">
                <a:latin typeface="Times New Roman"/>
                <a:ea typeface="Calibri"/>
                <a:cs typeface="Times New Roman"/>
              </a:rPr>
              <a:t>PA</a:t>
            </a:r>
            <a:endParaRPr lang="en-US" dirty="0" smtClean="0">
              <a:ea typeface="Calibri"/>
              <a:cs typeface="Times New Roman"/>
            </a:endParaRPr>
          </a:p>
          <a:p>
            <a:pPr marL="0" marR="0" algn="just">
              <a:lnSpc>
                <a:spcPct val="150000"/>
              </a:lnSpc>
              <a:spcBef>
                <a:spcPts val="0"/>
              </a:spcBef>
              <a:spcAft>
                <a:spcPts val="1000"/>
              </a:spcAft>
            </a:pPr>
            <a:r>
              <a:rPr lang="en-US" dirty="0" smtClean="0">
                <a:latin typeface="Times New Roman"/>
                <a:ea typeface="Calibri"/>
                <a:cs typeface="Times New Roman"/>
              </a:rPr>
              <a:t>The patient sits beside the X-ray table with the elbow flexed. </a:t>
            </a:r>
            <a:endParaRPr lang="en-US" dirty="0" smtClean="0">
              <a:ea typeface="Calibri"/>
              <a:cs typeface="Times New Roman"/>
            </a:endParaRPr>
          </a:p>
          <a:p>
            <a:pPr marL="0" marR="0" algn="just">
              <a:lnSpc>
                <a:spcPct val="150000"/>
              </a:lnSpc>
              <a:spcBef>
                <a:spcPts val="0"/>
              </a:spcBef>
              <a:spcAft>
                <a:spcPts val="1000"/>
              </a:spcAft>
            </a:pPr>
            <a:r>
              <a:rPr lang="en-US" dirty="0" smtClean="0">
                <a:latin typeface="Times New Roman"/>
                <a:ea typeface="Calibri"/>
                <a:cs typeface="Times New Roman"/>
              </a:rPr>
              <a:t>The forearm and hand placed palm down centre between the </a:t>
            </a:r>
            <a:r>
              <a:rPr lang="en-US" dirty="0" err="1" smtClean="0">
                <a:latin typeface="Times New Roman"/>
                <a:ea typeface="Calibri"/>
                <a:cs typeface="Times New Roman"/>
              </a:rPr>
              <a:t>styloid</a:t>
            </a:r>
            <a:r>
              <a:rPr lang="en-US" dirty="0" smtClean="0">
                <a:latin typeface="Times New Roman"/>
                <a:ea typeface="Calibri"/>
                <a:cs typeface="Times New Roman"/>
              </a:rPr>
              <a:t> process of radius and ulna</a:t>
            </a:r>
            <a:endParaRPr lang="en-US" dirty="0" smtClean="0">
              <a:ea typeface="Calibri"/>
              <a:cs typeface="Times New Roman"/>
            </a:endParaRP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Calibri"/>
                <a:cs typeface="Times New Roman"/>
              </a:rPr>
              <a:t>Forearm</a:t>
            </a:r>
            <a:r>
              <a:rPr lang="en-US" dirty="0" smtClean="0">
                <a:ea typeface="Calibri"/>
                <a:cs typeface="Times New Roman"/>
              </a:rPr>
              <a:t/>
            </a:r>
            <a:br>
              <a:rPr lang="en-US" dirty="0" smtClean="0">
                <a:ea typeface="Calibri"/>
                <a:cs typeface="Times New Roman"/>
              </a:rPr>
            </a:br>
            <a:endParaRPr lang="en-US" dirty="0"/>
          </a:p>
        </p:txBody>
      </p:sp>
      <p:sp>
        <p:nvSpPr>
          <p:cNvPr id="3" name="Content Placeholder 2"/>
          <p:cNvSpPr>
            <a:spLocks noGrp="1"/>
          </p:cNvSpPr>
          <p:nvPr>
            <p:ph idx="1"/>
          </p:nvPr>
        </p:nvSpPr>
        <p:spPr/>
        <p:txBody>
          <a:bodyPr>
            <a:normAutofit fontScale="92500" lnSpcReduction="10000"/>
          </a:bodyPr>
          <a:lstStyle/>
          <a:p>
            <a:pPr marL="0" marR="0" algn="just">
              <a:lnSpc>
                <a:spcPct val="150000"/>
              </a:lnSpc>
              <a:spcBef>
                <a:spcPts val="0"/>
              </a:spcBef>
              <a:spcAft>
                <a:spcPts val="1000"/>
              </a:spcAft>
            </a:pPr>
            <a:r>
              <a:rPr lang="en-US" dirty="0" smtClean="0">
                <a:latin typeface="Times New Roman"/>
                <a:ea typeface="Calibri"/>
                <a:cs typeface="Times New Roman"/>
              </a:rPr>
              <a:t>The patient sits beside the X-ray table with the elbow extended. </a:t>
            </a:r>
            <a:endParaRPr lang="en-US" dirty="0" smtClean="0">
              <a:ea typeface="Calibri"/>
              <a:cs typeface="Times New Roman"/>
            </a:endParaRPr>
          </a:p>
          <a:p>
            <a:pPr marL="0" marR="0" algn="just">
              <a:lnSpc>
                <a:spcPct val="150000"/>
              </a:lnSpc>
              <a:spcBef>
                <a:spcPts val="0"/>
              </a:spcBef>
              <a:spcAft>
                <a:spcPts val="1000"/>
              </a:spcAft>
            </a:pPr>
            <a:r>
              <a:rPr lang="en-US" dirty="0" smtClean="0">
                <a:latin typeface="Times New Roman"/>
                <a:ea typeface="Calibri"/>
                <a:cs typeface="Times New Roman"/>
              </a:rPr>
              <a:t>The arm is extended at the elbow so that the shoulder, elbow and wrist are on the same level. </a:t>
            </a:r>
            <a:endParaRPr lang="en-US" dirty="0" smtClean="0">
              <a:ea typeface="Calibri"/>
              <a:cs typeface="Times New Roman"/>
            </a:endParaRPr>
          </a:p>
          <a:p>
            <a:pPr marL="0" marR="0" algn="just">
              <a:lnSpc>
                <a:spcPct val="150000"/>
              </a:lnSpc>
              <a:spcBef>
                <a:spcPts val="0"/>
              </a:spcBef>
              <a:spcAft>
                <a:spcPts val="1000"/>
              </a:spcAft>
            </a:pPr>
            <a:r>
              <a:rPr lang="en-US" dirty="0" smtClean="0">
                <a:latin typeface="Times New Roman"/>
                <a:ea typeface="Calibri"/>
                <a:cs typeface="Times New Roman"/>
              </a:rPr>
              <a:t>The humeral </a:t>
            </a:r>
            <a:r>
              <a:rPr lang="en-US" dirty="0" err="1" smtClean="0">
                <a:latin typeface="Times New Roman"/>
                <a:ea typeface="Calibri"/>
                <a:cs typeface="Times New Roman"/>
              </a:rPr>
              <a:t>epicondyles</a:t>
            </a:r>
            <a:r>
              <a:rPr lang="en-US" dirty="0" smtClean="0">
                <a:latin typeface="Times New Roman"/>
                <a:ea typeface="Calibri"/>
                <a:cs typeface="Times New Roman"/>
              </a:rPr>
              <a:t> should be equidistant from the film centre to the middle of the forearm.</a:t>
            </a:r>
            <a:endParaRPr lang="en-US" dirty="0" smtClean="0">
              <a:ea typeface="Calibri"/>
              <a:cs typeface="Times New Roman"/>
            </a:endParaRPr>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Calibri"/>
                <a:cs typeface="Times New Roman"/>
              </a:rPr>
              <a:t>Lateral </a:t>
            </a:r>
            <a:r>
              <a:rPr lang="en-US" dirty="0" smtClean="0">
                <a:ea typeface="Calibri"/>
                <a:cs typeface="Times New Roman"/>
              </a:rPr>
              <a:t/>
            </a:r>
            <a:br>
              <a:rPr lang="en-US" dirty="0" smtClean="0">
                <a:ea typeface="Calibri"/>
                <a:cs typeface="Times New Roman"/>
              </a:rPr>
            </a:br>
            <a:endParaRPr lang="en-US" dirty="0"/>
          </a:p>
        </p:txBody>
      </p:sp>
      <p:sp>
        <p:nvSpPr>
          <p:cNvPr id="3" name="Content Placeholder 2"/>
          <p:cNvSpPr>
            <a:spLocks noGrp="1"/>
          </p:cNvSpPr>
          <p:nvPr>
            <p:ph idx="1"/>
          </p:nvPr>
        </p:nvSpPr>
        <p:spPr/>
        <p:txBody>
          <a:bodyPr/>
          <a:lstStyle/>
          <a:p>
            <a:pPr marL="0" marR="0" algn="just">
              <a:lnSpc>
                <a:spcPct val="150000"/>
              </a:lnSpc>
              <a:spcBef>
                <a:spcPts val="0"/>
              </a:spcBef>
              <a:spcAft>
                <a:spcPts val="1000"/>
              </a:spcAft>
            </a:pPr>
            <a:r>
              <a:rPr lang="en-US" dirty="0" smtClean="0">
                <a:latin typeface="Times New Roman"/>
                <a:ea typeface="Calibri"/>
                <a:cs typeface="Times New Roman"/>
              </a:rPr>
              <a:t>The limb is placed in the lateral position with the elbow flexed; the forearm and the </a:t>
            </a:r>
            <a:r>
              <a:rPr lang="en-US" dirty="0" err="1" smtClean="0">
                <a:latin typeface="Times New Roman"/>
                <a:ea typeface="Calibri"/>
                <a:cs typeface="Times New Roman"/>
              </a:rPr>
              <a:t>humerus</a:t>
            </a:r>
            <a:r>
              <a:rPr lang="en-US" dirty="0" smtClean="0">
                <a:latin typeface="Times New Roman"/>
                <a:ea typeface="Calibri"/>
                <a:cs typeface="Times New Roman"/>
              </a:rPr>
              <a:t> are at right angles and the hand is in lateral position</a:t>
            </a:r>
            <a:endParaRPr lang="en-US" dirty="0" smtClean="0">
              <a:ea typeface="Calibri"/>
              <a:cs typeface="Times New Roman"/>
            </a:endParaRPr>
          </a:p>
          <a:p>
            <a:pPr marL="0" marR="0" algn="just">
              <a:lnSpc>
                <a:spcPct val="150000"/>
              </a:lnSpc>
              <a:spcBef>
                <a:spcPts val="0"/>
              </a:spcBef>
              <a:spcAft>
                <a:spcPts val="1000"/>
              </a:spcAft>
            </a:pPr>
            <a:r>
              <a:rPr lang="en-US" dirty="0" smtClean="0">
                <a:latin typeface="Times New Roman"/>
                <a:ea typeface="Calibri"/>
                <a:cs typeface="Times New Roman"/>
              </a:rPr>
              <a:t> Centre to the middle of the forearm.</a:t>
            </a:r>
            <a:endParaRPr lang="en-US" dirty="0" smtClean="0">
              <a:ea typeface="Calibri"/>
              <a:cs typeface="Times New Roman"/>
            </a:endParaRPr>
          </a:p>
          <a:p>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Calibri"/>
                <a:cs typeface="Times New Roman"/>
              </a:rPr>
              <a:t>Elbow joint</a:t>
            </a:r>
            <a:r>
              <a:rPr lang="en-US" dirty="0" smtClean="0">
                <a:ea typeface="Calibri"/>
                <a:cs typeface="Times New Roman"/>
              </a:rPr>
              <a:t/>
            </a:r>
            <a:br>
              <a:rPr lang="en-US" dirty="0" smtClean="0">
                <a:ea typeface="Calibri"/>
                <a:cs typeface="Times New Roman"/>
              </a:rPr>
            </a:br>
            <a:endParaRPr lang="en-US" dirty="0"/>
          </a:p>
        </p:txBody>
      </p:sp>
      <p:sp>
        <p:nvSpPr>
          <p:cNvPr id="3" name="Content Placeholder 2"/>
          <p:cNvSpPr>
            <a:spLocks noGrp="1"/>
          </p:cNvSpPr>
          <p:nvPr>
            <p:ph idx="1"/>
          </p:nvPr>
        </p:nvSpPr>
        <p:spPr/>
        <p:txBody>
          <a:bodyPr>
            <a:normAutofit fontScale="70000" lnSpcReduction="20000"/>
          </a:bodyPr>
          <a:lstStyle/>
          <a:p>
            <a:pPr marL="0" marR="0" algn="just">
              <a:lnSpc>
                <a:spcPct val="150000"/>
              </a:lnSpc>
              <a:spcBef>
                <a:spcPts val="0"/>
              </a:spcBef>
              <a:spcAft>
                <a:spcPts val="1000"/>
              </a:spcAft>
            </a:pPr>
            <a:r>
              <a:rPr lang="en-US" b="1" dirty="0" smtClean="0">
                <a:latin typeface="Times New Roman"/>
                <a:ea typeface="Calibri"/>
                <a:cs typeface="Times New Roman"/>
              </a:rPr>
              <a:t>AP</a:t>
            </a:r>
            <a:endParaRPr lang="en-US" dirty="0" smtClean="0">
              <a:ea typeface="Calibri"/>
              <a:cs typeface="Times New Roman"/>
            </a:endParaRPr>
          </a:p>
          <a:p>
            <a:pPr marL="0" marR="0" algn="just">
              <a:lnSpc>
                <a:spcPct val="150000"/>
              </a:lnSpc>
              <a:spcBef>
                <a:spcPts val="0"/>
              </a:spcBef>
              <a:spcAft>
                <a:spcPts val="1000"/>
              </a:spcAft>
            </a:pPr>
            <a:r>
              <a:rPr lang="en-US" dirty="0" smtClean="0">
                <a:latin typeface="Times New Roman"/>
                <a:ea typeface="Calibri"/>
                <a:cs typeface="Times New Roman"/>
              </a:rPr>
              <a:t>The patient sits beside the x-ray table. </a:t>
            </a:r>
            <a:endParaRPr lang="en-US" dirty="0" smtClean="0">
              <a:ea typeface="Calibri"/>
              <a:cs typeface="Times New Roman"/>
            </a:endParaRPr>
          </a:p>
          <a:p>
            <a:pPr marL="0" marR="0" algn="just">
              <a:lnSpc>
                <a:spcPct val="150000"/>
              </a:lnSpc>
              <a:spcBef>
                <a:spcPts val="0"/>
              </a:spcBef>
              <a:spcAft>
                <a:spcPts val="1000"/>
              </a:spcAft>
            </a:pPr>
            <a:r>
              <a:rPr lang="en-US" dirty="0" smtClean="0">
                <a:latin typeface="Times New Roman"/>
                <a:ea typeface="Calibri"/>
                <a:cs typeface="Times New Roman"/>
              </a:rPr>
              <a:t>The elbow is extended and the arm is outstretched with the back of the hand on the table.</a:t>
            </a:r>
            <a:endParaRPr lang="en-US" dirty="0" smtClean="0">
              <a:ea typeface="Calibri"/>
              <a:cs typeface="Times New Roman"/>
            </a:endParaRPr>
          </a:p>
          <a:p>
            <a:pPr marL="0" marR="0" algn="just">
              <a:lnSpc>
                <a:spcPct val="150000"/>
              </a:lnSpc>
              <a:spcBef>
                <a:spcPts val="0"/>
              </a:spcBef>
              <a:spcAft>
                <a:spcPts val="1000"/>
              </a:spcAft>
            </a:pPr>
            <a:r>
              <a:rPr lang="en-US" dirty="0" smtClean="0">
                <a:latin typeface="Times New Roman"/>
                <a:ea typeface="Calibri"/>
                <a:cs typeface="Times New Roman"/>
              </a:rPr>
              <a:t> The shoulder must be well down so that the arm and forearm are in one plane and the elbow is in true </a:t>
            </a:r>
            <a:r>
              <a:rPr lang="en-US" dirty="0" err="1" smtClean="0">
                <a:latin typeface="Times New Roman"/>
                <a:ea typeface="Calibri"/>
                <a:cs typeface="Times New Roman"/>
              </a:rPr>
              <a:t>antero</a:t>
            </a:r>
            <a:r>
              <a:rPr lang="en-US" dirty="0" smtClean="0">
                <a:latin typeface="Times New Roman"/>
                <a:ea typeface="Calibri"/>
                <a:cs typeface="Times New Roman"/>
              </a:rPr>
              <a:t>-posterior position. </a:t>
            </a:r>
            <a:endParaRPr lang="en-US" dirty="0" smtClean="0">
              <a:ea typeface="Calibri"/>
              <a:cs typeface="Times New Roman"/>
            </a:endParaRPr>
          </a:p>
          <a:p>
            <a:pPr marL="0" marR="0" algn="just">
              <a:lnSpc>
                <a:spcPct val="150000"/>
              </a:lnSpc>
              <a:spcBef>
                <a:spcPts val="0"/>
              </a:spcBef>
              <a:spcAft>
                <a:spcPts val="1000"/>
              </a:spcAft>
            </a:pPr>
            <a:r>
              <a:rPr lang="en-US" dirty="0" smtClean="0">
                <a:latin typeface="Times New Roman"/>
                <a:ea typeface="Calibri"/>
                <a:cs typeface="Times New Roman"/>
              </a:rPr>
              <a:t>Centre through the joint space i.e. 2.5 cm below (distal to) the </a:t>
            </a:r>
            <a:r>
              <a:rPr lang="en-US" dirty="0" err="1" smtClean="0">
                <a:latin typeface="Times New Roman"/>
                <a:ea typeface="Calibri"/>
                <a:cs typeface="Times New Roman"/>
              </a:rPr>
              <a:t>epicondyles</a:t>
            </a:r>
            <a:endParaRPr lang="en-US" dirty="0" smtClean="0">
              <a:ea typeface="Calibri"/>
              <a:cs typeface="Times New Roman"/>
            </a:endParaRPr>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Calibri"/>
                <a:cs typeface="Times New Roman"/>
              </a:rPr>
              <a:t>Lateral </a:t>
            </a:r>
            <a:r>
              <a:rPr lang="en-US" dirty="0" smtClean="0">
                <a:ea typeface="Calibri"/>
                <a:cs typeface="Times New Roman"/>
              </a:rPr>
              <a:t/>
            </a:r>
            <a:br>
              <a:rPr lang="en-US" dirty="0" smtClean="0">
                <a:ea typeface="Calibri"/>
                <a:cs typeface="Times New Roman"/>
              </a:rPr>
            </a:br>
            <a:endParaRPr lang="en-US" dirty="0"/>
          </a:p>
        </p:txBody>
      </p:sp>
      <p:sp>
        <p:nvSpPr>
          <p:cNvPr id="3" name="Content Placeholder 2"/>
          <p:cNvSpPr>
            <a:spLocks noGrp="1"/>
          </p:cNvSpPr>
          <p:nvPr>
            <p:ph idx="1"/>
          </p:nvPr>
        </p:nvSpPr>
        <p:spPr/>
        <p:txBody>
          <a:bodyPr>
            <a:normAutofit fontScale="92500"/>
          </a:bodyPr>
          <a:lstStyle/>
          <a:p>
            <a:pPr marL="0" marR="0" algn="just">
              <a:lnSpc>
                <a:spcPct val="150000"/>
              </a:lnSpc>
              <a:spcBef>
                <a:spcPts val="0"/>
              </a:spcBef>
              <a:spcAft>
                <a:spcPts val="1000"/>
              </a:spcAft>
            </a:pPr>
            <a:r>
              <a:rPr lang="en-US" dirty="0" smtClean="0">
                <a:latin typeface="Times New Roman"/>
                <a:ea typeface="Calibri"/>
                <a:cs typeface="Times New Roman"/>
              </a:rPr>
              <a:t>The arm and the forearm are placed in the usual lateral position with the elbow joint flexed to an angle of approximately 90</a:t>
            </a:r>
            <a:r>
              <a:rPr lang="en-US" baseline="30000" dirty="0" smtClean="0">
                <a:latin typeface="Times New Roman"/>
                <a:ea typeface="Calibri"/>
                <a:cs typeface="Times New Roman"/>
              </a:rPr>
              <a:t>0</a:t>
            </a:r>
            <a:r>
              <a:rPr lang="en-US" dirty="0" smtClean="0">
                <a:latin typeface="Times New Roman"/>
                <a:ea typeface="Calibri"/>
                <a:cs typeface="Times New Roman"/>
              </a:rPr>
              <a:t>. </a:t>
            </a:r>
            <a:endParaRPr lang="en-US" dirty="0" smtClean="0">
              <a:ea typeface="Calibri"/>
              <a:cs typeface="Times New Roman"/>
            </a:endParaRPr>
          </a:p>
          <a:p>
            <a:pPr marL="0" marR="0" algn="just">
              <a:lnSpc>
                <a:spcPct val="150000"/>
              </a:lnSpc>
              <a:spcBef>
                <a:spcPts val="0"/>
              </a:spcBef>
              <a:spcAft>
                <a:spcPts val="1000"/>
              </a:spcAft>
            </a:pPr>
            <a:r>
              <a:rPr lang="en-US" dirty="0" smtClean="0">
                <a:latin typeface="Times New Roman"/>
                <a:ea typeface="Calibri"/>
                <a:cs typeface="Times New Roman"/>
              </a:rPr>
              <a:t>The arm and forearm must be in the same plane such that the </a:t>
            </a:r>
            <a:r>
              <a:rPr lang="en-US" dirty="0" err="1" smtClean="0">
                <a:latin typeface="Times New Roman"/>
                <a:ea typeface="Calibri"/>
                <a:cs typeface="Times New Roman"/>
              </a:rPr>
              <a:t>epicondyles</a:t>
            </a:r>
            <a:r>
              <a:rPr lang="en-US" dirty="0" smtClean="0">
                <a:latin typeface="Times New Roman"/>
                <a:ea typeface="Calibri"/>
                <a:cs typeface="Times New Roman"/>
              </a:rPr>
              <a:t> are superimposed. Centre to the lateral </a:t>
            </a:r>
            <a:r>
              <a:rPr lang="en-US" dirty="0" err="1" smtClean="0">
                <a:latin typeface="Times New Roman"/>
                <a:ea typeface="Calibri"/>
                <a:cs typeface="Times New Roman"/>
              </a:rPr>
              <a:t>epicondyle</a:t>
            </a:r>
            <a:r>
              <a:rPr lang="en-US" dirty="0" smtClean="0">
                <a:latin typeface="Times New Roman"/>
                <a:ea typeface="Calibri"/>
                <a:cs typeface="Times New Roman"/>
              </a:rPr>
              <a:t> (of the </a:t>
            </a:r>
            <a:r>
              <a:rPr lang="en-US" dirty="0" err="1" smtClean="0">
                <a:latin typeface="Times New Roman"/>
                <a:ea typeface="Calibri"/>
                <a:cs typeface="Times New Roman"/>
              </a:rPr>
              <a:t>humerus</a:t>
            </a:r>
            <a:r>
              <a:rPr lang="en-US" dirty="0" smtClean="0">
                <a:latin typeface="Times New Roman"/>
                <a:ea typeface="Calibri"/>
                <a:cs typeface="Times New Roman"/>
              </a:rPr>
              <a:t>)</a:t>
            </a:r>
            <a:endParaRPr lang="en-US" dirty="0" smtClean="0">
              <a:ea typeface="Calibri"/>
              <a:cs typeface="Times New Roman"/>
            </a:endParaRPr>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smtClean="0">
                <a:latin typeface="Times New Roman"/>
                <a:ea typeface="Calibri"/>
                <a:cs typeface="Times New Roman"/>
              </a:rPr>
              <a:t>Humerus</a:t>
            </a:r>
            <a:r>
              <a:rPr lang="en-US" dirty="0" smtClean="0">
                <a:ea typeface="Calibri"/>
                <a:cs typeface="Times New Roman"/>
              </a:rPr>
              <a:t/>
            </a:r>
            <a:br>
              <a:rPr lang="en-US" dirty="0" smtClean="0">
                <a:ea typeface="Calibri"/>
                <a:cs typeface="Times New Roman"/>
              </a:rPr>
            </a:br>
            <a:endParaRPr lang="en-US" dirty="0"/>
          </a:p>
        </p:txBody>
      </p:sp>
      <p:sp>
        <p:nvSpPr>
          <p:cNvPr id="3" name="Content Placeholder 2"/>
          <p:cNvSpPr>
            <a:spLocks noGrp="1"/>
          </p:cNvSpPr>
          <p:nvPr>
            <p:ph idx="1"/>
          </p:nvPr>
        </p:nvSpPr>
        <p:spPr/>
        <p:txBody>
          <a:bodyPr>
            <a:normAutofit fontScale="70000" lnSpcReduction="20000"/>
          </a:bodyPr>
          <a:lstStyle/>
          <a:p>
            <a:pPr marL="0" marR="0" algn="just">
              <a:lnSpc>
                <a:spcPct val="150000"/>
              </a:lnSpc>
              <a:spcBef>
                <a:spcPts val="0"/>
              </a:spcBef>
              <a:spcAft>
                <a:spcPts val="1000"/>
              </a:spcAft>
            </a:pPr>
            <a:r>
              <a:rPr lang="en-US" b="1" dirty="0" smtClean="0">
                <a:latin typeface="Times New Roman"/>
                <a:ea typeface="Calibri"/>
                <a:cs typeface="Times New Roman"/>
              </a:rPr>
              <a:t>AP</a:t>
            </a:r>
            <a:endParaRPr lang="en-US" dirty="0" smtClean="0">
              <a:ea typeface="Calibri"/>
              <a:cs typeface="Times New Roman"/>
            </a:endParaRPr>
          </a:p>
          <a:p>
            <a:pPr marL="0" marR="0" algn="just">
              <a:lnSpc>
                <a:spcPct val="150000"/>
              </a:lnSpc>
              <a:spcBef>
                <a:spcPts val="0"/>
              </a:spcBef>
              <a:spcAft>
                <a:spcPts val="1000"/>
              </a:spcAft>
            </a:pPr>
            <a:r>
              <a:rPr lang="en-US" dirty="0" smtClean="0">
                <a:latin typeface="Times New Roman"/>
                <a:ea typeface="Calibri"/>
                <a:cs typeface="Times New Roman"/>
              </a:rPr>
              <a:t>Patient is examined either erect or supine. </a:t>
            </a:r>
            <a:endParaRPr lang="en-US" dirty="0" smtClean="0">
              <a:ea typeface="Calibri"/>
              <a:cs typeface="Times New Roman"/>
            </a:endParaRPr>
          </a:p>
          <a:p>
            <a:pPr marL="0" marR="0" algn="just">
              <a:lnSpc>
                <a:spcPct val="150000"/>
              </a:lnSpc>
              <a:spcBef>
                <a:spcPts val="0"/>
              </a:spcBef>
              <a:spcAft>
                <a:spcPts val="1000"/>
              </a:spcAft>
            </a:pPr>
            <a:r>
              <a:rPr lang="en-US" dirty="0" smtClean="0">
                <a:latin typeface="Times New Roman"/>
                <a:ea typeface="Calibri"/>
                <a:cs typeface="Times New Roman"/>
              </a:rPr>
              <a:t>The patient faces the x-ray tube. </a:t>
            </a:r>
            <a:endParaRPr lang="en-US" dirty="0" smtClean="0">
              <a:ea typeface="Calibri"/>
              <a:cs typeface="Times New Roman"/>
            </a:endParaRPr>
          </a:p>
          <a:p>
            <a:pPr marL="0" marR="0" algn="just">
              <a:lnSpc>
                <a:spcPct val="150000"/>
              </a:lnSpc>
              <a:spcBef>
                <a:spcPts val="0"/>
              </a:spcBef>
              <a:spcAft>
                <a:spcPts val="1000"/>
              </a:spcAft>
            </a:pPr>
            <a:r>
              <a:rPr lang="en-US" dirty="0" smtClean="0">
                <a:latin typeface="Times New Roman"/>
                <a:ea typeface="Calibri"/>
                <a:cs typeface="Times New Roman"/>
              </a:rPr>
              <a:t>The elbow is extended, with the palm of the hand facing forwards.</a:t>
            </a:r>
            <a:endParaRPr lang="en-US" dirty="0" smtClean="0">
              <a:ea typeface="Calibri"/>
              <a:cs typeface="Times New Roman"/>
            </a:endParaRPr>
          </a:p>
          <a:p>
            <a:pPr marL="0" marR="0" algn="just">
              <a:lnSpc>
                <a:spcPct val="150000"/>
              </a:lnSpc>
              <a:spcBef>
                <a:spcPts val="0"/>
              </a:spcBef>
              <a:spcAft>
                <a:spcPts val="1000"/>
              </a:spcAft>
            </a:pPr>
            <a:r>
              <a:rPr lang="en-US" dirty="0" smtClean="0">
                <a:latin typeface="Times New Roman"/>
                <a:ea typeface="Calibri"/>
                <a:cs typeface="Times New Roman"/>
              </a:rPr>
              <a:t>The </a:t>
            </a:r>
            <a:r>
              <a:rPr lang="en-US" dirty="0" err="1" smtClean="0">
                <a:latin typeface="Times New Roman"/>
                <a:ea typeface="Calibri"/>
                <a:cs typeface="Times New Roman"/>
              </a:rPr>
              <a:t>epicondyles</a:t>
            </a:r>
            <a:r>
              <a:rPr lang="en-US" dirty="0" smtClean="0">
                <a:latin typeface="Times New Roman"/>
                <a:ea typeface="Calibri"/>
                <a:cs typeface="Times New Roman"/>
              </a:rPr>
              <a:t> must be equidistance from the cassette</a:t>
            </a:r>
            <a:endParaRPr lang="en-US" dirty="0" smtClean="0">
              <a:ea typeface="Calibri"/>
              <a:cs typeface="Times New Roman"/>
            </a:endParaRPr>
          </a:p>
          <a:p>
            <a:pPr marL="0" marR="0" algn="just">
              <a:lnSpc>
                <a:spcPct val="150000"/>
              </a:lnSpc>
              <a:spcBef>
                <a:spcPts val="0"/>
              </a:spcBef>
              <a:spcAft>
                <a:spcPts val="1000"/>
              </a:spcAft>
            </a:pPr>
            <a:r>
              <a:rPr lang="en-US" dirty="0" smtClean="0">
                <a:latin typeface="Times New Roman"/>
                <a:ea typeface="Calibri"/>
                <a:cs typeface="Times New Roman"/>
              </a:rPr>
              <a:t>Centre to the mid-shaft of the </a:t>
            </a:r>
            <a:r>
              <a:rPr lang="en-US" dirty="0" err="1" smtClean="0">
                <a:latin typeface="Times New Roman"/>
                <a:ea typeface="Calibri"/>
                <a:cs typeface="Times New Roman"/>
              </a:rPr>
              <a:t>humerus</a:t>
            </a:r>
            <a:r>
              <a:rPr lang="en-US" dirty="0" smtClean="0">
                <a:latin typeface="Times New Roman"/>
                <a:ea typeface="Calibri"/>
                <a:cs typeface="Times New Roman"/>
              </a:rPr>
              <a:t> i.e. between the shoulder and elbow joint</a:t>
            </a:r>
            <a:endParaRPr lang="en-US" dirty="0" smtClean="0">
              <a:ea typeface="Calibri"/>
              <a:cs typeface="Times New Roman"/>
            </a:endParaRP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a:ea typeface="Times New Roman"/>
              </a:rPr>
              <a:t>Projection (plain-film) radiography</a:t>
            </a:r>
            <a:endParaRPr lang="en-US" dirty="0"/>
          </a:p>
        </p:txBody>
      </p:sp>
      <p:sp>
        <p:nvSpPr>
          <p:cNvPr id="3" name="Content Placeholder 2"/>
          <p:cNvSpPr>
            <a:spLocks noGrp="1"/>
          </p:cNvSpPr>
          <p:nvPr>
            <p:ph idx="1"/>
          </p:nvPr>
        </p:nvSpPr>
        <p:spPr/>
        <p:txBody>
          <a:bodyPr>
            <a:normAutofit fontScale="70000" lnSpcReduction="20000"/>
          </a:bodyPr>
          <a:lstStyle/>
          <a:p>
            <a:pPr marL="0" marR="0" algn="just">
              <a:lnSpc>
                <a:spcPct val="150000"/>
              </a:lnSpc>
              <a:spcBef>
                <a:spcPts val="0"/>
              </a:spcBef>
              <a:spcAft>
                <a:spcPts val="0"/>
              </a:spcAft>
            </a:pPr>
            <a:r>
              <a:rPr lang="en-US" dirty="0" smtClean="0">
                <a:latin typeface="Times New Roman"/>
                <a:ea typeface="Times New Roman"/>
              </a:rPr>
              <a:t>Radiographs are produced by the transmission of X-rays through a patient to a capture device, and then converted into image for diagnosis.</a:t>
            </a:r>
          </a:p>
          <a:p>
            <a:pPr marL="0" marR="0" algn="just">
              <a:lnSpc>
                <a:spcPct val="150000"/>
              </a:lnSpc>
              <a:spcBef>
                <a:spcPts val="0"/>
              </a:spcBef>
              <a:spcAft>
                <a:spcPts val="0"/>
              </a:spcAft>
            </a:pPr>
            <a:r>
              <a:rPr lang="en-US" dirty="0" smtClean="0">
                <a:latin typeface="Times New Roman"/>
                <a:ea typeface="Times New Roman"/>
              </a:rPr>
              <a:t>The capture device is an X-ray film which is enclosed in a light tight container- the cassette. Now replacing the X-ray film in digital radiography is a plate of sensors. The X-ray image strike the plate of sensors which then converts the signals generated into digital information and a visible image is generated on computer screen. Plain radiography is usually the first study ordered in evaluation of lungs, heart and skeleton because of its wide availability, speed and relative low cost.</a:t>
            </a:r>
          </a:p>
          <a:p>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Calibri"/>
                <a:cs typeface="Times New Roman"/>
              </a:rPr>
              <a:t>Lateral </a:t>
            </a:r>
            <a:r>
              <a:rPr lang="en-US" dirty="0" smtClean="0">
                <a:ea typeface="Calibri"/>
                <a:cs typeface="Times New Roman"/>
              </a:rPr>
              <a:t/>
            </a:r>
            <a:br>
              <a:rPr lang="en-US" dirty="0" smtClean="0">
                <a:ea typeface="Calibri"/>
                <a:cs typeface="Times New Roman"/>
              </a:rPr>
            </a:br>
            <a:endParaRPr lang="en-US" dirty="0"/>
          </a:p>
        </p:txBody>
      </p:sp>
      <p:sp>
        <p:nvSpPr>
          <p:cNvPr id="3" name="Content Placeholder 2"/>
          <p:cNvSpPr>
            <a:spLocks noGrp="1"/>
          </p:cNvSpPr>
          <p:nvPr>
            <p:ph idx="1"/>
          </p:nvPr>
        </p:nvSpPr>
        <p:spPr/>
        <p:txBody>
          <a:bodyPr>
            <a:normAutofit fontScale="92500" lnSpcReduction="20000"/>
          </a:bodyPr>
          <a:lstStyle/>
          <a:p>
            <a:pPr marL="0" marR="0" algn="just">
              <a:lnSpc>
                <a:spcPct val="150000"/>
              </a:lnSpc>
              <a:spcBef>
                <a:spcPts val="0"/>
              </a:spcBef>
              <a:spcAft>
                <a:spcPts val="1000"/>
              </a:spcAft>
            </a:pPr>
            <a:r>
              <a:rPr lang="en-US" dirty="0" smtClean="0">
                <a:latin typeface="Times New Roman"/>
                <a:ea typeface="Calibri"/>
                <a:cs typeface="Times New Roman"/>
              </a:rPr>
              <a:t>From the previous position the forearm is flexed at the elbow to 90</a:t>
            </a:r>
            <a:r>
              <a:rPr lang="en-US" baseline="30000" dirty="0" smtClean="0">
                <a:latin typeface="Times New Roman"/>
                <a:ea typeface="Calibri"/>
                <a:cs typeface="Times New Roman"/>
              </a:rPr>
              <a:t>0</a:t>
            </a:r>
            <a:r>
              <a:rPr lang="en-US" dirty="0" smtClean="0">
                <a:latin typeface="Times New Roman"/>
                <a:ea typeface="Calibri"/>
                <a:cs typeface="Times New Roman"/>
              </a:rPr>
              <a:t>. </a:t>
            </a:r>
            <a:endParaRPr lang="en-US" dirty="0" smtClean="0">
              <a:ea typeface="Calibri"/>
              <a:cs typeface="Times New Roman"/>
            </a:endParaRPr>
          </a:p>
          <a:p>
            <a:pPr marL="0" marR="0" algn="just">
              <a:lnSpc>
                <a:spcPct val="150000"/>
              </a:lnSpc>
              <a:spcBef>
                <a:spcPts val="0"/>
              </a:spcBef>
              <a:spcAft>
                <a:spcPts val="1000"/>
              </a:spcAft>
            </a:pPr>
            <a:r>
              <a:rPr lang="en-US" dirty="0" smtClean="0">
                <a:latin typeface="Times New Roman"/>
                <a:ea typeface="Calibri"/>
                <a:cs typeface="Times New Roman"/>
              </a:rPr>
              <a:t>The arm is abducted to 45</a:t>
            </a:r>
            <a:r>
              <a:rPr lang="en-US" baseline="30000" dirty="0" smtClean="0">
                <a:latin typeface="Times New Roman"/>
                <a:ea typeface="Calibri"/>
                <a:cs typeface="Times New Roman"/>
              </a:rPr>
              <a:t>0</a:t>
            </a:r>
            <a:r>
              <a:rPr lang="en-US" dirty="0" smtClean="0">
                <a:latin typeface="Times New Roman"/>
                <a:ea typeface="Calibri"/>
                <a:cs typeface="Times New Roman"/>
              </a:rPr>
              <a:t> and the forearm is rested on the table in the lateral position with the thumb uppermost. </a:t>
            </a:r>
            <a:endParaRPr lang="en-US" dirty="0" smtClean="0">
              <a:ea typeface="Calibri"/>
              <a:cs typeface="Times New Roman"/>
            </a:endParaRPr>
          </a:p>
          <a:p>
            <a:r>
              <a:rPr lang="en-US" dirty="0" smtClean="0">
                <a:latin typeface="Times New Roman"/>
                <a:ea typeface="Calibri"/>
              </a:rPr>
              <a:t>Centre to the mid-shaft of the </a:t>
            </a:r>
            <a:r>
              <a:rPr lang="en-US" dirty="0" err="1" smtClean="0">
                <a:latin typeface="Times New Roman"/>
                <a:ea typeface="Calibri"/>
              </a:rPr>
              <a:t>humerus</a:t>
            </a:r>
            <a:r>
              <a:rPr lang="en-US" dirty="0" smtClean="0">
                <a:latin typeface="Times New Roman"/>
                <a:ea typeface="Calibri"/>
              </a:rPr>
              <a:t> i.e. </a:t>
            </a:r>
          </a:p>
          <a:p>
            <a:pPr>
              <a:buNone/>
            </a:pPr>
            <a:r>
              <a:rPr lang="en-US" dirty="0" smtClean="0">
                <a:latin typeface="Times New Roman"/>
                <a:ea typeface="Calibri"/>
              </a:rPr>
              <a:t>between the shoulder and elbow joint</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Calibri"/>
                <a:cs typeface="Times New Roman"/>
              </a:rPr>
              <a:t>Shoulder</a:t>
            </a:r>
            <a:r>
              <a:rPr lang="en-US" dirty="0" smtClean="0">
                <a:ea typeface="Calibri"/>
                <a:cs typeface="Times New Roman"/>
              </a:rPr>
              <a:t/>
            </a:r>
            <a:br>
              <a:rPr lang="en-US" dirty="0" smtClean="0">
                <a:ea typeface="Calibri"/>
                <a:cs typeface="Times New Roman"/>
              </a:rPr>
            </a:b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latin typeface="Times New Roman"/>
                <a:ea typeface="Calibri"/>
                <a:cs typeface="Times New Roman"/>
              </a:rPr>
              <a:t>AP</a:t>
            </a:r>
            <a:endParaRPr lang="en-US" dirty="0" smtClean="0">
              <a:ea typeface="Calibri"/>
              <a:cs typeface="Times New Roman"/>
            </a:endParaRPr>
          </a:p>
          <a:p>
            <a:pPr marL="0" marR="0" algn="just">
              <a:lnSpc>
                <a:spcPct val="150000"/>
              </a:lnSpc>
              <a:spcBef>
                <a:spcPts val="0"/>
              </a:spcBef>
              <a:spcAft>
                <a:spcPts val="1000"/>
              </a:spcAft>
            </a:pPr>
            <a:r>
              <a:rPr lang="en-US" dirty="0" smtClean="0">
                <a:latin typeface="Times New Roman"/>
                <a:ea typeface="Calibri"/>
                <a:cs typeface="Times New Roman"/>
              </a:rPr>
              <a:t>The patient is examined either erect or supine. </a:t>
            </a:r>
            <a:endParaRPr lang="en-US" dirty="0" smtClean="0">
              <a:ea typeface="Calibri"/>
              <a:cs typeface="Times New Roman"/>
            </a:endParaRPr>
          </a:p>
          <a:p>
            <a:pPr marL="0" marR="0" algn="just">
              <a:lnSpc>
                <a:spcPct val="150000"/>
              </a:lnSpc>
              <a:spcBef>
                <a:spcPts val="0"/>
              </a:spcBef>
              <a:spcAft>
                <a:spcPts val="1000"/>
              </a:spcAft>
            </a:pPr>
            <a:r>
              <a:rPr lang="en-US" dirty="0" smtClean="0">
                <a:latin typeface="Times New Roman"/>
                <a:ea typeface="Calibri"/>
                <a:cs typeface="Times New Roman"/>
              </a:rPr>
              <a:t>The patient facing the tube is rotated 30</a:t>
            </a:r>
            <a:r>
              <a:rPr lang="en-US" baseline="30000" dirty="0" smtClean="0">
                <a:latin typeface="Times New Roman"/>
                <a:ea typeface="Calibri"/>
                <a:cs typeface="Times New Roman"/>
              </a:rPr>
              <a:t>0</a:t>
            </a:r>
            <a:r>
              <a:rPr lang="en-US" dirty="0" smtClean="0">
                <a:latin typeface="Times New Roman"/>
                <a:ea typeface="Calibri"/>
                <a:cs typeface="Times New Roman"/>
              </a:rPr>
              <a:t> until the scapula is parallel with the film. </a:t>
            </a:r>
            <a:endParaRPr lang="en-US" dirty="0" smtClean="0">
              <a:ea typeface="Calibri"/>
              <a:cs typeface="Times New Roman"/>
            </a:endParaRPr>
          </a:p>
          <a:p>
            <a:pPr marL="0" marR="0" algn="just">
              <a:lnSpc>
                <a:spcPct val="150000"/>
              </a:lnSpc>
              <a:spcBef>
                <a:spcPts val="0"/>
              </a:spcBef>
              <a:spcAft>
                <a:spcPts val="1000"/>
              </a:spcAft>
            </a:pPr>
            <a:r>
              <a:rPr lang="en-US" dirty="0" smtClean="0">
                <a:latin typeface="Times New Roman"/>
                <a:ea typeface="Calibri"/>
                <a:cs typeface="Times New Roman"/>
              </a:rPr>
              <a:t>The elbow is flexed and the forearm is directed forward. </a:t>
            </a:r>
            <a:endParaRPr lang="en-US" dirty="0" smtClean="0">
              <a:ea typeface="Calibri"/>
              <a:cs typeface="Times New Roman"/>
            </a:endParaRPr>
          </a:p>
          <a:p>
            <a:pPr marL="0" marR="0" algn="just">
              <a:lnSpc>
                <a:spcPct val="150000"/>
              </a:lnSpc>
              <a:spcBef>
                <a:spcPts val="0"/>
              </a:spcBef>
              <a:spcAft>
                <a:spcPts val="1000"/>
              </a:spcAft>
            </a:pPr>
            <a:r>
              <a:rPr lang="en-US" dirty="0" smtClean="0">
                <a:latin typeface="Times New Roman"/>
                <a:ea typeface="Calibri"/>
                <a:cs typeface="Times New Roman"/>
              </a:rPr>
              <a:t>Center over the </a:t>
            </a:r>
            <a:r>
              <a:rPr lang="en-US" dirty="0" err="1" smtClean="0">
                <a:latin typeface="Times New Roman"/>
                <a:ea typeface="Calibri"/>
                <a:cs typeface="Times New Roman"/>
              </a:rPr>
              <a:t>coracoid</a:t>
            </a:r>
            <a:r>
              <a:rPr lang="en-US" dirty="0" smtClean="0">
                <a:latin typeface="Times New Roman"/>
                <a:ea typeface="Calibri"/>
                <a:cs typeface="Times New Roman"/>
              </a:rPr>
              <a:t> process (a bony prominence below the outer third of the clavicle)</a:t>
            </a:r>
            <a:endParaRPr lang="en-US" dirty="0" smtClean="0">
              <a:ea typeface="Calibri"/>
              <a:cs typeface="Times New Roman"/>
            </a:endParaRPr>
          </a:p>
          <a:p>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Calibri"/>
                <a:cs typeface="Times New Roman"/>
              </a:rPr>
              <a:t>Axial (</a:t>
            </a:r>
            <a:r>
              <a:rPr lang="en-US" b="1" dirty="0" err="1" smtClean="0">
                <a:latin typeface="Times New Roman"/>
                <a:ea typeface="Calibri"/>
                <a:cs typeface="Times New Roman"/>
              </a:rPr>
              <a:t>supero</a:t>
            </a:r>
            <a:r>
              <a:rPr lang="en-US" b="1" dirty="0" smtClean="0">
                <a:latin typeface="Times New Roman"/>
                <a:ea typeface="Calibri"/>
                <a:cs typeface="Times New Roman"/>
              </a:rPr>
              <a:t>-inferior)</a:t>
            </a:r>
            <a:r>
              <a:rPr lang="en-US" dirty="0" smtClean="0">
                <a:ea typeface="Calibri"/>
                <a:cs typeface="Times New Roman"/>
              </a:rPr>
              <a:t/>
            </a:r>
            <a:br>
              <a:rPr lang="en-US" dirty="0" smtClean="0">
                <a:ea typeface="Calibri"/>
                <a:cs typeface="Times New Roman"/>
              </a:rPr>
            </a:br>
            <a:endParaRPr lang="en-US" dirty="0"/>
          </a:p>
        </p:txBody>
      </p:sp>
      <p:sp>
        <p:nvSpPr>
          <p:cNvPr id="3" name="Content Placeholder 2"/>
          <p:cNvSpPr>
            <a:spLocks noGrp="1"/>
          </p:cNvSpPr>
          <p:nvPr>
            <p:ph idx="1"/>
          </p:nvPr>
        </p:nvSpPr>
        <p:spPr/>
        <p:txBody>
          <a:bodyPr/>
          <a:lstStyle/>
          <a:p>
            <a:pPr marL="0" marR="0" algn="just">
              <a:lnSpc>
                <a:spcPct val="150000"/>
              </a:lnSpc>
              <a:spcBef>
                <a:spcPts val="0"/>
              </a:spcBef>
              <a:spcAft>
                <a:spcPts val="1000"/>
              </a:spcAft>
            </a:pPr>
            <a:r>
              <a:rPr lang="en-US" dirty="0" smtClean="0">
                <a:latin typeface="Times New Roman"/>
                <a:ea typeface="Calibri"/>
                <a:cs typeface="Times New Roman"/>
              </a:rPr>
              <a:t>The patient sits beside the x-ray table with the arms abducted and the elbow flexed at right angles. </a:t>
            </a:r>
            <a:endParaRPr lang="en-US" dirty="0" smtClean="0">
              <a:ea typeface="Calibri"/>
              <a:cs typeface="Times New Roman"/>
            </a:endParaRPr>
          </a:p>
          <a:p>
            <a:r>
              <a:rPr lang="en-US" dirty="0" smtClean="0">
                <a:latin typeface="Times New Roman"/>
                <a:ea typeface="Calibri"/>
              </a:rPr>
              <a:t>A curved cassette is place under the </a:t>
            </a:r>
            <a:r>
              <a:rPr lang="en-US" dirty="0" err="1" smtClean="0">
                <a:latin typeface="Times New Roman"/>
                <a:ea typeface="Calibri"/>
              </a:rPr>
              <a:t>axilla</a:t>
            </a:r>
            <a:r>
              <a:rPr lang="en-US" dirty="0" smtClean="0">
                <a:latin typeface="Times New Roman"/>
                <a:ea typeface="Calibri"/>
              </a:rPr>
              <a:t> and the shoulder region is as flat as possible</a:t>
            </a:r>
          </a:p>
          <a:p>
            <a:r>
              <a:rPr lang="en-US" b="1" dirty="0" smtClean="0">
                <a:latin typeface="Times New Roman"/>
                <a:ea typeface="Calibri"/>
                <a:cs typeface="Times New Roman"/>
              </a:rPr>
              <a:t>Centre over the head of </a:t>
            </a:r>
            <a:r>
              <a:rPr lang="en-US" b="1" dirty="0" err="1" smtClean="0">
                <a:latin typeface="Times New Roman"/>
                <a:ea typeface="Calibri"/>
                <a:cs typeface="Times New Roman"/>
              </a:rPr>
              <a:t>humerus</a:t>
            </a:r>
            <a:r>
              <a:rPr lang="en-US" b="1" dirty="0" smtClean="0">
                <a:latin typeface="Times New Roman"/>
                <a:ea typeface="Calibri"/>
                <a:cs typeface="Times New Roman"/>
              </a:rPr>
              <a:t>.</a:t>
            </a:r>
            <a:endParaRPr lang="en-US" dirty="0" smtClean="0">
              <a:ea typeface="Calibri"/>
              <a:cs typeface="Times New Roman"/>
            </a:endParaRPr>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Calibri"/>
                <a:cs typeface="Times New Roman"/>
              </a:rPr>
              <a:t>Scapula </a:t>
            </a:r>
            <a:r>
              <a:rPr lang="en-US" dirty="0" smtClean="0">
                <a:ea typeface="Calibri"/>
                <a:cs typeface="Times New Roman"/>
              </a:rPr>
              <a:t/>
            </a:r>
            <a:br>
              <a:rPr lang="en-US" dirty="0" smtClean="0">
                <a:ea typeface="Calibri"/>
                <a:cs typeface="Times New Roman"/>
              </a:rPr>
            </a:br>
            <a:endParaRPr lang="en-US" dirty="0"/>
          </a:p>
        </p:txBody>
      </p:sp>
      <p:sp>
        <p:nvSpPr>
          <p:cNvPr id="3" name="Content Placeholder 2"/>
          <p:cNvSpPr>
            <a:spLocks noGrp="1"/>
          </p:cNvSpPr>
          <p:nvPr>
            <p:ph idx="1"/>
          </p:nvPr>
        </p:nvSpPr>
        <p:spPr/>
        <p:txBody>
          <a:bodyPr>
            <a:normAutofit fontScale="85000" lnSpcReduction="10000"/>
          </a:bodyPr>
          <a:lstStyle/>
          <a:p>
            <a:pPr marL="0" marR="0" algn="just">
              <a:lnSpc>
                <a:spcPct val="150000"/>
              </a:lnSpc>
              <a:spcBef>
                <a:spcPts val="0"/>
              </a:spcBef>
              <a:spcAft>
                <a:spcPts val="1000"/>
              </a:spcAft>
            </a:pPr>
            <a:r>
              <a:rPr lang="en-US" b="1" dirty="0" smtClean="0">
                <a:latin typeface="Times New Roman"/>
                <a:ea typeface="Calibri"/>
                <a:cs typeface="Times New Roman"/>
              </a:rPr>
              <a:t>AP</a:t>
            </a:r>
            <a:endParaRPr lang="en-US" dirty="0" smtClean="0">
              <a:ea typeface="Calibri"/>
              <a:cs typeface="Times New Roman"/>
            </a:endParaRPr>
          </a:p>
          <a:p>
            <a:pPr marL="0" marR="0" algn="just">
              <a:lnSpc>
                <a:spcPct val="150000"/>
              </a:lnSpc>
              <a:spcBef>
                <a:spcPts val="0"/>
              </a:spcBef>
              <a:spcAft>
                <a:spcPts val="1000"/>
              </a:spcAft>
            </a:pPr>
            <a:r>
              <a:rPr lang="en-US" dirty="0" smtClean="0">
                <a:latin typeface="Times New Roman"/>
                <a:ea typeface="Calibri"/>
                <a:cs typeface="Times New Roman"/>
              </a:rPr>
              <a:t>The patient faces the x-ray tube and is rotated about 30</a:t>
            </a:r>
            <a:r>
              <a:rPr lang="en-US" baseline="30000" dirty="0" smtClean="0">
                <a:latin typeface="Times New Roman"/>
                <a:ea typeface="Calibri"/>
                <a:cs typeface="Times New Roman"/>
              </a:rPr>
              <a:t>0</a:t>
            </a:r>
            <a:r>
              <a:rPr lang="en-US" dirty="0" smtClean="0">
                <a:latin typeface="Times New Roman"/>
                <a:ea typeface="Calibri"/>
                <a:cs typeface="Times New Roman"/>
              </a:rPr>
              <a:t> to bring the plane of the scapula parallel with the cassette.</a:t>
            </a:r>
            <a:endParaRPr lang="en-US" dirty="0" smtClean="0">
              <a:ea typeface="Calibri"/>
              <a:cs typeface="Times New Roman"/>
            </a:endParaRPr>
          </a:p>
          <a:p>
            <a:pPr marL="0" marR="0" algn="just">
              <a:lnSpc>
                <a:spcPct val="150000"/>
              </a:lnSpc>
              <a:spcBef>
                <a:spcPts val="0"/>
              </a:spcBef>
              <a:spcAft>
                <a:spcPts val="1000"/>
              </a:spcAft>
            </a:pPr>
            <a:r>
              <a:rPr lang="en-US" dirty="0" smtClean="0">
                <a:latin typeface="Times New Roman"/>
                <a:ea typeface="Calibri"/>
                <a:cs typeface="Times New Roman"/>
              </a:rPr>
              <a:t>A long exposure time is used, with the patient breathing gently, to blur out the lung and rib shadows. </a:t>
            </a:r>
            <a:endParaRPr lang="en-US" dirty="0" smtClean="0">
              <a:ea typeface="Calibri"/>
              <a:cs typeface="Times New Roman"/>
            </a:endParaRPr>
          </a:p>
          <a:p>
            <a:pPr marL="0" marR="0" algn="just">
              <a:lnSpc>
                <a:spcPct val="150000"/>
              </a:lnSpc>
              <a:spcBef>
                <a:spcPts val="0"/>
              </a:spcBef>
              <a:spcAft>
                <a:spcPts val="1000"/>
              </a:spcAft>
            </a:pPr>
            <a:r>
              <a:rPr lang="en-US" b="1" dirty="0" smtClean="0">
                <a:latin typeface="Times New Roman"/>
                <a:ea typeface="Calibri"/>
                <a:cs typeface="Times New Roman"/>
              </a:rPr>
              <a:t>Centre over the head of </a:t>
            </a:r>
            <a:r>
              <a:rPr lang="en-US" b="1" dirty="0" err="1" smtClean="0">
                <a:latin typeface="Times New Roman"/>
                <a:ea typeface="Calibri"/>
                <a:cs typeface="Times New Roman"/>
              </a:rPr>
              <a:t>humerus</a:t>
            </a:r>
            <a:r>
              <a:rPr lang="en-US" b="1" dirty="0" smtClean="0">
                <a:latin typeface="Times New Roman"/>
                <a:ea typeface="Calibri"/>
                <a:cs typeface="Times New Roman"/>
              </a:rPr>
              <a:t>.</a:t>
            </a:r>
            <a:endParaRPr lang="en-US" dirty="0" smtClean="0">
              <a:ea typeface="Calibri"/>
              <a:cs typeface="Times New Roman"/>
            </a:endParaRPr>
          </a:p>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Calibri"/>
                <a:cs typeface="Times New Roman"/>
              </a:rPr>
              <a:t>Lateral</a:t>
            </a:r>
            <a:r>
              <a:rPr lang="en-US" dirty="0" smtClean="0">
                <a:ea typeface="Calibri"/>
                <a:cs typeface="Times New Roman"/>
              </a:rPr>
              <a:t/>
            </a:r>
            <a:br>
              <a:rPr lang="en-US" dirty="0" smtClean="0">
                <a:ea typeface="Calibri"/>
                <a:cs typeface="Times New Roman"/>
              </a:rPr>
            </a:br>
            <a:endParaRPr lang="en-US" dirty="0"/>
          </a:p>
        </p:txBody>
      </p:sp>
      <p:sp>
        <p:nvSpPr>
          <p:cNvPr id="3" name="Content Placeholder 2"/>
          <p:cNvSpPr>
            <a:spLocks noGrp="1"/>
          </p:cNvSpPr>
          <p:nvPr>
            <p:ph idx="1"/>
          </p:nvPr>
        </p:nvSpPr>
        <p:spPr/>
        <p:txBody>
          <a:bodyPr>
            <a:normAutofit fontScale="85000" lnSpcReduction="10000"/>
          </a:bodyPr>
          <a:lstStyle/>
          <a:p>
            <a:pPr marL="0" marR="0" algn="just">
              <a:lnSpc>
                <a:spcPct val="150000"/>
              </a:lnSpc>
              <a:spcBef>
                <a:spcPts val="0"/>
              </a:spcBef>
              <a:spcAft>
                <a:spcPts val="1000"/>
              </a:spcAft>
            </a:pPr>
            <a:r>
              <a:rPr lang="en-US" dirty="0" smtClean="0">
                <a:latin typeface="Times New Roman"/>
                <a:ea typeface="Calibri"/>
                <a:cs typeface="Times New Roman"/>
              </a:rPr>
              <a:t>The patient faces the cassette with, the elbow of the side being examined flexed and the arm slightly abducted. </a:t>
            </a:r>
            <a:endParaRPr lang="en-US" dirty="0" smtClean="0">
              <a:ea typeface="Calibri"/>
              <a:cs typeface="Times New Roman"/>
            </a:endParaRPr>
          </a:p>
          <a:p>
            <a:pPr marL="0" marR="0" algn="just">
              <a:lnSpc>
                <a:spcPct val="150000"/>
              </a:lnSpc>
              <a:spcBef>
                <a:spcPts val="0"/>
              </a:spcBef>
              <a:spcAft>
                <a:spcPts val="1000"/>
              </a:spcAft>
            </a:pPr>
            <a:r>
              <a:rPr lang="en-US" dirty="0" smtClean="0">
                <a:latin typeface="Times New Roman"/>
                <a:ea typeface="Calibri"/>
                <a:cs typeface="Times New Roman"/>
              </a:rPr>
              <a:t>The patient is rotated about 60-75</a:t>
            </a:r>
            <a:r>
              <a:rPr lang="en-US" baseline="30000" dirty="0" smtClean="0">
                <a:latin typeface="Times New Roman"/>
                <a:ea typeface="Calibri"/>
                <a:cs typeface="Times New Roman"/>
              </a:rPr>
              <a:t>0</a:t>
            </a:r>
            <a:r>
              <a:rPr lang="en-US" dirty="0" smtClean="0">
                <a:latin typeface="Times New Roman"/>
                <a:ea typeface="Calibri"/>
                <a:cs typeface="Times New Roman"/>
              </a:rPr>
              <a:t> with the side under examination towards the cassette, until the plane of the scapula is at right angle to the cassette.  </a:t>
            </a:r>
            <a:endParaRPr lang="en-US" dirty="0" smtClean="0">
              <a:ea typeface="Calibri"/>
              <a:cs typeface="Times New Roman"/>
            </a:endParaRPr>
          </a:p>
          <a:p>
            <a:pPr marL="0" marR="0" algn="just">
              <a:lnSpc>
                <a:spcPct val="150000"/>
              </a:lnSpc>
              <a:spcBef>
                <a:spcPts val="0"/>
              </a:spcBef>
              <a:spcAft>
                <a:spcPts val="1000"/>
              </a:spcAft>
            </a:pPr>
            <a:r>
              <a:rPr lang="en-US" dirty="0" smtClean="0">
                <a:latin typeface="Times New Roman"/>
                <a:ea typeface="Calibri"/>
                <a:cs typeface="Times New Roman"/>
              </a:rPr>
              <a:t>Centre to the medial border of the scapula. </a:t>
            </a:r>
            <a:endParaRPr lang="en-US" dirty="0" smtClean="0">
              <a:ea typeface="Calibri"/>
              <a:cs typeface="Times New Roman"/>
            </a:endParaRPr>
          </a:p>
          <a:p>
            <a:pPr>
              <a:buNone/>
            </a:pP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a:ea typeface="Calibri"/>
              </a:rPr>
              <a:t>Clavicle</a:t>
            </a:r>
            <a:br>
              <a:rPr lang="en-US" dirty="0" smtClean="0">
                <a:latin typeface="Times New Roman"/>
                <a:ea typeface="Calibri"/>
              </a:rPr>
            </a:br>
            <a:endParaRPr lang="en-US" dirty="0"/>
          </a:p>
        </p:txBody>
      </p:sp>
      <p:sp>
        <p:nvSpPr>
          <p:cNvPr id="3" name="Content Placeholder 2"/>
          <p:cNvSpPr>
            <a:spLocks noGrp="1"/>
          </p:cNvSpPr>
          <p:nvPr>
            <p:ph idx="1"/>
          </p:nvPr>
        </p:nvSpPr>
        <p:spPr/>
        <p:txBody>
          <a:bodyPr>
            <a:normAutofit fontScale="62500" lnSpcReduction="20000"/>
          </a:bodyPr>
          <a:lstStyle/>
          <a:p>
            <a:pPr marL="0" marR="0" algn="just">
              <a:lnSpc>
                <a:spcPct val="150000"/>
              </a:lnSpc>
              <a:spcBef>
                <a:spcPts val="0"/>
              </a:spcBef>
              <a:spcAft>
                <a:spcPts val="1000"/>
              </a:spcAft>
            </a:pPr>
            <a:r>
              <a:rPr lang="en-US" b="1" dirty="0" smtClean="0">
                <a:latin typeface="Times New Roman"/>
                <a:ea typeface="Calibri"/>
                <a:cs typeface="Times New Roman"/>
              </a:rPr>
              <a:t>Postero-anterior</a:t>
            </a:r>
            <a:endParaRPr lang="en-US" dirty="0" smtClean="0">
              <a:ea typeface="Calibri"/>
              <a:cs typeface="Times New Roman"/>
            </a:endParaRPr>
          </a:p>
          <a:p>
            <a:pPr marL="0" marR="0" algn="just">
              <a:lnSpc>
                <a:spcPct val="150000"/>
              </a:lnSpc>
              <a:spcBef>
                <a:spcPts val="0"/>
              </a:spcBef>
              <a:spcAft>
                <a:spcPts val="1000"/>
              </a:spcAft>
            </a:pPr>
            <a:r>
              <a:rPr lang="en-US" dirty="0" smtClean="0">
                <a:latin typeface="Times New Roman"/>
                <a:ea typeface="Calibri"/>
                <a:cs typeface="Times New Roman"/>
              </a:rPr>
              <a:t>The patient faces the cassette and is rotated slightly so that the long axis of the clavicle is parallel with it. The head is turned away from the affected side to allow the clavicle to make good contact with the cassette. </a:t>
            </a:r>
            <a:endParaRPr lang="en-US" dirty="0" smtClean="0">
              <a:ea typeface="Calibri"/>
              <a:cs typeface="Times New Roman"/>
            </a:endParaRPr>
          </a:p>
          <a:p>
            <a:pPr marL="0" marR="0" algn="just">
              <a:lnSpc>
                <a:spcPct val="150000"/>
              </a:lnSpc>
              <a:spcBef>
                <a:spcPts val="0"/>
              </a:spcBef>
              <a:spcAft>
                <a:spcPts val="1000"/>
              </a:spcAft>
            </a:pPr>
            <a:r>
              <a:rPr lang="en-US" dirty="0" smtClean="0">
                <a:latin typeface="Times New Roman"/>
                <a:ea typeface="Calibri"/>
                <a:cs typeface="Times New Roman"/>
              </a:rPr>
              <a:t>The arm is rotated medically until the palm of the hand faces upward, and the opposite shoulder is raised and supported on a </a:t>
            </a:r>
            <a:r>
              <a:rPr lang="en-US" smtClean="0">
                <a:latin typeface="Times New Roman"/>
                <a:ea typeface="Calibri"/>
                <a:cs typeface="Times New Roman"/>
              </a:rPr>
              <a:t>small sand </a:t>
            </a:r>
            <a:r>
              <a:rPr lang="en-US" dirty="0" smtClean="0">
                <a:latin typeface="Times New Roman"/>
                <a:ea typeface="Calibri"/>
                <a:cs typeface="Times New Roman"/>
              </a:rPr>
              <a:t>bag. </a:t>
            </a:r>
            <a:endParaRPr lang="en-US" dirty="0" smtClean="0">
              <a:ea typeface="Calibri"/>
              <a:cs typeface="Times New Roman"/>
            </a:endParaRPr>
          </a:p>
          <a:p>
            <a:pPr marL="0" marR="0" algn="just">
              <a:lnSpc>
                <a:spcPct val="150000"/>
              </a:lnSpc>
              <a:spcBef>
                <a:spcPts val="0"/>
              </a:spcBef>
              <a:spcAft>
                <a:spcPts val="1000"/>
              </a:spcAft>
            </a:pPr>
            <a:r>
              <a:rPr lang="en-US" dirty="0" smtClean="0">
                <a:latin typeface="Times New Roman"/>
                <a:ea typeface="Calibri"/>
                <a:cs typeface="Times New Roman"/>
              </a:rPr>
              <a:t>Centre to the middle of the clavicle i.e.  to the superior angle of the scapula.</a:t>
            </a:r>
            <a:endParaRPr lang="en-US" dirty="0" smtClean="0">
              <a:ea typeface="Calibri"/>
              <a:cs typeface="Times New Roman"/>
            </a:endParaRPr>
          </a:p>
          <a:p>
            <a:pPr>
              <a:buNone/>
            </a:pP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lower limb</a:t>
            </a:r>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Foot</a:t>
            </a:r>
            <a:endParaRPr lang="en-US" dirty="0"/>
          </a:p>
        </p:txBody>
      </p:sp>
      <p:sp>
        <p:nvSpPr>
          <p:cNvPr id="3" name="Content Placeholder 2"/>
          <p:cNvSpPr>
            <a:spLocks noGrp="1"/>
          </p:cNvSpPr>
          <p:nvPr>
            <p:ph idx="1"/>
          </p:nvPr>
        </p:nvSpPr>
        <p:spPr/>
        <p:txBody>
          <a:bodyPr>
            <a:normAutofit fontScale="92500" lnSpcReduction="10000"/>
          </a:bodyPr>
          <a:lstStyle/>
          <a:p>
            <a:pPr marL="0" marR="0" algn="just">
              <a:lnSpc>
                <a:spcPct val="150000"/>
              </a:lnSpc>
              <a:spcBef>
                <a:spcPts val="0"/>
              </a:spcBef>
              <a:spcAft>
                <a:spcPts val="1000"/>
              </a:spcAft>
            </a:pPr>
            <a:r>
              <a:rPr lang="en-US" b="1" dirty="0" err="1" smtClean="0">
                <a:latin typeface="Times New Roman"/>
                <a:ea typeface="Calibri"/>
                <a:cs typeface="Times New Roman"/>
              </a:rPr>
              <a:t>Dorsi</a:t>
            </a:r>
            <a:r>
              <a:rPr lang="en-US" b="1" dirty="0" smtClean="0">
                <a:latin typeface="Times New Roman"/>
                <a:ea typeface="Calibri"/>
                <a:cs typeface="Times New Roman"/>
              </a:rPr>
              <a:t>-planter</a:t>
            </a:r>
            <a:endParaRPr lang="en-US" dirty="0" smtClean="0">
              <a:ea typeface="Calibri"/>
              <a:cs typeface="Times New Roman"/>
            </a:endParaRPr>
          </a:p>
          <a:p>
            <a:pPr marL="0" marR="0" algn="just">
              <a:lnSpc>
                <a:spcPct val="150000"/>
              </a:lnSpc>
              <a:spcBef>
                <a:spcPts val="0"/>
              </a:spcBef>
              <a:spcAft>
                <a:spcPts val="1000"/>
              </a:spcAft>
            </a:pPr>
            <a:r>
              <a:rPr lang="en-US" dirty="0" smtClean="0">
                <a:latin typeface="Times New Roman"/>
                <a:ea typeface="Calibri"/>
                <a:cs typeface="Times New Roman"/>
              </a:rPr>
              <a:t>The patient sits or lies semi-recumbent with the sole of the foot on the cassette.</a:t>
            </a:r>
            <a:endParaRPr lang="en-US" dirty="0" smtClean="0">
              <a:ea typeface="Calibri"/>
              <a:cs typeface="Times New Roman"/>
            </a:endParaRPr>
          </a:p>
          <a:p>
            <a:pPr marL="0" marR="0" algn="just">
              <a:lnSpc>
                <a:spcPct val="150000"/>
              </a:lnSpc>
              <a:spcBef>
                <a:spcPts val="0"/>
              </a:spcBef>
              <a:spcAft>
                <a:spcPts val="1000"/>
              </a:spcAft>
            </a:pPr>
            <a:r>
              <a:rPr lang="en-US" dirty="0" smtClean="0">
                <a:latin typeface="Times New Roman"/>
                <a:ea typeface="Calibri"/>
                <a:cs typeface="Times New Roman"/>
              </a:rPr>
              <a:t>The leg is angled 45</a:t>
            </a:r>
            <a:r>
              <a:rPr lang="en-US" baseline="30000" dirty="0" smtClean="0">
                <a:latin typeface="Times New Roman"/>
                <a:ea typeface="Calibri"/>
                <a:cs typeface="Times New Roman"/>
              </a:rPr>
              <a:t>0  </a:t>
            </a:r>
            <a:r>
              <a:rPr lang="en-US" dirty="0" smtClean="0">
                <a:latin typeface="Times New Roman"/>
                <a:ea typeface="Calibri"/>
                <a:cs typeface="Times New Roman"/>
              </a:rPr>
              <a:t>medially</a:t>
            </a:r>
            <a:endParaRPr lang="en-US" dirty="0" smtClean="0">
              <a:ea typeface="Calibri"/>
              <a:cs typeface="Times New Roman"/>
            </a:endParaRPr>
          </a:p>
          <a:p>
            <a:pPr marL="0" marR="0" algn="just">
              <a:lnSpc>
                <a:spcPct val="150000"/>
              </a:lnSpc>
              <a:spcBef>
                <a:spcPts val="0"/>
              </a:spcBef>
              <a:spcAft>
                <a:spcPts val="1000"/>
              </a:spcAft>
            </a:pPr>
            <a:r>
              <a:rPr lang="en-US" dirty="0" smtClean="0">
                <a:latin typeface="Times New Roman"/>
                <a:ea typeface="Calibri"/>
                <a:cs typeface="Times New Roman"/>
              </a:rPr>
              <a:t>Centre over the </a:t>
            </a:r>
            <a:r>
              <a:rPr lang="en-US" dirty="0" err="1" smtClean="0">
                <a:latin typeface="Times New Roman"/>
                <a:ea typeface="Calibri"/>
                <a:cs typeface="Times New Roman"/>
              </a:rPr>
              <a:t>cuboid-navicular</a:t>
            </a:r>
            <a:r>
              <a:rPr lang="en-US" dirty="0" smtClean="0">
                <a:latin typeface="Times New Roman"/>
                <a:ea typeface="Calibri"/>
                <a:cs typeface="Times New Roman"/>
              </a:rPr>
              <a:t> region with the central ray perpendicular to the film</a:t>
            </a:r>
            <a:endParaRPr lang="en-US" dirty="0" smtClean="0">
              <a:ea typeface="Calibri"/>
              <a:cs typeface="Times New Roman"/>
            </a:endParaRPr>
          </a:p>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smtClean="0">
                <a:latin typeface="Times New Roman"/>
                <a:ea typeface="Calibri"/>
                <a:cs typeface="Times New Roman"/>
              </a:rPr>
              <a:t>Dorsi</a:t>
            </a:r>
            <a:r>
              <a:rPr lang="en-US" b="1" dirty="0" smtClean="0">
                <a:latin typeface="Times New Roman"/>
                <a:ea typeface="Calibri"/>
                <a:cs typeface="Times New Roman"/>
              </a:rPr>
              <a:t>-plantar oblique</a:t>
            </a:r>
            <a:r>
              <a:rPr lang="en-US" dirty="0" smtClean="0">
                <a:ea typeface="Calibri"/>
                <a:cs typeface="Times New Roman"/>
              </a:rPr>
              <a:t/>
            </a:r>
            <a:br>
              <a:rPr lang="en-US" dirty="0" smtClean="0">
                <a:ea typeface="Calibri"/>
                <a:cs typeface="Times New Roman"/>
              </a:rPr>
            </a:br>
            <a:endParaRPr lang="en-US" dirty="0"/>
          </a:p>
        </p:txBody>
      </p:sp>
      <p:sp>
        <p:nvSpPr>
          <p:cNvPr id="3" name="Content Placeholder 2"/>
          <p:cNvSpPr>
            <a:spLocks noGrp="1"/>
          </p:cNvSpPr>
          <p:nvPr>
            <p:ph idx="1"/>
          </p:nvPr>
        </p:nvSpPr>
        <p:spPr/>
        <p:txBody>
          <a:bodyPr>
            <a:normAutofit fontScale="85000" lnSpcReduction="10000"/>
          </a:bodyPr>
          <a:lstStyle/>
          <a:p>
            <a:pPr marL="0" marR="0" algn="just">
              <a:lnSpc>
                <a:spcPct val="150000"/>
              </a:lnSpc>
              <a:spcBef>
                <a:spcPts val="0"/>
              </a:spcBef>
              <a:spcAft>
                <a:spcPts val="1000"/>
              </a:spcAft>
            </a:pPr>
            <a:r>
              <a:rPr lang="en-US" dirty="0" smtClean="0">
                <a:latin typeface="Times New Roman"/>
                <a:ea typeface="Calibri"/>
                <a:cs typeface="Times New Roman"/>
              </a:rPr>
              <a:t>From the </a:t>
            </a:r>
            <a:r>
              <a:rPr lang="en-US" dirty="0" err="1" smtClean="0">
                <a:latin typeface="Times New Roman"/>
                <a:ea typeface="Calibri"/>
                <a:cs typeface="Times New Roman"/>
              </a:rPr>
              <a:t>dorsi</a:t>
            </a:r>
            <a:r>
              <a:rPr lang="en-US" dirty="0" smtClean="0">
                <a:latin typeface="Times New Roman"/>
                <a:ea typeface="Calibri"/>
                <a:cs typeface="Times New Roman"/>
              </a:rPr>
              <a:t>-planter position, the leg is allowed to lean medically until  the sole of the foot is at an angle of 45</a:t>
            </a:r>
            <a:r>
              <a:rPr lang="en-US" baseline="30000" dirty="0" smtClean="0">
                <a:latin typeface="Times New Roman"/>
                <a:ea typeface="Calibri"/>
                <a:cs typeface="Times New Roman"/>
              </a:rPr>
              <a:t>0 </a:t>
            </a:r>
            <a:r>
              <a:rPr lang="en-US" dirty="0" smtClean="0">
                <a:latin typeface="Times New Roman"/>
                <a:ea typeface="Calibri"/>
                <a:cs typeface="Times New Roman"/>
              </a:rPr>
              <a:t>to the film.</a:t>
            </a:r>
            <a:endParaRPr lang="en-US" dirty="0" smtClean="0">
              <a:ea typeface="Calibri"/>
              <a:cs typeface="Times New Roman"/>
            </a:endParaRPr>
          </a:p>
          <a:p>
            <a:pPr marL="0" marR="0" algn="just">
              <a:lnSpc>
                <a:spcPct val="150000"/>
              </a:lnSpc>
              <a:spcBef>
                <a:spcPts val="0"/>
              </a:spcBef>
              <a:spcAft>
                <a:spcPts val="1000"/>
              </a:spcAft>
            </a:pPr>
            <a:r>
              <a:rPr lang="en-US" dirty="0" smtClean="0">
                <a:latin typeface="Times New Roman"/>
                <a:ea typeface="Calibri"/>
                <a:cs typeface="Times New Roman"/>
              </a:rPr>
              <a:t> The opposite limb acts as a support to assist immobilization. </a:t>
            </a:r>
            <a:endParaRPr lang="en-US" dirty="0" smtClean="0">
              <a:ea typeface="Calibri"/>
              <a:cs typeface="Times New Roman"/>
            </a:endParaRPr>
          </a:p>
          <a:p>
            <a:pPr marL="0" marR="0" algn="just">
              <a:lnSpc>
                <a:spcPct val="150000"/>
              </a:lnSpc>
              <a:spcBef>
                <a:spcPts val="0"/>
              </a:spcBef>
              <a:spcAft>
                <a:spcPts val="1000"/>
              </a:spcAft>
            </a:pPr>
            <a:r>
              <a:rPr lang="en-US" dirty="0" smtClean="0">
                <a:latin typeface="Times New Roman"/>
                <a:ea typeface="Calibri"/>
                <a:cs typeface="Times New Roman"/>
              </a:rPr>
              <a:t>Centre to the medial border of the foot, at the level of the </a:t>
            </a:r>
            <a:r>
              <a:rPr lang="en-US" dirty="0" err="1" smtClean="0">
                <a:latin typeface="Times New Roman"/>
                <a:ea typeface="Calibri"/>
                <a:cs typeface="Times New Roman"/>
              </a:rPr>
              <a:t>navicular</a:t>
            </a:r>
            <a:r>
              <a:rPr lang="en-US" dirty="0" smtClean="0">
                <a:latin typeface="Times New Roman"/>
                <a:ea typeface="Calibri"/>
                <a:cs typeface="Times New Roman"/>
              </a:rPr>
              <a:t>.</a:t>
            </a:r>
            <a:endParaRPr lang="en-US" dirty="0" smtClean="0">
              <a:ea typeface="Calibri"/>
              <a:cs typeface="Times New Roman"/>
            </a:endParaRPr>
          </a:p>
          <a:p>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Calibri"/>
                <a:cs typeface="Times New Roman"/>
              </a:rPr>
              <a:t>Lateral (to demonstrate foreign bodies)</a:t>
            </a:r>
            <a:r>
              <a:rPr lang="en-US" dirty="0" smtClean="0">
                <a:ea typeface="Calibri"/>
                <a:cs typeface="Times New Roman"/>
              </a:rPr>
              <a:t/>
            </a:r>
            <a:br>
              <a:rPr lang="en-US" dirty="0" smtClean="0">
                <a:ea typeface="Calibri"/>
                <a:cs typeface="Times New Roman"/>
              </a:rPr>
            </a:br>
            <a:endParaRPr lang="en-US" dirty="0"/>
          </a:p>
        </p:txBody>
      </p:sp>
      <p:sp>
        <p:nvSpPr>
          <p:cNvPr id="3" name="Content Placeholder 2"/>
          <p:cNvSpPr>
            <a:spLocks noGrp="1"/>
          </p:cNvSpPr>
          <p:nvPr>
            <p:ph idx="1"/>
          </p:nvPr>
        </p:nvSpPr>
        <p:spPr/>
        <p:txBody>
          <a:bodyPr>
            <a:normAutofit fontScale="92500" lnSpcReduction="10000"/>
          </a:bodyPr>
          <a:lstStyle/>
          <a:p>
            <a:pPr marL="0" marR="0" algn="just">
              <a:lnSpc>
                <a:spcPct val="150000"/>
              </a:lnSpc>
              <a:spcBef>
                <a:spcPts val="0"/>
              </a:spcBef>
              <a:spcAft>
                <a:spcPts val="1000"/>
              </a:spcAft>
            </a:pPr>
            <a:r>
              <a:rPr lang="en-US" dirty="0" smtClean="0">
                <a:latin typeface="Times New Roman"/>
                <a:ea typeface="Calibri"/>
                <a:cs typeface="Times New Roman"/>
              </a:rPr>
              <a:t>The patient is moved into the general lateral position.</a:t>
            </a:r>
            <a:endParaRPr lang="en-US" dirty="0" smtClean="0">
              <a:ea typeface="Calibri"/>
              <a:cs typeface="Times New Roman"/>
            </a:endParaRPr>
          </a:p>
          <a:p>
            <a:pPr marL="0" marR="0" algn="just">
              <a:lnSpc>
                <a:spcPct val="150000"/>
              </a:lnSpc>
              <a:spcBef>
                <a:spcPts val="0"/>
              </a:spcBef>
              <a:spcAft>
                <a:spcPts val="1000"/>
              </a:spcAft>
            </a:pPr>
            <a:r>
              <a:rPr lang="en-US" dirty="0" smtClean="0">
                <a:latin typeface="Times New Roman"/>
                <a:ea typeface="Calibri"/>
                <a:cs typeface="Times New Roman"/>
              </a:rPr>
              <a:t> The knees are flexed so that the planter aspect of the foot, is at right angles to the table.</a:t>
            </a:r>
            <a:endParaRPr lang="en-US" dirty="0" smtClean="0">
              <a:ea typeface="Calibri"/>
              <a:cs typeface="Times New Roman"/>
            </a:endParaRPr>
          </a:p>
          <a:p>
            <a:pPr marL="0" marR="0" algn="just">
              <a:lnSpc>
                <a:spcPct val="150000"/>
              </a:lnSpc>
              <a:spcBef>
                <a:spcPts val="0"/>
              </a:spcBef>
              <a:spcAft>
                <a:spcPts val="1000"/>
              </a:spcAft>
            </a:pPr>
            <a:r>
              <a:rPr lang="en-US" dirty="0" smtClean="0">
                <a:latin typeface="Times New Roman"/>
                <a:ea typeface="Calibri"/>
                <a:cs typeface="Times New Roman"/>
              </a:rPr>
              <a:t> Centre to the middle of the foot or to the site of entry of a foreign body.</a:t>
            </a:r>
            <a:endParaRPr lang="en-US" dirty="0" smtClean="0">
              <a:ea typeface="Calibri"/>
              <a:cs typeface="Times New Roman"/>
            </a:endParaRP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Plain-film radiography </a:t>
            </a:r>
            <a:endParaRPr lang="en-US" dirty="0"/>
          </a:p>
        </p:txBody>
      </p:sp>
      <p:sp>
        <p:nvSpPr>
          <p:cNvPr id="3" name="Content Placeholder 2"/>
          <p:cNvSpPr>
            <a:spLocks noGrp="1"/>
          </p:cNvSpPr>
          <p:nvPr>
            <p:ph idx="1"/>
          </p:nvPr>
        </p:nvSpPr>
        <p:spPr/>
        <p:txBody>
          <a:bodyPr/>
          <a:lstStyle/>
          <a:p>
            <a:pPr>
              <a:buNone/>
            </a:pPr>
            <a:r>
              <a:rPr lang="en-US" dirty="0" smtClean="0"/>
              <a:t>Radiograph of the forearm showing soft tissue, fat, and bone. Air is demonstrated in the background </a:t>
            </a:r>
            <a:endParaRPr lang="en-US" dirty="0"/>
          </a:p>
        </p:txBody>
      </p:sp>
      <p:pic>
        <p:nvPicPr>
          <p:cNvPr id="1026" name="Picture 2" descr="C:\Users\Patrick\Documents\Radiology and Imaging Scanned CXR Images\Scans - Corr - Lisle - Mettler\Mettler Fig 1.1.jpg"/>
          <p:cNvPicPr>
            <a:picLocks noChangeAspect="1" noChangeArrowheads="1"/>
          </p:cNvPicPr>
          <p:nvPr/>
        </p:nvPicPr>
        <p:blipFill>
          <a:blip r:embed="rId2" cstate="print"/>
          <a:srcRect/>
          <a:stretch>
            <a:fillRect/>
          </a:stretch>
        </p:blipFill>
        <p:spPr bwMode="auto">
          <a:xfrm>
            <a:off x="4038600" y="3733800"/>
            <a:ext cx="3643313" cy="2193925"/>
          </a:xfrm>
          <a:prstGeom prst="rect">
            <a:avLst/>
          </a:prstGeom>
          <a:noFill/>
        </p:spPr>
      </p:pic>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smtClean="0">
                <a:latin typeface="Times New Roman"/>
                <a:ea typeface="Calibri"/>
                <a:cs typeface="Times New Roman"/>
              </a:rPr>
              <a:t>Calcaneus</a:t>
            </a:r>
            <a:r>
              <a:rPr lang="en-US" dirty="0" smtClean="0">
                <a:ea typeface="Calibri"/>
                <a:cs typeface="Times New Roman"/>
              </a:rPr>
              <a:t/>
            </a:r>
            <a:br>
              <a:rPr lang="en-US" dirty="0" smtClean="0">
                <a:ea typeface="Calibri"/>
                <a:cs typeface="Times New Roman"/>
              </a:rPr>
            </a:br>
            <a:endParaRPr lang="en-US" dirty="0"/>
          </a:p>
        </p:txBody>
      </p:sp>
      <p:sp>
        <p:nvSpPr>
          <p:cNvPr id="3" name="Content Placeholder 2"/>
          <p:cNvSpPr>
            <a:spLocks noGrp="1"/>
          </p:cNvSpPr>
          <p:nvPr>
            <p:ph idx="1"/>
          </p:nvPr>
        </p:nvSpPr>
        <p:spPr/>
        <p:txBody>
          <a:bodyPr/>
          <a:lstStyle/>
          <a:p>
            <a:pPr marL="0" marR="0" algn="just">
              <a:lnSpc>
                <a:spcPct val="150000"/>
              </a:lnSpc>
              <a:spcBef>
                <a:spcPts val="0"/>
              </a:spcBef>
              <a:spcAft>
                <a:spcPts val="1000"/>
              </a:spcAft>
            </a:pPr>
            <a:r>
              <a:rPr lang="en-US" b="1" dirty="0" smtClean="0">
                <a:latin typeface="Times New Roman"/>
                <a:ea typeface="Calibri"/>
                <a:cs typeface="Times New Roman"/>
              </a:rPr>
              <a:t>Lateral </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The foot is placed in the lateral position.</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 A small aperture is used.</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 Centre to the </a:t>
            </a:r>
            <a:r>
              <a:rPr lang="en-US" dirty="0" err="1" smtClean="0">
                <a:latin typeface="Times New Roman"/>
                <a:ea typeface="Calibri"/>
                <a:cs typeface="Times New Roman"/>
              </a:rPr>
              <a:t>calcaneum</a:t>
            </a:r>
            <a:endParaRPr lang="en-US" dirty="0" smtClean="0">
              <a:ea typeface="Calibri"/>
              <a:cs typeface="Times New Roman"/>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Calibri"/>
                <a:cs typeface="Times New Roman"/>
              </a:rPr>
              <a:t>Axial</a:t>
            </a:r>
            <a:r>
              <a:rPr lang="en-US" dirty="0" smtClean="0">
                <a:ea typeface="Calibri"/>
                <a:cs typeface="Times New Roman"/>
              </a:rPr>
              <a:t/>
            </a:r>
            <a:br>
              <a:rPr lang="en-US" dirty="0" smtClean="0">
                <a:ea typeface="Calibri"/>
                <a:cs typeface="Times New Roman"/>
              </a:rPr>
            </a:br>
            <a:endParaRPr lang="en-US" dirty="0"/>
          </a:p>
        </p:txBody>
      </p:sp>
      <p:sp>
        <p:nvSpPr>
          <p:cNvPr id="3" name="Content Placeholder 2"/>
          <p:cNvSpPr>
            <a:spLocks noGrp="1"/>
          </p:cNvSpPr>
          <p:nvPr>
            <p:ph idx="1"/>
          </p:nvPr>
        </p:nvSpPr>
        <p:spPr/>
        <p:txBody>
          <a:bodyPr>
            <a:normAutofit fontScale="92500" lnSpcReduction="10000"/>
          </a:bodyPr>
          <a:lstStyle/>
          <a:p>
            <a:pPr marL="0" marR="0">
              <a:lnSpc>
                <a:spcPct val="150000"/>
              </a:lnSpc>
              <a:spcBef>
                <a:spcPts val="0"/>
              </a:spcBef>
              <a:spcAft>
                <a:spcPts val="1000"/>
              </a:spcAft>
            </a:pPr>
            <a:r>
              <a:rPr lang="en-US" dirty="0" smtClean="0">
                <a:latin typeface="Times New Roman"/>
                <a:ea typeface="Calibri"/>
                <a:cs typeface="Times New Roman"/>
              </a:rPr>
              <a:t>The patient sits with the legs extended. </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The foot is </a:t>
            </a:r>
            <a:r>
              <a:rPr lang="en-US" dirty="0" err="1" smtClean="0">
                <a:latin typeface="Times New Roman"/>
                <a:ea typeface="Calibri"/>
                <a:cs typeface="Times New Roman"/>
              </a:rPr>
              <a:t>dorsi</a:t>
            </a:r>
            <a:r>
              <a:rPr lang="en-US" dirty="0" smtClean="0">
                <a:latin typeface="Times New Roman"/>
                <a:ea typeface="Calibri"/>
                <a:cs typeface="Times New Roman"/>
              </a:rPr>
              <a:t>-flexed as much as possible. </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The toes are pulled back by a bandage round them and held by the patient.</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 Centre to the plantar aspect of the </a:t>
            </a:r>
            <a:r>
              <a:rPr lang="en-US" dirty="0" err="1" smtClean="0">
                <a:latin typeface="Times New Roman"/>
                <a:ea typeface="Calibri"/>
                <a:cs typeface="Times New Roman"/>
              </a:rPr>
              <a:t>calcaneus</a:t>
            </a:r>
            <a:r>
              <a:rPr lang="en-US" dirty="0" smtClean="0">
                <a:latin typeface="Times New Roman"/>
                <a:ea typeface="Calibri"/>
                <a:cs typeface="Times New Roman"/>
              </a:rPr>
              <a:t> with the tube angled 30</a:t>
            </a:r>
            <a:r>
              <a:rPr lang="en-US" baseline="30000" dirty="0" smtClean="0">
                <a:latin typeface="Times New Roman"/>
                <a:ea typeface="Calibri"/>
                <a:cs typeface="Times New Roman"/>
              </a:rPr>
              <a:t>0</a:t>
            </a:r>
            <a:r>
              <a:rPr lang="en-US" dirty="0" smtClean="0">
                <a:latin typeface="Times New Roman"/>
                <a:ea typeface="Calibri"/>
                <a:cs typeface="Times New Roman"/>
              </a:rPr>
              <a:t>cephalad</a:t>
            </a:r>
            <a:endParaRPr lang="en-US" dirty="0" smtClean="0">
              <a:ea typeface="Calibri"/>
              <a:cs typeface="Times New Roman"/>
            </a:endParaRPr>
          </a:p>
          <a:p>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smtClean="0">
                <a:latin typeface="Times New Roman"/>
                <a:ea typeface="Calibri"/>
                <a:cs typeface="Times New Roman"/>
              </a:rPr>
              <a:t>Calcaneal</a:t>
            </a:r>
            <a:r>
              <a:rPr lang="en-US" b="1" dirty="0" smtClean="0">
                <a:latin typeface="Times New Roman"/>
                <a:ea typeface="Calibri"/>
                <a:cs typeface="Times New Roman"/>
              </a:rPr>
              <a:t> Spur</a:t>
            </a:r>
            <a:r>
              <a:rPr lang="en-US" dirty="0" smtClean="0">
                <a:ea typeface="Calibri"/>
                <a:cs typeface="Times New Roman"/>
              </a:rPr>
              <a:t/>
            </a:r>
            <a:br>
              <a:rPr lang="en-US" dirty="0" smtClean="0">
                <a:ea typeface="Calibri"/>
                <a:cs typeface="Times New Roman"/>
              </a:rPr>
            </a:br>
            <a:endParaRPr lang="en-US" dirty="0"/>
          </a:p>
        </p:txBody>
      </p:sp>
      <p:sp>
        <p:nvSpPr>
          <p:cNvPr id="3" name="Content Placeholder 2"/>
          <p:cNvSpPr>
            <a:spLocks noGrp="1"/>
          </p:cNvSpPr>
          <p:nvPr>
            <p:ph idx="1"/>
          </p:nvPr>
        </p:nvSpPr>
        <p:spPr/>
        <p:txBody>
          <a:bodyPr/>
          <a:lstStyle/>
          <a:p>
            <a:pPr marL="0" marR="0">
              <a:lnSpc>
                <a:spcPct val="150000"/>
              </a:lnSpc>
              <a:spcBef>
                <a:spcPts val="0"/>
              </a:spcBef>
              <a:spcAft>
                <a:spcPts val="1000"/>
              </a:spcAft>
            </a:pPr>
            <a:r>
              <a:rPr lang="en-US" dirty="0" smtClean="0">
                <a:latin typeface="Times New Roman"/>
                <a:ea typeface="Calibri"/>
                <a:cs typeface="Times New Roman"/>
              </a:rPr>
              <a:t>This condition is often bilateral and lateral views of both </a:t>
            </a:r>
            <a:r>
              <a:rPr lang="en-US" dirty="0" err="1" smtClean="0">
                <a:latin typeface="Times New Roman"/>
                <a:ea typeface="Calibri"/>
                <a:cs typeface="Times New Roman"/>
              </a:rPr>
              <a:t>calcanei</a:t>
            </a:r>
            <a:r>
              <a:rPr lang="en-US" dirty="0" smtClean="0">
                <a:latin typeface="Times New Roman"/>
                <a:ea typeface="Calibri"/>
                <a:cs typeface="Times New Roman"/>
              </a:rPr>
              <a:t> are required. </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Centre to the </a:t>
            </a:r>
            <a:r>
              <a:rPr lang="en-US" dirty="0" err="1" smtClean="0">
                <a:latin typeface="Times New Roman"/>
                <a:ea typeface="Calibri"/>
                <a:cs typeface="Times New Roman"/>
              </a:rPr>
              <a:t>calcaneus</a:t>
            </a:r>
            <a:r>
              <a:rPr lang="en-US" dirty="0" smtClean="0">
                <a:latin typeface="Times New Roman"/>
                <a:ea typeface="Calibri"/>
                <a:cs typeface="Times New Roman"/>
              </a:rPr>
              <a:t>.</a:t>
            </a:r>
            <a:endParaRPr lang="en-US" dirty="0" smtClean="0">
              <a:ea typeface="Calibri"/>
              <a:cs typeface="Times New Roman"/>
            </a:endParaRPr>
          </a:p>
          <a:p>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Calibri"/>
                <a:cs typeface="Times New Roman"/>
              </a:rPr>
              <a:t>Toes </a:t>
            </a:r>
            <a:r>
              <a:rPr lang="en-US" dirty="0" smtClean="0">
                <a:ea typeface="Calibri"/>
                <a:cs typeface="Times New Roman"/>
              </a:rPr>
              <a:t/>
            </a:r>
            <a:br>
              <a:rPr lang="en-US" dirty="0" smtClean="0">
                <a:ea typeface="Calibri"/>
                <a:cs typeface="Times New Roman"/>
              </a:rPr>
            </a:br>
            <a:endParaRPr lang="en-US" dirty="0"/>
          </a:p>
        </p:txBody>
      </p:sp>
      <p:sp>
        <p:nvSpPr>
          <p:cNvPr id="3" name="Content Placeholder 2"/>
          <p:cNvSpPr>
            <a:spLocks noGrp="1"/>
          </p:cNvSpPr>
          <p:nvPr>
            <p:ph idx="1"/>
          </p:nvPr>
        </p:nvSpPr>
        <p:spPr/>
        <p:txBody>
          <a:bodyPr/>
          <a:lstStyle/>
          <a:p>
            <a:pPr marL="0" marR="0">
              <a:lnSpc>
                <a:spcPct val="150000"/>
              </a:lnSpc>
              <a:spcBef>
                <a:spcPts val="0"/>
              </a:spcBef>
              <a:spcAft>
                <a:spcPts val="1000"/>
              </a:spcAft>
            </a:pPr>
            <a:r>
              <a:rPr lang="en-US" b="1" dirty="0" err="1" smtClean="0">
                <a:latin typeface="Times New Roman"/>
                <a:ea typeface="Calibri"/>
                <a:cs typeface="Times New Roman"/>
              </a:rPr>
              <a:t>Dorsi</a:t>
            </a:r>
            <a:r>
              <a:rPr lang="en-US" b="1" dirty="0" smtClean="0">
                <a:latin typeface="Times New Roman"/>
                <a:ea typeface="Calibri"/>
                <a:cs typeface="Times New Roman"/>
              </a:rPr>
              <a:t>-plantar </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The sole of the foot is placed on the table. </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A small aperture is used. </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Centre to the toe being examined.</a:t>
            </a:r>
            <a:endParaRPr lang="en-US" dirty="0" smtClean="0">
              <a:ea typeface="Calibri"/>
              <a:cs typeface="Times New Roman"/>
            </a:endParaRPr>
          </a:p>
          <a:p>
            <a:pPr>
              <a:buNone/>
            </a:pPr>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Calibri"/>
                <a:cs typeface="Times New Roman"/>
              </a:rPr>
              <a:t>Lateral </a:t>
            </a:r>
            <a:r>
              <a:rPr lang="en-US" dirty="0" smtClean="0">
                <a:ea typeface="Calibri"/>
                <a:cs typeface="Times New Roman"/>
              </a:rPr>
              <a:t/>
            </a:r>
            <a:br>
              <a:rPr lang="en-US" dirty="0" smtClean="0">
                <a:ea typeface="Calibri"/>
                <a:cs typeface="Times New Roman"/>
              </a:rPr>
            </a:br>
            <a:endParaRPr lang="en-US" dirty="0"/>
          </a:p>
        </p:txBody>
      </p:sp>
      <p:sp>
        <p:nvSpPr>
          <p:cNvPr id="3" name="Content Placeholder 2"/>
          <p:cNvSpPr>
            <a:spLocks noGrp="1"/>
          </p:cNvSpPr>
          <p:nvPr>
            <p:ph idx="1"/>
          </p:nvPr>
        </p:nvSpPr>
        <p:spPr/>
        <p:txBody>
          <a:bodyPr/>
          <a:lstStyle/>
          <a:p>
            <a:pPr marL="0" marR="0">
              <a:lnSpc>
                <a:spcPct val="150000"/>
              </a:lnSpc>
              <a:spcBef>
                <a:spcPts val="0"/>
              </a:spcBef>
              <a:spcAft>
                <a:spcPts val="1000"/>
              </a:spcAft>
            </a:pPr>
            <a:r>
              <a:rPr lang="en-US" dirty="0" smtClean="0">
                <a:latin typeface="Times New Roman"/>
                <a:ea typeface="Calibri"/>
                <a:cs typeface="Times New Roman"/>
              </a:rPr>
              <a:t>For 1</a:t>
            </a:r>
            <a:r>
              <a:rPr lang="en-US" baseline="30000" dirty="0" smtClean="0">
                <a:latin typeface="Times New Roman"/>
                <a:ea typeface="Calibri"/>
                <a:cs typeface="Times New Roman"/>
              </a:rPr>
              <a:t>st</a:t>
            </a:r>
            <a:r>
              <a:rPr lang="en-US" dirty="0" smtClean="0">
                <a:latin typeface="Times New Roman"/>
                <a:ea typeface="Calibri"/>
                <a:cs typeface="Times New Roman"/>
              </a:rPr>
              <a:t> (Great), 2</a:t>
            </a:r>
            <a:r>
              <a:rPr lang="en-US" baseline="30000" dirty="0" smtClean="0">
                <a:latin typeface="Times New Roman"/>
                <a:ea typeface="Calibri"/>
                <a:cs typeface="Times New Roman"/>
              </a:rPr>
              <a:t>nd</a:t>
            </a:r>
            <a:r>
              <a:rPr lang="en-US" dirty="0" smtClean="0">
                <a:latin typeface="Times New Roman"/>
                <a:ea typeface="Calibri"/>
                <a:cs typeface="Times New Roman"/>
              </a:rPr>
              <a:t> or 3</a:t>
            </a:r>
            <a:r>
              <a:rPr lang="en-US" baseline="30000" dirty="0" smtClean="0">
                <a:latin typeface="Times New Roman"/>
                <a:ea typeface="Calibri"/>
                <a:cs typeface="Times New Roman"/>
              </a:rPr>
              <a:t>rd</a:t>
            </a:r>
            <a:r>
              <a:rPr lang="en-US" dirty="0" smtClean="0">
                <a:latin typeface="Times New Roman"/>
                <a:ea typeface="Calibri"/>
                <a:cs typeface="Times New Roman"/>
              </a:rPr>
              <a:t> toes:</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The foot is placed on this side, with the medial aspect in contact with the film. </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The 4</a:t>
            </a:r>
            <a:r>
              <a:rPr lang="en-US" baseline="30000" dirty="0" smtClean="0">
                <a:latin typeface="Times New Roman"/>
                <a:ea typeface="Calibri"/>
                <a:cs typeface="Times New Roman"/>
              </a:rPr>
              <a:t>th</a:t>
            </a:r>
            <a:r>
              <a:rPr lang="en-US" dirty="0" smtClean="0">
                <a:latin typeface="Times New Roman"/>
                <a:ea typeface="Calibri"/>
                <a:cs typeface="Times New Roman"/>
              </a:rPr>
              <a:t> and 5</a:t>
            </a:r>
            <a:r>
              <a:rPr lang="en-US" baseline="30000" dirty="0" smtClean="0">
                <a:latin typeface="Times New Roman"/>
                <a:ea typeface="Calibri"/>
                <a:cs typeface="Times New Roman"/>
              </a:rPr>
              <a:t>th</a:t>
            </a:r>
            <a:r>
              <a:rPr lang="en-US" dirty="0" smtClean="0">
                <a:latin typeface="Times New Roman"/>
                <a:ea typeface="Calibri"/>
                <a:cs typeface="Times New Roman"/>
              </a:rPr>
              <a:t> toes are held out of the way (using patient’s finger of a bandage).</a:t>
            </a:r>
            <a:endParaRPr lang="en-US" dirty="0" smtClean="0">
              <a:ea typeface="Calibri"/>
              <a:cs typeface="Times New Roman"/>
            </a:endParaRPr>
          </a:p>
          <a:p>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a:ea typeface="Calibri"/>
              </a:rPr>
              <a:t>4</a:t>
            </a:r>
            <a:r>
              <a:rPr lang="en-US" b="1" baseline="30000" dirty="0" smtClean="0">
                <a:latin typeface="Times New Roman"/>
                <a:ea typeface="Calibri"/>
              </a:rPr>
              <a:t>th</a:t>
            </a:r>
            <a:r>
              <a:rPr lang="en-US" b="1" dirty="0" smtClean="0">
                <a:latin typeface="Times New Roman"/>
                <a:ea typeface="Calibri"/>
              </a:rPr>
              <a:t> or 5</a:t>
            </a:r>
            <a:r>
              <a:rPr lang="en-US" b="1" baseline="30000" dirty="0" smtClean="0">
                <a:latin typeface="Times New Roman"/>
                <a:ea typeface="Calibri"/>
              </a:rPr>
              <a:t>th</a:t>
            </a:r>
            <a:r>
              <a:rPr lang="en-US" b="1" dirty="0" smtClean="0">
                <a:latin typeface="Times New Roman"/>
                <a:ea typeface="Calibri"/>
              </a:rPr>
              <a:t> toes</a:t>
            </a:r>
            <a:endParaRPr lang="en-US" dirty="0"/>
          </a:p>
        </p:txBody>
      </p:sp>
      <p:sp>
        <p:nvSpPr>
          <p:cNvPr id="3" name="Content Placeholder 2"/>
          <p:cNvSpPr>
            <a:spLocks noGrp="1"/>
          </p:cNvSpPr>
          <p:nvPr>
            <p:ph idx="1"/>
          </p:nvPr>
        </p:nvSpPr>
        <p:spPr/>
        <p:txBody>
          <a:bodyPr/>
          <a:lstStyle/>
          <a:p>
            <a:pPr marL="0" marR="0">
              <a:lnSpc>
                <a:spcPct val="150000"/>
              </a:lnSpc>
              <a:spcBef>
                <a:spcPts val="0"/>
              </a:spcBef>
              <a:spcAft>
                <a:spcPts val="1000"/>
              </a:spcAft>
            </a:pPr>
            <a:r>
              <a:rPr lang="en-US" dirty="0" smtClean="0">
                <a:latin typeface="Times New Roman"/>
                <a:ea typeface="Calibri"/>
                <a:cs typeface="Times New Roman"/>
              </a:rPr>
              <a:t>The foot is placed on its side, with the lateral aspect in contact with the film. </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The other toes are held out of the way as much as possible.</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 Centre to the toe being examined.</a:t>
            </a:r>
            <a:endParaRPr lang="en-US" dirty="0" smtClean="0">
              <a:ea typeface="Calibri"/>
              <a:cs typeface="Times New Roman"/>
            </a:endParaRPr>
          </a:p>
          <a:p>
            <a:pPr>
              <a:buNone/>
            </a:pPr>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a:ea typeface="Calibri"/>
              </a:rPr>
              <a:t>Oblique</a:t>
            </a:r>
            <a:endParaRPr lang="en-US" dirty="0"/>
          </a:p>
        </p:txBody>
      </p:sp>
      <p:sp>
        <p:nvSpPr>
          <p:cNvPr id="3" name="Content Placeholder 2"/>
          <p:cNvSpPr>
            <a:spLocks noGrp="1"/>
          </p:cNvSpPr>
          <p:nvPr>
            <p:ph idx="1"/>
          </p:nvPr>
        </p:nvSpPr>
        <p:spPr/>
        <p:txBody>
          <a:bodyPr/>
          <a:lstStyle/>
          <a:p>
            <a:pPr marL="0" marR="0">
              <a:lnSpc>
                <a:spcPct val="150000"/>
              </a:lnSpc>
              <a:spcBef>
                <a:spcPts val="0"/>
              </a:spcBef>
              <a:spcAft>
                <a:spcPts val="1000"/>
              </a:spcAft>
            </a:pPr>
            <a:r>
              <a:rPr lang="en-US" dirty="0" smtClean="0">
                <a:latin typeface="Times New Roman"/>
                <a:ea typeface="Calibri"/>
                <a:cs typeface="Times New Roman"/>
              </a:rPr>
              <a:t>If the toes cannot be separated easily, an oblique view is taken.</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The foot is rotated medically 45</a:t>
            </a:r>
            <a:r>
              <a:rPr lang="en-US" baseline="30000" dirty="0" smtClean="0">
                <a:latin typeface="Times New Roman"/>
                <a:ea typeface="Calibri"/>
                <a:cs typeface="Times New Roman"/>
              </a:rPr>
              <a:t>0</a:t>
            </a:r>
            <a:r>
              <a:rPr lang="en-US" dirty="0" smtClean="0">
                <a:latin typeface="Times New Roman"/>
                <a:ea typeface="Calibri"/>
                <a:cs typeface="Times New Roman"/>
              </a:rPr>
              <a:t> and supported.</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 Centre to the great toe.</a:t>
            </a:r>
            <a:endParaRPr lang="en-US" dirty="0" smtClean="0">
              <a:ea typeface="Calibri"/>
              <a:cs typeface="Times New Roman"/>
            </a:endParaRPr>
          </a:p>
          <a:p>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Calibri"/>
                <a:cs typeface="Times New Roman"/>
              </a:rPr>
              <a:t>Ankle</a:t>
            </a:r>
            <a:r>
              <a:rPr lang="en-US" dirty="0" smtClean="0">
                <a:ea typeface="Calibri"/>
                <a:cs typeface="Times New Roman"/>
              </a:rPr>
              <a:t/>
            </a:r>
            <a:br>
              <a:rPr lang="en-US" dirty="0" smtClean="0">
                <a:ea typeface="Calibri"/>
                <a:cs typeface="Times New Roman"/>
              </a:rPr>
            </a:br>
            <a:endParaRPr lang="en-US" dirty="0"/>
          </a:p>
        </p:txBody>
      </p:sp>
      <p:sp>
        <p:nvSpPr>
          <p:cNvPr id="3" name="Content Placeholder 2"/>
          <p:cNvSpPr>
            <a:spLocks noGrp="1"/>
          </p:cNvSpPr>
          <p:nvPr>
            <p:ph idx="1"/>
          </p:nvPr>
        </p:nvSpPr>
        <p:spPr/>
        <p:txBody>
          <a:bodyPr/>
          <a:lstStyle/>
          <a:p>
            <a:pPr marL="0" marR="0">
              <a:lnSpc>
                <a:spcPct val="150000"/>
              </a:lnSpc>
              <a:spcBef>
                <a:spcPts val="0"/>
              </a:spcBef>
              <a:spcAft>
                <a:spcPts val="1000"/>
              </a:spcAft>
            </a:pPr>
            <a:r>
              <a:rPr lang="en-US" b="1" dirty="0" smtClean="0">
                <a:latin typeface="Times New Roman"/>
                <a:ea typeface="Calibri"/>
                <a:cs typeface="Times New Roman"/>
              </a:rPr>
              <a:t>AP</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Patient sits or lies with the limb extended and </a:t>
            </a:r>
            <a:r>
              <a:rPr lang="en-US" dirty="0" err="1" smtClean="0">
                <a:latin typeface="Times New Roman"/>
                <a:ea typeface="Calibri"/>
                <a:cs typeface="Times New Roman"/>
              </a:rPr>
              <a:t>immobilsed</a:t>
            </a:r>
            <a:r>
              <a:rPr lang="en-US" dirty="0" smtClean="0">
                <a:latin typeface="Times New Roman"/>
                <a:ea typeface="Calibri"/>
                <a:cs typeface="Times New Roman"/>
              </a:rPr>
              <a:t> such that the </a:t>
            </a:r>
            <a:r>
              <a:rPr lang="en-US" dirty="0" err="1" smtClean="0">
                <a:latin typeface="Times New Roman"/>
                <a:ea typeface="Calibri"/>
                <a:cs typeface="Times New Roman"/>
              </a:rPr>
              <a:t>malleoli</a:t>
            </a:r>
            <a:r>
              <a:rPr lang="en-US" dirty="0" smtClean="0">
                <a:latin typeface="Times New Roman"/>
                <a:ea typeface="Calibri"/>
                <a:cs typeface="Times New Roman"/>
              </a:rPr>
              <a:t> are equidistant from the film.</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 Centre between the </a:t>
            </a:r>
            <a:r>
              <a:rPr lang="en-US" dirty="0" err="1" smtClean="0">
                <a:latin typeface="Times New Roman"/>
                <a:ea typeface="Calibri"/>
                <a:cs typeface="Times New Roman"/>
              </a:rPr>
              <a:t>malleoli</a:t>
            </a:r>
            <a:r>
              <a:rPr lang="en-US" dirty="0" smtClean="0">
                <a:latin typeface="Times New Roman"/>
                <a:ea typeface="Calibri"/>
                <a:cs typeface="Times New Roman"/>
              </a:rPr>
              <a:t>.</a:t>
            </a:r>
            <a:endParaRPr lang="en-US" dirty="0" smtClean="0">
              <a:ea typeface="Calibri"/>
              <a:cs typeface="Times New Roman"/>
            </a:endParaRPr>
          </a:p>
          <a:p>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Calibri"/>
                <a:cs typeface="Times New Roman"/>
              </a:rPr>
              <a:t>Lateral </a:t>
            </a:r>
            <a:r>
              <a:rPr lang="en-US" dirty="0" smtClean="0">
                <a:ea typeface="Calibri"/>
                <a:cs typeface="Times New Roman"/>
              </a:rPr>
              <a:t/>
            </a:r>
            <a:br>
              <a:rPr lang="en-US" dirty="0" smtClean="0">
                <a:ea typeface="Calibri"/>
                <a:cs typeface="Times New Roman"/>
              </a:rPr>
            </a:br>
            <a:endParaRPr lang="en-US" dirty="0"/>
          </a:p>
        </p:txBody>
      </p:sp>
      <p:sp>
        <p:nvSpPr>
          <p:cNvPr id="3" name="Content Placeholder 2"/>
          <p:cNvSpPr>
            <a:spLocks noGrp="1"/>
          </p:cNvSpPr>
          <p:nvPr>
            <p:ph idx="1"/>
          </p:nvPr>
        </p:nvSpPr>
        <p:spPr/>
        <p:txBody>
          <a:bodyPr/>
          <a:lstStyle/>
          <a:p>
            <a:pPr marL="0" marR="0">
              <a:lnSpc>
                <a:spcPct val="150000"/>
              </a:lnSpc>
              <a:spcBef>
                <a:spcPts val="0"/>
              </a:spcBef>
              <a:spcAft>
                <a:spcPts val="1000"/>
              </a:spcAft>
            </a:pPr>
            <a:r>
              <a:rPr lang="en-US" dirty="0" smtClean="0">
                <a:latin typeface="Times New Roman"/>
                <a:ea typeface="Calibri"/>
                <a:cs typeface="Times New Roman"/>
              </a:rPr>
              <a:t>Patient is turned towards the side being examined with the knee flexed.</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The position of the ankle is adjusted until the </a:t>
            </a:r>
            <a:r>
              <a:rPr lang="en-US" dirty="0" err="1" smtClean="0">
                <a:latin typeface="Times New Roman"/>
                <a:ea typeface="Calibri"/>
                <a:cs typeface="Times New Roman"/>
              </a:rPr>
              <a:t>malleoli</a:t>
            </a:r>
            <a:r>
              <a:rPr lang="en-US" dirty="0" smtClean="0">
                <a:latin typeface="Times New Roman"/>
                <a:ea typeface="Calibri"/>
                <a:cs typeface="Times New Roman"/>
              </a:rPr>
              <a:t> are superimposed. </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Centre to the medial </a:t>
            </a:r>
            <a:r>
              <a:rPr lang="en-US" dirty="0" err="1" smtClean="0">
                <a:latin typeface="Times New Roman"/>
                <a:ea typeface="Calibri"/>
                <a:cs typeface="Times New Roman"/>
              </a:rPr>
              <a:t>malleolus</a:t>
            </a:r>
            <a:endParaRPr lang="en-US" dirty="0" smtClean="0">
              <a:ea typeface="Calibri"/>
              <a:cs typeface="Times New Roman"/>
            </a:endParaRPr>
          </a:p>
          <a:p>
            <a:pPr>
              <a:buNone/>
            </a:pPr>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Calibri"/>
                <a:cs typeface="Times New Roman"/>
              </a:rPr>
              <a:t>Tibia and Fibula</a:t>
            </a:r>
            <a:r>
              <a:rPr lang="en-US" dirty="0" smtClean="0">
                <a:ea typeface="Calibri"/>
                <a:cs typeface="Times New Roman"/>
              </a:rPr>
              <a:t/>
            </a:r>
            <a:br>
              <a:rPr lang="en-US" dirty="0" smtClean="0">
                <a:ea typeface="Calibri"/>
                <a:cs typeface="Times New Roman"/>
              </a:rPr>
            </a:br>
            <a:endParaRPr lang="en-US" dirty="0"/>
          </a:p>
        </p:txBody>
      </p:sp>
      <p:sp>
        <p:nvSpPr>
          <p:cNvPr id="3" name="Content Placeholder 2"/>
          <p:cNvSpPr>
            <a:spLocks noGrp="1"/>
          </p:cNvSpPr>
          <p:nvPr>
            <p:ph idx="1"/>
          </p:nvPr>
        </p:nvSpPr>
        <p:spPr/>
        <p:txBody>
          <a:bodyPr/>
          <a:lstStyle/>
          <a:p>
            <a:pPr marL="0" marR="0">
              <a:lnSpc>
                <a:spcPct val="150000"/>
              </a:lnSpc>
              <a:spcBef>
                <a:spcPts val="0"/>
              </a:spcBef>
              <a:spcAft>
                <a:spcPts val="1000"/>
              </a:spcAft>
            </a:pPr>
            <a:r>
              <a:rPr lang="en-US" dirty="0" smtClean="0">
                <a:latin typeface="Times New Roman"/>
                <a:ea typeface="Calibri"/>
                <a:cs typeface="Times New Roman"/>
              </a:rPr>
              <a:t>These are the bones of the leg</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They articulate with each other at the proximal and distal </a:t>
            </a:r>
            <a:r>
              <a:rPr lang="en-US" dirty="0" err="1" smtClean="0">
                <a:latin typeface="Times New Roman"/>
                <a:ea typeface="Calibri"/>
                <a:cs typeface="Times New Roman"/>
              </a:rPr>
              <a:t>tibio</a:t>
            </a:r>
            <a:r>
              <a:rPr lang="en-US" dirty="0" smtClean="0">
                <a:latin typeface="Times New Roman"/>
                <a:ea typeface="Calibri"/>
                <a:cs typeface="Times New Roman"/>
              </a:rPr>
              <a:t>-fibular joints.</a:t>
            </a:r>
            <a:endParaRPr lang="en-US" dirty="0" smtClean="0">
              <a:ea typeface="Calibri"/>
              <a:cs typeface="Times New Roman"/>
            </a:endParaRPr>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Plain-film radiography</a:t>
            </a:r>
            <a:endParaRPr lang="en-US" dirty="0"/>
          </a:p>
        </p:txBody>
      </p:sp>
      <p:sp>
        <p:nvSpPr>
          <p:cNvPr id="3" name="Content Placeholder 2"/>
          <p:cNvSpPr>
            <a:spLocks noGrp="1"/>
          </p:cNvSpPr>
          <p:nvPr>
            <p:ph idx="1"/>
          </p:nvPr>
        </p:nvSpPr>
        <p:spPr/>
        <p:txBody>
          <a:bodyPr/>
          <a:lstStyle/>
          <a:p>
            <a:pPr>
              <a:buNone/>
            </a:pPr>
            <a:r>
              <a:rPr lang="en-US" dirty="0" smtClean="0"/>
              <a:t>PA and Lateral views of chest x-ray demonstrating foreign body</a:t>
            </a:r>
            <a:endParaRPr lang="en-US" dirty="0"/>
          </a:p>
        </p:txBody>
      </p:sp>
      <p:pic>
        <p:nvPicPr>
          <p:cNvPr id="2050" name="Picture 2" descr="C:\Users\Patrick\Documents\Radiology and Imaging Scanned CXR Images\Scans - Corr - Lisle - Mettler\Mettler Fig 1.3 a-b.jpg"/>
          <p:cNvPicPr>
            <a:picLocks noChangeAspect="1" noChangeArrowheads="1"/>
          </p:cNvPicPr>
          <p:nvPr/>
        </p:nvPicPr>
        <p:blipFill>
          <a:blip r:embed="rId2" cstate="print"/>
          <a:srcRect/>
          <a:stretch>
            <a:fillRect/>
          </a:stretch>
        </p:blipFill>
        <p:spPr bwMode="auto">
          <a:xfrm>
            <a:off x="1828800" y="2895600"/>
            <a:ext cx="5875338" cy="3328987"/>
          </a:xfrm>
          <a:prstGeom prst="rect">
            <a:avLst/>
          </a:prstGeom>
          <a:noFill/>
        </p:spPr>
      </p:pic>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Calibri"/>
                <a:cs typeface="Times New Roman"/>
              </a:rPr>
              <a:t>AP</a:t>
            </a:r>
            <a:r>
              <a:rPr lang="en-US" dirty="0" smtClean="0">
                <a:ea typeface="Calibri"/>
                <a:cs typeface="Times New Roman"/>
              </a:rPr>
              <a:t/>
            </a:r>
            <a:br>
              <a:rPr lang="en-US" dirty="0" smtClean="0">
                <a:ea typeface="Calibri"/>
                <a:cs typeface="Times New Roman"/>
              </a:rPr>
            </a:br>
            <a:endParaRPr lang="en-US" dirty="0"/>
          </a:p>
        </p:txBody>
      </p:sp>
      <p:sp>
        <p:nvSpPr>
          <p:cNvPr id="3" name="Content Placeholder 2"/>
          <p:cNvSpPr>
            <a:spLocks noGrp="1"/>
          </p:cNvSpPr>
          <p:nvPr>
            <p:ph idx="1"/>
          </p:nvPr>
        </p:nvSpPr>
        <p:spPr/>
        <p:txBody>
          <a:bodyPr>
            <a:normAutofit fontScale="85000" lnSpcReduction="20000"/>
          </a:bodyPr>
          <a:lstStyle/>
          <a:p>
            <a:pPr marL="0" marR="0">
              <a:lnSpc>
                <a:spcPct val="150000"/>
              </a:lnSpc>
              <a:spcBef>
                <a:spcPts val="0"/>
              </a:spcBef>
              <a:spcAft>
                <a:spcPts val="1000"/>
              </a:spcAft>
            </a:pPr>
            <a:r>
              <a:rPr lang="en-US" dirty="0" smtClean="0">
                <a:latin typeface="Times New Roman"/>
                <a:ea typeface="Calibri"/>
                <a:cs typeface="Times New Roman"/>
              </a:rPr>
              <a:t>The knee is extended and the leg medially rotated slightly so that the </a:t>
            </a:r>
            <a:r>
              <a:rPr lang="en-US" dirty="0" err="1" smtClean="0">
                <a:latin typeface="Times New Roman"/>
                <a:ea typeface="Calibri"/>
                <a:cs typeface="Times New Roman"/>
              </a:rPr>
              <a:t>malleoli</a:t>
            </a:r>
            <a:r>
              <a:rPr lang="en-US" dirty="0" smtClean="0">
                <a:latin typeface="Times New Roman"/>
                <a:ea typeface="Calibri"/>
                <a:cs typeface="Times New Roman"/>
              </a:rPr>
              <a:t> are equidistant from the cassette.</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Both the knee joint and the ankle should be included.</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 If this is not possible, the joint nearer the site of injury should be included.</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 Centre to the mid-shaft of the tibia</a:t>
            </a:r>
            <a:endParaRPr lang="en-US" dirty="0" smtClean="0">
              <a:ea typeface="Calibri"/>
              <a:cs typeface="Times New Roman"/>
            </a:endParaRPr>
          </a:p>
          <a:p>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Calibri"/>
                <a:cs typeface="Times New Roman"/>
              </a:rPr>
              <a:t>Lateral </a:t>
            </a:r>
            <a:r>
              <a:rPr lang="en-US" dirty="0" smtClean="0">
                <a:ea typeface="Calibri"/>
                <a:cs typeface="Times New Roman"/>
              </a:rPr>
              <a:t/>
            </a:r>
            <a:br>
              <a:rPr lang="en-US" dirty="0" smtClean="0">
                <a:ea typeface="Calibri"/>
                <a:cs typeface="Times New Roman"/>
              </a:rPr>
            </a:br>
            <a:endParaRPr lang="en-US" dirty="0"/>
          </a:p>
        </p:txBody>
      </p:sp>
      <p:sp>
        <p:nvSpPr>
          <p:cNvPr id="3" name="Content Placeholder 2"/>
          <p:cNvSpPr>
            <a:spLocks noGrp="1"/>
          </p:cNvSpPr>
          <p:nvPr>
            <p:ph idx="1"/>
          </p:nvPr>
        </p:nvSpPr>
        <p:spPr/>
        <p:txBody>
          <a:bodyPr/>
          <a:lstStyle/>
          <a:p>
            <a:pPr marL="0" marR="0">
              <a:lnSpc>
                <a:spcPct val="150000"/>
              </a:lnSpc>
              <a:spcBef>
                <a:spcPts val="0"/>
              </a:spcBef>
              <a:spcAft>
                <a:spcPts val="1000"/>
              </a:spcAft>
            </a:pPr>
            <a:r>
              <a:rPr lang="en-US" dirty="0" smtClean="0">
                <a:latin typeface="Times New Roman"/>
                <a:ea typeface="Calibri"/>
                <a:cs typeface="Times New Roman"/>
              </a:rPr>
              <a:t>From the AP position the knee is flexed and the leg laterally rotated. </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The </a:t>
            </a:r>
            <a:r>
              <a:rPr lang="en-US" dirty="0" err="1" smtClean="0">
                <a:latin typeface="Times New Roman"/>
                <a:ea typeface="Calibri"/>
                <a:cs typeface="Times New Roman"/>
              </a:rPr>
              <a:t>malleoli</a:t>
            </a:r>
            <a:r>
              <a:rPr lang="en-US" dirty="0" smtClean="0">
                <a:latin typeface="Times New Roman"/>
                <a:ea typeface="Calibri"/>
                <a:cs typeface="Times New Roman"/>
              </a:rPr>
              <a:t> should be superimposed and the patella at right angles to the film.</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 Centre to the mid-shaft of the tibia</a:t>
            </a:r>
            <a:endParaRPr lang="en-US" dirty="0" smtClean="0">
              <a:ea typeface="Calibri"/>
              <a:cs typeface="Times New Roman"/>
            </a:endParaRPr>
          </a:p>
          <a:p>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Calibri"/>
                <a:cs typeface="Times New Roman"/>
              </a:rPr>
              <a:t>Knee</a:t>
            </a:r>
            <a:r>
              <a:rPr lang="en-US" dirty="0" smtClean="0">
                <a:ea typeface="Calibri"/>
                <a:cs typeface="Times New Roman"/>
              </a:rPr>
              <a:t/>
            </a:r>
            <a:br>
              <a:rPr lang="en-US" dirty="0" smtClean="0">
                <a:ea typeface="Calibri"/>
                <a:cs typeface="Times New Roman"/>
              </a:rPr>
            </a:br>
            <a:endParaRPr lang="en-US" dirty="0"/>
          </a:p>
        </p:txBody>
      </p:sp>
      <p:sp>
        <p:nvSpPr>
          <p:cNvPr id="3" name="Content Placeholder 2"/>
          <p:cNvSpPr>
            <a:spLocks noGrp="1"/>
          </p:cNvSpPr>
          <p:nvPr>
            <p:ph idx="1"/>
          </p:nvPr>
        </p:nvSpPr>
        <p:spPr/>
        <p:txBody>
          <a:bodyPr/>
          <a:lstStyle/>
          <a:p>
            <a:pPr marL="0" marR="0">
              <a:lnSpc>
                <a:spcPct val="150000"/>
              </a:lnSpc>
              <a:spcBef>
                <a:spcPts val="0"/>
              </a:spcBef>
              <a:spcAft>
                <a:spcPts val="1000"/>
              </a:spcAft>
            </a:pPr>
            <a:r>
              <a:rPr lang="en-US" b="1" dirty="0" smtClean="0">
                <a:latin typeface="Times New Roman"/>
                <a:ea typeface="Calibri"/>
                <a:cs typeface="Times New Roman"/>
              </a:rPr>
              <a:t>AP</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The patient sits or lie with the knee extended and the limb in slight medical rotation so that the patella is parallel with the cassette. </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Centre 1 cm distal to the apex of the patella.</a:t>
            </a:r>
            <a:endParaRPr lang="en-US" dirty="0" smtClean="0">
              <a:ea typeface="Calibri"/>
              <a:cs typeface="Times New Roman"/>
            </a:endParaRPr>
          </a:p>
          <a:p>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Calibri"/>
                <a:cs typeface="Times New Roman"/>
              </a:rPr>
              <a:t>Lateral</a:t>
            </a:r>
            <a:r>
              <a:rPr lang="en-US" dirty="0" smtClean="0">
                <a:ea typeface="Calibri"/>
                <a:cs typeface="Times New Roman"/>
              </a:rPr>
              <a:t/>
            </a:r>
            <a:br>
              <a:rPr lang="en-US" dirty="0" smtClean="0">
                <a:ea typeface="Calibri"/>
                <a:cs typeface="Times New Roman"/>
              </a:rPr>
            </a:br>
            <a:endParaRPr lang="en-US" dirty="0"/>
          </a:p>
        </p:txBody>
      </p:sp>
      <p:sp>
        <p:nvSpPr>
          <p:cNvPr id="3" name="Content Placeholder 2"/>
          <p:cNvSpPr>
            <a:spLocks noGrp="1"/>
          </p:cNvSpPr>
          <p:nvPr>
            <p:ph idx="1"/>
          </p:nvPr>
        </p:nvSpPr>
        <p:spPr>
          <a:xfrm>
            <a:off x="304800" y="1524000"/>
            <a:ext cx="8229600" cy="4525963"/>
          </a:xfrm>
        </p:spPr>
        <p:txBody>
          <a:bodyPr>
            <a:normAutofit lnSpcReduction="10000"/>
          </a:bodyPr>
          <a:lstStyle/>
          <a:p>
            <a:pPr marL="0" marR="0">
              <a:lnSpc>
                <a:spcPct val="150000"/>
              </a:lnSpc>
              <a:spcBef>
                <a:spcPts val="0"/>
              </a:spcBef>
              <a:spcAft>
                <a:spcPts val="1000"/>
              </a:spcAft>
            </a:pPr>
            <a:r>
              <a:rPr lang="en-US" dirty="0" smtClean="0">
                <a:latin typeface="Times New Roman"/>
                <a:ea typeface="Calibri"/>
                <a:cs typeface="Times New Roman"/>
              </a:rPr>
              <a:t>The patient is turned towards the side being examined. the knee is flexed and its position adjusted until the patella is at right angles to the cassette.  The femoral </a:t>
            </a:r>
            <a:r>
              <a:rPr lang="en-US" dirty="0" err="1" smtClean="0">
                <a:latin typeface="Times New Roman"/>
                <a:ea typeface="Calibri"/>
                <a:cs typeface="Times New Roman"/>
              </a:rPr>
              <a:t>condyles</a:t>
            </a:r>
            <a:r>
              <a:rPr lang="en-US" dirty="0" smtClean="0">
                <a:latin typeface="Times New Roman"/>
                <a:ea typeface="Calibri"/>
                <a:cs typeface="Times New Roman"/>
              </a:rPr>
              <a:t> must be superimposed.</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Centre to the medial </a:t>
            </a:r>
            <a:r>
              <a:rPr lang="en-US" dirty="0" err="1" smtClean="0">
                <a:latin typeface="Times New Roman"/>
                <a:ea typeface="Calibri"/>
                <a:cs typeface="Times New Roman"/>
              </a:rPr>
              <a:t>tibial</a:t>
            </a:r>
            <a:r>
              <a:rPr lang="en-US" dirty="0" smtClean="0">
                <a:latin typeface="Times New Roman"/>
                <a:ea typeface="Calibri"/>
                <a:cs typeface="Times New Roman"/>
              </a:rPr>
              <a:t> </a:t>
            </a:r>
            <a:r>
              <a:rPr lang="en-US" dirty="0" err="1" smtClean="0">
                <a:latin typeface="Times New Roman"/>
                <a:ea typeface="Calibri"/>
                <a:cs typeface="Times New Roman"/>
              </a:rPr>
              <a:t>condyle.H</a:t>
            </a:r>
            <a:endParaRPr lang="en-US" dirty="0" smtClean="0">
              <a:ea typeface="Calibri"/>
              <a:cs typeface="Times New Roman"/>
            </a:endParaRPr>
          </a:p>
          <a:p>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Calibri"/>
                <a:cs typeface="Times New Roman"/>
              </a:rPr>
              <a:t>Patella</a:t>
            </a:r>
            <a:r>
              <a:rPr lang="en-US" dirty="0" smtClean="0">
                <a:ea typeface="Calibri"/>
                <a:cs typeface="Times New Roman"/>
              </a:rPr>
              <a:t/>
            </a:r>
            <a:br>
              <a:rPr lang="en-US" dirty="0" smtClean="0">
                <a:ea typeface="Calibri"/>
                <a:cs typeface="Times New Roman"/>
              </a:rPr>
            </a:br>
            <a:endParaRPr lang="en-US" dirty="0"/>
          </a:p>
        </p:txBody>
      </p:sp>
      <p:sp>
        <p:nvSpPr>
          <p:cNvPr id="3" name="Content Placeholder 2"/>
          <p:cNvSpPr>
            <a:spLocks noGrp="1"/>
          </p:cNvSpPr>
          <p:nvPr>
            <p:ph idx="1"/>
          </p:nvPr>
        </p:nvSpPr>
        <p:spPr/>
        <p:txBody>
          <a:bodyPr/>
          <a:lstStyle/>
          <a:p>
            <a:pPr marL="0" marR="0">
              <a:lnSpc>
                <a:spcPct val="150000"/>
              </a:lnSpc>
              <a:spcBef>
                <a:spcPts val="0"/>
              </a:spcBef>
              <a:spcAft>
                <a:spcPts val="1000"/>
              </a:spcAft>
            </a:pPr>
            <a:r>
              <a:rPr lang="en-US" b="1" dirty="0" err="1" smtClean="0">
                <a:latin typeface="Times New Roman"/>
                <a:ea typeface="Calibri"/>
                <a:cs typeface="Times New Roman"/>
              </a:rPr>
              <a:t>Pastero</a:t>
            </a:r>
            <a:r>
              <a:rPr lang="en-US" b="1" dirty="0" smtClean="0">
                <a:latin typeface="Times New Roman"/>
                <a:ea typeface="Calibri"/>
                <a:cs typeface="Times New Roman"/>
              </a:rPr>
              <a:t>-anterior </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The patient lies prone.</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 The cassette is brought into close contact with the patella.</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Centre to the crease of the knee.</a:t>
            </a:r>
            <a:endParaRPr lang="en-US" dirty="0" smtClean="0">
              <a:ea typeface="Calibri"/>
              <a:cs typeface="Times New Roman"/>
            </a:endParaRPr>
          </a:p>
          <a:p>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smtClean="0">
                <a:latin typeface="Times New Roman"/>
                <a:ea typeface="Calibri"/>
                <a:cs typeface="Times New Roman"/>
              </a:rPr>
              <a:t>Infero</a:t>
            </a:r>
            <a:r>
              <a:rPr lang="en-US" b="1" dirty="0" smtClean="0">
                <a:latin typeface="Times New Roman"/>
                <a:ea typeface="Calibri"/>
                <a:cs typeface="Times New Roman"/>
              </a:rPr>
              <a:t>-superior or ‘Skyline’</a:t>
            </a:r>
            <a:r>
              <a:rPr lang="en-US" dirty="0" smtClean="0">
                <a:ea typeface="Calibri"/>
                <a:cs typeface="Times New Roman"/>
              </a:rPr>
              <a:t/>
            </a:r>
            <a:br>
              <a:rPr lang="en-US" dirty="0" smtClean="0">
                <a:ea typeface="Calibri"/>
                <a:cs typeface="Times New Roman"/>
              </a:rPr>
            </a:br>
            <a:endParaRPr lang="en-US" dirty="0"/>
          </a:p>
        </p:txBody>
      </p:sp>
      <p:sp>
        <p:nvSpPr>
          <p:cNvPr id="3" name="Content Placeholder 2"/>
          <p:cNvSpPr>
            <a:spLocks noGrp="1"/>
          </p:cNvSpPr>
          <p:nvPr>
            <p:ph idx="1"/>
          </p:nvPr>
        </p:nvSpPr>
        <p:spPr/>
        <p:txBody>
          <a:bodyPr>
            <a:normAutofit fontScale="85000" lnSpcReduction="10000"/>
          </a:bodyPr>
          <a:lstStyle/>
          <a:p>
            <a:pPr marL="0" marR="0">
              <a:lnSpc>
                <a:spcPct val="150000"/>
              </a:lnSpc>
              <a:spcBef>
                <a:spcPts val="0"/>
              </a:spcBef>
              <a:spcAft>
                <a:spcPts val="1000"/>
              </a:spcAft>
            </a:pPr>
            <a:r>
              <a:rPr lang="en-US" dirty="0" smtClean="0">
                <a:latin typeface="Times New Roman"/>
                <a:ea typeface="Calibri"/>
                <a:cs typeface="Times New Roman"/>
              </a:rPr>
              <a:t>The patient sits with the knee flexed at about 135</a:t>
            </a:r>
            <a:r>
              <a:rPr lang="en-US" baseline="30000" dirty="0" smtClean="0">
                <a:latin typeface="Times New Roman"/>
                <a:ea typeface="Calibri"/>
                <a:cs typeface="Times New Roman"/>
              </a:rPr>
              <a:t>0</a:t>
            </a:r>
            <a:r>
              <a:rPr lang="en-US" dirty="0" smtClean="0">
                <a:latin typeface="Times New Roman"/>
                <a:ea typeface="Calibri"/>
                <a:cs typeface="Times New Roman"/>
              </a:rPr>
              <a:t>.</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The cassette is supported vertically about 15cm proximal to the femoral </a:t>
            </a:r>
            <a:r>
              <a:rPr lang="en-US" dirty="0" err="1" smtClean="0">
                <a:latin typeface="Times New Roman"/>
                <a:ea typeface="Calibri"/>
                <a:cs typeface="Times New Roman"/>
              </a:rPr>
              <a:t>condyle</a:t>
            </a:r>
            <a:r>
              <a:rPr lang="en-US" dirty="0" smtClean="0">
                <a:latin typeface="Times New Roman"/>
                <a:ea typeface="Calibri"/>
                <a:cs typeface="Times New Roman"/>
              </a:rPr>
              <a:t>.</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 The tube is placed at the level of the foot and is directed upwards at an angle of about 10</a:t>
            </a:r>
            <a:r>
              <a:rPr lang="en-US" baseline="30000" dirty="0" smtClean="0">
                <a:latin typeface="Times New Roman"/>
                <a:ea typeface="Calibri"/>
                <a:cs typeface="Times New Roman"/>
              </a:rPr>
              <a:t>0</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Centre to the inferior surface of the patella</a:t>
            </a:r>
            <a:endParaRPr lang="en-US" dirty="0" smtClean="0">
              <a:ea typeface="Calibri"/>
              <a:cs typeface="Times New Roman"/>
            </a:endParaRPr>
          </a:p>
          <a:p>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Calibri"/>
                <a:cs typeface="Times New Roman"/>
              </a:rPr>
              <a:t>Femur</a:t>
            </a:r>
            <a:r>
              <a:rPr lang="en-US" dirty="0" smtClean="0">
                <a:ea typeface="Calibri"/>
                <a:cs typeface="Times New Roman"/>
              </a:rPr>
              <a:t/>
            </a:r>
            <a:br>
              <a:rPr lang="en-US" dirty="0" smtClean="0">
                <a:ea typeface="Calibri"/>
                <a:cs typeface="Times New Roman"/>
              </a:rPr>
            </a:br>
            <a:endParaRPr lang="en-US" dirty="0"/>
          </a:p>
        </p:txBody>
      </p:sp>
      <p:sp>
        <p:nvSpPr>
          <p:cNvPr id="3" name="Content Placeholder 2"/>
          <p:cNvSpPr>
            <a:spLocks noGrp="1"/>
          </p:cNvSpPr>
          <p:nvPr>
            <p:ph idx="1"/>
          </p:nvPr>
        </p:nvSpPr>
        <p:spPr/>
        <p:txBody>
          <a:bodyPr>
            <a:normAutofit fontScale="70000" lnSpcReduction="20000"/>
          </a:bodyPr>
          <a:lstStyle/>
          <a:p>
            <a:pPr marL="0" marR="0">
              <a:lnSpc>
                <a:spcPct val="150000"/>
              </a:lnSpc>
              <a:spcBef>
                <a:spcPts val="0"/>
              </a:spcBef>
              <a:spcAft>
                <a:spcPts val="1000"/>
              </a:spcAft>
            </a:pPr>
            <a:r>
              <a:rPr lang="en-US" b="1" dirty="0" smtClean="0">
                <a:latin typeface="Times New Roman"/>
                <a:ea typeface="Calibri"/>
                <a:cs typeface="Times New Roman"/>
              </a:rPr>
              <a:t>AP</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The limb is extended and medially rotated to bring the patella parallel with the table.</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 The upper border of a 35x43 cm cassette is place at the level of the anterior superior iliac spines so that hip joint is included on the radiograph. </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The beam is collimated to the width of the thigh.</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 Centre to the shaft of the femur. </a:t>
            </a:r>
            <a:endParaRPr lang="en-US" dirty="0" smtClean="0">
              <a:ea typeface="Calibri"/>
              <a:cs typeface="Times New Roman"/>
            </a:endParaRPr>
          </a:p>
          <a:p>
            <a:endParaRPr 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Calibri"/>
                <a:cs typeface="Times New Roman"/>
              </a:rPr>
              <a:t>Lateral</a:t>
            </a:r>
            <a:r>
              <a:rPr lang="en-US" dirty="0" smtClean="0">
                <a:ea typeface="Calibri"/>
                <a:cs typeface="Times New Roman"/>
              </a:rPr>
              <a:t/>
            </a:r>
            <a:br>
              <a:rPr lang="en-US" dirty="0" smtClean="0">
                <a:ea typeface="Calibri"/>
                <a:cs typeface="Times New Roman"/>
              </a:rPr>
            </a:br>
            <a:endParaRPr lang="en-US" dirty="0"/>
          </a:p>
        </p:txBody>
      </p:sp>
      <p:sp>
        <p:nvSpPr>
          <p:cNvPr id="3" name="Content Placeholder 2"/>
          <p:cNvSpPr>
            <a:spLocks noGrp="1"/>
          </p:cNvSpPr>
          <p:nvPr>
            <p:ph idx="1"/>
          </p:nvPr>
        </p:nvSpPr>
        <p:spPr/>
        <p:txBody>
          <a:bodyPr>
            <a:normAutofit fontScale="70000" lnSpcReduction="20000"/>
          </a:bodyPr>
          <a:lstStyle/>
          <a:p>
            <a:pPr marL="0" marR="0">
              <a:lnSpc>
                <a:spcPct val="150000"/>
              </a:lnSpc>
              <a:spcBef>
                <a:spcPts val="0"/>
              </a:spcBef>
              <a:spcAft>
                <a:spcPts val="1000"/>
              </a:spcAft>
            </a:pPr>
            <a:r>
              <a:rPr lang="en-US" dirty="0" smtClean="0">
                <a:latin typeface="Times New Roman"/>
                <a:ea typeface="Calibri"/>
                <a:cs typeface="Times New Roman"/>
              </a:rPr>
              <a:t>The Patient is rotated towards the side being examined.</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 The knee </a:t>
            </a:r>
            <a:r>
              <a:rPr lang="en-US" dirty="0" err="1" smtClean="0">
                <a:latin typeface="Times New Roman"/>
                <a:ea typeface="Calibri"/>
                <a:cs typeface="Times New Roman"/>
              </a:rPr>
              <a:t>isflexed</a:t>
            </a:r>
            <a:r>
              <a:rPr lang="en-US" dirty="0" smtClean="0">
                <a:latin typeface="Times New Roman"/>
                <a:ea typeface="Calibri"/>
                <a:cs typeface="Times New Roman"/>
              </a:rPr>
              <a:t> and the leg is allowed to rest on the table such that the femoral </a:t>
            </a:r>
            <a:r>
              <a:rPr lang="en-US" dirty="0" err="1" smtClean="0">
                <a:latin typeface="Times New Roman"/>
                <a:ea typeface="Calibri"/>
                <a:cs typeface="Times New Roman"/>
              </a:rPr>
              <a:t>condyles</a:t>
            </a:r>
            <a:r>
              <a:rPr lang="en-US" dirty="0" smtClean="0">
                <a:latin typeface="Times New Roman"/>
                <a:ea typeface="Calibri"/>
                <a:cs typeface="Times New Roman"/>
              </a:rPr>
              <a:t> are superimposed and the knee is lateral.</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The lower border of the 35 x 43 cm cassette is placed at the level of the </a:t>
            </a:r>
            <a:r>
              <a:rPr lang="en-US" dirty="0" err="1" smtClean="0">
                <a:latin typeface="Times New Roman"/>
                <a:ea typeface="Calibri"/>
                <a:cs typeface="Times New Roman"/>
              </a:rPr>
              <a:t>tibial</a:t>
            </a:r>
            <a:r>
              <a:rPr lang="en-US" dirty="0" smtClean="0">
                <a:latin typeface="Times New Roman"/>
                <a:ea typeface="Calibri"/>
                <a:cs typeface="Times New Roman"/>
              </a:rPr>
              <a:t> </a:t>
            </a:r>
            <a:r>
              <a:rPr lang="en-US" dirty="0" err="1" smtClean="0">
                <a:latin typeface="Times New Roman"/>
                <a:ea typeface="Calibri"/>
                <a:cs typeface="Times New Roman"/>
              </a:rPr>
              <a:t>condyles</a:t>
            </a:r>
            <a:r>
              <a:rPr lang="en-US" dirty="0" smtClean="0">
                <a:latin typeface="Times New Roman"/>
                <a:ea typeface="Calibri"/>
                <a:cs typeface="Times New Roman"/>
              </a:rPr>
              <a:t>, so that the knee joint is included on the radiograph.</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The beam is collimated to the width of the thigh.</a:t>
            </a:r>
            <a:endParaRPr lang="en-US" dirty="0" smtClean="0">
              <a:ea typeface="Calibri"/>
              <a:cs typeface="Times New Roman"/>
            </a:endParaRPr>
          </a:p>
          <a:p>
            <a:r>
              <a:rPr lang="en-US" dirty="0" smtClean="0">
                <a:latin typeface="Times New Roman"/>
                <a:ea typeface="Calibri"/>
              </a:rPr>
              <a:t> Centre to the shaft of the femur</a:t>
            </a:r>
            <a:endParaRPr 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Calibri"/>
                <a:cs typeface="Times New Roman"/>
              </a:rPr>
              <a:t>Pelvis</a:t>
            </a:r>
            <a:r>
              <a:rPr lang="en-US" dirty="0" smtClean="0">
                <a:ea typeface="Calibri"/>
                <a:cs typeface="Times New Roman"/>
              </a:rPr>
              <a:t/>
            </a:r>
            <a:br>
              <a:rPr lang="en-US" dirty="0" smtClean="0">
                <a:ea typeface="Calibri"/>
                <a:cs typeface="Times New Roman"/>
              </a:rPr>
            </a:br>
            <a:endParaRPr lang="en-US" dirty="0"/>
          </a:p>
        </p:txBody>
      </p:sp>
      <p:sp>
        <p:nvSpPr>
          <p:cNvPr id="3" name="Content Placeholder 2"/>
          <p:cNvSpPr>
            <a:spLocks noGrp="1"/>
          </p:cNvSpPr>
          <p:nvPr>
            <p:ph idx="1"/>
          </p:nvPr>
        </p:nvSpPr>
        <p:spPr/>
        <p:txBody>
          <a:bodyPr>
            <a:normAutofit fontScale="85000" lnSpcReduction="10000"/>
          </a:bodyPr>
          <a:lstStyle/>
          <a:p>
            <a:pPr marL="0" marR="0">
              <a:lnSpc>
                <a:spcPct val="150000"/>
              </a:lnSpc>
              <a:spcBef>
                <a:spcPts val="0"/>
              </a:spcBef>
              <a:spcAft>
                <a:spcPts val="1000"/>
              </a:spcAft>
            </a:pPr>
            <a:r>
              <a:rPr lang="en-US" dirty="0" smtClean="0">
                <a:latin typeface="Times New Roman"/>
                <a:ea typeface="Calibri"/>
                <a:cs typeface="Times New Roman"/>
              </a:rPr>
              <a:t>The patient lies supine with the legs extended.  </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The pelvis must be positioned symmetrically, with the anterior superior iliac spines equidistant from the cassette. </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The feet are separated slightly and internally rotated. </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 Centre is the midline, 5cm below the anterior superior iliac spine.</a:t>
            </a:r>
            <a:endParaRPr lang="en-US" dirty="0" smtClean="0">
              <a:ea typeface="Calibri"/>
              <a:cs typeface="Times New Roman"/>
            </a:endParaRPr>
          </a:p>
          <a:p>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Calibri"/>
                <a:cs typeface="Times New Roman"/>
              </a:rPr>
              <a:t>Hip Joint</a:t>
            </a:r>
            <a:r>
              <a:rPr lang="en-US" dirty="0" smtClean="0">
                <a:ea typeface="Calibri"/>
                <a:cs typeface="Times New Roman"/>
              </a:rPr>
              <a:t/>
            </a:r>
            <a:br>
              <a:rPr lang="en-US" dirty="0" smtClean="0">
                <a:ea typeface="Calibri"/>
                <a:cs typeface="Times New Roman"/>
              </a:rPr>
            </a:br>
            <a:endParaRPr lang="en-US" dirty="0"/>
          </a:p>
        </p:txBody>
      </p:sp>
      <p:sp>
        <p:nvSpPr>
          <p:cNvPr id="3" name="Content Placeholder 2"/>
          <p:cNvSpPr>
            <a:spLocks noGrp="1"/>
          </p:cNvSpPr>
          <p:nvPr>
            <p:ph idx="1"/>
          </p:nvPr>
        </p:nvSpPr>
        <p:spPr/>
        <p:txBody>
          <a:bodyPr>
            <a:normAutofit fontScale="77500" lnSpcReduction="20000"/>
          </a:bodyPr>
          <a:lstStyle/>
          <a:p>
            <a:pPr marL="0" marR="0">
              <a:lnSpc>
                <a:spcPct val="150000"/>
              </a:lnSpc>
              <a:spcBef>
                <a:spcPts val="0"/>
              </a:spcBef>
              <a:spcAft>
                <a:spcPts val="1000"/>
              </a:spcAft>
            </a:pPr>
            <a:r>
              <a:rPr lang="en-US" dirty="0" smtClean="0">
                <a:latin typeface="Times New Roman"/>
                <a:ea typeface="Calibri"/>
                <a:cs typeface="Times New Roman"/>
              </a:rPr>
              <a:t>AP is routinely taken after trauma, for congenital abnormalities and arthritis. </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The patient lies supine with the fee separated slightly.</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 The lower limbs are internally rotated 30</a:t>
            </a:r>
            <a:r>
              <a:rPr lang="en-US" baseline="30000" dirty="0" smtClean="0">
                <a:latin typeface="Times New Roman"/>
                <a:ea typeface="Calibri"/>
                <a:cs typeface="Times New Roman"/>
              </a:rPr>
              <a:t>0</a:t>
            </a:r>
            <a:r>
              <a:rPr lang="en-US" dirty="0" smtClean="0">
                <a:latin typeface="Times New Roman"/>
                <a:ea typeface="Calibri"/>
                <a:cs typeface="Times New Roman"/>
              </a:rPr>
              <a:t> and immobilized. </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The pelvis must be positioned symmetrically, with the anterior superior iliac spine equidistant from the table. </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Centre in the mid-line, 2.5 cm above the </a:t>
            </a:r>
            <a:r>
              <a:rPr lang="en-US" dirty="0" err="1" smtClean="0">
                <a:latin typeface="Times New Roman"/>
                <a:ea typeface="Calibri"/>
                <a:cs typeface="Times New Roman"/>
              </a:rPr>
              <a:t>symphysis</a:t>
            </a:r>
            <a:r>
              <a:rPr lang="en-US" dirty="0" smtClean="0">
                <a:latin typeface="Times New Roman"/>
                <a:ea typeface="Calibri"/>
                <a:cs typeface="Times New Roman"/>
              </a:rPr>
              <a:t> pubis.</a:t>
            </a:r>
            <a:endParaRPr lang="en-US" dirty="0" smtClean="0">
              <a:ea typeface="Calibri"/>
              <a:cs typeface="Times New Roman"/>
            </a:endParaRP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a:ea typeface="Times New Roman"/>
              </a:rPr>
              <a:t>Fluoroscopy</a:t>
            </a:r>
            <a:endParaRPr lang="en-US" dirty="0"/>
          </a:p>
        </p:txBody>
      </p:sp>
      <p:sp>
        <p:nvSpPr>
          <p:cNvPr id="3" name="Content Placeholder 2"/>
          <p:cNvSpPr>
            <a:spLocks noGrp="1"/>
          </p:cNvSpPr>
          <p:nvPr>
            <p:ph idx="1"/>
          </p:nvPr>
        </p:nvSpPr>
        <p:spPr/>
        <p:txBody>
          <a:bodyPr>
            <a:normAutofit fontScale="85000" lnSpcReduction="20000"/>
          </a:bodyPr>
          <a:lstStyle/>
          <a:p>
            <a:pPr marL="0" marR="0" algn="just">
              <a:lnSpc>
                <a:spcPct val="150000"/>
              </a:lnSpc>
              <a:spcBef>
                <a:spcPts val="0"/>
              </a:spcBef>
              <a:spcAft>
                <a:spcPts val="0"/>
              </a:spcAft>
              <a:buNone/>
            </a:pPr>
            <a:r>
              <a:rPr lang="en-US" dirty="0" smtClean="0">
                <a:latin typeface="Times New Roman"/>
                <a:ea typeface="Times New Roman"/>
              </a:rPr>
              <a:t>Fluoroscopy is a special application of X-ray imaging in which a fluorescent screen and image intensifier tube is connected to a closed-circuit television system. This allows real time imaging of structures in motion. During fluoroscopy radiocontrast agents are administered, orally, intravenously or introduced in cavities, to delineate anatomy and functioning of the blood vessels, the genitourinary system or the gastrointestinal tract.. </a:t>
            </a:r>
          </a:p>
          <a:p>
            <a:endParaRPr lang="en-US"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Calibri"/>
                <a:cs typeface="Times New Roman"/>
              </a:rPr>
              <a:t>Lateral</a:t>
            </a:r>
            <a:r>
              <a:rPr lang="en-US" dirty="0" smtClean="0">
                <a:ea typeface="Calibri"/>
                <a:cs typeface="Times New Roman"/>
              </a:rPr>
              <a:t/>
            </a:r>
            <a:br>
              <a:rPr lang="en-US" dirty="0" smtClean="0">
                <a:ea typeface="Calibri"/>
                <a:cs typeface="Times New Roman"/>
              </a:rPr>
            </a:br>
            <a:endParaRPr lang="en-US" dirty="0"/>
          </a:p>
        </p:txBody>
      </p:sp>
      <p:sp>
        <p:nvSpPr>
          <p:cNvPr id="3" name="Content Placeholder 2"/>
          <p:cNvSpPr>
            <a:spLocks noGrp="1"/>
          </p:cNvSpPr>
          <p:nvPr>
            <p:ph idx="1"/>
          </p:nvPr>
        </p:nvSpPr>
        <p:spPr/>
        <p:txBody>
          <a:bodyPr/>
          <a:lstStyle/>
          <a:p>
            <a:pPr marL="0" marR="0">
              <a:lnSpc>
                <a:spcPct val="150000"/>
              </a:lnSpc>
              <a:spcBef>
                <a:spcPts val="0"/>
              </a:spcBef>
              <a:spcAft>
                <a:spcPts val="1000"/>
              </a:spcAft>
            </a:pPr>
            <a:r>
              <a:rPr lang="en-US" dirty="0" smtClean="0">
                <a:latin typeface="Times New Roman"/>
                <a:ea typeface="Calibri"/>
                <a:cs typeface="Times New Roman"/>
              </a:rPr>
              <a:t>The patient is rotated towards the side being examined. The knee is flexed and the leg is abducted and allowed to rest on the table.</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 Centre to the femoral pulse – palpable in the groin.</a:t>
            </a:r>
            <a:endParaRPr lang="en-US" dirty="0" smtClean="0">
              <a:ea typeface="Calibri"/>
              <a:cs typeface="Times New Roman"/>
            </a:endParaRPr>
          </a:p>
          <a:p>
            <a:endParaRPr 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Calibri"/>
                <a:cs typeface="Times New Roman"/>
              </a:rPr>
              <a:t>The Thoracic Cage</a:t>
            </a:r>
            <a:r>
              <a:rPr lang="en-US" dirty="0" smtClean="0">
                <a:ea typeface="Calibri"/>
                <a:cs typeface="Times New Roman"/>
              </a:rPr>
              <a:t/>
            </a:r>
            <a:br>
              <a:rPr lang="en-US" dirty="0" smtClean="0">
                <a:ea typeface="Calibri"/>
                <a:cs typeface="Times New Roman"/>
              </a:rPr>
            </a:br>
            <a:endParaRPr lang="en-US" dirty="0"/>
          </a:p>
        </p:txBody>
      </p:sp>
      <p:sp>
        <p:nvSpPr>
          <p:cNvPr id="3" name="Content Placeholder 2"/>
          <p:cNvSpPr>
            <a:spLocks noGrp="1"/>
          </p:cNvSpPr>
          <p:nvPr>
            <p:ph idx="1"/>
          </p:nvPr>
        </p:nvSpPr>
        <p:spPr/>
        <p:txBody>
          <a:bodyPr>
            <a:normAutofit fontScale="62500" lnSpcReduction="20000"/>
          </a:bodyPr>
          <a:lstStyle/>
          <a:p>
            <a:r>
              <a:rPr lang="en-US" b="1" dirty="0" smtClean="0">
                <a:latin typeface="Times New Roman"/>
                <a:ea typeface="Calibri"/>
                <a:cs typeface="Times New Roman"/>
              </a:rPr>
              <a:t>Upper Ribs </a:t>
            </a:r>
            <a:endParaRPr lang="en-US" dirty="0" smtClean="0">
              <a:ea typeface="Calibri"/>
              <a:cs typeface="Times New Roman"/>
            </a:endParaRPr>
          </a:p>
          <a:p>
            <a:pPr marL="0" marR="0">
              <a:lnSpc>
                <a:spcPct val="150000"/>
              </a:lnSpc>
              <a:spcBef>
                <a:spcPts val="0"/>
              </a:spcBef>
              <a:spcAft>
                <a:spcPts val="1000"/>
              </a:spcAft>
            </a:pPr>
            <a:r>
              <a:rPr lang="en-US" b="1" dirty="0" smtClean="0">
                <a:latin typeface="Times New Roman"/>
                <a:ea typeface="Calibri"/>
                <a:cs typeface="Times New Roman"/>
              </a:rPr>
              <a:t>PA</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The patient faces the cassette.  </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The chin is raised and placed on top, and in the midline of the cassette.</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 The elbows are flexed and the backs of the hands are placed on hips. </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 The elbows are pushed forwards</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 Centre to the cassette.</a:t>
            </a:r>
            <a:endParaRPr lang="en-US" dirty="0" smtClean="0">
              <a:ea typeface="Calibri"/>
              <a:cs typeface="Times New Roman"/>
            </a:endParaRPr>
          </a:p>
          <a:p>
            <a:endParaRPr 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Calibri"/>
                <a:cs typeface="Times New Roman"/>
              </a:rPr>
              <a:t>Oblique</a:t>
            </a:r>
            <a:r>
              <a:rPr lang="en-US" dirty="0" smtClean="0">
                <a:ea typeface="Calibri"/>
                <a:cs typeface="Times New Roman"/>
              </a:rPr>
              <a:t/>
            </a:r>
            <a:br>
              <a:rPr lang="en-US" dirty="0" smtClean="0">
                <a:ea typeface="Calibri"/>
                <a:cs typeface="Times New Roman"/>
              </a:rPr>
            </a:br>
            <a:endParaRPr lang="en-US" dirty="0"/>
          </a:p>
        </p:txBody>
      </p:sp>
      <p:sp>
        <p:nvSpPr>
          <p:cNvPr id="3" name="Content Placeholder 2"/>
          <p:cNvSpPr>
            <a:spLocks noGrp="1"/>
          </p:cNvSpPr>
          <p:nvPr>
            <p:ph idx="1"/>
          </p:nvPr>
        </p:nvSpPr>
        <p:spPr/>
        <p:txBody>
          <a:bodyPr>
            <a:normAutofit fontScale="62500" lnSpcReduction="20000"/>
          </a:bodyPr>
          <a:lstStyle/>
          <a:p>
            <a:pPr marL="0" marR="0">
              <a:lnSpc>
                <a:spcPct val="150000"/>
              </a:lnSpc>
              <a:spcBef>
                <a:spcPts val="0"/>
              </a:spcBef>
              <a:spcAft>
                <a:spcPts val="1000"/>
              </a:spcAft>
            </a:pPr>
            <a:r>
              <a:rPr lang="en-US" dirty="0" smtClean="0">
                <a:latin typeface="Times New Roman"/>
                <a:ea typeface="Calibri"/>
                <a:cs typeface="Times New Roman"/>
              </a:rPr>
              <a:t>Left ribs – left posterior (L/AP) oblique or </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	     Right anterior (R/PA) oblique view, depending on the site of interest</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Right ribs – right posterior (R/AP) oblique or left anterior (L/PA) Oblique.</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The patient is rotated 45</a:t>
            </a:r>
            <a:r>
              <a:rPr lang="en-US" baseline="30000" dirty="0" smtClean="0">
                <a:latin typeface="Times New Roman"/>
                <a:ea typeface="Calibri"/>
                <a:cs typeface="Times New Roman"/>
              </a:rPr>
              <a:t>o</a:t>
            </a:r>
            <a:r>
              <a:rPr lang="en-US" dirty="0" smtClean="0">
                <a:latin typeface="Times New Roman"/>
                <a:ea typeface="Calibri"/>
                <a:cs typeface="Times New Roman"/>
              </a:rPr>
              <a:t> from the AP or PA positions as the case may be.</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 Centre in the mid-</a:t>
            </a:r>
            <a:r>
              <a:rPr lang="en-US" dirty="0" err="1" smtClean="0">
                <a:latin typeface="Times New Roman"/>
                <a:ea typeface="Calibri"/>
                <a:cs typeface="Times New Roman"/>
              </a:rPr>
              <a:t>clavicular</a:t>
            </a:r>
            <a:r>
              <a:rPr lang="en-US" dirty="0" smtClean="0">
                <a:latin typeface="Times New Roman"/>
                <a:ea typeface="Calibri"/>
                <a:cs typeface="Times New Roman"/>
              </a:rPr>
              <a:t> line of the side under examination, at the level of the middle of the cassette.</a:t>
            </a:r>
            <a:endParaRPr lang="en-US" dirty="0" smtClean="0">
              <a:ea typeface="Calibri"/>
              <a:cs typeface="Times New Roman"/>
            </a:endParaRPr>
          </a:p>
          <a:p>
            <a:endParaRPr 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Calibri"/>
                <a:cs typeface="Times New Roman"/>
              </a:rPr>
              <a:t>Lower Ribs</a:t>
            </a:r>
            <a:r>
              <a:rPr lang="en-US" dirty="0" smtClean="0">
                <a:ea typeface="Calibri"/>
                <a:cs typeface="Times New Roman"/>
              </a:rPr>
              <a:t/>
            </a:r>
            <a:br>
              <a:rPr lang="en-US" dirty="0" smtClean="0">
                <a:ea typeface="Calibri"/>
                <a:cs typeface="Times New Roman"/>
              </a:rPr>
            </a:br>
            <a:endParaRPr lang="en-US" dirty="0"/>
          </a:p>
        </p:txBody>
      </p:sp>
      <p:sp>
        <p:nvSpPr>
          <p:cNvPr id="3" name="Content Placeholder 2"/>
          <p:cNvSpPr>
            <a:spLocks noGrp="1"/>
          </p:cNvSpPr>
          <p:nvPr>
            <p:ph idx="1"/>
          </p:nvPr>
        </p:nvSpPr>
        <p:spPr/>
        <p:txBody>
          <a:bodyPr>
            <a:normAutofit fontScale="92500" lnSpcReduction="10000"/>
          </a:bodyPr>
          <a:lstStyle/>
          <a:p>
            <a:pPr marL="0" marR="0">
              <a:lnSpc>
                <a:spcPct val="150000"/>
              </a:lnSpc>
              <a:spcBef>
                <a:spcPts val="0"/>
              </a:spcBef>
              <a:spcAft>
                <a:spcPts val="1000"/>
              </a:spcAft>
            </a:pPr>
            <a:r>
              <a:rPr lang="en-US" b="1" dirty="0" smtClean="0">
                <a:latin typeface="Times New Roman"/>
                <a:ea typeface="Calibri"/>
                <a:cs typeface="Times New Roman"/>
              </a:rPr>
              <a:t>AP</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Patient lies supine on the X-ray table.</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 A cassette is placed transversely with its lower border 5 cm below the lower costal margin.</a:t>
            </a:r>
            <a:endParaRPr lang="en-US" dirty="0" smtClean="0">
              <a:ea typeface="Calibri"/>
              <a:cs typeface="Times New Roman"/>
            </a:endParaRPr>
          </a:p>
          <a:p>
            <a:pPr marL="0" marR="0">
              <a:lnSpc>
                <a:spcPct val="150000"/>
              </a:lnSpc>
              <a:spcBef>
                <a:spcPts val="0"/>
              </a:spcBef>
              <a:spcAft>
                <a:spcPts val="1000"/>
              </a:spcAft>
            </a:pPr>
            <a:r>
              <a:rPr lang="en-US" dirty="0" smtClean="0">
                <a:latin typeface="Times New Roman"/>
                <a:ea typeface="Calibri"/>
                <a:cs typeface="Times New Roman"/>
              </a:rPr>
              <a:t> Centre in the midline at the level of the middle of cassette.</a:t>
            </a:r>
            <a:endParaRPr lang="en-US" dirty="0" smtClean="0">
              <a:ea typeface="Calibri"/>
              <a:cs typeface="Times New Roman"/>
            </a:endParaRPr>
          </a:p>
          <a:p>
            <a:endParaRPr 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Calibri"/>
                <a:cs typeface="Times New Roman"/>
              </a:rPr>
              <a:t>Oblique</a:t>
            </a:r>
            <a:r>
              <a:rPr lang="en-US" dirty="0" smtClean="0">
                <a:ea typeface="Calibri"/>
                <a:cs typeface="Times New Roman"/>
              </a:rPr>
              <a:t/>
            </a:r>
            <a:br>
              <a:rPr lang="en-US" dirty="0" smtClean="0">
                <a:ea typeface="Calibri"/>
                <a:cs typeface="Times New Roman"/>
              </a:rPr>
            </a:br>
            <a:endParaRPr lang="en-US" dirty="0"/>
          </a:p>
        </p:txBody>
      </p:sp>
      <p:sp>
        <p:nvSpPr>
          <p:cNvPr id="3" name="Content Placeholder 2"/>
          <p:cNvSpPr>
            <a:spLocks noGrp="1"/>
          </p:cNvSpPr>
          <p:nvPr>
            <p:ph idx="1"/>
          </p:nvPr>
        </p:nvSpPr>
        <p:spPr/>
        <p:txBody>
          <a:bodyPr/>
          <a:lstStyle/>
          <a:p>
            <a:r>
              <a:rPr lang="en-US" dirty="0" smtClean="0">
                <a:latin typeface="Times New Roman"/>
                <a:ea typeface="Calibri"/>
                <a:cs typeface="Times New Roman"/>
              </a:rPr>
              <a:t>The patient is rotated 45</a:t>
            </a:r>
            <a:r>
              <a:rPr lang="en-US" baseline="30000" dirty="0" smtClean="0">
                <a:latin typeface="Times New Roman"/>
                <a:ea typeface="Calibri"/>
                <a:cs typeface="Times New Roman"/>
              </a:rPr>
              <a:t>0</a:t>
            </a:r>
            <a:r>
              <a:rPr lang="en-US" dirty="0" smtClean="0">
                <a:latin typeface="Times New Roman"/>
                <a:ea typeface="Calibri"/>
                <a:cs typeface="Times New Roman"/>
              </a:rPr>
              <a:t> so that the side being examined is nearer the table centre in the mid-</a:t>
            </a:r>
            <a:r>
              <a:rPr lang="en-US" dirty="0" err="1" smtClean="0">
                <a:latin typeface="Times New Roman"/>
                <a:ea typeface="Calibri"/>
                <a:cs typeface="Times New Roman"/>
              </a:rPr>
              <a:t>clavicular</a:t>
            </a:r>
            <a:r>
              <a:rPr lang="en-US" dirty="0" smtClean="0">
                <a:latin typeface="Times New Roman"/>
                <a:ea typeface="Calibri"/>
                <a:cs typeface="Times New Roman"/>
              </a:rPr>
              <a:t> line of the side being examined at the level of the lower costal margin.</a:t>
            </a:r>
            <a:endParaRPr lang="en-US" dirty="0" smtClean="0">
              <a:ea typeface="Calibri"/>
              <a:cs typeface="Times New Roman"/>
            </a:endParaRPr>
          </a:p>
          <a:p>
            <a:endParaRPr lang="en-US"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algn="just">
              <a:lnSpc>
                <a:spcPct val="150000"/>
              </a:lnSpc>
              <a:spcBef>
                <a:spcPts val="0"/>
              </a:spcBef>
              <a:spcAft>
                <a:spcPts val="0"/>
              </a:spcAft>
            </a:pPr>
            <a:r>
              <a:rPr lang="en-US" b="1" dirty="0" smtClean="0">
                <a:latin typeface="Times New Roman"/>
                <a:ea typeface="Times New Roman"/>
              </a:rPr>
              <a:t> </a:t>
            </a:r>
            <a:r>
              <a:rPr lang="en-US" dirty="0" smtClean="0">
                <a:latin typeface="Times New Roman"/>
                <a:ea typeface="Times New Roman"/>
              </a:rPr>
              <a:t/>
            </a:r>
            <a:br>
              <a:rPr lang="en-US" dirty="0" smtClean="0">
                <a:latin typeface="Times New Roman"/>
                <a:ea typeface="Times New Roman"/>
              </a:rPr>
            </a:br>
            <a:r>
              <a:rPr lang="en-US" b="1" dirty="0" smtClean="0">
                <a:latin typeface="Times New Roman"/>
                <a:ea typeface="Times New Roman"/>
              </a:rPr>
              <a:t>Radiographic diagnosis of fracture</a:t>
            </a:r>
            <a:endParaRPr lang="en-US" dirty="0"/>
          </a:p>
        </p:txBody>
      </p:sp>
      <p:sp>
        <p:nvSpPr>
          <p:cNvPr id="3" name="Content Placeholder 2"/>
          <p:cNvSpPr>
            <a:spLocks noGrp="1"/>
          </p:cNvSpPr>
          <p:nvPr>
            <p:ph idx="1"/>
          </p:nvPr>
        </p:nvSpPr>
        <p:spPr/>
        <p:txBody>
          <a:bodyPr/>
          <a:lstStyle/>
          <a:p>
            <a:r>
              <a:rPr lang="en-US" dirty="0" smtClean="0">
                <a:latin typeface="Times New Roman"/>
                <a:ea typeface="Times New Roman"/>
              </a:rPr>
              <a:t>The primary aim of extremity radiography is to diagnose the presence of a fracture or dislocation. It also aims at assessing the position of the bone ends before and after treatment. Follow – up radiographs are subsequently needed for bony union and complications. </a:t>
            </a:r>
          </a:p>
          <a:p>
            <a:endParaRPr lang="en-US"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algn="just">
              <a:lnSpc>
                <a:spcPct val="150000"/>
              </a:lnSpc>
              <a:spcBef>
                <a:spcPts val="0"/>
              </a:spcBef>
              <a:spcAft>
                <a:spcPts val="0"/>
              </a:spcAft>
            </a:pPr>
            <a:r>
              <a:rPr lang="en-US" b="1" dirty="0" smtClean="0">
                <a:latin typeface="Times New Roman"/>
                <a:ea typeface="Times New Roman"/>
              </a:rPr>
              <a:t> </a:t>
            </a:r>
            <a:r>
              <a:rPr lang="en-US" dirty="0" smtClean="0">
                <a:latin typeface="Times New Roman"/>
                <a:ea typeface="Times New Roman"/>
              </a:rPr>
              <a:t/>
            </a:r>
            <a:br>
              <a:rPr lang="en-US" dirty="0" smtClean="0">
                <a:latin typeface="Times New Roman"/>
                <a:ea typeface="Times New Roman"/>
              </a:rPr>
            </a:br>
            <a:r>
              <a:rPr lang="en-US" b="1" dirty="0" smtClean="0">
                <a:latin typeface="Times New Roman"/>
                <a:ea typeface="Times New Roman"/>
              </a:rPr>
              <a:t>Radiographic diagnosis of fracture.</a:t>
            </a:r>
            <a:r>
              <a:rPr lang="en-US" dirty="0" smtClean="0">
                <a:latin typeface="Times New Roman"/>
                <a:ea typeface="Times New Roman"/>
              </a:rPr>
              <a:t/>
            </a:r>
            <a:br>
              <a:rPr lang="en-US" dirty="0" smtClean="0">
                <a:latin typeface="Times New Roman"/>
                <a:ea typeface="Times New Roman"/>
              </a:rPr>
            </a:br>
            <a:endParaRPr lang="en-US" dirty="0"/>
          </a:p>
        </p:txBody>
      </p:sp>
      <p:sp>
        <p:nvSpPr>
          <p:cNvPr id="3" name="Content Placeholder 2"/>
          <p:cNvSpPr>
            <a:spLocks noGrp="1"/>
          </p:cNvSpPr>
          <p:nvPr>
            <p:ph idx="1"/>
          </p:nvPr>
        </p:nvSpPr>
        <p:spPr/>
        <p:txBody>
          <a:bodyPr>
            <a:normAutofit fontScale="70000" lnSpcReduction="20000"/>
          </a:bodyPr>
          <a:lstStyle/>
          <a:p>
            <a:pPr lvl="0" algn="just">
              <a:lnSpc>
                <a:spcPct val="150000"/>
              </a:lnSpc>
              <a:spcBef>
                <a:spcPts val="0"/>
              </a:spcBef>
              <a:buFont typeface="Symbol"/>
              <a:buChar char=""/>
            </a:pPr>
            <a:r>
              <a:rPr lang="en-US" dirty="0" smtClean="0">
                <a:latin typeface="Times New Roman"/>
                <a:ea typeface="Times New Roman"/>
              </a:rPr>
              <a:t>The diagnosis of a fracture on a radiograph depends on identifying the features detailed under the classification of fractures.</a:t>
            </a:r>
          </a:p>
          <a:p>
            <a:pPr lvl="0" algn="just">
              <a:lnSpc>
                <a:spcPct val="150000"/>
              </a:lnSpc>
              <a:spcBef>
                <a:spcPts val="0"/>
              </a:spcBef>
              <a:buFont typeface="Symbol"/>
              <a:buChar char=""/>
            </a:pPr>
            <a:r>
              <a:rPr lang="en-US" dirty="0" smtClean="0">
                <a:latin typeface="Times New Roman"/>
                <a:ea typeface="Times New Roman"/>
              </a:rPr>
              <a:t>A fracture is identified by the loss of continuity of the cortex and a dark line traversing the adjacent bone. The fracture line appears dark because the soft tissue, (usually hematoma) between the bone ends is of less density than the bone itself.</a:t>
            </a:r>
          </a:p>
          <a:p>
            <a:pPr lvl="0" algn="just">
              <a:lnSpc>
                <a:spcPct val="150000"/>
              </a:lnSpc>
              <a:spcBef>
                <a:spcPts val="0"/>
              </a:spcBef>
              <a:buFont typeface="Symbol"/>
              <a:buChar char=""/>
            </a:pPr>
            <a:r>
              <a:rPr lang="en-US" dirty="0" smtClean="0">
                <a:latin typeface="Times New Roman"/>
                <a:ea typeface="Times New Roman"/>
              </a:rPr>
              <a:t>A fracture may appear as a dense sclerotic line if the fracture ends are overlapping. At this site there is therefore twice as much bone attenuating the –ray beam e.g. the depressed skull fracture or the overlapping long bone fractures.</a:t>
            </a:r>
          </a:p>
          <a:p>
            <a:endParaRPr lang="en-US"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Times New Roman"/>
              </a:rPr>
              <a:t>Radiographic diagnosis of fracture.</a:t>
            </a:r>
            <a:r>
              <a:rPr lang="en-US" dirty="0" smtClean="0">
                <a:latin typeface="Times New Roman"/>
                <a:ea typeface="Times New Roman"/>
              </a:rPr>
              <a:t/>
            </a:r>
            <a:br>
              <a:rPr lang="en-US" dirty="0" smtClean="0">
                <a:latin typeface="Times New Roman"/>
                <a:ea typeface="Times New Roman"/>
              </a:rPr>
            </a:br>
            <a:endParaRPr lang="en-US" dirty="0"/>
          </a:p>
        </p:txBody>
      </p:sp>
      <p:sp>
        <p:nvSpPr>
          <p:cNvPr id="3" name="Content Placeholder 2"/>
          <p:cNvSpPr>
            <a:spLocks noGrp="1"/>
          </p:cNvSpPr>
          <p:nvPr>
            <p:ph idx="1"/>
          </p:nvPr>
        </p:nvSpPr>
        <p:spPr/>
        <p:txBody>
          <a:bodyPr>
            <a:normAutofit fontScale="70000" lnSpcReduction="20000"/>
          </a:bodyPr>
          <a:lstStyle/>
          <a:p>
            <a:pPr lvl="0" algn="just">
              <a:lnSpc>
                <a:spcPct val="150000"/>
              </a:lnSpc>
              <a:spcBef>
                <a:spcPts val="0"/>
              </a:spcBef>
              <a:buFont typeface="Symbol"/>
              <a:buChar char=""/>
            </a:pPr>
            <a:r>
              <a:rPr lang="en-US" dirty="0" smtClean="0">
                <a:latin typeface="Times New Roman"/>
                <a:ea typeface="Times New Roman"/>
              </a:rPr>
              <a:t>It is important to obtain two views at right angles for all suspected fractures and dislocations. On occasion a fracture or dislocation may only be visible on one projection. Two views are still essential to adequately see the degree of deformity at the fracture site.</a:t>
            </a:r>
          </a:p>
          <a:p>
            <a:pPr lvl="0" algn="just">
              <a:lnSpc>
                <a:spcPct val="150000"/>
              </a:lnSpc>
              <a:spcBef>
                <a:spcPts val="0"/>
              </a:spcBef>
              <a:buFont typeface="Symbol"/>
              <a:buChar char=""/>
            </a:pPr>
            <a:r>
              <a:rPr lang="en-US" dirty="0" smtClean="0">
                <a:latin typeface="Times New Roman"/>
                <a:ea typeface="Times New Roman"/>
              </a:rPr>
              <a:t>It is important that the radiographs always show the joint above and below any suspected long bone fracture, unless it is clinically obvious that the injury is only in the most distal part of the limb. But even then the nearest joint must always be included on the film. It also helps to assess for associated dislocation especially in paired bones e.g. forearm or leg.</a:t>
            </a:r>
          </a:p>
          <a:p>
            <a:endParaRPr lang="en-US"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lvl="0" algn="just">
              <a:lnSpc>
                <a:spcPct val="150000"/>
              </a:lnSpc>
              <a:spcBef>
                <a:spcPts val="0"/>
              </a:spcBef>
              <a:buFont typeface="Symbol"/>
              <a:buChar char=""/>
            </a:pPr>
            <a:r>
              <a:rPr lang="en-US" dirty="0" smtClean="0">
                <a:latin typeface="Times New Roman"/>
                <a:ea typeface="Times New Roman"/>
              </a:rPr>
              <a:t>In certain circumstances the  fracture may not be visible on the radiographs at the time of presentation due to bone </a:t>
            </a:r>
            <a:r>
              <a:rPr lang="en-US" dirty="0" err="1" smtClean="0">
                <a:latin typeface="Times New Roman"/>
                <a:ea typeface="Times New Roman"/>
              </a:rPr>
              <a:t>resorption</a:t>
            </a:r>
            <a:r>
              <a:rPr lang="en-US" dirty="0" smtClean="0">
                <a:latin typeface="Times New Roman"/>
                <a:ea typeface="Times New Roman"/>
              </a:rPr>
              <a:t>, e.g. </a:t>
            </a:r>
            <a:r>
              <a:rPr lang="en-US" dirty="0" err="1" smtClean="0">
                <a:latin typeface="Times New Roman"/>
                <a:ea typeface="Times New Roman"/>
              </a:rPr>
              <a:t>undisplaced</a:t>
            </a:r>
            <a:r>
              <a:rPr lang="en-US" dirty="0" smtClean="0">
                <a:latin typeface="Times New Roman"/>
                <a:ea typeface="Times New Roman"/>
              </a:rPr>
              <a:t> and stress fractures </a:t>
            </a:r>
          </a:p>
          <a:p>
            <a:pPr marL="228600" marR="0" algn="just">
              <a:lnSpc>
                <a:spcPct val="150000"/>
              </a:lnSpc>
              <a:spcBef>
                <a:spcPts val="0"/>
              </a:spcBef>
              <a:spcAft>
                <a:spcPts val="0"/>
              </a:spcAft>
            </a:pPr>
            <a:r>
              <a:rPr lang="en-US" dirty="0" smtClean="0">
                <a:latin typeface="Times New Roman"/>
                <a:ea typeface="Times New Roman"/>
              </a:rPr>
              <a:t>A fracture line will become visible about 2 weeks after injury. Hence follow-up examinations may be required if clinically suspected but it is not visible immediately after injury </a:t>
            </a:r>
          </a:p>
          <a:p>
            <a:pPr lvl="0" algn="just">
              <a:lnSpc>
                <a:spcPct val="150000"/>
              </a:lnSpc>
              <a:spcBef>
                <a:spcPts val="0"/>
              </a:spcBef>
              <a:buFont typeface="Symbol"/>
              <a:buChar char=""/>
            </a:pPr>
            <a:r>
              <a:rPr lang="en-US" dirty="0" smtClean="0">
                <a:latin typeface="Times New Roman"/>
                <a:ea typeface="Times New Roman"/>
              </a:rPr>
              <a:t>Comparison views of the opposite limb may be required in the immature skeleton before epiphysis </a:t>
            </a:r>
            <a:r>
              <a:rPr lang="en-US" smtClean="0">
                <a:latin typeface="Times New Roman"/>
                <a:ea typeface="Times New Roman"/>
              </a:rPr>
              <a:t>closure. This </a:t>
            </a:r>
            <a:r>
              <a:rPr lang="en-US" dirty="0" smtClean="0">
                <a:latin typeface="Times New Roman"/>
                <a:ea typeface="Times New Roman"/>
              </a:rPr>
              <a:t>will help to confirm if a bone fragment is an </a:t>
            </a:r>
            <a:r>
              <a:rPr lang="en-US" dirty="0" err="1" smtClean="0">
                <a:latin typeface="Times New Roman"/>
                <a:ea typeface="Times New Roman"/>
              </a:rPr>
              <a:t>unfused</a:t>
            </a:r>
            <a:r>
              <a:rPr lang="en-US" dirty="0" smtClean="0">
                <a:latin typeface="Times New Roman"/>
                <a:ea typeface="Times New Roman"/>
              </a:rPr>
              <a:t> ossified epiphysis, or a fracture.</a:t>
            </a:r>
          </a:p>
          <a:p>
            <a:endParaRPr lang="en-US"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pPr lvl="0" algn="just">
              <a:lnSpc>
                <a:spcPct val="150000"/>
              </a:lnSpc>
              <a:spcBef>
                <a:spcPts val="0"/>
              </a:spcBef>
              <a:buFont typeface="Symbol"/>
              <a:buChar char=""/>
            </a:pPr>
            <a:r>
              <a:rPr lang="en-US" dirty="0" smtClean="0">
                <a:latin typeface="Times New Roman"/>
                <a:ea typeface="Times New Roman"/>
              </a:rPr>
              <a:t>Fracture healing can be assessed with serial radiographs. There are three phases of healing:</a:t>
            </a:r>
          </a:p>
          <a:p>
            <a:pPr lvl="0" algn="just">
              <a:lnSpc>
                <a:spcPct val="150000"/>
              </a:lnSpc>
              <a:spcBef>
                <a:spcPts val="0"/>
              </a:spcBef>
              <a:buFont typeface="Wingdings"/>
              <a:buChar char=""/>
            </a:pPr>
            <a:r>
              <a:rPr lang="en-US" dirty="0" smtClean="0">
                <a:latin typeface="Times New Roman"/>
                <a:ea typeface="Times New Roman"/>
              </a:rPr>
              <a:t>Inflammatory phase: A  hematoma (clot) forms at the site of the fracture</a:t>
            </a:r>
          </a:p>
          <a:p>
            <a:pPr lvl="0" algn="just">
              <a:lnSpc>
                <a:spcPct val="150000"/>
              </a:lnSpc>
              <a:spcBef>
                <a:spcPts val="0"/>
              </a:spcBef>
              <a:buFont typeface="Wingdings"/>
              <a:buChar char=""/>
            </a:pPr>
            <a:r>
              <a:rPr lang="en-US" dirty="0" smtClean="0">
                <a:latin typeface="Times New Roman"/>
                <a:ea typeface="Times New Roman"/>
              </a:rPr>
              <a:t>Reparative phase: Bone at the fracture margins is deprived of its vascular supply resulting in </a:t>
            </a:r>
            <a:r>
              <a:rPr lang="en-US" dirty="0" err="1" smtClean="0">
                <a:latin typeface="Times New Roman"/>
                <a:ea typeface="Times New Roman"/>
              </a:rPr>
              <a:t>resorption</a:t>
            </a:r>
            <a:r>
              <a:rPr lang="en-US" dirty="0" smtClean="0">
                <a:latin typeface="Times New Roman"/>
                <a:ea typeface="Times New Roman"/>
              </a:rPr>
              <a:t> at the bone ends.  On the radiograph, fractures which are difficult to see at first become more easily seen. The cells lining the cortex start to produce immature bone (callus). This is seen as a faint calcification around the fracture </a:t>
            </a:r>
          </a:p>
          <a:p>
            <a:pPr lvl="0" algn="just">
              <a:lnSpc>
                <a:spcPct val="150000"/>
              </a:lnSpc>
              <a:spcBef>
                <a:spcPts val="0"/>
              </a:spcBef>
              <a:buFont typeface="Wingdings"/>
              <a:buChar char=""/>
            </a:pPr>
            <a:r>
              <a:rPr lang="en-US" dirty="0" smtClean="0">
                <a:latin typeface="Times New Roman"/>
                <a:ea typeface="Times New Roman"/>
              </a:rPr>
              <a:t>Remodeling phase: The immature callus is replaced by compact (denser) bone in the cortex and </a:t>
            </a:r>
            <a:r>
              <a:rPr lang="en-US" dirty="0" err="1" smtClean="0">
                <a:latin typeface="Times New Roman"/>
                <a:ea typeface="Times New Roman"/>
              </a:rPr>
              <a:t>cancellous</a:t>
            </a:r>
            <a:r>
              <a:rPr lang="en-US" dirty="0" smtClean="0">
                <a:latin typeface="Times New Roman"/>
                <a:ea typeface="Times New Roman"/>
              </a:rPr>
              <a:t> bone within the </a:t>
            </a:r>
            <a:r>
              <a:rPr lang="en-US" dirty="0" err="1" smtClean="0">
                <a:latin typeface="Times New Roman"/>
                <a:ea typeface="Times New Roman"/>
              </a:rPr>
              <a:t>medullary</a:t>
            </a:r>
            <a:r>
              <a:rPr lang="en-US" dirty="0" smtClean="0">
                <a:latin typeface="Times New Roman"/>
                <a:ea typeface="Times New Roman"/>
              </a:rPr>
              <a:t> cavity.</a:t>
            </a:r>
          </a:p>
          <a:p>
            <a:pPr marL="228600" marR="0" algn="just">
              <a:lnSpc>
                <a:spcPct val="150000"/>
              </a:lnSpc>
              <a:spcBef>
                <a:spcPts val="0"/>
              </a:spcBef>
              <a:spcAft>
                <a:spcPts val="0"/>
              </a:spcAft>
            </a:pPr>
            <a:r>
              <a:rPr lang="en-US" b="1" dirty="0" smtClean="0">
                <a:latin typeface="Times New Roman"/>
                <a:ea typeface="Times New Roman"/>
              </a:rPr>
              <a:t> </a:t>
            </a:r>
            <a:endParaRPr lang="en-US" dirty="0" smtClean="0">
              <a:latin typeface="Times New Roman"/>
              <a:ea typeface="Times New Roman"/>
            </a:endParaRP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kern="1600" dirty="0" smtClean="0">
                <a:latin typeface="Cambria"/>
              </a:rPr>
              <a:t>Fluoroscopy </a:t>
            </a:r>
            <a:br>
              <a:rPr lang="en-US" b="1" kern="1600" dirty="0" smtClean="0">
                <a:latin typeface="Cambria"/>
              </a:rPr>
            </a:br>
            <a:endParaRPr lang="en-US" dirty="0"/>
          </a:p>
        </p:txBody>
      </p:sp>
      <p:sp>
        <p:nvSpPr>
          <p:cNvPr id="3" name="Content Placeholder 2"/>
          <p:cNvSpPr>
            <a:spLocks noGrp="1"/>
          </p:cNvSpPr>
          <p:nvPr>
            <p:ph idx="1"/>
          </p:nvPr>
        </p:nvSpPr>
        <p:spPr/>
        <p:txBody>
          <a:bodyPr>
            <a:normAutofit fontScale="62500" lnSpcReduction="20000"/>
          </a:bodyPr>
          <a:lstStyle/>
          <a:p>
            <a:pPr marL="0" marR="0" algn="just">
              <a:lnSpc>
                <a:spcPct val="150000"/>
              </a:lnSpc>
              <a:spcBef>
                <a:spcPts val="0"/>
              </a:spcBef>
              <a:spcAft>
                <a:spcPts val="0"/>
              </a:spcAft>
            </a:pPr>
            <a:r>
              <a:rPr lang="en-US" dirty="0" smtClean="0">
                <a:latin typeface="Times New Roman"/>
                <a:ea typeface="Times New Roman"/>
              </a:rPr>
              <a:t>Two radiocontrasts are presently in use; </a:t>
            </a:r>
          </a:p>
          <a:p>
            <a:pPr marL="0" marR="0" algn="just">
              <a:lnSpc>
                <a:spcPct val="150000"/>
              </a:lnSpc>
              <a:spcBef>
                <a:spcPts val="0"/>
              </a:spcBef>
              <a:spcAft>
                <a:spcPts val="0"/>
              </a:spcAft>
              <a:buNone/>
            </a:pPr>
            <a:r>
              <a:rPr lang="en-US" dirty="0" smtClean="0">
                <a:latin typeface="Times New Roman"/>
                <a:ea typeface="Times New Roman"/>
              </a:rPr>
              <a:t>1. BaSO</a:t>
            </a:r>
            <a:r>
              <a:rPr lang="en-US" baseline="-25000" dirty="0" smtClean="0">
                <a:latin typeface="Times New Roman"/>
                <a:ea typeface="Times New Roman"/>
              </a:rPr>
              <a:t>4 _ </a:t>
            </a:r>
            <a:r>
              <a:rPr lang="en-US" dirty="0" smtClean="0">
                <a:latin typeface="Times New Roman"/>
                <a:ea typeface="Times New Roman"/>
              </a:rPr>
              <a:t>oral or rectal route for evaluation of the  GI tract</a:t>
            </a:r>
          </a:p>
          <a:p>
            <a:pPr marL="0" marR="0" algn="just">
              <a:lnSpc>
                <a:spcPct val="150000"/>
              </a:lnSpc>
              <a:spcBef>
                <a:spcPts val="0"/>
              </a:spcBef>
              <a:spcAft>
                <a:spcPts val="0"/>
              </a:spcAft>
              <a:buNone/>
            </a:pPr>
            <a:r>
              <a:rPr lang="en-US" dirty="0" smtClean="0">
                <a:latin typeface="Times New Roman"/>
                <a:ea typeface="Times New Roman"/>
              </a:rPr>
              <a:t>2. Iodine – oral, rectal, intra-arterial or intravenous   routes </a:t>
            </a:r>
          </a:p>
          <a:p>
            <a:pPr marL="0" marR="0" algn="just">
              <a:lnSpc>
                <a:spcPct val="150000"/>
              </a:lnSpc>
              <a:spcBef>
                <a:spcPts val="0"/>
              </a:spcBef>
              <a:spcAft>
                <a:spcPts val="0"/>
              </a:spcAft>
            </a:pPr>
            <a:r>
              <a:rPr lang="en-US" dirty="0" smtClean="0">
                <a:latin typeface="Times New Roman"/>
                <a:ea typeface="Times New Roman"/>
              </a:rPr>
              <a:t>These radiocontrast agents strongly absorb or scatter X-radiation and in conjunction with the real time imaging allows demonstration of dynamic processes e.g. peristalsis in digestive tract or blood flow in arteries and veins, and in the hearts. Iodine  contrast may also  be concentrated in abnormal areas more or less than  in  normal  tissues and make abnormalities (tumors, cysts, inflammation) more conspicuous. In specific circumstances air can be used as a contrast agent for the gastrointestinal system, in these cases, the contrast agent attenuates the X-ray radiation less than the surrounding tissues</a:t>
            </a:r>
            <a:endParaRPr lang="en-US"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Radiographic diagnosis of fractures</a:t>
            </a:r>
            <a:endParaRPr lang="en-US" dirty="0"/>
          </a:p>
        </p:txBody>
      </p:sp>
      <p:sp>
        <p:nvSpPr>
          <p:cNvPr id="3" name="Content Placeholder 2"/>
          <p:cNvSpPr>
            <a:spLocks noGrp="1"/>
          </p:cNvSpPr>
          <p:nvPr>
            <p:ph idx="1"/>
          </p:nvPr>
        </p:nvSpPr>
        <p:spPr/>
        <p:txBody>
          <a:bodyPr/>
          <a:lstStyle/>
          <a:p>
            <a:pPr>
              <a:buNone/>
            </a:pPr>
            <a:r>
              <a:rPr lang="en-US" dirty="0" smtClean="0"/>
              <a:t>Image interpretation. Refer to separate P.P. Presentation ‘Upper limb trauma’ and ‘lower limb trauma’  </a:t>
            </a:r>
            <a:endParaRPr lang="en-US"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Times New Roman"/>
              </a:rPr>
              <a:t>Radiation protection </a:t>
            </a:r>
            <a:r>
              <a:rPr lang="en-US" dirty="0" smtClean="0">
                <a:latin typeface="Times New Roman"/>
                <a:ea typeface="Times New Roman"/>
              </a:rPr>
              <a:t/>
            </a:r>
            <a:br>
              <a:rPr lang="en-US" dirty="0" smtClean="0">
                <a:latin typeface="Times New Roman"/>
                <a:ea typeface="Times New Roman"/>
              </a:rPr>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latin typeface="Times New Roman"/>
                <a:ea typeface="Times New Roman"/>
              </a:rPr>
              <a:t>The medical use of ionizing radiations involves diagnosis or therapy. The use results in the radiation of the patient. It may also result in some degree of exposure of the staff-radiologists, radiographers, nurses, porters or even other workers in rooms around the X-ray department. All these people are therefore subject to some degree of radiation hazard. Radiation projection ensures that the doses received are as small as possible, so that the consequent damage never constitutes a significant hazard to the health of the irradiated person.</a:t>
            </a:r>
          </a:p>
          <a:p>
            <a:endParaRPr lang="en-US"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228600" marR="0" algn="just">
              <a:lnSpc>
                <a:spcPct val="150000"/>
              </a:lnSpc>
              <a:spcBef>
                <a:spcPts val="0"/>
              </a:spcBef>
              <a:spcAft>
                <a:spcPts val="0"/>
              </a:spcAft>
            </a:pPr>
            <a:r>
              <a:rPr lang="en-US" dirty="0" smtClean="0">
                <a:latin typeface="Times New Roman"/>
                <a:ea typeface="Times New Roman"/>
              </a:rPr>
              <a:t> </a:t>
            </a:r>
            <a:br>
              <a:rPr lang="en-US" dirty="0" smtClean="0">
                <a:latin typeface="Times New Roman"/>
                <a:ea typeface="Times New Roman"/>
              </a:rPr>
            </a:br>
            <a:r>
              <a:rPr lang="en-US" b="1" dirty="0" smtClean="0">
                <a:latin typeface="Times New Roman"/>
                <a:ea typeface="Times New Roman"/>
              </a:rPr>
              <a:t>The biological effects of radiations</a:t>
            </a:r>
            <a:r>
              <a:rPr lang="en-US" dirty="0" smtClean="0">
                <a:latin typeface="Times New Roman"/>
                <a:ea typeface="Times New Roman"/>
              </a:rPr>
              <a:t/>
            </a:r>
            <a:br>
              <a:rPr lang="en-US" dirty="0" smtClean="0">
                <a:latin typeface="Times New Roman"/>
                <a:ea typeface="Times New Roman"/>
              </a:rPr>
            </a:br>
            <a:endParaRPr lang="en-US" dirty="0"/>
          </a:p>
        </p:txBody>
      </p:sp>
      <p:sp>
        <p:nvSpPr>
          <p:cNvPr id="3" name="Content Placeholder 2"/>
          <p:cNvSpPr>
            <a:spLocks noGrp="1"/>
          </p:cNvSpPr>
          <p:nvPr>
            <p:ph idx="1"/>
          </p:nvPr>
        </p:nvSpPr>
        <p:spPr/>
        <p:txBody>
          <a:bodyPr>
            <a:normAutofit fontScale="77500" lnSpcReduction="20000"/>
          </a:bodyPr>
          <a:lstStyle/>
          <a:p>
            <a:pPr marL="228600" marR="0" algn="just">
              <a:lnSpc>
                <a:spcPct val="150000"/>
              </a:lnSpc>
              <a:spcBef>
                <a:spcPts val="0"/>
              </a:spcBef>
              <a:spcAft>
                <a:spcPts val="0"/>
              </a:spcAft>
            </a:pPr>
            <a:r>
              <a:rPr lang="en-US" dirty="0" smtClean="0">
                <a:latin typeface="Times New Roman"/>
                <a:ea typeface="Times New Roman"/>
              </a:rPr>
              <a:t>Human responses to radiation exposure fall into two types.</a:t>
            </a:r>
          </a:p>
          <a:p>
            <a:pPr lvl="0" algn="just">
              <a:lnSpc>
                <a:spcPct val="150000"/>
              </a:lnSpc>
              <a:spcBef>
                <a:spcPts val="0"/>
              </a:spcBef>
              <a:buFont typeface="Times New Roman"/>
              <a:buChar char="-"/>
              <a:tabLst>
                <a:tab pos="685800" algn="l"/>
              </a:tabLst>
            </a:pPr>
            <a:r>
              <a:rPr lang="en-US" dirty="0" smtClean="0">
                <a:latin typeface="Times New Roman"/>
                <a:ea typeface="Times New Roman"/>
              </a:rPr>
              <a:t>Deterministic radiation responses</a:t>
            </a:r>
          </a:p>
          <a:p>
            <a:pPr lvl="0" algn="just">
              <a:lnSpc>
                <a:spcPct val="150000"/>
              </a:lnSpc>
              <a:spcBef>
                <a:spcPts val="0"/>
              </a:spcBef>
              <a:buFont typeface="Times New Roman"/>
              <a:buChar char="-"/>
              <a:tabLst>
                <a:tab pos="685800" algn="l"/>
              </a:tabLst>
            </a:pPr>
            <a:r>
              <a:rPr lang="en-US" dirty="0" smtClean="0">
                <a:latin typeface="Times New Roman"/>
                <a:ea typeface="Times New Roman"/>
              </a:rPr>
              <a:t>Stochastic radiation responses</a:t>
            </a:r>
          </a:p>
          <a:p>
            <a:pPr marL="0" marR="0" algn="just">
              <a:lnSpc>
                <a:spcPct val="150000"/>
              </a:lnSpc>
              <a:spcBef>
                <a:spcPts val="0"/>
              </a:spcBef>
              <a:spcAft>
                <a:spcPts val="0"/>
              </a:spcAft>
            </a:pPr>
            <a:r>
              <a:rPr lang="en-US" b="1" dirty="0" smtClean="0">
                <a:latin typeface="Times New Roman"/>
                <a:ea typeface="Times New Roman"/>
              </a:rPr>
              <a:t>Deterministic </a:t>
            </a:r>
            <a:r>
              <a:rPr lang="en-US" dirty="0" smtClean="0">
                <a:latin typeface="Times New Roman"/>
                <a:ea typeface="Times New Roman"/>
              </a:rPr>
              <a:t>These responses result from exposure to high dose of radiation and are an early response.  Example is radiation induced skin burns, organ dysfunction, prenatal &amp; neonatal death, congenital malformation, GIT Syndromes, CNS syndrome</a:t>
            </a:r>
          </a:p>
          <a:p>
            <a:endParaRPr lang="en-US"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a:ea typeface="Times New Roman"/>
              </a:rPr>
              <a:t>Stochastic</a:t>
            </a:r>
            <a:endParaRPr lang="en-US" dirty="0"/>
          </a:p>
        </p:txBody>
      </p:sp>
      <p:sp>
        <p:nvSpPr>
          <p:cNvPr id="3" name="Content Placeholder 2"/>
          <p:cNvSpPr>
            <a:spLocks noGrp="1"/>
          </p:cNvSpPr>
          <p:nvPr>
            <p:ph idx="1"/>
          </p:nvPr>
        </p:nvSpPr>
        <p:spPr>
          <a:xfrm>
            <a:off x="457200" y="1524000"/>
            <a:ext cx="8229600" cy="4525963"/>
          </a:xfrm>
        </p:spPr>
        <p:txBody>
          <a:bodyPr>
            <a:normAutofit fontScale="62500" lnSpcReduction="20000"/>
          </a:bodyPr>
          <a:lstStyle/>
          <a:p>
            <a:pPr marL="0" marR="0" algn="just">
              <a:lnSpc>
                <a:spcPct val="150000"/>
              </a:lnSpc>
              <a:spcBef>
                <a:spcPts val="0"/>
              </a:spcBef>
              <a:spcAft>
                <a:spcPts val="0"/>
              </a:spcAft>
            </a:pPr>
            <a:r>
              <a:rPr lang="en-US" dirty="0" smtClean="0">
                <a:latin typeface="Times New Roman"/>
                <a:ea typeface="Times New Roman"/>
              </a:rPr>
              <a:t>These responses results from low dose radiation exposure delivered over a long period and appear as a late radiation response – 5 to 30 years.</a:t>
            </a:r>
          </a:p>
          <a:p>
            <a:pPr marL="0" marR="0" algn="just">
              <a:lnSpc>
                <a:spcPct val="150000"/>
              </a:lnSpc>
              <a:spcBef>
                <a:spcPts val="0"/>
              </a:spcBef>
              <a:spcAft>
                <a:spcPts val="0"/>
              </a:spcAft>
            </a:pPr>
            <a:r>
              <a:rPr lang="en-US" dirty="0" smtClean="0">
                <a:latin typeface="Times New Roman"/>
                <a:ea typeface="Times New Roman"/>
              </a:rPr>
              <a:t>Examples -    Cancer (Bone cancer, Lung Cancer, Thyroid Cancer, Breast Cancer) </a:t>
            </a:r>
          </a:p>
          <a:p>
            <a:pPr lvl="0" algn="just">
              <a:lnSpc>
                <a:spcPct val="150000"/>
              </a:lnSpc>
              <a:spcBef>
                <a:spcPts val="0"/>
              </a:spcBef>
              <a:buFont typeface="Times New Roman"/>
              <a:buChar char="-"/>
              <a:tabLst>
                <a:tab pos="685800" algn="l"/>
              </a:tabLst>
            </a:pPr>
            <a:r>
              <a:rPr lang="en-US" dirty="0" smtClean="0">
                <a:latin typeface="Times New Roman"/>
                <a:ea typeface="Times New Roman"/>
              </a:rPr>
              <a:t>Leukemia, </a:t>
            </a:r>
          </a:p>
          <a:p>
            <a:pPr lvl="0" algn="just">
              <a:lnSpc>
                <a:spcPct val="150000"/>
              </a:lnSpc>
              <a:spcBef>
                <a:spcPts val="0"/>
              </a:spcBef>
              <a:buFont typeface="Times New Roman"/>
              <a:buChar char="-"/>
              <a:tabLst>
                <a:tab pos="685800" algn="l"/>
              </a:tabLst>
            </a:pPr>
            <a:r>
              <a:rPr lang="en-US" dirty="0" smtClean="0">
                <a:latin typeface="Times New Roman"/>
                <a:ea typeface="Times New Roman"/>
              </a:rPr>
              <a:t>Genetic effects,</a:t>
            </a:r>
          </a:p>
          <a:p>
            <a:pPr lvl="0" algn="just">
              <a:lnSpc>
                <a:spcPct val="150000"/>
              </a:lnSpc>
              <a:spcBef>
                <a:spcPts val="0"/>
              </a:spcBef>
              <a:buFont typeface="Times New Roman"/>
              <a:buChar char="-"/>
              <a:tabLst>
                <a:tab pos="685800" algn="l"/>
              </a:tabLst>
            </a:pPr>
            <a:r>
              <a:rPr lang="en-US" dirty="0" smtClean="0">
                <a:latin typeface="Times New Roman"/>
                <a:ea typeface="Times New Roman"/>
              </a:rPr>
              <a:t>Local tissue damage (Skin, Gonad, eyes)</a:t>
            </a:r>
          </a:p>
          <a:p>
            <a:pPr lvl="0" algn="just">
              <a:lnSpc>
                <a:spcPct val="150000"/>
              </a:lnSpc>
              <a:spcBef>
                <a:spcPts val="0"/>
              </a:spcBef>
              <a:buFont typeface="Times New Roman"/>
              <a:buChar char="-"/>
              <a:tabLst>
                <a:tab pos="685800" algn="l"/>
              </a:tabLst>
            </a:pPr>
            <a:r>
              <a:rPr lang="en-US" dirty="0" smtClean="0">
                <a:latin typeface="Times New Roman"/>
                <a:ea typeface="Times New Roman"/>
              </a:rPr>
              <a:t>Shortening of life span</a:t>
            </a:r>
          </a:p>
          <a:p>
            <a:pPr lvl="0" algn="just">
              <a:lnSpc>
                <a:spcPct val="150000"/>
              </a:lnSpc>
              <a:spcBef>
                <a:spcPts val="0"/>
              </a:spcBef>
              <a:buFont typeface="Times New Roman"/>
              <a:buChar char="-"/>
              <a:tabLst>
                <a:tab pos="685800" algn="l"/>
              </a:tabLst>
            </a:pPr>
            <a:r>
              <a:rPr lang="en-US" dirty="0" smtClean="0">
                <a:latin typeface="Times New Roman"/>
                <a:ea typeface="Times New Roman"/>
              </a:rPr>
              <a:t>Childhood malignancy</a:t>
            </a:r>
          </a:p>
          <a:p>
            <a:r>
              <a:rPr lang="en-US" dirty="0" smtClean="0">
                <a:latin typeface="Times New Roman"/>
                <a:ea typeface="Times New Roman"/>
              </a:rPr>
              <a:t>Diminished growth and development </a:t>
            </a:r>
            <a:endParaRPr lang="en-US"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marL="0" marR="0" algn="just">
              <a:lnSpc>
                <a:spcPct val="150000"/>
              </a:lnSpc>
              <a:spcBef>
                <a:spcPts val="0"/>
              </a:spcBef>
              <a:spcAft>
                <a:spcPts val="0"/>
              </a:spcAft>
            </a:pPr>
            <a:r>
              <a:rPr lang="en-US" dirty="0" smtClean="0">
                <a:latin typeface="Times New Roman"/>
                <a:ea typeface="Times New Roman"/>
              </a:rPr>
              <a:t>The human response to radiation exposure can bring about either genetic effect or somatic effect.</a:t>
            </a:r>
          </a:p>
          <a:p>
            <a:pPr marL="0" marR="0" algn="just">
              <a:lnSpc>
                <a:spcPct val="150000"/>
              </a:lnSpc>
              <a:spcBef>
                <a:spcPts val="0"/>
              </a:spcBef>
              <a:spcAft>
                <a:spcPts val="0"/>
              </a:spcAft>
            </a:pPr>
            <a:r>
              <a:rPr lang="en-US" dirty="0" smtClean="0">
                <a:latin typeface="Times New Roman"/>
                <a:ea typeface="Times New Roman"/>
              </a:rPr>
              <a:t>NB: Genetic effects – those harmful effects to the future generations </a:t>
            </a:r>
          </a:p>
          <a:p>
            <a:pPr marL="0" marR="0" algn="just">
              <a:lnSpc>
                <a:spcPct val="150000"/>
              </a:lnSpc>
              <a:spcBef>
                <a:spcPts val="0"/>
              </a:spcBef>
              <a:spcAft>
                <a:spcPts val="0"/>
              </a:spcAft>
            </a:pPr>
            <a:r>
              <a:rPr lang="en-US" dirty="0" smtClean="0">
                <a:latin typeface="Times New Roman"/>
                <a:ea typeface="Times New Roman"/>
              </a:rPr>
              <a:t>       Somatic effects - those harmful effects to persons being irradiated.</a:t>
            </a:r>
          </a:p>
          <a:p>
            <a:endParaRPr lang="en-US"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Times New Roman"/>
              </a:rPr>
              <a:t>Maximum Permissible Dose (MPD)</a:t>
            </a:r>
            <a:r>
              <a:rPr lang="en-US" dirty="0" smtClean="0">
                <a:latin typeface="Times New Roman"/>
                <a:ea typeface="Times New Roman"/>
              </a:rPr>
              <a:t/>
            </a:r>
            <a:br>
              <a:rPr lang="en-US" dirty="0" smtClean="0">
                <a:latin typeface="Times New Roman"/>
                <a:ea typeface="Times New Roman"/>
              </a:rPr>
            </a:br>
            <a:endParaRPr lang="en-US" dirty="0"/>
          </a:p>
        </p:txBody>
      </p:sp>
      <p:sp>
        <p:nvSpPr>
          <p:cNvPr id="3" name="Content Placeholder 2"/>
          <p:cNvSpPr>
            <a:spLocks noGrp="1"/>
          </p:cNvSpPr>
          <p:nvPr>
            <p:ph idx="1"/>
          </p:nvPr>
        </p:nvSpPr>
        <p:spPr/>
        <p:txBody>
          <a:bodyPr>
            <a:normAutofit fontScale="92500" lnSpcReduction="10000"/>
          </a:bodyPr>
          <a:lstStyle/>
          <a:p>
            <a:pPr marL="0" marR="0" algn="just">
              <a:lnSpc>
                <a:spcPct val="150000"/>
              </a:lnSpc>
              <a:spcBef>
                <a:spcPts val="0"/>
              </a:spcBef>
              <a:spcAft>
                <a:spcPts val="0"/>
              </a:spcAft>
            </a:pPr>
            <a:r>
              <a:rPr lang="en-US" b="1" dirty="0" smtClean="0">
                <a:latin typeface="Times New Roman"/>
                <a:ea typeface="Times New Roman"/>
              </a:rPr>
              <a:t> </a:t>
            </a:r>
            <a:endParaRPr lang="en-US" dirty="0" smtClean="0">
              <a:latin typeface="Times New Roman"/>
              <a:ea typeface="Times New Roman"/>
            </a:endParaRPr>
          </a:p>
          <a:p>
            <a:r>
              <a:rPr lang="en-US" dirty="0" smtClean="0">
                <a:latin typeface="Times New Roman"/>
                <a:ea typeface="Times New Roman"/>
              </a:rPr>
              <a:t>The International Commission on Radiological Protection (ICRP) has defined (MPD) as the maximum dose of radiation that, in the light of present knowledge would be expected to produce no significant radiation effects either somatic or genetic.  individuals are divided into two categories. The occupationally exposed (radiation workers) and occasionally exposed. </a:t>
            </a:r>
            <a:endParaRPr lang="en-US"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latin typeface="Times New Roman"/>
                <a:ea typeface="Times New Roman"/>
              </a:rPr>
              <a:t>The MPD for an occupationally exposed individual is 20 </a:t>
            </a:r>
            <a:r>
              <a:rPr lang="en-US" dirty="0" err="1" smtClean="0">
                <a:latin typeface="Times New Roman"/>
                <a:ea typeface="Times New Roman"/>
              </a:rPr>
              <a:t>mSv</a:t>
            </a:r>
            <a:r>
              <a:rPr lang="en-US" dirty="0" smtClean="0">
                <a:latin typeface="Times New Roman"/>
                <a:ea typeface="Times New Roman"/>
              </a:rPr>
              <a:t> per year. That for non-occupationally (occasionally) exposed is 1/10 as much (2 </a:t>
            </a:r>
            <a:r>
              <a:rPr lang="en-US" dirty="0" err="1" smtClean="0">
                <a:latin typeface="Times New Roman"/>
                <a:ea typeface="Times New Roman"/>
              </a:rPr>
              <a:t>mSv</a:t>
            </a:r>
            <a:r>
              <a:rPr lang="en-US" dirty="0" smtClean="0">
                <a:latin typeface="Times New Roman"/>
                <a:ea typeface="Times New Roman"/>
              </a:rPr>
              <a:t> per year). Occupationally exposed individuals work in an area which is under the supervision of a radiation protection supervisor. This area is called controlled area.</a:t>
            </a:r>
            <a:endParaRPr lang="en-US"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latin typeface="Times New Roman"/>
                <a:ea typeface="Times New Roman"/>
              </a:rPr>
              <a:t>. Exposures in controlled areas must be kept at a level that would allow a radiation worker to stay in the area during his entire working day without exceeding the MPD. Areas occupied by occasionally exposed persons are designated as uncontrolled areas e.g. a corridor, waiting room, elevator, parking lot.</a:t>
            </a:r>
            <a:endParaRPr lang="en-US"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Times New Roman"/>
              </a:rPr>
              <a:t>Cardinal Principles of Radiation Protection </a:t>
            </a:r>
            <a:r>
              <a:rPr lang="en-US" dirty="0" smtClean="0">
                <a:latin typeface="Times New Roman"/>
                <a:ea typeface="Times New Roman"/>
              </a:rPr>
              <a:t/>
            </a:r>
            <a:br>
              <a:rPr lang="en-US" dirty="0" smtClean="0">
                <a:latin typeface="Times New Roman"/>
                <a:ea typeface="Times New Roman"/>
              </a:rPr>
            </a:br>
            <a:endParaRPr lang="en-US" dirty="0"/>
          </a:p>
        </p:txBody>
      </p:sp>
      <p:sp>
        <p:nvSpPr>
          <p:cNvPr id="3" name="Content Placeholder 2"/>
          <p:cNvSpPr>
            <a:spLocks noGrp="1"/>
          </p:cNvSpPr>
          <p:nvPr>
            <p:ph idx="1"/>
          </p:nvPr>
        </p:nvSpPr>
        <p:spPr/>
        <p:txBody>
          <a:bodyPr/>
          <a:lstStyle/>
          <a:p>
            <a:r>
              <a:rPr lang="en-US" dirty="0" smtClean="0">
                <a:latin typeface="Times New Roman"/>
                <a:ea typeface="Times New Roman"/>
              </a:rPr>
              <a:t>Radiation exposure to patients, public and radiation workers can be minimized by use of the three cardinal principles of radiation protection- time, distance and shielding.</a:t>
            </a:r>
          </a:p>
          <a:p>
            <a:endParaRPr lang="en-US"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a:ea typeface="Times New Roman"/>
              </a:rPr>
              <a:t>Minimize Time </a:t>
            </a:r>
            <a:r>
              <a:rPr lang="en-US" dirty="0" smtClean="0">
                <a:latin typeface="Times New Roman"/>
                <a:ea typeface="Times New Roman"/>
              </a:rPr>
              <a:t/>
            </a:r>
            <a:br>
              <a:rPr lang="en-US" dirty="0" smtClean="0">
                <a:latin typeface="Times New Roman"/>
                <a:ea typeface="Times New Roman"/>
              </a:rPr>
            </a:br>
            <a:endParaRPr lang="en-US" dirty="0"/>
          </a:p>
        </p:txBody>
      </p:sp>
      <p:sp>
        <p:nvSpPr>
          <p:cNvPr id="3" name="Content Placeholder 2"/>
          <p:cNvSpPr>
            <a:spLocks noGrp="1"/>
          </p:cNvSpPr>
          <p:nvPr>
            <p:ph idx="1"/>
          </p:nvPr>
        </p:nvSpPr>
        <p:spPr/>
        <p:txBody>
          <a:bodyPr/>
          <a:lstStyle/>
          <a:p>
            <a:r>
              <a:rPr lang="en-US" dirty="0" smtClean="0">
                <a:latin typeface="Times New Roman"/>
                <a:ea typeface="Times New Roman"/>
              </a:rPr>
              <a:t>If the time during which one is exposed to radiation is doubled the exposure will be doubled. Therefore the time of exposure must be kept as short as possible. Repeat X-ray examinations should be avoided wherever possible.</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4825</TotalTime>
  <Words>5166</Words>
  <Application>Microsoft Office PowerPoint</Application>
  <PresentationFormat>On-screen Show (4:3)</PresentationFormat>
  <Paragraphs>424</Paragraphs>
  <Slides>101</Slides>
  <Notes>2</Notes>
  <HiddenSlides>0</HiddenSlides>
  <MMClips>0</MMClips>
  <ScaleCrop>false</ScaleCrop>
  <HeadingPairs>
    <vt:vector size="4" baseType="variant">
      <vt:variant>
        <vt:lpstr>Theme</vt:lpstr>
      </vt:variant>
      <vt:variant>
        <vt:i4>1</vt:i4>
      </vt:variant>
      <vt:variant>
        <vt:lpstr>Slide Titles</vt:lpstr>
      </vt:variant>
      <vt:variant>
        <vt:i4>101</vt:i4>
      </vt:variant>
    </vt:vector>
  </HeadingPairs>
  <TitlesOfParts>
    <vt:vector size="102" baseType="lpstr">
      <vt:lpstr>Office Theme</vt:lpstr>
      <vt:lpstr>Radiology and  Imaging Orthopedic Plaster Technician and Technologist Students </vt:lpstr>
      <vt:lpstr> Learning Objectives </vt:lpstr>
      <vt:lpstr>What is medical imaging? </vt:lpstr>
      <vt:lpstr>What is Radiology?  </vt:lpstr>
      <vt:lpstr>Projection (plain-film) radiography</vt:lpstr>
      <vt:lpstr>Plain-film radiography </vt:lpstr>
      <vt:lpstr>Plain-film radiography</vt:lpstr>
      <vt:lpstr>Fluoroscopy</vt:lpstr>
      <vt:lpstr>Fluoroscopy  </vt:lpstr>
      <vt:lpstr>Computed Tomography (CT)  </vt:lpstr>
      <vt:lpstr>Computed tomography image</vt:lpstr>
      <vt:lpstr>Ultrasound </vt:lpstr>
      <vt:lpstr>Ultrasound </vt:lpstr>
      <vt:lpstr>Ultrasound scan</vt:lpstr>
      <vt:lpstr>Magnetic Resonance Imaging (MRI)</vt:lpstr>
      <vt:lpstr>Magnetic Resonance Imaging (MRI)</vt:lpstr>
      <vt:lpstr>Slide 17</vt:lpstr>
      <vt:lpstr>Nuclear medicine </vt:lpstr>
      <vt:lpstr>Slide 19</vt:lpstr>
      <vt:lpstr>X-rays </vt:lpstr>
      <vt:lpstr>X-rays </vt:lpstr>
      <vt:lpstr>X-rays </vt:lpstr>
      <vt:lpstr>Generation of x-rays </vt:lpstr>
      <vt:lpstr>Range of X-rays produced and application  </vt:lpstr>
      <vt:lpstr>Properties of X-rays  </vt:lpstr>
      <vt:lpstr>Fluorescent effects   </vt:lpstr>
      <vt:lpstr>Ionization and excitations effects</vt:lpstr>
      <vt:lpstr>Penetrating effects </vt:lpstr>
      <vt:lpstr>Biological effects </vt:lpstr>
      <vt:lpstr>Radiographic Image formation </vt:lpstr>
      <vt:lpstr> Radiographic Image formation </vt:lpstr>
      <vt:lpstr>Radiographic Image formation</vt:lpstr>
      <vt:lpstr>Terminologies used for Description of Radiographic projections and positions </vt:lpstr>
      <vt:lpstr>Terminologies used for Description of Radiographic projections and positions </vt:lpstr>
      <vt:lpstr>RADIOGRAPHIC PROJECTIONS</vt:lpstr>
      <vt:lpstr>Hand- PA, Lateral and oblique </vt:lpstr>
      <vt:lpstr>Lateral </vt:lpstr>
      <vt:lpstr>Oblique </vt:lpstr>
      <vt:lpstr>Fingers </vt:lpstr>
      <vt:lpstr>Lateral  </vt:lpstr>
      <vt:lpstr>Lateral Ring and Little finger </vt:lpstr>
      <vt:lpstr>Thumb </vt:lpstr>
      <vt:lpstr>AP </vt:lpstr>
      <vt:lpstr>Wrist Joint </vt:lpstr>
      <vt:lpstr>Forearm </vt:lpstr>
      <vt:lpstr>Lateral  </vt:lpstr>
      <vt:lpstr>Elbow joint </vt:lpstr>
      <vt:lpstr>Lateral  </vt:lpstr>
      <vt:lpstr>Humerus </vt:lpstr>
      <vt:lpstr>Lateral  </vt:lpstr>
      <vt:lpstr>Shoulder </vt:lpstr>
      <vt:lpstr>Axial (supero-inferior) </vt:lpstr>
      <vt:lpstr>Scapula  </vt:lpstr>
      <vt:lpstr>Lateral </vt:lpstr>
      <vt:lpstr>Clavicle </vt:lpstr>
      <vt:lpstr>The lower limb</vt:lpstr>
      <vt:lpstr>The Foot</vt:lpstr>
      <vt:lpstr>Dorsi-plantar oblique </vt:lpstr>
      <vt:lpstr>Lateral (to demonstrate foreign bodies) </vt:lpstr>
      <vt:lpstr>Calcaneus </vt:lpstr>
      <vt:lpstr>Axial </vt:lpstr>
      <vt:lpstr>Calcaneal Spur </vt:lpstr>
      <vt:lpstr>Toes  </vt:lpstr>
      <vt:lpstr>Lateral  </vt:lpstr>
      <vt:lpstr>4th or 5th toes</vt:lpstr>
      <vt:lpstr>Oblique</vt:lpstr>
      <vt:lpstr>Ankle </vt:lpstr>
      <vt:lpstr>Lateral  </vt:lpstr>
      <vt:lpstr>Tibia and Fibula </vt:lpstr>
      <vt:lpstr>AP </vt:lpstr>
      <vt:lpstr>Lateral  </vt:lpstr>
      <vt:lpstr>Knee </vt:lpstr>
      <vt:lpstr>Lateral </vt:lpstr>
      <vt:lpstr>Patella </vt:lpstr>
      <vt:lpstr>Infero-superior or ‘Skyline’ </vt:lpstr>
      <vt:lpstr>Femur </vt:lpstr>
      <vt:lpstr>Lateral </vt:lpstr>
      <vt:lpstr>Pelvis </vt:lpstr>
      <vt:lpstr>Hip Joint </vt:lpstr>
      <vt:lpstr>Lateral </vt:lpstr>
      <vt:lpstr>The Thoracic Cage </vt:lpstr>
      <vt:lpstr>Oblique </vt:lpstr>
      <vt:lpstr>Lower Ribs </vt:lpstr>
      <vt:lpstr>Oblique </vt:lpstr>
      <vt:lpstr>  Radiographic diagnosis of fracture</vt:lpstr>
      <vt:lpstr>  Radiographic diagnosis of fracture. </vt:lpstr>
      <vt:lpstr>Radiographic diagnosis of fracture. </vt:lpstr>
      <vt:lpstr>Slide 88</vt:lpstr>
      <vt:lpstr>Slide 89</vt:lpstr>
      <vt:lpstr>Radiographic diagnosis of fractures</vt:lpstr>
      <vt:lpstr>Radiation protection  </vt:lpstr>
      <vt:lpstr>  The biological effects of radiations </vt:lpstr>
      <vt:lpstr>Stochastic</vt:lpstr>
      <vt:lpstr>Slide 94</vt:lpstr>
      <vt:lpstr>Maximum Permissible Dose (MPD) </vt:lpstr>
      <vt:lpstr>Slide 96</vt:lpstr>
      <vt:lpstr>Slide 97</vt:lpstr>
      <vt:lpstr>Cardinal Principles of Radiation Protection  </vt:lpstr>
      <vt:lpstr>Minimize Time  </vt:lpstr>
      <vt:lpstr>Maximize distance </vt:lpstr>
      <vt:lpstr>Use shielding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Radiology and  Imaging</dc:title>
  <dc:creator>Patrick</dc:creator>
  <cp:lastModifiedBy>Patrick</cp:lastModifiedBy>
  <cp:revision>138</cp:revision>
  <dcterms:created xsi:type="dcterms:W3CDTF">2014-10-13T00:42:22Z</dcterms:created>
  <dcterms:modified xsi:type="dcterms:W3CDTF">2020-07-28T21:13:36Z</dcterms:modified>
</cp:coreProperties>
</file>