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Default Extension="png" ContentType="image/png"/>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362" r:id="rId17"/>
    <p:sldId id="363"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64" r:id="rId41"/>
    <p:sldId id="365" r:id="rId42"/>
    <p:sldId id="294" r:id="rId43"/>
    <p:sldId id="295" r:id="rId44"/>
    <p:sldId id="296" r:id="rId45"/>
    <p:sldId id="297" r:id="rId46"/>
    <p:sldId id="298" r:id="rId47"/>
    <p:sldId id="366"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67" r:id="rId70"/>
    <p:sldId id="320" r:id="rId71"/>
    <p:sldId id="321" r:id="rId72"/>
    <p:sldId id="322" r:id="rId73"/>
    <p:sldId id="323" r:id="rId74"/>
    <p:sldId id="324" r:id="rId75"/>
    <p:sldId id="325" r:id="rId76"/>
    <p:sldId id="326" r:id="rId77"/>
    <p:sldId id="368" r:id="rId78"/>
    <p:sldId id="327" r:id="rId79"/>
    <p:sldId id="328" r:id="rId80"/>
    <p:sldId id="329" r:id="rId81"/>
    <p:sldId id="370" r:id="rId82"/>
    <p:sldId id="330" r:id="rId83"/>
    <p:sldId id="331" r:id="rId84"/>
    <p:sldId id="332" r:id="rId85"/>
    <p:sldId id="333" r:id="rId86"/>
    <p:sldId id="334" r:id="rId87"/>
    <p:sldId id="335" r:id="rId88"/>
    <p:sldId id="336" r:id="rId89"/>
    <p:sldId id="337" r:id="rId90"/>
    <p:sldId id="338" r:id="rId91"/>
    <p:sldId id="369"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1" r:id="rId105"/>
    <p:sldId id="352" r:id="rId106"/>
    <p:sldId id="353" r:id="rId107"/>
    <p:sldId id="354" r:id="rId108"/>
    <p:sldId id="356" r:id="rId109"/>
    <p:sldId id="358" r:id="rId110"/>
    <p:sldId id="359" r:id="rId111"/>
    <p:sldId id="360" r:id="rId112"/>
    <p:sldId id="361" r:id="rId113"/>
    <p:sldId id="371" r:id="rId114"/>
    <p:sldId id="373" r:id="rId115"/>
    <p:sldId id="375" r:id="rId116"/>
    <p:sldId id="376" r:id="rId117"/>
    <p:sldId id="377" r:id="rId118"/>
    <p:sldId id="378" r:id="rId119"/>
    <p:sldId id="380" r:id="rId120"/>
    <p:sldId id="379" r:id="rId121"/>
    <p:sldId id="381" r:id="rId122"/>
    <p:sldId id="382"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D224F-696A-4963-AC48-DB7EED8BD08B}" type="datetimeFigureOut">
              <a:rPr lang="en-US" smtClean="0"/>
              <a:pPr/>
              <a:t>6/23/2011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75B07-A493-4801-8299-E2979B91252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575B07-A493-4801-8299-E2979B912521}"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a:t>
            </a:fld>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107</a:t>
            </a:fld>
            <a:endParaRPr lang="en-GB"/>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108</a:t>
            </a:fld>
            <a:endParaRPr lang="en-GB"/>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109</a:t>
            </a:fld>
            <a:endParaRPr lang="en-GB"/>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110</a:t>
            </a:fld>
            <a:endParaRPr lang="en-GB"/>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111</a:t>
            </a:fld>
            <a:endParaRPr lang="en-GB"/>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575B07-A493-4801-8299-E2979B912521}"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42</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43</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44</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45</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46</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48</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49</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50</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51</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53</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54</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55</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56</a:t>
            </a:fld>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57</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58</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59</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60</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61</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63</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64</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65</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66</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67</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68</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70</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71</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72</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74</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75</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76</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78</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79</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80</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82</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83</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84</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86</a:t>
            </a:fld>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87</a:t>
            </a:fld>
            <a:endParaRPr 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88</a:t>
            </a:fld>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89</a:t>
            </a:fld>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90</a:t>
            </a:fld>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92</a:t>
            </a:fld>
            <a:endParaRPr lang="en-GB"/>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93</a:t>
            </a:fld>
            <a:endParaRPr lang="en-GB"/>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94</a:t>
            </a:fld>
            <a:endParaRPr lang="en-GB"/>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95</a:t>
            </a:fld>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96</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a:t>
            </a:fld>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97</a:t>
            </a:fld>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98</a:t>
            </a:fld>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99</a:t>
            </a:fld>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100</a:t>
            </a:fld>
            <a:endParaRPr lang="en-GB"/>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101</a:t>
            </a:fld>
            <a:endParaRPr lang="en-GB"/>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102</a:t>
            </a:fld>
            <a:endParaRPr lang="en-GB"/>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103</a:t>
            </a:fld>
            <a:endParaRPr lang="en-GB"/>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104</a:t>
            </a:fld>
            <a:endParaRPr lang="en-GB"/>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105</a:t>
            </a:fld>
            <a:endParaRPr 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9575B07-A493-4801-8299-E2979B912521}" type="slidenum">
              <a:rPr lang="en-GB" smtClean="0"/>
              <a:pPr/>
              <a:t>106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62E5CFE-B9D2-45FF-A145-DE8FC326124F}" type="datetimeFigureOut">
              <a:rPr lang="en-US" smtClean="0"/>
              <a:pPr/>
              <a:t>6/23/2011</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spd="med">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1A07EBE3-68AA-4FAA-ABF8-D6FE03404088}"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62E5CFE-B9D2-45FF-A145-DE8FC326124F}" type="datetimeFigureOut">
              <a:rPr lang="en-US" smtClean="0"/>
              <a:pPr/>
              <a:t>6/23/2011</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masterClrMapping/>
  </p:clrMapOvr>
  <p:transition spd="med">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62E5CFE-B9D2-45FF-A145-DE8FC326124F}" type="datetimeFigureOut">
              <a:rPr lang="en-US" smtClean="0"/>
              <a:pPr/>
              <a:t>6/23/2011</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1A07EBE3-68AA-4FAA-ABF8-D6FE03404088}"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transition spd="med">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62E5CFE-B9D2-45FF-A145-DE8FC326124F}" type="datetimeFigureOut">
              <a:rPr lang="en-US" smtClean="0"/>
              <a:pPr/>
              <a:t>6/23/2011</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A07EBE3-68AA-4FAA-ABF8-D6FE03404088}"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62E5CFE-B9D2-45FF-A145-DE8FC326124F}" type="datetimeFigureOut">
              <a:rPr lang="en-US" smtClean="0"/>
              <a:pPr/>
              <a:t>6/23/2011</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07EBE3-68AA-4FAA-ABF8-D6FE0340408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strips dir="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1142985"/>
            <a:ext cx="8172480" cy="2457466"/>
          </a:xfrm>
        </p:spPr>
        <p:txBody>
          <a:bodyPr>
            <a:noAutofit/>
          </a:bodyPr>
          <a:lstStyle/>
          <a:p>
            <a:r>
              <a:rPr lang="en-GB" sz="6000" b="1" dirty="0">
                <a:solidFill>
                  <a:srgbClr val="0070C0"/>
                </a:solidFill>
                <a:latin typeface="Algerian" pitchFamily="82" charset="0"/>
              </a:rPr>
              <a:t>OPHTHALMOLOGY</a:t>
            </a:r>
            <a:r>
              <a:rPr lang="en-GB" sz="6000" b="1" dirty="0">
                <a:solidFill>
                  <a:srgbClr val="0070C0"/>
                </a:solidFill>
              </a:rPr>
              <a:t/>
            </a:r>
            <a:br>
              <a:rPr lang="en-GB" sz="6000" b="1" dirty="0">
                <a:solidFill>
                  <a:srgbClr val="0070C0"/>
                </a:solidFill>
              </a:rPr>
            </a:br>
            <a:endParaRPr lang="en-GB" sz="6000" b="1" dirty="0">
              <a:solidFill>
                <a:srgbClr val="0070C0"/>
              </a:solidFill>
            </a:endParaRPr>
          </a:p>
        </p:txBody>
      </p:sp>
      <p:sp>
        <p:nvSpPr>
          <p:cNvPr id="3" name="Subtitle 2"/>
          <p:cNvSpPr>
            <a:spLocks noGrp="1"/>
          </p:cNvSpPr>
          <p:nvPr>
            <p:ph type="subTitle" idx="1"/>
          </p:nvPr>
        </p:nvSpPr>
        <p:spPr/>
        <p:txBody>
          <a:bodyPr/>
          <a:lstStyle/>
          <a:p>
            <a:r>
              <a:rPr lang="en-GB" dirty="0" smtClean="0"/>
              <a:t>by </a:t>
            </a:r>
          </a:p>
          <a:p>
            <a:r>
              <a:rPr lang="en-GB" dirty="0" smtClean="0">
                <a:latin typeface="Informal Roman" pitchFamily="66" charset="0"/>
              </a:rPr>
              <a:t>bore</a:t>
            </a:r>
            <a:endParaRPr lang="en-GB" dirty="0">
              <a:latin typeface="Informal Roman" pitchFamily="66" charset="0"/>
            </a:endParaRPr>
          </a:p>
        </p:txBody>
      </p:sp>
    </p:spTree>
  </p:cSld>
  <p:clrMapOvr>
    <a:masterClrMapping/>
  </p:clrMapOvr>
  <p:transition spd="med">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solidFill>
                  <a:schemeClr val="accent1"/>
                </a:solidFill>
              </a:rPr>
              <a:t>    Indications</a:t>
            </a:r>
            <a:endParaRPr lang="en-GB" dirty="0">
              <a:solidFill>
                <a:schemeClr val="accent1"/>
              </a:solidFill>
            </a:endParaRPr>
          </a:p>
          <a:p>
            <a:pPr>
              <a:buFont typeface="Wingdings" pitchFamily="2" charset="2"/>
              <a:buChar char="Ø"/>
            </a:pPr>
            <a:r>
              <a:rPr lang="en-GB" dirty="0"/>
              <a:t>When a patient has complaints</a:t>
            </a:r>
          </a:p>
          <a:p>
            <a:pPr>
              <a:buFont typeface="Wingdings" pitchFamily="2" charset="2"/>
              <a:buChar char="Ø"/>
            </a:pPr>
            <a:r>
              <a:rPr lang="en-GB" dirty="0"/>
              <a:t>Post-operatively</a:t>
            </a:r>
          </a:p>
          <a:p>
            <a:pPr>
              <a:buFont typeface="Wingdings" pitchFamily="2" charset="2"/>
              <a:buChar char="Ø"/>
            </a:pPr>
            <a:r>
              <a:rPr lang="en-GB" dirty="0"/>
              <a:t>Routine schools</a:t>
            </a:r>
          </a:p>
          <a:p>
            <a:pPr>
              <a:buFont typeface="Wingdings" pitchFamily="2" charset="2"/>
              <a:buChar char="Ø"/>
            </a:pPr>
            <a:r>
              <a:rPr lang="en-GB" dirty="0"/>
              <a:t>Before </a:t>
            </a:r>
            <a:r>
              <a:rPr lang="en-GB" dirty="0" err="1" smtClean="0"/>
              <a:t>istilation</a:t>
            </a:r>
            <a:r>
              <a:rPr lang="en-GB" dirty="0" smtClean="0"/>
              <a:t> </a:t>
            </a:r>
            <a:r>
              <a:rPr lang="en-GB" dirty="0"/>
              <a:t>of drugs.</a:t>
            </a:r>
          </a:p>
          <a:p>
            <a:pPr>
              <a:buNone/>
            </a:pPr>
            <a:r>
              <a:rPr lang="en-GB" b="1" dirty="0" smtClean="0"/>
              <a:t>   NB</a:t>
            </a:r>
          </a:p>
          <a:p>
            <a:pPr>
              <a:buNone/>
            </a:pPr>
            <a:r>
              <a:rPr lang="en-GB" dirty="0" smtClean="0"/>
              <a:t>     Start </a:t>
            </a:r>
            <a:r>
              <a:rPr lang="en-GB" dirty="0"/>
              <a:t>examination from outwards to inwards</a:t>
            </a:r>
          </a:p>
          <a:p>
            <a:endParaRPr lang="en-GB" dirty="0"/>
          </a:p>
        </p:txBody>
      </p:sp>
      <p:sp>
        <p:nvSpPr>
          <p:cNvPr id="2" name="Title 1"/>
          <p:cNvSpPr>
            <a:spLocks noGrp="1"/>
          </p:cNvSpPr>
          <p:nvPr>
            <p:ph type="title"/>
          </p:nvPr>
        </p:nvSpPr>
        <p:spPr/>
        <p:txBody>
          <a:bodyPr>
            <a:normAutofit fontScale="90000"/>
          </a:bodyPr>
          <a:lstStyle/>
          <a:p>
            <a:pPr algn="ctr"/>
            <a:r>
              <a:rPr lang="en-GB" dirty="0">
                <a:solidFill>
                  <a:schemeClr val="tx1"/>
                </a:solidFill>
              </a:rPr>
              <a:t>Eye examination</a:t>
            </a:r>
            <a:r>
              <a:rPr lang="en-GB" dirty="0"/>
              <a:t/>
            </a:r>
            <a:br>
              <a:rPr lang="en-GB" dirty="0"/>
            </a:br>
            <a:endParaRPr lang="en-GB" dirty="0"/>
          </a:p>
        </p:txBody>
      </p:sp>
    </p:spTree>
  </p:cSld>
  <p:clrMapOvr>
    <a:masterClrMapping/>
  </p:clrMapOvr>
  <p:transition spd="med">
    <p:strips dir="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endParaRPr lang="en-GB" dirty="0" smtClean="0"/>
          </a:p>
          <a:p>
            <a:pPr>
              <a:buNone/>
            </a:pPr>
            <a:r>
              <a:rPr lang="en-GB" dirty="0" smtClean="0"/>
              <a:t> </a:t>
            </a:r>
            <a:r>
              <a:rPr lang="en-GB" dirty="0" smtClean="0">
                <a:solidFill>
                  <a:srgbClr val="00B0F0"/>
                </a:solidFill>
              </a:rPr>
              <a:t>Complication</a:t>
            </a:r>
          </a:p>
          <a:p>
            <a:r>
              <a:rPr lang="en-GB" dirty="0" smtClean="0"/>
              <a:t>Metastasis</a:t>
            </a:r>
          </a:p>
          <a:p>
            <a:r>
              <a:rPr lang="en-GB" dirty="0" smtClean="0"/>
              <a:t>Blindness/brain  ca</a:t>
            </a:r>
          </a:p>
          <a:p>
            <a:r>
              <a:rPr lang="en-GB" dirty="0" smtClean="0"/>
              <a:t>Liver ca</a:t>
            </a:r>
          </a:p>
          <a:p>
            <a:r>
              <a:rPr lang="en-GB" dirty="0" smtClean="0"/>
              <a:t>Glaucoma</a:t>
            </a:r>
          </a:p>
          <a:p>
            <a:r>
              <a:rPr lang="en-GB" dirty="0" smtClean="0"/>
              <a:t>Death</a:t>
            </a:r>
          </a:p>
          <a:p>
            <a:endParaRPr lang="en-GB" dirty="0"/>
          </a:p>
        </p:txBody>
      </p:sp>
    </p:spTree>
  </p:cSld>
  <p:clrMapOvr>
    <a:masterClrMapping/>
  </p:clrMapOvr>
  <p:transition spd="med">
    <p:strips dir="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 </a:t>
            </a:r>
            <a:r>
              <a:rPr lang="en-GB" dirty="0" smtClean="0">
                <a:solidFill>
                  <a:srgbClr val="00B0F0"/>
                </a:solidFill>
              </a:rPr>
              <a:t>Refractive disorders</a:t>
            </a:r>
          </a:p>
          <a:p>
            <a:r>
              <a:rPr lang="en-GB" dirty="0" smtClean="0"/>
              <a:t>Are optical defects of the eye that prevent light from being brought to sharp focus by the cornea /lens on the retina</a:t>
            </a:r>
          </a:p>
          <a:p>
            <a:r>
              <a:rPr lang="en-GB" dirty="0" smtClean="0"/>
              <a:t>Rated under visual acuity</a:t>
            </a:r>
          </a:p>
          <a:p>
            <a:r>
              <a:rPr lang="en-GB" dirty="0" smtClean="0"/>
              <a:t>Normal eye (</a:t>
            </a:r>
            <a:r>
              <a:rPr lang="en-GB" dirty="0" err="1" smtClean="0"/>
              <a:t>Emmetropia</a:t>
            </a:r>
            <a:r>
              <a:rPr lang="en-GB" dirty="0" smtClean="0"/>
              <a:t>)</a:t>
            </a:r>
          </a:p>
          <a:p>
            <a:r>
              <a:rPr lang="en-GB" dirty="0" smtClean="0"/>
              <a:t>If the eye with refractive error (ametropia)</a:t>
            </a:r>
          </a:p>
          <a:p>
            <a:endParaRPr lang="en-GB" dirty="0"/>
          </a:p>
        </p:txBody>
      </p:sp>
    </p:spTree>
  </p:cSld>
  <p:clrMapOvr>
    <a:masterClrMapping/>
  </p:clrMapOvr>
  <p:transition spd="med">
    <p:strips dir="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dirty="0" smtClean="0"/>
              <a:t>  </a:t>
            </a:r>
          </a:p>
          <a:p>
            <a:pPr algn="ctr">
              <a:buNone/>
            </a:pPr>
            <a:r>
              <a:rPr lang="en-GB" dirty="0" smtClean="0">
                <a:solidFill>
                  <a:srgbClr val="00B0F0"/>
                </a:solidFill>
              </a:rPr>
              <a:t>MYOPIA</a:t>
            </a:r>
          </a:p>
          <a:p>
            <a:r>
              <a:rPr lang="en-GB" dirty="0" smtClean="0"/>
              <a:t>Light rays are focused in front of the eye; short sightedness.</a:t>
            </a:r>
          </a:p>
          <a:p>
            <a:r>
              <a:rPr lang="en-GB" dirty="0" smtClean="0"/>
              <a:t>It may be due to a too long eyeball or curvature problem.</a:t>
            </a:r>
          </a:p>
          <a:p>
            <a:r>
              <a:rPr lang="en-GB" dirty="0" smtClean="0"/>
              <a:t>Lens/cataract, thicker than normal</a:t>
            </a:r>
          </a:p>
          <a:p>
            <a:r>
              <a:rPr lang="en-GB" dirty="0" smtClean="0"/>
              <a:t>Kerato connus- cornea is over curved outwards</a:t>
            </a:r>
          </a:p>
          <a:p>
            <a:endParaRPr lang="en-GB" dirty="0"/>
          </a:p>
        </p:txBody>
      </p:sp>
    </p:spTree>
  </p:cSld>
  <p:clrMapOvr>
    <a:masterClrMapping/>
  </p:clrMapOvr>
  <p:transition spd="med">
    <p:strips dir="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b="1" dirty="0" smtClean="0"/>
              <a:t> </a:t>
            </a:r>
          </a:p>
          <a:p>
            <a:pPr>
              <a:buNone/>
            </a:pPr>
            <a:r>
              <a:rPr lang="en-GB" b="1" dirty="0" smtClean="0"/>
              <a:t> </a:t>
            </a:r>
            <a:r>
              <a:rPr lang="en-GB" b="1" dirty="0" smtClean="0">
                <a:solidFill>
                  <a:srgbClr val="00B0F0"/>
                </a:solidFill>
              </a:rPr>
              <a:t>Clinical feature</a:t>
            </a:r>
            <a:endParaRPr lang="en-GB" dirty="0" smtClean="0">
              <a:solidFill>
                <a:srgbClr val="00B0F0"/>
              </a:solidFill>
            </a:endParaRPr>
          </a:p>
          <a:p>
            <a:r>
              <a:rPr lang="en-GB" dirty="0" smtClean="0"/>
              <a:t>Can not see far things and can only see near objects</a:t>
            </a:r>
          </a:p>
          <a:p>
            <a:r>
              <a:rPr lang="en-GB" dirty="0" smtClean="0"/>
              <a:t>Headache</a:t>
            </a:r>
          </a:p>
          <a:p>
            <a:pPr>
              <a:buNone/>
            </a:pPr>
            <a:r>
              <a:rPr lang="en-GB" dirty="0" smtClean="0">
                <a:solidFill>
                  <a:srgbClr val="00B0F0"/>
                </a:solidFill>
              </a:rPr>
              <a:t>management</a:t>
            </a:r>
          </a:p>
          <a:p>
            <a:r>
              <a:rPr lang="en-GB" dirty="0" smtClean="0"/>
              <a:t>Refraction and correction</a:t>
            </a:r>
          </a:p>
          <a:p>
            <a:r>
              <a:rPr lang="en-GB" dirty="0" smtClean="0"/>
              <a:t>Concave spherical lens </a:t>
            </a:r>
          </a:p>
          <a:p>
            <a:endParaRPr lang="en-GB" dirty="0" smtClean="0"/>
          </a:p>
          <a:p>
            <a:endParaRPr lang="en-GB" dirty="0"/>
          </a:p>
        </p:txBody>
      </p:sp>
    </p:spTree>
  </p:cSld>
  <p:clrMapOvr>
    <a:masterClrMapping/>
  </p:clrMapOvr>
  <p:transition spd="med">
    <p:strips dir="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HYPEROPIA</a:t>
            </a:r>
          </a:p>
          <a:p>
            <a:r>
              <a:rPr lang="en-GB" dirty="0" smtClean="0"/>
              <a:t>Long sightedness patient say to see far objects but cannot see near. Due to too short eye ball,</a:t>
            </a:r>
          </a:p>
          <a:p>
            <a:r>
              <a:rPr lang="en-GB" dirty="0" smtClean="0"/>
              <a:t>Patient may present with sideways headache   </a:t>
            </a:r>
          </a:p>
          <a:p>
            <a:r>
              <a:rPr lang="en-GB" dirty="0" smtClean="0"/>
              <a:t>Management is by refraction and correction use convex spherical lenses</a:t>
            </a:r>
          </a:p>
          <a:p>
            <a:endParaRPr lang="en-GB" dirty="0"/>
          </a:p>
        </p:txBody>
      </p:sp>
    </p:spTree>
  </p:cSld>
  <p:clrMapOvr>
    <a:masterClrMapping/>
  </p:clrMapOvr>
  <p:transition spd="med">
    <p:strips dir="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  </a:t>
            </a:r>
            <a:r>
              <a:rPr lang="en-GB" dirty="0" smtClean="0">
                <a:solidFill>
                  <a:srgbClr val="00B0F0"/>
                </a:solidFill>
              </a:rPr>
              <a:t>PRESBYOPIA</a:t>
            </a:r>
          </a:p>
          <a:p>
            <a:r>
              <a:rPr lang="en-GB" dirty="0" smtClean="0"/>
              <a:t>Occurs due to age usually &gt; 40years.as people age.</a:t>
            </a:r>
          </a:p>
          <a:p>
            <a:r>
              <a:rPr lang="en-GB" dirty="0" smtClean="0"/>
              <a:t>Distant vision not affected but near vision is affected.</a:t>
            </a:r>
          </a:p>
          <a:p>
            <a:r>
              <a:rPr lang="en-GB" dirty="0" smtClean="0"/>
              <a:t>The lenses are unable to contract and refract light due to aging (the natural crystalline lens loses its elasticity) –accommodation</a:t>
            </a:r>
          </a:p>
          <a:p>
            <a:r>
              <a:rPr lang="en-GB" dirty="0" smtClean="0"/>
              <a:t>Loss of elasticity of the lens-corrected by the convex lenses-plus</a:t>
            </a:r>
          </a:p>
          <a:p>
            <a:endParaRPr lang="en-GB" dirty="0"/>
          </a:p>
        </p:txBody>
      </p:sp>
    </p:spTree>
  </p:cSld>
  <p:clrMapOvr>
    <a:masterClrMapping/>
  </p:clrMapOvr>
  <p:transition spd="med">
    <p:strips dir="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  </a:t>
            </a:r>
            <a:r>
              <a:rPr lang="en-GB" dirty="0" smtClean="0">
                <a:solidFill>
                  <a:srgbClr val="00B0F0"/>
                </a:solidFill>
              </a:rPr>
              <a:t>ASTIGMATISM</a:t>
            </a:r>
          </a:p>
          <a:p>
            <a:r>
              <a:rPr lang="en-GB" dirty="0" smtClean="0"/>
              <a:t>Curve of the cornea is uneven- not smooth</a:t>
            </a:r>
          </a:p>
          <a:p>
            <a:r>
              <a:rPr lang="en-GB" dirty="0" smtClean="0"/>
              <a:t>Non-spherical cornea and looks like an egg and images are focused at different focuses on the retina</a:t>
            </a:r>
          </a:p>
          <a:p>
            <a:r>
              <a:rPr lang="en-GB" dirty="0" smtClean="0"/>
              <a:t>Patient reports to seeing different things on what is actual</a:t>
            </a:r>
          </a:p>
          <a:p>
            <a:r>
              <a:rPr lang="en-GB" dirty="0" smtClean="0"/>
              <a:t>Correct using cylindrical lenses</a:t>
            </a:r>
          </a:p>
          <a:p>
            <a:r>
              <a:rPr lang="en-GB" dirty="0" smtClean="0"/>
              <a:t>Mostly it may accompany myopia or hyperopia.</a:t>
            </a:r>
          </a:p>
          <a:p>
            <a:endParaRPr lang="en-GB" dirty="0"/>
          </a:p>
        </p:txBody>
      </p:sp>
    </p:spTree>
  </p:cSld>
  <p:clrMapOvr>
    <a:masterClrMapping/>
  </p:clrMapOvr>
  <p:transition spd="med">
    <p:strips dir="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APHAKIA</a:t>
            </a:r>
          </a:p>
          <a:p>
            <a:r>
              <a:rPr lang="en-GB" dirty="0" smtClean="0"/>
              <a:t>Its the absence of the lens either congenital/other</a:t>
            </a:r>
          </a:p>
          <a:p>
            <a:r>
              <a:rPr lang="en-GB" dirty="0" smtClean="0"/>
              <a:t>Intraocular artificial lens may be put on correction</a:t>
            </a:r>
          </a:p>
          <a:p>
            <a:r>
              <a:rPr lang="en-GB" dirty="0" smtClean="0"/>
              <a:t> Corrected by a very high convex spherical lens</a:t>
            </a:r>
          </a:p>
          <a:p>
            <a:pPr algn="ctr">
              <a:buNone/>
            </a:pPr>
            <a:r>
              <a:rPr lang="en-GB" dirty="0" smtClean="0">
                <a:solidFill>
                  <a:srgbClr val="00B0F0"/>
                </a:solidFill>
              </a:rPr>
              <a:t> PSEUDOPHAKIA</a:t>
            </a:r>
          </a:p>
          <a:p>
            <a:r>
              <a:rPr lang="en-GB" dirty="0" smtClean="0"/>
              <a:t>The presence of artificial lens instead of the normal crystalline lens.</a:t>
            </a:r>
          </a:p>
          <a:p>
            <a:r>
              <a:rPr lang="en-GB" dirty="0" smtClean="0"/>
              <a:t>May have a higher refractive power than the normal eye.</a:t>
            </a:r>
          </a:p>
          <a:p>
            <a:endParaRPr lang="en-GB" dirty="0"/>
          </a:p>
        </p:txBody>
      </p:sp>
    </p:spTree>
  </p:cSld>
  <p:clrMapOvr>
    <a:masterClrMapping/>
  </p:clrMapOvr>
  <p:transition spd="med">
    <p:strips dir="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endParaRPr lang="en-GB" dirty="0" smtClean="0"/>
          </a:p>
          <a:p>
            <a:pPr algn="ctr">
              <a:buNone/>
            </a:pPr>
            <a:r>
              <a:rPr lang="en-GB" dirty="0" smtClean="0">
                <a:solidFill>
                  <a:srgbClr val="00B0F0"/>
                </a:solidFill>
              </a:rPr>
              <a:t>EYE IRRIGATION</a:t>
            </a:r>
          </a:p>
          <a:p>
            <a:r>
              <a:rPr lang="en-GB" dirty="0" smtClean="0"/>
              <a:t>Its eye washout</a:t>
            </a:r>
          </a:p>
          <a:p>
            <a:pPr>
              <a:buNone/>
            </a:pPr>
            <a:r>
              <a:rPr lang="en-GB" dirty="0" smtClean="0"/>
              <a:t> </a:t>
            </a:r>
            <a:r>
              <a:rPr lang="en-GB" dirty="0" smtClean="0">
                <a:solidFill>
                  <a:schemeClr val="accent1"/>
                </a:solidFill>
              </a:rPr>
              <a:t>Indications:</a:t>
            </a:r>
          </a:p>
          <a:p>
            <a:r>
              <a:rPr lang="en-GB" dirty="0" smtClean="0"/>
              <a:t>Excessive eye discharge</a:t>
            </a:r>
          </a:p>
          <a:p>
            <a:r>
              <a:rPr lang="en-GB" dirty="0" smtClean="0"/>
              <a:t>Chemical reactions/burns</a:t>
            </a:r>
          </a:p>
          <a:p>
            <a:pPr>
              <a:buNone/>
            </a:pPr>
            <a:endParaRPr lang="en-GB" dirty="0" smtClean="0"/>
          </a:p>
          <a:p>
            <a:endParaRPr lang="en-GB" dirty="0" smtClean="0"/>
          </a:p>
          <a:p>
            <a:endParaRPr lang="en-GB" dirty="0"/>
          </a:p>
        </p:txBody>
      </p:sp>
    </p:spTree>
  </p:cSld>
  <p:clrMapOvr>
    <a:masterClrMapping/>
  </p:clrMapOvr>
  <p:transition spd="med">
    <p:strips dir="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procedure</a:t>
            </a:r>
            <a:r>
              <a:rPr lang="en-GB" dirty="0" smtClean="0"/>
              <a:t>:</a:t>
            </a:r>
          </a:p>
          <a:p>
            <a:r>
              <a:rPr lang="en-GB" dirty="0" smtClean="0"/>
              <a:t>Lignocaine drops to decrease sensitivity/pain</a:t>
            </a:r>
          </a:p>
          <a:p>
            <a:r>
              <a:rPr lang="en-GB" dirty="0" smtClean="0"/>
              <a:t>Normal saline warm drip move it from all the sides of the eye.</a:t>
            </a:r>
          </a:p>
          <a:p>
            <a:r>
              <a:rPr lang="en-GB" dirty="0" smtClean="0"/>
              <a:t>Don’t irrigate the cornea directly to avoid trauma, the patient move the eye all around so as to wash mideal / lateral cauthus</a:t>
            </a:r>
          </a:p>
          <a:p>
            <a:r>
              <a:rPr lang="en-GB" dirty="0" smtClean="0"/>
              <a:t>Litmus paper to test the PH of the eye-the degree of alkalinity/acidity</a:t>
            </a:r>
          </a:p>
          <a:p>
            <a:r>
              <a:rPr lang="en-GB" dirty="0" smtClean="0"/>
              <a:t>Irrigate until PH 7.4 and below</a:t>
            </a:r>
          </a:p>
          <a:p>
            <a:r>
              <a:rPr lang="en-GB" dirty="0" smtClean="0"/>
              <a:t>Nasal of the drip and the eye should be 2 inches away.</a:t>
            </a:r>
          </a:p>
          <a:p>
            <a:endParaRPr lang="en-GB" dirty="0"/>
          </a:p>
        </p:txBody>
      </p:sp>
    </p:spTree>
  </p:cSld>
  <p:clrMapOvr>
    <a:masterClrMapping/>
  </p:clrMapOvr>
  <p:transition spd="med">
    <p:strips dir="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b="1" dirty="0"/>
              <a:t>Things to check </a:t>
            </a:r>
            <a:r>
              <a:rPr lang="en-GB" b="1" dirty="0" smtClean="0"/>
              <a:t>for;</a:t>
            </a:r>
          </a:p>
          <a:p>
            <a:pPr>
              <a:buNone/>
            </a:pPr>
            <a:r>
              <a:rPr lang="en-GB" dirty="0" smtClean="0">
                <a:solidFill>
                  <a:schemeClr val="accent1"/>
                </a:solidFill>
              </a:rPr>
              <a:t>Lid</a:t>
            </a:r>
          </a:p>
          <a:p>
            <a:pPr>
              <a:buFont typeface="Wingdings" pitchFamily="2" charset="2"/>
              <a:buChar char="v"/>
            </a:pPr>
            <a:r>
              <a:rPr lang="en-GB" dirty="0" smtClean="0"/>
              <a:t>  Ptosis-(dropping </a:t>
            </a:r>
            <a:r>
              <a:rPr lang="en-GB" dirty="0"/>
              <a:t>of the upper </a:t>
            </a:r>
            <a:r>
              <a:rPr lang="en-GB" dirty="0" smtClean="0"/>
              <a:t>lid)check </a:t>
            </a:r>
            <a:r>
              <a:rPr lang="en-GB" dirty="0" err="1" smtClean="0"/>
              <a:t>edema</a:t>
            </a:r>
            <a:r>
              <a:rPr lang="en-GB" dirty="0" smtClean="0"/>
              <a:t>, congenital malformation, trauma etc.</a:t>
            </a:r>
          </a:p>
          <a:p>
            <a:pPr>
              <a:buFont typeface="Wingdings" pitchFamily="2" charset="2"/>
              <a:buChar char="v"/>
            </a:pPr>
            <a:r>
              <a:rPr lang="en-GB" dirty="0" smtClean="0"/>
              <a:t>  Proptosis-(protruding  </a:t>
            </a:r>
            <a:r>
              <a:rPr lang="en-GB" dirty="0"/>
              <a:t>eye ball) discharge</a:t>
            </a:r>
            <a:r>
              <a:rPr lang="en-GB" dirty="0" smtClean="0"/>
              <a:t>.</a:t>
            </a:r>
          </a:p>
          <a:p>
            <a:pPr>
              <a:buFont typeface="Wingdings" pitchFamily="2" charset="2"/>
              <a:buChar char="v"/>
            </a:pPr>
            <a:r>
              <a:rPr lang="en-GB" dirty="0"/>
              <a:t> </a:t>
            </a:r>
            <a:r>
              <a:rPr lang="en-GB" dirty="0" smtClean="0"/>
              <a:t> </a:t>
            </a:r>
            <a:r>
              <a:rPr lang="en-GB" dirty="0" err="1" smtClean="0"/>
              <a:t>Entropion</a:t>
            </a:r>
            <a:r>
              <a:rPr lang="en-GB" dirty="0" smtClean="0"/>
              <a:t>(turning </a:t>
            </a:r>
            <a:r>
              <a:rPr lang="en-GB" dirty="0"/>
              <a:t>inside of the eyelid)</a:t>
            </a:r>
          </a:p>
          <a:p>
            <a:pPr>
              <a:buFont typeface="Wingdings" pitchFamily="2" charset="2"/>
              <a:buChar char="v"/>
            </a:pPr>
            <a:r>
              <a:rPr lang="en-GB" dirty="0" smtClean="0"/>
              <a:t>  </a:t>
            </a:r>
            <a:r>
              <a:rPr lang="en-GB" dirty="0" err="1" smtClean="0"/>
              <a:t>Ectropion</a:t>
            </a:r>
            <a:r>
              <a:rPr lang="en-GB" dirty="0" smtClean="0"/>
              <a:t>-</a:t>
            </a:r>
            <a:r>
              <a:rPr lang="en-GB" dirty="0"/>
              <a:t>(turning outward of the eyelid)</a:t>
            </a:r>
          </a:p>
          <a:p>
            <a:pPr>
              <a:buNone/>
            </a:pPr>
            <a:r>
              <a:rPr lang="en-GB" dirty="0" smtClean="0">
                <a:solidFill>
                  <a:schemeClr val="accent1"/>
                </a:solidFill>
              </a:rPr>
              <a:t>Conjunctiva</a:t>
            </a:r>
            <a:endParaRPr lang="en-GB" dirty="0" smtClean="0"/>
          </a:p>
          <a:p>
            <a:pPr>
              <a:buNone/>
            </a:pPr>
            <a:r>
              <a:rPr lang="en-GB" dirty="0" smtClean="0"/>
              <a:t>  Redness </a:t>
            </a:r>
            <a:r>
              <a:rPr lang="en-GB" dirty="0"/>
              <a:t>of </a:t>
            </a:r>
            <a:r>
              <a:rPr lang="en-GB" dirty="0" smtClean="0"/>
              <a:t>the eye(infection</a:t>
            </a:r>
            <a:r>
              <a:rPr lang="en-GB" dirty="0"/>
              <a:t>),</a:t>
            </a:r>
            <a:r>
              <a:rPr lang="en-GB" dirty="0" smtClean="0"/>
              <a:t>hyperaemia, haemorrhage, laceration, growth, swollen, scaling </a:t>
            </a:r>
            <a:r>
              <a:rPr lang="en-GB" dirty="0"/>
              <a:t>or </a:t>
            </a:r>
            <a:r>
              <a:rPr lang="en-GB" dirty="0" smtClean="0"/>
              <a:t>crusting.</a:t>
            </a:r>
          </a:p>
          <a:p>
            <a:pPr>
              <a:buNone/>
            </a:pPr>
            <a:r>
              <a:rPr lang="en-GB" dirty="0" smtClean="0"/>
              <a:t>Evert </a:t>
            </a:r>
            <a:r>
              <a:rPr lang="en-GB" dirty="0"/>
              <a:t>the upper eyelid-examine the upper part.-papillae’(allergies),tearing or blinking is noted ,discharge </a:t>
            </a:r>
            <a:r>
              <a:rPr lang="en-GB" dirty="0" smtClean="0"/>
              <a:t>etc.</a:t>
            </a:r>
            <a:endParaRPr lang="en-GB" dirty="0"/>
          </a:p>
          <a:p>
            <a:endParaRPr lang="en-GB" dirty="0"/>
          </a:p>
        </p:txBody>
      </p:sp>
    </p:spTree>
  </p:cSld>
  <p:clrMapOvr>
    <a:masterClrMapping/>
  </p:clrMapOvr>
  <p:transition spd="med">
    <p:strips dir="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dirty="0" smtClean="0">
                <a:solidFill>
                  <a:srgbClr val="00B0F0"/>
                </a:solidFill>
              </a:rPr>
              <a:t> </a:t>
            </a:r>
          </a:p>
          <a:p>
            <a:pPr algn="ctr">
              <a:buNone/>
            </a:pPr>
            <a:r>
              <a:rPr lang="en-GB" dirty="0" smtClean="0">
                <a:solidFill>
                  <a:srgbClr val="00B0F0"/>
                </a:solidFill>
              </a:rPr>
              <a:t>TRAUMA</a:t>
            </a:r>
          </a:p>
          <a:p>
            <a:r>
              <a:rPr lang="en-GB" dirty="0" smtClean="0"/>
              <a:t>First Aid- perforation, penetrating, lid trauma-depends on the site.</a:t>
            </a:r>
          </a:p>
          <a:p>
            <a:r>
              <a:rPr lang="en-GB" dirty="0" smtClean="0"/>
              <a:t>For penetrating –pad and refer the patient/shield</a:t>
            </a:r>
          </a:p>
          <a:p>
            <a:r>
              <a:rPr lang="en-GB" dirty="0" smtClean="0"/>
              <a:t>Give oral antibiotics, analgesics</a:t>
            </a:r>
          </a:p>
          <a:p>
            <a:r>
              <a:rPr lang="en-GB" dirty="0" smtClean="0"/>
              <a:t>Blunt trauma-oral antibiotics/ analgesics T.T 0.5mls stat as per schedule</a:t>
            </a:r>
          </a:p>
          <a:p>
            <a:r>
              <a:rPr lang="en-GB" dirty="0" smtClean="0"/>
              <a:t>Refer the patient</a:t>
            </a:r>
          </a:p>
          <a:p>
            <a:r>
              <a:rPr lang="en-GB" dirty="0" smtClean="0"/>
              <a:t>Education on prevention of trauma</a:t>
            </a:r>
          </a:p>
          <a:p>
            <a:endParaRPr lang="en-GB" dirty="0"/>
          </a:p>
        </p:txBody>
      </p:sp>
    </p:spTree>
  </p:cSld>
  <p:clrMapOvr>
    <a:masterClrMapping/>
  </p:clrMapOvr>
  <p:transition spd="med">
    <p:strips dir="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p>
          <a:p>
            <a:pPr algn="ctr">
              <a:buNone/>
            </a:pPr>
            <a:r>
              <a:rPr lang="en-GB" dirty="0" smtClean="0"/>
              <a:t> </a:t>
            </a:r>
            <a:r>
              <a:rPr lang="en-GB" dirty="0" smtClean="0">
                <a:solidFill>
                  <a:srgbClr val="00B0F0"/>
                </a:solidFill>
              </a:rPr>
              <a:t>CONGENITAL OCULA ABNORMALITIES</a:t>
            </a:r>
          </a:p>
          <a:p>
            <a:r>
              <a:rPr lang="en-GB" dirty="0" smtClean="0"/>
              <a:t>Developmental anomalies-developmental causes, infections TORCH, drugs used by the mother in pregnancy.</a:t>
            </a:r>
          </a:p>
          <a:p>
            <a:r>
              <a:rPr lang="en-GB" dirty="0" smtClean="0"/>
              <a:t>Eyelid-</a:t>
            </a:r>
            <a:r>
              <a:rPr lang="en-GB" dirty="0" err="1" smtClean="0"/>
              <a:t>ptosis</a:t>
            </a:r>
            <a:r>
              <a:rPr lang="en-GB" dirty="0" smtClean="0"/>
              <a:t>-dropping of the upper eyelid</a:t>
            </a:r>
          </a:p>
          <a:p>
            <a:r>
              <a:rPr lang="en-GB" dirty="0" smtClean="0"/>
              <a:t>Cornea- </a:t>
            </a:r>
            <a:r>
              <a:rPr lang="en-GB" dirty="0" err="1" smtClean="0"/>
              <a:t>kerato</a:t>
            </a:r>
            <a:r>
              <a:rPr lang="en-GB" dirty="0" smtClean="0"/>
              <a:t> </a:t>
            </a:r>
            <a:r>
              <a:rPr lang="en-GB" dirty="0" err="1" smtClean="0"/>
              <a:t>connus</a:t>
            </a:r>
            <a:r>
              <a:rPr lang="en-GB" dirty="0" smtClean="0"/>
              <a:t>, megalocornea</a:t>
            </a:r>
          </a:p>
          <a:p>
            <a:r>
              <a:rPr lang="en-GB" dirty="0" smtClean="0"/>
              <a:t>Iris-iris </a:t>
            </a:r>
            <a:r>
              <a:rPr lang="en-GB" dirty="0" err="1" smtClean="0"/>
              <a:t>coloboma</a:t>
            </a:r>
            <a:r>
              <a:rPr lang="en-GB" dirty="0" smtClean="0"/>
              <a:t>, </a:t>
            </a:r>
            <a:r>
              <a:rPr lang="en-GB" dirty="0" err="1" smtClean="0"/>
              <a:t>aniridia</a:t>
            </a:r>
            <a:r>
              <a:rPr lang="en-GB" dirty="0" smtClean="0"/>
              <a:t>, albinism-lack of melanin</a:t>
            </a:r>
          </a:p>
          <a:p>
            <a:r>
              <a:rPr lang="en-GB" dirty="0" err="1" smtClean="0"/>
              <a:t>Heterochromia</a:t>
            </a:r>
            <a:r>
              <a:rPr lang="en-GB" dirty="0" smtClean="0"/>
              <a:t>-more than one colour of the iris</a:t>
            </a:r>
          </a:p>
          <a:p>
            <a:r>
              <a:rPr lang="en-GB" dirty="0" smtClean="0"/>
              <a:t>Misplaced pupil, more than one pupil</a:t>
            </a:r>
          </a:p>
          <a:p>
            <a:endParaRPr lang="en-GB" dirty="0"/>
          </a:p>
        </p:txBody>
      </p:sp>
    </p:spTree>
  </p:cSld>
  <p:clrMapOvr>
    <a:masterClrMapping/>
  </p:clrMapOvr>
  <p:transition spd="med">
    <p:strips dir="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GB" dirty="0" smtClean="0"/>
          </a:p>
          <a:p>
            <a:r>
              <a:rPr lang="en-GB" dirty="0" smtClean="0"/>
              <a:t>Lens- congenital cataract, aphakia</a:t>
            </a:r>
          </a:p>
          <a:p>
            <a:r>
              <a:rPr lang="en-GB" dirty="0" smtClean="0"/>
              <a:t>Anterior chamber- absence of the canal of Schlem, blocked.</a:t>
            </a:r>
          </a:p>
          <a:p>
            <a:r>
              <a:rPr lang="en-GB" dirty="0" err="1" smtClean="0"/>
              <a:t>Choroid</a:t>
            </a:r>
            <a:r>
              <a:rPr lang="en-GB" dirty="0" smtClean="0"/>
              <a:t>/retina </a:t>
            </a:r>
            <a:r>
              <a:rPr lang="en-GB" dirty="0" err="1" smtClean="0"/>
              <a:t>coloboma</a:t>
            </a:r>
            <a:r>
              <a:rPr lang="en-GB" dirty="0" smtClean="0"/>
              <a:t> – congenital tumour e.g. retinoblastoma, </a:t>
            </a:r>
          </a:p>
          <a:p>
            <a:r>
              <a:rPr lang="en-GB" dirty="0" smtClean="0"/>
              <a:t>no eyeball, too small –micro eye, more than two eye balls.</a:t>
            </a:r>
          </a:p>
          <a:p>
            <a:endParaRPr lang="en-GB" dirty="0"/>
          </a:p>
        </p:txBody>
      </p:sp>
    </p:spTree>
  </p:cSld>
  <p:clrMapOvr>
    <a:masterClrMapping/>
  </p:clrMapOvr>
  <p:transition spd="med">
    <p:strips dir="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US" dirty="0" smtClean="0">
              <a:solidFill>
                <a:srgbClr val="00B0F0"/>
              </a:solidFill>
            </a:endParaRPr>
          </a:p>
          <a:p>
            <a:pPr algn="ctr">
              <a:buNone/>
            </a:pPr>
            <a:r>
              <a:rPr lang="en-US" dirty="0" smtClean="0">
                <a:solidFill>
                  <a:srgbClr val="00B0F0"/>
                </a:solidFill>
              </a:rPr>
              <a:t>blindness</a:t>
            </a:r>
          </a:p>
          <a:p>
            <a:pPr>
              <a:buNone/>
            </a:pPr>
            <a:r>
              <a:rPr lang="en-US" dirty="0" smtClean="0"/>
              <a:t>A condition of lacking visual perception due to physiological or neurological factors.</a:t>
            </a:r>
          </a:p>
          <a:p>
            <a:pPr>
              <a:buNone/>
            </a:pPr>
            <a:r>
              <a:rPr lang="en-US" dirty="0" smtClean="0"/>
              <a:t>Many forms exist including colour, light, image, movement and acuity.</a:t>
            </a:r>
          </a:p>
          <a:p>
            <a:pPr>
              <a:buNone/>
            </a:pPr>
            <a:r>
              <a:rPr lang="en-US" dirty="0" smtClean="0"/>
              <a:t>May affect one or both eyes.</a:t>
            </a:r>
          </a:p>
          <a:p>
            <a:pPr>
              <a:buNone/>
            </a:pPr>
            <a:r>
              <a:rPr lang="en-US" dirty="0" smtClean="0"/>
              <a:t>Total blindness –complete lack of visual light perception,clinically recorded as “NLP”no light perception.            </a:t>
            </a:r>
            <a:endParaRPr lang="en-US" dirty="0"/>
          </a:p>
        </p:txBody>
      </p:sp>
    </p:spTree>
  </p:cSld>
  <p:clrMapOvr>
    <a:masterClrMapping/>
  </p:clrMapOvr>
  <p:transition spd="med">
    <p:strips dir="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mages\Clare-314.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
        <p:nvSpPr>
          <p:cNvPr id="3" name="TextBox 2"/>
          <p:cNvSpPr txBox="1"/>
          <p:nvPr/>
        </p:nvSpPr>
        <p:spPr>
          <a:xfrm>
            <a:off x="3428992" y="142853"/>
            <a:ext cx="1803699" cy="584775"/>
          </a:xfrm>
          <a:prstGeom prst="rect">
            <a:avLst/>
          </a:prstGeom>
          <a:noFill/>
        </p:spPr>
        <p:txBody>
          <a:bodyPr wrap="square" rtlCol="0">
            <a:spAutoFit/>
          </a:bodyPr>
          <a:lstStyle/>
          <a:p>
            <a:r>
              <a:rPr lang="en-US" sz="3200" dirty="0" smtClean="0">
                <a:solidFill>
                  <a:srgbClr val="FFFF00"/>
                </a:solidFill>
              </a:rPr>
              <a:t>keratitis</a:t>
            </a:r>
            <a:endParaRPr lang="en-US" sz="3200" dirty="0">
              <a:solidFill>
                <a:srgbClr val="FFFF00"/>
              </a:solidFill>
            </a:endParaRPr>
          </a:p>
        </p:txBody>
      </p:sp>
    </p:spTree>
  </p:cSld>
  <p:clrMapOvr>
    <a:masterClrMapping/>
  </p:clrMapOvr>
  <p:transition spd="med">
    <p:strips dir="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mages\Rb_whiteeye.png"/>
          <p:cNvPicPr>
            <a:picLocks noGrp="1" noChangeAspect="1" noChangeArrowheads="1"/>
          </p:cNvPicPr>
          <p:nvPr>
            <p:ph idx="1"/>
          </p:nvPr>
        </p:nvPicPr>
        <p:blipFill>
          <a:blip r:embed="rId2"/>
          <a:srcRect/>
          <a:stretch>
            <a:fillRect/>
          </a:stretch>
        </p:blipFill>
        <p:spPr bwMode="auto">
          <a:xfrm>
            <a:off x="0" y="285728"/>
            <a:ext cx="9144000" cy="6215106"/>
          </a:xfrm>
          <a:prstGeom prst="rect">
            <a:avLst/>
          </a:prstGeom>
          <a:noFill/>
        </p:spPr>
      </p:pic>
      <p:sp>
        <p:nvSpPr>
          <p:cNvPr id="4" name="TextBox 3"/>
          <p:cNvSpPr txBox="1"/>
          <p:nvPr/>
        </p:nvSpPr>
        <p:spPr>
          <a:xfrm>
            <a:off x="3857620" y="714356"/>
            <a:ext cx="3688759" cy="584775"/>
          </a:xfrm>
          <a:prstGeom prst="rect">
            <a:avLst/>
          </a:prstGeom>
          <a:noFill/>
        </p:spPr>
        <p:txBody>
          <a:bodyPr wrap="square" rtlCol="0">
            <a:spAutoFit/>
          </a:bodyPr>
          <a:lstStyle/>
          <a:p>
            <a:r>
              <a:rPr lang="en-US" sz="3200" dirty="0" smtClean="0">
                <a:solidFill>
                  <a:srgbClr val="FFFF00"/>
                </a:solidFill>
              </a:rPr>
              <a:t>retinoblastoma</a:t>
            </a:r>
            <a:endParaRPr lang="en-US" sz="3200" dirty="0">
              <a:solidFill>
                <a:srgbClr val="FFFF00"/>
              </a:solidFill>
            </a:endParaRPr>
          </a:p>
        </p:txBody>
      </p:sp>
    </p:spTree>
  </p:cSld>
  <p:clrMapOvr>
    <a:masterClrMapping/>
  </p:clrMapOvr>
  <p:transition spd="med">
    <p:strips dir="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SC01203.JPG"/>
          <p:cNvPicPr>
            <a:picLocks noGrp="1" noChangeAspect="1" noChangeArrowheads="1"/>
          </p:cNvPicPr>
          <p:nvPr>
            <p:ph idx="1"/>
          </p:nvPr>
        </p:nvPicPr>
        <p:blipFill>
          <a:blip r:embed="rId2"/>
          <a:srcRect/>
          <a:stretch>
            <a:fillRect/>
          </a:stretch>
        </p:blipFill>
        <p:spPr bwMode="auto">
          <a:xfrm>
            <a:off x="0" y="0"/>
            <a:ext cx="9144000" cy="7143776"/>
          </a:xfrm>
          <a:prstGeom prst="rect">
            <a:avLst/>
          </a:prstGeom>
          <a:noFill/>
        </p:spPr>
      </p:pic>
    </p:spTree>
  </p:cSld>
  <p:clrMapOvr>
    <a:masterClrMapping/>
  </p:clrMapOvr>
  <p:transition spd="med">
    <p:strips dir="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SC01199.JPG"/>
          <p:cNvPicPr>
            <a:picLocks noGrp="1" noChangeAspect="1" noChangeArrowheads="1"/>
          </p:cNvPicPr>
          <p:nvPr>
            <p:ph idx="1"/>
          </p:nvPr>
        </p:nvPicPr>
        <p:blipFill>
          <a:blip r:embed="rId2" cstate="print"/>
          <a:srcRect/>
          <a:stretch>
            <a:fillRect/>
          </a:stretch>
        </p:blipFill>
        <p:spPr bwMode="auto">
          <a:xfrm>
            <a:off x="2643187" y="0"/>
            <a:ext cx="3857625" cy="6858000"/>
          </a:xfrm>
          <a:prstGeom prst="rect">
            <a:avLst/>
          </a:prstGeom>
          <a:noFill/>
        </p:spPr>
      </p:pic>
    </p:spTree>
  </p:cSld>
  <p:clrMapOvr>
    <a:masterClrMapping/>
  </p:clrMapOvr>
  <p:transition spd="med">
    <p:strips dir="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mages\Cataract_in_human_eye.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strips dir="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mages\Joy_pink_eye_cropped.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solidFill>
                  <a:schemeClr val="accent1"/>
                </a:solidFill>
              </a:rPr>
              <a:t>Cornea</a:t>
            </a:r>
            <a:endParaRPr lang="en-GB" dirty="0">
              <a:solidFill>
                <a:schemeClr val="accent1"/>
              </a:solidFill>
            </a:endParaRPr>
          </a:p>
          <a:p>
            <a:pPr>
              <a:buNone/>
            </a:pPr>
            <a:r>
              <a:rPr lang="en-GB" dirty="0" smtClean="0"/>
              <a:t>Abrasions, scars, foreign </a:t>
            </a:r>
            <a:r>
              <a:rPr lang="en-GB" dirty="0"/>
              <a:t>bodies and corneal </a:t>
            </a:r>
            <a:r>
              <a:rPr lang="en-GB" dirty="0" smtClean="0"/>
              <a:t>ulcer. Use light (</a:t>
            </a:r>
            <a:r>
              <a:rPr lang="en-GB" dirty="0" err="1"/>
              <a:t>flourescein</a:t>
            </a:r>
            <a:r>
              <a:rPr lang="en-GB" dirty="0"/>
              <a:t> test</a:t>
            </a:r>
            <a:r>
              <a:rPr lang="en-GB" dirty="0" smtClean="0"/>
              <a:t>).</a:t>
            </a:r>
            <a:endParaRPr lang="en-GB" dirty="0"/>
          </a:p>
          <a:p>
            <a:pPr>
              <a:buNone/>
            </a:pPr>
            <a:r>
              <a:rPr lang="en-GB" dirty="0">
                <a:solidFill>
                  <a:schemeClr val="accent1"/>
                </a:solidFill>
              </a:rPr>
              <a:t>Anterior </a:t>
            </a:r>
            <a:r>
              <a:rPr lang="en-GB" dirty="0" smtClean="0">
                <a:solidFill>
                  <a:schemeClr val="accent1"/>
                </a:solidFill>
              </a:rPr>
              <a:t>chamber-</a:t>
            </a:r>
          </a:p>
          <a:p>
            <a:pPr>
              <a:buFont typeface="Wingdings" pitchFamily="2" charset="2"/>
              <a:buChar char="Ø"/>
            </a:pPr>
            <a:r>
              <a:rPr lang="en-GB" dirty="0" smtClean="0"/>
              <a:t> blood (haephema</a:t>
            </a:r>
            <a:r>
              <a:rPr lang="en-GB" dirty="0"/>
              <a:t>)</a:t>
            </a:r>
          </a:p>
          <a:p>
            <a:pPr>
              <a:buFont typeface="Wingdings" pitchFamily="2" charset="2"/>
              <a:buChar char="Ø"/>
            </a:pPr>
            <a:r>
              <a:rPr lang="en-GB" dirty="0"/>
              <a:t> </a:t>
            </a:r>
            <a:r>
              <a:rPr lang="en-GB" dirty="0" smtClean="0"/>
              <a:t>pus (</a:t>
            </a:r>
            <a:r>
              <a:rPr lang="en-GB" dirty="0" err="1" smtClean="0"/>
              <a:t>hypopyon</a:t>
            </a:r>
            <a:r>
              <a:rPr lang="en-GB" dirty="0"/>
              <a:t>)</a:t>
            </a:r>
          </a:p>
          <a:p>
            <a:pPr>
              <a:buFont typeface="Wingdings" pitchFamily="2" charset="2"/>
              <a:buChar char="Ø"/>
            </a:pPr>
            <a:r>
              <a:rPr lang="en-GB" dirty="0" smtClean="0"/>
              <a:t> extra </a:t>
            </a:r>
            <a:r>
              <a:rPr lang="en-GB" dirty="0"/>
              <a:t>cells-products of inflammation</a:t>
            </a:r>
            <a:r>
              <a:rPr lang="en-GB" dirty="0" smtClean="0"/>
              <a:t>.</a:t>
            </a:r>
            <a:endParaRPr lang="en-GB" dirty="0"/>
          </a:p>
          <a:p>
            <a:pPr>
              <a:buNone/>
            </a:pPr>
            <a:r>
              <a:rPr lang="en-GB" dirty="0" smtClean="0">
                <a:solidFill>
                  <a:schemeClr val="accent1"/>
                </a:solidFill>
              </a:rPr>
              <a:t>Iris</a:t>
            </a:r>
            <a:r>
              <a:rPr lang="en-GB" dirty="0" smtClean="0"/>
              <a:t>-colour (</a:t>
            </a:r>
            <a:r>
              <a:rPr lang="en-GB" dirty="0"/>
              <a:t>brown</a:t>
            </a:r>
            <a:r>
              <a:rPr lang="en-GB" dirty="0" smtClean="0"/>
              <a:t>, black, colourless).</a:t>
            </a:r>
            <a:r>
              <a:rPr lang="en-GB" dirty="0"/>
              <a:t>check whether it is adhering to the cornea or the lens,inflammed </a:t>
            </a:r>
            <a:r>
              <a:rPr lang="en-GB" dirty="0" smtClean="0"/>
              <a:t>etc</a:t>
            </a:r>
          </a:p>
          <a:p>
            <a:pPr>
              <a:buNone/>
            </a:pPr>
            <a:r>
              <a:rPr lang="en-GB" dirty="0" smtClean="0">
                <a:solidFill>
                  <a:schemeClr val="accent1"/>
                </a:solidFill>
              </a:rPr>
              <a:t>Pupil</a:t>
            </a:r>
            <a:r>
              <a:rPr lang="en-GB" dirty="0" smtClean="0"/>
              <a:t>- size, shape, position, reaction </a:t>
            </a:r>
            <a:r>
              <a:rPr lang="en-GB" dirty="0"/>
              <a:t>to </a:t>
            </a:r>
            <a:r>
              <a:rPr lang="en-GB" dirty="0" smtClean="0"/>
              <a:t>light. through </a:t>
            </a:r>
            <a:r>
              <a:rPr lang="en-GB" dirty="0"/>
              <a:t>the pupil you’ll be able to see the lens.(normal colour -colourless)</a:t>
            </a:r>
          </a:p>
          <a:p>
            <a:endParaRPr lang="en-GB" dirty="0"/>
          </a:p>
        </p:txBody>
      </p:sp>
    </p:spTree>
  </p:cSld>
  <p:clrMapOvr>
    <a:masterClrMapping/>
  </p:clrMapOvr>
  <p:transition spd="med">
    <p:strips dir="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mages\249413_107317386025968_100002431205042_78165_28875_n.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strips dir="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US" dirty="0"/>
          </a:p>
        </p:txBody>
      </p:sp>
    </p:spTree>
  </p:cSld>
  <p:clrMapOvr>
    <a:masterClrMapping/>
  </p:clrMapOvr>
  <p:transition spd="med">
    <p:strips dir="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736600" y="-552450"/>
            <a:ext cx="9880600" cy="7410450"/>
          </a:xfrm>
          <a:prstGeom prst="rect">
            <a:avLst/>
          </a:prstGeom>
          <a:noFill/>
          <a:ln w="9525">
            <a:noFill/>
            <a:miter lim="800000"/>
            <a:headEnd/>
            <a:tailEnd/>
          </a:ln>
        </p:spPr>
      </p:pic>
    </p:spTree>
  </p:cSld>
  <p:clrMapOvr>
    <a:masterClrMapping/>
  </p:clrMapOvr>
  <p:transition spd="med">
    <p:strips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p>
          <a:p>
            <a:pPr algn="ctr">
              <a:buNone/>
            </a:pPr>
            <a:r>
              <a:rPr lang="en-GB" dirty="0" smtClean="0">
                <a:solidFill>
                  <a:srgbClr val="00B0F0"/>
                </a:solidFill>
              </a:rPr>
              <a:t>Visual acuity</a:t>
            </a:r>
            <a:endParaRPr lang="en-GB" dirty="0">
              <a:solidFill>
                <a:srgbClr val="00B0F0"/>
              </a:solidFill>
            </a:endParaRPr>
          </a:p>
          <a:p>
            <a:r>
              <a:rPr lang="en-GB" dirty="0"/>
              <a:t>Is the acuteness or clearness of the central vision.</a:t>
            </a:r>
          </a:p>
          <a:p>
            <a:pPr>
              <a:buNone/>
            </a:pPr>
            <a:r>
              <a:rPr lang="en-GB" dirty="0">
                <a:solidFill>
                  <a:schemeClr val="accent1"/>
                </a:solidFill>
              </a:rPr>
              <a:t>Indication</a:t>
            </a:r>
          </a:p>
          <a:p>
            <a:r>
              <a:rPr lang="en-GB" dirty="0"/>
              <a:t>Routine for eye </a:t>
            </a:r>
            <a:r>
              <a:rPr lang="en-GB" dirty="0" smtClean="0"/>
              <a:t>patients.</a:t>
            </a:r>
            <a:endParaRPr lang="en-GB" dirty="0"/>
          </a:p>
          <a:p>
            <a:r>
              <a:rPr lang="en-GB" dirty="0"/>
              <a:t>Where there is </a:t>
            </a:r>
            <a:r>
              <a:rPr lang="en-GB" dirty="0" smtClean="0"/>
              <a:t>a complaint.</a:t>
            </a:r>
            <a:endParaRPr lang="en-GB" dirty="0"/>
          </a:p>
          <a:p>
            <a:pPr>
              <a:buNone/>
            </a:pPr>
            <a:r>
              <a:rPr lang="en-GB" dirty="0">
                <a:solidFill>
                  <a:schemeClr val="accent1"/>
                </a:solidFill>
              </a:rPr>
              <a:t>Requirements</a:t>
            </a:r>
            <a:r>
              <a:rPr lang="en-GB" dirty="0"/>
              <a:t>(trial frame)</a:t>
            </a:r>
          </a:p>
          <a:p>
            <a:r>
              <a:rPr lang="en-GB" dirty="0"/>
              <a:t>Tray with an occlude(block),E-chart/model</a:t>
            </a:r>
            <a:r>
              <a:rPr lang="en-GB" dirty="0" smtClean="0"/>
              <a:t>, </a:t>
            </a:r>
            <a:r>
              <a:rPr lang="en-GB" dirty="0" err="1" smtClean="0"/>
              <a:t>snellen</a:t>
            </a:r>
            <a:r>
              <a:rPr lang="en-GB" dirty="0" smtClean="0"/>
              <a:t> chart. Stool, torch, cotton </a:t>
            </a:r>
            <a:r>
              <a:rPr lang="en-GB" dirty="0"/>
              <a:t>wool (discharges</a:t>
            </a:r>
            <a:r>
              <a:rPr lang="en-GB" dirty="0" smtClean="0"/>
              <a:t>),mirror</a:t>
            </a:r>
            <a:r>
              <a:rPr lang="en-GB" dirty="0"/>
              <a:t>.</a:t>
            </a:r>
          </a:p>
          <a:p>
            <a:endParaRPr lang="en-GB" dirty="0"/>
          </a:p>
        </p:txBody>
      </p:sp>
    </p:spTree>
  </p:cSld>
  <p:clrMapOvr>
    <a:masterClrMapping/>
  </p:clrMapOvr>
  <p:transition spd="med">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dirty="0">
                <a:solidFill>
                  <a:srgbClr val="00B0F0"/>
                </a:solidFill>
              </a:rPr>
              <a:t>Procedure</a:t>
            </a:r>
          </a:p>
          <a:p>
            <a:r>
              <a:rPr lang="en-GB" dirty="0"/>
              <a:t>Room with 6metres,or 3metres with a mirror.</a:t>
            </a:r>
          </a:p>
          <a:p>
            <a:r>
              <a:rPr lang="en-GB" dirty="0"/>
              <a:t>Identify the </a:t>
            </a:r>
            <a:r>
              <a:rPr lang="en-GB" dirty="0" smtClean="0"/>
              <a:t>patient, put </a:t>
            </a:r>
            <a:r>
              <a:rPr lang="en-GB" dirty="0"/>
              <a:t>the chart and find whether he/she can read.</a:t>
            </a:r>
          </a:p>
          <a:p>
            <a:r>
              <a:rPr lang="en-GB" dirty="0"/>
              <a:t>Explain the procedure(always start with the right eye-block left)</a:t>
            </a:r>
          </a:p>
          <a:p>
            <a:r>
              <a:rPr lang="en-GB" dirty="0"/>
              <a:t>Normal </a:t>
            </a:r>
            <a:r>
              <a:rPr lang="en-GB" dirty="0" smtClean="0"/>
              <a:t>6/6</a:t>
            </a:r>
            <a:endParaRPr lang="en-GB" dirty="0"/>
          </a:p>
          <a:p>
            <a:r>
              <a:rPr lang="en-GB" dirty="0"/>
              <a:t>Wave the </a:t>
            </a:r>
            <a:r>
              <a:rPr lang="en-GB" dirty="0" smtClean="0"/>
              <a:t>hand(hand movement)</a:t>
            </a:r>
          </a:p>
          <a:p>
            <a:r>
              <a:rPr lang="en-GB" dirty="0" smtClean="0"/>
              <a:t>Shine </a:t>
            </a:r>
            <a:r>
              <a:rPr lang="en-GB" dirty="0"/>
              <a:t>a </a:t>
            </a:r>
            <a:r>
              <a:rPr lang="en-GB" dirty="0" smtClean="0"/>
              <a:t>torch9 </a:t>
            </a:r>
            <a:r>
              <a:rPr lang="en-GB" dirty="0"/>
              <a:t>from all directions and ask pt to locate the direction of the light</a:t>
            </a:r>
            <a:r>
              <a:rPr lang="en-GB" dirty="0" smtClean="0"/>
              <a:t>. </a:t>
            </a:r>
          </a:p>
          <a:p>
            <a:r>
              <a:rPr lang="en-GB" dirty="0" smtClean="0"/>
              <a:t>Light off</a:t>
            </a:r>
          </a:p>
          <a:p>
            <a:pPr>
              <a:buNone/>
            </a:pPr>
            <a:r>
              <a:rPr lang="en-GB" dirty="0" smtClean="0"/>
              <a:t>Always </a:t>
            </a:r>
            <a:r>
              <a:rPr lang="en-GB" dirty="0"/>
              <a:t>record the findings.</a:t>
            </a:r>
          </a:p>
          <a:p>
            <a:pPr>
              <a:buNone/>
            </a:pPr>
            <a:r>
              <a:rPr lang="en-GB" dirty="0" smtClean="0"/>
              <a:t>     </a:t>
            </a:r>
            <a:endParaRPr lang="en-GB" dirty="0"/>
          </a:p>
        </p:txBody>
      </p:sp>
    </p:spTree>
  </p:cSld>
  <p:clrMapOvr>
    <a:masterClrMapping/>
  </p:clrMapOvr>
  <p:transition spd="med">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571480"/>
            <a:ext cx="8543956" cy="5435811"/>
          </a:xfrm>
        </p:spPr>
        <p:txBody>
          <a:bodyPr/>
          <a:lstStyle/>
          <a:p>
            <a:pPr algn="ctr">
              <a:buNone/>
            </a:pPr>
            <a:r>
              <a:rPr lang="en-GB" dirty="0" smtClean="0">
                <a:solidFill>
                  <a:srgbClr val="00B0F0"/>
                </a:solidFill>
              </a:rPr>
              <a:t>    Near vision (</a:t>
            </a:r>
            <a:r>
              <a:rPr lang="en-GB" dirty="0" err="1" smtClean="0">
                <a:solidFill>
                  <a:srgbClr val="00B0F0"/>
                </a:solidFill>
              </a:rPr>
              <a:t>Rosenburn</a:t>
            </a:r>
            <a:r>
              <a:rPr lang="en-GB" dirty="0" smtClean="0">
                <a:solidFill>
                  <a:srgbClr val="00B0F0"/>
                </a:solidFill>
              </a:rPr>
              <a:t> test)</a:t>
            </a:r>
            <a:endParaRPr lang="en-GB" dirty="0">
              <a:solidFill>
                <a:srgbClr val="00B0F0"/>
              </a:solidFill>
            </a:endParaRPr>
          </a:p>
          <a:p>
            <a:r>
              <a:rPr lang="en-GB" dirty="0"/>
              <a:t>Near vision chart is used.</a:t>
            </a:r>
          </a:p>
          <a:p>
            <a:r>
              <a:rPr lang="en-GB" dirty="0"/>
              <a:t>Place at 14-16 inches from the eyes or </a:t>
            </a:r>
            <a:r>
              <a:rPr lang="en-GB" dirty="0" smtClean="0"/>
              <a:t>arm length </a:t>
            </a:r>
            <a:r>
              <a:rPr lang="en-GB" dirty="0"/>
              <a:t>distance.</a:t>
            </a:r>
          </a:p>
          <a:p>
            <a:r>
              <a:rPr lang="en-GB" dirty="0"/>
              <a:t>Use the trial frame to occlude left eye while you assess the right eye.</a:t>
            </a:r>
          </a:p>
          <a:p>
            <a:endParaRPr lang="en-GB" dirty="0"/>
          </a:p>
        </p:txBody>
      </p:sp>
    </p:spTree>
  </p:cSld>
  <p:clrMapOvr>
    <a:masterClrMapping/>
  </p:clrMapOvr>
  <p:transition spd="med">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7000900"/>
          </a:xfrm>
        </p:spPr>
        <p:txBody>
          <a:bodyPr/>
          <a:lstStyle/>
          <a:p>
            <a:pPr>
              <a:buNone/>
            </a:pPr>
            <a:endParaRPr lang="en-GB" dirty="0" smtClean="0">
              <a:solidFill>
                <a:schemeClr val="accent1"/>
              </a:solidFill>
            </a:endParaRPr>
          </a:p>
          <a:p>
            <a:pPr>
              <a:buNone/>
            </a:pPr>
            <a:endParaRPr lang="en-GB" dirty="0" smtClean="0">
              <a:solidFill>
                <a:schemeClr val="accent1"/>
              </a:solidFill>
            </a:endParaRPr>
          </a:p>
          <a:p>
            <a:pPr algn="ctr">
              <a:buNone/>
            </a:pPr>
            <a:r>
              <a:rPr lang="en-GB" dirty="0" smtClean="0">
                <a:solidFill>
                  <a:schemeClr val="accent1"/>
                </a:solidFill>
              </a:rPr>
              <a:t>Other special techniques</a:t>
            </a:r>
          </a:p>
          <a:p>
            <a:pPr marL="624078" indent="-514350">
              <a:buFont typeface="+mj-lt"/>
              <a:buAutoNum type="alphaLcParenR"/>
            </a:pPr>
            <a:r>
              <a:rPr lang="en-GB" dirty="0" smtClean="0"/>
              <a:t>Tonometry-Use of </a:t>
            </a:r>
            <a:r>
              <a:rPr lang="en-GB" dirty="0" err="1" smtClean="0"/>
              <a:t>tonometers</a:t>
            </a:r>
            <a:r>
              <a:rPr lang="en-GB" dirty="0" smtClean="0"/>
              <a:t> for measuring eye pressure(mmHg).</a:t>
            </a:r>
          </a:p>
          <a:p>
            <a:pPr marL="624078" indent="-514350">
              <a:buFont typeface="+mj-lt"/>
              <a:buAutoNum type="alphaLcParenR"/>
            </a:pPr>
            <a:r>
              <a:rPr lang="en-GB" dirty="0" smtClean="0"/>
              <a:t>Genioscopy –measuring the angle of the eye.</a:t>
            </a:r>
          </a:p>
          <a:p>
            <a:pPr marL="624078" indent="-514350">
              <a:buFont typeface="+mj-lt"/>
              <a:buAutoNum type="alphaLcParenR"/>
            </a:pPr>
            <a:r>
              <a:rPr lang="en-GB" dirty="0" smtClean="0"/>
              <a:t>Binocular ophthalmoscope-for detailed of the eye. E.g the fundus of the eye.</a:t>
            </a:r>
          </a:p>
          <a:p>
            <a:pPr marL="624078" indent="-514350">
              <a:buFont typeface="+mj-lt"/>
              <a:buAutoNum type="alphaLcParenR"/>
            </a:pPr>
            <a:r>
              <a:rPr lang="en-GB" dirty="0" smtClean="0"/>
              <a:t>Phoropter-a refractor with millions of lenses combination. </a:t>
            </a:r>
          </a:p>
          <a:p>
            <a:pPr marL="624078" indent="-514350">
              <a:buFont typeface="+mj-lt"/>
              <a:buAutoNum type="alphaLcParenR"/>
            </a:pPr>
            <a:r>
              <a:rPr lang="en-GB" dirty="0" smtClean="0"/>
              <a:t>Colour sense (ishihara test). </a:t>
            </a:r>
          </a:p>
          <a:p>
            <a:pPr>
              <a:buNone/>
            </a:pPr>
            <a:endParaRPr lang="en-GB" dirty="0" smtClean="0"/>
          </a:p>
          <a:p>
            <a:endParaRPr lang="en-GB" dirty="0"/>
          </a:p>
        </p:txBody>
      </p:sp>
    </p:spTree>
  </p:cSld>
  <p:clrMapOvr>
    <a:masterClrMapping/>
  </p:clrMapOvr>
  <p:transition spd="med">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642918"/>
            <a:ext cx="8329642" cy="5364373"/>
          </a:xfrm>
        </p:spPr>
        <p:txBody>
          <a:bodyPr/>
          <a:lstStyle/>
          <a:p>
            <a:pPr algn="ctr">
              <a:buNone/>
            </a:pPr>
            <a:endParaRPr lang="en-GB" b="1" dirty="0" smtClean="0">
              <a:solidFill>
                <a:srgbClr val="00B0F0"/>
              </a:solidFill>
            </a:endParaRPr>
          </a:p>
          <a:p>
            <a:pPr algn="ctr">
              <a:buNone/>
            </a:pPr>
            <a:endParaRPr lang="en-GB" b="1" dirty="0" smtClean="0">
              <a:solidFill>
                <a:srgbClr val="00B0F0"/>
              </a:solidFill>
            </a:endParaRPr>
          </a:p>
          <a:p>
            <a:pPr algn="ctr">
              <a:buNone/>
            </a:pPr>
            <a:r>
              <a:rPr lang="en-GB" b="1" dirty="0" smtClean="0">
                <a:solidFill>
                  <a:srgbClr val="00B0F0"/>
                </a:solidFill>
              </a:rPr>
              <a:t>             </a:t>
            </a:r>
          </a:p>
          <a:p>
            <a:pPr algn="ctr">
              <a:buNone/>
            </a:pPr>
            <a:endParaRPr lang="en-GB" b="1" dirty="0" smtClean="0">
              <a:solidFill>
                <a:srgbClr val="00B0F0"/>
              </a:solidFill>
            </a:endParaRPr>
          </a:p>
          <a:p>
            <a:pPr algn="ctr">
              <a:buNone/>
            </a:pPr>
            <a:endParaRPr lang="en-GB" b="1" dirty="0" smtClean="0">
              <a:solidFill>
                <a:srgbClr val="00B0F0"/>
              </a:solidFill>
            </a:endParaRPr>
          </a:p>
          <a:p>
            <a:pPr algn="ctr">
              <a:buNone/>
            </a:pPr>
            <a:r>
              <a:rPr lang="en-GB" b="1" dirty="0" smtClean="0">
                <a:solidFill>
                  <a:srgbClr val="00B0F0"/>
                </a:solidFill>
              </a:rPr>
              <a:t>Conditions of the eyelid</a:t>
            </a:r>
            <a:endParaRPr lang="en-GB" b="1" dirty="0">
              <a:solidFill>
                <a:srgbClr val="00B0F0"/>
              </a:solidFill>
            </a:endParaRPr>
          </a:p>
        </p:txBody>
      </p:sp>
    </p:spTree>
  </p:cSld>
  <p:clrMapOvr>
    <a:masterClrMapping/>
  </p:clrMapOvr>
  <p:transition spd="med">
    <p:strips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Blepharitis</a:t>
            </a:r>
            <a:endParaRPr lang="en-GB" dirty="0">
              <a:solidFill>
                <a:srgbClr val="00B0F0"/>
              </a:solidFill>
            </a:endParaRPr>
          </a:p>
          <a:p>
            <a:r>
              <a:rPr lang="en-GB" dirty="0"/>
              <a:t>Acute or chronic inflammation of the eye margin </a:t>
            </a:r>
            <a:r>
              <a:rPr lang="en-GB" dirty="0" smtClean="0"/>
              <a:t>lid. Usually </a:t>
            </a:r>
            <a:r>
              <a:rPr lang="en-GB" dirty="0"/>
              <a:t>bilateral.</a:t>
            </a:r>
          </a:p>
          <a:p>
            <a:r>
              <a:rPr lang="en-GB" dirty="0"/>
              <a:t>It can be caused by ,</a:t>
            </a:r>
          </a:p>
          <a:p>
            <a:pPr>
              <a:buFont typeface="Wingdings" pitchFamily="2" charset="2"/>
              <a:buChar char="§"/>
            </a:pPr>
            <a:r>
              <a:rPr lang="en-GB" dirty="0" smtClean="0"/>
              <a:t>Bacterial Strept (normally </a:t>
            </a:r>
            <a:r>
              <a:rPr lang="en-GB" dirty="0"/>
              <a:t>chronic</a:t>
            </a:r>
            <a:r>
              <a:rPr lang="en-GB" dirty="0" smtClean="0"/>
              <a:t>),staph. Etc</a:t>
            </a:r>
          </a:p>
          <a:p>
            <a:pPr>
              <a:buFont typeface="Wingdings" pitchFamily="2" charset="2"/>
              <a:buChar char="§"/>
            </a:pPr>
            <a:r>
              <a:rPr lang="en-GB" dirty="0" smtClean="0"/>
              <a:t>Mechanical trauma e.g sunburn.</a:t>
            </a:r>
            <a:endParaRPr lang="en-GB" dirty="0"/>
          </a:p>
          <a:p>
            <a:pPr>
              <a:buFont typeface="Wingdings" pitchFamily="2" charset="2"/>
              <a:buChar char="§"/>
            </a:pPr>
            <a:r>
              <a:rPr lang="en-GB" dirty="0"/>
              <a:t>Excessive lipid secretion (seborrhoic blephritis)</a:t>
            </a:r>
          </a:p>
          <a:p>
            <a:pPr>
              <a:buFont typeface="Wingdings" pitchFamily="2" charset="2"/>
              <a:buChar char="§"/>
            </a:pPr>
            <a:r>
              <a:rPr lang="en-GB" dirty="0"/>
              <a:t>Associated with poor hygiene</a:t>
            </a:r>
            <a:r>
              <a:rPr lang="en-GB" dirty="0" smtClean="0"/>
              <a:t>, cosmetics-make ups, malnutrition etc.</a:t>
            </a:r>
            <a:endParaRPr lang="en-GB" dirty="0"/>
          </a:p>
          <a:p>
            <a:pPr>
              <a:buFont typeface="Wingdings" pitchFamily="2" charset="2"/>
              <a:buChar char="§"/>
            </a:pPr>
            <a:r>
              <a:rPr lang="en-GB" dirty="0"/>
              <a:t>May also be caused by acne.</a:t>
            </a:r>
          </a:p>
          <a:p>
            <a:endParaRPr lang="en-GB" dirty="0"/>
          </a:p>
        </p:txBody>
      </p:sp>
    </p:spTree>
  </p:cSld>
  <p:clrMapOvr>
    <a:masterClrMapping/>
  </p:clrMapOvr>
  <p:transition spd="med">
    <p:strips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GB" b="1" dirty="0" smtClean="0"/>
              <a:t>C/F</a:t>
            </a:r>
            <a:endParaRPr lang="en-GB" b="1" dirty="0"/>
          </a:p>
          <a:p>
            <a:r>
              <a:rPr lang="en-GB" dirty="0"/>
              <a:t>lid margin red swollen</a:t>
            </a:r>
            <a:r>
              <a:rPr lang="en-GB" dirty="0" smtClean="0"/>
              <a:t>, swollen or ulcerated</a:t>
            </a:r>
            <a:endParaRPr lang="en-GB" dirty="0"/>
          </a:p>
          <a:p>
            <a:r>
              <a:rPr lang="en-GB" dirty="0"/>
              <a:t>itchiness around the eye </a:t>
            </a:r>
          </a:p>
          <a:p>
            <a:r>
              <a:rPr lang="en-GB" dirty="0"/>
              <a:t>burning sensation and irritation discharge</a:t>
            </a:r>
            <a:r>
              <a:rPr lang="en-GB" dirty="0" smtClean="0"/>
              <a:t>.</a:t>
            </a:r>
          </a:p>
          <a:p>
            <a:r>
              <a:rPr lang="en-GB" dirty="0" smtClean="0"/>
              <a:t>Discharge from the eye.</a:t>
            </a:r>
            <a:endParaRPr lang="en-GB" dirty="0"/>
          </a:p>
          <a:p>
            <a:endParaRPr lang="en-GB" dirty="0"/>
          </a:p>
        </p:txBody>
      </p:sp>
    </p:spTree>
  </p:cSld>
  <p:clrMapOvr>
    <a:masterClrMapping/>
  </p:clrMapOvr>
  <p:transition spd="med">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
            <a:ext cx="9144000" cy="6840519"/>
          </a:xfrm>
        </p:spPr>
        <p:txBody>
          <a:bodyPr/>
          <a:lstStyle/>
          <a:p>
            <a:pPr>
              <a:buNone/>
            </a:pPr>
            <a:endParaRPr lang="en-GB" b="1" dirty="0" smtClean="0"/>
          </a:p>
          <a:p>
            <a:pPr>
              <a:buNone/>
            </a:pPr>
            <a:r>
              <a:rPr lang="en-GB" b="1" dirty="0" smtClean="0"/>
              <a:t>Anatomy </a:t>
            </a:r>
            <a:r>
              <a:rPr lang="en-GB" b="1" dirty="0"/>
              <a:t>and physiology of human eye</a:t>
            </a:r>
            <a:r>
              <a:rPr lang="en-GB" dirty="0"/>
              <a:t>.</a:t>
            </a:r>
          </a:p>
        </p:txBody>
      </p:sp>
      <p:pic>
        <p:nvPicPr>
          <p:cNvPr id="4" name="Picture 3" descr="C:\Users\KMTC\AppData\Local\Microsoft\Windows\Temporary Internet Files\Content.Word\NEA09.gif"/>
          <p:cNvPicPr/>
          <p:nvPr/>
        </p:nvPicPr>
        <p:blipFill>
          <a:blip r:embed="rId3"/>
          <a:srcRect/>
          <a:stretch>
            <a:fillRect/>
          </a:stretch>
        </p:blipFill>
        <p:spPr bwMode="auto">
          <a:xfrm>
            <a:off x="714348" y="1000108"/>
            <a:ext cx="7215238" cy="5572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8686800" cy="5721563"/>
          </a:xfrm>
        </p:spPr>
        <p:txBody>
          <a:bodyPr/>
          <a:lstStyle/>
          <a:p>
            <a:pPr algn="ctr">
              <a:buNone/>
            </a:pPr>
            <a:r>
              <a:rPr lang="en-GB" dirty="0">
                <a:solidFill>
                  <a:srgbClr val="00B0F0"/>
                </a:solidFill>
              </a:rPr>
              <a:t>Mnx</a:t>
            </a:r>
          </a:p>
          <a:p>
            <a:r>
              <a:rPr lang="en-GB" dirty="0"/>
              <a:t>Proper </a:t>
            </a:r>
            <a:r>
              <a:rPr lang="en-GB" dirty="0" err="1"/>
              <a:t>hx</a:t>
            </a:r>
            <a:r>
              <a:rPr lang="en-GB" dirty="0"/>
              <a:t> taking-previous </a:t>
            </a:r>
            <a:r>
              <a:rPr lang="en-GB" dirty="0" smtClean="0"/>
              <a:t>infection</a:t>
            </a:r>
          </a:p>
          <a:p>
            <a:r>
              <a:rPr lang="en-GB" dirty="0" smtClean="0"/>
              <a:t>Take a swab for culture and sensitivity.</a:t>
            </a:r>
            <a:endParaRPr lang="en-GB" dirty="0"/>
          </a:p>
          <a:p>
            <a:r>
              <a:rPr lang="en-GB" dirty="0"/>
              <a:t>Do </a:t>
            </a:r>
            <a:r>
              <a:rPr lang="en-GB" dirty="0" smtClean="0"/>
              <a:t>proper eye </a:t>
            </a:r>
            <a:r>
              <a:rPr lang="en-GB" dirty="0"/>
              <a:t>examination </a:t>
            </a:r>
            <a:r>
              <a:rPr lang="en-GB" dirty="0" smtClean="0"/>
              <a:t>and clean </a:t>
            </a:r>
            <a:r>
              <a:rPr lang="en-GB" dirty="0"/>
              <a:t>the lid with </a:t>
            </a:r>
            <a:r>
              <a:rPr lang="en-GB" dirty="0" smtClean="0"/>
              <a:t>warm n.saline.</a:t>
            </a:r>
            <a:endParaRPr lang="en-GB" dirty="0"/>
          </a:p>
          <a:p>
            <a:r>
              <a:rPr lang="en-GB" dirty="0" smtClean="0"/>
              <a:t>Antibiotics ointment(T.E.O) </a:t>
            </a:r>
            <a:r>
              <a:rPr lang="en-GB" dirty="0" err="1" smtClean="0"/>
              <a:t>tds</a:t>
            </a:r>
            <a:r>
              <a:rPr lang="en-GB" dirty="0" smtClean="0"/>
              <a:t>*3days</a:t>
            </a:r>
          </a:p>
          <a:p>
            <a:r>
              <a:rPr lang="en-GB" dirty="0" smtClean="0"/>
              <a:t>Systemic antibiotics-tetra caps.250mg </a:t>
            </a:r>
            <a:r>
              <a:rPr lang="en-GB" dirty="0" err="1" smtClean="0"/>
              <a:t>tds</a:t>
            </a:r>
            <a:r>
              <a:rPr lang="en-GB" dirty="0" smtClean="0"/>
              <a:t>*1/52</a:t>
            </a:r>
            <a:endParaRPr lang="en-GB" dirty="0"/>
          </a:p>
          <a:p>
            <a:r>
              <a:rPr lang="en-GB" dirty="0"/>
              <a:t>Steroids are </a:t>
            </a:r>
            <a:r>
              <a:rPr lang="en-GB" dirty="0" smtClean="0"/>
              <a:t>a times </a:t>
            </a:r>
            <a:r>
              <a:rPr lang="en-GB" dirty="0"/>
              <a:t>used.</a:t>
            </a:r>
          </a:p>
          <a:p>
            <a:r>
              <a:rPr lang="en-GB" dirty="0" smtClean="0"/>
              <a:t>Health education on strict hygiene, nutrition, right non-irritant make-ups etc.</a:t>
            </a:r>
          </a:p>
          <a:p>
            <a:r>
              <a:rPr lang="en-GB" dirty="0" smtClean="0"/>
              <a:t>If it persists or severe then removal of eyelashes is necessary (</a:t>
            </a:r>
            <a:r>
              <a:rPr lang="en-GB" dirty="0" err="1" smtClean="0"/>
              <a:t>epilation</a:t>
            </a:r>
            <a:r>
              <a:rPr lang="en-GB" dirty="0" smtClean="0"/>
              <a:t>),using </a:t>
            </a:r>
            <a:r>
              <a:rPr lang="en-GB" dirty="0" err="1" smtClean="0"/>
              <a:t>epilation</a:t>
            </a:r>
            <a:r>
              <a:rPr lang="en-GB" dirty="0" smtClean="0"/>
              <a:t> forceps.</a:t>
            </a:r>
            <a:endParaRPr lang="en-GB" dirty="0"/>
          </a:p>
          <a:p>
            <a:endParaRPr lang="en-GB" dirty="0"/>
          </a:p>
        </p:txBody>
      </p:sp>
    </p:spTree>
  </p:cSld>
  <p:clrMapOvr>
    <a:masterClrMapping/>
  </p:clrMapOvr>
  <p:transition spd="med">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endParaRPr lang="en-GB" dirty="0" smtClean="0">
              <a:solidFill>
                <a:srgbClr val="00B0F0"/>
              </a:solidFill>
            </a:endParaRPr>
          </a:p>
          <a:p>
            <a:pPr algn="ctr">
              <a:buNone/>
            </a:pPr>
            <a:r>
              <a:rPr lang="en-GB" dirty="0" smtClean="0">
                <a:solidFill>
                  <a:srgbClr val="00B0F0"/>
                </a:solidFill>
              </a:rPr>
              <a:t>Complications</a:t>
            </a:r>
            <a:endParaRPr lang="en-GB" dirty="0">
              <a:solidFill>
                <a:srgbClr val="00B0F0"/>
              </a:solidFill>
            </a:endParaRPr>
          </a:p>
          <a:p>
            <a:pPr>
              <a:buFont typeface="Wingdings" pitchFamily="2" charset="2"/>
              <a:buChar char="v"/>
            </a:pPr>
            <a:r>
              <a:rPr lang="en-GB" dirty="0" smtClean="0"/>
              <a:t>Conjunctivitis.</a:t>
            </a:r>
            <a:endParaRPr lang="en-GB" dirty="0"/>
          </a:p>
          <a:p>
            <a:pPr>
              <a:buFont typeface="Wingdings" pitchFamily="2" charset="2"/>
              <a:buChar char="v"/>
            </a:pPr>
            <a:r>
              <a:rPr lang="en-GB" dirty="0" smtClean="0"/>
              <a:t>Trichiasis-lashes turn in.</a:t>
            </a:r>
            <a:endParaRPr lang="en-GB" dirty="0"/>
          </a:p>
          <a:p>
            <a:pPr>
              <a:buFont typeface="Wingdings" pitchFamily="2" charset="2"/>
              <a:buChar char="v"/>
            </a:pPr>
            <a:r>
              <a:rPr lang="en-GB" dirty="0" err="1" smtClean="0"/>
              <a:t>Entropion</a:t>
            </a:r>
            <a:r>
              <a:rPr lang="en-GB" dirty="0" smtClean="0"/>
              <a:t>-eye lid edges turn in.</a:t>
            </a:r>
          </a:p>
          <a:p>
            <a:pPr>
              <a:buFont typeface="Wingdings" pitchFamily="2" charset="2"/>
              <a:buChar char="v"/>
            </a:pPr>
            <a:r>
              <a:rPr lang="en-GB" dirty="0" err="1" smtClean="0"/>
              <a:t>Ectropion</a:t>
            </a:r>
            <a:r>
              <a:rPr lang="en-GB" dirty="0" smtClean="0"/>
              <a:t>-eye lid edges turn out.</a:t>
            </a:r>
            <a:endParaRPr lang="en-GB" dirty="0"/>
          </a:p>
          <a:p>
            <a:pPr>
              <a:buFont typeface="Wingdings" pitchFamily="2" charset="2"/>
              <a:buChar char="v"/>
            </a:pPr>
            <a:r>
              <a:rPr lang="en-GB" dirty="0"/>
              <a:t>Corneal </a:t>
            </a:r>
            <a:r>
              <a:rPr lang="en-GB" dirty="0" smtClean="0"/>
              <a:t>ulcer.</a:t>
            </a:r>
            <a:endParaRPr lang="en-GB" dirty="0"/>
          </a:p>
          <a:p>
            <a:endParaRPr lang="en-GB" dirty="0"/>
          </a:p>
        </p:txBody>
      </p:sp>
    </p:spTree>
  </p:cSld>
  <p:clrMapOvr>
    <a:masterClrMapping/>
  </p:clrMapOvr>
  <p:transition spd="med">
    <p:strips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dirty="0" smtClean="0"/>
          </a:p>
          <a:p>
            <a:pPr algn="ctr">
              <a:buNone/>
            </a:pPr>
            <a:r>
              <a:rPr lang="en-GB" dirty="0" err="1" smtClean="0">
                <a:solidFill>
                  <a:srgbClr val="00B0F0"/>
                </a:solidFill>
              </a:rPr>
              <a:t>Stye</a:t>
            </a:r>
            <a:r>
              <a:rPr lang="en-GB" dirty="0" smtClean="0">
                <a:solidFill>
                  <a:srgbClr val="00B0F0"/>
                </a:solidFill>
              </a:rPr>
              <a:t>(external </a:t>
            </a:r>
            <a:r>
              <a:rPr lang="en-GB" dirty="0" err="1">
                <a:solidFill>
                  <a:srgbClr val="00B0F0"/>
                </a:solidFill>
              </a:rPr>
              <a:t>hordeolum</a:t>
            </a:r>
            <a:r>
              <a:rPr lang="en-GB" dirty="0">
                <a:solidFill>
                  <a:srgbClr val="00B0F0"/>
                </a:solidFill>
              </a:rPr>
              <a:t>)</a:t>
            </a:r>
          </a:p>
          <a:p>
            <a:r>
              <a:rPr lang="en-GB" dirty="0"/>
              <a:t>Inflammation of </a:t>
            </a:r>
            <a:r>
              <a:rPr lang="en-GB" dirty="0" smtClean="0"/>
              <a:t>hair follicle of the eyelash or the small lubricating glands of the lid margin</a:t>
            </a:r>
            <a:endParaRPr lang="en-GB" dirty="0"/>
          </a:p>
          <a:p>
            <a:r>
              <a:rPr lang="en-GB" dirty="0" smtClean="0"/>
              <a:t>Abscess </a:t>
            </a:r>
            <a:r>
              <a:rPr lang="en-GB" dirty="0"/>
              <a:t>forms and points near </a:t>
            </a:r>
            <a:r>
              <a:rPr lang="en-GB" dirty="0" smtClean="0"/>
              <a:t>eyelash. It </a:t>
            </a:r>
            <a:r>
              <a:rPr lang="en-GB" dirty="0"/>
              <a:t>has pus</a:t>
            </a:r>
          </a:p>
          <a:p>
            <a:r>
              <a:rPr lang="en-GB" dirty="0"/>
              <a:t>Causes</a:t>
            </a:r>
          </a:p>
          <a:p>
            <a:r>
              <a:rPr lang="en-GB" dirty="0"/>
              <a:t>Bacterial S.aureus</a:t>
            </a:r>
          </a:p>
          <a:p>
            <a:r>
              <a:rPr lang="en-GB" dirty="0"/>
              <a:t>Associated with diabetic patients </a:t>
            </a:r>
          </a:p>
          <a:p>
            <a:endParaRPr lang="en-GB" dirty="0"/>
          </a:p>
        </p:txBody>
      </p:sp>
    </p:spTree>
  </p:cSld>
  <p:clrMapOvr>
    <a:masterClrMapping/>
  </p:clrMapOvr>
  <p:transition spd="med">
    <p:strips dir="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pPr algn="ctr">
              <a:buNone/>
            </a:pPr>
            <a:r>
              <a:rPr lang="en-GB" dirty="0" smtClean="0">
                <a:solidFill>
                  <a:srgbClr val="00B0F0"/>
                </a:solidFill>
              </a:rPr>
              <a:t>c/f</a:t>
            </a:r>
            <a:endParaRPr lang="en-GB" dirty="0">
              <a:solidFill>
                <a:srgbClr val="00B0F0"/>
              </a:solidFill>
            </a:endParaRPr>
          </a:p>
          <a:p>
            <a:r>
              <a:rPr lang="en-GB" dirty="0"/>
              <a:t>swelling eye </a:t>
            </a:r>
            <a:r>
              <a:rPr lang="en-GB" dirty="0" err="1"/>
              <a:t>lids,situated</a:t>
            </a:r>
            <a:r>
              <a:rPr lang="en-GB" dirty="0"/>
              <a:t> at eye lashes at the skin.</a:t>
            </a:r>
          </a:p>
          <a:p>
            <a:r>
              <a:rPr lang="en-GB" dirty="0"/>
              <a:t>Pain </a:t>
            </a:r>
          </a:p>
          <a:p>
            <a:r>
              <a:rPr lang="en-GB" dirty="0"/>
              <a:t>Tenderness</a:t>
            </a:r>
          </a:p>
          <a:p>
            <a:r>
              <a:rPr lang="en-GB" dirty="0"/>
              <a:t>Fever</a:t>
            </a:r>
          </a:p>
          <a:p>
            <a:pPr algn="ctr">
              <a:buNone/>
            </a:pPr>
            <a:r>
              <a:rPr lang="en-GB" dirty="0" smtClean="0">
                <a:solidFill>
                  <a:srgbClr val="00B0F0"/>
                </a:solidFill>
              </a:rPr>
              <a:t>Diagnosis</a:t>
            </a:r>
            <a:endParaRPr lang="en-GB" dirty="0">
              <a:solidFill>
                <a:srgbClr val="00B0F0"/>
              </a:solidFill>
            </a:endParaRPr>
          </a:p>
          <a:p>
            <a:r>
              <a:rPr lang="en-GB" dirty="0"/>
              <a:t>Hx taking-acute illness(sudden onset)</a:t>
            </a:r>
          </a:p>
          <a:p>
            <a:r>
              <a:rPr lang="en-GB" dirty="0"/>
              <a:t>Eye examination</a:t>
            </a:r>
          </a:p>
          <a:p>
            <a:endParaRPr lang="en-GB" dirty="0"/>
          </a:p>
        </p:txBody>
      </p:sp>
    </p:spTree>
  </p:cSld>
  <p:clrMapOvr>
    <a:masterClrMapping/>
  </p:clrMapOvr>
  <p:transition spd="med">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pPr algn="ctr">
              <a:buNone/>
            </a:pPr>
            <a:r>
              <a:rPr lang="en-GB" dirty="0" smtClean="0">
                <a:solidFill>
                  <a:srgbClr val="00B0F0"/>
                </a:solidFill>
              </a:rPr>
              <a:t>Mnx</a:t>
            </a:r>
            <a:endParaRPr lang="en-GB" dirty="0">
              <a:solidFill>
                <a:srgbClr val="00B0F0"/>
              </a:solidFill>
            </a:endParaRPr>
          </a:p>
          <a:p>
            <a:r>
              <a:rPr lang="en-GB" dirty="0" smtClean="0"/>
              <a:t>Antibiotics </a:t>
            </a:r>
            <a:r>
              <a:rPr lang="en-GB" dirty="0"/>
              <a:t>T.E.O 1</a:t>
            </a:r>
            <a:r>
              <a:rPr lang="en-GB" dirty="0" smtClean="0"/>
              <a:t>% </a:t>
            </a:r>
            <a:r>
              <a:rPr lang="en-GB" dirty="0"/>
              <a:t>or gentamicin eye drops.</a:t>
            </a:r>
          </a:p>
          <a:p>
            <a:r>
              <a:rPr lang="en-GB" dirty="0"/>
              <a:t>Analgesics for </a:t>
            </a:r>
            <a:r>
              <a:rPr lang="en-GB" dirty="0" smtClean="0"/>
              <a:t>pain</a:t>
            </a:r>
          </a:p>
          <a:p>
            <a:r>
              <a:rPr lang="en-GB" dirty="0" smtClean="0"/>
              <a:t>Clean </a:t>
            </a:r>
            <a:r>
              <a:rPr lang="en-GB" dirty="0" err="1" smtClean="0"/>
              <a:t>tds</a:t>
            </a:r>
            <a:r>
              <a:rPr lang="en-GB" dirty="0" smtClean="0"/>
              <a:t> with warm N/</a:t>
            </a:r>
            <a:r>
              <a:rPr lang="en-GB" dirty="0" err="1" smtClean="0"/>
              <a:t>S.the</a:t>
            </a:r>
            <a:r>
              <a:rPr lang="en-GB" dirty="0" smtClean="0"/>
              <a:t> sty may open on its own and drain. </a:t>
            </a:r>
            <a:endParaRPr lang="en-GB" dirty="0"/>
          </a:p>
          <a:p>
            <a:r>
              <a:rPr lang="en-GB" dirty="0"/>
              <a:t>epilation-removal of the eyelash to give way for the pus and then pad the eye for 24 hours</a:t>
            </a:r>
            <a:r>
              <a:rPr lang="en-GB" dirty="0" smtClean="0"/>
              <a:t>.</a:t>
            </a:r>
          </a:p>
          <a:p>
            <a:r>
              <a:rPr lang="en-GB" dirty="0" smtClean="0"/>
              <a:t>Health educ on personal hygiene, avoidance of excessive cosmetic use.</a:t>
            </a:r>
          </a:p>
          <a:p>
            <a:r>
              <a:rPr lang="en-GB" dirty="0" smtClean="0"/>
              <a:t>Surgery-I&amp;D under L.A,if it persists.</a:t>
            </a:r>
            <a:endParaRPr lang="en-GB" dirty="0"/>
          </a:p>
          <a:p>
            <a:pPr algn="ctr">
              <a:buNone/>
            </a:pPr>
            <a:r>
              <a:rPr lang="en-GB" dirty="0">
                <a:solidFill>
                  <a:srgbClr val="00B0F0"/>
                </a:solidFill>
              </a:rPr>
              <a:t>Complication</a:t>
            </a:r>
          </a:p>
          <a:p>
            <a:r>
              <a:rPr lang="en-GB" dirty="0"/>
              <a:t>Conjunctivitis</a:t>
            </a:r>
          </a:p>
          <a:p>
            <a:r>
              <a:rPr lang="en-GB" dirty="0"/>
              <a:t>Recurrence on another site.</a:t>
            </a:r>
          </a:p>
          <a:p>
            <a:endParaRPr lang="en-GB" dirty="0"/>
          </a:p>
        </p:txBody>
      </p:sp>
    </p:spTree>
  </p:cSld>
  <p:clrMapOvr>
    <a:masterClrMapping/>
  </p:clrMapOvr>
  <p:transition spd="med">
    <p:strips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pPr algn="ctr">
              <a:buNone/>
            </a:pPr>
            <a:r>
              <a:rPr lang="en-GB" dirty="0" smtClean="0">
                <a:solidFill>
                  <a:srgbClr val="00B0F0"/>
                </a:solidFill>
              </a:rPr>
              <a:t>Conjunctivitis</a:t>
            </a:r>
            <a:endParaRPr lang="en-GB" dirty="0">
              <a:solidFill>
                <a:srgbClr val="00B0F0"/>
              </a:solidFill>
            </a:endParaRPr>
          </a:p>
          <a:p>
            <a:r>
              <a:rPr lang="en-GB" dirty="0"/>
              <a:t>Inflammation of the </a:t>
            </a:r>
            <a:r>
              <a:rPr lang="en-GB" dirty="0" err="1" smtClean="0"/>
              <a:t>conjuctiva</a:t>
            </a:r>
            <a:r>
              <a:rPr lang="en-GB" dirty="0" smtClean="0"/>
              <a:t>.</a:t>
            </a:r>
            <a:endParaRPr lang="en-GB" dirty="0"/>
          </a:p>
          <a:p>
            <a:pPr>
              <a:buFont typeface="Wingdings" pitchFamily="2" charset="2"/>
              <a:buChar char="ü"/>
            </a:pPr>
            <a:r>
              <a:rPr lang="en-GB" dirty="0"/>
              <a:t>Fungal conjunctivitis</a:t>
            </a:r>
          </a:p>
          <a:p>
            <a:pPr>
              <a:buFont typeface="Wingdings" pitchFamily="2" charset="2"/>
              <a:buChar char="ü"/>
            </a:pPr>
            <a:r>
              <a:rPr lang="en-GB" dirty="0"/>
              <a:t>Parasitic conjunctivitis</a:t>
            </a:r>
          </a:p>
          <a:p>
            <a:pPr>
              <a:buFont typeface="Wingdings" pitchFamily="2" charset="2"/>
              <a:buChar char="ü"/>
            </a:pPr>
            <a:r>
              <a:rPr lang="en-GB" dirty="0"/>
              <a:t>Viral conjunctivitis </a:t>
            </a:r>
          </a:p>
          <a:p>
            <a:pPr>
              <a:buFont typeface="Wingdings" pitchFamily="2" charset="2"/>
              <a:buChar char="ü"/>
            </a:pPr>
            <a:r>
              <a:rPr lang="en-GB" dirty="0"/>
              <a:t>Bacterial conjunctivitis</a:t>
            </a:r>
          </a:p>
          <a:p>
            <a:pPr>
              <a:buFont typeface="Wingdings" pitchFamily="2" charset="2"/>
              <a:buChar char="ü"/>
            </a:pPr>
            <a:r>
              <a:rPr lang="en-GB" dirty="0"/>
              <a:t>Traumatic </a:t>
            </a:r>
            <a:r>
              <a:rPr lang="en-GB" dirty="0" smtClean="0"/>
              <a:t>conjunctivitis.</a:t>
            </a:r>
            <a:endParaRPr lang="en-GB" dirty="0"/>
          </a:p>
          <a:p>
            <a:pPr>
              <a:buFont typeface="Wingdings" pitchFamily="2" charset="2"/>
              <a:buChar char="ü"/>
            </a:pPr>
            <a:r>
              <a:rPr lang="en-GB" dirty="0"/>
              <a:t>Allergic conjunctivitis</a:t>
            </a:r>
          </a:p>
          <a:p>
            <a:r>
              <a:rPr lang="en-GB" dirty="0"/>
              <a:t>Bacterial conjunctivitis inflammation caused by </a:t>
            </a:r>
            <a:r>
              <a:rPr lang="en-GB" dirty="0" smtClean="0"/>
              <a:t>bacteria. E.g N.gonorrhoea, S.aureus, </a:t>
            </a:r>
            <a:r>
              <a:rPr lang="en-GB" dirty="0" err="1" smtClean="0"/>
              <a:t>S.pneumoniae</a:t>
            </a:r>
            <a:r>
              <a:rPr lang="en-GB" dirty="0" smtClean="0"/>
              <a:t>, </a:t>
            </a:r>
            <a:r>
              <a:rPr lang="en-GB" dirty="0" err="1" smtClean="0"/>
              <a:t>H.influenzae</a:t>
            </a:r>
            <a:endParaRPr lang="en-GB" dirty="0"/>
          </a:p>
          <a:p>
            <a:endParaRPr lang="en-GB" dirty="0"/>
          </a:p>
        </p:txBody>
      </p:sp>
    </p:spTree>
  </p:cSld>
  <p:clrMapOvr>
    <a:masterClrMapping/>
  </p:clrMapOvr>
  <p:transition spd="med">
    <p:strips dir="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85728"/>
            <a:ext cx="9001156" cy="6357982"/>
          </a:xfrm>
        </p:spPr>
        <p:txBody>
          <a:bodyPr>
            <a:normAutofit/>
          </a:bodyPr>
          <a:lstStyle/>
          <a:p>
            <a:pPr algn="ctr">
              <a:buNone/>
            </a:pPr>
            <a:r>
              <a:rPr lang="en-GB" dirty="0" smtClean="0">
                <a:solidFill>
                  <a:srgbClr val="00B0F0"/>
                </a:solidFill>
              </a:rPr>
              <a:t>c/f</a:t>
            </a:r>
            <a:endParaRPr lang="en-GB" dirty="0">
              <a:solidFill>
                <a:srgbClr val="00B0F0"/>
              </a:solidFill>
            </a:endParaRPr>
          </a:p>
          <a:p>
            <a:r>
              <a:rPr lang="en-GB" dirty="0"/>
              <a:t>conjuctival redness(increase </a:t>
            </a:r>
            <a:r>
              <a:rPr lang="en-GB" dirty="0" err="1"/>
              <a:t>blod</a:t>
            </a:r>
            <a:r>
              <a:rPr lang="en-GB" dirty="0"/>
              <a:t> supply to the eye)</a:t>
            </a:r>
          </a:p>
          <a:p>
            <a:r>
              <a:rPr lang="en-GB" dirty="0"/>
              <a:t>sticky discharge </a:t>
            </a:r>
            <a:r>
              <a:rPr lang="en-GB" dirty="0" err="1"/>
              <a:t>esp</a:t>
            </a:r>
            <a:r>
              <a:rPr lang="en-GB" dirty="0"/>
              <a:t> in the morning(all bacterial accumulated)</a:t>
            </a:r>
          </a:p>
          <a:p>
            <a:r>
              <a:rPr lang="en-GB" dirty="0"/>
              <a:t>lid </a:t>
            </a:r>
            <a:r>
              <a:rPr lang="en-GB" dirty="0" smtClean="0"/>
              <a:t>inflammation (swelling)</a:t>
            </a:r>
            <a:endParaRPr lang="en-GB" dirty="0"/>
          </a:p>
          <a:p>
            <a:r>
              <a:rPr lang="en-GB" dirty="0"/>
              <a:t>foreign body </a:t>
            </a:r>
            <a:r>
              <a:rPr lang="en-GB" dirty="0" smtClean="0"/>
              <a:t>sensation(gritty feeling)</a:t>
            </a:r>
          </a:p>
          <a:p>
            <a:r>
              <a:rPr lang="en-GB" dirty="0" smtClean="0"/>
              <a:t>Photophobia.</a:t>
            </a:r>
            <a:endParaRPr lang="en-GB" dirty="0"/>
          </a:p>
          <a:p>
            <a:pPr algn="ctr">
              <a:buNone/>
            </a:pPr>
            <a:r>
              <a:rPr lang="en-GB" dirty="0" smtClean="0"/>
              <a:t>        </a:t>
            </a:r>
            <a:r>
              <a:rPr lang="en-GB" dirty="0" err="1" smtClean="0">
                <a:solidFill>
                  <a:srgbClr val="00B0F0"/>
                </a:solidFill>
              </a:rPr>
              <a:t>dx</a:t>
            </a:r>
            <a:endParaRPr lang="en-GB" dirty="0">
              <a:solidFill>
                <a:srgbClr val="00B0F0"/>
              </a:solidFill>
            </a:endParaRPr>
          </a:p>
          <a:p>
            <a:r>
              <a:rPr lang="en-GB" dirty="0"/>
              <a:t>H</a:t>
            </a:r>
            <a:r>
              <a:rPr lang="en-GB" dirty="0" smtClean="0"/>
              <a:t>x taking and eye examination</a:t>
            </a:r>
            <a:endParaRPr lang="en-GB" dirty="0"/>
          </a:p>
          <a:p>
            <a:r>
              <a:rPr lang="en-GB" dirty="0"/>
              <a:t>swab-c/s</a:t>
            </a:r>
          </a:p>
          <a:p>
            <a:endParaRPr lang="en-GB" dirty="0"/>
          </a:p>
        </p:txBody>
      </p:sp>
    </p:spTree>
  </p:cSld>
  <p:clrMapOvr>
    <a:masterClrMapping/>
  </p:clrMapOvr>
  <p:transition spd="med">
    <p:strips dir="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mnx</a:t>
            </a:r>
            <a:endParaRPr lang="en-GB" dirty="0">
              <a:solidFill>
                <a:srgbClr val="00B0F0"/>
              </a:solidFill>
            </a:endParaRPr>
          </a:p>
          <a:p>
            <a:r>
              <a:rPr lang="en-GB" dirty="0" smtClean="0"/>
              <a:t>Antibiotics-CAF, ciprofloxacin or T.E.O </a:t>
            </a:r>
            <a:r>
              <a:rPr lang="en-GB" dirty="0" err="1" smtClean="0"/>
              <a:t>tds</a:t>
            </a:r>
            <a:r>
              <a:rPr lang="en-GB" dirty="0" smtClean="0"/>
              <a:t> </a:t>
            </a:r>
            <a:r>
              <a:rPr lang="en-GB" dirty="0"/>
              <a:t>gentamicin </a:t>
            </a:r>
            <a:r>
              <a:rPr lang="en-GB" dirty="0" err="1"/>
              <a:t>tds</a:t>
            </a:r>
            <a:r>
              <a:rPr lang="en-GB" dirty="0"/>
              <a:t> for 1 </a:t>
            </a:r>
            <a:r>
              <a:rPr lang="en-GB" dirty="0" smtClean="0"/>
              <a:t>week.</a:t>
            </a:r>
          </a:p>
          <a:p>
            <a:r>
              <a:rPr lang="en-GB" dirty="0" smtClean="0"/>
              <a:t>Clean eye frequently with warm n/s.</a:t>
            </a:r>
            <a:endParaRPr lang="en-GB" dirty="0"/>
          </a:p>
          <a:p>
            <a:r>
              <a:rPr lang="en-GB" dirty="0"/>
              <a:t>No eye padding as it increases the rate of infection</a:t>
            </a:r>
          </a:p>
          <a:p>
            <a:r>
              <a:rPr lang="en-GB" dirty="0" smtClean="0"/>
              <a:t>Health educ to pts good </a:t>
            </a:r>
            <a:r>
              <a:rPr lang="en-GB" dirty="0"/>
              <a:t>on personal hygiene-face washing before going to </a:t>
            </a:r>
            <a:r>
              <a:rPr lang="en-GB" dirty="0" smtClean="0"/>
              <a:t>bed, balanced diet with a lot of </a:t>
            </a:r>
            <a:r>
              <a:rPr lang="en-GB" dirty="0" err="1" smtClean="0"/>
              <a:t>vit</a:t>
            </a:r>
            <a:r>
              <a:rPr lang="en-GB" dirty="0" smtClean="0"/>
              <a:t>. A &amp; B.</a:t>
            </a:r>
          </a:p>
          <a:p>
            <a:r>
              <a:rPr lang="en-GB" dirty="0" smtClean="0"/>
              <a:t>Avoid direct light.</a:t>
            </a:r>
          </a:p>
          <a:p>
            <a:r>
              <a:rPr lang="en-GB" dirty="0" smtClean="0"/>
              <a:t>Irrigation may be necessary.</a:t>
            </a:r>
            <a:endParaRPr lang="en-GB" dirty="0"/>
          </a:p>
          <a:p>
            <a:pPr algn="ctr">
              <a:buNone/>
            </a:pPr>
            <a:r>
              <a:rPr lang="en-GB" dirty="0" smtClean="0">
                <a:solidFill>
                  <a:srgbClr val="00B0F0"/>
                </a:solidFill>
              </a:rPr>
              <a:t>Complication</a:t>
            </a:r>
            <a:endParaRPr lang="en-GB" dirty="0">
              <a:solidFill>
                <a:srgbClr val="00B0F0"/>
              </a:solidFill>
            </a:endParaRPr>
          </a:p>
          <a:p>
            <a:r>
              <a:rPr lang="en-GB" dirty="0"/>
              <a:t>Corneal ulceration</a:t>
            </a:r>
          </a:p>
          <a:p>
            <a:endParaRPr lang="en-GB" dirty="0"/>
          </a:p>
        </p:txBody>
      </p:sp>
    </p:spTree>
  </p:cSld>
  <p:clrMapOvr>
    <a:masterClrMapping/>
  </p:clrMapOvr>
  <p:transition spd="med">
    <p:strips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Viral </a:t>
            </a:r>
            <a:r>
              <a:rPr lang="en-GB" dirty="0">
                <a:solidFill>
                  <a:srgbClr val="00B0F0"/>
                </a:solidFill>
              </a:rPr>
              <a:t>conjunctivitis</a:t>
            </a:r>
          </a:p>
          <a:p>
            <a:r>
              <a:rPr lang="en-GB" dirty="0"/>
              <a:t>Viral causes include adenovirus,herspes </a:t>
            </a:r>
            <a:r>
              <a:rPr lang="en-GB" dirty="0" err="1" smtClean="0"/>
              <a:t>simplex,measles</a:t>
            </a:r>
            <a:r>
              <a:rPr lang="en-GB" dirty="0" smtClean="0"/>
              <a:t>.</a:t>
            </a:r>
            <a:endParaRPr lang="en-GB" dirty="0"/>
          </a:p>
          <a:p>
            <a:pPr algn="ctr">
              <a:buNone/>
            </a:pPr>
            <a:r>
              <a:rPr lang="en-GB" dirty="0">
                <a:solidFill>
                  <a:srgbClr val="00B0F0"/>
                </a:solidFill>
              </a:rPr>
              <a:t>s/s</a:t>
            </a:r>
          </a:p>
          <a:p>
            <a:r>
              <a:rPr lang="en-GB" dirty="0"/>
              <a:t>red pale </a:t>
            </a:r>
            <a:r>
              <a:rPr lang="en-GB" dirty="0" smtClean="0"/>
              <a:t>eye.</a:t>
            </a:r>
          </a:p>
          <a:p>
            <a:r>
              <a:rPr lang="en-GB" dirty="0" smtClean="0"/>
              <a:t>Swollen conjunctiva.</a:t>
            </a:r>
            <a:endParaRPr lang="en-GB" dirty="0"/>
          </a:p>
          <a:p>
            <a:r>
              <a:rPr lang="en-GB" dirty="0" err="1"/>
              <a:t>keratitis</a:t>
            </a:r>
            <a:r>
              <a:rPr lang="en-GB" dirty="0"/>
              <a:t>(inflammation of the cornea)</a:t>
            </a:r>
          </a:p>
          <a:p>
            <a:r>
              <a:rPr lang="en-GB" dirty="0"/>
              <a:t>in </a:t>
            </a:r>
            <a:r>
              <a:rPr lang="en-GB" dirty="0" smtClean="0"/>
              <a:t>severe, bleeding </a:t>
            </a:r>
            <a:r>
              <a:rPr lang="en-GB" dirty="0"/>
              <a:t>from the conjuctival vessels-sub conjuctival </a:t>
            </a:r>
            <a:r>
              <a:rPr lang="en-GB" dirty="0" smtClean="0"/>
              <a:t>bleeding.</a:t>
            </a:r>
            <a:endParaRPr lang="en-GB" dirty="0"/>
          </a:p>
          <a:p>
            <a:r>
              <a:rPr lang="en-GB" dirty="0" smtClean="0"/>
              <a:t>Photophobia.</a:t>
            </a:r>
          </a:p>
          <a:p>
            <a:r>
              <a:rPr lang="en-GB" dirty="0" smtClean="0"/>
              <a:t>watery </a:t>
            </a:r>
            <a:r>
              <a:rPr lang="en-GB" dirty="0"/>
              <a:t>discharge.</a:t>
            </a:r>
          </a:p>
          <a:p>
            <a:endParaRPr lang="en-GB" dirty="0"/>
          </a:p>
        </p:txBody>
      </p:sp>
    </p:spTree>
  </p:cSld>
  <p:clrMapOvr>
    <a:masterClrMapping/>
  </p:clrMapOvr>
  <p:transition spd="med">
    <p:strips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4290"/>
            <a:ext cx="9144000" cy="6500858"/>
          </a:xfrm>
        </p:spPr>
        <p:txBody>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Examination</a:t>
            </a:r>
          </a:p>
          <a:p>
            <a:r>
              <a:rPr lang="en-GB" dirty="0"/>
              <a:t>Swab-viral studies</a:t>
            </a:r>
          </a:p>
          <a:p>
            <a:r>
              <a:rPr lang="en-GB" dirty="0"/>
              <a:t>Antibiotics to prevent complications</a:t>
            </a:r>
          </a:p>
          <a:p>
            <a:r>
              <a:rPr lang="en-GB" dirty="0" smtClean="0"/>
              <a:t>Antiviral e.g </a:t>
            </a:r>
            <a:r>
              <a:rPr lang="en-GB" dirty="0"/>
              <a:t>aciclovir3%*10/7 eye </a:t>
            </a:r>
            <a:r>
              <a:rPr lang="en-GB" dirty="0" smtClean="0"/>
              <a:t>drops. Oral </a:t>
            </a:r>
            <a:r>
              <a:rPr lang="en-GB" dirty="0"/>
              <a:t>dose 400mgs </a:t>
            </a:r>
            <a:r>
              <a:rPr lang="en-GB" dirty="0" err="1"/>
              <a:t>qid</a:t>
            </a:r>
            <a:r>
              <a:rPr lang="en-GB" dirty="0"/>
              <a:t> for 5days.</a:t>
            </a:r>
          </a:p>
          <a:p>
            <a:r>
              <a:rPr lang="en-GB" b="1" dirty="0"/>
              <a:t>NB </a:t>
            </a:r>
            <a:r>
              <a:rPr lang="en-GB" dirty="0"/>
              <a:t>don’t </a:t>
            </a:r>
            <a:r>
              <a:rPr lang="en-GB" dirty="0" smtClean="0"/>
              <a:t>overuse </a:t>
            </a:r>
            <a:r>
              <a:rPr lang="en-GB" dirty="0"/>
              <a:t>steroids</a:t>
            </a:r>
            <a:r>
              <a:rPr lang="en-GB" b="1" dirty="0"/>
              <a:t> </a:t>
            </a:r>
            <a:r>
              <a:rPr lang="en-GB" dirty="0"/>
              <a:t>as lowers immunity</a:t>
            </a:r>
          </a:p>
          <a:p>
            <a:endParaRPr lang="en-GB" dirty="0"/>
          </a:p>
        </p:txBody>
      </p:sp>
    </p:spTree>
  </p:cSld>
  <p:clrMapOvr>
    <a:masterClrMapping/>
  </p:clrMapOvr>
  <p:transition spd="med">
    <p:strips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401080" cy="6286544"/>
          </a:xfrm>
        </p:spPr>
        <p:txBody>
          <a:bodyPr>
            <a:normAutofit/>
          </a:bodyPr>
          <a:lstStyle/>
          <a:p>
            <a:pPr>
              <a:buNone/>
            </a:pPr>
            <a:endParaRPr lang="en-GB" dirty="0" smtClean="0">
              <a:solidFill>
                <a:srgbClr val="0070C0"/>
              </a:solidFill>
            </a:endParaRPr>
          </a:p>
          <a:p>
            <a:pPr>
              <a:buNone/>
            </a:pPr>
            <a:r>
              <a:rPr lang="en-GB" dirty="0" smtClean="0">
                <a:solidFill>
                  <a:srgbClr val="0070C0"/>
                </a:solidFill>
              </a:rPr>
              <a:t>Eyebrows-</a:t>
            </a:r>
            <a:r>
              <a:rPr lang="en-GB" dirty="0" smtClean="0"/>
              <a:t>protect eyeball from sweat, dust and other foreign bodies.</a:t>
            </a:r>
            <a:endParaRPr lang="en-GB" dirty="0" smtClean="0">
              <a:solidFill>
                <a:srgbClr val="0070C0"/>
              </a:solidFill>
            </a:endParaRPr>
          </a:p>
          <a:p>
            <a:pPr>
              <a:buNone/>
            </a:pPr>
            <a:r>
              <a:rPr lang="en-GB" dirty="0" smtClean="0">
                <a:solidFill>
                  <a:srgbClr val="0070C0"/>
                </a:solidFill>
              </a:rPr>
              <a:t>Eyelids</a:t>
            </a:r>
            <a:r>
              <a:rPr lang="en-GB" dirty="0" smtClean="0"/>
              <a:t> </a:t>
            </a:r>
            <a:r>
              <a:rPr lang="en-GB" dirty="0"/>
              <a:t>–movable folds acting as curtains,preveventing injuries. Meet at </a:t>
            </a:r>
            <a:r>
              <a:rPr lang="en-GB" dirty="0" smtClean="0"/>
              <a:t>palpebral </a:t>
            </a:r>
            <a:r>
              <a:rPr lang="en-GB" dirty="0"/>
              <a:t>fissure(both </a:t>
            </a:r>
            <a:r>
              <a:rPr lang="en-GB" dirty="0" smtClean="0"/>
              <a:t>eyelids </a:t>
            </a:r>
            <a:r>
              <a:rPr lang="en-GB" dirty="0"/>
              <a:t>meet).it contains sebaceous </a:t>
            </a:r>
            <a:r>
              <a:rPr lang="en-GB" dirty="0" smtClean="0"/>
              <a:t>glands, sweat glands and accessory </a:t>
            </a:r>
            <a:r>
              <a:rPr lang="en-GB" dirty="0"/>
              <a:t>lacrimal glands all aligned with </a:t>
            </a:r>
            <a:r>
              <a:rPr lang="en-GB" dirty="0" smtClean="0"/>
              <a:t>conjuctival material.</a:t>
            </a:r>
            <a:endParaRPr lang="en-GB" dirty="0"/>
          </a:p>
          <a:p>
            <a:pPr>
              <a:buNone/>
            </a:pPr>
            <a:r>
              <a:rPr lang="en-GB" dirty="0" smtClean="0">
                <a:solidFill>
                  <a:srgbClr val="0070C0"/>
                </a:solidFill>
              </a:rPr>
              <a:t>Conjunctiva-</a:t>
            </a:r>
            <a:r>
              <a:rPr lang="en-GB" dirty="0" smtClean="0"/>
              <a:t>clear, delicate mucous membrane. it lines the eyelids and </a:t>
            </a:r>
            <a:r>
              <a:rPr lang="en-GB" dirty="0"/>
              <a:t>is highly </a:t>
            </a:r>
            <a:r>
              <a:rPr lang="en-GB" dirty="0" smtClean="0"/>
              <a:t>vascularised. It </a:t>
            </a:r>
            <a:r>
              <a:rPr lang="en-GB" dirty="0"/>
              <a:t>protects </a:t>
            </a:r>
            <a:r>
              <a:rPr lang="en-GB" dirty="0" smtClean="0"/>
              <a:t>the eye </a:t>
            </a:r>
            <a:r>
              <a:rPr lang="en-GB" dirty="0"/>
              <a:t>against </a:t>
            </a:r>
            <a:r>
              <a:rPr lang="en-GB" dirty="0" smtClean="0"/>
              <a:t>infections. It also acts as a </a:t>
            </a:r>
            <a:r>
              <a:rPr lang="en-GB" dirty="0"/>
              <a:t>physical </a:t>
            </a:r>
            <a:r>
              <a:rPr lang="en-GB" dirty="0" smtClean="0"/>
              <a:t>barrier, and </a:t>
            </a:r>
            <a:r>
              <a:rPr lang="en-GB" dirty="0"/>
              <a:t>produces </a:t>
            </a:r>
            <a:r>
              <a:rPr lang="en-GB" dirty="0" err="1" smtClean="0"/>
              <a:t>mucin</a:t>
            </a:r>
            <a:r>
              <a:rPr lang="en-GB" dirty="0" smtClean="0"/>
              <a:t> (</a:t>
            </a:r>
            <a:r>
              <a:rPr lang="en-GB" dirty="0"/>
              <a:t>goblet cells)which lubricates the eye ball.</a:t>
            </a:r>
          </a:p>
          <a:p>
            <a:endParaRPr lang="en-GB" dirty="0"/>
          </a:p>
        </p:txBody>
      </p:sp>
    </p:spTree>
  </p:cSld>
  <p:clrMapOvr>
    <a:masterClrMapping/>
  </p:clrMapOvr>
  <p:transition spd="med">
    <p:strips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dirty="0" smtClean="0"/>
          </a:p>
          <a:p>
            <a:pPr algn="ctr">
              <a:buNone/>
            </a:pPr>
            <a:r>
              <a:rPr lang="en-GB" dirty="0" smtClean="0">
                <a:solidFill>
                  <a:srgbClr val="00B0F0"/>
                </a:solidFill>
              </a:rPr>
              <a:t>Allergic </a:t>
            </a:r>
            <a:r>
              <a:rPr lang="en-GB" dirty="0" err="1">
                <a:solidFill>
                  <a:srgbClr val="00B0F0"/>
                </a:solidFill>
              </a:rPr>
              <a:t>conjuctivits</a:t>
            </a:r>
            <a:r>
              <a:rPr lang="en-GB" dirty="0">
                <a:solidFill>
                  <a:srgbClr val="00B0F0"/>
                </a:solidFill>
              </a:rPr>
              <a:t> </a:t>
            </a:r>
          </a:p>
          <a:p>
            <a:r>
              <a:rPr lang="en-GB" dirty="0"/>
              <a:t>60% suffer allergic-allergens</a:t>
            </a:r>
          </a:p>
          <a:p>
            <a:pPr>
              <a:buNone/>
            </a:pPr>
            <a:r>
              <a:rPr lang="en-GB" dirty="0"/>
              <a:t>Types include:</a:t>
            </a:r>
          </a:p>
          <a:p>
            <a:r>
              <a:rPr lang="en-GB" dirty="0"/>
              <a:t>Hay fever-(seasonal)</a:t>
            </a:r>
          </a:p>
          <a:p>
            <a:r>
              <a:rPr lang="en-GB" dirty="0"/>
              <a:t>Eczema</a:t>
            </a:r>
          </a:p>
          <a:p>
            <a:r>
              <a:rPr lang="en-GB" dirty="0"/>
              <a:t>Glass </a:t>
            </a:r>
            <a:r>
              <a:rPr lang="en-GB" dirty="0" err="1"/>
              <a:t>esp</a:t>
            </a:r>
            <a:r>
              <a:rPr lang="en-GB" dirty="0"/>
              <a:t> contact lens.</a:t>
            </a:r>
          </a:p>
          <a:p>
            <a:endParaRPr lang="en-GB" dirty="0"/>
          </a:p>
        </p:txBody>
      </p:sp>
    </p:spTree>
  </p:cSld>
  <p:clrMapOvr>
    <a:masterClrMapping/>
  </p:clrMapOvr>
  <p:transition spd="med">
    <p:strips dir="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428604"/>
            <a:ext cx="8472518" cy="5697559"/>
          </a:xfrm>
        </p:spPr>
        <p:txBody>
          <a:bodyPr/>
          <a:lstStyle/>
          <a:p>
            <a:pPr algn="ctr">
              <a:buNone/>
            </a:pPr>
            <a:endParaRPr lang="en-GB" dirty="0" smtClean="0">
              <a:solidFill>
                <a:srgbClr val="00B0F0"/>
              </a:solidFill>
            </a:endParaRPr>
          </a:p>
          <a:p>
            <a:pPr algn="ctr">
              <a:buNone/>
            </a:pPr>
            <a:r>
              <a:rPr lang="en-GB" dirty="0" smtClean="0">
                <a:solidFill>
                  <a:srgbClr val="00B0F0"/>
                </a:solidFill>
              </a:rPr>
              <a:t>s/s</a:t>
            </a:r>
            <a:endParaRPr lang="en-GB" dirty="0">
              <a:solidFill>
                <a:srgbClr val="00B0F0"/>
              </a:solidFill>
            </a:endParaRPr>
          </a:p>
          <a:p>
            <a:r>
              <a:rPr lang="en-GB" dirty="0"/>
              <a:t>eye irritation </a:t>
            </a:r>
            <a:r>
              <a:rPr lang="en-GB" dirty="0" smtClean="0"/>
              <a:t>/itching</a:t>
            </a:r>
            <a:endParaRPr lang="en-GB" dirty="0"/>
          </a:p>
          <a:p>
            <a:r>
              <a:rPr lang="en-GB" dirty="0"/>
              <a:t>red eye papillae</a:t>
            </a:r>
          </a:p>
          <a:p>
            <a:r>
              <a:rPr lang="en-GB" dirty="0"/>
              <a:t>photophobia</a:t>
            </a:r>
          </a:p>
          <a:p>
            <a:r>
              <a:rPr lang="en-GB" dirty="0"/>
              <a:t>burning sensation</a:t>
            </a:r>
          </a:p>
          <a:p>
            <a:r>
              <a:rPr lang="en-GB" dirty="0"/>
              <a:t>watery discharge</a:t>
            </a:r>
          </a:p>
          <a:p>
            <a:r>
              <a:rPr lang="en-GB" dirty="0" smtClean="0"/>
              <a:t> If </a:t>
            </a:r>
            <a:r>
              <a:rPr lang="en-GB" dirty="0" err="1" smtClean="0"/>
              <a:t>evert</a:t>
            </a:r>
            <a:r>
              <a:rPr lang="en-GB" dirty="0" smtClean="0"/>
              <a:t> </a:t>
            </a:r>
            <a:r>
              <a:rPr lang="en-GB" dirty="0"/>
              <a:t>the </a:t>
            </a:r>
            <a:r>
              <a:rPr lang="en-GB" dirty="0" err="1" smtClean="0"/>
              <a:t>eyelids,you</a:t>
            </a:r>
            <a:r>
              <a:rPr lang="en-GB" dirty="0" smtClean="0"/>
              <a:t> </a:t>
            </a:r>
            <a:r>
              <a:rPr lang="en-GB" dirty="0"/>
              <a:t>get the cobble stones.</a:t>
            </a:r>
          </a:p>
          <a:p>
            <a:endParaRPr lang="en-GB" dirty="0"/>
          </a:p>
        </p:txBody>
      </p:sp>
    </p:spTree>
  </p:cSld>
  <p:clrMapOvr>
    <a:masterClrMapping/>
  </p:clrMapOvr>
  <p:transition spd="med">
    <p:strips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0"/>
            <a:ext cx="8543956" cy="6007291"/>
          </a:xfrm>
        </p:spPr>
        <p:txBody>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Antihistamine,</a:t>
            </a:r>
          </a:p>
          <a:p>
            <a:r>
              <a:rPr lang="en-GB" dirty="0"/>
              <a:t>Small doses of steroids eg betamethasone</a:t>
            </a:r>
          </a:p>
          <a:p>
            <a:r>
              <a:rPr lang="en-GB" dirty="0"/>
              <a:t>Antibiotics.</a:t>
            </a:r>
          </a:p>
          <a:p>
            <a:r>
              <a:rPr lang="en-GB" dirty="0"/>
              <a:t>Avoid allergens</a:t>
            </a:r>
          </a:p>
          <a:p>
            <a:r>
              <a:rPr lang="en-GB" dirty="0"/>
              <a:t>Desensitization</a:t>
            </a:r>
          </a:p>
          <a:p>
            <a:r>
              <a:rPr lang="en-GB" dirty="0"/>
              <a:t>Dark glasses in cases of photophobia</a:t>
            </a:r>
          </a:p>
          <a:p>
            <a:endParaRPr lang="en-GB" dirty="0"/>
          </a:p>
        </p:txBody>
      </p:sp>
    </p:spTree>
  </p:cSld>
  <p:clrMapOvr>
    <a:masterClrMapping/>
  </p:clrMapOvr>
  <p:transition spd="med">
    <p:strips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2852"/>
            <a:ext cx="9144000" cy="6715148"/>
          </a:xfrm>
        </p:spPr>
        <p:txBody>
          <a:bodyPr>
            <a:normAutofit/>
          </a:bodyPr>
          <a:lstStyle/>
          <a:p>
            <a:r>
              <a:rPr lang="en-GB" dirty="0"/>
              <a:t>Common allergens include</a:t>
            </a:r>
          </a:p>
          <a:p>
            <a:pPr>
              <a:buFont typeface="Courier New" pitchFamily="49" charset="0"/>
              <a:buChar char="o"/>
            </a:pPr>
            <a:r>
              <a:rPr lang="en-GB" dirty="0"/>
              <a:t>Cold wind</a:t>
            </a:r>
          </a:p>
          <a:p>
            <a:pPr>
              <a:buFont typeface="Courier New" pitchFamily="49" charset="0"/>
              <a:buChar char="o"/>
            </a:pPr>
            <a:r>
              <a:rPr lang="en-GB" dirty="0"/>
              <a:t>Pollen</a:t>
            </a:r>
          </a:p>
          <a:p>
            <a:pPr>
              <a:buFont typeface="Courier New" pitchFamily="49" charset="0"/>
              <a:buChar char="o"/>
            </a:pPr>
            <a:r>
              <a:rPr lang="en-GB" dirty="0"/>
              <a:t>Animal fur perfumes etc</a:t>
            </a:r>
          </a:p>
          <a:p>
            <a:pPr algn="ctr">
              <a:buNone/>
            </a:pPr>
            <a:r>
              <a:rPr lang="en-GB" dirty="0">
                <a:solidFill>
                  <a:srgbClr val="00B0F0"/>
                </a:solidFill>
              </a:rPr>
              <a:t>Complications</a:t>
            </a:r>
          </a:p>
          <a:p>
            <a:pPr>
              <a:buFont typeface="Wingdings" pitchFamily="2" charset="2"/>
              <a:buChar char="v"/>
            </a:pPr>
            <a:r>
              <a:rPr lang="en-GB" dirty="0"/>
              <a:t>Keratitis</a:t>
            </a:r>
          </a:p>
          <a:p>
            <a:pPr>
              <a:buNone/>
            </a:pPr>
            <a:r>
              <a:rPr lang="en-GB" dirty="0" smtClean="0">
                <a:solidFill>
                  <a:srgbClr val="00B0F0"/>
                </a:solidFill>
              </a:rPr>
              <a:t>Prevention</a:t>
            </a:r>
            <a:endParaRPr lang="en-GB" dirty="0">
              <a:solidFill>
                <a:srgbClr val="00B0F0"/>
              </a:solidFill>
            </a:endParaRPr>
          </a:p>
          <a:p>
            <a:pPr>
              <a:buFont typeface="Courier New" pitchFamily="49" charset="0"/>
              <a:buChar char="o"/>
            </a:pPr>
            <a:r>
              <a:rPr lang="en-GB" dirty="0" smtClean="0"/>
              <a:t>advice eczema patients </a:t>
            </a:r>
            <a:r>
              <a:rPr lang="en-GB" dirty="0"/>
              <a:t>on </a:t>
            </a:r>
            <a:r>
              <a:rPr lang="en-GB" dirty="0" err="1"/>
              <a:t>tx</a:t>
            </a:r>
            <a:r>
              <a:rPr lang="en-GB" dirty="0" smtClean="0"/>
              <a:t>.</a:t>
            </a:r>
          </a:p>
          <a:p>
            <a:pPr>
              <a:buFont typeface="Courier New" pitchFamily="49" charset="0"/>
              <a:buChar char="o"/>
            </a:pPr>
            <a:r>
              <a:rPr lang="en-GB" dirty="0" smtClean="0"/>
              <a:t> </a:t>
            </a:r>
            <a:r>
              <a:rPr lang="en-GB" dirty="0"/>
              <a:t>avoidance of trauma/sharp objects eg stones</a:t>
            </a:r>
          </a:p>
          <a:p>
            <a:pPr>
              <a:buFont typeface="Courier New" pitchFamily="49" charset="0"/>
              <a:buChar char="o"/>
            </a:pPr>
            <a:r>
              <a:rPr lang="en-GB" dirty="0"/>
              <a:t>Use safety belts.</a:t>
            </a:r>
          </a:p>
          <a:p>
            <a:endParaRPr lang="en-GB" dirty="0"/>
          </a:p>
        </p:txBody>
      </p:sp>
    </p:spTree>
  </p:cSld>
  <p:clrMapOvr>
    <a:masterClrMapping/>
  </p:clrMapOvr>
  <p:transition spd="med">
    <p:strips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KERATITIS</a:t>
            </a:r>
            <a:endParaRPr lang="en-GB" dirty="0">
              <a:solidFill>
                <a:srgbClr val="00B0F0"/>
              </a:solidFill>
            </a:endParaRPr>
          </a:p>
          <a:p>
            <a:pPr>
              <a:buFont typeface="Wingdings" pitchFamily="2" charset="2"/>
              <a:buChar char="§"/>
            </a:pPr>
            <a:r>
              <a:rPr lang="en-GB" dirty="0" smtClean="0"/>
              <a:t> Is </a:t>
            </a:r>
            <a:r>
              <a:rPr lang="en-GB" dirty="0"/>
              <a:t>the inflammation of the </a:t>
            </a:r>
            <a:r>
              <a:rPr lang="en-GB" dirty="0" smtClean="0"/>
              <a:t>cornea.</a:t>
            </a:r>
            <a:endParaRPr lang="en-GB" dirty="0"/>
          </a:p>
          <a:p>
            <a:pPr>
              <a:buNone/>
            </a:pPr>
            <a:r>
              <a:rPr lang="en-GB" dirty="0" smtClean="0">
                <a:solidFill>
                  <a:schemeClr val="accent1"/>
                </a:solidFill>
              </a:rPr>
              <a:t>     Causes</a:t>
            </a:r>
            <a:endParaRPr lang="en-GB" dirty="0">
              <a:solidFill>
                <a:schemeClr val="accent1"/>
              </a:solidFill>
            </a:endParaRPr>
          </a:p>
          <a:p>
            <a:r>
              <a:rPr lang="en-GB" dirty="0" smtClean="0"/>
              <a:t>Micro organisms </a:t>
            </a:r>
            <a:r>
              <a:rPr lang="en-GB" dirty="0" err="1" smtClean="0"/>
              <a:t>e.g</a:t>
            </a:r>
            <a:r>
              <a:rPr lang="en-GB" dirty="0" smtClean="0"/>
              <a:t> ,bacteria, fungi, viruses.</a:t>
            </a:r>
            <a:endParaRPr lang="en-GB" dirty="0"/>
          </a:p>
          <a:p>
            <a:r>
              <a:rPr lang="en-GB" dirty="0"/>
              <a:t>Contact </a:t>
            </a:r>
            <a:r>
              <a:rPr lang="en-GB" dirty="0" smtClean="0"/>
              <a:t>lens wear </a:t>
            </a:r>
            <a:endParaRPr lang="en-GB" dirty="0"/>
          </a:p>
          <a:p>
            <a:r>
              <a:rPr lang="en-GB" dirty="0" smtClean="0"/>
              <a:t>Exposure </a:t>
            </a:r>
            <a:r>
              <a:rPr lang="en-GB" dirty="0"/>
              <a:t>due </a:t>
            </a:r>
            <a:r>
              <a:rPr lang="en-GB" dirty="0" smtClean="0"/>
              <a:t>2 </a:t>
            </a:r>
            <a:r>
              <a:rPr lang="en-GB" dirty="0"/>
              <a:t>poor lid </a:t>
            </a:r>
            <a:r>
              <a:rPr lang="en-GB" dirty="0" smtClean="0"/>
              <a:t>closure(dryness of cornea)</a:t>
            </a:r>
          </a:p>
          <a:p>
            <a:pPr>
              <a:buNone/>
            </a:pPr>
            <a:r>
              <a:rPr lang="en-GB" dirty="0" smtClean="0"/>
              <a:t>   related to nerve palsy and </a:t>
            </a:r>
            <a:r>
              <a:rPr lang="en-GB" dirty="0" err="1" smtClean="0"/>
              <a:t>exophthalmos</a:t>
            </a:r>
            <a:r>
              <a:rPr lang="en-GB" dirty="0" smtClean="0"/>
              <a:t>.</a:t>
            </a:r>
            <a:endParaRPr lang="en-GB" dirty="0"/>
          </a:p>
          <a:p>
            <a:r>
              <a:rPr lang="en-GB" dirty="0"/>
              <a:t>Diseases of the cornea and sclera</a:t>
            </a:r>
          </a:p>
          <a:p>
            <a:r>
              <a:rPr lang="en-GB" dirty="0"/>
              <a:t>Direct </a:t>
            </a:r>
            <a:r>
              <a:rPr lang="en-GB" dirty="0" smtClean="0"/>
              <a:t>trauma like </a:t>
            </a:r>
            <a:r>
              <a:rPr lang="en-GB" dirty="0" err="1" smtClean="0"/>
              <a:t>u.v</a:t>
            </a:r>
            <a:r>
              <a:rPr lang="en-GB" dirty="0" smtClean="0"/>
              <a:t>. radiations</a:t>
            </a:r>
            <a:endParaRPr lang="en-GB" dirty="0"/>
          </a:p>
          <a:p>
            <a:r>
              <a:rPr lang="en-GB" dirty="0" smtClean="0"/>
              <a:t>Prolonged </a:t>
            </a:r>
            <a:r>
              <a:rPr lang="en-GB" dirty="0"/>
              <a:t>use of </a:t>
            </a:r>
            <a:r>
              <a:rPr lang="en-GB" dirty="0" smtClean="0"/>
              <a:t>steroids</a:t>
            </a:r>
          </a:p>
          <a:p>
            <a:r>
              <a:rPr lang="en-GB" dirty="0" smtClean="0"/>
              <a:t>Allergens </a:t>
            </a:r>
            <a:endParaRPr lang="en-GB" dirty="0"/>
          </a:p>
          <a:p>
            <a:endParaRPr lang="en-GB" dirty="0"/>
          </a:p>
        </p:txBody>
      </p:sp>
    </p:spTree>
  </p:cSld>
  <p:clrMapOvr>
    <a:masterClrMapping/>
  </p:clrMapOvr>
  <p:transition spd="med">
    <p:strips dir="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15148"/>
          </a:xfrm>
        </p:spPr>
        <p:txBody>
          <a:bodyPr>
            <a:normAutofit/>
          </a:bodyPr>
          <a:lstStyle/>
          <a:p>
            <a:pPr algn="ctr">
              <a:buNone/>
            </a:pPr>
            <a:endParaRPr lang="en-GB" dirty="0" smtClean="0">
              <a:solidFill>
                <a:schemeClr val="accent1"/>
              </a:solidFill>
            </a:endParaRPr>
          </a:p>
          <a:p>
            <a:pPr algn="ctr">
              <a:buNone/>
            </a:pPr>
            <a:r>
              <a:rPr lang="en-GB" dirty="0" smtClean="0">
                <a:solidFill>
                  <a:schemeClr val="accent1"/>
                </a:solidFill>
              </a:rPr>
              <a:t>s/s</a:t>
            </a:r>
            <a:endParaRPr lang="en-GB" dirty="0">
              <a:solidFill>
                <a:schemeClr val="accent1"/>
              </a:solidFill>
            </a:endParaRPr>
          </a:p>
          <a:p>
            <a:r>
              <a:rPr lang="en-GB" dirty="0"/>
              <a:t>foreign body sensation </a:t>
            </a:r>
          </a:p>
          <a:p>
            <a:r>
              <a:rPr lang="en-GB" dirty="0"/>
              <a:t>very painful</a:t>
            </a:r>
          </a:p>
          <a:p>
            <a:r>
              <a:rPr lang="en-GB" dirty="0"/>
              <a:t>photophobia</a:t>
            </a:r>
          </a:p>
          <a:p>
            <a:r>
              <a:rPr lang="en-GB" dirty="0" smtClean="0"/>
              <a:t>Reduced/ blurring vision</a:t>
            </a:r>
          </a:p>
          <a:p>
            <a:r>
              <a:rPr lang="en-GB" dirty="0" smtClean="0"/>
              <a:t>hypopion- </a:t>
            </a:r>
            <a:r>
              <a:rPr lang="en-GB" dirty="0"/>
              <a:t>pus in the anterior chamber.</a:t>
            </a:r>
          </a:p>
          <a:p>
            <a:r>
              <a:rPr lang="en-GB" dirty="0"/>
              <a:t>Excessive tearing /</a:t>
            </a:r>
            <a:r>
              <a:rPr lang="en-GB" dirty="0" smtClean="0"/>
              <a:t>lacrimation.</a:t>
            </a:r>
          </a:p>
          <a:p>
            <a:r>
              <a:rPr lang="en-GB" dirty="0" smtClean="0"/>
              <a:t>Red eyes.</a:t>
            </a:r>
            <a:endParaRPr lang="en-GB" dirty="0"/>
          </a:p>
          <a:p>
            <a:endParaRPr lang="en-GB" dirty="0"/>
          </a:p>
        </p:txBody>
      </p:sp>
    </p:spTree>
  </p:cSld>
  <p:clrMapOvr>
    <a:masterClrMapping/>
  </p:clrMapOvr>
  <p:transition spd="med">
    <p:strips dir="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dirty="0" smtClean="0">
                <a:solidFill>
                  <a:schemeClr val="accent1"/>
                </a:solidFill>
              </a:rPr>
              <a:t> </a:t>
            </a:r>
          </a:p>
          <a:p>
            <a:pPr algn="ctr">
              <a:buNone/>
            </a:pPr>
            <a:r>
              <a:rPr lang="en-GB" dirty="0" smtClean="0">
                <a:solidFill>
                  <a:schemeClr val="accent1"/>
                </a:solidFill>
              </a:rPr>
              <a:t>Investigations</a:t>
            </a:r>
            <a:endParaRPr lang="en-GB" dirty="0">
              <a:solidFill>
                <a:schemeClr val="accent1"/>
              </a:solidFill>
            </a:endParaRPr>
          </a:p>
          <a:p>
            <a:r>
              <a:rPr lang="en-GB" dirty="0"/>
              <a:t>Hx. And p</a:t>
            </a:r>
            <a:r>
              <a:rPr lang="en-GB" dirty="0" smtClean="0"/>
              <a:t>. eye examination</a:t>
            </a:r>
            <a:endParaRPr lang="en-GB" dirty="0"/>
          </a:p>
          <a:p>
            <a:r>
              <a:rPr lang="en-GB" dirty="0"/>
              <a:t>Scrapes of cornea(KOH) microscopy filaments(fungal)</a:t>
            </a:r>
          </a:p>
          <a:p>
            <a:pPr algn="ctr">
              <a:buNone/>
            </a:pPr>
            <a:r>
              <a:rPr lang="en-GB" dirty="0">
                <a:solidFill>
                  <a:schemeClr val="accent1"/>
                </a:solidFill>
              </a:rPr>
              <a:t>Mnx</a:t>
            </a:r>
          </a:p>
          <a:p>
            <a:r>
              <a:rPr lang="en-GB" dirty="0"/>
              <a:t>Atropine </a:t>
            </a:r>
            <a:r>
              <a:rPr lang="en-GB" dirty="0" smtClean="0"/>
              <a:t>which act as mydiatrics</a:t>
            </a:r>
            <a:endParaRPr lang="en-GB" dirty="0"/>
          </a:p>
          <a:p>
            <a:r>
              <a:rPr lang="en-GB" dirty="0" smtClean="0"/>
              <a:t>Antifungal e.g. ketoconanole</a:t>
            </a:r>
            <a:endParaRPr lang="en-GB" dirty="0"/>
          </a:p>
          <a:p>
            <a:r>
              <a:rPr lang="en-GB" dirty="0"/>
              <a:t>Antibiotics </a:t>
            </a:r>
            <a:r>
              <a:rPr lang="en-GB" dirty="0" smtClean="0"/>
              <a:t>e.g. flucloxacin</a:t>
            </a:r>
          </a:p>
          <a:p>
            <a:r>
              <a:rPr lang="en-GB" dirty="0" smtClean="0"/>
              <a:t>Keratoplasty.</a:t>
            </a:r>
            <a:endParaRPr lang="en-GB" dirty="0"/>
          </a:p>
          <a:p>
            <a:endParaRPr lang="en-GB" dirty="0"/>
          </a:p>
        </p:txBody>
      </p:sp>
    </p:spTree>
  </p:cSld>
  <p:clrMapOvr>
    <a:masterClrMapping/>
  </p:clrMapOvr>
  <p:transition spd="med">
    <p:strips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472518" cy="5864439"/>
          </a:xfrm>
        </p:spPr>
        <p:txBody>
          <a:bodyPr/>
          <a:lstStyle/>
          <a:p>
            <a:pPr>
              <a:buNone/>
            </a:pPr>
            <a:r>
              <a:rPr lang="en-GB" dirty="0" smtClean="0">
                <a:solidFill>
                  <a:schemeClr val="accent1"/>
                </a:solidFill>
              </a:rPr>
              <a:t>    </a:t>
            </a:r>
          </a:p>
          <a:p>
            <a:pPr>
              <a:buNone/>
            </a:pPr>
            <a:r>
              <a:rPr lang="en-GB" dirty="0" smtClean="0">
                <a:solidFill>
                  <a:schemeClr val="accent1"/>
                </a:solidFill>
              </a:rPr>
              <a:t> Complications</a:t>
            </a:r>
            <a:endParaRPr lang="en-GB" dirty="0">
              <a:solidFill>
                <a:schemeClr val="accent1"/>
              </a:solidFill>
            </a:endParaRPr>
          </a:p>
          <a:p>
            <a:r>
              <a:rPr lang="en-GB" dirty="0"/>
              <a:t>Corneal ulceration </a:t>
            </a:r>
          </a:p>
          <a:p>
            <a:r>
              <a:rPr lang="en-GB" dirty="0"/>
              <a:t>Corneal perforation</a:t>
            </a:r>
          </a:p>
          <a:p>
            <a:r>
              <a:rPr lang="en-GB" dirty="0"/>
              <a:t>Corneal </a:t>
            </a:r>
            <a:r>
              <a:rPr lang="en-GB" dirty="0" smtClean="0"/>
              <a:t>opacity</a:t>
            </a:r>
          </a:p>
          <a:p>
            <a:r>
              <a:rPr lang="en-GB" dirty="0" smtClean="0"/>
              <a:t>Uveitis</a:t>
            </a:r>
          </a:p>
          <a:p>
            <a:r>
              <a:rPr lang="en-GB" dirty="0" smtClean="0"/>
              <a:t>Glaucoma</a:t>
            </a:r>
          </a:p>
          <a:p>
            <a:endParaRPr lang="en-GB" dirty="0"/>
          </a:p>
          <a:p>
            <a:endParaRPr lang="en-GB" dirty="0"/>
          </a:p>
        </p:txBody>
      </p:sp>
    </p:spTree>
  </p:cSld>
  <p:clrMapOvr>
    <a:masterClrMapping/>
  </p:clrMapOvr>
  <p:transition spd="med">
    <p:strips dir="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solidFill>
                  <a:schemeClr val="accent1"/>
                </a:solidFill>
              </a:rPr>
              <a:t>    </a:t>
            </a:r>
          </a:p>
          <a:p>
            <a:pPr>
              <a:buNone/>
            </a:pPr>
            <a:r>
              <a:rPr lang="en-GB" dirty="0" smtClean="0">
                <a:solidFill>
                  <a:schemeClr val="accent1"/>
                </a:solidFill>
              </a:rPr>
              <a:t>Prevention</a:t>
            </a:r>
            <a:endParaRPr lang="en-GB" dirty="0">
              <a:solidFill>
                <a:schemeClr val="accent1"/>
              </a:solidFill>
            </a:endParaRPr>
          </a:p>
          <a:p>
            <a:r>
              <a:rPr lang="en-GB" dirty="0"/>
              <a:t>Good care of contact lens </a:t>
            </a:r>
          </a:p>
          <a:p>
            <a:r>
              <a:rPr lang="en-GB" dirty="0"/>
              <a:t>Early </a:t>
            </a:r>
            <a:r>
              <a:rPr lang="en-GB" dirty="0" err="1"/>
              <a:t>tx</a:t>
            </a:r>
            <a:r>
              <a:rPr lang="en-GB" dirty="0"/>
              <a:t> of eye conditions</a:t>
            </a:r>
          </a:p>
          <a:p>
            <a:r>
              <a:rPr lang="en-GB" dirty="0"/>
              <a:t>Prevent trauma </a:t>
            </a:r>
          </a:p>
          <a:p>
            <a:r>
              <a:rPr lang="en-GB" dirty="0"/>
              <a:t>avoid allergens</a:t>
            </a:r>
          </a:p>
          <a:p>
            <a:r>
              <a:rPr lang="en-GB" dirty="0"/>
              <a:t>avoid prolonged use of steroids</a:t>
            </a:r>
          </a:p>
          <a:p>
            <a:r>
              <a:rPr lang="en-GB" dirty="0"/>
              <a:t>infection prevention in equipments in hospitals</a:t>
            </a:r>
          </a:p>
          <a:p>
            <a:endParaRPr lang="en-GB" dirty="0"/>
          </a:p>
        </p:txBody>
      </p:sp>
    </p:spTree>
  </p:cSld>
  <p:clrMapOvr>
    <a:masterClrMapping/>
  </p:clrMapOvr>
  <p:transition spd="med">
    <p:strips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b="1" dirty="0" smtClean="0">
              <a:solidFill>
                <a:schemeClr val="accent1"/>
              </a:solidFill>
            </a:endParaRPr>
          </a:p>
          <a:p>
            <a:pPr algn="ctr">
              <a:buNone/>
            </a:pPr>
            <a:r>
              <a:rPr lang="en-GB" b="1" dirty="0" smtClean="0">
                <a:solidFill>
                  <a:schemeClr val="accent1"/>
                </a:solidFill>
              </a:rPr>
              <a:t>Glaucoma</a:t>
            </a:r>
            <a:endParaRPr lang="en-GB" b="1" dirty="0">
              <a:solidFill>
                <a:schemeClr val="accent1"/>
              </a:solidFill>
            </a:endParaRPr>
          </a:p>
          <a:p>
            <a:r>
              <a:rPr lang="en-GB" dirty="0"/>
              <a:t>increase intraocular pressure enough to cause damage to the eye structures</a:t>
            </a:r>
            <a:r>
              <a:rPr lang="en-GB" dirty="0" smtClean="0"/>
              <a:t>.</a:t>
            </a:r>
          </a:p>
          <a:p>
            <a:r>
              <a:rPr lang="en-GB" dirty="0" smtClean="0"/>
              <a:t>Normal IOP=12-20mmHg.</a:t>
            </a:r>
            <a:endParaRPr lang="en-GB" dirty="0"/>
          </a:p>
          <a:p>
            <a:r>
              <a:rPr lang="en-GB" dirty="0"/>
              <a:t>Measured using </a:t>
            </a:r>
            <a:r>
              <a:rPr lang="en-GB" dirty="0" smtClean="0"/>
              <a:t>tonometer</a:t>
            </a:r>
          </a:p>
          <a:p>
            <a:pPr>
              <a:buNone/>
            </a:pPr>
            <a:r>
              <a:rPr lang="en-GB" dirty="0" smtClean="0">
                <a:solidFill>
                  <a:srgbClr val="00B0F0"/>
                </a:solidFill>
              </a:rPr>
              <a:t>Factors that maintain normal IOP</a:t>
            </a:r>
            <a:endParaRPr lang="en-GB" dirty="0" smtClean="0"/>
          </a:p>
          <a:p>
            <a:pPr>
              <a:buFont typeface="Arial" pitchFamily="34" charset="0"/>
              <a:buChar char="•"/>
            </a:pPr>
            <a:r>
              <a:rPr lang="en-GB" dirty="0" smtClean="0"/>
              <a:t>Rate of formation of AH</a:t>
            </a:r>
          </a:p>
          <a:p>
            <a:pPr>
              <a:buFont typeface="Arial" pitchFamily="34" charset="0"/>
              <a:buChar char="•"/>
            </a:pPr>
            <a:r>
              <a:rPr lang="en-GB" dirty="0" smtClean="0"/>
              <a:t>Rate of drainage of AH.</a:t>
            </a:r>
          </a:p>
          <a:p>
            <a:pPr>
              <a:buFont typeface="Arial" pitchFamily="34" charset="0"/>
              <a:buChar char="•"/>
            </a:pPr>
            <a:r>
              <a:rPr lang="en-GB" dirty="0" smtClean="0"/>
              <a:t>Elasticity of cornea and sclera.</a:t>
            </a:r>
          </a:p>
          <a:p>
            <a:pPr>
              <a:buNone/>
            </a:pPr>
            <a:endParaRPr lang="en-GB" dirty="0" smtClean="0">
              <a:solidFill>
                <a:srgbClr val="00B0F0"/>
              </a:solidFill>
            </a:endParaRPr>
          </a:p>
          <a:p>
            <a:endParaRPr lang="en-GB" dirty="0"/>
          </a:p>
          <a:p>
            <a:endParaRPr lang="en-GB" dirty="0"/>
          </a:p>
        </p:txBody>
      </p:sp>
    </p:spTree>
  </p:cSld>
  <p:clrMapOvr>
    <a:masterClrMapping/>
  </p:clrMapOvr>
  <p:transition spd="med">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715436" cy="6143668"/>
          </a:xfrm>
        </p:spPr>
        <p:txBody>
          <a:bodyPr>
            <a:normAutofit/>
          </a:bodyPr>
          <a:lstStyle/>
          <a:p>
            <a:pPr>
              <a:buNone/>
            </a:pPr>
            <a:r>
              <a:rPr lang="en-GB" dirty="0">
                <a:solidFill>
                  <a:srgbClr val="0070C0"/>
                </a:solidFill>
              </a:rPr>
              <a:t>Sclera</a:t>
            </a:r>
            <a:r>
              <a:rPr lang="en-GB" dirty="0"/>
              <a:t>-is a fibrous tissue of the  eye(white),is tough and contains collagen </a:t>
            </a:r>
            <a:r>
              <a:rPr lang="en-GB" dirty="0" smtClean="0"/>
              <a:t>fibres, and </a:t>
            </a:r>
            <a:r>
              <a:rPr lang="en-GB" dirty="0"/>
              <a:t>covers 5/6 of the </a:t>
            </a:r>
            <a:r>
              <a:rPr lang="en-GB" dirty="0" smtClean="0"/>
              <a:t>eyeball. It protects </a:t>
            </a:r>
            <a:r>
              <a:rPr lang="en-GB" dirty="0"/>
              <a:t>inner </a:t>
            </a:r>
            <a:r>
              <a:rPr lang="en-GB" dirty="0" smtClean="0"/>
              <a:t>structures maintains </a:t>
            </a:r>
            <a:r>
              <a:rPr lang="en-GB" dirty="0"/>
              <a:t>the shape of the </a:t>
            </a:r>
            <a:r>
              <a:rPr lang="en-GB" dirty="0" smtClean="0"/>
              <a:t>eyeball. It also acts as a</a:t>
            </a:r>
            <a:r>
              <a:rPr lang="en-GB" dirty="0"/>
              <a:t> </a:t>
            </a:r>
            <a:r>
              <a:rPr lang="en-GB" dirty="0" smtClean="0"/>
              <a:t>passage </a:t>
            </a:r>
            <a:r>
              <a:rPr lang="en-GB" dirty="0"/>
              <a:t>of blood vessels and nerves</a:t>
            </a:r>
          </a:p>
          <a:p>
            <a:pPr>
              <a:buNone/>
            </a:pPr>
            <a:r>
              <a:rPr lang="en-GB" dirty="0">
                <a:solidFill>
                  <a:srgbClr val="0070C0"/>
                </a:solidFill>
              </a:rPr>
              <a:t>Cornea</a:t>
            </a:r>
            <a:r>
              <a:rPr lang="en-GB" dirty="0"/>
              <a:t>-covers 1/6 of the </a:t>
            </a:r>
            <a:r>
              <a:rPr lang="en-GB" dirty="0" smtClean="0"/>
              <a:t>eyeball. Its clear, transparent </a:t>
            </a:r>
            <a:r>
              <a:rPr lang="en-GB" dirty="0"/>
              <a:t>and has 5 layers.</a:t>
            </a:r>
          </a:p>
          <a:p>
            <a:pPr>
              <a:buFont typeface="Wingdings" pitchFamily="2" charset="2"/>
              <a:buChar char="Ø"/>
            </a:pPr>
            <a:r>
              <a:rPr lang="en-GB" dirty="0"/>
              <a:t>Epithelium</a:t>
            </a:r>
          </a:p>
          <a:p>
            <a:pPr>
              <a:buFont typeface="Wingdings" pitchFamily="2" charset="2"/>
              <a:buChar char="Ø"/>
            </a:pPr>
            <a:r>
              <a:rPr lang="en-GB" dirty="0" err="1"/>
              <a:t>Bowmans</a:t>
            </a:r>
            <a:r>
              <a:rPr lang="en-GB" dirty="0"/>
              <a:t> membrane</a:t>
            </a:r>
          </a:p>
          <a:p>
            <a:pPr>
              <a:buFont typeface="Wingdings" pitchFamily="2" charset="2"/>
              <a:buChar char="Ø"/>
            </a:pPr>
            <a:r>
              <a:rPr lang="en-GB" dirty="0" err="1"/>
              <a:t>Stroma</a:t>
            </a:r>
            <a:endParaRPr lang="en-GB" dirty="0"/>
          </a:p>
          <a:p>
            <a:pPr>
              <a:buFont typeface="Wingdings" pitchFamily="2" charset="2"/>
              <a:buChar char="Ø"/>
            </a:pPr>
            <a:r>
              <a:rPr lang="en-GB" dirty="0" err="1"/>
              <a:t>Descements</a:t>
            </a:r>
            <a:r>
              <a:rPr lang="en-GB" dirty="0"/>
              <a:t> membrane</a:t>
            </a:r>
          </a:p>
          <a:p>
            <a:pPr>
              <a:buFont typeface="Wingdings" pitchFamily="2" charset="2"/>
              <a:buChar char="Ø"/>
            </a:pPr>
            <a:r>
              <a:rPr lang="en-GB" dirty="0"/>
              <a:t>Endothelium </a:t>
            </a:r>
          </a:p>
          <a:p>
            <a:endParaRPr lang="en-GB" dirty="0"/>
          </a:p>
        </p:txBody>
      </p:sp>
    </p:spTree>
  </p:cSld>
  <p:clrMapOvr>
    <a:masterClrMapping/>
  </p:clrMapOvr>
  <p:transition spd="med">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GB" dirty="0" smtClean="0"/>
          </a:p>
          <a:p>
            <a:pPr algn="ctr">
              <a:buNone/>
            </a:pPr>
            <a:r>
              <a:rPr lang="en-GB" dirty="0" smtClean="0">
                <a:solidFill>
                  <a:srgbClr val="00B0F0"/>
                </a:solidFill>
              </a:rPr>
              <a:t>TYPES</a:t>
            </a:r>
          </a:p>
          <a:p>
            <a:pPr marL="624078" indent="-514350">
              <a:buFont typeface="+mj-lt"/>
              <a:buAutoNum type="alphaLcParenR"/>
            </a:pPr>
            <a:r>
              <a:rPr lang="en-GB" dirty="0" smtClean="0"/>
              <a:t>closed angle glaucoma.(acute)</a:t>
            </a:r>
          </a:p>
          <a:p>
            <a:pPr marL="624078" indent="-514350">
              <a:buFont typeface="+mj-lt"/>
              <a:buAutoNum type="alphaLcParenR"/>
            </a:pPr>
            <a:r>
              <a:rPr lang="en-GB" dirty="0" smtClean="0"/>
              <a:t>Open-angle glaucoma.(chronic) </a:t>
            </a:r>
          </a:p>
          <a:p>
            <a:pPr marL="624078" indent="-514350">
              <a:buFont typeface="+mj-lt"/>
              <a:buAutoNum type="alphaLcParenR"/>
            </a:pPr>
            <a:r>
              <a:rPr lang="en-GB" dirty="0" smtClean="0"/>
              <a:t>Secondary glaucoma.</a:t>
            </a:r>
          </a:p>
          <a:p>
            <a:pPr marL="624078" indent="-514350">
              <a:buFont typeface="+mj-lt"/>
              <a:buAutoNum type="alphaLcParenR"/>
            </a:pPr>
            <a:r>
              <a:rPr lang="en-GB" dirty="0" smtClean="0"/>
              <a:t>Congenital (Buphthalmos(ox-eye).</a:t>
            </a:r>
          </a:p>
          <a:p>
            <a:endParaRPr lang="en-GB" dirty="0" smtClean="0"/>
          </a:p>
          <a:p>
            <a:endParaRPr lang="en-GB" dirty="0" smtClean="0"/>
          </a:p>
          <a:p>
            <a:endParaRPr lang="en-US" dirty="0"/>
          </a:p>
        </p:txBody>
      </p:sp>
    </p:spTree>
  </p:cSld>
  <p:clrMapOvr>
    <a:masterClrMapping/>
  </p:clrMapOvr>
  <p:transition spd="med">
    <p:strips dir="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US" dirty="0" smtClean="0">
              <a:solidFill>
                <a:srgbClr val="00B0F0"/>
              </a:solidFill>
            </a:endParaRPr>
          </a:p>
          <a:p>
            <a:pPr algn="ctr">
              <a:buNone/>
            </a:pPr>
            <a:r>
              <a:rPr lang="en-US" dirty="0" smtClean="0">
                <a:solidFill>
                  <a:srgbClr val="00B0F0"/>
                </a:solidFill>
              </a:rPr>
              <a:t>Pathophysiology</a:t>
            </a:r>
          </a:p>
          <a:p>
            <a:r>
              <a:rPr lang="en-US" dirty="0" smtClean="0"/>
              <a:t>The mech. of visual loss is ganglion cell atrophy. The optic n., the iris, and the ciliary body becomes atrophic.</a:t>
            </a:r>
          </a:p>
          <a:p>
            <a:pPr>
              <a:buNone/>
            </a:pPr>
            <a:r>
              <a:rPr lang="en-US" b="1" dirty="0" smtClean="0"/>
              <a:t>NB</a:t>
            </a:r>
            <a:r>
              <a:rPr lang="en-US" dirty="0" smtClean="0"/>
              <a:t> in acute closed angle glaucoma, IOP may rise to(60-80), resulting in ischemic. </a:t>
            </a:r>
            <a:endParaRPr lang="en-US" dirty="0"/>
          </a:p>
        </p:txBody>
      </p:sp>
    </p:spTree>
  </p:cSld>
  <p:clrMapOvr>
    <a:masterClrMapping/>
  </p:clrMapOvr>
  <p:transition spd="med">
    <p:strips dir="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solidFill>
                <a:srgbClr val="00B0F0"/>
              </a:solidFill>
            </a:endParaRPr>
          </a:p>
          <a:p>
            <a:pPr>
              <a:buNone/>
            </a:pPr>
            <a:r>
              <a:rPr lang="en-GB" dirty="0" smtClean="0">
                <a:solidFill>
                  <a:srgbClr val="00B0F0"/>
                </a:solidFill>
              </a:rPr>
              <a:t>Acute closed angle </a:t>
            </a:r>
            <a:r>
              <a:rPr lang="en-GB" dirty="0">
                <a:solidFill>
                  <a:srgbClr val="00B0F0"/>
                </a:solidFill>
              </a:rPr>
              <a:t>glaucoma(primary angle closure)</a:t>
            </a:r>
          </a:p>
          <a:p>
            <a:r>
              <a:rPr lang="en-GB" dirty="0"/>
              <a:t>It may be due to closure drainage </a:t>
            </a:r>
            <a:r>
              <a:rPr lang="en-GB" dirty="0" smtClean="0"/>
              <a:t>channel. Has sudden onset and may be </a:t>
            </a:r>
            <a:r>
              <a:rPr lang="en-GB" dirty="0" err="1" smtClean="0"/>
              <a:t>uni</a:t>
            </a:r>
            <a:r>
              <a:rPr lang="en-GB" dirty="0" smtClean="0"/>
              <a:t>/bilateral.</a:t>
            </a:r>
          </a:p>
          <a:p>
            <a:r>
              <a:rPr lang="en-GB" dirty="0" smtClean="0"/>
              <a:t>blocked </a:t>
            </a:r>
            <a:r>
              <a:rPr lang="en-GB" dirty="0"/>
              <a:t>trabecular </a:t>
            </a:r>
            <a:r>
              <a:rPr lang="en-GB" dirty="0" smtClean="0"/>
              <a:t>meshwork with a wide pupil.</a:t>
            </a:r>
          </a:p>
          <a:p>
            <a:r>
              <a:rPr lang="en-GB" dirty="0" smtClean="0"/>
              <a:t>may </a:t>
            </a:r>
            <a:r>
              <a:rPr lang="en-GB" dirty="0"/>
              <a:t>occur in children.</a:t>
            </a:r>
          </a:p>
          <a:p>
            <a:endParaRPr lang="en-GB" dirty="0"/>
          </a:p>
        </p:txBody>
      </p:sp>
    </p:spTree>
  </p:cSld>
  <p:clrMapOvr>
    <a:masterClrMapping/>
  </p:clrMapOvr>
  <p:transition spd="med">
    <p:strips dir="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s/s</a:t>
            </a:r>
            <a:endParaRPr lang="en-GB" dirty="0">
              <a:solidFill>
                <a:srgbClr val="00B0F0"/>
              </a:solidFill>
            </a:endParaRPr>
          </a:p>
          <a:p>
            <a:r>
              <a:rPr lang="en-GB" dirty="0" smtClean="0"/>
              <a:t>Sudden onset with severe eye pain.</a:t>
            </a:r>
          </a:p>
          <a:p>
            <a:r>
              <a:rPr lang="en-GB" dirty="0" smtClean="0"/>
              <a:t>Blurring vision/loss of vision.</a:t>
            </a:r>
          </a:p>
          <a:p>
            <a:r>
              <a:rPr lang="en-GB" dirty="0" smtClean="0"/>
              <a:t>abd.pain and vomiting(s/s like malaria)</a:t>
            </a:r>
            <a:endParaRPr lang="en-GB" dirty="0"/>
          </a:p>
          <a:p>
            <a:r>
              <a:rPr lang="en-GB" dirty="0" smtClean="0"/>
              <a:t>swollen lids, iris </a:t>
            </a:r>
            <a:r>
              <a:rPr lang="en-GB" dirty="0"/>
              <a:t>and </a:t>
            </a:r>
            <a:r>
              <a:rPr lang="en-GB" dirty="0" smtClean="0"/>
              <a:t>conjunctiva.</a:t>
            </a:r>
            <a:endParaRPr lang="en-GB" dirty="0"/>
          </a:p>
          <a:p>
            <a:r>
              <a:rPr lang="en-GB" dirty="0"/>
              <a:t>shallow </a:t>
            </a:r>
            <a:r>
              <a:rPr lang="en-GB" dirty="0" smtClean="0"/>
              <a:t>A.C</a:t>
            </a:r>
          </a:p>
          <a:p>
            <a:r>
              <a:rPr lang="en-GB" dirty="0" smtClean="0"/>
              <a:t>Pupil fixed and dilated.</a:t>
            </a:r>
            <a:endParaRPr lang="en-GB" dirty="0"/>
          </a:p>
          <a:p>
            <a:endParaRPr lang="en-GB" dirty="0"/>
          </a:p>
        </p:txBody>
      </p:sp>
    </p:spTree>
  </p:cSld>
  <p:clrMapOvr>
    <a:masterClrMapping/>
  </p:clrMapOvr>
  <p:transition spd="med">
    <p:strips dir="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r>
              <a:rPr lang="en-GB" dirty="0" err="1"/>
              <a:t>H</a:t>
            </a:r>
            <a:r>
              <a:rPr lang="en-GB" dirty="0" err="1" smtClean="0"/>
              <a:t>x</a:t>
            </a:r>
            <a:r>
              <a:rPr lang="en-GB" dirty="0" smtClean="0"/>
              <a:t> </a:t>
            </a:r>
            <a:r>
              <a:rPr lang="en-GB" dirty="0"/>
              <a:t>and </a:t>
            </a:r>
            <a:r>
              <a:rPr lang="en-GB" dirty="0" smtClean="0"/>
              <a:t>p.examination </a:t>
            </a:r>
            <a:r>
              <a:rPr lang="en-GB" dirty="0"/>
              <a:t>of the </a:t>
            </a:r>
            <a:r>
              <a:rPr lang="en-GB" dirty="0" smtClean="0"/>
              <a:t>eye.</a:t>
            </a:r>
            <a:endParaRPr lang="en-GB" dirty="0"/>
          </a:p>
          <a:p>
            <a:r>
              <a:rPr lang="en-GB" dirty="0" smtClean="0"/>
              <a:t>Investigations:</a:t>
            </a:r>
          </a:p>
          <a:p>
            <a:pPr>
              <a:buNone/>
            </a:pPr>
            <a:r>
              <a:rPr lang="en-GB" dirty="0" smtClean="0"/>
              <a:t>-visual acuity </a:t>
            </a:r>
            <a:endParaRPr lang="en-GB" dirty="0"/>
          </a:p>
          <a:p>
            <a:pPr>
              <a:buNone/>
            </a:pPr>
            <a:r>
              <a:rPr lang="en-GB" dirty="0" smtClean="0"/>
              <a:t>–Tonometry (eye </a:t>
            </a:r>
            <a:r>
              <a:rPr lang="en-GB" dirty="0"/>
              <a:t>pressures</a:t>
            </a:r>
            <a:r>
              <a:rPr lang="en-GB" dirty="0" smtClean="0"/>
              <a:t>).</a:t>
            </a:r>
            <a:endParaRPr lang="en-GB" dirty="0"/>
          </a:p>
          <a:p>
            <a:pPr>
              <a:buNone/>
            </a:pPr>
            <a:r>
              <a:rPr lang="en-GB" dirty="0" smtClean="0"/>
              <a:t>-Gonioscopy (measure </a:t>
            </a:r>
            <a:r>
              <a:rPr lang="en-GB" dirty="0"/>
              <a:t>of the depth of </a:t>
            </a:r>
            <a:r>
              <a:rPr lang="en-GB" dirty="0" smtClean="0"/>
              <a:t>the A.C)</a:t>
            </a:r>
          </a:p>
          <a:p>
            <a:pPr algn="ctr">
              <a:buNone/>
            </a:pPr>
            <a:r>
              <a:rPr lang="en-GB" dirty="0" smtClean="0">
                <a:solidFill>
                  <a:srgbClr val="00B0F0"/>
                </a:solidFill>
              </a:rPr>
              <a:t>mnx</a:t>
            </a:r>
            <a:endParaRPr lang="en-GB" dirty="0"/>
          </a:p>
          <a:p>
            <a:r>
              <a:rPr lang="en-GB" dirty="0"/>
              <a:t>Control pain-analgesics/admit and nurse the pt in a dark room.</a:t>
            </a:r>
          </a:p>
          <a:p>
            <a:r>
              <a:rPr lang="en-GB" dirty="0"/>
              <a:t>Give a pt a bowl for vomiting</a:t>
            </a:r>
          </a:p>
          <a:p>
            <a:r>
              <a:rPr lang="en-GB" dirty="0"/>
              <a:t>Cold compressions on the forehead</a:t>
            </a:r>
          </a:p>
          <a:p>
            <a:endParaRPr lang="en-GB" dirty="0"/>
          </a:p>
        </p:txBody>
      </p:sp>
    </p:spTree>
  </p:cSld>
  <p:clrMapOvr>
    <a:masterClrMapping/>
  </p:clrMapOvr>
  <p:transition spd="med">
    <p:strips dir="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r>
              <a:rPr lang="en-GB" dirty="0" smtClean="0"/>
              <a:t>Give </a:t>
            </a:r>
            <a:r>
              <a:rPr lang="en-GB" dirty="0" err="1"/>
              <a:t>diamox</a:t>
            </a:r>
            <a:r>
              <a:rPr lang="en-GB" dirty="0"/>
              <a:t> 500mgs stat to reduce pxn of aqueous humour(</a:t>
            </a:r>
            <a:r>
              <a:rPr lang="en-GB" dirty="0" err="1"/>
              <a:t>acetazol</a:t>
            </a:r>
            <a:r>
              <a:rPr lang="en-GB" dirty="0"/>
              <a:t>/amide)</a:t>
            </a:r>
          </a:p>
          <a:p>
            <a:r>
              <a:rPr lang="en-GB" dirty="0"/>
              <a:t>Bedpan and urinals –elimination</a:t>
            </a:r>
          </a:p>
          <a:p>
            <a:r>
              <a:rPr lang="en-GB" dirty="0"/>
              <a:t>Give pilocarpine 4%to the affected eye </a:t>
            </a:r>
            <a:r>
              <a:rPr lang="en-GB" dirty="0" smtClean="0"/>
              <a:t>and </a:t>
            </a:r>
            <a:r>
              <a:rPr lang="en-GB" dirty="0"/>
              <a:t>2%to the unaffected eye.</a:t>
            </a:r>
          </a:p>
          <a:p>
            <a:r>
              <a:rPr lang="en-GB" dirty="0"/>
              <a:t>Beta blocker to </a:t>
            </a:r>
            <a:r>
              <a:rPr lang="en-GB" dirty="0" smtClean="0"/>
              <a:t>lower pxn </a:t>
            </a:r>
            <a:r>
              <a:rPr lang="en-GB" dirty="0"/>
              <a:t>of </a:t>
            </a:r>
            <a:r>
              <a:rPr lang="en-GB" dirty="0" smtClean="0"/>
              <a:t>aqueous.</a:t>
            </a:r>
            <a:endParaRPr lang="en-GB" dirty="0"/>
          </a:p>
          <a:p>
            <a:r>
              <a:rPr lang="en-GB" dirty="0"/>
              <a:t>Mannitol i.v 20% in 500mls(</a:t>
            </a:r>
            <a:r>
              <a:rPr lang="en-GB" dirty="0" err="1"/>
              <a:t>i</a:t>
            </a:r>
            <a:r>
              <a:rPr lang="en-GB" dirty="0"/>
              <a:t>/output chart balance)</a:t>
            </a:r>
          </a:p>
          <a:p>
            <a:r>
              <a:rPr lang="en-GB" dirty="0" smtClean="0"/>
              <a:t>Glycerol (liquid) </a:t>
            </a:r>
            <a:r>
              <a:rPr lang="en-GB" dirty="0" err="1" smtClean="0"/>
              <a:t>p.o</a:t>
            </a:r>
            <a:r>
              <a:rPr lang="en-GB" dirty="0" smtClean="0"/>
              <a:t>(take with juice)1-5mg/kg bwt-60mls STAT(adult)</a:t>
            </a:r>
          </a:p>
          <a:p>
            <a:r>
              <a:rPr lang="en-GB" dirty="0" smtClean="0"/>
              <a:t>Iridectomy-hole is made using a laser </a:t>
            </a:r>
            <a:r>
              <a:rPr lang="en-GB" dirty="0" err="1" smtClean="0"/>
              <a:t>bim</a:t>
            </a:r>
            <a:r>
              <a:rPr lang="en-GB" dirty="0" smtClean="0"/>
              <a:t>.</a:t>
            </a:r>
          </a:p>
          <a:p>
            <a:pPr>
              <a:buNone/>
            </a:pPr>
            <a:r>
              <a:rPr lang="en-GB" dirty="0" smtClean="0"/>
              <a:t>   (Specific pre/post operative care.)</a:t>
            </a:r>
          </a:p>
          <a:p>
            <a:endParaRPr lang="en-GB" dirty="0"/>
          </a:p>
          <a:p>
            <a:endParaRPr lang="en-GB" dirty="0"/>
          </a:p>
        </p:txBody>
      </p:sp>
    </p:spTree>
  </p:cSld>
  <p:clrMapOvr>
    <a:masterClrMapping/>
  </p:clrMapOvr>
  <p:transition spd="med">
    <p:strips dir="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01156" cy="6858000"/>
          </a:xfrm>
        </p:spPr>
        <p:txBody>
          <a:bodyPr>
            <a:normAutofit/>
          </a:bodyPr>
          <a:lstStyle/>
          <a:p>
            <a:endParaRPr lang="en-GB" dirty="0" smtClean="0"/>
          </a:p>
          <a:p>
            <a:pPr algn="ctr">
              <a:buNone/>
            </a:pPr>
            <a:r>
              <a:rPr lang="en-GB" dirty="0" smtClean="0">
                <a:solidFill>
                  <a:srgbClr val="00B0F0"/>
                </a:solidFill>
              </a:rPr>
              <a:t>Chronic open angle </a:t>
            </a:r>
            <a:r>
              <a:rPr lang="en-GB" dirty="0">
                <a:solidFill>
                  <a:srgbClr val="00B0F0"/>
                </a:solidFill>
              </a:rPr>
              <a:t>glaucoma</a:t>
            </a:r>
          </a:p>
          <a:p>
            <a:r>
              <a:rPr lang="en-GB" dirty="0"/>
              <a:t>Above 45 yrs both sexes occurring in a progressive </a:t>
            </a:r>
            <a:r>
              <a:rPr lang="en-GB" dirty="0" smtClean="0"/>
              <a:t>nature (gradual).</a:t>
            </a:r>
            <a:endParaRPr lang="en-GB" dirty="0"/>
          </a:p>
          <a:p>
            <a:r>
              <a:rPr lang="en-GB" dirty="0" err="1" smtClean="0"/>
              <a:t>Uni</a:t>
            </a:r>
            <a:r>
              <a:rPr lang="en-GB" dirty="0" smtClean="0"/>
              <a:t>/bilateral</a:t>
            </a:r>
            <a:endParaRPr lang="en-GB" dirty="0"/>
          </a:p>
          <a:p>
            <a:r>
              <a:rPr lang="en-GB" dirty="0"/>
              <a:t>It can be inherited</a:t>
            </a:r>
          </a:p>
          <a:p>
            <a:r>
              <a:rPr lang="en-GB" dirty="0" smtClean="0"/>
              <a:t>Cause </a:t>
            </a:r>
            <a:r>
              <a:rPr lang="en-GB" dirty="0"/>
              <a:t>is idiopathic but associated with </a:t>
            </a:r>
            <a:r>
              <a:rPr lang="en-GB" dirty="0" smtClean="0"/>
              <a:t>age </a:t>
            </a:r>
            <a:r>
              <a:rPr lang="en-GB" dirty="0"/>
              <a:t>,diabetes and </a:t>
            </a:r>
            <a:r>
              <a:rPr lang="en-GB" dirty="0" smtClean="0"/>
              <a:t>HTN.</a:t>
            </a:r>
            <a:endParaRPr lang="en-GB" dirty="0"/>
          </a:p>
          <a:p>
            <a:endParaRPr lang="en-GB" dirty="0"/>
          </a:p>
        </p:txBody>
      </p:sp>
    </p:spTree>
  </p:cSld>
  <p:clrMapOvr>
    <a:masterClrMapping/>
  </p:clrMapOvr>
  <p:transition spd="med">
    <p:strips dir="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US" dirty="0" smtClean="0">
              <a:solidFill>
                <a:srgbClr val="00B0F0"/>
              </a:solidFill>
            </a:endParaRPr>
          </a:p>
          <a:p>
            <a:pPr algn="ctr">
              <a:buNone/>
            </a:pPr>
            <a:r>
              <a:rPr lang="en-US" dirty="0" smtClean="0">
                <a:solidFill>
                  <a:srgbClr val="00B0F0"/>
                </a:solidFill>
              </a:rPr>
              <a:t>s/s</a:t>
            </a:r>
          </a:p>
          <a:p>
            <a:r>
              <a:rPr lang="en-US" dirty="0" smtClean="0"/>
              <a:t>Asymptomatic initially, no pain, no irritation. The patient loses sight slowly.</a:t>
            </a:r>
          </a:p>
          <a:p>
            <a:r>
              <a:rPr lang="en-US" dirty="0" smtClean="0"/>
              <a:t>Then loss of visual fields.</a:t>
            </a:r>
          </a:p>
          <a:p>
            <a:r>
              <a:rPr lang="en-US" dirty="0" smtClean="0"/>
              <a:t>Cupping of optic disc due to direct pressure on the optic n. (fundoscopy).</a:t>
            </a:r>
          </a:p>
          <a:p>
            <a:r>
              <a:rPr lang="en-GB" dirty="0" smtClean="0"/>
              <a:t> visual acuity</a:t>
            </a:r>
          </a:p>
          <a:p>
            <a:r>
              <a:rPr lang="en-GB" dirty="0" smtClean="0"/>
              <a:t>Deep AC and the pressures are moderate.</a:t>
            </a:r>
          </a:p>
          <a:p>
            <a:endParaRPr lang="en-US" dirty="0" smtClean="0"/>
          </a:p>
          <a:p>
            <a:endParaRPr lang="en-US" dirty="0" smtClean="0"/>
          </a:p>
          <a:p>
            <a:endParaRPr lang="en-US" dirty="0"/>
          </a:p>
        </p:txBody>
      </p:sp>
    </p:spTree>
  </p:cSld>
  <p:clrMapOvr>
    <a:masterClrMapping/>
  </p:clrMapOvr>
  <p:transition spd="med">
    <p:strips dir="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GB" dirty="0" smtClean="0"/>
          </a:p>
          <a:p>
            <a:pPr algn="ctr">
              <a:buNone/>
            </a:pPr>
            <a:r>
              <a:rPr lang="en-GB" dirty="0" smtClean="0">
                <a:solidFill>
                  <a:srgbClr val="00B0F0"/>
                </a:solidFill>
              </a:rPr>
              <a:t>diagnosis</a:t>
            </a:r>
            <a:endParaRPr lang="en-GB" dirty="0">
              <a:solidFill>
                <a:srgbClr val="00B0F0"/>
              </a:solidFill>
            </a:endParaRPr>
          </a:p>
          <a:p>
            <a:r>
              <a:rPr lang="en-GB" dirty="0"/>
              <a:t>Examination, </a:t>
            </a:r>
            <a:r>
              <a:rPr lang="en-GB" dirty="0" err="1"/>
              <a:t>hx</a:t>
            </a:r>
            <a:r>
              <a:rPr lang="en-GB" dirty="0"/>
              <a:t> </a:t>
            </a:r>
            <a:r>
              <a:rPr lang="en-GB" dirty="0" smtClean="0"/>
              <a:t>taking, </a:t>
            </a:r>
          </a:p>
          <a:p>
            <a:r>
              <a:rPr lang="en-GB" dirty="0" smtClean="0"/>
              <a:t>visual acuity-reduced visual fields</a:t>
            </a:r>
            <a:endParaRPr lang="en-GB" dirty="0"/>
          </a:p>
          <a:p>
            <a:r>
              <a:rPr lang="en-GB" dirty="0"/>
              <a:t>Gonoscopy</a:t>
            </a:r>
          </a:p>
          <a:p>
            <a:r>
              <a:rPr lang="en-GB" dirty="0"/>
              <a:t>Tonometry</a:t>
            </a:r>
          </a:p>
          <a:p>
            <a:r>
              <a:rPr lang="en-GB" dirty="0" smtClean="0"/>
              <a:t>Opthalmoscopy-cupped optic disc</a:t>
            </a:r>
            <a:endParaRPr lang="en-GB" dirty="0"/>
          </a:p>
          <a:p>
            <a:endParaRPr lang="en-GB" dirty="0"/>
          </a:p>
        </p:txBody>
      </p:sp>
    </p:spTree>
  </p:cSld>
  <p:clrMapOvr>
    <a:masterClrMapping/>
  </p:clrMapOvr>
  <p:transition spd="med">
    <p:strips dir="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Med mnx</a:t>
            </a:r>
            <a:endParaRPr lang="en-GB" dirty="0">
              <a:solidFill>
                <a:srgbClr val="00B0F0"/>
              </a:solidFill>
            </a:endParaRPr>
          </a:p>
          <a:p>
            <a:r>
              <a:rPr lang="en-GB" dirty="0" smtClean="0"/>
              <a:t>Use of drugs to control pressure is the </a:t>
            </a:r>
            <a:r>
              <a:rPr lang="en-GB" dirty="0" err="1" smtClean="0"/>
              <a:t>tx</a:t>
            </a:r>
            <a:r>
              <a:rPr lang="en-GB" dirty="0" smtClean="0"/>
              <a:t> of choice.</a:t>
            </a:r>
          </a:p>
          <a:p>
            <a:r>
              <a:rPr lang="en-GB" dirty="0" smtClean="0"/>
              <a:t>Maintain </a:t>
            </a:r>
            <a:r>
              <a:rPr lang="en-GB" dirty="0"/>
              <a:t>the patient with drugs </a:t>
            </a:r>
            <a:r>
              <a:rPr lang="en-GB" dirty="0" smtClean="0"/>
              <a:t>like pilocarpine eye drop </a:t>
            </a:r>
            <a:r>
              <a:rPr lang="en-GB" dirty="0" err="1" smtClean="0"/>
              <a:t>b.d</a:t>
            </a:r>
            <a:r>
              <a:rPr lang="en-GB" dirty="0" smtClean="0"/>
              <a:t> (miotics) </a:t>
            </a:r>
            <a:r>
              <a:rPr lang="en-GB" dirty="0"/>
              <a:t>to reduce pressures </a:t>
            </a:r>
            <a:r>
              <a:rPr lang="en-GB" dirty="0" smtClean="0"/>
              <a:t>by constricting </a:t>
            </a:r>
            <a:r>
              <a:rPr lang="en-GB" dirty="0"/>
              <a:t>the </a:t>
            </a:r>
            <a:r>
              <a:rPr lang="en-GB" dirty="0" smtClean="0"/>
              <a:t>pupil.</a:t>
            </a:r>
            <a:endParaRPr lang="en-GB" dirty="0"/>
          </a:p>
          <a:p>
            <a:r>
              <a:rPr lang="en-GB" dirty="0"/>
              <a:t>Beta blocker </a:t>
            </a:r>
            <a:r>
              <a:rPr lang="en-GB" dirty="0" smtClean="0"/>
              <a:t>e.g. </a:t>
            </a:r>
            <a:r>
              <a:rPr lang="en-GB" dirty="0"/>
              <a:t>timolol to reduce aqueous pxn</a:t>
            </a:r>
          </a:p>
          <a:p>
            <a:r>
              <a:rPr lang="en-GB" dirty="0" smtClean="0"/>
              <a:t>Hypersmodics e.g. glycerol to reduce pressures.</a:t>
            </a:r>
            <a:endParaRPr lang="en-GB" dirty="0"/>
          </a:p>
          <a:p>
            <a:r>
              <a:rPr lang="en-GB" dirty="0"/>
              <a:t>Prostaglandin to increase drainage of aqueous</a:t>
            </a:r>
          </a:p>
          <a:p>
            <a:endParaRPr lang="en-GB" dirty="0"/>
          </a:p>
        </p:txBody>
      </p:sp>
    </p:spTree>
  </p:cSld>
  <p:clrMapOvr>
    <a:masterClrMapping/>
  </p:clrMapOvr>
  <p:transition spd="med">
    <p:strips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t> </a:t>
            </a:r>
          </a:p>
          <a:p>
            <a:pPr>
              <a:buNone/>
            </a:pPr>
            <a:r>
              <a:rPr lang="en-GB" dirty="0" smtClean="0"/>
              <a:t> Its functions include;</a:t>
            </a:r>
          </a:p>
          <a:p>
            <a:pPr>
              <a:buFont typeface="Wingdings" pitchFamily="2" charset="2"/>
              <a:buChar char="v"/>
            </a:pPr>
            <a:r>
              <a:rPr lang="en-GB" dirty="0" smtClean="0"/>
              <a:t> protection of </a:t>
            </a:r>
            <a:r>
              <a:rPr lang="en-GB" dirty="0"/>
              <a:t>the </a:t>
            </a:r>
            <a:r>
              <a:rPr lang="en-GB" dirty="0" smtClean="0"/>
              <a:t>eye as it’s very sensitive.</a:t>
            </a:r>
          </a:p>
          <a:p>
            <a:pPr>
              <a:buFont typeface="Wingdings" pitchFamily="2" charset="2"/>
              <a:buChar char="v"/>
            </a:pPr>
            <a:r>
              <a:rPr lang="en-GB" dirty="0" smtClean="0"/>
              <a:t> Refractive </a:t>
            </a:r>
            <a:r>
              <a:rPr lang="en-GB" dirty="0"/>
              <a:t>media of the </a:t>
            </a:r>
            <a:r>
              <a:rPr lang="en-GB" dirty="0" smtClean="0"/>
              <a:t>light. and</a:t>
            </a:r>
            <a:endParaRPr lang="en-GB" dirty="0"/>
          </a:p>
          <a:p>
            <a:pPr>
              <a:buFont typeface="Wingdings" pitchFamily="2" charset="2"/>
              <a:buChar char="v"/>
            </a:pPr>
            <a:r>
              <a:rPr lang="en-GB" dirty="0" smtClean="0"/>
              <a:t> Prevents </a:t>
            </a:r>
            <a:r>
              <a:rPr lang="en-GB" dirty="0"/>
              <a:t>aqueous from coming out of the </a:t>
            </a:r>
            <a:r>
              <a:rPr lang="en-GB" dirty="0" smtClean="0"/>
              <a:t>eye</a:t>
            </a:r>
            <a:endParaRPr lang="en-GB" dirty="0"/>
          </a:p>
          <a:p>
            <a:pPr>
              <a:buNone/>
            </a:pPr>
            <a:r>
              <a:rPr lang="en-GB" dirty="0" smtClean="0">
                <a:solidFill>
                  <a:srgbClr val="002060"/>
                </a:solidFill>
              </a:rPr>
              <a:t>    Anterior chamber</a:t>
            </a:r>
          </a:p>
          <a:p>
            <a:pPr>
              <a:buNone/>
            </a:pPr>
            <a:r>
              <a:rPr lang="en-GB" dirty="0" smtClean="0"/>
              <a:t>Is just behind the cornea and its functions include;</a:t>
            </a:r>
            <a:endParaRPr lang="en-GB" dirty="0"/>
          </a:p>
          <a:p>
            <a:pPr>
              <a:buFont typeface="Wingdings" pitchFamily="2" charset="2"/>
              <a:buChar char="v"/>
            </a:pPr>
            <a:r>
              <a:rPr lang="en-GB" dirty="0"/>
              <a:t>Refractive media</a:t>
            </a:r>
          </a:p>
          <a:p>
            <a:pPr>
              <a:buFont typeface="Wingdings" pitchFamily="2" charset="2"/>
              <a:buChar char="v"/>
            </a:pPr>
            <a:r>
              <a:rPr lang="en-GB" dirty="0"/>
              <a:t>Maintains shape </a:t>
            </a:r>
            <a:r>
              <a:rPr lang="en-GB" dirty="0" smtClean="0"/>
              <a:t>and structure of </a:t>
            </a:r>
            <a:r>
              <a:rPr lang="en-GB" dirty="0"/>
              <a:t>the </a:t>
            </a:r>
            <a:r>
              <a:rPr lang="en-GB" dirty="0" smtClean="0"/>
              <a:t>eyeball</a:t>
            </a:r>
            <a:endParaRPr lang="en-GB" dirty="0"/>
          </a:p>
          <a:p>
            <a:pPr>
              <a:buFont typeface="Wingdings" pitchFamily="2" charset="2"/>
              <a:buChar char="v"/>
            </a:pPr>
            <a:r>
              <a:rPr lang="en-GB" dirty="0" smtClean="0"/>
              <a:t>Bathes/</a:t>
            </a:r>
            <a:r>
              <a:rPr lang="en-GB" dirty="0" err="1" smtClean="0"/>
              <a:t>naurishes</a:t>
            </a:r>
            <a:r>
              <a:rPr lang="en-GB" dirty="0" smtClean="0"/>
              <a:t> </a:t>
            </a:r>
            <a:r>
              <a:rPr lang="en-GB" dirty="0"/>
              <a:t>the </a:t>
            </a:r>
            <a:r>
              <a:rPr lang="en-GB" dirty="0" smtClean="0"/>
              <a:t>eyeball.</a:t>
            </a:r>
          </a:p>
          <a:p>
            <a:pPr>
              <a:buNone/>
            </a:pPr>
            <a:endParaRPr lang="en-GB" dirty="0"/>
          </a:p>
          <a:p>
            <a:pPr>
              <a:buNone/>
            </a:pPr>
            <a:r>
              <a:rPr lang="en-GB" b="1" dirty="0" smtClean="0"/>
              <a:t>NB</a:t>
            </a:r>
            <a:r>
              <a:rPr lang="en-GB" dirty="0" smtClean="0"/>
              <a:t>: inflow and outflow </a:t>
            </a:r>
            <a:r>
              <a:rPr lang="en-GB" dirty="0"/>
              <a:t>of aqueous </a:t>
            </a:r>
            <a:r>
              <a:rPr lang="en-GB" dirty="0" smtClean="0"/>
              <a:t>humour maintains </a:t>
            </a:r>
            <a:r>
              <a:rPr lang="en-GB" dirty="0"/>
              <a:t>the eye </a:t>
            </a:r>
            <a:r>
              <a:rPr lang="en-GB" dirty="0" smtClean="0"/>
              <a:t>pressure.</a:t>
            </a:r>
            <a:endParaRPr lang="en-GB" dirty="0"/>
          </a:p>
        </p:txBody>
      </p:sp>
    </p:spTree>
  </p:cSld>
  <p:clrMapOvr>
    <a:masterClrMapping/>
  </p:clrMapOvr>
  <p:transition spd="med">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p>
          <a:p>
            <a:pPr algn="ctr">
              <a:buNone/>
            </a:pPr>
            <a:r>
              <a:rPr lang="en-GB" dirty="0" smtClean="0">
                <a:solidFill>
                  <a:srgbClr val="00B0F0"/>
                </a:solidFill>
              </a:rPr>
              <a:t>Surgical </a:t>
            </a:r>
            <a:r>
              <a:rPr lang="en-GB" dirty="0">
                <a:solidFill>
                  <a:srgbClr val="00B0F0"/>
                </a:solidFill>
              </a:rPr>
              <a:t>mnx</a:t>
            </a:r>
          </a:p>
          <a:p>
            <a:r>
              <a:rPr lang="en-GB" dirty="0" smtClean="0"/>
              <a:t>prepare </a:t>
            </a:r>
            <a:r>
              <a:rPr lang="en-GB" dirty="0"/>
              <a:t>the pt once the pressures are controlled.</a:t>
            </a:r>
          </a:p>
          <a:p>
            <a:r>
              <a:rPr lang="en-GB" dirty="0" smtClean="0">
                <a:solidFill>
                  <a:schemeClr val="accent1"/>
                </a:solidFill>
              </a:rPr>
              <a:t>Trabeculectomy</a:t>
            </a:r>
            <a:r>
              <a:rPr lang="en-GB" dirty="0" smtClean="0"/>
              <a:t>- aqueous is made to drain through sclera. some </a:t>
            </a:r>
            <a:r>
              <a:rPr lang="en-GB" dirty="0"/>
              <a:t>trabecular </a:t>
            </a:r>
            <a:r>
              <a:rPr lang="en-GB" dirty="0" smtClean="0"/>
              <a:t>meshwork are removed and a hole left to </a:t>
            </a:r>
            <a:r>
              <a:rPr lang="en-GB" dirty="0"/>
              <a:t>allow </a:t>
            </a:r>
            <a:r>
              <a:rPr lang="en-GB" dirty="0" smtClean="0"/>
              <a:t>the flow.</a:t>
            </a:r>
          </a:p>
          <a:p>
            <a:r>
              <a:rPr lang="en-GB" dirty="0" smtClean="0"/>
              <a:t>pre/post </a:t>
            </a:r>
            <a:r>
              <a:rPr lang="en-GB" dirty="0"/>
              <a:t>prep –</a:t>
            </a:r>
            <a:r>
              <a:rPr lang="en-GB" dirty="0" smtClean="0"/>
              <a:t>just </a:t>
            </a:r>
            <a:r>
              <a:rPr lang="en-GB" dirty="0"/>
              <a:t>like other patients</a:t>
            </a:r>
          </a:p>
          <a:p>
            <a:r>
              <a:rPr lang="en-GB" dirty="0"/>
              <a:t>Done under local anaesthesia.</a:t>
            </a:r>
          </a:p>
          <a:p>
            <a:r>
              <a:rPr lang="en-GB" b="1" dirty="0" err="1"/>
              <a:t>NB</a:t>
            </a:r>
            <a:r>
              <a:rPr lang="en-GB" dirty="0" err="1"/>
              <a:t>:if</a:t>
            </a:r>
            <a:r>
              <a:rPr lang="en-GB" dirty="0"/>
              <a:t> not </a:t>
            </a:r>
            <a:r>
              <a:rPr lang="en-GB" dirty="0" smtClean="0"/>
              <a:t>successful, laser </a:t>
            </a:r>
            <a:r>
              <a:rPr lang="en-GB" dirty="0"/>
              <a:t>trabeculoplasty is done.</a:t>
            </a:r>
          </a:p>
          <a:p>
            <a:endParaRPr lang="en-GB" dirty="0"/>
          </a:p>
        </p:txBody>
      </p:sp>
    </p:spTree>
  </p:cSld>
  <p:clrMapOvr>
    <a:masterClrMapping/>
  </p:clrMapOvr>
  <p:transition spd="med">
    <p:strips dir="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Complications</a:t>
            </a:r>
            <a:endParaRPr lang="en-GB" dirty="0">
              <a:solidFill>
                <a:srgbClr val="00B0F0"/>
              </a:solidFill>
            </a:endParaRPr>
          </a:p>
          <a:p>
            <a:r>
              <a:rPr lang="en-GB" dirty="0" smtClean="0"/>
              <a:t>Over drainage </a:t>
            </a:r>
            <a:r>
              <a:rPr lang="en-GB" dirty="0"/>
              <a:t>of aqueous</a:t>
            </a:r>
          </a:p>
          <a:p>
            <a:r>
              <a:rPr lang="en-GB" dirty="0" smtClean="0"/>
              <a:t>Under drainage </a:t>
            </a:r>
            <a:r>
              <a:rPr lang="en-GB" dirty="0"/>
              <a:t>of aqueous </a:t>
            </a:r>
          </a:p>
          <a:p>
            <a:r>
              <a:rPr lang="en-GB" dirty="0" smtClean="0"/>
              <a:t>Blood </a:t>
            </a:r>
            <a:r>
              <a:rPr lang="en-GB" dirty="0"/>
              <a:t>in A.C</a:t>
            </a:r>
          </a:p>
          <a:p>
            <a:r>
              <a:rPr lang="en-GB" dirty="0"/>
              <a:t>Passage of aqueous through unintended channels.</a:t>
            </a:r>
          </a:p>
          <a:p>
            <a:r>
              <a:rPr lang="en-GB" dirty="0"/>
              <a:t>Cataract</a:t>
            </a:r>
          </a:p>
          <a:p>
            <a:endParaRPr lang="en-GB" dirty="0"/>
          </a:p>
        </p:txBody>
      </p:sp>
    </p:spTree>
  </p:cSld>
  <p:clrMapOvr>
    <a:masterClrMapping/>
  </p:clrMapOvr>
  <p:transition spd="med">
    <p:strips dir="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p>
          <a:p>
            <a:pPr algn="ctr">
              <a:buNone/>
            </a:pPr>
            <a:r>
              <a:rPr lang="en-GB" dirty="0" smtClean="0">
                <a:solidFill>
                  <a:srgbClr val="00B0F0"/>
                </a:solidFill>
              </a:rPr>
              <a:t>BUPHTHALMOS(ox-eye).</a:t>
            </a:r>
            <a:endParaRPr lang="en-GB" dirty="0">
              <a:solidFill>
                <a:srgbClr val="00B0F0"/>
              </a:solidFill>
            </a:endParaRPr>
          </a:p>
          <a:p>
            <a:r>
              <a:rPr lang="en-GB" dirty="0" smtClean="0"/>
              <a:t>Caused by mainly congenital maldevelopment of trabecular meshwork (canal of schlemm) hence drainage system is poor. it may present with blockage or absence of canal </a:t>
            </a:r>
            <a:r>
              <a:rPr lang="en-GB" dirty="0"/>
              <a:t>of </a:t>
            </a:r>
            <a:r>
              <a:rPr lang="en-GB" dirty="0" smtClean="0"/>
              <a:t>schlem, </a:t>
            </a:r>
            <a:r>
              <a:rPr lang="en-GB" dirty="0"/>
              <a:t>or </a:t>
            </a:r>
            <a:r>
              <a:rPr lang="en-GB" dirty="0" smtClean="0"/>
              <a:t>AC abnormalities.</a:t>
            </a:r>
            <a:endParaRPr lang="en-GB" dirty="0"/>
          </a:p>
          <a:p>
            <a:endParaRPr lang="en-GB" dirty="0"/>
          </a:p>
        </p:txBody>
      </p:sp>
    </p:spTree>
  </p:cSld>
  <p:clrMapOvr>
    <a:masterClrMapping/>
  </p:clrMapOvr>
  <p:transition spd="med">
    <p:strips dir="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s/s</a:t>
            </a:r>
            <a:endParaRPr lang="en-GB" dirty="0">
              <a:solidFill>
                <a:srgbClr val="00B0F0"/>
              </a:solidFill>
            </a:endParaRPr>
          </a:p>
          <a:p>
            <a:r>
              <a:rPr lang="en-GB" dirty="0" smtClean="0"/>
              <a:t>Infant presents with large blue/grey </a:t>
            </a:r>
            <a:r>
              <a:rPr lang="en-GB" dirty="0"/>
              <a:t>eyes (cornea is overstretched by pressure</a:t>
            </a:r>
            <a:r>
              <a:rPr lang="en-GB" dirty="0" smtClean="0"/>
              <a:t>)</a:t>
            </a:r>
          </a:p>
          <a:p>
            <a:r>
              <a:rPr lang="en-GB" dirty="0" smtClean="0"/>
              <a:t>Photophobia</a:t>
            </a:r>
          </a:p>
          <a:p>
            <a:r>
              <a:rPr lang="en-GB" dirty="0" smtClean="0"/>
              <a:t>Is usually bilateral</a:t>
            </a:r>
            <a:endParaRPr lang="en-GB" dirty="0"/>
          </a:p>
          <a:p>
            <a:r>
              <a:rPr lang="en-GB" dirty="0"/>
              <a:t>cornea </a:t>
            </a:r>
            <a:r>
              <a:rPr lang="en-GB" dirty="0" smtClean="0"/>
              <a:t>big (</a:t>
            </a:r>
            <a:r>
              <a:rPr lang="en-GB" dirty="0"/>
              <a:t>megalocornea) looks like ox </a:t>
            </a:r>
            <a:r>
              <a:rPr lang="en-GB" dirty="0" smtClean="0"/>
              <a:t>eye (normal </a:t>
            </a:r>
            <a:r>
              <a:rPr lang="en-GB" dirty="0"/>
              <a:t>size </a:t>
            </a:r>
            <a:r>
              <a:rPr lang="en-GB" dirty="0" smtClean="0"/>
              <a:t>10-11mm)</a:t>
            </a:r>
            <a:endParaRPr lang="en-GB" dirty="0"/>
          </a:p>
          <a:p>
            <a:r>
              <a:rPr lang="en-GB" dirty="0"/>
              <a:t>deep cupping of the optic disc </a:t>
            </a:r>
          </a:p>
          <a:p>
            <a:r>
              <a:rPr lang="en-GB" dirty="0"/>
              <a:t>pressure 25-45mmHg</a:t>
            </a:r>
          </a:p>
          <a:p>
            <a:r>
              <a:rPr lang="en-GB" dirty="0"/>
              <a:t>irritability</a:t>
            </a:r>
          </a:p>
          <a:p>
            <a:r>
              <a:rPr lang="en-GB" dirty="0"/>
              <a:t>lacrimation</a:t>
            </a:r>
          </a:p>
          <a:p>
            <a:endParaRPr lang="en-GB" dirty="0"/>
          </a:p>
        </p:txBody>
      </p:sp>
    </p:spTree>
  </p:cSld>
  <p:clrMapOvr>
    <a:masterClrMapping/>
  </p:clrMapOvr>
  <p:transition spd="med">
    <p:strips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r>
              <a:rPr lang="en-GB" dirty="0" smtClean="0"/>
              <a:t>Proper examination of the eye</a:t>
            </a:r>
            <a:endParaRPr lang="en-GB" dirty="0"/>
          </a:p>
          <a:p>
            <a:r>
              <a:rPr lang="en-GB" dirty="0"/>
              <a:t>patient is taken to theatre for </a:t>
            </a:r>
            <a:r>
              <a:rPr lang="en-GB" dirty="0" smtClean="0"/>
              <a:t>EUA.</a:t>
            </a:r>
          </a:p>
          <a:p>
            <a:pPr algn="ctr">
              <a:buNone/>
            </a:pPr>
            <a:r>
              <a:rPr lang="en-GB" dirty="0" smtClean="0">
                <a:solidFill>
                  <a:srgbClr val="00B0F0"/>
                </a:solidFill>
              </a:rPr>
              <a:t>Mnx</a:t>
            </a:r>
            <a:endParaRPr lang="en-GB" dirty="0">
              <a:solidFill>
                <a:srgbClr val="00B0F0"/>
              </a:solidFill>
            </a:endParaRPr>
          </a:p>
          <a:p>
            <a:r>
              <a:rPr lang="en-GB" dirty="0" smtClean="0"/>
              <a:t>Surgery  is done.</a:t>
            </a:r>
          </a:p>
          <a:p>
            <a:r>
              <a:rPr lang="en-GB" dirty="0" smtClean="0"/>
              <a:t>Geniotomy </a:t>
            </a:r>
            <a:r>
              <a:rPr lang="en-GB" dirty="0"/>
              <a:t>is </a:t>
            </a:r>
            <a:r>
              <a:rPr lang="en-GB" dirty="0" smtClean="0"/>
              <a:t>done- Geniotomy </a:t>
            </a:r>
            <a:r>
              <a:rPr lang="en-GB" dirty="0"/>
              <a:t>knife is used to sweep over the </a:t>
            </a:r>
            <a:r>
              <a:rPr lang="en-GB" dirty="0" smtClean="0"/>
              <a:t>angle of the eye, and </a:t>
            </a:r>
            <a:r>
              <a:rPr lang="en-GB" dirty="0"/>
              <a:t>try to open the channels.</a:t>
            </a:r>
          </a:p>
          <a:p>
            <a:r>
              <a:rPr lang="en-GB" dirty="0" smtClean="0"/>
              <a:t>Trabeculectomy </a:t>
            </a:r>
            <a:r>
              <a:rPr lang="en-GB" dirty="0"/>
              <a:t>may also be </a:t>
            </a:r>
            <a:r>
              <a:rPr lang="en-GB" dirty="0" smtClean="0"/>
              <a:t>done.</a:t>
            </a:r>
            <a:endParaRPr lang="en-GB" dirty="0"/>
          </a:p>
          <a:p>
            <a:endParaRPr lang="en-GB" dirty="0" smtClean="0"/>
          </a:p>
          <a:p>
            <a:endParaRPr lang="en-GB" dirty="0"/>
          </a:p>
        </p:txBody>
      </p:sp>
    </p:spTree>
  </p:cSld>
  <p:clrMapOvr>
    <a:masterClrMapping/>
  </p:clrMapOvr>
  <p:transition spd="med">
    <p:strips dir="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Post </a:t>
            </a:r>
            <a:r>
              <a:rPr lang="en-GB" dirty="0">
                <a:solidFill>
                  <a:srgbClr val="00B0F0"/>
                </a:solidFill>
              </a:rPr>
              <a:t>op care</a:t>
            </a:r>
          </a:p>
          <a:p>
            <a:r>
              <a:rPr lang="en-GB" dirty="0"/>
              <a:t>Eye dressing (aseptic technique);eye </a:t>
            </a:r>
            <a:r>
              <a:rPr lang="en-GB" dirty="0" smtClean="0"/>
              <a:t>antibiotics/drops.</a:t>
            </a:r>
          </a:p>
          <a:p>
            <a:r>
              <a:rPr lang="en-GB" dirty="0" smtClean="0"/>
              <a:t>Ct checking the depth of anterior chamber.</a:t>
            </a:r>
            <a:endParaRPr lang="en-GB" dirty="0"/>
          </a:p>
          <a:p>
            <a:pPr algn="ctr">
              <a:buNone/>
            </a:pPr>
            <a:r>
              <a:rPr lang="en-GB" dirty="0">
                <a:solidFill>
                  <a:srgbClr val="00B0F0"/>
                </a:solidFill>
              </a:rPr>
              <a:t>Complications</a:t>
            </a:r>
          </a:p>
          <a:p>
            <a:r>
              <a:rPr lang="en-GB" dirty="0" smtClean="0"/>
              <a:t>Corneal or scleral perforation.</a:t>
            </a:r>
            <a:endParaRPr lang="en-GB" dirty="0"/>
          </a:p>
          <a:p>
            <a:r>
              <a:rPr lang="en-GB" dirty="0" smtClean="0"/>
              <a:t>Exposure </a:t>
            </a:r>
            <a:r>
              <a:rPr lang="en-GB" dirty="0"/>
              <a:t>keratitis due to poor </a:t>
            </a:r>
            <a:r>
              <a:rPr lang="en-GB" dirty="0" smtClean="0"/>
              <a:t>lid closure.</a:t>
            </a:r>
            <a:endParaRPr lang="en-GB" dirty="0"/>
          </a:p>
          <a:p>
            <a:endParaRPr lang="en-GB" dirty="0"/>
          </a:p>
        </p:txBody>
      </p:sp>
    </p:spTree>
  </p:cSld>
  <p:clrMapOvr>
    <a:masterClrMapping/>
  </p:clrMapOvr>
  <p:transition spd="med">
    <p:strips dir="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86874" cy="6286544"/>
          </a:xfrm>
        </p:spPr>
        <p:txBody>
          <a:bodyPr/>
          <a:lstStyle/>
          <a:p>
            <a:pPr algn="ctr">
              <a:buNone/>
            </a:pPr>
            <a:endParaRPr lang="en-GB" dirty="0" smtClean="0">
              <a:solidFill>
                <a:srgbClr val="00B0F0"/>
              </a:solidFill>
            </a:endParaRPr>
          </a:p>
          <a:p>
            <a:pPr algn="ctr">
              <a:buNone/>
            </a:pPr>
            <a:r>
              <a:rPr lang="en-GB" dirty="0" smtClean="0">
                <a:solidFill>
                  <a:srgbClr val="00B0F0"/>
                </a:solidFill>
              </a:rPr>
              <a:t>Prevention</a:t>
            </a:r>
            <a:endParaRPr lang="en-GB" dirty="0">
              <a:solidFill>
                <a:srgbClr val="00B0F0"/>
              </a:solidFill>
            </a:endParaRPr>
          </a:p>
          <a:p>
            <a:r>
              <a:rPr lang="en-GB" dirty="0"/>
              <a:t>Early </a:t>
            </a:r>
            <a:r>
              <a:rPr lang="en-GB" dirty="0" err="1"/>
              <a:t>dx</a:t>
            </a:r>
            <a:r>
              <a:rPr lang="en-GB" dirty="0"/>
              <a:t> and </a:t>
            </a:r>
            <a:r>
              <a:rPr lang="en-GB" dirty="0" err="1"/>
              <a:t>tx</a:t>
            </a:r>
            <a:r>
              <a:rPr lang="en-GB" dirty="0"/>
              <a:t> of the eye condition.</a:t>
            </a:r>
          </a:p>
          <a:p>
            <a:r>
              <a:rPr lang="en-GB" dirty="0"/>
              <a:t>Health education.</a:t>
            </a:r>
          </a:p>
          <a:p>
            <a:endParaRPr lang="en-GB" dirty="0"/>
          </a:p>
        </p:txBody>
      </p:sp>
    </p:spTree>
  </p:cSld>
  <p:clrMapOvr>
    <a:masterClrMapping/>
  </p:clrMapOvr>
  <p:transition spd="med">
    <p:strips dir="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Secondary </a:t>
            </a:r>
            <a:r>
              <a:rPr lang="en-GB" dirty="0">
                <a:solidFill>
                  <a:srgbClr val="00B0F0"/>
                </a:solidFill>
              </a:rPr>
              <a:t>glaucoma</a:t>
            </a:r>
          </a:p>
          <a:p>
            <a:r>
              <a:rPr lang="en-GB" dirty="0" smtClean="0"/>
              <a:t>It occurs secondary to </a:t>
            </a:r>
            <a:r>
              <a:rPr lang="en-GB" dirty="0"/>
              <a:t>other conditions of the </a:t>
            </a:r>
            <a:r>
              <a:rPr lang="en-GB" dirty="0" smtClean="0"/>
              <a:t>eye or the body.e.g: </a:t>
            </a:r>
          </a:p>
          <a:p>
            <a:pPr>
              <a:buFont typeface="Wingdings" pitchFamily="2" charset="2"/>
              <a:buChar char="v"/>
            </a:pPr>
            <a:r>
              <a:rPr lang="en-GB" dirty="0" smtClean="0"/>
              <a:t>Lens-(lens dislocation, cataract).</a:t>
            </a:r>
            <a:endParaRPr lang="en-GB" dirty="0"/>
          </a:p>
          <a:p>
            <a:pPr>
              <a:buFont typeface="Wingdings" pitchFamily="2" charset="2"/>
              <a:buChar char="v"/>
            </a:pPr>
            <a:r>
              <a:rPr lang="en-GB" dirty="0"/>
              <a:t>Uveal tract </a:t>
            </a:r>
            <a:r>
              <a:rPr lang="en-GB" dirty="0" smtClean="0"/>
              <a:t>conditions(iris </a:t>
            </a:r>
            <a:r>
              <a:rPr lang="en-GB" dirty="0"/>
              <a:t>choroid and ciliary body)</a:t>
            </a:r>
          </a:p>
          <a:p>
            <a:pPr>
              <a:buFont typeface="Wingdings" pitchFamily="2" charset="2"/>
              <a:buChar char="v"/>
            </a:pPr>
            <a:r>
              <a:rPr lang="en-GB" dirty="0" smtClean="0"/>
              <a:t>Trauma-(AC </a:t>
            </a:r>
            <a:r>
              <a:rPr lang="en-GB" dirty="0"/>
              <a:t>to </a:t>
            </a:r>
            <a:r>
              <a:rPr lang="en-GB" dirty="0" smtClean="0"/>
              <a:t>collapse, laceration </a:t>
            </a:r>
            <a:r>
              <a:rPr lang="en-GB" dirty="0"/>
              <a:t>of the cornea) </a:t>
            </a:r>
            <a:endParaRPr lang="en-GB" dirty="0" smtClean="0"/>
          </a:p>
          <a:p>
            <a:pPr>
              <a:buFont typeface="Wingdings" pitchFamily="2" charset="2"/>
              <a:buChar char="v"/>
            </a:pPr>
            <a:r>
              <a:rPr lang="en-GB" dirty="0" smtClean="0"/>
              <a:t>Systemic condition e.g. DM, thyroid </a:t>
            </a:r>
            <a:r>
              <a:rPr lang="en-GB" dirty="0" err="1" smtClean="0"/>
              <a:t>dxs</a:t>
            </a:r>
            <a:r>
              <a:rPr lang="en-GB" dirty="0" smtClean="0"/>
              <a:t>.</a:t>
            </a:r>
          </a:p>
          <a:p>
            <a:pPr>
              <a:buFont typeface="Wingdings" pitchFamily="2" charset="2"/>
              <a:buChar char="v"/>
            </a:pPr>
            <a:r>
              <a:rPr lang="en-GB" dirty="0" smtClean="0"/>
              <a:t>Prolonged use of steroids.</a:t>
            </a:r>
          </a:p>
          <a:p>
            <a:pPr>
              <a:buFont typeface="Wingdings" pitchFamily="2" charset="2"/>
              <a:buChar char="v"/>
            </a:pPr>
            <a:r>
              <a:rPr lang="en-GB" dirty="0" smtClean="0"/>
              <a:t>Tumours of the eye. </a:t>
            </a:r>
          </a:p>
          <a:p>
            <a:pPr>
              <a:buFont typeface="Wingdings" pitchFamily="2" charset="2"/>
              <a:buChar char="v"/>
            </a:pPr>
            <a:r>
              <a:rPr lang="en-GB" dirty="0" smtClean="0"/>
              <a:t>Post-operatively (</a:t>
            </a:r>
            <a:r>
              <a:rPr lang="en-GB" dirty="0" err="1" smtClean="0"/>
              <a:t>edema</a:t>
            </a:r>
            <a:r>
              <a:rPr lang="en-GB" dirty="0" smtClean="0"/>
              <a:t>, flat anterior chamber)</a:t>
            </a:r>
          </a:p>
          <a:p>
            <a:pPr>
              <a:buFont typeface="Wingdings" pitchFamily="2" charset="2"/>
              <a:buChar char="v"/>
            </a:pPr>
            <a:r>
              <a:rPr lang="en-GB" dirty="0" smtClean="0"/>
              <a:t>River blindness.</a:t>
            </a:r>
          </a:p>
          <a:p>
            <a:endParaRPr lang="en-GB" dirty="0" smtClean="0"/>
          </a:p>
          <a:p>
            <a:endParaRPr lang="en-GB" dirty="0" smtClean="0"/>
          </a:p>
          <a:p>
            <a:endParaRPr lang="en-GB" dirty="0" smtClean="0"/>
          </a:p>
          <a:p>
            <a:endParaRPr lang="en-GB" dirty="0"/>
          </a:p>
          <a:p>
            <a:endParaRPr lang="en-GB" dirty="0"/>
          </a:p>
        </p:txBody>
      </p:sp>
    </p:spTree>
  </p:cSld>
  <p:clrMapOvr>
    <a:masterClrMapping/>
  </p:clrMapOvr>
  <p:transition spd="med">
    <p:strips dir="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a:p>
          <a:p>
            <a:pPr algn="ctr">
              <a:buNone/>
            </a:pPr>
            <a:r>
              <a:rPr lang="en-GB" dirty="0">
                <a:solidFill>
                  <a:srgbClr val="00B0F0"/>
                </a:solidFill>
              </a:rPr>
              <a:t>Mnx</a:t>
            </a:r>
          </a:p>
          <a:p>
            <a:r>
              <a:rPr lang="en-GB" dirty="0"/>
              <a:t>As per stages like other types of glaucoma</a:t>
            </a:r>
            <a:r>
              <a:rPr lang="en-GB" dirty="0" smtClean="0"/>
              <a:t>.</a:t>
            </a:r>
          </a:p>
          <a:p>
            <a:r>
              <a:rPr lang="en-GB" dirty="0" smtClean="0"/>
              <a:t>Diamox and pilocarpine may be prescribed</a:t>
            </a:r>
          </a:p>
          <a:p>
            <a:r>
              <a:rPr lang="en-GB" dirty="0" smtClean="0"/>
              <a:t>Follow up closely in clinic as surgery may be necessary.</a:t>
            </a:r>
            <a:endParaRPr lang="en-GB" dirty="0"/>
          </a:p>
          <a:p>
            <a:endParaRPr lang="en-GB" dirty="0"/>
          </a:p>
        </p:txBody>
      </p:sp>
    </p:spTree>
  </p:cSld>
  <p:clrMapOvr>
    <a:masterClrMapping/>
  </p:clrMapOvr>
  <p:transition spd="med">
    <p:strips dir="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Trachoma</a:t>
            </a:r>
            <a:endParaRPr lang="en-GB" dirty="0">
              <a:solidFill>
                <a:srgbClr val="00B0F0"/>
              </a:solidFill>
            </a:endParaRPr>
          </a:p>
          <a:p>
            <a:r>
              <a:rPr lang="en-GB" dirty="0" smtClean="0"/>
              <a:t>It is a chronic type of conjunctivitis, soon affecting the cornea. it  affects the inferior and superior tarsal conjunctiva.</a:t>
            </a:r>
          </a:p>
          <a:p>
            <a:r>
              <a:rPr lang="en-GB" dirty="0" smtClean="0"/>
              <a:t>It is caused </a:t>
            </a:r>
            <a:r>
              <a:rPr lang="en-GB" dirty="0"/>
              <a:t>by </a:t>
            </a:r>
            <a:r>
              <a:rPr lang="en-GB" dirty="0" smtClean="0"/>
              <a:t>C.trichomatis.</a:t>
            </a:r>
            <a:endParaRPr lang="en-GB" dirty="0"/>
          </a:p>
          <a:p>
            <a:r>
              <a:rPr lang="en-GB" dirty="0"/>
              <a:t>Incubation 5-14 days</a:t>
            </a:r>
          </a:p>
          <a:p>
            <a:r>
              <a:rPr lang="en-GB" dirty="0"/>
              <a:t>Acute in adults.</a:t>
            </a:r>
          </a:p>
          <a:p>
            <a:r>
              <a:rPr lang="en-GB" dirty="0"/>
              <a:t>Associated </a:t>
            </a:r>
            <a:r>
              <a:rPr lang="en-GB" dirty="0" smtClean="0"/>
              <a:t>with low </a:t>
            </a:r>
            <a:r>
              <a:rPr lang="en-GB" dirty="0"/>
              <a:t>socio-economic </a:t>
            </a:r>
            <a:r>
              <a:rPr lang="en-GB" dirty="0" smtClean="0"/>
              <a:t>status and poor hygienic conditions.</a:t>
            </a:r>
          </a:p>
          <a:p>
            <a:r>
              <a:rPr lang="en-GB" dirty="0" smtClean="0"/>
              <a:t>It is common during dry weather and dusty atmosphere.</a:t>
            </a:r>
            <a:endParaRPr lang="en-GB" dirty="0"/>
          </a:p>
          <a:p>
            <a:endParaRPr lang="en-GB" dirty="0"/>
          </a:p>
        </p:txBody>
      </p:sp>
    </p:spTree>
  </p:cSld>
  <p:clrMapOvr>
    <a:masterClrMapping/>
  </p:clrMapOvr>
  <p:transition spd="med">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6215106"/>
          </a:xfrm>
        </p:spPr>
        <p:txBody>
          <a:bodyPr/>
          <a:lstStyle/>
          <a:p>
            <a:pPr algn="ctr">
              <a:buNone/>
            </a:pPr>
            <a:r>
              <a:rPr lang="en-GB" b="1" dirty="0">
                <a:solidFill>
                  <a:srgbClr val="0070C0"/>
                </a:solidFill>
              </a:rPr>
              <a:t>Production and flow of aqueous </a:t>
            </a:r>
            <a:r>
              <a:rPr lang="en-GB" b="1" dirty="0" smtClean="0">
                <a:solidFill>
                  <a:srgbClr val="0070C0"/>
                </a:solidFill>
              </a:rPr>
              <a:t>humour.</a:t>
            </a:r>
            <a:endParaRPr lang="en-GB" b="1" dirty="0">
              <a:solidFill>
                <a:srgbClr val="0070C0"/>
              </a:solidFill>
            </a:endParaRPr>
          </a:p>
          <a:p>
            <a:pPr>
              <a:buNone/>
            </a:pPr>
            <a:r>
              <a:rPr lang="en-GB" dirty="0" smtClean="0"/>
              <a:t>  A.H </a:t>
            </a:r>
            <a:r>
              <a:rPr lang="en-GB" dirty="0"/>
              <a:t>is </a:t>
            </a:r>
            <a:r>
              <a:rPr lang="en-GB" dirty="0" smtClean="0"/>
              <a:t>secreted </a:t>
            </a:r>
            <a:r>
              <a:rPr lang="en-GB" dirty="0"/>
              <a:t>by the </a:t>
            </a:r>
            <a:r>
              <a:rPr lang="en-GB" dirty="0" smtClean="0"/>
              <a:t>epithelial cells </a:t>
            </a:r>
            <a:r>
              <a:rPr lang="en-GB" dirty="0"/>
              <a:t>of the ciliary </a:t>
            </a:r>
            <a:r>
              <a:rPr lang="en-GB" dirty="0" smtClean="0"/>
              <a:t>body. it passes </a:t>
            </a:r>
            <a:r>
              <a:rPr lang="en-GB" dirty="0"/>
              <a:t>through suspensory ligaments  into the posterior </a:t>
            </a:r>
            <a:r>
              <a:rPr lang="en-GB" dirty="0" smtClean="0"/>
              <a:t>chamber, then </a:t>
            </a:r>
            <a:r>
              <a:rPr lang="en-GB" dirty="0"/>
              <a:t>flow through the pupil into the anterior </a:t>
            </a:r>
            <a:r>
              <a:rPr lang="en-GB" dirty="0" smtClean="0"/>
              <a:t>chamber. From </a:t>
            </a:r>
            <a:r>
              <a:rPr lang="en-GB" dirty="0"/>
              <a:t>a.c it drains through trabecular meshwork into the canal of </a:t>
            </a:r>
            <a:r>
              <a:rPr lang="en-GB" dirty="0" smtClean="0"/>
              <a:t>schlemm (scleral venous sinus) </a:t>
            </a:r>
            <a:r>
              <a:rPr lang="en-GB" dirty="0"/>
              <a:t>then goes to the general </a:t>
            </a:r>
            <a:r>
              <a:rPr lang="en-GB" dirty="0" smtClean="0"/>
              <a:t>circulation.</a:t>
            </a:r>
            <a:endParaRPr lang="en-GB" dirty="0"/>
          </a:p>
          <a:p>
            <a:endParaRPr lang="en-GB" dirty="0"/>
          </a:p>
        </p:txBody>
      </p:sp>
    </p:spTree>
  </p:cSld>
  <p:clrMapOvr>
    <a:masterClrMapping/>
  </p:clrMapOvr>
  <p:transition spd="med">
    <p:strips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Mode </a:t>
            </a:r>
            <a:r>
              <a:rPr lang="en-GB" dirty="0">
                <a:solidFill>
                  <a:srgbClr val="00B0F0"/>
                </a:solidFill>
              </a:rPr>
              <a:t>of </a:t>
            </a:r>
            <a:r>
              <a:rPr lang="en-GB" dirty="0" smtClean="0">
                <a:solidFill>
                  <a:srgbClr val="00B0F0"/>
                </a:solidFill>
              </a:rPr>
              <a:t>transmission(4F’S)</a:t>
            </a:r>
            <a:endParaRPr lang="en-GB" dirty="0">
              <a:solidFill>
                <a:srgbClr val="00B0F0"/>
              </a:solidFill>
            </a:endParaRPr>
          </a:p>
          <a:p>
            <a:r>
              <a:rPr lang="en-GB" dirty="0"/>
              <a:t>Person to person </a:t>
            </a:r>
            <a:r>
              <a:rPr lang="en-GB" dirty="0" smtClean="0"/>
              <a:t>e.g. sharing a towel</a:t>
            </a:r>
            <a:endParaRPr lang="en-GB" dirty="0"/>
          </a:p>
          <a:p>
            <a:r>
              <a:rPr lang="en-GB" dirty="0"/>
              <a:t>Self contamination</a:t>
            </a:r>
          </a:p>
          <a:p>
            <a:r>
              <a:rPr lang="en-GB" dirty="0"/>
              <a:t>Contaminated </a:t>
            </a:r>
            <a:r>
              <a:rPr lang="en-GB" dirty="0" smtClean="0"/>
              <a:t>water, fingers</a:t>
            </a:r>
            <a:endParaRPr lang="en-GB" dirty="0"/>
          </a:p>
          <a:p>
            <a:r>
              <a:rPr lang="en-GB" dirty="0"/>
              <a:t>Poor personal hygiene</a:t>
            </a:r>
          </a:p>
          <a:p>
            <a:r>
              <a:rPr lang="en-GB" dirty="0"/>
              <a:t>Latrine uncleanliness</a:t>
            </a:r>
          </a:p>
          <a:p>
            <a:r>
              <a:rPr lang="en-GB" dirty="0" smtClean="0"/>
              <a:t>Transmitted by the big </a:t>
            </a:r>
            <a:r>
              <a:rPr lang="en-GB" dirty="0"/>
              <a:t>blue house fly </a:t>
            </a:r>
            <a:r>
              <a:rPr lang="en-GB" dirty="0" smtClean="0"/>
              <a:t>(toilet)</a:t>
            </a:r>
            <a:endParaRPr lang="en-GB" dirty="0"/>
          </a:p>
          <a:p>
            <a:pPr>
              <a:buNone/>
            </a:pPr>
            <a:r>
              <a:rPr lang="en-GB" dirty="0" smtClean="0"/>
              <a:t> </a:t>
            </a:r>
            <a:endParaRPr lang="en-GB" dirty="0"/>
          </a:p>
        </p:txBody>
      </p:sp>
    </p:spTree>
  </p:cSld>
  <p:clrMapOvr>
    <a:masterClrMapping/>
  </p:clrMapOvr>
  <p:transition spd="med">
    <p:strips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c/f</a:t>
            </a:r>
            <a:endParaRPr lang="en-GB" dirty="0">
              <a:solidFill>
                <a:srgbClr val="00B0F0"/>
              </a:solidFill>
            </a:endParaRPr>
          </a:p>
          <a:p>
            <a:r>
              <a:rPr lang="en-GB" dirty="0"/>
              <a:t>red </a:t>
            </a:r>
            <a:r>
              <a:rPr lang="en-GB" dirty="0" smtClean="0"/>
              <a:t>eyes (hyperaemia of conjunctiva) </a:t>
            </a:r>
            <a:endParaRPr lang="en-GB" dirty="0"/>
          </a:p>
          <a:p>
            <a:r>
              <a:rPr lang="en-GB" dirty="0" smtClean="0"/>
              <a:t>Discharge/ lacrimation.</a:t>
            </a:r>
          </a:p>
          <a:p>
            <a:r>
              <a:rPr lang="en-GB" dirty="0" smtClean="0"/>
              <a:t>Itching with burning sensation.</a:t>
            </a:r>
          </a:p>
          <a:p>
            <a:r>
              <a:rPr lang="en-GB" dirty="0" smtClean="0"/>
              <a:t>Pannus (blood vessels grow towards cornea) </a:t>
            </a:r>
            <a:endParaRPr lang="en-GB" dirty="0"/>
          </a:p>
          <a:p>
            <a:r>
              <a:rPr lang="en-GB" dirty="0" smtClean="0"/>
              <a:t>Poor vision</a:t>
            </a:r>
          </a:p>
          <a:p>
            <a:r>
              <a:rPr lang="en-GB" dirty="0" smtClean="0"/>
              <a:t>Photophobia</a:t>
            </a:r>
          </a:p>
          <a:p>
            <a:r>
              <a:rPr lang="en-GB" dirty="0" smtClean="0"/>
              <a:t>Pain</a:t>
            </a:r>
          </a:p>
          <a:p>
            <a:endParaRPr lang="en-GB" dirty="0"/>
          </a:p>
          <a:p>
            <a:endParaRPr lang="en-GB" dirty="0"/>
          </a:p>
        </p:txBody>
      </p:sp>
    </p:spTree>
  </p:cSld>
  <p:clrMapOvr>
    <a:masterClrMapping/>
  </p:clrMapOvr>
  <p:transition spd="med">
    <p:strips dir="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WHO </a:t>
            </a:r>
            <a:r>
              <a:rPr lang="en-GB" dirty="0">
                <a:solidFill>
                  <a:srgbClr val="00B0F0"/>
                </a:solidFill>
              </a:rPr>
              <a:t>CLASSIFICATION OF TRACHOMA</a:t>
            </a:r>
          </a:p>
          <a:p>
            <a:pPr marL="681228" indent="-571500">
              <a:buFont typeface="+mj-lt"/>
              <a:buAutoNum type="romanLcPeriod"/>
            </a:pPr>
            <a:r>
              <a:rPr lang="en-GB" dirty="0" smtClean="0"/>
              <a:t>T.O-no </a:t>
            </a:r>
            <a:r>
              <a:rPr lang="en-GB" dirty="0"/>
              <a:t>visible </a:t>
            </a:r>
            <a:r>
              <a:rPr lang="en-GB" dirty="0" smtClean="0"/>
              <a:t>symptoms </a:t>
            </a:r>
            <a:r>
              <a:rPr lang="en-GB" dirty="0"/>
              <a:t>of trachoma</a:t>
            </a:r>
          </a:p>
          <a:p>
            <a:pPr marL="681228" indent="-571500">
              <a:buFont typeface="+mj-lt"/>
              <a:buAutoNum type="romanLcPeriod"/>
            </a:pPr>
            <a:r>
              <a:rPr lang="en-GB" dirty="0" smtClean="0"/>
              <a:t>T.follicle-more </a:t>
            </a:r>
            <a:r>
              <a:rPr lang="en-GB" dirty="0"/>
              <a:t>than 5 </a:t>
            </a:r>
            <a:r>
              <a:rPr lang="en-GB" dirty="0" smtClean="0"/>
              <a:t>follicles (</a:t>
            </a:r>
            <a:r>
              <a:rPr lang="en-GB" dirty="0"/>
              <a:t>trachomatous)</a:t>
            </a:r>
          </a:p>
          <a:p>
            <a:pPr marL="681228" indent="-571500">
              <a:buFont typeface="+mj-lt"/>
              <a:buAutoNum type="romanLcPeriod"/>
            </a:pPr>
            <a:r>
              <a:rPr lang="en-GB" dirty="0" smtClean="0"/>
              <a:t>T.inflammation- signs of inflammation e.g. redness, pain ,swelling etc </a:t>
            </a:r>
          </a:p>
          <a:p>
            <a:pPr marL="681228" indent="-571500">
              <a:buFont typeface="+mj-lt"/>
              <a:buAutoNum type="romanLcPeriod"/>
            </a:pPr>
            <a:r>
              <a:rPr lang="en-GB" dirty="0" smtClean="0"/>
              <a:t>Trachomatous scarring-no inflammation, trachoma healed but scars present.</a:t>
            </a:r>
            <a:endParaRPr lang="en-GB" dirty="0"/>
          </a:p>
          <a:p>
            <a:pPr marL="681228" indent="-571500">
              <a:buFont typeface="+mj-lt"/>
              <a:buAutoNum type="romanLcPeriod"/>
            </a:pPr>
            <a:r>
              <a:rPr lang="en-GB" dirty="0" smtClean="0"/>
              <a:t>T.trichiasis-inturn </a:t>
            </a:r>
            <a:r>
              <a:rPr lang="en-GB" dirty="0"/>
              <a:t>of eye </a:t>
            </a:r>
            <a:r>
              <a:rPr lang="en-GB" dirty="0" smtClean="0"/>
              <a:t>lashes (complication)</a:t>
            </a:r>
          </a:p>
          <a:p>
            <a:pPr marL="681228" indent="-571500">
              <a:buFont typeface="+mj-lt"/>
              <a:buAutoNum type="romanLcPeriod"/>
            </a:pPr>
            <a:r>
              <a:rPr lang="en-GB" dirty="0" smtClean="0"/>
              <a:t>Corneal </a:t>
            </a:r>
            <a:r>
              <a:rPr lang="en-GB" dirty="0"/>
              <a:t>opacity-eye lashes have scratched the  </a:t>
            </a:r>
            <a:r>
              <a:rPr lang="en-GB" dirty="0" smtClean="0"/>
              <a:t>cornea, healed </a:t>
            </a:r>
            <a:r>
              <a:rPr lang="en-GB" dirty="0"/>
              <a:t>and scars and the patient </a:t>
            </a:r>
            <a:r>
              <a:rPr lang="en-GB" dirty="0" smtClean="0"/>
              <a:t>can’t </a:t>
            </a:r>
            <a:r>
              <a:rPr lang="en-GB" dirty="0"/>
              <a:t>see.</a:t>
            </a:r>
          </a:p>
          <a:p>
            <a:pPr marL="681228" indent="-571500">
              <a:buFont typeface="+mj-lt"/>
              <a:buAutoNum type="romanLcPeriod"/>
            </a:pPr>
            <a:endParaRPr lang="en-GB" dirty="0"/>
          </a:p>
        </p:txBody>
      </p:sp>
    </p:spTree>
  </p:cSld>
  <p:clrMapOvr>
    <a:masterClrMapping/>
  </p:clrMapOvr>
  <p:transition spd="med">
    <p:strips dir="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smtClean="0"/>
              <a:t> Topical </a:t>
            </a:r>
            <a:r>
              <a:rPr lang="en-GB" dirty="0" err="1" smtClean="0"/>
              <a:t>abx</a:t>
            </a:r>
            <a:r>
              <a:rPr lang="en-GB" dirty="0" smtClean="0"/>
              <a:t>.-T.E.O 1</a:t>
            </a:r>
            <a:r>
              <a:rPr lang="en-GB" dirty="0"/>
              <a:t>% both eye </a:t>
            </a:r>
            <a:r>
              <a:rPr lang="en-GB" dirty="0" err="1"/>
              <a:t>tds</a:t>
            </a:r>
            <a:r>
              <a:rPr lang="en-GB" dirty="0"/>
              <a:t> for 6 </a:t>
            </a:r>
            <a:r>
              <a:rPr lang="en-GB" dirty="0" err="1" smtClean="0"/>
              <a:t>wks,each</a:t>
            </a:r>
            <a:r>
              <a:rPr lang="en-GB" dirty="0" smtClean="0"/>
              <a:t> time after cleaning the eye with warm n/s.</a:t>
            </a:r>
          </a:p>
          <a:p>
            <a:r>
              <a:rPr lang="en-GB" dirty="0" smtClean="0"/>
              <a:t>Systemic </a:t>
            </a:r>
            <a:r>
              <a:rPr lang="en-GB" dirty="0" err="1" smtClean="0"/>
              <a:t>abx</a:t>
            </a:r>
            <a:r>
              <a:rPr lang="en-GB" dirty="0" smtClean="0"/>
              <a:t> e.g. amp. Or oral tetra 500mg </a:t>
            </a:r>
            <a:r>
              <a:rPr lang="en-GB" dirty="0" err="1" smtClean="0"/>
              <a:t>tds</a:t>
            </a:r>
            <a:r>
              <a:rPr lang="en-GB" dirty="0" smtClean="0"/>
              <a:t> for 7-10 days.</a:t>
            </a:r>
            <a:endParaRPr lang="en-GB" dirty="0"/>
          </a:p>
          <a:p>
            <a:r>
              <a:rPr lang="en-GB" dirty="0"/>
              <a:t>Expectant mothers/babies less than 7 yrs </a:t>
            </a:r>
            <a:r>
              <a:rPr lang="en-GB" dirty="0" smtClean="0"/>
              <a:t>given erythromycin.</a:t>
            </a:r>
          </a:p>
          <a:p>
            <a:r>
              <a:rPr lang="en-GB" dirty="0" smtClean="0"/>
              <a:t> Oral azithromycin 1gm STAT may be given.</a:t>
            </a:r>
            <a:endParaRPr lang="en-GB" dirty="0"/>
          </a:p>
          <a:p>
            <a:r>
              <a:rPr lang="en-GB" dirty="0" smtClean="0"/>
              <a:t>Encourage  </a:t>
            </a:r>
            <a:r>
              <a:rPr lang="en-GB" dirty="0"/>
              <a:t>face </a:t>
            </a:r>
            <a:r>
              <a:rPr lang="en-GB" dirty="0" smtClean="0"/>
              <a:t>washing and good nutrition.</a:t>
            </a:r>
            <a:endParaRPr lang="en-GB" dirty="0"/>
          </a:p>
          <a:p>
            <a:r>
              <a:rPr lang="en-GB" dirty="0"/>
              <a:t>Community treating 1% T.E.O.BD for 5 days every month to control spread </a:t>
            </a:r>
            <a:r>
              <a:rPr lang="en-GB" dirty="0" smtClean="0"/>
              <a:t>.</a:t>
            </a:r>
            <a:endParaRPr lang="en-GB" dirty="0"/>
          </a:p>
          <a:p>
            <a:endParaRPr lang="en-GB" dirty="0"/>
          </a:p>
        </p:txBody>
      </p:sp>
    </p:spTree>
  </p:cSld>
  <p:clrMapOvr>
    <a:masterClrMapping/>
  </p:clrMapOvr>
  <p:transition spd="med">
    <p:strips dir="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surgical </a:t>
            </a:r>
            <a:r>
              <a:rPr lang="en-GB" dirty="0">
                <a:solidFill>
                  <a:srgbClr val="00B0F0"/>
                </a:solidFill>
              </a:rPr>
              <a:t>mnx</a:t>
            </a:r>
          </a:p>
          <a:p>
            <a:r>
              <a:rPr lang="en-GB" dirty="0" smtClean="0"/>
              <a:t>Epilation.</a:t>
            </a:r>
            <a:endParaRPr lang="en-GB" dirty="0"/>
          </a:p>
          <a:p>
            <a:r>
              <a:rPr lang="en-GB" dirty="0"/>
              <a:t>Tarsal plate rotation(TPR)-shortening of upper </a:t>
            </a:r>
            <a:r>
              <a:rPr lang="en-GB" dirty="0" smtClean="0"/>
              <a:t>eyelid.</a:t>
            </a:r>
            <a:endParaRPr lang="en-GB" dirty="0"/>
          </a:p>
          <a:p>
            <a:r>
              <a:rPr lang="en-GB" dirty="0"/>
              <a:t>Electrolysis-to burn eye lashes from the follicle to inhibit growth</a:t>
            </a:r>
          </a:p>
          <a:p>
            <a:r>
              <a:rPr lang="en-GB" dirty="0"/>
              <a:t>Crytherapy-use of ice to inhibit growth.</a:t>
            </a:r>
          </a:p>
          <a:p>
            <a:pPr algn="ctr">
              <a:buNone/>
            </a:pPr>
            <a:r>
              <a:rPr lang="en-GB" dirty="0">
                <a:solidFill>
                  <a:srgbClr val="00B0F0"/>
                </a:solidFill>
              </a:rPr>
              <a:t>Complications</a:t>
            </a:r>
          </a:p>
          <a:p>
            <a:r>
              <a:rPr lang="en-GB" dirty="0"/>
              <a:t>Blockage of tear glands thus reducing pxn of tears</a:t>
            </a:r>
          </a:p>
          <a:p>
            <a:r>
              <a:rPr lang="en-GB" dirty="0" smtClean="0"/>
              <a:t>Repeated infection.</a:t>
            </a:r>
            <a:endParaRPr lang="en-GB" dirty="0"/>
          </a:p>
          <a:p>
            <a:r>
              <a:rPr lang="en-GB" dirty="0"/>
              <a:t>Corneal </a:t>
            </a:r>
            <a:r>
              <a:rPr lang="en-GB" dirty="0" smtClean="0"/>
              <a:t>scaring/corneal ulcer.</a:t>
            </a:r>
          </a:p>
          <a:p>
            <a:r>
              <a:rPr lang="en-GB" dirty="0" smtClean="0"/>
              <a:t>Trichiasis </a:t>
            </a:r>
            <a:endParaRPr lang="en-GB" dirty="0"/>
          </a:p>
          <a:p>
            <a:endParaRPr lang="en-GB" dirty="0"/>
          </a:p>
        </p:txBody>
      </p:sp>
    </p:spTree>
  </p:cSld>
  <p:clrMapOvr>
    <a:masterClrMapping/>
  </p:clrMapOvr>
  <p:transition spd="med">
    <p:strips dir="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Prevention</a:t>
            </a:r>
            <a:endParaRPr lang="en-GB" dirty="0">
              <a:solidFill>
                <a:srgbClr val="00B0F0"/>
              </a:solidFill>
            </a:endParaRPr>
          </a:p>
          <a:p>
            <a:r>
              <a:rPr lang="en-GB" dirty="0"/>
              <a:t>Improve standards </a:t>
            </a:r>
            <a:r>
              <a:rPr lang="en-GB" dirty="0" smtClean="0"/>
              <a:t>of living.</a:t>
            </a:r>
            <a:endParaRPr lang="en-GB" dirty="0"/>
          </a:p>
          <a:p>
            <a:r>
              <a:rPr lang="en-GB" dirty="0"/>
              <a:t>Availability and proper use of latrines</a:t>
            </a:r>
          </a:p>
          <a:p>
            <a:r>
              <a:rPr lang="en-GB" dirty="0"/>
              <a:t>Health </a:t>
            </a:r>
            <a:r>
              <a:rPr lang="en-GB" dirty="0" smtClean="0"/>
              <a:t>education on personal hygiene and community hygiene.</a:t>
            </a:r>
            <a:endParaRPr lang="en-GB" dirty="0"/>
          </a:p>
          <a:p>
            <a:r>
              <a:rPr lang="en-GB" dirty="0"/>
              <a:t>Accessibility to </a:t>
            </a:r>
            <a:r>
              <a:rPr lang="en-GB" dirty="0" smtClean="0"/>
              <a:t>health </a:t>
            </a:r>
            <a:r>
              <a:rPr lang="en-GB" dirty="0"/>
              <a:t>facility</a:t>
            </a:r>
          </a:p>
          <a:p>
            <a:r>
              <a:rPr lang="en-GB" dirty="0"/>
              <a:t>Availability of clean </a:t>
            </a:r>
            <a:r>
              <a:rPr lang="en-GB" dirty="0" smtClean="0"/>
              <a:t>water to all.</a:t>
            </a:r>
            <a:endParaRPr lang="en-GB" dirty="0"/>
          </a:p>
          <a:p>
            <a:pPr>
              <a:buFont typeface="Courier New" pitchFamily="49" charset="0"/>
              <a:buChar char="o"/>
            </a:pPr>
            <a:r>
              <a:rPr lang="en-GB" dirty="0"/>
              <a:t>S</a:t>
            </a:r>
            <a:r>
              <a:rPr lang="en-GB" dirty="0" smtClean="0"/>
              <a:t>-surgical </a:t>
            </a:r>
            <a:r>
              <a:rPr lang="en-GB" dirty="0"/>
              <a:t>in keratinoplasty</a:t>
            </a:r>
          </a:p>
          <a:p>
            <a:pPr>
              <a:buFont typeface="Courier New" pitchFamily="49" charset="0"/>
              <a:buChar char="o"/>
            </a:pPr>
            <a:r>
              <a:rPr lang="en-GB" dirty="0" smtClean="0"/>
              <a:t>A-antibiotic </a:t>
            </a:r>
            <a:r>
              <a:rPr lang="en-GB" dirty="0"/>
              <a:t>therapy e.g TEO </a:t>
            </a:r>
            <a:r>
              <a:rPr lang="en-GB" dirty="0" smtClean="0"/>
              <a:t>and erythromycin.</a:t>
            </a:r>
            <a:endParaRPr lang="en-GB" dirty="0"/>
          </a:p>
          <a:p>
            <a:pPr>
              <a:buFont typeface="Courier New" pitchFamily="49" charset="0"/>
              <a:buChar char="o"/>
            </a:pPr>
            <a:r>
              <a:rPr lang="en-GB" dirty="0"/>
              <a:t>F</a:t>
            </a:r>
            <a:r>
              <a:rPr lang="en-GB" dirty="0" smtClean="0"/>
              <a:t>-face </a:t>
            </a:r>
            <a:r>
              <a:rPr lang="en-GB" dirty="0"/>
              <a:t>washing</a:t>
            </a:r>
          </a:p>
          <a:p>
            <a:pPr>
              <a:buFont typeface="Courier New" pitchFamily="49" charset="0"/>
              <a:buChar char="o"/>
            </a:pPr>
            <a:r>
              <a:rPr lang="en-GB" dirty="0"/>
              <a:t>E</a:t>
            </a:r>
            <a:r>
              <a:rPr lang="en-GB" dirty="0" smtClean="0"/>
              <a:t>-education </a:t>
            </a:r>
            <a:r>
              <a:rPr lang="en-GB" dirty="0"/>
              <a:t>and environmental education.</a:t>
            </a:r>
          </a:p>
          <a:p>
            <a:endParaRPr lang="en-GB" dirty="0"/>
          </a:p>
        </p:txBody>
      </p:sp>
    </p:spTree>
  </p:cSld>
  <p:clrMapOvr>
    <a:masterClrMapping/>
  </p:clrMapOvr>
  <p:transition spd="med">
    <p:strips dir="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Posterior </a:t>
            </a:r>
            <a:r>
              <a:rPr lang="en-GB" dirty="0">
                <a:solidFill>
                  <a:srgbClr val="00B0F0"/>
                </a:solidFill>
              </a:rPr>
              <a:t>uveitis</a:t>
            </a:r>
          </a:p>
          <a:p>
            <a:r>
              <a:rPr lang="en-GB" dirty="0"/>
              <a:t>Inflammation of the choroid and part of the ciliary </a:t>
            </a:r>
            <a:r>
              <a:rPr lang="en-GB" dirty="0" smtClean="0"/>
              <a:t>body. </a:t>
            </a:r>
            <a:endParaRPr lang="en-GB" dirty="0"/>
          </a:p>
          <a:p>
            <a:pPr>
              <a:buNone/>
            </a:pPr>
            <a:r>
              <a:rPr lang="en-GB" dirty="0" smtClean="0">
                <a:solidFill>
                  <a:srgbClr val="00B0F0"/>
                </a:solidFill>
              </a:rPr>
              <a:t>           Causes</a:t>
            </a:r>
            <a:endParaRPr lang="en-GB" dirty="0">
              <a:solidFill>
                <a:srgbClr val="00B0F0"/>
              </a:solidFill>
            </a:endParaRPr>
          </a:p>
          <a:p>
            <a:r>
              <a:rPr lang="en-GB" dirty="0" smtClean="0"/>
              <a:t>Bacteria-</a:t>
            </a:r>
            <a:r>
              <a:rPr lang="en-GB" dirty="0" err="1" smtClean="0"/>
              <a:t>N.gonococci</a:t>
            </a:r>
            <a:r>
              <a:rPr lang="en-GB" dirty="0" smtClean="0"/>
              <a:t>, </a:t>
            </a:r>
            <a:r>
              <a:rPr lang="en-GB" dirty="0" err="1" smtClean="0"/>
              <a:t>T.pallidum</a:t>
            </a:r>
            <a:r>
              <a:rPr lang="en-GB" dirty="0" smtClean="0"/>
              <a:t>.</a:t>
            </a:r>
            <a:endParaRPr lang="en-GB" dirty="0"/>
          </a:p>
          <a:p>
            <a:r>
              <a:rPr lang="en-GB" dirty="0"/>
              <a:t>Viruses-herpes simplex</a:t>
            </a:r>
          </a:p>
          <a:p>
            <a:r>
              <a:rPr lang="en-GB" dirty="0" smtClean="0"/>
              <a:t>Parasites-</a:t>
            </a:r>
            <a:r>
              <a:rPr lang="en-GB" dirty="0" err="1"/>
              <a:t>T</a:t>
            </a:r>
            <a:r>
              <a:rPr lang="en-GB" dirty="0" err="1" smtClean="0"/>
              <a:t>oxocara</a:t>
            </a:r>
            <a:r>
              <a:rPr lang="en-GB" dirty="0" smtClean="0"/>
              <a:t> </a:t>
            </a:r>
            <a:r>
              <a:rPr lang="en-GB" dirty="0" err="1" smtClean="0"/>
              <a:t>toxoplasma</a:t>
            </a:r>
            <a:endParaRPr lang="en-GB" dirty="0"/>
          </a:p>
          <a:p>
            <a:r>
              <a:rPr lang="en-GB" dirty="0"/>
              <a:t>Trauma</a:t>
            </a:r>
          </a:p>
          <a:p>
            <a:r>
              <a:rPr lang="en-GB" dirty="0"/>
              <a:t>Chemical irritants</a:t>
            </a:r>
          </a:p>
          <a:p>
            <a:r>
              <a:rPr lang="en-GB" dirty="0"/>
              <a:t>Gout</a:t>
            </a:r>
          </a:p>
          <a:p>
            <a:r>
              <a:rPr lang="en-GB" dirty="0"/>
              <a:t>Infection of the adjacent structures</a:t>
            </a:r>
          </a:p>
          <a:p>
            <a:endParaRPr lang="en-GB" dirty="0"/>
          </a:p>
        </p:txBody>
      </p:sp>
    </p:spTree>
  </p:cSld>
  <p:clrMapOvr>
    <a:masterClrMapping/>
  </p:clrMapOvr>
  <p:transition spd="med">
    <p:strips dir="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pPr>
              <a:buFont typeface="Courier New" pitchFamily="49" charset="0"/>
              <a:buChar char="o"/>
            </a:pPr>
            <a:r>
              <a:rPr lang="en-GB" dirty="0" err="1" smtClean="0"/>
              <a:t>Hx</a:t>
            </a:r>
            <a:r>
              <a:rPr lang="en-GB" dirty="0" smtClean="0"/>
              <a:t> from previous infection e.g. syphilis.</a:t>
            </a:r>
          </a:p>
          <a:p>
            <a:pPr>
              <a:buFont typeface="Courier New" pitchFamily="49" charset="0"/>
              <a:buChar char="o"/>
            </a:pPr>
            <a:r>
              <a:rPr lang="en-GB" dirty="0" smtClean="0"/>
              <a:t>Eye examination</a:t>
            </a:r>
          </a:p>
          <a:p>
            <a:pPr>
              <a:buFont typeface="Courier New" pitchFamily="49" charset="0"/>
              <a:buChar char="o"/>
            </a:pPr>
            <a:r>
              <a:rPr lang="en-GB" dirty="0" smtClean="0"/>
              <a:t>Microscopy examination e.g. </a:t>
            </a:r>
            <a:r>
              <a:rPr lang="en-GB" dirty="0"/>
              <a:t>white/grey </a:t>
            </a:r>
            <a:r>
              <a:rPr lang="en-GB" dirty="0" smtClean="0"/>
              <a:t>patches, inflamed retina, swollen optic nerve, cloudy </a:t>
            </a:r>
            <a:r>
              <a:rPr lang="en-GB" dirty="0"/>
              <a:t>vitreous and retinal </a:t>
            </a:r>
            <a:r>
              <a:rPr lang="en-GB" dirty="0" smtClean="0"/>
              <a:t>detachment, retinal haemorrhage</a:t>
            </a:r>
            <a:endParaRPr lang="en-GB" dirty="0"/>
          </a:p>
          <a:p>
            <a:endParaRPr lang="en-GB" dirty="0"/>
          </a:p>
        </p:txBody>
      </p:sp>
    </p:spTree>
  </p:cSld>
  <p:clrMapOvr>
    <a:masterClrMapping/>
  </p:clrMapOvr>
  <p:transition spd="med">
    <p:strips dir="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Steroids for short duration to suppress inflammation</a:t>
            </a:r>
          </a:p>
          <a:p>
            <a:r>
              <a:rPr lang="en-GB" dirty="0"/>
              <a:t>Analgesics for pain</a:t>
            </a:r>
          </a:p>
          <a:p>
            <a:r>
              <a:rPr lang="en-GB" dirty="0"/>
              <a:t>Antibiotics eg ciprofloxacin </a:t>
            </a:r>
          </a:p>
          <a:p>
            <a:r>
              <a:rPr lang="en-GB" dirty="0" smtClean="0"/>
              <a:t>Antiviral </a:t>
            </a:r>
            <a:r>
              <a:rPr lang="en-GB" dirty="0"/>
              <a:t>eg acyclovir.</a:t>
            </a:r>
          </a:p>
          <a:p>
            <a:pPr algn="ctr">
              <a:buNone/>
            </a:pPr>
            <a:endParaRPr lang="en-GB" dirty="0" smtClean="0">
              <a:solidFill>
                <a:srgbClr val="00B0F0"/>
              </a:solidFill>
            </a:endParaRPr>
          </a:p>
          <a:p>
            <a:pPr algn="ctr">
              <a:buNone/>
            </a:pPr>
            <a:r>
              <a:rPr lang="en-GB" dirty="0" smtClean="0">
                <a:solidFill>
                  <a:srgbClr val="00B0F0"/>
                </a:solidFill>
              </a:rPr>
              <a:t>Complications</a:t>
            </a:r>
            <a:endParaRPr lang="en-GB" dirty="0">
              <a:solidFill>
                <a:srgbClr val="00B0F0"/>
              </a:solidFill>
            </a:endParaRPr>
          </a:p>
          <a:p>
            <a:r>
              <a:rPr lang="en-GB" dirty="0"/>
              <a:t>Cataract </a:t>
            </a:r>
          </a:p>
          <a:p>
            <a:r>
              <a:rPr lang="en-GB" dirty="0"/>
              <a:t>Optic inflammation</a:t>
            </a:r>
          </a:p>
          <a:p>
            <a:r>
              <a:rPr lang="en-GB" dirty="0" smtClean="0"/>
              <a:t>Retino-atrophy and degeneration </a:t>
            </a:r>
            <a:r>
              <a:rPr lang="en-GB" dirty="0"/>
              <a:t>of retina</a:t>
            </a:r>
          </a:p>
          <a:p>
            <a:endParaRPr lang="en-GB" dirty="0"/>
          </a:p>
        </p:txBody>
      </p:sp>
    </p:spTree>
  </p:cSld>
  <p:clrMapOvr>
    <a:masterClrMapping/>
  </p:clrMapOvr>
  <p:transition spd="med">
    <p:strips dir="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endParaRPr lang="en-GB" dirty="0" smtClean="0">
              <a:solidFill>
                <a:srgbClr val="00B0F0"/>
              </a:solidFill>
            </a:endParaRPr>
          </a:p>
          <a:p>
            <a:pPr algn="ctr">
              <a:buNone/>
            </a:pPr>
            <a:endParaRPr lang="en-GB" dirty="0" smtClean="0">
              <a:solidFill>
                <a:srgbClr val="00B0F0"/>
              </a:solidFill>
            </a:endParaRPr>
          </a:p>
          <a:p>
            <a:pPr algn="ctr">
              <a:buNone/>
            </a:pPr>
            <a:r>
              <a:rPr lang="en-GB" dirty="0" smtClean="0">
                <a:solidFill>
                  <a:srgbClr val="00B0F0"/>
                </a:solidFill>
              </a:rPr>
              <a:t>Prevention</a:t>
            </a:r>
          </a:p>
          <a:p>
            <a:pPr algn="ctr">
              <a:buNone/>
            </a:pPr>
            <a:endParaRPr lang="en-GB" dirty="0" smtClean="0"/>
          </a:p>
          <a:p>
            <a:pPr algn="ctr">
              <a:buFont typeface="Wingdings" pitchFamily="2" charset="2"/>
              <a:buChar char="Ø"/>
            </a:pPr>
            <a:r>
              <a:rPr lang="en-GB" dirty="0" smtClean="0"/>
              <a:t>Early </a:t>
            </a:r>
            <a:r>
              <a:rPr lang="en-GB" dirty="0" err="1" smtClean="0"/>
              <a:t>tx</a:t>
            </a:r>
            <a:r>
              <a:rPr lang="en-GB" dirty="0" smtClean="0"/>
              <a:t> of systemic and other eye conditions.</a:t>
            </a:r>
          </a:p>
          <a:p>
            <a:pPr algn="ctr">
              <a:buNone/>
            </a:pPr>
            <a:endParaRPr lang="en-GB" dirty="0" smtClean="0">
              <a:solidFill>
                <a:srgbClr val="00B0F0"/>
              </a:solidFill>
            </a:endParaRPr>
          </a:p>
          <a:p>
            <a:pPr algn="ctr">
              <a:buNone/>
            </a:pPr>
            <a:endParaRPr lang="en-GB" dirty="0" smtClean="0">
              <a:solidFill>
                <a:srgbClr val="00B0F0"/>
              </a:solidFill>
            </a:endParaRPr>
          </a:p>
          <a:p>
            <a:endParaRPr lang="en-US" dirty="0"/>
          </a:p>
        </p:txBody>
      </p:sp>
    </p:spTree>
  </p:cSld>
  <p:clrMapOvr>
    <a:masterClrMapping/>
  </p:clrMapOvr>
  <p:transition spd="med">
    <p:strips dir="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543956" cy="5983311"/>
          </a:xfrm>
        </p:spPr>
        <p:txBody>
          <a:bodyPr>
            <a:normAutofit/>
          </a:bodyPr>
          <a:lstStyle/>
          <a:p>
            <a:pPr>
              <a:buNone/>
            </a:pPr>
            <a:r>
              <a:rPr lang="en-GB" dirty="0" smtClean="0"/>
              <a:t>  </a:t>
            </a:r>
            <a:r>
              <a:rPr lang="en-GB" dirty="0" smtClean="0">
                <a:solidFill>
                  <a:srgbClr val="0070C0"/>
                </a:solidFill>
              </a:rPr>
              <a:t>Iris</a:t>
            </a:r>
            <a:r>
              <a:rPr lang="en-GB" dirty="0" smtClean="0"/>
              <a:t>-is the </a:t>
            </a:r>
            <a:r>
              <a:rPr lang="en-GB" dirty="0"/>
              <a:t>thin </a:t>
            </a:r>
            <a:r>
              <a:rPr lang="en-GB" dirty="0" smtClean="0"/>
              <a:t>visible, contractile, and coloured part of the eye, with </a:t>
            </a:r>
            <a:r>
              <a:rPr lang="en-GB" dirty="0"/>
              <a:t>a central </a:t>
            </a:r>
            <a:r>
              <a:rPr lang="en-GB" dirty="0" smtClean="0"/>
              <a:t>aperture </a:t>
            </a:r>
            <a:r>
              <a:rPr lang="en-GB" dirty="0"/>
              <a:t>known as the </a:t>
            </a:r>
            <a:r>
              <a:rPr lang="en-GB" dirty="0" smtClean="0"/>
              <a:t>pupil. It divides the anterior segment of the eye into anterior and posterior chambers. It controls </a:t>
            </a:r>
            <a:r>
              <a:rPr lang="en-GB" dirty="0"/>
              <a:t>amount of light entering the </a:t>
            </a:r>
            <a:r>
              <a:rPr lang="en-GB" dirty="0" smtClean="0"/>
              <a:t>eye and plays a role in accommodation</a:t>
            </a:r>
            <a:r>
              <a:rPr lang="en-GB" dirty="0"/>
              <a:t>.</a:t>
            </a:r>
          </a:p>
          <a:p>
            <a:pPr>
              <a:buNone/>
            </a:pPr>
            <a:r>
              <a:rPr lang="en-GB" dirty="0">
                <a:solidFill>
                  <a:srgbClr val="0070C0"/>
                </a:solidFill>
              </a:rPr>
              <a:t>Ciliary </a:t>
            </a:r>
            <a:r>
              <a:rPr lang="en-GB" dirty="0" smtClean="0">
                <a:solidFill>
                  <a:srgbClr val="0070C0"/>
                </a:solidFill>
              </a:rPr>
              <a:t>body-</a:t>
            </a:r>
            <a:r>
              <a:rPr lang="en-GB" dirty="0" smtClean="0"/>
              <a:t>Is continuous </a:t>
            </a:r>
            <a:r>
              <a:rPr lang="en-GB" dirty="0"/>
              <a:t>with </a:t>
            </a:r>
            <a:r>
              <a:rPr lang="en-GB" dirty="0" smtClean="0"/>
              <a:t>choroid(middle </a:t>
            </a:r>
            <a:r>
              <a:rPr lang="en-GB" dirty="0"/>
              <a:t>layer of eyeball</a:t>
            </a:r>
            <a:r>
              <a:rPr lang="en-GB" dirty="0" smtClean="0"/>
              <a:t>).It </a:t>
            </a:r>
            <a:r>
              <a:rPr lang="en-GB" dirty="0"/>
              <a:t>suspends the </a:t>
            </a:r>
            <a:r>
              <a:rPr lang="en-GB" dirty="0" smtClean="0"/>
              <a:t>lens which is important during accommodation, and </a:t>
            </a:r>
            <a:r>
              <a:rPr lang="en-GB" dirty="0"/>
              <a:t>produces aqueous.</a:t>
            </a:r>
          </a:p>
          <a:p>
            <a:pPr>
              <a:buNone/>
            </a:pPr>
            <a:r>
              <a:rPr lang="en-GB" dirty="0" smtClean="0">
                <a:solidFill>
                  <a:srgbClr val="0070C0"/>
                </a:solidFill>
              </a:rPr>
              <a:t>Choroid-</a:t>
            </a:r>
            <a:r>
              <a:rPr lang="en-GB" dirty="0" smtClean="0"/>
              <a:t>Is </a:t>
            </a:r>
            <a:r>
              <a:rPr lang="en-GB" dirty="0"/>
              <a:t>the soft brown part behind the eye.</a:t>
            </a:r>
          </a:p>
          <a:p>
            <a:pPr>
              <a:buNone/>
            </a:pPr>
            <a:r>
              <a:rPr lang="en-GB" dirty="0" smtClean="0"/>
              <a:t>Is most vascularised, and </a:t>
            </a:r>
            <a:r>
              <a:rPr lang="en-GB" dirty="0"/>
              <a:t>nourishes the retina.</a:t>
            </a:r>
          </a:p>
          <a:p>
            <a:endParaRPr lang="en-GB" dirty="0"/>
          </a:p>
        </p:txBody>
      </p:sp>
    </p:spTree>
  </p:cSld>
  <p:clrMapOvr>
    <a:masterClrMapping/>
  </p:clrMapOvr>
  <p:transition spd="med">
    <p:strips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Anterior </a:t>
            </a:r>
            <a:r>
              <a:rPr lang="en-GB" dirty="0">
                <a:solidFill>
                  <a:srgbClr val="00B0F0"/>
                </a:solidFill>
              </a:rPr>
              <a:t>uveitis</a:t>
            </a:r>
          </a:p>
          <a:p>
            <a:r>
              <a:rPr lang="en-GB" dirty="0"/>
              <a:t> inflammation of the iris and ciliary body part(anterior</a:t>
            </a:r>
            <a:r>
              <a:rPr lang="en-GB" dirty="0" smtClean="0"/>
              <a:t>).</a:t>
            </a:r>
            <a:endParaRPr lang="en-GB" dirty="0"/>
          </a:p>
          <a:p>
            <a:r>
              <a:rPr lang="en-GB" dirty="0"/>
              <a:t>Caused by </a:t>
            </a:r>
            <a:r>
              <a:rPr lang="en-GB" dirty="0" smtClean="0"/>
              <a:t>the conditions </a:t>
            </a:r>
            <a:r>
              <a:rPr lang="en-GB" dirty="0"/>
              <a:t>of the eye and </a:t>
            </a:r>
            <a:r>
              <a:rPr lang="en-GB" dirty="0" smtClean="0"/>
              <a:t>other systemic </a:t>
            </a:r>
            <a:r>
              <a:rPr lang="en-GB" dirty="0"/>
              <a:t>disorders e.g ulcerative colitis ,syphilis</a:t>
            </a:r>
            <a:r>
              <a:rPr lang="en-GB" dirty="0" smtClean="0"/>
              <a:t>, dm, rheumatoid arthritis, corneal ulcer, trauma, </a:t>
            </a:r>
            <a:r>
              <a:rPr lang="en-GB" dirty="0"/>
              <a:t>HIV patients.</a:t>
            </a:r>
          </a:p>
          <a:p>
            <a:endParaRPr lang="en-GB" dirty="0"/>
          </a:p>
        </p:txBody>
      </p:sp>
    </p:spTree>
  </p:cSld>
  <p:clrMapOvr>
    <a:masterClrMapping/>
  </p:clrMapOvr>
  <p:transition spd="med">
    <p:strips dir="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c/f</a:t>
            </a:r>
            <a:endParaRPr lang="en-GB" dirty="0">
              <a:solidFill>
                <a:srgbClr val="00B0F0"/>
              </a:solidFill>
            </a:endParaRPr>
          </a:p>
          <a:p>
            <a:r>
              <a:rPr lang="en-GB" dirty="0"/>
              <a:t>redness </a:t>
            </a:r>
            <a:r>
              <a:rPr lang="en-GB" dirty="0" smtClean="0"/>
              <a:t>in the eye </a:t>
            </a:r>
            <a:r>
              <a:rPr lang="en-GB" dirty="0" err="1" smtClean="0"/>
              <a:t>tho</a:t>
            </a:r>
            <a:r>
              <a:rPr lang="en-GB" dirty="0" smtClean="0"/>
              <a:t> it may </a:t>
            </a:r>
            <a:r>
              <a:rPr lang="en-GB" dirty="0"/>
              <a:t>not generalized.</a:t>
            </a:r>
          </a:p>
          <a:p>
            <a:r>
              <a:rPr lang="en-GB" dirty="0"/>
              <a:t>Painful</a:t>
            </a:r>
          </a:p>
          <a:p>
            <a:r>
              <a:rPr lang="en-GB" dirty="0"/>
              <a:t>Photophobia</a:t>
            </a:r>
          </a:p>
          <a:p>
            <a:r>
              <a:rPr lang="en-GB" dirty="0"/>
              <a:t>Reduced visual acuity</a:t>
            </a:r>
          </a:p>
          <a:p>
            <a:r>
              <a:rPr lang="en-GB" dirty="0"/>
              <a:t>Iris may be swollen or </a:t>
            </a:r>
            <a:r>
              <a:rPr lang="en-GB" dirty="0" smtClean="0"/>
              <a:t>nodular.</a:t>
            </a:r>
            <a:endParaRPr lang="en-GB" dirty="0"/>
          </a:p>
          <a:p>
            <a:r>
              <a:rPr lang="en-GB" dirty="0" smtClean="0"/>
              <a:t>Hypopion (</a:t>
            </a:r>
            <a:r>
              <a:rPr lang="en-GB" dirty="0"/>
              <a:t>pus in the anterior chamber</a:t>
            </a:r>
            <a:r>
              <a:rPr lang="en-GB" dirty="0" smtClean="0"/>
              <a:t>).</a:t>
            </a:r>
            <a:endParaRPr lang="en-GB" dirty="0"/>
          </a:p>
          <a:p>
            <a:r>
              <a:rPr lang="en-GB" dirty="0" smtClean="0"/>
              <a:t>Swollen or ulcerated cornea.</a:t>
            </a:r>
            <a:endParaRPr lang="en-GB" dirty="0"/>
          </a:p>
          <a:p>
            <a:endParaRPr lang="en-GB" dirty="0"/>
          </a:p>
        </p:txBody>
      </p:sp>
    </p:spTree>
  </p:cSld>
  <p:clrMapOvr>
    <a:masterClrMapping/>
  </p:clrMapOvr>
  <p:transition spd="med">
    <p:strips dir="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Diagnosis</a:t>
            </a:r>
            <a:endParaRPr lang="en-GB" dirty="0">
              <a:solidFill>
                <a:srgbClr val="00B0F0"/>
              </a:solidFill>
            </a:endParaRPr>
          </a:p>
          <a:p>
            <a:r>
              <a:rPr lang="en-GB" dirty="0"/>
              <a:t>Take intensive  </a:t>
            </a:r>
            <a:r>
              <a:rPr lang="en-GB" dirty="0" err="1"/>
              <a:t>hx</a:t>
            </a:r>
            <a:r>
              <a:rPr lang="en-GB" dirty="0"/>
              <a:t> of the </a:t>
            </a:r>
            <a:r>
              <a:rPr lang="en-GB" dirty="0" smtClean="0"/>
              <a:t>disease</a:t>
            </a:r>
            <a:endParaRPr lang="en-GB" dirty="0"/>
          </a:p>
          <a:p>
            <a:r>
              <a:rPr lang="en-GB" dirty="0"/>
              <a:t>Eye examination/microscopy-slit lamb is used</a:t>
            </a:r>
          </a:p>
          <a:p>
            <a:r>
              <a:rPr lang="en-GB" dirty="0"/>
              <a:t>Investigate ESR</a:t>
            </a:r>
            <a:r>
              <a:rPr lang="en-GB" dirty="0" smtClean="0"/>
              <a:t>. Serology, </a:t>
            </a:r>
            <a:r>
              <a:rPr lang="en-GB" dirty="0"/>
              <a:t>Hb</a:t>
            </a:r>
            <a:r>
              <a:rPr lang="en-GB" dirty="0" smtClean="0"/>
              <a:t>, x ray </a:t>
            </a:r>
            <a:r>
              <a:rPr lang="en-GB" dirty="0"/>
              <a:t>r/o TB</a:t>
            </a:r>
            <a:r>
              <a:rPr lang="en-GB" dirty="0" smtClean="0"/>
              <a:t>, blood </a:t>
            </a:r>
            <a:r>
              <a:rPr lang="en-GB" dirty="0"/>
              <a:t>sugars</a:t>
            </a:r>
            <a:r>
              <a:rPr lang="en-GB" dirty="0" smtClean="0"/>
              <a:t>.</a:t>
            </a:r>
          </a:p>
          <a:p>
            <a:pPr algn="ctr">
              <a:buNone/>
            </a:pPr>
            <a:r>
              <a:rPr lang="en-GB" dirty="0" smtClean="0">
                <a:solidFill>
                  <a:srgbClr val="00B0F0"/>
                </a:solidFill>
              </a:rPr>
              <a:t>mnx</a:t>
            </a:r>
            <a:endParaRPr lang="en-GB" dirty="0">
              <a:solidFill>
                <a:srgbClr val="00B0F0"/>
              </a:solidFill>
            </a:endParaRPr>
          </a:p>
          <a:p>
            <a:r>
              <a:rPr lang="en-GB" dirty="0"/>
              <a:t>Atropine-pain relieve/pupil </a:t>
            </a:r>
            <a:r>
              <a:rPr lang="en-GB" dirty="0" smtClean="0"/>
              <a:t>dilate.</a:t>
            </a:r>
            <a:endParaRPr lang="en-GB" dirty="0"/>
          </a:p>
          <a:p>
            <a:r>
              <a:rPr lang="en-GB" dirty="0"/>
              <a:t>Heat application/cold </a:t>
            </a:r>
            <a:r>
              <a:rPr lang="en-GB" dirty="0" smtClean="0"/>
              <a:t>compressions</a:t>
            </a:r>
          </a:p>
          <a:p>
            <a:r>
              <a:rPr lang="en-GB" dirty="0" smtClean="0"/>
              <a:t>Follow up/uveitis recurs</a:t>
            </a:r>
          </a:p>
          <a:p>
            <a:r>
              <a:rPr lang="en-GB" dirty="0" smtClean="0"/>
              <a:t>Antibiotic to prevent infection</a:t>
            </a:r>
          </a:p>
          <a:p>
            <a:r>
              <a:rPr lang="en-GB" dirty="0" smtClean="0"/>
              <a:t>Photophobia glasses</a:t>
            </a:r>
          </a:p>
          <a:p>
            <a:endParaRPr lang="en-GB" dirty="0" smtClean="0"/>
          </a:p>
          <a:p>
            <a:endParaRPr lang="en-GB" dirty="0" smtClean="0"/>
          </a:p>
          <a:p>
            <a:endParaRPr lang="en-GB" dirty="0" smtClean="0"/>
          </a:p>
          <a:p>
            <a:endParaRPr lang="en-GB" dirty="0"/>
          </a:p>
          <a:p>
            <a:pPr>
              <a:buNone/>
            </a:pPr>
            <a:endParaRPr lang="en-GB" dirty="0"/>
          </a:p>
          <a:p>
            <a:endParaRPr lang="en-GB" dirty="0"/>
          </a:p>
        </p:txBody>
      </p:sp>
    </p:spTree>
  </p:cSld>
  <p:clrMapOvr>
    <a:masterClrMapping/>
  </p:clrMapOvr>
  <p:transition spd="med">
    <p:strips dir="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r>
              <a:rPr lang="en-GB" dirty="0" smtClean="0"/>
              <a:t>Steroids </a:t>
            </a:r>
            <a:r>
              <a:rPr lang="en-GB" dirty="0"/>
              <a:t>to reduce inflammation </a:t>
            </a:r>
            <a:r>
              <a:rPr lang="en-GB" dirty="0" smtClean="0"/>
              <a:t>e.g. </a:t>
            </a:r>
            <a:r>
              <a:rPr lang="en-GB" dirty="0"/>
              <a:t>betamethasone</a:t>
            </a:r>
            <a:r>
              <a:rPr lang="en-GB" dirty="0" smtClean="0"/>
              <a:t>, sodium </a:t>
            </a:r>
            <a:r>
              <a:rPr lang="en-GB" dirty="0"/>
              <a:t>phosphate</a:t>
            </a:r>
          </a:p>
          <a:p>
            <a:pPr algn="ctr">
              <a:buNone/>
            </a:pPr>
            <a:r>
              <a:rPr lang="en-GB" dirty="0" smtClean="0">
                <a:solidFill>
                  <a:srgbClr val="00B0F0"/>
                </a:solidFill>
              </a:rPr>
              <a:t>Complication</a:t>
            </a:r>
            <a:endParaRPr lang="en-GB" dirty="0">
              <a:solidFill>
                <a:srgbClr val="00B0F0"/>
              </a:solidFill>
            </a:endParaRPr>
          </a:p>
          <a:p>
            <a:r>
              <a:rPr lang="en-GB" dirty="0"/>
              <a:t>Secondary glaucoma</a:t>
            </a:r>
          </a:p>
          <a:p>
            <a:r>
              <a:rPr lang="en-GB" dirty="0"/>
              <a:t>Anterior /posterior </a:t>
            </a:r>
            <a:r>
              <a:rPr lang="en-GB" dirty="0" err="1" smtClean="0"/>
              <a:t>synechia</a:t>
            </a:r>
            <a:endParaRPr lang="en-GB" dirty="0"/>
          </a:p>
          <a:p>
            <a:r>
              <a:rPr lang="en-GB" dirty="0"/>
              <a:t>Blockage of trabecular </a:t>
            </a:r>
            <a:r>
              <a:rPr lang="en-GB" dirty="0" smtClean="0"/>
              <a:t>meshwork</a:t>
            </a:r>
          </a:p>
          <a:p>
            <a:r>
              <a:rPr lang="en-GB" dirty="0" smtClean="0"/>
              <a:t>Cataract</a:t>
            </a:r>
          </a:p>
          <a:p>
            <a:r>
              <a:rPr lang="en-GB" dirty="0" smtClean="0"/>
              <a:t>Hypopion</a:t>
            </a:r>
          </a:p>
          <a:p>
            <a:pPr algn="ctr">
              <a:buNone/>
            </a:pPr>
            <a:r>
              <a:rPr lang="en-GB" dirty="0" smtClean="0">
                <a:solidFill>
                  <a:srgbClr val="00B0F0"/>
                </a:solidFill>
              </a:rPr>
              <a:t>Prevention</a:t>
            </a:r>
            <a:endParaRPr lang="en-GB" dirty="0" smtClean="0"/>
          </a:p>
          <a:p>
            <a:r>
              <a:rPr lang="en-GB" dirty="0" smtClean="0"/>
              <a:t>Early </a:t>
            </a:r>
            <a:r>
              <a:rPr lang="en-GB" dirty="0" err="1" smtClean="0"/>
              <a:t>tx</a:t>
            </a:r>
            <a:r>
              <a:rPr lang="en-GB" dirty="0" smtClean="0"/>
              <a:t> of eye and other systemic conditions</a:t>
            </a:r>
          </a:p>
          <a:p>
            <a:r>
              <a:rPr lang="en-GB" dirty="0" smtClean="0"/>
              <a:t>Prevention of trauma</a:t>
            </a:r>
            <a:endParaRPr lang="en-GB" dirty="0"/>
          </a:p>
        </p:txBody>
      </p:sp>
    </p:spTree>
  </p:cSld>
  <p:clrMapOvr>
    <a:masterClrMapping/>
  </p:clrMapOvr>
  <p:transition spd="med">
    <p:strips dir="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Cataract</a:t>
            </a:r>
            <a:r>
              <a:rPr lang="en-GB" dirty="0" smtClean="0"/>
              <a:t> </a:t>
            </a:r>
          </a:p>
          <a:p>
            <a:r>
              <a:rPr lang="en-GB" dirty="0" smtClean="0"/>
              <a:t>Opacity </a:t>
            </a:r>
            <a:r>
              <a:rPr lang="en-GB" dirty="0"/>
              <a:t>of the natural </a:t>
            </a:r>
            <a:r>
              <a:rPr lang="en-GB" dirty="0" smtClean="0"/>
              <a:t>crystalline lens. involves pathological changes within the lens.</a:t>
            </a:r>
          </a:p>
          <a:p>
            <a:r>
              <a:rPr lang="en-GB" dirty="0" smtClean="0"/>
              <a:t>The lens is totally avascular. acquires nutrients from A.H.</a:t>
            </a:r>
          </a:p>
          <a:p>
            <a:r>
              <a:rPr lang="en-GB" dirty="0" smtClean="0"/>
              <a:t>The lens is enclosed in a capsule and suspended by suspensory ligaments attached to the ciliary body.</a:t>
            </a:r>
          </a:p>
          <a:p>
            <a:r>
              <a:rPr lang="en-GB" dirty="0" smtClean="0"/>
              <a:t>The function is to refract light.</a:t>
            </a:r>
            <a:endParaRPr lang="en-GB" dirty="0"/>
          </a:p>
          <a:p>
            <a:endParaRPr lang="en-GB" dirty="0"/>
          </a:p>
        </p:txBody>
      </p:sp>
    </p:spTree>
  </p:cSld>
  <p:clrMapOvr>
    <a:masterClrMapping/>
  </p:clrMapOvr>
  <p:transition spd="med">
    <p:strips dir="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Types </a:t>
            </a:r>
            <a:r>
              <a:rPr lang="en-GB" dirty="0">
                <a:solidFill>
                  <a:srgbClr val="00B0F0"/>
                </a:solidFill>
              </a:rPr>
              <a:t>include</a:t>
            </a:r>
          </a:p>
          <a:p>
            <a:r>
              <a:rPr lang="en-GB" dirty="0"/>
              <a:t>Traumatic </a:t>
            </a:r>
            <a:r>
              <a:rPr lang="en-GB" dirty="0" smtClean="0"/>
              <a:t>cataract-surgery (trabeculectomy).</a:t>
            </a:r>
            <a:endParaRPr lang="en-GB" dirty="0"/>
          </a:p>
          <a:p>
            <a:r>
              <a:rPr lang="en-GB" dirty="0"/>
              <a:t>Congenital </a:t>
            </a:r>
            <a:r>
              <a:rPr lang="en-GB" dirty="0" smtClean="0"/>
              <a:t>cataract-maternal illness (measles)</a:t>
            </a:r>
          </a:p>
          <a:p>
            <a:r>
              <a:rPr lang="en-GB" dirty="0" smtClean="0"/>
              <a:t>senile cataract-with increasing age</a:t>
            </a:r>
          </a:p>
          <a:p>
            <a:r>
              <a:rPr lang="en-GB" dirty="0" smtClean="0"/>
              <a:t>Secondary cataract-sec to eye and other systemic conditions e.g. uveitis, dm etc.</a:t>
            </a:r>
          </a:p>
          <a:p>
            <a:pPr>
              <a:buNone/>
            </a:pPr>
            <a:endParaRPr lang="en-GB" dirty="0"/>
          </a:p>
        </p:txBody>
      </p:sp>
    </p:spTree>
  </p:cSld>
  <p:clrMapOvr>
    <a:masterClrMapping/>
  </p:clrMapOvr>
  <p:transition spd="med">
    <p:strips dir="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Causes</a:t>
            </a:r>
            <a:endParaRPr lang="en-GB" dirty="0">
              <a:solidFill>
                <a:srgbClr val="00B0F0"/>
              </a:solidFill>
            </a:endParaRPr>
          </a:p>
          <a:p>
            <a:r>
              <a:rPr lang="en-GB" dirty="0" smtClean="0"/>
              <a:t>Is usually idiopathic </a:t>
            </a:r>
            <a:r>
              <a:rPr lang="en-GB" dirty="0"/>
              <a:t>but </a:t>
            </a:r>
            <a:r>
              <a:rPr lang="en-GB" dirty="0" smtClean="0"/>
              <a:t>associated </a:t>
            </a:r>
            <a:r>
              <a:rPr lang="en-GB" dirty="0"/>
              <a:t>with;</a:t>
            </a:r>
          </a:p>
          <a:p>
            <a:pPr>
              <a:buFont typeface="Wingdings" pitchFamily="2" charset="2"/>
              <a:buChar char="Ø"/>
            </a:pPr>
            <a:r>
              <a:rPr lang="en-GB" dirty="0"/>
              <a:t>Excessive exposure to sun </a:t>
            </a:r>
            <a:r>
              <a:rPr lang="en-GB" dirty="0" smtClean="0"/>
              <a:t>rays/</a:t>
            </a:r>
            <a:r>
              <a:rPr lang="en-GB" dirty="0" err="1" smtClean="0"/>
              <a:t>u.v</a:t>
            </a:r>
            <a:r>
              <a:rPr lang="en-GB" dirty="0" smtClean="0"/>
              <a:t> rays</a:t>
            </a:r>
            <a:endParaRPr lang="en-GB" dirty="0"/>
          </a:p>
          <a:p>
            <a:pPr>
              <a:buFont typeface="Wingdings" pitchFamily="2" charset="2"/>
              <a:buChar char="Ø"/>
            </a:pPr>
            <a:r>
              <a:rPr lang="en-GB" dirty="0"/>
              <a:t>Acute diarrhoea in childhood</a:t>
            </a:r>
          </a:p>
          <a:p>
            <a:pPr>
              <a:buFont typeface="Wingdings" pitchFamily="2" charset="2"/>
              <a:buChar char="Ø"/>
            </a:pPr>
            <a:r>
              <a:rPr lang="en-GB" dirty="0"/>
              <a:t>Poor nutrition </a:t>
            </a:r>
          </a:p>
          <a:p>
            <a:pPr>
              <a:buFont typeface="Wingdings" pitchFamily="2" charset="2"/>
              <a:buChar char="Ø"/>
            </a:pPr>
            <a:r>
              <a:rPr lang="en-GB" dirty="0" smtClean="0"/>
              <a:t>Smoking</a:t>
            </a:r>
          </a:p>
          <a:p>
            <a:pPr>
              <a:buFont typeface="Wingdings" pitchFamily="2" charset="2"/>
              <a:buChar char="Ø"/>
            </a:pPr>
            <a:r>
              <a:rPr lang="en-GB" dirty="0" smtClean="0"/>
              <a:t>Aging </a:t>
            </a:r>
            <a:endParaRPr lang="en-GB" dirty="0"/>
          </a:p>
          <a:p>
            <a:endParaRPr lang="en-GB" dirty="0"/>
          </a:p>
        </p:txBody>
      </p:sp>
    </p:spTree>
  </p:cSld>
  <p:clrMapOvr>
    <a:masterClrMapping/>
  </p:clrMapOvr>
  <p:transition spd="med">
    <p:strips dir="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Degrees of cataract</a:t>
            </a:r>
          </a:p>
          <a:p>
            <a:r>
              <a:rPr lang="en-GB" dirty="0" smtClean="0"/>
              <a:t>Immature-only part of capsule is opaque (looks cloudy)</a:t>
            </a:r>
          </a:p>
          <a:p>
            <a:r>
              <a:rPr lang="en-GB" dirty="0" smtClean="0"/>
              <a:t>Mature-becomes thick (the whole lens is opaque).</a:t>
            </a:r>
          </a:p>
          <a:p>
            <a:r>
              <a:rPr lang="en-GB" dirty="0" smtClean="0"/>
              <a:t>Hypermature-very thick</a:t>
            </a:r>
          </a:p>
          <a:p>
            <a:pPr>
              <a:buNone/>
            </a:pPr>
            <a:endParaRPr lang="en-GB" dirty="0" smtClean="0"/>
          </a:p>
          <a:p>
            <a:endParaRPr lang="en-GB" dirty="0" smtClean="0"/>
          </a:p>
          <a:p>
            <a:endParaRPr lang="en-US" dirty="0"/>
          </a:p>
        </p:txBody>
      </p:sp>
    </p:spTree>
  </p:cSld>
  <p:clrMapOvr>
    <a:masterClrMapping/>
  </p:clrMapOvr>
  <p:transition spd="med">
    <p:strips dir="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c/f</a:t>
            </a:r>
            <a:endParaRPr lang="en-GB" dirty="0">
              <a:solidFill>
                <a:srgbClr val="00B0F0"/>
              </a:solidFill>
            </a:endParaRPr>
          </a:p>
          <a:p>
            <a:r>
              <a:rPr lang="en-GB" dirty="0"/>
              <a:t>white pupil-shine </a:t>
            </a:r>
            <a:r>
              <a:rPr lang="en-GB" dirty="0" smtClean="0"/>
              <a:t>a torch/opacity of lens/cloudy.</a:t>
            </a:r>
            <a:endParaRPr lang="en-GB" dirty="0"/>
          </a:p>
          <a:p>
            <a:r>
              <a:rPr lang="en-GB" dirty="0"/>
              <a:t>visual </a:t>
            </a:r>
            <a:r>
              <a:rPr lang="en-GB" dirty="0" smtClean="0"/>
              <a:t>disturbances/gradual loss of sight.</a:t>
            </a:r>
            <a:endParaRPr lang="en-GB" dirty="0"/>
          </a:p>
          <a:p>
            <a:r>
              <a:rPr lang="en-GB" dirty="0" smtClean="0"/>
              <a:t>Double vision.</a:t>
            </a:r>
          </a:p>
          <a:p>
            <a:r>
              <a:rPr lang="en-GB" dirty="0" smtClean="0"/>
              <a:t>No pain</a:t>
            </a:r>
            <a:endParaRPr lang="en-GB" dirty="0"/>
          </a:p>
          <a:p>
            <a:endParaRPr lang="en-GB" dirty="0"/>
          </a:p>
        </p:txBody>
      </p:sp>
    </p:spTree>
  </p:cSld>
  <p:clrMapOvr>
    <a:masterClrMapping/>
  </p:clrMapOvr>
  <p:transition spd="med">
    <p:strips dir="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Mnx</a:t>
            </a:r>
            <a:endParaRPr lang="en-GB" dirty="0">
              <a:solidFill>
                <a:srgbClr val="00B0F0"/>
              </a:solidFill>
            </a:endParaRPr>
          </a:p>
          <a:p>
            <a:r>
              <a:rPr lang="en-GB" dirty="0"/>
              <a:t>Has no med </a:t>
            </a:r>
            <a:r>
              <a:rPr lang="en-GB" dirty="0" err="1"/>
              <a:t>tx</a:t>
            </a:r>
            <a:endParaRPr lang="en-GB" dirty="0"/>
          </a:p>
          <a:p>
            <a:r>
              <a:rPr lang="en-GB" dirty="0"/>
              <a:t>Surgical </a:t>
            </a:r>
            <a:r>
              <a:rPr lang="en-GB" dirty="0" err="1"/>
              <a:t>mnx</a:t>
            </a:r>
            <a:r>
              <a:rPr lang="en-GB" dirty="0"/>
              <a:t>-it is not an emergency</a:t>
            </a:r>
          </a:p>
          <a:p>
            <a:r>
              <a:rPr lang="en-GB" dirty="0"/>
              <a:t>Pre/post op care/under local </a:t>
            </a:r>
            <a:r>
              <a:rPr lang="en-GB" dirty="0" smtClean="0"/>
              <a:t>anaesthesia. child </a:t>
            </a:r>
            <a:r>
              <a:rPr lang="en-GB" dirty="0"/>
              <a:t>or aged(old),under GA.</a:t>
            </a:r>
          </a:p>
          <a:p>
            <a:r>
              <a:rPr lang="en-GB" dirty="0" smtClean="0"/>
              <a:t>NPO </a:t>
            </a:r>
            <a:r>
              <a:rPr lang="en-GB" dirty="0"/>
              <a:t>4hrs </a:t>
            </a:r>
            <a:r>
              <a:rPr lang="en-GB" dirty="0" smtClean="0"/>
              <a:t>b4 </a:t>
            </a:r>
            <a:r>
              <a:rPr lang="en-GB" dirty="0"/>
              <a:t>the operation  </a:t>
            </a:r>
          </a:p>
          <a:p>
            <a:r>
              <a:rPr lang="en-GB" dirty="0"/>
              <a:t>Clean eye with </a:t>
            </a:r>
            <a:r>
              <a:rPr lang="en-GB" dirty="0" smtClean="0"/>
              <a:t>warm normal </a:t>
            </a:r>
            <a:r>
              <a:rPr lang="en-GB" dirty="0"/>
              <a:t>saline and povidine iodine 2% and pad the eye</a:t>
            </a:r>
          </a:p>
          <a:p>
            <a:r>
              <a:rPr lang="en-GB" dirty="0"/>
              <a:t>10mls of lignocaine ,paralyses the optic n.</a:t>
            </a:r>
          </a:p>
          <a:p>
            <a:r>
              <a:rPr lang="en-GB" dirty="0"/>
              <a:t>Types of operations done depend on the nature</a:t>
            </a:r>
          </a:p>
          <a:p>
            <a:r>
              <a:rPr lang="en-GB" dirty="0"/>
              <a:t>Dilate the pupil one hour before the operation</a:t>
            </a:r>
          </a:p>
          <a:p>
            <a:endParaRPr lang="en-GB" dirty="0"/>
          </a:p>
        </p:txBody>
      </p:sp>
    </p:spTree>
  </p:cSld>
  <p:clrMapOvr>
    <a:masterClrMapping/>
  </p:clrMapOvr>
  <p:transition spd="med">
    <p:strips dir="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6286544"/>
          </a:xfrm>
        </p:spPr>
        <p:txBody>
          <a:bodyPr/>
          <a:lstStyle/>
          <a:p>
            <a:pPr>
              <a:buNone/>
            </a:pPr>
            <a:r>
              <a:rPr lang="en-GB" dirty="0" smtClean="0">
                <a:solidFill>
                  <a:srgbClr val="0070C0"/>
                </a:solidFill>
              </a:rPr>
              <a:t>Lens</a:t>
            </a:r>
            <a:r>
              <a:rPr lang="en-GB" dirty="0" smtClean="0"/>
              <a:t>-is the transparent, highly elastic biconvex body, that lies immediately behind the pupil/front </a:t>
            </a:r>
            <a:r>
              <a:rPr lang="en-GB" dirty="0"/>
              <a:t>of the vitreous </a:t>
            </a:r>
            <a:r>
              <a:rPr lang="en-GB" dirty="0" smtClean="0"/>
              <a:t>body. Its thickness is controlled by ciliary muscle through the suspensory ligaments. Its </a:t>
            </a:r>
            <a:r>
              <a:rPr lang="en-GB" dirty="0"/>
              <a:t>functions include:</a:t>
            </a:r>
          </a:p>
          <a:p>
            <a:pPr>
              <a:buFont typeface="Wingdings" pitchFamily="2" charset="2"/>
              <a:buChar char="v"/>
            </a:pPr>
            <a:r>
              <a:rPr lang="en-GB" dirty="0"/>
              <a:t>Refractive media</a:t>
            </a:r>
          </a:p>
          <a:p>
            <a:pPr>
              <a:buFont typeface="Wingdings" pitchFamily="2" charset="2"/>
              <a:buChar char="v"/>
            </a:pPr>
            <a:r>
              <a:rPr lang="en-GB" dirty="0"/>
              <a:t>Absorbs ultra violet rays</a:t>
            </a:r>
          </a:p>
          <a:p>
            <a:pPr>
              <a:buFont typeface="Wingdings" pitchFamily="2" charset="2"/>
              <a:buChar char="v"/>
            </a:pPr>
            <a:r>
              <a:rPr lang="en-GB" dirty="0"/>
              <a:t>Accommodation.</a:t>
            </a:r>
          </a:p>
          <a:p>
            <a:endParaRPr lang="en-GB" dirty="0"/>
          </a:p>
        </p:txBody>
      </p:sp>
    </p:spTree>
  </p:cSld>
  <p:clrMapOvr>
    <a:masterClrMapping/>
  </p:clrMapOvr>
  <p:transition spd="med">
    <p:strips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endParaRPr lang="en-GB" dirty="0" smtClean="0"/>
          </a:p>
          <a:p>
            <a:r>
              <a:rPr lang="en-GB" dirty="0" smtClean="0"/>
              <a:t>Investigations</a:t>
            </a:r>
          </a:p>
          <a:p>
            <a:pPr>
              <a:buNone/>
            </a:pPr>
            <a:r>
              <a:rPr lang="en-GB" dirty="0" smtClean="0"/>
              <a:t>     -eye swab for c/s,</a:t>
            </a:r>
          </a:p>
          <a:p>
            <a:pPr>
              <a:buNone/>
            </a:pPr>
            <a:r>
              <a:rPr lang="en-GB" dirty="0" smtClean="0"/>
              <a:t>     -urinalysis</a:t>
            </a:r>
          </a:p>
          <a:p>
            <a:pPr>
              <a:buNone/>
            </a:pPr>
            <a:r>
              <a:rPr lang="en-GB" dirty="0" smtClean="0"/>
              <a:t>     -Keratinometry-curvature </a:t>
            </a:r>
            <a:r>
              <a:rPr lang="en-GB" dirty="0"/>
              <a:t>of the cornea</a:t>
            </a:r>
          </a:p>
          <a:p>
            <a:pPr>
              <a:buNone/>
            </a:pPr>
            <a:r>
              <a:rPr lang="en-GB" dirty="0" smtClean="0"/>
              <a:t>     -Biometry-size </a:t>
            </a:r>
            <a:r>
              <a:rPr lang="en-GB" dirty="0"/>
              <a:t>of the lens to be </a:t>
            </a:r>
            <a:r>
              <a:rPr lang="en-GB" dirty="0" smtClean="0"/>
              <a:t>used.</a:t>
            </a:r>
            <a:endParaRPr lang="en-GB" dirty="0"/>
          </a:p>
          <a:p>
            <a:pPr>
              <a:buNone/>
            </a:pPr>
            <a:r>
              <a:rPr lang="en-GB" dirty="0" smtClean="0"/>
              <a:t>     -Ultra </a:t>
            </a:r>
            <a:r>
              <a:rPr lang="en-GB" dirty="0"/>
              <a:t>sound-to ensure no problem at the back </a:t>
            </a:r>
            <a:r>
              <a:rPr lang="en-GB" dirty="0" smtClean="0"/>
              <a:t>     of </a:t>
            </a:r>
            <a:r>
              <a:rPr lang="en-GB" dirty="0"/>
              <a:t>the eye.</a:t>
            </a:r>
          </a:p>
          <a:p>
            <a:endParaRPr lang="en-GB" dirty="0"/>
          </a:p>
        </p:txBody>
      </p:sp>
    </p:spTree>
  </p:cSld>
  <p:clrMapOvr>
    <a:masterClrMapping/>
  </p:clrMapOvr>
  <p:transition spd="med">
    <p:strips dir="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Types of operations done</a:t>
            </a:r>
          </a:p>
          <a:p>
            <a:r>
              <a:rPr lang="en-GB" dirty="0" smtClean="0">
                <a:solidFill>
                  <a:schemeClr val="accent1"/>
                </a:solidFill>
              </a:rPr>
              <a:t>Extra capsular</a:t>
            </a:r>
            <a:r>
              <a:rPr lang="en-GB" dirty="0" smtClean="0"/>
              <a:t>-the posterior part of capsule is left in position, all the inner material will be removed, and this procedure gives an allowance for fixation of an artificial lens to be held in position to the posterior part of capsule.</a:t>
            </a:r>
          </a:p>
          <a:p>
            <a:r>
              <a:rPr lang="en-GB" dirty="0" smtClean="0">
                <a:solidFill>
                  <a:schemeClr val="accent1"/>
                </a:solidFill>
              </a:rPr>
              <a:t>Intracapsular</a:t>
            </a:r>
            <a:r>
              <a:rPr lang="en-GB" dirty="0" smtClean="0"/>
              <a:t>-the whole lens is removed the suspensory ligaments are ruptured.</a:t>
            </a:r>
          </a:p>
          <a:p>
            <a:endParaRPr lang="en-US" dirty="0"/>
          </a:p>
        </p:txBody>
      </p:sp>
    </p:spTree>
  </p:cSld>
  <p:clrMapOvr>
    <a:masterClrMapping/>
  </p:clrMapOvr>
  <p:transition spd="med">
    <p:strips dir="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GB" dirty="0" smtClean="0">
                <a:solidFill>
                  <a:srgbClr val="00B0F0"/>
                </a:solidFill>
              </a:rPr>
              <a:t>          </a:t>
            </a:r>
          </a:p>
          <a:p>
            <a:pPr algn="ctr">
              <a:buNone/>
            </a:pPr>
            <a:r>
              <a:rPr lang="en-GB" dirty="0" smtClean="0">
                <a:solidFill>
                  <a:srgbClr val="00B0F0"/>
                </a:solidFill>
              </a:rPr>
              <a:t>Post </a:t>
            </a:r>
            <a:r>
              <a:rPr lang="en-GB" dirty="0">
                <a:solidFill>
                  <a:srgbClr val="00B0F0"/>
                </a:solidFill>
              </a:rPr>
              <a:t>op </a:t>
            </a:r>
            <a:r>
              <a:rPr lang="en-GB" dirty="0" smtClean="0">
                <a:solidFill>
                  <a:srgbClr val="00B0F0"/>
                </a:solidFill>
              </a:rPr>
              <a:t>mnx</a:t>
            </a:r>
            <a:endParaRPr lang="en-GB" dirty="0">
              <a:solidFill>
                <a:srgbClr val="00B0F0"/>
              </a:solidFill>
            </a:endParaRPr>
          </a:p>
          <a:p>
            <a:r>
              <a:rPr lang="en-GB" dirty="0"/>
              <a:t>Eye padded for 24 hrs</a:t>
            </a:r>
          </a:p>
          <a:p>
            <a:r>
              <a:rPr lang="en-GB" dirty="0"/>
              <a:t>Instil </a:t>
            </a:r>
            <a:r>
              <a:rPr lang="en-GB" dirty="0" smtClean="0"/>
              <a:t>antibiotics, </a:t>
            </a:r>
            <a:r>
              <a:rPr lang="en-GB" dirty="0"/>
              <a:t>steroids and analgesics</a:t>
            </a:r>
          </a:p>
          <a:p>
            <a:r>
              <a:rPr lang="en-GB" dirty="0"/>
              <a:t>Examination </a:t>
            </a:r>
            <a:r>
              <a:rPr lang="en-GB" dirty="0" smtClean="0"/>
              <a:t>daily/check up. </a:t>
            </a:r>
            <a:endParaRPr lang="en-GB" dirty="0"/>
          </a:p>
          <a:p>
            <a:r>
              <a:rPr lang="en-GB" dirty="0"/>
              <a:t>Health </a:t>
            </a:r>
            <a:r>
              <a:rPr lang="en-GB" dirty="0" smtClean="0"/>
              <a:t>education on rest, light diet, avoid lifting heavy weights and prevention of infection.</a:t>
            </a:r>
            <a:endParaRPr lang="en-GB" dirty="0"/>
          </a:p>
          <a:p>
            <a:r>
              <a:rPr lang="en-GB" dirty="0"/>
              <a:t>From </a:t>
            </a:r>
            <a:r>
              <a:rPr lang="en-GB" dirty="0" smtClean="0"/>
              <a:t>theatre, sleep </a:t>
            </a:r>
            <a:r>
              <a:rPr lang="en-GB" dirty="0"/>
              <a:t>in prone position on the operated side to prevent </a:t>
            </a:r>
            <a:r>
              <a:rPr lang="en-GB" dirty="0" smtClean="0"/>
              <a:t>oedema/ </a:t>
            </a:r>
            <a:r>
              <a:rPr lang="en-GB" dirty="0" err="1" smtClean="0"/>
              <a:t>hyphema</a:t>
            </a:r>
            <a:r>
              <a:rPr lang="en-GB" dirty="0" smtClean="0"/>
              <a:t>.</a:t>
            </a:r>
            <a:endParaRPr lang="en-GB" dirty="0"/>
          </a:p>
          <a:p>
            <a:r>
              <a:rPr lang="en-GB" dirty="0" smtClean="0"/>
              <a:t>Drug </a:t>
            </a:r>
            <a:r>
              <a:rPr lang="en-GB" dirty="0"/>
              <a:t>compliance</a:t>
            </a:r>
          </a:p>
          <a:p>
            <a:r>
              <a:rPr lang="en-GB" dirty="0" smtClean="0"/>
              <a:t>Prevent stress on the suture line.</a:t>
            </a:r>
            <a:endParaRPr lang="en-GB" dirty="0"/>
          </a:p>
          <a:p>
            <a:r>
              <a:rPr lang="en-GB" dirty="0"/>
              <a:t>Follow up to 2wks post op</a:t>
            </a:r>
          </a:p>
          <a:p>
            <a:endParaRPr lang="en-GB" dirty="0"/>
          </a:p>
        </p:txBody>
      </p:sp>
    </p:spTree>
  </p:cSld>
  <p:clrMapOvr>
    <a:masterClrMapping/>
  </p:clrMapOvr>
  <p:transition spd="med">
    <p:strips dir="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solidFill>
                <a:srgbClr val="00B0F0"/>
              </a:solidFill>
            </a:endParaRPr>
          </a:p>
          <a:p>
            <a:pPr>
              <a:buNone/>
            </a:pPr>
            <a:r>
              <a:rPr lang="en-GB" dirty="0" smtClean="0">
                <a:solidFill>
                  <a:srgbClr val="00B0F0"/>
                </a:solidFill>
              </a:rPr>
              <a:t>  Complications</a:t>
            </a:r>
            <a:endParaRPr lang="en-GB" dirty="0">
              <a:solidFill>
                <a:srgbClr val="00B0F0"/>
              </a:solidFill>
            </a:endParaRPr>
          </a:p>
          <a:p>
            <a:r>
              <a:rPr lang="en-GB" dirty="0" smtClean="0"/>
              <a:t>Vitreous/aqueous loss</a:t>
            </a:r>
            <a:endParaRPr lang="en-GB" dirty="0"/>
          </a:p>
          <a:p>
            <a:r>
              <a:rPr lang="en-GB" dirty="0"/>
              <a:t>Increase pressure of the eye</a:t>
            </a:r>
          </a:p>
          <a:p>
            <a:r>
              <a:rPr lang="en-GB" dirty="0" smtClean="0"/>
              <a:t>Retinal detachment</a:t>
            </a:r>
            <a:endParaRPr lang="en-GB" dirty="0"/>
          </a:p>
          <a:p>
            <a:r>
              <a:rPr lang="en-GB" dirty="0"/>
              <a:t>Hypopyon</a:t>
            </a:r>
          </a:p>
          <a:p>
            <a:r>
              <a:rPr lang="en-GB" dirty="0"/>
              <a:t>Uveitis</a:t>
            </a:r>
          </a:p>
          <a:p>
            <a:endParaRPr lang="en-GB" dirty="0"/>
          </a:p>
        </p:txBody>
      </p:sp>
    </p:spTree>
  </p:cSld>
  <p:clrMapOvr>
    <a:masterClrMapping/>
  </p:clrMapOvr>
  <p:transition spd="med">
    <p:strips dir="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GB" dirty="0" smtClean="0">
              <a:solidFill>
                <a:srgbClr val="00B0F0"/>
              </a:solidFill>
            </a:endParaRPr>
          </a:p>
          <a:p>
            <a:pPr>
              <a:buNone/>
            </a:pPr>
            <a:r>
              <a:rPr lang="en-GB" dirty="0" smtClean="0">
                <a:solidFill>
                  <a:srgbClr val="00B0F0"/>
                </a:solidFill>
              </a:rPr>
              <a:t>        Prevention</a:t>
            </a:r>
            <a:endParaRPr lang="en-GB" dirty="0">
              <a:solidFill>
                <a:srgbClr val="00B0F0"/>
              </a:solidFill>
            </a:endParaRPr>
          </a:p>
          <a:p>
            <a:r>
              <a:rPr lang="en-GB" dirty="0"/>
              <a:t>Senile is unpreventable</a:t>
            </a:r>
          </a:p>
          <a:p>
            <a:r>
              <a:rPr lang="en-GB" dirty="0"/>
              <a:t>Others is by avoiding the predisposing causes</a:t>
            </a:r>
          </a:p>
          <a:p>
            <a:r>
              <a:rPr lang="en-GB" dirty="0"/>
              <a:t>Avoid long use of steroids</a:t>
            </a:r>
          </a:p>
          <a:p>
            <a:r>
              <a:rPr lang="en-GB" dirty="0"/>
              <a:t>Early </a:t>
            </a:r>
            <a:r>
              <a:rPr lang="en-GB" dirty="0" err="1"/>
              <a:t>tx</a:t>
            </a:r>
            <a:r>
              <a:rPr lang="en-GB" dirty="0"/>
              <a:t> of eye conditions</a:t>
            </a:r>
          </a:p>
          <a:p>
            <a:r>
              <a:rPr lang="en-GB" dirty="0"/>
              <a:t>Frequent eye check up </a:t>
            </a:r>
            <a:r>
              <a:rPr lang="en-GB" dirty="0" smtClean="0"/>
              <a:t>esp. </a:t>
            </a:r>
            <a:r>
              <a:rPr lang="en-GB" dirty="0"/>
              <a:t>dm pts.</a:t>
            </a:r>
          </a:p>
          <a:p>
            <a:r>
              <a:rPr lang="en-GB" dirty="0"/>
              <a:t>Avoid </a:t>
            </a:r>
            <a:r>
              <a:rPr lang="en-GB" dirty="0" smtClean="0"/>
              <a:t>smoking</a:t>
            </a:r>
          </a:p>
          <a:p>
            <a:r>
              <a:rPr lang="en-GB" dirty="0" smtClean="0"/>
              <a:t>Avoid unnecessary use of cosmetics/shampoo etc</a:t>
            </a:r>
          </a:p>
          <a:p>
            <a:endParaRPr lang="en-GB" dirty="0"/>
          </a:p>
          <a:p>
            <a:endParaRPr lang="en-GB" dirty="0"/>
          </a:p>
        </p:txBody>
      </p:sp>
    </p:spTree>
  </p:cSld>
  <p:clrMapOvr>
    <a:masterClrMapping/>
  </p:clrMapOvr>
  <p:transition spd="med">
    <p:strips dir="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CONDITIONS OF THE RETINA</a:t>
            </a:r>
          </a:p>
          <a:p>
            <a:pPr marL="624078" indent="-514350">
              <a:buFont typeface="+mj-lt"/>
              <a:buAutoNum type="alphaLcParenR"/>
            </a:pPr>
            <a:r>
              <a:rPr lang="en-GB" dirty="0" smtClean="0"/>
              <a:t>Retinitis</a:t>
            </a:r>
          </a:p>
          <a:p>
            <a:pPr marL="624078" indent="-514350">
              <a:buFont typeface="+mj-lt"/>
              <a:buAutoNum type="alphaLcParenR"/>
            </a:pPr>
            <a:r>
              <a:rPr lang="en-GB" dirty="0" smtClean="0"/>
              <a:t>Retinoblastoma</a:t>
            </a:r>
          </a:p>
          <a:p>
            <a:pPr marL="624078" indent="-514350">
              <a:buFont typeface="+mj-lt"/>
              <a:buAutoNum type="alphaLcParenR"/>
            </a:pPr>
            <a:r>
              <a:rPr lang="en-GB" dirty="0" smtClean="0"/>
              <a:t>Retinal detachtchment.</a:t>
            </a:r>
          </a:p>
          <a:p>
            <a:pPr>
              <a:buNone/>
            </a:pPr>
            <a:r>
              <a:rPr lang="en-GB" dirty="0" smtClean="0">
                <a:solidFill>
                  <a:srgbClr val="00B0F0"/>
                </a:solidFill>
              </a:rPr>
              <a:t>       RETINITIS</a:t>
            </a:r>
          </a:p>
          <a:p>
            <a:r>
              <a:rPr lang="en-GB" dirty="0" smtClean="0"/>
              <a:t>Inflammation of the retina</a:t>
            </a:r>
          </a:p>
          <a:p>
            <a:r>
              <a:rPr lang="en-GB" dirty="0" smtClean="0"/>
              <a:t>There are two types : </a:t>
            </a:r>
          </a:p>
          <a:p>
            <a:pPr marL="681228" indent="-571500">
              <a:buFont typeface="+mj-lt"/>
              <a:buAutoNum type="romanUcPeriod"/>
            </a:pPr>
            <a:r>
              <a:rPr lang="en-GB" dirty="0" smtClean="0"/>
              <a:t>cmv retinitis.</a:t>
            </a:r>
          </a:p>
          <a:p>
            <a:pPr marL="681228" indent="-571500">
              <a:buFont typeface="+mj-lt"/>
              <a:buAutoNum type="romanUcPeriod"/>
            </a:pPr>
            <a:r>
              <a:rPr lang="en-GB" dirty="0" smtClean="0"/>
              <a:t>Retinitis pigmentosa</a:t>
            </a:r>
          </a:p>
          <a:p>
            <a:pPr lvl="0" algn="ctr">
              <a:buNone/>
            </a:pPr>
            <a:r>
              <a:rPr lang="en-GB" dirty="0" smtClean="0">
                <a:solidFill>
                  <a:srgbClr val="00B0F0"/>
                </a:solidFill>
              </a:rPr>
              <a:t>Cytomegalovirus retinitis</a:t>
            </a:r>
          </a:p>
          <a:p>
            <a:r>
              <a:rPr lang="en-GB" dirty="0" smtClean="0"/>
              <a:t>Its caused by cytomegalovirus. Opportunistic infection in the HIV patients</a:t>
            </a:r>
          </a:p>
          <a:p>
            <a:endParaRPr lang="en-GB" dirty="0"/>
          </a:p>
        </p:txBody>
      </p:sp>
    </p:spTree>
  </p:cSld>
  <p:clrMapOvr>
    <a:masterClrMapping/>
  </p:clrMapOvr>
  <p:transition spd="med">
    <p:strips dir="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Clinical features</a:t>
            </a:r>
          </a:p>
          <a:p>
            <a:r>
              <a:rPr lang="en-GB" dirty="0" smtClean="0"/>
              <a:t>Pain/blurred vision</a:t>
            </a:r>
          </a:p>
          <a:p>
            <a:r>
              <a:rPr lang="en-GB" dirty="0" smtClean="0"/>
              <a:t>Floaters</a:t>
            </a:r>
          </a:p>
          <a:p>
            <a:r>
              <a:rPr lang="en-GB" dirty="0" smtClean="0"/>
              <a:t>Retinol exudates</a:t>
            </a:r>
          </a:p>
          <a:p>
            <a:r>
              <a:rPr lang="en-GB" dirty="0" smtClean="0"/>
              <a:t>Retinol haemorrhages</a:t>
            </a:r>
          </a:p>
          <a:p>
            <a:r>
              <a:rPr lang="en-GB" dirty="0" smtClean="0"/>
              <a:t>Optic disc necrosed/ appear white.</a:t>
            </a:r>
          </a:p>
          <a:p>
            <a:endParaRPr lang="en-GB" dirty="0"/>
          </a:p>
        </p:txBody>
      </p:sp>
    </p:spTree>
  </p:cSld>
  <p:clrMapOvr>
    <a:masterClrMapping/>
  </p:clrMapOvr>
  <p:transition spd="med">
    <p:strips dir="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MANAGEMENT</a:t>
            </a:r>
          </a:p>
          <a:p>
            <a:r>
              <a:rPr lang="en-GB" dirty="0" smtClean="0"/>
              <a:t>Examination and history taking</a:t>
            </a:r>
          </a:p>
          <a:p>
            <a:r>
              <a:rPr lang="en-GB" dirty="0" smtClean="0"/>
              <a:t>Investigations: FHG, </a:t>
            </a:r>
            <a:r>
              <a:rPr lang="en-GB" dirty="0" err="1" smtClean="0"/>
              <a:t>sero</a:t>
            </a:r>
            <a:r>
              <a:rPr lang="en-GB" dirty="0" smtClean="0"/>
              <a:t>, </a:t>
            </a:r>
            <a:r>
              <a:rPr lang="en-GB" dirty="0" err="1" smtClean="0"/>
              <a:t>ophthalmoscopy</a:t>
            </a:r>
            <a:r>
              <a:rPr lang="en-GB" dirty="0" smtClean="0"/>
              <a:t>, photography</a:t>
            </a:r>
          </a:p>
          <a:p>
            <a:r>
              <a:rPr lang="en-GB" dirty="0" smtClean="0"/>
              <a:t>Counselling- condition is reversible/refer if you can’t counsel</a:t>
            </a:r>
          </a:p>
          <a:p>
            <a:r>
              <a:rPr lang="en-GB" dirty="0" err="1" smtClean="0"/>
              <a:t>Aciclovir</a:t>
            </a:r>
            <a:r>
              <a:rPr lang="en-GB" dirty="0" smtClean="0"/>
              <a:t> antiviral drug- </a:t>
            </a:r>
            <a:r>
              <a:rPr lang="en-GB" dirty="0" err="1" smtClean="0"/>
              <a:t>ganciclovir</a:t>
            </a:r>
            <a:r>
              <a:rPr lang="en-GB" dirty="0" smtClean="0"/>
              <a:t> 5mg/Kg bwt </a:t>
            </a:r>
            <a:r>
              <a:rPr lang="en-GB" dirty="0" err="1" smtClean="0"/>
              <a:t>b.d</a:t>
            </a:r>
            <a:r>
              <a:rPr lang="en-GB" dirty="0" smtClean="0"/>
              <a:t> 3wks or single dose daily or P.O 3g daily.  </a:t>
            </a:r>
            <a:r>
              <a:rPr lang="en-GB" dirty="0" err="1" smtClean="0"/>
              <a:t>Ganciclovir</a:t>
            </a:r>
            <a:r>
              <a:rPr lang="en-GB" dirty="0" smtClean="0"/>
              <a:t> also given to decrease viral load.</a:t>
            </a:r>
          </a:p>
          <a:p>
            <a:endParaRPr lang="en-GB" dirty="0" smtClean="0"/>
          </a:p>
          <a:p>
            <a:endParaRPr lang="en-GB" dirty="0"/>
          </a:p>
        </p:txBody>
      </p:sp>
    </p:spTree>
  </p:cSld>
  <p:clrMapOvr>
    <a:masterClrMapping/>
  </p:clrMapOvr>
  <p:transition spd="med">
    <p:strips dir="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p>
          <a:p>
            <a:pPr algn="ctr">
              <a:buNone/>
            </a:pPr>
            <a:r>
              <a:rPr lang="en-GB" dirty="0" smtClean="0"/>
              <a:t>b) </a:t>
            </a:r>
            <a:r>
              <a:rPr lang="en-GB" dirty="0" smtClean="0">
                <a:solidFill>
                  <a:srgbClr val="00B0F0"/>
                </a:solidFill>
              </a:rPr>
              <a:t>RETINITIS PIGMENTOSA</a:t>
            </a:r>
          </a:p>
          <a:p>
            <a:r>
              <a:rPr lang="en-GB" dirty="0" smtClean="0"/>
              <a:t>retinol degeneration and its hereditary</a:t>
            </a:r>
          </a:p>
          <a:p>
            <a:r>
              <a:rPr lang="en-GB" dirty="0" smtClean="0"/>
              <a:t>the patient will complain of night blindness(destroyed rods) either peripheral/central vision</a:t>
            </a:r>
          </a:p>
          <a:p>
            <a:r>
              <a:rPr lang="en-GB" dirty="0" smtClean="0"/>
              <a:t>Depends on the site, patient complains of tunnel vision(tube)</a:t>
            </a:r>
          </a:p>
          <a:p>
            <a:r>
              <a:rPr lang="en-GB" dirty="0" smtClean="0"/>
              <a:t>on exam, retina is black –dead cells</a:t>
            </a:r>
          </a:p>
          <a:p>
            <a:endParaRPr lang="en-GB" dirty="0"/>
          </a:p>
        </p:txBody>
      </p:sp>
    </p:spTree>
  </p:cSld>
  <p:clrMapOvr>
    <a:masterClrMapping/>
  </p:clrMapOvr>
  <p:transition spd="med">
    <p:strips dir="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diagnosis</a:t>
            </a:r>
          </a:p>
          <a:p>
            <a:r>
              <a:rPr lang="en-GB" dirty="0" err="1" smtClean="0"/>
              <a:t>Hx</a:t>
            </a:r>
            <a:r>
              <a:rPr lang="en-GB" dirty="0" smtClean="0"/>
              <a:t>-other persons in the family may have the condition.</a:t>
            </a:r>
          </a:p>
          <a:p>
            <a:r>
              <a:rPr lang="en-GB" dirty="0" smtClean="0"/>
              <a:t>Narrowed blood vessels-retina dead</a:t>
            </a:r>
          </a:p>
          <a:p>
            <a:pPr>
              <a:buNone/>
            </a:pPr>
            <a:r>
              <a:rPr lang="en-GB" dirty="0" smtClean="0"/>
              <a:t> </a:t>
            </a:r>
            <a:r>
              <a:rPr lang="en-GB" dirty="0" smtClean="0">
                <a:solidFill>
                  <a:srgbClr val="00B0F0"/>
                </a:solidFill>
              </a:rPr>
              <a:t>Non specific management</a:t>
            </a:r>
            <a:endParaRPr lang="en-GB" dirty="0" smtClean="0"/>
          </a:p>
          <a:p>
            <a:r>
              <a:rPr lang="en-GB" dirty="0" smtClean="0"/>
              <a:t>Genetic counselling- probability of giving birth to such children</a:t>
            </a:r>
          </a:p>
          <a:p>
            <a:pPr>
              <a:buNone/>
            </a:pPr>
            <a:r>
              <a:rPr lang="en-GB" dirty="0" smtClean="0">
                <a:solidFill>
                  <a:srgbClr val="00B0F0"/>
                </a:solidFill>
              </a:rPr>
              <a:t> Complication </a:t>
            </a:r>
            <a:endParaRPr lang="en-GB" dirty="0" smtClean="0"/>
          </a:p>
          <a:p>
            <a:r>
              <a:rPr lang="en-GB" dirty="0" smtClean="0"/>
              <a:t> blindness</a:t>
            </a:r>
          </a:p>
          <a:p>
            <a:endParaRPr lang="en-GB" dirty="0"/>
          </a:p>
        </p:txBody>
      </p:sp>
    </p:spTree>
  </p:cSld>
  <p:clrMapOvr>
    <a:masterClrMapping/>
  </p:clrMapOvr>
  <p:transition spd="med">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GB" dirty="0" smtClean="0">
              <a:solidFill>
                <a:srgbClr val="00B0F0"/>
              </a:solidFill>
            </a:endParaRPr>
          </a:p>
          <a:p>
            <a:pPr>
              <a:buNone/>
            </a:pPr>
            <a:r>
              <a:rPr lang="en-GB" dirty="0" smtClean="0">
                <a:solidFill>
                  <a:srgbClr val="00B0F0"/>
                </a:solidFill>
              </a:rPr>
              <a:t>Retina-</a:t>
            </a:r>
            <a:r>
              <a:rPr lang="en-GB" dirty="0" smtClean="0"/>
              <a:t>Innermost </a:t>
            </a:r>
            <a:r>
              <a:rPr lang="en-GB" dirty="0"/>
              <a:t>layer of eyeball where images are  formed. It has </a:t>
            </a:r>
            <a:r>
              <a:rPr lang="en-GB" dirty="0" smtClean="0"/>
              <a:t>macula, optic disk, rods </a:t>
            </a:r>
            <a:r>
              <a:rPr lang="en-GB" dirty="0"/>
              <a:t>and </a:t>
            </a:r>
            <a:r>
              <a:rPr lang="en-GB" dirty="0" smtClean="0"/>
              <a:t>cones. It consists of </a:t>
            </a:r>
            <a:r>
              <a:rPr lang="en-GB" dirty="0"/>
              <a:t>2 layers.</a:t>
            </a:r>
          </a:p>
          <a:p>
            <a:pPr>
              <a:buFont typeface="Wingdings" pitchFamily="2" charset="2"/>
              <a:buChar char="ü"/>
            </a:pPr>
            <a:r>
              <a:rPr lang="en-GB" dirty="0"/>
              <a:t>Epithelial layer.</a:t>
            </a:r>
          </a:p>
          <a:p>
            <a:pPr>
              <a:buFont typeface="Wingdings" pitchFamily="2" charset="2"/>
              <a:buChar char="ü"/>
            </a:pPr>
            <a:r>
              <a:rPr lang="en-GB" dirty="0"/>
              <a:t>Nervous layer</a:t>
            </a:r>
          </a:p>
          <a:p>
            <a:r>
              <a:rPr lang="en-GB" dirty="0"/>
              <a:t>It absorbs </a:t>
            </a:r>
            <a:r>
              <a:rPr lang="en-GB" dirty="0" smtClean="0"/>
              <a:t>light.</a:t>
            </a:r>
            <a:endParaRPr lang="en-GB" dirty="0"/>
          </a:p>
          <a:p>
            <a:r>
              <a:rPr lang="en-GB" dirty="0"/>
              <a:t>Stores and releases vitamin </a:t>
            </a:r>
            <a:r>
              <a:rPr lang="en-GB" dirty="0" smtClean="0"/>
              <a:t>A.</a:t>
            </a:r>
          </a:p>
          <a:p>
            <a:pPr>
              <a:buNone/>
            </a:pPr>
            <a:r>
              <a:rPr lang="en-GB" dirty="0" smtClean="0">
                <a:solidFill>
                  <a:schemeClr val="accent1"/>
                </a:solidFill>
              </a:rPr>
              <a:t>Vitreous body</a:t>
            </a:r>
            <a:r>
              <a:rPr lang="en-GB" dirty="0" smtClean="0"/>
              <a:t>-is transparent, jelly like media.</a:t>
            </a:r>
            <a:endParaRPr lang="en-GB" dirty="0"/>
          </a:p>
          <a:p>
            <a:r>
              <a:rPr lang="en-GB" dirty="0"/>
              <a:t>It maintains the </a:t>
            </a:r>
            <a:r>
              <a:rPr lang="en-GB" dirty="0" smtClean="0"/>
              <a:t>shape of eyeball </a:t>
            </a:r>
            <a:r>
              <a:rPr lang="en-GB" dirty="0"/>
              <a:t>and </a:t>
            </a:r>
            <a:r>
              <a:rPr lang="en-GB" dirty="0" smtClean="0"/>
              <a:t>acts as refractive </a:t>
            </a:r>
            <a:r>
              <a:rPr lang="en-GB" dirty="0"/>
              <a:t>media.</a:t>
            </a:r>
          </a:p>
          <a:p>
            <a:endParaRPr lang="en-GB" dirty="0"/>
          </a:p>
        </p:txBody>
      </p:sp>
    </p:spTree>
  </p:cSld>
  <p:clrMapOvr>
    <a:masterClrMapping/>
  </p:clrMapOvr>
  <p:transition spd="med">
    <p:strips dir="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p>
          <a:p>
            <a:pPr algn="ctr">
              <a:buNone/>
            </a:pPr>
            <a:r>
              <a:rPr lang="en-GB" dirty="0" smtClean="0"/>
              <a:t> </a:t>
            </a:r>
            <a:r>
              <a:rPr lang="en-GB" dirty="0" smtClean="0">
                <a:solidFill>
                  <a:srgbClr val="00B0F0"/>
                </a:solidFill>
              </a:rPr>
              <a:t>RETINO-DETATCHMENT</a:t>
            </a:r>
          </a:p>
          <a:p>
            <a:r>
              <a:rPr lang="en-GB" dirty="0" smtClean="0"/>
              <a:t>Separation of the epithelial layer from the neural layer of the retina due to a potential space called sub-retinal space.</a:t>
            </a:r>
          </a:p>
          <a:p>
            <a:r>
              <a:rPr lang="en-GB" dirty="0" smtClean="0"/>
              <a:t>It can result due to inflammation</a:t>
            </a:r>
          </a:p>
          <a:p>
            <a:endParaRPr lang="en-GB" dirty="0"/>
          </a:p>
        </p:txBody>
      </p:sp>
    </p:spTree>
  </p:cSld>
  <p:clrMapOvr>
    <a:masterClrMapping/>
  </p:clrMapOvr>
  <p:transition spd="med">
    <p:strips dir="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b="1" dirty="0" smtClean="0">
              <a:solidFill>
                <a:srgbClr val="00B0F0"/>
              </a:solidFill>
            </a:endParaRPr>
          </a:p>
          <a:p>
            <a:pPr algn="ctr">
              <a:buNone/>
            </a:pPr>
            <a:r>
              <a:rPr lang="en-GB" b="1" dirty="0" smtClean="0">
                <a:solidFill>
                  <a:srgbClr val="00B0F0"/>
                </a:solidFill>
              </a:rPr>
              <a:t> Causes/clinical manifestations</a:t>
            </a:r>
            <a:endParaRPr lang="en-GB" dirty="0" smtClean="0">
              <a:solidFill>
                <a:srgbClr val="00B0F0"/>
              </a:solidFill>
            </a:endParaRPr>
          </a:p>
          <a:p>
            <a:r>
              <a:rPr lang="en-GB" dirty="0" smtClean="0"/>
              <a:t>Traction (pull off) either as a result of fibrosis/ healing by scarring.</a:t>
            </a:r>
          </a:p>
          <a:p>
            <a:r>
              <a:rPr lang="en-GB" dirty="0" smtClean="0"/>
              <a:t>A lesion or tumour being the retina that pushes forward the retina leading to the detachment. Products of inflammation may block the space</a:t>
            </a:r>
          </a:p>
          <a:p>
            <a:r>
              <a:rPr lang="en-GB" dirty="0" smtClean="0"/>
              <a:t>Trauma causes a hole at the retina and can expand</a:t>
            </a:r>
          </a:p>
          <a:p>
            <a:r>
              <a:rPr lang="en-GB" dirty="0" smtClean="0"/>
              <a:t>Photophobia</a:t>
            </a:r>
          </a:p>
          <a:p>
            <a:r>
              <a:rPr lang="en-GB" dirty="0" smtClean="0"/>
              <a:t>Loss of visual bit</a:t>
            </a:r>
          </a:p>
          <a:p>
            <a:r>
              <a:rPr lang="en-GB" dirty="0" smtClean="0"/>
              <a:t>Painless</a:t>
            </a:r>
          </a:p>
          <a:p>
            <a:endParaRPr lang="en-US" dirty="0"/>
          </a:p>
        </p:txBody>
      </p:sp>
    </p:spTree>
  </p:cSld>
  <p:clrMapOvr>
    <a:masterClrMapping/>
  </p:clrMapOvr>
  <p:transition spd="med">
    <p:strips dir="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endParaRPr lang="en-GB" b="1" dirty="0" smtClean="0"/>
          </a:p>
          <a:p>
            <a:pPr algn="ctr">
              <a:buNone/>
            </a:pPr>
            <a:r>
              <a:rPr lang="en-GB" b="1" dirty="0" smtClean="0">
                <a:solidFill>
                  <a:srgbClr val="00B0F0"/>
                </a:solidFill>
              </a:rPr>
              <a:t> Diagnosis</a:t>
            </a:r>
            <a:endParaRPr lang="en-GB" dirty="0" smtClean="0">
              <a:solidFill>
                <a:srgbClr val="00B0F0"/>
              </a:solidFill>
            </a:endParaRPr>
          </a:p>
          <a:p>
            <a:r>
              <a:rPr lang="en-GB" dirty="0" smtClean="0"/>
              <a:t>Exam- a hole, tear, exudates, pigments, blood vessel dark.</a:t>
            </a:r>
          </a:p>
          <a:p>
            <a:pPr algn="ctr">
              <a:buNone/>
            </a:pPr>
            <a:r>
              <a:rPr lang="en-GB" dirty="0" smtClean="0">
                <a:solidFill>
                  <a:srgbClr val="00B0F0"/>
                </a:solidFill>
              </a:rPr>
              <a:t> MANAGEMENT</a:t>
            </a:r>
          </a:p>
          <a:p>
            <a:r>
              <a:rPr lang="en-GB" dirty="0" smtClean="0"/>
              <a:t>Complete bed rest 10-14 days.</a:t>
            </a:r>
          </a:p>
          <a:p>
            <a:r>
              <a:rPr lang="en-GB" dirty="0" smtClean="0"/>
              <a:t>Pad both eye, instil mydiatrics</a:t>
            </a:r>
          </a:p>
          <a:p>
            <a:r>
              <a:rPr lang="en-GB" dirty="0" smtClean="0"/>
              <a:t>Sedate the patient</a:t>
            </a:r>
          </a:p>
          <a:p>
            <a:r>
              <a:rPr lang="en-GB" dirty="0" smtClean="0"/>
              <a:t>Counselling and support</a:t>
            </a:r>
          </a:p>
          <a:p>
            <a:r>
              <a:rPr lang="en-GB" dirty="0" smtClean="0"/>
              <a:t>Offer health education</a:t>
            </a:r>
          </a:p>
          <a:p>
            <a:endParaRPr lang="en-GB" dirty="0"/>
          </a:p>
        </p:txBody>
      </p:sp>
    </p:spTree>
  </p:cSld>
  <p:clrMapOvr>
    <a:masterClrMapping/>
  </p:clrMapOvr>
  <p:transition spd="med">
    <p:strips dir="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 PRINCIPLES OF MANAGEMENT</a:t>
            </a:r>
          </a:p>
          <a:p>
            <a:r>
              <a:rPr lang="en-GB" dirty="0" smtClean="0"/>
              <a:t>Space to reduce so that retina remains intact.</a:t>
            </a:r>
          </a:p>
          <a:p>
            <a:r>
              <a:rPr lang="en-GB" dirty="0" smtClean="0"/>
              <a:t>Seal the /tear- </a:t>
            </a:r>
            <a:r>
              <a:rPr lang="en-GB" dirty="0" err="1" smtClean="0"/>
              <a:t>leser</a:t>
            </a:r>
            <a:r>
              <a:rPr lang="en-GB" dirty="0" smtClean="0"/>
              <a:t> therapy or surgery, </a:t>
            </a:r>
            <a:r>
              <a:rPr lang="en-GB" dirty="0" err="1" smtClean="0"/>
              <a:t>encirculing</a:t>
            </a:r>
            <a:r>
              <a:rPr lang="en-GB" dirty="0" smtClean="0"/>
              <a:t> –rubber band tied</a:t>
            </a:r>
          </a:p>
          <a:p>
            <a:r>
              <a:rPr lang="en-GB" dirty="0" err="1" smtClean="0"/>
              <a:t>Vitrecretomy</a:t>
            </a:r>
            <a:r>
              <a:rPr lang="en-GB" dirty="0" smtClean="0"/>
              <a:t>-  </a:t>
            </a:r>
            <a:r>
              <a:rPr lang="en-GB" dirty="0" smtClean="0"/>
              <a:t>Drain the fluids, exudates </a:t>
            </a:r>
            <a:r>
              <a:rPr lang="en-GB" dirty="0" err="1" smtClean="0"/>
              <a:t>etc.replace</a:t>
            </a:r>
            <a:r>
              <a:rPr lang="en-GB" dirty="0" smtClean="0"/>
              <a:t> the space with gas, bubble may be replaced . </a:t>
            </a:r>
          </a:p>
          <a:p>
            <a:pPr>
              <a:buNone/>
            </a:pPr>
            <a:r>
              <a:rPr lang="en-GB" dirty="0" smtClean="0">
                <a:solidFill>
                  <a:srgbClr val="00B0F0"/>
                </a:solidFill>
              </a:rPr>
              <a:t> post operation</a:t>
            </a:r>
          </a:p>
          <a:p>
            <a:r>
              <a:rPr lang="en-GB" dirty="0" smtClean="0"/>
              <a:t>Pupil remain dilated for sometime</a:t>
            </a:r>
          </a:p>
          <a:p>
            <a:r>
              <a:rPr lang="en-GB" dirty="0" smtClean="0"/>
              <a:t>Nurse the patient in dependent position</a:t>
            </a:r>
          </a:p>
          <a:p>
            <a:r>
              <a:rPr lang="en-GB" dirty="0" err="1" smtClean="0"/>
              <a:t>Bedrest</a:t>
            </a:r>
            <a:endParaRPr lang="en-GB" dirty="0" smtClean="0"/>
          </a:p>
          <a:p>
            <a:pPr>
              <a:buNone/>
            </a:pPr>
            <a:endParaRPr lang="en-GB" dirty="0"/>
          </a:p>
        </p:txBody>
      </p:sp>
    </p:spTree>
  </p:cSld>
  <p:clrMapOvr>
    <a:masterClrMapping/>
  </p:clrMapOvr>
  <p:transition spd="med">
    <p:strips dir="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GB" dirty="0" smtClean="0"/>
              <a:t>   </a:t>
            </a:r>
          </a:p>
          <a:p>
            <a:pPr>
              <a:buNone/>
            </a:pPr>
            <a:r>
              <a:rPr lang="en-GB" dirty="0" smtClean="0">
                <a:solidFill>
                  <a:srgbClr val="00B0F0"/>
                </a:solidFill>
              </a:rPr>
              <a:t>COMPLICATION</a:t>
            </a:r>
          </a:p>
          <a:p>
            <a:r>
              <a:rPr lang="en-GB" dirty="0" smtClean="0"/>
              <a:t>Ischemia </a:t>
            </a:r>
          </a:p>
          <a:p>
            <a:r>
              <a:rPr lang="en-GB" dirty="0" smtClean="0"/>
              <a:t>Cataract</a:t>
            </a:r>
          </a:p>
          <a:p>
            <a:r>
              <a:rPr lang="en-GB" dirty="0" smtClean="0"/>
              <a:t>Bubble expanding- uncomfortable</a:t>
            </a:r>
          </a:p>
          <a:p>
            <a:r>
              <a:rPr lang="en-GB" dirty="0" smtClean="0"/>
              <a:t>Glaucoma</a:t>
            </a:r>
          </a:p>
          <a:p>
            <a:r>
              <a:rPr lang="en-GB" dirty="0" smtClean="0"/>
              <a:t>Other social and psychological complications. </a:t>
            </a:r>
          </a:p>
          <a:p>
            <a:endParaRPr lang="en-GB" dirty="0"/>
          </a:p>
        </p:txBody>
      </p:sp>
    </p:spTree>
  </p:cSld>
  <p:clrMapOvr>
    <a:masterClrMapping/>
  </p:clrMapOvr>
  <p:transition spd="med">
    <p:strips dir="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pPr algn="ctr">
              <a:buNone/>
            </a:pPr>
            <a:r>
              <a:rPr lang="en-GB" dirty="0" smtClean="0">
                <a:solidFill>
                  <a:srgbClr val="00B0F0"/>
                </a:solidFill>
              </a:rPr>
              <a:t>Retinoblastoma</a:t>
            </a:r>
          </a:p>
          <a:p>
            <a:r>
              <a:rPr lang="en-GB" dirty="0" smtClean="0"/>
              <a:t>It is the commonest malignant (primary) intra-ocular tumour in childhood. it follows proliferation of neural cells that fail to form normally in luteal. normally is detected at 18 months of age. clinically is apparent at 3 years</a:t>
            </a:r>
          </a:p>
          <a:p>
            <a:r>
              <a:rPr lang="en-GB" dirty="0" smtClean="0"/>
              <a:t>Its hereditary and can either grow inwards or outwards.</a:t>
            </a:r>
          </a:p>
          <a:p>
            <a:r>
              <a:rPr lang="en-GB" dirty="0" smtClean="0"/>
              <a:t>It’s a fatal condition and the prognosis is very poor </a:t>
            </a:r>
          </a:p>
          <a:p>
            <a:r>
              <a:rPr lang="en-GB" dirty="0" smtClean="0"/>
              <a:t>Incidence is 30% unilateral or bilateral</a:t>
            </a:r>
          </a:p>
          <a:p>
            <a:endParaRPr lang="en-GB" dirty="0"/>
          </a:p>
        </p:txBody>
      </p:sp>
    </p:spTree>
  </p:cSld>
  <p:clrMapOvr>
    <a:masterClrMapping/>
  </p:clrMapOvr>
  <p:transition spd="med">
    <p:strips dir="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endParaRPr lang="en-GB" dirty="0" smtClean="0">
              <a:solidFill>
                <a:srgbClr val="00B0F0"/>
              </a:solidFill>
            </a:endParaRPr>
          </a:p>
          <a:p>
            <a:pPr algn="ctr">
              <a:buNone/>
            </a:pPr>
            <a:r>
              <a:rPr lang="en-GB" dirty="0" smtClean="0">
                <a:solidFill>
                  <a:srgbClr val="00B0F0"/>
                </a:solidFill>
              </a:rPr>
              <a:t>c/f</a:t>
            </a:r>
          </a:p>
          <a:p>
            <a:r>
              <a:rPr lang="en-GB" dirty="0" smtClean="0"/>
              <a:t>a white pupil clearer in dim light, at night (cat eye)</a:t>
            </a:r>
          </a:p>
          <a:p>
            <a:r>
              <a:rPr lang="en-GB" dirty="0" smtClean="0"/>
              <a:t>may also have a squint(adaptation to survive)</a:t>
            </a:r>
          </a:p>
          <a:p>
            <a:r>
              <a:rPr lang="en-GB" dirty="0" smtClean="0"/>
              <a:t>intraocular inflammation (pain present)</a:t>
            </a:r>
          </a:p>
          <a:p>
            <a:r>
              <a:rPr lang="en-GB" dirty="0" smtClean="0"/>
              <a:t>sec glaucoma may set in</a:t>
            </a:r>
          </a:p>
          <a:p>
            <a:r>
              <a:rPr lang="en-GB" dirty="0" smtClean="0"/>
              <a:t>eye protrusion (proptosis) coz of pressure.</a:t>
            </a:r>
          </a:p>
          <a:p>
            <a:r>
              <a:rPr lang="en-GB" dirty="0" smtClean="0"/>
              <a:t>Redness</a:t>
            </a:r>
          </a:p>
          <a:p>
            <a:r>
              <a:rPr lang="en-GB" dirty="0" err="1" smtClean="0"/>
              <a:t>hypopyon</a:t>
            </a:r>
            <a:endParaRPr lang="en-GB" dirty="0" smtClean="0"/>
          </a:p>
          <a:p>
            <a:endParaRPr lang="en-GB" dirty="0"/>
          </a:p>
        </p:txBody>
      </p:sp>
    </p:spTree>
  </p:cSld>
  <p:clrMapOvr>
    <a:masterClrMapping/>
  </p:clrMapOvr>
  <p:transition spd="med">
    <p:strips dir="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ctr">
              <a:buNone/>
            </a:pPr>
            <a:r>
              <a:rPr lang="en-GB" dirty="0" smtClean="0">
                <a:solidFill>
                  <a:srgbClr val="00B0F0"/>
                </a:solidFill>
              </a:rPr>
              <a:t> </a:t>
            </a:r>
          </a:p>
          <a:p>
            <a:pPr algn="ctr">
              <a:buNone/>
            </a:pPr>
            <a:r>
              <a:rPr lang="en-GB" dirty="0" smtClean="0">
                <a:solidFill>
                  <a:srgbClr val="00B0F0"/>
                </a:solidFill>
              </a:rPr>
              <a:t>Diagnosis</a:t>
            </a:r>
          </a:p>
          <a:p>
            <a:r>
              <a:rPr lang="en-GB" dirty="0" smtClean="0"/>
              <a:t>Take </a:t>
            </a:r>
            <a:r>
              <a:rPr lang="en-GB" dirty="0" err="1" smtClean="0"/>
              <a:t>hx</a:t>
            </a:r>
            <a:r>
              <a:rPr lang="en-GB" dirty="0" smtClean="0"/>
              <a:t> r/o a member of family with that condition in childhood, any medication during pregnancy.</a:t>
            </a:r>
          </a:p>
          <a:p>
            <a:r>
              <a:rPr lang="en-GB" dirty="0" smtClean="0"/>
              <a:t>General examination under GA in theatre(examine both eyes)</a:t>
            </a:r>
          </a:p>
          <a:p>
            <a:endParaRPr lang="en-GB" dirty="0"/>
          </a:p>
        </p:txBody>
      </p:sp>
    </p:spTree>
  </p:cSld>
  <p:clrMapOvr>
    <a:masterClrMapping/>
  </p:clrMapOvr>
  <p:transition spd="med">
    <p:strips dir="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r>
              <a:rPr lang="en-GB" dirty="0" smtClean="0"/>
              <a:t> </a:t>
            </a:r>
            <a:r>
              <a:rPr lang="en-GB" dirty="0" smtClean="0">
                <a:solidFill>
                  <a:srgbClr val="00B0F0"/>
                </a:solidFill>
              </a:rPr>
              <a:t>Mnx</a:t>
            </a:r>
          </a:p>
          <a:p>
            <a:r>
              <a:rPr lang="en-GB" dirty="0" smtClean="0"/>
              <a:t>Enucleation of operation eye contents and parts of optic nerve are removed(sclera is removed and sutured)</a:t>
            </a:r>
          </a:p>
          <a:p>
            <a:r>
              <a:rPr lang="en-GB" dirty="0" smtClean="0"/>
              <a:t>Prepare the patient for theatre under GA</a:t>
            </a:r>
          </a:p>
          <a:p>
            <a:r>
              <a:rPr lang="en-GB" dirty="0" smtClean="0"/>
              <a:t>Monitor weight and diet for sometime before the theatre</a:t>
            </a:r>
          </a:p>
          <a:p>
            <a:r>
              <a:rPr lang="en-GB" dirty="0" err="1" smtClean="0"/>
              <a:t>Cytotoxic</a:t>
            </a:r>
            <a:r>
              <a:rPr lang="en-GB" dirty="0" smtClean="0"/>
              <a:t>/analgesic drugs(2wks) to reduce tumour/painful drops during instillation</a:t>
            </a:r>
          </a:p>
          <a:p>
            <a:r>
              <a:rPr lang="en-GB" dirty="0" smtClean="0"/>
              <a:t>Radiotherapy to reduce the tumour </a:t>
            </a:r>
          </a:p>
          <a:p>
            <a:r>
              <a:rPr lang="en-GB" dirty="0" err="1" smtClean="0"/>
              <a:t>Alot</a:t>
            </a:r>
            <a:r>
              <a:rPr lang="en-GB" dirty="0" smtClean="0"/>
              <a:t> of fluid in diet and food rich in iron, milk etc</a:t>
            </a:r>
          </a:p>
          <a:p>
            <a:r>
              <a:rPr lang="en-GB" dirty="0" smtClean="0"/>
              <a:t>After operation prosthesis will be inserted</a:t>
            </a:r>
          </a:p>
          <a:p>
            <a:r>
              <a:rPr lang="en-GB" dirty="0" smtClean="0"/>
              <a:t>Obtain consent from the parent/guardian</a:t>
            </a:r>
          </a:p>
          <a:p>
            <a:endParaRPr lang="en-GB" dirty="0"/>
          </a:p>
        </p:txBody>
      </p:sp>
    </p:spTree>
  </p:cSld>
  <p:clrMapOvr>
    <a:masterClrMapping/>
  </p:clrMapOvr>
  <p:transition spd="med">
    <p:strips dir="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ctr">
              <a:buNone/>
            </a:pPr>
            <a:endParaRPr lang="en-GB" dirty="0" smtClean="0">
              <a:solidFill>
                <a:srgbClr val="00B0F0"/>
              </a:solidFill>
            </a:endParaRPr>
          </a:p>
          <a:p>
            <a:r>
              <a:rPr lang="en-GB" dirty="0" smtClean="0"/>
              <a:t>Investigation-</a:t>
            </a:r>
            <a:r>
              <a:rPr lang="en-GB" dirty="0" err="1" smtClean="0"/>
              <a:t>FHG,GXM,blood</a:t>
            </a:r>
            <a:r>
              <a:rPr lang="en-GB" dirty="0" smtClean="0"/>
              <a:t> sugars, BS,</a:t>
            </a:r>
          </a:p>
          <a:p>
            <a:pPr algn="ctr">
              <a:buNone/>
            </a:pPr>
            <a:r>
              <a:rPr lang="en-GB" dirty="0" smtClean="0"/>
              <a:t> </a:t>
            </a:r>
          </a:p>
          <a:p>
            <a:pPr algn="ctr">
              <a:buNone/>
            </a:pPr>
            <a:r>
              <a:rPr lang="en-GB" dirty="0" smtClean="0"/>
              <a:t> </a:t>
            </a:r>
            <a:r>
              <a:rPr lang="en-GB" dirty="0" smtClean="0">
                <a:solidFill>
                  <a:srgbClr val="00B0F0"/>
                </a:solidFill>
              </a:rPr>
              <a:t>Post op</a:t>
            </a:r>
          </a:p>
          <a:p>
            <a:r>
              <a:rPr lang="en-GB" dirty="0" smtClean="0"/>
              <a:t>Check the site for bleeding</a:t>
            </a:r>
          </a:p>
          <a:p>
            <a:r>
              <a:rPr lang="en-GB" dirty="0" smtClean="0"/>
              <a:t>In recovery position</a:t>
            </a:r>
          </a:p>
          <a:p>
            <a:r>
              <a:rPr lang="en-GB" dirty="0" smtClean="0"/>
              <a:t>Analgesics/antibiotics</a:t>
            </a:r>
          </a:p>
          <a:p>
            <a:r>
              <a:rPr lang="en-GB" dirty="0" smtClean="0"/>
              <a:t>Remove the pressure bandage after the 1</a:t>
            </a:r>
            <a:r>
              <a:rPr lang="en-GB" baseline="30000" dirty="0" smtClean="0"/>
              <a:t>st</a:t>
            </a:r>
            <a:r>
              <a:rPr lang="en-GB" dirty="0" smtClean="0"/>
              <a:t> day</a:t>
            </a:r>
          </a:p>
          <a:p>
            <a:r>
              <a:rPr lang="en-GB" dirty="0" smtClean="0"/>
              <a:t>Clean &amp; examine the eye. instil 1%TEO</a:t>
            </a:r>
          </a:p>
          <a:p>
            <a:r>
              <a:rPr lang="en-GB" dirty="0" smtClean="0"/>
              <a:t>Teach the mother to remove prosthesis, clean the socket and replace the prosthesis.</a:t>
            </a:r>
          </a:p>
          <a:p>
            <a:r>
              <a:rPr lang="en-GB" dirty="0" smtClean="0"/>
              <a:t>Follow up care/recognize signs of infection, biopsy report</a:t>
            </a:r>
          </a:p>
          <a:p>
            <a:r>
              <a:rPr lang="en-GB" dirty="0" smtClean="0"/>
              <a:t>Community therapy</a:t>
            </a:r>
          </a:p>
          <a:p>
            <a:endParaRPr lang="en-GB" dirty="0"/>
          </a:p>
        </p:txBody>
      </p:sp>
    </p:spTree>
  </p:cSld>
  <p:clrMapOvr>
    <a:masterClrMapping/>
  </p:clrMapOvr>
  <p:transition spd="med">
    <p:strips dir="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2255</TotalTime>
  <Words>4825</Words>
  <Application>Microsoft Office PowerPoint</Application>
  <PresentationFormat>On-screen Show (4:3)</PresentationFormat>
  <Paragraphs>969</Paragraphs>
  <Slides>122</Slides>
  <Notes>105</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Concourse</vt:lpstr>
      <vt:lpstr>OPHTHALMOLOGY </vt:lpstr>
      <vt:lpstr>Slide 2</vt:lpstr>
      <vt:lpstr>Slide 3</vt:lpstr>
      <vt:lpstr>Slide 4</vt:lpstr>
      <vt:lpstr>Slide 5</vt:lpstr>
      <vt:lpstr>Slide 6</vt:lpstr>
      <vt:lpstr>Slide 7</vt:lpstr>
      <vt:lpstr>Slide 8</vt:lpstr>
      <vt:lpstr>Slide 9</vt:lpstr>
      <vt:lpstr>Eye examination </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OPHTHALMOLOGY </dc:title>
  <dc:creator>KMTC</dc:creator>
  <cp:lastModifiedBy>User</cp:lastModifiedBy>
  <cp:revision>180</cp:revision>
  <dcterms:created xsi:type="dcterms:W3CDTF">2011-06-11T15:12:18Z</dcterms:created>
  <dcterms:modified xsi:type="dcterms:W3CDTF">2011-06-23T19:36:44Z</dcterms:modified>
</cp:coreProperties>
</file>