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AC8-D2CB-494A-A01B-175993023D4C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B2C-4FAB-470E-A2F0-3C38A8AA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6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AC8-D2CB-494A-A01B-175993023D4C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B2C-4FAB-470E-A2F0-3C38A8AA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29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AC8-D2CB-494A-A01B-175993023D4C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B2C-4FAB-470E-A2F0-3C38A8AA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0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AC8-D2CB-494A-A01B-175993023D4C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B2C-4FAB-470E-A2F0-3C38A8AA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0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AC8-D2CB-494A-A01B-175993023D4C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B2C-4FAB-470E-A2F0-3C38A8AA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4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AC8-D2CB-494A-A01B-175993023D4C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B2C-4FAB-470E-A2F0-3C38A8AA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8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AC8-D2CB-494A-A01B-175993023D4C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B2C-4FAB-470E-A2F0-3C38A8AA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4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AC8-D2CB-494A-A01B-175993023D4C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B2C-4FAB-470E-A2F0-3C38A8AA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4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AC8-D2CB-494A-A01B-175993023D4C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B2C-4FAB-470E-A2F0-3C38A8AA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AC8-D2CB-494A-A01B-175993023D4C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B2C-4FAB-470E-A2F0-3C38A8AA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9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AC8-D2CB-494A-A01B-175993023D4C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B2C-4FAB-470E-A2F0-3C38A8AA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5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BBAC8-D2CB-494A-A01B-175993023D4C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87B2C-4FAB-470E-A2F0-3C38A8AAD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1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0782"/>
            <a:ext cx="7772400" cy="2209800"/>
          </a:xfrm>
        </p:spPr>
        <p:txBody>
          <a:bodyPr/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CONJUNCTIVITIS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5257800"/>
          </a:xfrm>
          <a:noFill/>
        </p:spPr>
        <p:txBody>
          <a:bodyPr>
            <a:normAutofit/>
          </a:bodyPr>
          <a:lstStyle/>
          <a:p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VICOR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ODERA.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05000"/>
            <a:ext cx="487680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5455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066800"/>
          </a:xfrm>
        </p:spPr>
        <p:txBody>
          <a:bodyPr/>
          <a:lstStyle/>
          <a:p>
            <a:r>
              <a:rPr lang="en-US" dirty="0" smtClean="0"/>
              <a:t>VIRAL CONJUNCTIVITIS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Most contagious form of conjunctivitis</a:t>
            </a:r>
          </a:p>
          <a:p>
            <a:r>
              <a:rPr lang="en-US" dirty="0" smtClean="0"/>
              <a:t>Caused by adenovirus, herpes simplex virus type 1 and herpes zoster virus.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u="sng" dirty="0" smtClean="0"/>
              <a:t>CLINICAL MANIFESTATIONS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Excessive tearing/watery discharge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Redness due to conjunctival </a:t>
            </a:r>
            <a:r>
              <a:rPr lang="en-US" dirty="0" smtClean="0"/>
              <a:t>hyperemia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Pain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Photophobia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Formation of follicles and papillae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Ptosis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Foreign body sensation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Lid edema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14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MANAGEMENT OF 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Mostly self limiting and its management is aimed at relieving symptoms since it doesn't respond to any treatment.</a:t>
            </a:r>
          </a:p>
          <a:p>
            <a:r>
              <a:rPr lang="en-US" dirty="0" smtClean="0"/>
              <a:t>Managements includes use of vasoconstrictors e.g. topical epinephrine, cold compression and use of ice packs</a:t>
            </a:r>
          </a:p>
        </p:txBody>
      </p:sp>
    </p:spTree>
    <p:extLst>
      <p:ext uri="{BB962C8B-B14F-4D97-AF65-F5344CB8AC3E}">
        <p14:creationId xmlns:p14="http://schemas.microsoft.com/office/powerpoint/2010/main" val="3297286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NURSING INTERVENTIONS/CONSIDERATIONS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Reassure the patient on the presenting symptoms</a:t>
            </a:r>
          </a:p>
          <a:p>
            <a:r>
              <a:rPr lang="en-US" dirty="0" smtClean="0"/>
              <a:t>Emphasize on hand washing and avoiding sharing of hand and face towel.</a:t>
            </a:r>
          </a:p>
          <a:p>
            <a:r>
              <a:rPr lang="en-US" dirty="0" smtClean="0"/>
              <a:t>Aseptic cleaning of the eye using  clean/sterile water (cold/warm) or normal saline 2-3 times a day or PRN.</a:t>
            </a:r>
          </a:p>
          <a:p>
            <a:r>
              <a:rPr lang="en-US" dirty="0" smtClean="0"/>
              <a:t>Assist the client on cold compression, application of ice packs and eye drops/ointment </a:t>
            </a:r>
          </a:p>
          <a:p>
            <a:r>
              <a:rPr lang="en-US" dirty="0" smtClean="0"/>
              <a:t>Ensure proper disinfection of equipment used in eye examination to avoid nosocomial infections.</a:t>
            </a:r>
          </a:p>
          <a:p>
            <a:r>
              <a:rPr lang="en-US" dirty="0" smtClean="0"/>
              <a:t>Health education on the prognosis and precautions during management of the infection.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93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Acute pain </a:t>
            </a:r>
            <a:r>
              <a:rPr lang="en-US" dirty="0" err="1" smtClean="0"/>
              <a:t>rlt</a:t>
            </a:r>
            <a:r>
              <a:rPr lang="en-US" dirty="0" smtClean="0"/>
              <a:t> to inflammation of the conjunctiva</a:t>
            </a:r>
          </a:p>
          <a:p>
            <a:r>
              <a:rPr lang="en-US" dirty="0" smtClean="0"/>
              <a:t>Knowledge deficit </a:t>
            </a:r>
            <a:r>
              <a:rPr lang="en-US" dirty="0" err="1" smtClean="0"/>
              <a:t>rlt</a:t>
            </a:r>
            <a:r>
              <a:rPr lang="en-US" dirty="0" smtClean="0"/>
              <a:t> to lack of exposure/information on the therapeutic regiment AEB patient not cleaning his/her eyes on regular basis</a:t>
            </a:r>
          </a:p>
          <a:p>
            <a:r>
              <a:rPr lang="en-US" dirty="0" smtClean="0"/>
              <a:t>Body image disturbance </a:t>
            </a:r>
            <a:r>
              <a:rPr lang="en-US" dirty="0" err="1" smtClean="0"/>
              <a:t>rlt</a:t>
            </a:r>
            <a:r>
              <a:rPr lang="en-US" dirty="0" smtClean="0"/>
              <a:t> to redness of the eye/</a:t>
            </a:r>
            <a:r>
              <a:rPr lang="en-US" dirty="0" err="1" smtClean="0"/>
              <a:t>inflamation</a:t>
            </a:r>
            <a:r>
              <a:rPr lang="en-US" dirty="0" smtClean="0"/>
              <a:t> of eye lid AEB patient covering face with face towel (clothes)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60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make notes on allergic conjunctivitis.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98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Definition of conjunctivitis</a:t>
            </a:r>
          </a:p>
          <a:p>
            <a:r>
              <a:rPr lang="en-US" dirty="0" smtClean="0"/>
              <a:t>General clinical manifestations</a:t>
            </a:r>
          </a:p>
          <a:p>
            <a:r>
              <a:rPr lang="en-US" dirty="0" smtClean="0"/>
              <a:t>Assessment and diagnosis of conjunctivitis</a:t>
            </a:r>
          </a:p>
          <a:p>
            <a:r>
              <a:rPr lang="en-US" dirty="0" smtClean="0"/>
              <a:t>Types of conjunctivitis, clinical manifestations</a:t>
            </a:r>
          </a:p>
          <a:p>
            <a:r>
              <a:rPr lang="en-US" dirty="0" smtClean="0"/>
              <a:t>Demonstrate knowledge on medical and nursing management of different types of conjunctivitis</a:t>
            </a:r>
          </a:p>
          <a:p>
            <a:r>
              <a:rPr lang="en-US" dirty="0" smtClean="0"/>
              <a:t>Develop nursing diagnosis and plan of a patient with conjunctivitis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4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CONJUNCTIVITS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It’s the inflammation of the conjunctiva caused by microorganism , allergy or chemical irritants </a:t>
            </a:r>
          </a:p>
          <a:p>
            <a:r>
              <a:rPr lang="en-US" dirty="0" smtClean="0"/>
              <a:t>Commonly referred to as pink eye due to the pink/red appearance of the eye as a result of sub- conjunctival blood vessels hemorrhage. </a:t>
            </a:r>
          </a:p>
          <a:p>
            <a:r>
              <a:rPr lang="en-US" dirty="0" smtClean="0"/>
              <a:t>Conjunctivitis can either be unilateral or bilateral but usually starts from one eye then spread to the other eye. </a:t>
            </a:r>
          </a:p>
        </p:txBody>
      </p:sp>
    </p:spTree>
    <p:extLst>
      <p:ext uri="{BB962C8B-B14F-4D97-AF65-F5344CB8AC3E}">
        <p14:creationId xmlns:p14="http://schemas.microsoft.com/office/powerpoint/2010/main" val="3665417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symptoms includes</a:t>
            </a:r>
          </a:p>
          <a:p>
            <a:pPr lvl="2" indent="-342900">
              <a:buFont typeface="Wingdings" pitchFamily="2" charset="2"/>
              <a:buChar char="ü"/>
            </a:pPr>
            <a:r>
              <a:rPr lang="en-US" dirty="0" smtClean="0"/>
              <a:t>Redness</a:t>
            </a:r>
          </a:p>
          <a:p>
            <a:pPr lvl="2" indent="-342900">
              <a:buFont typeface="Wingdings" pitchFamily="2" charset="2"/>
              <a:buChar char="ü"/>
            </a:pPr>
            <a:r>
              <a:rPr lang="en-US" dirty="0" smtClean="0"/>
              <a:t>Drainage</a:t>
            </a:r>
          </a:p>
          <a:p>
            <a:pPr lvl="2" indent="-342900">
              <a:buFont typeface="Wingdings" pitchFamily="2" charset="2"/>
              <a:buChar char="ü"/>
            </a:pPr>
            <a:r>
              <a:rPr lang="en-US" dirty="0" smtClean="0"/>
              <a:t>Itching</a:t>
            </a:r>
          </a:p>
          <a:p>
            <a:pPr lvl="2" indent="-342900">
              <a:buFont typeface="Wingdings" pitchFamily="2" charset="2"/>
              <a:buChar char="ü"/>
            </a:pPr>
            <a:r>
              <a:rPr lang="en-US" dirty="0" smtClean="0"/>
              <a:t>Burning sensation</a:t>
            </a:r>
          </a:p>
          <a:p>
            <a:pPr lvl="2" indent="-342900">
              <a:buFont typeface="Wingdings" pitchFamily="2" charset="2"/>
              <a:buChar char="ü"/>
            </a:pPr>
            <a:r>
              <a:rPr lang="en-US" dirty="0" smtClean="0"/>
              <a:t>Foreign body sensation</a:t>
            </a:r>
          </a:p>
          <a:p>
            <a:pPr lvl="2" indent="-342900">
              <a:buFont typeface="Wingdings" pitchFamily="2" charset="2"/>
              <a:buChar char="ü"/>
            </a:pPr>
            <a:r>
              <a:rPr lang="en-US" dirty="0" smtClean="0"/>
              <a:t>Photophobia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0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AND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the presenting complain</a:t>
            </a:r>
          </a:p>
          <a:p>
            <a:r>
              <a:rPr lang="en-US" dirty="0" smtClean="0"/>
              <a:t>Examination of the eye </a:t>
            </a:r>
          </a:p>
          <a:p>
            <a:r>
              <a:rPr lang="en-US" dirty="0" smtClean="0"/>
              <a:t>Eye swabs for smear and culture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96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CONJUNCTIVITIS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Conjunctivitis is classified according to its cause.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dirty="0" smtClean="0"/>
              <a:t>Bacterial conjunctivitis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dirty="0" smtClean="0"/>
              <a:t>Viral conjunctivitis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dirty="0" smtClean="0"/>
              <a:t>Allergic conjunctivitis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02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BACTERIAL CONJUNCTIVITIS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bacterial infection, the most common microorganisms are; </a:t>
            </a:r>
            <a:r>
              <a:rPr lang="en-US" sz="2000" i="1" dirty="0" smtClean="0"/>
              <a:t>Staphylococcus aureus , Streptococcus pneumoniae, Haemophilus influenzae.</a:t>
            </a:r>
          </a:p>
          <a:p>
            <a:r>
              <a:rPr lang="en-US" dirty="0" smtClean="0"/>
              <a:t>It can either be acute or chronic, chronic infection is more common in patients with lacrimal duct obstruction, dacryocystitis</a:t>
            </a:r>
            <a:r>
              <a:rPr lang="en-US" dirty="0"/>
              <a:t> </a:t>
            </a:r>
            <a:r>
              <a:rPr lang="en-US" dirty="0" smtClean="0"/>
              <a:t>and chronic blepharits.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7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82"/>
            <a:ext cx="8229600" cy="1020762"/>
          </a:xfrm>
        </p:spPr>
        <p:txBody>
          <a:bodyPr/>
          <a:lstStyle/>
          <a:p>
            <a:r>
              <a:rPr lang="en-US" dirty="0" smtClean="0"/>
              <a:t>CLINICAL MANIFESTATION OF 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562600"/>
          </a:xfrm>
        </p:spPr>
        <p:txBody>
          <a:bodyPr/>
          <a:lstStyle/>
          <a:p>
            <a:r>
              <a:rPr lang="en-US" dirty="0" smtClean="0"/>
              <a:t>Purulent or muco-purulent discharge. The </a:t>
            </a:r>
            <a:r>
              <a:rPr lang="en-US" dirty="0"/>
              <a:t>discharge are mostly present in waking morning hours and may lead to difficulty in opening the eyes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Acute redness irritation and burning </a:t>
            </a:r>
            <a:r>
              <a:rPr lang="en-US" dirty="0" smtClean="0"/>
              <a:t>sensation</a:t>
            </a:r>
          </a:p>
          <a:p>
            <a:r>
              <a:rPr lang="en-US" dirty="0" smtClean="0"/>
              <a:t>Pain</a:t>
            </a:r>
            <a:endParaRPr lang="en-US" dirty="0" smtClean="0"/>
          </a:p>
          <a:p>
            <a:r>
              <a:rPr lang="en-US" dirty="0" smtClean="0"/>
              <a:t>Papillary formation may be seen under slit lamp examination</a:t>
            </a:r>
          </a:p>
          <a:p>
            <a:r>
              <a:rPr lang="en-US" dirty="0" smtClean="0"/>
              <a:t>Lymphadenopathy and Pseudo membranes may </a:t>
            </a:r>
            <a:r>
              <a:rPr lang="en-US" dirty="0"/>
              <a:t>be present.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82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Topical antibiotics , eye drops or ointments</a:t>
            </a:r>
          </a:p>
          <a:p>
            <a:r>
              <a:rPr lang="en-US" dirty="0" smtClean="0"/>
              <a:t>Cold compression or use of ice packs</a:t>
            </a:r>
          </a:p>
          <a:p>
            <a:r>
              <a:rPr lang="en-US" dirty="0" smtClean="0"/>
              <a:t>Regular cleaning of the eye using clean/sterile water or normal saline at least 2-3 times a day.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89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492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CONJUNCTIVITIS </vt:lpstr>
      <vt:lpstr>LEARNING OBJECTIVES</vt:lpstr>
      <vt:lpstr>CONJUNCTIVITS</vt:lpstr>
      <vt:lpstr>CLINICAL MANIFESTATIONS</vt:lpstr>
      <vt:lpstr>ASSESSMENT AND DIAGNOSIS</vt:lpstr>
      <vt:lpstr>TYPES OF CONJUNCTIVITIS</vt:lpstr>
      <vt:lpstr>BACTERIAL CONJUNCTIVITIS</vt:lpstr>
      <vt:lpstr>CLINICAL MANIFESTATION OF BC</vt:lpstr>
      <vt:lpstr>MANAGEMENT OF BC</vt:lpstr>
      <vt:lpstr>VIRAL CONJUNCTIVITIS</vt:lpstr>
      <vt:lpstr>MANAGEMENT OF VC</vt:lpstr>
      <vt:lpstr>NURSING INTERVENTIONS/CONSIDERATIONS</vt:lpstr>
      <vt:lpstr>NURSING DIAGNOSIS</vt:lpstr>
      <vt:lpstr>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CONJUCTIVITIS</dc:title>
  <dc:creator>Windows User</dc:creator>
  <cp:lastModifiedBy>Windows User</cp:lastModifiedBy>
  <cp:revision>42</cp:revision>
  <dcterms:created xsi:type="dcterms:W3CDTF">2023-10-15T19:10:40Z</dcterms:created>
  <dcterms:modified xsi:type="dcterms:W3CDTF">2023-10-17T02:28:33Z</dcterms:modified>
</cp:coreProperties>
</file>