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7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BBAC8-D2CB-494A-A01B-175993023D4C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87B2C-4FAB-470E-A2F0-3C38A8AAD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267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BBAC8-D2CB-494A-A01B-175993023D4C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87B2C-4FAB-470E-A2F0-3C38A8AAD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629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BBAC8-D2CB-494A-A01B-175993023D4C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87B2C-4FAB-470E-A2F0-3C38A8AAD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308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BBAC8-D2CB-494A-A01B-175993023D4C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87B2C-4FAB-470E-A2F0-3C38A8AAD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700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BBAC8-D2CB-494A-A01B-175993023D4C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87B2C-4FAB-470E-A2F0-3C38A8AAD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440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BBAC8-D2CB-494A-A01B-175993023D4C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87B2C-4FAB-470E-A2F0-3C38A8AAD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483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BBAC8-D2CB-494A-A01B-175993023D4C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87B2C-4FAB-470E-A2F0-3C38A8AAD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841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BBAC8-D2CB-494A-A01B-175993023D4C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87B2C-4FAB-470E-A2F0-3C38A8AAD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743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BBAC8-D2CB-494A-A01B-175993023D4C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87B2C-4FAB-470E-A2F0-3C38A8AAD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96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BBAC8-D2CB-494A-A01B-175993023D4C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87B2C-4FAB-470E-A2F0-3C38A8AAD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691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BBAC8-D2CB-494A-A01B-175993023D4C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87B2C-4FAB-470E-A2F0-3C38A8AAD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654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BBAC8-D2CB-494A-A01B-175993023D4C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87B2C-4FAB-470E-A2F0-3C38A8AAD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211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0782"/>
            <a:ext cx="7772400" cy="2209800"/>
          </a:xfrm>
        </p:spPr>
        <p:txBody>
          <a:bodyPr/>
          <a:lstStyle/>
          <a:p>
            <a:r>
              <a:rPr lang="en-US" sz="6000" b="1" dirty="0" smtClean="0">
                <a:latin typeface="Times New Roman" pitchFamily="18" charset="0"/>
                <a:cs typeface="Times New Roman" pitchFamily="18" charset="0"/>
              </a:rPr>
              <a:t>CONJUNCTIVITIS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600200"/>
            <a:ext cx="9144000" cy="5257800"/>
          </a:xfrm>
          <a:noFill/>
        </p:spPr>
        <p:txBody>
          <a:bodyPr>
            <a:normAutofit/>
          </a:bodyPr>
          <a:lstStyle/>
          <a:p>
            <a:endParaRPr lang="en-US" sz="4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4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VICOR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ODERA.</a:t>
            </a:r>
            <a:endParaRPr lang="en-US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905000"/>
            <a:ext cx="4876800" cy="227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454557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229600" cy="1066800"/>
          </a:xfrm>
        </p:spPr>
        <p:txBody>
          <a:bodyPr/>
          <a:lstStyle/>
          <a:p>
            <a:r>
              <a:rPr lang="en-US" dirty="0" smtClean="0"/>
              <a:t>VIRAL CONJUNCTIVITIS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Most contagious form of conjunctivitis</a:t>
            </a:r>
          </a:p>
          <a:p>
            <a:r>
              <a:rPr lang="en-US" dirty="0" smtClean="0"/>
              <a:t>Caused by adenovirus, herpes simplex virus type 1 and herpes zoster virus.</a:t>
            </a:r>
          </a:p>
          <a:p>
            <a:pPr marL="0" indent="0">
              <a:buNone/>
            </a:pPr>
            <a:r>
              <a:rPr lang="en-US" dirty="0" smtClean="0"/>
              <a:t>		</a:t>
            </a:r>
            <a:r>
              <a:rPr lang="en-US" u="sng" dirty="0" smtClean="0"/>
              <a:t>CLINICAL MANIFESTATIONS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Excessive tearing/watery discharge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Redness due to conjunctival </a:t>
            </a:r>
            <a:r>
              <a:rPr lang="en-US" dirty="0" smtClean="0"/>
              <a:t>hyperemia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Pain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 Photophobia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Formation of follicles and papillae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Ptosis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Foreign body sensation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Lid edema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2147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/>
          <a:lstStyle/>
          <a:p>
            <a:r>
              <a:rPr lang="en-US" dirty="0" smtClean="0"/>
              <a:t>MANAGEMENT OF VC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r>
              <a:rPr lang="en-US" dirty="0" smtClean="0"/>
              <a:t>Mostly self limiting and its management is aimed at relieving symptoms since it doesn't respond to any treatment.</a:t>
            </a:r>
          </a:p>
          <a:p>
            <a:r>
              <a:rPr lang="en-US" dirty="0" smtClean="0"/>
              <a:t>Managements includes use of vasoconstrictors e.g. topical epinephrine, cold compression and use of ice packs</a:t>
            </a:r>
          </a:p>
        </p:txBody>
      </p:sp>
    </p:spTree>
    <p:extLst>
      <p:ext uri="{BB962C8B-B14F-4D97-AF65-F5344CB8AC3E}">
        <p14:creationId xmlns:p14="http://schemas.microsoft.com/office/powerpoint/2010/main" val="32972868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9067800" cy="14176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NURSING INTERVENTIONS/CONSIDERATIONS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Reassure the patient on the presenting symptoms</a:t>
            </a:r>
          </a:p>
          <a:p>
            <a:r>
              <a:rPr lang="en-US" dirty="0" smtClean="0"/>
              <a:t>Emphasize on hand washing and avoiding sharing of hand and face towel.</a:t>
            </a:r>
          </a:p>
          <a:p>
            <a:r>
              <a:rPr lang="en-US" dirty="0" smtClean="0"/>
              <a:t>Aseptic cleaning of the eye using  clean/sterile water (cold/warm) or normal saline 2-3 times a day or PRN.</a:t>
            </a:r>
          </a:p>
          <a:p>
            <a:r>
              <a:rPr lang="en-US" dirty="0" smtClean="0"/>
              <a:t>Assist the client on cold compression, application of ice packs and eye drops/ointment </a:t>
            </a:r>
          </a:p>
          <a:p>
            <a:r>
              <a:rPr lang="en-US" dirty="0" smtClean="0"/>
              <a:t>Ensure proper disinfection of equipment used in eye examination to avoid nosocomial infections.</a:t>
            </a:r>
          </a:p>
          <a:p>
            <a:r>
              <a:rPr lang="en-US" dirty="0" smtClean="0"/>
              <a:t>Health education on the prognosis and precautions during management of the infection.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0933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NURSING 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Acute pain </a:t>
            </a:r>
            <a:r>
              <a:rPr lang="en-US" dirty="0" err="1" smtClean="0"/>
              <a:t>rlt</a:t>
            </a:r>
            <a:r>
              <a:rPr lang="en-US" dirty="0" smtClean="0"/>
              <a:t> to inflammation of the conjunctiva</a:t>
            </a:r>
          </a:p>
          <a:p>
            <a:r>
              <a:rPr lang="en-US" dirty="0" smtClean="0"/>
              <a:t>Knowledge deficit </a:t>
            </a:r>
            <a:r>
              <a:rPr lang="en-US" dirty="0" err="1" smtClean="0"/>
              <a:t>rlt</a:t>
            </a:r>
            <a:r>
              <a:rPr lang="en-US" dirty="0" smtClean="0"/>
              <a:t> to lack of exposure/information on the therapeutic regiment AEB patient not cleaning his/her eyes on regular basis</a:t>
            </a:r>
          </a:p>
          <a:p>
            <a:r>
              <a:rPr lang="en-US" dirty="0" smtClean="0"/>
              <a:t>Body image disturbance </a:t>
            </a:r>
            <a:r>
              <a:rPr lang="en-US" dirty="0" err="1" smtClean="0"/>
              <a:t>rlt</a:t>
            </a:r>
            <a:r>
              <a:rPr lang="en-US" dirty="0" smtClean="0"/>
              <a:t> to redness of the eye/</a:t>
            </a:r>
            <a:r>
              <a:rPr lang="en-US" dirty="0" err="1" smtClean="0"/>
              <a:t>inflamation</a:t>
            </a:r>
            <a:r>
              <a:rPr lang="en-US" dirty="0" smtClean="0"/>
              <a:t> of eye lid AEB patient covering face with face towel (clothes)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0607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 and make notes on allergic conjunctivitis.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4983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Definition of conjunctivitis</a:t>
            </a:r>
          </a:p>
          <a:p>
            <a:r>
              <a:rPr lang="en-US" dirty="0" smtClean="0"/>
              <a:t>General clinical manifestations</a:t>
            </a:r>
          </a:p>
          <a:p>
            <a:r>
              <a:rPr lang="en-US" dirty="0" smtClean="0"/>
              <a:t>Assessment and diagnosis of conjunctivitis</a:t>
            </a:r>
          </a:p>
          <a:p>
            <a:r>
              <a:rPr lang="en-US" dirty="0" smtClean="0"/>
              <a:t>Types of conjunctivitis, clinical manifestations</a:t>
            </a:r>
          </a:p>
          <a:p>
            <a:r>
              <a:rPr lang="en-US" dirty="0" smtClean="0"/>
              <a:t>Demonstrate knowledge on medical and nursing management of different types of conjunctivitis</a:t>
            </a:r>
          </a:p>
          <a:p>
            <a:r>
              <a:rPr lang="en-US" dirty="0" smtClean="0"/>
              <a:t>Develop nursing diagnosis and plan of a patient with conjunctivitis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747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CONJUNCTIVITS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It’s the inflammation of the conjunctiva caused by microorganism , allergy or chemical irritants </a:t>
            </a:r>
          </a:p>
          <a:p>
            <a:r>
              <a:rPr lang="en-US" dirty="0" smtClean="0"/>
              <a:t>Commonly referred to as pink eye due to the pink/red appearance of the eye as a result of sub- conjunctival blood vessels hemorrhage. </a:t>
            </a:r>
          </a:p>
          <a:p>
            <a:r>
              <a:rPr lang="en-US" dirty="0" smtClean="0"/>
              <a:t>Conjunctivitis can either be unilateral or bilateral but usually starts from one eye then spread to the other eye. </a:t>
            </a:r>
          </a:p>
        </p:txBody>
      </p:sp>
    </p:spTree>
    <p:extLst>
      <p:ext uri="{BB962C8B-B14F-4D97-AF65-F5344CB8AC3E}">
        <p14:creationId xmlns:p14="http://schemas.microsoft.com/office/powerpoint/2010/main" val="3665417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MANIFESTATIONS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Common symptoms includes</a:t>
            </a:r>
          </a:p>
          <a:p>
            <a:pPr lvl="2" indent="-342900">
              <a:buFont typeface="Wingdings" pitchFamily="2" charset="2"/>
              <a:buChar char="ü"/>
            </a:pPr>
            <a:r>
              <a:rPr lang="en-US" dirty="0" smtClean="0"/>
              <a:t>Redness</a:t>
            </a:r>
          </a:p>
          <a:p>
            <a:pPr lvl="2" indent="-342900">
              <a:buFont typeface="Wingdings" pitchFamily="2" charset="2"/>
              <a:buChar char="ü"/>
            </a:pPr>
            <a:r>
              <a:rPr lang="en-US" dirty="0" smtClean="0"/>
              <a:t>Drainage</a:t>
            </a:r>
          </a:p>
          <a:p>
            <a:pPr lvl="2" indent="-342900">
              <a:buFont typeface="Wingdings" pitchFamily="2" charset="2"/>
              <a:buChar char="ü"/>
            </a:pPr>
            <a:r>
              <a:rPr lang="en-US" dirty="0" smtClean="0"/>
              <a:t>Itching</a:t>
            </a:r>
          </a:p>
          <a:p>
            <a:pPr lvl="2" indent="-342900">
              <a:buFont typeface="Wingdings" pitchFamily="2" charset="2"/>
              <a:buChar char="ü"/>
            </a:pPr>
            <a:r>
              <a:rPr lang="en-US" dirty="0" smtClean="0"/>
              <a:t>Burning sensation</a:t>
            </a:r>
          </a:p>
          <a:p>
            <a:pPr lvl="2" indent="-342900">
              <a:buFont typeface="Wingdings" pitchFamily="2" charset="2"/>
              <a:buChar char="ü"/>
            </a:pPr>
            <a:r>
              <a:rPr lang="en-US" dirty="0" smtClean="0"/>
              <a:t>Foreign body sensation</a:t>
            </a:r>
          </a:p>
          <a:p>
            <a:pPr lvl="2" indent="-342900">
              <a:buFont typeface="Wingdings" pitchFamily="2" charset="2"/>
              <a:buChar char="ü"/>
            </a:pPr>
            <a:r>
              <a:rPr lang="en-US" dirty="0" smtClean="0"/>
              <a:t>Photophobia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9708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 AND 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History of the presenting complain</a:t>
            </a:r>
          </a:p>
          <a:p>
            <a:r>
              <a:rPr lang="en-US" dirty="0" smtClean="0"/>
              <a:t>Examination of the eye </a:t>
            </a:r>
          </a:p>
          <a:p>
            <a:r>
              <a:rPr lang="en-US" dirty="0" smtClean="0"/>
              <a:t>Eye swabs for smear and culture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296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CONJUNCTIVITIS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Conjunctivitis is classified according to its cause.</a:t>
            </a:r>
          </a:p>
          <a:p>
            <a:pPr marL="1314450" lvl="2" indent="-457200">
              <a:buFont typeface="+mj-lt"/>
              <a:buAutoNum type="arabicPeriod"/>
            </a:pPr>
            <a:r>
              <a:rPr lang="en-US" dirty="0" smtClean="0"/>
              <a:t>Bacterial conjunctivitis</a:t>
            </a:r>
          </a:p>
          <a:p>
            <a:pPr marL="1314450" lvl="2" indent="-457200">
              <a:buFont typeface="+mj-lt"/>
              <a:buAutoNum type="arabicPeriod"/>
            </a:pPr>
            <a:r>
              <a:rPr lang="en-US" dirty="0" smtClean="0"/>
              <a:t>Viral conjunctivitis</a:t>
            </a:r>
          </a:p>
          <a:p>
            <a:pPr marL="1314450" lvl="2" indent="-457200">
              <a:buFont typeface="+mj-lt"/>
              <a:buAutoNum type="arabicPeriod"/>
            </a:pPr>
            <a:r>
              <a:rPr lang="en-US" dirty="0" smtClean="0"/>
              <a:t>Allergic conjunctivitis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3027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BACTERIAL CONJUNCTIVITIS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Caused by bacterial infection, the most common microorganisms are; </a:t>
            </a:r>
            <a:r>
              <a:rPr lang="en-US" sz="2000" i="1" dirty="0" smtClean="0"/>
              <a:t>Staphylococcus aureus , Streptococcus pneumoniae, Haemophilus influenzae.</a:t>
            </a:r>
          </a:p>
          <a:p>
            <a:r>
              <a:rPr lang="en-US" dirty="0" smtClean="0"/>
              <a:t>It can either be acute or chronic, chronic infection is more common in patients with lacrimal duct obstruction, dacryocystitis</a:t>
            </a:r>
            <a:r>
              <a:rPr lang="en-US" dirty="0"/>
              <a:t> </a:t>
            </a:r>
            <a:r>
              <a:rPr lang="en-US" dirty="0" smtClean="0"/>
              <a:t>and chronic blepharits.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971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782"/>
            <a:ext cx="8229600" cy="1020762"/>
          </a:xfrm>
        </p:spPr>
        <p:txBody>
          <a:bodyPr/>
          <a:lstStyle/>
          <a:p>
            <a:r>
              <a:rPr lang="en-US" dirty="0" smtClean="0"/>
              <a:t>CLINICAL MANIFESTATION OF BC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534400" cy="5562600"/>
          </a:xfrm>
        </p:spPr>
        <p:txBody>
          <a:bodyPr/>
          <a:lstStyle/>
          <a:p>
            <a:r>
              <a:rPr lang="en-US" dirty="0" smtClean="0"/>
              <a:t>Purulent or muco-purulent discharge. The </a:t>
            </a:r>
            <a:r>
              <a:rPr lang="en-US" dirty="0"/>
              <a:t>discharge are mostly present in waking morning hours and may lead to difficulty in opening the eyes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Acute redness irritation and burning </a:t>
            </a:r>
            <a:r>
              <a:rPr lang="en-US" dirty="0" smtClean="0"/>
              <a:t>sensation</a:t>
            </a:r>
          </a:p>
          <a:p>
            <a:r>
              <a:rPr lang="en-US" dirty="0" smtClean="0"/>
              <a:t>Pain</a:t>
            </a:r>
            <a:endParaRPr lang="en-US" dirty="0" smtClean="0"/>
          </a:p>
          <a:p>
            <a:r>
              <a:rPr lang="en-US" dirty="0" smtClean="0"/>
              <a:t>Papillary formation may be seen under slit lamp examination</a:t>
            </a:r>
          </a:p>
          <a:p>
            <a:r>
              <a:rPr lang="en-US" dirty="0" smtClean="0"/>
              <a:t>Lymphadenopathy and Pseudo membranes may </a:t>
            </a:r>
            <a:r>
              <a:rPr lang="en-US" dirty="0"/>
              <a:t>be present.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9827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OF BC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Topical antibiotics , eye drops or ointments</a:t>
            </a:r>
          </a:p>
          <a:p>
            <a:r>
              <a:rPr lang="en-US" dirty="0" smtClean="0"/>
              <a:t>Cold compression or use of ice packs</a:t>
            </a:r>
          </a:p>
          <a:p>
            <a:r>
              <a:rPr lang="en-US" dirty="0" smtClean="0"/>
              <a:t>Regular cleaning of the eye using clean/sterile water or normal saline at least 2-3 times a day.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97891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492</Words>
  <Application>Microsoft Office PowerPoint</Application>
  <PresentationFormat>On-screen Show (4:3)</PresentationFormat>
  <Paragraphs>75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CONJUNCTIVITIS </vt:lpstr>
      <vt:lpstr>LEARNING OBJECTIVES</vt:lpstr>
      <vt:lpstr>CONJUNCTIVITS</vt:lpstr>
      <vt:lpstr>CLINICAL MANIFESTATIONS</vt:lpstr>
      <vt:lpstr>ASSESSMENT AND DIAGNOSIS</vt:lpstr>
      <vt:lpstr>TYPES OF CONJUNCTIVITIS</vt:lpstr>
      <vt:lpstr>BACTERIAL CONJUNCTIVITIS</vt:lpstr>
      <vt:lpstr>CLINICAL MANIFESTATION OF BC</vt:lpstr>
      <vt:lpstr>MANAGEMENT OF BC</vt:lpstr>
      <vt:lpstr>VIRAL CONJUNCTIVITIS</vt:lpstr>
      <vt:lpstr>MANAGEMENT OF VC</vt:lpstr>
      <vt:lpstr>NURSING INTERVENTIONS/CONSIDERATIONS</vt:lpstr>
      <vt:lpstr>NURSING DIAGNOSIS</vt:lpstr>
      <vt:lpstr>ASSIGNMENT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CONJUCTIVITIS</dc:title>
  <dc:creator>Windows User</dc:creator>
  <cp:lastModifiedBy>Windows User</cp:lastModifiedBy>
  <cp:revision>42</cp:revision>
  <dcterms:created xsi:type="dcterms:W3CDTF">2023-10-15T19:10:40Z</dcterms:created>
  <dcterms:modified xsi:type="dcterms:W3CDTF">2023-10-17T02:28:33Z</dcterms:modified>
</cp:coreProperties>
</file>