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5"/>
  </p:notesMasterIdLst>
  <p:sldIdLst>
    <p:sldId id="256" r:id="rId2"/>
    <p:sldId id="418" r:id="rId3"/>
    <p:sldId id="410" r:id="rId4"/>
    <p:sldId id="411" r:id="rId5"/>
    <p:sldId id="412" r:id="rId6"/>
    <p:sldId id="413" r:id="rId7"/>
    <p:sldId id="414" r:id="rId8"/>
    <p:sldId id="415" r:id="rId9"/>
    <p:sldId id="41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417" r:id="rId23"/>
    <p:sldId id="269" r:id="rId24"/>
    <p:sldId id="270" r:id="rId25"/>
    <p:sldId id="419" r:id="rId26"/>
    <p:sldId id="420"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29" r:id="rId84"/>
    <p:sldId id="330" r:id="rId85"/>
    <p:sldId id="331" r:id="rId86"/>
    <p:sldId id="332" r:id="rId87"/>
    <p:sldId id="333" r:id="rId88"/>
    <p:sldId id="334" r:id="rId89"/>
    <p:sldId id="335" r:id="rId90"/>
    <p:sldId id="336" r:id="rId91"/>
    <p:sldId id="337" r:id="rId92"/>
    <p:sldId id="338" r:id="rId93"/>
    <p:sldId id="339" r:id="rId94"/>
    <p:sldId id="340" r:id="rId95"/>
    <p:sldId id="341" r:id="rId96"/>
    <p:sldId id="342" r:id="rId97"/>
    <p:sldId id="343" r:id="rId98"/>
    <p:sldId id="344" r:id="rId99"/>
    <p:sldId id="345" r:id="rId100"/>
    <p:sldId id="346" r:id="rId101"/>
    <p:sldId id="347" r:id="rId102"/>
    <p:sldId id="348" r:id="rId103"/>
    <p:sldId id="349" r:id="rId104"/>
    <p:sldId id="350" r:id="rId105"/>
    <p:sldId id="351" r:id="rId106"/>
    <p:sldId id="352" r:id="rId107"/>
    <p:sldId id="353" r:id="rId108"/>
    <p:sldId id="354" r:id="rId109"/>
    <p:sldId id="355" r:id="rId110"/>
    <p:sldId id="356" r:id="rId111"/>
    <p:sldId id="357" r:id="rId112"/>
    <p:sldId id="358" r:id="rId113"/>
    <p:sldId id="359" r:id="rId114"/>
    <p:sldId id="360" r:id="rId115"/>
    <p:sldId id="361" r:id="rId116"/>
    <p:sldId id="362" r:id="rId117"/>
    <p:sldId id="363" r:id="rId118"/>
    <p:sldId id="364" r:id="rId119"/>
    <p:sldId id="365" r:id="rId120"/>
    <p:sldId id="366" r:id="rId121"/>
    <p:sldId id="367" r:id="rId122"/>
    <p:sldId id="368" r:id="rId123"/>
    <p:sldId id="369" r:id="rId124"/>
    <p:sldId id="370" r:id="rId125"/>
    <p:sldId id="371" r:id="rId126"/>
    <p:sldId id="372" r:id="rId127"/>
    <p:sldId id="373" r:id="rId128"/>
    <p:sldId id="374" r:id="rId129"/>
    <p:sldId id="375" r:id="rId130"/>
    <p:sldId id="376" r:id="rId131"/>
    <p:sldId id="377" r:id="rId132"/>
    <p:sldId id="378" r:id="rId133"/>
    <p:sldId id="379" r:id="rId134"/>
    <p:sldId id="380" r:id="rId135"/>
    <p:sldId id="381" r:id="rId136"/>
    <p:sldId id="382" r:id="rId137"/>
    <p:sldId id="383" r:id="rId138"/>
    <p:sldId id="384" r:id="rId139"/>
    <p:sldId id="385" r:id="rId140"/>
    <p:sldId id="386" r:id="rId141"/>
    <p:sldId id="387" r:id="rId142"/>
    <p:sldId id="388" r:id="rId143"/>
    <p:sldId id="389" r:id="rId144"/>
    <p:sldId id="390" r:id="rId145"/>
    <p:sldId id="391" r:id="rId146"/>
    <p:sldId id="392" r:id="rId147"/>
    <p:sldId id="393" r:id="rId148"/>
    <p:sldId id="394" r:id="rId149"/>
    <p:sldId id="395" r:id="rId150"/>
    <p:sldId id="396" r:id="rId151"/>
    <p:sldId id="397" r:id="rId152"/>
    <p:sldId id="398" r:id="rId153"/>
    <p:sldId id="399" r:id="rId154"/>
    <p:sldId id="400" r:id="rId155"/>
    <p:sldId id="401" r:id="rId156"/>
    <p:sldId id="402" r:id="rId157"/>
    <p:sldId id="403" r:id="rId158"/>
    <p:sldId id="404" r:id="rId159"/>
    <p:sldId id="405" r:id="rId160"/>
    <p:sldId id="406" r:id="rId161"/>
    <p:sldId id="407" r:id="rId162"/>
    <p:sldId id="408" r:id="rId163"/>
    <p:sldId id="409" r:id="rId1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8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FE69CE-D016-45EE-B79D-83484D66869F}" type="datetimeFigureOut">
              <a:rPr lang="en-US" smtClean="0"/>
              <a:pPr/>
              <a:t>1/27/2021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121912-B722-4C2B-961F-2FA73FD237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C87EDBD-2566-4C29-AB25-7FF0A0C7000C}" type="datetimeFigureOut">
              <a:rPr lang="en-US" smtClean="0"/>
              <a:pPr/>
              <a:t>1/27/2021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F69865-AE67-4150-A051-FC5917245906}"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87EDBD-2566-4C29-AB25-7FF0A0C7000C}"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69865-AE67-4150-A051-FC591724590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3F69865-AE67-4150-A051-FC5917245906}"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87EDBD-2566-4C29-AB25-7FF0A0C7000C}"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C87EDBD-2566-4C29-AB25-7FF0A0C7000C}"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3F69865-AE67-4150-A051-FC5917245906}"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C87EDBD-2566-4C29-AB25-7FF0A0C7000C}" type="datetimeFigureOut">
              <a:rPr lang="en-US" smtClean="0"/>
              <a:pPr/>
              <a:t>1/27/2021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F69865-AE67-4150-A051-FC591724590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C87EDBD-2566-4C29-AB25-7FF0A0C7000C}"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69865-AE67-4150-A051-FC5917245906}"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C87EDBD-2566-4C29-AB25-7FF0A0C7000C}" type="datetimeFigureOut">
              <a:rPr lang="en-US" smtClean="0"/>
              <a:pPr/>
              <a:t>1/27/2021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3F69865-AE67-4150-A051-FC5917245906}"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87EDBD-2566-4C29-AB25-7FF0A0C7000C}" type="datetimeFigureOut">
              <a:rPr lang="en-US" smtClean="0"/>
              <a:pPr/>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3F69865-AE67-4150-A051-FC59172459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C87EDBD-2566-4C29-AB25-7FF0A0C7000C}" type="datetimeFigureOut">
              <a:rPr lang="en-US" smtClean="0"/>
              <a:pPr/>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3F69865-AE67-4150-A051-FC59172459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3F69865-AE67-4150-A051-FC5917245906}"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C87EDBD-2566-4C29-AB25-7FF0A0C7000C}" type="datetimeFigureOut">
              <a:rPr lang="en-US" smtClean="0"/>
              <a:pPr/>
              <a:t>1/27/2021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3F69865-AE67-4150-A051-FC5917245906}"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C87EDBD-2566-4C29-AB25-7FF0A0C7000C}" type="datetimeFigureOut">
              <a:rPr lang="en-US" smtClean="0"/>
              <a:pPr/>
              <a:t>1/27/2021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C87EDBD-2566-4C29-AB25-7FF0A0C7000C}" type="datetimeFigureOut">
              <a:rPr lang="en-US" smtClean="0"/>
              <a:pPr/>
              <a:t>1/27/2021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3F69865-AE67-4150-A051-FC5917245906}"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CHARLES ONYANGO.</a:t>
            </a:r>
          </a:p>
          <a:p>
            <a:r>
              <a:rPr lang="en-US" dirty="0" smtClean="0"/>
              <a:t>HP/KRCHN.</a:t>
            </a:r>
          </a:p>
          <a:p>
            <a:r>
              <a:rPr lang="en-US" dirty="0" smtClean="0"/>
              <a:t>HOMABAY CAMPUS.</a:t>
            </a:r>
            <a:endParaRPr lang="en-US" dirty="0"/>
          </a:p>
        </p:txBody>
      </p:sp>
      <p:sp>
        <p:nvSpPr>
          <p:cNvPr id="2" name="Title 1"/>
          <p:cNvSpPr>
            <a:spLocks noGrp="1"/>
          </p:cNvSpPr>
          <p:nvPr>
            <p:ph type="ctrTitle"/>
          </p:nvPr>
        </p:nvSpPr>
        <p:spPr/>
        <p:txBody>
          <a:bodyPr/>
          <a:lstStyle/>
          <a:p>
            <a:r>
              <a:rPr lang="en-US" dirty="0" smtClean="0"/>
              <a:t>ORTHOPAEDICS.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ORTHOPAEDICS</a:t>
            </a:r>
            <a:endParaRPr lang="en-US" u="sng" dirty="0"/>
          </a:p>
        </p:txBody>
      </p:sp>
      <p:sp>
        <p:nvSpPr>
          <p:cNvPr id="3" name="Content Placeholder 2"/>
          <p:cNvSpPr>
            <a:spLocks noGrp="1"/>
          </p:cNvSpPr>
          <p:nvPr>
            <p:ph sz="quarter" idx="1"/>
          </p:nvPr>
        </p:nvSpPr>
        <p:spPr/>
        <p:txBody>
          <a:bodyPr/>
          <a:lstStyle/>
          <a:p>
            <a:r>
              <a:rPr lang="en-US" dirty="0" smtClean="0"/>
              <a:t>Is the branch of medicine that deals with deformities, injuries and diseases of the bones and joints.</a:t>
            </a:r>
          </a:p>
          <a:p>
            <a:r>
              <a:rPr lang="en-US" dirty="0" smtClean="0"/>
              <a:t>There are 206 bones in the human body divided into 5 categories:-</a:t>
            </a:r>
          </a:p>
          <a:p>
            <a:r>
              <a:rPr lang="en-US" dirty="0" smtClean="0"/>
              <a:t>Long bones-Femur, tibia, fibula, </a:t>
            </a:r>
            <a:r>
              <a:rPr lang="en-US" dirty="0" err="1" smtClean="0"/>
              <a:t>humerus</a:t>
            </a:r>
            <a:r>
              <a:rPr lang="en-US" dirty="0" smtClean="0"/>
              <a:t>, radius, ulna</a:t>
            </a:r>
          </a:p>
          <a:p>
            <a:r>
              <a:rPr lang="en-US" dirty="0" smtClean="0"/>
              <a:t>Short bones-Carpals, </a:t>
            </a:r>
            <a:r>
              <a:rPr lang="en-US" dirty="0" err="1" smtClean="0"/>
              <a:t>tarsals</a:t>
            </a:r>
            <a:endParaRPr lang="en-US" dirty="0" smtClean="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1.Primary osteoporosis(senile osteoporosis) post menopausal,  calcium and vitamin D deficiency. Occurs in older people of 70yrs and above.(</a:t>
            </a:r>
            <a:r>
              <a:rPr lang="en-US" dirty="0" err="1" smtClean="0"/>
              <a:t>Gerontological</a:t>
            </a:r>
            <a:r>
              <a:rPr lang="en-US" dirty="0" smtClean="0"/>
              <a:t>)</a:t>
            </a:r>
          </a:p>
          <a:p>
            <a:r>
              <a:rPr lang="en-US" dirty="0" smtClean="0"/>
              <a:t>Secondary osteoporosis</a:t>
            </a:r>
          </a:p>
          <a:p>
            <a:r>
              <a:rPr lang="en-US" dirty="0" smtClean="0"/>
              <a:t>Comes as a result of prolong use of corticosteroids affecting bone metabolism .Also due to other systematic diseases e.g. liver failure, Renal failure. </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Common  sites of osteoporosis</a:t>
            </a:r>
            <a:endParaRPr lang="en-US" u="sng" dirty="0"/>
          </a:p>
        </p:txBody>
      </p:sp>
      <p:sp>
        <p:nvSpPr>
          <p:cNvPr id="3" name="Content Placeholder 2"/>
          <p:cNvSpPr>
            <a:spLocks noGrp="1"/>
          </p:cNvSpPr>
          <p:nvPr>
            <p:ph sz="quarter" idx="1"/>
          </p:nvPr>
        </p:nvSpPr>
        <p:spPr/>
        <p:txBody>
          <a:bodyPr/>
          <a:lstStyle/>
          <a:p>
            <a:r>
              <a:rPr lang="en-US" dirty="0" smtClean="0"/>
              <a:t>Hip bone</a:t>
            </a:r>
          </a:p>
          <a:p>
            <a:r>
              <a:rPr lang="en-US" dirty="0" smtClean="0"/>
              <a:t>Spine</a:t>
            </a:r>
          </a:p>
          <a:p>
            <a:r>
              <a:rPr lang="en-US" dirty="0" smtClean="0"/>
              <a:t>Wrist bone</a:t>
            </a:r>
          </a:p>
          <a:p>
            <a:pPr>
              <a:buNone/>
            </a:pPr>
            <a:r>
              <a:rPr lang="en-US" u="sng" dirty="0" smtClean="0"/>
              <a:t>Pathophisiology</a:t>
            </a:r>
          </a:p>
          <a:p>
            <a:r>
              <a:rPr lang="en-US" dirty="0" smtClean="0"/>
              <a:t>Loss of bone mass is associated with decrease of </a:t>
            </a:r>
            <a:r>
              <a:rPr lang="en-US" dirty="0" err="1" smtClean="0"/>
              <a:t>calcitonin</a:t>
            </a:r>
            <a:r>
              <a:rPr lang="en-US" dirty="0" smtClean="0"/>
              <a:t> which inhibits bone re-absorption. Calcitonin  also increases deposition of calcium in the bone.</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manifestation</a:t>
            </a:r>
            <a:endParaRPr lang="en-US" u="sng" dirty="0"/>
          </a:p>
        </p:txBody>
      </p:sp>
      <p:sp>
        <p:nvSpPr>
          <p:cNvPr id="3" name="Content Placeholder 2"/>
          <p:cNvSpPr>
            <a:spLocks noGrp="1"/>
          </p:cNvSpPr>
          <p:nvPr>
            <p:ph sz="quarter" idx="1"/>
          </p:nvPr>
        </p:nvSpPr>
        <p:spPr/>
        <p:txBody>
          <a:bodyPr/>
          <a:lstStyle/>
          <a:p>
            <a:r>
              <a:rPr lang="en-US" dirty="0" smtClean="0"/>
              <a:t>1.Ostalgia</a:t>
            </a:r>
          </a:p>
          <a:p>
            <a:r>
              <a:rPr lang="en-US" dirty="0" smtClean="0"/>
              <a:t>2.Fragile bone</a:t>
            </a:r>
          </a:p>
          <a:p>
            <a:r>
              <a:rPr lang="en-US" dirty="0" smtClean="0"/>
              <a:t>3.PID (</a:t>
            </a:r>
            <a:r>
              <a:rPr lang="en-US" dirty="0" err="1" smtClean="0"/>
              <a:t>Prolapse</a:t>
            </a:r>
            <a:r>
              <a:rPr lang="en-US" dirty="0" smtClean="0"/>
              <a:t>  </a:t>
            </a:r>
            <a:r>
              <a:rPr lang="en-US" dirty="0" err="1" smtClean="0"/>
              <a:t>invertebral</a:t>
            </a:r>
            <a:r>
              <a:rPr lang="en-US" dirty="0" smtClean="0"/>
              <a:t> Disk)</a:t>
            </a:r>
          </a:p>
          <a:p>
            <a:r>
              <a:rPr lang="en-US" dirty="0" smtClean="0"/>
              <a:t>4.Tenderness of the bone.</a:t>
            </a:r>
          </a:p>
          <a:p>
            <a:r>
              <a:rPr lang="en-US" dirty="0" smtClean="0"/>
              <a:t>5.Low bone density.</a:t>
            </a:r>
          </a:p>
          <a:p>
            <a:r>
              <a:rPr lang="en-US" dirty="0" smtClean="0"/>
              <a:t>6.Osteitis</a:t>
            </a:r>
          </a:p>
          <a:p>
            <a:r>
              <a:rPr lang="en-US" dirty="0" smtClean="0"/>
              <a:t>7.Back pain</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Diagnosis</a:t>
            </a:r>
            <a:endParaRPr lang="en-US" u="sng" dirty="0"/>
          </a:p>
        </p:txBody>
      </p:sp>
      <p:sp>
        <p:nvSpPr>
          <p:cNvPr id="3" name="Content Placeholder 2"/>
          <p:cNvSpPr>
            <a:spLocks noGrp="1"/>
          </p:cNvSpPr>
          <p:nvPr>
            <p:ph sz="quarter" idx="1"/>
          </p:nvPr>
        </p:nvSpPr>
        <p:spPr/>
        <p:txBody>
          <a:bodyPr>
            <a:normAutofit lnSpcReduction="10000"/>
          </a:bodyPr>
          <a:lstStyle/>
          <a:p>
            <a:pPr>
              <a:buNone/>
            </a:pPr>
            <a:r>
              <a:rPr lang="en-US" dirty="0" smtClean="0"/>
              <a:t>1.Radiological investigations(X-Ray, MRI,CT scan) showing inflamed bone.</a:t>
            </a:r>
          </a:p>
          <a:p>
            <a:pPr>
              <a:buNone/>
            </a:pPr>
            <a:r>
              <a:rPr lang="en-US" dirty="0" smtClean="0"/>
              <a:t>2.Blood test is done for</a:t>
            </a:r>
          </a:p>
          <a:p>
            <a:r>
              <a:rPr lang="en-US" dirty="0" smtClean="0"/>
              <a:t>-calcium( showing reduced level)</a:t>
            </a:r>
          </a:p>
          <a:p>
            <a:r>
              <a:rPr lang="en-US" dirty="0" smtClean="0"/>
              <a:t>-phosphorous showing reduced level</a:t>
            </a:r>
          </a:p>
          <a:p>
            <a:r>
              <a:rPr lang="en-US" dirty="0" smtClean="0"/>
              <a:t>D-Dual</a:t>
            </a:r>
          </a:p>
          <a:p>
            <a:r>
              <a:rPr lang="en-US" dirty="0" smtClean="0"/>
              <a:t>E-Energy</a:t>
            </a:r>
          </a:p>
          <a:p>
            <a:r>
              <a:rPr lang="en-US" dirty="0" smtClean="0"/>
              <a:t>X-X-Ray</a:t>
            </a:r>
          </a:p>
          <a:p>
            <a:r>
              <a:rPr lang="en-US" dirty="0" smtClean="0"/>
              <a:t>A-</a:t>
            </a:r>
            <a:r>
              <a:rPr lang="en-US" dirty="0" err="1" smtClean="0"/>
              <a:t>Absorptiometry</a:t>
            </a:r>
            <a:endParaRPr lang="en-US" dirty="0" smtClean="0"/>
          </a:p>
          <a:p>
            <a:r>
              <a:rPr lang="en-US" dirty="0" smtClean="0"/>
              <a:t>Is done to measure the bone density .</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4.Bone densitometry-Is the measure of the density of the bone which is found to be reduced.</a:t>
            </a:r>
          </a:p>
          <a:p>
            <a:pPr>
              <a:buNone/>
            </a:pPr>
            <a:r>
              <a:rPr lang="en-US" u="sng" dirty="0" smtClean="0"/>
              <a:t>Aims of Management.</a:t>
            </a:r>
          </a:p>
          <a:p>
            <a:pPr>
              <a:buNone/>
            </a:pPr>
            <a:endParaRPr lang="en-US" dirty="0" smtClean="0"/>
          </a:p>
          <a:p>
            <a:pPr>
              <a:buNone/>
            </a:pPr>
            <a:r>
              <a:rPr lang="en-US" dirty="0" smtClean="0"/>
              <a:t>1.To relieve pain</a:t>
            </a:r>
          </a:p>
          <a:p>
            <a:pPr>
              <a:buNone/>
            </a:pPr>
            <a:r>
              <a:rPr lang="en-US" dirty="0" smtClean="0"/>
              <a:t>2.To prevent injury (physical activity)</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Mnx</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1.Ensure good nutrition supply rich in calcium and vitamin D .</a:t>
            </a:r>
          </a:p>
          <a:p>
            <a:r>
              <a:rPr lang="en-US" dirty="0" smtClean="0"/>
              <a:t>2.Exercise e.g. weight bearing, climbing stairs.</a:t>
            </a:r>
          </a:p>
          <a:p>
            <a:r>
              <a:rPr lang="en-US" dirty="0" smtClean="0"/>
              <a:t>3.Administer medication as prescribed to relieve pain.</a:t>
            </a:r>
          </a:p>
          <a:p>
            <a:r>
              <a:rPr lang="en-US" dirty="0" smtClean="0"/>
              <a:t>4.Estrogen replacement therapy to post menopausal mothers.</a:t>
            </a:r>
          </a:p>
          <a:p>
            <a:r>
              <a:rPr lang="en-US" dirty="0" smtClean="0"/>
              <a:t>5.Drugs e.g. acetaminophen, NSADS-</a:t>
            </a:r>
            <a:r>
              <a:rPr lang="en-US" dirty="0" err="1" smtClean="0"/>
              <a:t>meloxicam,brufen,diclofenac</a:t>
            </a:r>
            <a:endParaRPr lang="en-US" dirty="0" smtClean="0"/>
          </a:p>
          <a:p>
            <a:r>
              <a:rPr lang="en-US" dirty="0" smtClean="0"/>
              <a:t>6.Tabs </a:t>
            </a:r>
            <a:r>
              <a:rPr lang="en-US" dirty="0" err="1" smtClean="0"/>
              <a:t>calcitonin</a:t>
            </a:r>
            <a:r>
              <a:rPr lang="en-US" dirty="0" smtClean="0"/>
              <a:t> 1 </a:t>
            </a:r>
            <a:r>
              <a:rPr lang="en-US" dirty="0" err="1" smtClean="0"/>
              <a:t>bd</a:t>
            </a:r>
            <a:r>
              <a:rPr lang="en-US" dirty="0" smtClean="0"/>
              <a:t> /also available as nasal spray.</a:t>
            </a: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t>Health messages </a:t>
            </a:r>
            <a:r>
              <a:rPr lang="en-US" u="sng" dirty="0" smtClean="0"/>
              <a:t>shared</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-Advice on diet rich in calcium and Vitamin D</a:t>
            </a:r>
          </a:p>
          <a:p>
            <a:pPr>
              <a:buNone/>
            </a:pPr>
            <a:r>
              <a:rPr lang="en-US" dirty="0" smtClean="0"/>
              <a:t>-Advice on daily exercise(walking )</a:t>
            </a:r>
          </a:p>
          <a:p>
            <a:pPr>
              <a:buNone/>
            </a:pPr>
            <a:r>
              <a:rPr lang="en-US" dirty="0" smtClean="0"/>
              <a:t>-Reduce intake of nicotine and caffeine.</a:t>
            </a:r>
          </a:p>
          <a:p>
            <a:pPr>
              <a:buNone/>
            </a:pPr>
            <a:r>
              <a:rPr lang="en-US" dirty="0" smtClean="0"/>
              <a:t>7.Flouride supplement is administered to increase the bone density.</a:t>
            </a:r>
          </a:p>
          <a:p>
            <a:pPr>
              <a:buNone/>
            </a:pPr>
            <a:r>
              <a:rPr lang="en-US" dirty="0" smtClean="0"/>
              <a:t>8.Testosterone replacement therapy is done for men.</a:t>
            </a:r>
          </a:p>
          <a:p>
            <a:pPr>
              <a:buNone/>
            </a:pPr>
            <a:r>
              <a:rPr lang="en-US" dirty="0" smtClean="0"/>
              <a:t>9.Avoid high impact exercise like jumping, jogging</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endParaRPr lang="en-US" dirty="0" smtClean="0"/>
          </a:p>
          <a:p>
            <a:pPr>
              <a:buNone/>
            </a:pPr>
            <a:endParaRPr lang="en-US" dirty="0" smtClean="0"/>
          </a:p>
          <a:p>
            <a:r>
              <a:rPr lang="en-US" dirty="0" smtClean="0"/>
              <a:t>-Analgesic</a:t>
            </a:r>
          </a:p>
          <a:p>
            <a:pPr>
              <a:buNone/>
            </a:pPr>
            <a:r>
              <a:rPr lang="en-US" dirty="0" smtClean="0"/>
              <a:t>Relieves pain by increasing pain threshold.</a:t>
            </a:r>
          </a:p>
          <a:p>
            <a:pPr>
              <a:buNone/>
            </a:pPr>
            <a:r>
              <a:rPr lang="en-US" dirty="0" smtClean="0"/>
              <a:t>Relieves fever by acting on the heat regulating centre.</a:t>
            </a:r>
          </a:p>
          <a:p>
            <a:pPr>
              <a:buNone/>
            </a:pPr>
            <a:endParaRPr lang="en-US" dirty="0" smtClean="0"/>
          </a:p>
          <a:p>
            <a:pPr>
              <a:buNone/>
            </a:pPr>
            <a:r>
              <a:rPr lang="en-US" u="sng" dirty="0" smtClean="0"/>
              <a:t>Complications</a:t>
            </a:r>
          </a:p>
          <a:p>
            <a:r>
              <a:rPr lang="en-US" dirty="0" smtClean="0"/>
              <a:t>-Recurrent fractures.</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BONE TUMOURS</a:t>
            </a:r>
            <a:endParaRPr lang="en-US" b="1" u="sng" dirty="0"/>
          </a:p>
        </p:txBody>
      </p:sp>
      <p:sp>
        <p:nvSpPr>
          <p:cNvPr id="3" name="Content Placeholder 2"/>
          <p:cNvSpPr>
            <a:spLocks noGrp="1"/>
          </p:cNvSpPr>
          <p:nvPr>
            <p:ph sz="quarter" idx="1"/>
          </p:nvPr>
        </p:nvSpPr>
        <p:spPr/>
        <p:txBody>
          <a:bodyPr>
            <a:normAutofit/>
          </a:bodyPr>
          <a:lstStyle/>
          <a:p>
            <a:pPr>
              <a:buNone/>
            </a:pPr>
            <a:r>
              <a:rPr lang="en-US" dirty="0" smtClean="0"/>
              <a:t>These are growth of abnormal cells in the bones.</a:t>
            </a:r>
          </a:p>
          <a:p>
            <a:pPr>
              <a:buNone/>
            </a:pPr>
            <a:r>
              <a:rPr lang="en-US" u="sng" dirty="0" smtClean="0"/>
              <a:t>Cause</a:t>
            </a:r>
          </a:p>
          <a:p>
            <a:pPr>
              <a:buNone/>
            </a:pPr>
            <a:r>
              <a:rPr lang="en-US" dirty="0" smtClean="0"/>
              <a:t>Idiopathic(unknown)</a:t>
            </a:r>
          </a:p>
          <a:p>
            <a:r>
              <a:rPr lang="en-US" dirty="0" smtClean="0"/>
              <a:t>Genetic, radiotherapy, chemotherapy.</a:t>
            </a:r>
          </a:p>
          <a:p>
            <a:pPr>
              <a:buNone/>
            </a:pPr>
            <a:endParaRPr lang="en-US" dirty="0" smtClean="0"/>
          </a:p>
          <a:p>
            <a:pPr>
              <a:buNone/>
            </a:pPr>
            <a:r>
              <a:rPr lang="en-US" dirty="0" smtClean="0"/>
              <a:t>Types of bone tumors:</a:t>
            </a:r>
          </a:p>
          <a:p>
            <a:r>
              <a:rPr lang="en-US" dirty="0" smtClean="0"/>
              <a:t>Benign bone tumor.(commonest)</a:t>
            </a:r>
          </a:p>
          <a:p>
            <a:r>
              <a:rPr lang="en-US" dirty="0" smtClean="0"/>
              <a:t>Malignant bone tumor.</a:t>
            </a:r>
          </a:p>
          <a:p>
            <a:r>
              <a:rPr lang="en-US" dirty="0" smtClean="0"/>
              <a:t>Metastatic bone tumor.</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Diagnosis</a:t>
            </a:r>
            <a:endParaRPr lang="en-US" u="sng" dirty="0"/>
          </a:p>
        </p:txBody>
      </p:sp>
      <p:sp>
        <p:nvSpPr>
          <p:cNvPr id="3" name="Content Placeholder 2"/>
          <p:cNvSpPr>
            <a:spLocks noGrp="1"/>
          </p:cNvSpPr>
          <p:nvPr>
            <p:ph sz="quarter" idx="1"/>
          </p:nvPr>
        </p:nvSpPr>
        <p:spPr/>
        <p:txBody>
          <a:bodyPr>
            <a:normAutofit fontScale="92500" lnSpcReduction="20000"/>
          </a:bodyPr>
          <a:lstStyle/>
          <a:p>
            <a:r>
              <a:rPr lang="en-US" dirty="0" smtClean="0"/>
              <a:t>Radiological investigations e.g.</a:t>
            </a:r>
          </a:p>
          <a:p>
            <a:r>
              <a:rPr lang="en-US" dirty="0" smtClean="0"/>
              <a:t>X-Ray of the bone </a:t>
            </a:r>
          </a:p>
          <a:p>
            <a:r>
              <a:rPr lang="en-US" dirty="0" smtClean="0"/>
              <a:t>CT Scan of the affected bone. </a:t>
            </a:r>
          </a:p>
          <a:p>
            <a:r>
              <a:rPr lang="en-US" dirty="0" smtClean="0"/>
              <a:t>MRI</a:t>
            </a:r>
          </a:p>
          <a:p>
            <a:r>
              <a:rPr lang="en-US" dirty="0" smtClean="0"/>
              <a:t>Bone Aspiration biopsy.</a:t>
            </a:r>
          </a:p>
          <a:p>
            <a:pPr>
              <a:buNone/>
            </a:pPr>
            <a:endParaRPr lang="en-US" dirty="0" smtClean="0"/>
          </a:p>
          <a:p>
            <a:pPr>
              <a:buNone/>
            </a:pPr>
            <a:r>
              <a:rPr lang="en-US" u="sng" dirty="0" smtClean="0"/>
              <a:t>Signs and symptoms</a:t>
            </a:r>
            <a:r>
              <a:rPr lang="en-US" dirty="0" smtClean="0"/>
              <a:t>.</a:t>
            </a:r>
          </a:p>
          <a:p>
            <a:r>
              <a:rPr lang="en-US" dirty="0" smtClean="0"/>
              <a:t>Pain of the bone(</a:t>
            </a:r>
            <a:r>
              <a:rPr lang="en-US" dirty="0" err="1" smtClean="0"/>
              <a:t>ostalgia</a:t>
            </a:r>
            <a:r>
              <a:rPr lang="en-US" dirty="0" smtClean="0"/>
              <a:t>)</a:t>
            </a:r>
          </a:p>
          <a:p>
            <a:r>
              <a:rPr lang="en-US" dirty="0" smtClean="0"/>
              <a:t>Swelling  of the bone(osteitis)</a:t>
            </a:r>
          </a:p>
          <a:p>
            <a:r>
              <a:rPr lang="en-US" dirty="0" smtClean="0"/>
              <a:t>History of pathological fractures</a:t>
            </a:r>
          </a:p>
          <a:p>
            <a:r>
              <a:rPr lang="en-US" dirty="0" smtClean="0"/>
              <a:t>Bone atrophy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Irregular bones-Vertebrae, sacrum, mandible, maxilla</a:t>
            </a:r>
          </a:p>
          <a:p>
            <a:r>
              <a:rPr lang="en-US" dirty="0" smtClean="0"/>
              <a:t>Flat bones-Sternum, scapula, pelvis</a:t>
            </a:r>
          </a:p>
          <a:p>
            <a:r>
              <a:rPr lang="en-US" dirty="0" smtClean="0"/>
              <a:t>Sesamoid bones-They are either short or irregular bones embedded in a tendon </a:t>
            </a:r>
            <a:r>
              <a:rPr lang="en-US" dirty="0" err="1" smtClean="0"/>
              <a:t>e.g</a:t>
            </a:r>
            <a:r>
              <a:rPr lang="en-US" dirty="0" smtClean="0"/>
              <a:t> patella</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1.Benign bone tumor</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1.Osteochondromas</a:t>
            </a:r>
          </a:p>
          <a:p>
            <a:r>
              <a:rPr lang="en-US" dirty="0" smtClean="0"/>
              <a:t>Usually occurs in persons aged between 10-20 yrs.</a:t>
            </a:r>
          </a:p>
          <a:p>
            <a:r>
              <a:rPr lang="en-US" dirty="0" smtClean="0"/>
              <a:t>These tumors grow on the surface of a bone that protrude as hard lump.</a:t>
            </a:r>
          </a:p>
          <a:p>
            <a:pPr>
              <a:buNone/>
            </a:pPr>
            <a:r>
              <a:rPr lang="en-US" dirty="0" smtClean="0"/>
              <a:t>2.Benign </a:t>
            </a:r>
            <a:r>
              <a:rPr lang="en-US" dirty="0" err="1" smtClean="0"/>
              <a:t>chondromas</a:t>
            </a:r>
            <a:endParaRPr lang="en-US" dirty="0" smtClean="0"/>
          </a:p>
          <a:p>
            <a:r>
              <a:rPr lang="en-US" dirty="0" smtClean="0"/>
              <a:t>Usually occurs to person between age 10-30 yrs.</a:t>
            </a:r>
          </a:p>
          <a:p>
            <a:r>
              <a:rPr lang="en-US" dirty="0" smtClean="0"/>
              <a:t>Develop in the central part of the bone. </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3.chondroblastomas</a:t>
            </a:r>
          </a:p>
          <a:p>
            <a:r>
              <a:rPr lang="en-US" dirty="0" smtClean="0"/>
              <a:t>This is a rare tumor that grows at the end of the bones.</a:t>
            </a:r>
          </a:p>
          <a:p>
            <a:pPr>
              <a:buNone/>
            </a:pPr>
            <a:r>
              <a:rPr lang="en-US" dirty="0" smtClean="0"/>
              <a:t>4.Osteoid </a:t>
            </a:r>
            <a:r>
              <a:rPr lang="en-US" dirty="0" err="1" smtClean="0"/>
              <a:t>osteomas</a:t>
            </a:r>
            <a:endParaRPr lang="en-US" dirty="0" smtClean="0"/>
          </a:p>
          <a:p>
            <a:r>
              <a:rPr lang="en-US" dirty="0" smtClean="0"/>
              <a:t>Are very small tumors that commonly develop in  the arms or legs but can occur in dry bone.</a:t>
            </a:r>
          </a:p>
          <a:p>
            <a:pPr>
              <a:buNone/>
            </a:pPr>
            <a:r>
              <a:rPr lang="en-US" dirty="0" smtClean="0"/>
              <a:t>5.Giant cell tumors</a:t>
            </a:r>
          </a:p>
          <a:p>
            <a:r>
              <a:rPr lang="en-US" dirty="0" smtClean="0"/>
              <a:t>Commonly originate in the end bones and may extend into the adjacent tissue.</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Malignant (cancerous Bone tumors)</a:t>
            </a:r>
            <a:endParaRPr lang="en-US" dirty="0"/>
          </a:p>
        </p:txBody>
      </p:sp>
      <p:sp>
        <p:nvSpPr>
          <p:cNvPr id="3" name="Content Placeholder 2"/>
          <p:cNvSpPr>
            <a:spLocks noGrp="1"/>
          </p:cNvSpPr>
          <p:nvPr>
            <p:ph sz="quarter" idx="1"/>
          </p:nvPr>
        </p:nvSpPr>
        <p:spPr/>
        <p:txBody>
          <a:bodyPr/>
          <a:lstStyle/>
          <a:p>
            <a:pPr>
              <a:buNone/>
            </a:pPr>
            <a:r>
              <a:rPr lang="en-US" dirty="0" smtClean="0"/>
              <a:t>1.Multiple myeloma</a:t>
            </a:r>
          </a:p>
          <a:p>
            <a:r>
              <a:rPr lang="en-US" dirty="0" smtClean="0"/>
              <a:t>Is most common type of primary cancerous bone tumor.</a:t>
            </a:r>
          </a:p>
          <a:p>
            <a:r>
              <a:rPr lang="en-US" dirty="0" smtClean="0"/>
              <a:t>Originates in the bone marrow cells.</a:t>
            </a:r>
          </a:p>
          <a:p>
            <a:r>
              <a:rPr lang="en-US" dirty="0" smtClean="0"/>
              <a:t>May affect one or more bones.</a:t>
            </a:r>
          </a:p>
          <a:p>
            <a:pPr>
              <a:buNone/>
            </a:pPr>
            <a:r>
              <a:rPr lang="en-US" dirty="0" err="1" smtClean="0"/>
              <a:t>Osteosarcoma</a:t>
            </a:r>
            <a:endParaRPr lang="en-US" dirty="0" smtClean="0"/>
          </a:p>
          <a:p>
            <a:r>
              <a:rPr lang="en-US" dirty="0" smtClean="0"/>
              <a:t>Is the second most common type of primary cancerous bone tumor.</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Can occur at any age but most common at 10-20 yrs of life.</a:t>
            </a:r>
          </a:p>
          <a:p>
            <a:pPr>
              <a:buNone/>
            </a:pPr>
            <a:r>
              <a:rPr lang="en-US" dirty="0" err="1" smtClean="0"/>
              <a:t>Fibrosarcoma</a:t>
            </a:r>
            <a:endParaRPr lang="en-US" dirty="0" smtClean="0"/>
          </a:p>
          <a:p>
            <a:r>
              <a:rPr lang="en-US" dirty="0" smtClean="0"/>
              <a:t>Are similar to </a:t>
            </a:r>
            <a:r>
              <a:rPr lang="en-US" dirty="0" err="1" smtClean="0"/>
              <a:t>osteosarcomas</a:t>
            </a:r>
            <a:r>
              <a:rPr lang="en-US" dirty="0" smtClean="0"/>
              <a:t> in appearance, location, symptoms but usually arises from fibrous tissue.</a:t>
            </a:r>
          </a:p>
          <a:p>
            <a:pPr>
              <a:buNone/>
            </a:pPr>
            <a:r>
              <a:rPr lang="en-US" dirty="0" err="1" smtClean="0"/>
              <a:t>Chondrosarcomas</a:t>
            </a:r>
            <a:endParaRPr lang="en-US" dirty="0" smtClean="0"/>
          </a:p>
          <a:p>
            <a:r>
              <a:rPr lang="en-US" dirty="0" smtClean="0"/>
              <a:t>Are composed of cancerous cells</a:t>
            </a:r>
          </a:p>
          <a:p>
            <a:r>
              <a:rPr lang="en-US" dirty="0" smtClean="0"/>
              <a:t>Are slow growing or low grade tumors.</a:t>
            </a:r>
          </a:p>
          <a:p>
            <a:r>
              <a:rPr lang="en-US" dirty="0" smtClean="0"/>
              <a:t>Does not respond to radio or chemo therapy.</a:t>
            </a: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Metastatic Bone Tumor</a:t>
            </a:r>
            <a:endParaRPr lang="en-US" dirty="0"/>
          </a:p>
        </p:txBody>
      </p:sp>
      <p:sp>
        <p:nvSpPr>
          <p:cNvPr id="3" name="Content Placeholder 2"/>
          <p:cNvSpPr>
            <a:spLocks noGrp="1"/>
          </p:cNvSpPr>
          <p:nvPr>
            <p:ph sz="quarter" idx="1"/>
          </p:nvPr>
        </p:nvSpPr>
        <p:spPr/>
        <p:txBody>
          <a:bodyPr/>
          <a:lstStyle/>
          <a:p>
            <a:pPr>
              <a:buNone/>
            </a:pPr>
            <a:r>
              <a:rPr lang="en-US" dirty="0" smtClean="0"/>
              <a:t>Are cancers that has spread to bone from their original site elsewhere in the body.</a:t>
            </a:r>
          </a:p>
          <a:p>
            <a:r>
              <a:rPr lang="en-US" dirty="0" smtClean="0"/>
              <a:t>Most likely to spread to bone include from ca. breast, ca. lungs, ca. prostate, ca. kidney, ca. thyroid.</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Treatment and management</a:t>
            </a:r>
            <a:endParaRPr lang="en-US" u="sng" dirty="0"/>
          </a:p>
        </p:txBody>
      </p:sp>
      <p:sp>
        <p:nvSpPr>
          <p:cNvPr id="3" name="Content Placeholder 2"/>
          <p:cNvSpPr>
            <a:spLocks noGrp="1"/>
          </p:cNvSpPr>
          <p:nvPr>
            <p:ph sz="quarter" idx="1"/>
          </p:nvPr>
        </p:nvSpPr>
        <p:spPr/>
        <p:txBody>
          <a:bodyPr/>
          <a:lstStyle/>
          <a:p>
            <a:pPr>
              <a:buNone/>
            </a:pPr>
            <a:r>
              <a:rPr lang="en-US" dirty="0" smtClean="0"/>
              <a:t>1.Chemotherapy-Cytotoxic drugs(</a:t>
            </a:r>
            <a:r>
              <a:rPr lang="en-US" dirty="0" err="1" smtClean="0"/>
              <a:t>antineoplastics</a:t>
            </a:r>
            <a:r>
              <a:rPr lang="en-US" dirty="0" smtClean="0"/>
              <a:t>) except </a:t>
            </a:r>
            <a:r>
              <a:rPr lang="en-US" dirty="0" err="1" smtClean="0"/>
              <a:t>chondrosarcomas</a:t>
            </a:r>
            <a:r>
              <a:rPr lang="en-US" dirty="0" smtClean="0"/>
              <a:t>.</a:t>
            </a:r>
          </a:p>
          <a:p>
            <a:pPr>
              <a:buNone/>
            </a:pPr>
            <a:r>
              <a:rPr lang="en-US" dirty="0" smtClean="0"/>
              <a:t>2.Radiotherapy</a:t>
            </a:r>
          </a:p>
          <a:p>
            <a:pPr>
              <a:buNone/>
            </a:pPr>
            <a:r>
              <a:rPr lang="en-US" dirty="0" smtClean="0"/>
              <a:t>3.Surgery(Excision of the tumor by orthopedic</a:t>
            </a:r>
          </a:p>
          <a:p>
            <a:pPr>
              <a:buNone/>
            </a:pPr>
            <a:r>
              <a:rPr lang="en-US" dirty="0" smtClean="0"/>
              <a:t> oncologist)</a:t>
            </a:r>
          </a:p>
          <a:p>
            <a:pPr>
              <a:buNone/>
            </a:pPr>
            <a:r>
              <a:rPr lang="en-US" dirty="0" smtClean="0"/>
              <a:t>Malignant-capable of spreading.</a:t>
            </a:r>
          </a:p>
          <a:p>
            <a:pPr>
              <a:buNone/>
            </a:pPr>
            <a:r>
              <a:rPr lang="en-US" dirty="0" err="1" smtClean="0"/>
              <a:t>Metastic</a:t>
            </a:r>
            <a:r>
              <a:rPr lang="en-US" dirty="0" smtClean="0"/>
              <a:t>-has spread.</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Side effects of </a:t>
            </a:r>
            <a:r>
              <a:rPr lang="en-US" dirty="0" err="1" smtClean="0"/>
              <a:t>cytotoxic</a:t>
            </a:r>
            <a:r>
              <a:rPr lang="en-US" dirty="0" smtClean="0"/>
              <a:t> drugs/</a:t>
            </a:r>
            <a:r>
              <a:rPr lang="en-US" dirty="0" err="1" smtClean="0"/>
              <a:t>antineoplastics</a:t>
            </a:r>
            <a:endParaRPr lang="en-US" dirty="0"/>
          </a:p>
        </p:txBody>
      </p:sp>
      <p:sp>
        <p:nvSpPr>
          <p:cNvPr id="3" name="Content Placeholder 2"/>
          <p:cNvSpPr>
            <a:spLocks noGrp="1"/>
          </p:cNvSpPr>
          <p:nvPr>
            <p:ph sz="quarter" idx="1"/>
          </p:nvPr>
        </p:nvSpPr>
        <p:spPr/>
        <p:txBody>
          <a:bodyPr/>
          <a:lstStyle/>
          <a:p>
            <a:r>
              <a:rPr lang="en-US" dirty="0" smtClean="0"/>
              <a:t>-Hair loss</a:t>
            </a:r>
          </a:p>
          <a:p>
            <a:r>
              <a:rPr lang="en-US" dirty="0" smtClean="0"/>
              <a:t>-Infertility</a:t>
            </a:r>
          </a:p>
          <a:p>
            <a:r>
              <a:rPr lang="en-US" dirty="0" smtClean="0"/>
              <a:t>-Nerve problems-Lack of sensation on fingers/toes.</a:t>
            </a:r>
          </a:p>
          <a:p>
            <a:r>
              <a:rPr lang="en-US" dirty="0" smtClean="0"/>
              <a:t>-Diarrhoea</a:t>
            </a:r>
          </a:p>
          <a:p>
            <a:r>
              <a:rPr lang="en-US" dirty="0" smtClean="0"/>
              <a:t>-Constipation</a:t>
            </a:r>
          </a:p>
          <a:p>
            <a:r>
              <a:rPr lang="en-US" dirty="0" smtClean="0"/>
              <a:t>-Abnormal bleeding</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Drugs</a:t>
            </a:r>
          </a:p>
          <a:p>
            <a:r>
              <a:rPr lang="en-US" dirty="0" smtClean="0"/>
              <a:t>-</a:t>
            </a:r>
            <a:r>
              <a:rPr lang="en-US" dirty="0" err="1" smtClean="0"/>
              <a:t>Vincristine</a:t>
            </a:r>
            <a:endParaRPr lang="en-US" dirty="0" smtClean="0"/>
          </a:p>
          <a:p>
            <a:r>
              <a:rPr lang="en-US" dirty="0" smtClean="0"/>
              <a:t>-</a:t>
            </a:r>
            <a:r>
              <a:rPr lang="en-US" dirty="0" err="1" smtClean="0"/>
              <a:t>Vinorelbine</a:t>
            </a:r>
            <a:endParaRPr lang="en-US" dirty="0" smtClean="0"/>
          </a:p>
          <a:p>
            <a:r>
              <a:rPr lang="en-US" dirty="0" err="1" smtClean="0"/>
              <a:t>Bleomycin</a:t>
            </a:r>
            <a:endParaRPr lang="en-US" dirty="0" smtClean="0"/>
          </a:p>
          <a:p>
            <a:r>
              <a:rPr lang="en-US" dirty="0" err="1" smtClean="0"/>
              <a:t>Nitomycin</a:t>
            </a:r>
            <a:endParaRPr lang="en-US" dirty="0" smtClean="0"/>
          </a:p>
          <a:p>
            <a:pPr>
              <a:buNone/>
            </a:pPr>
            <a:endParaRPr lang="en-US" dirty="0" smtClean="0"/>
          </a:p>
          <a:p>
            <a:pPr>
              <a:buNone/>
            </a:pPr>
            <a:r>
              <a:rPr lang="en-US" u="sng" dirty="0" smtClean="0"/>
              <a:t>Cause</a:t>
            </a:r>
          </a:p>
          <a:p>
            <a:pPr>
              <a:buNone/>
            </a:pPr>
            <a:r>
              <a:rPr lang="en-US" dirty="0" smtClean="0"/>
              <a:t>Idiopathic</a:t>
            </a:r>
          </a:p>
          <a:p>
            <a:r>
              <a:rPr lang="en-US" dirty="0" smtClean="0"/>
              <a:t>-Genetic</a:t>
            </a:r>
          </a:p>
          <a:p>
            <a:r>
              <a:rPr lang="en-US" dirty="0" smtClean="0"/>
              <a:t>-Radiotherapy </a:t>
            </a:r>
          </a:p>
          <a:p>
            <a:r>
              <a:rPr lang="en-US" dirty="0" smtClean="0"/>
              <a:t>-Chemotherapy</a:t>
            </a: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FRACTURES</a:t>
            </a:r>
            <a:endParaRPr lang="en-US" b="1" u="sng" dirty="0"/>
          </a:p>
        </p:txBody>
      </p:sp>
      <p:sp>
        <p:nvSpPr>
          <p:cNvPr id="3" name="Content Placeholder 2"/>
          <p:cNvSpPr>
            <a:spLocks noGrp="1"/>
          </p:cNvSpPr>
          <p:nvPr>
            <p:ph sz="quarter" idx="1"/>
          </p:nvPr>
        </p:nvSpPr>
        <p:spPr/>
        <p:txBody>
          <a:bodyPr>
            <a:normAutofit/>
          </a:bodyPr>
          <a:lstStyle/>
          <a:p>
            <a:pPr>
              <a:buNone/>
            </a:pPr>
            <a:r>
              <a:rPr lang="en-US" dirty="0" smtClean="0"/>
              <a:t>Is a break in the continuity of a bone.</a:t>
            </a:r>
          </a:p>
          <a:p>
            <a:pPr>
              <a:buNone/>
            </a:pPr>
            <a:r>
              <a:rPr lang="en-US" u="sng" dirty="0" smtClean="0"/>
              <a:t>Risk factors</a:t>
            </a:r>
          </a:p>
          <a:p>
            <a:pPr>
              <a:buNone/>
            </a:pPr>
            <a:endParaRPr lang="en-US" u="sng" dirty="0" smtClean="0"/>
          </a:p>
          <a:p>
            <a:pPr>
              <a:buNone/>
            </a:pPr>
            <a:r>
              <a:rPr lang="en-US" dirty="0" smtClean="0"/>
              <a:t>1.Trauma due to accident. </a:t>
            </a:r>
          </a:p>
          <a:p>
            <a:pPr>
              <a:buNone/>
            </a:pPr>
            <a:endParaRPr lang="en-US" dirty="0" smtClean="0"/>
          </a:p>
          <a:p>
            <a:pPr>
              <a:buNone/>
            </a:pPr>
            <a:r>
              <a:rPr lang="en-US" dirty="0" smtClean="0"/>
              <a:t>2.Bone diseases</a:t>
            </a:r>
          </a:p>
          <a:p>
            <a:pPr>
              <a:buNone/>
            </a:pPr>
            <a:r>
              <a:rPr lang="en-US" dirty="0" smtClean="0"/>
              <a:t> e.g. Malignancy resulting into decalcification of the bone hence making it brittle (fragile)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Definition of terminologies</a:t>
            </a:r>
            <a:endParaRPr lang="en-US" u="sng" dirty="0"/>
          </a:p>
        </p:txBody>
      </p:sp>
      <p:sp>
        <p:nvSpPr>
          <p:cNvPr id="3" name="Content Placeholder 2"/>
          <p:cNvSpPr>
            <a:spLocks noGrp="1"/>
          </p:cNvSpPr>
          <p:nvPr>
            <p:ph sz="quarter" idx="1"/>
          </p:nvPr>
        </p:nvSpPr>
        <p:spPr/>
        <p:txBody>
          <a:bodyPr/>
          <a:lstStyle/>
          <a:p>
            <a:pPr>
              <a:buNone/>
            </a:pPr>
            <a:r>
              <a:rPr lang="en-US" dirty="0" smtClean="0"/>
              <a:t>1.Fracture</a:t>
            </a:r>
          </a:p>
          <a:p>
            <a:r>
              <a:rPr lang="en-US" dirty="0" smtClean="0"/>
              <a:t>Is the break in the continuity of a bone.</a:t>
            </a:r>
          </a:p>
          <a:p>
            <a:pPr>
              <a:buNone/>
            </a:pPr>
            <a:r>
              <a:rPr lang="en-US" dirty="0" smtClean="0"/>
              <a:t>2.Immobilization</a:t>
            </a:r>
          </a:p>
          <a:p>
            <a:pPr>
              <a:buNone/>
            </a:pPr>
            <a:r>
              <a:rPr lang="en-US" dirty="0" smtClean="0"/>
              <a:t>Is the process of aligning bones in the treatment of a fracture.</a:t>
            </a:r>
          </a:p>
          <a:p>
            <a:pPr>
              <a:buNone/>
            </a:pPr>
            <a:r>
              <a:rPr lang="en-US" dirty="0" smtClean="0"/>
              <a:t>3.Reduction</a:t>
            </a:r>
          </a:p>
          <a:p>
            <a:pPr>
              <a:buNone/>
            </a:pPr>
            <a:r>
              <a:rPr lang="en-US" dirty="0" smtClean="0"/>
              <a:t>Is the restoration of a displaced part to normal position e.g. dislocation, fracture.</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3.Congenital factors</a:t>
            </a:r>
          </a:p>
          <a:p>
            <a:r>
              <a:rPr lang="en-US" dirty="0" smtClean="0"/>
              <a:t>One is born with it like </a:t>
            </a:r>
            <a:r>
              <a:rPr lang="en-US" dirty="0" err="1" smtClean="0"/>
              <a:t>osteogenic</a:t>
            </a:r>
            <a:r>
              <a:rPr lang="en-US" dirty="0" smtClean="0"/>
              <a:t> imperfecta where the cortex of the bone remains weak and fragile.</a:t>
            </a:r>
          </a:p>
          <a:p>
            <a:pPr>
              <a:buNone/>
            </a:pPr>
            <a:r>
              <a:rPr lang="en-US" dirty="0" smtClean="0"/>
              <a:t>3.Age</a:t>
            </a:r>
          </a:p>
          <a:p>
            <a:pPr>
              <a:buNone/>
            </a:pPr>
            <a:r>
              <a:rPr lang="en-US" dirty="0" smtClean="0"/>
              <a:t>-Children and the very old people are vulnerable to fractures.</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fractures</a:t>
            </a:r>
            <a:endParaRPr lang="en-US" u="sng" dirty="0"/>
          </a:p>
        </p:txBody>
      </p:sp>
      <p:sp>
        <p:nvSpPr>
          <p:cNvPr id="3" name="Content Placeholder 2"/>
          <p:cNvSpPr>
            <a:spLocks noGrp="1"/>
          </p:cNvSpPr>
          <p:nvPr>
            <p:ph sz="quarter" idx="1"/>
          </p:nvPr>
        </p:nvSpPr>
        <p:spPr/>
        <p:txBody>
          <a:bodyPr/>
          <a:lstStyle/>
          <a:p>
            <a:pPr>
              <a:buNone/>
            </a:pPr>
            <a:r>
              <a:rPr lang="en-US" dirty="0" smtClean="0"/>
              <a:t>1.Simple or closed fracture.</a:t>
            </a:r>
          </a:p>
          <a:p>
            <a:pPr>
              <a:buNone/>
            </a:pPr>
            <a:r>
              <a:rPr lang="en-US" dirty="0" smtClean="0"/>
              <a:t>-This is a fracture where the skin is not broken.</a:t>
            </a:r>
          </a:p>
          <a:p>
            <a:pPr>
              <a:buNone/>
            </a:pPr>
            <a:r>
              <a:rPr lang="en-US" dirty="0" smtClean="0"/>
              <a:t>2.Compound or open fracture.</a:t>
            </a:r>
          </a:p>
          <a:p>
            <a:pPr>
              <a:buNone/>
            </a:pPr>
            <a:r>
              <a:rPr lang="en-US" dirty="0" smtClean="0"/>
              <a:t>-This is where the skin is broken , tissue that underline the skin are also damaged and bone protruding.</a:t>
            </a:r>
          </a:p>
          <a:p>
            <a:pPr>
              <a:buNone/>
            </a:pPr>
            <a:endParaRPr lang="en-US"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Open fractures is graded into 3 criteria:</a:t>
            </a:r>
          </a:p>
          <a:p>
            <a:pPr>
              <a:buNone/>
            </a:pPr>
            <a:r>
              <a:rPr lang="en-US" dirty="0" smtClean="0"/>
              <a:t>-Grade 1-clean wound less than 1 cm</a:t>
            </a:r>
          </a:p>
          <a:p>
            <a:pPr>
              <a:buNone/>
            </a:pPr>
            <a:r>
              <a:rPr lang="en-US" dirty="0" smtClean="0"/>
              <a:t>-Grade 2-Larger wound without extensive STI</a:t>
            </a:r>
          </a:p>
          <a:p>
            <a:pPr>
              <a:buNone/>
            </a:pPr>
            <a:r>
              <a:rPr lang="en-US" dirty="0" smtClean="0"/>
              <a:t>-Grade 3-Highly contaminated with extensive STI</a:t>
            </a:r>
          </a:p>
          <a:p>
            <a:r>
              <a:rPr lang="en-US" dirty="0" smtClean="0"/>
              <a:t>3A-Skin and neurovascular damage.</a:t>
            </a:r>
          </a:p>
          <a:p>
            <a:r>
              <a:rPr lang="en-US" dirty="0" smtClean="0"/>
              <a:t>3B-Periosteal and bone exposure</a:t>
            </a:r>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Factors favoring bone healing</a:t>
            </a:r>
            <a:endParaRPr lang="en-US" u="sng" dirty="0"/>
          </a:p>
        </p:txBody>
      </p:sp>
      <p:sp>
        <p:nvSpPr>
          <p:cNvPr id="3" name="Content Placeholder 2"/>
          <p:cNvSpPr>
            <a:spLocks noGrp="1"/>
          </p:cNvSpPr>
          <p:nvPr>
            <p:ph sz="quarter" idx="1"/>
          </p:nvPr>
        </p:nvSpPr>
        <p:spPr/>
        <p:txBody>
          <a:bodyPr/>
          <a:lstStyle/>
          <a:p>
            <a:r>
              <a:rPr lang="en-US" dirty="0" smtClean="0"/>
              <a:t>1.Efficient immobilization using splints.</a:t>
            </a:r>
          </a:p>
          <a:p>
            <a:r>
              <a:rPr lang="en-US" dirty="0" smtClean="0"/>
              <a:t>2.Fractured area should be free from microorganism.</a:t>
            </a:r>
          </a:p>
          <a:p>
            <a:r>
              <a:rPr lang="en-US" dirty="0" smtClean="0"/>
              <a:t>3.Good blood circulation.</a:t>
            </a:r>
          </a:p>
          <a:p>
            <a:r>
              <a:rPr lang="en-US" dirty="0" smtClean="0"/>
              <a:t>4.Nutrition should be rich in protein, calcium, phosphorous, Vitamin D</a:t>
            </a: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Factors delaying bone healing</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1.Foreign bodies at the injury site.</a:t>
            </a:r>
          </a:p>
          <a:p>
            <a:pPr>
              <a:buNone/>
            </a:pPr>
            <a:r>
              <a:rPr lang="en-US" dirty="0" smtClean="0"/>
              <a:t>2.Insufficient blood supply.</a:t>
            </a:r>
          </a:p>
          <a:p>
            <a:pPr>
              <a:buNone/>
            </a:pPr>
            <a:r>
              <a:rPr lang="en-US" dirty="0" smtClean="0"/>
              <a:t>3.Poor alignment of the bone.</a:t>
            </a:r>
          </a:p>
          <a:p>
            <a:pPr>
              <a:buNone/>
            </a:pPr>
            <a:r>
              <a:rPr lang="en-US" dirty="0" smtClean="0"/>
              <a:t>4.Continued mobility of the bone.</a:t>
            </a:r>
          </a:p>
          <a:p>
            <a:pPr>
              <a:buNone/>
            </a:pPr>
            <a:r>
              <a:rPr lang="en-US" dirty="0" smtClean="0"/>
              <a:t>5.Systemic illness e.g. diabetes mellitus.</a:t>
            </a:r>
          </a:p>
          <a:p>
            <a:pPr>
              <a:buNone/>
            </a:pPr>
            <a:r>
              <a:rPr lang="en-US" dirty="0" smtClean="0"/>
              <a:t>6.Malnutrition.</a:t>
            </a:r>
          </a:p>
          <a:p>
            <a:pPr>
              <a:buNone/>
            </a:pPr>
            <a:r>
              <a:rPr lang="en-US" dirty="0" smtClean="0"/>
              <a:t>7.Age due to degeneration of the cells.</a:t>
            </a:r>
          </a:p>
          <a:p>
            <a:pPr>
              <a:buNone/>
            </a:pPr>
            <a:r>
              <a:rPr lang="en-US" dirty="0" smtClean="0"/>
              <a:t>8.Local malignancy.</a:t>
            </a: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9.A vascular necrosis(loss of blood supply to the bone )</a:t>
            </a:r>
          </a:p>
          <a:p>
            <a:pPr>
              <a:buNone/>
            </a:pPr>
            <a:r>
              <a:rPr lang="en-US" dirty="0" smtClean="0"/>
              <a:t>10.Corticosteroids use(inhibits the repair rate)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Sites</a:t>
            </a:r>
            <a:endParaRPr lang="en-US" u="sng" dirty="0"/>
          </a:p>
        </p:txBody>
      </p:sp>
      <p:sp>
        <p:nvSpPr>
          <p:cNvPr id="3" name="Content Placeholder 2"/>
          <p:cNvSpPr>
            <a:spLocks noGrp="1"/>
          </p:cNvSpPr>
          <p:nvPr>
            <p:ph sz="quarter" idx="1"/>
          </p:nvPr>
        </p:nvSpPr>
        <p:spPr/>
        <p:txBody>
          <a:bodyPr/>
          <a:lstStyle/>
          <a:p>
            <a:pPr>
              <a:buNone/>
            </a:pPr>
            <a:r>
              <a:rPr lang="en-US" dirty="0" smtClean="0"/>
              <a:t>1.Above knee amputation(AKA)</a:t>
            </a:r>
          </a:p>
          <a:p>
            <a:pPr>
              <a:buNone/>
            </a:pPr>
            <a:r>
              <a:rPr lang="en-US" dirty="0" smtClean="0"/>
              <a:t>2.Knee disarticulation</a:t>
            </a:r>
          </a:p>
          <a:p>
            <a:pPr>
              <a:buNone/>
            </a:pPr>
            <a:r>
              <a:rPr lang="en-US" dirty="0" smtClean="0"/>
              <a:t>3.Below knee Amputation(BKA)</a:t>
            </a:r>
          </a:p>
          <a:p>
            <a:pPr>
              <a:buNone/>
            </a:pPr>
            <a:r>
              <a:rPr lang="en-US" dirty="0" smtClean="0"/>
              <a:t>4.Syme(Above ankle joint)</a:t>
            </a:r>
          </a:p>
          <a:p>
            <a:pPr>
              <a:buNone/>
            </a:pPr>
            <a:endParaRPr lang="en-US" dirty="0" smtClean="0"/>
          </a:p>
          <a:p>
            <a:pPr>
              <a:buNone/>
            </a:pPr>
            <a:r>
              <a:rPr lang="en-US" dirty="0" smtClean="0"/>
              <a:t>5.Above Elbow(AE)</a:t>
            </a:r>
          </a:p>
          <a:p>
            <a:pPr>
              <a:buNone/>
            </a:pPr>
            <a:r>
              <a:rPr lang="en-US" dirty="0" smtClean="0"/>
              <a:t>6.Below Elbow(BE)</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3.Complicated fracture</a:t>
            </a:r>
          </a:p>
          <a:p>
            <a:r>
              <a:rPr lang="en-US" dirty="0" smtClean="0"/>
              <a:t>The fracture does not only involve the bones and underlying tissues but also involve other organs like , lungs, brain, spleen, liver.</a:t>
            </a:r>
          </a:p>
          <a:p>
            <a:pPr>
              <a:buNone/>
            </a:pPr>
            <a:r>
              <a:rPr lang="en-US" dirty="0" smtClean="0"/>
              <a:t>4.Green stick fracture</a:t>
            </a:r>
          </a:p>
          <a:p>
            <a:pPr>
              <a:buNone/>
            </a:pPr>
            <a:r>
              <a:rPr lang="en-US" dirty="0" smtClean="0"/>
              <a:t>-Mostly occurs in children under the age of 12yrs.</a:t>
            </a: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-It disrupts the bone on the cortical surface and leaves the bone intact on the opposite side.</a:t>
            </a:r>
          </a:p>
          <a:p>
            <a:pPr>
              <a:buNone/>
            </a:pPr>
            <a:r>
              <a:rPr lang="en-US" dirty="0" smtClean="0"/>
              <a:t>-Instead of the bone breaking it bends like a green stick.</a:t>
            </a:r>
          </a:p>
          <a:p>
            <a:pPr>
              <a:buNone/>
            </a:pPr>
            <a:r>
              <a:rPr lang="en-US" dirty="0" smtClean="0"/>
              <a:t>5.	Comminuted fracture</a:t>
            </a:r>
          </a:p>
          <a:p>
            <a:pPr>
              <a:buNone/>
            </a:pPr>
            <a:r>
              <a:rPr lang="en-US" dirty="0" smtClean="0"/>
              <a:t>-This is where the bone is fractured into several small pieces or fragments.</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6.Impacted fracture</a:t>
            </a:r>
          </a:p>
          <a:p>
            <a:pPr>
              <a:buNone/>
            </a:pPr>
            <a:r>
              <a:rPr lang="en-US" dirty="0" smtClean="0"/>
              <a:t>-Bone is broken and the ends are pushed into one another.</a:t>
            </a:r>
          </a:p>
          <a:p>
            <a:pPr>
              <a:buNone/>
            </a:pPr>
            <a:r>
              <a:rPr lang="en-US" dirty="0" smtClean="0"/>
              <a:t>7.Depressed fracture</a:t>
            </a:r>
          </a:p>
          <a:p>
            <a:pPr>
              <a:buNone/>
            </a:pPr>
            <a:r>
              <a:rPr lang="en-US" dirty="0" smtClean="0"/>
              <a:t>-Usually there is a depression on the skull and facial bones.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4. Dislocation</a:t>
            </a:r>
          </a:p>
          <a:p>
            <a:r>
              <a:rPr lang="en-US" dirty="0" smtClean="0"/>
              <a:t>Is the displacement of a bone from its natural position upon another at a joint.</a:t>
            </a:r>
          </a:p>
          <a:p>
            <a:pPr>
              <a:buNone/>
            </a:pPr>
            <a:r>
              <a:rPr lang="en-US" dirty="0" smtClean="0"/>
              <a:t>5. Traction</a:t>
            </a:r>
          </a:p>
          <a:p>
            <a:r>
              <a:rPr lang="en-US" dirty="0" smtClean="0"/>
              <a:t>The action of pulling or drawing a part.</a:t>
            </a:r>
          </a:p>
          <a:p>
            <a:pPr>
              <a:buNone/>
            </a:pPr>
            <a:r>
              <a:rPr lang="en-US" dirty="0" smtClean="0"/>
              <a:t>6.Bone</a:t>
            </a:r>
          </a:p>
          <a:p>
            <a:r>
              <a:rPr lang="en-US" dirty="0" smtClean="0"/>
              <a:t>Is the dense connective tissue forming the skeleton composed of cartilage or membrane.</a:t>
            </a: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features of a fracture</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1.Pain at the site of injury</a:t>
            </a:r>
          </a:p>
          <a:p>
            <a:pPr>
              <a:buNone/>
            </a:pPr>
            <a:r>
              <a:rPr lang="en-US" dirty="0" smtClean="0"/>
              <a:t>2.Tenderness on touch</a:t>
            </a:r>
          </a:p>
          <a:p>
            <a:pPr>
              <a:buNone/>
            </a:pPr>
            <a:r>
              <a:rPr lang="en-US" dirty="0" smtClean="0"/>
              <a:t>3.Inflammation at the site.</a:t>
            </a:r>
          </a:p>
          <a:p>
            <a:pPr>
              <a:buNone/>
            </a:pPr>
            <a:r>
              <a:rPr lang="en-US" dirty="0" smtClean="0"/>
              <a:t>4.Loss of power and function</a:t>
            </a:r>
          </a:p>
          <a:p>
            <a:pPr>
              <a:buNone/>
            </a:pPr>
            <a:r>
              <a:rPr lang="en-US" dirty="0" smtClean="0"/>
              <a:t>5.Abnormal shape(shortening /bending)</a:t>
            </a:r>
          </a:p>
          <a:p>
            <a:pPr>
              <a:buNone/>
            </a:pPr>
            <a:r>
              <a:rPr lang="en-US" dirty="0" smtClean="0"/>
              <a:t>6.Deformity</a:t>
            </a:r>
          </a:p>
          <a:p>
            <a:pPr>
              <a:buNone/>
            </a:pPr>
            <a:r>
              <a:rPr lang="en-US" dirty="0" smtClean="0"/>
              <a:t>7.Crackling noise on movement of the bone(</a:t>
            </a:r>
            <a:r>
              <a:rPr lang="en-US" dirty="0" err="1" smtClean="0"/>
              <a:t>crepitus</a:t>
            </a:r>
            <a:r>
              <a:rPr lang="en-US" dirty="0" smtClean="0"/>
              <a:t>)</a:t>
            </a: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8.Bleeding from the sight of fracture</a:t>
            </a:r>
          </a:p>
          <a:p>
            <a:pPr>
              <a:buNone/>
            </a:pPr>
            <a:r>
              <a:rPr lang="en-US" dirty="0" smtClean="0"/>
              <a:t>9.Wound </a:t>
            </a:r>
          </a:p>
          <a:p>
            <a:pPr>
              <a:buNone/>
            </a:pPr>
            <a:endParaRPr lang="en-US" dirty="0" smtClean="0"/>
          </a:p>
          <a:p>
            <a:pPr>
              <a:buNone/>
            </a:pPr>
            <a:r>
              <a:rPr lang="en-US" u="sng" dirty="0" smtClean="0"/>
              <a:t>Diagnosis</a:t>
            </a:r>
          </a:p>
          <a:p>
            <a:pPr>
              <a:buNone/>
            </a:pPr>
            <a:r>
              <a:rPr lang="en-US" dirty="0" smtClean="0"/>
              <a:t>1.History taking </a:t>
            </a:r>
          </a:p>
          <a:p>
            <a:pPr>
              <a:buNone/>
            </a:pPr>
            <a:r>
              <a:rPr lang="en-US" dirty="0" smtClean="0"/>
              <a:t>2.Radiological investigation, X-Ray, MRI-reveals broken bone.</a:t>
            </a:r>
          </a:p>
          <a:p>
            <a:pPr>
              <a:buNone/>
            </a:pPr>
            <a:r>
              <a:rPr lang="en-US" dirty="0" smtClean="0"/>
              <a:t>3.Physical examination</a:t>
            </a:r>
          </a:p>
          <a:p>
            <a:pPr>
              <a:buNone/>
            </a:pPr>
            <a:r>
              <a:rPr lang="en-US" dirty="0" smtClean="0"/>
              <a:t>4Clinical manifestation</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Management</a:t>
            </a:r>
            <a:endParaRPr lang="en-US" u="sng" dirty="0"/>
          </a:p>
        </p:txBody>
      </p:sp>
      <p:sp>
        <p:nvSpPr>
          <p:cNvPr id="3" name="Content Placeholder 2"/>
          <p:cNvSpPr>
            <a:spLocks noGrp="1"/>
          </p:cNvSpPr>
          <p:nvPr>
            <p:ph sz="quarter" idx="1"/>
          </p:nvPr>
        </p:nvSpPr>
        <p:spPr/>
        <p:txBody>
          <a:bodyPr/>
          <a:lstStyle/>
          <a:p>
            <a:r>
              <a:rPr lang="en-US" dirty="0" smtClean="0"/>
              <a:t>Aims:-</a:t>
            </a:r>
          </a:p>
          <a:p>
            <a:pPr>
              <a:buNone/>
            </a:pPr>
            <a:r>
              <a:rPr lang="en-US" dirty="0" smtClean="0"/>
              <a:t>1.To regain the bone alignment(reduction)</a:t>
            </a:r>
          </a:p>
          <a:p>
            <a:pPr>
              <a:buNone/>
            </a:pPr>
            <a:r>
              <a:rPr lang="en-US" dirty="0" smtClean="0"/>
              <a:t>2.To maintain alignment(immobilization)</a:t>
            </a:r>
          </a:p>
          <a:p>
            <a:pPr>
              <a:buNone/>
            </a:pPr>
            <a:r>
              <a:rPr lang="en-US" dirty="0" smtClean="0"/>
              <a:t>3.To regain the function of the limb (rehabilitation)</a:t>
            </a:r>
          </a:p>
          <a:p>
            <a:pPr>
              <a:buNone/>
            </a:pPr>
            <a:r>
              <a:rPr lang="en-US" dirty="0" smtClean="0"/>
              <a:t>4.To prevent infection(wound dressing)</a:t>
            </a:r>
          </a:p>
          <a:p>
            <a:pPr>
              <a:buNone/>
            </a:pPr>
            <a:r>
              <a:rPr lang="en-US" dirty="0" smtClean="0"/>
              <a:t>5.To avoid complications</a:t>
            </a:r>
          </a:p>
          <a:p>
            <a:pPr>
              <a:buNone/>
            </a:pPr>
            <a:r>
              <a:rPr lang="en-US" dirty="0" smtClean="0"/>
              <a:t>6. For preservation of blood supply.</a:t>
            </a:r>
          </a:p>
          <a:p>
            <a:pPr>
              <a:buNone/>
            </a:pPr>
            <a:r>
              <a:rPr lang="en-US" dirty="0" smtClean="0"/>
              <a:t>7. For stable fixation.</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 of reduction</a:t>
            </a:r>
            <a:endParaRPr lang="en-US" u="sng" dirty="0"/>
          </a:p>
        </p:txBody>
      </p:sp>
      <p:sp>
        <p:nvSpPr>
          <p:cNvPr id="3" name="Content Placeholder 2"/>
          <p:cNvSpPr>
            <a:spLocks noGrp="1"/>
          </p:cNvSpPr>
          <p:nvPr>
            <p:ph sz="quarter" idx="1"/>
          </p:nvPr>
        </p:nvSpPr>
        <p:spPr/>
        <p:txBody>
          <a:bodyPr/>
          <a:lstStyle/>
          <a:p>
            <a:r>
              <a:rPr lang="en-US" dirty="0" smtClean="0"/>
              <a:t>1.Closed reduction-manual manipulation is done.</a:t>
            </a:r>
          </a:p>
          <a:p>
            <a:r>
              <a:rPr lang="en-US" dirty="0" smtClean="0"/>
              <a:t>2.Open reduction-the bone is exposed in theatre and alignment is done either through internal fixation with nail, screw or with a plate.</a:t>
            </a:r>
          </a:p>
          <a:p>
            <a:pPr>
              <a:buNone/>
            </a:pPr>
            <a:r>
              <a:rPr lang="en-US" dirty="0" smtClean="0"/>
              <a:t>    (Types of plates used)for #ulna </a:t>
            </a:r>
            <a:r>
              <a:rPr lang="en-US" smtClean="0"/>
              <a:t>&amp; radius.</a:t>
            </a:r>
            <a:endParaRPr lang="en-US" dirty="0" smtClean="0"/>
          </a:p>
          <a:p>
            <a:pPr>
              <a:buNone/>
            </a:pPr>
            <a:r>
              <a:rPr lang="en-US" dirty="0" smtClean="0"/>
              <a:t>    -DCP-dynamic compression plate.</a:t>
            </a:r>
          </a:p>
          <a:p>
            <a:pPr>
              <a:buNone/>
            </a:pPr>
            <a:r>
              <a:rPr lang="en-US" dirty="0" smtClean="0"/>
              <a:t>     -LC-DCP-limited contact dynamic compression plate.</a:t>
            </a:r>
          </a:p>
          <a:p>
            <a:pPr>
              <a:buNone/>
            </a:pPr>
            <a:r>
              <a:rPr lang="en-US" dirty="0" smtClean="0"/>
              <a:t>     -LCP-locking compression plate.</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pPr lvl="1">
              <a:buNone/>
            </a:pPr>
            <a:r>
              <a:rPr lang="en-US" dirty="0" smtClean="0"/>
              <a:t>MX of fracture.</a:t>
            </a:r>
          </a:p>
          <a:p>
            <a:pPr lvl="1">
              <a:buNone/>
            </a:pPr>
            <a:endParaRPr lang="en-US" dirty="0" smtClean="0"/>
          </a:p>
          <a:p>
            <a:pPr lvl="1">
              <a:buFont typeface="Arial" pitchFamily="34" charset="0"/>
              <a:buChar char="•"/>
            </a:pPr>
            <a:r>
              <a:rPr lang="en-US" dirty="0" smtClean="0"/>
              <a:t>Admit the patient to rest on fracture a bed</a:t>
            </a:r>
          </a:p>
          <a:p>
            <a:pPr lvl="1">
              <a:buNone/>
            </a:pPr>
            <a:endParaRPr lang="en-US" dirty="0" smtClean="0"/>
          </a:p>
          <a:p>
            <a:pPr lvl="1">
              <a:buFont typeface="Arial" pitchFamily="34" charset="0"/>
              <a:buChar char="•"/>
            </a:pPr>
            <a:r>
              <a:rPr lang="en-US" dirty="0" smtClean="0"/>
              <a:t>Arrest the bleeding to prevent hypovolaenic shock if any.</a:t>
            </a:r>
          </a:p>
          <a:p>
            <a:pPr lvl="1">
              <a:buFont typeface="Arial" pitchFamily="34" charset="0"/>
              <a:buChar char="•"/>
            </a:pPr>
            <a:r>
              <a:rPr lang="en-US" dirty="0" smtClean="0"/>
              <a:t>Immobilize the limb using traction or a splint/ cast.</a:t>
            </a:r>
          </a:p>
          <a:p>
            <a:pPr lvl="1">
              <a:buFont typeface="Arial" pitchFamily="34" charset="0"/>
              <a:buChar char="•"/>
            </a:pPr>
            <a:r>
              <a:rPr lang="en-US" dirty="0" smtClean="0"/>
              <a:t>Administer infusion normal saline to alternate with R/Lactate to treat shock.</a:t>
            </a:r>
          </a:p>
          <a:p>
            <a:pPr lvl="1">
              <a:buFont typeface="Arial" pitchFamily="34" charset="0"/>
              <a:buChar char="•"/>
            </a:pPr>
            <a:r>
              <a:rPr lang="en-US" dirty="0" smtClean="0"/>
              <a:t>Relieve pain by giving strong analgesics like I.M Pethidine 100mg/ Diclofenac 50mg – 100mg </a:t>
            </a:r>
            <a:r>
              <a:rPr lang="en-US" dirty="0" err="1" smtClean="0"/>
              <a:t>tds</a:t>
            </a:r>
            <a:endParaRPr lang="en-US" dirty="0" smtClean="0"/>
          </a:p>
          <a:p>
            <a:pPr lvl="1">
              <a:buFont typeface="Arial" pitchFamily="34" charset="0"/>
              <a:buChar char="•"/>
            </a:pPr>
            <a:r>
              <a:rPr lang="en-US" dirty="0" smtClean="0"/>
              <a:t>Administer T.T 0.5 </a:t>
            </a:r>
            <a:r>
              <a:rPr lang="en-US" dirty="0" err="1" smtClean="0"/>
              <a:t>mls</a:t>
            </a:r>
            <a:r>
              <a:rPr lang="en-US" dirty="0" smtClean="0"/>
              <a:t> I.M stat if there is open wound to prevent tetanus </a:t>
            </a:r>
          </a:p>
          <a:p>
            <a:pPr lvl="1">
              <a:buFont typeface="Arial" pitchFamily="34" charset="0"/>
              <a:buChar char="•"/>
            </a:pPr>
            <a:r>
              <a:rPr lang="en-US" dirty="0" smtClean="0"/>
              <a:t>X- ray is done to confirm extent of the damage </a:t>
            </a:r>
          </a:p>
          <a:p>
            <a:pPr lvl="1">
              <a:buFont typeface="Arial" pitchFamily="34" charset="0"/>
              <a:buChar char="•"/>
            </a:pPr>
            <a:r>
              <a:rPr lang="en-US" dirty="0" smtClean="0"/>
              <a:t>Prophylactic antibiotics is given as prescribed to prevent infection (penicillin's/ cephalosporin)</a:t>
            </a:r>
          </a:p>
          <a:p>
            <a:pPr lvl="1">
              <a:buFont typeface="Arial" pitchFamily="34" charset="0"/>
              <a:buChar char="•"/>
            </a:pPr>
            <a:r>
              <a:rPr lang="en-US" dirty="0" smtClean="0"/>
              <a:t>Daily dressing of the wound to prevent infection incase of open wound.</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Observation of vital signs that is T. P. R. B. P. done 4 hourly to detect any abnormality </a:t>
            </a:r>
          </a:p>
          <a:p>
            <a:r>
              <a:rPr lang="en-US" dirty="0" smtClean="0"/>
              <a:t>Observe the limb color/ tightness so as to ensure blood circulation for tissue perfusion.</a:t>
            </a:r>
          </a:p>
          <a:p>
            <a:r>
              <a:rPr lang="en-US" dirty="0" smtClean="0"/>
              <a:t>Diet rich in protein, calcium, phosphorus, vitamin C and D to promote healing is supplied</a:t>
            </a:r>
          </a:p>
          <a:p>
            <a:r>
              <a:rPr lang="en-US" dirty="0" smtClean="0"/>
              <a:t>Assist in passive and active exercise to keep the tonicity of the muscles</a:t>
            </a:r>
          </a:p>
          <a:p>
            <a:r>
              <a:rPr lang="en-US" dirty="0" smtClean="0"/>
              <a:t>Train on the possible use of orthopedic devices like crutches, walking frames wheel chairs in preparation for discharge.</a:t>
            </a:r>
          </a:p>
          <a:p>
            <a:r>
              <a:rPr lang="en-US" dirty="0" smtClean="0"/>
              <a:t>On discharge the patient is given health education on the prevention and first aid measures for fracture.</a:t>
            </a:r>
          </a:p>
          <a:p>
            <a:r>
              <a:rPr lang="en-US" dirty="0" smtClean="0"/>
              <a:t>T. C. A. given to the patient to attend orthopedic outpatient clinic for review.</a:t>
            </a:r>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u="sng" dirty="0" smtClean="0"/>
              <a:t>                Complications of fracture</a:t>
            </a:r>
            <a:r>
              <a:rPr lang="en-US" dirty="0" smtClean="0"/>
              <a:t>.</a:t>
            </a:r>
          </a:p>
          <a:p>
            <a:pPr>
              <a:buNone/>
            </a:pPr>
            <a:endParaRPr lang="en-US" dirty="0" smtClean="0"/>
          </a:p>
          <a:p>
            <a:pPr marL="571500" indent="-571500">
              <a:buFont typeface="+mj-lt"/>
              <a:buAutoNum type="romanLcPeriod"/>
            </a:pPr>
            <a:r>
              <a:rPr lang="en-US" dirty="0" smtClean="0"/>
              <a:t>Pulmonary embolism – Fat can pass from a bone marrow and enters the circulation up to the circulatory system where it lodges in the lungs causing pulmonary embolism </a:t>
            </a:r>
          </a:p>
          <a:p>
            <a:pPr marL="571500" indent="-571500">
              <a:buFont typeface="+mj-lt"/>
              <a:buAutoNum type="romanLcPeriod"/>
            </a:pPr>
            <a:r>
              <a:rPr lang="en-US" dirty="0" smtClean="0"/>
              <a:t>Hypostatic pneumonia – Mainly occurs in the elderly following head, chest, spinal injury</a:t>
            </a:r>
          </a:p>
          <a:p>
            <a:pPr marL="571500" indent="-571500">
              <a:buFont typeface="+mj-lt"/>
              <a:buAutoNum type="romanLcPeriod"/>
            </a:pPr>
            <a:r>
              <a:rPr lang="en-US" dirty="0" smtClean="0"/>
              <a:t>Non-union</a:t>
            </a:r>
          </a:p>
          <a:p>
            <a:pPr marL="571500" indent="-571500">
              <a:buFont typeface="+mj-lt"/>
              <a:buAutoNum type="romanLcPeriod"/>
            </a:pPr>
            <a:r>
              <a:rPr lang="en-US" dirty="0" smtClean="0"/>
              <a:t>Mal-union</a:t>
            </a:r>
          </a:p>
          <a:p>
            <a:pPr marL="571500" indent="-571500">
              <a:buFont typeface="+mj-lt"/>
              <a:buAutoNum type="romanLcPeriod"/>
            </a:pPr>
            <a:r>
              <a:rPr lang="en-US" dirty="0" smtClean="0"/>
              <a:t>Delayed union</a:t>
            </a:r>
          </a:p>
          <a:p>
            <a:pPr marL="571500" indent="-571500">
              <a:buFont typeface="+mj-lt"/>
              <a:buAutoNum type="romanLcPeriod"/>
            </a:pPr>
            <a:r>
              <a:rPr lang="en-US" dirty="0" smtClean="0"/>
              <a:t>Blood tissue damage </a:t>
            </a:r>
          </a:p>
          <a:p>
            <a:pPr marL="571500" indent="-571500">
              <a:buFont typeface="+mj-lt"/>
              <a:buAutoNum type="romanLcPeriod"/>
            </a:pPr>
            <a:r>
              <a:rPr lang="en-US" dirty="0" smtClean="0"/>
              <a:t>Compartment syndrome – excessive swelling of injured muscles</a:t>
            </a:r>
          </a:p>
          <a:p>
            <a:pPr marL="571500" indent="-571500">
              <a:buFont typeface="+mj-lt"/>
              <a:buAutoNum type="romanLcPeriod"/>
            </a:pPr>
            <a:r>
              <a:rPr lang="en-US" dirty="0" smtClean="0"/>
              <a:t>Phantom limb pain</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PLASTER OF PARIS (P. O. P /CAST</a:t>
            </a:r>
            <a:r>
              <a:rPr lang="en-US" dirty="0" smtClean="0"/>
              <a:t>)</a:t>
            </a:r>
            <a:endParaRPr lang="en-US" dirty="0"/>
          </a:p>
        </p:txBody>
      </p:sp>
      <p:sp>
        <p:nvSpPr>
          <p:cNvPr id="3" name="Content Placeholder 2"/>
          <p:cNvSpPr>
            <a:spLocks noGrp="1"/>
          </p:cNvSpPr>
          <p:nvPr>
            <p:ph sz="quarter" idx="1"/>
          </p:nvPr>
        </p:nvSpPr>
        <p:spPr/>
        <p:txBody>
          <a:bodyPr>
            <a:normAutofit fontScale="77500" lnSpcReduction="20000"/>
          </a:bodyPr>
          <a:lstStyle/>
          <a:p>
            <a:pPr marL="571500" indent="-571500">
              <a:buFont typeface="+mj-lt"/>
              <a:buAutoNum type="romanUcPeriod"/>
            </a:pPr>
            <a:r>
              <a:rPr lang="en-US" dirty="0" smtClean="0"/>
              <a:t>Define P. O. P</a:t>
            </a:r>
          </a:p>
          <a:p>
            <a:pPr marL="571500" indent="-571500">
              <a:buFont typeface="+mj-lt"/>
              <a:buAutoNum type="romanUcPeriod"/>
            </a:pPr>
            <a:r>
              <a:rPr lang="en-US" dirty="0" smtClean="0"/>
              <a:t>Indications of P. O. P</a:t>
            </a:r>
          </a:p>
          <a:p>
            <a:pPr marL="571500" indent="-571500">
              <a:buFont typeface="+mj-lt"/>
              <a:buAutoNum type="romanUcPeriod"/>
            </a:pPr>
            <a:r>
              <a:rPr lang="en-US" dirty="0" smtClean="0"/>
              <a:t>State complications of P. O. P</a:t>
            </a:r>
          </a:p>
          <a:p>
            <a:pPr marL="571500" indent="-571500">
              <a:buFont typeface="+mj-lt"/>
              <a:buAutoNum type="romanUcPeriod"/>
            </a:pPr>
            <a:r>
              <a:rPr lang="en-US" dirty="0" smtClean="0"/>
              <a:t>State complications of P. O. P</a:t>
            </a:r>
          </a:p>
          <a:p>
            <a:pPr marL="571500" indent="-571500">
              <a:buNone/>
            </a:pPr>
            <a:endParaRPr lang="en-US" dirty="0" smtClean="0"/>
          </a:p>
          <a:p>
            <a:pPr marL="571500" indent="-571500">
              <a:buNone/>
            </a:pPr>
            <a:r>
              <a:rPr lang="en-US" dirty="0" smtClean="0"/>
              <a:t>Def:</a:t>
            </a:r>
          </a:p>
          <a:p>
            <a:pPr marL="571500" indent="-571500">
              <a:buNone/>
            </a:pPr>
            <a:r>
              <a:rPr lang="en-US" dirty="0" smtClean="0"/>
              <a:t>It is anhydrous calcium sulphate containing substance called gypsum used to immobilize body part so that a fracture can heal.</a:t>
            </a:r>
          </a:p>
          <a:p>
            <a:pPr marL="571500" indent="-571500">
              <a:buNone/>
            </a:pPr>
            <a:endParaRPr lang="en-US" dirty="0" smtClean="0"/>
          </a:p>
          <a:p>
            <a:pPr marL="571500" indent="-571500">
              <a:buNone/>
            </a:pPr>
            <a:r>
              <a:rPr lang="en-US" u="sng" dirty="0" smtClean="0"/>
              <a:t>                             Indications</a:t>
            </a:r>
          </a:p>
          <a:p>
            <a:pPr marL="571500" indent="-571500"/>
            <a:r>
              <a:rPr lang="en-US" dirty="0" smtClean="0"/>
              <a:t>For bone immobilization in fractures after reduction</a:t>
            </a:r>
          </a:p>
          <a:p>
            <a:pPr marL="571500" indent="-571500"/>
            <a:r>
              <a:rPr lang="en-US" dirty="0" smtClean="0"/>
              <a:t>For prevention and correction of deformity e. g Talipes</a:t>
            </a:r>
          </a:p>
          <a:p>
            <a:pPr marL="571500" indent="-571500"/>
            <a:r>
              <a:rPr lang="en-US" dirty="0" smtClean="0"/>
              <a:t>To rest movement of the joint e. g Arthritis</a:t>
            </a:r>
          </a:p>
          <a:p>
            <a:pPr marL="571500" indent="-571500"/>
            <a:r>
              <a:rPr lang="en-US" dirty="0" smtClean="0"/>
              <a:t>For post tendon repair (Talipes)</a:t>
            </a:r>
          </a:p>
          <a:p>
            <a:pPr marL="571500" indent="-571500">
              <a:buNone/>
            </a:pPr>
            <a:endParaRPr lang="en-US" dirty="0" smtClean="0"/>
          </a:p>
          <a:p>
            <a:pPr marL="571500" indent="-571500">
              <a:buNone/>
            </a:pPr>
            <a:endParaRPr lang="en-US" dirty="0" smtClean="0"/>
          </a:p>
          <a:p>
            <a:pPr marL="571500" indent="-571500">
              <a:buNone/>
            </a:pP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u="sng" dirty="0" smtClean="0"/>
              <a:t>Requirements for application of P. O. P</a:t>
            </a:r>
          </a:p>
          <a:p>
            <a:pPr>
              <a:buNone/>
            </a:pPr>
            <a:endParaRPr lang="en-US" u="sng" dirty="0" smtClean="0"/>
          </a:p>
          <a:p>
            <a:pPr marL="514350" indent="-514350">
              <a:buFont typeface="+mj-lt"/>
              <a:buAutoNum type="arabicPeriod"/>
            </a:pPr>
            <a:r>
              <a:rPr lang="en-US" dirty="0" smtClean="0"/>
              <a:t>Crepe bandage</a:t>
            </a:r>
          </a:p>
          <a:p>
            <a:pPr marL="514350" indent="-514350">
              <a:buFont typeface="+mj-lt"/>
              <a:buAutoNum type="arabicPeriod"/>
            </a:pPr>
            <a:r>
              <a:rPr lang="en-US" dirty="0" smtClean="0"/>
              <a:t>Plaster bandage</a:t>
            </a:r>
          </a:p>
          <a:p>
            <a:pPr marL="514350" indent="-514350">
              <a:buFont typeface="+mj-lt"/>
              <a:buAutoNum type="arabicPeriod"/>
            </a:pPr>
            <a:r>
              <a:rPr lang="en-US" dirty="0" smtClean="0"/>
              <a:t>Bucket with warm water at 24 degrees in which to soak the bandage </a:t>
            </a:r>
          </a:p>
          <a:p>
            <a:pPr marL="514350" indent="-514350">
              <a:buFont typeface="+mj-lt"/>
              <a:buAutoNum type="arabicPeriod"/>
            </a:pPr>
            <a:r>
              <a:rPr lang="en-US" dirty="0" smtClean="0"/>
              <a:t>Protective boots for the person applying P. O. P</a:t>
            </a:r>
          </a:p>
          <a:p>
            <a:pPr marL="514350" indent="-514350">
              <a:buFont typeface="+mj-lt"/>
              <a:buAutoNum type="arabicPeriod"/>
            </a:pPr>
            <a:r>
              <a:rPr lang="en-US" dirty="0" smtClean="0"/>
              <a:t>Gloves</a:t>
            </a:r>
          </a:p>
          <a:p>
            <a:pPr marL="514350" indent="-514350">
              <a:buFont typeface="+mj-lt"/>
              <a:buAutoNum type="arabicPeriod"/>
            </a:pPr>
            <a:r>
              <a:rPr lang="en-US" dirty="0" smtClean="0"/>
              <a:t>Mackintosh to protect the bedding</a:t>
            </a:r>
          </a:p>
          <a:p>
            <a:pPr marL="514350" indent="-514350">
              <a:buFont typeface="+mj-lt"/>
              <a:buAutoNum type="arabicPeriod"/>
            </a:pPr>
            <a:r>
              <a:rPr lang="en-US" dirty="0" smtClean="0"/>
              <a:t>Plaster knife for trimming the rough edges which might cause plaster sores</a:t>
            </a:r>
          </a:p>
          <a:p>
            <a:pPr marL="514350" indent="-514350">
              <a:buFont typeface="+mj-lt"/>
              <a:buAutoNum type="arabicPeriod"/>
            </a:pPr>
            <a:r>
              <a:rPr lang="en-US" dirty="0" smtClean="0"/>
              <a:t>Cotton wool</a:t>
            </a:r>
          </a:p>
          <a:p>
            <a:pPr marL="514350" indent="-514350">
              <a:buFont typeface="+mj-lt"/>
              <a:buAutoNum type="arabicPeriod"/>
            </a:pPr>
            <a:r>
              <a:rPr lang="en-US" dirty="0" smtClean="0"/>
              <a:t>Apron for self protection.</a:t>
            </a: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u="sng" dirty="0" smtClean="0"/>
              <a:t>     Care of a patient on P. O. P</a:t>
            </a:r>
          </a:p>
          <a:p>
            <a:r>
              <a:rPr lang="en-US" dirty="0" smtClean="0"/>
              <a:t>Don’t move patient until plaster is dry.</a:t>
            </a:r>
          </a:p>
          <a:p>
            <a:r>
              <a:rPr lang="en-US" dirty="0" smtClean="0"/>
              <a:t>Fracture board should be placed under the mattress to avoid sagging and cracking of the plaster.</a:t>
            </a:r>
          </a:p>
          <a:p>
            <a:r>
              <a:rPr lang="en-US" dirty="0" smtClean="0"/>
              <a:t>All newly applied plasters should be allowed 48 hours to dry.</a:t>
            </a:r>
          </a:p>
          <a:p>
            <a:r>
              <a:rPr lang="en-US" dirty="0" smtClean="0"/>
              <a:t>Walking on a newly applied plaster is not allowed for at least three days.</a:t>
            </a:r>
          </a:p>
          <a:p>
            <a:r>
              <a:rPr lang="en-US" dirty="0" smtClean="0"/>
              <a:t>Observe the color of the toes whether cyanosed, swollen, loss of sensation to rule out pressure to the nerves ,check capillary refill, motion checks –wiggle fingers or toes and sensation checks-ask for pain and tightness.</a:t>
            </a:r>
          </a:p>
          <a:p>
            <a:r>
              <a:rPr lang="en-US" dirty="0" smtClean="0"/>
              <a:t>Note for any black spot on the P. O. P and draw with a pen as you continue observing daily for any enlargement then a window must be opened</a:t>
            </a:r>
          </a:p>
          <a:p>
            <a:r>
              <a:rPr lang="en-US" dirty="0" smtClean="0"/>
              <a:t>Should not hold plaster with fingers but with palm</a:t>
            </a:r>
          </a:p>
          <a:p>
            <a:r>
              <a:rPr lang="en-US" dirty="0" smtClean="0"/>
              <a:t>Use bed cradle to keep off bed clothing from P. O. P</a:t>
            </a:r>
          </a:p>
          <a:p>
            <a:r>
              <a:rPr lang="en-US" dirty="0" smtClean="0"/>
              <a:t>Teach the patient on how to use monkey poles in order to relieve pressure.</a:t>
            </a:r>
          </a:p>
          <a:p>
            <a:r>
              <a:rPr lang="en-US" dirty="0" smtClean="0"/>
              <a:t>Encourage change of position to avoid getting pressure sores</a:t>
            </a:r>
          </a:p>
          <a:p>
            <a:r>
              <a:rPr lang="en-US" dirty="0" smtClean="0"/>
              <a:t>General nursing care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7.Phantom pain</a:t>
            </a:r>
          </a:p>
          <a:p>
            <a:r>
              <a:rPr lang="en-US" dirty="0" smtClean="0"/>
              <a:t>Perceived pain on the affected limb</a:t>
            </a:r>
          </a:p>
          <a:p>
            <a:pPr>
              <a:buNone/>
            </a:pPr>
            <a:r>
              <a:rPr lang="en-US" dirty="0" smtClean="0"/>
              <a:t>8.Contusion</a:t>
            </a:r>
          </a:p>
          <a:p>
            <a:r>
              <a:rPr lang="en-US" dirty="0" smtClean="0"/>
              <a:t>Is a soft tissue injury produced by blunt force such as a blow or a fall.</a:t>
            </a:r>
          </a:p>
          <a:p>
            <a:pPr>
              <a:buNone/>
            </a:pPr>
            <a:r>
              <a:rPr lang="en-US" dirty="0" smtClean="0"/>
              <a:t>9.Malunion</a:t>
            </a:r>
          </a:p>
          <a:p>
            <a:r>
              <a:rPr lang="en-US" dirty="0" smtClean="0"/>
              <a:t>Healing of a fractured bone in a maligned position.</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u="sng" dirty="0" smtClean="0"/>
              <a:t>Dangers of P. O. P</a:t>
            </a:r>
          </a:p>
          <a:p>
            <a:pPr>
              <a:buNone/>
            </a:pPr>
            <a:endParaRPr lang="en-US" u="sng" dirty="0" smtClean="0"/>
          </a:p>
          <a:p>
            <a:pPr marL="571500" indent="-571500">
              <a:buFont typeface="+mj-lt"/>
              <a:buAutoNum type="romanUcPeriod"/>
            </a:pPr>
            <a:r>
              <a:rPr lang="en-US" dirty="0" smtClean="0"/>
              <a:t>Deep venous thrombosis (DVT)</a:t>
            </a:r>
          </a:p>
          <a:p>
            <a:pPr marL="571500" indent="-571500">
              <a:buFont typeface="+mj-lt"/>
              <a:buAutoNum type="romanUcPeriod"/>
            </a:pPr>
            <a:r>
              <a:rPr lang="en-US" dirty="0" smtClean="0"/>
              <a:t>Plaster sores</a:t>
            </a:r>
          </a:p>
          <a:p>
            <a:pPr marL="571500" indent="-571500">
              <a:buFont typeface="+mj-lt"/>
              <a:buAutoNum type="romanUcPeriod"/>
            </a:pPr>
            <a:r>
              <a:rPr lang="en-US" dirty="0" smtClean="0"/>
              <a:t>Dermatitis due to reaction to plaster by skin</a:t>
            </a:r>
          </a:p>
          <a:p>
            <a:pPr marL="571500" indent="-571500">
              <a:buFont typeface="+mj-lt"/>
              <a:buAutoNum type="romanUcPeriod"/>
            </a:pPr>
            <a:r>
              <a:rPr lang="en-US" dirty="0" smtClean="0"/>
              <a:t>Muscle wastage</a:t>
            </a:r>
          </a:p>
          <a:p>
            <a:pPr marL="571500" indent="-571500">
              <a:buFont typeface="+mj-lt"/>
              <a:buAutoNum type="romanUcPeriod"/>
            </a:pPr>
            <a:r>
              <a:rPr lang="en-US" dirty="0" smtClean="0"/>
              <a:t>Paralysis due to nerve compression</a:t>
            </a:r>
          </a:p>
          <a:p>
            <a:pPr marL="571500" indent="-571500">
              <a:buFont typeface="+mj-lt"/>
              <a:buAutoNum type="romanUcPeriod"/>
            </a:pPr>
            <a:r>
              <a:rPr lang="en-US" dirty="0" smtClean="0"/>
              <a:t>Entry of foreign bodies like lice</a:t>
            </a:r>
          </a:p>
          <a:p>
            <a:pPr marL="571500" indent="-571500">
              <a:buFont typeface="+mj-lt"/>
              <a:buAutoNum type="romanUcPeriod"/>
            </a:pPr>
            <a:r>
              <a:rPr lang="en-US" dirty="0" smtClean="0"/>
              <a:t>Stiff joint</a:t>
            </a:r>
          </a:p>
          <a:p>
            <a:pPr marL="571500" indent="-571500">
              <a:buFont typeface="+mj-lt"/>
              <a:buAutoNum type="romanUcPeriod"/>
            </a:pPr>
            <a:r>
              <a:rPr lang="en-US" dirty="0" smtClean="0"/>
              <a:t>Gangrene due to poor blood circulation</a:t>
            </a:r>
          </a:p>
          <a:p>
            <a:pPr marL="571500" indent="-571500">
              <a:buFont typeface="+mj-lt"/>
              <a:buAutoNum type="romanUcPeriod"/>
            </a:pP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        Types of plasters ( casts </a:t>
            </a:r>
            <a:r>
              <a:rPr lang="en-US" dirty="0" smtClean="0"/>
              <a:t>)</a:t>
            </a:r>
          </a:p>
          <a:p>
            <a:pPr marL="514350" indent="-514350">
              <a:buFont typeface="+mj-lt"/>
              <a:buAutoNum type="alphaLcParenR"/>
            </a:pPr>
            <a:r>
              <a:rPr lang="en-US" dirty="0" smtClean="0"/>
              <a:t>Hip </a:t>
            </a:r>
            <a:r>
              <a:rPr lang="en-US" dirty="0" err="1" smtClean="0"/>
              <a:t>spica</a:t>
            </a:r>
            <a:r>
              <a:rPr lang="en-US" dirty="0" smtClean="0"/>
              <a:t> – use in fracture of pelvis spine</a:t>
            </a:r>
          </a:p>
          <a:p>
            <a:pPr marL="514350" indent="-514350">
              <a:buFont typeface="+mj-lt"/>
              <a:buAutoNum type="alphaLcParenR"/>
            </a:pPr>
            <a:r>
              <a:rPr lang="en-US" dirty="0" smtClean="0"/>
              <a:t>Shoulder </a:t>
            </a:r>
            <a:r>
              <a:rPr lang="en-US" dirty="0" err="1" smtClean="0"/>
              <a:t>spica</a:t>
            </a:r>
            <a:r>
              <a:rPr lang="en-US" dirty="0" smtClean="0"/>
              <a:t> – applied to patient with T. B spine, dislocation of shoulder.</a:t>
            </a:r>
          </a:p>
          <a:p>
            <a:pPr marL="514350" indent="-514350">
              <a:buFont typeface="+mj-lt"/>
              <a:buAutoNum type="alphaLcParenR"/>
            </a:pPr>
            <a:r>
              <a:rPr lang="en-US" dirty="0" smtClean="0"/>
              <a:t>Minerva jacket – covers cervical, thoracic lumber region</a:t>
            </a:r>
          </a:p>
          <a:p>
            <a:pPr marL="514350" indent="-514350">
              <a:buFont typeface="+mj-lt"/>
              <a:buAutoNum type="alphaLcParenR"/>
            </a:pPr>
            <a:r>
              <a:rPr lang="en-US" dirty="0" smtClean="0"/>
              <a:t>Collar jacket - to support the neck and chin when the cervical vertebra is involved</a:t>
            </a:r>
          </a:p>
          <a:p>
            <a:pPr marL="514350" indent="-514350">
              <a:buFont typeface="+mj-lt"/>
              <a:buAutoNum type="alphaLcParenR"/>
            </a:pPr>
            <a:r>
              <a:rPr lang="en-US" dirty="0" smtClean="0"/>
              <a:t>Slab – to keep the leg firm</a:t>
            </a: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TRACTION</a:t>
            </a:r>
            <a:endParaRPr lang="en-US" b="1" u="sng" dirty="0"/>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Is the action of puling or drawing a part in an effort to re align broken leg.</a:t>
            </a:r>
          </a:p>
          <a:p>
            <a:pPr>
              <a:buNone/>
            </a:pPr>
            <a:endParaRPr lang="en-US" dirty="0" smtClean="0"/>
          </a:p>
          <a:p>
            <a:pPr>
              <a:buNone/>
            </a:pPr>
            <a:r>
              <a:rPr lang="en-US" u="sng" dirty="0" smtClean="0"/>
              <a:t>                        Types of traction</a:t>
            </a:r>
          </a:p>
          <a:p>
            <a:pPr>
              <a:buNone/>
            </a:pPr>
            <a:r>
              <a:rPr lang="en-US" dirty="0" smtClean="0"/>
              <a:t>1.) Skin traction (balance traction)</a:t>
            </a:r>
          </a:p>
          <a:p>
            <a:pPr>
              <a:buNone/>
            </a:pPr>
            <a:r>
              <a:rPr lang="en-US" dirty="0" smtClean="0"/>
              <a:t>      The force is applied on the skin where it is transmitted to muscles up to the fractured bones using strapping attached to the skin</a:t>
            </a:r>
          </a:p>
          <a:p>
            <a:pPr>
              <a:buNone/>
            </a:pPr>
            <a:r>
              <a:rPr lang="en-US" dirty="0" smtClean="0"/>
              <a:t>       Bucks skin traction is used for lower extremities e.g. hip fractures and femoral fractures.</a:t>
            </a:r>
          </a:p>
          <a:p>
            <a:pPr>
              <a:buNone/>
            </a:pPr>
            <a:r>
              <a:rPr lang="en-US" dirty="0" smtClean="0"/>
              <a:t>2.) Skeletal traction (fixed traction)</a:t>
            </a:r>
          </a:p>
          <a:p>
            <a:pPr>
              <a:buNone/>
            </a:pPr>
            <a:r>
              <a:rPr lang="en-US" dirty="0" smtClean="0"/>
              <a:t>       The force is directly applied to the bone using strong pins which are passed surgically through the bone </a:t>
            </a:r>
            <a:r>
              <a:rPr lang="en-US" dirty="0" err="1" smtClean="0"/>
              <a:t>e.g</a:t>
            </a:r>
            <a:r>
              <a:rPr lang="en-US" dirty="0" smtClean="0"/>
              <a:t> </a:t>
            </a:r>
            <a:r>
              <a:rPr lang="en-US" dirty="0" err="1" smtClean="0"/>
              <a:t>humerus,Tibia,fibula</a:t>
            </a:r>
            <a:r>
              <a:rPr lang="en-US" dirty="0" smtClean="0"/>
              <a:t>,</a:t>
            </a:r>
          </a:p>
          <a:p>
            <a:pPr>
              <a:buNone/>
            </a:pPr>
            <a:r>
              <a:rPr lang="en-US" dirty="0" smtClean="0"/>
              <a:t>                                              Types of pins.</a:t>
            </a:r>
          </a:p>
          <a:p>
            <a:pPr>
              <a:buFontTx/>
              <a:buChar char="-"/>
            </a:pPr>
            <a:r>
              <a:rPr lang="en-US" dirty="0" smtClean="0"/>
              <a:t>Steinmann’s pin</a:t>
            </a:r>
          </a:p>
          <a:p>
            <a:pPr>
              <a:buFontTx/>
              <a:buChar char="-"/>
            </a:pPr>
            <a:r>
              <a:rPr lang="en-US" dirty="0" err="1" smtClean="0"/>
              <a:t>Kirschner</a:t>
            </a:r>
            <a:r>
              <a:rPr lang="en-US" dirty="0" smtClean="0"/>
              <a:t> nail</a:t>
            </a:r>
          </a:p>
          <a:p>
            <a:pPr>
              <a:buFontTx/>
              <a:buChar char="-"/>
            </a:pPr>
            <a:r>
              <a:rPr lang="en-US" dirty="0" smtClean="0"/>
              <a:t>Denham pin</a:t>
            </a:r>
          </a:p>
          <a:p>
            <a:r>
              <a:rPr lang="en-US" dirty="0" smtClean="0"/>
              <a:t>Thomas splint is used in skeletal tractions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                  Indications of traction.</a:t>
            </a:r>
          </a:p>
          <a:p>
            <a:pPr>
              <a:buNone/>
            </a:pPr>
            <a:endParaRPr lang="en-US" u="sng" dirty="0" smtClean="0"/>
          </a:p>
          <a:p>
            <a:pPr>
              <a:buFont typeface="Wingdings" pitchFamily="2" charset="2"/>
              <a:buChar char="§"/>
            </a:pPr>
            <a:r>
              <a:rPr lang="en-US" dirty="0" smtClean="0"/>
              <a:t>To realign fractured bone</a:t>
            </a:r>
          </a:p>
          <a:p>
            <a:pPr>
              <a:buFont typeface="Wingdings" pitchFamily="2" charset="2"/>
              <a:buChar char="§"/>
            </a:pPr>
            <a:r>
              <a:rPr lang="en-US" dirty="0" smtClean="0"/>
              <a:t>To reduce the dislocated joint</a:t>
            </a:r>
          </a:p>
          <a:p>
            <a:pPr>
              <a:buFont typeface="Wingdings" pitchFamily="2" charset="2"/>
              <a:buChar char="§"/>
            </a:pPr>
            <a:r>
              <a:rPr lang="en-US" dirty="0" smtClean="0"/>
              <a:t>To relieve muscle and nerve compression</a:t>
            </a:r>
          </a:p>
          <a:p>
            <a:pPr>
              <a:buFont typeface="Wingdings" pitchFamily="2" charset="2"/>
              <a:buChar char="§"/>
            </a:pPr>
            <a:r>
              <a:rPr lang="en-US" dirty="0" smtClean="0"/>
              <a:t>To maintain the length of a fractured bone </a:t>
            </a:r>
          </a:p>
          <a:p>
            <a:pPr>
              <a:buFont typeface="Wingdings" pitchFamily="2" charset="2"/>
              <a:buChar char="§"/>
            </a:pPr>
            <a:r>
              <a:rPr lang="en-US" dirty="0" smtClean="0"/>
              <a:t>To release contractures after the operations</a:t>
            </a:r>
          </a:p>
          <a:p>
            <a:pPr>
              <a:buFont typeface="Wingdings" pitchFamily="2" charset="2"/>
              <a:buChar char="§"/>
            </a:pPr>
            <a:r>
              <a:rPr lang="en-US" dirty="0" smtClean="0"/>
              <a:t>To relieve prolapsed in vertebral disc.</a:t>
            </a:r>
          </a:p>
          <a:p>
            <a:pPr>
              <a:buNone/>
            </a:pPr>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u="sng" dirty="0" smtClean="0"/>
              <a:t>                     Requirements</a:t>
            </a:r>
          </a:p>
          <a:p>
            <a:pPr>
              <a:buNone/>
            </a:pPr>
            <a:endParaRPr lang="en-US" u="sng" dirty="0" smtClean="0"/>
          </a:p>
          <a:p>
            <a:pPr marL="571500" indent="-571500">
              <a:buFont typeface="+mj-lt"/>
              <a:buAutoNum type="romanUcPeriod"/>
            </a:pPr>
            <a:r>
              <a:rPr lang="en-US" dirty="0" smtClean="0"/>
              <a:t>Cotton wool</a:t>
            </a:r>
          </a:p>
          <a:p>
            <a:pPr marL="571500" indent="-571500">
              <a:buFont typeface="+mj-lt"/>
              <a:buAutoNum type="romanUcPeriod"/>
            </a:pPr>
            <a:r>
              <a:rPr lang="en-US" dirty="0" smtClean="0"/>
              <a:t>Adhesive tape</a:t>
            </a:r>
          </a:p>
          <a:p>
            <a:pPr marL="571500" indent="-571500">
              <a:buFont typeface="+mj-lt"/>
              <a:buAutoNum type="romanUcPeriod"/>
            </a:pPr>
            <a:r>
              <a:rPr lang="en-US" dirty="0" smtClean="0"/>
              <a:t>Tape measure</a:t>
            </a:r>
          </a:p>
          <a:p>
            <a:pPr marL="571500" indent="-571500">
              <a:buFont typeface="+mj-lt"/>
              <a:buAutoNum type="romanUcPeriod"/>
            </a:pPr>
            <a:r>
              <a:rPr lang="en-US" dirty="0" smtClean="0"/>
              <a:t>Cords</a:t>
            </a:r>
          </a:p>
          <a:p>
            <a:pPr marL="571500" indent="-571500">
              <a:buFont typeface="+mj-lt"/>
              <a:buAutoNum type="romanUcPeriod"/>
            </a:pPr>
            <a:r>
              <a:rPr lang="en-US" dirty="0" smtClean="0"/>
              <a:t>Weights</a:t>
            </a:r>
          </a:p>
          <a:p>
            <a:pPr marL="571500" indent="-571500">
              <a:buFont typeface="+mj-lt"/>
              <a:buAutoNum type="romanUcPeriod"/>
            </a:pPr>
            <a:r>
              <a:rPr lang="en-US" dirty="0" smtClean="0"/>
              <a:t>Crepe bandage</a:t>
            </a:r>
          </a:p>
          <a:p>
            <a:pPr marL="571500" indent="-571500">
              <a:buFont typeface="+mj-lt"/>
              <a:buAutoNum type="romanUcPeriod"/>
            </a:pPr>
            <a:r>
              <a:rPr lang="en-US" dirty="0" smtClean="0"/>
              <a:t>Pulleys</a:t>
            </a:r>
          </a:p>
          <a:p>
            <a:pPr marL="571500" indent="-571500">
              <a:buFont typeface="+mj-lt"/>
              <a:buAutoNum type="romanUcPeriod"/>
            </a:pPr>
            <a:r>
              <a:rPr lang="en-US" dirty="0" smtClean="0"/>
              <a:t>Bed blocks to elevate the foot of the bed</a:t>
            </a:r>
          </a:p>
          <a:p>
            <a:pPr marL="571500" indent="-571500">
              <a:buFont typeface="+mj-lt"/>
              <a:buAutoNum type="romanUcPeriod"/>
            </a:pPr>
            <a:r>
              <a:rPr lang="en-US" dirty="0" smtClean="0"/>
              <a:t>Gloves</a:t>
            </a:r>
          </a:p>
          <a:p>
            <a:pPr marL="571500" indent="-571500">
              <a:buFont typeface="+mj-lt"/>
              <a:buAutoNum type="romanUcPeriod"/>
            </a:pPr>
            <a:r>
              <a:rPr lang="en-US" dirty="0" smtClean="0"/>
              <a:t>A pair of scissors for trimming the edges of the bandage</a:t>
            </a:r>
            <a:endParaRPr 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            </a:t>
            </a:r>
            <a:r>
              <a:rPr lang="en-US" u="sng" dirty="0" smtClean="0"/>
              <a:t>Complications ( dangers</a:t>
            </a:r>
          </a:p>
          <a:p>
            <a:pPr>
              <a:buNone/>
            </a:pPr>
            <a:endParaRPr lang="en-US" dirty="0" smtClean="0"/>
          </a:p>
          <a:p>
            <a:pPr marL="571500" indent="-571500">
              <a:buFont typeface="+mj-lt"/>
              <a:buAutoNum type="romanLcPeriod"/>
            </a:pPr>
            <a:r>
              <a:rPr lang="en-US" dirty="0" smtClean="0"/>
              <a:t>Infection</a:t>
            </a:r>
          </a:p>
          <a:p>
            <a:pPr marL="571500" indent="-571500">
              <a:buFont typeface="+mj-lt"/>
              <a:buAutoNum type="romanLcPeriod"/>
            </a:pPr>
            <a:r>
              <a:rPr lang="en-US" dirty="0" smtClean="0"/>
              <a:t>Nerve compression especially at the </a:t>
            </a:r>
            <a:r>
              <a:rPr lang="en-US" dirty="0" err="1" smtClean="0"/>
              <a:t>malleolus</a:t>
            </a:r>
            <a:endParaRPr lang="en-US" dirty="0" smtClean="0"/>
          </a:p>
          <a:p>
            <a:pPr marL="571500" indent="-571500">
              <a:buFont typeface="+mj-lt"/>
              <a:buAutoNum type="romanLcPeriod"/>
            </a:pPr>
            <a:r>
              <a:rPr lang="en-US" dirty="0" smtClean="0"/>
              <a:t>Skin sore due to skin contact with adhesive tapes</a:t>
            </a:r>
          </a:p>
          <a:p>
            <a:pPr marL="571500" indent="-571500">
              <a:buFont typeface="+mj-lt"/>
              <a:buAutoNum type="romanLcPeriod"/>
            </a:pPr>
            <a:r>
              <a:rPr lang="en-US" dirty="0" smtClean="0"/>
              <a:t>Osteoporosis due to disease syndrome</a:t>
            </a:r>
          </a:p>
          <a:p>
            <a:pPr marL="571500" indent="-571500">
              <a:buFont typeface="+mj-lt"/>
              <a:buAutoNum type="romanLcPeriod"/>
            </a:pPr>
            <a:r>
              <a:rPr lang="en-US" dirty="0" smtClean="0"/>
              <a:t>Stiffness of the joint</a:t>
            </a:r>
          </a:p>
          <a:p>
            <a:pPr marL="571500" indent="-571500">
              <a:buFont typeface="+mj-lt"/>
              <a:buAutoNum type="romanLcPeriod"/>
            </a:pPr>
            <a:r>
              <a:rPr lang="en-US" dirty="0" smtClean="0"/>
              <a:t>Osteomyelitis</a:t>
            </a:r>
          </a:p>
          <a:p>
            <a:pPr marL="571500" indent="-571500">
              <a:buFont typeface="+mj-lt"/>
              <a:buAutoNum type="romanLcPeriod"/>
            </a:pPr>
            <a:r>
              <a:rPr lang="en-US" dirty="0" smtClean="0"/>
              <a:t>Bone necrosis at the site of pin insertion.</a:t>
            </a:r>
          </a:p>
          <a:p>
            <a:pPr marL="571500" indent="-571500">
              <a:buNone/>
            </a:pPr>
            <a:endParaRPr lang="en-US" dirty="0" smtClean="0"/>
          </a:p>
          <a:p>
            <a:pPr marL="571500" indent="-571500">
              <a:buNone/>
            </a:pPr>
            <a:r>
              <a:rPr lang="en-US" u="sng" dirty="0" smtClean="0"/>
              <a:t>                       Potential complications</a:t>
            </a:r>
          </a:p>
          <a:p>
            <a:pPr marL="571500" indent="-571500">
              <a:buNone/>
            </a:pPr>
            <a:endParaRPr lang="en-US" u="sng" dirty="0" smtClean="0"/>
          </a:p>
          <a:p>
            <a:pPr marL="571500" indent="-571500">
              <a:buFontTx/>
              <a:buChar char="-"/>
            </a:pPr>
            <a:r>
              <a:rPr lang="en-US" dirty="0" smtClean="0"/>
              <a:t>Pneumonia</a:t>
            </a:r>
          </a:p>
          <a:p>
            <a:pPr marL="571500" indent="-571500">
              <a:buFontTx/>
              <a:buChar char="-"/>
            </a:pPr>
            <a:r>
              <a:rPr lang="en-US" dirty="0" smtClean="0"/>
              <a:t>Constipation</a:t>
            </a:r>
          </a:p>
          <a:p>
            <a:pPr marL="571500" indent="-571500">
              <a:buFontTx/>
              <a:buChar char="-"/>
            </a:pPr>
            <a:r>
              <a:rPr lang="en-US" dirty="0" smtClean="0"/>
              <a:t>Urinary tract infection ( urine stasis)</a:t>
            </a:r>
          </a:p>
          <a:p>
            <a:pPr marL="571500" indent="-571500">
              <a:buFontTx/>
              <a:buChar char="-"/>
            </a:pPr>
            <a:r>
              <a:rPr lang="en-US" dirty="0" smtClean="0"/>
              <a:t>D. V. T</a:t>
            </a:r>
          </a:p>
          <a:p>
            <a:pPr marL="571500" indent="-571500">
              <a:buNone/>
            </a:pPr>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55000" lnSpcReduction="20000"/>
          </a:bodyPr>
          <a:lstStyle/>
          <a:p>
            <a:pPr>
              <a:buNone/>
            </a:pPr>
            <a:r>
              <a:rPr lang="en-US" u="sng" dirty="0" smtClean="0"/>
              <a:t>   Nursing care to a patient on traction</a:t>
            </a:r>
            <a:r>
              <a:rPr lang="en-US" dirty="0" smtClean="0"/>
              <a:t>.</a:t>
            </a:r>
          </a:p>
          <a:p>
            <a:pPr>
              <a:buNone/>
            </a:pPr>
            <a:endParaRPr lang="en-US" dirty="0" smtClean="0"/>
          </a:p>
          <a:p>
            <a:pPr marL="571500" indent="-571500">
              <a:buFont typeface="+mj-lt"/>
              <a:buAutoNum type="romanLcPeriod"/>
            </a:pPr>
            <a:r>
              <a:rPr lang="en-US" dirty="0" smtClean="0"/>
              <a:t>Put the patient on a recumbent position </a:t>
            </a:r>
          </a:p>
          <a:p>
            <a:pPr marL="571500" indent="-571500">
              <a:buFont typeface="+mj-lt"/>
              <a:buAutoNum type="romanLcPeriod"/>
            </a:pPr>
            <a:r>
              <a:rPr lang="en-US" dirty="0" smtClean="0"/>
              <a:t>Take care of the pulleys, cords, weights to avoid dislodgment</a:t>
            </a:r>
          </a:p>
          <a:p>
            <a:pPr marL="571500" indent="-571500">
              <a:buFont typeface="+mj-lt"/>
              <a:buAutoNum type="romanLcPeriod"/>
            </a:pPr>
            <a:r>
              <a:rPr lang="en-US" dirty="0" smtClean="0"/>
              <a:t>Ensure the bed blocks remain in position until the patient is removed from the traction</a:t>
            </a:r>
          </a:p>
          <a:p>
            <a:pPr marL="571500" indent="-571500">
              <a:buFont typeface="+mj-lt"/>
              <a:buAutoNum type="romanLcPeriod"/>
            </a:pPr>
            <a:r>
              <a:rPr lang="en-US" dirty="0" smtClean="0"/>
              <a:t>Inspect the limbs on traction by ensuring it is in neutral position with patella pointing up</a:t>
            </a:r>
          </a:p>
          <a:p>
            <a:pPr marL="571500" indent="-571500">
              <a:buFont typeface="+mj-lt"/>
              <a:buAutoNum type="romanLcPeriod"/>
            </a:pPr>
            <a:r>
              <a:rPr lang="en-US" dirty="0" smtClean="0"/>
              <a:t>Ensure that the weights are left free to hang to maintain counter traction.</a:t>
            </a:r>
          </a:p>
          <a:p>
            <a:pPr marL="571500" indent="-571500">
              <a:buFont typeface="+mj-lt"/>
              <a:buAutoNum type="romanLcPeriod"/>
            </a:pPr>
            <a:r>
              <a:rPr lang="en-US" dirty="0" smtClean="0"/>
              <a:t>Ensure the bandages are not too loose or too tight for good counter traction.</a:t>
            </a:r>
          </a:p>
          <a:p>
            <a:pPr marL="571500" indent="-571500">
              <a:buFont typeface="+mj-lt"/>
              <a:buAutoNum type="romanLcPeriod"/>
            </a:pPr>
            <a:r>
              <a:rPr lang="en-US" dirty="0" smtClean="0"/>
              <a:t>Exercise is encouraged </a:t>
            </a:r>
            <a:r>
              <a:rPr lang="en-US" dirty="0" err="1" smtClean="0"/>
              <a:t>e.g</a:t>
            </a:r>
            <a:r>
              <a:rPr lang="en-US" dirty="0" smtClean="0"/>
              <a:t> limbs, breathing to prevent D. V. T and hypostatic pneumonia.</a:t>
            </a:r>
          </a:p>
          <a:p>
            <a:pPr marL="571500" indent="-571500">
              <a:buFont typeface="+mj-lt"/>
              <a:buAutoNum type="romanLcPeriod"/>
            </a:pPr>
            <a:r>
              <a:rPr lang="en-US" dirty="0" smtClean="0"/>
              <a:t>Diet rich in protein, calcium, phosphorus, vitamin D and C is provided to improve bone healing</a:t>
            </a:r>
          </a:p>
          <a:p>
            <a:pPr marL="571500" indent="-571500">
              <a:buFont typeface="+mj-lt"/>
              <a:buAutoNum type="romanLcPeriod"/>
            </a:pPr>
            <a:r>
              <a:rPr lang="en-US" dirty="0" smtClean="0"/>
              <a:t>Antibiotics for prophylaxis is given as prescribed.</a:t>
            </a:r>
          </a:p>
          <a:p>
            <a:pPr marL="571500" indent="-571500">
              <a:buFont typeface="+mj-lt"/>
              <a:buAutoNum type="romanLcPeriod"/>
            </a:pPr>
            <a:r>
              <a:rPr lang="en-US" dirty="0" smtClean="0"/>
              <a:t>Analgesics </a:t>
            </a:r>
            <a:r>
              <a:rPr lang="en-US" dirty="0" err="1" smtClean="0"/>
              <a:t>e.g</a:t>
            </a:r>
            <a:r>
              <a:rPr lang="en-US" dirty="0" smtClean="0"/>
              <a:t>  diclofenac is given to relieve pain.</a:t>
            </a:r>
          </a:p>
          <a:p>
            <a:pPr marL="571500" indent="-571500">
              <a:buFont typeface="+mj-lt"/>
              <a:buAutoNum type="romanLcPeriod"/>
            </a:pPr>
            <a:r>
              <a:rPr lang="en-US" dirty="0" smtClean="0"/>
              <a:t>Observation of T. P. R. B. P 4 hourly to detect any abnormality </a:t>
            </a:r>
          </a:p>
          <a:p>
            <a:pPr marL="571500" indent="-571500">
              <a:buNone/>
            </a:pPr>
            <a:r>
              <a:rPr lang="en-US" dirty="0" smtClean="0"/>
              <a:t>            General nursing cases</a:t>
            </a:r>
          </a:p>
          <a:p>
            <a:pPr marL="571500" indent="-571500">
              <a:buFontTx/>
              <a:buChar char="-"/>
            </a:pPr>
            <a:r>
              <a:rPr lang="en-US" dirty="0" smtClean="0"/>
              <a:t>Bed bath</a:t>
            </a:r>
          </a:p>
          <a:p>
            <a:pPr marL="571500" indent="-571500">
              <a:buFontTx/>
              <a:buChar char="-"/>
            </a:pPr>
            <a:r>
              <a:rPr lang="en-US" dirty="0" smtClean="0"/>
              <a:t>Change of linen</a:t>
            </a:r>
          </a:p>
          <a:p>
            <a:pPr marL="571500" indent="-571500">
              <a:buFontTx/>
              <a:buChar char="-"/>
            </a:pPr>
            <a:r>
              <a:rPr lang="en-US" dirty="0" smtClean="0"/>
              <a:t>Elimination care</a:t>
            </a:r>
          </a:p>
          <a:p>
            <a:pPr marL="571500" indent="-571500">
              <a:buFont typeface="+mj-lt"/>
              <a:buAutoNum type="romanLcPeriod"/>
            </a:pPr>
            <a:endParaRPr lang="en-US" dirty="0" smtClean="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       </a:t>
            </a:r>
          </a:p>
          <a:p>
            <a:pPr>
              <a:buNone/>
            </a:pPr>
            <a:r>
              <a:rPr lang="en-US" dirty="0" smtClean="0"/>
              <a:t>5Ps’ Assessment of orthopedic patients.</a:t>
            </a:r>
          </a:p>
          <a:p>
            <a:pPr>
              <a:buNone/>
            </a:pPr>
            <a:r>
              <a:rPr lang="en-US" dirty="0" smtClean="0"/>
              <a:t>-Pain( severity)</a:t>
            </a:r>
          </a:p>
          <a:p>
            <a:pPr>
              <a:buNone/>
            </a:pPr>
            <a:r>
              <a:rPr lang="en-US" dirty="0" smtClean="0"/>
              <a:t>-parasthesias-numbness,tingling sensation.</a:t>
            </a:r>
          </a:p>
          <a:p>
            <a:pPr>
              <a:buNone/>
            </a:pPr>
            <a:r>
              <a:rPr lang="en-US" dirty="0" smtClean="0"/>
              <a:t>-pallor-check on blood loss.</a:t>
            </a:r>
          </a:p>
          <a:p>
            <a:pPr>
              <a:buNone/>
            </a:pPr>
            <a:r>
              <a:rPr lang="en-US" dirty="0" smtClean="0"/>
              <a:t>-pulse-</a:t>
            </a:r>
          </a:p>
          <a:p>
            <a:pPr>
              <a:buNone/>
            </a:pPr>
            <a:r>
              <a:rPr lang="en-US" dirty="0" smtClean="0"/>
              <a:t>-paralysis-asses mobility, watch for foot drop and compartment syndrome.</a:t>
            </a:r>
          </a:p>
          <a:p>
            <a:pPr>
              <a:buFontTx/>
              <a:buChar char="-"/>
            </a:pPr>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AMPUTATION</a:t>
            </a:r>
            <a:endParaRPr lang="en-US" b="1" u="sng" dirty="0"/>
          </a:p>
        </p:txBody>
      </p:sp>
      <p:sp>
        <p:nvSpPr>
          <p:cNvPr id="3" name="Content Placeholder 2"/>
          <p:cNvSpPr>
            <a:spLocks noGrp="1"/>
          </p:cNvSpPr>
          <p:nvPr>
            <p:ph sz="quarter" idx="1"/>
          </p:nvPr>
        </p:nvSpPr>
        <p:spPr/>
        <p:txBody>
          <a:bodyPr>
            <a:normAutofit/>
          </a:bodyPr>
          <a:lstStyle/>
          <a:p>
            <a:pPr>
              <a:buNone/>
            </a:pPr>
            <a:r>
              <a:rPr lang="en-US" dirty="0" smtClean="0"/>
              <a:t>-Is the surgical removal of a whole limb or part of a limb or appendage.</a:t>
            </a:r>
          </a:p>
          <a:p>
            <a:pPr>
              <a:buNone/>
            </a:pPr>
            <a:r>
              <a:rPr lang="en-US" u="sng" dirty="0" smtClean="0"/>
              <a:t>Indication.</a:t>
            </a:r>
          </a:p>
          <a:p>
            <a:pPr marL="571500" indent="-571500">
              <a:buFont typeface="+mj-lt"/>
              <a:buAutoNum type="romanUcPeriod"/>
            </a:pPr>
            <a:r>
              <a:rPr lang="en-US" dirty="0" smtClean="0"/>
              <a:t>Inadequate tissue perfusion as a result of diabetic mellitus. (</a:t>
            </a:r>
            <a:r>
              <a:rPr lang="en-US" dirty="0" err="1" smtClean="0"/>
              <a:t>Gangene</a:t>
            </a:r>
            <a:r>
              <a:rPr lang="en-US" dirty="0" smtClean="0"/>
              <a:t> foot)</a:t>
            </a:r>
          </a:p>
          <a:p>
            <a:pPr marL="571500" indent="-571500">
              <a:buFont typeface="+mj-lt"/>
              <a:buAutoNum type="romanUcPeriod"/>
            </a:pPr>
            <a:r>
              <a:rPr lang="en-US" dirty="0" smtClean="0"/>
              <a:t>Trauma (comminuted Fracture)</a:t>
            </a:r>
          </a:p>
          <a:p>
            <a:pPr marL="571500" indent="-571500">
              <a:buFont typeface="+mj-lt"/>
              <a:buAutoNum type="romanUcPeriod"/>
            </a:pPr>
            <a:r>
              <a:rPr lang="en-US" dirty="0" smtClean="0"/>
              <a:t>Malignancy </a:t>
            </a:r>
            <a:r>
              <a:rPr lang="en-US" dirty="0" err="1" smtClean="0"/>
              <a:t>e.g</a:t>
            </a:r>
            <a:r>
              <a:rPr lang="en-US" dirty="0" smtClean="0"/>
              <a:t> </a:t>
            </a:r>
            <a:r>
              <a:rPr lang="en-US" dirty="0" err="1" smtClean="0"/>
              <a:t>Tumour</a:t>
            </a:r>
            <a:r>
              <a:rPr lang="en-US" dirty="0" smtClean="0"/>
              <a:t> of the bone.</a:t>
            </a:r>
          </a:p>
          <a:p>
            <a:pPr marL="571500" indent="-571500">
              <a:buFont typeface="+mj-lt"/>
              <a:buAutoNum type="romanUcPeriod"/>
            </a:pPr>
            <a:r>
              <a:rPr lang="en-US" dirty="0" smtClean="0"/>
              <a:t>Congenital deformity.</a:t>
            </a:r>
          </a:p>
          <a:p>
            <a:pPr marL="571500" indent="-571500">
              <a:buFont typeface="+mj-lt"/>
              <a:buAutoNum type="romanUcPeriod"/>
            </a:pPr>
            <a:r>
              <a:rPr lang="en-US" dirty="0" smtClean="0"/>
              <a:t>Gun shot wounds.</a:t>
            </a:r>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Determinants of Amputation sites</a:t>
            </a:r>
            <a:endParaRPr lang="en-US" dirty="0"/>
          </a:p>
        </p:txBody>
      </p:sp>
      <p:sp>
        <p:nvSpPr>
          <p:cNvPr id="3" name="Content Placeholder 2"/>
          <p:cNvSpPr>
            <a:spLocks noGrp="1"/>
          </p:cNvSpPr>
          <p:nvPr>
            <p:ph sz="quarter" idx="1"/>
          </p:nvPr>
        </p:nvSpPr>
        <p:spPr/>
        <p:txBody>
          <a:bodyPr>
            <a:normAutofit fontScale="77500" lnSpcReduction="20000"/>
          </a:bodyPr>
          <a:lstStyle/>
          <a:p>
            <a:pPr marL="514350" indent="-514350">
              <a:buFont typeface="+mj-lt"/>
              <a:buAutoNum type="arabicPeriod"/>
            </a:pPr>
            <a:r>
              <a:rPr lang="en-US" dirty="0" smtClean="0"/>
              <a:t>Circulation of the site</a:t>
            </a:r>
          </a:p>
          <a:p>
            <a:pPr marL="514350" indent="-514350">
              <a:buFont typeface="+mj-lt"/>
              <a:buAutoNum type="arabicPeriod"/>
            </a:pPr>
            <a:r>
              <a:rPr lang="en-US" dirty="0" smtClean="0"/>
              <a:t>Functional usefulness</a:t>
            </a:r>
          </a:p>
          <a:p>
            <a:pPr marL="514350" indent="-514350">
              <a:buFont typeface="+mj-lt"/>
              <a:buAutoNum type="arabicPeriod"/>
            </a:pPr>
            <a:r>
              <a:rPr lang="en-US" dirty="0" smtClean="0"/>
              <a:t>Types of prosthesis to be used.</a:t>
            </a:r>
          </a:p>
          <a:p>
            <a:pPr marL="514350" indent="-514350">
              <a:buFont typeface="+mj-lt"/>
              <a:buAutoNum type="arabicPeriod"/>
            </a:pPr>
            <a:r>
              <a:rPr lang="en-US" dirty="0" smtClean="0"/>
              <a:t>Muscle balance.</a:t>
            </a:r>
          </a:p>
          <a:p>
            <a:pPr marL="514350" indent="-514350">
              <a:buNone/>
            </a:pPr>
            <a:endParaRPr lang="en-US" dirty="0" smtClean="0"/>
          </a:p>
          <a:p>
            <a:pPr marL="514350" indent="-514350">
              <a:buNone/>
            </a:pPr>
            <a:r>
              <a:rPr lang="en-US" u="sng" dirty="0" smtClean="0"/>
              <a:t>Sites of Amputation</a:t>
            </a:r>
          </a:p>
          <a:p>
            <a:pPr marL="514350" indent="-514350">
              <a:buFont typeface="+mj-lt"/>
              <a:buAutoNum type="arabicPeriod"/>
            </a:pPr>
            <a:r>
              <a:rPr lang="en-US" dirty="0" smtClean="0"/>
              <a:t>Knee disarticulation</a:t>
            </a:r>
          </a:p>
          <a:p>
            <a:pPr marL="514350" indent="-514350">
              <a:buFont typeface="+mj-lt"/>
              <a:buAutoNum type="arabicPeriod"/>
            </a:pPr>
            <a:r>
              <a:rPr lang="en-US" dirty="0" smtClean="0"/>
              <a:t>Symes amputation(ankle)</a:t>
            </a:r>
          </a:p>
          <a:p>
            <a:pPr marL="514350" indent="-514350">
              <a:buFont typeface="+mj-lt"/>
              <a:buAutoNum type="arabicPeriod"/>
            </a:pPr>
            <a:r>
              <a:rPr lang="en-US" dirty="0" smtClean="0"/>
              <a:t>Above knee joint (AKA)</a:t>
            </a:r>
          </a:p>
          <a:p>
            <a:pPr marL="514350" indent="-514350">
              <a:buFont typeface="+mj-lt"/>
              <a:buAutoNum type="arabicPeriod"/>
            </a:pPr>
            <a:r>
              <a:rPr lang="en-US" dirty="0" smtClean="0"/>
              <a:t>Mid thigh amputation</a:t>
            </a:r>
          </a:p>
          <a:p>
            <a:pPr marL="514350" indent="-514350">
              <a:buFont typeface="+mj-lt"/>
              <a:buAutoNum type="arabicPeriod"/>
            </a:pPr>
            <a:r>
              <a:rPr lang="en-US" dirty="0" smtClean="0"/>
              <a:t>Above elbow joint</a:t>
            </a:r>
          </a:p>
          <a:p>
            <a:pPr marL="514350" indent="-514350">
              <a:buFont typeface="+mj-lt"/>
              <a:buAutoNum type="arabicPeriod"/>
            </a:pPr>
            <a:r>
              <a:rPr lang="en-US" dirty="0" smtClean="0"/>
              <a:t>Below elbow joint(BE)</a:t>
            </a:r>
          </a:p>
          <a:p>
            <a:pPr marL="514350" indent="-514350">
              <a:buFont typeface="+mj-lt"/>
              <a:buAutoNum type="arabicPeriod"/>
            </a:pPr>
            <a:r>
              <a:rPr lang="en-US" dirty="0" smtClean="0"/>
              <a:t>Below knee amputation (BKA)</a:t>
            </a:r>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10.Sequestrectomy</a:t>
            </a:r>
          </a:p>
          <a:p>
            <a:r>
              <a:rPr lang="en-US" dirty="0" smtClean="0"/>
              <a:t>Is the removal of a dead bone</a:t>
            </a:r>
          </a:p>
          <a:p>
            <a:pPr>
              <a:buNone/>
            </a:pPr>
            <a:r>
              <a:rPr lang="en-US" dirty="0" smtClean="0"/>
              <a:t>11. Arthritis</a:t>
            </a:r>
          </a:p>
          <a:p>
            <a:r>
              <a:rPr lang="en-US" dirty="0" smtClean="0"/>
              <a:t>Is the inflammation of the joint.</a:t>
            </a:r>
          </a:p>
          <a:p>
            <a:pPr>
              <a:buNone/>
            </a:pPr>
            <a:r>
              <a:rPr lang="en-US" dirty="0" smtClean="0"/>
              <a:t>12.Amputation</a:t>
            </a:r>
          </a:p>
          <a:p>
            <a:r>
              <a:rPr lang="en-US" dirty="0" smtClean="0"/>
              <a:t>Is the surgical removal of a limb or part of the limb or other appendage.</a:t>
            </a:r>
          </a:p>
          <a:p>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Pre – operative</a:t>
            </a:r>
          </a:p>
          <a:p>
            <a:r>
              <a:rPr lang="en-US" dirty="0" smtClean="0"/>
              <a:t>The patient is explained t the nature of operation.</a:t>
            </a:r>
          </a:p>
          <a:p>
            <a:r>
              <a:rPr lang="en-US" dirty="0" smtClean="0"/>
              <a:t>Patient must sign consent.</a:t>
            </a:r>
          </a:p>
          <a:p>
            <a:r>
              <a:rPr lang="en-US" dirty="0" smtClean="0"/>
              <a:t>Shaving of the area to be operated.</a:t>
            </a:r>
          </a:p>
          <a:p>
            <a:r>
              <a:rPr lang="en-US" dirty="0" smtClean="0"/>
              <a:t>Starve the patient 6 hours before operation.</a:t>
            </a:r>
          </a:p>
          <a:p>
            <a:r>
              <a:rPr lang="en-US" dirty="0" smtClean="0"/>
              <a:t>Gowning</a:t>
            </a:r>
          </a:p>
          <a:p>
            <a:r>
              <a:rPr lang="en-US" dirty="0" smtClean="0"/>
              <a:t>Premedication atropine 0.6mg to dry the secretion.</a:t>
            </a:r>
          </a:p>
          <a:p>
            <a:r>
              <a:rPr lang="en-US" dirty="0" smtClean="0"/>
              <a:t>Prepare the </a:t>
            </a:r>
            <a:r>
              <a:rPr lang="en-US" dirty="0" err="1" smtClean="0"/>
              <a:t>orthopaedic</a:t>
            </a:r>
            <a:r>
              <a:rPr lang="en-US" dirty="0" smtClean="0"/>
              <a:t> bed with sand </a:t>
            </a:r>
            <a:r>
              <a:rPr lang="en-US" dirty="0" err="1" smtClean="0"/>
              <a:t>bags,bed</a:t>
            </a:r>
            <a:r>
              <a:rPr lang="en-US" dirty="0" smtClean="0"/>
              <a:t> </a:t>
            </a:r>
            <a:r>
              <a:rPr lang="en-US" dirty="0" err="1" smtClean="0"/>
              <a:t>cradle,torniquet</a:t>
            </a:r>
            <a:r>
              <a:rPr lang="en-US" dirty="0" smtClean="0"/>
              <a:t> ready.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 – operative care</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Receive the patient and put on the </a:t>
            </a:r>
            <a:r>
              <a:rPr lang="en-US" dirty="0" err="1" smtClean="0"/>
              <a:t>orthopaedic</a:t>
            </a:r>
            <a:r>
              <a:rPr lang="en-US" dirty="0" smtClean="0"/>
              <a:t> bed.</a:t>
            </a:r>
          </a:p>
          <a:p>
            <a:r>
              <a:rPr lang="en-US" dirty="0" smtClean="0"/>
              <a:t>Stump is put on a dressing towel with the two sand bags at the sides for </a:t>
            </a:r>
            <a:r>
              <a:rPr lang="en-US" dirty="0" err="1" smtClean="0"/>
              <a:t>aligment</a:t>
            </a:r>
            <a:r>
              <a:rPr lang="en-US" dirty="0" smtClean="0"/>
              <a:t>.</a:t>
            </a:r>
          </a:p>
          <a:p>
            <a:r>
              <a:rPr lang="en-US" dirty="0" smtClean="0"/>
              <a:t>Bed cradle is put to keep off linen from the stump.</a:t>
            </a:r>
          </a:p>
          <a:p>
            <a:r>
              <a:rPr lang="en-US" dirty="0" err="1" smtClean="0"/>
              <a:t>Torniquet</a:t>
            </a:r>
            <a:r>
              <a:rPr lang="en-US" dirty="0" smtClean="0"/>
              <a:t> is </a:t>
            </a:r>
            <a:r>
              <a:rPr lang="en-US" dirty="0" err="1" smtClean="0"/>
              <a:t>assembledd</a:t>
            </a:r>
            <a:r>
              <a:rPr lang="en-US" dirty="0" smtClean="0"/>
              <a:t> ready to be applied incase of any bleeding.</a:t>
            </a:r>
          </a:p>
          <a:p>
            <a:r>
              <a:rPr lang="en-US" dirty="0" smtClean="0"/>
              <a:t>When the patient is fully awake he is informed on the type of operation done to alley anxiety</a:t>
            </a:r>
          </a:p>
          <a:p>
            <a:r>
              <a:rPr lang="en-US" dirty="0" smtClean="0"/>
              <a:t>Never put pillow under the stump which can lead to flexion deformity.</a:t>
            </a:r>
          </a:p>
          <a:p>
            <a:r>
              <a:rPr lang="en-US" dirty="0" smtClean="0"/>
              <a:t>Drainage tube is removed after 48 hours or when the draining has ceased.</a:t>
            </a:r>
          </a:p>
          <a:p>
            <a:r>
              <a:rPr lang="en-US" dirty="0" smtClean="0"/>
              <a:t>Stitches are removed on the 10 days after the amputation.</a:t>
            </a:r>
          </a:p>
          <a:p>
            <a:r>
              <a:rPr lang="en-US" dirty="0" smtClean="0"/>
              <a:t>Physiotherapy is encouraged as the wound heals.</a:t>
            </a:r>
          </a:p>
          <a:p>
            <a:r>
              <a:rPr lang="en-US" dirty="0" smtClean="0"/>
              <a:t>Patient is taught on the use of </a:t>
            </a:r>
            <a:r>
              <a:rPr lang="en-US" dirty="0" err="1" smtClean="0"/>
              <a:t>orthopaedic</a:t>
            </a:r>
            <a:r>
              <a:rPr lang="en-US" dirty="0" smtClean="0"/>
              <a:t> devices like crutches, wheel chairs and walking frame.</a:t>
            </a:r>
          </a:p>
          <a:p>
            <a:r>
              <a:rPr lang="en-US" dirty="0" smtClean="0"/>
              <a:t>On tenth day after stitch removal the stump is wrapped with crepe bandage to make it conical for easy application of prosthesis.</a:t>
            </a:r>
          </a:p>
          <a:p>
            <a:r>
              <a:rPr lang="en-US" dirty="0" smtClean="0"/>
              <a:t>Other general nursing care</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Complication of amputation</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Reactionary haemorrhage</a:t>
            </a:r>
          </a:p>
          <a:p>
            <a:pPr marL="514350" indent="-514350">
              <a:buFont typeface="+mj-lt"/>
              <a:buAutoNum type="arabicPeriod"/>
            </a:pPr>
            <a:r>
              <a:rPr lang="en-US" dirty="0" smtClean="0"/>
              <a:t> osteomyelitis</a:t>
            </a:r>
          </a:p>
          <a:p>
            <a:pPr marL="514350" indent="-514350">
              <a:buFont typeface="+mj-lt"/>
              <a:buAutoNum type="arabicPeriod"/>
            </a:pPr>
            <a:r>
              <a:rPr lang="en-US" dirty="0" smtClean="0"/>
              <a:t>Phantom pains</a:t>
            </a:r>
          </a:p>
          <a:p>
            <a:pPr marL="514350" indent="-514350">
              <a:buFont typeface="+mj-lt"/>
              <a:buAutoNum type="arabicPeriod"/>
            </a:pPr>
            <a:r>
              <a:rPr lang="en-US" dirty="0" smtClean="0"/>
              <a:t>Amputation </a:t>
            </a:r>
            <a:r>
              <a:rPr lang="en-US" dirty="0" err="1" smtClean="0"/>
              <a:t>neuroma</a:t>
            </a:r>
            <a:endParaRPr lang="en-US" dirty="0" smtClean="0"/>
          </a:p>
          <a:p>
            <a:pPr marL="514350" indent="-514350">
              <a:buFont typeface="+mj-lt"/>
              <a:buAutoNum type="arabicPeriod"/>
            </a:pPr>
            <a:r>
              <a:rPr lang="en-US" dirty="0" smtClean="0"/>
              <a:t>Neurogenic shock</a:t>
            </a:r>
          </a:p>
          <a:p>
            <a:pPr marL="514350" indent="-514350">
              <a:buFont typeface="+mj-lt"/>
              <a:buAutoNum type="arabicPeriod"/>
            </a:pPr>
            <a:r>
              <a:rPr lang="en-US" dirty="0" smtClean="0"/>
              <a:t>Joint contractures</a:t>
            </a:r>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 after amputation</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Acute pain related to amputation</a:t>
            </a:r>
          </a:p>
          <a:p>
            <a:pPr marL="514350" indent="-514350">
              <a:buFont typeface="+mj-lt"/>
              <a:buAutoNum type="arabicPeriod"/>
            </a:pPr>
            <a:r>
              <a:rPr lang="en-US" dirty="0" smtClean="0"/>
              <a:t>Phantom limb pains related to amputation</a:t>
            </a:r>
          </a:p>
          <a:p>
            <a:pPr marL="514350" indent="-514350">
              <a:buFont typeface="+mj-lt"/>
              <a:buAutoNum type="arabicPeriod"/>
            </a:pPr>
            <a:r>
              <a:rPr lang="en-US" dirty="0" smtClean="0"/>
              <a:t>Impaired skin integrity related to surgical amputation.</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Orthopaedic</a:t>
            </a:r>
            <a:r>
              <a:rPr lang="en-US" dirty="0" smtClean="0"/>
              <a:t> appliances</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smtClean="0"/>
              <a:t>Crutches; elbow crutch and axillary crutch</a:t>
            </a:r>
          </a:p>
          <a:p>
            <a:pPr marL="514350" indent="-514350">
              <a:buFont typeface="+mj-lt"/>
              <a:buAutoNum type="arabicPeriod"/>
            </a:pPr>
            <a:r>
              <a:rPr lang="en-US" dirty="0" smtClean="0"/>
              <a:t>Wheel chair</a:t>
            </a:r>
          </a:p>
          <a:p>
            <a:pPr marL="514350" indent="-514350">
              <a:buFont typeface="+mj-lt"/>
              <a:buAutoNum type="arabicPeriod"/>
            </a:pPr>
            <a:r>
              <a:rPr lang="en-US" dirty="0" smtClean="0"/>
              <a:t>Walking stick</a:t>
            </a:r>
          </a:p>
          <a:p>
            <a:pPr marL="514350" indent="-514350">
              <a:buFont typeface="+mj-lt"/>
              <a:buAutoNum type="arabicPeriod"/>
            </a:pPr>
            <a:r>
              <a:rPr lang="en-US" dirty="0" smtClean="0"/>
              <a:t>Walking frame </a:t>
            </a:r>
          </a:p>
          <a:p>
            <a:pPr marL="514350" indent="-514350">
              <a:buFont typeface="+mj-lt"/>
              <a:buAutoNum type="arabicPeriod"/>
            </a:pPr>
            <a:r>
              <a:rPr lang="en-US" dirty="0" smtClean="0"/>
              <a:t>Cervical collar- for neck injuries.</a:t>
            </a:r>
          </a:p>
          <a:p>
            <a:pPr marL="514350" indent="-514350">
              <a:buFont typeface="+mj-lt"/>
              <a:buAutoNum type="arabicPeriod"/>
            </a:pPr>
            <a:r>
              <a:rPr lang="en-US" dirty="0" smtClean="0"/>
              <a:t>Clavicle brace- for </a:t>
            </a:r>
            <a:r>
              <a:rPr lang="en-US" dirty="0" err="1" smtClean="0"/>
              <a:t>clavicular</a:t>
            </a:r>
            <a:r>
              <a:rPr lang="en-US" dirty="0" smtClean="0"/>
              <a:t> treatment.</a:t>
            </a:r>
          </a:p>
          <a:p>
            <a:pPr marL="514350" indent="-514350">
              <a:buFont typeface="+mj-lt"/>
              <a:buAutoNum type="arabicPeriod"/>
            </a:pPr>
            <a:r>
              <a:rPr lang="en-US" dirty="0" smtClean="0"/>
              <a:t>Lumbar corset- spinal injury, sciatica.</a:t>
            </a:r>
          </a:p>
          <a:p>
            <a:pPr marL="514350" indent="-514350">
              <a:buFont typeface="+mj-lt"/>
              <a:buAutoNum type="arabicPeriod"/>
            </a:pPr>
            <a:r>
              <a:rPr lang="en-US" dirty="0" smtClean="0"/>
              <a:t>Arm sling – support arm and shoulder incase of fractures and dislocation.</a:t>
            </a:r>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Mastectomy- is the surgical removal of breast</a:t>
            </a:r>
          </a:p>
          <a:p>
            <a:r>
              <a:rPr lang="en-US" dirty="0" smtClean="0"/>
              <a:t>Myomectomy –is the surgical removal of </a:t>
            </a:r>
            <a:r>
              <a:rPr lang="en-US" dirty="0" err="1" smtClean="0"/>
              <a:t>fibr</a:t>
            </a:r>
            <a:endParaRPr lang="en-US" dirty="0" smtClean="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PATIENTS UNDERGOING  ORTHOPAEDIC SURGERY.</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r>
              <a:rPr lang="en-US" dirty="0" smtClean="0"/>
              <a:t>Orthopedic conditions for surgery:</a:t>
            </a:r>
          </a:p>
          <a:p>
            <a:pPr marL="514350" indent="-514350">
              <a:buFont typeface="+mj-lt"/>
              <a:buAutoNum type="arabicPeriod"/>
            </a:pPr>
            <a:r>
              <a:rPr lang="en-US" dirty="0" smtClean="0"/>
              <a:t>Unstable fracture</a:t>
            </a:r>
          </a:p>
          <a:p>
            <a:pPr marL="514350" indent="-514350">
              <a:buFont typeface="+mj-lt"/>
              <a:buAutoNum type="arabicPeriod"/>
            </a:pPr>
            <a:r>
              <a:rPr lang="en-US" dirty="0" smtClean="0"/>
              <a:t>Bone deformity</a:t>
            </a:r>
          </a:p>
          <a:p>
            <a:pPr marL="514350" indent="-514350">
              <a:buFont typeface="+mj-lt"/>
              <a:buAutoNum type="arabicPeriod"/>
            </a:pPr>
            <a:r>
              <a:rPr lang="en-US" dirty="0" smtClean="0"/>
              <a:t>Osteoarthritis</a:t>
            </a:r>
          </a:p>
          <a:p>
            <a:pPr marL="514350" indent="-514350">
              <a:buFont typeface="+mj-lt"/>
              <a:buAutoNum type="arabicPeriod"/>
            </a:pPr>
            <a:r>
              <a:rPr lang="en-US" dirty="0" smtClean="0"/>
              <a:t>Tumours</a:t>
            </a:r>
          </a:p>
          <a:p>
            <a:pPr marL="514350" indent="-514350">
              <a:buFont typeface="+mj-lt"/>
              <a:buAutoNum type="arabicPeriod"/>
            </a:pPr>
            <a:r>
              <a:rPr lang="en-US" dirty="0" smtClean="0"/>
              <a:t>Rheumatoid arthritis.</a:t>
            </a:r>
          </a:p>
          <a:p>
            <a:pPr marL="514350" indent="-514350">
              <a:buNone/>
            </a:pPr>
            <a:r>
              <a:rPr lang="en-US" dirty="0" smtClean="0"/>
              <a:t>Surgical procedure</a:t>
            </a:r>
          </a:p>
          <a:p>
            <a:pPr marL="514350" indent="-514350">
              <a:buFont typeface="+mj-lt"/>
              <a:buAutoNum type="arabicPeriod"/>
            </a:pPr>
            <a:r>
              <a:rPr lang="en-US" dirty="0" smtClean="0"/>
              <a:t>ORIF- open reduction with internal fixation.</a:t>
            </a:r>
          </a:p>
          <a:p>
            <a:pPr marL="514350" indent="-514350">
              <a:buFont typeface="+mj-lt"/>
              <a:buAutoNum type="arabicPeriod"/>
            </a:pPr>
            <a:r>
              <a:rPr lang="en-US" dirty="0" smtClean="0"/>
              <a:t>Closed reduction with internal fixation.</a:t>
            </a:r>
          </a:p>
          <a:p>
            <a:pPr marL="514350" indent="-514350">
              <a:buNone/>
            </a:pPr>
            <a:endParaRPr lang="en-US" dirty="0"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HIP REPLACEMENT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-Is the replacement of a severely damaged hip with an artificial joint.</a:t>
            </a:r>
          </a:p>
          <a:p>
            <a:pPr>
              <a:buNone/>
            </a:pPr>
            <a:r>
              <a:rPr lang="en-US" dirty="0" smtClean="0"/>
              <a:t>Indications.</a:t>
            </a:r>
          </a:p>
          <a:p>
            <a:pPr marL="514350" indent="-514350">
              <a:buFont typeface="+mj-lt"/>
              <a:buAutoNum type="arabicPeriod"/>
            </a:pPr>
            <a:r>
              <a:rPr lang="en-US" dirty="0" smtClean="0"/>
              <a:t>Osteoarthritis</a:t>
            </a:r>
          </a:p>
          <a:p>
            <a:pPr marL="514350" indent="-514350">
              <a:buFont typeface="+mj-lt"/>
              <a:buAutoNum type="arabicPeriod"/>
            </a:pPr>
            <a:r>
              <a:rPr lang="en-US" dirty="0" smtClean="0"/>
              <a:t>Femoral neck fracture (fracture neck of femur)</a:t>
            </a:r>
          </a:p>
          <a:p>
            <a:pPr marL="514350" indent="-514350">
              <a:buFont typeface="+mj-lt"/>
              <a:buAutoNum type="arabicPeriod"/>
            </a:pPr>
            <a:r>
              <a:rPr lang="en-US" dirty="0" smtClean="0"/>
              <a:t>Failed prosthesis</a:t>
            </a:r>
          </a:p>
          <a:p>
            <a:pPr marL="514350" indent="-514350">
              <a:buFont typeface="+mj-lt"/>
              <a:buAutoNum type="arabicPeriod"/>
            </a:pPr>
            <a:r>
              <a:rPr lang="en-US" dirty="0" smtClean="0"/>
              <a:t>Congenital hip disease</a:t>
            </a:r>
          </a:p>
          <a:p>
            <a:pPr marL="514350" indent="-514350">
              <a:buFont typeface="+mj-lt"/>
              <a:buAutoNum type="arabicPeriod"/>
            </a:pPr>
            <a:r>
              <a:rPr lang="en-US" dirty="0" smtClean="0"/>
              <a:t>Rheumatoid arthritis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Pre-operative management</a:t>
            </a:r>
            <a:endParaRPr lang="en-US" dirty="0"/>
          </a:p>
        </p:txBody>
      </p:sp>
      <p:sp>
        <p:nvSpPr>
          <p:cNvPr id="3" name="Content Placeholder 2"/>
          <p:cNvSpPr>
            <a:spLocks noGrp="1"/>
          </p:cNvSpPr>
          <p:nvPr>
            <p:ph sz="quarter" idx="1"/>
          </p:nvPr>
        </p:nvSpPr>
        <p:spPr/>
        <p:txBody>
          <a:bodyPr>
            <a:normAutofit fontScale="70000" lnSpcReduction="20000"/>
          </a:bodyPr>
          <a:lstStyle/>
          <a:p>
            <a:pPr marL="514350" indent="-514350">
              <a:buFont typeface="+mj-lt"/>
              <a:buAutoNum type="arabicPeriod"/>
            </a:pPr>
            <a:r>
              <a:rPr lang="en-US" dirty="0" smtClean="0"/>
              <a:t>Consent from the patient after explanation of the procedure.</a:t>
            </a:r>
          </a:p>
          <a:p>
            <a:pPr marL="514350" indent="-514350">
              <a:buFont typeface="+mj-lt"/>
              <a:buAutoNum type="arabicPeriod"/>
            </a:pPr>
            <a:r>
              <a:rPr lang="en-US" dirty="0" smtClean="0"/>
              <a:t>Vital signs observation is done as a base line </a:t>
            </a:r>
            <a:r>
              <a:rPr lang="en-US" dirty="0" err="1" smtClean="0"/>
              <a:t>i.e</a:t>
            </a:r>
            <a:r>
              <a:rPr lang="en-US" dirty="0" smtClean="0"/>
              <a:t> T. P. R. B. p</a:t>
            </a:r>
          </a:p>
          <a:p>
            <a:pPr marL="514350" indent="-514350">
              <a:buFont typeface="+mj-lt"/>
              <a:buAutoNum type="arabicPeriod"/>
            </a:pPr>
            <a:r>
              <a:rPr lang="en-US" dirty="0" smtClean="0"/>
              <a:t>Deep breathing exercise is initiated to improve respiration functions postoperatively.</a:t>
            </a:r>
          </a:p>
          <a:p>
            <a:pPr marL="514350" indent="-514350">
              <a:buFont typeface="+mj-lt"/>
              <a:buAutoNum type="arabicPeriod"/>
            </a:pPr>
            <a:r>
              <a:rPr lang="en-US" dirty="0" smtClean="0"/>
              <a:t>Prophylactic antibiotics to prevent any infections.</a:t>
            </a:r>
          </a:p>
          <a:p>
            <a:pPr marL="514350" indent="-514350">
              <a:buFont typeface="+mj-lt"/>
              <a:buAutoNum type="arabicPeriod"/>
            </a:pPr>
            <a:r>
              <a:rPr lang="en-US" dirty="0" smtClean="0"/>
              <a:t>Synovial fluid is taken for c/s to isolate any micro-organism.</a:t>
            </a:r>
          </a:p>
          <a:p>
            <a:pPr marL="514350" indent="-514350">
              <a:buFont typeface="+mj-lt"/>
              <a:buAutoNum type="arabicPeriod"/>
            </a:pPr>
            <a:r>
              <a:rPr lang="en-US" dirty="0" smtClean="0"/>
              <a:t>Hydration, fluid intake and output is observed to asses the renal function or chart fluid input or output</a:t>
            </a:r>
          </a:p>
          <a:p>
            <a:pPr marL="514350" indent="-514350">
              <a:buFont typeface="+mj-lt"/>
              <a:buAutoNum type="arabicPeriod"/>
            </a:pPr>
            <a:r>
              <a:rPr lang="en-US" dirty="0" smtClean="0"/>
              <a:t>Analgesics is prescribed to relieve pain so as to make the patient comfortable.</a:t>
            </a:r>
          </a:p>
          <a:p>
            <a:pPr marL="514350" indent="-514350">
              <a:buFont typeface="+mj-lt"/>
              <a:buAutoNum type="arabicPeriod"/>
            </a:pPr>
            <a:r>
              <a:rPr lang="en-US" dirty="0" smtClean="0"/>
              <a:t>Starving the patient for at least  6 hours before the operation to prevent regurgitation during the operation.</a:t>
            </a:r>
          </a:p>
          <a:p>
            <a:pPr marL="514350" indent="-514350">
              <a:buFont typeface="+mj-lt"/>
              <a:buAutoNum type="arabicPeriod"/>
            </a:pPr>
            <a:r>
              <a:rPr lang="en-US" dirty="0" smtClean="0"/>
              <a:t>Premedication 0.6mg Atropine is administered to dry  the secretion.</a:t>
            </a:r>
          </a:p>
          <a:p>
            <a:pPr marL="514350" indent="-514350">
              <a:buFont typeface="+mj-lt"/>
              <a:buAutoNum type="arabicPeriod"/>
            </a:pPr>
            <a:r>
              <a:rPr lang="en-US" dirty="0" smtClean="0"/>
              <a:t>Gowning of the patient before being wheeled to the theatre.</a:t>
            </a:r>
          </a:p>
          <a:p>
            <a:pPr marL="514350" indent="-514350">
              <a:buNone/>
            </a:pPr>
            <a:r>
              <a:rPr lang="en-US" dirty="0" smtClean="0"/>
              <a:t> </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Post-operative care</a:t>
            </a:r>
            <a:endParaRPr lang="en-US" dirty="0"/>
          </a:p>
        </p:txBody>
      </p:sp>
      <p:sp>
        <p:nvSpPr>
          <p:cNvPr id="3" name="Content Placeholder 2"/>
          <p:cNvSpPr>
            <a:spLocks noGrp="1"/>
          </p:cNvSpPr>
          <p:nvPr>
            <p:ph sz="quarter" idx="1"/>
          </p:nvPr>
        </p:nvSpPr>
        <p:spPr/>
        <p:txBody>
          <a:bodyPr>
            <a:normAutofit fontScale="62500" lnSpcReduction="20000"/>
          </a:bodyPr>
          <a:lstStyle/>
          <a:p>
            <a:pPr marL="514350" indent="-514350">
              <a:buFont typeface="+mj-lt"/>
              <a:buAutoNum type="arabicPeriod"/>
            </a:pPr>
            <a:r>
              <a:rPr lang="en-US" dirty="0" smtClean="0"/>
              <a:t>Administration of antibiotics as prescribed to prevent infections and analgesics to control pain.</a:t>
            </a:r>
          </a:p>
          <a:p>
            <a:pPr marL="514350" indent="-514350">
              <a:buFont typeface="+mj-lt"/>
              <a:buAutoNum type="arabicPeriod"/>
            </a:pPr>
            <a:r>
              <a:rPr lang="en-US" dirty="0" smtClean="0"/>
              <a:t>Exercise is initiated to prevent deep venous thrombosis.</a:t>
            </a:r>
          </a:p>
          <a:p>
            <a:pPr marL="514350" indent="-514350">
              <a:buFont typeface="+mj-lt"/>
              <a:buAutoNum type="arabicPeriod"/>
            </a:pPr>
            <a:r>
              <a:rPr lang="en-US" dirty="0" smtClean="0"/>
              <a:t>Deep breathing exercise is continued to  prevent pneumonia and </a:t>
            </a:r>
            <a:r>
              <a:rPr lang="en-US" dirty="0" err="1" smtClean="0"/>
              <a:t>atelactasis</a:t>
            </a:r>
            <a:r>
              <a:rPr lang="en-US" dirty="0" smtClean="0"/>
              <a:t>.</a:t>
            </a:r>
          </a:p>
          <a:p>
            <a:pPr marL="514350" indent="-514350">
              <a:buFont typeface="+mj-lt"/>
              <a:buAutoNum type="arabicPeriod"/>
            </a:pPr>
            <a:r>
              <a:rPr lang="en-US" dirty="0" smtClean="0"/>
              <a:t>Elimination care for both urine and stool by providing urinal bed ban.</a:t>
            </a:r>
          </a:p>
          <a:p>
            <a:pPr marL="514350" indent="-514350">
              <a:buFont typeface="+mj-lt"/>
              <a:buAutoNum type="arabicPeriod"/>
            </a:pPr>
            <a:r>
              <a:rPr lang="en-US" dirty="0" smtClean="0"/>
              <a:t>Nutritional care whereby the patient is advised on balanced diet rich in vitamin C and D, calcium for quick bone healing.</a:t>
            </a:r>
          </a:p>
          <a:p>
            <a:pPr marL="514350" indent="-514350">
              <a:buFont typeface="+mj-lt"/>
              <a:buAutoNum type="arabicPeriod"/>
            </a:pPr>
            <a:r>
              <a:rPr lang="en-US" dirty="0" smtClean="0"/>
              <a:t>Patient is taught on the use of  assistive devices </a:t>
            </a:r>
            <a:r>
              <a:rPr lang="en-US" dirty="0" err="1" smtClean="0"/>
              <a:t>e.g</a:t>
            </a:r>
            <a:r>
              <a:rPr lang="en-US" dirty="0" smtClean="0"/>
              <a:t> crutches, walkers and wheels-chairs.</a:t>
            </a:r>
          </a:p>
          <a:p>
            <a:pPr marL="514350" indent="-514350">
              <a:buFont typeface="+mj-lt"/>
              <a:buAutoNum type="arabicPeriod"/>
            </a:pPr>
            <a:r>
              <a:rPr lang="en-US" dirty="0" smtClean="0"/>
              <a:t>Patient taught on how to recognize the signs of infections </a:t>
            </a:r>
            <a:r>
              <a:rPr lang="en-US" dirty="0" err="1" smtClean="0"/>
              <a:t>e.g</a:t>
            </a:r>
            <a:r>
              <a:rPr lang="en-US" dirty="0" smtClean="0"/>
              <a:t> swelling, pain, fever and draining of pus.</a:t>
            </a:r>
          </a:p>
          <a:p>
            <a:pPr marL="514350" indent="-514350">
              <a:buFont typeface="+mj-lt"/>
              <a:buAutoNum type="arabicPeriod"/>
            </a:pPr>
            <a:r>
              <a:rPr lang="en-US" dirty="0" smtClean="0"/>
              <a:t>Patient advised to keep incision site clean and dry.</a:t>
            </a:r>
          </a:p>
          <a:p>
            <a:pPr marL="514350" indent="-514350">
              <a:buFont typeface="+mj-lt"/>
              <a:buAutoNum type="arabicPeriod"/>
            </a:pPr>
            <a:r>
              <a:rPr lang="en-US" dirty="0" smtClean="0"/>
              <a:t>Physiotherapist is attached to the patient on discharge for further rehabilitation.</a:t>
            </a:r>
          </a:p>
          <a:p>
            <a:pPr marL="514350" indent="-514350">
              <a:buFont typeface="+mj-lt"/>
              <a:buAutoNum type="arabicPeriod"/>
            </a:pPr>
            <a:r>
              <a:rPr lang="en-US" dirty="0" smtClean="0"/>
              <a:t>Patient is nursed in supine position/semi-fowlers position</a:t>
            </a:r>
          </a:p>
          <a:p>
            <a:pPr marL="514350" indent="-514350">
              <a:buFont typeface="+mj-lt"/>
              <a:buAutoNum type="arabicPeriod"/>
            </a:pPr>
            <a:r>
              <a:rPr lang="en-US" dirty="0" smtClean="0"/>
              <a:t>Patient is advised on abduction splint (pillow) to prevent prosthesis dislocation within the first 4 months.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r>
              <a:rPr lang="en-US" dirty="0" smtClean="0"/>
              <a:t>13.Congenital</a:t>
            </a:r>
          </a:p>
          <a:p>
            <a:r>
              <a:rPr lang="en-US" dirty="0" smtClean="0"/>
              <a:t>Conditions which exist at or before birth which are not necessarily hereditary.</a:t>
            </a:r>
          </a:p>
          <a:p>
            <a:r>
              <a:rPr lang="en-US" dirty="0" smtClean="0"/>
              <a:t>14.Neoplasm</a:t>
            </a:r>
          </a:p>
          <a:p>
            <a:r>
              <a:rPr lang="en-US" dirty="0" smtClean="0"/>
              <a:t>Is an abnormal growth which is either benign or malignant.</a:t>
            </a:r>
          </a:p>
          <a:p>
            <a:r>
              <a:rPr lang="en-US" dirty="0" smtClean="0"/>
              <a:t>15. </a:t>
            </a:r>
            <a:r>
              <a:rPr lang="en-US" dirty="0" err="1" smtClean="0"/>
              <a:t>Pott’s</a:t>
            </a:r>
            <a:r>
              <a:rPr lang="en-US" dirty="0" smtClean="0"/>
              <a:t> fracture</a:t>
            </a:r>
          </a:p>
          <a:p>
            <a:r>
              <a:rPr lang="en-US" dirty="0" smtClean="0"/>
              <a:t>Is the fracture of outer side of a bone slightly above ankle joint.(Fibula)</a:t>
            </a: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Complications </a:t>
            </a:r>
            <a:endParaRPr lang="en-US" u="sng"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smtClean="0"/>
              <a:t>DVT</a:t>
            </a:r>
          </a:p>
          <a:p>
            <a:pPr marL="514350" indent="-514350">
              <a:buFont typeface="+mj-lt"/>
              <a:buAutoNum type="arabicPeriod"/>
            </a:pPr>
            <a:r>
              <a:rPr lang="en-US" dirty="0" err="1" smtClean="0"/>
              <a:t>Hypovolaemic</a:t>
            </a:r>
            <a:r>
              <a:rPr lang="en-US" dirty="0" smtClean="0"/>
              <a:t> shock</a:t>
            </a:r>
          </a:p>
          <a:p>
            <a:pPr marL="514350" indent="-514350">
              <a:buFont typeface="+mj-lt"/>
              <a:buAutoNum type="arabicPeriod"/>
            </a:pPr>
            <a:r>
              <a:rPr lang="en-US" dirty="0" smtClean="0"/>
              <a:t>Atelectasis (lung collapse)</a:t>
            </a:r>
          </a:p>
          <a:p>
            <a:pPr marL="514350" indent="-514350">
              <a:buFont typeface="+mj-lt"/>
              <a:buAutoNum type="arabicPeriod"/>
            </a:pPr>
            <a:r>
              <a:rPr lang="en-US" dirty="0" smtClean="0"/>
              <a:t>Urinary retention</a:t>
            </a:r>
          </a:p>
          <a:p>
            <a:pPr marL="514350" indent="-514350">
              <a:buFont typeface="+mj-lt"/>
              <a:buAutoNum type="arabicPeriod"/>
            </a:pPr>
            <a:r>
              <a:rPr lang="en-US" dirty="0" smtClean="0"/>
              <a:t>Infection</a:t>
            </a:r>
          </a:p>
          <a:p>
            <a:pPr marL="514350" indent="-514350">
              <a:buFont typeface="+mj-lt"/>
              <a:buAutoNum type="arabicPeriod"/>
            </a:pPr>
            <a:r>
              <a:rPr lang="en-US" dirty="0" smtClean="0"/>
              <a:t>Hip dislocation after replacement</a:t>
            </a:r>
          </a:p>
          <a:p>
            <a:pPr marL="514350" indent="-514350">
              <a:buFont typeface="+mj-lt"/>
              <a:buAutoNum type="arabicPeriod"/>
            </a:pPr>
            <a:r>
              <a:rPr lang="en-US" dirty="0" smtClean="0"/>
              <a:t>Heel pressure ulcer</a:t>
            </a:r>
          </a:p>
          <a:p>
            <a:pPr marL="514350" indent="-514350">
              <a:buFont typeface="+mj-lt"/>
              <a:buAutoNum type="arabicPeriod"/>
            </a:pPr>
            <a:r>
              <a:rPr lang="en-US" dirty="0" smtClean="0"/>
              <a:t>A vascular bone necrosis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Patient must keep the knee apart at all times </a:t>
            </a:r>
          </a:p>
          <a:p>
            <a:r>
              <a:rPr lang="en-US" dirty="0" smtClean="0"/>
              <a:t>Avoid bending forward to pick up an object on the floor</a:t>
            </a:r>
          </a:p>
          <a:p>
            <a:pPr>
              <a:buNone/>
            </a:pPr>
            <a:endParaRPr lang="en-US" dirty="0" smtClean="0"/>
          </a:p>
          <a:p>
            <a:r>
              <a:rPr lang="en-US" dirty="0" smtClean="0"/>
              <a:t>Drainage tube is taken care of to prevent any blockage which provides a site for infections.</a:t>
            </a:r>
            <a:endParaRPr lang="en-US"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Signs of dislocated prosthesis</a:t>
            </a:r>
            <a:endParaRPr lang="en-US" u="sng"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Increased pain at the surgical site</a:t>
            </a:r>
          </a:p>
          <a:p>
            <a:pPr marL="514350" indent="-514350">
              <a:buFont typeface="+mj-lt"/>
              <a:buAutoNum type="arabicPeriod"/>
            </a:pPr>
            <a:r>
              <a:rPr lang="en-US" dirty="0" smtClean="0"/>
              <a:t>Swelling </a:t>
            </a:r>
          </a:p>
          <a:p>
            <a:pPr marL="514350" indent="-514350">
              <a:buFont typeface="+mj-lt"/>
              <a:buAutoNum type="arabicPeriod"/>
            </a:pPr>
            <a:r>
              <a:rPr lang="en-US" dirty="0" smtClean="0"/>
              <a:t>Acute groin pain in the affected hip</a:t>
            </a:r>
          </a:p>
          <a:p>
            <a:pPr marL="514350" indent="-514350">
              <a:buFont typeface="+mj-lt"/>
              <a:buAutoNum type="arabicPeriod"/>
            </a:pPr>
            <a:r>
              <a:rPr lang="en-US" dirty="0" smtClean="0"/>
              <a:t>Shortening of the leg</a:t>
            </a:r>
          </a:p>
          <a:p>
            <a:pPr marL="514350" indent="-514350">
              <a:buFont typeface="+mj-lt"/>
              <a:buAutoNum type="arabicPeriod"/>
            </a:pPr>
            <a:r>
              <a:rPr lang="en-US" dirty="0" smtClean="0"/>
              <a:t>Abnormal external or </a:t>
            </a:r>
            <a:r>
              <a:rPr lang="en-US" smtClean="0"/>
              <a:t>internal rotation</a:t>
            </a:r>
            <a:endParaRPr lang="en-US" dirty="0" smtClean="0"/>
          </a:p>
          <a:p>
            <a:pPr marL="514350" indent="-514350">
              <a:buFont typeface="+mj-lt"/>
              <a:buAutoNum type="arabicPeriod"/>
            </a:pPr>
            <a:r>
              <a:rPr lang="en-US" dirty="0" smtClean="0"/>
              <a:t>Inability to move leg.</a:t>
            </a:r>
          </a:p>
          <a:p>
            <a:pPr marL="514350" indent="-514350">
              <a:buFont typeface="+mj-lt"/>
              <a:buAutoNum type="arabicPeriod"/>
            </a:pPr>
            <a:r>
              <a:rPr lang="en-US" dirty="0" smtClean="0"/>
              <a:t>Popping sensation in hip.</a:t>
            </a:r>
            <a:endParaRPr lang="en-US"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THANK YOU.</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16.Sprain</a:t>
            </a:r>
          </a:p>
          <a:p>
            <a:r>
              <a:rPr lang="en-US" dirty="0" smtClean="0"/>
              <a:t>Is the stretching of a ligament joint characterized by swelling, pain and heat on the affected part.</a:t>
            </a:r>
          </a:p>
          <a:p>
            <a:pPr>
              <a:buNone/>
            </a:pPr>
            <a:r>
              <a:rPr lang="en-US" dirty="0" smtClean="0"/>
              <a:t>17.Bruise</a:t>
            </a:r>
          </a:p>
          <a:p>
            <a:r>
              <a:rPr lang="en-US" dirty="0" smtClean="0"/>
              <a:t>Is the superficial injury to tissues produced by an impact on the unbroken skin.</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18.Non-union</a:t>
            </a:r>
          </a:p>
          <a:p>
            <a:r>
              <a:rPr lang="en-US" dirty="0" smtClean="0"/>
              <a:t>Failure of fragments of a fractured bone to heal together.</a:t>
            </a:r>
          </a:p>
          <a:p>
            <a:pPr>
              <a:buNone/>
            </a:pPr>
            <a:r>
              <a:rPr lang="en-US" dirty="0" smtClean="0"/>
              <a:t>19.Ortolani’s sign </a:t>
            </a:r>
          </a:p>
          <a:p>
            <a:r>
              <a:rPr lang="en-US" dirty="0" smtClean="0"/>
              <a:t>Is a test performed immediately after birth to detect possible congenital dislocation of the hip.</a:t>
            </a:r>
          </a:p>
          <a:p>
            <a:pPr>
              <a:buNone/>
            </a:pPr>
            <a:r>
              <a:rPr lang="en-US" dirty="0" smtClean="0"/>
              <a:t>20.Ossification</a:t>
            </a:r>
          </a:p>
          <a:p>
            <a:r>
              <a:rPr lang="en-US" dirty="0" smtClean="0"/>
              <a:t>Is the process of which bone is developed.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r>
              <a:rPr lang="en-US" dirty="0" smtClean="0"/>
              <a:t>21.	Callus</a:t>
            </a:r>
          </a:p>
          <a:p>
            <a:r>
              <a:rPr lang="en-US" dirty="0" smtClean="0"/>
              <a:t>Is the tissue which grows round fractured ends of a bone.</a:t>
            </a:r>
          </a:p>
          <a:p>
            <a:r>
              <a:rPr lang="en-US" dirty="0" smtClean="0"/>
              <a:t>22.Colle’s fracture</a:t>
            </a:r>
          </a:p>
          <a:p>
            <a:r>
              <a:rPr lang="en-US" dirty="0" smtClean="0"/>
              <a:t>Is the fracture of the lower end of the radius at the wrist joint.</a:t>
            </a:r>
          </a:p>
          <a:p>
            <a:r>
              <a:rPr lang="en-US" dirty="0" smtClean="0"/>
              <a:t>23.Talipes(club-foot)</a:t>
            </a:r>
          </a:p>
          <a:p>
            <a:r>
              <a:rPr lang="en-US" dirty="0" smtClean="0"/>
              <a:t>A deformity caused by a congenital or acquired contraction of the muscle or tendon of the foot.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Musculo-skeletal joints.</a:t>
            </a:r>
            <a:endParaRPr lang="en-US" dirty="0"/>
          </a:p>
        </p:txBody>
      </p:sp>
      <p:sp>
        <p:nvSpPr>
          <p:cNvPr id="3" name="Content Placeholder 2"/>
          <p:cNvSpPr>
            <a:spLocks noGrp="1"/>
          </p:cNvSpPr>
          <p:nvPr>
            <p:ph sz="quarter" idx="1"/>
          </p:nvPr>
        </p:nvSpPr>
        <p:spPr/>
        <p:txBody>
          <a:bodyPr/>
          <a:lstStyle/>
          <a:p>
            <a:endParaRPr lang="en-US"/>
          </a:p>
        </p:txBody>
      </p:sp>
      <p:pic>
        <p:nvPicPr>
          <p:cNvPr id="4" name="Picture 3" descr="bones"/>
          <p:cNvPicPr>
            <a:picLocks noChangeAspect="1" noChangeArrowheads="1" noCrop="1"/>
          </p:cNvPicPr>
          <p:nvPr/>
        </p:nvPicPr>
        <p:blipFill>
          <a:blip r:embed="rId2"/>
          <a:srcRect/>
          <a:stretch>
            <a:fillRect/>
          </a:stretch>
        </p:blipFill>
        <p:spPr bwMode="auto">
          <a:xfrm>
            <a:off x="2974182" y="1349375"/>
            <a:ext cx="3195637" cy="4159250"/>
          </a:xfrm>
          <a:prstGeom prst="rect">
            <a:avLst/>
          </a:prstGeom>
          <a:noFill/>
          <a:ln w="57150">
            <a:solidFill>
              <a:schemeClr val="accent1"/>
            </a:solid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Skeletal</a:t>
            </a:r>
            <a:br>
              <a:rPr lang="en-US" dirty="0" smtClean="0"/>
            </a:br>
            <a:r>
              <a:rPr lang="en-US" dirty="0" smtClean="0"/>
              <a:t>View. </a:t>
            </a:r>
            <a:br>
              <a:rPr lang="en-US" dirty="0" smtClean="0"/>
            </a:b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p:txBody>
      </p:sp>
      <p:pic>
        <p:nvPicPr>
          <p:cNvPr id="4" name="Picture 3" descr="skeleton2"/>
          <p:cNvPicPr>
            <a:picLocks noChangeAspect="1" noChangeArrowheads="1"/>
          </p:cNvPicPr>
          <p:nvPr/>
        </p:nvPicPr>
        <p:blipFill>
          <a:blip r:embed="rId2"/>
          <a:srcRect/>
          <a:stretch>
            <a:fillRect/>
          </a:stretch>
        </p:blipFill>
        <p:spPr bwMode="auto">
          <a:xfrm>
            <a:off x="5791200" y="0"/>
            <a:ext cx="28956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24.Ostalgia-pain in a bone.</a:t>
            </a:r>
          </a:p>
          <a:p>
            <a:pPr>
              <a:buNone/>
            </a:pPr>
            <a:endParaRPr lang="en-US" dirty="0" smtClean="0"/>
          </a:p>
          <a:p>
            <a:r>
              <a:rPr lang="en-US" dirty="0" smtClean="0"/>
              <a:t>25.Osteitis-is the inflammation of a bone.</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bones.</a:t>
            </a:r>
            <a:endParaRPr lang="en-US" dirty="0"/>
          </a:p>
        </p:txBody>
      </p:sp>
      <p:sp>
        <p:nvSpPr>
          <p:cNvPr id="3" name="Content Placeholder 2"/>
          <p:cNvSpPr>
            <a:spLocks noGrp="1"/>
          </p:cNvSpPr>
          <p:nvPr>
            <p:ph sz="quarter" idx="1"/>
          </p:nvPr>
        </p:nvSpPr>
        <p:spPr/>
        <p:txBody>
          <a:bodyPr/>
          <a:lstStyle/>
          <a:p>
            <a:r>
              <a:rPr lang="en-US" dirty="0" smtClean="0"/>
              <a:t>Number of bones-206.</a:t>
            </a:r>
          </a:p>
          <a:p>
            <a:r>
              <a:rPr lang="en-US" dirty="0" smtClean="0"/>
              <a:t>Number of Ribs-24 divided into 2 sets </a:t>
            </a:r>
            <a:r>
              <a:rPr lang="en-US" dirty="0" err="1" smtClean="0"/>
              <a:t>i.e</a:t>
            </a:r>
            <a:endParaRPr lang="en-US" dirty="0" smtClean="0"/>
          </a:p>
          <a:p>
            <a:pPr>
              <a:buNone/>
            </a:pPr>
            <a:r>
              <a:rPr lang="en-US" dirty="0" smtClean="0"/>
              <a:t>- 7 True ribs are attached to the sternum.</a:t>
            </a:r>
          </a:p>
          <a:p>
            <a:pPr>
              <a:buNone/>
            </a:pPr>
            <a:r>
              <a:rPr lang="en-US" dirty="0" smtClean="0"/>
              <a:t>- 5Floating/False ribs are not attached to the sternum.</a:t>
            </a:r>
          </a:p>
          <a:p>
            <a:r>
              <a:rPr lang="en-US" dirty="0" smtClean="0"/>
              <a:t>Number of spinal vertebrea-33.</a:t>
            </a:r>
          </a:p>
          <a:p>
            <a:r>
              <a:rPr lang="en-US" dirty="0" smtClean="0"/>
              <a:t>Number of cervical vetebrea-7</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DEVELOPMENT OF A LONG BONE</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-The development of bones begin before birth and is not complete until about 21-24</a:t>
            </a:r>
            <a:r>
              <a:rPr lang="en-US" baseline="30000" dirty="0" smtClean="0"/>
              <a:t>th year of life.</a:t>
            </a:r>
            <a:endParaRPr lang="en-US" dirty="0" smtClean="0"/>
          </a:p>
          <a:p>
            <a:pPr>
              <a:buNone/>
            </a:pPr>
            <a:r>
              <a:rPr lang="en-US" dirty="0" smtClean="0"/>
              <a:t>  </a:t>
            </a:r>
          </a:p>
          <a:p>
            <a:r>
              <a:rPr lang="en-US" dirty="0" smtClean="0"/>
              <a:t>Long, short and irregular bones develop from cartilages, flat bones from membrane and sesamoid bones from tendon.</a:t>
            </a:r>
          </a:p>
          <a:p>
            <a:r>
              <a:rPr lang="en-US" dirty="0" smtClean="0"/>
              <a:t>The cells which form bones are called osteoblasts and after their establishment they are called osteocytes and osteoclasts.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osteoclasts</a:t>
            </a:r>
            <a:endParaRPr lang="en-US" dirty="0"/>
          </a:p>
        </p:txBody>
      </p:sp>
      <p:sp>
        <p:nvSpPr>
          <p:cNvPr id="3" name="Content Placeholder 2"/>
          <p:cNvSpPr>
            <a:spLocks noGrp="1"/>
          </p:cNvSpPr>
          <p:nvPr>
            <p:ph sz="quarter" idx="1"/>
          </p:nvPr>
        </p:nvSpPr>
        <p:spPr/>
        <p:txBody>
          <a:bodyPr/>
          <a:lstStyle/>
          <a:p>
            <a:r>
              <a:rPr lang="en-US" dirty="0" smtClean="0"/>
              <a:t>Maintains the shape of growing bone.</a:t>
            </a:r>
          </a:p>
          <a:p>
            <a:r>
              <a:rPr lang="en-US" dirty="0" smtClean="0"/>
              <a:t>Forms the medullary canal in long and short bones.</a:t>
            </a:r>
          </a:p>
          <a:p>
            <a:r>
              <a:rPr lang="en-US" dirty="0" smtClean="0"/>
              <a:t>Forms the sinuses in some of the bones of the face and skull.</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SYMPTOMS OF BONE CONDITIONS.</a:t>
            </a:r>
            <a:endParaRPr lang="en-US" dirty="0"/>
          </a:p>
        </p:txBody>
      </p:sp>
      <p:sp>
        <p:nvSpPr>
          <p:cNvPr id="3" name="Content Placeholder 2"/>
          <p:cNvSpPr>
            <a:spLocks noGrp="1"/>
          </p:cNvSpPr>
          <p:nvPr>
            <p:ph sz="quarter" idx="1"/>
          </p:nvPr>
        </p:nvSpPr>
        <p:spPr/>
        <p:txBody>
          <a:bodyPr/>
          <a:lstStyle/>
          <a:p>
            <a:r>
              <a:rPr lang="en-US" dirty="0" smtClean="0"/>
              <a:t>PAIN.</a:t>
            </a:r>
          </a:p>
          <a:p>
            <a:pPr>
              <a:buNone/>
            </a:pPr>
            <a:r>
              <a:rPr lang="en-US" dirty="0" smtClean="0"/>
              <a:t>-is the chief symptom of most musculoskeletal disorders.</a:t>
            </a:r>
          </a:p>
          <a:p>
            <a:pPr>
              <a:buNone/>
            </a:pPr>
            <a:r>
              <a:rPr lang="en-US" dirty="0" smtClean="0"/>
              <a:t>INFLAMMATION.</a:t>
            </a:r>
          </a:p>
          <a:p>
            <a:pPr>
              <a:buNone/>
            </a:pPr>
            <a:r>
              <a:rPr lang="en-US" dirty="0" smtClean="0"/>
              <a:t>-It causes swelling,warmth,tenderness and impairment of function.</a:t>
            </a:r>
          </a:p>
          <a:p>
            <a:pPr>
              <a:buNone/>
            </a:pPr>
            <a:r>
              <a:rPr lang="en-US" dirty="0" smtClean="0"/>
              <a:t>MUSCLE WEAKNESS.</a:t>
            </a:r>
          </a:p>
          <a:p>
            <a:pPr>
              <a:buNone/>
            </a:pPr>
            <a:r>
              <a:rPr lang="en-US" dirty="0" smtClean="0"/>
              <a:t>-If the a nerve does not adequately stimulate the muscle.</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cont.</a:t>
            </a:r>
            <a:endParaRPr lang="en-US" dirty="0"/>
          </a:p>
        </p:txBody>
      </p:sp>
      <p:sp>
        <p:nvSpPr>
          <p:cNvPr id="3" name="Content Placeholder 2"/>
          <p:cNvSpPr>
            <a:spLocks noGrp="1"/>
          </p:cNvSpPr>
          <p:nvPr>
            <p:ph sz="quarter" idx="1"/>
          </p:nvPr>
        </p:nvSpPr>
        <p:spPr/>
        <p:txBody>
          <a:bodyPr/>
          <a:lstStyle/>
          <a:p>
            <a:r>
              <a:rPr lang="en-US" dirty="0" smtClean="0"/>
              <a:t>CREPITUS</a:t>
            </a:r>
          </a:p>
          <a:p>
            <a:pPr>
              <a:buNone/>
            </a:pPr>
            <a:r>
              <a:rPr lang="en-US" dirty="0" smtClean="0"/>
              <a:t>-The joints may creak at the base of knee cap when damaged by osteoarthritis.</a:t>
            </a:r>
          </a:p>
          <a:p>
            <a:pPr>
              <a:buNone/>
            </a:pPr>
            <a:r>
              <a:rPr lang="en-US" dirty="0" smtClean="0"/>
              <a:t>JOINT STIFFNESS.</a:t>
            </a:r>
          </a:p>
          <a:p>
            <a:pPr>
              <a:buNone/>
            </a:pPr>
            <a:r>
              <a:rPr lang="en-US" dirty="0" smtClean="0"/>
              <a:t>-disorders of joints often interfere with joint movement hence causing stiffness.</a:t>
            </a:r>
            <a:endParaRPr lang="en-US" smtClean="0"/>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Functions of a bone</a:t>
            </a:r>
            <a:endParaRPr lang="en-US" u="sng" dirty="0"/>
          </a:p>
        </p:txBody>
      </p:sp>
      <p:sp>
        <p:nvSpPr>
          <p:cNvPr id="3" name="Content Placeholder 2"/>
          <p:cNvSpPr>
            <a:spLocks noGrp="1"/>
          </p:cNvSpPr>
          <p:nvPr>
            <p:ph sz="quarter" idx="1"/>
          </p:nvPr>
        </p:nvSpPr>
        <p:spPr/>
        <p:txBody>
          <a:bodyPr/>
          <a:lstStyle/>
          <a:p>
            <a:r>
              <a:rPr lang="en-US" dirty="0" smtClean="0"/>
              <a:t>Provides the frame work of the body.</a:t>
            </a:r>
          </a:p>
          <a:p>
            <a:r>
              <a:rPr lang="en-US" dirty="0" smtClean="0"/>
              <a:t>Forms the boundaries for the cranial, thoracic and pelvic cavities.</a:t>
            </a:r>
          </a:p>
          <a:p>
            <a:r>
              <a:rPr lang="en-US" dirty="0" smtClean="0"/>
              <a:t>Protect delicate organs e.g. heart, lungs, brain.</a:t>
            </a:r>
          </a:p>
          <a:p>
            <a:r>
              <a:rPr lang="en-US" dirty="0" smtClean="0"/>
              <a:t>Form joints which are essential for movement of the body.</a:t>
            </a:r>
          </a:p>
          <a:p>
            <a:r>
              <a:rPr lang="en-US" dirty="0" smtClean="0"/>
              <a:t>Provide attachment for the voluntary muscle which move the joints.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Manufacture blood cells in red bone marrows in cancelous bone.</a:t>
            </a:r>
          </a:p>
          <a:p>
            <a:r>
              <a:rPr lang="en-US" dirty="0" smtClean="0"/>
              <a:t>Provides a store of calcium salts.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Stages of development of a long bone</a:t>
            </a:r>
            <a:endParaRPr lang="en-US" u="sng" dirty="0"/>
          </a:p>
        </p:txBody>
      </p:sp>
      <p:sp>
        <p:nvSpPr>
          <p:cNvPr id="3" name="Content Placeholder 2"/>
          <p:cNvSpPr>
            <a:spLocks noGrp="1"/>
          </p:cNvSpPr>
          <p:nvPr>
            <p:ph sz="quarter" idx="1"/>
          </p:nvPr>
        </p:nvSpPr>
        <p:spPr/>
        <p:txBody>
          <a:bodyPr/>
          <a:lstStyle/>
          <a:p>
            <a:r>
              <a:rPr lang="en-US" dirty="0" smtClean="0"/>
              <a:t>Rod cartilage.</a:t>
            </a:r>
          </a:p>
          <a:p>
            <a:r>
              <a:rPr lang="en-US" dirty="0" smtClean="0"/>
              <a:t>Primary centre of ossification.</a:t>
            </a:r>
          </a:p>
          <a:p>
            <a:r>
              <a:rPr lang="en-US" dirty="0" smtClean="0"/>
              <a:t>Diaphysis formation.</a:t>
            </a:r>
          </a:p>
          <a:p>
            <a:r>
              <a:rPr lang="en-US" dirty="0" smtClean="0"/>
              <a:t>Secondary centre of ossification in epiphysis.</a:t>
            </a:r>
          </a:p>
          <a:p>
            <a:r>
              <a:rPr lang="en-US" dirty="0" smtClean="0"/>
              <a:t>Epiphyses and Epiphyseal cartilage formation .</a:t>
            </a:r>
          </a:p>
          <a:p>
            <a:r>
              <a:rPr lang="en-US" dirty="0" smtClean="0"/>
              <a:t>Mature bone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ORTHOPAEDICS</a:t>
            </a:r>
            <a:endParaRPr lang="en-US" u="sng" dirty="0"/>
          </a:p>
        </p:txBody>
      </p:sp>
      <p:sp>
        <p:nvSpPr>
          <p:cNvPr id="3" name="Content Placeholder 2"/>
          <p:cNvSpPr>
            <a:spLocks noGrp="1"/>
          </p:cNvSpPr>
          <p:nvPr>
            <p:ph sz="quarter" idx="1"/>
          </p:nvPr>
        </p:nvSpPr>
        <p:spPr/>
        <p:txBody>
          <a:bodyPr/>
          <a:lstStyle/>
          <a:p>
            <a:r>
              <a:rPr lang="en-US" u="sng" dirty="0" smtClean="0"/>
              <a:t>BROAD OBJECTIVE</a:t>
            </a:r>
          </a:p>
          <a:p>
            <a:r>
              <a:rPr lang="en-US" dirty="0" smtClean="0"/>
              <a:t>The module provides knowledge, skills and attitude to the students in order to promote health, diagnose, manage and coordinate rehabilitation of patients or clients suffering from common orthopedic conditions.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HEALING PROCESS</a:t>
            </a:r>
            <a:endParaRPr lang="en-US" dirty="0"/>
          </a:p>
        </p:txBody>
      </p:sp>
      <p:sp>
        <p:nvSpPr>
          <p:cNvPr id="3" name="Content Placeholder 2"/>
          <p:cNvSpPr>
            <a:spLocks noGrp="1"/>
          </p:cNvSpPr>
          <p:nvPr>
            <p:ph sz="quarter" idx="1"/>
          </p:nvPr>
        </p:nvSpPr>
        <p:spPr/>
        <p:txBody>
          <a:bodyPr/>
          <a:lstStyle/>
          <a:p>
            <a:r>
              <a:rPr lang="en-US" dirty="0" smtClean="0"/>
              <a:t>There are 5 stages involved in bone healing process:</a:t>
            </a:r>
          </a:p>
          <a:p>
            <a:pPr>
              <a:buNone/>
            </a:pPr>
            <a:r>
              <a:rPr lang="en-US" dirty="0" smtClean="0"/>
              <a:t>1)Hematoma formation</a:t>
            </a:r>
          </a:p>
          <a:p>
            <a:pPr>
              <a:buNone/>
            </a:pPr>
            <a:r>
              <a:rPr lang="en-US" dirty="0" smtClean="0"/>
              <a:t>-When a bone is broken blood sips out through the torn vessels and forms a heamatoma between and around the fracture surface.</a:t>
            </a:r>
          </a:p>
          <a:p>
            <a:r>
              <a:rPr lang="en-US" dirty="0" smtClean="0"/>
              <a:t>This serves as a fibrin network to prevent bleeding from occurring.</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2)Cellular proliferation</a:t>
            </a:r>
          </a:p>
          <a:p>
            <a:r>
              <a:rPr lang="en-US" dirty="0" smtClean="0"/>
              <a:t>This is when the fibroblasts plus the osteoblasts and endothelial cells colonize the clot(hematoma) and make it more firm in the form of a clot at the site of a fracture.</a:t>
            </a:r>
          </a:p>
          <a:p>
            <a:pPr>
              <a:buNone/>
            </a:pPr>
            <a:r>
              <a:rPr lang="en-US" dirty="0" smtClean="0"/>
              <a:t>3)Callus formation</a:t>
            </a:r>
          </a:p>
          <a:p>
            <a:r>
              <a:rPr lang="en-US" dirty="0" smtClean="0"/>
              <a:t>The osteoblasts plus other cells produce osteoid matrix forming new bone tissues at the site of the fracture and after that there is callus ossification.(union stage)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4)consolidation</a:t>
            </a:r>
            <a:endParaRPr lang="en-US" dirty="0"/>
          </a:p>
        </p:txBody>
      </p:sp>
      <p:sp>
        <p:nvSpPr>
          <p:cNvPr id="3" name="Content Placeholder 2"/>
          <p:cNvSpPr>
            <a:spLocks noGrp="1"/>
          </p:cNvSpPr>
          <p:nvPr>
            <p:ph sz="quarter" idx="1"/>
          </p:nvPr>
        </p:nvSpPr>
        <p:spPr/>
        <p:txBody>
          <a:bodyPr/>
          <a:lstStyle/>
          <a:p>
            <a:pPr>
              <a:buFont typeface="Wingdings" pitchFamily="2" charset="2"/>
              <a:buChar char="§"/>
            </a:pPr>
            <a:r>
              <a:rPr lang="en-US" dirty="0" smtClean="0"/>
              <a:t>This is a stage where the union is made more firmer with the  help of Calcium, Phosphorus.</a:t>
            </a:r>
          </a:p>
          <a:p>
            <a:pPr>
              <a:buNone/>
            </a:pPr>
            <a:r>
              <a:rPr lang="en-US" sz="4400" dirty="0" smtClean="0"/>
              <a:t>                  5) Remodeling</a:t>
            </a:r>
          </a:p>
          <a:p>
            <a:r>
              <a:rPr lang="en-US" dirty="0" smtClean="0"/>
              <a:t>This is a stage of sharpening the fracture site to regain the normal shape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OSTEOMYELITIS</a:t>
            </a:r>
            <a:endParaRPr lang="en-US" u="sng" dirty="0"/>
          </a:p>
        </p:txBody>
      </p:sp>
      <p:sp>
        <p:nvSpPr>
          <p:cNvPr id="3" name="Content Placeholder 2"/>
          <p:cNvSpPr>
            <a:spLocks noGrp="1"/>
          </p:cNvSpPr>
          <p:nvPr>
            <p:ph sz="quarter" idx="1"/>
          </p:nvPr>
        </p:nvSpPr>
        <p:spPr/>
        <p:txBody>
          <a:bodyPr>
            <a:normAutofit/>
          </a:bodyPr>
          <a:lstStyle/>
          <a:p>
            <a:r>
              <a:rPr lang="en-US" dirty="0" smtClean="0"/>
              <a:t>Is the inflammation of the bone and its marrow due to infection caused by bacteria or fungi {staphylococcus aureus over 70% responsible}</a:t>
            </a:r>
          </a:p>
          <a:p>
            <a:r>
              <a:rPr lang="en-US" dirty="0" smtClean="0"/>
              <a:t>Types;- acute osteomyelitis</a:t>
            </a:r>
          </a:p>
          <a:p>
            <a:pPr>
              <a:buNone/>
            </a:pPr>
            <a:r>
              <a:rPr lang="en-US" dirty="0" smtClean="0"/>
              <a:t>              - chronic osteomyelitis</a:t>
            </a:r>
          </a:p>
          <a:p>
            <a:pPr>
              <a:buNone/>
            </a:pPr>
            <a:endParaRPr lang="en-US" dirty="0" smtClean="0"/>
          </a:p>
          <a:p>
            <a:pPr>
              <a:buNone/>
            </a:pPr>
            <a:r>
              <a:rPr lang="en-US" dirty="0"/>
              <a:t> </a:t>
            </a:r>
            <a:r>
              <a:rPr lang="en-US" dirty="0" smtClean="0"/>
              <a:t>     </a:t>
            </a:r>
            <a:r>
              <a:rPr lang="en-US" u="sng" dirty="0" smtClean="0"/>
              <a:t>PREDISPOSING FACTORS</a:t>
            </a:r>
            <a:r>
              <a:rPr lang="en-US" dirty="0" smtClean="0"/>
              <a:t>.</a:t>
            </a:r>
          </a:p>
          <a:p>
            <a:pPr marL="571500" indent="-571500">
              <a:buAutoNum type="romanLcParenR"/>
            </a:pPr>
            <a:r>
              <a:rPr lang="en-US" dirty="0" smtClean="0"/>
              <a:t>Direct bone contamination e.g. in compound fracture, gun shot and during surgery.</a:t>
            </a:r>
          </a:p>
          <a:p>
            <a:pPr marL="571500" indent="-571500">
              <a:buAutoNum type="romanLcParenR"/>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ii) Haematogenous spread from other sites e.g. infected tooth, infected tonsils, boils, abscess through the blood stream.(Blood borne)</a:t>
            </a:r>
          </a:p>
          <a:p>
            <a:pPr>
              <a:buNone/>
            </a:pPr>
            <a:r>
              <a:rPr lang="en-US" u="sng" dirty="0"/>
              <a:t> </a:t>
            </a:r>
            <a:r>
              <a:rPr lang="en-US" u="sng" dirty="0" smtClean="0"/>
              <a:t>           causative organisms</a:t>
            </a:r>
          </a:p>
          <a:p>
            <a:pPr>
              <a:buNone/>
            </a:pPr>
            <a:r>
              <a:rPr lang="en-US" u="sng" dirty="0"/>
              <a:t> </a:t>
            </a:r>
            <a:r>
              <a:rPr lang="en-US" u="sng" dirty="0" smtClean="0"/>
              <a:t>                                     </a:t>
            </a:r>
          </a:p>
          <a:p>
            <a:r>
              <a:rPr lang="en-US" dirty="0" smtClean="0"/>
              <a:t>Staph aureus</a:t>
            </a:r>
          </a:p>
          <a:p>
            <a:r>
              <a:rPr lang="en-US" dirty="0" smtClean="0"/>
              <a:t>Pseudomonas</a:t>
            </a:r>
          </a:p>
          <a:p>
            <a:r>
              <a:rPr lang="en-US" dirty="0" smtClean="0"/>
              <a:t>Streptococcus</a:t>
            </a:r>
          </a:p>
          <a:p>
            <a:r>
              <a:rPr lang="en-US" dirty="0" smtClean="0"/>
              <a:t>E-coli</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Clinical features </a:t>
            </a:r>
          </a:p>
          <a:p>
            <a:r>
              <a:rPr lang="en-US" dirty="0" smtClean="0"/>
              <a:t>Acute onset</a:t>
            </a:r>
          </a:p>
          <a:p>
            <a:r>
              <a:rPr lang="en-US" dirty="0" smtClean="0"/>
              <a:t>Fever</a:t>
            </a:r>
          </a:p>
          <a:p>
            <a:r>
              <a:rPr lang="en-US" dirty="0" smtClean="0"/>
              <a:t>Rapid pulse</a:t>
            </a:r>
          </a:p>
          <a:p>
            <a:r>
              <a:rPr lang="en-US" dirty="0" smtClean="0"/>
              <a:t>General malaise</a:t>
            </a:r>
          </a:p>
          <a:p>
            <a:r>
              <a:rPr lang="en-US" dirty="0" smtClean="0"/>
              <a:t>Tenderness of the affected limb</a:t>
            </a:r>
          </a:p>
          <a:p>
            <a:r>
              <a:rPr lang="en-US" dirty="0" smtClean="0"/>
              <a:t>Inflammation of the affected bone (osteitis)</a:t>
            </a:r>
          </a:p>
          <a:p>
            <a:r>
              <a:rPr lang="en-US" dirty="0" smtClean="0"/>
              <a:t>Pain on movement not relieved by rest.</a:t>
            </a:r>
          </a:p>
          <a:p>
            <a:r>
              <a:rPr lang="en-US" dirty="0" smtClean="0"/>
              <a:t>Bone abscess (revealed through x-ray)</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PATHOPHYSIOLOGY OF OSYEOMYELITIS</a:t>
            </a:r>
            <a:endParaRPr lang="en-US" u="sng" dirty="0"/>
          </a:p>
        </p:txBody>
      </p:sp>
      <p:sp>
        <p:nvSpPr>
          <p:cNvPr id="3" name="Content Placeholder 2"/>
          <p:cNvSpPr>
            <a:spLocks noGrp="1"/>
          </p:cNvSpPr>
          <p:nvPr>
            <p:ph sz="quarter" idx="1"/>
          </p:nvPr>
        </p:nvSpPr>
        <p:spPr/>
        <p:txBody>
          <a:bodyPr>
            <a:normAutofit/>
          </a:bodyPr>
          <a:lstStyle/>
          <a:p>
            <a:r>
              <a:rPr lang="en-US" dirty="0" smtClean="0"/>
              <a:t>The bone infection is usually due to bacteria invasion from pathogenic organisms leading to inflammation, increased vascularity and oedema.</a:t>
            </a:r>
          </a:p>
          <a:p>
            <a:r>
              <a:rPr lang="en-US" dirty="0" smtClean="0"/>
              <a:t>After two to three days thrombosis of the blood vessels occurs in the area resulting to </a:t>
            </a:r>
            <a:r>
              <a:rPr lang="en-US" dirty="0" err="1" smtClean="0"/>
              <a:t>ischeamia</a:t>
            </a:r>
            <a:r>
              <a:rPr lang="en-US" dirty="0" smtClean="0"/>
              <a:t> with bone necrosis. If no treatment then  bone abscess forms which leads to sequestrum that does not easily dissolve and drain.</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sz="quarter" idx="1"/>
          </p:nvPr>
        </p:nvSpPr>
        <p:spPr/>
        <p:txBody>
          <a:bodyPr/>
          <a:lstStyle/>
          <a:p>
            <a:r>
              <a:rPr lang="en-US" dirty="0" smtClean="0"/>
              <a:t>Blood for ESR, WBC’s, is increased denoting accelerated inflammatory process</a:t>
            </a:r>
          </a:p>
          <a:p>
            <a:r>
              <a:rPr lang="en-US" dirty="0" smtClean="0"/>
              <a:t>History  of previous injury, Tonsillitis, boils, dental abscess</a:t>
            </a:r>
          </a:p>
          <a:p>
            <a:r>
              <a:rPr lang="en-US" dirty="0" smtClean="0"/>
              <a:t>Clinical features/signs and symptoms.</a:t>
            </a:r>
          </a:p>
          <a:p>
            <a:r>
              <a:rPr lang="en-US" dirty="0" smtClean="0"/>
              <a:t>Radiological investigations </a:t>
            </a:r>
            <a:r>
              <a:rPr lang="en-US" dirty="0" err="1" smtClean="0"/>
              <a:t>e.g</a:t>
            </a:r>
            <a:r>
              <a:rPr lang="en-US" dirty="0" smtClean="0"/>
              <a:t> computed tomography, magnetic resonance imaging, x-ray which reveals osteitis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u="sng" dirty="0" smtClean="0"/>
              <a:t>                     Management</a:t>
            </a:r>
          </a:p>
          <a:p>
            <a:r>
              <a:rPr lang="en-US" dirty="0" smtClean="0"/>
              <a:t>Medical (antibiotics and analgesics)</a:t>
            </a:r>
          </a:p>
          <a:p>
            <a:r>
              <a:rPr lang="en-US" dirty="0" smtClean="0"/>
              <a:t>Surgical management (sequestrectomy)</a:t>
            </a:r>
          </a:p>
          <a:p>
            <a:r>
              <a:rPr lang="en-US" dirty="0" smtClean="0"/>
              <a:t>Nursing management.</a:t>
            </a:r>
          </a:p>
          <a:p>
            <a:endParaRPr lang="en-US" dirty="0" smtClean="0"/>
          </a:p>
          <a:p>
            <a:pPr>
              <a:buNone/>
            </a:pPr>
            <a:r>
              <a:rPr lang="en-US" dirty="0" smtClean="0"/>
              <a:t>                  </a:t>
            </a:r>
            <a:r>
              <a:rPr lang="en-US" u="sng" dirty="0" smtClean="0"/>
              <a:t>Aims of management</a:t>
            </a:r>
          </a:p>
          <a:p>
            <a:pPr>
              <a:buNone/>
            </a:pPr>
            <a:endParaRPr lang="en-US" u="sng" dirty="0" smtClean="0"/>
          </a:p>
          <a:p>
            <a:r>
              <a:rPr lang="en-US" dirty="0" smtClean="0"/>
              <a:t>To relieve pain</a:t>
            </a:r>
          </a:p>
          <a:p>
            <a:r>
              <a:rPr lang="en-US" dirty="0" smtClean="0"/>
              <a:t>To improve physical mobility</a:t>
            </a:r>
          </a:p>
          <a:p>
            <a:r>
              <a:rPr lang="en-US" dirty="0" smtClean="0"/>
              <a:t>To control infection</a:t>
            </a:r>
          </a:p>
          <a:p>
            <a:r>
              <a:rPr lang="en-US" dirty="0" smtClean="0"/>
              <a:t>To rehabilitate the patient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u="sng" dirty="0"/>
              <a:t> </a:t>
            </a:r>
            <a:r>
              <a:rPr lang="en-US" u="sng" dirty="0" smtClean="0"/>
              <a:t>                    MANAGEMENT.</a:t>
            </a:r>
            <a:endParaRPr lang="en-US" dirty="0" smtClean="0"/>
          </a:p>
          <a:p>
            <a:pPr>
              <a:buFont typeface="Wingdings" pitchFamily="2" charset="2"/>
              <a:buChar char="ü"/>
            </a:pPr>
            <a:endParaRPr lang="en-US" dirty="0" smtClean="0"/>
          </a:p>
          <a:p>
            <a:r>
              <a:rPr lang="en-US" dirty="0" smtClean="0"/>
              <a:t>Admit the patient and put in a comfortable bed .</a:t>
            </a:r>
          </a:p>
          <a:p>
            <a:pPr>
              <a:buNone/>
            </a:pPr>
            <a:endParaRPr lang="en-US" dirty="0" smtClean="0"/>
          </a:p>
          <a:p>
            <a:r>
              <a:rPr lang="en-US" dirty="0" smtClean="0"/>
              <a:t>Put on bed rest to relieve pain on the affected limb.</a:t>
            </a:r>
          </a:p>
          <a:p>
            <a:endParaRPr lang="en-US" dirty="0" smtClean="0"/>
          </a:p>
          <a:p>
            <a:r>
              <a:rPr lang="en-US" dirty="0" smtClean="0"/>
              <a:t>Observation of vital signs T. P. R. BP. four hourly to detect any abnormability.</a:t>
            </a:r>
          </a:p>
          <a:p>
            <a:pPr>
              <a:buNone/>
            </a:pPr>
            <a:endParaRPr lang="en-US" dirty="0" smtClean="0"/>
          </a:p>
          <a:p>
            <a:r>
              <a:rPr lang="en-US" dirty="0" smtClean="0"/>
              <a:t>Administer antibiotics e.g. </a:t>
            </a:r>
            <a:r>
              <a:rPr lang="en-US" dirty="0" err="1" smtClean="0"/>
              <a:t>penicillins</a:t>
            </a:r>
            <a:r>
              <a:rPr lang="en-US" dirty="0" smtClean="0"/>
              <a:t>/</a:t>
            </a:r>
            <a:r>
              <a:rPr lang="en-US" dirty="0" err="1" smtClean="0"/>
              <a:t>cephalosporins</a:t>
            </a:r>
            <a:r>
              <a:rPr lang="en-US" dirty="0" smtClean="0"/>
              <a:t> as prescribed to control infection </a:t>
            </a:r>
          </a:p>
          <a:p>
            <a:pPr>
              <a:buNone/>
            </a:pPr>
            <a:r>
              <a:rPr lang="en-US" dirty="0" smtClean="0"/>
              <a:t>          -I. V </a:t>
            </a:r>
            <a:r>
              <a:rPr lang="en-US" dirty="0" err="1" smtClean="0"/>
              <a:t>ceftriaxone</a:t>
            </a:r>
            <a:r>
              <a:rPr lang="en-US" dirty="0" smtClean="0"/>
              <a:t> 1gm </a:t>
            </a:r>
            <a:r>
              <a:rPr lang="en-US" dirty="0" err="1" smtClean="0"/>
              <a:t>bd</a:t>
            </a:r>
            <a:r>
              <a:rPr lang="en-US" dirty="0" smtClean="0"/>
              <a:t> for 7/7</a:t>
            </a:r>
          </a:p>
          <a:p>
            <a:pPr>
              <a:buNone/>
            </a:pPr>
            <a:r>
              <a:rPr lang="en-US" dirty="0"/>
              <a:t> </a:t>
            </a:r>
            <a:r>
              <a:rPr lang="en-US" dirty="0" smtClean="0"/>
              <a:t>         - Analgesics e. g diclofenac 50 mg </a:t>
            </a:r>
            <a:r>
              <a:rPr lang="en-US" dirty="0" err="1" smtClean="0"/>
              <a:t>tds</a:t>
            </a:r>
            <a:r>
              <a:rPr lang="en-US" dirty="0" smtClean="0"/>
              <a:t> for 4/7.</a:t>
            </a:r>
          </a:p>
          <a:p>
            <a:pPr>
              <a:buNone/>
            </a:pPr>
            <a:endParaRPr lang="en-US" dirty="0" smtClean="0"/>
          </a:p>
          <a:p>
            <a:r>
              <a:rPr lang="en-US" dirty="0" smtClean="0"/>
              <a:t>Support the limb on a pillow to relieve pain due to increased venous flow.</a:t>
            </a:r>
          </a:p>
          <a:p>
            <a:endParaRPr lang="en-US" dirty="0" smtClean="0"/>
          </a:p>
          <a:p>
            <a:r>
              <a:rPr lang="en-US" dirty="0" smtClean="0"/>
              <a:t>Drain the affected bone to remove pus in order to control infection.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SPECIFIC OBJECTIVES</a:t>
            </a:r>
            <a:endParaRPr lang="en-US" u="sng" dirty="0"/>
          </a:p>
        </p:txBody>
      </p:sp>
      <p:sp>
        <p:nvSpPr>
          <p:cNvPr id="3" name="Content Placeholder 2"/>
          <p:cNvSpPr>
            <a:spLocks noGrp="1"/>
          </p:cNvSpPr>
          <p:nvPr>
            <p:ph sz="quarter" idx="1"/>
          </p:nvPr>
        </p:nvSpPr>
        <p:spPr/>
        <p:txBody>
          <a:bodyPr>
            <a:normAutofit/>
          </a:bodyPr>
          <a:lstStyle/>
          <a:p>
            <a:r>
              <a:rPr lang="en-US" dirty="0" smtClean="0"/>
              <a:t>By the end of this module the learner should be able to:</a:t>
            </a:r>
          </a:p>
          <a:p>
            <a:pPr>
              <a:buNone/>
            </a:pPr>
            <a:r>
              <a:rPr lang="en-US" dirty="0" smtClean="0"/>
              <a:t>1. Recall anatomy and physiology of the muscular skeletal system.</a:t>
            </a:r>
          </a:p>
          <a:p>
            <a:pPr>
              <a:buNone/>
            </a:pPr>
            <a:r>
              <a:rPr lang="en-US" dirty="0" smtClean="0"/>
              <a:t>2. Assess patients or clients with orthopedic conditions.</a:t>
            </a:r>
          </a:p>
          <a:p>
            <a:pPr>
              <a:buNone/>
            </a:pPr>
            <a:r>
              <a:rPr lang="en-US" dirty="0" smtClean="0"/>
              <a:t>3. Identify orthopedic conditions and traumas.</a:t>
            </a:r>
          </a:p>
          <a:p>
            <a:pPr>
              <a:buNone/>
            </a:pPr>
            <a:r>
              <a:rPr lang="en-US" dirty="0" smtClean="0"/>
              <a:t>4. Manage orthopedic conditions using the nursing process.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Observe the irrigation of the affected limb which is done using rifocin antibiotic.</a:t>
            </a:r>
          </a:p>
          <a:p>
            <a:pPr>
              <a:buNone/>
            </a:pPr>
            <a:endParaRPr lang="en-US" dirty="0" smtClean="0"/>
          </a:p>
          <a:p>
            <a:r>
              <a:rPr lang="en-US" dirty="0" smtClean="0"/>
              <a:t>Pus swab is taken for culture and sensitivity, showing WBC’s, ESR and sensitive drugs isolated .</a:t>
            </a:r>
          </a:p>
          <a:p>
            <a:pPr>
              <a:buNone/>
            </a:pPr>
            <a:endParaRPr lang="en-US" dirty="0" smtClean="0"/>
          </a:p>
          <a:p>
            <a:r>
              <a:rPr lang="en-US" dirty="0" smtClean="0"/>
              <a:t>Apply warm wet compress on the affected limb to relieve pain.</a:t>
            </a:r>
          </a:p>
          <a:p>
            <a:endParaRPr lang="en-US" dirty="0" smtClean="0"/>
          </a:p>
          <a:p>
            <a:r>
              <a:rPr lang="en-US" dirty="0" smtClean="0"/>
              <a:t>Supply nutrition rich in proteins, vitamins, calcium and phosphorus to promote bone healing.</a:t>
            </a:r>
          </a:p>
          <a:p>
            <a:endParaRPr lang="en-US" dirty="0" smtClean="0"/>
          </a:p>
          <a:p>
            <a:r>
              <a:rPr lang="en-US" dirty="0" smtClean="0"/>
              <a:t>Use bed cradle to lift off the linen from the affected limb  in order to relieve pain.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t>
            </a:r>
            <a:r>
              <a:rPr lang="en-US" u="sng" dirty="0" smtClean="0"/>
              <a:t>Complications.</a:t>
            </a:r>
          </a:p>
          <a:p>
            <a:pPr>
              <a:buNone/>
            </a:pPr>
            <a:endParaRPr lang="en-US" u="sng" dirty="0" smtClean="0"/>
          </a:p>
          <a:p>
            <a:r>
              <a:rPr lang="en-US" dirty="0" smtClean="0"/>
              <a:t>Chronic osteomyelitis, Bone abscess.</a:t>
            </a:r>
          </a:p>
          <a:p>
            <a:r>
              <a:rPr lang="en-US" dirty="0" smtClean="0"/>
              <a:t>Haemorrhage, Bone necrosis.</a:t>
            </a:r>
          </a:p>
          <a:p>
            <a:r>
              <a:rPr lang="en-US" dirty="0" smtClean="0"/>
              <a:t> Bone deformity, Septicaemia.</a:t>
            </a:r>
          </a:p>
          <a:p>
            <a:pPr>
              <a:buNone/>
            </a:pPr>
            <a:endParaRPr lang="en-US" dirty="0" smtClean="0"/>
          </a:p>
          <a:p>
            <a:pPr>
              <a:buNone/>
            </a:pPr>
            <a:r>
              <a:rPr lang="en-US" u="sng" dirty="0"/>
              <a:t> </a:t>
            </a:r>
            <a:r>
              <a:rPr lang="en-US" u="sng" dirty="0" smtClean="0"/>
              <a:t>               Surgical management.</a:t>
            </a:r>
          </a:p>
          <a:p>
            <a:pPr>
              <a:buNone/>
            </a:pPr>
            <a:r>
              <a:rPr lang="en-US" u="sng" dirty="0" smtClean="0"/>
              <a:t> </a:t>
            </a:r>
          </a:p>
          <a:p>
            <a:pPr>
              <a:buNone/>
            </a:pPr>
            <a:r>
              <a:rPr lang="en-US" dirty="0" smtClean="0"/>
              <a:t>Sequestrectomy</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OSTEOARTHRITIS.(OA)</a:t>
            </a:r>
            <a:endParaRPr lang="en-US" u="sng" dirty="0"/>
          </a:p>
        </p:txBody>
      </p:sp>
      <p:sp>
        <p:nvSpPr>
          <p:cNvPr id="3" name="Content Placeholder 2"/>
          <p:cNvSpPr>
            <a:spLocks noGrp="1"/>
          </p:cNvSpPr>
          <p:nvPr>
            <p:ph sz="quarter" idx="1"/>
          </p:nvPr>
        </p:nvSpPr>
        <p:spPr/>
        <p:txBody>
          <a:bodyPr>
            <a:normAutofit fontScale="62500" lnSpcReduction="20000"/>
          </a:bodyPr>
          <a:lstStyle/>
          <a:p>
            <a:r>
              <a:rPr lang="en-US" dirty="0" smtClean="0"/>
              <a:t>Is the degenerative disease of the joints of weight bearing e. g knee joint, hip joint, ankle joint characterized by pain, stiffness and loss of function.</a:t>
            </a:r>
          </a:p>
          <a:p>
            <a:pPr>
              <a:buNone/>
            </a:pPr>
            <a:endParaRPr lang="en-US" dirty="0" smtClean="0"/>
          </a:p>
          <a:p>
            <a:pPr>
              <a:buNone/>
            </a:pPr>
            <a:r>
              <a:rPr lang="en-US" u="sng" dirty="0"/>
              <a:t> </a:t>
            </a:r>
            <a:r>
              <a:rPr lang="en-US" u="sng" dirty="0" smtClean="0"/>
              <a:t>               Risk factors.</a:t>
            </a:r>
          </a:p>
          <a:p>
            <a:pPr>
              <a:buNone/>
            </a:pPr>
            <a:endParaRPr lang="en-US" u="sng" dirty="0" smtClean="0"/>
          </a:p>
          <a:p>
            <a:pPr>
              <a:buNone/>
            </a:pPr>
            <a:r>
              <a:rPr lang="en-US" dirty="0" smtClean="0"/>
              <a:t>NB: The cause is unknown (idiopathic).</a:t>
            </a:r>
          </a:p>
          <a:p>
            <a:pPr>
              <a:buNone/>
            </a:pPr>
            <a:endParaRPr lang="en-US" dirty="0" smtClean="0"/>
          </a:p>
          <a:p>
            <a:pPr>
              <a:buNone/>
            </a:pPr>
            <a:r>
              <a:rPr lang="en-US" dirty="0" smtClean="0"/>
              <a:t>-Trauma to the joints.</a:t>
            </a:r>
          </a:p>
          <a:p>
            <a:pPr>
              <a:buNone/>
            </a:pPr>
            <a:endParaRPr lang="en-US" dirty="0" smtClean="0"/>
          </a:p>
          <a:p>
            <a:pPr>
              <a:buNone/>
            </a:pPr>
            <a:r>
              <a:rPr lang="en-US" dirty="0" smtClean="0"/>
              <a:t>-Obesity ( extra weight puts more stress on the joints)</a:t>
            </a:r>
          </a:p>
          <a:p>
            <a:pPr>
              <a:buNone/>
            </a:pPr>
            <a:endParaRPr lang="en-US" dirty="0" smtClean="0"/>
          </a:p>
          <a:p>
            <a:pPr>
              <a:buNone/>
            </a:pPr>
            <a:r>
              <a:rPr lang="en-US" dirty="0" smtClean="0"/>
              <a:t>-old age due to the degeneration of cartilage and cells.</a:t>
            </a:r>
          </a:p>
          <a:p>
            <a:pPr>
              <a:buNone/>
            </a:pPr>
            <a:endParaRPr lang="en-US" dirty="0" smtClean="0"/>
          </a:p>
          <a:p>
            <a:pPr>
              <a:buFontTx/>
              <a:buChar char="-"/>
            </a:pPr>
            <a:r>
              <a:rPr lang="en-US" dirty="0" smtClean="0"/>
              <a:t>Previous joint infections</a:t>
            </a:r>
          </a:p>
          <a:p>
            <a:pPr>
              <a:buFontTx/>
              <a:buChar char="-"/>
            </a:pPr>
            <a:endParaRPr lang="en-US" dirty="0" smtClean="0"/>
          </a:p>
          <a:p>
            <a:pPr>
              <a:buNone/>
            </a:pPr>
            <a:r>
              <a:rPr lang="en-US" dirty="0" smtClean="0"/>
              <a:t>-Gender ( women are more likely to suffer from the disease but not well understood)</a:t>
            </a:r>
          </a:p>
          <a:p>
            <a:pPr>
              <a:buNone/>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              </a:t>
            </a:r>
            <a:r>
              <a:rPr lang="en-US" u="sng" dirty="0" smtClean="0"/>
              <a:t>Types</a:t>
            </a:r>
          </a:p>
          <a:p>
            <a:pPr>
              <a:buNone/>
            </a:pPr>
            <a:endParaRPr lang="en-US" u="sng" dirty="0" smtClean="0"/>
          </a:p>
          <a:p>
            <a:r>
              <a:rPr lang="en-US" dirty="0" smtClean="0"/>
              <a:t>Acute osteoarthritis ( no known cause)</a:t>
            </a:r>
          </a:p>
          <a:p>
            <a:r>
              <a:rPr lang="en-US" dirty="0" smtClean="0"/>
              <a:t>Chronic osteoarthritis.</a:t>
            </a:r>
          </a:p>
          <a:p>
            <a:endParaRPr lang="en-US" dirty="0" smtClean="0"/>
          </a:p>
          <a:p>
            <a:pPr>
              <a:buNone/>
            </a:pPr>
            <a:r>
              <a:rPr lang="en-US" u="sng" dirty="0"/>
              <a:t> </a:t>
            </a:r>
            <a:r>
              <a:rPr lang="en-US" u="sng" dirty="0" smtClean="0"/>
              <a:t>              Clinical features</a:t>
            </a:r>
            <a:r>
              <a:rPr lang="en-US" dirty="0" smtClean="0"/>
              <a:t>.</a:t>
            </a:r>
          </a:p>
          <a:p>
            <a:pPr>
              <a:buNone/>
            </a:pPr>
            <a:endParaRPr lang="en-US" dirty="0" smtClean="0"/>
          </a:p>
          <a:p>
            <a:pPr>
              <a:buFontTx/>
              <a:buChar char="-"/>
            </a:pPr>
            <a:r>
              <a:rPr lang="en-US" dirty="0" smtClean="0"/>
              <a:t>Pain at the affected limb.</a:t>
            </a:r>
          </a:p>
          <a:p>
            <a:pPr>
              <a:buFontTx/>
              <a:buChar char="-"/>
            </a:pPr>
            <a:endParaRPr lang="en-US" dirty="0" smtClean="0"/>
          </a:p>
          <a:p>
            <a:pPr>
              <a:buFontTx/>
              <a:buChar char="-"/>
            </a:pPr>
            <a:r>
              <a:rPr lang="en-US" dirty="0" smtClean="0"/>
              <a:t>Stiffness at the joint especially in the morning.</a:t>
            </a:r>
          </a:p>
          <a:p>
            <a:pPr>
              <a:buNone/>
            </a:pPr>
            <a:r>
              <a:rPr lang="en-US" dirty="0" smtClean="0"/>
              <a:t> </a:t>
            </a:r>
          </a:p>
          <a:p>
            <a:pPr>
              <a:buFontTx/>
              <a:buChar char="-"/>
            </a:pPr>
            <a:r>
              <a:rPr lang="en-US" dirty="0" smtClean="0"/>
              <a:t>Joint inflammation</a:t>
            </a:r>
          </a:p>
          <a:p>
            <a:pPr>
              <a:buFontTx/>
              <a:buChar char="-"/>
            </a:pPr>
            <a:endParaRPr lang="en-US" dirty="0" smtClean="0"/>
          </a:p>
          <a:p>
            <a:pPr>
              <a:buFontTx/>
              <a:buChar char="-"/>
            </a:pPr>
            <a:r>
              <a:rPr lang="en-US" dirty="0" smtClean="0"/>
              <a:t>Crepitus due to exposed bone rubbing together.</a:t>
            </a:r>
          </a:p>
          <a:p>
            <a:pPr>
              <a:buNone/>
            </a:pPr>
            <a:endParaRPr lang="en-US" dirty="0"/>
          </a:p>
          <a:p>
            <a:pPr>
              <a:buFontTx/>
              <a:buChar char="-"/>
            </a:pPr>
            <a:r>
              <a:rPr lang="en-US" dirty="0" smtClean="0"/>
              <a:t>Fixed joint.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dirty="0" smtClean="0"/>
              <a:t>                 </a:t>
            </a:r>
            <a:r>
              <a:rPr lang="en-US" b="1" u="sng" dirty="0" smtClean="0"/>
              <a:t>Diagnosis</a:t>
            </a:r>
          </a:p>
          <a:p>
            <a:pPr>
              <a:buNone/>
            </a:pPr>
            <a:endParaRPr lang="en-US" b="1" u="sng" dirty="0" smtClean="0"/>
          </a:p>
          <a:p>
            <a:r>
              <a:rPr lang="en-US" dirty="0" smtClean="0"/>
              <a:t>Radiological investigations e. g. x-ray, M.R.I, CT scan revealing enlarged joints.</a:t>
            </a:r>
          </a:p>
          <a:p>
            <a:r>
              <a:rPr lang="en-US" dirty="0" smtClean="0"/>
              <a:t>Blood sample which reveals W.B.C and E.S.R denoting increased inflammatory process</a:t>
            </a:r>
          </a:p>
          <a:p>
            <a:r>
              <a:rPr lang="en-US" dirty="0" smtClean="0"/>
              <a:t>History taking</a:t>
            </a:r>
          </a:p>
          <a:p>
            <a:r>
              <a:rPr lang="en-US" dirty="0" smtClean="0"/>
              <a:t>Clinical features</a:t>
            </a:r>
          </a:p>
          <a:p>
            <a:pPr>
              <a:buNone/>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None/>
            </a:pPr>
            <a:r>
              <a:rPr lang="en-US" b="1" u="sng" dirty="0" smtClean="0"/>
              <a:t>          Management</a:t>
            </a:r>
          </a:p>
          <a:p>
            <a:pPr>
              <a:buNone/>
            </a:pPr>
            <a:endParaRPr lang="en-US" b="1" u="sng" dirty="0" smtClean="0"/>
          </a:p>
          <a:p>
            <a:r>
              <a:rPr lang="en-US" dirty="0" smtClean="0"/>
              <a:t>Medical management-Analgesics/Antibiotics</a:t>
            </a:r>
          </a:p>
          <a:p>
            <a:r>
              <a:rPr lang="en-US" dirty="0" smtClean="0"/>
              <a:t>Surgical management ( draining of the joint pus, Arthroplasty- replacement of a joint, Total hip replacement, knee replacement.)</a:t>
            </a:r>
          </a:p>
          <a:p>
            <a:r>
              <a:rPr lang="en-US" dirty="0" smtClean="0"/>
              <a:t>Nursing management</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b="1" u="sng" dirty="0" smtClean="0"/>
              <a:t>           </a:t>
            </a:r>
            <a:r>
              <a:rPr lang="en-US" b="1" u="sng" dirty="0" err="1" smtClean="0"/>
              <a:t>Pathophysiology</a:t>
            </a:r>
            <a:endParaRPr lang="en-US" b="1" u="sng" dirty="0" smtClean="0"/>
          </a:p>
          <a:p>
            <a:pPr>
              <a:buNone/>
            </a:pPr>
            <a:endParaRPr lang="en-US" b="1" u="sng" dirty="0" smtClean="0"/>
          </a:p>
          <a:p>
            <a:r>
              <a:rPr lang="en-US" dirty="0" smtClean="0"/>
              <a:t>Osteoarthritis affects the articular cartilage and </a:t>
            </a:r>
            <a:r>
              <a:rPr lang="en-US" dirty="0" err="1" smtClean="0"/>
              <a:t>synovium</a:t>
            </a:r>
            <a:r>
              <a:rPr lang="en-US" dirty="0" smtClean="0"/>
              <a:t> which leads to cartilage degradation, bone stiffening and reactive inflammation of the </a:t>
            </a:r>
            <a:r>
              <a:rPr lang="en-US" dirty="0" err="1" smtClean="0"/>
              <a:t>synovium</a:t>
            </a:r>
            <a:r>
              <a:rPr lang="en-US" dirty="0" smtClean="0"/>
              <a:t> leading to wear and tear.</a:t>
            </a:r>
          </a:p>
          <a:p>
            <a:pPr>
              <a:buNone/>
            </a:pPr>
            <a:endParaRPr lang="en-US" dirty="0" smtClean="0"/>
          </a:p>
          <a:p>
            <a:pPr>
              <a:buNone/>
            </a:pPr>
            <a:r>
              <a:rPr lang="en-US" b="1" u="sng" dirty="0" smtClean="0"/>
              <a:t>               Aims of management.</a:t>
            </a:r>
          </a:p>
          <a:p>
            <a:pPr>
              <a:buNone/>
            </a:pPr>
            <a:endParaRPr lang="en-US" b="1" u="sng" dirty="0" smtClean="0"/>
          </a:p>
          <a:p>
            <a:pPr>
              <a:buFontTx/>
              <a:buChar char="-"/>
            </a:pPr>
            <a:r>
              <a:rPr lang="en-US" dirty="0" smtClean="0"/>
              <a:t>To relieve pain</a:t>
            </a:r>
          </a:p>
          <a:p>
            <a:pPr>
              <a:buNone/>
            </a:pPr>
            <a:endParaRPr lang="en-US" dirty="0" smtClean="0"/>
          </a:p>
          <a:p>
            <a:pPr>
              <a:buFontTx/>
              <a:buChar char="-"/>
            </a:pPr>
            <a:r>
              <a:rPr lang="en-US" dirty="0" smtClean="0"/>
              <a:t>To improve stability of the joint</a:t>
            </a:r>
          </a:p>
          <a:p>
            <a:pPr>
              <a:buNone/>
            </a:pPr>
            <a:endParaRPr lang="en-US" dirty="0" smtClean="0"/>
          </a:p>
          <a:p>
            <a:pPr>
              <a:buFontTx/>
              <a:buChar char="-"/>
            </a:pPr>
            <a:r>
              <a:rPr lang="en-US" dirty="0" smtClean="0"/>
              <a:t>To prevent deformities</a:t>
            </a:r>
          </a:p>
          <a:p>
            <a:pPr>
              <a:buNone/>
            </a:pPr>
            <a:r>
              <a:rPr lang="en-US" dirty="0" smtClean="0"/>
              <a:t> </a:t>
            </a:r>
          </a:p>
          <a:p>
            <a:pPr>
              <a:buFontTx/>
              <a:buChar char="-"/>
            </a:pPr>
            <a:r>
              <a:rPr lang="en-US" dirty="0" smtClean="0"/>
              <a:t>To rehabilitate the patient</a:t>
            </a:r>
          </a:p>
          <a:p>
            <a:pPr>
              <a:buFontTx/>
              <a:buChar char="-"/>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b="1" u="sng" dirty="0" smtClean="0"/>
              <a:t>MX.</a:t>
            </a:r>
          </a:p>
          <a:p>
            <a:pPr>
              <a:buNone/>
            </a:pPr>
            <a:endParaRPr lang="en-US" b="1" u="sng" dirty="0" smtClean="0"/>
          </a:p>
          <a:p>
            <a:r>
              <a:rPr lang="en-US" dirty="0" smtClean="0"/>
              <a:t>Observation of vital signs that is T.P.R.B.P 4 hourly to detect </a:t>
            </a:r>
            <a:r>
              <a:rPr lang="en-US" smtClean="0"/>
              <a:t>any abnormality</a:t>
            </a:r>
            <a:r>
              <a:rPr lang="en-US" dirty="0" smtClean="0"/>
              <a:t>.</a:t>
            </a:r>
          </a:p>
          <a:p>
            <a:r>
              <a:rPr lang="en-US" dirty="0" smtClean="0"/>
              <a:t>Administer treatment as prescribed by the doctors </a:t>
            </a:r>
            <a:r>
              <a:rPr lang="en-US" dirty="0" err="1" smtClean="0"/>
              <a:t>e.g</a:t>
            </a:r>
            <a:r>
              <a:rPr lang="en-US" dirty="0" smtClean="0"/>
              <a:t> antibiotics to prevent infection and analgesics to control pain.</a:t>
            </a:r>
          </a:p>
          <a:p>
            <a:r>
              <a:rPr lang="en-US" dirty="0" smtClean="0"/>
              <a:t>Restrict activities of the joint to prevent wear and tear.</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55000" lnSpcReduction="20000"/>
          </a:bodyPr>
          <a:lstStyle/>
          <a:p>
            <a:r>
              <a:rPr lang="en-US" dirty="0" smtClean="0"/>
              <a:t>Ensure nutrition supply rich in calcium, phosphorus to improve on bone healing.</a:t>
            </a:r>
          </a:p>
          <a:p>
            <a:endParaRPr lang="en-US" dirty="0" smtClean="0"/>
          </a:p>
          <a:p>
            <a:r>
              <a:rPr lang="en-US" dirty="0" smtClean="0"/>
              <a:t>Reduce obesity to prevent excess weights on the joints which leads to wear and tear of the joints.</a:t>
            </a:r>
          </a:p>
          <a:p>
            <a:pPr>
              <a:buNone/>
            </a:pPr>
            <a:endParaRPr lang="en-US" dirty="0" smtClean="0"/>
          </a:p>
          <a:p>
            <a:r>
              <a:rPr lang="en-US" dirty="0" smtClean="0"/>
              <a:t>Physiotherapy is recommended to re activate the tone of the muscles.</a:t>
            </a:r>
          </a:p>
          <a:p>
            <a:pPr>
              <a:buNone/>
            </a:pPr>
            <a:r>
              <a:rPr lang="en-US" dirty="0" smtClean="0"/>
              <a:t> </a:t>
            </a:r>
          </a:p>
          <a:p>
            <a:pPr>
              <a:buNone/>
            </a:pPr>
            <a:r>
              <a:rPr lang="en-US" dirty="0" smtClean="0"/>
              <a:t>  General self care deficit:</a:t>
            </a:r>
          </a:p>
          <a:p>
            <a:pPr>
              <a:buNone/>
            </a:pPr>
            <a:r>
              <a:rPr lang="en-US" dirty="0" smtClean="0"/>
              <a:t>          -psychotherapy</a:t>
            </a:r>
          </a:p>
          <a:p>
            <a:pPr>
              <a:buNone/>
            </a:pPr>
            <a:r>
              <a:rPr lang="en-US" dirty="0" smtClean="0"/>
              <a:t>          -general body hygiene.</a:t>
            </a:r>
          </a:p>
          <a:p>
            <a:pPr>
              <a:buNone/>
            </a:pPr>
            <a:endParaRPr lang="en-US" dirty="0" smtClean="0"/>
          </a:p>
          <a:p>
            <a:pPr>
              <a:buNone/>
            </a:pPr>
            <a:r>
              <a:rPr lang="en-US" dirty="0" smtClean="0"/>
              <a:t> Surgical management:  Arthroplasty – replacement of a joint</a:t>
            </a:r>
          </a:p>
          <a:p>
            <a:pPr>
              <a:buNone/>
            </a:pPr>
            <a:r>
              <a:rPr lang="en-US" dirty="0"/>
              <a:t> </a:t>
            </a:r>
            <a:r>
              <a:rPr lang="en-US" dirty="0" smtClean="0"/>
              <a:t>                                           Total hip replacement.</a:t>
            </a:r>
          </a:p>
          <a:p>
            <a:pPr>
              <a:buNone/>
            </a:pPr>
            <a:endParaRPr lang="en-US" dirty="0" smtClean="0"/>
          </a:p>
          <a:p>
            <a:pPr>
              <a:buNone/>
            </a:pPr>
            <a:r>
              <a:rPr lang="en-US" b="1" u="sng" dirty="0" smtClean="0"/>
              <a:t>                            Complications</a:t>
            </a:r>
            <a:r>
              <a:rPr lang="en-US" dirty="0" smtClean="0"/>
              <a:t>.</a:t>
            </a:r>
          </a:p>
          <a:p>
            <a:pPr>
              <a:buNone/>
            </a:pPr>
            <a:endParaRPr lang="en-US" dirty="0" smtClean="0"/>
          </a:p>
          <a:p>
            <a:r>
              <a:rPr lang="en-US" dirty="0" smtClean="0"/>
              <a:t>Chronic osteoarthritis</a:t>
            </a:r>
          </a:p>
          <a:p>
            <a:r>
              <a:rPr lang="en-US" dirty="0" smtClean="0"/>
              <a:t>Deformity</a:t>
            </a:r>
          </a:p>
          <a:p>
            <a:r>
              <a:rPr lang="en-US" dirty="0" smtClean="0"/>
              <a:t>Osteonecrosis</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RHEUMATOID ARTHRITIS </a:t>
            </a:r>
            <a:r>
              <a:rPr lang="en-US" dirty="0" smtClean="0"/>
              <a:t>(RA)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Is the non-bacterial inflammation of the joints due to auto-immune process.</a:t>
            </a:r>
          </a:p>
          <a:p>
            <a:pPr>
              <a:buNone/>
            </a:pPr>
            <a:r>
              <a:rPr lang="en-US" u="sng" dirty="0"/>
              <a:t> </a:t>
            </a:r>
            <a:r>
              <a:rPr lang="en-US" u="sng" dirty="0" smtClean="0"/>
              <a:t>            Incidence.</a:t>
            </a:r>
          </a:p>
          <a:p>
            <a:r>
              <a:rPr lang="en-US" dirty="0" smtClean="0"/>
              <a:t>It is two to three times grater in women than men.</a:t>
            </a:r>
          </a:p>
          <a:p>
            <a:pPr>
              <a:buNone/>
            </a:pPr>
            <a:r>
              <a:rPr lang="en-US" u="sng" dirty="0"/>
              <a:t> </a:t>
            </a:r>
            <a:r>
              <a:rPr lang="en-US" u="sng" dirty="0" smtClean="0"/>
              <a:t>            Cause</a:t>
            </a:r>
          </a:p>
          <a:p>
            <a:pPr>
              <a:buNone/>
            </a:pPr>
            <a:r>
              <a:rPr lang="en-US" dirty="0" smtClean="0"/>
              <a:t>Is idiopathic (unknown)</a:t>
            </a:r>
          </a:p>
          <a:p>
            <a:pPr>
              <a:buNone/>
            </a:pPr>
            <a:endParaRPr lang="en-US" dirty="0" smtClean="0"/>
          </a:p>
          <a:p>
            <a:pPr>
              <a:buNone/>
            </a:pPr>
            <a:r>
              <a:rPr lang="en-US" dirty="0"/>
              <a:t> </a:t>
            </a:r>
            <a:r>
              <a:rPr lang="en-US" dirty="0" smtClean="0"/>
              <a:t>            Risk factors</a:t>
            </a:r>
          </a:p>
          <a:p>
            <a:pPr>
              <a:buNone/>
            </a:pPr>
            <a:r>
              <a:rPr lang="en-US" dirty="0" smtClean="0"/>
              <a:t>-Auto-</a:t>
            </a:r>
            <a:r>
              <a:rPr lang="en-US" dirty="0" err="1" smtClean="0"/>
              <a:t>immunity,gender</a:t>
            </a:r>
            <a:r>
              <a:rPr lang="en-US" dirty="0" smtClean="0"/>
              <a:t>(female)</a:t>
            </a:r>
          </a:p>
          <a:p>
            <a:pPr>
              <a:buNone/>
            </a:pPr>
            <a:r>
              <a:rPr lang="en-US" dirty="0" smtClean="0"/>
              <a:t>-Genetic predisposition</a:t>
            </a:r>
          </a:p>
          <a:p>
            <a:pPr>
              <a:buNone/>
            </a:pPr>
            <a:r>
              <a:rPr lang="en-US" dirty="0" smtClean="0"/>
              <a:t>-Endocrine disturbance</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5. Co-ordinate and rehabilitate patients or clients with </a:t>
            </a:r>
            <a:r>
              <a:rPr lang="en-US" dirty="0" err="1" smtClean="0"/>
              <a:t>musculo</a:t>
            </a:r>
            <a:r>
              <a:rPr lang="en-US" dirty="0" smtClean="0"/>
              <a:t>-skeletal disorder.</a:t>
            </a:r>
          </a:p>
          <a:p>
            <a:pPr>
              <a:buNone/>
            </a:pPr>
            <a:r>
              <a:rPr lang="en-US" dirty="0" smtClean="0"/>
              <a:t>6. Provide health education to patient/clients with orthopedic conditions.</a:t>
            </a:r>
          </a:p>
          <a:p>
            <a:pPr>
              <a:buNone/>
            </a:pPr>
            <a:r>
              <a:rPr lang="en-US" u="sng" dirty="0" smtClean="0"/>
              <a:t>Assessment of Orthopedic Patients</a:t>
            </a:r>
          </a:p>
          <a:p>
            <a:r>
              <a:rPr lang="en-US" dirty="0" smtClean="0"/>
              <a:t>Inspection </a:t>
            </a:r>
          </a:p>
          <a:p>
            <a:r>
              <a:rPr lang="en-US" dirty="0" smtClean="0"/>
              <a:t>Palpation</a:t>
            </a:r>
          </a:p>
          <a:p>
            <a:r>
              <a:rPr lang="en-US" dirty="0" smtClean="0"/>
              <a:t>Percussion</a:t>
            </a:r>
          </a:p>
          <a:p>
            <a:r>
              <a:rPr lang="en-US" dirty="0" smtClean="0"/>
              <a:t>Auscultation</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u="sng" dirty="0" smtClean="0"/>
              <a:t>              Clinical manifestations</a:t>
            </a:r>
          </a:p>
          <a:p>
            <a:pPr>
              <a:buNone/>
            </a:pPr>
            <a:endParaRPr lang="en-US" dirty="0" smtClean="0"/>
          </a:p>
          <a:p>
            <a:pPr>
              <a:buFontTx/>
              <a:buChar char="-"/>
            </a:pPr>
            <a:r>
              <a:rPr lang="en-US" dirty="0" smtClean="0"/>
              <a:t>Joint pain </a:t>
            </a:r>
          </a:p>
          <a:p>
            <a:pPr>
              <a:buFontTx/>
              <a:buChar char="-"/>
            </a:pPr>
            <a:r>
              <a:rPr lang="en-US" dirty="0" smtClean="0"/>
              <a:t>Inflammation of the affected joints</a:t>
            </a:r>
          </a:p>
          <a:p>
            <a:pPr>
              <a:buFontTx/>
              <a:buChar char="-"/>
            </a:pPr>
            <a:r>
              <a:rPr lang="en-US" dirty="0" smtClean="0"/>
              <a:t>Joint stiffness especially in the morning (30 minutes)</a:t>
            </a:r>
          </a:p>
          <a:p>
            <a:pPr>
              <a:buFontTx/>
              <a:buChar char="-"/>
            </a:pPr>
            <a:r>
              <a:rPr lang="en-US" dirty="0" smtClean="0"/>
              <a:t>Red warm swollen joint</a:t>
            </a:r>
          </a:p>
          <a:p>
            <a:pPr>
              <a:buFontTx/>
              <a:buChar char="-"/>
            </a:pPr>
            <a:r>
              <a:rPr lang="en-US" dirty="0" smtClean="0"/>
              <a:t>Fever( low grade)</a:t>
            </a:r>
          </a:p>
          <a:p>
            <a:pPr>
              <a:buFontTx/>
              <a:buChar char="-"/>
            </a:pPr>
            <a:r>
              <a:rPr lang="en-US" dirty="0" smtClean="0"/>
              <a:t>Muscle wasting at the affected joint</a:t>
            </a:r>
          </a:p>
          <a:p>
            <a:pPr>
              <a:buFontTx/>
              <a:buChar char="-"/>
            </a:pPr>
            <a:r>
              <a:rPr lang="en-US" dirty="0" err="1" smtClean="0"/>
              <a:t>Lympadenopathy</a:t>
            </a:r>
            <a:endParaRPr lang="en-US" dirty="0" smtClean="0"/>
          </a:p>
          <a:p>
            <a:pPr>
              <a:buFontTx/>
              <a:buChar char="-"/>
            </a:pPr>
            <a:r>
              <a:rPr lang="en-US" dirty="0" smtClean="0"/>
              <a:t>General body malaise</a:t>
            </a:r>
          </a:p>
          <a:p>
            <a:pPr>
              <a:buFontTx/>
              <a:buChar char="-"/>
            </a:pPr>
            <a:r>
              <a:rPr lang="en-US" dirty="0" smtClean="0"/>
              <a:t>Fatigue</a:t>
            </a:r>
          </a:p>
          <a:p>
            <a:pPr>
              <a:buFontTx/>
              <a:buChar char="-"/>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DX:</a:t>
            </a:r>
          </a:p>
          <a:p>
            <a:r>
              <a:rPr lang="en-US" dirty="0" smtClean="0"/>
              <a:t>Radiological investigations e.g. x-ray, MRI, </a:t>
            </a:r>
            <a:r>
              <a:rPr lang="en-US" dirty="0" err="1" smtClean="0"/>
              <a:t>CTscan</a:t>
            </a:r>
            <a:r>
              <a:rPr lang="en-US" dirty="0" smtClean="0"/>
              <a:t> revealing swollen joint and cartilage </a:t>
            </a:r>
            <a:r>
              <a:rPr lang="en-US" dirty="0" err="1" smtClean="0"/>
              <a:t>abnomalities</a:t>
            </a:r>
            <a:r>
              <a:rPr lang="en-US" dirty="0" smtClean="0"/>
              <a:t>.</a:t>
            </a:r>
          </a:p>
          <a:p>
            <a:r>
              <a:rPr lang="en-US" dirty="0" smtClean="0"/>
              <a:t>Biopsy is taken for microscopy which shows rheumatoid nodules.</a:t>
            </a:r>
          </a:p>
          <a:p>
            <a:r>
              <a:rPr lang="en-US" dirty="0" smtClean="0"/>
              <a:t>History taking.</a:t>
            </a:r>
          </a:p>
          <a:p>
            <a:r>
              <a:rPr lang="en-US" dirty="0" smtClean="0"/>
              <a:t>Blood is taken for rheumatoid factor testing for abnormal antibodies (positive titer 1.80)</a:t>
            </a:r>
          </a:p>
          <a:p>
            <a:pPr>
              <a:buNone/>
            </a:pPr>
            <a:r>
              <a:rPr lang="en-US" dirty="0"/>
              <a:t> </a:t>
            </a:r>
            <a:r>
              <a:rPr lang="en-US" dirty="0" smtClean="0"/>
              <a:t>    - Uric acid is increased</a:t>
            </a:r>
          </a:p>
          <a:p>
            <a:pPr>
              <a:buNone/>
            </a:pPr>
            <a:r>
              <a:rPr lang="en-US" dirty="0"/>
              <a:t> </a:t>
            </a:r>
            <a:r>
              <a:rPr lang="en-US" dirty="0" smtClean="0"/>
              <a:t>    - ESR is increased</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u="sng" dirty="0" smtClean="0"/>
              <a:t>           Differential diagnosis(DDX).</a:t>
            </a:r>
          </a:p>
          <a:p>
            <a:pPr>
              <a:buNone/>
            </a:pPr>
            <a:endParaRPr lang="en-US" dirty="0" smtClean="0"/>
          </a:p>
          <a:p>
            <a:pPr>
              <a:buNone/>
            </a:pPr>
            <a:r>
              <a:rPr lang="en-US" dirty="0" smtClean="0"/>
              <a:t>-Psoriatic arthritis</a:t>
            </a:r>
          </a:p>
          <a:p>
            <a:pPr>
              <a:buNone/>
            </a:pPr>
            <a:r>
              <a:rPr lang="en-US" dirty="0" smtClean="0"/>
              <a:t>-Systematic lupus erythematosus</a:t>
            </a:r>
          </a:p>
          <a:p>
            <a:pPr>
              <a:buNone/>
            </a:pPr>
            <a:r>
              <a:rPr lang="en-US" dirty="0" smtClean="0"/>
              <a:t>-Fibromyalgia (fibrositis)</a:t>
            </a:r>
          </a:p>
          <a:p>
            <a:pPr>
              <a:buNone/>
            </a:pPr>
            <a:endParaRPr lang="en-US" dirty="0" smtClean="0"/>
          </a:p>
          <a:p>
            <a:pPr>
              <a:buNone/>
            </a:pPr>
            <a:r>
              <a:rPr lang="en-US" u="sng" dirty="0"/>
              <a:t> </a:t>
            </a:r>
            <a:r>
              <a:rPr lang="en-US" u="sng" dirty="0" smtClean="0"/>
              <a:t>           </a:t>
            </a:r>
            <a:r>
              <a:rPr lang="en-US" u="sng" dirty="0" err="1" smtClean="0"/>
              <a:t>Pathophsiology</a:t>
            </a:r>
            <a:r>
              <a:rPr lang="en-US" u="sng" dirty="0" smtClean="0"/>
              <a:t>.</a:t>
            </a:r>
          </a:p>
          <a:p>
            <a:pPr>
              <a:buNone/>
            </a:pPr>
            <a:endParaRPr lang="en-US" u="sng" dirty="0" smtClean="0"/>
          </a:p>
          <a:p>
            <a:r>
              <a:rPr lang="en-US" dirty="0" smtClean="0"/>
              <a:t>In RA the auto immune reaction primarily  occurs in the synovial tissue where phagocytosis produce enzyme within the joint which breaks down collagen causing oedema, proliferation of the synovial membrane and pannus formation which destroys cartilages and erodes the bone resulting into loss of function.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u="sng" dirty="0" smtClean="0"/>
              <a:t>   </a:t>
            </a:r>
          </a:p>
          <a:p>
            <a:pPr>
              <a:buNone/>
            </a:pPr>
            <a:r>
              <a:rPr lang="en-US" u="sng" dirty="0" smtClean="0"/>
              <a:t>Aims of    Management</a:t>
            </a:r>
            <a:r>
              <a:rPr lang="en-US" dirty="0" smtClean="0"/>
              <a:t>.</a:t>
            </a:r>
          </a:p>
          <a:p>
            <a:pPr>
              <a:buNone/>
            </a:pPr>
            <a:endParaRPr lang="en-US" dirty="0" smtClean="0"/>
          </a:p>
          <a:p>
            <a:r>
              <a:rPr lang="en-US" dirty="0" smtClean="0"/>
              <a:t>To relieve pain</a:t>
            </a:r>
          </a:p>
          <a:p>
            <a:r>
              <a:rPr lang="en-US" dirty="0" smtClean="0"/>
              <a:t>Reduce inflammation</a:t>
            </a:r>
          </a:p>
          <a:p>
            <a:r>
              <a:rPr lang="en-US" dirty="0" smtClean="0"/>
              <a:t>Stop joint damage.</a:t>
            </a:r>
          </a:p>
          <a:p>
            <a:pPr>
              <a:buNone/>
            </a:pPr>
            <a:endParaRPr lang="en-US" dirty="0" smtClean="0"/>
          </a:p>
          <a:p>
            <a:pPr>
              <a:buNone/>
            </a:pPr>
            <a:r>
              <a:rPr lang="en-US" b="1" u="sng" dirty="0" smtClean="0"/>
              <a:t>MX</a:t>
            </a:r>
          </a:p>
          <a:p>
            <a:pPr>
              <a:buNone/>
            </a:pPr>
            <a:endParaRPr lang="en-US" b="1" u="sng" dirty="0" smtClean="0"/>
          </a:p>
          <a:p>
            <a:pPr>
              <a:buNone/>
            </a:pPr>
            <a:r>
              <a:rPr lang="en-US" dirty="0" smtClean="0"/>
              <a:t>-Rest the affected joints to reduce active inflammation</a:t>
            </a:r>
          </a:p>
          <a:p>
            <a:pPr>
              <a:buNone/>
            </a:pPr>
            <a:r>
              <a:rPr lang="en-US" dirty="0" smtClean="0"/>
              <a:t>-Exercise to maintain healthy and strong muscles</a:t>
            </a:r>
          </a:p>
          <a:p>
            <a:pPr>
              <a:buNone/>
            </a:pPr>
            <a:r>
              <a:rPr lang="en-US" dirty="0" smtClean="0"/>
              <a:t>-Drugs e. g. analgesics to control pain  </a:t>
            </a:r>
            <a:r>
              <a:rPr lang="en-US" dirty="0" err="1" smtClean="0"/>
              <a:t>e.gNSAIDS</a:t>
            </a:r>
            <a:r>
              <a:rPr lang="en-US" dirty="0" smtClean="0"/>
              <a:t> to reduce inflammation.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          </a:t>
            </a:r>
            <a:r>
              <a:rPr lang="en-US" b="1" u="sng" dirty="0" smtClean="0"/>
              <a:t>Surgical management.</a:t>
            </a:r>
          </a:p>
          <a:p>
            <a:pPr>
              <a:buNone/>
            </a:pPr>
            <a:endParaRPr lang="en-US" b="1" u="sng" dirty="0" smtClean="0"/>
          </a:p>
          <a:p>
            <a:pPr>
              <a:buFontTx/>
              <a:buChar char="-"/>
            </a:pPr>
            <a:r>
              <a:rPr lang="en-US" dirty="0" smtClean="0"/>
              <a:t>Joint replacement</a:t>
            </a:r>
          </a:p>
          <a:p>
            <a:pPr>
              <a:buFontTx/>
              <a:buChar char="-"/>
            </a:pPr>
            <a:r>
              <a:rPr lang="en-US" dirty="0"/>
              <a:t> </a:t>
            </a:r>
            <a:r>
              <a:rPr lang="en-US" dirty="0" smtClean="0"/>
              <a:t>Synovectomy.</a:t>
            </a:r>
          </a:p>
          <a:p>
            <a:pPr>
              <a:buFontTx/>
              <a:buChar char="-"/>
            </a:pPr>
            <a:endParaRPr lang="en-US" dirty="0" smtClean="0"/>
          </a:p>
          <a:p>
            <a:pPr>
              <a:buNone/>
            </a:pPr>
            <a:r>
              <a:rPr lang="en-US" dirty="0"/>
              <a:t> </a:t>
            </a:r>
            <a:r>
              <a:rPr lang="en-US" dirty="0" smtClean="0"/>
              <a:t>         </a:t>
            </a:r>
            <a:r>
              <a:rPr lang="en-US" b="1" u="sng" dirty="0" smtClean="0"/>
              <a:t>Management aims.</a:t>
            </a:r>
          </a:p>
          <a:p>
            <a:pPr>
              <a:buNone/>
            </a:pPr>
            <a:endParaRPr lang="en-US" b="1" u="sng" dirty="0" smtClean="0"/>
          </a:p>
          <a:p>
            <a:r>
              <a:rPr lang="en-US" dirty="0" smtClean="0"/>
              <a:t>T o control pain</a:t>
            </a:r>
          </a:p>
          <a:p>
            <a:r>
              <a:rPr lang="en-US" dirty="0" smtClean="0"/>
              <a:t>To improve mobility</a:t>
            </a:r>
          </a:p>
          <a:p>
            <a:r>
              <a:rPr lang="en-US" dirty="0" smtClean="0"/>
              <a:t>To stop joint damage</a:t>
            </a:r>
          </a:p>
          <a:p>
            <a:r>
              <a:rPr lang="en-US" dirty="0" smtClean="0"/>
              <a:t>To reduce inflammation</a:t>
            </a:r>
          </a:p>
          <a:p>
            <a:pPr>
              <a:buNone/>
            </a:pPr>
            <a:endParaRPr lang="en-US" dirty="0" smtClean="0"/>
          </a:p>
          <a:p>
            <a:pPr>
              <a:buNone/>
            </a:pPr>
            <a:r>
              <a:rPr lang="en-US" b="1" u="sng" dirty="0" smtClean="0"/>
              <a:t>MX</a:t>
            </a:r>
          </a:p>
          <a:p>
            <a:pPr>
              <a:buFont typeface="Courier New" pitchFamily="49" charset="0"/>
              <a:buChar char="o"/>
            </a:pPr>
            <a:r>
              <a:rPr lang="en-US" dirty="0" smtClean="0"/>
              <a:t>Medical - corticosteroids</a:t>
            </a:r>
          </a:p>
          <a:p>
            <a:pPr>
              <a:buFont typeface="Courier New" pitchFamily="49" charset="0"/>
              <a:buChar char="o"/>
            </a:pPr>
            <a:r>
              <a:rPr lang="en-US" dirty="0" smtClean="0"/>
              <a:t>Nursing </a:t>
            </a:r>
          </a:p>
          <a:p>
            <a:pPr>
              <a:buFont typeface="Courier New" pitchFamily="49" charset="0"/>
              <a:buChar char="o"/>
            </a:pPr>
            <a:r>
              <a:rPr lang="en-US" dirty="0" smtClean="0"/>
              <a:t>Surgical – Arthrodesis is the  surgical immobilization of a joint.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Admit the patient in the ward and put on  bed rest.</a:t>
            </a:r>
          </a:p>
          <a:p>
            <a:endParaRPr lang="en-US" dirty="0" smtClean="0"/>
          </a:p>
          <a:p>
            <a:r>
              <a:rPr lang="en-US" dirty="0" smtClean="0"/>
              <a:t>Use bed cradle to keep off bed linen from the affected limb in order to relieve pressure.</a:t>
            </a:r>
          </a:p>
          <a:p>
            <a:pPr>
              <a:buNone/>
            </a:pPr>
            <a:endParaRPr lang="en-US" dirty="0" smtClean="0"/>
          </a:p>
          <a:p>
            <a:r>
              <a:rPr lang="en-US" dirty="0" smtClean="0"/>
              <a:t>Administer treatment as prescribed by the doctor e. g. analgesics and antibiotics to relieve pain and prevent infections.</a:t>
            </a:r>
          </a:p>
          <a:p>
            <a:pPr>
              <a:buNone/>
            </a:pPr>
            <a:endParaRPr lang="en-US" dirty="0" smtClean="0"/>
          </a:p>
          <a:p>
            <a:r>
              <a:rPr lang="en-US" dirty="0" smtClean="0"/>
              <a:t>Ensure good nutritional supply to the patient to help in healing process.</a:t>
            </a:r>
          </a:p>
          <a:p>
            <a:pPr>
              <a:buNone/>
            </a:pPr>
            <a:endParaRPr lang="en-US" dirty="0" smtClean="0"/>
          </a:p>
          <a:p>
            <a:r>
              <a:rPr lang="en-US" dirty="0" smtClean="0"/>
              <a:t>Observation of vital signs e.g. T.P.R.B.P 4 hourly to detect any deviation.</a:t>
            </a:r>
          </a:p>
          <a:p>
            <a:pPr>
              <a:buNone/>
            </a:pPr>
            <a:endParaRPr lang="en-US" dirty="0" smtClean="0"/>
          </a:p>
          <a:p>
            <a:r>
              <a:rPr lang="en-US" dirty="0" smtClean="0"/>
              <a:t>Physiotherapy is done on the limb to restore activities and strengthen the muscles round the joints.</a:t>
            </a:r>
          </a:p>
          <a:p>
            <a:pPr>
              <a:buNone/>
            </a:pPr>
            <a:endParaRPr lang="en-US" dirty="0" smtClean="0"/>
          </a:p>
          <a:p>
            <a:r>
              <a:rPr lang="en-US" dirty="0" smtClean="0"/>
              <a:t>Heat therapy can be done to the affected joints.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             </a:t>
            </a:r>
            <a:r>
              <a:rPr lang="en-US" b="1" u="sng" dirty="0" smtClean="0"/>
              <a:t>Surgical Intervention</a:t>
            </a:r>
            <a:r>
              <a:rPr lang="en-US" dirty="0" smtClean="0"/>
              <a:t>.</a:t>
            </a:r>
          </a:p>
          <a:p>
            <a:pPr>
              <a:buNone/>
            </a:pPr>
            <a:endParaRPr lang="en-US" dirty="0" smtClean="0"/>
          </a:p>
          <a:p>
            <a:pPr>
              <a:buFontTx/>
              <a:buChar char="-"/>
            </a:pPr>
            <a:r>
              <a:rPr lang="en-US" dirty="0" smtClean="0"/>
              <a:t>Arthrodesis is done to correct the condition.</a:t>
            </a:r>
          </a:p>
          <a:p>
            <a:pPr>
              <a:buFontTx/>
              <a:buChar char="-"/>
            </a:pPr>
            <a:endParaRPr lang="en-US" dirty="0" smtClean="0"/>
          </a:p>
          <a:p>
            <a:pPr>
              <a:buFontTx/>
              <a:buChar char="-"/>
            </a:pPr>
            <a:r>
              <a:rPr lang="en-US" dirty="0" smtClean="0"/>
              <a:t>Synovectomy (removal of the inflamed </a:t>
            </a:r>
            <a:r>
              <a:rPr lang="en-US" dirty="0" err="1" smtClean="0"/>
              <a:t>sinovia</a:t>
            </a:r>
            <a:r>
              <a:rPr lang="en-US" dirty="0" smtClean="0"/>
              <a:t>).</a:t>
            </a:r>
          </a:p>
          <a:p>
            <a:pPr>
              <a:buFontTx/>
              <a:buChar char="-"/>
            </a:pPr>
            <a:endParaRPr lang="en-US" dirty="0" smtClean="0"/>
          </a:p>
          <a:p>
            <a:pPr>
              <a:buNone/>
            </a:pPr>
            <a:r>
              <a:rPr lang="en-US" b="1" u="sng" dirty="0"/>
              <a:t> </a:t>
            </a:r>
            <a:r>
              <a:rPr lang="en-US" b="1" u="sng" dirty="0" smtClean="0"/>
              <a:t>            Complications.</a:t>
            </a:r>
          </a:p>
          <a:p>
            <a:pPr>
              <a:buNone/>
            </a:pPr>
            <a:endParaRPr lang="en-US" b="1" u="sng" dirty="0" smtClean="0"/>
          </a:p>
          <a:p>
            <a:pPr>
              <a:buFont typeface="Wingdings" pitchFamily="2" charset="2"/>
              <a:buChar char="§"/>
            </a:pPr>
            <a:r>
              <a:rPr lang="en-US" dirty="0" smtClean="0"/>
              <a:t>Deformity</a:t>
            </a:r>
          </a:p>
          <a:p>
            <a:pPr>
              <a:buFont typeface="Wingdings" pitchFamily="2" charset="2"/>
              <a:buChar char="§"/>
            </a:pPr>
            <a:r>
              <a:rPr lang="en-US" dirty="0" smtClean="0"/>
              <a:t>Contractures</a:t>
            </a:r>
          </a:p>
          <a:p>
            <a:pPr>
              <a:buFont typeface="Wingdings" pitchFamily="2" charset="2"/>
              <a:buChar char="§"/>
            </a:pPr>
            <a:r>
              <a:rPr lang="en-US" dirty="0" smtClean="0"/>
              <a:t>Myocardial infarction</a:t>
            </a:r>
          </a:p>
          <a:p>
            <a:pPr>
              <a:buFont typeface="Wingdings" pitchFamily="2" charset="2"/>
              <a:buChar char="§"/>
            </a:pPr>
            <a:r>
              <a:rPr lang="en-US" dirty="0" smtClean="0"/>
              <a:t>Rheumatoid nodules</a:t>
            </a:r>
          </a:p>
          <a:p>
            <a:pPr>
              <a:buFont typeface="Wingdings" pitchFamily="2" charset="2"/>
              <a:buChar char="§"/>
            </a:pPr>
            <a:r>
              <a:rPr lang="en-US" dirty="0" smtClean="0"/>
              <a:t>Carpal tunnel syndrome</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SEPTIC ARTHRITIS</a:t>
            </a:r>
            <a:endParaRPr lang="en-US" b="1" u="sng" dirty="0"/>
          </a:p>
        </p:txBody>
      </p:sp>
      <p:sp>
        <p:nvSpPr>
          <p:cNvPr id="3" name="Content Placeholder 2"/>
          <p:cNvSpPr>
            <a:spLocks noGrp="1"/>
          </p:cNvSpPr>
          <p:nvPr>
            <p:ph sz="quarter" idx="1"/>
          </p:nvPr>
        </p:nvSpPr>
        <p:spPr/>
        <p:txBody>
          <a:bodyPr/>
          <a:lstStyle/>
          <a:p>
            <a:r>
              <a:rPr lang="en-US" dirty="0" smtClean="0"/>
              <a:t>Is a  purulent invasion of a joint by an infectious micro-organism characterized by pus.</a:t>
            </a:r>
          </a:p>
          <a:p>
            <a:pPr>
              <a:buNone/>
            </a:pPr>
            <a:r>
              <a:rPr lang="en-US" dirty="0" smtClean="0"/>
              <a:t>Types.</a:t>
            </a:r>
          </a:p>
          <a:p>
            <a:pPr marL="571500" indent="-571500">
              <a:buFont typeface="+mj-lt"/>
              <a:buAutoNum type="romanUcPeriod"/>
            </a:pPr>
            <a:r>
              <a:rPr lang="en-US" dirty="0" smtClean="0"/>
              <a:t>Pyogenic arthritis .</a:t>
            </a:r>
          </a:p>
          <a:p>
            <a:pPr marL="571500" indent="-571500">
              <a:buFont typeface="+mj-lt"/>
              <a:buAutoNum type="romanUcPeriod"/>
            </a:pPr>
            <a:r>
              <a:rPr lang="en-US" dirty="0" smtClean="0"/>
              <a:t>Reactive arthritis (autoimmune process)</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Causes</a:t>
            </a:r>
            <a:endParaRPr lang="en-US" b="1" u="sng" dirty="0"/>
          </a:p>
        </p:txBody>
      </p:sp>
      <p:sp>
        <p:nvSpPr>
          <p:cNvPr id="3" name="Content Placeholder 2"/>
          <p:cNvSpPr>
            <a:spLocks noGrp="1"/>
          </p:cNvSpPr>
          <p:nvPr>
            <p:ph sz="quarter" idx="1"/>
          </p:nvPr>
        </p:nvSpPr>
        <p:spPr/>
        <p:txBody>
          <a:bodyPr/>
          <a:lstStyle/>
          <a:p>
            <a:pPr marL="571500" indent="-571500">
              <a:buFont typeface="+mj-lt"/>
              <a:buAutoNum type="romanUcPeriod"/>
            </a:pPr>
            <a:r>
              <a:rPr lang="en-US" dirty="0" smtClean="0"/>
              <a:t>Staphylococcus aureus ( commonest)</a:t>
            </a:r>
          </a:p>
          <a:p>
            <a:pPr marL="571500" indent="-571500">
              <a:buFont typeface="+mj-lt"/>
              <a:buAutoNum type="romanUcPeriod"/>
            </a:pPr>
            <a:r>
              <a:rPr lang="en-US" dirty="0" smtClean="0"/>
              <a:t>Streptococcus</a:t>
            </a:r>
          </a:p>
          <a:p>
            <a:pPr marL="571500" indent="-571500">
              <a:buFont typeface="+mj-lt"/>
              <a:buAutoNum type="romanUcPeriod"/>
            </a:pPr>
            <a:r>
              <a:rPr lang="en-US" dirty="0" smtClean="0"/>
              <a:t>Salmonella species</a:t>
            </a:r>
          </a:p>
          <a:p>
            <a:pPr marL="571500" indent="-571500">
              <a:buFont typeface="+mj-lt"/>
              <a:buAutoNum type="romanUcPeriod"/>
            </a:pPr>
            <a:r>
              <a:rPr lang="en-US" dirty="0" err="1" smtClean="0"/>
              <a:t>Adeno</a:t>
            </a:r>
            <a:r>
              <a:rPr lang="en-US" dirty="0" smtClean="0"/>
              <a:t>-virus</a:t>
            </a:r>
          </a:p>
          <a:p>
            <a:pPr marL="571500" indent="-571500">
              <a:buFont typeface="+mj-lt"/>
              <a:buAutoNum type="romanUcPeriod"/>
            </a:pPr>
            <a:r>
              <a:rPr lang="en-US" dirty="0" smtClean="0"/>
              <a:t>Mumps</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Clinical features</a:t>
            </a:r>
            <a:endParaRPr lang="en-US" b="1" u="sng" dirty="0"/>
          </a:p>
        </p:txBody>
      </p:sp>
      <p:sp>
        <p:nvSpPr>
          <p:cNvPr id="3" name="Content Placeholder 2"/>
          <p:cNvSpPr>
            <a:spLocks noGrp="1"/>
          </p:cNvSpPr>
          <p:nvPr>
            <p:ph sz="quarter" idx="1"/>
          </p:nvPr>
        </p:nvSpPr>
        <p:spPr/>
        <p:txBody>
          <a:bodyPr/>
          <a:lstStyle/>
          <a:p>
            <a:pPr marL="571500" indent="-571500">
              <a:buFont typeface="+mj-lt"/>
              <a:buAutoNum type="romanUcPeriod"/>
            </a:pPr>
            <a:r>
              <a:rPr lang="en-US" dirty="0" smtClean="0"/>
              <a:t>Joints tenderness </a:t>
            </a:r>
          </a:p>
          <a:p>
            <a:pPr marL="571500" indent="-571500">
              <a:buFont typeface="+mj-lt"/>
              <a:buAutoNum type="romanUcPeriod"/>
            </a:pPr>
            <a:r>
              <a:rPr lang="en-US" dirty="0" smtClean="0"/>
              <a:t>Swollen joints</a:t>
            </a:r>
          </a:p>
          <a:p>
            <a:pPr marL="571500" indent="-571500">
              <a:buFont typeface="+mj-lt"/>
              <a:buAutoNum type="romanUcPeriod"/>
            </a:pPr>
            <a:r>
              <a:rPr lang="en-US" dirty="0" smtClean="0"/>
              <a:t>Fever</a:t>
            </a:r>
          </a:p>
          <a:p>
            <a:pPr marL="571500" indent="-571500">
              <a:buFont typeface="+mj-lt"/>
              <a:buAutoNum type="romanUcPeriod"/>
            </a:pPr>
            <a:r>
              <a:rPr lang="en-US" dirty="0" smtClean="0"/>
              <a:t>Warmth and redness at the affected joints.</a:t>
            </a:r>
          </a:p>
          <a:p>
            <a:pPr marL="571500" indent="-571500">
              <a:buFont typeface="+mj-lt"/>
              <a:buAutoNum type="romanUcPeriod"/>
            </a:pPr>
            <a:r>
              <a:rPr lang="en-US" dirty="0" smtClean="0"/>
              <a:t>Gradual loss of mobility</a:t>
            </a:r>
          </a:p>
          <a:p>
            <a:pPr marL="571500" indent="-571500">
              <a:buFont typeface="+mj-lt"/>
              <a:buAutoNum type="romanUcPeriod"/>
            </a:pPr>
            <a:endParaRPr lang="en-US" dirty="0"/>
          </a:p>
          <a:p>
            <a:pPr marL="571500" indent="-571500">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COURSE OUTLINE</a:t>
            </a:r>
            <a:endParaRPr lang="en-US" u="sng" dirty="0"/>
          </a:p>
        </p:txBody>
      </p:sp>
      <p:sp>
        <p:nvSpPr>
          <p:cNvPr id="3" name="Content Placeholder 2"/>
          <p:cNvSpPr>
            <a:spLocks noGrp="1"/>
          </p:cNvSpPr>
          <p:nvPr>
            <p:ph sz="quarter" idx="1"/>
          </p:nvPr>
        </p:nvSpPr>
        <p:spPr/>
        <p:txBody>
          <a:bodyPr>
            <a:normAutofit/>
          </a:bodyPr>
          <a:lstStyle/>
          <a:p>
            <a:pPr>
              <a:buNone/>
            </a:pPr>
            <a:r>
              <a:rPr lang="en-US" u="sng" dirty="0" smtClean="0"/>
              <a:t>1.Congenital Conditions</a:t>
            </a:r>
          </a:p>
          <a:p>
            <a:r>
              <a:rPr lang="en-US" dirty="0" smtClean="0"/>
              <a:t>Talipes</a:t>
            </a:r>
          </a:p>
          <a:p>
            <a:r>
              <a:rPr lang="en-US" dirty="0" smtClean="0"/>
              <a:t>Osteogenic imperfecta</a:t>
            </a:r>
          </a:p>
          <a:p>
            <a:pPr>
              <a:buNone/>
            </a:pPr>
            <a:r>
              <a:rPr lang="en-US" u="sng" dirty="0" smtClean="0"/>
              <a:t>2.Inflammatory/Degenerative conditions</a:t>
            </a:r>
          </a:p>
          <a:p>
            <a:r>
              <a:rPr lang="en-US" dirty="0" smtClean="0"/>
              <a:t>Osteoarthritis</a:t>
            </a:r>
          </a:p>
          <a:p>
            <a:r>
              <a:rPr lang="en-US" dirty="0" smtClean="0"/>
              <a:t>Rheumatoid arthritis</a:t>
            </a:r>
          </a:p>
          <a:p>
            <a:pPr>
              <a:buNone/>
            </a:pPr>
            <a:r>
              <a:rPr lang="en-US" u="sng" dirty="0" smtClean="0"/>
              <a:t>3.Infective bone condition</a:t>
            </a:r>
          </a:p>
          <a:p>
            <a:r>
              <a:rPr lang="en-US" dirty="0" smtClean="0"/>
              <a:t>Osteomyelitis</a:t>
            </a:r>
          </a:p>
          <a:p>
            <a:r>
              <a:rPr lang="en-US" dirty="0" smtClean="0"/>
              <a:t>Septic arthritis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DX.</a:t>
            </a:r>
            <a:endParaRPr lang="en-US" b="1" u="sng" dirty="0"/>
          </a:p>
        </p:txBody>
      </p:sp>
      <p:sp>
        <p:nvSpPr>
          <p:cNvPr id="3" name="Content Placeholder 2"/>
          <p:cNvSpPr>
            <a:spLocks noGrp="1"/>
          </p:cNvSpPr>
          <p:nvPr>
            <p:ph sz="quarter" idx="1"/>
          </p:nvPr>
        </p:nvSpPr>
        <p:spPr/>
        <p:txBody>
          <a:bodyPr/>
          <a:lstStyle/>
          <a:p>
            <a:pPr marL="571500" indent="-571500">
              <a:buFont typeface="+mj-lt"/>
              <a:buAutoNum type="romanUcPeriod"/>
            </a:pPr>
            <a:r>
              <a:rPr lang="en-US" dirty="0" smtClean="0"/>
              <a:t>Clinical features </a:t>
            </a:r>
          </a:p>
          <a:p>
            <a:pPr marL="571500" indent="-571500">
              <a:buFont typeface="+mj-lt"/>
              <a:buAutoNum type="romanUcPeriod"/>
            </a:pPr>
            <a:r>
              <a:rPr lang="en-US" dirty="0" smtClean="0"/>
              <a:t>History taking</a:t>
            </a:r>
          </a:p>
          <a:p>
            <a:pPr marL="571500" indent="-571500">
              <a:buFont typeface="+mj-lt"/>
              <a:buAutoNum type="romanUcPeriod"/>
            </a:pPr>
            <a:r>
              <a:rPr lang="en-US" dirty="0" smtClean="0"/>
              <a:t>Laboratory investigations( synovial fluid, for sensitivity pus)</a:t>
            </a:r>
          </a:p>
          <a:p>
            <a:pPr marL="571500" indent="-571500">
              <a:buFont typeface="+mj-lt"/>
              <a:buAutoNum type="romanUcPeriod"/>
            </a:pPr>
            <a:r>
              <a:rPr lang="en-US" dirty="0" smtClean="0"/>
              <a:t>Radiological investigations (MRI,X-RAY showing eroded membrane and cartilage.</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Pathophysiology.</a:t>
            </a:r>
            <a:endParaRPr lang="en-US" b="1" u="sng" dirty="0"/>
          </a:p>
        </p:txBody>
      </p:sp>
      <p:sp>
        <p:nvSpPr>
          <p:cNvPr id="3" name="Content Placeholder 2"/>
          <p:cNvSpPr>
            <a:spLocks noGrp="1"/>
          </p:cNvSpPr>
          <p:nvPr>
            <p:ph sz="quarter" idx="1"/>
          </p:nvPr>
        </p:nvSpPr>
        <p:spPr/>
        <p:txBody>
          <a:bodyPr/>
          <a:lstStyle/>
          <a:p>
            <a:r>
              <a:rPr lang="en-US" dirty="0" smtClean="0"/>
              <a:t>Infections usually arise from focal point in the body </a:t>
            </a:r>
            <a:r>
              <a:rPr lang="en-US" dirty="0" err="1" smtClean="0"/>
              <a:t>e.g</a:t>
            </a:r>
            <a:r>
              <a:rPr lang="en-US" dirty="0" smtClean="0"/>
              <a:t> osteomyelitis, </a:t>
            </a:r>
            <a:r>
              <a:rPr lang="en-US" dirty="0" err="1" smtClean="0"/>
              <a:t>bacteraemia</a:t>
            </a:r>
            <a:r>
              <a:rPr lang="en-US" dirty="0" smtClean="0"/>
              <a:t> which forms inflammation of the synovial membrane filled by effusion into the joint.</a:t>
            </a:r>
          </a:p>
          <a:p>
            <a:r>
              <a:rPr lang="en-US" dirty="0" smtClean="0"/>
              <a:t>The fluid is initially serous and if no treatment  it becomes an </a:t>
            </a:r>
            <a:r>
              <a:rPr lang="en-US" dirty="0" err="1" smtClean="0"/>
              <a:t>exudate</a:t>
            </a:r>
            <a:r>
              <a:rPr lang="en-US" dirty="0" smtClean="0"/>
              <a:t> and finally pus forms which erodes the articular cartilage.</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Aims of </a:t>
            </a:r>
            <a:r>
              <a:rPr lang="en-US" u="sng" dirty="0" err="1" smtClean="0"/>
              <a:t>managment</a:t>
            </a:r>
            <a:endParaRPr lang="en-US" u="sng" dirty="0"/>
          </a:p>
        </p:txBody>
      </p:sp>
      <p:sp>
        <p:nvSpPr>
          <p:cNvPr id="3" name="Content Placeholder 2"/>
          <p:cNvSpPr>
            <a:spLocks noGrp="1"/>
          </p:cNvSpPr>
          <p:nvPr>
            <p:ph sz="quarter" idx="1"/>
          </p:nvPr>
        </p:nvSpPr>
        <p:spPr/>
        <p:txBody>
          <a:bodyPr>
            <a:normAutofit/>
          </a:bodyPr>
          <a:lstStyle/>
          <a:p>
            <a:r>
              <a:rPr lang="en-US" dirty="0" smtClean="0"/>
              <a:t>To relieve pain </a:t>
            </a:r>
          </a:p>
          <a:p>
            <a:r>
              <a:rPr lang="en-US" dirty="0" smtClean="0"/>
              <a:t>To control infection</a:t>
            </a:r>
          </a:p>
          <a:p>
            <a:endParaRPr lang="en-US" dirty="0"/>
          </a:p>
          <a:p>
            <a:pPr>
              <a:buNone/>
            </a:pPr>
            <a:r>
              <a:rPr lang="en-US" u="sng" dirty="0" smtClean="0"/>
              <a:t>Management.</a:t>
            </a:r>
          </a:p>
          <a:p>
            <a:pPr>
              <a:buNone/>
            </a:pPr>
            <a:endParaRPr lang="en-US" u="sng" dirty="0" smtClean="0"/>
          </a:p>
          <a:p>
            <a:pPr marL="514350" indent="-514350">
              <a:buFont typeface="+mj-lt"/>
              <a:buAutoNum type="arabicPeriod"/>
            </a:pPr>
            <a:r>
              <a:rPr lang="en-US" dirty="0" smtClean="0"/>
              <a:t>Antibiotics- </a:t>
            </a:r>
          </a:p>
          <a:p>
            <a:pPr marL="514350" indent="-514350">
              <a:buNone/>
            </a:pPr>
            <a:r>
              <a:rPr lang="en-US" dirty="0" err="1" smtClean="0"/>
              <a:t>Penicillins</a:t>
            </a:r>
            <a:r>
              <a:rPr lang="en-US" dirty="0" smtClean="0"/>
              <a:t>- </a:t>
            </a:r>
            <a:r>
              <a:rPr lang="en-US" dirty="0" err="1" smtClean="0"/>
              <a:t>Flucloxacillin</a:t>
            </a:r>
            <a:r>
              <a:rPr lang="en-US" dirty="0" smtClean="0"/>
              <a:t> 500mg </a:t>
            </a:r>
            <a:r>
              <a:rPr lang="en-US" dirty="0" err="1" smtClean="0"/>
              <a:t>qid</a:t>
            </a:r>
            <a:r>
              <a:rPr lang="en-US" dirty="0" smtClean="0"/>
              <a:t>*7/7</a:t>
            </a:r>
          </a:p>
          <a:p>
            <a:pPr marL="514350" indent="-514350">
              <a:buNone/>
            </a:pPr>
            <a:r>
              <a:rPr lang="en-US" dirty="0" err="1" smtClean="0"/>
              <a:t>Cephalosporins</a:t>
            </a:r>
            <a:r>
              <a:rPr lang="en-US" dirty="0" smtClean="0"/>
              <a:t>- </a:t>
            </a:r>
            <a:r>
              <a:rPr lang="en-US" dirty="0" err="1" smtClean="0"/>
              <a:t>ceftriaxion</a:t>
            </a:r>
            <a:r>
              <a:rPr lang="en-US" dirty="0" smtClean="0"/>
              <a:t> 1gm </a:t>
            </a:r>
            <a:r>
              <a:rPr lang="en-US" dirty="0" err="1" smtClean="0"/>
              <a:t>bd</a:t>
            </a:r>
            <a:r>
              <a:rPr lang="en-US" dirty="0" smtClean="0"/>
              <a:t>*7/7</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a:xfrm>
            <a:off x="914400" y="1828800"/>
            <a:ext cx="8229600" cy="4525963"/>
          </a:xfrm>
        </p:spPr>
        <p:txBody>
          <a:bodyPr>
            <a:normAutofit/>
          </a:bodyPr>
          <a:lstStyle/>
          <a:p>
            <a:pPr marL="514350" indent="-514350">
              <a:buNone/>
            </a:pPr>
            <a:r>
              <a:rPr lang="en-US" dirty="0" smtClean="0"/>
              <a:t>2. Analgesics- NSAIDS ( </a:t>
            </a:r>
            <a:r>
              <a:rPr lang="en-US" dirty="0" err="1" smtClean="0"/>
              <a:t>Indocid</a:t>
            </a:r>
            <a:r>
              <a:rPr lang="en-US" dirty="0" smtClean="0"/>
              <a:t>, Diclofenac, </a:t>
            </a:r>
            <a:r>
              <a:rPr lang="en-US" dirty="0" err="1" smtClean="0"/>
              <a:t>Bruffen</a:t>
            </a:r>
            <a:r>
              <a:rPr lang="en-US" dirty="0" smtClean="0"/>
              <a:t>, </a:t>
            </a:r>
            <a:r>
              <a:rPr lang="en-US" dirty="0" err="1" smtClean="0"/>
              <a:t>AsA</a:t>
            </a:r>
            <a:endParaRPr lang="en-US" dirty="0" smtClean="0"/>
          </a:p>
          <a:p>
            <a:pPr marL="514350" indent="-514350">
              <a:buNone/>
            </a:pPr>
            <a:r>
              <a:rPr lang="en-US" dirty="0" smtClean="0"/>
              <a:t>3. Surgery- </a:t>
            </a:r>
            <a:r>
              <a:rPr lang="en-US" dirty="0" err="1" smtClean="0"/>
              <a:t>Arthrotomy</a:t>
            </a:r>
            <a:r>
              <a:rPr lang="en-US" dirty="0" smtClean="0"/>
              <a:t> (an incision into a joint to draw pus)</a:t>
            </a:r>
          </a:p>
          <a:p>
            <a:pPr marL="514350" indent="-514350">
              <a:buNone/>
            </a:pPr>
            <a:r>
              <a:rPr lang="en-US" b="1" u="sng" dirty="0" smtClean="0"/>
              <a:t>Complications.</a:t>
            </a:r>
          </a:p>
          <a:p>
            <a:pPr marL="514350" indent="-514350">
              <a:buNone/>
            </a:pPr>
            <a:endParaRPr lang="en-US" b="1" u="sng" dirty="0" smtClean="0"/>
          </a:p>
          <a:p>
            <a:pPr marL="571500" indent="-571500">
              <a:buFont typeface="+mj-lt"/>
              <a:buAutoNum type="romanUcPeriod"/>
            </a:pPr>
            <a:r>
              <a:rPr lang="en-US" dirty="0" smtClean="0"/>
              <a:t>Osteomyelitis</a:t>
            </a:r>
          </a:p>
          <a:p>
            <a:pPr marL="571500" indent="-571500">
              <a:buFont typeface="+mj-lt"/>
              <a:buAutoNum type="romanUcPeriod"/>
            </a:pPr>
            <a:r>
              <a:rPr lang="en-US" dirty="0" smtClean="0"/>
              <a:t>Deformity</a:t>
            </a:r>
          </a:p>
          <a:p>
            <a:pPr marL="571500" indent="-571500">
              <a:buFont typeface="+mj-lt"/>
              <a:buAutoNum type="romanUcPeriod"/>
            </a:pPr>
            <a:r>
              <a:rPr lang="en-US" dirty="0" smtClean="0"/>
              <a:t>Fibrous </a:t>
            </a:r>
            <a:r>
              <a:rPr lang="en-US" dirty="0" err="1" smtClean="0"/>
              <a:t>ankylosis</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OSTEOGENIC IMPERFECTA </a:t>
            </a:r>
            <a:r>
              <a:rPr lang="en-US" dirty="0" smtClean="0"/>
              <a:t>(OI)</a:t>
            </a:r>
            <a:endParaRPr lang="en-US" dirty="0"/>
          </a:p>
        </p:txBody>
      </p:sp>
      <p:sp>
        <p:nvSpPr>
          <p:cNvPr id="3" name="Content Placeholder 2"/>
          <p:cNvSpPr>
            <a:spLocks noGrp="1"/>
          </p:cNvSpPr>
          <p:nvPr>
            <p:ph sz="quarter" idx="1"/>
          </p:nvPr>
        </p:nvSpPr>
        <p:spPr/>
        <p:txBody>
          <a:bodyPr/>
          <a:lstStyle/>
          <a:p>
            <a:r>
              <a:rPr lang="en-US" dirty="0" smtClean="0"/>
              <a:t>Is a defect in the normal ossification of the skeleton leading to bone fragility.</a:t>
            </a:r>
          </a:p>
          <a:p>
            <a:pPr>
              <a:buNone/>
            </a:pPr>
            <a:endParaRPr lang="en-US" dirty="0" smtClean="0"/>
          </a:p>
          <a:p>
            <a:pPr>
              <a:buNone/>
            </a:pPr>
            <a:r>
              <a:rPr lang="en-US" u="sng" dirty="0" smtClean="0"/>
              <a:t>Causes.</a:t>
            </a:r>
          </a:p>
          <a:p>
            <a:pPr>
              <a:buNone/>
            </a:pPr>
            <a:r>
              <a:rPr lang="en-US" dirty="0" smtClean="0"/>
              <a:t>Hereditary.</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Pathophysiology</a:t>
            </a:r>
            <a:endParaRPr lang="en-US" b="1" dirty="0"/>
          </a:p>
        </p:txBody>
      </p:sp>
      <p:sp>
        <p:nvSpPr>
          <p:cNvPr id="3" name="Content Placeholder 2"/>
          <p:cNvSpPr>
            <a:spLocks noGrp="1"/>
          </p:cNvSpPr>
          <p:nvPr>
            <p:ph sz="quarter" idx="1"/>
          </p:nvPr>
        </p:nvSpPr>
        <p:spPr/>
        <p:txBody>
          <a:bodyPr>
            <a:normAutofit/>
          </a:bodyPr>
          <a:lstStyle/>
          <a:p>
            <a:r>
              <a:rPr lang="en-US" dirty="0" smtClean="0"/>
              <a:t>Results from a defect in collagen synthesis leading to a collagen deficit hence the bone ossification is not effective.</a:t>
            </a:r>
          </a:p>
          <a:p>
            <a:pPr>
              <a:buNone/>
            </a:pPr>
            <a:r>
              <a:rPr lang="en-US" b="1" u="sng" dirty="0" smtClean="0"/>
              <a:t>Types.</a:t>
            </a:r>
          </a:p>
          <a:p>
            <a:pPr>
              <a:buNone/>
            </a:pPr>
            <a:endParaRPr lang="en-US" b="1" u="sng" dirty="0" smtClean="0"/>
          </a:p>
          <a:p>
            <a:pPr marL="514350" indent="-514350">
              <a:buFont typeface="+mj-lt"/>
              <a:buAutoNum type="arabicPeriod"/>
            </a:pPr>
            <a:r>
              <a:rPr lang="en-US" dirty="0" smtClean="0"/>
              <a:t>Fetal </a:t>
            </a:r>
            <a:r>
              <a:rPr lang="en-US" dirty="0" err="1" smtClean="0"/>
              <a:t>osteogenic</a:t>
            </a:r>
            <a:r>
              <a:rPr lang="en-US" dirty="0" smtClean="0"/>
              <a:t> imperfecta: is the most severe and result in still birth.</a:t>
            </a:r>
          </a:p>
          <a:p>
            <a:pPr marL="514350" indent="-514350">
              <a:buFont typeface="+mj-lt"/>
              <a:buAutoNum type="arabicPeriod"/>
            </a:pPr>
            <a:r>
              <a:rPr lang="en-US" dirty="0" smtClean="0"/>
              <a:t>Infantile </a:t>
            </a:r>
            <a:r>
              <a:rPr lang="en-US" dirty="0" err="1" smtClean="0"/>
              <a:t>osteogenic</a:t>
            </a:r>
            <a:r>
              <a:rPr lang="en-US" dirty="0" smtClean="0"/>
              <a:t> imperfecta: usually marked by multiple fractures or delayed maturity.</a:t>
            </a:r>
          </a:p>
          <a:p>
            <a:pPr marL="514350" indent="-514350">
              <a:buNone/>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Adolescent </a:t>
            </a:r>
            <a:r>
              <a:rPr lang="en-US" dirty="0" err="1" smtClean="0"/>
              <a:t>osteogenic</a:t>
            </a:r>
            <a:r>
              <a:rPr lang="en-US" dirty="0" smtClean="0"/>
              <a:t> imperfecta: Multiple fractures occurs during growing period especially during puberty.</a:t>
            </a:r>
          </a:p>
          <a:p>
            <a:pPr>
              <a:buNone/>
            </a:pPr>
            <a:endParaRPr lang="en-US" dirty="0" smtClean="0"/>
          </a:p>
          <a:p>
            <a:pPr>
              <a:buNone/>
            </a:pPr>
            <a:r>
              <a:rPr lang="en-US" b="1" u="sng" dirty="0" smtClean="0"/>
              <a:t>Clinical manifestation</a:t>
            </a:r>
          </a:p>
          <a:p>
            <a:pPr marL="514350" indent="-514350">
              <a:buFont typeface="+mj-lt"/>
              <a:buAutoNum type="arabicPeriod"/>
            </a:pPr>
            <a:r>
              <a:rPr lang="en-US" dirty="0" smtClean="0"/>
              <a:t>History of multiple fractures during infancy.</a:t>
            </a:r>
          </a:p>
          <a:p>
            <a:pPr marL="514350" indent="-514350">
              <a:buFont typeface="+mj-lt"/>
              <a:buAutoNum type="arabicPeriod"/>
            </a:pPr>
            <a:r>
              <a:rPr lang="en-US" dirty="0" smtClean="0"/>
              <a:t>Abnormal dentition.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DX</a:t>
            </a:r>
            <a:r>
              <a:rPr lang="en-US" dirty="0" smtClean="0"/>
              <a:t>.</a:t>
            </a:r>
            <a:endParaRPr lang="en-US" dirty="0"/>
          </a:p>
        </p:txBody>
      </p:sp>
      <p:sp>
        <p:nvSpPr>
          <p:cNvPr id="3" name="Content Placeholder 2"/>
          <p:cNvSpPr>
            <a:spLocks noGrp="1"/>
          </p:cNvSpPr>
          <p:nvPr>
            <p:ph sz="quarter" idx="1"/>
          </p:nvPr>
        </p:nvSpPr>
        <p:spPr>
          <a:xfrm>
            <a:off x="0" y="1828800"/>
            <a:ext cx="8229600" cy="4525963"/>
          </a:xfrm>
        </p:spPr>
        <p:txBody>
          <a:bodyPr>
            <a:normAutofit/>
          </a:bodyPr>
          <a:lstStyle/>
          <a:p>
            <a:pPr marL="514350" indent="-514350">
              <a:buFont typeface="+mj-lt"/>
              <a:buAutoNum type="arabicPeriod"/>
            </a:pPr>
            <a:r>
              <a:rPr lang="en-US" dirty="0" smtClean="0"/>
              <a:t>Clinical features</a:t>
            </a:r>
          </a:p>
          <a:p>
            <a:pPr marL="514350" indent="-514350">
              <a:buFont typeface="+mj-lt"/>
              <a:buAutoNum type="arabicPeriod"/>
            </a:pPr>
            <a:r>
              <a:rPr lang="en-US" dirty="0" smtClean="0"/>
              <a:t>Radiological X-rays showing skeleton abnormality.</a:t>
            </a:r>
          </a:p>
          <a:p>
            <a:pPr marL="514350" indent="-514350">
              <a:buFont typeface="+mj-lt"/>
              <a:buAutoNum type="arabicPeriod"/>
            </a:pPr>
            <a:r>
              <a:rPr lang="en-US" dirty="0" smtClean="0"/>
              <a:t>Collagen protein analysis.</a:t>
            </a:r>
          </a:p>
          <a:p>
            <a:pPr marL="514350" indent="-514350">
              <a:buNone/>
            </a:pPr>
            <a:endParaRPr lang="en-US" dirty="0" smtClean="0"/>
          </a:p>
          <a:p>
            <a:pPr marL="514350" indent="-514350">
              <a:buNone/>
            </a:pPr>
            <a:r>
              <a:rPr lang="en-US" u="sng" dirty="0" smtClean="0"/>
              <a:t>Management</a:t>
            </a:r>
          </a:p>
          <a:p>
            <a:pPr marL="514350" indent="-514350"/>
            <a:r>
              <a:rPr lang="en-US" dirty="0" smtClean="0"/>
              <a:t>Physiotherapy</a:t>
            </a:r>
          </a:p>
          <a:p>
            <a:pPr marL="514350" indent="-514350"/>
            <a:r>
              <a:rPr lang="en-US" dirty="0" smtClean="0"/>
              <a:t>Counseling the parents on the condition</a:t>
            </a:r>
          </a:p>
          <a:p>
            <a:pPr marL="514350" indent="-514350"/>
            <a:r>
              <a:rPr lang="en-US" dirty="0" smtClean="0"/>
              <a:t>Analgesics (NSAIDS)</a:t>
            </a:r>
          </a:p>
          <a:p>
            <a:pPr marL="514350" indent="-51435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CONGENITAL ABNORMALITIES</a:t>
            </a:r>
            <a:endParaRPr lang="en-US" b="1" u="sng" dirty="0"/>
          </a:p>
        </p:txBody>
      </p:sp>
      <p:sp>
        <p:nvSpPr>
          <p:cNvPr id="3" name="Content Placeholder 2"/>
          <p:cNvSpPr>
            <a:spLocks noGrp="1"/>
          </p:cNvSpPr>
          <p:nvPr>
            <p:ph sz="quarter" idx="1"/>
          </p:nvPr>
        </p:nvSpPr>
        <p:spPr/>
        <p:txBody>
          <a:bodyPr/>
          <a:lstStyle/>
          <a:p>
            <a:pPr>
              <a:buNone/>
            </a:pPr>
            <a:r>
              <a:rPr lang="en-US" u="sng" dirty="0" smtClean="0"/>
              <a:t>Congenital</a:t>
            </a:r>
            <a:r>
              <a:rPr lang="en-US" dirty="0" smtClean="0"/>
              <a:t>.</a:t>
            </a:r>
          </a:p>
          <a:p>
            <a:pPr>
              <a:buNone/>
            </a:pPr>
            <a:r>
              <a:rPr lang="en-US" dirty="0" smtClean="0"/>
              <a:t>Is a condition which exist at or before birth which are not necessarily hereditary.</a:t>
            </a:r>
          </a:p>
          <a:p>
            <a:pPr>
              <a:buNone/>
            </a:pPr>
            <a:r>
              <a:rPr lang="en-US" u="sng" dirty="0" smtClean="0"/>
              <a:t>Predisposing Factors.</a:t>
            </a:r>
          </a:p>
          <a:p>
            <a:pPr marL="514350" indent="-514350">
              <a:buNone/>
            </a:pPr>
            <a:r>
              <a:rPr lang="en-US" dirty="0" smtClean="0"/>
              <a:t>Idiopathic (unknown)</a:t>
            </a:r>
          </a:p>
          <a:p>
            <a:pPr marL="514350" indent="-514350">
              <a:buFont typeface="+mj-lt"/>
              <a:buAutoNum type="arabicPeriod"/>
            </a:pPr>
            <a:r>
              <a:rPr lang="en-US" dirty="0" smtClean="0"/>
              <a:t>Gene abnormalities (chromosomes)</a:t>
            </a:r>
          </a:p>
          <a:p>
            <a:pPr marL="514350" indent="-514350">
              <a:buFont typeface="+mj-lt"/>
              <a:buAutoNum type="arabicPeriod"/>
            </a:pPr>
            <a:r>
              <a:rPr lang="en-US" dirty="0" smtClean="0"/>
              <a:t>Teratogenic </a:t>
            </a:r>
            <a:r>
              <a:rPr lang="en-US" dirty="0" err="1" smtClean="0"/>
              <a:t>eg</a:t>
            </a:r>
            <a:r>
              <a:rPr lang="en-US" dirty="0" smtClean="0"/>
              <a:t>  Alcohol, radiation.</a:t>
            </a:r>
          </a:p>
          <a:p>
            <a:pPr>
              <a:buNone/>
            </a:pP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TALIPES (club-foot</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dirty="0" smtClean="0"/>
              <a:t>Is a deformity caused by a congenital or acquired contraction of the muscle or tendon of the foot.</a:t>
            </a:r>
          </a:p>
          <a:p>
            <a:pPr>
              <a:buNone/>
            </a:pPr>
            <a:r>
              <a:rPr lang="en-US" u="sng" dirty="0" smtClean="0"/>
              <a:t>Types</a:t>
            </a:r>
            <a:r>
              <a:rPr lang="en-US" dirty="0" smtClean="0"/>
              <a:t>.</a:t>
            </a:r>
          </a:p>
          <a:p>
            <a:pPr>
              <a:buNone/>
            </a:pPr>
            <a:endParaRPr lang="en-US" dirty="0" smtClean="0"/>
          </a:p>
          <a:p>
            <a:pPr marL="514350" indent="-514350">
              <a:buFont typeface="+mj-lt"/>
              <a:buAutoNum type="arabicPeriod"/>
            </a:pPr>
            <a:r>
              <a:rPr lang="en-US" dirty="0" smtClean="0"/>
              <a:t>Talipes </a:t>
            </a:r>
            <a:r>
              <a:rPr lang="en-US" dirty="0" err="1" smtClean="0"/>
              <a:t>calcaneous</a:t>
            </a:r>
            <a:r>
              <a:rPr lang="en-US" dirty="0" smtClean="0"/>
              <a:t>- heel touches the ground while standing.</a:t>
            </a:r>
          </a:p>
          <a:p>
            <a:pPr marL="514350" indent="-514350">
              <a:buFont typeface="+mj-lt"/>
              <a:buAutoNum type="arabicPeriod"/>
            </a:pPr>
            <a:r>
              <a:rPr lang="en-US" dirty="0" smtClean="0"/>
              <a:t>Talipes </a:t>
            </a:r>
            <a:r>
              <a:rPr lang="en-US" dirty="0" err="1" smtClean="0"/>
              <a:t>equinus</a:t>
            </a:r>
            <a:r>
              <a:rPr lang="en-US" dirty="0" smtClean="0"/>
              <a:t>- toes touches the ground.</a:t>
            </a:r>
          </a:p>
          <a:p>
            <a:pPr marL="514350" indent="-514350">
              <a:buFont typeface="+mj-lt"/>
              <a:buAutoNum type="arabicPeriod"/>
            </a:pPr>
            <a:r>
              <a:rPr lang="en-US" dirty="0" smtClean="0"/>
              <a:t>Talipes </a:t>
            </a:r>
            <a:r>
              <a:rPr lang="en-US" dirty="0" err="1" smtClean="0"/>
              <a:t>Valgus</a:t>
            </a:r>
            <a:r>
              <a:rPr lang="en-US" dirty="0" smtClean="0"/>
              <a:t>- Inner edge of the foot touches the ground.</a:t>
            </a:r>
          </a:p>
          <a:p>
            <a:pPr marL="514350" indent="-51435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4.Bone disorders/Deformities</a:t>
            </a:r>
            <a:endParaRPr lang="en-US" dirty="0" smtClean="0"/>
          </a:p>
          <a:p>
            <a:r>
              <a:rPr lang="en-US" dirty="0" smtClean="0"/>
              <a:t>Scoliosis</a:t>
            </a:r>
          </a:p>
          <a:p>
            <a:r>
              <a:rPr lang="en-US" dirty="0" smtClean="0"/>
              <a:t>Kyphosis</a:t>
            </a:r>
          </a:p>
          <a:p>
            <a:r>
              <a:rPr lang="en-US" dirty="0" smtClean="0"/>
              <a:t>Lordosis</a:t>
            </a:r>
          </a:p>
          <a:p>
            <a:pPr>
              <a:buNone/>
            </a:pPr>
            <a:r>
              <a:rPr lang="en-US" u="sng" dirty="0" smtClean="0"/>
              <a:t>5.Neoplastic</a:t>
            </a:r>
            <a:endParaRPr lang="en-US" dirty="0" smtClean="0"/>
          </a:p>
          <a:p>
            <a:r>
              <a:rPr lang="en-US" dirty="0" smtClean="0"/>
              <a:t>Tumors of the bone</a:t>
            </a:r>
          </a:p>
          <a:p>
            <a:pPr>
              <a:buNone/>
            </a:pPr>
            <a:r>
              <a:rPr lang="en-US" u="sng" dirty="0" smtClean="0"/>
              <a:t>6.Degenerative /Metabolic conditions</a:t>
            </a:r>
          </a:p>
          <a:p>
            <a:r>
              <a:rPr lang="en-US" dirty="0" smtClean="0"/>
              <a:t>Osteoporosis</a:t>
            </a:r>
          </a:p>
          <a:p>
            <a:r>
              <a:rPr lang="en-US" dirty="0" err="1" smtClean="0"/>
              <a:t>Osteomalacia</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4. Talipes </a:t>
            </a:r>
            <a:r>
              <a:rPr lang="en-US" dirty="0" err="1" smtClean="0"/>
              <a:t>Varus</a:t>
            </a:r>
            <a:r>
              <a:rPr lang="en-US" dirty="0" smtClean="0"/>
              <a:t>- outer edge of the foot touches the ground.</a:t>
            </a:r>
          </a:p>
          <a:p>
            <a:pPr>
              <a:buNone/>
            </a:pPr>
            <a:r>
              <a:rPr lang="en-US" u="sng" dirty="0" smtClean="0"/>
              <a:t>Incidence Rate</a:t>
            </a:r>
            <a:r>
              <a:rPr lang="en-US" dirty="0" smtClean="0"/>
              <a:t>.</a:t>
            </a:r>
          </a:p>
          <a:p>
            <a:pPr>
              <a:buNone/>
            </a:pPr>
            <a:r>
              <a:rPr lang="en-US" dirty="0" smtClean="0"/>
              <a:t>It occurs more in boys than girls.</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Management</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-Manipulation</a:t>
            </a:r>
            <a:endParaRPr lang="en-US" dirty="0" smtClean="0"/>
          </a:p>
          <a:p>
            <a:r>
              <a:rPr lang="en-US" dirty="0" smtClean="0"/>
              <a:t>Splinting- P.O.P</a:t>
            </a:r>
          </a:p>
          <a:p>
            <a:r>
              <a:rPr lang="en-US" dirty="0" smtClean="0"/>
              <a:t>Surgery</a:t>
            </a:r>
          </a:p>
          <a:p>
            <a:pPr>
              <a:buNone/>
            </a:pPr>
            <a:endParaRPr lang="en-US" dirty="0" smtClean="0"/>
          </a:p>
          <a:p>
            <a:pPr>
              <a:buNone/>
            </a:pPr>
            <a:r>
              <a:rPr lang="en-US" u="sng" dirty="0" smtClean="0"/>
              <a:t>Surgery.</a:t>
            </a:r>
          </a:p>
          <a:p>
            <a:pPr>
              <a:buNone/>
            </a:pPr>
            <a:r>
              <a:rPr lang="en-US" dirty="0" err="1" smtClean="0"/>
              <a:t>Tenotomy</a:t>
            </a:r>
            <a:r>
              <a:rPr lang="en-US" dirty="0" smtClean="0"/>
              <a:t>- is the surgical procedure performed to release a tendon.</a:t>
            </a:r>
          </a:p>
          <a:p>
            <a:pPr>
              <a:buNone/>
            </a:pPr>
            <a:r>
              <a:rPr lang="en-US" dirty="0" smtClean="0"/>
              <a:t>Usually done between 9 months to 12months of age.</a:t>
            </a:r>
          </a:p>
          <a:p>
            <a:pPr>
              <a:buNone/>
            </a:pPr>
            <a:r>
              <a:rPr lang="en-US" dirty="0" smtClean="0"/>
              <a:t>Cast is worn for a year.</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GOUT</a:t>
            </a:r>
            <a:endParaRPr lang="en-US" b="1" u="sng" dirty="0"/>
          </a:p>
        </p:txBody>
      </p:sp>
      <p:sp>
        <p:nvSpPr>
          <p:cNvPr id="3" name="Content Placeholder 2"/>
          <p:cNvSpPr>
            <a:spLocks noGrp="1"/>
          </p:cNvSpPr>
          <p:nvPr>
            <p:ph sz="quarter" idx="1"/>
          </p:nvPr>
        </p:nvSpPr>
        <p:spPr/>
        <p:txBody>
          <a:bodyPr>
            <a:normAutofit fontScale="70000" lnSpcReduction="20000"/>
          </a:bodyPr>
          <a:lstStyle/>
          <a:p>
            <a:r>
              <a:rPr lang="en-US" dirty="0" smtClean="0"/>
              <a:t>Is a disorder that results from deposits of sodium crystals and accumulation of uric acid leading to painful joint inflammation.</a:t>
            </a:r>
          </a:p>
          <a:p>
            <a:pPr>
              <a:buNone/>
            </a:pPr>
            <a:endParaRPr lang="en-US" dirty="0" smtClean="0"/>
          </a:p>
          <a:p>
            <a:pPr>
              <a:buNone/>
            </a:pPr>
            <a:r>
              <a:rPr lang="en-US" u="sng" dirty="0" smtClean="0"/>
              <a:t>Incidence.</a:t>
            </a:r>
          </a:p>
          <a:p>
            <a:pPr>
              <a:buNone/>
            </a:pPr>
            <a:endParaRPr lang="en-US" u="sng" dirty="0" smtClean="0"/>
          </a:p>
          <a:p>
            <a:pPr>
              <a:buNone/>
            </a:pPr>
            <a:r>
              <a:rPr lang="en-US" dirty="0" smtClean="0"/>
              <a:t>More common in men than women.</a:t>
            </a:r>
          </a:p>
          <a:p>
            <a:pPr>
              <a:buNone/>
            </a:pPr>
            <a:endParaRPr lang="en-US" dirty="0" smtClean="0"/>
          </a:p>
          <a:p>
            <a:pPr>
              <a:buNone/>
            </a:pPr>
            <a:r>
              <a:rPr lang="en-US" u="sng" dirty="0" smtClean="0"/>
              <a:t>Risk Factors.</a:t>
            </a:r>
          </a:p>
          <a:p>
            <a:pPr marL="514350" indent="-514350">
              <a:buFont typeface="+mj-lt"/>
              <a:buAutoNum type="arabicPeriod"/>
            </a:pPr>
            <a:r>
              <a:rPr lang="en-US" dirty="0" smtClean="0"/>
              <a:t>Obesity</a:t>
            </a:r>
          </a:p>
          <a:p>
            <a:pPr marL="514350" indent="-514350">
              <a:buFont typeface="+mj-lt"/>
              <a:buAutoNum type="arabicPeriod"/>
            </a:pPr>
            <a:r>
              <a:rPr lang="en-US" dirty="0" smtClean="0"/>
              <a:t>Renal failure</a:t>
            </a:r>
          </a:p>
          <a:p>
            <a:pPr marL="514350" indent="-514350">
              <a:buFont typeface="+mj-lt"/>
              <a:buAutoNum type="arabicPeriod"/>
            </a:pPr>
            <a:r>
              <a:rPr lang="en-US" dirty="0" smtClean="0"/>
              <a:t>Hereditary</a:t>
            </a:r>
          </a:p>
          <a:p>
            <a:pPr marL="514350" indent="-514350">
              <a:buFont typeface="+mj-lt"/>
              <a:buAutoNum type="arabicPeriod"/>
            </a:pPr>
            <a:r>
              <a:rPr lang="en-US" dirty="0" smtClean="0"/>
              <a:t>Excess alcohol consumption (increase production of uric acid)</a:t>
            </a:r>
          </a:p>
          <a:p>
            <a:pPr marL="514350" indent="-514350">
              <a:buFont typeface="+mj-lt"/>
              <a:buAutoNum type="arabicPeriod"/>
            </a:pPr>
            <a:r>
              <a:rPr lang="en-US" dirty="0" smtClean="0"/>
              <a:t>Lead poisoning</a:t>
            </a:r>
          </a:p>
          <a:p>
            <a:pPr marL="514350" indent="-514350">
              <a:buFont typeface="+mj-lt"/>
              <a:buAutoNum type="arabicPeriod"/>
            </a:pPr>
            <a:r>
              <a:rPr lang="en-US" dirty="0" smtClean="0"/>
              <a:t>Too much uric acid ( leading to formation of </a:t>
            </a:r>
            <a:r>
              <a:rPr lang="en-US" dirty="0" err="1" smtClean="0"/>
              <a:t>urate</a:t>
            </a:r>
            <a:r>
              <a:rPr lang="en-US" dirty="0" smtClean="0"/>
              <a:t> sodium crystals deposited at the joints.)</a:t>
            </a:r>
          </a:p>
          <a:p>
            <a:pPr marL="514350" indent="-514350">
              <a:buFont typeface="+mj-lt"/>
              <a:buAutoNum type="arabicPeriod"/>
            </a:pPr>
            <a:r>
              <a:rPr lang="en-US" dirty="0" smtClean="0"/>
              <a:t>Drugs </a:t>
            </a:r>
            <a:r>
              <a:rPr lang="en-US" dirty="0" err="1" smtClean="0"/>
              <a:t>eg</a:t>
            </a:r>
            <a:r>
              <a:rPr lang="en-US" dirty="0" smtClean="0"/>
              <a:t> </a:t>
            </a:r>
            <a:r>
              <a:rPr lang="en-US" dirty="0" err="1" smtClean="0"/>
              <a:t>Warfarin</a:t>
            </a:r>
            <a:r>
              <a:rPr lang="en-US" dirty="0" smtClean="0"/>
              <a:t>, </a:t>
            </a:r>
            <a:r>
              <a:rPr lang="en-US" dirty="0" err="1" smtClean="0"/>
              <a:t>ethambutol</a:t>
            </a:r>
            <a:r>
              <a:rPr lang="en-US" dirty="0" smtClean="0"/>
              <a:t>, pyrazinamide.</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features</a:t>
            </a:r>
            <a:endParaRPr lang="en-US" u="sng" dirty="0"/>
          </a:p>
        </p:txBody>
      </p:sp>
      <p:sp>
        <p:nvSpPr>
          <p:cNvPr id="3" name="Content Placeholder 2"/>
          <p:cNvSpPr>
            <a:spLocks noGrp="1"/>
          </p:cNvSpPr>
          <p:nvPr>
            <p:ph sz="quarter" idx="1"/>
          </p:nvPr>
        </p:nvSpPr>
        <p:spPr/>
        <p:txBody>
          <a:bodyPr>
            <a:normAutofit/>
          </a:bodyPr>
          <a:lstStyle/>
          <a:p>
            <a:pPr marL="571500" indent="-571500">
              <a:buFont typeface="+mj-lt"/>
              <a:buAutoNum type="romanUcPeriod"/>
            </a:pPr>
            <a:r>
              <a:rPr lang="en-US" dirty="0" smtClean="0"/>
              <a:t>Painful joints</a:t>
            </a:r>
          </a:p>
          <a:p>
            <a:pPr marL="571500" indent="-571500">
              <a:buFont typeface="+mj-lt"/>
              <a:buAutoNum type="romanUcPeriod"/>
            </a:pPr>
            <a:r>
              <a:rPr lang="en-US" dirty="0" smtClean="0"/>
              <a:t>Inflammation of the joints</a:t>
            </a:r>
          </a:p>
          <a:p>
            <a:pPr marL="571500" indent="-571500">
              <a:buFont typeface="+mj-lt"/>
              <a:buAutoNum type="romanUcPeriod"/>
            </a:pPr>
            <a:r>
              <a:rPr lang="en-US" dirty="0" smtClean="0"/>
              <a:t>Warmth on touch</a:t>
            </a:r>
          </a:p>
          <a:p>
            <a:pPr marL="571500" indent="-571500">
              <a:buFont typeface="+mj-lt"/>
              <a:buAutoNum type="romanUcPeriod"/>
            </a:pPr>
            <a:r>
              <a:rPr lang="en-US" dirty="0" smtClean="0"/>
              <a:t>Fever 38.9 degrees </a:t>
            </a:r>
            <a:r>
              <a:rPr lang="en-US" dirty="0" err="1" smtClean="0"/>
              <a:t>celcius</a:t>
            </a:r>
            <a:endParaRPr lang="en-US" dirty="0" smtClean="0"/>
          </a:p>
          <a:p>
            <a:pPr marL="571500" indent="-571500">
              <a:buFont typeface="+mj-lt"/>
              <a:buAutoNum type="romanUcPeriod"/>
            </a:pPr>
            <a:r>
              <a:rPr lang="en-US" dirty="0" smtClean="0"/>
              <a:t>Chills</a:t>
            </a:r>
          </a:p>
          <a:p>
            <a:pPr marL="571500" indent="-571500">
              <a:buFont typeface="+mj-lt"/>
              <a:buAutoNum type="romanUcPeriod"/>
            </a:pPr>
            <a:r>
              <a:rPr lang="en-US" dirty="0" smtClean="0"/>
              <a:t>General body malaise</a:t>
            </a:r>
          </a:p>
          <a:p>
            <a:pPr marL="571500" indent="-571500">
              <a:buFont typeface="+mj-lt"/>
              <a:buAutoNum type="romanUcPeriod"/>
            </a:pPr>
            <a:r>
              <a:rPr lang="en-US" dirty="0" err="1" smtClean="0"/>
              <a:t>Tophi</a:t>
            </a:r>
            <a:r>
              <a:rPr lang="en-US" dirty="0" smtClean="0"/>
              <a:t> deposited in the joints (hard lumps ) and in the kidneys as renal </a:t>
            </a:r>
            <a:r>
              <a:rPr lang="en-US" dirty="0" err="1" smtClean="0"/>
              <a:t>culculi</a:t>
            </a:r>
            <a:r>
              <a:rPr lang="en-US" dirty="0" smtClean="0"/>
              <a:t>.</a:t>
            </a:r>
          </a:p>
          <a:p>
            <a:pPr marL="571500" indent="-571500">
              <a:buNone/>
            </a:pPr>
            <a:endParaRPr lang="en-US" dirty="0" smtClean="0"/>
          </a:p>
          <a:p>
            <a:pPr marL="571500" indent="-571500">
              <a:buNone/>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Diagnosis</a:t>
            </a:r>
            <a:endParaRPr lang="en-US" u="sng" dirty="0"/>
          </a:p>
        </p:txBody>
      </p:sp>
      <p:sp>
        <p:nvSpPr>
          <p:cNvPr id="3" name="Content Placeholder 2"/>
          <p:cNvSpPr>
            <a:spLocks noGrp="1"/>
          </p:cNvSpPr>
          <p:nvPr>
            <p:ph sz="quarter" idx="1"/>
          </p:nvPr>
        </p:nvSpPr>
        <p:spPr/>
        <p:txBody>
          <a:bodyPr/>
          <a:lstStyle/>
          <a:p>
            <a:pPr marL="571500" indent="-571500">
              <a:buFont typeface="+mj-lt"/>
              <a:buAutoNum type="romanUcPeriod"/>
            </a:pPr>
            <a:r>
              <a:rPr lang="en-US" dirty="0" smtClean="0"/>
              <a:t>Clinical features</a:t>
            </a:r>
          </a:p>
          <a:p>
            <a:pPr marL="571500" indent="-571500">
              <a:buFont typeface="+mj-lt"/>
              <a:buAutoNum type="romanUcPeriod"/>
            </a:pPr>
            <a:r>
              <a:rPr lang="en-US" dirty="0" smtClean="0"/>
              <a:t>Blood shows increased uric acid (</a:t>
            </a:r>
            <a:r>
              <a:rPr lang="en-US" dirty="0" err="1" smtClean="0"/>
              <a:t>hyperuricaemia</a:t>
            </a:r>
            <a:r>
              <a:rPr lang="en-US" dirty="0" smtClean="0"/>
              <a:t>)</a:t>
            </a:r>
          </a:p>
          <a:p>
            <a:pPr marL="571500" indent="-571500">
              <a:buFont typeface="+mj-lt"/>
              <a:buAutoNum type="romanUcPeriod"/>
            </a:pPr>
            <a:r>
              <a:rPr lang="en-US" dirty="0" smtClean="0"/>
              <a:t>X-ray shows </a:t>
            </a:r>
            <a:r>
              <a:rPr lang="en-US" dirty="0" err="1" smtClean="0"/>
              <a:t>tophi</a:t>
            </a:r>
            <a:r>
              <a:rPr lang="en-US" dirty="0" smtClean="0"/>
              <a:t> crystals at the joint.</a:t>
            </a:r>
          </a:p>
          <a:p>
            <a:pPr marL="571500" indent="-571500">
              <a:buFont typeface="+mj-lt"/>
              <a:buAutoNum type="romanUcPeriod"/>
            </a:pPr>
            <a:r>
              <a:rPr lang="en-US" dirty="0" smtClean="0"/>
              <a:t>History taking.</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Pathophysiology</a:t>
            </a:r>
            <a:endParaRPr lang="en-US" u="sng" dirty="0"/>
          </a:p>
        </p:txBody>
      </p:sp>
      <p:sp>
        <p:nvSpPr>
          <p:cNvPr id="3" name="Content Placeholder 2"/>
          <p:cNvSpPr>
            <a:spLocks noGrp="1"/>
          </p:cNvSpPr>
          <p:nvPr>
            <p:ph sz="quarter" idx="1"/>
          </p:nvPr>
        </p:nvSpPr>
        <p:spPr/>
        <p:txBody>
          <a:bodyPr/>
          <a:lstStyle/>
          <a:p>
            <a:r>
              <a:rPr lang="en-US" dirty="0" smtClean="0"/>
              <a:t>Gout comes as a result of deposits and accumulation of sodium crystals at the joints due to high level of uric acid leading to inflammation of joints. Crystals forms in the joints because they are cooler than the central part of the body.  </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Aims of management</a:t>
            </a:r>
            <a:endParaRPr lang="en-US" u="sng" dirty="0"/>
          </a:p>
        </p:txBody>
      </p:sp>
      <p:sp>
        <p:nvSpPr>
          <p:cNvPr id="3" name="Content Placeholder 2"/>
          <p:cNvSpPr>
            <a:spLocks noGrp="1"/>
          </p:cNvSpPr>
          <p:nvPr>
            <p:ph sz="quarter" idx="1"/>
          </p:nvPr>
        </p:nvSpPr>
        <p:spPr/>
        <p:txBody>
          <a:bodyPr>
            <a:normAutofit fontScale="77500" lnSpcReduction="20000"/>
          </a:bodyPr>
          <a:lstStyle/>
          <a:p>
            <a:pPr marL="571500" indent="-571500">
              <a:buFont typeface="+mj-lt"/>
              <a:buAutoNum type="romanUcPeriod"/>
            </a:pPr>
            <a:r>
              <a:rPr lang="en-US" dirty="0" smtClean="0"/>
              <a:t>To relieve pain .</a:t>
            </a:r>
          </a:p>
          <a:p>
            <a:pPr marL="571500" indent="-571500">
              <a:buFont typeface="+mj-lt"/>
              <a:buAutoNum type="romanUcPeriod"/>
            </a:pPr>
            <a:r>
              <a:rPr lang="en-US" dirty="0" smtClean="0"/>
              <a:t>To treat the condition.</a:t>
            </a:r>
          </a:p>
          <a:p>
            <a:pPr marL="571500" indent="-571500">
              <a:buFont typeface="+mj-lt"/>
              <a:buAutoNum type="romanUcPeriod"/>
            </a:pPr>
            <a:r>
              <a:rPr lang="en-US" dirty="0" smtClean="0"/>
              <a:t>To prevent complications.</a:t>
            </a:r>
          </a:p>
          <a:p>
            <a:pPr marL="571500" indent="-571500">
              <a:buNone/>
            </a:pPr>
            <a:endParaRPr lang="en-US" dirty="0" smtClean="0"/>
          </a:p>
          <a:p>
            <a:pPr marL="571500" indent="-571500">
              <a:buNone/>
            </a:pPr>
            <a:r>
              <a:rPr lang="en-US" u="sng" dirty="0" smtClean="0"/>
              <a:t>Management.</a:t>
            </a:r>
          </a:p>
          <a:p>
            <a:pPr marL="571500" indent="-571500">
              <a:buNone/>
            </a:pPr>
            <a:endParaRPr lang="en-US" u="sng" dirty="0" smtClean="0"/>
          </a:p>
          <a:p>
            <a:pPr marL="571500" indent="-571500">
              <a:buFont typeface="+mj-lt"/>
              <a:buAutoNum type="arabicPeriod"/>
            </a:pPr>
            <a:r>
              <a:rPr lang="en-US" dirty="0" smtClean="0"/>
              <a:t>Analgesics- NSAIDS</a:t>
            </a:r>
          </a:p>
          <a:p>
            <a:pPr marL="571500" indent="-571500">
              <a:buFont typeface="+mj-lt"/>
              <a:buAutoNum type="arabicPeriod"/>
            </a:pPr>
            <a:r>
              <a:rPr lang="en-US" dirty="0" smtClean="0"/>
              <a:t>Corticosteroids </a:t>
            </a:r>
            <a:r>
              <a:rPr lang="en-US" dirty="0" err="1" smtClean="0"/>
              <a:t>eg</a:t>
            </a:r>
            <a:r>
              <a:rPr lang="en-US" dirty="0" smtClean="0"/>
              <a:t> </a:t>
            </a:r>
            <a:r>
              <a:rPr lang="en-US" dirty="0" err="1" smtClean="0"/>
              <a:t>prednisolone</a:t>
            </a:r>
            <a:r>
              <a:rPr lang="en-US" dirty="0" smtClean="0"/>
              <a:t>/prednisone are used to reduce inflammation.</a:t>
            </a:r>
          </a:p>
          <a:p>
            <a:pPr marL="571500" indent="-571500">
              <a:buFont typeface="+mj-lt"/>
              <a:buAutoNum type="arabicPeriod"/>
            </a:pPr>
            <a:r>
              <a:rPr lang="en-US" dirty="0" smtClean="0"/>
              <a:t>Minimize excess alcohol consumption.</a:t>
            </a:r>
          </a:p>
          <a:p>
            <a:pPr marL="571500" indent="-571500">
              <a:buFont typeface="+mj-lt"/>
              <a:buAutoNum type="arabicPeriod"/>
            </a:pPr>
            <a:r>
              <a:rPr lang="en-US" dirty="0" smtClean="0"/>
              <a:t>Reduce obesity</a:t>
            </a:r>
          </a:p>
          <a:p>
            <a:pPr marL="571500" indent="-571500">
              <a:buFont typeface="+mj-lt"/>
              <a:buAutoNum type="arabicPeriod"/>
            </a:pPr>
            <a:r>
              <a:rPr lang="en-US" dirty="0" smtClean="0"/>
              <a:t>Tabs </a:t>
            </a:r>
            <a:r>
              <a:rPr lang="en-US" dirty="0" err="1" smtClean="0"/>
              <a:t>probenecid</a:t>
            </a:r>
            <a:r>
              <a:rPr lang="en-US" dirty="0" smtClean="0"/>
              <a:t> 250mg </a:t>
            </a:r>
            <a:r>
              <a:rPr lang="en-US" dirty="0" err="1" smtClean="0"/>
              <a:t>bd</a:t>
            </a:r>
            <a:r>
              <a:rPr lang="en-US" dirty="0" smtClean="0"/>
              <a:t> *7/7 to lower the uric acid in the blood.</a:t>
            </a:r>
          </a:p>
          <a:p>
            <a:pPr marL="571500" indent="-571500">
              <a:buFont typeface="+mj-lt"/>
              <a:buAutoNum type="arabicPeriod"/>
            </a:pPr>
            <a:r>
              <a:rPr lang="en-US" dirty="0" smtClean="0"/>
              <a:t>Tabs </a:t>
            </a:r>
            <a:r>
              <a:rPr lang="en-US" dirty="0" err="1" smtClean="0"/>
              <a:t>Allopurinol</a:t>
            </a:r>
            <a:r>
              <a:rPr lang="en-US" dirty="0" smtClean="0"/>
              <a:t> 100mg daily&gt;</a:t>
            </a:r>
          </a:p>
          <a:p>
            <a:pPr marL="571500" indent="-571500">
              <a:buFont typeface="+mj-lt"/>
              <a:buAutoNum type="romanUcPeriod"/>
            </a:pP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Complications</a:t>
            </a:r>
            <a:endParaRPr lang="en-US" u="sng"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smtClean="0"/>
              <a:t>Renal stone</a:t>
            </a:r>
          </a:p>
          <a:p>
            <a:pPr marL="514350" indent="-514350">
              <a:buFont typeface="+mj-lt"/>
              <a:buAutoNum type="arabicPeriod"/>
            </a:pPr>
            <a:r>
              <a:rPr lang="en-US" dirty="0" smtClean="0"/>
              <a:t>Liver damage </a:t>
            </a:r>
          </a:p>
          <a:p>
            <a:pPr marL="514350" indent="-514350">
              <a:buFont typeface="+mj-lt"/>
              <a:buAutoNum type="arabicPeriod"/>
            </a:pPr>
            <a:r>
              <a:rPr lang="en-US" dirty="0" smtClean="0"/>
              <a:t>Kidney Failure.</a:t>
            </a:r>
          </a:p>
          <a:p>
            <a:pPr marL="514350" indent="-514350">
              <a:buNone/>
            </a:pPr>
            <a:endParaRPr lang="en-US" dirty="0" smtClean="0"/>
          </a:p>
          <a:p>
            <a:pPr marL="514350" indent="-514350">
              <a:buNone/>
            </a:pPr>
            <a:r>
              <a:rPr lang="en-US" dirty="0" smtClean="0"/>
              <a:t>Health messages on</a:t>
            </a:r>
          </a:p>
          <a:p>
            <a:pPr marL="514350" indent="-514350"/>
            <a:r>
              <a:rPr lang="en-US" dirty="0" smtClean="0"/>
              <a:t>The client to reduce weight</a:t>
            </a:r>
          </a:p>
          <a:p>
            <a:pPr marL="514350" indent="-514350">
              <a:buNone/>
            </a:pPr>
            <a:r>
              <a:rPr lang="en-US" dirty="0" smtClean="0"/>
              <a:t>“        “ reduce excess alcohol consumption</a:t>
            </a:r>
          </a:p>
          <a:p>
            <a:pPr marL="514350" indent="-514350">
              <a:buNone/>
            </a:pPr>
            <a:r>
              <a:rPr lang="en-US" dirty="0" smtClean="0"/>
              <a:t>“       “ reduce red meat intake or fats.</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SCOLIOSIS</a:t>
            </a:r>
            <a:endParaRPr lang="en-US" b="1" u="sng" dirty="0"/>
          </a:p>
        </p:txBody>
      </p:sp>
      <p:sp>
        <p:nvSpPr>
          <p:cNvPr id="3" name="Content Placeholder 2"/>
          <p:cNvSpPr>
            <a:spLocks noGrp="1"/>
          </p:cNvSpPr>
          <p:nvPr>
            <p:ph sz="quarter" idx="1"/>
          </p:nvPr>
        </p:nvSpPr>
        <p:spPr/>
        <p:txBody>
          <a:bodyPr>
            <a:normAutofit/>
          </a:bodyPr>
          <a:lstStyle/>
          <a:p>
            <a:r>
              <a:rPr lang="en-US" dirty="0" smtClean="0"/>
              <a:t>Is the abnormal lateral curvature of the spine to one side of the midline.</a:t>
            </a:r>
          </a:p>
          <a:p>
            <a:pPr>
              <a:buNone/>
            </a:pPr>
            <a:endParaRPr lang="en-US" dirty="0" smtClean="0"/>
          </a:p>
          <a:p>
            <a:pPr>
              <a:buNone/>
            </a:pPr>
            <a:r>
              <a:rPr lang="en-US" u="sng" dirty="0" smtClean="0"/>
              <a:t>Predisposing Factors</a:t>
            </a:r>
            <a:r>
              <a:rPr lang="en-US" dirty="0" smtClean="0"/>
              <a:t>:</a:t>
            </a:r>
          </a:p>
          <a:p>
            <a:pPr marL="514350" indent="-514350">
              <a:buNone/>
            </a:pPr>
            <a:r>
              <a:rPr lang="en-US" dirty="0" smtClean="0"/>
              <a:t>Cause is usually unknown( idiopathic.)</a:t>
            </a:r>
          </a:p>
          <a:p>
            <a:pPr marL="514350" indent="-514350">
              <a:buFont typeface="+mj-lt"/>
              <a:buAutoNum type="arabicPeriod"/>
            </a:pPr>
            <a:r>
              <a:rPr lang="en-US" dirty="0" smtClean="0"/>
              <a:t>Congenital defects in the vertebra</a:t>
            </a:r>
          </a:p>
          <a:p>
            <a:pPr marL="514350" indent="-514350">
              <a:buFont typeface="+mj-lt"/>
              <a:buAutoNum type="arabicPeriod"/>
            </a:pPr>
            <a:r>
              <a:rPr lang="en-US" dirty="0" smtClean="0"/>
              <a:t>Poliomyelitis</a:t>
            </a:r>
          </a:p>
          <a:p>
            <a:pPr marL="514350" indent="-514350">
              <a:buFont typeface="+mj-lt"/>
              <a:buAutoNum type="arabicPeriod"/>
            </a:pPr>
            <a:r>
              <a:rPr lang="en-US" dirty="0" smtClean="0"/>
              <a:t>Cerebral palsy</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Types</a:t>
            </a:r>
            <a:endParaRPr lang="en-US" u="sng" dirty="0"/>
          </a:p>
        </p:txBody>
      </p:sp>
      <p:sp>
        <p:nvSpPr>
          <p:cNvPr id="3" name="Content Placeholder 2"/>
          <p:cNvSpPr>
            <a:spLocks noGrp="1"/>
          </p:cNvSpPr>
          <p:nvPr>
            <p:ph sz="quarter" idx="1"/>
          </p:nvPr>
        </p:nvSpPr>
        <p:spPr/>
        <p:txBody>
          <a:bodyPr>
            <a:normAutofit fontScale="85000" lnSpcReduction="20000"/>
          </a:bodyPr>
          <a:lstStyle/>
          <a:p>
            <a:pPr marL="514350" indent="-514350">
              <a:buFont typeface="+mj-lt"/>
              <a:buAutoNum type="arabicPeriod"/>
            </a:pPr>
            <a:r>
              <a:rPr lang="en-US" dirty="0" smtClean="0"/>
              <a:t>Non-structural scoliosis:</a:t>
            </a:r>
          </a:p>
          <a:p>
            <a:r>
              <a:rPr lang="en-US" dirty="0" smtClean="0"/>
              <a:t> Postural scoliosis</a:t>
            </a:r>
          </a:p>
          <a:p>
            <a:r>
              <a:rPr lang="en-US" dirty="0" smtClean="0"/>
              <a:t>Compensatory </a:t>
            </a:r>
            <a:r>
              <a:rPr lang="en-US" dirty="0" smtClean="0"/>
              <a:t>scoliosis.</a:t>
            </a:r>
          </a:p>
          <a:p>
            <a:pPr>
              <a:buNone/>
            </a:pPr>
            <a:endParaRPr lang="en-US" dirty="0" smtClean="0"/>
          </a:p>
          <a:p>
            <a:pPr>
              <a:buNone/>
            </a:pPr>
            <a:r>
              <a:rPr lang="en-US" dirty="0" smtClean="0"/>
              <a:t>2. Structural scoliosis</a:t>
            </a:r>
          </a:p>
          <a:p>
            <a:r>
              <a:rPr lang="en-US" dirty="0" smtClean="0"/>
              <a:t>Congenital scoliosis</a:t>
            </a:r>
          </a:p>
          <a:p>
            <a:r>
              <a:rPr lang="en-US" dirty="0" smtClean="0"/>
              <a:t>Paralytic scoliosis.</a:t>
            </a:r>
          </a:p>
          <a:p>
            <a:pPr>
              <a:buNone/>
            </a:pPr>
            <a:endParaRPr lang="en-US" dirty="0" smtClean="0"/>
          </a:p>
          <a:p>
            <a:pPr>
              <a:buNone/>
            </a:pPr>
            <a:r>
              <a:rPr lang="en-US" dirty="0" smtClean="0"/>
              <a:t>Postural scoliosis</a:t>
            </a:r>
          </a:p>
          <a:p>
            <a:r>
              <a:rPr lang="en-US" dirty="0" smtClean="0"/>
              <a:t>There is bony changes</a:t>
            </a:r>
          </a:p>
          <a:p>
            <a:r>
              <a:rPr lang="en-US" dirty="0" smtClean="0"/>
              <a:t>Curve can be corrected </a:t>
            </a:r>
          </a:p>
          <a:p>
            <a:r>
              <a:rPr lang="en-US" dirty="0" smtClean="0"/>
              <a:t>Prognosis is usually good and corrects freely when general health and emotional adjustments are satisfactory.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u="sng" dirty="0" smtClean="0"/>
              <a:t>7.Trauma /Injuries</a:t>
            </a:r>
          </a:p>
          <a:p>
            <a:r>
              <a:rPr lang="en-US" dirty="0" smtClean="0"/>
              <a:t>Fractures</a:t>
            </a:r>
          </a:p>
          <a:p>
            <a:r>
              <a:rPr lang="en-US" dirty="0" smtClean="0"/>
              <a:t>Sprains</a:t>
            </a:r>
          </a:p>
          <a:p>
            <a:r>
              <a:rPr lang="en-US" dirty="0" smtClean="0"/>
              <a:t>Dislocation</a:t>
            </a:r>
          </a:p>
          <a:p>
            <a:r>
              <a:rPr lang="en-US" dirty="0" smtClean="0"/>
              <a:t>Soft tissue injuries</a:t>
            </a:r>
          </a:p>
          <a:p>
            <a:r>
              <a:rPr lang="en-US" dirty="0" smtClean="0"/>
              <a:t>Compartment injuries</a:t>
            </a:r>
          </a:p>
          <a:p>
            <a:pPr>
              <a:buNone/>
            </a:pPr>
            <a:r>
              <a:rPr lang="en-US" dirty="0" smtClean="0"/>
              <a:t>8.CAST/P.O.P</a:t>
            </a:r>
          </a:p>
          <a:p>
            <a:pPr>
              <a:buNone/>
            </a:pPr>
            <a:r>
              <a:rPr lang="en-US" dirty="0" smtClean="0"/>
              <a:t>9.TRACTION</a:t>
            </a:r>
          </a:p>
          <a:p>
            <a:pPr>
              <a:buNone/>
            </a:pPr>
            <a:r>
              <a:rPr lang="en-US" dirty="0" smtClean="0"/>
              <a:t>10.AMPUTATION</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                                  Compensatory  Scoliosis.</a:t>
            </a:r>
          </a:p>
          <a:p>
            <a:r>
              <a:rPr lang="en-US" dirty="0" smtClean="0"/>
              <a:t>Develops as a compensatory to a short leg and hip adduction. </a:t>
            </a:r>
          </a:p>
          <a:p>
            <a:endParaRPr lang="en-US" dirty="0" smtClean="0"/>
          </a:p>
          <a:p>
            <a:endParaRPr lang="en-US" dirty="0" smtClean="0"/>
          </a:p>
          <a:p>
            <a:r>
              <a:rPr lang="en-US" dirty="0" smtClean="0"/>
              <a:t>Deformity disappears on equalizing of the leg length by operation.</a:t>
            </a:r>
          </a:p>
          <a:p>
            <a:pPr>
              <a:buNone/>
            </a:pPr>
            <a:endParaRPr lang="en-US" dirty="0" smtClean="0"/>
          </a:p>
          <a:p>
            <a:pPr>
              <a:buNone/>
            </a:pPr>
            <a:r>
              <a:rPr lang="en-US" dirty="0" smtClean="0"/>
              <a:t>              Structural scoliosis</a:t>
            </a:r>
          </a:p>
          <a:p>
            <a:endParaRPr lang="en-US" dirty="0" smtClean="0"/>
          </a:p>
          <a:p>
            <a:r>
              <a:rPr lang="en-US" dirty="0" smtClean="0"/>
              <a:t>Occur when there is structural changes in the vertebra producing wedging and consequent rotation of the vertebra and ribs.</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endParaRPr lang="en-US"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pPr>
              <a:buNone/>
            </a:pPr>
            <a:r>
              <a:rPr lang="en-US" dirty="0" smtClean="0"/>
              <a:t>                                </a:t>
            </a:r>
            <a:r>
              <a:rPr lang="en-US" dirty="0" smtClean="0"/>
              <a:t>Congenital</a:t>
            </a:r>
            <a:r>
              <a:rPr lang="en-US" dirty="0" smtClean="0"/>
              <a:t>.</a:t>
            </a:r>
          </a:p>
          <a:p>
            <a:endParaRPr lang="en-US" dirty="0" smtClean="0"/>
          </a:p>
          <a:p>
            <a:r>
              <a:rPr lang="en-US" dirty="0" smtClean="0"/>
              <a:t>Becomes evident in the late development in sitting up when the child is held up in a sitting position.</a:t>
            </a:r>
          </a:p>
          <a:p>
            <a:endParaRPr lang="en-US" dirty="0" smtClean="0"/>
          </a:p>
          <a:p>
            <a:endParaRPr lang="en-US" dirty="0" smtClean="0"/>
          </a:p>
          <a:p>
            <a:endParaRPr lang="en-US" dirty="0" smtClean="0"/>
          </a:p>
          <a:p>
            <a:endParaRPr lang="en-US" dirty="0" smtClean="0"/>
          </a:p>
          <a:p>
            <a:r>
              <a:rPr lang="en-US" dirty="0" smtClean="0"/>
              <a:t>Treatment involve letting the infant wear </a:t>
            </a:r>
            <a:r>
              <a:rPr lang="en-US" dirty="0" err="1" smtClean="0"/>
              <a:t>milwarkee</a:t>
            </a:r>
            <a:r>
              <a:rPr lang="en-US" dirty="0" smtClean="0"/>
              <a:t> brace until old enough for a stabilizing operation.</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77500" lnSpcReduction="20000"/>
          </a:bodyPr>
          <a:lstStyle/>
          <a:p>
            <a:endParaRPr lang="en-US" dirty="0" smtClean="0"/>
          </a:p>
          <a:p>
            <a:pPr>
              <a:buNone/>
            </a:pPr>
            <a:r>
              <a:rPr lang="en-US" dirty="0" smtClean="0"/>
              <a:t>                                  Paralytic  scoliosis.</a:t>
            </a:r>
          </a:p>
          <a:p>
            <a:pPr>
              <a:buNone/>
            </a:pPr>
            <a:r>
              <a:rPr lang="en-US" dirty="0" smtClean="0"/>
              <a:t>-Is due to muscle imbalance as a result of poliomyelitis.</a:t>
            </a:r>
          </a:p>
          <a:p>
            <a:pPr>
              <a:buNone/>
            </a:pPr>
            <a:endParaRPr lang="en-US" dirty="0" smtClean="0"/>
          </a:p>
          <a:p>
            <a:pPr>
              <a:buNone/>
            </a:pPr>
            <a:endParaRPr lang="en-US" dirty="0" smtClean="0"/>
          </a:p>
          <a:p>
            <a:pPr>
              <a:buNone/>
            </a:pPr>
            <a:r>
              <a:rPr lang="en-US" dirty="0" smtClean="0"/>
              <a:t>Diagnosis</a:t>
            </a:r>
          </a:p>
          <a:p>
            <a:pPr marL="571500" indent="-571500">
              <a:buFont typeface="+mj-lt"/>
              <a:buAutoNum type="romanUcPeriod"/>
            </a:pPr>
            <a:endParaRPr lang="en-US" dirty="0" smtClean="0"/>
          </a:p>
          <a:p>
            <a:pPr marL="571500" indent="-571500">
              <a:buFont typeface="+mj-lt"/>
              <a:buAutoNum type="romanUcPeriod"/>
            </a:pPr>
            <a:endParaRPr lang="en-US" dirty="0" smtClean="0"/>
          </a:p>
          <a:p>
            <a:pPr marL="571500" indent="-571500">
              <a:buFont typeface="+mj-lt"/>
              <a:buAutoNum type="romanUcPeriod"/>
            </a:pPr>
            <a:r>
              <a:rPr lang="en-US" dirty="0" smtClean="0"/>
              <a:t>Radiological investigation: X-Ray shows the abnormal curvature of the spine.</a:t>
            </a:r>
          </a:p>
          <a:p>
            <a:pPr marL="571500" indent="-571500">
              <a:buFont typeface="+mj-lt"/>
              <a:buAutoNum type="romanUcPeriod"/>
            </a:pPr>
            <a:endParaRPr lang="en-US" dirty="0" smtClean="0"/>
          </a:p>
          <a:p>
            <a:pPr marL="571500" indent="-571500">
              <a:buFont typeface="+mj-lt"/>
              <a:buAutoNum type="romanUcPeriod"/>
            </a:pPr>
            <a:r>
              <a:rPr lang="en-US" dirty="0" smtClean="0"/>
              <a:t>Physical examination</a:t>
            </a:r>
          </a:p>
          <a:p>
            <a:pPr marL="571500" indent="-571500">
              <a:buFont typeface="+mj-lt"/>
              <a:buAutoNum type="romanUcPeriod"/>
            </a:pPr>
            <a:endParaRPr lang="en-US" dirty="0" smtClean="0"/>
          </a:p>
          <a:p>
            <a:pPr marL="571500" indent="-571500">
              <a:buFont typeface="+mj-lt"/>
              <a:buAutoNum type="romanUcPeriod"/>
            </a:pPr>
            <a:r>
              <a:rPr lang="en-US" dirty="0" smtClean="0"/>
              <a:t>Clinical manifestation</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management</a:t>
            </a:r>
            <a:endParaRPr lang="en-US" u="sng" dirty="0"/>
          </a:p>
        </p:txBody>
      </p:sp>
      <p:sp>
        <p:nvSpPr>
          <p:cNvPr id="3" name="Content Placeholder 2"/>
          <p:cNvSpPr>
            <a:spLocks noGrp="1"/>
          </p:cNvSpPr>
          <p:nvPr>
            <p:ph sz="quarter" idx="1"/>
          </p:nvPr>
        </p:nvSpPr>
        <p:spPr/>
        <p:txBody>
          <a:bodyPr/>
          <a:lstStyle/>
          <a:p>
            <a:pPr marL="571500" indent="-571500">
              <a:buFont typeface="+mj-lt"/>
              <a:buAutoNum type="romanUcPeriod"/>
            </a:pPr>
            <a:r>
              <a:rPr lang="en-US" dirty="0" smtClean="0"/>
              <a:t>Physiotherapy to improve mobility and muscle tone.</a:t>
            </a:r>
          </a:p>
          <a:p>
            <a:pPr marL="571500" indent="-571500">
              <a:buFont typeface="+mj-lt"/>
              <a:buAutoNum type="romanUcPeriod"/>
            </a:pPr>
            <a:r>
              <a:rPr lang="en-US" dirty="0" smtClean="0"/>
              <a:t>Use of support: use </a:t>
            </a:r>
            <a:r>
              <a:rPr lang="en-US" dirty="0" err="1" smtClean="0"/>
              <a:t>moulded</a:t>
            </a:r>
            <a:r>
              <a:rPr lang="en-US" dirty="0" smtClean="0"/>
              <a:t> lumber corset, spinal brace may be worn to prevent deformity.</a:t>
            </a:r>
          </a:p>
          <a:p>
            <a:pPr marL="571500" indent="-571500">
              <a:buFont typeface="+mj-lt"/>
              <a:buAutoNum type="romanUcPeriod"/>
            </a:pPr>
            <a:r>
              <a:rPr lang="en-US" dirty="0" smtClean="0"/>
              <a:t>Corrective </a:t>
            </a:r>
            <a:r>
              <a:rPr lang="en-US" dirty="0" err="1" smtClean="0"/>
              <a:t>Rissers</a:t>
            </a:r>
            <a:r>
              <a:rPr lang="en-US" dirty="0" smtClean="0"/>
              <a:t> jackets is worn </a:t>
            </a:r>
          </a:p>
          <a:p>
            <a:pPr marL="571500" indent="-571500">
              <a:buFont typeface="+mj-lt"/>
              <a:buAutoNum type="romanUcPeriod"/>
            </a:pPr>
            <a:r>
              <a:rPr lang="en-US" dirty="0" err="1" smtClean="0"/>
              <a:t>Electrospinal</a:t>
            </a:r>
            <a:r>
              <a:rPr lang="en-US" dirty="0" smtClean="0"/>
              <a:t> stimulation to allow spine to </a:t>
            </a:r>
            <a:r>
              <a:rPr lang="en-US" dirty="0" err="1" smtClean="0"/>
              <a:t>strenghten</a:t>
            </a:r>
            <a:r>
              <a:rPr lang="en-US" dirty="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ANKYLOSIS</a:t>
            </a:r>
            <a:endParaRPr lang="en-US" b="1" u="sng" dirty="0"/>
          </a:p>
        </p:txBody>
      </p:sp>
      <p:sp>
        <p:nvSpPr>
          <p:cNvPr id="3" name="Content Placeholder 2"/>
          <p:cNvSpPr>
            <a:spLocks noGrp="1"/>
          </p:cNvSpPr>
          <p:nvPr>
            <p:ph sz="quarter" idx="1"/>
          </p:nvPr>
        </p:nvSpPr>
        <p:spPr/>
        <p:txBody>
          <a:bodyPr/>
          <a:lstStyle/>
          <a:p>
            <a:pPr>
              <a:buFont typeface="Wingdings" pitchFamily="2" charset="2"/>
              <a:buChar char="§"/>
            </a:pPr>
            <a:r>
              <a:rPr lang="en-US" dirty="0"/>
              <a:t> </a:t>
            </a:r>
            <a:r>
              <a:rPr lang="en-US" dirty="0" smtClean="0"/>
              <a:t>Is a consolidation immobility and stiffness of a joint as a result of diseases which often affect </a:t>
            </a:r>
            <a:r>
              <a:rPr lang="en-US" dirty="0" err="1" smtClean="0"/>
              <a:t>sacro-illiac</a:t>
            </a:r>
            <a:r>
              <a:rPr lang="en-US" dirty="0" smtClean="0"/>
              <a:t> joint.</a:t>
            </a:r>
          </a:p>
          <a:p>
            <a:pPr>
              <a:buFont typeface="Wingdings" pitchFamily="2" charset="2"/>
              <a:buChar char="§"/>
            </a:pPr>
            <a:r>
              <a:rPr lang="en-US" dirty="0" smtClean="0"/>
              <a:t>Type;(</a:t>
            </a:r>
            <a:r>
              <a:rPr lang="en-US" dirty="0" err="1" smtClean="0"/>
              <a:t>i</a:t>
            </a:r>
            <a:r>
              <a:rPr lang="en-US" dirty="0" smtClean="0"/>
              <a:t>) </a:t>
            </a:r>
            <a:r>
              <a:rPr lang="en-US" dirty="0" err="1" smtClean="0"/>
              <a:t>Ankylosis</a:t>
            </a:r>
            <a:r>
              <a:rPr lang="en-US" dirty="0" smtClean="0"/>
              <a:t> </a:t>
            </a:r>
            <a:r>
              <a:rPr lang="en-US" dirty="0" err="1" smtClean="0"/>
              <a:t>spondylitis</a:t>
            </a:r>
            <a:r>
              <a:rPr lang="en-US" dirty="0" smtClean="0"/>
              <a:t>-is a chronic inflammatory disorder of the spine and </a:t>
            </a:r>
            <a:r>
              <a:rPr lang="en-US" dirty="0" err="1" smtClean="0"/>
              <a:t>sacro-illac</a:t>
            </a:r>
            <a:r>
              <a:rPr lang="en-US" dirty="0" smtClean="0"/>
              <a:t> region characterized by pain and stiffness of the back with involvement of the peripheral joint.</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Predisposing factors</a:t>
            </a:r>
            <a:endParaRPr lang="en-US" u="sng" dirty="0"/>
          </a:p>
        </p:txBody>
      </p:sp>
      <p:sp>
        <p:nvSpPr>
          <p:cNvPr id="3" name="Content Placeholder 2"/>
          <p:cNvSpPr>
            <a:spLocks noGrp="1"/>
          </p:cNvSpPr>
          <p:nvPr>
            <p:ph sz="quarter" idx="1"/>
          </p:nvPr>
        </p:nvSpPr>
        <p:spPr/>
        <p:txBody>
          <a:bodyPr>
            <a:normAutofit fontScale="92500" lnSpcReduction="20000"/>
          </a:bodyPr>
          <a:lstStyle/>
          <a:p>
            <a:r>
              <a:rPr lang="en-US" dirty="0" smtClean="0"/>
              <a:t>(</a:t>
            </a:r>
            <a:r>
              <a:rPr lang="en-US" dirty="0" err="1" smtClean="0"/>
              <a:t>i</a:t>
            </a:r>
            <a:r>
              <a:rPr lang="en-US" dirty="0" smtClean="0"/>
              <a:t>) Associated with inherited antigen HLA-B27 hereditary.( Human Lymphocyte </a:t>
            </a:r>
            <a:r>
              <a:rPr lang="en-US" dirty="0" err="1" smtClean="0"/>
              <a:t>Actigen</a:t>
            </a:r>
            <a:r>
              <a:rPr lang="en-US" dirty="0" smtClean="0"/>
              <a:t>)</a:t>
            </a:r>
          </a:p>
          <a:p>
            <a:endParaRPr lang="en-US" dirty="0"/>
          </a:p>
          <a:p>
            <a:pPr>
              <a:buNone/>
            </a:pPr>
            <a:r>
              <a:rPr lang="en-US" u="sng" dirty="0" smtClean="0"/>
              <a:t>                  </a:t>
            </a:r>
            <a:r>
              <a:rPr lang="en-US" u="sng" dirty="0" err="1" smtClean="0"/>
              <a:t>Pathophysiology</a:t>
            </a:r>
            <a:r>
              <a:rPr lang="en-US" u="sng" dirty="0" smtClean="0"/>
              <a:t>.</a:t>
            </a:r>
          </a:p>
          <a:p>
            <a:pPr>
              <a:buNone/>
            </a:pPr>
            <a:endParaRPr lang="en-US" u="sng" dirty="0" smtClean="0"/>
          </a:p>
          <a:p>
            <a:pPr>
              <a:buFont typeface="Wingdings" pitchFamily="2" charset="2"/>
              <a:buChar char="§"/>
            </a:pPr>
            <a:r>
              <a:rPr lang="en-US" dirty="0" smtClean="0"/>
              <a:t>Chronic inflammatory process associated with fibrosis and calcification leading to bone </a:t>
            </a:r>
            <a:r>
              <a:rPr lang="en-US" dirty="0" err="1" smtClean="0"/>
              <a:t>ankylosis</a:t>
            </a:r>
            <a:r>
              <a:rPr lang="en-US" dirty="0" smtClean="0"/>
              <a:t> of the joint. </a:t>
            </a:r>
          </a:p>
          <a:p>
            <a:pPr>
              <a:buFont typeface="Wingdings" pitchFamily="2" charset="2"/>
              <a:buChar char="§"/>
            </a:pPr>
            <a:r>
              <a:rPr lang="en-US" dirty="0" err="1" smtClean="0"/>
              <a:t>Inflamation</a:t>
            </a:r>
            <a:r>
              <a:rPr lang="en-US" dirty="0" smtClean="0"/>
              <a:t> of the fibro-</a:t>
            </a:r>
            <a:r>
              <a:rPr lang="en-US" dirty="0" err="1" smtClean="0"/>
              <a:t>oseous</a:t>
            </a:r>
            <a:r>
              <a:rPr lang="en-US" dirty="0" smtClean="0"/>
              <a:t> junction affects the </a:t>
            </a:r>
            <a:r>
              <a:rPr lang="en-US" dirty="0" err="1" smtClean="0"/>
              <a:t>intervetebral</a:t>
            </a:r>
            <a:r>
              <a:rPr lang="en-US" dirty="0" smtClean="0"/>
              <a:t> </a:t>
            </a:r>
            <a:r>
              <a:rPr lang="en-US" dirty="0" err="1" smtClean="0"/>
              <a:t>disc,sacro-illiac</a:t>
            </a:r>
            <a:r>
              <a:rPr lang="en-US" dirty="0" smtClean="0"/>
              <a:t> </a:t>
            </a:r>
            <a:r>
              <a:rPr lang="en-US" dirty="0" err="1" smtClean="0"/>
              <a:t>ligaments,symphysis</a:t>
            </a:r>
            <a:r>
              <a:rPr lang="en-US" dirty="0" smtClean="0"/>
              <a:t> pubis and the bony insertion of the large tendons which lead to inflammatory process with the cell </a:t>
            </a:r>
            <a:r>
              <a:rPr lang="en-US" dirty="0" err="1" smtClean="0"/>
              <a:t>infiltration,granulation</a:t>
            </a:r>
            <a:r>
              <a:rPr lang="en-US" dirty="0" smtClean="0"/>
              <a:t> bone formation and erosion of adjacent bone leading to </a:t>
            </a:r>
            <a:r>
              <a:rPr lang="en-US" dirty="0" err="1" smtClean="0"/>
              <a:t>ankylosis</a:t>
            </a:r>
            <a:r>
              <a:rPr lang="en-US" dirty="0" smtClean="0"/>
              <a:t>.</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manifestation</a:t>
            </a:r>
            <a:endParaRPr lang="en-US" u="sng" dirty="0"/>
          </a:p>
        </p:txBody>
      </p:sp>
      <p:sp>
        <p:nvSpPr>
          <p:cNvPr id="3" name="Content Placeholder 2"/>
          <p:cNvSpPr>
            <a:spLocks noGrp="1"/>
          </p:cNvSpPr>
          <p:nvPr>
            <p:ph sz="quarter" idx="1"/>
          </p:nvPr>
        </p:nvSpPr>
        <p:spPr/>
        <p:txBody>
          <a:bodyPr>
            <a:normAutofit lnSpcReduction="10000"/>
          </a:bodyPr>
          <a:lstStyle/>
          <a:p>
            <a:r>
              <a:rPr lang="en-US" dirty="0" smtClean="0"/>
              <a:t> Back </a:t>
            </a:r>
            <a:r>
              <a:rPr lang="en-US" dirty="0" err="1" smtClean="0"/>
              <a:t>pain,Joint</a:t>
            </a:r>
            <a:r>
              <a:rPr lang="en-US" dirty="0" smtClean="0"/>
              <a:t> </a:t>
            </a:r>
            <a:r>
              <a:rPr lang="en-US" dirty="0" err="1" smtClean="0"/>
              <a:t>stiffness,Muscle</a:t>
            </a:r>
            <a:r>
              <a:rPr lang="en-US" dirty="0" smtClean="0"/>
              <a:t> spasms, </a:t>
            </a:r>
            <a:r>
              <a:rPr lang="en-US" dirty="0" err="1" smtClean="0"/>
              <a:t>Fatique,Loss</a:t>
            </a:r>
            <a:r>
              <a:rPr lang="en-US" dirty="0" smtClean="0"/>
              <a:t> of reflexes in the ankle joint and Diminished sensation in the bladder and rectum.</a:t>
            </a:r>
          </a:p>
          <a:p>
            <a:pPr>
              <a:buNone/>
            </a:pPr>
            <a:endParaRPr lang="en-US" dirty="0"/>
          </a:p>
          <a:p>
            <a:pPr>
              <a:buNone/>
            </a:pPr>
            <a:r>
              <a:rPr lang="en-US" u="sng" dirty="0" smtClean="0"/>
              <a:t>                        Diagnosis</a:t>
            </a:r>
          </a:p>
          <a:p>
            <a:pPr marL="514350" indent="-514350">
              <a:buAutoNum type="arabicParenR"/>
            </a:pPr>
            <a:r>
              <a:rPr lang="en-US" dirty="0" smtClean="0"/>
              <a:t>History taking.                    2) Clinical features  </a:t>
            </a:r>
          </a:p>
          <a:p>
            <a:pPr marL="514350" indent="-514350">
              <a:buNone/>
            </a:pPr>
            <a:r>
              <a:rPr lang="en-US" dirty="0" smtClean="0"/>
              <a:t>3)Radiological investigation (X-</a:t>
            </a:r>
            <a:r>
              <a:rPr lang="en-US" dirty="0" err="1" smtClean="0"/>
              <a:t>Ray,MRI,CT</a:t>
            </a:r>
            <a:r>
              <a:rPr lang="en-US" dirty="0" smtClean="0"/>
              <a:t> Scan)</a:t>
            </a:r>
            <a:r>
              <a:rPr lang="en-US" dirty="0" err="1" smtClean="0"/>
              <a:t>inflammed</a:t>
            </a:r>
            <a:r>
              <a:rPr lang="en-US" dirty="0" smtClean="0"/>
              <a:t> </a:t>
            </a:r>
            <a:r>
              <a:rPr lang="en-US" dirty="0" err="1" smtClean="0"/>
              <a:t>sacro</a:t>
            </a:r>
            <a:r>
              <a:rPr lang="en-US" dirty="0" smtClean="0"/>
              <a:t>-</a:t>
            </a:r>
            <a:r>
              <a:rPr lang="en-US" dirty="0" err="1" smtClean="0"/>
              <a:t>illiac</a:t>
            </a:r>
            <a:r>
              <a:rPr lang="en-US" dirty="0" smtClean="0"/>
              <a:t> joint. </a:t>
            </a:r>
          </a:p>
          <a:p>
            <a:pPr marL="514350" indent="-514350">
              <a:buNone/>
            </a:pPr>
            <a:r>
              <a:rPr lang="en-US" dirty="0" smtClean="0"/>
              <a:t> 4) E.S.R usually elevated denoting inflammation process.</a:t>
            </a:r>
          </a:p>
          <a:p>
            <a:pPr marL="514350" indent="-514350">
              <a:buNone/>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Management </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                       </a:t>
            </a:r>
            <a:r>
              <a:rPr lang="en-US" b="1" dirty="0" smtClean="0"/>
              <a:t>Aims.</a:t>
            </a:r>
          </a:p>
          <a:p>
            <a:pPr marL="514350" indent="-514350">
              <a:buAutoNum type="arabicParenR"/>
            </a:pPr>
            <a:r>
              <a:rPr lang="en-US" dirty="0" smtClean="0"/>
              <a:t>Relieve pain</a:t>
            </a:r>
          </a:p>
          <a:p>
            <a:pPr marL="514350" indent="-514350">
              <a:buAutoNum type="arabicParenR"/>
            </a:pPr>
            <a:r>
              <a:rPr lang="en-US" dirty="0" smtClean="0"/>
              <a:t>Maintain a range of motion (mobility)</a:t>
            </a:r>
          </a:p>
          <a:p>
            <a:pPr marL="514350" indent="-514350">
              <a:buAutoNum type="arabicParenR"/>
            </a:pPr>
            <a:r>
              <a:rPr lang="en-US" dirty="0" smtClean="0"/>
              <a:t>Prevent end organ damage</a:t>
            </a:r>
          </a:p>
          <a:p>
            <a:pPr marL="514350" indent="-514350">
              <a:buAutoNum type="arabicParenR"/>
            </a:pPr>
            <a:r>
              <a:rPr lang="en-US" dirty="0" smtClean="0"/>
              <a:t>Pharmacological treatment (NSAIDS) </a:t>
            </a:r>
            <a:r>
              <a:rPr lang="en-US" dirty="0" err="1" smtClean="0"/>
              <a:t>ASA,Diclofenac,Bruffen,Indocid</a:t>
            </a:r>
            <a:endParaRPr lang="en-US" dirty="0" smtClean="0"/>
          </a:p>
          <a:p>
            <a:pPr marL="514350" indent="-514350">
              <a:buAutoNum type="arabicParenR"/>
            </a:pPr>
            <a:r>
              <a:rPr lang="en-US" dirty="0" smtClean="0"/>
              <a:t>Physiotherapy.</a:t>
            </a:r>
          </a:p>
          <a:p>
            <a:pPr marL="514350" indent="-514350">
              <a:buAutoNum type="arabicParenR"/>
            </a:pPr>
            <a:r>
              <a:rPr lang="en-US" dirty="0" smtClean="0"/>
              <a:t>Surgery can be done to replace joint.</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KYPHOSIS</a:t>
            </a:r>
            <a:endParaRPr lang="en-US" b="1" u="sng" dirty="0"/>
          </a:p>
        </p:txBody>
      </p:sp>
      <p:sp>
        <p:nvSpPr>
          <p:cNvPr id="3" name="Content Placeholder 2"/>
          <p:cNvSpPr>
            <a:spLocks noGrp="1"/>
          </p:cNvSpPr>
          <p:nvPr>
            <p:ph sz="quarter" idx="1"/>
          </p:nvPr>
        </p:nvSpPr>
        <p:spPr/>
        <p:txBody>
          <a:bodyPr>
            <a:normAutofit fontScale="85000" lnSpcReduction="20000"/>
          </a:bodyPr>
          <a:lstStyle/>
          <a:p>
            <a:r>
              <a:rPr lang="en-US" dirty="0" smtClean="0"/>
              <a:t>Is the change in the cartilages of the vertebrae causing a hunchback.</a:t>
            </a:r>
          </a:p>
          <a:p>
            <a:pPr>
              <a:buNone/>
            </a:pPr>
            <a:endParaRPr lang="en-US" dirty="0" smtClean="0"/>
          </a:p>
          <a:p>
            <a:pPr>
              <a:buNone/>
            </a:pPr>
            <a:r>
              <a:rPr lang="en-US" u="sng" dirty="0" smtClean="0"/>
              <a:t>Cause:</a:t>
            </a:r>
          </a:p>
          <a:p>
            <a:r>
              <a:rPr lang="en-US" dirty="0" smtClean="0"/>
              <a:t>Idiopathic</a:t>
            </a:r>
          </a:p>
          <a:p>
            <a:pPr>
              <a:buNone/>
            </a:pPr>
            <a:endParaRPr lang="en-US" dirty="0" smtClean="0"/>
          </a:p>
          <a:p>
            <a:pPr>
              <a:buNone/>
            </a:pPr>
            <a:r>
              <a:rPr lang="en-US" u="sng" dirty="0" smtClean="0"/>
              <a:t>Incidence.</a:t>
            </a:r>
          </a:p>
          <a:p>
            <a:r>
              <a:rPr lang="en-US" dirty="0" smtClean="0"/>
              <a:t>More in boys than girls.</a:t>
            </a:r>
          </a:p>
          <a:p>
            <a:pPr>
              <a:buNone/>
            </a:pPr>
            <a:endParaRPr lang="en-US" dirty="0" smtClean="0"/>
          </a:p>
          <a:p>
            <a:pPr>
              <a:buNone/>
            </a:pPr>
            <a:r>
              <a:rPr lang="en-US" u="sng" dirty="0" smtClean="0"/>
              <a:t>Types</a:t>
            </a:r>
          </a:p>
          <a:p>
            <a:r>
              <a:rPr lang="en-US" dirty="0" smtClean="0"/>
              <a:t>Postural </a:t>
            </a:r>
            <a:r>
              <a:rPr lang="en-US" dirty="0" err="1" smtClean="0"/>
              <a:t>kyphosis</a:t>
            </a:r>
            <a:r>
              <a:rPr lang="en-US" dirty="0" smtClean="0"/>
              <a:t>(most common)</a:t>
            </a:r>
          </a:p>
          <a:p>
            <a:r>
              <a:rPr lang="en-US" dirty="0" err="1" smtClean="0"/>
              <a:t>Scheuepmann’s</a:t>
            </a:r>
            <a:r>
              <a:rPr lang="en-US" dirty="0" smtClean="0"/>
              <a:t> </a:t>
            </a:r>
            <a:r>
              <a:rPr lang="en-US" dirty="0" err="1" smtClean="0"/>
              <a:t>kyphosis</a:t>
            </a:r>
            <a:endParaRPr lang="en-US" dirty="0" smtClean="0"/>
          </a:p>
          <a:p>
            <a:r>
              <a:rPr lang="en-US" dirty="0" smtClean="0"/>
              <a:t>Congenital </a:t>
            </a:r>
            <a:r>
              <a:rPr lang="en-US" dirty="0" err="1" smtClean="0"/>
              <a:t>kyphosis</a:t>
            </a:r>
            <a:r>
              <a:rPr lang="en-US" dirty="0" smtClean="0"/>
              <a:t> (fusing of vertebrae)</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Signs of symptoms</a:t>
            </a:r>
            <a:endParaRPr lang="en-US" u="sng" dirty="0"/>
          </a:p>
        </p:txBody>
      </p:sp>
      <p:sp>
        <p:nvSpPr>
          <p:cNvPr id="3" name="Content Placeholder 2"/>
          <p:cNvSpPr>
            <a:spLocks noGrp="1"/>
          </p:cNvSpPr>
          <p:nvPr>
            <p:ph sz="quarter" idx="1"/>
          </p:nvPr>
        </p:nvSpPr>
        <p:spPr/>
        <p:txBody>
          <a:bodyPr/>
          <a:lstStyle/>
          <a:p>
            <a:r>
              <a:rPr lang="en-US" dirty="0" smtClean="0"/>
              <a:t>Back stiffness</a:t>
            </a:r>
          </a:p>
          <a:p>
            <a:r>
              <a:rPr lang="en-US" dirty="0" smtClean="0"/>
              <a:t>Altered body appearance</a:t>
            </a:r>
          </a:p>
          <a:p>
            <a:r>
              <a:rPr lang="en-US" dirty="0" smtClean="0"/>
              <a:t>Shoulders appear round</a:t>
            </a:r>
          </a:p>
          <a:p>
            <a:r>
              <a:rPr lang="en-US" dirty="0" smtClean="0"/>
              <a:t>Chest pain</a:t>
            </a:r>
          </a:p>
          <a:p>
            <a:r>
              <a:rPr lang="en-US" dirty="0" smtClean="0"/>
              <a:t>Hunchback/hump back</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References</a:t>
            </a:r>
            <a:endParaRPr lang="en-US" u="sng" dirty="0"/>
          </a:p>
        </p:txBody>
      </p:sp>
      <p:sp>
        <p:nvSpPr>
          <p:cNvPr id="3" name="Content Placeholder 2"/>
          <p:cNvSpPr>
            <a:spLocks noGrp="1"/>
          </p:cNvSpPr>
          <p:nvPr>
            <p:ph sz="quarter" idx="1"/>
          </p:nvPr>
        </p:nvSpPr>
        <p:spPr/>
        <p:txBody>
          <a:bodyPr/>
          <a:lstStyle/>
          <a:p>
            <a:pPr>
              <a:buNone/>
            </a:pPr>
            <a:r>
              <a:rPr lang="en-US" dirty="0" smtClean="0"/>
              <a:t>1.Brunner &amp; </a:t>
            </a:r>
            <a:r>
              <a:rPr lang="en-US" dirty="0" err="1" smtClean="0"/>
              <a:t>Suddarth’s</a:t>
            </a:r>
            <a:r>
              <a:rPr lang="en-US" dirty="0" smtClean="0"/>
              <a:t>-</a:t>
            </a:r>
          </a:p>
          <a:p>
            <a:pPr>
              <a:buNone/>
            </a:pPr>
            <a:r>
              <a:rPr lang="en-US" dirty="0" smtClean="0"/>
              <a:t>Medical-Surgical Nursing.(10</a:t>
            </a:r>
            <a:r>
              <a:rPr lang="en-US" baseline="30000" dirty="0" smtClean="0"/>
              <a:t>th</a:t>
            </a:r>
            <a:r>
              <a:rPr lang="en-US" dirty="0" smtClean="0"/>
              <a:t> Edition) by</a:t>
            </a:r>
          </a:p>
          <a:p>
            <a:pPr>
              <a:buNone/>
            </a:pPr>
            <a:r>
              <a:rPr lang="en-US" dirty="0" err="1" smtClean="0"/>
              <a:t>Lippincot</a:t>
            </a:r>
            <a:r>
              <a:rPr lang="en-US" dirty="0" smtClean="0"/>
              <a:t> Wilkins.</a:t>
            </a:r>
          </a:p>
          <a:p>
            <a:pPr>
              <a:buNone/>
            </a:pPr>
            <a:r>
              <a:rPr lang="en-US" dirty="0" smtClean="0"/>
              <a:t>2.Merck Manual 2</a:t>
            </a:r>
            <a:r>
              <a:rPr lang="en-US" baseline="30000" dirty="0" smtClean="0"/>
              <a:t>nd</a:t>
            </a:r>
            <a:r>
              <a:rPr lang="en-US" dirty="0" smtClean="0"/>
              <a:t> Edition.</a:t>
            </a:r>
          </a:p>
          <a:p>
            <a:pPr>
              <a:buNone/>
            </a:pPr>
            <a:r>
              <a:rPr lang="en-US" dirty="0" smtClean="0"/>
              <a:t>3. Walsh M, Watson. Clinical Nursing and related sciences (5</a:t>
            </a:r>
            <a:r>
              <a:rPr lang="en-US" baseline="30000" dirty="0" smtClean="0"/>
              <a:t>th</a:t>
            </a:r>
            <a:r>
              <a:rPr lang="en-US" dirty="0" smtClean="0"/>
              <a:t> Edition)</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None/>
            </a:pPr>
            <a:r>
              <a:rPr lang="en-US" b="1" dirty="0" smtClean="0"/>
              <a:t>DX.</a:t>
            </a:r>
          </a:p>
          <a:p>
            <a:pPr>
              <a:buNone/>
            </a:pPr>
            <a:r>
              <a:rPr lang="en-US" dirty="0" smtClean="0"/>
              <a:t>1.Radiological Investigations</a:t>
            </a:r>
          </a:p>
          <a:p>
            <a:r>
              <a:rPr lang="en-US" dirty="0" smtClean="0"/>
              <a:t>X-Ray of the spine showing the curve and the deformity of the vertebrae.</a:t>
            </a:r>
          </a:p>
          <a:p>
            <a:pPr>
              <a:buNone/>
            </a:pPr>
            <a:r>
              <a:rPr lang="en-US" dirty="0" smtClean="0"/>
              <a:t>2.Physical examination.</a:t>
            </a:r>
          </a:p>
          <a:p>
            <a:pPr>
              <a:buNone/>
            </a:pPr>
            <a:endParaRPr lang="en-US" dirty="0" smtClean="0"/>
          </a:p>
          <a:p>
            <a:pPr>
              <a:buNone/>
            </a:pPr>
            <a:r>
              <a:rPr lang="en-US" b="1" dirty="0" smtClean="0"/>
              <a:t>MNX.</a:t>
            </a:r>
          </a:p>
          <a:p>
            <a:pPr>
              <a:buNone/>
            </a:pPr>
            <a:r>
              <a:rPr lang="en-US" dirty="0" smtClean="0"/>
              <a:t>1.Spinal brace is worn to correct the condition.</a:t>
            </a:r>
          </a:p>
          <a:p>
            <a:pPr>
              <a:buNone/>
            </a:pPr>
            <a:r>
              <a:rPr lang="en-US" dirty="0" smtClean="0"/>
              <a:t>2.Surgery is done to straighten the spine.</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OESTEOMALACIA</a:t>
            </a:r>
            <a:endParaRPr lang="en-US" b="1" u="sng" dirty="0"/>
          </a:p>
        </p:txBody>
      </p:sp>
      <p:sp>
        <p:nvSpPr>
          <p:cNvPr id="3" name="Content Placeholder 2"/>
          <p:cNvSpPr>
            <a:spLocks noGrp="1"/>
          </p:cNvSpPr>
          <p:nvPr>
            <p:ph sz="quarter" idx="1"/>
          </p:nvPr>
        </p:nvSpPr>
        <p:spPr/>
        <p:txBody>
          <a:bodyPr/>
          <a:lstStyle/>
          <a:p>
            <a:r>
              <a:rPr lang="en-US" dirty="0" smtClean="0"/>
              <a:t>Is a metabolic bone disease characterized by inadequate mineralization of the bone.</a:t>
            </a:r>
          </a:p>
          <a:p>
            <a:pPr>
              <a:buNone/>
            </a:pPr>
            <a:r>
              <a:rPr lang="en-US" u="sng" dirty="0" smtClean="0"/>
              <a:t>Risk factors.</a:t>
            </a:r>
          </a:p>
          <a:p>
            <a:r>
              <a:rPr lang="en-US" dirty="0" smtClean="0"/>
              <a:t>1.Malabsorption syndrome.</a:t>
            </a:r>
          </a:p>
          <a:p>
            <a:r>
              <a:rPr lang="en-US" dirty="0" smtClean="0"/>
              <a:t>2.Inadequate calcium and vitamin D intake.</a:t>
            </a:r>
          </a:p>
          <a:p>
            <a:r>
              <a:rPr lang="en-US" dirty="0" smtClean="0"/>
              <a:t>3.Reduced sunlight exposure.</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features</a:t>
            </a:r>
            <a:endParaRPr lang="en-US" u="sng" dirty="0"/>
          </a:p>
        </p:txBody>
      </p:sp>
      <p:sp>
        <p:nvSpPr>
          <p:cNvPr id="3" name="Content Placeholder 2"/>
          <p:cNvSpPr>
            <a:spLocks noGrp="1"/>
          </p:cNvSpPr>
          <p:nvPr>
            <p:ph sz="quarter" idx="1"/>
          </p:nvPr>
        </p:nvSpPr>
        <p:spPr/>
        <p:txBody>
          <a:bodyPr>
            <a:normAutofit/>
          </a:bodyPr>
          <a:lstStyle/>
          <a:p>
            <a:r>
              <a:rPr lang="en-US" dirty="0" smtClean="0"/>
              <a:t>Warmth on touch at the affected bone.</a:t>
            </a:r>
          </a:p>
          <a:p>
            <a:r>
              <a:rPr lang="en-US" dirty="0" smtClean="0"/>
              <a:t>Tenderness of the bone.</a:t>
            </a:r>
          </a:p>
          <a:p>
            <a:r>
              <a:rPr lang="en-US" dirty="0" smtClean="0"/>
              <a:t>Pathological fractures.</a:t>
            </a:r>
          </a:p>
          <a:p>
            <a:r>
              <a:rPr lang="en-US" dirty="0" smtClean="0"/>
              <a:t>Fragile bone.</a:t>
            </a:r>
          </a:p>
          <a:p>
            <a:r>
              <a:rPr lang="en-US" dirty="0" smtClean="0"/>
              <a:t>Skeletal deformity.(bowed leg)</a:t>
            </a:r>
          </a:p>
          <a:p>
            <a:r>
              <a:rPr lang="en-US" dirty="0" smtClean="0"/>
              <a:t>Weakness of the muscles.</a:t>
            </a:r>
          </a:p>
          <a:p>
            <a:r>
              <a:rPr lang="en-US" dirty="0" smtClean="0"/>
              <a:t>Spasms in the hands and feet due to low calcium in the circulation.</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Pathophysiology</a:t>
            </a:r>
            <a:endParaRPr lang="en-US" u="sng" dirty="0"/>
          </a:p>
        </p:txBody>
      </p:sp>
      <p:sp>
        <p:nvSpPr>
          <p:cNvPr id="3" name="Content Placeholder 2"/>
          <p:cNvSpPr>
            <a:spLocks noGrp="1"/>
          </p:cNvSpPr>
          <p:nvPr>
            <p:ph sz="quarter" idx="1"/>
          </p:nvPr>
        </p:nvSpPr>
        <p:spPr/>
        <p:txBody>
          <a:bodyPr/>
          <a:lstStyle/>
          <a:p>
            <a:r>
              <a:rPr lang="en-US" dirty="0" smtClean="0"/>
              <a:t>Due to deficiency of activated vitamin D which promotes calcium absorption from the gastro-intestinal tract and mineralization of bone, calcium and phosphate are not moved to calcification sites in bones hence resulting to osteomalacia.</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Diagnosis</a:t>
            </a:r>
            <a:endParaRPr lang="en-US" u="sng" dirty="0"/>
          </a:p>
        </p:txBody>
      </p:sp>
      <p:sp>
        <p:nvSpPr>
          <p:cNvPr id="3" name="Content Placeholder 2"/>
          <p:cNvSpPr>
            <a:spLocks noGrp="1"/>
          </p:cNvSpPr>
          <p:nvPr>
            <p:ph sz="quarter" idx="1"/>
          </p:nvPr>
        </p:nvSpPr>
        <p:spPr/>
        <p:txBody>
          <a:bodyPr>
            <a:normAutofit/>
          </a:bodyPr>
          <a:lstStyle/>
          <a:p>
            <a:pPr>
              <a:buNone/>
            </a:pPr>
            <a:r>
              <a:rPr lang="en-US" dirty="0" smtClean="0"/>
              <a:t>1. Radiological investigation (X-ray, MRI, CT scan revealing  P.I.D bone deformity, Reduced bone density, pseudo fractures)</a:t>
            </a:r>
          </a:p>
          <a:p>
            <a:pPr>
              <a:buNone/>
            </a:pPr>
            <a:r>
              <a:rPr lang="en-US" dirty="0" smtClean="0"/>
              <a:t>2.Blood is tested for calcium level which is reduced and vitamin D levels .</a:t>
            </a:r>
          </a:p>
          <a:p>
            <a:pPr>
              <a:buNone/>
            </a:pPr>
            <a:r>
              <a:rPr lang="en-US" dirty="0" smtClean="0"/>
              <a:t>3.Physical examination.</a:t>
            </a:r>
          </a:p>
          <a:p>
            <a:pPr>
              <a:buNone/>
            </a:pPr>
            <a:r>
              <a:rPr lang="en-US" u="sng" dirty="0" smtClean="0"/>
              <a:t>Aims of management</a:t>
            </a:r>
          </a:p>
          <a:p>
            <a:pPr>
              <a:buNone/>
            </a:pPr>
            <a:r>
              <a:rPr lang="en-US" dirty="0" smtClean="0"/>
              <a:t>1.To control pain.</a:t>
            </a:r>
          </a:p>
          <a:p>
            <a:pPr>
              <a:buNone/>
            </a:pPr>
            <a:r>
              <a:rPr lang="en-US" dirty="0" smtClean="0"/>
              <a:t>2.To prevent deformity.</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Mnx</a:t>
            </a:r>
            <a:endParaRPr lang="en-US" dirty="0"/>
          </a:p>
        </p:txBody>
      </p:sp>
      <p:sp>
        <p:nvSpPr>
          <p:cNvPr id="3" name="Content Placeholder 2"/>
          <p:cNvSpPr>
            <a:spLocks noGrp="1"/>
          </p:cNvSpPr>
          <p:nvPr>
            <p:ph sz="quarter" idx="1"/>
          </p:nvPr>
        </p:nvSpPr>
        <p:spPr/>
        <p:txBody>
          <a:bodyPr>
            <a:normAutofit/>
          </a:bodyPr>
          <a:lstStyle/>
          <a:p>
            <a:r>
              <a:rPr lang="en-US" dirty="0" smtClean="0"/>
              <a:t>1.Ensure supply of food rich in Vitamin D, calcium, phosphorous is supplied.</a:t>
            </a:r>
          </a:p>
          <a:p>
            <a:r>
              <a:rPr lang="en-US" dirty="0" smtClean="0"/>
              <a:t>2.Administer calcium supplements.(</a:t>
            </a:r>
            <a:r>
              <a:rPr lang="en-US" dirty="0" err="1" smtClean="0"/>
              <a:t>calcitonin</a:t>
            </a:r>
            <a:r>
              <a:rPr lang="en-US" dirty="0" smtClean="0"/>
              <a:t> tabs) to boost the low calcium levels in the body.</a:t>
            </a:r>
          </a:p>
          <a:p>
            <a:r>
              <a:rPr lang="en-US" dirty="0" smtClean="0"/>
              <a:t>3.Expose the patient to sunlight for ultra violet rays to transform cholesterol substance to Vitamin D.</a:t>
            </a:r>
          </a:p>
          <a:p>
            <a:r>
              <a:rPr lang="en-US" dirty="0" smtClean="0"/>
              <a:t>4.Surgical intervention can be done that is </a:t>
            </a:r>
            <a:r>
              <a:rPr lang="en-US" dirty="0" err="1" smtClean="0"/>
              <a:t>osteotomy</a:t>
            </a:r>
            <a:r>
              <a:rPr lang="en-US" dirty="0" smtClean="0"/>
              <a:t> to correct the bone deformity.</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r>
              <a:rPr lang="en-US" dirty="0" smtClean="0"/>
              <a:t>5.Injectable calcium </a:t>
            </a:r>
            <a:r>
              <a:rPr lang="en-US" dirty="0" err="1" smtClean="0"/>
              <a:t>gluconate</a:t>
            </a:r>
            <a:r>
              <a:rPr lang="en-US" dirty="0" smtClean="0"/>
              <a:t> is administered </a:t>
            </a:r>
            <a:r>
              <a:rPr lang="en-US" dirty="0" err="1" smtClean="0"/>
              <a:t>parentarally</a:t>
            </a:r>
            <a:r>
              <a:rPr lang="en-US" dirty="0" smtClean="0"/>
              <a:t> to boost calcium level in the body to correct hypocalcaemia.</a:t>
            </a:r>
          </a:p>
          <a:p>
            <a:pPr>
              <a:buNone/>
            </a:pPr>
            <a:r>
              <a:rPr lang="en-US" dirty="0" smtClean="0"/>
              <a:t>Surgical </a:t>
            </a:r>
            <a:r>
              <a:rPr lang="en-US" dirty="0" err="1" smtClean="0"/>
              <a:t>Mngt</a:t>
            </a:r>
            <a:r>
              <a:rPr lang="en-US" dirty="0" smtClean="0"/>
              <a:t>:</a:t>
            </a:r>
          </a:p>
          <a:p>
            <a:r>
              <a:rPr lang="en-US" dirty="0" smtClean="0"/>
              <a:t>Osteotomy is the surgical operation done to align the bone.</a:t>
            </a:r>
          </a:p>
          <a:p>
            <a:pPr>
              <a:buNone/>
            </a:pPr>
            <a:r>
              <a:rPr lang="en-US" u="sng" dirty="0" smtClean="0"/>
              <a:t>Complications</a:t>
            </a:r>
          </a:p>
          <a:p>
            <a:r>
              <a:rPr lang="en-US" dirty="0" smtClean="0"/>
              <a:t>1.Bone deformity.</a:t>
            </a:r>
          </a:p>
          <a:p>
            <a:r>
              <a:rPr lang="en-US" dirty="0" smtClean="0"/>
              <a:t>2.Recurrent fracture. </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OSTEOPOROSIS</a:t>
            </a:r>
            <a:endParaRPr lang="en-US" b="1" u="sng" dirty="0"/>
          </a:p>
        </p:txBody>
      </p:sp>
      <p:sp>
        <p:nvSpPr>
          <p:cNvPr id="3" name="Content Placeholder 2"/>
          <p:cNvSpPr>
            <a:spLocks noGrp="1"/>
          </p:cNvSpPr>
          <p:nvPr>
            <p:ph sz="quarter" idx="1"/>
          </p:nvPr>
        </p:nvSpPr>
        <p:spPr/>
        <p:txBody>
          <a:bodyPr/>
          <a:lstStyle/>
          <a:p>
            <a:r>
              <a:rPr lang="en-US" dirty="0" smtClean="0"/>
              <a:t>Is the progressive decrease in the density of bones making it fragile.</a:t>
            </a:r>
          </a:p>
          <a:p>
            <a:pPr>
              <a:buNone/>
            </a:pPr>
            <a:r>
              <a:rPr lang="en-US" u="sng" dirty="0" smtClean="0"/>
              <a:t>Incidence</a:t>
            </a:r>
          </a:p>
          <a:p>
            <a:r>
              <a:rPr lang="en-US" dirty="0" smtClean="0"/>
              <a:t>More common in women than men especially postmenopausal 51 yrs above due to reduced </a:t>
            </a:r>
            <a:r>
              <a:rPr lang="en-US" dirty="0" err="1" smtClean="0"/>
              <a:t>oestrogen</a:t>
            </a:r>
            <a:r>
              <a:rPr lang="en-US" dirty="0" smtClean="0"/>
              <a:t>.</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Risk factors</a:t>
            </a:r>
            <a:endParaRPr lang="en-US" u="sng" dirty="0"/>
          </a:p>
        </p:txBody>
      </p:sp>
      <p:sp>
        <p:nvSpPr>
          <p:cNvPr id="3" name="Content Placeholder 2"/>
          <p:cNvSpPr>
            <a:spLocks noGrp="1"/>
          </p:cNvSpPr>
          <p:nvPr>
            <p:ph sz="quarter" idx="1"/>
          </p:nvPr>
        </p:nvSpPr>
        <p:spPr/>
        <p:txBody>
          <a:bodyPr/>
          <a:lstStyle/>
          <a:p>
            <a:pPr>
              <a:buNone/>
            </a:pPr>
            <a:r>
              <a:rPr lang="en-US" dirty="0" smtClean="0"/>
              <a:t>1.Age due to cell degeneration</a:t>
            </a:r>
          </a:p>
          <a:p>
            <a:pPr>
              <a:buNone/>
            </a:pPr>
            <a:r>
              <a:rPr lang="en-US" dirty="0" smtClean="0"/>
              <a:t>2.Oestrogen deficiency(limits bone break down)</a:t>
            </a:r>
          </a:p>
          <a:p>
            <a:pPr>
              <a:buNone/>
            </a:pPr>
            <a:r>
              <a:rPr lang="en-US" dirty="0" smtClean="0"/>
              <a:t>3.Hereditary</a:t>
            </a:r>
          </a:p>
          <a:p>
            <a:pPr>
              <a:buNone/>
            </a:pPr>
            <a:r>
              <a:rPr lang="en-US" dirty="0" smtClean="0"/>
              <a:t>4.Diet low in calcium and vitamin D</a:t>
            </a:r>
          </a:p>
          <a:p>
            <a:pPr>
              <a:buNone/>
            </a:pPr>
            <a:r>
              <a:rPr lang="en-US" dirty="0" smtClean="0"/>
              <a:t>5.Cigarette smoking interfering with calcium absorption </a:t>
            </a:r>
          </a:p>
          <a:p>
            <a:pPr>
              <a:buNone/>
            </a:pPr>
            <a:r>
              <a:rPr lang="en-US" dirty="0" smtClean="0"/>
              <a:t>6.Lack of weight bearing exercise.</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t>8.Race( Asians, whites)</a:t>
            </a:r>
          </a:p>
          <a:p>
            <a:r>
              <a:rPr lang="en-US" dirty="0" smtClean="0"/>
              <a:t>9.Gender, common in women than men.</a:t>
            </a:r>
          </a:p>
          <a:p>
            <a:r>
              <a:rPr lang="en-US" dirty="0" smtClean="0"/>
              <a:t>10.Body size- small bodied women due to less bone mass.</a:t>
            </a:r>
          </a:p>
          <a:p>
            <a:r>
              <a:rPr lang="en-US" dirty="0" smtClean="0"/>
              <a:t>11.Prolonged use of corticosteroids </a:t>
            </a:r>
            <a:r>
              <a:rPr lang="en-US" dirty="0" err="1" smtClean="0"/>
              <a:t>e.g</a:t>
            </a:r>
            <a:r>
              <a:rPr lang="en-US" dirty="0" smtClean="0"/>
              <a:t> </a:t>
            </a:r>
            <a:r>
              <a:rPr lang="en-US" dirty="0" err="1" smtClean="0"/>
              <a:t>dexamethasone,hydrocortisone</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1964</TotalTime>
  <Words>7508</Words>
  <Application>Microsoft Office PowerPoint</Application>
  <PresentationFormat>On-screen Show (4:3)</PresentationFormat>
  <Paragraphs>1303</Paragraphs>
  <Slides>163</Slides>
  <Notes>0</Notes>
  <HiddenSlides>0</HiddenSlides>
  <MMClips>0</MMClips>
  <ScaleCrop>false</ScaleCrop>
  <HeadingPairs>
    <vt:vector size="4" baseType="variant">
      <vt:variant>
        <vt:lpstr>Theme</vt:lpstr>
      </vt:variant>
      <vt:variant>
        <vt:i4>1</vt:i4>
      </vt:variant>
      <vt:variant>
        <vt:lpstr>Slide Titles</vt:lpstr>
      </vt:variant>
      <vt:variant>
        <vt:i4>163</vt:i4>
      </vt:variant>
    </vt:vector>
  </HeadingPairs>
  <TitlesOfParts>
    <vt:vector size="164" baseType="lpstr">
      <vt:lpstr>Civic</vt:lpstr>
      <vt:lpstr>ORTHOPAEDICS.</vt:lpstr>
      <vt:lpstr>Musculo-skeletal joints.</vt:lpstr>
      <vt:lpstr>ORTHOPAEDICS</vt:lpstr>
      <vt:lpstr>SPECIFIC OBJECTIVES</vt:lpstr>
      <vt:lpstr>Cont.</vt:lpstr>
      <vt:lpstr>COURSE OUTLINE</vt:lpstr>
      <vt:lpstr>Cont.</vt:lpstr>
      <vt:lpstr>Cont.</vt:lpstr>
      <vt:lpstr>References</vt:lpstr>
      <vt:lpstr>ORTHOPAEDICS</vt:lpstr>
      <vt:lpstr>Cont.</vt:lpstr>
      <vt:lpstr>Definition of terminologies</vt:lpstr>
      <vt:lpstr>Cont.</vt:lpstr>
      <vt:lpstr>Cont.</vt:lpstr>
      <vt:lpstr>Cont.</vt:lpstr>
      <vt:lpstr>Cont.</vt:lpstr>
      <vt:lpstr>Cont.</vt:lpstr>
      <vt:lpstr>Cont.</vt:lpstr>
      <vt:lpstr>Cont.</vt:lpstr>
      <vt:lpstr>Skeletal View.  </vt:lpstr>
      <vt:lpstr>Cont.</vt:lpstr>
      <vt:lpstr>Human bones.</vt:lpstr>
      <vt:lpstr>DEVELOPMENT OF A LONG BONE</vt:lpstr>
      <vt:lpstr>Functions of osteoclasts</vt:lpstr>
      <vt:lpstr>GENERAL SYMPTOMS OF BONE CONDITIONS.</vt:lpstr>
      <vt:lpstr>Symptoms cont.</vt:lpstr>
      <vt:lpstr>Functions of a bone</vt:lpstr>
      <vt:lpstr>Cont.</vt:lpstr>
      <vt:lpstr>Stages of development of a long bone</vt:lpstr>
      <vt:lpstr>BONE HEALING PROCESS</vt:lpstr>
      <vt:lpstr>Cont.</vt:lpstr>
      <vt:lpstr>4)consolidation</vt:lpstr>
      <vt:lpstr>OSTEOMYELITIS</vt:lpstr>
      <vt:lpstr>Cont.</vt:lpstr>
      <vt:lpstr>Cont.</vt:lpstr>
      <vt:lpstr>PATHOPHYSIOLOGY OF OSYEOMYELITIS</vt:lpstr>
      <vt:lpstr>DIAGNOSIS</vt:lpstr>
      <vt:lpstr>Cont.</vt:lpstr>
      <vt:lpstr>Cont.</vt:lpstr>
      <vt:lpstr>Cont.</vt:lpstr>
      <vt:lpstr>Cont.</vt:lpstr>
      <vt:lpstr>OSTEOARTHRITIS.(OA)</vt:lpstr>
      <vt:lpstr>Cont.</vt:lpstr>
      <vt:lpstr>Cont.</vt:lpstr>
      <vt:lpstr>Cont.</vt:lpstr>
      <vt:lpstr>Cont.</vt:lpstr>
      <vt:lpstr>Cont.</vt:lpstr>
      <vt:lpstr>Cont.</vt:lpstr>
      <vt:lpstr>RHEUMATOID ARTHRITIS (RA)</vt:lpstr>
      <vt:lpstr>Cont.</vt:lpstr>
      <vt:lpstr>Cont.</vt:lpstr>
      <vt:lpstr>Cont.</vt:lpstr>
      <vt:lpstr>Cont.</vt:lpstr>
      <vt:lpstr>Cont.</vt:lpstr>
      <vt:lpstr>Cont.</vt:lpstr>
      <vt:lpstr>Cont.</vt:lpstr>
      <vt:lpstr>SEPTIC ARTHRITIS</vt:lpstr>
      <vt:lpstr>Causes</vt:lpstr>
      <vt:lpstr>Clinical features</vt:lpstr>
      <vt:lpstr>DX.</vt:lpstr>
      <vt:lpstr>Pathophysiology.</vt:lpstr>
      <vt:lpstr>Aims of managment</vt:lpstr>
      <vt:lpstr>Cont.</vt:lpstr>
      <vt:lpstr>OSTEOGENIC IMPERFECTA (OI)</vt:lpstr>
      <vt:lpstr>Pathophysiology</vt:lpstr>
      <vt:lpstr>Cont.</vt:lpstr>
      <vt:lpstr>DX.</vt:lpstr>
      <vt:lpstr>CONGENITAL ABNORMALITIES</vt:lpstr>
      <vt:lpstr>TALIPES (club-foot)</vt:lpstr>
      <vt:lpstr>Cont </vt:lpstr>
      <vt:lpstr>Management</vt:lpstr>
      <vt:lpstr>GOUT</vt:lpstr>
      <vt:lpstr>Clinical features</vt:lpstr>
      <vt:lpstr>Diagnosis</vt:lpstr>
      <vt:lpstr>Pathophysiology</vt:lpstr>
      <vt:lpstr>Aims of management</vt:lpstr>
      <vt:lpstr>Complications</vt:lpstr>
      <vt:lpstr>SCOLIOSIS</vt:lpstr>
      <vt:lpstr>Types</vt:lpstr>
      <vt:lpstr>Cont.</vt:lpstr>
      <vt:lpstr>Slide 81</vt:lpstr>
      <vt:lpstr>Slide 82</vt:lpstr>
      <vt:lpstr>management</vt:lpstr>
      <vt:lpstr>ANKYLOSIS</vt:lpstr>
      <vt:lpstr>Predisposing factors</vt:lpstr>
      <vt:lpstr>Clinical manifestation</vt:lpstr>
      <vt:lpstr>Management </vt:lpstr>
      <vt:lpstr>KYPHOSIS</vt:lpstr>
      <vt:lpstr>Signs of symptoms</vt:lpstr>
      <vt:lpstr>Cont.</vt:lpstr>
      <vt:lpstr>OESTEOMALACIA</vt:lpstr>
      <vt:lpstr>Clinical features</vt:lpstr>
      <vt:lpstr>Pathophysiology</vt:lpstr>
      <vt:lpstr>Diagnosis</vt:lpstr>
      <vt:lpstr>Mnx</vt:lpstr>
      <vt:lpstr>Cont.</vt:lpstr>
      <vt:lpstr>OSTEOPOROSIS</vt:lpstr>
      <vt:lpstr>Risk factors</vt:lpstr>
      <vt:lpstr>Cont.</vt:lpstr>
      <vt:lpstr>Types</vt:lpstr>
      <vt:lpstr>Common  sites of osteoporosis</vt:lpstr>
      <vt:lpstr>Clinical manifestation</vt:lpstr>
      <vt:lpstr>Diagnosis</vt:lpstr>
      <vt:lpstr>Cont.</vt:lpstr>
      <vt:lpstr>Mnx</vt:lpstr>
      <vt:lpstr>Health messages shared</vt:lpstr>
      <vt:lpstr>Cont.</vt:lpstr>
      <vt:lpstr>BONE TUMOURS</vt:lpstr>
      <vt:lpstr>Diagnosis</vt:lpstr>
      <vt:lpstr>1.Benign bone tumor</vt:lpstr>
      <vt:lpstr>Cont.</vt:lpstr>
      <vt:lpstr>Malignant (cancerous Bone tumors)</vt:lpstr>
      <vt:lpstr>Cont.</vt:lpstr>
      <vt:lpstr>Metastatic Bone Tumor</vt:lpstr>
      <vt:lpstr>Treatment and management</vt:lpstr>
      <vt:lpstr>Side effects of cytotoxic drugs/antineoplastics</vt:lpstr>
      <vt:lpstr>Cont.</vt:lpstr>
      <vt:lpstr>Slide 118</vt:lpstr>
      <vt:lpstr>FRACTURES</vt:lpstr>
      <vt:lpstr>Cont.</vt:lpstr>
      <vt:lpstr>Types of fractures</vt:lpstr>
      <vt:lpstr>Cont.</vt:lpstr>
      <vt:lpstr>Factors favoring bone healing</vt:lpstr>
      <vt:lpstr>Factors delaying bone healing</vt:lpstr>
      <vt:lpstr>Cont.</vt:lpstr>
      <vt:lpstr>Sites</vt:lpstr>
      <vt:lpstr>CONT.</vt:lpstr>
      <vt:lpstr>CONT</vt:lpstr>
      <vt:lpstr>CONT.</vt:lpstr>
      <vt:lpstr>Clinical features of a fracture</vt:lpstr>
      <vt:lpstr>CONT.</vt:lpstr>
      <vt:lpstr>Management</vt:lpstr>
      <vt:lpstr>Types of reduction</vt:lpstr>
      <vt:lpstr>Cont.</vt:lpstr>
      <vt:lpstr>Cont.</vt:lpstr>
      <vt:lpstr>Cont.</vt:lpstr>
      <vt:lpstr>PLASTER OF PARIS (P. O. P /CAST)</vt:lpstr>
      <vt:lpstr>Cont.</vt:lpstr>
      <vt:lpstr>Cont.</vt:lpstr>
      <vt:lpstr>Cont.</vt:lpstr>
      <vt:lpstr>Cont.</vt:lpstr>
      <vt:lpstr>TRACTION</vt:lpstr>
      <vt:lpstr>Cont.</vt:lpstr>
      <vt:lpstr>Cont.</vt:lpstr>
      <vt:lpstr>Cont.</vt:lpstr>
      <vt:lpstr>Cont.</vt:lpstr>
      <vt:lpstr>Cont.</vt:lpstr>
      <vt:lpstr>AMPUTATION</vt:lpstr>
      <vt:lpstr>Determinants of Amputation sites</vt:lpstr>
      <vt:lpstr>Nursing care</vt:lpstr>
      <vt:lpstr>Post – operative care</vt:lpstr>
      <vt:lpstr>Complication of amputation </vt:lpstr>
      <vt:lpstr>Nursing diagnosis after amputation</vt:lpstr>
      <vt:lpstr>Orthopaedic appliances</vt:lpstr>
      <vt:lpstr>Slide 155</vt:lpstr>
      <vt:lpstr>MANAGEMENT OF PATIENTS UNDERGOING  ORTHOPAEDIC SURGERY. </vt:lpstr>
      <vt:lpstr>TOTAL HIP REPLACEMENT</vt:lpstr>
      <vt:lpstr>Pre-operative management</vt:lpstr>
      <vt:lpstr>Post-operative care</vt:lpstr>
      <vt:lpstr>Complications </vt:lpstr>
      <vt:lpstr>Slide 161</vt:lpstr>
      <vt:lpstr>Signs of dislocated prosthesis</vt:lpstr>
      <vt:lpstr>Slide 163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217</cp:revision>
  <dcterms:created xsi:type="dcterms:W3CDTF">2020-05-19T07:00:03Z</dcterms:created>
  <dcterms:modified xsi:type="dcterms:W3CDTF">2021-01-27T12:52:53Z</dcterms:modified>
</cp:coreProperties>
</file>