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07" r:id="rId3"/>
    <p:sldId id="308" r:id="rId4"/>
    <p:sldId id="257" r:id="rId5"/>
    <p:sldId id="258" r:id="rId6"/>
    <p:sldId id="259" r:id="rId7"/>
    <p:sldId id="261" r:id="rId8"/>
    <p:sldId id="262" r:id="rId9"/>
    <p:sldId id="260" r:id="rId10"/>
    <p:sldId id="264" r:id="rId11"/>
    <p:sldId id="339" r:id="rId12"/>
    <p:sldId id="312" r:id="rId13"/>
    <p:sldId id="313" r:id="rId14"/>
    <p:sldId id="314" r:id="rId15"/>
    <p:sldId id="327" r:id="rId16"/>
    <p:sldId id="328" r:id="rId17"/>
    <p:sldId id="326" r:id="rId18"/>
    <p:sldId id="338" r:id="rId19"/>
    <p:sldId id="315" r:id="rId20"/>
    <p:sldId id="329" r:id="rId21"/>
    <p:sldId id="317" r:id="rId22"/>
    <p:sldId id="318" r:id="rId23"/>
    <p:sldId id="319" r:id="rId24"/>
    <p:sldId id="320" r:id="rId25"/>
    <p:sldId id="321" r:id="rId26"/>
    <p:sldId id="322" r:id="rId27"/>
    <p:sldId id="323" r:id="rId28"/>
    <p:sldId id="324" r:id="rId29"/>
    <p:sldId id="325" r:id="rId30"/>
    <p:sldId id="310" r:id="rId31"/>
    <p:sldId id="270" r:id="rId32"/>
    <p:sldId id="275" r:id="rId33"/>
    <p:sldId id="276" r:id="rId34"/>
    <p:sldId id="277" r:id="rId35"/>
    <p:sldId id="278" r:id="rId36"/>
    <p:sldId id="340" r:id="rId37"/>
    <p:sldId id="341" r:id="rId38"/>
    <p:sldId id="342" r:id="rId39"/>
    <p:sldId id="288" r:id="rId40"/>
    <p:sldId id="289" r:id="rId41"/>
    <p:sldId id="290" r:id="rId42"/>
    <p:sldId id="333" r:id="rId43"/>
    <p:sldId id="334" r:id="rId44"/>
    <p:sldId id="335" r:id="rId45"/>
    <p:sldId id="336" r:id="rId46"/>
    <p:sldId id="291" r:id="rId47"/>
    <p:sldId id="292" r:id="rId48"/>
    <p:sldId id="293" r:id="rId49"/>
    <p:sldId id="330" r:id="rId50"/>
    <p:sldId id="331" r:id="rId51"/>
    <p:sldId id="294" r:id="rId52"/>
    <p:sldId id="332" r:id="rId53"/>
    <p:sldId id="297" r:id="rId54"/>
    <p:sldId id="299" r:id="rId55"/>
    <p:sldId id="300" r:id="rId56"/>
    <p:sldId id="303" r:id="rId57"/>
    <p:sldId id="304" r:id="rId58"/>
    <p:sldId id="337" r:id="rId59"/>
    <p:sldId id="305" r:id="rId60"/>
    <p:sldId id="306" r:id="rId61"/>
    <p:sldId id="26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3" d="100"/>
          <a:sy n="73" d="100"/>
        </p:scale>
        <p:origin x="5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7FBC0-FEA5-4A6A-A2E5-CF40A13D819F}" type="datetimeFigureOut">
              <a:rPr lang="en-US" smtClean="0"/>
              <a:t>9/15/2019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959E0-4440-4810-8E45-C26D02F48C70}" type="slidenum">
              <a:rPr lang="en-US" smtClean="0"/>
              <a:t>‹#›</a:t>
            </a:fld>
            <a:endParaRPr lang="en-US"/>
          </a:p>
        </p:txBody>
      </p:sp>
    </p:spTree>
    <p:extLst>
      <p:ext uri="{BB962C8B-B14F-4D97-AF65-F5344CB8AC3E}">
        <p14:creationId xmlns:p14="http://schemas.microsoft.com/office/powerpoint/2010/main" val="254135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endParaRPr lang="en-GB" dirty="0" smtClean="0"/>
          </a:p>
        </p:txBody>
      </p:sp>
      <p:sp>
        <p:nvSpPr>
          <p:cNvPr id="178180" name="Slide Number Placeholder 3"/>
          <p:cNvSpPr>
            <a:spLocks noGrp="1"/>
          </p:cNvSpPr>
          <p:nvPr>
            <p:ph type="sldNum" sz="quarter" idx="5"/>
          </p:nvPr>
        </p:nvSpPr>
        <p:spPr>
          <a:noFill/>
        </p:spPr>
        <p:txBody>
          <a:bodyPr/>
          <a:lstStyle/>
          <a:p>
            <a:fld id="{4D926470-71D7-4A10-A298-6734193C70B9}" type="slidenum">
              <a:rPr lang="en-US" smtClean="0"/>
              <a:pPr/>
              <a:t>39</a:t>
            </a:fld>
            <a:endParaRPr lang="en-US" dirty="0" smtClean="0"/>
          </a:p>
        </p:txBody>
      </p:sp>
    </p:spTree>
    <p:extLst>
      <p:ext uri="{BB962C8B-B14F-4D97-AF65-F5344CB8AC3E}">
        <p14:creationId xmlns:p14="http://schemas.microsoft.com/office/powerpoint/2010/main" val="235862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endParaRPr lang="en-GB" smtClean="0"/>
          </a:p>
        </p:txBody>
      </p:sp>
      <p:sp>
        <p:nvSpPr>
          <p:cNvPr id="196612" name="Slide Number Placeholder 3"/>
          <p:cNvSpPr>
            <a:spLocks noGrp="1"/>
          </p:cNvSpPr>
          <p:nvPr>
            <p:ph type="sldNum" sz="quarter" idx="5"/>
          </p:nvPr>
        </p:nvSpPr>
        <p:spPr>
          <a:noFill/>
        </p:spPr>
        <p:txBody>
          <a:bodyPr/>
          <a:lstStyle/>
          <a:p>
            <a:fld id="{B35C17D8-92CC-4FE9-A543-565694400118}" type="slidenum">
              <a:rPr lang="en-US" smtClean="0"/>
              <a:pPr/>
              <a:t>57</a:t>
            </a:fld>
            <a:endParaRPr lang="en-US" smtClean="0"/>
          </a:p>
        </p:txBody>
      </p:sp>
    </p:spTree>
    <p:extLst>
      <p:ext uri="{BB962C8B-B14F-4D97-AF65-F5344CB8AC3E}">
        <p14:creationId xmlns:p14="http://schemas.microsoft.com/office/powerpoint/2010/main" val="3130359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C0E19F4E-53BA-4675-A5B5-FED42915D373}" type="slidenum">
              <a:rPr lang="en-US" smtClean="0"/>
              <a:pPr/>
              <a:t>59</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783957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GB" smtClean="0"/>
          </a:p>
        </p:txBody>
      </p:sp>
      <p:sp>
        <p:nvSpPr>
          <p:cNvPr id="195588" name="Slide Number Placeholder 3"/>
          <p:cNvSpPr>
            <a:spLocks noGrp="1"/>
          </p:cNvSpPr>
          <p:nvPr>
            <p:ph type="sldNum" sz="quarter" idx="5"/>
          </p:nvPr>
        </p:nvSpPr>
        <p:spPr>
          <a:noFill/>
        </p:spPr>
        <p:txBody>
          <a:bodyPr/>
          <a:lstStyle/>
          <a:p>
            <a:fld id="{0055C400-FF94-48E7-B80F-DF673A723E88}" type="slidenum">
              <a:rPr lang="en-US" smtClean="0"/>
              <a:pPr/>
              <a:t>60</a:t>
            </a:fld>
            <a:endParaRPr lang="en-US" smtClean="0"/>
          </a:p>
        </p:txBody>
      </p:sp>
    </p:spTree>
    <p:extLst>
      <p:ext uri="{BB962C8B-B14F-4D97-AF65-F5344CB8AC3E}">
        <p14:creationId xmlns:p14="http://schemas.microsoft.com/office/powerpoint/2010/main" val="323419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en-GB" dirty="0" smtClean="0"/>
          </a:p>
        </p:txBody>
      </p:sp>
      <p:sp>
        <p:nvSpPr>
          <p:cNvPr id="180228" name="Slide Number Placeholder 3"/>
          <p:cNvSpPr>
            <a:spLocks noGrp="1"/>
          </p:cNvSpPr>
          <p:nvPr>
            <p:ph type="sldNum" sz="quarter" idx="5"/>
          </p:nvPr>
        </p:nvSpPr>
        <p:spPr>
          <a:noFill/>
        </p:spPr>
        <p:txBody>
          <a:bodyPr/>
          <a:lstStyle/>
          <a:p>
            <a:fld id="{449E0569-741D-48D5-95AF-57F46AB5EAC1}" type="slidenum">
              <a:rPr lang="en-US" smtClean="0"/>
              <a:pPr/>
              <a:t>40</a:t>
            </a:fld>
            <a:endParaRPr lang="en-US" dirty="0" smtClean="0"/>
          </a:p>
        </p:txBody>
      </p:sp>
    </p:spTree>
    <p:extLst>
      <p:ext uri="{BB962C8B-B14F-4D97-AF65-F5344CB8AC3E}">
        <p14:creationId xmlns:p14="http://schemas.microsoft.com/office/powerpoint/2010/main" val="276397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endParaRPr lang="en-GB" dirty="0" smtClean="0"/>
          </a:p>
        </p:txBody>
      </p:sp>
      <p:sp>
        <p:nvSpPr>
          <p:cNvPr id="184324" name="Slide Number Placeholder 3"/>
          <p:cNvSpPr>
            <a:spLocks noGrp="1"/>
          </p:cNvSpPr>
          <p:nvPr>
            <p:ph type="sldNum" sz="quarter" idx="5"/>
          </p:nvPr>
        </p:nvSpPr>
        <p:spPr>
          <a:noFill/>
        </p:spPr>
        <p:txBody>
          <a:bodyPr/>
          <a:lstStyle/>
          <a:p>
            <a:fld id="{6E7346C0-D2F9-45D6-B4F1-E701E3387AD1}" type="slidenum">
              <a:rPr lang="en-US" smtClean="0"/>
              <a:pPr/>
              <a:t>41</a:t>
            </a:fld>
            <a:endParaRPr lang="en-US" dirty="0" smtClean="0"/>
          </a:p>
        </p:txBody>
      </p:sp>
    </p:spTree>
    <p:extLst>
      <p:ext uri="{BB962C8B-B14F-4D97-AF65-F5344CB8AC3E}">
        <p14:creationId xmlns:p14="http://schemas.microsoft.com/office/powerpoint/2010/main" val="385522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2664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9349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0929DCD3-2D1C-48F9-85C2-EF8574794540}" type="slidenum">
              <a:rPr lang="en-US" smtClean="0"/>
              <a:pPr/>
              <a:t>48</a:t>
            </a:fld>
            <a:endParaRPr lang="en-US" dirty="0"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22765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078725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E50E53D3-E851-4BBE-82F1-03EE697FD719}" type="slidenum">
              <a:rPr lang="en-US" smtClean="0"/>
              <a:pPr/>
              <a:t>53</a:t>
            </a:fld>
            <a:endParaRPr lang="en-US" dirty="0"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508518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D2AE628C-4AEA-48F0-A395-310A28B057A7}" type="slidenum">
              <a:rPr lang="en-US" smtClean="0"/>
              <a:pPr/>
              <a:t>56</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66797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4D01E2-81E9-4451-9869-C45C14F2424F}"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74EE-FC5B-4924-8796-24BB9EEC57E3}" type="slidenum">
              <a:rPr lang="en-US" smtClean="0"/>
              <a:t>‹#›</a:t>
            </a:fld>
            <a:endParaRPr lang="en-US"/>
          </a:p>
        </p:txBody>
      </p:sp>
    </p:spTree>
    <p:extLst>
      <p:ext uri="{BB962C8B-B14F-4D97-AF65-F5344CB8AC3E}">
        <p14:creationId xmlns:p14="http://schemas.microsoft.com/office/powerpoint/2010/main" val="390292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D01E2-81E9-4451-9869-C45C14F2424F}"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74EE-FC5B-4924-8796-24BB9EEC57E3}" type="slidenum">
              <a:rPr lang="en-US" smtClean="0"/>
              <a:t>‹#›</a:t>
            </a:fld>
            <a:endParaRPr lang="en-US"/>
          </a:p>
        </p:txBody>
      </p:sp>
    </p:spTree>
    <p:extLst>
      <p:ext uri="{BB962C8B-B14F-4D97-AF65-F5344CB8AC3E}">
        <p14:creationId xmlns:p14="http://schemas.microsoft.com/office/powerpoint/2010/main" val="18149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D01E2-81E9-4451-9869-C45C14F2424F}"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74EE-FC5B-4924-8796-24BB9EEC57E3}" type="slidenum">
              <a:rPr lang="en-US" smtClean="0"/>
              <a:t>‹#›</a:t>
            </a:fld>
            <a:endParaRPr lang="en-US"/>
          </a:p>
        </p:txBody>
      </p:sp>
    </p:spTree>
    <p:extLst>
      <p:ext uri="{BB962C8B-B14F-4D97-AF65-F5344CB8AC3E}">
        <p14:creationId xmlns:p14="http://schemas.microsoft.com/office/powerpoint/2010/main" val="47116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D01E2-81E9-4451-9869-C45C14F2424F}"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74EE-FC5B-4924-8796-24BB9EEC57E3}" type="slidenum">
              <a:rPr lang="en-US" smtClean="0"/>
              <a:t>‹#›</a:t>
            </a:fld>
            <a:endParaRPr lang="en-US"/>
          </a:p>
        </p:txBody>
      </p:sp>
    </p:spTree>
    <p:extLst>
      <p:ext uri="{BB962C8B-B14F-4D97-AF65-F5344CB8AC3E}">
        <p14:creationId xmlns:p14="http://schemas.microsoft.com/office/powerpoint/2010/main" val="263067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4D01E2-81E9-4451-9869-C45C14F2424F}"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74EE-FC5B-4924-8796-24BB9EEC57E3}" type="slidenum">
              <a:rPr lang="en-US" smtClean="0"/>
              <a:t>‹#›</a:t>
            </a:fld>
            <a:endParaRPr lang="en-US"/>
          </a:p>
        </p:txBody>
      </p:sp>
    </p:spTree>
    <p:extLst>
      <p:ext uri="{BB962C8B-B14F-4D97-AF65-F5344CB8AC3E}">
        <p14:creationId xmlns:p14="http://schemas.microsoft.com/office/powerpoint/2010/main" val="320491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4D01E2-81E9-4451-9869-C45C14F2424F}"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74EE-FC5B-4924-8796-24BB9EEC57E3}" type="slidenum">
              <a:rPr lang="en-US" smtClean="0"/>
              <a:t>‹#›</a:t>
            </a:fld>
            <a:endParaRPr lang="en-US"/>
          </a:p>
        </p:txBody>
      </p:sp>
    </p:spTree>
    <p:extLst>
      <p:ext uri="{BB962C8B-B14F-4D97-AF65-F5344CB8AC3E}">
        <p14:creationId xmlns:p14="http://schemas.microsoft.com/office/powerpoint/2010/main" val="399646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4D01E2-81E9-4451-9869-C45C14F2424F}" type="datetimeFigureOut">
              <a:rPr lang="en-US" smtClean="0"/>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E74EE-FC5B-4924-8796-24BB9EEC57E3}" type="slidenum">
              <a:rPr lang="en-US" smtClean="0"/>
              <a:t>‹#›</a:t>
            </a:fld>
            <a:endParaRPr lang="en-US"/>
          </a:p>
        </p:txBody>
      </p:sp>
    </p:spTree>
    <p:extLst>
      <p:ext uri="{BB962C8B-B14F-4D97-AF65-F5344CB8AC3E}">
        <p14:creationId xmlns:p14="http://schemas.microsoft.com/office/powerpoint/2010/main" val="119900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4D01E2-81E9-4451-9869-C45C14F2424F}" type="datetimeFigureOut">
              <a:rPr lang="en-US" smtClean="0"/>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E74EE-FC5B-4924-8796-24BB9EEC57E3}" type="slidenum">
              <a:rPr lang="en-US" smtClean="0"/>
              <a:t>‹#›</a:t>
            </a:fld>
            <a:endParaRPr lang="en-US"/>
          </a:p>
        </p:txBody>
      </p:sp>
    </p:spTree>
    <p:extLst>
      <p:ext uri="{BB962C8B-B14F-4D97-AF65-F5344CB8AC3E}">
        <p14:creationId xmlns:p14="http://schemas.microsoft.com/office/powerpoint/2010/main" val="268874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D01E2-81E9-4451-9869-C45C14F2424F}" type="datetimeFigureOut">
              <a:rPr lang="en-US" smtClean="0"/>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E74EE-FC5B-4924-8796-24BB9EEC57E3}" type="slidenum">
              <a:rPr lang="en-US" smtClean="0"/>
              <a:t>‹#›</a:t>
            </a:fld>
            <a:endParaRPr lang="en-US"/>
          </a:p>
        </p:txBody>
      </p:sp>
    </p:spTree>
    <p:extLst>
      <p:ext uri="{BB962C8B-B14F-4D97-AF65-F5344CB8AC3E}">
        <p14:creationId xmlns:p14="http://schemas.microsoft.com/office/powerpoint/2010/main" val="183630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4D01E2-81E9-4451-9869-C45C14F2424F}"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74EE-FC5B-4924-8796-24BB9EEC57E3}" type="slidenum">
              <a:rPr lang="en-US" smtClean="0"/>
              <a:t>‹#›</a:t>
            </a:fld>
            <a:endParaRPr lang="en-US"/>
          </a:p>
        </p:txBody>
      </p:sp>
    </p:spTree>
    <p:extLst>
      <p:ext uri="{BB962C8B-B14F-4D97-AF65-F5344CB8AC3E}">
        <p14:creationId xmlns:p14="http://schemas.microsoft.com/office/powerpoint/2010/main" val="971919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4D01E2-81E9-4451-9869-C45C14F2424F}"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74EE-FC5B-4924-8796-24BB9EEC57E3}" type="slidenum">
              <a:rPr lang="en-US" smtClean="0"/>
              <a:t>‹#›</a:t>
            </a:fld>
            <a:endParaRPr lang="en-US"/>
          </a:p>
        </p:txBody>
      </p:sp>
    </p:spTree>
    <p:extLst>
      <p:ext uri="{BB962C8B-B14F-4D97-AF65-F5344CB8AC3E}">
        <p14:creationId xmlns:p14="http://schemas.microsoft.com/office/powerpoint/2010/main" val="114991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D01E2-81E9-4451-9869-C45C14F2424F}" type="datetimeFigureOut">
              <a:rPr lang="en-US" smtClean="0"/>
              <a:t>9/15/2019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E74EE-FC5B-4924-8796-24BB9EEC57E3}" type="slidenum">
              <a:rPr lang="en-US" smtClean="0"/>
              <a:t>‹#›</a:t>
            </a:fld>
            <a:endParaRPr lang="en-US"/>
          </a:p>
        </p:txBody>
      </p:sp>
    </p:spTree>
    <p:extLst>
      <p:ext uri="{BB962C8B-B14F-4D97-AF65-F5344CB8AC3E}">
        <p14:creationId xmlns:p14="http://schemas.microsoft.com/office/powerpoint/2010/main" val="1341000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ORTHOPAEDIC </a:t>
            </a:r>
            <a:br>
              <a:rPr lang="en-US" b="1" dirty="0" smtClean="0"/>
            </a:br>
            <a:r>
              <a:rPr lang="en-US" b="1" dirty="0" smtClean="0"/>
              <a:t>	NURSING</a:t>
            </a:r>
            <a:endParaRPr lang="en-US" dirty="0"/>
          </a:p>
        </p:txBody>
      </p:sp>
      <p:sp>
        <p:nvSpPr>
          <p:cNvPr id="3" name="Subtitle 2"/>
          <p:cNvSpPr>
            <a:spLocks noGrp="1"/>
          </p:cNvSpPr>
          <p:nvPr>
            <p:ph type="subTitle" idx="1"/>
          </p:nvPr>
        </p:nvSpPr>
        <p:spPr/>
        <p:txBody>
          <a:bodyPr/>
          <a:lstStyle/>
          <a:p>
            <a:r>
              <a:rPr lang="en-US" dirty="0" err="1" smtClean="0"/>
              <a:t>Musau</a:t>
            </a:r>
            <a:r>
              <a:rPr lang="en-US" dirty="0" smtClean="0"/>
              <a:t> </a:t>
            </a:r>
            <a:endParaRPr lang="en-US" dirty="0"/>
          </a:p>
        </p:txBody>
      </p:sp>
    </p:spTree>
    <p:extLst>
      <p:ext uri="{BB962C8B-B14F-4D97-AF65-F5344CB8AC3E}">
        <p14:creationId xmlns:p14="http://schemas.microsoft.com/office/powerpoint/2010/main" val="282980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altLang="en-US" dirty="0">
                <a:latin typeface="Times New Roman" panose="02020603050405020304" pitchFamily="18" charset="0"/>
                <a:ea typeface="Calibri" panose="020F0502020204030204" pitchFamily="34" charset="0"/>
                <a:cs typeface="Times New Roman" panose="02020603050405020304" pitchFamily="18" charset="0"/>
              </a:rPr>
              <a:t>Principles </a:t>
            </a: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of rehabilitation,</a:t>
            </a:r>
          </a:p>
          <a:p>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 Occupational therapy</a:t>
            </a:r>
          </a:p>
          <a:p>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 Counseling </a:t>
            </a:r>
            <a:r>
              <a:rPr lang="en-US" altLang="en-US" dirty="0">
                <a:latin typeface="Times New Roman" panose="02020603050405020304" pitchFamily="18" charset="0"/>
                <a:ea typeface="Calibri" panose="020F0502020204030204" pitchFamily="34" charset="0"/>
                <a:cs typeface="Times New Roman" panose="02020603050405020304" pitchFamily="18" charset="0"/>
              </a:rPr>
              <a:t>and community based rehabilitation, </a:t>
            </a:r>
            <a:endParaRPr lang="en-US" altLang="en-US" dirty="0" smtClean="0">
              <a:latin typeface="Times New Roman" panose="02020603050405020304" pitchFamily="18" charset="0"/>
              <a:ea typeface="Calibri" panose="020F0502020204030204" pitchFamily="34" charset="0"/>
              <a:cs typeface="Times New Roman" panose="02020603050405020304" pitchFamily="18" charset="0"/>
            </a:endParaRPr>
          </a:p>
          <a:p>
            <a:r>
              <a:rPr lang="en-US" altLang="en-US" dirty="0">
                <a:latin typeface="Times New Roman" panose="02020603050405020304" pitchFamily="18" charset="0"/>
                <a:ea typeface="Calibri" panose="020F0502020204030204" pitchFamily="34" charset="0"/>
                <a:cs typeface="Times New Roman" panose="02020603050405020304" pitchFamily="18" charset="0"/>
              </a:rPr>
              <a:t>C</a:t>
            </a: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hallenges </a:t>
            </a:r>
            <a:r>
              <a:rPr lang="en-US" altLang="en-US" dirty="0">
                <a:latin typeface="Times New Roman" panose="02020603050405020304" pitchFamily="18" charset="0"/>
                <a:ea typeface="Calibri" panose="020F0502020204030204" pitchFamily="34" charset="0"/>
                <a:cs typeface="Times New Roman" panose="02020603050405020304" pitchFamily="18" charset="0"/>
              </a:rPr>
              <a:t>in rehabilitation, </a:t>
            </a:r>
            <a:endParaRPr lang="en-US" altLang="en-US" dirty="0" smtClean="0">
              <a:latin typeface="Times New Roman" panose="02020603050405020304" pitchFamily="18" charset="0"/>
              <a:ea typeface="Calibri" panose="020F0502020204030204" pitchFamily="34" charset="0"/>
              <a:cs typeface="Times New Roman" panose="02020603050405020304" pitchFamily="18" charset="0"/>
            </a:endParaRPr>
          </a:p>
          <a:p>
            <a:r>
              <a:rPr lang="en-US" altLang="en-US" dirty="0">
                <a:latin typeface="Times New Roman" panose="02020603050405020304" pitchFamily="18" charset="0"/>
                <a:ea typeface="Calibri" panose="020F0502020204030204" pitchFamily="34" charset="0"/>
                <a:cs typeface="Times New Roman" panose="02020603050405020304" pitchFamily="18" charset="0"/>
              </a:rPr>
              <a:t>R</a:t>
            </a: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ole </a:t>
            </a:r>
            <a:r>
              <a:rPr lang="en-US" altLang="en-US" dirty="0">
                <a:latin typeface="Times New Roman" panose="02020603050405020304" pitchFamily="18" charset="0"/>
                <a:ea typeface="Calibri" panose="020F0502020204030204" pitchFamily="34" charset="0"/>
                <a:cs typeface="Times New Roman" panose="02020603050405020304" pitchFamily="18" charset="0"/>
              </a:rPr>
              <a:t>of nurse in rehabilitation, </a:t>
            </a:r>
            <a:endParaRPr lang="en-US" altLang="en-US" dirty="0" smtClean="0">
              <a:latin typeface="Times New Roman" panose="02020603050405020304" pitchFamily="18" charset="0"/>
              <a:ea typeface="Calibri" panose="020F0502020204030204" pitchFamily="34" charset="0"/>
              <a:cs typeface="Times New Roman" panose="02020603050405020304" pitchFamily="18" charset="0"/>
            </a:endParaRPr>
          </a:p>
          <a:p>
            <a:r>
              <a:rPr lang="en-US" altLang="en-US" dirty="0">
                <a:latin typeface="Times New Roman" panose="02020603050405020304" pitchFamily="18" charset="0"/>
                <a:ea typeface="Calibri" panose="020F0502020204030204" pitchFamily="34" charset="0"/>
                <a:cs typeface="Times New Roman" panose="02020603050405020304" pitchFamily="18" charset="0"/>
              </a:rPr>
              <a:t>N</a:t>
            </a: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ational </a:t>
            </a:r>
            <a:r>
              <a:rPr lang="en-US" altLang="en-US" dirty="0">
                <a:latin typeface="Times New Roman" panose="02020603050405020304" pitchFamily="18" charset="0"/>
                <a:ea typeface="Calibri" panose="020F0502020204030204" pitchFamily="34" charset="0"/>
                <a:cs typeface="Times New Roman" panose="02020603050405020304" pitchFamily="18" charset="0"/>
              </a:rPr>
              <a:t>policies regarding persons with physical </a:t>
            </a: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disabilities. </a:t>
            </a:r>
            <a:endParaRPr lang="en-US" dirty="0"/>
          </a:p>
        </p:txBody>
      </p:sp>
      <p:sp>
        <p:nvSpPr>
          <p:cNvPr id="10" name="Title 9"/>
          <p:cNvSpPr>
            <a:spLocks noGrp="1"/>
          </p:cNvSpPr>
          <p:nvPr>
            <p:ph type="title"/>
          </p:nvPr>
        </p:nvSpPr>
        <p:spPr/>
        <p:txBody>
          <a:bodyPr/>
          <a:lstStyle/>
          <a:p>
            <a:r>
              <a:rPr lang="en-US" altLang="en-US" dirty="0">
                <a:latin typeface="Times New Roman" panose="02020603050405020304" pitchFamily="18" charset="0"/>
                <a:ea typeface="Calibri" panose="020F0502020204030204" pitchFamily="34" charset="0"/>
                <a:cs typeface="Times New Roman" panose="02020603050405020304" pitchFamily="18" charset="0"/>
              </a:rPr>
              <a:t>R</a:t>
            </a: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ehabilitation</a:t>
            </a:r>
            <a:endParaRPr lang="en-US" dirty="0"/>
          </a:p>
        </p:txBody>
      </p:sp>
    </p:spTree>
    <p:extLst>
      <p:ext uri="{BB962C8B-B14F-4D97-AF65-F5344CB8AC3E}">
        <p14:creationId xmlns:p14="http://schemas.microsoft.com/office/powerpoint/2010/main" val="555085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10" dirty="0"/>
              <a:t>Review: Skeletal</a:t>
            </a:r>
            <a:r>
              <a:rPr lang="en-US" b="1" spc="-190" dirty="0"/>
              <a:t> </a:t>
            </a:r>
            <a:r>
              <a:rPr lang="en-US" b="1" spc="90" dirty="0"/>
              <a:t>System</a:t>
            </a:r>
            <a:endParaRPr lang="en-US" dirty="0"/>
          </a:p>
        </p:txBody>
      </p:sp>
      <p:sp>
        <p:nvSpPr>
          <p:cNvPr id="3" name="Content Placeholder 2"/>
          <p:cNvSpPr>
            <a:spLocks noGrp="1"/>
          </p:cNvSpPr>
          <p:nvPr>
            <p:ph idx="1"/>
          </p:nvPr>
        </p:nvSpPr>
        <p:spPr/>
        <p:txBody>
          <a:bodyPr>
            <a:normAutofit/>
          </a:bodyPr>
          <a:lstStyle/>
          <a:p>
            <a:pPr marL="295910" indent="-283210">
              <a:buClr>
                <a:srgbClr val="3891A7"/>
              </a:buClr>
              <a:buSzPct val="79687"/>
              <a:buFont typeface="Wingdings" pitchFamily="2" charset="2"/>
              <a:buChar char="§"/>
              <a:tabLst>
                <a:tab pos="296545" algn="l"/>
              </a:tabLst>
            </a:pPr>
            <a:r>
              <a:rPr lang="en-US" sz="4000" spc="-80" dirty="0">
                <a:cs typeface="Trebuchet MS"/>
              </a:rPr>
              <a:t>Bone</a:t>
            </a:r>
            <a:r>
              <a:rPr lang="en-US" sz="4000" spc="-180" dirty="0">
                <a:cs typeface="Trebuchet MS"/>
              </a:rPr>
              <a:t> </a:t>
            </a:r>
            <a:r>
              <a:rPr lang="en-US" sz="4000" spc="-170" dirty="0">
                <a:cs typeface="Trebuchet MS"/>
              </a:rPr>
              <a:t>types</a:t>
            </a:r>
            <a:endParaRPr lang="en-US" sz="4000" dirty="0">
              <a:cs typeface="Trebuchet MS"/>
            </a:endParaRPr>
          </a:p>
          <a:p>
            <a:pPr marL="295910" indent="-283210">
              <a:spcBef>
                <a:spcPts val="215"/>
              </a:spcBef>
              <a:buClr>
                <a:srgbClr val="3891A7"/>
              </a:buClr>
              <a:buSzPct val="79687"/>
              <a:buFont typeface="Wingdings" pitchFamily="2" charset="2"/>
              <a:buChar char="§"/>
              <a:tabLst>
                <a:tab pos="296545" algn="l"/>
              </a:tabLst>
            </a:pPr>
            <a:r>
              <a:rPr lang="en-US" sz="4000" spc="-80" dirty="0">
                <a:cs typeface="Trebuchet MS"/>
              </a:rPr>
              <a:t>Bone</a:t>
            </a:r>
            <a:r>
              <a:rPr lang="en-US" sz="4000" spc="-175" dirty="0">
                <a:cs typeface="Trebuchet MS"/>
              </a:rPr>
              <a:t> </a:t>
            </a:r>
            <a:r>
              <a:rPr lang="en-US" sz="4000" spc="-130" dirty="0">
                <a:cs typeface="Trebuchet MS"/>
              </a:rPr>
              <a:t>structure</a:t>
            </a:r>
            <a:endParaRPr lang="en-US" sz="4000" dirty="0">
              <a:cs typeface="Trebuchet MS"/>
            </a:endParaRPr>
          </a:p>
          <a:p>
            <a:pPr marL="295910" indent="-283210">
              <a:spcBef>
                <a:spcPts val="215"/>
              </a:spcBef>
              <a:buClr>
                <a:srgbClr val="3891A7"/>
              </a:buClr>
              <a:buSzPct val="79687"/>
              <a:buFont typeface="Wingdings" pitchFamily="2" charset="2"/>
              <a:buChar char="§"/>
              <a:tabLst>
                <a:tab pos="296545" algn="l"/>
              </a:tabLst>
            </a:pPr>
            <a:r>
              <a:rPr lang="en-US" sz="4000" spc="-80" dirty="0">
                <a:cs typeface="Trebuchet MS"/>
              </a:rPr>
              <a:t>Bone</a:t>
            </a:r>
            <a:r>
              <a:rPr lang="en-US" sz="4000" spc="-195" dirty="0">
                <a:cs typeface="Trebuchet MS"/>
              </a:rPr>
              <a:t> </a:t>
            </a:r>
            <a:r>
              <a:rPr lang="en-US" sz="4000" spc="-170" dirty="0">
                <a:cs typeface="Trebuchet MS"/>
              </a:rPr>
              <a:t>function</a:t>
            </a:r>
            <a:endParaRPr lang="en-US" sz="4000" dirty="0">
              <a:cs typeface="Trebuchet MS"/>
            </a:endParaRPr>
          </a:p>
          <a:p>
            <a:pPr marL="295910" marR="5080" indent="-283210">
              <a:spcBef>
                <a:spcPts val="600"/>
              </a:spcBef>
              <a:buClr>
                <a:srgbClr val="3891A7"/>
              </a:buClr>
              <a:buSzPct val="79687"/>
              <a:buFont typeface="Wingdings" pitchFamily="2" charset="2"/>
              <a:buChar char="§"/>
              <a:tabLst>
                <a:tab pos="296545" algn="l"/>
              </a:tabLst>
            </a:pPr>
            <a:r>
              <a:rPr lang="en-US" sz="4000" spc="-80" dirty="0">
                <a:cs typeface="Trebuchet MS"/>
              </a:rPr>
              <a:t>Bone </a:t>
            </a:r>
            <a:r>
              <a:rPr lang="en-US" sz="4000" spc="-125" dirty="0">
                <a:cs typeface="Trebuchet MS"/>
              </a:rPr>
              <a:t>growth </a:t>
            </a:r>
            <a:r>
              <a:rPr lang="en-US" sz="4000" spc="-204" dirty="0">
                <a:cs typeface="Trebuchet MS"/>
              </a:rPr>
              <a:t>and </a:t>
            </a:r>
            <a:r>
              <a:rPr lang="en-US" sz="4000" spc="-175" dirty="0">
                <a:cs typeface="Trebuchet MS"/>
              </a:rPr>
              <a:t>metabolism </a:t>
            </a:r>
            <a:r>
              <a:rPr lang="en-US" sz="4000" spc="-260" dirty="0">
                <a:cs typeface="Trebuchet MS"/>
              </a:rPr>
              <a:t>affected </a:t>
            </a:r>
            <a:r>
              <a:rPr lang="en-US" sz="4000" spc="-195" dirty="0">
                <a:cs typeface="Trebuchet MS"/>
              </a:rPr>
              <a:t>by  </a:t>
            </a:r>
            <a:r>
              <a:rPr lang="en-US" sz="4000" spc="-210" dirty="0">
                <a:cs typeface="Trebuchet MS"/>
              </a:rPr>
              <a:t>calcium </a:t>
            </a:r>
            <a:r>
              <a:rPr lang="en-US" sz="4000" spc="-204" dirty="0">
                <a:cs typeface="Trebuchet MS"/>
              </a:rPr>
              <a:t>and </a:t>
            </a:r>
            <a:r>
              <a:rPr lang="en-US" sz="4000" spc="-110" dirty="0">
                <a:cs typeface="Trebuchet MS"/>
              </a:rPr>
              <a:t>phosphorous, </a:t>
            </a:r>
            <a:r>
              <a:rPr lang="en-US" sz="4000" spc="-204" dirty="0">
                <a:cs typeface="Trebuchet MS"/>
              </a:rPr>
              <a:t>calcitonin,  vitamin </a:t>
            </a:r>
            <a:r>
              <a:rPr lang="en-US" sz="4000" spc="-140" dirty="0">
                <a:cs typeface="Trebuchet MS"/>
              </a:rPr>
              <a:t>D, </a:t>
            </a:r>
            <a:r>
              <a:rPr lang="en-US" sz="4000" spc="-190" dirty="0">
                <a:cs typeface="Trebuchet MS"/>
              </a:rPr>
              <a:t>parathyroid, </a:t>
            </a:r>
            <a:r>
              <a:rPr lang="en-US" sz="4000" spc="-125" dirty="0">
                <a:cs typeface="Trebuchet MS"/>
              </a:rPr>
              <a:t>growth hormone,  </a:t>
            </a:r>
            <a:r>
              <a:rPr lang="en-US" sz="4000" spc="-145" dirty="0">
                <a:cs typeface="Trebuchet MS"/>
              </a:rPr>
              <a:t>glucocorticoids, </a:t>
            </a:r>
            <a:r>
              <a:rPr lang="en-US" sz="4000" spc="-130" dirty="0">
                <a:cs typeface="Trebuchet MS"/>
              </a:rPr>
              <a:t>estrogens </a:t>
            </a:r>
            <a:r>
              <a:rPr lang="en-US" sz="4000" spc="-204" dirty="0">
                <a:cs typeface="Trebuchet MS"/>
              </a:rPr>
              <a:t>and</a:t>
            </a:r>
            <a:r>
              <a:rPr lang="en-US" sz="4000" spc="-375" dirty="0">
                <a:cs typeface="Trebuchet MS"/>
              </a:rPr>
              <a:t> </a:t>
            </a:r>
            <a:r>
              <a:rPr lang="en-US" sz="4000" spc="-175" dirty="0">
                <a:cs typeface="Trebuchet MS"/>
              </a:rPr>
              <a:t>androgens,  </a:t>
            </a:r>
            <a:r>
              <a:rPr lang="en-US" sz="4000" spc="-170" dirty="0">
                <a:cs typeface="Trebuchet MS"/>
              </a:rPr>
              <a:t>thyroxine, </a:t>
            </a:r>
            <a:r>
              <a:rPr lang="en-US" sz="4000" spc="-204" dirty="0">
                <a:cs typeface="Trebuchet MS"/>
              </a:rPr>
              <a:t>and</a:t>
            </a:r>
            <a:r>
              <a:rPr lang="en-US" sz="4000" spc="-409" dirty="0">
                <a:cs typeface="Trebuchet MS"/>
              </a:rPr>
              <a:t> </a:t>
            </a:r>
            <a:r>
              <a:rPr lang="en-US" sz="4000" spc="-204" dirty="0">
                <a:cs typeface="Trebuchet MS"/>
              </a:rPr>
              <a:t>insulin.</a:t>
            </a:r>
            <a:endParaRPr lang="en-US" sz="4000" dirty="0"/>
          </a:p>
        </p:txBody>
      </p:sp>
    </p:spTree>
    <p:extLst>
      <p:ext uri="{BB962C8B-B14F-4D97-AF65-F5344CB8AC3E}">
        <p14:creationId xmlns:p14="http://schemas.microsoft.com/office/powerpoint/2010/main" val="133165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object 6"/>
          <p:cNvSpPr txBox="1">
            <a:spLocks noGrp="1"/>
          </p:cNvSpPr>
          <p:nvPr>
            <p:ph type="title"/>
          </p:nvPr>
        </p:nvSpPr>
        <p:spPr>
          <a:xfrm>
            <a:off x="2438400" y="512065"/>
            <a:ext cx="7772400" cy="967701"/>
          </a:xfrm>
          <a:prstGeom prst="rect">
            <a:avLst/>
          </a:prstGeom>
        </p:spPr>
        <p:txBody>
          <a:bodyPr vert="horz" wrap="square" lIns="0" tIns="303022" rIns="0" bIns="0" rtlCol="0" anchor="ctr">
            <a:spAutoFit/>
          </a:bodyPr>
          <a:lstStyle/>
          <a:p>
            <a:pPr marL="12700">
              <a:lnSpc>
                <a:spcPct val="100000"/>
              </a:lnSpc>
            </a:pPr>
            <a:r>
              <a:rPr lang="en-US" sz="4300" spc="-5" dirty="0">
                <a:solidFill>
                  <a:srgbClr val="FF0000"/>
                </a:solidFill>
                <a:latin typeface="Arial"/>
                <a:cs typeface="Arial"/>
              </a:rPr>
              <a:t>    </a:t>
            </a:r>
            <a:r>
              <a:rPr sz="4300" spc="-5" dirty="0">
                <a:latin typeface="Arial"/>
                <a:cs typeface="Arial"/>
              </a:rPr>
              <a:t>Bones</a:t>
            </a:r>
            <a:endParaRPr sz="4300" dirty="0">
              <a:latin typeface="Arial"/>
              <a:cs typeface="Arial"/>
            </a:endParaRPr>
          </a:p>
        </p:txBody>
      </p:sp>
      <p:sp>
        <p:nvSpPr>
          <p:cNvPr id="1048621" name="object 7"/>
          <p:cNvSpPr txBox="1"/>
          <p:nvPr/>
        </p:nvSpPr>
        <p:spPr>
          <a:xfrm>
            <a:off x="0" y="1629916"/>
            <a:ext cx="11769634" cy="2185214"/>
          </a:xfrm>
          <a:prstGeom prst="rect">
            <a:avLst/>
          </a:prstGeom>
        </p:spPr>
        <p:txBody>
          <a:bodyPr vert="horz" wrap="square" lIns="0" tIns="0" rIns="0" bIns="0" rtlCol="0">
            <a:spAutoFit/>
          </a:bodyPr>
          <a:lstStyle/>
          <a:p>
            <a:pPr marL="295910" indent="-283210">
              <a:buClr>
                <a:srgbClr val="3891A7"/>
              </a:buClr>
              <a:buSzPct val="79687"/>
              <a:buFont typeface="Wingdings" pitchFamily="2" charset="2"/>
              <a:buChar char="§"/>
              <a:tabLst>
                <a:tab pos="296545" algn="l"/>
              </a:tabLst>
            </a:pPr>
            <a:r>
              <a:rPr sz="4400" spc="-110" dirty="0">
                <a:cs typeface="Trebuchet MS"/>
              </a:rPr>
              <a:t>Human </a:t>
            </a:r>
            <a:r>
              <a:rPr sz="4400" spc="-150" dirty="0">
                <a:cs typeface="Trebuchet MS"/>
              </a:rPr>
              <a:t>skeleton </a:t>
            </a:r>
            <a:r>
              <a:rPr sz="4400" spc="-175" dirty="0">
                <a:cs typeface="Trebuchet MS"/>
              </a:rPr>
              <a:t>has </a:t>
            </a:r>
            <a:r>
              <a:rPr sz="4400" spc="-80" dirty="0">
                <a:cs typeface="Trebuchet MS"/>
              </a:rPr>
              <a:t>206</a:t>
            </a:r>
            <a:r>
              <a:rPr sz="4400" spc="-10" dirty="0">
                <a:cs typeface="Trebuchet MS"/>
              </a:rPr>
              <a:t> </a:t>
            </a:r>
            <a:r>
              <a:rPr sz="4400" spc="-110" dirty="0">
                <a:cs typeface="Trebuchet MS"/>
              </a:rPr>
              <a:t>bones</a:t>
            </a:r>
            <a:endParaRPr sz="4400" dirty="0">
              <a:cs typeface="Trebuchet MS"/>
            </a:endParaRPr>
          </a:p>
          <a:p>
            <a:pPr marL="295910" indent="-283210">
              <a:spcBef>
                <a:spcPts val="600"/>
              </a:spcBef>
              <a:buClr>
                <a:srgbClr val="3891A7"/>
              </a:buClr>
              <a:buSzPct val="79687"/>
              <a:buFont typeface="Wingdings" pitchFamily="2" charset="2"/>
              <a:buChar char="§"/>
              <a:tabLst>
                <a:tab pos="296545" algn="l"/>
              </a:tabLst>
            </a:pPr>
            <a:r>
              <a:rPr sz="4400" spc="-135" dirty="0">
                <a:cs typeface="Trebuchet MS"/>
              </a:rPr>
              <a:t>Provide </a:t>
            </a:r>
            <a:r>
              <a:rPr sz="4400" spc="-130" dirty="0">
                <a:cs typeface="Trebuchet MS"/>
              </a:rPr>
              <a:t>structure </a:t>
            </a:r>
            <a:r>
              <a:rPr sz="4400" spc="-204" dirty="0">
                <a:cs typeface="Trebuchet MS"/>
              </a:rPr>
              <a:t>and </a:t>
            </a:r>
            <a:r>
              <a:rPr sz="4400" spc="-90" dirty="0">
                <a:cs typeface="Trebuchet MS"/>
              </a:rPr>
              <a:t>support </a:t>
            </a:r>
            <a:r>
              <a:rPr sz="4400" spc="-114" dirty="0">
                <a:cs typeface="Trebuchet MS"/>
              </a:rPr>
              <a:t>for </a:t>
            </a:r>
            <a:r>
              <a:rPr sz="4400" spc="-150" dirty="0">
                <a:cs typeface="Trebuchet MS"/>
              </a:rPr>
              <a:t>soft</a:t>
            </a:r>
            <a:r>
              <a:rPr sz="4400" spc="35" dirty="0">
                <a:cs typeface="Trebuchet MS"/>
              </a:rPr>
              <a:t> </a:t>
            </a:r>
            <a:r>
              <a:rPr sz="4400" spc="-150" dirty="0">
                <a:cs typeface="Trebuchet MS"/>
              </a:rPr>
              <a:t>tissue</a:t>
            </a:r>
            <a:endParaRPr sz="4400" dirty="0">
              <a:cs typeface="Trebuchet MS"/>
            </a:endParaRPr>
          </a:p>
          <a:p>
            <a:pPr marL="295910" indent="-283210">
              <a:spcBef>
                <a:spcPts val="600"/>
              </a:spcBef>
              <a:buClr>
                <a:srgbClr val="3891A7"/>
              </a:buClr>
              <a:buSzPct val="79687"/>
              <a:buFont typeface="Wingdings" pitchFamily="2" charset="2"/>
              <a:buChar char="§"/>
              <a:tabLst>
                <a:tab pos="296545" algn="l"/>
              </a:tabLst>
            </a:pPr>
            <a:r>
              <a:rPr sz="4400" spc="-140" dirty="0">
                <a:cs typeface="Trebuchet MS"/>
              </a:rPr>
              <a:t>Protect </a:t>
            </a:r>
            <a:r>
              <a:rPr sz="4400" spc="-229" dirty="0">
                <a:cs typeface="Trebuchet MS"/>
              </a:rPr>
              <a:t>vital</a:t>
            </a:r>
            <a:r>
              <a:rPr sz="4400" spc="-130" dirty="0">
                <a:cs typeface="Trebuchet MS"/>
              </a:rPr>
              <a:t> </a:t>
            </a:r>
            <a:r>
              <a:rPr sz="4400" spc="-114" dirty="0">
                <a:cs typeface="Trebuchet MS"/>
              </a:rPr>
              <a:t>organs</a:t>
            </a:r>
            <a:endParaRPr sz="4400" dirty="0">
              <a:cs typeface="Trebuchet MS"/>
            </a:endParaRPr>
          </a:p>
        </p:txBody>
      </p:sp>
    </p:spTree>
    <p:extLst>
      <p:ext uri="{BB962C8B-B14F-4D97-AF65-F5344CB8AC3E}">
        <p14:creationId xmlns:p14="http://schemas.microsoft.com/office/powerpoint/2010/main" val="2319517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object 3"/>
          <p:cNvSpPr/>
          <p:nvPr/>
        </p:nvSpPr>
        <p:spPr>
          <a:xfrm>
            <a:off x="2496311" y="3387852"/>
            <a:ext cx="82296" cy="82296"/>
          </a:xfrm>
          <a:prstGeom prst="rect">
            <a:avLst/>
          </a:prstGeom>
          <a:blipFill>
            <a:blip r:embed="rId2" cstate="print"/>
            <a:stretch>
              <a:fillRect/>
            </a:stretch>
          </a:blipFill>
        </p:spPr>
        <p:txBody>
          <a:bodyPr wrap="square" lIns="0" tIns="0" rIns="0" bIns="0" rtlCol="0"/>
          <a:lstStyle/>
          <a:p>
            <a:endParaRPr/>
          </a:p>
        </p:txBody>
      </p:sp>
      <p:sp>
        <p:nvSpPr>
          <p:cNvPr id="1048624" name="object 6"/>
          <p:cNvSpPr txBox="1">
            <a:spLocks noGrp="1"/>
          </p:cNvSpPr>
          <p:nvPr>
            <p:ph type="title"/>
          </p:nvPr>
        </p:nvSpPr>
        <p:spPr>
          <a:xfrm>
            <a:off x="1593670" y="1"/>
            <a:ext cx="8617130" cy="1129667"/>
          </a:xfrm>
          <a:prstGeom prst="rect">
            <a:avLst/>
          </a:prstGeom>
        </p:spPr>
        <p:txBody>
          <a:bodyPr vert="horz" wrap="square" lIns="0" tIns="463422" rIns="0" bIns="0" rtlCol="0" anchor="ctr">
            <a:spAutoFit/>
          </a:bodyPr>
          <a:lstStyle/>
          <a:p>
            <a:pPr marL="456565">
              <a:lnSpc>
                <a:spcPct val="100000"/>
              </a:lnSpc>
            </a:pPr>
            <a:r>
              <a:rPr sz="4300" spc="-5" dirty="0">
                <a:latin typeface="Arial"/>
                <a:cs typeface="Arial"/>
              </a:rPr>
              <a:t>Bones</a:t>
            </a:r>
            <a:endParaRPr sz="4300" dirty="0">
              <a:latin typeface="Arial"/>
              <a:cs typeface="Arial"/>
            </a:endParaRPr>
          </a:p>
        </p:txBody>
      </p:sp>
      <p:sp>
        <p:nvSpPr>
          <p:cNvPr id="1048625" name="object 7"/>
          <p:cNvSpPr txBox="1"/>
          <p:nvPr/>
        </p:nvSpPr>
        <p:spPr>
          <a:xfrm>
            <a:off x="391886" y="1143000"/>
            <a:ext cx="11430000" cy="4693593"/>
          </a:xfrm>
          <a:prstGeom prst="rect">
            <a:avLst/>
          </a:prstGeom>
        </p:spPr>
        <p:txBody>
          <a:bodyPr vert="horz" wrap="square" lIns="0" tIns="0" rIns="0" bIns="0" rtlCol="0">
            <a:spAutoFit/>
          </a:bodyPr>
          <a:lstStyle/>
          <a:p>
            <a:pPr marL="295910" indent="-283210">
              <a:buClr>
                <a:srgbClr val="3891A7"/>
              </a:buClr>
              <a:buSzPct val="79687"/>
              <a:buFont typeface="Wingdings" pitchFamily="2" charset="2"/>
              <a:buChar char="§"/>
              <a:tabLst>
                <a:tab pos="296545" algn="l"/>
              </a:tabLst>
            </a:pPr>
            <a:r>
              <a:rPr sz="4000" b="1" spc="-95" dirty="0">
                <a:cs typeface="Trebuchet MS"/>
              </a:rPr>
              <a:t>Compact</a:t>
            </a:r>
            <a:r>
              <a:rPr sz="4000" b="1" spc="-204" dirty="0">
                <a:cs typeface="Trebuchet MS"/>
              </a:rPr>
              <a:t> </a:t>
            </a:r>
            <a:r>
              <a:rPr sz="4000" b="1" spc="-125" dirty="0">
                <a:cs typeface="Trebuchet MS"/>
              </a:rPr>
              <a:t>bone</a:t>
            </a:r>
            <a:endParaRPr sz="4000" b="1" dirty="0">
              <a:cs typeface="Trebuchet MS"/>
            </a:endParaRPr>
          </a:p>
          <a:p>
            <a:pPr marL="570230" lvl="1" indent="-236220">
              <a:spcBef>
                <a:spcPts val="615"/>
              </a:spcBef>
              <a:buClr>
                <a:srgbClr val="3891A7"/>
              </a:buClr>
              <a:buFont typeface="Wingdings" pitchFamily="2" charset="2"/>
              <a:buChar char="§"/>
              <a:tabLst>
                <a:tab pos="570865" algn="l"/>
              </a:tabLst>
            </a:pPr>
            <a:r>
              <a:rPr sz="4000" spc="-80" dirty="0">
                <a:cs typeface="Trebuchet MS"/>
              </a:rPr>
              <a:t>Smooth </a:t>
            </a:r>
            <a:r>
              <a:rPr sz="4000" spc="-185" dirty="0">
                <a:cs typeface="Trebuchet MS"/>
              </a:rPr>
              <a:t>and</a:t>
            </a:r>
            <a:r>
              <a:rPr sz="4000" spc="-114" dirty="0">
                <a:cs typeface="Trebuchet MS"/>
              </a:rPr>
              <a:t> </a:t>
            </a:r>
            <a:r>
              <a:rPr sz="4000" spc="-140" dirty="0">
                <a:cs typeface="Trebuchet MS"/>
              </a:rPr>
              <a:t>dense</a:t>
            </a:r>
            <a:endParaRPr sz="4000" dirty="0">
              <a:cs typeface="Trebuchet MS"/>
            </a:endParaRPr>
          </a:p>
          <a:p>
            <a:pPr marL="570230" marR="5080" lvl="1" indent="-236220">
              <a:spcBef>
                <a:spcPts val="600"/>
              </a:spcBef>
              <a:buClr>
                <a:srgbClr val="3891A7"/>
              </a:buClr>
              <a:buFont typeface="Wingdings" pitchFamily="2" charset="2"/>
              <a:buChar char="§"/>
              <a:tabLst>
                <a:tab pos="570865" algn="l"/>
              </a:tabLst>
            </a:pPr>
            <a:r>
              <a:rPr sz="4000" spc="-80" dirty="0">
                <a:cs typeface="Trebuchet MS"/>
              </a:rPr>
              <a:t>Forms </a:t>
            </a:r>
            <a:r>
              <a:rPr sz="4000" spc="-200" dirty="0">
                <a:cs typeface="Trebuchet MS"/>
              </a:rPr>
              <a:t>shaft </a:t>
            </a:r>
            <a:r>
              <a:rPr sz="4000" spc="-150" dirty="0">
                <a:cs typeface="Trebuchet MS"/>
              </a:rPr>
              <a:t>of </a:t>
            </a:r>
            <a:r>
              <a:rPr sz="4000" spc="-135" dirty="0">
                <a:cs typeface="Trebuchet MS"/>
              </a:rPr>
              <a:t>long </a:t>
            </a:r>
            <a:r>
              <a:rPr sz="4000" spc="-100" dirty="0">
                <a:cs typeface="Trebuchet MS"/>
              </a:rPr>
              <a:t>bones </a:t>
            </a:r>
            <a:r>
              <a:rPr sz="4000" spc="-185" dirty="0">
                <a:cs typeface="Trebuchet MS"/>
              </a:rPr>
              <a:t>and </a:t>
            </a:r>
            <a:r>
              <a:rPr sz="4000" spc="-120" dirty="0">
                <a:cs typeface="Trebuchet MS"/>
              </a:rPr>
              <a:t>outside </a:t>
            </a:r>
            <a:r>
              <a:rPr sz="4000" spc="-204" dirty="0">
                <a:cs typeface="Trebuchet MS"/>
              </a:rPr>
              <a:t>layer </a:t>
            </a:r>
            <a:r>
              <a:rPr sz="4000" spc="-150" dirty="0">
                <a:cs typeface="Trebuchet MS"/>
              </a:rPr>
              <a:t>of  </a:t>
            </a:r>
            <a:r>
              <a:rPr sz="4000" spc="-90" dirty="0">
                <a:cs typeface="Trebuchet MS"/>
              </a:rPr>
              <a:t>other</a:t>
            </a:r>
            <a:r>
              <a:rPr sz="4000" spc="-150" dirty="0">
                <a:cs typeface="Trebuchet MS"/>
              </a:rPr>
              <a:t> </a:t>
            </a:r>
            <a:r>
              <a:rPr sz="4000" spc="-100" dirty="0">
                <a:cs typeface="Trebuchet MS"/>
              </a:rPr>
              <a:t>bones</a:t>
            </a:r>
            <a:endParaRPr sz="4000" dirty="0">
              <a:cs typeface="Trebuchet MS"/>
            </a:endParaRPr>
          </a:p>
          <a:p>
            <a:pPr marL="295910" indent="-283210">
              <a:spcBef>
                <a:spcPts val="585"/>
              </a:spcBef>
              <a:buClr>
                <a:srgbClr val="3891A7"/>
              </a:buClr>
              <a:buSzPct val="79687"/>
              <a:buFont typeface="Wingdings" pitchFamily="2" charset="2"/>
              <a:buChar char="§"/>
              <a:tabLst>
                <a:tab pos="296545" algn="l"/>
              </a:tabLst>
            </a:pPr>
            <a:r>
              <a:rPr sz="4000" b="1" spc="-120" dirty="0">
                <a:cs typeface="Trebuchet MS"/>
              </a:rPr>
              <a:t>Spongy</a:t>
            </a:r>
            <a:r>
              <a:rPr sz="4000" b="1" spc="-180" dirty="0">
                <a:cs typeface="Trebuchet MS"/>
              </a:rPr>
              <a:t> </a:t>
            </a:r>
            <a:r>
              <a:rPr sz="4000" b="1" spc="-125" dirty="0">
                <a:cs typeface="Trebuchet MS"/>
              </a:rPr>
              <a:t>bone</a:t>
            </a:r>
            <a:endParaRPr sz="4000" b="1" dirty="0">
              <a:cs typeface="Trebuchet MS"/>
            </a:endParaRPr>
          </a:p>
          <a:p>
            <a:pPr marL="570230" lvl="1" indent="-236220">
              <a:spcBef>
                <a:spcPts val="615"/>
              </a:spcBef>
              <a:buClr>
                <a:srgbClr val="3891A7"/>
              </a:buClr>
              <a:buFont typeface="Wingdings" pitchFamily="2" charset="2"/>
              <a:buChar char="§"/>
              <a:tabLst>
                <a:tab pos="570865" algn="l"/>
              </a:tabLst>
            </a:pPr>
            <a:r>
              <a:rPr sz="4000" spc="-80" dirty="0">
                <a:cs typeface="Trebuchet MS"/>
              </a:rPr>
              <a:t>Contains</a:t>
            </a:r>
            <a:r>
              <a:rPr sz="4000" spc="-145" dirty="0">
                <a:cs typeface="Trebuchet MS"/>
              </a:rPr>
              <a:t> </a:t>
            </a:r>
            <a:r>
              <a:rPr sz="4000" spc="-150" dirty="0">
                <a:cs typeface="Trebuchet MS"/>
              </a:rPr>
              <a:t>spaces</a:t>
            </a:r>
            <a:endParaRPr sz="4000" dirty="0">
              <a:cs typeface="Trebuchet MS"/>
            </a:endParaRPr>
          </a:p>
          <a:p>
            <a:pPr marL="570230" lvl="1" indent="-236220">
              <a:spcBef>
                <a:spcPts val="600"/>
              </a:spcBef>
              <a:buClr>
                <a:srgbClr val="3891A7"/>
              </a:buClr>
              <a:buFont typeface="Wingdings" pitchFamily="2" charset="2"/>
              <a:buChar char="§"/>
              <a:tabLst>
                <a:tab pos="570865" algn="l"/>
              </a:tabLst>
            </a:pPr>
            <a:r>
              <a:rPr sz="4000" spc="-105" dirty="0">
                <a:cs typeface="Trebuchet MS"/>
              </a:rPr>
              <a:t>Spongy </a:t>
            </a:r>
            <a:r>
              <a:rPr sz="4000" spc="-120" dirty="0">
                <a:cs typeface="Trebuchet MS"/>
              </a:rPr>
              <a:t>sections </a:t>
            </a:r>
            <a:r>
              <a:rPr sz="4000" spc="-150" dirty="0">
                <a:cs typeface="Trebuchet MS"/>
              </a:rPr>
              <a:t>contain </a:t>
            </a:r>
            <a:r>
              <a:rPr sz="4000" spc="-110" dirty="0">
                <a:cs typeface="Trebuchet MS"/>
              </a:rPr>
              <a:t>bone</a:t>
            </a:r>
            <a:r>
              <a:rPr sz="4000" spc="75" dirty="0">
                <a:cs typeface="Trebuchet MS"/>
              </a:rPr>
              <a:t> </a:t>
            </a:r>
            <a:r>
              <a:rPr sz="4000" spc="-100" dirty="0">
                <a:cs typeface="Trebuchet MS"/>
              </a:rPr>
              <a:t>marrow</a:t>
            </a:r>
            <a:endParaRPr sz="4000" dirty="0">
              <a:cs typeface="Trebuchet MS"/>
            </a:endParaRPr>
          </a:p>
        </p:txBody>
      </p:sp>
    </p:spTree>
    <p:extLst>
      <p:ext uri="{BB962C8B-B14F-4D97-AF65-F5344CB8AC3E}">
        <p14:creationId xmlns:p14="http://schemas.microsoft.com/office/powerpoint/2010/main" val="206090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object 3"/>
          <p:cNvSpPr/>
          <p:nvPr/>
        </p:nvSpPr>
        <p:spPr>
          <a:xfrm>
            <a:off x="2496311" y="3387852"/>
            <a:ext cx="82296" cy="82296"/>
          </a:xfrm>
          <a:prstGeom prst="rect">
            <a:avLst/>
          </a:prstGeom>
          <a:blipFill>
            <a:blip r:embed="rId2" cstate="print"/>
            <a:stretch>
              <a:fillRect/>
            </a:stretch>
          </a:blipFill>
        </p:spPr>
        <p:txBody>
          <a:bodyPr wrap="square" lIns="0" tIns="0" rIns="0" bIns="0" rtlCol="0"/>
          <a:lstStyle/>
          <a:p>
            <a:endParaRPr/>
          </a:p>
        </p:txBody>
      </p:sp>
      <p:sp>
        <p:nvSpPr>
          <p:cNvPr id="1048627" name="object 6"/>
          <p:cNvSpPr txBox="1">
            <a:spLocks noGrp="1"/>
          </p:cNvSpPr>
          <p:nvPr>
            <p:ph type="title"/>
          </p:nvPr>
        </p:nvSpPr>
        <p:spPr>
          <a:xfrm>
            <a:off x="2133600" y="247651"/>
            <a:ext cx="8077200" cy="1129667"/>
          </a:xfrm>
          <a:prstGeom prst="rect">
            <a:avLst/>
          </a:prstGeom>
        </p:spPr>
        <p:txBody>
          <a:bodyPr vert="horz" wrap="square" lIns="0" tIns="463422" rIns="0" bIns="0" rtlCol="0" anchor="ctr">
            <a:spAutoFit/>
          </a:bodyPr>
          <a:lstStyle/>
          <a:p>
            <a:pPr marL="456565">
              <a:lnSpc>
                <a:spcPct val="100000"/>
              </a:lnSpc>
            </a:pPr>
            <a:r>
              <a:rPr sz="4300" b="1" spc="-5" dirty="0">
                <a:latin typeface="Arial"/>
                <a:cs typeface="Arial"/>
              </a:rPr>
              <a:t>Bone</a:t>
            </a:r>
            <a:r>
              <a:rPr sz="4300" b="1" spc="-110" dirty="0">
                <a:latin typeface="Arial"/>
                <a:cs typeface="Arial"/>
              </a:rPr>
              <a:t> </a:t>
            </a:r>
            <a:r>
              <a:rPr sz="4300" b="1" spc="-5" dirty="0">
                <a:latin typeface="Arial"/>
                <a:cs typeface="Arial"/>
              </a:rPr>
              <a:t>Marrow</a:t>
            </a:r>
            <a:endParaRPr sz="4300" b="1" dirty="0">
              <a:latin typeface="Arial"/>
              <a:cs typeface="Arial"/>
            </a:endParaRPr>
          </a:p>
        </p:txBody>
      </p:sp>
      <p:sp>
        <p:nvSpPr>
          <p:cNvPr id="1048628" name="object 7"/>
          <p:cNvSpPr txBox="1">
            <a:spLocks noGrp="1"/>
          </p:cNvSpPr>
          <p:nvPr>
            <p:ph idx="1"/>
          </p:nvPr>
        </p:nvSpPr>
        <p:spPr>
          <a:xfrm>
            <a:off x="195943" y="1524000"/>
            <a:ext cx="11639006" cy="4770537"/>
          </a:xfrm>
          <a:prstGeom prst="rect">
            <a:avLst/>
          </a:prstGeom>
        </p:spPr>
        <p:txBody>
          <a:bodyPr vert="horz" wrap="square" lIns="0" tIns="0" rIns="0" bIns="0" rtlCol="0">
            <a:spAutoFit/>
          </a:bodyPr>
          <a:lstStyle/>
          <a:p>
            <a:pPr marL="1603375" indent="-283210">
              <a:lnSpc>
                <a:spcPct val="100000"/>
              </a:lnSpc>
              <a:buClr>
                <a:srgbClr val="3891A7"/>
              </a:buClr>
              <a:buSzPct val="79687"/>
              <a:buNone/>
              <a:tabLst>
                <a:tab pos="1604010" algn="l"/>
              </a:tabLst>
            </a:pPr>
            <a:r>
              <a:rPr sz="4000" spc="-100" dirty="0">
                <a:cs typeface="Trebuchet MS"/>
              </a:rPr>
              <a:t>Red </a:t>
            </a:r>
            <a:r>
              <a:rPr sz="4000" spc="-125" dirty="0">
                <a:cs typeface="Trebuchet MS"/>
              </a:rPr>
              <a:t>bone</a:t>
            </a:r>
            <a:r>
              <a:rPr sz="4000" spc="-120" dirty="0">
                <a:cs typeface="Trebuchet MS"/>
              </a:rPr>
              <a:t> </a:t>
            </a:r>
            <a:r>
              <a:rPr sz="4000" spc="-110" dirty="0">
                <a:cs typeface="Trebuchet MS"/>
              </a:rPr>
              <a:t>marrow</a:t>
            </a:r>
          </a:p>
          <a:p>
            <a:pPr marL="1877695" lvl="1" indent="-236220">
              <a:lnSpc>
                <a:spcPct val="100000"/>
              </a:lnSpc>
              <a:spcBef>
                <a:spcPts val="615"/>
              </a:spcBef>
              <a:buClr>
                <a:srgbClr val="3891A7"/>
              </a:buClr>
              <a:buFont typeface="Wingdings" pitchFamily="2" charset="2"/>
              <a:buChar char="§"/>
              <a:tabLst>
                <a:tab pos="1878330" algn="l"/>
              </a:tabLst>
            </a:pPr>
            <a:r>
              <a:rPr sz="4000" spc="-114" dirty="0">
                <a:cs typeface="Trebuchet MS"/>
              </a:rPr>
              <a:t>Found </a:t>
            </a:r>
            <a:r>
              <a:rPr sz="4000" spc="-165" dirty="0">
                <a:cs typeface="Trebuchet MS"/>
              </a:rPr>
              <a:t>in </a:t>
            </a:r>
            <a:r>
              <a:rPr sz="4000" spc="-260" dirty="0">
                <a:cs typeface="Trebuchet MS"/>
              </a:rPr>
              <a:t>flat </a:t>
            </a:r>
            <a:r>
              <a:rPr sz="4000" spc="-100" dirty="0">
                <a:cs typeface="Trebuchet MS"/>
              </a:rPr>
              <a:t>bones</a:t>
            </a:r>
            <a:r>
              <a:rPr lang="en-US" sz="4000" spc="-100" dirty="0">
                <a:cs typeface="Trebuchet MS"/>
              </a:rPr>
              <a:t>:</a:t>
            </a:r>
            <a:r>
              <a:rPr sz="4000" spc="-150" dirty="0">
                <a:cs typeface="Trebuchet MS"/>
              </a:rPr>
              <a:t> </a:t>
            </a:r>
            <a:r>
              <a:rPr sz="4000" spc="-160" dirty="0">
                <a:cs typeface="Trebuchet MS"/>
              </a:rPr>
              <a:t>sternum, ribs, </a:t>
            </a:r>
            <a:endParaRPr lang="en-US" sz="4000" spc="-185" dirty="0">
              <a:cs typeface="Trebuchet MS"/>
            </a:endParaRPr>
          </a:p>
          <a:p>
            <a:pPr marL="1877695" lvl="1" indent="-236220">
              <a:lnSpc>
                <a:spcPct val="100000"/>
              </a:lnSpc>
              <a:spcBef>
                <a:spcPts val="615"/>
              </a:spcBef>
              <a:buClr>
                <a:srgbClr val="3891A7"/>
              </a:buClr>
              <a:buFont typeface="Wingdings" pitchFamily="2" charset="2"/>
              <a:buChar char="§"/>
              <a:tabLst>
                <a:tab pos="1878330" algn="l"/>
              </a:tabLst>
            </a:pPr>
            <a:r>
              <a:rPr lang="en-US" sz="4000" spc="-185" dirty="0">
                <a:cs typeface="Trebuchet MS"/>
              </a:rPr>
              <a:t>cranium, pelvis </a:t>
            </a:r>
            <a:endParaRPr sz="4000" dirty="0">
              <a:cs typeface="Trebuchet MS"/>
            </a:endParaRPr>
          </a:p>
          <a:p>
            <a:pPr marL="1877695" lvl="1" indent="-236220">
              <a:lnSpc>
                <a:spcPct val="100000"/>
              </a:lnSpc>
              <a:spcBef>
                <a:spcPts val="600"/>
              </a:spcBef>
              <a:buClr>
                <a:srgbClr val="3891A7"/>
              </a:buClr>
              <a:buFont typeface="Wingdings" pitchFamily="2" charset="2"/>
              <a:buChar char="§"/>
              <a:tabLst>
                <a:tab pos="1878330" algn="l"/>
              </a:tabLst>
            </a:pPr>
            <a:r>
              <a:rPr sz="4000" spc="-105" dirty="0">
                <a:cs typeface="Trebuchet MS"/>
              </a:rPr>
              <a:t>Produces </a:t>
            </a:r>
            <a:r>
              <a:rPr sz="4000" spc="-85" dirty="0">
                <a:cs typeface="Trebuchet MS"/>
              </a:rPr>
              <a:t>blood </a:t>
            </a:r>
            <a:r>
              <a:rPr sz="4000" spc="-170" dirty="0">
                <a:cs typeface="Trebuchet MS"/>
              </a:rPr>
              <a:t>cells </a:t>
            </a:r>
            <a:r>
              <a:rPr sz="4000" spc="-190" dirty="0">
                <a:cs typeface="Trebuchet MS"/>
              </a:rPr>
              <a:t>and</a:t>
            </a:r>
            <a:r>
              <a:rPr sz="4000" spc="80" dirty="0">
                <a:cs typeface="Trebuchet MS"/>
              </a:rPr>
              <a:t> </a:t>
            </a:r>
            <a:r>
              <a:rPr sz="4000" spc="-135" dirty="0">
                <a:cs typeface="Trebuchet MS"/>
              </a:rPr>
              <a:t>hemoglobin</a:t>
            </a:r>
            <a:endParaRPr sz="4000" dirty="0">
              <a:cs typeface="Trebuchet MS"/>
            </a:endParaRPr>
          </a:p>
          <a:p>
            <a:pPr marL="1603375" indent="-283210">
              <a:lnSpc>
                <a:spcPct val="100000"/>
              </a:lnSpc>
              <a:spcBef>
                <a:spcPts val="585"/>
              </a:spcBef>
              <a:buClr>
                <a:srgbClr val="3891A7"/>
              </a:buClr>
              <a:buSzPct val="79687"/>
              <a:buNone/>
              <a:tabLst>
                <a:tab pos="1604010" algn="l"/>
              </a:tabLst>
            </a:pPr>
            <a:r>
              <a:rPr sz="4000" spc="-180" dirty="0">
                <a:cs typeface="Trebuchet MS"/>
              </a:rPr>
              <a:t>Yellow </a:t>
            </a:r>
            <a:r>
              <a:rPr sz="4000" spc="-125" dirty="0">
                <a:cs typeface="Trebuchet MS"/>
              </a:rPr>
              <a:t>bone</a:t>
            </a:r>
            <a:r>
              <a:rPr sz="4000" spc="-60" dirty="0">
                <a:cs typeface="Trebuchet MS"/>
              </a:rPr>
              <a:t> </a:t>
            </a:r>
            <a:r>
              <a:rPr sz="4000" spc="-110" dirty="0">
                <a:cs typeface="Trebuchet MS"/>
              </a:rPr>
              <a:t>marrow</a:t>
            </a:r>
          </a:p>
          <a:p>
            <a:pPr marL="1877695" lvl="1" indent="-236220">
              <a:lnSpc>
                <a:spcPct val="100000"/>
              </a:lnSpc>
              <a:spcBef>
                <a:spcPts val="615"/>
              </a:spcBef>
              <a:buClr>
                <a:srgbClr val="3891A7"/>
              </a:buClr>
              <a:buFont typeface="Wingdings" pitchFamily="2" charset="2"/>
              <a:buChar char="§"/>
              <a:tabLst>
                <a:tab pos="1878330" algn="l"/>
              </a:tabLst>
            </a:pPr>
            <a:r>
              <a:rPr sz="4000" spc="-114" dirty="0">
                <a:cs typeface="Trebuchet MS"/>
              </a:rPr>
              <a:t>Found </a:t>
            </a:r>
            <a:r>
              <a:rPr sz="4000" spc="-165" dirty="0">
                <a:cs typeface="Trebuchet MS"/>
              </a:rPr>
              <a:t>in </a:t>
            </a:r>
            <a:r>
              <a:rPr sz="4000" spc="-200" dirty="0">
                <a:cs typeface="Trebuchet MS"/>
              </a:rPr>
              <a:t>shaft </a:t>
            </a:r>
            <a:r>
              <a:rPr sz="4000" spc="-150" dirty="0">
                <a:cs typeface="Trebuchet MS"/>
              </a:rPr>
              <a:t>of </a:t>
            </a:r>
            <a:r>
              <a:rPr sz="4000" spc="-130" dirty="0">
                <a:cs typeface="Trebuchet MS"/>
              </a:rPr>
              <a:t>long</a:t>
            </a:r>
            <a:r>
              <a:rPr sz="4000" spc="240" dirty="0">
                <a:cs typeface="Trebuchet MS"/>
              </a:rPr>
              <a:t> </a:t>
            </a:r>
            <a:r>
              <a:rPr sz="4000" spc="-100" dirty="0">
                <a:cs typeface="Trebuchet MS"/>
              </a:rPr>
              <a:t>bones</a:t>
            </a:r>
            <a:endParaRPr sz="4000" dirty="0">
              <a:cs typeface="Trebuchet MS"/>
            </a:endParaRPr>
          </a:p>
          <a:p>
            <a:pPr marL="1877695" lvl="1" indent="-236220">
              <a:lnSpc>
                <a:spcPct val="100000"/>
              </a:lnSpc>
              <a:spcBef>
                <a:spcPts val="600"/>
              </a:spcBef>
              <a:buClr>
                <a:srgbClr val="3891A7"/>
              </a:buClr>
              <a:buFont typeface="Wingdings" pitchFamily="2" charset="2"/>
              <a:buChar char="§"/>
              <a:tabLst>
                <a:tab pos="1878330" algn="l"/>
              </a:tabLst>
            </a:pPr>
            <a:r>
              <a:rPr sz="4000" spc="-80" dirty="0">
                <a:cs typeface="Trebuchet MS"/>
              </a:rPr>
              <a:t>Contains </a:t>
            </a:r>
            <a:r>
              <a:rPr sz="4000" spc="-270" dirty="0">
                <a:cs typeface="Trebuchet MS"/>
              </a:rPr>
              <a:t>fat </a:t>
            </a:r>
            <a:r>
              <a:rPr sz="4000" spc="-185" dirty="0">
                <a:cs typeface="Trebuchet MS"/>
              </a:rPr>
              <a:t>and </a:t>
            </a:r>
            <a:r>
              <a:rPr sz="4000" spc="-150" dirty="0">
                <a:cs typeface="Trebuchet MS"/>
              </a:rPr>
              <a:t>connective</a:t>
            </a:r>
            <a:r>
              <a:rPr sz="4000" spc="235" dirty="0">
                <a:cs typeface="Trebuchet MS"/>
              </a:rPr>
              <a:t> </a:t>
            </a:r>
            <a:r>
              <a:rPr sz="4000" spc="-135" dirty="0">
                <a:cs typeface="Trebuchet MS"/>
              </a:rPr>
              <a:t>tissue</a:t>
            </a:r>
            <a:endParaRPr sz="4000" dirty="0">
              <a:cs typeface="Trebuchet MS"/>
            </a:endParaRPr>
          </a:p>
        </p:txBody>
      </p:sp>
    </p:spTree>
    <p:extLst>
      <p:ext uri="{BB962C8B-B14F-4D97-AF65-F5344CB8AC3E}">
        <p14:creationId xmlns:p14="http://schemas.microsoft.com/office/powerpoint/2010/main" val="1145990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701925" y="4266299"/>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i="1" dirty="0">
                <a:solidFill>
                  <a:srgbClr val="990000"/>
                </a:solidFill>
                <a:latin typeface="Arial" charset="0"/>
                <a:cs typeface="Arial" charset="0"/>
              </a:rPr>
              <a:t>.</a:t>
            </a:r>
            <a:endParaRPr lang="en-US" dirty="0">
              <a:latin typeface="Arial" charset="0"/>
              <a:cs typeface="Arial" charset="0"/>
            </a:endParaRPr>
          </a:p>
          <a:p>
            <a:pPr eaLnBrk="0" fontAlgn="base" hangingPunct="0">
              <a:spcBef>
                <a:spcPct val="0"/>
              </a:spcBef>
              <a:spcAft>
                <a:spcPct val="0"/>
              </a:spcAft>
            </a:pPr>
            <a:endParaRPr lang="en-US" dirty="0">
              <a:latin typeface="Arial" charset="0"/>
              <a:cs typeface="Arial" charset="0"/>
            </a:endParaRPr>
          </a:p>
        </p:txBody>
      </p:sp>
      <p:sp>
        <p:nvSpPr>
          <p:cNvPr id="8" name="Rectangle 7"/>
          <p:cNvSpPr/>
          <p:nvPr/>
        </p:nvSpPr>
        <p:spPr>
          <a:xfrm>
            <a:off x="316089" y="1696284"/>
            <a:ext cx="11446933" cy="4524315"/>
          </a:xfrm>
          <a:prstGeom prst="rect">
            <a:avLst/>
          </a:prstGeom>
        </p:spPr>
        <p:txBody>
          <a:bodyPr wrap="square">
            <a:spAutoFit/>
          </a:bodyPr>
          <a:lstStyle/>
          <a:p>
            <a:r>
              <a:rPr lang="en-US" sz="3200" b="1" dirty="0"/>
              <a:t>Bones are classified as </a:t>
            </a:r>
            <a:endParaRPr lang="en-US" sz="3200" b="1" dirty="0" smtClean="0"/>
          </a:p>
          <a:p>
            <a:pPr marL="457200" indent="-457200">
              <a:buFont typeface="Wingdings" panose="05000000000000000000" pitchFamily="2" charset="2"/>
              <a:buChar char="§"/>
            </a:pPr>
            <a:r>
              <a:rPr lang="en-US" sz="3200" dirty="0" smtClean="0"/>
              <a:t>short(</a:t>
            </a:r>
            <a:r>
              <a:rPr lang="en-US" sz="3200" dirty="0" err="1" smtClean="0"/>
              <a:t>metarcapals</a:t>
            </a:r>
            <a:r>
              <a:rPr lang="en-US" sz="3200" dirty="0"/>
              <a:t>), </a:t>
            </a:r>
            <a:endParaRPr lang="en-US" sz="3200" dirty="0" smtClean="0"/>
          </a:p>
          <a:p>
            <a:pPr marL="457200" indent="-457200">
              <a:buFont typeface="Wingdings" panose="05000000000000000000" pitchFamily="2" charset="2"/>
              <a:buChar char="§"/>
            </a:pPr>
            <a:r>
              <a:rPr lang="en-US" sz="3200" dirty="0"/>
              <a:t>I</a:t>
            </a:r>
            <a:r>
              <a:rPr lang="en-US" sz="3200" dirty="0" smtClean="0"/>
              <a:t>rregular(</a:t>
            </a:r>
            <a:r>
              <a:rPr lang="en-US" sz="3200" dirty="0" err="1" smtClean="0"/>
              <a:t>vertebrrae</a:t>
            </a:r>
            <a:r>
              <a:rPr lang="en-US" sz="3200" dirty="0"/>
              <a:t>) flat or sesamoid (sternum</a:t>
            </a:r>
            <a:r>
              <a:rPr lang="en-US" sz="3200" dirty="0" smtClean="0"/>
              <a:t>),</a:t>
            </a:r>
          </a:p>
          <a:p>
            <a:pPr marL="457200" indent="-457200">
              <a:buFont typeface="Wingdings" panose="05000000000000000000" pitchFamily="2" charset="2"/>
              <a:buChar char="§"/>
            </a:pPr>
            <a:r>
              <a:rPr lang="en-US" sz="3200" dirty="0" smtClean="0"/>
              <a:t> </a:t>
            </a:r>
            <a:r>
              <a:rPr lang="en-US" sz="3200" dirty="0"/>
              <a:t>long bones e.g. </a:t>
            </a:r>
            <a:r>
              <a:rPr lang="en-US" sz="3200" dirty="0" smtClean="0"/>
              <a:t>femur</a:t>
            </a:r>
            <a:endParaRPr lang="en-US" sz="3200" b="1" dirty="0"/>
          </a:p>
          <a:p>
            <a:r>
              <a:rPr lang="en-US" sz="3200" dirty="0"/>
              <a:t>The bone is the hardest tissue in the body and when fully developed comprises of:</a:t>
            </a:r>
          </a:p>
          <a:p>
            <a:pPr marL="914400" lvl="1" indent="-457200">
              <a:buFont typeface="Arial" panose="020B0604020202020204" pitchFamily="34" charset="0"/>
              <a:buChar char="•"/>
            </a:pPr>
            <a:r>
              <a:rPr lang="en-US" sz="3200" dirty="0"/>
              <a:t>Water 20 % </a:t>
            </a:r>
          </a:p>
          <a:p>
            <a:pPr marL="914400" lvl="1" indent="-457200">
              <a:buFont typeface="Arial" panose="020B0604020202020204" pitchFamily="34" charset="0"/>
              <a:buChar char="•"/>
            </a:pPr>
            <a:r>
              <a:rPr lang="en-US" sz="3200" dirty="0"/>
              <a:t>Organic material 30% to 40%</a:t>
            </a:r>
          </a:p>
          <a:p>
            <a:pPr marL="914400" lvl="1" indent="-457200">
              <a:buFont typeface="Arial" panose="020B0604020202020204" pitchFamily="34" charset="0"/>
              <a:buChar char="•"/>
            </a:pPr>
            <a:r>
              <a:rPr lang="en-US" sz="3200" dirty="0"/>
              <a:t>Inorganic materials 40% to 50%</a:t>
            </a:r>
          </a:p>
        </p:txBody>
      </p:sp>
      <p:sp>
        <p:nvSpPr>
          <p:cNvPr id="10" name="Title 9"/>
          <p:cNvSpPr>
            <a:spLocks noGrp="1"/>
          </p:cNvSpPr>
          <p:nvPr>
            <p:ph type="title"/>
          </p:nvPr>
        </p:nvSpPr>
        <p:spPr>
          <a:xfrm>
            <a:off x="838200" y="365125"/>
            <a:ext cx="10515600" cy="955675"/>
          </a:xfrm>
        </p:spPr>
        <p:txBody>
          <a:bodyPr/>
          <a:lstStyle/>
          <a:p>
            <a:r>
              <a:rPr lang="en-US" b="1" dirty="0"/>
              <a:t>Types of Bones</a:t>
            </a:r>
            <a:endParaRPr lang="en-US" dirty="0"/>
          </a:p>
        </p:txBody>
      </p:sp>
    </p:spTree>
    <p:extLst>
      <p:ext uri="{BB962C8B-B14F-4D97-AF65-F5344CB8AC3E}">
        <p14:creationId xmlns:p14="http://schemas.microsoft.com/office/powerpoint/2010/main" val="2246036274"/>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
            <a:ext cx="8229600" cy="45719"/>
          </a:xfrm>
        </p:spPr>
        <p:txBody>
          <a:bodyPr>
            <a:normAutofit fontScale="90000"/>
          </a:bodyPr>
          <a:lstStyle/>
          <a:p>
            <a:r>
              <a:rPr lang="en-US" dirty="0" smtClean="0"/>
              <a:t> </a:t>
            </a:r>
            <a:endParaRPr lang="en-US" dirty="0"/>
          </a:p>
        </p:txBody>
      </p:sp>
      <p:sp>
        <p:nvSpPr>
          <p:cNvPr id="6" name="Content Placeholder 5"/>
          <p:cNvSpPr>
            <a:spLocks noGrp="1"/>
          </p:cNvSpPr>
          <p:nvPr>
            <p:ph idx="1"/>
          </p:nvPr>
        </p:nvSpPr>
        <p:spPr>
          <a:xfrm>
            <a:off x="383821" y="869244"/>
            <a:ext cx="11607882" cy="5760156"/>
          </a:xfrm>
        </p:spPr>
        <p:txBody>
          <a:bodyPr>
            <a:noAutofit/>
          </a:bodyPr>
          <a:lstStyle/>
          <a:p>
            <a:r>
              <a:rPr lang="en-US" sz="3000" b="1" dirty="0"/>
              <a:t>Inorganic material </a:t>
            </a:r>
            <a:r>
              <a:rPr lang="en-US" sz="3000" dirty="0"/>
              <a:t>mainly constitutes of mineral salts especially calcium and phosphates. </a:t>
            </a:r>
          </a:p>
          <a:p>
            <a:r>
              <a:rPr lang="en-US" sz="3000" b="1" dirty="0"/>
              <a:t>Organic materials</a:t>
            </a:r>
            <a:r>
              <a:rPr lang="en-US" sz="3000" dirty="0"/>
              <a:t>: bone cells and tissues</a:t>
            </a:r>
          </a:p>
          <a:p>
            <a:r>
              <a:rPr lang="en-US" sz="3000" b="1" dirty="0"/>
              <a:t>The cells</a:t>
            </a:r>
            <a:r>
              <a:rPr lang="en-US" sz="3000" dirty="0"/>
              <a:t> making up the bone are: osteoblasts, osteoclasts and osteocytes</a:t>
            </a:r>
            <a:r>
              <a:rPr lang="en-US" sz="3000" dirty="0" smtClean="0"/>
              <a:t>.</a:t>
            </a:r>
          </a:p>
          <a:p>
            <a:pPr marL="0" indent="0">
              <a:buNone/>
            </a:pPr>
            <a:endParaRPr lang="en-US" sz="3000" dirty="0"/>
          </a:p>
          <a:p>
            <a:pPr>
              <a:buNone/>
            </a:pPr>
            <a:r>
              <a:rPr lang="en-US" sz="3000" b="1" dirty="0"/>
              <a:t>There are two types of bone tissue –</a:t>
            </a:r>
          </a:p>
          <a:p>
            <a:r>
              <a:rPr lang="en-US" sz="3000" b="1" dirty="0"/>
              <a:t>compact</a:t>
            </a:r>
            <a:r>
              <a:rPr lang="en-US" sz="3000" dirty="0"/>
              <a:t>- harder outer tissue of bones</a:t>
            </a:r>
          </a:p>
          <a:p>
            <a:r>
              <a:rPr lang="en-US" sz="3000" b="1" dirty="0"/>
              <a:t>cancellous.-</a:t>
            </a:r>
            <a:r>
              <a:rPr lang="en-US" sz="3000" dirty="0"/>
              <a:t>sponge like tissue inside bones </a:t>
            </a:r>
          </a:p>
          <a:p>
            <a:endParaRPr lang="en-US" sz="3000" dirty="0"/>
          </a:p>
        </p:txBody>
      </p:sp>
    </p:spTree>
    <p:extLst>
      <p:ext uri="{BB962C8B-B14F-4D97-AF65-F5344CB8AC3E}">
        <p14:creationId xmlns:p14="http://schemas.microsoft.com/office/powerpoint/2010/main" val="1978373544"/>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pic>
        <p:nvPicPr>
          <p:cNvPr id="4" name="Picture 6" descr="Bone Structure"/>
          <p:cNvPicPr>
            <a:picLocks noChangeAspect="1" noChangeArrowheads="1"/>
          </p:cNvPicPr>
          <p:nvPr/>
        </p:nvPicPr>
        <p:blipFill>
          <a:blip r:embed="rId2" cstate="print"/>
          <a:srcRect/>
          <a:stretch>
            <a:fillRect/>
          </a:stretch>
        </p:blipFill>
        <p:spPr bwMode="auto">
          <a:xfrm>
            <a:off x="1422401" y="365125"/>
            <a:ext cx="8636000" cy="6248400"/>
          </a:xfrm>
          <a:prstGeom prst="rect">
            <a:avLst/>
          </a:prstGeom>
          <a:noFill/>
        </p:spPr>
      </p:pic>
    </p:spTree>
    <p:extLst>
      <p:ext uri="{BB962C8B-B14F-4D97-AF65-F5344CB8AC3E}">
        <p14:creationId xmlns:p14="http://schemas.microsoft.com/office/powerpoint/2010/main" val="3521517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658"/>
          </a:xfrm>
        </p:spPr>
        <p:txBody>
          <a:bodyPr/>
          <a:lstStyle/>
          <a:p>
            <a:r>
              <a:rPr lang="en-US" b="1" dirty="0"/>
              <a:t>long bones (</a:t>
            </a:r>
            <a:r>
              <a:rPr lang="en-US" b="1" dirty="0" err="1"/>
              <a:t>eg</a:t>
            </a:r>
            <a:r>
              <a:rPr lang="en-US" b="1" dirty="0"/>
              <a:t>, femur</a:t>
            </a:r>
          </a:p>
        </p:txBody>
      </p:sp>
      <p:pic>
        <p:nvPicPr>
          <p:cNvPr id="4" name="Content Placeholder 3"/>
          <p:cNvPicPr>
            <a:picLocks noGrp="1"/>
          </p:cNvPicPr>
          <p:nvPr>
            <p:ph idx="1"/>
          </p:nvPr>
        </p:nvPicPr>
        <p:blipFill>
          <a:blip r:embed="rId2"/>
          <a:srcRect/>
          <a:stretch>
            <a:fillRect/>
          </a:stretch>
        </p:blipFill>
        <p:spPr bwMode="auto">
          <a:xfrm>
            <a:off x="2481943" y="1201784"/>
            <a:ext cx="6609805" cy="5656216"/>
          </a:xfrm>
          <a:prstGeom prst="rect">
            <a:avLst/>
          </a:prstGeom>
          <a:noFill/>
          <a:ln w="9525">
            <a:noFill/>
            <a:miter lim="800000"/>
            <a:headEnd/>
            <a:tailEnd/>
          </a:ln>
        </p:spPr>
      </p:pic>
    </p:spTree>
    <p:extLst>
      <p:ext uri="{BB962C8B-B14F-4D97-AF65-F5344CB8AC3E}">
        <p14:creationId xmlns:p14="http://schemas.microsoft.com/office/powerpoint/2010/main" val="3297520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object 3"/>
          <p:cNvSpPr/>
          <p:nvPr/>
        </p:nvSpPr>
        <p:spPr>
          <a:xfrm>
            <a:off x="2496311" y="3387852"/>
            <a:ext cx="82296" cy="82296"/>
          </a:xfrm>
          <a:prstGeom prst="rect">
            <a:avLst/>
          </a:prstGeom>
          <a:blipFill>
            <a:blip r:embed="rId2" cstate="print"/>
            <a:stretch>
              <a:fillRect/>
            </a:stretch>
          </a:blipFill>
        </p:spPr>
        <p:txBody>
          <a:bodyPr wrap="square" lIns="0" tIns="0" rIns="0" bIns="0" rtlCol="0"/>
          <a:lstStyle/>
          <a:p>
            <a:endParaRPr/>
          </a:p>
        </p:txBody>
      </p:sp>
      <p:sp>
        <p:nvSpPr>
          <p:cNvPr id="1048630" name="object 6"/>
          <p:cNvSpPr txBox="1">
            <a:spLocks noGrp="1"/>
          </p:cNvSpPr>
          <p:nvPr>
            <p:ph type="title"/>
          </p:nvPr>
        </p:nvSpPr>
        <p:spPr>
          <a:xfrm>
            <a:off x="2438400" y="512065"/>
            <a:ext cx="7772400" cy="1129667"/>
          </a:xfrm>
          <a:prstGeom prst="rect">
            <a:avLst/>
          </a:prstGeom>
        </p:spPr>
        <p:txBody>
          <a:bodyPr vert="horz" wrap="square" lIns="0" tIns="463422" rIns="0" bIns="0" rtlCol="0" anchor="ctr">
            <a:spAutoFit/>
          </a:bodyPr>
          <a:lstStyle/>
          <a:p>
            <a:pPr marL="456565">
              <a:lnSpc>
                <a:spcPct val="100000"/>
              </a:lnSpc>
            </a:pPr>
            <a:r>
              <a:rPr sz="4300" b="1" spc="-5" dirty="0">
                <a:latin typeface="Arial"/>
                <a:cs typeface="Arial"/>
              </a:rPr>
              <a:t>Joints</a:t>
            </a:r>
            <a:r>
              <a:rPr sz="4300" b="1" spc="-45" dirty="0">
                <a:latin typeface="Arial"/>
                <a:cs typeface="Arial"/>
              </a:rPr>
              <a:t> </a:t>
            </a:r>
            <a:r>
              <a:rPr sz="4300" b="1" spc="-5" dirty="0">
                <a:latin typeface="Arial"/>
                <a:cs typeface="Arial"/>
              </a:rPr>
              <a:t>(Articulations)</a:t>
            </a:r>
            <a:endParaRPr sz="4300" b="1" dirty="0">
              <a:latin typeface="Arial"/>
              <a:cs typeface="Arial"/>
            </a:endParaRPr>
          </a:p>
        </p:txBody>
      </p:sp>
      <p:sp>
        <p:nvSpPr>
          <p:cNvPr id="1048631" name="object 7"/>
          <p:cNvSpPr txBox="1">
            <a:spLocks noGrp="1"/>
          </p:cNvSpPr>
          <p:nvPr>
            <p:ph idx="1"/>
          </p:nvPr>
        </p:nvSpPr>
        <p:spPr>
          <a:xfrm>
            <a:off x="431073" y="1783560"/>
            <a:ext cx="11403875" cy="2292935"/>
          </a:xfrm>
          <a:prstGeom prst="rect">
            <a:avLst/>
          </a:prstGeom>
        </p:spPr>
        <p:txBody>
          <a:bodyPr vert="horz" wrap="square" lIns="0" tIns="0" rIns="0" bIns="0" rtlCol="0">
            <a:spAutoFit/>
          </a:bodyPr>
          <a:lstStyle/>
          <a:p>
            <a:pPr marL="1603375" indent="-283210">
              <a:lnSpc>
                <a:spcPct val="100000"/>
              </a:lnSpc>
              <a:buClr>
                <a:srgbClr val="3891A7"/>
              </a:buClr>
              <a:buSzPct val="79687"/>
              <a:buFont typeface="Wingdings" pitchFamily="2" charset="2"/>
              <a:buChar char="§"/>
              <a:tabLst>
                <a:tab pos="1604010" algn="l"/>
              </a:tabLst>
            </a:pPr>
            <a:r>
              <a:rPr sz="4800" spc="-80" dirty="0">
                <a:cs typeface="Trebuchet MS"/>
              </a:rPr>
              <a:t>Area </a:t>
            </a:r>
            <a:r>
              <a:rPr sz="4800" spc="-140" dirty="0">
                <a:cs typeface="Trebuchet MS"/>
              </a:rPr>
              <a:t>where </a:t>
            </a:r>
            <a:r>
              <a:rPr sz="4800" spc="-100" dirty="0">
                <a:cs typeface="Trebuchet MS"/>
              </a:rPr>
              <a:t>two </a:t>
            </a:r>
            <a:r>
              <a:rPr sz="4800" spc="35" dirty="0">
                <a:cs typeface="Trebuchet MS"/>
              </a:rPr>
              <a:t>or </a:t>
            </a:r>
            <a:r>
              <a:rPr sz="4800" spc="-100" dirty="0">
                <a:cs typeface="Trebuchet MS"/>
              </a:rPr>
              <a:t>more </a:t>
            </a:r>
            <a:r>
              <a:rPr sz="4800" spc="-110" dirty="0">
                <a:cs typeface="Trebuchet MS"/>
              </a:rPr>
              <a:t>bones</a:t>
            </a:r>
            <a:r>
              <a:rPr sz="4800" spc="-235" dirty="0">
                <a:cs typeface="Trebuchet MS"/>
              </a:rPr>
              <a:t> </a:t>
            </a:r>
            <a:r>
              <a:rPr sz="4800" spc="-204" dirty="0">
                <a:cs typeface="Trebuchet MS"/>
              </a:rPr>
              <a:t>meet</a:t>
            </a:r>
          </a:p>
          <a:p>
            <a:pPr marL="1603375" indent="-283210">
              <a:lnSpc>
                <a:spcPct val="100000"/>
              </a:lnSpc>
              <a:spcBef>
                <a:spcPts val="600"/>
              </a:spcBef>
              <a:buClr>
                <a:srgbClr val="3891A7"/>
              </a:buClr>
              <a:buSzPct val="79687"/>
              <a:buFont typeface="Wingdings" pitchFamily="2" charset="2"/>
              <a:buChar char="§"/>
              <a:tabLst>
                <a:tab pos="1604010" algn="l"/>
              </a:tabLst>
            </a:pPr>
            <a:r>
              <a:rPr sz="4800" spc="-35" dirty="0">
                <a:cs typeface="Trebuchet MS"/>
              </a:rPr>
              <a:t>Holds </a:t>
            </a:r>
            <a:r>
              <a:rPr sz="4800" spc="-150" dirty="0">
                <a:cs typeface="Trebuchet MS"/>
              </a:rPr>
              <a:t>skeleton </a:t>
            </a:r>
            <a:r>
              <a:rPr sz="4800" spc="-145" dirty="0">
                <a:cs typeface="Trebuchet MS"/>
              </a:rPr>
              <a:t>together </a:t>
            </a:r>
            <a:r>
              <a:rPr sz="4800" spc="-180" dirty="0">
                <a:cs typeface="Trebuchet MS"/>
              </a:rPr>
              <a:t>while</a:t>
            </a:r>
            <a:r>
              <a:rPr sz="4800" spc="-80" dirty="0">
                <a:cs typeface="Trebuchet MS"/>
              </a:rPr>
              <a:t> </a:t>
            </a:r>
            <a:r>
              <a:rPr sz="4800" spc="-185" dirty="0">
                <a:cs typeface="Trebuchet MS"/>
              </a:rPr>
              <a:t>allowing</a:t>
            </a:r>
            <a:r>
              <a:rPr lang="en-US" sz="4800" spc="-185" dirty="0">
                <a:cs typeface="Trebuchet MS"/>
              </a:rPr>
              <a:t> </a:t>
            </a:r>
            <a:r>
              <a:rPr sz="4800" spc="-114" dirty="0">
                <a:cs typeface="Trebuchet MS"/>
              </a:rPr>
              <a:t>body </a:t>
            </a:r>
            <a:r>
              <a:rPr sz="4800" spc="-80" dirty="0">
                <a:cs typeface="Trebuchet MS"/>
              </a:rPr>
              <a:t>to</a:t>
            </a:r>
            <a:r>
              <a:rPr sz="4800" spc="-150" dirty="0">
                <a:cs typeface="Trebuchet MS"/>
              </a:rPr>
              <a:t> </a:t>
            </a:r>
            <a:r>
              <a:rPr sz="4800" spc="-155" dirty="0">
                <a:cs typeface="Trebuchet MS"/>
              </a:rPr>
              <a:t>move</a:t>
            </a:r>
          </a:p>
        </p:txBody>
      </p:sp>
    </p:spTree>
    <p:extLst>
      <p:ext uri="{BB962C8B-B14F-4D97-AF65-F5344CB8AC3E}">
        <p14:creationId xmlns:p14="http://schemas.microsoft.com/office/powerpoint/2010/main" val="285924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p:txBody>
          <a:bodyPr/>
          <a:lstStyle/>
          <a:p>
            <a:r>
              <a:rPr lang="en-US" b="1" dirty="0" smtClean="0">
                <a:latin typeface="+mn-lt"/>
              </a:rPr>
              <a:t>BROAD OBJECTIVE</a:t>
            </a:r>
            <a:endParaRPr lang="en-US" b="1" dirty="0">
              <a:latin typeface="+mn-lt"/>
            </a:endParaRPr>
          </a:p>
        </p:txBody>
      </p:sp>
      <p:sp>
        <p:nvSpPr>
          <p:cNvPr id="1048605" name="Content Placeholder 2"/>
          <p:cNvSpPr>
            <a:spLocks noGrp="1"/>
          </p:cNvSpPr>
          <p:nvPr>
            <p:ph idx="1"/>
          </p:nvPr>
        </p:nvSpPr>
        <p:spPr/>
        <p:txBody>
          <a:bodyPr>
            <a:normAutofit/>
          </a:bodyPr>
          <a:lstStyle/>
          <a:p>
            <a:r>
              <a:rPr lang="en-US" sz="4800" dirty="0"/>
              <a:t>By the end of the course , the student will be able to nurse patients with orthopedic  medical/ surgical disorders. </a:t>
            </a:r>
          </a:p>
        </p:txBody>
      </p:sp>
    </p:spTree>
    <p:extLst>
      <p:ext uri="{BB962C8B-B14F-4D97-AF65-F5344CB8AC3E}">
        <p14:creationId xmlns:p14="http://schemas.microsoft.com/office/powerpoint/2010/main" val="3266696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556" y="533400"/>
            <a:ext cx="8229600" cy="914400"/>
          </a:xfrm>
          <a:noFill/>
        </p:spPr>
        <p:style>
          <a:lnRef idx="0">
            <a:schemeClr val="accent1"/>
          </a:lnRef>
          <a:fillRef idx="3">
            <a:schemeClr val="accent1"/>
          </a:fillRef>
          <a:effectRef idx="3">
            <a:schemeClr val="accent1"/>
          </a:effectRef>
          <a:fontRef idx="minor">
            <a:schemeClr val="lt1"/>
          </a:fontRef>
        </p:style>
        <p:txBody>
          <a:bodyPr/>
          <a:lstStyle/>
          <a:p>
            <a:r>
              <a:rPr lang="en-US" b="1" dirty="0">
                <a:solidFill>
                  <a:schemeClr val="tx1"/>
                </a:solidFill>
              </a:rPr>
              <a:t>Joints</a:t>
            </a:r>
            <a:r>
              <a:rPr lang="en-US" dirty="0">
                <a:solidFill>
                  <a:schemeClr val="tx1"/>
                </a:solidFill>
                <a:latin typeface="+mj-lt"/>
              </a:rPr>
              <a:t> </a:t>
            </a:r>
          </a:p>
        </p:txBody>
      </p:sp>
      <p:sp>
        <p:nvSpPr>
          <p:cNvPr id="3" name="Content Placeholder 2"/>
          <p:cNvSpPr>
            <a:spLocks noGrp="1"/>
          </p:cNvSpPr>
          <p:nvPr>
            <p:ph idx="1"/>
          </p:nvPr>
        </p:nvSpPr>
        <p:spPr>
          <a:xfrm>
            <a:off x="203201" y="1600199"/>
            <a:ext cx="11571110" cy="5116689"/>
          </a:xfrm>
        </p:spPr>
        <p:txBody>
          <a:bodyPr>
            <a:noAutofit/>
          </a:bodyPr>
          <a:lstStyle/>
          <a:p>
            <a:r>
              <a:rPr lang="en-US" sz="3600" dirty="0" smtClean="0"/>
              <a:t>Are points where two or more bones meet or articulate:</a:t>
            </a:r>
          </a:p>
          <a:p>
            <a:pPr marL="514350" indent="-514350">
              <a:buFont typeface="+mj-lt"/>
              <a:buAutoNum type="arabicPeriod"/>
            </a:pPr>
            <a:r>
              <a:rPr lang="en-US" sz="3600" b="1" spc="-110" dirty="0" smtClean="0">
                <a:latin typeface="Trebuchet MS"/>
                <a:cs typeface="Trebuchet MS"/>
              </a:rPr>
              <a:t>Synarthrosis (</a:t>
            </a:r>
            <a:r>
              <a:rPr lang="en-US" sz="3600" b="1" dirty="0" smtClean="0"/>
              <a:t>Fibrous)</a:t>
            </a:r>
            <a:r>
              <a:rPr lang="en-US" sz="3600" dirty="0" smtClean="0"/>
              <a:t>: are fixed and immovable joints. </a:t>
            </a:r>
            <a:r>
              <a:rPr lang="en-US" sz="3600" spc="-290" dirty="0">
                <a:latin typeface="Trebuchet MS"/>
                <a:cs typeface="Trebuchet MS"/>
              </a:rPr>
              <a:t>e.g.,</a:t>
            </a:r>
            <a:r>
              <a:rPr lang="en-US" sz="3600" spc="-325" dirty="0">
                <a:latin typeface="Trebuchet MS"/>
                <a:cs typeface="Trebuchet MS"/>
              </a:rPr>
              <a:t> </a:t>
            </a:r>
            <a:r>
              <a:rPr lang="en-US" sz="3600" spc="-140" dirty="0">
                <a:latin typeface="Trebuchet MS"/>
                <a:cs typeface="Trebuchet MS"/>
              </a:rPr>
              <a:t>skull</a:t>
            </a:r>
            <a:endParaRPr lang="en-US" sz="3600" dirty="0"/>
          </a:p>
          <a:p>
            <a:pPr marL="514350" indent="-514350">
              <a:buFont typeface="+mj-lt"/>
              <a:buAutoNum type="arabicPeriod"/>
            </a:pPr>
            <a:r>
              <a:rPr lang="en-US" sz="3600" b="1" spc="-105" dirty="0" smtClean="0">
                <a:latin typeface="Trebuchet MS"/>
                <a:cs typeface="Trebuchet MS"/>
              </a:rPr>
              <a:t>Amphiarthrosis (</a:t>
            </a:r>
            <a:r>
              <a:rPr lang="en-US" sz="3600" b="1" dirty="0" smtClean="0"/>
              <a:t>Cartilaginous)</a:t>
            </a:r>
            <a:r>
              <a:rPr lang="en-US" sz="3600" dirty="0" smtClean="0"/>
              <a:t>: are slightly movable. They have cartilage between two bones. e.g. joints between the vertebral bones.</a:t>
            </a:r>
          </a:p>
          <a:p>
            <a:pPr marL="514350" indent="-514350">
              <a:buFont typeface="+mj-lt"/>
              <a:buAutoNum type="arabicPeriod"/>
            </a:pPr>
            <a:r>
              <a:rPr lang="en-US" sz="3600" b="1" dirty="0" smtClean="0"/>
              <a:t>Synovial (</a:t>
            </a:r>
            <a:r>
              <a:rPr lang="en-US" sz="3600" b="1" dirty="0" err="1" smtClean="0"/>
              <a:t>diarthroses</a:t>
            </a:r>
            <a:r>
              <a:rPr lang="en-US" sz="3600" b="1" dirty="0" smtClean="0"/>
              <a:t>): </a:t>
            </a:r>
            <a:r>
              <a:rPr lang="en-US" sz="3600" dirty="0" smtClean="0"/>
              <a:t>are freely movable </a:t>
            </a:r>
            <a:r>
              <a:rPr lang="en-US" sz="3600" spc="-290" dirty="0" smtClean="0">
                <a:latin typeface="Trebuchet MS"/>
                <a:cs typeface="Trebuchet MS"/>
              </a:rPr>
              <a:t>e.g., </a:t>
            </a:r>
            <a:r>
              <a:rPr lang="en-US" sz="3600" spc="-130" dirty="0" smtClean="0">
                <a:latin typeface="Trebuchet MS"/>
                <a:cs typeface="Trebuchet MS"/>
              </a:rPr>
              <a:t>shoulders,</a:t>
            </a:r>
            <a:r>
              <a:rPr lang="en-US" sz="3600" spc="-275" dirty="0" smtClean="0">
                <a:latin typeface="Trebuchet MS"/>
                <a:cs typeface="Trebuchet MS"/>
              </a:rPr>
              <a:t> </a:t>
            </a:r>
            <a:r>
              <a:rPr lang="en-US" sz="3600" spc="-135" dirty="0" smtClean="0">
                <a:latin typeface="Trebuchet MS"/>
                <a:cs typeface="Trebuchet MS"/>
              </a:rPr>
              <a:t>hips)</a:t>
            </a:r>
            <a:r>
              <a:rPr lang="en-US" sz="3600" dirty="0" smtClean="0"/>
              <a:t>. Further subdivided into ball and socket joints, hinge joints, gliding joints, pivot and saddle joints.</a:t>
            </a:r>
          </a:p>
          <a:p>
            <a:endParaRPr lang="en-US" sz="3600" dirty="0"/>
          </a:p>
        </p:txBody>
      </p:sp>
    </p:spTree>
    <p:extLst>
      <p:ext uri="{BB962C8B-B14F-4D97-AF65-F5344CB8AC3E}">
        <p14:creationId xmlns:p14="http://schemas.microsoft.com/office/powerpoint/2010/main" val="1337201092"/>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object 3"/>
          <p:cNvSpPr/>
          <p:nvPr/>
        </p:nvSpPr>
        <p:spPr>
          <a:xfrm>
            <a:off x="2496311" y="3387852"/>
            <a:ext cx="82296" cy="82296"/>
          </a:xfrm>
          <a:prstGeom prst="rect">
            <a:avLst/>
          </a:prstGeom>
          <a:blipFill>
            <a:blip r:embed="rId2" cstate="print"/>
            <a:stretch>
              <a:fillRect/>
            </a:stretch>
          </a:blipFill>
        </p:spPr>
        <p:txBody>
          <a:bodyPr wrap="square" lIns="0" tIns="0" rIns="0" bIns="0" rtlCol="0"/>
          <a:lstStyle/>
          <a:p>
            <a:endParaRPr/>
          </a:p>
        </p:txBody>
      </p:sp>
      <p:sp>
        <p:nvSpPr>
          <p:cNvPr id="1048636" name="object 6"/>
          <p:cNvSpPr txBox="1">
            <a:spLocks noGrp="1"/>
          </p:cNvSpPr>
          <p:nvPr>
            <p:ph type="title"/>
          </p:nvPr>
        </p:nvSpPr>
        <p:spPr>
          <a:xfrm>
            <a:off x="2438400" y="87868"/>
            <a:ext cx="7772400" cy="1129667"/>
          </a:xfrm>
          <a:prstGeom prst="rect">
            <a:avLst/>
          </a:prstGeom>
        </p:spPr>
        <p:txBody>
          <a:bodyPr vert="horz" wrap="square" lIns="0" tIns="463422" rIns="0" bIns="0" rtlCol="0" anchor="ctr">
            <a:spAutoFit/>
          </a:bodyPr>
          <a:lstStyle/>
          <a:p>
            <a:pPr marL="456565">
              <a:lnSpc>
                <a:spcPct val="100000"/>
              </a:lnSpc>
            </a:pPr>
            <a:r>
              <a:rPr sz="4300" b="1" spc="-5" dirty="0">
                <a:latin typeface="Arial"/>
                <a:cs typeface="Arial"/>
              </a:rPr>
              <a:t>Synovial</a:t>
            </a:r>
            <a:r>
              <a:rPr sz="4300" b="1" spc="-75" dirty="0">
                <a:latin typeface="Arial"/>
                <a:cs typeface="Arial"/>
              </a:rPr>
              <a:t> </a:t>
            </a:r>
            <a:r>
              <a:rPr sz="4300" b="1" spc="-5" dirty="0">
                <a:latin typeface="Arial"/>
                <a:cs typeface="Arial"/>
              </a:rPr>
              <a:t>Joints</a:t>
            </a:r>
            <a:endParaRPr sz="4300" b="1" dirty="0">
              <a:latin typeface="Arial"/>
              <a:cs typeface="Arial"/>
            </a:endParaRPr>
          </a:p>
        </p:txBody>
      </p:sp>
      <p:sp>
        <p:nvSpPr>
          <p:cNvPr id="1048637" name="object 7"/>
          <p:cNvSpPr txBox="1"/>
          <p:nvPr/>
        </p:nvSpPr>
        <p:spPr>
          <a:xfrm>
            <a:off x="535577" y="1477518"/>
            <a:ext cx="11521441" cy="3308598"/>
          </a:xfrm>
          <a:prstGeom prst="rect">
            <a:avLst/>
          </a:prstGeom>
        </p:spPr>
        <p:txBody>
          <a:bodyPr vert="horz" wrap="square" lIns="0" tIns="0" rIns="0" bIns="0" rtlCol="0">
            <a:spAutoFit/>
          </a:bodyPr>
          <a:lstStyle/>
          <a:p>
            <a:pPr marL="295910" indent="-283210">
              <a:buClr>
                <a:srgbClr val="3891A7"/>
              </a:buClr>
              <a:buSzPct val="79687"/>
              <a:buFont typeface="Wingdings" pitchFamily="2" charset="2"/>
              <a:buChar char="§"/>
              <a:tabLst>
                <a:tab pos="296545" algn="l"/>
              </a:tabLst>
            </a:pPr>
            <a:r>
              <a:rPr sz="4000" spc="-125" dirty="0">
                <a:cs typeface="Trebuchet MS"/>
              </a:rPr>
              <a:t>Found </a:t>
            </a:r>
            <a:r>
              <a:rPr sz="4000" spc="-260" dirty="0">
                <a:cs typeface="Trebuchet MS"/>
              </a:rPr>
              <a:t>at </a:t>
            </a:r>
            <a:r>
              <a:rPr sz="4000" spc="-270" dirty="0">
                <a:cs typeface="Trebuchet MS"/>
              </a:rPr>
              <a:t>all </a:t>
            </a:r>
            <a:r>
              <a:rPr sz="4000" spc="-204" dirty="0">
                <a:cs typeface="Trebuchet MS"/>
              </a:rPr>
              <a:t>limb</a:t>
            </a:r>
            <a:r>
              <a:rPr sz="4000" spc="200" dirty="0">
                <a:cs typeface="Trebuchet MS"/>
              </a:rPr>
              <a:t> </a:t>
            </a:r>
            <a:r>
              <a:rPr sz="4000" spc="-165" dirty="0">
                <a:cs typeface="Trebuchet MS"/>
              </a:rPr>
              <a:t>articulations</a:t>
            </a:r>
            <a:endParaRPr sz="4000" dirty="0">
              <a:cs typeface="Trebuchet MS"/>
            </a:endParaRPr>
          </a:p>
          <a:p>
            <a:pPr marL="295910" indent="-283210">
              <a:spcBef>
                <a:spcPts val="600"/>
              </a:spcBef>
              <a:buClr>
                <a:srgbClr val="3891A7"/>
              </a:buClr>
              <a:buSzPct val="79687"/>
              <a:buFont typeface="Wingdings" pitchFamily="2" charset="2"/>
              <a:buChar char="§"/>
              <a:tabLst>
                <a:tab pos="296545" algn="l"/>
              </a:tabLst>
            </a:pPr>
            <a:r>
              <a:rPr sz="4000" spc="-185" dirty="0">
                <a:cs typeface="Trebuchet MS"/>
              </a:rPr>
              <a:t>Surface </a:t>
            </a:r>
            <a:r>
              <a:rPr sz="4000" spc="-145" dirty="0">
                <a:cs typeface="Trebuchet MS"/>
              </a:rPr>
              <a:t>covered </a:t>
            </a:r>
            <a:r>
              <a:rPr sz="4000" spc="-165" dirty="0">
                <a:cs typeface="Trebuchet MS"/>
              </a:rPr>
              <a:t>with</a:t>
            </a:r>
            <a:r>
              <a:rPr sz="4000" dirty="0">
                <a:cs typeface="Trebuchet MS"/>
              </a:rPr>
              <a:t> </a:t>
            </a:r>
            <a:r>
              <a:rPr sz="4000" spc="-204" dirty="0">
                <a:cs typeface="Trebuchet MS"/>
              </a:rPr>
              <a:t>cartilage</a:t>
            </a:r>
            <a:endParaRPr sz="4000" dirty="0">
              <a:cs typeface="Trebuchet MS"/>
            </a:endParaRPr>
          </a:p>
          <a:p>
            <a:pPr marL="295910" marR="391795" indent="-283210">
              <a:spcBef>
                <a:spcPts val="600"/>
              </a:spcBef>
              <a:buClr>
                <a:srgbClr val="3891A7"/>
              </a:buClr>
              <a:buSzPct val="79687"/>
              <a:buFont typeface="Wingdings" pitchFamily="2" charset="2"/>
              <a:buChar char="§"/>
              <a:tabLst>
                <a:tab pos="296545" algn="l"/>
              </a:tabLst>
            </a:pPr>
            <a:r>
              <a:rPr sz="4000" spc="-260" dirty="0">
                <a:cs typeface="Trebuchet MS"/>
              </a:rPr>
              <a:t>Joint </a:t>
            </a:r>
            <a:r>
              <a:rPr sz="4000" spc="-229" dirty="0">
                <a:cs typeface="Trebuchet MS"/>
              </a:rPr>
              <a:t>cavity </a:t>
            </a:r>
            <a:r>
              <a:rPr sz="4000" spc="-145" dirty="0">
                <a:cs typeface="Trebuchet MS"/>
              </a:rPr>
              <a:t>covered </a:t>
            </a:r>
            <a:r>
              <a:rPr sz="4000" spc="-165" dirty="0">
                <a:cs typeface="Trebuchet MS"/>
              </a:rPr>
              <a:t>with </a:t>
            </a:r>
            <a:r>
              <a:rPr sz="4000" spc="-140" dirty="0">
                <a:cs typeface="Trebuchet MS"/>
              </a:rPr>
              <a:t>tough fibrous  </a:t>
            </a:r>
            <a:r>
              <a:rPr sz="4000" spc="-200" dirty="0">
                <a:cs typeface="Trebuchet MS"/>
              </a:rPr>
              <a:t>capsule</a:t>
            </a:r>
            <a:endParaRPr sz="4000" dirty="0">
              <a:cs typeface="Trebuchet MS"/>
            </a:endParaRPr>
          </a:p>
          <a:p>
            <a:pPr marL="295910" marR="5080" indent="-283210">
              <a:spcBef>
                <a:spcPts val="600"/>
              </a:spcBef>
              <a:buClr>
                <a:srgbClr val="3891A7"/>
              </a:buClr>
              <a:buSzPct val="79687"/>
              <a:buFont typeface="Wingdings" pitchFamily="2" charset="2"/>
              <a:buChar char="§"/>
              <a:tabLst>
                <a:tab pos="296545" algn="l"/>
              </a:tabLst>
            </a:pPr>
            <a:r>
              <a:rPr sz="4000" spc="-140" dirty="0">
                <a:cs typeface="Trebuchet MS"/>
              </a:rPr>
              <a:t>Cavity </a:t>
            </a:r>
            <a:r>
              <a:rPr sz="4000" spc="-195" dirty="0">
                <a:cs typeface="Trebuchet MS"/>
              </a:rPr>
              <a:t>lined </a:t>
            </a:r>
            <a:r>
              <a:rPr sz="4000" spc="-165" dirty="0">
                <a:cs typeface="Trebuchet MS"/>
              </a:rPr>
              <a:t>with synovial </a:t>
            </a:r>
            <a:r>
              <a:rPr sz="4000" spc="-180" dirty="0">
                <a:cs typeface="Trebuchet MS"/>
              </a:rPr>
              <a:t>membrane </a:t>
            </a:r>
            <a:r>
              <a:rPr sz="4000" spc="-204" dirty="0">
                <a:cs typeface="Trebuchet MS"/>
              </a:rPr>
              <a:t>and  </a:t>
            </a:r>
            <a:r>
              <a:rPr sz="4000" spc="-240" dirty="0">
                <a:cs typeface="Trebuchet MS"/>
              </a:rPr>
              <a:t>filled </a:t>
            </a:r>
            <a:r>
              <a:rPr sz="4000" spc="-165" dirty="0">
                <a:cs typeface="Trebuchet MS"/>
              </a:rPr>
              <a:t>with synovial</a:t>
            </a:r>
            <a:r>
              <a:rPr sz="4000" spc="60" dirty="0">
                <a:cs typeface="Trebuchet MS"/>
              </a:rPr>
              <a:t> </a:t>
            </a:r>
            <a:r>
              <a:rPr sz="4000" spc="-229" dirty="0">
                <a:cs typeface="Trebuchet MS"/>
              </a:rPr>
              <a:t>fluid</a:t>
            </a:r>
            <a:endParaRPr sz="4000" dirty="0">
              <a:cs typeface="Trebuchet MS"/>
            </a:endParaRPr>
          </a:p>
        </p:txBody>
      </p:sp>
    </p:spTree>
    <p:extLst>
      <p:ext uri="{BB962C8B-B14F-4D97-AF65-F5344CB8AC3E}">
        <p14:creationId xmlns:p14="http://schemas.microsoft.com/office/powerpoint/2010/main" val="1916023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object 3"/>
          <p:cNvSpPr/>
          <p:nvPr/>
        </p:nvSpPr>
        <p:spPr>
          <a:xfrm>
            <a:off x="2496311" y="3387852"/>
            <a:ext cx="82296" cy="82296"/>
          </a:xfrm>
          <a:prstGeom prst="rect">
            <a:avLst/>
          </a:prstGeom>
          <a:blipFill>
            <a:blip r:embed="rId2" cstate="print"/>
            <a:stretch>
              <a:fillRect/>
            </a:stretch>
          </a:blipFill>
        </p:spPr>
        <p:txBody>
          <a:bodyPr wrap="square" lIns="0" tIns="0" rIns="0" bIns="0" rtlCol="0"/>
          <a:lstStyle/>
          <a:p>
            <a:endParaRPr/>
          </a:p>
        </p:txBody>
      </p:sp>
      <p:sp>
        <p:nvSpPr>
          <p:cNvPr id="1048639" name="object 6"/>
          <p:cNvSpPr txBox="1">
            <a:spLocks noGrp="1"/>
          </p:cNvSpPr>
          <p:nvPr>
            <p:ph type="title"/>
          </p:nvPr>
        </p:nvSpPr>
        <p:spPr>
          <a:xfrm>
            <a:off x="2438400" y="512065"/>
            <a:ext cx="7772400" cy="1129667"/>
          </a:xfrm>
          <a:prstGeom prst="rect">
            <a:avLst/>
          </a:prstGeom>
        </p:spPr>
        <p:txBody>
          <a:bodyPr vert="horz" wrap="square" lIns="0" tIns="463422" rIns="0" bIns="0" rtlCol="0" anchor="ctr">
            <a:spAutoFit/>
          </a:bodyPr>
          <a:lstStyle/>
          <a:p>
            <a:pPr marL="456565">
              <a:lnSpc>
                <a:spcPct val="100000"/>
              </a:lnSpc>
            </a:pPr>
            <a:r>
              <a:rPr sz="4300" b="1" spc="-5" dirty="0">
                <a:latin typeface="Arial"/>
                <a:cs typeface="Arial"/>
              </a:rPr>
              <a:t>Ligamen</a:t>
            </a:r>
            <a:r>
              <a:rPr sz="4300" b="1" spc="-25" dirty="0">
                <a:latin typeface="Arial"/>
                <a:cs typeface="Arial"/>
              </a:rPr>
              <a:t>t</a:t>
            </a:r>
            <a:r>
              <a:rPr sz="4300" b="1" spc="-5" dirty="0">
                <a:latin typeface="Arial"/>
                <a:cs typeface="Arial"/>
              </a:rPr>
              <a:t>s</a:t>
            </a:r>
            <a:endParaRPr sz="4300" b="1" dirty="0">
              <a:latin typeface="Arial"/>
              <a:cs typeface="Arial"/>
            </a:endParaRPr>
          </a:p>
        </p:txBody>
      </p:sp>
      <p:sp>
        <p:nvSpPr>
          <p:cNvPr id="1048640" name="object 7"/>
          <p:cNvSpPr txBox="1">
            <a:spLocks noGrp="1"/>
          </p:cNvSpPr>
          <p:nvPr>
            <p:ph idx="1"/>
          </p:nvPr>
        </p:nvSpPr>
        <p:spPr>
          <a:xfrm>
            <a:off x="222070" y="1815849"/>
            <a:ext cx="11887200" cy="2693045"/>
          </a:xfrm>
          <a:prstGeom prst="rect">
            <a:avLst/>
          </a:prstGeom>
        </p:spPr>
        <p:txBody>
          <a:bodyPr vert="horz" wrap="square" lIns="0" tIns="0" rIns="0" bIns="0" rtlCol="0">
            <a:spAutoFit/>
          </a:bodyPr>
          <a:lstStyle/>
          <a:p>
            <a:pPr marL="1603375" indent="-283210">
              <a:lnSpc>
                <a:spcPct val="100000"/>
              </a:lnSpc>
              <a:buClr>
                <a:srgbClr val="3891A7"/>
              </a:buClr>
              <a:buSzPct val="79687"/>
              <a:buFont typeface="Wingdings" pitchFamily="2" charset="2"/>
              <a:buChar char="§"/>
              <a:tabLst>
                <a:tab pos="1604010" algn="l"/>
              </a:tabLst>
            </a:pPr>
            <a:r>
              <a:rPr sz="4000" spc="-140" dirty="0">
                <a:cs typeface="Trebuchet MS"/>
              </a:rPr>
              <a:t>Bands </a:t>
            </a:r>
            <a:r>
              <a:rPr sz="4000" spc="-170" dirty="0">
                <a:cs typeface="Trebuchet MS"/>
              </a:rPr>
              <a:t>of connective </a:t>
            </a:r>
            <a:r>
              <a:rPr sz="4000" spc="-150" dirty="0">
                <a:cs typeface="Trebuchet MS"/>
              </a:rPr>
              <a:t>tissue </a:t>
            </a:r>
            <a:r>
              <a:rPr sz="4000" spc="-220" dirty="0">
                <a:cs typeface="Trebuchet MS"/>
              </a:rPr>
              <a:t>that</a:t>
            </a:r>
            <a:r>
              <a:rPr sz="4000" spc="145" dirty="0">
                <a:cs typeface="Trebuchet MS"/>
              </a:rPr>
              <a:t> </a:t>
            </a:r>
            <a:r>
              <a:rPr sz="4000" spc="-145" dirty="0">
                <a:cs typeface="Trebuchet MS"/>
              </a:rPr>
              <a:t>connect</a:t>
            </a:r>
            <a:r>
              <a:rPr lang="en-US" sz="4000" spc="-145" dirty="0">
                <a:cs typeface="Trebuchet MS"/>
              </a:rPr>
              <a:t> </a:t>
            </a:r>
            <a:r>
              <a:rPr sz="4000" spc="-125" dirty="0">
                <a:cs typeface="Trebuchet MS"/>
              </a:rPr>
              <a:t>bone </a:t>
            </a:r>
            <a:r>
              <a:rPr sz="4000" spc="-75" dirty="0">
                <a:cs typeface="Trebuchet MS"/>
              </a:rPr>
              <a:t>to</a:t>
            </a:r>
            <a:r>
              <a:rPr sz="4000" spc="-130" dirty="0">
                <a:cs typeface="Trebuchet MS"/>
              </a:rPr>
              <a:t> </a:t>
            </a:r>
            <a:r>
              <a:rPr sz="4000" spc="-125" dirty="0">
                <a:cs typeface="Trebuchet MS"/>
              </a:rPr>
              <a:t>bone</a:t>
            </a:r>
          </a:p>
          <a:p>
            <a:pPr marL="1603375" indent="-283210">
              <a:lnSpc>
                <a:spcPct val="100000"/>
              </a:lnSpc>
              <a:spcBef>
                <a:spcPts val="600"/>
              </a:spcBef>
              <a:buClr>
                <a:srgbClr val="3891A7"/>
              </a:buClr>
              <a:buSzPct val="79687"/>
              <a:buFont typeface="Wingdings" pitchFamily="2" charset="2"/>
              <a:buChar char="§"/>
              <a:tabLst>
                <a:tab pos="1604010" algn="l"/>
              </a:tabLst>
            </a:pPr>
            <a:r>
              <a:rPr sz="4000" spc="-145" dirty="0">
                <a:cs typeface="Trebuchet MS"/>
              </a:rPr>
              <a:t>Either </a:t>
            </a:r>
            <a:r>
              <a:rPr sz="4000" spc="-210" dirty="0">
                <a:cs typeface="Trebuchet MS"/>
              </a:rPr>
              <a:t>limit </a:t>
            </a:r>
            <a:r>
              <a:rPr sz="4000" spc="35" dirty="0">
                <a:cs typeface="Trebuchet MS"/>
              </a:rPr>
              <a:t>or </a:t>
            </a:r>
            <a:r>
              <a:rPr sz="4000" spc="-195" dirty="0">
                <a:cs typeface="Trebuchet MS"/>
              </a:rPr>
              <a:t>enhance</a:t>
            </a:r>
            <a:r>
              <a:rPr sz="4000" spc="-160" dirty="0">
                <a:cs typeface="Trebuchet MS"/>
              </a:rPr>
              <a:t> </a:t>
            </a:r>
            <a:r>
              <a:rPr sz="4000" spc="-170" dirty="0">
                <a:cs typeface="Trebuchet MS"/>
              </a:rPr>
              <a:t>movement</a:t>
            </a:r>
          </a:p>
          <a:p>
            <a:pPr marL="1603375" indent="-283210">
              <a:lnSpc>
                <a:spcPct val="100000"/>
              </a:lnSpc>
              <a:spcBef>
                <a:spcPts val="600"/>
              </a:spcBef>
              <a:buClr>
                <a:srgbClr val="3891A7"/>
              </a:buClr>
              <a:buSzPct val="79687"/>
              <a:buFont typeface="Wingdings" pitchFamily="2" charset="2"/>
              <a:buChar char="§"/>
              <a:tabLst>
                <a:tab pos="1604010" algn="l"/>
              </a:tabLst>
            </a:pPr>
            <a:r>
              <a:rPr sz="4000" spc="-135" dirty="0">
                <a:cs typeface="Trebuchet MS"/>
              </a:rPr>
              <a:t>Provide </a:t>
            </a:r>
            <a:r>
              <a:rPr sz="4000" spc="-200" dirty="0">
                <a:cs typeface="Trebuchet MS"/>
              </a:rPr>
              <a:t>joint</a:t>
            </a:r>
            <a:r>
              <a:rPr sz="4000" spc="-125" dirty="0">
                <a:cs typeface="Trebuchet MS"/>
              </a:rPr>
              <a:t> </a:t>
            </a:r>
            <a:r>
              <a:rPr sz="4000" spc="-200" dirty="0">
                <a:cs typeface="Trebuchet MS"/>
              </a:rPr>
              <a:t>stability</a:t>
            </a:r>
          </a:p>
          <a:p>
            <a:pPr marL="1603375" indent="-283210">
              <a:lnSpc>
                <a:spcPct val="100000"/>
              </a:lnSpc>
              <a:spcBef>
                <a:spcPts val="600"/>
              </a:spcBef>
              <a:buClr>
                <a:srgbClr val="3891A7"/>
              </a:buClr>
              <a:buSzPct val="79687"/>
              <a:buFont typeface="Wingdings" pitchFamily="2" charset="2"/>
              <a:buChar char="§"/>
              <a:tabLst>
                <a:tab pos="1604010" algn="l"/>
              </a:tabLst>
            </a:pPr>
            <a:r>
              <a:rPr sz="4000" spc="-180" dirty="0">
                <a:cs typeface="Trebuchet MS"/>
              </a:rPr>
              <a:t>Enhance </a:t>
            </a:r>
            <a:r>
              <a:rPr sz="4000" spc="-200" dirty="0">
                <a:cs typeface="Trebuchet MS"/>
              </a:rPr>
              <a:t>joint</a:t>
            </a:r>
            <a:r>
              <a:rPr sz="4000" spc="-90" dirty="0">
                <a:cs typeface="Trebuchet MS"/>
              </a:rPr>
              <a:t> </a:t>
            </a:r>
            <a:r>
              <a:rPr sz="4000" spc="-160" dirty="0">
                <a:cs typeface="Trebuchet MS"/>
              </a:rPr>
              <a:t>strength</a:t>
            </a:r>
          </a:p>
        </p:txBody>
      </p:sp>
    </p:spTree>
    <p:extLst>
      <p:ext uri="{BB962C8B-B14F-4D97-AF65-F5344CB8AC3E}">
        <p14:creationId xmlns:p14="http://schemas.microsoft.com/office/powerpoint/2010/main" val="7565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object 3"/>
          <p:cNvSpPr/>
          <p:nvPr/>
        </p:nvSpPr>
        <p:spPr>
          <a:xfrm>
            <a:off x="2496311" y="3387852"/>
            <a:ext cx="82296" cy="82296"/>
          </a:xfrm>
          <a:prstGeom prst="rect">
            <a:avLst/>
          </a:prstGeom>
          <a:blipFill>
            <a:blip r:embed="rId2" cstate="print"/>
            <a:stretch>
              <a:fillRect/>
            </a:stretch>
          </a:blipFill>
        </p:spPr>
        <p:txBody>
          <a:bodyPr wrap="square" lIns="0" tIns="0" rIns="0" bIns="0" rtlCol="0"/>
          <a:lstStyle/>
          <a:p>
            <a:endParaRPr/>
          </a:p>
        </p:txBody>
      </p:sp>
      <p:sp>
        <p:nvSpPr>
          <p:cNvPr id="1048642" name="object 6"/>
          <p:cNvSpPr txBox="1">
            <a:spLocks noGrp="1"/>
          </p:cNvSpPr>
          <p:nvPr>
            <p:ph type="title"/>
          </p:nvPr>
        </p:nvSpPr>
        <p:spPr>
          <a:xfrm>
            <a:off x="2286000" y="609601"/>
            <a:ext cx="7772400" cy="1129667"/>
          </a:xfrm>
          <a:prstGeom prst="rect">
            <a:avLst/>
          </a:prstGeom>
        </p:spPr>
        <p:txBody>
          <a:bodyPr vert="horz" wrap="square" lIns="0" tIns="463422" rIns="0" bIns="0" rtlCol="0" anchor="ctr">
            <a:spAutoFit/>
          </a:bodyPr>
          <a:lstStyle/>
          <a:p>
            <a:pPr marL="456565">
              <a:lnSpc>
                <a:spcPct val="100000"/>
              </a:lnSpc>
            </a:pPr>
            <a:r>
              <a:rPr sz="4300" b="1" spc="-484" dirty="0">
                <a:latin typeface="Arial"/>
                <a:cs typeface="Arial"/>
              </a:rPr>
              <a:t>T</a:t>
            </a:r>
            <a:r>
              <a:rPr sz="4300" b="1" spc="-5" dirty="0">
                <a:latin typeface="Arial"/>
                <a:cs typeface="Arial"/>
              </a:rPr>
              <a:t>endons</a:t>
            </a:r>
            <a:endParaRPr sz="4300" b="1" dirty="0">
              <a:latin typeface="Arial"/>
              <a:cs typeface="Arial"/>
            </a:endParaRPr>
          </a:p>
        </p:txBody>
      </p:sp>
      <p:sp>
        <p:nvSpPr>
          <p:cNvPr id="1048643" name="object 7"/>
          <p:cNvSpPr txBox="1"/>
          <p:nvPr/>
        </p:nvSpPr>
        <p:spPr>
          <a:xfrm>
            <a:off x="391887" y="1752598"/>
            <a:ext cx="11639004" cy="2108269"/>
          </a:xfrm>
          <a:prstGeom prst="rect">
            <a:avLst/>
          </a:prstGeom>
        </p:spPr>
        <p:txBody>
          <a:bodyPr vert="horz" wrap="square" lIns="0" tIns="0" rIns="0" bIns="0" rtlCol="0">
            <a:spAutoFit/>
          </a:bodyPr>
          <a:lstStyle/>
          <a:p>
            <a:pPr marL="295910" indent="-283210">
              <a:buClr>
                <a:srgbClr val="3891A7"/>
              </a:buClr>
              <a:buSzPct val="79687"/>
              <a:buFont typeface="Wingdings" pitchFamily="2" charset="2"/>
              <a:buChar char="§"/>
              <a:tabLst>
                <a:tab pos="296545" algn="l"/>
              </a:tabLst>
            </a:pPr>
            <a:r>
              <a:rPr sz="4400" spc="-114" dirty="0">
                <a:cs typeface="Trebuchet MS"/>
              </a:rPr>
              <a:t>Fibrous </a:t>
            </a:r>
            <a:r>
              <a:rPr sz="4400" spc="-170" dirty="0">
                <a:cs typeface="Trebuchet MS"/>
              </a:rPr>
              <a:t>connective </a:t>
            </a:r>
            <a:r>
              <a:rPr sz="4400" spc="-150" dirty="0">
                <a:cs typeface="Trebuchet MS"/>
              </a:rPr>
              <a:t>tissue </a:t>
            </a:r>
            <a:r>
              <a:rPr sz="4400" spc="-170" dirty="0">
                <a:cs typeface="Trebuchet MS"/>
              </a:rPr>
              <a:t>bands</a:t>
            </a:r>
            <a:r>
              <a:rPr sz="4400" spc="10" dirty="0">
                <a:cs typeface="Trebuchet MS"/>
              </a:rPr>
              <a:t> </a:t>
            </a:r>
            <a:r>
              <a:rPr sz="4400" spc="-220" dirty="0">
                <a:cs typeface="Trebuchet MS"/>
              </a:rPr>
              <a:t>that</a:t>
            </a:r>
            <a:r>
              <a:rPr lang="en-US" sz="4400" dirty="0">
                <a:cs typeface="Trebuchet MS"/>
              </a:rPr>
              <a:t> </a:t>
            </a:r>
            <a:r>
              <a:rPr sz="4400" spc="-145" dirty="0">
                <a:cs typeface="Trebuchet MS"/>
              </a:rPr>
              <a:t>connect </a:t>
            </a:r>
            <a:r>
              <a:rPr sz="4400" spc="-125" dirty="0">
                <a:cs typeface="Trebuchet MS"/>
              </a:rPr>
              <a:t>bone </a:t>
            </a:r>
            <a:r>
              <a:rPr sz="4400" spc="-75" dirty="0">
                <a:cs typeface="Trebuchet MS"/>
              </a:rPr>
              <a:t>to</a:t>
            </a:r>
            <a:r>
              <a:rPr sz="4400" spc="-60" dirty="0">
                <a:cs typeface="Trebuchet MS"/>
              </a:rPr>
              <a:t> </a:t>
            </a:r>
            <a:r>
              <a:rPr sz="4400" spc="-165" dirty="0">
                <a:cs typeface="Trebuchet MS"/>
              </a:rPr>
              <a:t>muscles</a:t>
            </a:r>
            <a:endParaRPr sz="4400" dirty="0">
              <a:cs typeface="Trebuchet MS"/>
            </a:endParaRPr>
          </a:p>
          <a:p>
            <a:pPr marL="295910" marR="5080" indent="-283210">
              <a:spcBef>
                <a:spcPts val="600"/>
              </a:spcBef>
              <a:buClr>
                <a:srgbClr val="3891A7"/>
              </a:buClr>
              <a:buSzPct val="79687"/>
              <a:buFont typeface="Wingdings" pitchFamily="2" charset="2"/>
              <a:buChar char="§"/>
              <a:tabLst>
                <a:tab pos="296545" algn="l"/>
              </a:tabLst>
            </a:pPr>
            <a:r>
              <a:rPr sz="4400" spc="-200" dirty="0">
                <a:cs typeface="Trebuchet MS"/>
              </a:rPr>
              <a:t>Enable </a:t>
            </a:r>
            <a:r>
              <a:rPr sz="4400" spc="-110" dirty="0">
                <a:cs typeface="Trebuchet MS"/>
              </a:rPr>
              <a:t>bones </a:t>
            </a:r>
            <a:r>
              <a:rPr sz="4400" spc="-80" dirty="0">
                <a:cs typeface="Trebuchet MS"/>
              </a:rPr>
              <a:t>to </a:t>
            </a:r>
            <a:r>
              <a:rPr sz="4400" spc="-155" dirty="0">
                <a:cs typeface="Trebuchet MS"/>
              </a:rPr>
              <a:t>move </a:t>
            </a:r>
            <a:r>
              <a:rPr sz="4400" spc="-150" dirty="0">
                <a:cs typeface="Trebuchet MS"/>
              </a:rPr>
              <a:t>when </a:t>
            </a:r>
            <a:r>
              <a:rPr sz="4400" spc="-160" dirty="0">
                <a:cs typeface="Trebuchet MS"/>
              </a:rPr>
              <a:t>muscles  </a:t>
            </a:r>
            <a:r>
              <a:rPr sz="4400" spc="-145" dirty="0">
                <a:cs typeface="Trebuchet MS"/>
              </a:rPr>
              <a:t>contract</a:t>
            </a:r>
            <a:endParaRPr sz="4400" dirty="0">
              <a:cs typeface="Trebuchet MS"/>
            </a:endParaRPr>
          </a:p>
        </p:txBody>
      </p:sp>
    </p:spTree>
    <p:extLst>
      <p:ext uri="{BB962C8B-B14F-4D97-AF65-F5344CB8AC3E}">
        <p14:creationId xmlns:p14="http://schemas.microsoft.com/office/powerpoint/2010/main" val="4013820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object 3"/>
          <p:cNvSpPr/>
          <p:nvPr/>
        </p:nvSpPr>
        <p:spPr>
          <a:xfrm>
            <a:off x="2496311" y="3387852"/>
            <a:ext cx="82296" cy="82296"/>
          </a:xfrm>
          <a:prstGeom prst="rect">
            <a:avLst/>
          </a:prstGeom>
          <a:blipFill>
            <a:blip r:embed="rId2" cstate="print"/>
            <a:stretch>
              <a:fillRect/>
            </a:stretch>
          </a:blipFill>
        </p:spPr>
        <p:txBody>
          <a:bodyPr wrap="square" lIns="0" tIns="0" rIns="0" bIns="0" rtlCol="0"/>
          <a:lstStyle/>
          <a:p>
            <a:endParaRPr/>
          </a:p>
        </p:txBody>
      </p:sp>
      <p:sp>
        <p:nvSpPr>
          <p:cNvPr id="1048646" name="object 6"/>
          <p:cNvSpPr txBox="1">
            <a:spLocks noGrp="1"/>
          </p:cNvSpPr>
          <p:nvPr>
            <p:ph type="title"/>
          </p:nvPr>
        </p:nvSpPr>
        <p:spPr>
          <a:xfrm>
            <a:off x="1828801" y="1"/>
            <a:ext cx="8381999" cy="1129667"/>
          </a:xfrm>
          <a:prstGeom prst="rect">
            <a:avLst/>
          </a:prstGeom>
        </p:spPr>
        <p:txBody>
          <a:bodyPr vert="horz" wrap="square" lIns="0" tIns="463422" rIns="0" bIns="0" rtlCol="0" anchor="ctr">
            <a:spAutoFit/>
          </a:bodyPr>
          <a:lstStyle/>
          <a:p>
            <a:pPr marL="456565">
              <a:lnSpc>
                <a:spcPct val="100000"/>
              </a:lnSpc>
            </a:pPr>
            <a:r>
              <a:rPr sz="4300" spc="-5" dirty="0">
                <a:latin typeface="Arial"/>
                <a:cs typeface="Arial"/>
              </a:rPr>
              <a:t>Muscles</a:t>
            </a:r>
            <a:endParaRPr sz="4300" dirty="0">
              <a:latin typeface="Arial"/>
              <a:cs typeface="Arial"/>
            </a:endParaRPr>
          </a:p>
        </p:txBody>
      </p:sp>
      <p:sp>
        <p:nvSpPr>
          <p:cNvPr id="1048647" name="object 7"/>
          <p:cNvSpPr txBox="1"/>
          <p:nvPr/>
        </p:nvSpPr>
        <p:spPr>
          <a:xfrm>
            <a:off x="300447" y="1219202"/>
            <a:ext cx="11521440" cy="4339650"/>
          </a:xfrm>
          <a:prstGeom prst="rect">
            <a:avLst/>
          </a:prstGeom>
        </p:spPr>
        <p:txBody>
          <a:bodyPr vert="horz" wrap="square" lIns="0" tIns="0" rIns="0" bIns="0" rtlCol="0">
            <a:spAutoFit/>
          </a:bodyPr>
          <a:lstStyle/>
          <a:p>
            <a:pPr marL="295910" indent="-283210">
              <a:buClr>
                <a:srgbClr val="3891A7"/>
              </a:buClr>
              <a:buSzPct val="79687"/>
              <a:tabLst>
                <a:tab pos="296545" algn="l"/>
              </a:tabLst>
            </a:pPr>
            <a:r>
              <a:rPr sz="3600" spc="-210" dirty="0">
                <a:cs typeface="Trebuchet MS"/>
              </a:rPr>
              <a:t>Skeletal</a:t>
            </a:r>
            <a:r>
              <a:rPr sz="3600" spc="-165" dirty="0">
                <a:cs typeface="Trebuchet MS"/>
              </a:rPr>
              <a:t> </a:t>
            </a:r>
            <a:r>
              <a:rPr sz="3600" spc="-145" dirty="0">
                <a:cs typeface="Trebuchet MS"/>
              </a:rPr>
              <a:t>(voluntary)</a:t>
            </a:r>
            <a:endParaRPr sz="3600" dirty="0">
              <a:cs typeface="Trebuchet MS"/>
            </a:endParaRPr>
          </a:p>
          <a:p>
            <a:pPr marL="570230" lvl="1" indent="-236220">
              <a:spcBef>
                <a:spcPts val="615"/>
              </a:spcBef>
              <a:buClr>
                <a:srgbClr val="3891A7"/>
              </a:buClr>
              <a:buFont typeface="Wingdings" pitchFamily="2" charset="2"/>
              <a:buChar char="§"/>
              <a:tabLst>
                <a:tab pos="570865" algn="l"/>
              </a:tabLst>
            </a:pPr>
            <a:r>
              <a:rPr sz="3600" spc="-60" dirty="0">
                <a:cs typeface="Trebuchet MS"/>
              </a:rPr>
              <a:t>Allows </a:t>
            </a:r>
            <a:r>
              <a:rPr sz="3600" spc="-130" dirty="0">
                <a:cs typeface="Trebuchet MS"/>
              </a:rPr>
              <a:t>voluntary</a:t>
            </a:r>
            <a:r>
              <a:rPr sz="3600" spc="-135" dirty="0">
                <a:cs typeface="Trebuchet MS"/>
              </a:rPr>
              <a:t> </a:t>
            </a:r>
            <a:r>
              <a:rPr sz="3600" spc="-150" dirty="0">
                <a:cs typeface="Trebuchet MS"/>
              </a:rPr>
              <a:t>movement</a:t>
            </a:r>
            <a:endParaRPr sz="3600" dirty="0">
              <a:cs typeface="Trebuchet MS"/>
            </a:endParaRPr>
          </a:p>
          <a:p>
            <a:pPr marL="295910" indent="-283210">
              <a:spcBef>
                <a:spcPts val="585"/>
              </a:spcBef>
              <a:buClr>
                <a:srgbClr val="3891A7"/>
              </a:buClr>
              <a:buSzPct val="79687"/>
              <a:tabLst>
                <a:tab pos="296545" algn="l"/>
              </a:tabLst>
            </a:pPr>
            <a:r>
              <a:rPr sz="3600" spc="-90" dirty="0">
                <a:cs typeface="Trebuchet MS"/>
              </a:rPr>
              <a:t>Smooth</a:t>
            </a:r>
            <a:r>
              <a:rPr sz="3600" spc="-160" dirty="0">
                <a:cs typeface="Trebuchet MS"/>
              </a:rPr>
              <a:t> </a:t>
            </a:r>
            <a:r>
              <a:rPr sz="3600" spc="-155" dirty="0">
                <a:cs typeface="Trebuchet MS"/>
              </a:rPr>
              <a:t>(involuntary)</a:t>
            </a:r>
            <a:endParaRPr sz="3600" dirty="0">
              <a:cs typeface="Trebuchet MS"/>
            </a:endParaRPr>
          </a:p>
          <a:p>
            <a:pPr marL="570230" marR="274955" lvl="1" indent="-236220">
              <a:spcBef>
                <a:spcPts val="615"/>
              </a:spcBef>
              <a:buClr>
                <a:srgbClr val="3891A7"/>
              </a:buClr>
              <a:buFont typeface="Wingdings" pitchFamily="2" charset="2"/>
              <a:buChar char="§"/>
              <a:tabLst>
                <a:tab pos="570865" algn="l"/>
              </a:tabLst>
            </a:pPr>
            <a:r>
              <a:rPr sz="3600" spc="-95" dirty="0">
                <a:cs typeface="Trebuchet MS"/>
              </a:rPr>
              <a:t>Muscle </a:t>
            </a:r>
            <a:r>
              <a:rPr sz="3600" spc="-150" dirty="0">
                <a:cs typeface="Trebuchet MS"/>
              </a:rPr>
              <a:t>movement </a:t>
            </a:r>
            <a:r>
              <a:rPr sz="3600" spc="-120" dirty="0">
                <a:cs typeface="Trebuchet MS"/>
              </a:rPr>
              <a:t>controlled </a:t>
            </a:r>
            <a:r>
              <a:rPr sz="3600" spc="-170" dirty="0">
                <a:cs typeface="Trebuchet MS"/>
              </a:rPr>
              <a:t>by </a:t>
            </a:r>
            <a:r>
              <a:rPr sz="3600" spc="-165" dirty="0">
                <a:cs typeface="Trebuchet MS"/>
              </a:rPr>
              <a:t>internal  mechanism</a:t>
            </a:r>
            <a:endParaRPr sz="3600" dirty="0">
              <a:cs typeface="Trebuchet MS"/>
            </a:endParaRPr>
          </a:p>
          <a:p>
            <a:pPr marL="570230" lvl="1" indent="-236220">
              <a:spcBef>
                <a:spcPts val="600"/>
              </a:spcBef>
              <a:buClr>
                <a:srgbClr val="3891A7"/>
              </a:buClr>
              <a:buFont typeface="Wingdings" pitchFamily="2" charset="2"/>
              <a:buChar char="§"/>
              <a:tabLst>
                <a:tab pos="570865" algn="l"/>
              </a:tabLst>
            </a:pPr>
            <a:r>
              <a:rPr sz="3600" spc="-325" dirty="0">
                <a:cs typeface="Trebuchet MS"/>
              </a:rPr>
              <a:t>e.g., </a:t>
            </a:r>
            <a:r>
              <a:rPr sz="3600" spc="-145" dirty="0">
                <a:cs typeface="Trebuchet MS"/>
              </a:rPr>
              <a:t>muscles </a:t>
            </a:r>
            <a:r>
              <a:rPr sz="3600" spc="-165" dirty="0">
                <a:cs typeface="Trebuchet MS"/>
              </a:rPr>
              <a:t>in </a:t>
            </a:r>
            <a:r>
              <a:rPr sz="3600" spc="-160" dirty="0">
                <a:cs typeface="Trebuchet MS"/>
              </a:rPr>
              <a:t>bladder </a:t>
            </a:r>
            <a:r>
              <a:rPr sz="3600" spc="-200" dirty="0">
                <a:cs typeface="Trebuchet MS"/>
              </a:rPr>
              <a:t>wall </a:t>
            </a:r>
            <a:r>
              <a:rPr sz="3600" spc="-185" dirty="0">
                <a:cs typeface="Trebuchet MS"/>
              </a:rPr>
              <a:t>and </a:t>
            </a:r>
            <a:r>
              <a:rPr sz="3600" spc="45" dirty="0">
                <a:cs typeface="Trebuchet MS"/>
              </a:rPr>
              <a:t>GI</a:t>
            </a:r>
            <a:r>
              <a:rPr sz="3600" spc="390" dirty="0">
                <a:cs typeface="Trebuchet MS"/>
              </a:rPr>
              <a:t> </a:t>
            </a:r>
            <a:r>
              <a:rPr sz="3600" spc="-135" dirty="0">
                <a:cs typeface="Trebuchet MS"/>
              </a:rPr>
              <a:t>system</a:t>
            </a:r>
            <a:endParaRPr sz="3600" dirty="0">
              <a:cs typeface="Trebuchet MS"/>
            </a:endParaRPr>
          </a:p>
          <a:p>
            <a:pPr marL="295910" indent="-283210">
              <a:spcBef>
                <a:spcPts val="585"/>
              </a:spcBef>
              <a:buClr>
                <a:srgbClr val="3891A7"/>
              </a:buClr>
              <a:buSzPct val="79687"/>
              <a:tabLst>
                <a:tab pos="296545" algn="l"/>
              </a:tabLst>
            </a:pPr>
            <a:r>
              <a:rPr sz="3600" spc="-120" dirty="0">
                <a:cs typeface="Trebuchet MS"/>
              </a:rPr>
              <a:t>Cardiac</a:t>
            </a:r>
            <a:r>
              <a:rPr sz="3600" spc="-405" dirty="0">
                <a:cs typeface="Trebuchet MS"/>
              </a:rPr>
              <a:t> </a:t>
            </a:r>
            <a:r>
              <a:rPr sz="3600" spc="-155" dirty="0">
                <a:cs typeface="Trebuchet MS"/>
              </a:rPr>
              <a:t>(involuntary)</a:t>
            </a:r>
            <a:endParaRPr sz="3600" dirty="0">
              <a:cs typeface="Trebuchet MS"/>
            </a:endParaRPr>
          </a:p>
          <a:p>
            <a:pPr marL="570230" lvl="1" indent="-236220">
              <a:spcBef>
                <a:spcPts val="615"/>
              </a:spcBef>
              <a:buClr>
                <a:srgbClr val="3891A7"/>
              </a:buClr>
              <a:buFont typeface="Wingdings" pitchFamily="2" charset="2"/>
              <a:buChar char="§"/>
              <a:tabLst>
                <a:tab pos="570865" algn="l"/>
              </a:tabLst>
            </a:pPr>
            <a:r>
              <a:rPr sz="3600" spc="-114" dirty="0">
                <a:cs typeface="Trebuchet MS"/>
              </a:rPr>
              <a:t>Found </a:t>
            </a:r>
            <a:r>
              <a:rPr sz="3600" spc="-165" dirty="0">
                <a:cs typeface="Trebuchet MS"/>
              </a:rPr>
              <a:t>in</a:t>
            </a:r>
            <a:r>
              <a:rPr sz="3600" spc="-95" dirty="0">
                <a:cs typeface="Trebuchet MS"/>
              </a:rPr>
              <a:t> </a:t>
            </a:r>
            <a:r>
              <a:rPr sz="3600" spc="-145" dirty="0">
                <a:cs typeface="Trebuchet MS"/>
              </a:rPr>
              <a:t>heart</a:t>
            </a:r>
            <a:endParaRPr sz="3600" dirty="0">
              <a:cs typeface="Trebuchet MS"/>
            </a:endParaRPr>
          </a:p>
        </p:txBody>
      </p:sp>
    </p:spTree>
    <p:extLst>
      <p:ext uri="{BB962C8B-B14F-4D97-AF65-F5344CB8AC3E}">
        <p14:creationId xmlns:p14="http://schemas.microsoft.com/office/powerpoint/2010/main" val="1514134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object 3"/>
          <p:cNvSpPr/>
          <p:nvPr/>
        </p:nvSpPr>
        <p:spPr>
          <a:xfrm>
            <a:off x="2496311" y="3387852"/>
            <a:ext cx="82296" cy="82296"/>
          </a:xfrm>
          <a:prstGeom prst="rect">
            <a:avLst/>
          </a:prstGeom>
          <a:blipFill>
            <a:blip r:embed="rId2" cstate="print"/>
            <a:stretch>
              <a:fillRect/>
            </a:stretch>
          </a:blipFill>
        </p:spPr>
        <p:txBody>
          <a:bodyPr wrap="square" lIns="0" tIns="0" rIns="0" bIns="0" rtlCol="0"/>
          <a:lstStyle/>
          <a:p>
            <a:endParaRPr/>
          </a:p>
        </p:txBody>
      </p:sp>
      <p:sp>
        <p:nvSpPr>
          <p:cNvPr id="1048649" name="object 6"/>
          <p:cNvSpPr txBox="1">
            <a:spLocks noGrp="1"/>
          </p:cNvSpPr>
          <p:nvPr>
            <p:ph type="title"/>
          </p:nvPr>
        </p:nvSpPr>
        <p:spPr>
          <a:xfrm>
            <a:off x="2438400" y="81855"/>
            <a:ext cx="7772400" cy="1129667"/>
          </a:xfrm>
          <a:prstGeom prst="rect">
            <a:avLst/>
          </a:prstGeom>
        </p:spPr>
        <p:txBody>
          <a:bodyPr vert="horz" wrap="square" lIns="0" tIns="463422" rIns="0" bIns="0" rtlCol="0" anchor="ctr">
            <a:spAutoFit/>
          </a:bodyPr>
          <a:lstStyle/>
          <a:p>
            <a:pPr marL="456565">
              <a:lnSpc>
                <a:spcPct val="100000"/>
              </a:lnSpc>
            </a:pPr>
            <a:r>
              <a:rPr sz="4300" b="1" spc="-5" dirty="0">
                <a:latin typeface="Arial"/>
                <a:cs typeface="Arial"/>
              </a:rPr>
              <a:t>Skeletal</a:t>
            </a:r>
            <a:r>
              <a:rPr sz="4300" b="1" spc="-75" dirty="0">
                <a:latin typeface="Arial"/>
                <a:cs typeface="Arial"/>
              </a:rPr>
              <a:t> </a:t>
            </a:r>
            <a:r>
              <a:rPr sz="4300" b="1" spc="-5" dirty="0">
                <a:latin typeface="Arial"/>
                <a:cs typeface="Arial"/>
              </a:rPr>
              <a:t>Muscle</a:t>
            </a:r>
            <a:endParaRPr sz="4300" b="1" dirty="0">
              <a:latin typeface="Arial"/>
              <a:cs typeface="Arial"/>
            </a:endParaRPr>
          </a:p>
        </p:txBody>
      </p:sp>
      <p:sp>
        <p:nvSpPr>
          <p:cNvPr id="1048650" name="object 7"/>
          <p:cNvSpPr txBox="1"/>
          <p:nvPr/>
        </p:nvSpPr>
        <p:spPr>
          <a:xfrm>
            <a:off x="209006" y="1477518"/>
            <a:ext cx="11769634" cy="2446824"/>
          </a:xfrm>
          <a:prstGeom prst="rect">
            <a:avLst/>
          </a:prstGeom>
        </p:spPr>
        <p:txBody>
          <a:bodyPr vert="horz" wrap="square" lIns="0" tIns="0" rIns="0" bIns="0" rtlCol="0">
            <a:spAutoFit/>
          </a:bodyPr>
          <a:lstStyle/>
          <a:p>
            <a:pPr marL="295910" indent="-283210">
              <a:buClr>
                <a:srgbClr val="3891A7"/>
              </a:buClr>
              <a:buSzPct val="79687"/>
              <a:buFont typeface="Wingdings" pitchFamily="2" charset="2"/>
              <a:buChar char="§"/>
              <a:tabLst>
                <a:tab pos="296545" algn="l"/>
              </a:tabLst>
            </a:pPr>
            <a:r>
              <a:rPr sz="3600" spc="-75" dirty="0">
                <a:cs typeface="Trebuchet MS"/>
              </a:rPr>
              <a:t>600 </a:t>
            </a:r>
            <a:r>
              <a:rPr sz="3600" spc="-210" dirty="0">
                <a:cs typeface="Trebuchet MS"/>
              </a:rPr>
              <a:t>skeletal</a:t>
            </a:r>
            <a:r>
              <a:rPr sz="3600" spc="-204" dirty="0">
                <a:cs typeface="Trebuchet MS"/>
              </a:rPr>
              <a:t> </a:t>
            </a:r>
            <a:r>
              <a:rPr sz="3600" spc="-160" dirty="0">
                <a:cs typeface="Trebuchet MS"/>
              </a:rPr>
              <a:t>muscles</a:t>
            </a:r>
            <a:endParaRPr sz="3600" dirty="0">
              <a:cs typeface="Trebuchet MS"/>
            </a:endParaRPr>
          </a:p>
          <a:p>
            <a:pPr marL="295910" indent="-283210">
              <a:spcBef>
                <a:spcPts val="600"/>
              </a:spcBef>
              <a:buClr>
                <a:srgbClr val="3891A7"/>
              </a:buClr>
              <a:buSzPct val="79687"/>
              <a:buFont typeface="Wingdings" pitchFamily="2" charset="2"/>
              <a:buChar char="§"/>
              <a:tabLst>
                <a:tab pos="296545" algn="l"/>
              </a:tabLst>
            </a:pPr>
            <a:r>
              <a:rPr sz="3600" spc="-114" dirty="0">
                <a:cs typeface="Trebuchet MS"/>
              </a:rPr>
              <a:t>Made </a:t>
            </a:r>
            <a:r>
              <a:rPr sz="3600" spc="-165" dirty="0">
                <a:cs typeface="Trebuchet MS"/>
              </a:rPr>
              <a:t>up </a:t>
            </a:r>
            <a:r>
              <a:rPr sz="3600" spc="-175" dirty="0">
                <a:cs typeface="Trebuchet MS"/>
              </a:rPr>
              <a:t>of </a:t>
            </a:r>
            <a:r>
              <a:rPr sz="3600" spc="-165" dirty="0">
                <a:cs typeface="Trebuchet MS"/>
              </a:rPr>
              <a:t>thick bundles of </a:t>
            </a:r>
            <a:r>
              <a:rPr sz="3600" spc="-215" dirty="0">
                <a:cs typeface="Trebuchet MS"/>
              </a:rPr>
              <a:t>parallel</a:t>
            </a:r>
            <a:r>
              <a:rPr sz="3600" spc="270" dirty="0">
                <a:cs typeface="Trebuchet MS"/>
              </a:rPr>
              <a:t> </a:t>
            </a:r>
            <a:r>
              <a:rPr sz="3600" spc="-170" dirty="0">
                <a:cs typeface="Trebuchet MS"/>
              </a:rPr>
              <a:t>fibers</a:t>
            </a:r>
            <a:endParaRPr sz="3600" dirty="0">
              <a:cs typeface="Trebuchet MS"/>
            </a:endParaRPr>
          </a:p>
          <a:p>
            <a:pPr marL="295910" marR="770255" indent="-283210">
              <a:spcBef>
                <a:spcPts val="600"/>
              </a:spcBef>
              <a:buClr>
                <a:srgbClr val="3891A7"/>
              </a:buClr>
              <a:buSzPct val="79687"/>
              <a:buFont typeface="Wingdings" pitchFamily="2" charset="2"/>
              <a:buChar char="§"/>
              <a:tabLst>
                <a:tab pos="296545" algn="l"/>
              </a:tabLst>
            </a:pPr>
            <a:r>
              <a:rPr sz="3600" spc="-190" dirty="0">
                <a:cs typeface="Trebuchet MS"/>
              </a:rPr>
              <a:t>Each </a:t>
            </a:r>
            <a:r>
              <a:rPr sz="3600" spc="-180" dirty="0">
                <a:cs typeface="Trebuchet MS"/>
              </a:rPr>
              <a:t>muscle </a:t>
            </a:r>
            <a:r>
              <a:rPr sz="3600" spc="-190" dirty="0">
                <a:cs typeface="Trebuchet MS"/>
              </a:rPr>
              <a:t>fiber </a:t>
            </a:r>
            <a:r>
              <a:rPr sz="3600" spc="-215" dirty="0">
                <a:cs typeface="Trebuchet MS"/>
              </a:rPr>
              <a:t>made </a:t>
            </a:r>
            <a:r>
              <a:rPr sz="3600" spc="-165" dirty="0">
                <a:cs typeface="Trebuchet MS"/>
              </a:rPr>
              <a:t>up </a:t>
            </a:r>
            <a:r>
              <a:rPr sz="3600" spc="-170" dirty="0">
                <a:cs typeface="Trebuchet MS"/>
              </a:rPr>
              <a:t>of </a:t>
            </a:r>
            <a:r>
              <a:rPr sz="3600" spc="-180" dirty="0">
                <a:cs typeface="Trebuchet MS"/>
              </a:rPr>
              <a:t>smaller  </a:t>
            </a:r>
            <a:r>
              <a:rPr sz="3600" spc="-130" dirty="0">
                <a:cs typeface="Trebuchet MS"/>
              </a:rPr>
              <a:t>structure</a:t>
            </a:r>
            <a:r>
              <a:rPr sz="3600" spc="-215" dirty="0">
                <a:cs typeface="Trebuchet MS"/>
              </a:rPr>
              <a:t> </a:t>
            </a:r>
            <a:r>
              <a:rPr sz="3600" spc="-175" dirty="0">
                <a:cs typeface="Trebuchet MS"/>
              </a:rPr>
              <a:t>myofibrils</a:t>
            </a:r>
            <a:endParaRPr sz="3600" dirty="0">
              <a:cs typeface="Trebuchet MS"/>
            </a:endParaRPr>
          </a:p>
          <a:p>
            <a:pPr marL="295910" marR="372110" indent="-283210">
              <a:spcBef>
                <a:spcPts val="600"/>
              </a:spcBef>
              <a:buClr>
                <a:srgbClr val="3891A7"/>
              </a:buClr>
              <a:buSzPct val="79687"/>
              <a:buFont typeface="Wingdings" pitchFamily="2" charset="2"/>
              <a:buChar char="§"/>
              <a:tabLst>
                <a:tab pos="296545" algn="l"/>
              </a:tabLst>
            </a:pPr>
            <a:r>
              <a:rPr sz="3600" spc="-125" dirty="0">
                <a:cs typeface="Trebuchet MS"/>
              </a:rPr>
              <a:t>Myofibrils </a:t>
            </a:r>
            <a:r>
              <a:rPr sz="3600" spc="-190" dirty="0">
                <a:cs typeface="Trebuchet MS"/>
              </a:rPr>
              <a:t>are </a:t>
            </a:r>
            <a:r>
              <a:rPr sz="3600" spc="-130" dirty="0">
                <a:cs typeface="Trebuchet MS"/>
              </a:rPr>
              <a:t>strands </a:t>
            </a:r>
            <a:r>
              <a:rPr sz="3600" spc="-170" dirty="0">
                <a:cs typeface="Trebuchet MS"/>
              </a:rPr>
              <a:t>of </a:t>
            </a:r>
            <a:r>
              <a:rPr sz="3600" spc="-195" dirty="0">
                <a:cs typeface="Trebuchet MS"/>
              </a:rPr>
              <a:t>repeating </a:t>
            </a:r>
            <a:r>
              <a:rPr sz="3600" spc="-160" dirty="0">
                <a:cs typeface="Trebuchet MS"/>
              </a:rPr>
              <a:t>units  </a:t>
            </a:r>
            <a:r>
              <a:rPr sz="3600" spc="-225" dirty="0">
                <a:cs typeface="Trebuchet MS"/>
              </a:rPr>
              <a:t>called</a:t>
            </a:r>
            <a:r>
              <a:rPr sz="3600" spc="-165" dirty="0">
                <a:cs typeface="Trebuchet MS"/>
              </a:rPr>
              <a:t> </a:t>
            </a:r>
            <a:r>
              <a:rPr sz="3600" spc="-130" dirty="0">
                <a:cs typeface="Trebuchet MS"/>
              </a:rPr>
              <a:t>sarcomeres</a:t>
            </a:r>
            <a:endParaRPr sz="3600" dirty="0">
              <a:cs typeface="Trebuchet MS"/>
            </a:endParaRPr>
          </a:p>
        </p:txBody>
      </p:sp>
    </p:spTree>
    <p:extLst>
      <p:ext uri="{BB962C8B-B14F-4D97-AF65-F5344CB8AC3E}">
        <p14:creationId xmlns:p14="http://schemas.microsoft.com/office/powerpoint/2010/main" val="729743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object 3"/>
          <p:cNvSpPr/>
          <p:nvPr/>
        </p:nvSpPr>
        <p:spPr>
          <a:xfrm>
            <a:off x="2496311" y="3387852"/>
            <a:ext cx="82296" cy="82296"/>
          </a:xfrm>
          <a:prstGeom prst="rect">
            <a:avLst/>
          </a:prstGeom>
          <a:blipFill>
            <a:blip r:embed="rId2" cstate="print"/>
            <a:stretch>
              <a:fillRect/>
            </a:stretch>
          </a:blipFill>
        </p:spPr>
        <p:txBody>
          <a:bodyPr wrap="square" lIns="0" tIns="0" rIns="0" bIns="0" rtlCol="0"/>
          <a:lstStyle/>
          <a:p>
            <a:endParaRPr/>
          </a:p>
        </p:txBody>
      </p:sp>
      <p:sp>
        <p:nvSpPr>
          <p:cNvPr id="1048652" name="object 6"/>
          <p:cNvSpPr txBox="1">
            <a:spLocks noGrp="1"/>
          </p:cNvSpPr>
          <p:nvPr>
            <p:ph type="title"/>
          </p:nvPr>
        </p:nvSpPr>
        <p:spPr>
          <a:xfrm>
            <a:off x="2438400" y="306109"/>
            <a:ext cx="7772400" cy="1129667"/>
          </a:xfrm>
          <a:prstGeom prst="rect">
            <a:avLst/>
          </a:prstGeom>
        </p:spPr>
        <p:txBody>
          <a:bodyPr vert="horz" wrap="square" lIns="0" tIns="463422" rIns="0" bIns="0" rtlCol="0" anchor="ctr">
            <a:spAutoFit/>
          </a:bodyPr>
          <a:lstStyle/>
          <a:p>
            <a:pPr marL="456565">
              <a:lnSpc>
                <a:spcPct val="100000"/>
              </a:lnSpc>
            </a:pPr>
            <a:r>
              <a:rPr sz="4300" b="1" spc="-5" dirty="0">
                <a:latin typeface="Arial"/>
                <a:cs typeface="Arial"/>
              </a:rPr>
              <a:t>Skeletal</a:t>
            </a:r>
            <a:r>
              <a:rPr sz="4300" b="1" spc="-75" dirty="0">
                <a:latin typeface="Arial"/>
                <a:cs typeface="Arial"/>
              </a:rPr>
              <a:t> </a:t>
            </a:r>
            <a:r>
              <a:rPr sz="4300" b="1" spc="-5" dirty="0">
                <a:latin typeface="Arial"/>
                <a:cs typeface="Arial"/>
              </a:rPr>
              <a:t>Muscle</a:t>
            </a:r>
            <a:endParaRPr sz="4300" b="1" dirty="0">
              <a:latin typeface="Arial"/>
              <a:cs typeface="Arial"/>
            </a:endParaRPr>
          </a:p>
        </p:txBody>
      </p:sp>
      <p:sp>
        <p:nvSpPr>
          <p:cNvPr id="1048653" name="object 7"/>
          <p:cNvSpPr txBox="1"/>
          <p:nvPr/>
        </p:nvSpPr>
        <p:spPr>
          <a:xfrm>
            <a:off x="104503" y="1477517"/>
            <a:ext cx="11834948" cy="2785378"/>
          </a:xfrm>
          <a:prstGeom prst="rect">
            <a:avLst/>
          </a:prstGeom>
        </p:spPr>
        <p:txBody>
          <a:bodyPr vert="horz" wrap="square" lIns="0" tIns="0" rIns="0" bIns="0" rtlCol="0">
            <a:spAutoFit/>
          </a:bodyPr>
          <a:lstStyle/>
          <a:p>
            <a:pPr marL="295910" indent="-283210">
              <a:buClr>
                <a:srgbClr val="3891A7"/>
              </a:buClr>
              <a:buSzPct val="79687"/>
              <a:buFont typeface="Wingdings" pitchFamily="2" charset="2"/>
              <a:buChar char="§"/>
              <a:tabLst>
                <a:tab pos="296545" algn="l"/>
              </a:tabLst>
            </a:pPr>
            <a:r>
              <a:rPr sz="4400" spc="-210" dirty="0">
                <a:cs typeface="Trebuchet MS"/>
              </a:rPr>
              <a:t>Skeletal </a:t>
            </a:r>
            <a:r>
              <a:rPr sz="4400" spc="-180" dirty="0">
                <a:cs typeface="Trebuchet MS"/>
              </a:rPr>
              <a:t>muscle</a:t>
            </a:r>
            <a:r>
              <a:rPr lang="en-US" sz="4400" spc="-180" dirty="0">
                <a:cs typeface="Trebuchet MS"/>
              </a:rPr>
              <a:t>s</a:t>
            </a:r>
            <a:r>
              <a:rPr sz="4400" spc="-180" dirty="0">
                <a:cs typeface="Trebuchet MS"/>
              </a:rPr>
              <a:t> </a:t>
            </a:r>
            <a:r>
              <a:rPr sz="4400" spc="-135" dirty="0">
                <a:cs typeface="Trebuchet MS"/>
              </a:rPr>
              <a:t>contract </a:t>
            </a:r>
            <a:r>
              <a:rPr sz="4400" spc="-165" dirty="0">
                <a:cs typeface="Trebuchet MS"/>
              </a:rPr>
              <a:t>with </a:t>
            </a:r>
            <a:r>
              <a:rPr sz="4400" spc="-190" dirty="0">
                <a:cs typeface="Trebuchet MS"/>
              </a:rPr>
              <a:t>the</a:t>
            </a:r>
            <a:r>
              <a:rPr sz="4400" spc="170" dirty="0">
                <a:cs typeface="Trebuchet MS"/>
              </a:rPr>
              <a:t> </a:t>
            </a:r>
            <a:r>
              <a:rPr sz="4400" spc="-185" dirty="0">
                <a:cs typeface="Trebuchet MS"/>
              </a:rPr>
              <a:t>release</a:t>
            </a:r>
            <a:r>
              <a:rPr lang="en-US" sz="4400" dirty="0">
                <a:cs typeface="Trebuchet MS"/>
              </a:rPr>
              <a:t> </a:t>
            </a:r>
            <a:r>
              <a:rPr sz="4400" spc="-165" dirty="0">
                <a:cs typeface="Trebuchet MS"/>
              </a:rPr>
              <a:t>of</a:t>
            </a:r>
            <a:r>
              <a:rPr sz="4400" spc="-204" dirty="0">
                <a:cs typeface="Trebuchet MS"/>
              </a:rPr>
              <a:t> </a:t>
            </a:r>
            <a:r>
              <a:rPr sz="4400" spc="-185" dirty="0">
                <a:cs typeface="Trebuchet MS"/>
              </a:rPr>
              <a:t>acetylcholine</a:t>
            </a:r>
            <a:endParaRPr sz="4400" dirty="0">
              <a:cs typeface="Trebuchet MS"/>
            </a:endParaRPr>
          </a:p>
          <a:p>
            <a:pPr marL="295910" marR="1283970" indent="-283210">
              <a:spcBef>
                <a:spcPts val="600"/>
              </a:spcBef>
              <a:buClr>
                <a:srgbClr val="3891A7"/>
              </a:buClr>
              <a:buSzPct val="79687"/>
              <a:buFont typeface="Wingdings" pitchFamily="2" charset="2"/>
              <a:buChar char="§"/>
              <a:tabLst>
                <a:tab pos="296545" algn="l"/>
              </a:tabLst>
            </a:pPr>
            <a:r>
              <a:rPr sz="4400" spc="-95" dirty="0">
                <a:cs typeface="Trebuchet MS"/>
              </a:rPr>
              <a:t>The </a:t>
            </a:r>
            <a:r>
              <a:rPr sz="4400" spc="-100" dirty="0">
                <a:cs typeface="Trebuchet MS"/>
              </a:rPr>
              <a:t>more </a:t>
            </a:r>
            <a:r>
              <a:rPr sz="4400" spc="-170" dirty="0">
                <a:cs typeface="Trebuchet MS"/>
              </a:rPr>
              <a:t>fibers </a:t>
            </a:r>
            <a:r>
              <a:rPr sz="4400" spc="-220" dirty="0">
                <a:cs typeface="Trebuchet MS"/>
              </a:rPr>
              <a:t>that</a:t>
            </a:r>
            <a:r>
              <a:rPr lang="en-US" sz="4400" spc="-220" dirty="0">
                <a:cs typeface="Trebuchet MS"/>
              </a:rPr>
              <a:t> </a:t>
            </a:r>
            <a:r>
              <a:rPr sz="4400" spc="-185" dirty="0">
                <a:cs typeface="Trebuchet MS"/>
              </a:rPr>
              <a:t>contract,</a:t>
            </a:r>
            <a:r>
              <a:rPr sz="4400" spc="-229" dirty="0">
                <a:cs typeface="Trebuchet MS"/>
              </a:rPr>
              <a:t> </a:t>
            </a:r>
            <a:r>
              <a:rPr sz="4400" spc="-190" dirty="0">
                <a:cs typeface="Trebuchet MS"/>
              </a:rPr>
              <a:t>the  </a:t>
            </a:r>
            <a:r>
              <a:rPr sz="4400" spc="-105" dirty="0">
                <a:cs typeface="Trebuchet MS"/>
              </a:rPr>
              <a:t>stronger </a:t>
            </a:r>
            <a:r>
              <a:rPr sz="4400" spc="-190" dirty="0">
                <a:cs typeface="Trebuchet MS"/>
              </a:rPr>
              <a:t>the </a:t>
            </a:r>
            <a:r>
              <a:rPr sz="4400" spc="-180" dirty="0">
                <a:cs typeface="Trebuchet MS"/>
              </a:rPr>
              <a:t>muscle</a:t>
            </a:r>
            <a:r>
              <a:rPr sz="4400" spc="-40" dirty="0">
                <a:cs typeface="Trebuchet MS"/>
              </a:rPr>
              <a:t> </a:t>
            </a:r>
            <a:r>
              <a:rPr sz="4400" spc="-135" dirty="0">
                <a:cs typeface="Trebuchet MS"/>
              </a:rPr>
              <a:t>contraction</a:t>
            </a:r>
            <a:endParaRPr sz="4400" dirty="0">
              <a:cs typeface="Trebuchet MS"/>
            </a:endParaRPr>
          </a:p>
        </p:txBody>
      </p:sp>
    </p:spTree>
    <p:extLst>
      <p:ext uri="{BB962C8B-B14F-4D97-AF65-F5344CB8AC3E}">
        <p14:creationId xmlns:p14="http://schemas.microsoft.com/office/powerpoint/2010/main" val="2084113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object 3"/>
          <p:cNvSpPr/>
          <p:nvPr/>
        </p:nvSpPr>
        <p:spPr>
          <a:xfrm>
            <a:off x="2496311" y="3387852"/>
            <a:ext cx="82296" cy="82296"/>
          </a:xfrm>
          <a:prstGeom prst="rect">
            <a:avLst/>
          </a:prstGeom>
          <a:blipFill>
            <a:blip r:embed="rId2" cstate="print"/>
            <a:stretch>
              <a:fillRect/>
            </a:stretch>
          </a:blipFill>
        </p:spPr>
        <p:txBody>
          <a:bodyPr wrap="square" lIns="0" tIns="0" rIns="0" bIns="0" rtlCol="0"/>
          <a:lstStyle/>
          <a:p>
            <a:endParaRPr/>
          </a:p>
        </p:txBody>
      </p:sp>
      <p:sp>
        <p:nvSpPr>
          <p:cNvPr id="1048655" name="object 6"/>
          <p:cNvSpPr txBox="1">
            <a:spLocks noGrp="1"/>
          </p:cNvSpPr>
          <p:nvPr>
            <p:ph type="title"/>
          </p:nvPr>
        </p:nvSpPr>
        <p:spPr>
          <a:xfrm>
            <a:off x="2438400" y="512065"/>
            <a:ext cx="7772400" cy="1129667"/>
          </a:xfrm>
          <a:prstGeom prst="rect">
            <a:avLst/>
          </a:prstGeom>
        </p:spPr>
        <p:txBody>
          <a:bodyPr vert="horz" wrap="square" lIns="0" tIns="463422" rIns="0" bIns="0" rtlCol="0" anchor="ctr">
            <a:spAutoFit/>
          </a:bodyPr>
          <a:lstStyle/>
          <a:p>
            <a:pPr marL="456565">
              <a:lnSpc>
                <a:spcPct val="100000"/>
              </a:lnSpc>
            </a:pPr>
            <a:r>
              <a:rPr sz="4300" b="1" spc="-5" dirty="0">
                <a:latin typeface="Arial"/>
                <a:cs typeface="Arial"/>
              </a:rPr>
              <a:t>Changes in Older</a:t>
            </a:r>
            <a:r>
              <a:rPr sz="4300" b="1" spc="-275" dirty="0">
                <a:latin typeface="Arial"/>
                <a:cs typeface="Arial"/>
              </a:rPr>
              <a:t> </a:t>
            </a:r>
            <a:r>
              <a:rPr sz="4300" b="1" spc="-5" dirty="0">
                <a:latin typeface="Arial"/>
                <a:cs typeface="Arial"/>
              </a:rPr>
              <a:t>Adult</a:t>
            </a:r>
            <a:endParaRPr sz="4300" b="1" dirty="0">
              <a:latin typeface="Arial"/>
              <a:cs typeface="Arial"/>
            </a:endParaRPr>
          </a:p>
        </p:txBody>
      </p:sp>
      <p:sp>
        <p:nvSpPr>
          <p:cNvPr id="1048656" name="object 7"/>
          <p:cNvSpPr txBox="1">
            <a:spLocks noGrp="1"/>
          </p:cNvSpPr>
          <p:nvPr>
            <p:ph idx="1"/>
          </p:nvPr>
        </p:nvSpPr>
        <p:spPr>
          <a:xfrm>
            <a:off x="117565" y="1752601"/>
            <a:ext cx="11299371" cy="2939266"/>
          </a:xfrm>
          <a:prstGeom prst="rect">
            <a:avLst/>
          </a:prstGeom>
        </p:spPr>
        <p:txBody>
          <a:bodyPr vert="horz" wrap="square" lIns="0" tIns="0" rIns="0" bIns="0" rtlCol="0">
            <a:spAutoFit/>
          </a:bodyPr>
          <a:lstStyle/>
          <a:p>
            <a:pPr marL="1603375" indent="-283210">
              <a:lnSpc>
                <a:spcPct val="100000"/>
              </a:lnSpc>
              <a:buClr>
                <a:srgbClr val="3891A7"/>
              </a:buClr>
              <a:buSzPct val="79687"/>
              <a:buNone/>
              <a:tabLst>
                <a:tab pos="1604010" algn="l"/>
              </a:tabLst>
            </a:pPr>
            <a:r>
              <a:rPr sz="4400" b="1" spc="-145" dirty="0">
                <a:cs typeface="Trebuchet MS"/>
              </a:rPr>
              <a:t>Musculoskeletal </a:t>
            </a:r>
            <a:r>
              <a:rPr sz="4400" b="1" spc="-185" dirty="0">
                <a:cs typeface="Trebuchet MS"/>
              </a:rPr>
              <a:t>changes </a:t>
            </a:r>
            <a:r>
              <a:rPr sz="4400" b="1" spc="-215" dirty="0">
                <a:cs typeface="Trebuchet MS"/>
              </a:rPr>
              <a:t>can </a:t>
            </a:r>
            <a:r>
              <a:rPr sz="4400" b="1" spc="-200" dirty="0">
                <a:cs typeface="Trebuchet MS"/>
              </a:rPr>
              <a:t>be </a:t>
            </a:r>
            <a:r>
              <a:rPr sz="4400" b="1" spc="-170" dirty="0">
                <a:cs typeface="Trebuchet MS"/>
              </a:rPr>
              <a:t>due</a:t>
            </a:r>
            <a:r>
              <a:rPr sz="4400" b="1" spc="220" dirty="0">
                <a:cs typeface="Trebuchet MS"/>
              </a:rPr>
              <a:t> </a:t>
            </a:r>
            <a:r>
              <a:rPr sz="4400" b="1" spc="-210" dirty="0">
                <a:cs typeface="Trebuchet MS"/>
              </a:rPr>
              <a:t>to:</a:t>
            </a:r>
          </a:p>
          <a:p>
            <a:pPr marL="1877695" lvl="1" indent="-236220">
              <a:lnSpc>
                <a:spcPct val="100000"/>
              </a:lnSpc>
              <a:spcBef>
                <a:spcPts val="615"/>
              </a:spcBef>
              <a:buClr>
                <a:srgbClr val="3891A7"/>
              </a:buClr>
              <a:buFont typeface="Wingdings" pitchFamily="2" charset="2"/>
              <a:buChar char="§"/>
              <a:tabLst>
                <a:tab pos="1878330" algn="l"/>
              </a:tabLst>
            </a:pPr>
            <a:r>
              <a:rPr sz="4400" spc="-110" dirty="0">
                <a:cs typeface="Trebuchet MS"/>
              </a:rPr>
              <a:t>Aging</a:t>
            </a:r>
            <a:r>
              <a:rPr sz="4400" spc="-135" dirty="0">
                <a:cs typeface="Trebuchet MS"/>
              </a:rPr>
              <a:t> </a:t>
            </a:r>
            <a:r>
              <a:rPr sz="4400" spc="-95" dirty="0">
                <a:cs typeface="Trebuchet MS"/>
              </a:rPr>
              <a:t>process</a:t>
            </a:r>
            <a:endParaRPr sz="4400" dirty="0">
              <a:cs typeface="Trebuchet MS"/>
            </a:endParaRPr>
          </a:p>
          <a:p>
            <a:pPr marL="1877695" lvl="1" indent="-236220">
              <a:lnSpc>
                <a:spcPct val="100000"/>
              </a:lnSpc>
              <a:spcBef>
                <a:spcPts val="600"/>
              </a:spcBef>
              <a:buClr>
                <a:srgbClr val="3891A7"/>
              </a:buClr>
              <a:buFont typeface="Wingdings" pitchFamily="2" charset="2"/>
              <a:buChar char="§"/>
              <a:tabLst>
                <a:tab pos="1878330" algn="l"/>
              </a:tabLst>
            </a:pPr>
            <a:r>
              <a:rPr sz="4400" spc="-100" dirty="0">
                <a:cs typeface="Trebuchet MS"/>
              </a:rPr>
              <a:t>Decreased</a:t>
            </a:r>
            <a:r>
              <a:rPr sz="4400" spc="-135" dirty="0">
                <a:cs typeface="Trebuchet MS"/>
              </a:rPr>
              <a:t> </a:t>
            </a:r>
            <a:r>
              <a:rPr sz="4400" spc="-185" dirty="0">
                <a:cs typeface="Trebuchet MS"/>
              </a:rPr>
              <a:t>activity</a:t>
            </a:r>
            <a:endParaRPr sz="4400" dirty="0">
              <a:cs typeface="Trebuchet MS"/>
            </a:endParaRPr>
          </a:p>
          <a:p>
            <a:pPr marL="1877695" lvl="1" indent="-236220">
              <a:lnSpc>
                <a:spcPct val="100000"/>
              </a:lnSpc>
              <a:spcBef>
                <a:spcPts val="600"/>
              </a:spcBef>
              <a:buClr>
                <a:srgbClr val="3891A7"/>
              </a:buClr>
              <a:buFont typeface="Wingdings" pitchFamily="2" charset="2"/>
              <a:buChar char="§"/>
              <a:tabLst>
                <a:tab pos="1878330" algn="l"/>
              </a:tabLst>
            </a:pPr>
            <a:r>
              <a:rPr sz="4400" spc="-180" dirty="0">
                <a:cs typeface="Trebuchet MS"/>
              </a:rPr>
              <a:t>Lifestyle</a:t>
            </a:r>
            <a:r>
              <a:rPr sz="4400" spc="-130" dirty="0">
                <a:cs typeface="Trebuchet MS"/>
              </a:rPr>
              <a:t> </a:t>
            </a:r>
            <a:r>
              <a:rPr sz="4400" spc="-140" dirty="0">
                <a:cs typeface="Trebuchet MS"/>
              </a:rPr>
              <a:t>factors</a:t>
            </a:r>
            <a:endParaRPr sz="4400" dirty="0">
              <a:cs typeface="Trebuchet MS"/>
            </a:endParaRPr>
          </a:p>
        </p:txBody>
      </p:sp>
    </p:spTree>
    <p:extLst>
      <p:ext uri="{BB962C8B-B14F-4D97-AF65-F5344CB8AC3E}">
        <p14:creationId xmlns:p14="http://schemas.microsoft.com/office/powerpoint/2010/main" val="2020605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object 3"/>
          <p:cNvSpPr/>
          <p:nvPr/>
        </p:nvSpPr>
        <p:spPr>
          <a:xfrm>
            <a:off x="2496311" y="3387852"/>
            <a:ext cx="82296" cy="82296"/>
          </a:xfrm>
          <a:prstGeom prst="rect">
            <a:avLst/>
          </a:prstGeom>
          <a:blipFill>
            <a:blip r:embed="rId2" cstate="print"/>
            <a:stretch>
              <a:fillRect/>
            </a:stretch>
          </a:blipFill>
        </p:spPr>
        <p:txBody>
          <a:bodyPr wrap="square" lIns="0" tIns="0" rIns="0" bIns="0" rtlCol="0"/>
          <a:lstStyle/>
          <a:p>
            <a:endParaRPr/>
          </a:p>
        </p:txBody>
      </p:sp>
      <p:sp>
        <p:nvSpPr>
          <p:cNvPr id="1048658" name="object 6"/>
          <p:cNvSpPr txBox="1">
            <a:spLocks noGrp="1"/>
          </p:cNvSpPr>
          <p:nvPr>
            <p:ph type="title"/>
          </p:nvPr>
        </p:nvSpPr>
        <p:spPr>
          <a:xfrm>
            <a:off x="2438400" y="512065"/>
            <a:ext cx="7772400" cy="1129667"/>
          </a:xfrm>
          <a:prstGeom prst="rect">
            <a:avLst/>
          </a:prstGeom>
        </p:spPr>
        <p:txBody>
          <a:bodyPr vert="horz" wrap="square" lIns="0" tIns="463422" rIns="0" bIns="0" rtlCol="0" anchor="ctr">
            <a:spAutoFit/>
          </a:bodyPr>
          <a:lstStyle/>
          <a:p>
            <a:pPr marL="456565">
              <a:lnSpc>
                <a:spcPct val="100000"/>
              </a:lnSpc>
            </a:pPr>
            <a:r>
              <a:rPr sz="4300" b="1" spc="-5" dirty="0">
                <a:latin typeface="Arial"/>
                <a:cs typeface="Arial"/>
              </a:rPr>
              <a:t>Changes in Older</a:t>
            </a:r>
            <a:r>
              <a:rPr sz="4300" b="1" spc="-275" dirty="0">
                <a:latin typeface="Arial"/>
                <a:cs typeface="Arial"/>
              </a:rPr>
              <a:t> </a:t>
            </a:r>
            <a:r>
              <a:rPr sz="4300" b="1" spc="-5" dirty="0">
                <a:latin typeface="Arial"/>
                <a:cs typeface="Arial"/>
              </a:rPr>
              <a:t>Adult</a:t>
            </a:r>
            <a:endParaRPr sz="4300" b="1" dirty="0">
              <a:latin typeface="Arial"/>
              <a:cs typeface="Arial"/>
            </a:endParaRPr>
          </a:p>
        </p:txBody>
      </p:sp>
      <p:sp>
        <p:nvSpPr>
          <p:cNvPr id="1048659" name="object 7"/>
          <p:cNvSpPr txBox="1"/>
          <p:nvPr/>
        </p:nvSpPr>
        <p:spPr>
          <a:xfrm>
            <a:off x="365761" y="1828801"/>
            <a:ext cx="11652068" cy="2539157"/>
          </a:xfrm>
          <a:prstGeom prst="rect">
            <a:avLst/>
          </a:prstGeom>
        </p:spPr>
        <p:txBody>
          <a:bodyPr vert="horz" wrap="square" lIns="0" tIns="0" rIns="0" bIns="0" rtlCol="0">
            <a:spAutoFit/>
          </a:bodyPr>
          <a:lstStyle/>
          <a:p>
            <a:pPr marL="295910" indent="-283210">
              <a:buClr>
                <a:srgbClr val="3891A7"/>
              </a:buClr>
              <a:buSzPct val="79687"/>
              <a:buFont typeface="Wingdings" pitchFamily="2" charset="2"/>
              <a:buChar char="§"/>
              <a:tabLst>
                <a:tab pos="296545" algn="l"/>
              </a:tabLst>
            </a:pPr>
            <a:r>
              <a:rPr sz="4000" spc="-35" dirty="0">
                <a:cs typeface="Trebuchet MS"/>
              </a:rPr>
              <a:t>Loss </a:t>
            </a:r>
            <a:r>
              <a:rPr sz="4000" spc="-170" dirty="0">
                <a:cs typeface="Trebuchet MS"/>
              </a:rPr>
              <a:t>of </a:t>
            </a:r>
            <a:r>
              <a:rPr sz="4000" spc="-125" dirty="0">
                <a:cs typeface="Trebuchet MS"/>
              </a:rPr>
              <a:t>bone </a:t>
            </a:r>
            <a:r>
              <a:rPr sz="4000" spc="-160" dirty="0">
                <a:cs typeface="Trebuchet MS"/>
              </a:rPr>
              <a:t>mass </a:t>
            </a:r>
            <a:r>
              <a:rPr sz="4000" spc="-185" dirty="0">
                <a:cs typeface="Trebuchet MS"/>
              </a:rPr>
              <a:t>in </a:t>
            </a:r>
            <a:r>
              <a:rPr sz="4000" spc="-110" dirty="0">
                <a:cs typeface="Trebuchet MS"/>
              </a:rPr>
              <a:t>older</a:t>
            </a:r>
            <a:r>
              <a:rPr sz="4000" spc="155" dirty="0">
                <a:cs typeface="Trebuchet MS"/>
              </a:rPr>
              <a:t> </a:t>
            </a:r>
            <a:r>
              <a:rPr sz="4000" spc="-130" dirty="0">
                <a:cs typeface="Trebuchet MS"/>
              </a:rPr>
              <a:t>women</a:t>
            </a:r>
            <a:endParaRPr sz="4000" dirty="0">
              <a:cs typeface="Trebuchet MS"/>
            </a:endParaRPr>
          </a:p>
          <a:p>
            <a:pPr marL="295910" marR="5080" indent="-283210">
              <a:spcBef>
                <a:spcPts val="600"/>
              </a:spcBef>
              <a:buClr>
                <a:srgbClr val="3891A7"/>
              </a:buClr>
              <a:buSzPct val="79687"/>
              <a:buFont typeface="Wingdings" pitchFamily="2" charset="2"/>
              <a:buChar char="§"/>
              <a:tabLst>
                <a:tab pos="296545" algn="l"/>
              </a:tabLst>
            </a:pPr>
            <a:r>
              <a:rPr sz="4000" spc="-260" dirty="0">
                <a:cs typeface="Trebuchet MS"/>
              </a:rPr>
              <a:t>Joint </a:t>
            </a:r>
            <a:r>
              <a:rPr sz="4000" spc="-204" dirty="0">
                <a:cs typeface="Trebuchet MS"/>
              </a:rPr>
              <a:t>and </a:t>
            </a:r>
            <a:r>
              <a:rPr sz="4000" spc="-125" dirty="0">
                <a:cs typeface="Trebuchet MS"/>
              </a:rPr>
              <a:t>dis</a:t>
            </a:r>
            <a:r>
              <a:rPr lang="en-US" sz="4000" spc="-125" dirty="0">
                <a:cs typeface="Trebuchet MS"/>
              </a:rPr>
              <a:t>c</a:t>
            </a:r>
            <a:r>
              <a:rPr sz="4000" spc="-125" dirty="0">
                <a:cs typeface="Trebuchet MS"/>
              </a:rPr>
              <a:t> </a:t>
            </a:r>
            <a:r>
              <a:rPr sz="4000" spc="-204" dirty="0">
                <a:cs typeface="Trebuchet MS"/>
              </a:rPr>
              <a:t>cartilage </a:t>
            </a:r>
            <a:r>
              <a:rPr sz="4000" spc="-170" dirty="0">
                <a:cs typeface="Trebuchet MS"/>
              </a:rPr>
              <a:t>dehydrate </a:t>
            </a:r>
            <a:r>
              <a:rPr sz="4000" spc="-185" dirty="0">
                <a:cs typeface="Trebuchet MS"/>
              </a:rPr>
              <a:t>causing  </a:t>
            </a:r>
            <a:r>
              <a:rPr sz="4000" spc="-85" dirty="0">
                <a:cs typeface="Trebuchet MS"/>
              </a:rPr>
              <a:t>loss </a:t>
            </a:r>
            <a:r>
              <a:rPr sz="4000" spc="-170" dirty="0">
                <a:cs typeface="Trebuchet MS"/>
              </a:rPr>
              <a:t>of </a:t>
            </a:r>
            <a:r>
              <a:rPr sz="4000" spc="-210" dirty="0">
                <a:cs typeface="Trebuchet MS"/>
              </a:rPr>
              <a:t>flexibility </a:t>
            </a:r>
            <a:r>
              <a:rPr sz="4000" spc="-135" dirty="0">
                <a:cs typeface="Trebuchet MS"/>
              </a:rPr>
              <a:t>contributes </a:t>
            </a:r>
            <a:r>
              <a:rPr sz="4000" spc="-80" dirty="0">
                <a:cs typeface="Trebuchet MS"/>
              </a:rPr>
              <a:t>to  </a:t>
            </a:r>
            <a:r>
              <a:rPr sz="4000" spc="-195" dirty="0">
                <a:cs typeface="Trebuchet MS"/>
              </a:rPr>
              <a:t>degenerative </a:t>
            </a:r>
            <a:r>
              <a:rPr sz="4000" spc="-200" dirty="0">
                <a:cs typeface="Trebuchet MS"/>
              </a:rPr>
              <a:t>joint </a:t>
            </a:r>
            <a:r>
              <a:rPr sz="4000" spc="-175" dirty="0">
                <a:cs typeface="Trebuchet MS"/>
              </a:rPr>
              <a:t>disease </a:t>
            </a:r>
            <a:r>
              <a:rPr sz="4000" spc="-145" dirty="0">
                <a:cs typeface="Trebuchet MS"/>
              </a:rPr>
              <a:t>(osteoarthritis);  </a:t>
            </a:r>
            <a:r>
              <a:rPr sz="4000" spc="-175" dirty="0">
                <a:cs typeface="Trebuchet MS"/>
              </a:rPr>
              <a:t>joints </a:t>
            </a:r>
            <a:r>
              <a:rPr sz="4000" spc="-265" dirty="0">
                <a:cs typeface="Trebuchet MS"/>
              </a:rPr>
              <a:t>stiffen, </a:t>
            </a:r>
            <a:r>
              <a:rPr sz="4000" spc="-120" dirty="0">
                <a:cs typeface="Trebuchet MS"/>
              </a:rPr>
              <a:t>lose </a:t>
            </a:r>
            <a:r>
              <a:rPr sz="4000" spc="-175" dirty="0">
                <a:cs typeface="Trebuchet MS"/>
              </a:rPr>
              <a:t>range </a:t>
            </a:r>
            <a:r>
              <a:rPr sz="4000" spc="-170" dirty="0">
                <a:cs typeface="Trebuchet MS"/>
              </a:rPr>
              <a:t>of</a:t>
            </a:r>
            <a:r>
              <a:rPr sz="4000" spc="-114" dirty="0">
                <a:cs typeface="Trebuchet MS"/>
              </a:rPr>
              <a:t> </a:t>
            </a:r>
            <a:r>
              <a:rPr sz="4000" spc="-110" dirty="0">
                <a:cs typeface="Trebuchet MS"/>
              </a:rPr>
              <a:t>motion</a:t>
            </a:r>
            <a:endParaRPr sz="4000" dirty="0">
              <a:cs typeface="Trebuchet MS"/>
            </a:endParaRPr>
          </a:p>
        </p:txBody>
      </p:sp>
    </p:spTree>
    <p:extLst>
      <p:ext uri="{BB962C8B-B14F-4D97-AF65-F5344CB8AC3E}">
        <p14:creationId xmlns:p14="http://schemas.microsoft.com/office/powerpoint/2010/main" val="2209793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object 3"/>
          <p:cNvSpPr/>
          <p:nvPr/>
        </p:nvSpPr>
        <p:spPr>
          <a:xfrm>
            <a:off x="2496311" y="3387852"/>
            <a:ext cx="82296" cy="82296"/>
          </a:xfrm>
          <a:prstGeom prst="rect">
            <a:avLst/>
          </a:prstGeom>
          <a:blipFill>
            <a:blip r:embed="rId2" cstate="print"/>
            <a:stretch>
              <a:fillRect/>
            </a:stretch>
          </a:blipFill>
        </p:spPr>
        <p:txBody>
          <a:bodyPr wrap="square" lIns="0" tIns="0" rIns="0" bIns="0" rtlCol="0"/>
          <a:lstStyle/>
          <a:p>
            <a:endParaRPr/>
          </a:p>
        </p:txBody>
      </p:sp>
      <p:sp>
        <p:nvSpPr>
          <p:cNvPr id="1048661" name="object 6"/>
          <p:cNvSpPr txBox="1">
            <a:spLocks noGrp="1"/>
          </p:cNvSpPr>
          <p:nvPr>
            <p:ph type="title"/>
          </p:nvPr>
        </p:nvSpPr>
        <p:spPr>
          <a:xfrm>
            <a:off x="2438400" y="512065"/>
            <a:ext cx="7772400" cy="1129667"/>
          </a:xfrm>
          <a:prstGeom prst="rect">
            <a:avLst/>
          </a:prstGeom>
        </p:spPr>
        <p:txBody>
          <a:bodyPr vert="horz" wrap="square" lIns="0" tIns="463422" rIns="0" bIns="0" rtlCol="0" anchor="ctr">
            <a:spAutoFit/>
          </a:bodyPr>
          <a:lstStyle/>
          <a:p>
            <a:pPr marL="456565">
              <a:lnSpc>
                <a:spcPct val="100000"/>
              </a:lnSpc>
            </a:pPr>
            <a:r>
              <a:rPr sz="4300" b="1" spc="-5" dirty="0">
                <a:latin typeface="Arial"/>
                <a:cs typeface="Arial"/>
              </a:rPr>
              <a:t>Changes in Older</a:t>
            </a:r>
            <a:r>
              <a:rPr sz="4300" b="1" spc="-275" dirty="0">
                <a:latin typeface="Arial"/>
                <a:cs typeface="Arial"/>
              </a:rPr>
              <a:t> </a:t>
            </a:r>
            <a:r>
              <a:rPr sz="4300" b="1" spc="-5" dirty="0">
                <a:latin typeface="Aharoni" pitchFamily="2" charset="-79"/>
                <a:cs typeface="Aharoni" pitchFamily="2" charset="-79"/>
              </a:rPr>
              <a:t>Adult</a:t>
            </a:r>
            <a:endParaRPr sz="4300" b="1" dirty="0">
              <a:latin typeface="Aharoni" pitchFamily="2" charset="-79"/>
              <a:cs typeface="Aharoni" pitchFamily="2" charset="-79"/>
            </a:endParaRPr>
          </a:p>
        </p:txBody>
      </p:sp>
      <p:sp>
        <p:nvSpPr>
          <p:cNvPr id="1048662" name="object 7"/>
          <p:cNvSpPr txBox="1"/>
          <p:nvPr/>
        </p:nvSpPr>
        <p:spPr>
          <a:xfrm>
            <a:off x="235131" y="1905001"/>
            <a:ext cx="11717383" cy="2693045"/>
          </a:xfrm>
          <a:prstGeom prst="rect">
            <a:avLst/>
          </a:prstGeom>
        </p:spPr>
        <p:txBody>
          <a:bodyPr vert="horz" wrap="square" lIns="0" tIns="0" rIns="0" bIns="0" rtlCol="0">
            <a:spAutoFit/>
          </a:bodyPr>
          <a:lstStyle/>
          <a:p>
            <a:pPr marL="295910" indent="-283210">
              <a:buClr>
                <a:srgbClr val="3891A7"/>
              </a:buClr>
              <a:buSzPct val="79687"/>
              <a:buFont typeface="Wingdings" pitchFamily="2" charset="2"/>
              <a:buChar char="§"/>
              <a:tabLst>
                <a:tab pos="296545" algn="l"/>
              </a:tabLst>
            </a:pPr>
            <a:r>
              <a:rPr sz="4000" spc="-80" dirty="0">
                <a:cs typeface="Trebuchet MS"/>
              </a:rPr>
              <a:t>Cause </a:t>
            </a:r>
            <a:r>
              <a:rPr sz="4000" spc="-105" dirty="0">
                <a:cs typeface="Trebuchet MS"/>
              </a:rPr>
              <a:t>stooped </a:t>
            </a:r>
            <a:r>
              <a:rPr sz="4000" spc="-150" dirty="0">
                <a:cs typeface="Trebuchet MS"/>
              </a:rPr>
              <a:t>posture, </a:t>
            </a:r>
            <a:r>
              <a:rPr sz="4000" spc="-204" dirty="0">
                <a:cs typeface="Trebuchet MS"/>
              </a:rPr>
              <a:t>changing</a:t>
            </a:r>
            <a:r>
              <a:rPr sz="4000" spc="-415" dirty="0">
                <a:cs typeface="Trebuchet MS"/>
              </a:rPr>
              <a:t> </a:t>
            </a:r>
            <a:r>
              <a:rPr sz="4000" spc="-155" dirty="0">
                <a:cs typeface="Trebuchet MS"/>
              </a:rPr>
              <a:t>center</a:t>
            </a:r>
            <a:r>
              <a:rPr lang="en-US" sz="4000" dirty="0">
                <a:cs typeface="Trebuchet MS"/>
              </a:rPr>
              <a:t> </a:t>
            </a:r>
            <a:r>
              <a:rPr sz="4000" spc="-165" dirty="0">
                <a:cs typeface="Trebuchet MS"/>
              </a:rPr>
              <a:t>of</a:t>
            </a:r>
            <a:r>
              <a:rPr sz="4000" spc="-195" dirty="0">
                <a:cs typeface="Trebuchet MS"/>
              </a:rPr>
              <a:t> </a:t>
            </a:r>
            <a:r>
              <a:rPr sz="4000" spc="-200" dirty="0">
                <a:cs typeface="Trebuchet MS"/>
              </a:rPr>
              <a:t>gravity</a:t>
            </a:r>
            <a:endParaRPr sz="4000" dirty="0">
              <a:cs typeface="Trebuchet MS"/>
            </a:endParaRPr>
          </a:p>
          <a:p>
            <a:pPr marL="295910" indent="-283210">
              <a:spcBef>
                <a:spcPts val="600"/>
              </a:spcBef>
              <a:buClr>
                <a:srgbClr val="3891A7"/>
              </a:buClr>
              <a:buSzPct val="79687"/>
              <a:buFont typeface="Wingdings" pitchFamily="2" charset="2"/>
              <a:buChar char="§"/>
              <a:tabLst>
                <a:tab pos="296545" algn="l"/>
              </a:tabLst>
            </a:pPr>
            <a:r>
              <a:rPr sz="4000" spc="-165" dirty="0">
                <a:cs typeface="Trebuchet MS"/>
              </a:rPr>
              <a:t>Elderly </a:t>
            </a:r>
            <a:r>
              <a:rPr sz="4000" spc="-260" dirty="0">
                <a:cs typeface="Trebuchet MS"/>
              </a:rPr>
              <a:t>at </a:t>
            </a:r>
            <a:r>
              <a:rPr sz="4000" spc="-170" dirty="0">
                <a:cs typeface="Trebuchet MS"/>
              </a:rPr>
              <a:t>greater </a:t>
            </a:r>
            <a:r>
              <a:rPr sz="4000" spc="-85" dirty="0">
                <a:cs typeface="Trebuchet MS"/>
              </a:rPr>
              <a:t>risk </a:t>
            </a:r>
            <a:r>
              <a:rPr sz="4000" spc="-114" dirty="0">
                <a:cs typeface="Trebuchet MS"/>
              </a:rPr>
              <a:t>for</a:t>
            </a:r>
            <a:r>
              <a:rPr sz="4000" spc="160" dirty="0">
                <a:cs typeface="Trebuchet MS"/>
              </a:rPr>
              <a:t> </a:t>
            </a:r>
            <a:r>
              <a:rPr sz="4000" spc="-250" dirty="0">
                <a:cs typeface="Trebuchet MS"/>
              </a:rPr>
              <a:t>falls</a:t>
            </a:r>
            <a:endParaRPr sz="4000" dirty="0">
              <a:cs typeface="Trebuchet MS"/>
            </a:endParaRPr>
          </a:p>
          <a:p>
            <a:pPr marL="295910" marR="5080" indent="-283210">
              <a:spcBef>
                <a:spcPts val="600"/>
              </a:spcBef>
              <a:buClr>
                <a:srgbClr val="3891A7"/>
              </a:buClr>
              <a:buSzPct val="79687"/>
              <a:buFont typeface="Wingdings" pitchFamily="2" charset="2"/>
              <a:buChar char="§"/>
              <a:tabLst>
                <a:tab pos="296545" algn="l"/>
              </a:tabLst>
            </a:pPr>
            <a:r>
              <a:rPr sz="4000" spc="-120" dirty="0">
                <a:cs typeface="Trebuchet MS"/>
              </a:rPr>
              <a:t>Endocrine </a:t>
            </a:r>
            <a:r>
              <a:rPr sz="4000" spc="-185" dirty="0">
                <a:cs typeface="Trebuchet MS"/>
              </a:rPr>
              <a:t>changes cause </a:t>
            </a:r>
            <a:r>
              <a:rPr sz="4000" spc="-210" dirty="0">
                <a:cs typeface="Trebuchet MS"/>
              </a:rPr>
              <a:t>skeletal </a:t>
            </a:r>
            <a:r>
              <a:rPr sz="4000" spc="-180" dirty="0">
                <a:cs typeface="Trebuchet MS"/>
              </a:rPr>
              <a:t>muscle  </a:t>
            </a:r>
            <a:r>
              <a:rPr sz="4000" spc="-165" dirty="0">
                <a:cs typeface="Trebuchet MS"/>
              </a:rPr>
              <a:t>atrophy</a:t>
            </a:r>
            <a:endParaRPr sz="4000" dirty="0">
              <a:cs typeface="Trebuchet MS"/>
            </a:endParaRPr>
          </a:p>
          <a:p>
            <a:pPr marL="295910" indent="-283210">
              <a:spcBef>
                <a:spcPts val="600"/>
              </a:spcBef>
              <a:buClr>
                <a:srgbClr val="3891A7"/>
              </a:buClr>
              <a:buSzPct val="79687"/>
              <a:buFont typeface="Wingdings" pitchFamily="2" charset="2"/>
              <a:buChar char="§"/>
              <a:tabLst>
                <a:tab pos="296545" algn="l"/>
              </a:tabLst>
            </a:pPr>
            <a:r>
              <a:rPr sz="4000" spc="-105" dirty="0">
                <a:cs typeface="Trebuchet MS"/>
              </a:rPr>
              <a:t>Muscle </a:t>
            </a:r>
            <a:r>
              <a:rPr sz="4000" spc="-130" dirty="0">
                <a:cs typeface="Trebuchet MS"/>
              </a:rPr>
              <a:t>tone</a:t>
            </a:r>
            <a:r>
              <a:rPr sz="4000" spc="-150" dirty="0">
                <a:cs typeface="Trebuchet MS"/>
              </a:rPr>
              <a:t> </a:t>
            </a:r>
            <a:r>
              <a:rPr sz="4000" spc="-160" dirty="0">
                <a:cs typeface="Trebuchet MS"/>
              </a:rPr>
              <a:t>decreases</a:t>
            </a:r>
            <a:endParaRPr sz="4000" dirty="0">
              <a:cs typeface="Trebuchet MS"/>
            </a:endParaRPr>
          </a:p>
        </p:txBody>
      </p:sp>
    </p:spTree>
    <p:extLst>
      <p:ext uri="{BB962C8B-B14F-4D97-AF65-F5344CB8AC3E}">
        <p14:creationId xmlns:p14="http://schemas.microsoft.com/office/powerpoint/2010/main" val="279918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a:xfrm>
            <a:off x="1524000" y="0"/>
            <a:ext cx="8686800" cy="1666526"/>
          </a:xfrm>
        </p:spPr>
        <p:txBody>
          <a:bodyPr/>
          <a:lstStyle/>
          <a:p>
            <a:r>
              <a:rPr lang="en-US" b="1" dirty="0" smtClean="0">
                <a:latin typeface="+mn-lt"/>
              </a:rPr>
              <a:t>Specific Objectives</a:t>
            </a:r>
            <a:endParaRPr lang="en-US" b="1" dirty="0">
              <a:latin typeface="+mn-lt"/>
            </a:endParaRPr>
          </a:p>
        </p:txBody>
      </p:sp>
      <p:sp>
        <p:nvSpPr>
          <p:cNvPr id="1048607" name="Content Placeholder 2"/>
          <p:cNvSpPr>
            <a:spLocks noGrp="1"/>
          </p:cNvSpPr>
          <p:nvPr>
            <p:ph idx="1"/>
          </p:nvPr>
        </p:nvSpPr>
        <p:spPr>
          <a:xfrm>
            <a:off x="248195" y="1502228"/>
            <a:ext cx="11586754" cy="5146766"/>
          </a:xfrm>
        </p:spPr>
        <p:txBody>
          <a:bodyPr>
            <a:noAutofit/>
          </a:bodyPr>
          <a:lstStyle/>
          <a:p>
            <a:pPr>
              <a:buNone/>
            </a:pPr>
            <a:r>
              <a:rPr lang="en-US" sz="3600" dirty="0"/>
              <a:t>By the end of the unit, the students will be able to: </a:t>
            </a:r>
          </a:p>
          <a:p>
            <a:r>
              <a:rPr lang="en-US" sz="3600" dirty="0"/>
              <a:t>Define   M. S. D</a:t>
            </a:r>
          </a:p>
          <a:p>
            <a:r>
              <a:rPr lang="en-US" sz="3600" dirty="0"/>
              <a:t>Recognize some M.S.D clinical features</a:t>
            </a:r>
          </a:p>
          <a:p>
            <a:r>
              <a:rPr lang="en-US" sz="3600" dirty="0"/>
              <a:t>Describe the pathophysiology</a:t>
            </a:r>
          </a:p>
          <a:p>
            <a:r>
              <a:rPr lang="en-US" sz="3600" dirty="0"/>
              <a:t>Explain nursing interventions in order of priority in each condition</a:t>
            </a:r>
          </a:p>
          <a:p>
            <a:r>
              <a:rPr lang="en-US" sz="3600" dirty="0"/>
              <a:t>Explain the complications of  M.S.D</a:t>
            </a:r>
          </a:p>
          <a:p>
            <a:endParaRPr lang="en-US" sz="3600" dirty="0"/>
          </a:p>
          <a:p>
            <a:pPr marL="0" indent="0">
              <a:buNone/>
            </a:pPr>
            <a:endParaRPr lang="en-US" sz="3600" dirty="0"/>
          </a:p>
        </p:txBody>
      </p:sp>
    </p:spTree>
    <p:extLst>
      <p:ext uri="{BB962C8B-B14F-4D97-AF65-F5344CB8AC3E}">
        <p14:creationId xmlns:p14="http://schemas.microsoft.com/office/powerpoint/2010/main" val="1961749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Content Placeholder 2"/>
          <p:cNvSpPr>
            <a:spLocks noGrp="1"/>
          </p:cNvSpPr>
          <p:nvPr>
            <p:ph idx="4294967295"/>
          </p:nvPr>
        </p:nvSpPr>
        <p:spPr>
          <a:xfrm>
            <a:off x="627017" y="685800"/>
            <a:ext cx="10040983" cy="5670550"/>
          </a:xfrm>
        </p:spPr>
        <p:txBody>
          <a:bodyPr>
            <a:normAutofit/>
          </a:bodyPr>
          <a:lstStyle/>
          <a:p>
            <a:pPr>
              <a:buNone/>
            </a:pPr>
            <a:r>
              <a:rPr lang="en-US" sz="4000" dirty="0"/>
              <a:t> </a:t>
            </a:r>
            <a:r>
              <a:rPr lang="en-US" sz="4000" b="1" dirty="0"/>
              <a:t>In the conditions we shall discuss: </a:t>
            </a:r>
          </a:p>
          <a:p>
            <a:r>
              <a:rPr lang="en-US" sz="4000" dirty="0"/>
              <a:t>Definition</a:t>
            </a:r>
          </a:p>
          <a:p>
            <a:r>
              <a:rPr lang="en-US" sz="4000" dirty="0"/>
              <a:t>Pathology</a:t>
            </a:r>
          </a:p>
          <a:p>
            <a:r>
              <a:rPr lang="en-US" sz="4000" dirty="0"/>
              <a:t>Predisposing factors</a:t>
            </a:r>
          </a:p>
          <a:p>
            <a:r>
              <a:rPr lang="en-US" sz="4000" dirty="0"/>
              <a:t>Signs/symptoms</a:t>
            </a:r>
          </a:p>
          <a:p>
            <a:r>
              <a:rPr lang="en-US" sz="4000" dirty="0"/>
              <a:t>Management</a:t>
            </a:r>
          </a:p>
          <a:p>
            <a:r>
              <a:rPr lang="en-US" sz="4000" dirty="0"/>
              <a:t>Complications</a:t>
            </a:r>
          </a:p>
        </p:txBody>
      </p:sp>
    </p:spTree>
    <p:extLst>
      <p:ext uri="{BB962C8B-B14F-4D97-AF65-F5344CB8AC3E}">
        <p14:creationId xmlns:p14="http://schemas.microsoft.com/office/powerpoint/2010/main" val="2004896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7772400" cy="1143000"/>
          </a:xfrm>
        </p:spPr>
        <p:txBody>
          <a:bodyPr/>
          <a:lstStyle/>
          <a:p>
            <a:r>
              <a:rPr lang="en-GB" b="1" dirty="0" smtClean="0"/>
              <a:t>What is Orthopaedics?</a:t>
            </a:r>
            <a:endParaRPr lang="fr-FR" b="1" dirty="0"/>
          </a:p>
        </p:txBody>
      </p:sp>
      <p:sp>
        <p:nvSpPr>
          <p:cNvPr id="3" name="Content Placeholder 2"/>
          <p:cNvSpPr>
            <a:spLocks noGrp="1"/>
          </p:cNvSpPr>
          <p:nvPr>
            <p:ph idx="1"/>
          </p:nvPr>
        </p:nvSpPr>
        <p:spPr>
          <a:xfrm>
            <a:off x="587022" y="1952979"/>
            <a:ext cx="9623778" cy="4177948"/>
          </a:xfrm>
        </p:spPr>
        <p:txBody>
          <a:bodyPr>
            <a:normAutofit/>
          </a:bodyPr>
          <a:lstStyle/>
          <a:p>
            <a:pPr>
              <a:buNone/>
            </a:pPr>
            <a:r>
              <a:rPr lang="en-GB" sz="3600" dirty="0" smtClean="0"/>
              <a:t>Definition:</a:t>
            </a:r>
          </a:p>
          <a:p>
            <a:r>
              <a:rPr lang="en-GB" sz="3600" dirty="0" smtClean="0"/>
              <a:t>Field of medicine concerned with study and treatment of musculoskeletal system. </a:t>
            </a:r>
            <a:endParaRPr lang="en-GB" sz="3600" dirty="0" smtClean="0"/>
          </a:p>
          <a:p>
            <a:r>
              <a:rPr lang="en-GB" sz="3600" dirty="0" smtClean="0"/>
              <a:t>Deals </a:t>
            </a:r>
            <a:r>
              <a:rPr lang="en-GB" sz="3600" dirty="0" smtClean="0"/>
              <a:t>with correction of disorders and deformities related to musculoskeletal system</a:t>
            </a:r>
            <a:endParaRPr lang="fr-FR" sz="3600" dirty="0"/>
          </a:p>
        </p:txBody>
      </p:sp>
    </p:spTree>
    <p:extLst>
      <p:ext uri="{BB962C8B-B14F-4D97-AF65-F5344CB8AC3E}">
        <p14:creationId xmlns:p14="http://schemas.microsoft.com/office/powerpoint/2010/main" val="1208278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533400"/>
            <a:ext cx="7010400" cy="914400"/>
          </a:xfrm>
          <a:noFill/>
        </p:spPr>
        <p:style>
          <a:lnRef idx="0">
            <a:schemeClr val="accent6"/>
          </a:lnRef>
          <a:fillRef idx="3">
            <a:schemeClr val="accent6"/>
          </a:fillRef>
          <a:effectRef idx="3">
            <a:schemeClr val="accent6"/>
          </a:effectRef>
          <a:fontRef idx="minor">
            <a:schemeClr val="lt1"/>
          </a:fontRef>
        </p:style>
        <p:txBody>
          <a:bodyPr/>
          <a:lstStyle/>
          <a:p>
            <a:r>
              <a:rPr lang="en-US" b="1" dirty="0" smtClean="0">
                <a:solidFill>
                  <a:schemeClr val="tx1"/>
                </a:solidFill>
                <a:latin typeface="+mj-lt"/>
              </a:rPr>
              <a:t>Functions of Bones</a:t>
            </a:r>
            <a:endParaRPr lang="en-US" b="1" dirty="0">
              <a:solidFill>
                <a:schemeClr val="tx1"/>
              </a:solidFill>
              <a:latin typeface="+mj-lt"/>
            </a:endParaRPr>
          </a:p>
        </p:txBody>
      </p:sp>
      <p:sp>
        <p:nvSpPr>
          <p:cNvPr id="6" name="Content Placeholder 5"/>
          <p:cNvSpPr>
            <a:spLocks noGrp="1"/>
          </p:cNvSpPr>
          <p:nvPr>
            <p:ph idx="1"/>
          </p:nvPr>
        </p:nvSpPr>
        <p:spPr>
          <a:xfrm>
            <a:off x="846667" y="1600199"/>
            <a:ext cx="10058400" cy="5071533"/>
          </a:xfrm>
        </p:spPr>
        <p:txBody>
          <a:bodyPr>
            <a:noAutofit/>
          </a:bodyPr>
          <a:lstStyle/>
          <a:p>
            <a:pPr>
              <a:buFont typeface="Wingdings" pitchFamily="2" charset="2"/>
              <a:buChar char="ü"/>
            </a:pPr>
            <a:r>
              <a:rPr lang="en-US" sz="3600" dirty="0" smtClean="0"/>
              <a:t>Provide the basic framework of the body</a:t>
            </a:r>
          </a:p>
          <a:p>
            <a:pPr>
              <a:buFont typeface="Wingdings" pitchFamily="2" charset="2"/>
              <a:buChar char="ü"/>
            </a:pPr>
            <a:r>
              <a:rPr lang="en-US" sz="3600" dirty="0" smtClean="0"/>
              <a:t>Provide points of attachments to muscles and tendons</a:t>
            </a:r>
          </a:p>
          <a:p>
            <a:pPr>
              <a:buFont typeface="Wingdings" pitchFamily="2" charset="2"/>
              <a:buChar char="ü"/>
            </a:pPr>
            <a:r>
              <a:rPr lang="en-US" sz="3600" dirty="0" smtClean="0"/>
              <a:t>Form a reservoir for calcium</a:t>
            </a:r>
          </a:p>
          <a:p>
            <a:pPr>
              <a:buFont typeface="Wingdings" pitchFamily="2" charset="2"/>
              <a:buChar char="ü"/>
            </a:pPr>
            <a:r>
              <a:rPr lang="en-US" sz="3600" dirty="0" smtClean="0"/>
              <a:t>Permit movement of the body as a whole - joints</a:t>
            </a:r>
          </a:p>
          <a:p>
            <a:pPr>
              <a:buFont typeface="Wingdings" pitchFamily="2" charset="2"/>
              <a:buChar char="ü"/>
            </a:pPr>
            <a:r>
              <a:rPr lang="en-US" sz="3600" dirty="0" smtClean="0"/>
              <a:t>Form boundaries of many cavities, which provides protection to organs within</a:t>
            </a:r>
          </a:p>
          <a:p>
            <a:pPr>
              <a:buFont typeface="Wingdings" pitchFamily="2" charset="2"/>
              <a:buChar char="ü"/>
            </a:pPr>
            <a:r>
              <a:rPr lang="en-US" sz="3600" dirty="0" smtClean="0"/>
              <a:t>Contain red bone marrow, which is involved in the production of blood cells</a:t>
            </a:r>
          </a:p>
          <a:p>
            <a:endParaRPr lang="en-US" sz="3600" dirty="0"/>
          </a:p>
        </p:txBody>
      </p:sp>
    </p:spTree>
    <p:extLst>
      <p:ext uri="{BB962C8B-B14F-4D97-AF65-F5344CB8AC3E}">
        <p14:creationId xmlns:p14="http://schemas.microsoft.com/office/powerpoint/2010/main" val="3178956436"/>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33400"/>
            <a:ext cx="8229600" cy="914400"/>
          </a:xfrm>
          <a:noFill/>
        </p:spPr>
        <p:style>
          <a:lnRef idx="0">
            <a:schemeClr val="accent5"/>
          </a:lnRef>
          <a:fillRef idx="3">
            <a:schemeClr val="accent5"/>
          </a:fillRef>
          <a:effectRef idx="3">
            <a:schemeClr val="accent5"/>
          </a:effectRef>
          <a:fontRef idx="minor">
            <a:schemeClr val="lt1"/>
          </a:fontRef>
        </p:style>
        <p:txBody>
          <a:bodyPr>
            <a:noAutofit/>
          </a:bodyPr>
          <a:lstStyle/>
          <a:p>
            <a:r>
              <a:rPr lang="en-US" b="1" dirty="0" smtClean="0">
                <a:solidFill>
                  <a:schemeClr val="tx1"/>
                </a:solidFill>
                <a:latin typeface="+mj-lt"/>
              </a:rPr>
              <a:t>Bone Development</a:t>
            </a:r>
            <a:endParaRPr lang="en-US" b="1" dirty="0">
              <a:solidFill>
                <a:schemeClr val="tx1"/>
              </a:solidFill>
              <a:latin typeface="+mj-lt"/>
            </a:endParaRPr>
          </a:p>
        </p:txBody>
      </p:sp>
      <p:sp>
        <p:nvSpPr>
          <p:cNvPr id="3" name="Content Placeholder 2"/>
          <p:cNvSpPr>
            <a:spLocks noGrp="1"/>
          </p:cNvSpPr>
          <p:nvPr>
            <p:ph idx="1"/>
          </p:nvPr>
        </p:nvSpPr>
        <p:spPr>
          <a:xfrm>
            <a:off x="235131" y="1332410"/>
            <a:ext cx="11808823" cy="5220789"/>
          </a:xfrm>
        </p:spPr>
        <p:txBody>
          <a:bodyPr>
            <a:normAutofit/>
          </a:bodyPr>
          <a:lstStyle/>
          <a:p>
            <a:r>
              <a:rPr lang="en-US" sz="3600" b="1" dirty="0" err="1" smtClean="0"/>
              <a:t>Osteogenesis</a:t>
            </a:r>
            <a:r>
              <a:rPr lang="en-US" sz="3600" dirty="0" smtClean="0"/>
              <a:t> (before birth to about 25 yrs). </a:t>
            </a:r>
          </a:p>
          <a:p>
            <a:r>
              <a:rPr lang="en-US" sz="3600" b="1" dirty="0" err="1" smtClean="0"/>
              <a:t>Ossiﬁcation</a:t>
            </a:r>
            <a:r>
              <a:rPr lang="en-US" sz="3600" b="1" dirty="0" smtClean="0"/>
              <a:t>- </a:t>
            </a:r>
            <a:r>
              <a:rPr lang="en-US" sz="3600" dirty="0" smtClean="0"/>
              <a:t>is a process by which bone  matrix is formed and hard minerals calcium &amp; phosphorous are bound to collagen </a:t>
            </a:r>
            <a:r>
              <a:rPr lang="en-US" sz="3600" dirty="0" err="1" smtClean="0"/>
              <a:t>fibres</a:t>
            </a:r>
            <a:r>
              <a:rPr lang="en-US" sz="3600" dirty="0" smtClean="0"/>
              <a:t>  which give it strength.</a:t>
            </a:r>
          </a:p>
          <a:p>
            <a:r>
              <a:rPr lang="en-US" sz="3600" b="1" dirty="0" smtClean="0"/>
              <a:t>Long</a:t>
            </a:r>
            <a:r>
              <a:rPr lang="en-US" sz="3600" b="1" dirty="0" smtClean="0"/>
              <a:t>, short and irregular bones </a:t>
            </a:r>
            <a:r>
              <a:rPr lang="en-US" sz="3600" dirty="0" smtClean="0"/>
              <a:t>develop from </a:t>
            </a:r>
            <a:r>
              <a:rPr lang="en-US" sz="3600" b="1" dirty="0" smtClean="0"/>
              <a:t>cartilage models </a:t>
            </a:r>
            <a:r>
              <a:rPr lang="en-US" sz="3600" dirty="0" smtClean="0"/>
              <a:t>(</a:t>
            </a:r>
            <a:r>
              <a:rPr lang="en-US" sz="3600" b="1" dirty="0" smtClean="0"/>
              <a:t>endochondral</a:t>
            </a:r>
            <a:r>
              <a:rPr lang="en-US" sz="3600" dirty="0" smtClean="0"/>
              <a:t>).</a:t>
            </a:r>
          </a:p>
          <a:p>
            <a:r>
              <a:rPr lang="en-US" sz="3600" dirty="0" smtClean="0"/>
              <a:t> </a:t>
            </a:r>
            <a:r>
              <a:rPr lang="en-US" sz="3600" b="1" dirty="0" smtClean="0"/>
              <a:t>Membranous bones</a:t>
            </a:r>
            <a:r>
              <a:rPr lang="en-US" sz="3600" dirty="0" smtClean="0"/>
              <a:t> such as skull and clavicle (</a:t>
            </a:r>
            <a:r>
              <a:rPr lang="en-US" sz="3600" b="1" dirty="0" smtClean="0"/>
              <a:t>intramembranous</a:t>
            </a:r>
            <a:r>
              <a:rPr lang="en-US" sz="3600" dirty="0" smtClean="0"/>
              <a:t>).</a:t>
            </a:r>
          </a:p>
        </p:txBody>
      </p:sp>
    </p:spTree>
    <p:extLst>
      <p:ext uri="{BB962C8B-B14F-4D97-AF65-F5344CB8AC3E}">
        <p14:creationId xmlns:p14="http://schemas.microsoft.com/office/powerpoint/2010/main" val="1187431350"/>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Bone Maintenance</a:t>
            </a:r>
            <a:endParaRPr lang="en-US" dirty="0">
              <a:latin typeface="+mn-lt"/>
            </a:endParaRPr>
          </a:p>
        </p:txBody>
      </p:sp>
      <p:sp>
        <p:nvSpPr>
          <p:cNvPr id="3" name="Content Placeholder 2"/>
          <p:cNvSpPr>
            <a:spLocks noGrp="1"/>
          </p:cNvSpPr>
          <p:nvPr>
            <p:ph idx="1"/>
          </p:nvPr>
        </p:nvSpPr>
        <p:spPr>
          <a:xfrm>
            <a:off x="304799" y="1825625"/>
            <a:ext cx="11751733" cy="4744508"/>
          </a:xfrm>
        </p:spPr>
        <p:txBody>
          <a:bodyPr>
            <a:normAutofit/>
          </a:bodyPr>
          <a:lstStyle/>
          <a:p>
            <a:r>
              <a:rPr lang="en-US" sz="3600" dirty="0" smtClean="0"/>
              <a:t>Bone is a dynamic tissue in a constant state of turnover (resorption and formation)</a:t>
            </a:r>
          </a:p>
          <a:p>
            <a:pPr marL="0" indent="0">
              <a:buNone/>
            </a:pPr>
            <a:r>
              <a:rPr lang="en-US" sz="3600" b="1" dirty="0" smtClean="0"/>
              <a:t>Regulated by </a:t>
            </a:r>
          </a:p>
          <a:p>
            <a:pPr lvl="1"/>
            <a:r>
              <a:rPr lang="en-US" sz="3600" dirty="0"/>
              <a:t>local stress(weight bearing), </a:t>
            </a:r>
          </a:p>
          <a:p>
            <a:pPr lvl="1"/>
            <a:r>
              <a:rPr lang="en-US" sz="3600" dirty="0"/>
              <a:t>vitamin D(calcitriol), </a:t>
            </a:r>
          </a:p>
          <a:p>
            <a:pPr lvl="1"/>
            <a:r>
              <a:rPr lang="en-US" sz="3600" dirty="0"/>
              <a:t>parathyroid hormone, </a:t>
            </a:r>
          </a:p>
          <a:p>
            <a:pPr lvl="1"/>
            <a:r>
              <a:rPr lang="en-US" sz="3600" dirty="0"/>
              <a:t>calcitonin and </a:t>
            </a:r>
          </a:p>
          <a:p>
            <a:pPr lvl="1"/>
            <a:r>
              <a:rPr lang="en-US" sz="3600" dirty="0"/>
              <a:t>blood supply</a:t>
            </a:r>
            <a:r>
              <a:rPr lang="en-US" sz="3600" dirty="0" smtClean="0"/>
              <a:t>.</a:t>
            </a:r>
          </a:p>
          <a:p>
            <a:endParaRPr lang="en-US" sz="3600" dirty="0"/>
          </a:p>
        </p:txBody>
      </p:sp>
    </p:spTree>
    <p:extLst>
      <p:ext uri="{BB962C8B-B14F-4D97-AF65-F5344CB8AC3E}">
        <p14:creationId xmlns:p14="http://schemas.microsoft.com/office/powerpoint/2010/main" val="3528888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Bone Healing</a:t>
            </a:r>
            <a:endParaRPr lang="en-US" dirty="0">
              <a:latin typeface="+mn-lt"/>
            </a:endParaRPr>
          </a:p>
        </p:txBody>
      </p:sp>
      <p:sp>
        <p:nvSpPr>
          <p:cNvPr id="3" name="Content Placeholder 2"/>
          <p:cNvSpPr>
            <a:spLocks noGrp="1"/>
          </p:cNvSpPr>
          <p:nvPr>
            <p:ph idx="1"/>
          </p:nvPr>
        </p:nvSpPr>
        <p:spPr>
          <a:xfrm>
            <a:off x="261257" y="1641476"/>
            <a:ext cx="11743509" cy="4955267"/>
          </a:xfrm>
        </p:spPr>
        <p:txBody>
          <a:bodyPr>
            <a:normAutofit/>
          </a:bodyPr>
          <a:lstStyle/>
          <a:p>
            <a:r>
              <a:rPr lang="en-US" sz="3600" b="1" dirty="0" smtClean="0"/>
              <a:t>Fracture healing occurs in 4 areas, including:</a:t>
            </a:r>
          </a:p>
          <a:p>
            <a:pPr>
              <a:buFont typeface="Wingdings" panose="05000000000000000000" pitchFamily="2" charset="2"/>
              <a:buChar char="ü"/>
            </a:pPr>
            <a:r>
              <a:rPr lang="en-US" sz="3600" b="1" dirty="0" smtClean="0"/>
              <a:t>Bone marrow</a:t>
            </a:r>
            <a:r>
              <a:rPr lang="en-US" sz="3600" dirty="0" smtClean="0"/>
              <a:t>: endothelial cells rapidly undergo transformation into </a:t>
            </a:r>
            <a:r>
              <a:rPr lang="en-US" sz="3600" dirty="0" err="1" smtClean="0"/>
              <a:t>osteoblastic</a:t>
            </a:r>
            <a:r>
              <a:rPr lang="en-US" sz="3600" dirty="0" smtClean="0"/>
              <a:t> bone-forming cells</a:t>
            </a:r>
          </a:p>
          <a:p>
            <a:pPr>
              <a:buFont typeface="Wingdings" panose="05000000000000000000" pitchFamily="2" charset="2"/>
              <a:buChar char="ü"/>
            </a:pPr>
            <a:r>
              <a:rPr lang="en-US" sz="3600" b="1" dirty="0" smtClean="0"/>
              <a:t>Bone cortex: </a:t>
            </a:r>
            <a:r>
              <a:rPr lang="en-US" sz="3600" dirty="0" smtClean="0"/>
              <a:t>new </a:t>
            </a:r>
            <a:r>
              <a:rPr lang="en-US" sz="3600" dirty="0" err="1" smtClean="0"/>
              <a:t>osteons</a:t>
            </a:r>
            <a:r>
              <a:rPr lang="en-US" sz="3600" dirty="0" smtClean="0"/>
              <a:t> are formed</a:t>
            </a:r>
          </a:p>
          <a:p>
            <a:pPr>
              <a:buFont typeface="Wingdings" panose="05000000000000000000" pitchFamily="2" charset="2"/>
              <a:buChar char="ü"/>
            </a:pPr>
            <a:r>
              <a:rPr lang="en-US" sz="3600" b="1" dirty="0" smtClean="0"/>
              <a:t>Periosteum</a:t>
            </a:r>
            <a:r>
              <a:rPr lang="en-US" sz="3600" dirty="0" smtClean="0"/>
              <a:t>: a hard callus(bone)  forms through intramembranous ossification</a:t>
            </a:r>
          </a:p>
          <a:p>
            <a:pPr>
              <a:buFont typeface="Wingdings" panose="05000000000000000000" pitchFamily="2" charset="2"/>
              <a:buChar char="ü"/>
            </a:pPr>
            <a:r>
              <a:rPr lang="en-US" sz="3600" b="1" dirty="0" smtClean="0"/>
              <a:t>External soft tissue</a:t>
            </a:r>
            <a:r>
              <a:rPr lang="en-US" sz="3600" dirty="0" smtClean="0"/>
              <a:t>: where a bridging callus(fibrous tissue) stabilizes the fracture</a:t>
            </a:r>
            <a:endParaRPr lang="en-US" sz="3600" dirty="0"/>
          </a:p>
        </p:txBody>
      </p:sp>
    </p:spTree>
    <p:extLst>
      <p:ext uri="{BB962C8B-B14F-4D97-AF65-F5344CB8AC3E}">
        <p14:creationId xmlns:p14="http://schemas.microsoft.com/office/powerpoint/2010/main" val="1901216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6840"/>
          </a:xfrm>
        </p:spPr>
        <p:txBody>
          <a:bodyPr>
            <a:normAutofit fontScale="90000"/>
          </a:bodyPr>
          <a:lstStyle/>
          <a:p>
            <a:r>
              <a:rPr lang="en-US" b="1" dirty="0">
                <a:latin typeface="+mn-lt"/>
              </a:rPr>
              <a:t>STAGES IN BONE HEALING.</a:t>
            </a:r>
            <a:r>
              <a:rPr lang="en-US" dirty="0">
                <a:latin typeface="+mn-lt"/>
              </a:rPr>
              <a:t/>
            </a:r>
            <a:br>
              <a:rPr lang="en-US" dirty="0">
                <a:latin typeface="+mn-lt"/>
              </a:rPr>
            </a:br>
            <a:endParaRPr lang="en-US" dirty="0">
              <a:latin typeface="+mn-lt"/>
            </a:endParaRPr>
          </a:p>
        </p:txBody>
      </p:sp>
      <p:sp>
        <p:nvSpPr>
          <p:cNvPr id="3" name="Content Placeholder 2"/>
          <p:cNvSpPr>
            <a:spLocks noGrp="1"/>
          </p:cNvSpPr>
          <p:nvPr>
            <p:ph idx="1"/>
          </p:nvPr>
        </p:nvSpPr>
        <p:spPr>
          <a:xfrm>
            <a:off x="248193" y="1031966"/>
            <a:ext cx="11691257" cy="5603965"/>
          </a:xfrm>
        </p:spPr>
        <p:txBody>
          <a:bodyPr>
            <a:noAutofit/>
          </a:bodyPr>
          <a:lstStyle/>
          <a:p>
            <a:r>
              <a:rPr lang="en-US" sz="3200" b="1" dirty="0" smtClean="0"/>
              <a:t>The </a:t>
            </a:r>
            <a:r>
              <a:rPr lang="en-US" sz="3200" b="1" dirty="0"/>
              <a:t>process of fracture healing occurs over 5 </a:t>
            </a:r>
            <a:r>
              <a:rPr lang="en-US" sz="3200" b="1" dirty="0" smtClean="0"/>
              <a:t>phases. These </a:t>
            </a:r>
            <a:r>
              <a:rPr lang="en-US" sz="3200" b="1" dirty="0"/>
              <a:t>include the following:</a:t>
            </a:r>
          </a:p>
          <a:p>
            <a:pPr marL="0" lvl="0" indent="0">
              <a:buNone/>
            </a:pPr>
            <a:r>
              <a:rPr lang="en-US" sz="3200" b="1" dirty="0" smtClean="0"/>
              <a:t>1. Haematoma </a:t>
            </a:r>
            <a:r>
              <a:rPr lang="en-US" sz="3200" b="1" dirty="0"/>
              <a:t>formation</a:t>
            </a:r>
            <a:endParaRPr lang="en-US" sz="3200" dirty="0"/>
          </a:p>
          <a:p>
            <a:pPr lvl="0"/>
            <a:r>
              <a:rPr lang="en-US" sz="3200" dirty="0"/>
              <a:t>A</a:t>
            </a:r>
            <a:r>
              <a:rPr lang="en-US" sz="3200" b="1" dirty="0"/>
              <a:t> haematoma</a:t>
            </a:r>
            <a:r>
              <a:rPr lang="en-US" sz="3200" dirty="0"/>
              <a:t> forms between the ends of bone and in surrounding soft tissues within 48 </a:t>
            </a:r>
            <a:r>
              <a:rPr lang="en-US" sz="3200" dirty="0" smtClean="0"/>
              <a:t>hrs.</a:t>
            </a:r>
            <a:endParaRPr lang="en-US" sz="3200" dirty="0"/>
          </a:p>
          <a:p>
            <a:pPr marL="0" lvl="0" indent="0">
              <a:buNone/>
            </a:pPr>
            <a:r>
              <a:rPr lang="en-US" sz="3200" b="1" dirty="0" smtClean="0"/>
              <a:t>2. Granular </a:t>
            </a:r>
            <a:r>
              <a:rPr lang="en-US" sz="3200" b="1" dirty="0"/>
              <a:t>tissue formation</a:t>
            </a:r>
            <a:endParaRPr lang="en-US" sz="3200" dirty="0"/>
          </a:p>
          <a:p>
            <a:pPr lvl="0"/>
            <a:r>
              <a:rPr lang="en-US" sz="3200" b="1" dirty="0" smtClean="0"/>
              <a:t>Acute </a:t>
            </a:r>
            <a:r>
              <a:rPr lang="en-US" sz="3200" b="1" dirty="0"/>
              <a:t>inflammation </a:t>
            </a:r>
            <a:r>
              <a:rPr lang="en-US" sz="3200" dirty="0"/>
              <a:t>and accumulation of macrophages which phagocytose the haematoma, inflammatory exudates and small fragments of bone without blood supply (this takes about 5 days). </a:t>
            </a:r>
          </a:p>
          <a:p>
            <a:pPr lvl="0"/>
            <a:r>
              <a:rPr lang="en-US" sz="3200" dirty="0"/>
              <a:t>Fibroblasts migrate to the site; granulation tissue and new capillaries develop</a:t>
            </a:r>
            <a:r>
              <a:rPr lang="en-US" sz="3200" dirty="0" smtClean="0"/>
              <a:t>.</a:t>
            </a:r>
            <a:endParaRPr lang="en-US" sz="3200" dirty="0"/>
          </a:p>
        </p:txBody>
      </p:sp>
    </p:spTree>
    <p:extLst>
      <p:ext uri="{BB962C8B-B14F-4D97-AF65-F5344CB8AC3E}">
        <p14:creationId xmlns:p14="http://schemas.microsoft.com/office/powerpoint/2010/main" val="3203008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1344"/>
          </a:xfrm>
        </p:spPr>
        <p:txBody>
          <a:bodyPr>
            <a:normAutofit fontScale="90000"/>
          </a:bodyPr>
          <a:lstStyle/>
          <a:p>
            <a:r>
              <a:rPr lang="en-US" b="1" dirty="0"/>
              <a:t>STAGES IN BONE HEALING.</a:t>
            </a:r>
            <a:r>
              <a:rPr lang="en-US" dirty="0"/>
              <a:t/>
            </a:r>
            <a:br>
              <a:rPr lang="en-US" dirty="0"/>
            </a:br>
            <a:endParaRPr lang="en-US" dirty="0"/>
          </a:p>
        </p:txBody>
      </p:sp>
      <p:sp>
        <p:nvSpPr>
          <p:cNvPr id="3" name="Content Placeholder 2"/>
          <p:cNvSpPr>
            <a:spLocks noGrp="1"/>
          </p:cNvSpPr>
          <p:nvPr>
            <p:ph idx="1"/>
          </p:nvPr>
        </p:nvSpPr>
        <p:spPr>
          <a:xfrm>
            <a:off x="209006" y="1136470"/>
            <a:ext cx="11795760" cy="5499461"/>
          </a:xfrm>
        </p:spPr>
        <p:txBody>
          <a:bodyPr>
            <a:normAutofit lnSpcReduction="10000"/>
          </a:bodyPr>
          <a:lstStyle/>
          <a:p>
            <a:pPr marL="0" lvl="0" indent="0">
              <a:buNone/>
            </a:pPr>
            <a:r>
              <a:rPr lang="en-US" dirty="0" smtClean="0"/>
              <a:t>3.  </a:t>
            </a:r>
            <a:r>
              <a:rPr lang="en-US" sz="3600" b="1" dirty="0"/>
              <a:t>Callus formation </a:t>
            </a:r>
            <a:endParaRPr lang="en-US" sz="3600" dirty="0"/>
          </a:p>
          <a:p>
            <a:pPr lvl="0"/>
            <a:r>
              <a:rPr lang="en-US" sz="3600" dirty="0"/>
              <a:t> New bone forms </a:t>
            </a:r>
            <a:r>
              <a:rPr lang="en-US" sz="3600" dirty="0" smtClean="0"/>
              <a:t> </a:t>
            </a:r>
            <a:r>
              <a:rPr lang="en-US" sz="3600" b="1" dirty="0" smtClean="0"/>
              <a:t>osteoblasts </a:t>
            </a:r>
            <a:r>
              <a:rPr lang="en-US" sz="3600" b="1" dirty="0"/>
              <a:t>secrete woven</a:t>
            </a:r>
            <a:r>
              <a:rPr lang="en-US" sz="3600" dirty="0"/>
              <a:t> (</a:t>
            </a:r>
            <a:r>
              <a:rPr lang="en-US" sz="3600" b="1" dirty="0"/>
              <a:t>non-lamellar) bone</a:t>
            </a:r>
            <a:r>
              <a:rPr lang="en-US" sz="3600" dirty="0"/>
              <a:t>   </a:t>
            </a:r>
            <a:r>
              <a:rPr lang="en-US" sz="3600" dirty="0" smtClean="0"/>
              <a:t> </a:t>
            </a:r>
          </a:p>
          <a:p>
            <a:pPr lvl="0"/>
            <a:r>
              <a:rPr lang="en-US" sz="3600" dirty="0" smtClean="0"/>
              <a:t> </a:t>
            </a:r>
            <a:r>
              <a:rPr lang="en-US" sz="3600" b="1" dirty="0"/>
              <a:t>non-lamellar) bone</a:t>
            </a:r>
            <a:r>
              <a:rPr lang="en-US" sz="3600" dirty="0"/>
              <a:t> </a:t>
            </a:r>
            <a:r>
              <a:rPr lang="en-US" sz="3600" dirty="0" smtClean="0"/>
              <a:t>is </a:t>
            </a:r>
            <a:r>
              <a:rPr lang="en-US" sz="3600" b="1" dirty="0" smtClean="0"/>
              <a:t>organised </a:t>
            </a:r>
            <a:r>
              <a:rPr lang="en-US" sz="3600" b="1" dirty="0"/>
              <a:t>into lamellar bone </a:t>
            </a:r>
            <a:r>
              <a:rPr lang="en-US" sz="3600" dirty="0"/>
              <a:t>and </a:t>
            </a:r>
            <a:r>
              <a:rPr lang="en-US" sz="3600" b="1" dirty="0"/>
              <a:t>calcified</a:t>
            </a:r>
            <a:r>
              <a:rPr lang="en-US" sz="3600" dirty="0"/>
              <a:t>,  </a:t>
            </a:r>
            <a:r>
              <a:rPr lang="en-US" sz="3600" dirty="0" smtClean="0"/>
              <a:t>resulting  </a:t>
            </a:r>
            <a:r>
              <a:rPr lang="en-US" sz="3600" b="1" i="1" dirty="0"/>
              <a:t>callus formation</a:t>
            </a:r>
            <a:r>
              <a:rPr lang="en-US" sz="3600" i="1" dirty="0"/>
              <a:t> </a:t>
            </a:r>
            <a:r>
              <a:rPr lang="en-US" sz="3600" dirty="0"/>
              <a:t>(after </a:t>
            </a:r>
            <a:r>
              <a:rPr lang="en-US" sz="3600" dirty="0" smtClean="0"/>
              <a:t>about </a:t>
            </a:r>
            <a:r>
              <a:rPr lang="en-US" sz="3600" dirty="0"/>
              <a:t>a week). </a:t>
            </a:r>
            <a:endParaRPr lang="en-US" sz="3600" dirty="0" smtClean="0"/>
          </a:p>
          <a:p>
            <a:pPr marL="0" lvl="0" indent="0">
              <a:buNone/>
            </a:pPr>
            <a:endParaRPr lang="en-US" sz="3600" dirty="0"/>
          </a:p>
          <a:p>
            <a:pPr marL="0" lvl="0" indent="0">
              <a:buNone/>
            </a:pPr>
            <a:r>
              <a:rPr lang="en-US" sz="3600" b="1" dirty="0" smtClean="0"/>
              <a:t>4. Ossification(consolidation</a:t>
            </a:r>
            <a:r>
              <a:rPr lang="en-US" sz="3600" b="1" dirty="0"/>
              <a:t>)</a:t>
            </a:r>
            <a:endParaRPr lang="en-US" sz="3600" dirty="0"/>
          </a:p>
          <a:p>
            <a:pPr lvl="0"/>
            <a:r>
              <a:rPr lang="en-US" sz="3600" dirty="0" smtClean="0"/>
              <a:t>Calcium </a:t>
            </a:r>
            <a:r>
              <a:rPr lang="en-US" sz="3600" dirty="0"/>
              <a:t>absorbed aid in hardening of bone forming callus</a:t>
            </a:r>
            <a:r>
              <a:rPr lang="en-US" sz="3600" dirty="0" smtClean="0"/>
              <a:t>.</a:t>
            </a:r>
          </a:p>
          <a:p>
            <a:pPr lvl="0"/>
            <a:r>
              <a:rPr lang="en-US" sz="3600" dirty="0" smtClean="0"/>
              <a:t>Osteoblasts </a:t>
            </a:r>
            <a:r>
              <a:rPr lang="en-US" sz="3600" dirty="0"/>
              <a:t>and osteoclasts remain active and </a:t>
            </a:r>
            <a:r>
              <a:rPr lang="en-US" sz="3600" dirty="0" smtClean="0"/>
              <a:t>the </a:t>
            </a:r>
            <a:r>
              <a:rPr lang="en-US" sz="3600" dirty="0"/>
              <a:t>callus matures, reuniting the bone ends (after about 3 weeks).</a:t>
            </a:r>
          </a:p>
          <a:p>
            <a:pPr marL="0" indent="0">
              <a:buNone/>
            </a:pPr>
            <a:endParaRPr lang="en-US" sz="3600" dirty="0"/>
          </a:p>
          <a:p>
            <a:endParaRPr lang="en-US" dirty="0"/>
          </a:p>
          <a:p>
            <a:endParaRPr lang="en-US" dirty="0"/>
          </a:p>
        </p:txBody>
      </p:sp>
    </p:spTree>
    <p:extLst>
      <p:ext uri="{BB962C8B-B14F-4D97-AF65-F5344CB8AC3E}">
        <p14:creationId xmlns:p14="http://schemas.microsoft.com/office/powerpoint/2010/main" val="2117798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rmAutofit fontScale="90000"/>
          </a:bodyPr>
          <a:lstStyle/>
          <a:p>
            <a:r>
              <a:rPr lang="en-US" b="1" dirty="0"/>
              <a:t>STAGES IN BONE HEALING.</a:t>
            </a:r>
            <a:r>
              <a:rPr lang="en-US" dirty="0"/>
              <a:t/>
            </a:r>
            <a:br>
              <a:rPr lang="en-US" dirty="0"/>
            </a:br>
            <a:endParaRPr lang="en-US" dirty="0"/>
          </a:p>
        </p:txBody>
      </p:sp>
      <p:sp>
        <p:nvSpPr>
          <p:cNvPr id="3" name="Content Placeholder 2"/>
          <p:cNvSpPr>
            <a:spLocks noGrp="1"/>
          </p:cNvSpPr>
          <p:nvPr>
            <p:ph idx="1"/>
          </p:nvPr>
        </p:nvSpPr>
        <p:spPr>
          <a:xfrm>
            <a:off x="195943" y="1045030"/>
            <a:ext cx="11691257" cy="5525587"/>
          </a:xfrm>
        </p:spPr>
        <p:txBody>
          <a:bodyPr>
            <a:normAutofit/>
          </a:bodyPr>
          <a:lstStyle/>
          <a:p>
            <a:pPr marL="0" lvl="0" indent="0">
              <a:buNone/>
            </a:pPr>
            <a:r>
              <a:rPr lang="en-US" sz="3600" b="1" dirty="0" smtClean="0"/>
              <a:t>5.</a:t>
            </a:r>
            <a:r>
              <a:rPr lang="en-US" b="1" dirty="0" smtClean="0"/>
              <a:t> </a:t>
            </a:r>
            <a:r>
              <a:rPr lang="en-US" sz="3600" b="1" dirty="0" smtClean="0"/>
              <a:t>Reshaping </a:t>
            </a:r>
            <a:r>
              <a:rPr lang="en-US" sz="3600" dirty="0"/>
              <a:t>or </a:t>
            </a:r>
            <a:r>
              <a:rPr lang="en-US" sz="3600" b="1" dirty="0"/>
              <a:t>Remodeling</a:t>
            </a:r>
            <a:r>
              <a:rPr lang="en-US" sz="3600" dirty="0"/>
              <a:t> </a:t>
            </a:r>
          </a:p>
          <a:p>
            <a:pPr lvl="0"/>
            <a:r>
              <a:rPr lang="en-US" sz="3600" b="1" dirty="0"/>
              <a:t>Remodeling </a:t>
            </a:r>
            <a:r>
              <a:rPr lang="en-US" sz="3600" dirty="0"/>
              <a:t>of</a:t>
            </a:r>
            <a:r>
              <a:rPr lang="en-US" sz="3600" b="1" dirty="0"/>
              <a:t> </a:t>
            </a:r>
            <a:r>
              <a:rPr lang="en-US" sz="3600" dirty="0"/>
              <a:t>the bone continues and gradually the medullary canal is reopened through the callus (in weeks or months). </a:t>
            </a:r>
          </a:p>
          <a:p>
            <a:pPr lvl="0"/>
            <a:r>
              <a:rPr lang="en-US" sz="3600" dirty="0"/>
              <a:t>Osteoclasts become active removing excess callus and opening up a medullary canal in callus</a:t>
            </a:r>
            <a:r>
              <a:rPr lang="en-US" sz="3600" dirty="0" smtClean="0"/>
              <a:t>.</a:t>
            </a:r>
          </a:p>
          <a:p>
            <a:pPr marL="0" lvl="0" indent="0">
              <a:buNone/>
            </a:pPr>
            <a:endParaRPr lang="en-US" sz="3600" dirty="0"/>
          </a:p>
          <a:p>
            <a:pPr marL="0" indent="0">
              <a:buNone/>
            </a:pPr>
            <a:r>
              <a:rPr lang="en-US" sz="3600" dirty="0" smtClean="0"/>
              <a:t> NB: In </a:t>
            </a:r>
            <a:r>
              <a:rPr lang="en-US" sz="3600" dirty="0"/>
              <a:t>time the bone heals completely regaining its original features. Osteoblasts and osteoclasts are no longer present.</a:t>
            </a:r>
          </a:p>
          <a:p>
            <a:pPr marL="0" indent="0">
              <a:buNone/>
            </a:pPr>
            <a:endParaRPr lang="en-US" sz="3600" dirty="0"/>
          </a:p>
          <a:p>
            <a:endParaRPr lang="en-US" dirty="0"/>
          </a:p>
        </p:txBody>
      </p:sp>
    </p:spTree>
    <p:extLst>
      <p:ext uri="{BB962C8B-B14F-4D97-AF65-F5344CB8AC3E}">
        <p14:creationId xmlns:p14="http://schemas.microsoft.com/office/powerpoint/2010/main" val="2027836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3953" y="152400"/>
            <a:ext cx="10071463" cy="827314"/>
          </a:xfrm>
        </p:spPr>
        <p:txBody>
          <a:bodyPr>
            <a:normAutofit/>
          </a:bodyPr>
          <a:lstStyle/>
          <a:p>
            <a:pPr>
              <a:defRPr/>
            </a:pPr>
            <a:r>
              <a:rPr lang="en-US" dirty="0" smtClean="0">
                <a:solidFill>
                  <a:schemeClr val="tx2">
                    <a:satMod val="130000"/>
                  </a:schemeClr>
                </a:solidFill>
                <a:latin typeface="Arial" charset="0"/>
              </a:rPr>
              <a:t> </a:t>
            </a:r>
            <a:r>
              <a:rPr lang="en-US" b="1" dirty="0" smtClean="0">
                <a:latin typeface="+mn-lt"/>
              </a:rPr>
              <a:t>Assessment </a:t>
            </a:r>
            <a:r>
              <a:rPr lang="en-US" b="1" dirty="0" smtClean="0">
                <a:latin typeface="+mn-lt"/>
              </a:rPr>
              <a:t>of </a:t>
            </a:r>
            <a:r>
              <a:rPr lang="en-US" b="1" dirty="0">
                <a:latin typeface="+mn-lt"/>
              </a:rPr>
              <a:t>Musculoskeletal System</a:t>
            </a:r>
            <a:endParaRPr lang="en-US" b="1" dirty="0" smtClean="0">
              <a:latin typeface="+mn-lt"/>
            </a:endParaRPr>
          </a:p>
        </p:txBody>
      </p:sp>
      <p:sp>
        <p:nvSpPr>
          <p:cNvPr id="27651" name="Rectangle 3"/>
          <p:cNvSpPr>
            <a:spLocks noGrp="1" noChangeArrowheads="1"/>
          </p:cNvSpPr>
          <p:nvPr>
            <p:ph idx="1"/>
          </p:nvPr>
        </p:nvSpPr>
        <p:spPr>
          <a:xfrm>
            <a:off x="418011" y="1123406"/>
            <a:ext cx="11573692" cy="5582194"/>
          </a:xfrm>
        </p:spPr>
        <p:txBody>
          <a:bodyPr>
            <a:normAutofit/>
          </a:bodyPr>
          <a:lstStyle/>
          <a:p>
            <a:pPr marL="0" indent="0" eaLnBrk="1" hangingPunct="1">
              <a:buNone/>
            </a:pPr>
            <a:r>
              <a:rPr lang="en-US" sz="3200" b="1" dirty="0"/>
              <a:t>Health </a:t>
            </a:r>
            <a:r>
              <a:rPr lang="en-US" sz="3200" b="1" dirty="0" smtClean="0"/>
              <a:t>history taking</a:t>
            </a:r>
            <a:endParaRPr lang="en-US" sz="3200" b="1" dirty="0"/>
          </a:p>
          <a:p>
            <a:pPr eaLnBrk="1" hangingPunct="1"/>
            <a:r>
              <a:rPr lang="en-US" sz="3200" dirty="0"/>
              <a:t>Chief complaint</a:t>
            </a:r>
          </a:p>
          <a:p>
            <a:pPr eaLnBrk="1" hangingPunct="1"/>
            <a:r>
              <a:rPr lang="en-US" sz="3200" dirty="0"/>
              <a:t>Onset of problem</a:t>
            </a:r>
          </a:p>
          <a:p>
            <a:pPr eaLnBrk="1" hangingPunct="1"/>
            <a:r>
              <a:rPr lang="en-US" sz="3200" dirty="0"/>
              <a:t>Effect on ADLs</a:t>
            </a:r>
          </a:p>
          <a:p>
            <a:r>
              <a:rPr lang="en-US" sz="3200" dirty="0"/>
              <a:t>Precipitating events, e.g., trauma</a:t>
            </a:r>
          </a:p>
          <a:p>
            <a:r>
              <a:rPr lang="en-US" sz="3200" dirty="0"/>
              <a:t>Examine complaints of pain for location, duration, radiation character (sharp dull), aggravating, or alleviating factors</a:t>
            </a:r>
          </a:p>
          <a:p>
            <a:r>
              <a:rPr lang="en-US" sz="3200" dirty="0"/>
              <a:t>Inquire about fever, fatigue, weight changes, rash, or swelling</a:t>
            </a:r>
          </a:p>
          <a:p>
            <a:r>
              <a:rPr lang="en-US" sz="3200" dirty="0"/>
              <a:t>Inquire </a:t>
            </a:r>
            <a:r>
              <a:rPr lang="en-US" sz="3200" dirty="0" smtClean="0"/>
              <a:t> about </a:t>
            </a:r>
            <a:r>
              <a:rPr lang="en-US" sz="3200" dirty="0" smtClean="0">
                <a:latin typeface="Times New Roman" pitchFamily="18" charset="0"/>
                <a:cs typeface="Times New Roman" pitchFamily="18" charset="0"/>
              </a:rPr>
              <a:t>exercises</a:t>
            </a:r>
            <a:r>
              <a:rPr lang="en-US" sz="3200" dirty="0">
                <a:latin typeface="Times New Roman" pitchFamily="18" charset="0"/>
                <a:cs typeface="Times New Roman" pitchFamily="18" charset="0"/>
              </a:rPr>
              <a:t>, lifestyle, trauma, medication use, concurrent medical conditions </a:t>
            </a:r>
            <a:r>
              <a:rPr lang="en-US" sz="3200" dirty="0" err="1">
                <a:latin typeface="Times New Roman" pitchFamily="18" charset="0"/>
                <a:cs typeface="Times New Roman" pitchFamily="18" charset="0"/>
              </a:rPr>
              <a:t>etc</a:t>
            </a:r>
            <a:endParaRPr lang="en-US" sz="3200" dirty="0">
              <a:latin typeface="Times New Roman" pitchFamily="18" charset="0"/>
              <a:cs typeface="Times New Roman" pitchFamily="18" charset="0"/>
            </a:endParaRPr>
          </a:p>
          <a:p>
            <a:pPr eaLnBrk="1" hangingPunct="1"/>
            <a:endParaRPr lang="en-US" sz="3200" dirty="0"/>
          </a:p>
        </p:txBody>
      </p:sp>
    </p:spTree>
    <p:extLst>
      <p:ext uri="{BB962C8B-B14F-4D97-AF65-F5344CB8AC3E}">
        <p14:creationId xmlns:p14="http://schemas.microsoft.com/office/powerpoint/2010/main" val="2794091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0349"/>
          </a:xfrm>
        </p:spPr>
        <p:txBody>
          <a:bodyPr>
            <a:normAutofit/>
          </a:bodyPr>
          <a:lstStyle/>
          <a:p>
            <a:r>
              <a:rPr lang="en-US" b="1" dirty="0" smtClean="0">
                <a:latin typeface="+mn-lt"/>
              </a:rPr>
              <a:t>Course outline</a:t>
            </a:r>
            <a:endParaRPr lang="en-US" b="1" dirty="0">
              <a:latin typeface="+mn-lt"/>
            </a:endParaRPr>
          </a:p>
        </p:txBody>
      </p:sp>
      <p:sp>
        <p:nvSpPr>
          <p:cNvPr id="6" name="Content Placeholder 5"/>
          <p:cNvSpPr>
            <a:spLocks noGrp="1"/>
          </p:cNvSpPr>
          <p:nvPr>
            <p:ph idx="1"/>
          </p:nvPr>
        </p:nvSpPr>
        <p:spPr>
          <a:xfrm>
            <a:off x="248193" y="1345474"/>
            <a:ext cx="11560629" cy="5379417"/>
          </a:xfrm>
        </p:spPr>
        <p:txBody>
          <a:bodyPr>
            <a:normAutofit/>
          </a:bodyPr>
          <a:lstStyle/>
          <a:p>
            <a:pPr fontAlgn="t"/>
            <a:r>
              <a:rPr lang="en-US" sz="3600" dirty="0"/>
              <a:t>History and trends in orthopedic  nursing    </a:t>
            </a:r>
          </a:p>
          <a:p>
            <a:pPr fontAlgn="t"/>
            <a:r>
              <a:rPr lang="en-US" sz="3600" dirty="0"/>
              <a:t> Definition  and scope of orthopedic  nursing    </a:t>
            </a:r>
          </a:p>
          <a:p>
            <a:pPr fontAlgn="t"/>
            <a:r>
              <a:rPr lang="en-US" sz="3600" dirty="0"/>
              <a:t>Review anatomy and physiology of musculoskeletal system</a:t>
            </a:r>
          </a:p>
          <a:p>
            <a:pPr lvl="0" fontAlgn="t"/>
            <a:r>
              <a:rPr lang="en-US" sz="3600" dirty="0"/>
              <a:t>  Bone injury and repair of bone healing  </a:t>
            </a:r>
          </a:p>
          <a:p>
            <a:pPr fontAlgn="t"/>
            <a:r>
              <a:rPr lang="en-US" sz="3600" b="1" dirty="0"/>
              <a:t>Assessment of the orthopedic patient </a:t>
            </a:r>
            <a:endParaRPr lang="en-US" sz="3600" dirty="0" smtClean="0"/>
          </a:p>
          <a:p>
            <a:pPr lvl="0" fontAlgn="t"/>
            <a:r>
              <a:rPr lang="en-US" sz="3600" dirty="0" smtClean="0"/>
              <a:t>  </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History taking and physical </a:t>
            </a:r>
            <a:endParaRPr lang="en-US" altLang="en-US" sz="3600" dirty="0" smtClean="0">
              <a:latin typeface="Times New Roman" panose="02020603050405020304" pitchFamily="18" charset="0"/>
              <a:ea typeface="Calibri" panose="020F0502020204030204" pitchFamily="34" charset="0"/>
              <a:cs typeface="Times New Roman" panose="02020603050405020304" pitchFamily="18" charset="0"/>
            </a:endParaRPr>
          </a:p>
          <a:p>
            <a:pPr lvl="0" fontAlgn="t"/>
            <a:r>
              <a:rPr lang="en-US" altLang="en-US" sz="3600" dirty="0" smtClean="0">
                <a:latin typeface="Times New Roman" panose="02020603050405020304" pitchFamily="18" charset="0"/>
                <a:ea typeface="Calibri" panose="020F0502020204030204" pitchFamily="34" charset="0"/>
                <a:cs typeface="Times New Roman" panose="02020603050405020304" pitchFamily="18" charset="0"/>
              </a:rPr>
              <a:t>examination </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and muscle strength testing    </a:t>
            </a:r>
            <a:r>
              <a:rPr lang="en-US" altLang="en-US" sz="3600" dirty="0"/>
              <a:t> </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a:p>
            <a:pPr lvl="0" fontAlgn="t"/>
            <a:r>
              <a:rPr lang="en-US" sz="3600" dirty="0"/>
              <a:t> Health assessment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fontAlgn="t"/>
            <a:endParaRPr lang="en-US" sz="3600" dirty="0" smtClean="0"/>
          </a:p>
          <a:p>
            <a:pPr fontAlgn="t"/>
            <a:endParaRPr lang="en-US" dirty="0"/>
          </a:p>
          <a:p>
            <a:endParaRPr lang="en-US" dirty="0"/>
          </a:p>
        </p:txBody>
      </p:sp>
    </p:spTree>
    <p:extLst>
      <p:ext uri="{BB962C8B-B14F-4D97-AF65-F5344CB8AC3E}">
        <p14:creationId xmlns:p14="http://schemas.microsoft.com/office/powerpoint/2010/main" val="1734473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81200" y="152400"/>
            <a:ext cx="8229600" cy="609600"/>
          </a:xfrm>
        </p:spPr>
        <p:txBody>
          <a:bodyPr>
            <a:normAutofit fontScale="90000"/>
          </a:bodyPr>
          <a:lstStyle/>
          <a:p>
            <a:pPr>
              <a:defRPr/>
            </a:pPr>
            <a:r>
              <a:rPr lang="en-US" dirty="0" smtClean="0">
                <a:solidFill>
                  <a:schemeClr val="tx2">
                    <a:satMod val="130000"/>
                  </a:schemeClr>
                </a:solidFill>
                <a:latin typeface="Arial" charset="0"/>
              </a:rPr>
              <a:t> </a:t>
            </a:r>
            <a:r>
              <a:rPr lang="en-US" dirty="0" smtClean="0">
                <a:latin typeface="Arial" charset="0"/>
              </a:rPr>
              <a:t>Physical Examination</a:t>
            </a:r>
          </a:p>
        </p:txBody>
      </p:sp>
      <p:sp>
        <p:nvSpPr>
          <p:cNvPr id="29699" name="Rectangle 3"/>
          <p:cNvSpPr>
            <a:spLocks noGrp="1" noChangeArrowheads="1"/>
          </p:cNvSpPr>
          <p:nvPr>
            <p:ph idx="1"/>
          </p:nvPr>
        </p:nvSpPr>
        <p:spPr>
          <a:xfrm>
            <a:off x="326571" y="640080"/>
            <a:ext cx="11625943" cy="6065520"/>
          </a:xfrm>
        </p:spPr>
        <p:txBody>
          <a:bodyPr>
            <a:noAutofit/>
          </a:bodyPr>
          <a:lstStyle/>
          <a:p>
            <a:pPr eaLnBrk="1" hangingPunct="1"/>
            <a:r>
              <a:rPr lang="en-US" sz="3200" dirty="0"/>
              <a:t>Posture</a:t>
            </a:r>
          </a:p>
          <a:p>
            <a:pPr eaLnBrk="1" hangingPunct="1"/>
            <a:r>
              <a:rPr lang="en-US" sz="3200" dirty="0"/>
              <a:t>Gait</a:t>
            </a:r>
          </a:p>
          <a:p>
            <a:pPr eaLnBrk="1" hangingPunct="1"/>
            <a:r>
              <a:rPr lang="en-US" sz="3200" dirty="0"/>
              <a:t>Ability to walk with or without assistive devices</a:t>
            </a:r>
          </a:p>
          <a:p>
            <a:pPr eaLnBrk="1" hangingPunct="1"/>
            <a:r>
              <a:rPr lang="en-US" sz="3200" dirty="0"/>
              <a:t>Ability to feed, toilet, and dress </a:t>
            </a:r>
            <a:r>
              <a:rPr lang="en-US" sz="3200" dirty="0" smtClean="0"/>
              <a:t>self</a:t>
            </a:r>
          </a:p>
          <a:p>
            <a:pPr marL="228600" lvl="1">
              <a:spcBef>
                <a:spcPts val="1000"/>
              </a:spcBef>
            </a:pPr>
            <a:r>
              <a:rPr lang="en-US" sz="3200" b="1" dirty="0">
                <a:latin typeface="Times New Roman" pitchFamily="18" charset="0"/>
                <a:cs typeface="Times New Roman" pitchFamily="18" charset="0"/>
              </a:rPr>
              <a:t>Functional abilities, </a:t>
            </a:r>
            <a:r>
              <a:rPr lang="en-US" sz="3200" b="1" dirty="0" smtClean="0">
                <a:latin typeface="Times New Roman" pitchFamily="18" charset="0"/>
                <a:cs typeface="Times New Roman" pitchFamily="18" charset="0"/>
              </a:rPr>
              <a:t>ROM</a:t>
            </a:r>
            <a:endParaRPr lang="en-US" sz="3200" dirty="0"/>
          </a:p>
          <a:p>
            <a:pPr>
              <a:buFont typeface="Wingdings" panose="05000000000000000000" pitchFamily="2" charset="2"/>
              <a:buChar char="ü"/>
            </a:pPr>
            <a:r>
              <a:rPr lang="en-US" sz="3200" dirty="0"/>
              <a:t>Muscle mass and symmetry </a:t>
            </a:r>
          </a:p>
          <a:p>
            <a:pPr>
              <a:buFont typeface="Wingdings" panose="05000000000000000000" pitchFamily="2" charset="2"/>
              <a:buChar char="ü"/>
            </a:pPr>
            <a:r>
              <a:rPr lang="en-US" sz="3200" dirty="0"/>
              <a:t>Inspect and palpate bone, joints for visible deformities, tenderness or pain, swelling, warmth, and ROM</a:t>
            </a:r>
          </a:p>
          <a:p>
            <a:pPr>
              <a:buFont typeface="Wingdings" panose="05000000000000000000" pitchFamily="2" charset="2"/>
              <a:buChar char="ü"/>
            </a:pPr>
            <a:r>
              <a:rPr lang="en-US" sz="3200" dirty="0"/>
              <a:t>Assess and compare corresponding joints</a:t>
            </a:r>
          </a:p>
          <a:p>
            <a:pPr>
              <a:buFont typeface="Wingdings" panose="05000000000000000000" pitchFamily="2" charset="2"/>
              <a:buChar char="ü"/>
            </a:pPr>
            <a:r>
              <a:rPr lang="en-US" sz="3200" dirty="0" smtClean="0"/>
              <a:t>Palpate joints knees and shoulder for crepitus</a:t>
            </a:r>
            <a:endParaRPr lang="en-US" sz="3200" dirty="0"/>
          </a:p>
        </p:txBody>
      </p:sp>
    </p:spTree>
    <p:extLst>
      <p:ext uri="{BB962C8B-B14F-4D97-AF65-F5344CB8AC3E}">
        <p14:creationId xmlns:p14="http://schemas.microsoft.com/office/powerpoint/2010/main" val="194169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81200" y="152400"/>
            <a:ext cx="8229600" cy="533400"/>
          </a:xfrm>
        </p:spPr>
        <p:txBody>
          <a:bodyPr>
            <a:normAutofit fontScale="90000"/>
          </a:bodyPr>
          <a:lstStyle/>
          <a:p>
            <a:pPr>
              <a:defRPr/>
            </a:pPr>
            <a:r>
              <a:rPr lang="en-US" dirty="0" smtClean="0">
                <a:latin typeface="Arial" charset="0"/>
              </a:rPr>
              <a:t>Physical Examination cont’d</a:t>
            </a:r>
          </a:p>
        </p:txBody>
      </p:sp>
      <p:sp>
        <p:nvSpPr>
          <p:cNvPr id="33795" name="Rectangle 3"/>
          <p:cNvSpPr>
            <a:spLocks noGrp="1" noChangeArrowheads="1"/>
          </p:cNvSpPr>
          <p:nvPr>
            <p:ph idx="1"/>
          </p:nvPr>
        </p:nvSpPr>
        <p:spPr>
          <a:xfrm>
            <a:off x="326571" y="940526"/>
            <a:ext cx="11730446" cy="5765074"/>
          </a:xfrm>
        </p:spPr>
        <p:txBody>
          <a:bodyPr>
            <a:noAutofit/>
          </a:bodyPr>
          <a:lstStyle/>
          <a:p>
            <a:r>
              <a:rPr lang="en-US" sz="3600" dirty="0"/>
              <a:t>Never attempt to move a joint past normal ROM or past point where patient experiences pain</a:t>
            </a:r>
          </a:p>
          <a:p>
            <a:r>
              <a:rPr lang="en-US" sz="3600" b="1" dirty="0"/>
              <a:t>Bulge sign and ballottement sign </a:t>
            </a:r>
            <a:r>
              <a:rPr lang="en-US" sz="3600" dirty="0"/>
              <a:t>used to assess for fluid in the knee joint</a:t>
            </a:r>
          </a:p>
          <a:p>
            <a:r>
              <a:rPr lang="en-US" sz="3600" b="1" dirty="0"/>
              <a:t>Thomas test </a:t>
            </a:r>
            <a:r>
              <a:rPr lang="en-US" sz="3600" dirty="0"/>
              <a:t>performed when hip flexion contracture suspected</a:t>
            </a:r>
          </a:p>
          <a:p>
            <a:r>
              <a:rPr lang="en-US" sz="3600" b="1" dirty="0" smtClean="0">
                <a:latin typeface="Times New Roman" pitchFamily="18" charset="0"/>
                <a:cs typeface="Times New Roman" pitchFamily="18" charset="0"/>
              </a:rPr>
              <a:t>Assess </a:t>
            </a:r>
            <a:endParaRPr lang="en-US" sz="3600" b="1" dirty="0">
              <a:latin typeface="Times New Roman" pitchFamily="18" charset="0"/>
              <a:cs typeface="Times New Roman" pitchFamily="18" charset="0"/>
            </a:endParaRPr>
          </a:p>
          <a:p>
            <a:pPr lvl="1"/>
            <a:r>
              <a:rPr lang="en-US" sz="3600" dirty="0">
                <a:latin typeface="Times New Roman" pitchFamily="18" charset="0"/>
                <a:cs typeface="Times New Roman" pitchFamily="18" charset="0"/>
              </a:rPr>
              <a:t>Pain and tenderness</a:t>
            </a:r>
          </a:p>
          <a:p>
            <a:pPr lvl="1"/>
            <a:r>
              <a:rPr lang="en-US" sz="3600" dirty="0">
                <a:latin typeface="Times New Roman" pitchFamily="18" charset="0"/>
                <a:cs typeface="Times New Roman" pitchFamily="18" charset="0"/>
              </a:rPr>
              <a:t>Neurovascular </a:t>
            </a:r>
            <a:r>
              <a:rPr lang="en-US" sz="3600" dirty="0" smtClean="0">
                <a:latin typeface="Times New Roman" pitchFamily="18" charset="0"/>
                <a:cs typeface="Times New Roman" pitchFamily="18" charset="0"/>
              </a:rPr>
              <a:t>status</a:t>
            </a:r>
            <a:endParaRPr lang="en-US" sz="3600" dirty="0">
              <a:latin typeface="Times New Roman" pitchFamily="18" charset="0"/>
              <a:cs typeface="Times New Roman" pitchFamily="18" charset="0"/>
            </a:endParaRPr>
          </a:p>
          <a:p>
            <a:pPr lvl="1"/>
            <a:r>
              <a:rPr lang="en-US" sz="3600" dirty="0" smtClean="0">
                <a:latin typeface="Times New Roman" pitchFamily="18" charset="0"/>
                <a:cs typeface="Times New Roman" pitchFamily="18" charset="0"/>
              </a:rPr>
              <a:t>Skin </a:t>
            </a:r>
            <a:endParaRPr lang="en-US" sz="3600" dirty="0">
              <a:latin typeface="Times New Roman" pitchFamily="18" charset="0"/>
              <a:cs typeface="Times New Roman" pitchFamily="18" charset="0"/>
            </a:endParaRPr>
          </a:p>
          <a:p>
            <a:pPr eaLnBrk="1" hangingPunct="1"/>
            <a:endParaRPr lang="en-US" sz="3600" dirty="0"/>
          </a:p>
        </p:txBody>
      </p:sp>
    </p:spTree>
    <p:extLst>
      <p:ext uri="{BB962C8B-B14F-4D97-AF65-F5344CB8AC3E}">
        <p14:creationId xmlns:p14="http://schemas.microsoft.com/office/powerpoint/2010/main" val="12572097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Content Placeholder 2"/>
          <p:cNvSpPr>
            <a:spLocks noGrp="1"/>
          </p:cNvSpPr>
          <p:nvPr>
            <p:ph idx="4294967295"/>
          </p:nvPr>
        </p:nvSpPr>
        <p:spPr>
          <a:xfrm>
            <a:off x="209006" y="304800"/>
            <a:ext cx="11560628" cy="6051550"/>
          </a:xfrm>
        </p:spPr>
        <p:txBody>
          <a:bodyPr>
            <a:noAutofit/>
          </a:bodyPr>
          <a:lstStyle/>
          <a:p>
            <a:pPr>
              <a:buNone/>
            </a:pPr>
            <a:r>
              <a:rPr lang="en-US" sz="3600" dirty="0"/>
              <a:t>             </a:t>
            </a:r>
            <a:r>
              <a:rPr lang="en-US" sz="3600" b="1" dirty="0" smtClean="0"/>
              <a:t>THOMAS </a:t>
            </a:r>
            <a:r>
              <a:rPr lang="en-US" sz="3600" b="1" dirty="0"/>
              <a:t>TEST</a:t>
            </a:r>
          </a:p>
          <a:p>
            <a:r>
              <a:rPr lang="en-US" sz="4400" dirty="0"/>
              <a:t>The Thomas Test is a quick, simple assessment used to examine the length of the muscles involved in hip flexion. </a:t>
            </a:r>
          </a:p>
          <a:p>
            <a:r>
              <a:rPr lang="en-US" sz="4400" dirty="0"/>
              <a:t>The patient is asked to lie supine. The examiner checks for </a:t>
            </a:r>
            <a:r>
              <a:rPr lang="en-US" sz="4400" dirty="0" err="1"/>
              <a:t>lordosis</a:t>
            </a:r>
            <a:r>
              <a:rPr lang="en-US" sz="4400" dirty="0"/>
              <a:t> which is a predictor of a tight hip flexor.</a:t>
            </a:r>
            <a:r>
              <a:rPr lang="en-US" sz="3600" dirty="0"/>
              <a:t> </a:t>
            </a:r>
          </a:p>
        </p:txBody>
      </p:sp>
    </p:spTree>
    <p:extLst>
      <p:ext uri="{BB962C8B-B14F-4D97-AF65-F5344CB8AC3E}">
        <p14:creationId xmlns:p14="http://schemas.microsoft.com/office/powerpoint/2010/main" val="1272558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Content Placeholder 2"/>
          <p:cNvSpPr>
            <a:spLocks noGrp="1"/>
          </p:cNvSpPr>
          <p:nvPr>
            <p:ph idx="4294967295"/>
          </p:nvPr>
        </p:nvSpPr>
        <p:spPr>
          <a:xfrm>
            <a:off x="470263" y="1136468"/>
            <a:ext cx="11338560" cy="5219881"/>
          </a:xfrm>
        </p:spPr>
        <p:txBody>
          <a:bodyPr>
            <a:normAutofit/>
          </a:bodyPr>
          <a:lstStyle/>
          <a:p>
            <a:r>
              <a:rPr lang="en-US" sz="4000" dirty="0"/>
              <a:t>The examiner then flexes one hip bringing the knee to the chest and asks the patient to hold the knee to help stabilize the pelvis and flatten out the lumbar region</a:t>
            </a:r>
            <a:r>
              <a:rPr lang="en-US" sz="4000" dirty="0" smtClean="0"/>
              <a:t>.</a:t>
            </a:r>
          </a:p>
          <a:p>
            <a:r>
              <a:rPr lang="en-US" sz="4000" dirty="0" smtClean="0"/>
              <a:t> </a:t>
            </a:r>
            <a:r>
              <a:rPr lang="en-US" sz="4000" dirty="0"/>
              <a:t>If the leg that is being tested (the leg on the table) does not have a hip flexion contraction it will remain on the testing table. </a:t>
            </a:r>
          </a:p>
          <a:p>
            <a:endParaRPr lang="en-US" dirty="0"/>
          </a:p>
        </p:txBody>
      </p:sp>
    </p:spTree>
    <p:extLst>
      <p:ext uri="{BB962C8B-B14F-4D97-AF65-F5344CB8AC3E}">
        <p14:creationId xmlns:p14="http://schemas.microsoft.com/office/powerpoint/2010/main" val="167570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Content Placeholder 2"/>
          <p:cNvSpPr>
            <a:spLocks noGrp="1"/>
          </p:cNvSpPr>
          <p:nvPr>
            <p:ph idx="4294967295"/>
          </p:nvPr>
        </p:nvSpPr>
        <p:spPr>
          <a:xfrm>
            <a:off x="222069" y="940526"/>
            <a:ext cx="11508377" cy="5415824"/>
          </a:xfrm>
        </p:spPr>
        <p:txBody>
          <a:bodyPr>
            <a:noAutofit/>
          </a:bodyPr>
          <a:lstStyle/>
          <a:p>
            <a:r>
              <a:rPr lang="en-US" sz="4400" dirty="0"/>
              <a:t>If a contracture is present the leg will raise off of the table </a:t>
            </a:r>
            <a:r>
              <a:rPr lang="en-US" sz="4400" dirty="0" smtClean="0"/>
              <a:t>.</a:t>
            </a:r>
          </a:p>
          <a:p>
            <a:r>
              <a:rPr lang="en-US" sz="4400" dirty="0" smtClean="0"/>
              <a:t> </a:t>
            </a:r>
            <a:r>
              <a:rPr lang="en-US" sz="4400" dirty="0"/>
              <a:t>This is often measured if present. </a:t>
            </a:r>
            <a:endParaRPr lang="en-US" sz="4400" dirty="0" smtClean="0"/>
          </a:p>
          <a:p>
            <a:r>
              <a:rPr lang="en-US" sz="4400" dirty="0" smtClean="0"/>
              <a:t>The </a:t>
            </a:r>
            <a:r>
              <a:rPr lang="en-US" sz="4400" dirty="0"/>
              <a:t>test can also be performed with the starting position of both knees fully flexed to the chest and slowly lowering the leg being tested to see if the leg makes it to the table</a:t>
            </a:r>
            <a:r>
              <a:rPr lang="en-US" sz="4800" dirty="0"/>
              <a:t>. </a:t>
            </a:r>
          </a:p>
        </p:txBody>
      </p:sp>
    </p:spTree>
    <p:extLst>
      <p:ext uri="{BB962C8B-B14F-4D97-AF65-F5344CB8AC3E}">
        <p14:creationId xmlns:p14="http://schemas.microsoft.com/office/powerpoint/2010/main" val="2533574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Content Placeholder 2"/>
          <p:cNvSpPr>
            <a:spLocks noGrp="1"/>
          </p:cNvSpPr>
          <p:nvPr>
            <p:ph idx="4294967295"/>
          </p:nvPr>
        </p:nvSpPr>
        <p:spPr>
          <a:xfrm>
            <a:off x="352697" y="757646"/>
            <a:ext cx="11521439" cy="5598704"/>
          </a:xfrm>
        </p:spPr>
        <p:txBody>
          <a:bodyPr>
            <a:normAutofit fontScale="97727"/>
          </a:bodyPr>
          <a:lstStyle/>
          <a:p>
            <a:r>
              <a:rPr lang="en-US" sz="4400" dirty="0"/>
              <a:t>Lack of Full hip extension with knee flexion less than 45° indicates iliopsoas tightness. </a:t>
            </a:r>
            <a:endParaRPr lang="en-US" sz="4400" dirty="0" smtClean="0"/>
          </a:p>
          <a:p>
            <a:r>
              <a:rPr lang="en-US" sz="4400" dirty="0" smtClean="0"/>
              <a:t>If </a:t>
            </a:r>
            <a:r>
              <a:rPr lang="en-US" sz="4400" dirty="0"/>
              <a:t>full extension is reached in this position it would indicates rectus </a:t>
            </a:r>
            <a:r>
              <a:rPr lang="en-US" sz="4400" dirty="0" err="1"/>
              <a:t>femoris</a:t>
            </a:r>
            <a:r>
              <a:rPr lang="en-US" sz="4400" dirty="0"/>
              <a:t> tightness</a:t>
            </a:r>
            <a:r>
              <a:rPr lang="en-US" sz="4400" dirty="0" smtClean="0"/>
              <a:t>.</a:t>
            </a:r>
          </a:p>
          <a:p>
            <a:r>
              <a:rPr lang="en-US" sz="4400" dirty="0" smtClean="0"/>
              <a:t> </a:t>
            </a:r>
            <a:r>
              <a:rPr lang="en-US" sz="4400" dirty="0"/>
              <a:t>If any hip external rotation is observed it may indicate </a:t>
            </a:r>
            <a:r>
              <a:rPr lang="en-US" sz="4400" dirty="0" err="1"/>
              <a:t>IlioTibial</a:t>
            </a:r>
            <a:r>
              <a:rPr lang="en-US" sz="4400" dirty="0"/>
              <a:t> Band tightness.</a:t>
            </a:r>
          </a:p>
        </p:txBody>
      </p:sp>
    </p:spTree>
    <p:extLst>
      <p:ext uri="{BB962C8B-B14F-4D97-AF65-F5344CB8AC3E}">
        <p14:creationId xmlns:p14="http://schemas.microsoft.com/office/powerpoint/2010/main" val="908130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Picture 2"/>
          <p:cNvPicPr>
            <a:picLocks noChangeAspect="1" noChangeArrowheads="1"/>
          </p:cNvPicPr>
          <p:nvPr/>
        </p:nvPicPr>
        <p:blipFill>
          <a:blip r:embed="rId3"/>
          <a:srcRect/>
          <a:stretch>
            <a:fillRect/>
          </a:stretch>
        </p:blipFill>
        <p:spPr bwMode="auto">
          <a:xfrm>
            <a:off x="1676400" y="152400"/>
            <a:ext cx="8839200" cy="6553200"/>
          </a:xfrm>
          <a:prstGeom prst="rect">
            <a:avLst/>
          </a:prstGeom>
          <a:noFill/>
          <a:ln w="9525">
            <a:noFill/>
            <a:miter lim="800000"/>
            <a:headEnd/>
            <a:tailEnd/>
          </a:ln>
        </p:spPr>
      </p:pic>
    </p:spTree>
    <p:extLst>
      <p:ext uri="{BB962C8B-B14F-4D97-AF65-F5344CB8AC3E}">
        <p14:creationId xmlns:p14="http://schemas.microsoft.com/office/powerpoint/2010/main" val="34045624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Picture 3"/>
          <p:cNvPicPr>
            <a:picLocks noChangeAspect="1" noChangeArrowheads="1"/>
          </p:cNvPicPr>
          <p:nvPr/>
        </p:nvPicPr>
        <p:blipFill>
          <a:blip r:embed="rId3"/>
          <a:srcRect/>
          <a:stretch>
            <a:fillRect/>
          </a:stretch>
        </p:blipFill>
        <p:spPr bwMode="auto">
          <a:xfrm>
            <a:off x="1676400" y="152400"/>
            <a:ext cx="8839200" cy="6553200"/>
          </a:xfrm>
          <a:prstGeom prst="rect">
            <a:avLst/>
          </a:prstGeom>
          <a:noFill/>
          <a:ln w="9525">
            <a:noFill/>
            <a:miter lim="800000"/>
            <a:headEnd/>
            <a:tailEnd/>
          </a:ln>
        </p:spPr>
      </p:pic>
    </p:spTree>
    <p:extLst>
      <p:ext uri="{BB962C8B-B14F-4D97-AF65-F5344CB8AC3E}">
        <p14:creationId xmlns:p14="http://schemas.microsoft.com/office/powerpoint/2010/main" val="14609023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66_NP_001"/>
          <p:cNvPicPr>
            <a:picLocks noChangeAspect="1" noChangeArrowheads="1"/>
          </p:cNvPicPr>
          <p:nvPr/>
        </p:nvPicPr>
        <p:blipFill>
          <a:blip r:embed="rId3"/>
          <a:srcRect/>
          <a:stretch>
            <a:fillRect/>
          </a:stretch>
        </p:blipFill>
        <p:spPr bwMode="auto">
          <a:xfrm>
            <a:off x="1676400" y="152400"/>
            <a:ext cx="2667000" cy="6553200"/>
          </a:xfrm>
          <a:prstGeom prst="rect">
            <a:avLst/>
          </a:prstGeom>
          <a:noFill/>
          <a:ln w="9525">
            <a:noFill/>
            <a:miter lim="800000"/>
            <a:headEnd/>
            <a:tailEnd/>
          </a:ln>
        </p:spPr>
      </p:pic>
      <p:pic>
        <p:nvPicPr>
          <p:cNvPr id="32771" name="Picture 3" descr="amputations-nursing_care"/>
          <p:cNvPicPr>
            <a:picLocks noChangeAspect="1" noChangeArrowheads="1"/>
          </p:cNvPicPr>
          <p:nvPr/>
        </p:nvPicPr>
        <p:blipFill>
          <a:blip r:embed="rId4"/>
          <a:srcRect/>
          <a:stretch>
            <a:fillRect/>
          </a:stretch>
        </p:blipFill>
        <p:spPr bwMode="auto">
          <a:xfrm>
            <a:off x="4724400" y="2395539"/>
            <a:ext cx="2743200" cy="2066925"/>
          </a:xfrm>
          <a:prstGeom prst="rect">
            <a:avLst/>
          </a:prstGeom>
          <a:noFill/>
          <a:ln w="9525">
            <a:noFill/>
            <a:miter lim="800000"/>
            <a:headEnd/>
            <a:tailEnd/>
          </a:ln>
        </p:spPr>
      </p:pic>
      <p:pic>
        <p:nvPicPr>
          <p:cNvPr id="32772" name="Picture 4" descr="Range of Motion"/>
          <p:cNvPicPr>
            <a:picLocks noChangeAspect="1" noChangeArrowheads="1"/>
          </p:cNvPicPr>
          <p:nvPr/>
        </p:nvPicPr>
        <p:blipFill>
          <a:blip r:embed="rId5"/>
          <a:srcRect/>
          <a:stretch>
            <a:fillRect/>
          </a:stretch>
        </p:blipFill>
        <p:spPr bwMode="auto">
          <a:xfrm>
            <a:off x="4495800" y="152400"/>
            <a:ext cx="6019800" cy="6553200"/>
          </a:xfrm>
          <a:prstGeom prst="rect">
            <a:avLst/>
          </a:prstGeom>
          <a:noFill/>
          <a:ln w="9525">
            <a:noFill/>
            <a:miter lim="800000"/>
            <a:headEnd/>
            <a:tailEnd/>
          </a:ln>
        </p:spPr>
      </p:pic>
    </p:spTree>
    <p:extLst>
      <p:ext uri="{BB962C8B-B14F-4D97-AF65-F5344CB8AC3E}">
        <p14:creationId xmlns:p14="http://schemas.microsoft.com/office/powerpoint/2010/main" val="20811032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
          <p:cNvSpPr>
            <a:spLocks noGrp="1"/>
          </p:cNvSpPr>
          <p:nvPr>
            <p:ph type="title"/>
          </p:nvPr>
        </p:nvSpPr>
        <p:spPr>
          <a:xfrm>
            <a:off x="2209800" y="0"/>
            <a:ext cx="8001000" cy="1426464"/>
          </a:xfrm>
        </p:spPr>
        <p:txBody>
          <a:bodyPr/>
          <a:lstStyle/>
          <a:p>
            <a:r>
              <a:rPr lang="en-US" b="1" dirty="0" smtClean="0"/>
              <a:t>BULGE/BALLOTMENT test</a:t>
            </a:r>
            <a:endParaRPr lang="en-US" b="1" dirty="0"/>
          </a:p>
        </p:txBody>
      </p:sp>
      <p:sp>
        <p:nvSpPr>
          <p:cNvPr id="1048699" name="Content Placeholder 2"/>
          <p:cNvSpPr>
            <a:spLocks noGrp="1"/>
          </p:cNvSpPr>
          <p:nvPr>
            <p:ph idx="1"/>
          </p:nvPr>
        </p:nvSpPr>
        <p:spPr>
          <a:xfrm>
            <a:off x="483326" y="1972490"/>
            <a:ext cx="10413274" cy="4885509"/>
          </a:xfrm>
        </p:spPr>
        <p:txBody>
          <a:bodyPr>
            <a:noAutofit/>
          </a:bodyPr>
          <a:lstStyle/>
          <a:p>
            <a:r>
              <a:rPr lang="en-US" sz="4400" dirty="0"/>
              <a:t>Used to determine the presence of fluid in the knee joint. It is useful when only a little fluid is present in the joint.</a:t>
            </a:r>
          </a:p>
          <a:p>
            <a:r>
              <a:rPr lang="en-US" sz="4400" dirty="0"/>
              <a:t>The </a:t>
            </a:r>
            <a:r>
              <a:rPr lang="en-US" sz="4400" dirty="0" err="1"/>
              <a:t>suprapatellar</a:t>
            </a:r>
            <a:r>
              <a:rPr lang="en-US" sz="4400" dirty="0"/>
              <a:t> bursa is first emptied of fluid by squeezing distally from about 15 cm above the patella. </a:t>
            </a:r>
          </a:p>
        </p:txBody>
      </p:sp>
    </p:spTree>
    <p:extLst>
      <p:ext uri="{BB962C8B-B14F-4D97-AF65-F5344CB8AC3E}">
        <p14:creationId xmlns:p14="http://schemas.microsoft.com/office/powerpoint/2010/main" val="215392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0401"/>
            <a:ext cx="10515600" cy="1325563"/>
          </a:xfrm>
        </p:spPr>
        <p:txBody>
          <a:bodyPr>
            <a:normAutofit/>
          </a:bodyPr>
          <a:lstStyle/>
          <a:p>
            <a:pPr lvl="0">
              <a:lnSpc>
                <a:spcPct val="150000"/>
              </a:lnSpc>
              <a:spcBef>
                <a:spcPts val="0"/>
              </a:spcBef>
            </a:pPr>
            <a:r>
              <a:rPr lang="en-US" b="1" dirty="0">
                <a:latin typeface="+mn-lt"/>
              </a:rPr>
              <a:t>Trauma and </a:t>
            </a:r>
            <a:r>
              <a:rPr lang="en-US" b="1" dirty="0" smtClean="0">
                <a:latin typeface="+mn-lt"/>
              </a:rPr>
              <a:t>injuries</a:t>
            </a:r>
            <a:endParaRPr lang="en-US" b="1" dirty="0">
              <a:latin typeface="+mn-lt"/>
            </a:endParaRPr>
          </a:p>
        </p:txBody>
      </p:sp>
      <p:sp>
        <p:nvSpPr>
          <p:cNvPr id="5" name="Content Placeholder 4"/>
          <p:cNvSpPr>
            <a:spLocks noGrp="1"/>
          </p:cNvSpPr>
          <p:nvPr>
            <p:ph idx="1"/>
          </p:nvPr>
        </p:nvSpPr>
        <p:spPr>
          <a:xfrm>
            <a:off x="483326" y="1825625"/>
            <a:ext cx="10870474" cy="4351338"/>
          </a:xfrm>
        </p:spPr>
        <p:txBody>
          <a:bodyPr>
            <a:normAutofit/>
          </a:bodyPr>
          <a:lstStyle/>
          <a:p>
            <a:r>
              <a:rPr lang="en-US" sz="3600" dirty="0" smtClean="0"/>
              <a:t>Fractures and polytrauma</a:t>
            </a:r>
          </a:p>
          <a:p>
            <a:r>
              <a:rPr lang="en-US" sz="3600" dirty="0" smtClean="0"/>
              <a:t>Nerve injuries and vascular injuries</a:t>
            </a:r>
          </a:p>
          <a:p>
            <a:r>
              <a:rPr lang="en-US" sz="3600" dirty="0" smtClean="0"/>
              <a:t>Soft tissue injuries - contusion, sprain, strain</a:t>
            </a:r>
          </a:p>
          <a:p>
            <a:r>
              <a:rPr lang="en-US" sz="3600" dirty="0" smtClean="0"/>
              <a:t>sport injuries</a:t>
            </a:r>
          </a:p>
          <a:p>
            <a:r>
              <a:rPr lang="en-US" sz="3600" dirty="0" smtClean="0"/>
              <a:t>Amputation </a:t>
            </a:r>
            <a:r>
              <a:rPr lang="en-US" sz="3600" dirty="0" smtClean="0">
                <a:ea typeface="Calibri" panose="020F0502020204030204" pitchFamily="34" charset="0"/>
                <a:cs typeface="Times New Roman" panose="02020603050405020304" pitchFamily="18" charset="0"/>
              </a:rPr>
              <a:t/>
            </a:r>
            <a:br>
              <a:rPr lang="en-US" sz="3600" dirty="0" smtClean="0">
                <a:ea typeface="Calibri" panose="020F0502020204030204" pitchFamily="34" charset="0"/>
                <a:cs typeface="Times New Roman" panose="02020603050405020304" pitchFamily="18" charset="0"/>
              </a:rPr>
            </a:br>
            <a:endParaRPr lang="en-US" sz="3600" dirty="0"/>
          </a:p>
        </p:txBody>
      </p:sp>
    </p:spTree>
    <p:extLst>
      <p:ext uri="{BB962C8B-B14F-4D97-AF65-F5344CB8AC3E}">
        <p14:creationId xmlns:p14="http://schemas.microsoft.com/office/powerpoint/2010/main" val="1361168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Content Placeholder 2"/>
          <p:cNvSpPr>
            <a:spLocks noGrp="1"/>
          </p:cNvSpPr>
          <p:nvPr>
            <p:ph sz="half" idx="4294967295"/>
          </p:nvPr>
        </p:nvSpPr>
        <p:spPr>
          <a:xfrm>
            <a:off x="1524000" y="457201"/>
            <a:ext cx="8839200" cy="5838825"/>
          </a:xfrm>
        </p:spPr>
        <p:txBody>
          <a:bodyPr>
            <a:normAutofit fontScale="97500"/>
          </a:bodyPr>
          <a:lstStyle/>
          <a:p>
            <a:r>
              <a:rPr lang="en-US" sz="4000" dirty="0"/>
              <a:t>The medial compartment of the knee join is emptied by pressing on the side of the joint with the free hand. The hand is then lifted away and then the lateral side is sharply compressed.</a:t>
            </a:r>
          </a:p>
          <a:p>
            <a:r>
              <a:rPr lang="en-US" sz="4000" dirty="0"/>
              <a:t>If the test is positive, a ripple is seen on the flattened, medial surface.</a:t>
            </a:r>
          </a:p>
          <a:p>
            <a:r>
              <a:rPr lang="en-US" sz="4000" dirty="0"/>
              <a:t>The test is negative if the effusion is tense - up to 120 ml.</a:t>
            </a:r>
          </a:p>
          <a:p>
            <a:endParaRPr lang="en-US" sz="4000" dirty="0"/>
          </a:p>
        </p:txBody>
      </p:sp>
    </p:spTree>
    <p:extLst>
      <p:ext uri="{BB962C8B-B14F-4D97-AF65-F5344CB8AC3E}">
        <p14:creationId xmlns:p14="http://schemas.microsoft.com/office/powerpoint/2010/main" val="931308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9"/>
          <p:cNvSpPr>
            <a:spLocks noGrp="1" noChangeArrowheads="1"/>
          </p:cNvSpPr>
          <p:nvPr>
            <p:ph type="title" idx="4294967295"/>
          </p:nvPr>
        </p:nvSpPr>
        <p:spPr>
          <a:xfrm>
            <a:off x="2441576" y="152400"/>
            <a:ext cx="7997825" cy="533400"/>
          </a:xfrm>
        </p:spPr>
        <p:txBody>
          <a:bodyPr>
            <a:normAutofit fontScale="90000"/>
          </a:bodyPr>
          <a:lstStyle/>
          <a:p>
            <a:pPr>
              <a:defRPr/>
            </a:pPr>
            <a:r>
              <a:rPr lang="en-US" sz="1800" b="1" dirty="0">
                <a:latin typeface="Arial" charset="0"/>
              </a:rPr>
              <a:t>  </a:t>
            </a:r>
            <a:r>
              <a:rPr lang="en-US" sz="4000" b="1" dirty="0">
                <a:latin typeface="Arial" charset="0"/>
              </a:rPr>
              <a:t>Checking for the bulge sign</a:t>
            </a:r>
          </a:p>
        </p:txBody>
      </p:sp>
      <p:pic>
        <p:nvPicPr>
          <p:cNvPr id="35843" name="Picture 3" descr="AAHBYFB0"/>
          <p:cNvPicPr>
            <a:picLocks noChangeAspect="1" noChangeArrowheads="1"/>
          </p:cNvPicPr>
          <p:nvPr/>
        </p:nvPicPr>
        <p:blipFill>
          <a:blip r:embed="rId3"/>
          <a:srcRect/>
          <a:stretch>
            <a:fillRect/>
          </a:stretch>
        </p:blipFill>
        <p:spPr bwMode="auto">
          <a:xfrm>
            <a:off x="1752600" y="838200"/>
            <a:ext cx="8686800" cy="5867400"/>
          </a:xfrm>
          <a:prstGeom prst="rect">
            <a:avLst/>
          </a:prstGeom>
          <a:noFill/>
          <a:ln w="9525">
            <a:noFill/>
            <a:miter lim="800000"/>
            <a:headEnd/>
            <a:tailEnd/>
          </a:ln>
        </p:spPr>
      </p:pic>
    </p:spTree>
    <p:extLst>
      <p:ext uri="{BB962C8B-B14F-4D97-AF65-F5344CB8AC3E}">
        <p14:creationId xmlns:p14="http://schemas.microsoft.com/office/powerpoint/2010/main" val="4225967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Content Placeholder 4" descr="http://drtedwilliams.net/cop/742/742Ballotement.png"/>
          <p:cNvPicPr>
            <a:picLocks noGrp="1"/>
          </p:cNvPicPr>
          <p:nvPr>
            <p:ph idx="4294967295"/>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605659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590800" y="152401"/>
            <a:ext cx="7772400" cy="685800"/>
          </a:xfrm>
        </p:spPr>
        <p:txBody>
          <a:bodyPr>
            <a:noAutofit/>
          </a:bodyPr>
          <a:lstStyle/>
          <a:p>
            <a:pPr algn="ctr">
              <a:defRPr/>
            </a:pPr>
            <a:r>
              <a:rPr lang="en-US" b="1" dirty="0">
                <a:latin typeface="+mn-lt"/>
              </a:rPr>
              <a:t>Diagnostic Evaluation</a:t>
            </a:r>
          </a:p>
        </p:txBody>
      </p:sp>
      <p:sp>
        <p:nvSpPr>
          <p:cNvPr id="38915" name="Rectangle 3"/>
          <p:cNvSpPr>
            <a:spLocks noGrp="1" noChangeArrowheads="1"/>
          </p:cNvSpPr>
          <p:nvPr>
            <p:ph idx="1"/>
          </p:nvPr>
        </p:nvSpPr>
        <p:spPr>
          <a:xfrm>
            <a:off x="509452" y="1463039"/>
            <a:ext cx="11312434" cy="5138057"/>
          </a:xfrm>
        </p:spPr>
        <p:txBody>
          <a:bodyPr>
            <a:normAutofit/>
          </a:bodyPr>
          <a:lstStyle/>
          <a:p>
            <a:r>
              <a:rPr lang="en-US" sz="3600" dirty="0"/>
              <a:t>Imaging Procedures – CT, Bone Scan, </a:t>
            </a:r>
            <a:r>
              <a:rPr lang="en-US" sz="3600" dirty="0" smtClean="0"/>
              <a:t>MRI , X-rays, bone </a:t>
            </a:r>
            <a:r>
              <a:rPr lang="en-US" sz="3600" dirty="0"/>
              <a:t>density </a:t>
            </a:r>
            <a:r>
              <a:rPr lang="en-US" sz="3600" dirty="0" smtClean="0"/>
              <a:t>scan, Ultrasound</a:t>
            </a:r>
            <a:endParaRPr lang="en-US" sz="3600" dirty="0"/>
          </a:p>
          <a:p>
            <a:pPr marL="280988" indent="-280988"/>
            <a:r>
              <a:rPr lang="en-US" sz="3600" dirty="0"/>
              <a:t>Nuclear Studies - radioisotope bone density, </a:t>
            </a:r>
          </a:p>
          <a:p>
            <a:pPr marL="280988" indent="-280988"/>
            <a:r>
              <a:rPr lang="en-US" sz="3600" dirty="0"/>
              <a:t>Endoscopic Studies –arthrocentesis, arthroscopy</a:t>
            </a:r>
          </a:p>
          <a:p>
            <a:pPr marL="280988" indent="-280988"/>
            <a:r>
              <a:rPr lang="en-US" sz="3600" dirty="0"/>
              <a:t>Other Studies –biopsy, synovial fluid, Arthrogram, venogram, </a:t>
            </a:r>
          </a:p>
          <a:p>
            <a:pPr marL="280988" indent="-280988"/>
            <a:r>
              <a:rPr lang="en-US" sz="3600" dirty="0"/>
              <a:t>Electromyography</a:t>
            </a:r>
          </a:p>
          <a:p>
            <a:pPr marL="280988" indent="-280988"/>
            <a:r>
              <a:rPr lang="en-US" sz="3600" dirty="0" smtClean="0"/>
              <a:t>Myelography</a:t>
            </a:r>
            <a:endParaRPr lang="en-US" sz="3600" dirty="0"/>
          </a:p>
          <a:p>
            <a:pPr marL="0" indent="0">
              <a:buNone/>
            </a:pPr>
            <a:endParaRPr lang="en-US" sz="3200" dirty="0"/>
          </a:p>
          <a:p>
            <a:pPr marL="0" indent="0">
              <a:buNone/>
            </a:pPr>
            <a:endParaRPr lang="en-US" sz="3200" dirty="0"/>
          </a:p>
          <a:p>
            <a:pPr marL="280988" indent="-280988"/>
            <a:endParaRPr lang="en-US" sz="3200" dirty="0"/>
          </a:p>
        </p:txBody>
      </p:sp>
    </p:spTree>
    <p:extLst>
      <p:ext uri="{BB962C8B-B14F-4D97-AF65-F5344CB8AC3E}">
        <p14:creationId xmlns:p14="http://schemas.microsoft.com/office/powerpoint/2010/main" val="28040769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533400"/>
          </a:xfrm>
        </p:spPr>
        <p:txBody>
          <a:bodyPr>
            <a:normAutofit fontScale="90000"/>
          </a:bodyPr>
          <a:lstStyle/>
          <a:p>
            <a:r>
              <a:rPr lang="en-US" dirty="0" smtClean="0"/>
              <a:t>  Cont’d</a:t>
            </a:r>
            <a:endParaRPr lang="en-US" dirty="0"/>
          </a:p>
        </p:txBody>
      </p:sp>
      <p:sp>
        <p:nvSpPr>
          <p:cNvPr id="3" name="Content Placeholder 2"/>
          <p:cNvSpPr>
            <a:spLocks noGrp="1"/>
          </p:cNvSpPr>
          <p:nvPr>
            <p:ph idx="1"/>
          </p:nvPr>
        </p:nvSpPr>
        <p:spPr>
          <a:xfrm>
            <a:off x="431073" y="609600"/>
            <a:ext cx="11286309" cy="6096000"/>
          </a:xfrm>
        </p:spPr>
        <p:txBody>
          <a:bodyPr>
            <a:normAutofit/>
          </a:bodyPr>
          <a:lstStyle/>
          <a:p>
            <a:r>
              <a:rPr lang="en-US" sz="4000" dirty="0"/>
              <a:t>Urine Tests – </a:t>
            </a:r>
          </a:p>
          <a:p>
            <a:pPr>
              <a:buFont typeface="Wingdings" pitchFamily="2" charset="2"/>
              <a:buChar char="ü"/>
            </a:pPr>
            <a:r>
              <a:rPr lang="en-US" sz="4000" dirty="0"/>
              <a:t>creatine-creatinine ratio for test presence of muscle disease</a:t>
            </a:r>
          </a:p>
          <a:p>
            <a:pPr>
              <a:buFont typeface="Wingdings" pitchFamily="2" charset="2"/>
              <a:buChar char="ü"/>
            </a:pPr>
            <a:r>
              <a:rPr lang="en-US" sz="4000" dirty="0"/>
              <a:t>Urinary uric acid – gout – 24 hr specimen</a:t>
            </a:r>
          </a:p>
          <a:p>
            <a:pPr>
              <a:buFont typeface="Wingdings" pitchFamily="2" charset="2"/>
              <a:buChar char="ü"/>
            </a:pPr>
            <a:r>
              <a:rPr lang="en-US" sz="4000" dirty="0"/>
              <a:t>Urine deoxypyridinolie – assess bone resorption process</a:t>
            </a:r>
          </a:p>
          <a:p>
            <a:r>
              <a:rPr lang="en-US" sz="4000" dirty="0"/>
              <a:t>Blood</a:t>
            </a:r>
          </a:p>
          <a:p>
            <a:pPr>
              <a:buFont typeface="Wingdings" pitchFamily="2" charset="2"/>
              <a:buChar char="ü"/>
            </a:pPr>
            <a:r>
              <a:rPr lang="en-US" sz="4000" dirty="0"/>
              <a:t>Serum muscle enzymes – aldolase, C’PK – muscle damage, c-reactive protein,</a:t>
            </a:r>
          </a:p>
          <a:p>
            <a:pPr>
              <a:buNone/>
            </a:pPr>
            <a:endParaRPr lang="en-US" sz="4000" dirty="0"/>
          </a:p>
        </p:txBody>
      </p:sp>
    </p:spTree>
    <p:extLst>
      <p:ext uri="{BB962C8B-B14F-4D97-AF65-F5344CB8AC3E}">
        <p14:creationId xmlns:p14="http://schemas.microsoft.com/office/powerpoint/2010/main" val="18725109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609600"/>
          </a:xfrm>
        </p:spPr>
        <p:txBody>
          <a:bodyPr>
            <a:normAutofit fontScale="90000"/>
          </a:bodyPr>
          <a:lstStyle/>
          <a:p>
            <a:r>
              <a:rPr lang="en-US" dirty="0" smtClean="0"/>
              <a:t>Cont’d</a:t>
            </a:r>
            <a:endParaRPr lang="en-US" dirty="0"/>
          </a:p>
        </p:txBody>
      </p:sp>
      <p:sp>
        <p:nvSpPr>
          <p:cNvPr id="3" name="Content Placeholder 2"/>
          <p:cNvSpPr>
            <a:spLocks noGrp="1"/>
          </p:cNvSpPr>
          <p:nvPr>
            <p:ph idx="1"/>
          </p:nvPr>
        </p:nvSpPr>
        <p:spPr>
          <a:xfrm>
            <a:off x="418011" y="838200"/>
            <a:ext cx="11247120" cy="5791200"/>
          </a:xfrm>
        </p:spPr>
        <p:txBody>
          <a:bodyPr>
            <a:normAutofit/>
          </a:bodyPr>
          <a:lstStyle/>
          <a:p>
            <a:r>
              <a:rPr lang="en-US" sz="3200" dirty="0"/>
              <a:t>Erythrocyte Sedimentation Rate (ESR)</a:t>
            </a:r>
          </a:p>
          <a:p>
            <a:r>
              <a:rPr lang="en-US" sz="3200" dirty="0"/>
              <a:t>Alkaline phosphatase –</a:t>
            </a:r>
          </a:p>
          <a:p>
            <a:pPr>
              <a:buFont typeface="Wingdings" pitchFamily="2" charset="2"/>
              <a:buChar char="ü"/>
            </a:pPr>
            <a:r>
              <a:rPr lang="en-US" sz="3200" dirty="0"/>
              <a:t> bone tumor and infection Fx</a:t>
            </a:r>
          </a:p>
          <a:p>
            <a:pPr>
              <a:buFont typeface="Wingdings" pitchFamily="2" charset="2"/>
              <a:buChar char="ü"/>
            </a:pPr>
            <a:r>
              <a:rPr lang="en-US" sz="3200" dirty="0"/>
              <a:t>Paget’s disease</a:t>
            </a:r>
          </a:p>
          <a:p>
            <a:pPr>
              <a:buFont typeface="Wingdings" pitchFamily="2" charset="2"/>
              <a:buChar char="ü"/>
            </a:pPr>
            <a:r>
              <a:rPr lang="en-US" sz="3200" dirty="0"/>
              <a:t>increase osteoblastic activity</a:t>
            </a:r>
          </a:p>
          <a:p>
            <a:r>
              <a:rPr lang="en-US" sz="3200" dirty="0"/>
              <a:t>Rheumatoid factor  -</a:t>
            </a:r>
          </a:p>
          <a:p>
            <a:pPr>
              <a:buFont typeface="Wingdings" pitchFamily="2" charset="2"/>
              <a:buChar char="ü"/>
            </a:pPr>
            <a:r>
              <a:rPr lang="en-US" sz="3200" dirty="0"/>
              <a:t>latex fixation; certain antibodies indicative rheumatoid condition, Anti-DNA antibody</a:t>
            </a:r>
          </a:p>
          <a:p>
            <a:pPr>
              <a:buFont typeface="Wingdings" pitchFamily="2" charset="2"/>
              <a:buChar char="ü"/>
            </a:pPr>
            <a:r>
              <a:rPr lang="en-US" sz="3200" dirty="0"/>
              <a:t>Le-Prep/Antinuclear antibodies (ANA) – check protein (certain ones) increase, SLE</a:t>
            </a:r>
          </a:p>
          <a:p>
            <a:pPr>
              <a:buNone/>
            </a:pPr>
            <a:endParaRPr lang="en-US" sz="3200" dirty="0"/>
          </a:p>
          <a:p>
            <a:pPr>
              <a:buNone/>
            </a:pPr>
            <a:endParaRPr lang="en-US" sz="3200" dirty="0"/>
          </a:p>
        </p:txBody>
      </p:sp>
    </p:spTree>
    <p:extLst>
      <p:ext uri="{BB962C8B-B14F-4D97-AF65-F5344CB8AC3E}">
        <p14:creationId xmlns:p14="http://schemas.microsoft.com/office/powerpoint/2010/main" val="4140463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1981200" y="152400"/>
            <a:ext cx="8229600" cy="609600"/>
          </a:xfrm>
        </p:spPr>
        <p:txBody>
          <a:bodyPr>
            <a:noAutofit/>
          </a:bodyPr>
          <a:lstStyle/>
          <a:p>
            <a:pPr algn="ctr">
              <a:defRPr/>
            </a:pPr>
            <a:r>
              <a:rPr lang="en-US" b="1" dirty="0"/>
              <a:t>Arthroscopy</a:t>
            </a:r>
          </a:p>
        </p:txBody>
      </p:sp>
      <p:sp>
        <p:nvSpPr>
          <p:cNvPr id="43011" name="Rectangle 3"/>
          <p:cNvSpPr>
            <a:spLocks noGrp="1" noChangeArrowheads="1"/>
          </p:cNvSpPr>
          <p:nvPr>
            <p:ph idx="1"/>
          </p:nvPr>
        </p:nvSpPr>
        <p:spPr>
          <a:xfrm>
            <a:off x="862149" y="1149531"/>
            <a:ext cx="11025051" cy="5556069"/>
          </a:xfrm>
        </p:spPr>
        <p:txBody>
          <a:bodyPr>
            <a:normAutofit/>
          </a:bodyPr>
          <a:lstStyle/>
          <a:p>
            <a:pPr eaLnBrk="1" hangingPunct="1">
              <a:lnSpc>
                <a:spcPct val="90000"/>
              </a:lnSpc>
            </a:pPr>
            <a:r>
              <a:rPr lang="en-US" sz="3600" dirty="0"/>
              <a:t>Fiberoptic tube is inserted into a joint for direct visualization.</a:t>
            </a:r>
          </a:p>
          <a:p>
            <a:pPr eaLnBrk="1" hangingPunct="1">
              <a:lnSpc>
                <a:spcPct val="90000"/>
              </a:lnSpc>
            </a:pPr>
            <a:r>
              <a:rPr lang="en-US" sz="3600" dirty="0"/>
              <a:t>Client must be able to flex the knee; exercises are prescribed for ROM.</a:t>
            </a:r>
          </a:p>
          <a:p>
            <a:pPr eaLnBrk="1" hangingPunct="1">
              <a:lnSpc>
                <a:spcPct val="90000"/>
              </a:lnSpc>
            </a:pPr>
            <a:r>
              <a:rPr lang="en-US" sz="3600" dirty="0"/>
              <a:t>Evaluate the neurovascular status of the affected limb frequently.</a:t>
            </a:r>
          </a:p>
          <a:p>
            <a:pPr eaLnBrk="1" hangingPunct="1">
              <a:lnSpc>
                <a:spcPct val="90000"/>
              </a:lnSpc>
            </a:pPr>
            <a:r>
              <a:rPr lang="en-US" sz="3600" dirty="0"/>
              <a:t>Analgesics are prescribed.</a:t>
            </a:r>
          </a:p>
          <a:p>
            <a:pPr eaLnBrk="1" hangingPunct="1">
              <a:lnSpc>
                <a:spcPct val="90000"/>
              </a:lnSpc>
            </a:pPr>
            <a:r>
              <a:rPr lang="en-US" sz="3600" dirty="0"/>
              <a:t>Monitor for complications</a:t>
            </a:r>
            <a:r>
              <a:rPr lang="en-US" sz="3600" dirty="0" smtClean="0"/>
              <a:t>.</a:t>
            </a:r>
          </a:p>
        </p:txBody>
      </p:sp>
    </p:spTree>
    <p:extLst>
      <p:ext uri="{BB962C8B-B14F-4D97-AF65-F5344CB8AC3E}">
        <p14:creationId xmlns:p14="http://schemas.microsoft.com/office/powerpoint/2010/main" val="28498643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81200" y="152400"/>
            <a:ext cx="8229600" cy="685800"/>
          </a:xfrm>
        </p:spPr>
        <p:txBody>
          <a:bodyPr>
            <a:normAutofit fontScale="90000"/>
          </a:bodyPr>
          <a:lstStyle/>
          <a:p>
            <a:pPr>
              <a:defRPr/>
            </a:pPr>
            <a:r>
              <a:rPr lang="en-US" dirty="0" smtClean="0">
                <a:solidFill>
                  <a:schemeClr val="tx2">
                    <a:satMod val="130000"/>
                  </a:schemeClr>
                </a:solidFill>
                <a:latin typeface="Arial" charset="0"/>
              </a:rPr>
              <a:t>  </a:t>
            </a:r>
            <a:r>
              <a:rPr lang="en-US" dirty="0" smtClean="0">
                <a:latin typeface="Arial" charset="0"/>
              </a:rPr>
              <a:t>Arthroscopy cont’d</a:t>
            </a:r>
          </a:p>
        </p:txBody>
      </p:sp>
      <p:sp>
        <p:nvSpPr>
          <p:cNvPr id="46083" name="Rectangle 3"/>
          <p:cNvSpPr>
            <a:spLocks noGrp="1" noChangeArrowheads="1"/>
          </p:cNvSpPr>
          <p:nvPr>
            <p:ph idx="1"/>
          </p:nvPr>
        </p:nvSpPr>
        <p:spPr>
          <a:xfrm>
            <a:off x="339634" y="914400"/>
            <a:ext cx="11456126" cy="5791200"/>
          </a:xfrm>
        </p:spPr>
        <p:txBody>
          <a:bodyPr>
            <a:normAutofit/>
          </a:bodyPr>
          <a:lstStyle/>
          <a:p>
            <a:pPr eaLnBrk="1" hangingPunct="1"/>
            <a:r>
              <a:rPr lang="en-US" sz="4000" dirty="0"/>
              <a:t>Flexible fiberoptic endoscope used to view joint structures and tissues</a:t>
            </a:r>
          </a:p>
          <a:p>
            <a:pPr eaLnBrk="1" hangingPunct="1"/>
            <a:r>
              <a:rPr lang="en-US" sz="4000" dirty="0"/>
              <a:t>Used to identify:</a:t>
            </a:r>
          </a:p>
          <a:p>
            <a:pPr lvl="1" eaLnBrk="1" hangingPunct="1"/>
            <a:r>
              <a:rPr lang="en-US" sz="4000" dirty="0"/>
              <a:t>Torn tendon and ligaments</a:t>
            </a:r>
          </a:p>
          <a:p>
            <a:pPr lvl="1" eaLnBrk="1" hangingPunct="1"/>
            <a:r>
              <a:rPr lang="en-US" sz="4000" dirty="0"/>
              <a:t>Injured meniscus</a:t>
            </a:r>
          </a:p>
          <a:p>
            <a:pPr lvl="1" eaLnBrk="1" hangingPunct="1"/>
            <a:r>
              <a:rPr lang="en-US" sz="4000" dirty="0"/>
              <a:t>Inflammatory joint changes</a:t>
            </a:r>
          </a:p>
          <a:p>
            <a:pPr lvl="1" eaLnBrk="1" hangingPunct="1"/>
            <a:r>
              <a:rPr lang="en-US" sz="4000" dirty="0"/>
              <a:t>Damaged cartilage</a:t>
            </a:r>
          </a:p>
        </p:txBody>
      </p:sp>
    </p:spTree>
    <p:extLst>
      <p:ext uri="{BB962C8B-B14F-4D97-AF65-F5344CB8AC3E}">
        <p14:creationId xmlns:p14="http://schemas.microsoft.com/office/powerpoint/2010/main" val="42337191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Content Placeholder 2"/>
          <p:cNvSpPr>
            <a:spLocks noGrp="1"/>
          </p:cNvSpPr>
          <p:nvPr>
            <p:ph idx="4294967295"/>
          </p:nvPr>
        </p:nvSpPr>
        <p:spPr>
          <a:xfrm>
            <a:off x="326571" y="770710"/>
            <a:ext cx="11443063" cy="5585640"/>
          </a:xfrm>
        </p:spPr>
        <p:txBody>
          <a:bodyPr>
            <a:normAutofit fontScale="97727"/>
          </a:bodyPr>
          <a:lstStyle/>
          <a:p>
            <a:pPr>
              <a:buNone/>
            </a:pPr>
            <a:r>
              <a:rPr lang="en-US" sz="4400" dirty="0"/>
              <a:t>ARTHROSCOPY/ARTHROCENTESIS</a:t>
            </a:r>
          </a:p>
          <a:p>
            <a:r>
              <a:rPr lang="en-US" sz="4400" dirty="0"/>
              <a:t>Elevate joint to reduce swelling</a:t>
            </a:r>
          </a:p>
          <a:p>
            <a:r>
              <a:rPr lang="en-US" sz="4400" dirty="0"/>
              <a:t>Monitor and document neurovascular status</a:t>
            </a:r>
          </a:p>
          <a:p>
            <a:r>
              <a:rPr lang="en-US" sz="4400" dirty="0"/>
              <a:t>Analgesics</a:t>
            </a:r>
          </a:p>
          <a:p>
            <a:r>
              <a:rPr lang="en-US" sz="4400" dirty="0"/>
              <a:t>Teach patient to report swelling, numbness. Teach extent of activity </a:t>
            </a:r>
          </a:p>
        </p:txBody>
      </p:sp>
    </p:spTree>
    <p:extLst>
      <p:ext uri="{BB962C8B-B14F-4D97-AF65-F5344CB8AC3E}">
        <p14:creationId xmlns:p14="http://schemas.microsoft.com/office/powerpoint/2010/main" val="3969969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53FF7"/>
          <p:cNvPicPr>
            <a:picLocks noChangeAspect="1" noChangeArrowheads="1"/>
          </p:cNvPicPr>
          <p:nvPr/>
        </p:nvPicPr>
        <p:blipFill>
          <a:blip r:embed="rId3"/>
          <a:srcRect/>
          <a:stretch>
            <a:fillRect/>
          </a:stretch>
        </p:blipFill>
        <p:spPr bwMode="auto">
          <a:xfrm>
            <a:off x="1752600" y="152400"/>
            <a:ext cx="8763000" cy="6477000"/>
          </a:xfrm>
          <a:prstGeom prst="rect">
            <a:avLst/>
          </a:prstGeom>
          <a:noFill/>
          <a:ln w="9525">
            <a:noFill/>
            <a:miter lim="800000"/>
            <a:headEnd/>
            <a:tailEnd/>
          </a:ln>
        </p:spPr>
      </p:pic>
    </p:spTree>
    <p:extLst>
      <p:ext uri="{BB962C8B-B14F-4D97-AF65-F5344CB8AC3E}">
        <p14:creationId xmlns:p14="http://schemas.microsoft.com/office/powerpoint/2010/main" val="2683342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5733"/>
            <a:ext cx="10515600" cy="372534"/>
          </a:xfrm>
        </p:spPr>
        <p:txBody>
          <a:bodyPr>
            <a:normAutofit fontScale="90000"/>
          </a:bodyPr>
          <a:lstStyle/>
          <a:p>
            <a:pPr lvl="0">
              <a:lnSpc>
                <a:spcPct val="150000"/>
              </a:lnSpc>
              <a:spcBef>
                <a:spcPts val="0"/>
              </a:spcBef>
            </a:pPr>
            <a:r>
              <a:rPr lang="en-US" b="1" dirty="0">
                <a:latin typeface="+mn-lt"/>
              </a:rPr>
              <a:t>Orthopedic </a:t>
            </a:r>
            <a:r>
              <a:rPr lang="en-US" b="1" dirty="0" smtClean="0">
                <a:latin typeface="+mn-lt"/>
              </a:rPr>
              <a:t>conditions</a:t>
            </a:r>
            <a:br>
              <a:rPr lang="en-US" b="1" dirty="0" smtClean="0">
                <a:latin typeface="+mn-lt"/>
              </a:rPr>
            </a:br>
            <a:endParaRPr lang="en-US" b="1" dirty="0">
              <a:latin typeface="+mn-lt"/>
            </a:endParaRPr>
          </a:p>
        </p:txBody>
      </p:sp>
      <p:sp>
        <p:nvSpPr>
          <p:cNvPr id="5" name="Content Placeholder 4"/>
          <p:cNvSpPr>
            <a:spLocks noGrp="1"/>
          </p:cNvSpPr>
          <p:nvPr>
            <p:ph idx="1"/>
          </p:nvPr>
        </p:nvSpPr>
        <p:spPr>
          <a:xfrm>
            <a:off x="838200" y="948268"/>
            <a:ext cx="10515600" cy="5909732"/>
          </a:xfrm>
        </p:spPr>
        <p:txBody>
          <a:bodyPr>
            <a:normAutofit fontScale="70000" lnSpcReduction="20000"/>
          </a:bodyPr>
          <a:lstStyle/>
          <a:p>
            <a:pPr marL="0" indent="0">
              <a:buNone/>
            </a:pPr>
            <a:r>
              <a:rPr lang="en-US" sz="3600" b="1" dirty="0" smtClean="0"/>
              <a:t>Infection of bone and joints </a:t>
            </a:r>
          </a:p>
          <a:p>
            <a:pPr>
              <a:buFont typeface="Wingdings" panose="05000000000000000000" pitchFamily="2" charset="2"/>
              <a:buChar char="§"/>
            </a:pPr>
            <a:r>
              <a:rPr lang="en-US" sz="3600" dirty="0" smtClean="0"/>
              <a:t>Tuberculosis</a:t>
            </a:r>
          </a:p>
          <a:p>
            <a:pPr>
              <a:buFont typeface="Wingdings" panose="05000000000000000000" pitchFamily="2" charset="2"/>
              <a:buChar char="§"/>
            </a:pPr>
            <a:r>
              <a:rPr lang="en-US" sz="3600" dirty="0" smtClean="0"/>
              <a:t> Osteomylytis </a:t>
            </a:r>
          </a:p>
          <a:p>
            <a:pPr>
              <a:buFont typeface="Wingdings" panose="05000000000000000000" pitchFamily="2" charset="2"/>
              <a:buChar char="§"/>
            </a:pPr>
            <a:r>
              <a:rPr lang="en-US" sz="3600" dirty="0" smtClean="0"/>
              <a:t> Arthritis</a:t>
            </a:r>
          </a:p>
          <a:p>
            <a:pPr marL="0" indent="0">
              <a:buNone/>
            </a:pPr>
            <a:r>
              <a:rPr lang="en-US" sz="3600" dirty="0" smtClean="0"/>
              <a:t/>
            </a:r>
            <a:br>
              <a:rPr lang="en-US" sz="3600" dirty="0" smtClean="0"/>
            </a:br>
            <a:r>
              <a:rPr lang="en-US" sz="3600" b="1" dirty="0" smtClean="0"/>
              <a:t>Bone tomours</a:t>
            </a:r>
          </a:p>
          <a:p>
            <a:pPr>
              <a:buFont typeface="Wingdings" panose="05000000000000000000" pitchFamily="2" charset="2"/>
              <a:buChar char="§"/>
            </a:pPr>
            <a:r>
              <a:rPr lang="en-US" sz="3600" dirty="0" smtClean="0"/>
              <a:t>Benign and </a:t>
            </a:r>
          </a:p>
          <a:p>
            <a:pPr>
              <a:buFont typeface="Wingdings" panose="05000000000000000000" pitchFamily="2" charset="2"/>
              <a:buChar char="§"/>
            </a:pPr>
            <a:r>
              <a:rPr lang="en-US" sz="3600" dirty="0" smtClean="0"/>
              <a:t>Malignant and therapies for tumours ) </a:t>
            </a:r>
          </a:p>
          <a:p>
            <a:pPr marL="0" indent="0">
              <a:buNone/>
            </a:pPr>
            <a:r>
              <a:rPr lang="en-US" sz="3600" dirty="0" smtClean="0"/>
              <a:t/>
            </a:r>
            <a:br>
              <a:rPr lang="en-US" sz="3600" dirty="0" smtClean="0"/>
            </a:br>
            <a:r>
              <a:rPr lang="en-US" sz="3600" b="1" dirty="0" smtClean="0"/>
              <a:t>Deformities</a:t>
            </a:r>
          </a:p>
          <a:p>
            <a:pPr>
              <a:buFont typeface="Wingdings" panose="05000000000000000000" pitchFamily="2" charset="2"/>
              <a:buChar char="§"/>
            </a:pPr>
            <a:r>
              <a:rPr lang="en-US" sz="3600" dirty="0" smtClean="0"/>
              <a:t>scoliosis</a:t>
            </a:r>
          </a:p>
          <a:p>
            <a:pPr>
              <a:buFont typeface="Wingdings" panose="05000000000000000000" pitchFamily="2" charset="2"/>
              <a:buChar char="§"/>
            </a:pPr>
            <a:r>
              <a:rPr lang="en-US" sz="3600" dirty="0" smtClean="0"/>
              <a:t>khyphosis  </a:t>
            </a:r>
          </a:p>
          <a:p>
            <a:pPr>
              <a:buFont typeface="Wingdings" panose="05000000000000000000" pitchFamily="2" charset="2"/>
              <a:buChar char="§"/>
            </a:pPr>
            <a:r>
              <a:rPr lang="en-US" sz="3600" dirty="0" smtClean="0"/>
              <a:t> lordosis and </a:t>
            </a:r>
          </a:p>
          <a:p>
            <a:pPr>
              <a:buFont typeface="Wingdings" panose="05000000000000000000" pitchFamily="2" charset="2"/>
              <a:buChar char="§"/>
            </a:pPr>
            <a:r>
              <a:rPr lang="en-US" sz="3600" dirty="0" smtClean="0"/>
              <a:t>congenital disorder)</a:t>
            </a:r>
            <a:br>
              <a:rPr lang="en-US" sz="3600" dirty="0" smtClean="0"/>
            </a:br>
            <a:endParaRPr lang="en-US" sz="3600" dirty="0"/>
          </a:p>
        </p:txBody>
      </p:sp>
    </p:spTree>
    <p:extLst>
      <p:ext uri="{BB962C8B-B14F-4D97-AF65-F5344CB8AC3E}">
        <p14:creationId xmlns:p14="http://schemas.microsoft.com/office/powerpoint/2010/main" val="2994681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981200" y="152400"/>
            <a:ext cx="8229600" cy="609600"/>
          </a:xfrm>
        </p:spPr>
        <p:txBody>
          <a:bodyPr>
            <a:normAutofit fontScale="90000"/>
          </a:bodyPr>
          <a:lstStyle/>
          <a:p>
            <a:pPr>
              <a:defRPr/>
            </a:pPr>
            <a:r>
              <a:rPr lang="en-US" dirty="0" smtClean="0">
                <a:latin typeface="Arial" charset="0"/>
              </a:rPr>
              <a:t>  Bone Scan</a:t>
            </a:r>
          </a:p>
        </p:txBody>
      </p:sp>
      <p:sp>
        <p:nvSpPr>
          <p:cNvPr id="45059" name="Rectangle 3"/>
          <p:cNvSpPr>
            <a:spLocks noGrp="1" noChangeArrowheads="1"/>
          </p:cNvSpPr>
          <p:nvPr>
            <p:ph idx="1"/>
          </p:nvPr>
        </p:nvSpPr>
        <p:spPr>
          <a:xfrm>
            <a:off x="391886" y="1632856"/>
            <a:ext cx="11377748" cy="5072743"/>
          </a:xfrm>
        </p:spPr>
        <p:txBody>
          <a:bodyPr>
            <a:normAutofit/>
          </a:bodyPr>
          <a:lstStyle/>
          <a:p>
            <a:pPr eaLnBrk="1" hangingPunct="1"/>
            <a:r>
              <a:rPr lang="en-US" sz="4000" dirty="0"/>
              <a:t>Nuclear medicine procedure in which amount of radioactive isotope taken up by bones is evaluated</a:t>
            </a:r>
          </a:p>
          <a:p>
            <a:pPr eaLnBrk="1" hangingPunct="1"/>
            <a:r>
              <a:rPr lang="en-US" sz="4000" dirty="0"/>
              <a:t>Abnormal bone scans show hot spots due to malignancies or infection</a:t>
            </a:r>
          </a:p>
          <a:p>
            <a:pPr eaLnBrk="1" hangingPunct="1"/>
            <a:r>
              <a:rPr lang="en-US" sz="4000" dirty="0"/>
              <a:t>Cold spot uptakes show areas of bone that are ischemic</a:t>
            </a:r>
          </a:p>
        </p:txBody>
      </p:sp>
    </p:spTree>
    <p:extLst>
      <p:ext uri="{BB962C8B-B14F-4D97-AF65-F5344CB8AC3E}">
        <p14:creationId xmlns:p14="http://schemas.microsoft.com/office/powerpoint/2010/main" val="14722272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mn-lt"/>
              </a:rPr>
              <a:t>END</a:t>
            </a:r>
            <a:endParaRPr lang="en-US" dirty="0">
              <a:latin typeface="+mn-lt"/>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5590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901"/>
            <a:ext cx="10515600" cy="914400"/>
          </a:xfrm>
        </p:spPr>
        <p:txBody>
          <a:bodyPr>
            <a:normAutofit fontScale="90000"/>
          </a:bodyPr>
          <a:lstStyle/>
          <a:p>
            <a:r>
              <a:rPr lang="en-US" b="1" dirty="0">
                <a:latin typeface="+mn-lt"/>
              </a:rPr>
              <a:t>Disorders of the spine</a:t>
            </a:r>
            <a:br>
              <a:rPr lang="en-US" b="1" dirty="0">
                <a:latin typeface="+mn-lt"/>
              </a:rPr>
            </a:br>
            <a:endParaRPr lang="en-US" b="1" dirty="0">
              <a:latin typeface="+mn-lt"/>
            </a:endParaRPr>
          </a:p>
        </p:txBody>
      </p:sp>
      <p:sp>
        <p:nvSpPr>
          <p:cNvPr id="3" name="Content Placeholder 2"/>
          <p:cNvSpPr>
            <a:spLocks noGrp="1"/>
          </p:cNvSpPr>
          <p:nvPr>
            <p:ph idx="1"/>
          </p:nvPr>
        </p:nvSpPr>
        <p:spPr>
          <a:xfrm>
            <a:off x="203200" y="1028700"/>
            <a:ext cx="11706578" cy="5829299"/>
          </a:xfrm>
        </p:spPr>
        <p:txBody>
          <a:bodyPr>
            <a:noAutofit/>
          </a:bodyPr>
          <a:lstStyle/>
          <a:p>
            <a:pPr>
              <a:buFont typeface="Wingdings" panose="05000000000000000000" pitchFamily="2" charset="2"/>
              <a:buChar char="§"/>
            </a:pPr>
            <a:r>
              <a:rPr lang="en-US" sz="3600" dirty="0" smtClean="0"/>
              <a:t>Intervatebral disc prolapse</a:t>
            </a:r>
          </a:p>
          <a:p>
            <a:pPr>
              <a:buFont typeface="Wingdings" panose="05000000000000000000" pitchFamily="2" charset="2"/>
              <a:buChar char="§"/>
            </a:pPr>
            <a:r>
              <a:rPr lang="en-US" sz="3600" dirty="0" smtClean="0"/>
              <a:t> pelvic inflammatory disease</a:t>
            </a:r>
          </a:p>
          <a:p>
            <a:pPr>
              <a:buFont typeface="Wingdings" panose="05000000000000000000" pitchFamily="2" charset="2"/>
              <a:buChar char="§"/>
            </a:pPr>
            <a:r>
              <a:rPr lang="en-US" sz="3600" dirty="0" smtClean="0"/>
              <a:t>fracture of the spine </a:t>
            </a:r>
          </a:p>
          <a:p>
            <a:pPr>
              <a:buFont typeface="Wingdings" panose="05000000000000000000" pitchFamily="2" charset="2"/>
              <a:buChar char="§"/>
            </a:pPr>
            <a:r>
              <a:rPr lang="en-US" sz="3600" dirty="0" smtClean="0"/>
              <a:t>lower back  pain/disorder)</a:t>
            </a:r>
            <a:r>
              <a:rPr lang="en-US" sz="4000" dirty="0" smtClean="0"/>
              <a:t/>
            </a:r>
            <a:br>
              <a:rPr lang="en-US" sz="4000" dirty="0" smtClean="0"/>
            </a:br>
            <a:r>
              <a:rPr lang="en-US" sz="4000" b="1" dirty="0" smtClean="0"/>
              <a:t>Nutritional metabolic disorders</a:t>
            </a:r>
          </a:p>
          <a:p>
            <a:pPr>
              <a:buFont typeface="Wingdings" panose="05000000000000000000" pitchFamily="2" charset="2"/>
              <a:buChar char="§"/>
            </a:pPr>
            <a:r>
              <a:rPr lang="en-US" sz="4000" dirty="0" smtClean="0"/>
              <a:t>  </a:t>
            </a:r>
            <a:r>
              <a:rPr lang="en-US" sz="3600" dirty="0" smtClean="0"/>
              <a:t>Rickets </a:t>
            </a:r>
          </a:p>
          <a:p>
            <a:pPr>
              <a:buFont typeface="Wingdings" panose="05000000000000000000" pitchFamily="2" charset="2"/>
              <a:buChar char="§"/>
            </a:pPr>
            <a:r>
              <a:rPr lang="en-US" sz="3600" dirty="0" smtClean="0"/>
              <a:t>  Osteomalacia</a:t>
            </a:r>
          </a:p>
          <a:p>
            <a:pPr>
              <a:buFont typeface="Wingdings" panose="05000000000000000000" pitchFamily="2" charset="2"/>
              <a:buChar char="§"/>
            </a:pPr>
            <a:r>
              <a:rPr lang="en-US" sz="3600" dirty="0"/>
              <a:t>O</a:t>
            </a:r>
            <a:r>
              <a:rPr lang="en-US" sz="3600" dirty="0" smtClean="0"/>
              <a:t>steoporosis </a:t>
            </a:r>
          </a:p>
          <a:p>
            <a:pPr>
              <a:buFont typeface="Wingdings" panose="05000000000000000000" pitchFamily="2" charset="2"/>
              <a:buChar char="§"/>
            </a:pPr>
            <a:r>
              <a:rPr lang="en-US" sz="3600" dirty="0" smtClean="0"/>
              <a:t> gout</a:t>
            </a:r>
            <a:r>
              <a:rPr lang="en-US" sz="4000" dirty="0" smtClean="0"/>
              <a:t/>
            </a:r>
            <a:br>
              <a:rPr lang="en-US" sz="4000" dirty="0" smtClean="0"/>
            </a:br>
            <a:endParaRPr lang="en-US" sz="4000" dirty="0"/>
          </a:p>
        </p:txBody>
      </p:sp>
    </p:spTree>
    <p:extLst>
      <p:ext uri="{BB962C8B-B14F-4D97-AF65-F5344CB8AC3E}">
        <p14:creationId xmlns:p14="http://schemas.microsoft.com/office/powerpoint/2010/main" val="3225528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28775"/>
          </a:xfrm>
        </p:spPr>
        <p:txBody>
          <a:bodyPr/>
          <a:lstStyle/>
          <a:p>
            <a:r>
              <a:rPr lang="en-US" b="1" dirty="0" smtClean="0">
                <a:latin typeface="+mn-lt"/>
              </a:rPr>
              <a:t>Chronic/ degenerative disease of joints and auto immune disorder</a:t>
            </a:r>
            <a:endParaRPr lang="en-US" dirty="0">
              <a:latin typeface="+mn-lt"/>
            </a:endParaRPr>
          </a:p>
        </p:txBody>
      </p:sp>
      <p:sp>
        <p:nvSpPr>
          <p:cNvPr id="3" name="Content Placeholder 2"/>
          <p:cNvSpPr>
            <a:spLocks noGrp="1"/>
          </p:cNvSpPr>
          <p:nvPr>
            <p:ph idx="1"/>
          </p:nvPr>
        </p:nvSpPr>
        <p:spPr>
          <a:xfrm>
            <a:off x="838200" y="2425699"/>
            <a:ext cx="10515600" cy="3751263"/>
          </a:xfrm>
        </p:spPr>
        <p:txBody>
          <a:bodyPr>
            <a:normAutofit/>
          </a:bodyPr>
          <a:lstStyle/>
          <a:p>
            <a:r>
              <a:rPr lang="en-US" sz="3600" dirty="0" smtClean="0"/>
              <a:t>Osteoarthritis</a:t>
            </a:r>
          </a:p>
          <a:p>
            <a:r>
              <a:rPr lang="en-US" sz="3600" dirty="0" smtClean="0"/>
              <a:t>Rheumatoid</a:t>
            </a:r>
          </a:p>
          <a:p>
            <a:r>
              <a:rPr lang="en-US" sz="3600" dirty="0" smtClean="0"/>
              <a:t> </a:t>
            </a:r>
            <a:r>
              <a:rPr lang="en-US" sz="3600" dirty="0"/>
              <a:t>arthritis  </a:t>
            </a:r>
            <a:endParaRPr lang="en-US" sz="3600" dirty="0" smtClean="0"/>
          </a:p>
          <a:p>
            <a:r>
              <a:rPr lang="en-US" sz="3600" dirty="0" smtClean="0"/>
              <a:t>ankylosing  spondylitis</a:t>
            </a:r>
            <a:r>
              <a:rPr lang="en-US" sz="3600" dirty="0">
                <a:latin typeface="Calibri" panose="020F0502020204030204" pitchFamily="34" charset="0"/>
                <a:ea typeface="Calibri" panose="020F0502020204030204" pitchFamily="34" charset="0"/>
                <a:cs typeface="Times New Roman" panose="02020603050405020304" pitchFamily="18" charset="0"/>
              </a:rPr>
              <a:t/>
            </a:r>
            <a:br>
              <a:rPr lang="en-US" sz="3600" dirty="0">
                <a:latin typeface="Calibri" panose="020F0502020204030204" pitchFamily="34" charset="0"/>
                <a:ea typeface="Calibri" panose="020F0502020204030204" pitchFamily="34" charset="0"/>
                <a:cs typeface="Times New Roman" panose="02020603050405020304" pitchFamily="18" charset="0"/>
              </a:rPr>
            </a:br>
            <a:endParaRPr lang="en-US" sz="3600" dirty="0"/>
          </a:p>
          <a:p>
            <a:endParaRPr lang="en-US" sz="3600" dirty="0"/>
          </a:p>
        </p:txBody>
      </p:sp>
    </p:spTree>
    <p:extLst>
      <p:ext uri="{BB962C8B-B14F-4D97-AF65-F5344CB8AC3E}">
        <p14:creationId xmlns:p14="http://schemas.microsoft.com/office/powerpoint/2010/main" val="89596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a:lnSpc>
                <a:spcPct val="150000"/>
              </a:lnSpc>
              <a:spcBef>
                <a:spcPts val="0"/>
              </a:spcBef>
            </a:pPr>
            <a:r>
              <a:rPr lang="en-US" b="1" dirty="0"/>
              <a:t>Management and </a:t>
            </a:r>
            <a:r>
              <a:rPr lang="en-US" b="1" dirty="0" smtClean="0"/>
              <a:t>rehabilitation</a:t>
            </a:r>
            <a:br>
              <a:rPr lang="en-US" b="1" dirty="0" smtClean="0"/>
            </a:br>
            <a:endParaRPr lang="en-US" dirty="0"/>
          </a:p>
        </p:txBody>
      </p:sp>
      <p:sp>
        <p:nvSpPr>
          <p:cNvPr id="5" name="Content Placeholder 4"/>
          <p:cNvSpPr>
            <a:spLocks noGrp="1"/>
          </p:cNvSpPr>
          <p:nvPr>
            <p:ph idx="1"/>
          </p:nvPr>
        </p:nvSpPr>
        <p:spPr>
          <a:xfrm>
            <a:off x="838200" y="1219200"/>
            <a:ext cx="10515600" cy="4957763"/>
          </a:xfrm>
        </p:spPr>
        <p:txBody>
          <a:bodyPr>
            <a:normAutofit/>
          </a:bodyPr>
          <a:lstStyle/>
          <a:p>
            <a:pPr marL="0" indent="0">
              <a:buNone/>
            </a:pPr>
            <a:r>
              <a:rPr lang="en-US" sz="3600" b="1" dirty="0" smtClean="0"/>
              <a:t>Care of patients with  orthopedic  devices</a:t>
            </a:r>
          </a:p>
          <a:p>
            <a:pPr>
              <a:buFont typeface="Wingdings" panose="05000000000000000000" pitchFamily="2" charset="2"/>
              <a:buChar char="§"/>
            </a:pPr>
            <a:r>
              <a:rPr lang="en-US" sz="3600" dirty="0" smtClean="0"/>
              <a:t>Splints </a:t>
            </a:r>
            <a:endParaRPr lang="en-US" sz="3600" dirty="0"/>
          </a:p>
          <a:p>
            <a:pPr>
              <a:buFont typeface="Wingdings" panose="05000000000000000000" pitchFamily="2" charset="2"/>
              <a:buChar char="§"/>
            </a:pPr>
            <a:r>
              <a:rPr lang="en-US" sz="3600" dirty="0" smtClean="0"/>
              <a:t>Braces</a:t>
            </a:r>
          </a:p>
          <a:p>
            <a:pPr>
              <a:buFont typeface="Wingdings" panose="05000000000000000000" pitchFamily="2" charset="2"/>
              <a:buChar char="§"/>
            </a:pPr>
            <a:r>
              <a:rPr lang="en-US" sz="3600" dirty="0" smtClean="0"/>
              <a:t>plaster casts </a:t>
            </a:r>
          </a:p>
          <a:p>
            <a:pPr>
              <a:buFont typeface="Wingdings" panose="05000000000000000000" pitchFamily="2" charset="2"/>
              <a:buChar char="§"/>
            </a:pPr>
            <a:r>
              <a:rPr lang="en-US" sz="3600" dirty="0" smtClean="0"/>
              <a:t> types of tractions</a:t>
            </a:r>
          </a:p>
          <a:p>
            <a:pPr>
              <a:buFont typeface="Wingdings" panose="05000000000000000000" pitchFamily="2" charset="2"/>
              <a:buChar char="§"/>
            </a:pPr>
            <a:r>
              <a:rPr lang="en-US" sz="3600" dirty="0" smtClean="0"/>
              <a:t> the orthopedic bed </a:t>
            </a:r>
          </a:p>
          <a:p>
            <a:pPr>
              <a:buFont typeface="Wingdings" panose="05000000000000000000" pitchFamily="2" charset="2"/>
              <a:buChar char="§"/>
            </a:pPr>
            <a:r>
              <a:rPr lang="en-US" sz="3600" dirty="0" smtClean="0"/>
              <a:t>ripple mattress</a:t>
            </a:r>
            <a:r>
              <a:rPr lang="en-US" sz="3600" dirty="0" smtClean="0">
                <a:latin typeface="Calibri" panose="020F0502020204030204" pitchFamily="34" charset="0"/>
                <a:ea typeface="Calibri" panose="020F0502020204030204" pitchFamily="34" charset="0"/>
                <a:cs typeface="Times New Roman" panose="02020603050405020304" pitchFamily="18" charset="0"/>
              </a:rPr>
              <a:t/>
            </a:r>
            <a:br>
              <a:rPr lang="en-US" sz="3600" dirty="0" smtClean="0">
                <a:latin typeface="Calibri" panose="020F0502020204030204" pitchFamily="34" charset="0"/>
                <a:ea typeface="Calibri" panose="020F0502020204030204" pitchFamily="34" charset="0"/>
                <a:cs typeface="Times New Roman" panose="02020603050405020304" pitchFamily="18" charset="0"/>
              </a:rPr>
            </a:br>
            <a:r>
              <a:rPr lang="en-US" sz="3600" b="1" dirty="0" smtClean="0"/>
              <a:t> </a:t>
            </a:r>
            <a:endParaRPr lang="en-US" sz="3600" dirty="0"/>
          </a:p>
        </p:txBody>
      </p:sp>
    </p:spTree>
    <p:extLst>
      <p:ext uri="{BB962C8B-B14F-4D97-AF65-F5344CB8AC3E}">
        <p14:creationId xmlns:p14="http://schemas.microsoft.com/office/powerpoint/2010/main" val="755402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2038</Words>
  <Application>Microsoft Office PowerPoint</Application>
  <PresentationFormat>Widescreen</PresentationFormat>
  <Paragraphs>323</Paragraphs>
  <Slides>61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Aharoni</vt:lpstr>
      <vt:lpstr>Arial</vt:lpstr>
      <vt:lpstr>Calibri</vt:lpstr>
      <vt:lpstr>Calibri Light</vt:lpstr>
      <vt:lpstr>Times New Roman</vt:lpstr>
      <vt:lpstr>Trebuchet MS</vt:lpstr>
      <vt:lpstr>Wingdings</vt:lpstr>
      <vt:lpstr>Office Theme</vt:lpstr>
      <vt:lpstr>ORTHOPAEDIC   NURSING</vt:lpstr>
      <vt:lpstr>BROAD OBJECTIVE</vt:lpstr>
      <vt:lpstr>Specific Objectives</vt:lpstr>
      <vt:lpstr>Course outline</vt:lpstr>
      <vt:lpstr>Trauma and injuries</vt:lpstr>
      <vt:lpstr>Orthopedic conditions </vt:lpstr>
      <vt:lpstr>Disorders of the spine </vt:lpstr>
      <vt:lpstr>Chronic/ degenerative disease of joints and auto immune disorder</vt:lpstr>
      <vt:lpstr>Management and rehabilitation </vt:lpstr>
      <vt:lpstr>Rehabilitation</vt:lpstr>
      <vt:lpstr>Review: Skeletal System</vt:lpstr>
      <vt:lpstr>    Bones</vt:lpstr>
      <vt:lpstr>Bones</vt:lpstr>
      <vt:lpstr>Bone Marrow</vt:lpstr>
      <vt:lpstr>Types of Bones</vt:lpstr>
      <vt:lpstr> </vt:lpstr>
      <vt:lpstr>ct</vt:lpstr>
      <vt:lpstr>long bones (eg, femur</vt:lpstr>
      <vt:lpstr>Joints (Articulations)</vt:lpstr>
      <vt:lpstr>Joints </vt:lpstr>
      <vt:lpstr>Synovial Joints</vt:lpstr>
      <vt:lpstr>Ligaments</vt:lpstr>
      <vt:lpstr>Tendons</vt:lpstr>
      <vt:lpstr>Muscles</vt:lpstr>
      <vt:lpstr>Skeletal Muscle</vt:lpstr>
      <vt:lpstr>Skeletal Muscle</vt:lpstr>
      <vt:lpstr>Changes in Older Adult</vt:lpstr>
      <vt:lpstr>Changes in Older Adult</vt:lpstr>
      <vt:lpstr>Changes in Older Adult</vt:lpstr>
      <vt:lpstr>PowerPoint Presentation</vt:lpstr>
      <vt:lpstr>What is Orthopaedics?</vt:lpstr>
      <vt:lpstr>Functions of Bones</vt:lpstr>
      <vt:lpstr>Bone Development</vt:lpstr>
      <vt:lpstr>Bone Maintenance</vt:lpstr>
      <vt:lpstr>Bone Healing</vt:lpstr>
      <vt:lpstr>STAGES IN BONE HEALING. </vt:lpstr>
      <vt:lpstr>STAGES IN BONE HEALING. </vt:lpstr>
      <vt:lpstr>STAGES IN BONE HEALING. </vt:lpstr>
      <vt:lpstr> Assessment of Musculoskeletal System</vt:lpstr>
      <vt:lpstr> Physical Examination</vt:lpstr>
      <vt:lpstr>Physical Examination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BULGE/BALLOTMENT test</vt:lpstr>
      <vt:lpstr>PowerPoint Presentation</vt:lpstr>
      <vt:lpstr>  Checking for the bulge sign</vt:lpstr>
      <vt:lpstr>PowerPoint Presentation</vt:lpstr>
      <vt:lpstr>Diagnostic Evaluation</vt:lpstr>
      <vt:lpstr>  Cont’d</vt:lpstr>
      <vt:lpstr>Cont’d</vt:lpstr>
      <vt:lpstr>Arthroscopy</vt:lpstr>
      <vt:lpstr>  Arthroscopy cont’d</vt:lpstr>
      <vt:lpstr>PowerPoint Presentation</vt:lpstr>
      <vt:lpstr>PowerPoint Presentation</vt:lpstr>
      <vt:lpstr>  Bone Scan</vt:lpstr>
      <vt:lpstr>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ORTHOPAEDIC   NURSING</dc:title>
  <dc:creator>user</dc:creator>
  <cp:lastModifiedBy>user</cp:lastModifiedBy>
  <cp:revision>59</cp:revision>
  <dcterms:created xsi:type="dcterms:W3CDTF">2019-08-19T17:06:13Z</dcterms:created>
  <dcterms:modified xsi:type="dcterms:W3CDTF">2019-09-15T15:14:04Z</dcterms:modified>
</cp:coreProperties>
</file>