
<file path=[Content_Types].xml><?xml version="1.0" encoding="utf-8"?>
<Types xmlns="http://schemas.openxmlformats.org/package/2006/content-types">
  <Default Extension="xml" ContentType="application/xml"/>
  <Default Extension="jpeg" ContentType="image/jpeg"/>
  <Default Extension="fntdata" ContentType="application/x-fontdata"/>
  <Default Extension="rels" ContentType="application/vnd.openxmlformats-package.relationships+xml"/>
  <Default Extension="font" ContentType="application/x-fontdata"/>
  <Override PartName="/ppt/slides/slide3.xml" ContentType="application/vnd.openxmlformats-officedocument.presentationml.slide+xml"/>
  <Override PartName="/ppt/slides/slide16.xml" ContentType="application/vnd.openxmlformats-officedocument.presentationml.slide+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ppt/slides/slide2.xml" ContentType="application/vnd.openxmlformats-officedocument.presentationml.slide+xml"/>
  <Override PartName="/ppt/slides/slide8.xml" ContentType="application/vnd.openxmlformats-officedocument.presentationml.slide+xml"/>
  <Override PartName="/ppt/slides/slide12.xml" ContentType="application/vnd.openxmlformats-officedocument.presentationml.slide+xml"/>
  <Override PartName="/ppt/slideLayouts/slideLayout8.xml" ContentType="application/vnd.openxmlformats-officedocument.presentationml.slideLayout+xml"/>
  <Override PartName="/ppt/slides/slide14.xml" ContentType="application/vnd.openxmlformats-officedocument.presentationml.slide+xml"/>
  <Override PartName="/ppt/presentation.xml" ContentType="application/vnd.openxmlformats-officedocument.presentationml.presentation.main+xml"/>
  <Override PartName="/ppt/slideLayouts/slideLayout2.xml" ContentType="application/vnd.openxmlformats-officedocument.presentationml.slideLayout+xml"/>
  <Override PartName="/docProps/core.xml" ContentType="application/vnd.openxmlformats-package.core-properties+xml"/>
  <Override PartName="/ppt/slideLayouts/slideLayout10.xml" ContentType="application/vnd.openxmlformats-officedocument.presentationml.slideLayout+xml"/>
  <Override PartName="/ppt/slides/slide4.xml" ContentType="application/vnd.openxmlformats-officedocument.presentationml.slide+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s/slide9.xml" ContentType="application/vnd.openxmlformats-officedocument.presentationml.slide+xml"/>
  <Override PartName="/ppt/theme/theme1.xml" ContentType="application/vnd.openxmlformats-officedocument.theme+xml"/>
  <Override PartName="/ppt/slideMasters/slideMaster1.xml" ContentType="application/vnd.openxmlformats-officedocument.presentationml.slideMaster+xml"/>
  <Override PartName="/ppt/slides/slide1.xml" ContentType="application/vnd.openxmlformats-officedocument.presentationml.slide+xml"/>
  <Override PartName="/ppt/slides/slide13.xml" ContentType="application/vnd.openxmlformats-officedocument.presentationml.slide+xml"/>
  <Override PartName="/ppt/slides/slide5.xml" ContentType="application/vnd.openxmlformats-officedocument.presentationml.slide+xml"/>
  <Override PartName="/ppt/slideLayouts/slideLayout4.xml" ContentType="application/vnd.openxmlformats-officedocument.presentationml.slideLayout+xml"/>
  <Override PartName="/ppt/slides/slide11.xml" ContentType="application/vnd.openxmlformats-officedocument.presentationml.slide+xml"/>
  <Override PartName="/ppt/slideLayouts/slideLayout11.xml" ContentType="application/vnd.openxmlformats-officedocument.presentationml.slideLayout+xml"/>
  <Override PartName="/ppt/presProps.xml" ContentType="application/vnd.openxmlformats-officedocument.presentationml.presProps+xml"/>
  <Override PartName="/ppt/slides/slide7.xml" ContentType="application/vnd.openxmlformats-officedocument.presentationml.slide+xml"/>
  <Override PartName="/ppt/slides/slide15.xml" ContentType="application/vnd.openxmlformats-officedocument.presentationml.slide+xml"/>
  <Override PartName="/ppt/slideLayouts/slideLayout1.xml" ContentType="application/vnd.openxmlformats-officedocument.presentationml.slideLayout+xml"/>
  <Override PartName="/ppt/slides/slide10.xml" ContentType="application/vnd.openxmlformats-officedocument.presentationml.slide+xml"/>
  <Override PartName="/ppt/slides/slide6.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xmlns:dsp="http://schemas.microsoft.com/office/drawing/2008/diagram" xmlns:dgm="http://schemas.openxmlformats.org/drawingml/2006/diagram" xmlns:m="http://schemas.openxmlformats.org/officeDocument/2006/math" saveSubsetFonts="1" embedTrueTypeFonts="1">
  <p:sldMasterIdLst>
    <p:sldMasterId r:id="rId1" id="2147483648"/>
  </p:sldMasterIdLst>
  <p:sldIdLst>
    <p:sldId r:id="rId2" id="256"/>
    <p:sldId r:id="rId3" id="257"/>
    <p:sldId r:id="rId4" id="258"/>
    <p:sldId r:id="rId5" id="259"/>
    <p:sldId r:id="rId6" id="260"/>
    <p:sldId r:id="rId7" id="261"/>
    <p:sldId r:id="rId8" id="262"/>
    <p:sldId r:id="rId9" id="263"/>
    <p:sldId r:id="rId10" id="264"/>
    <p:sldId r:id="rId11" id="265"/>
    <p:sldId r:id="rId12" id="266"/>
    <p:sldId r:id="rId13" id="267"/>
    <p:sldId r:id="rId14" id="268"/>
    <p:sldId r:id="rId15" id="269"/>
    <p:sldId r:id="rId16" id="271"/>
    <p:sldId r:id="rId17" id="270"/>
  </p:sldIdLst>
  <p:sldSz cx="9144000" cy="6858000" type="screen4x3"/>
  <p:notesSz cx="6858000" cy="9144000"/>
  <p:embeddedFontLst>
    <p:embeddedFont>
      <p:font typeface="WPS Special 1"/>
      <p:regular r:id="rId22"/>
    </p:embeddedFont>
  </p:embeddedFontLst>
  <p:defaultTextStyle>
    <a:defPPr>
      <a:defRPr lang="en-US"/>
    </a:defPPr>
    <a:lvl1pPr algn="l" marL="0" defTabSz="914400" eaLnBrk="1" latinLnBrk="0" hangingPunct="1" rtl="false">
      <a:defRPr sz="1800" kern="1200">
        <a:solidFill>
          <a:schemeClr val="tx1"/>
        </a:solidFill>
        <a:latin typeface="+mn-lt"/>
        <a:ea typeface="+mn-ea"/>
        <a:cs typeface="+mn-cs"/>
      </a:defRPr>
    </a:lvl1pPr>
    <a:lvl2pPr algn="l" marL="457200" defTabSz="914400" eaLnBrk="1" latinLnBrk="0" hangingPunct="1" rtl="false">
      <a:defRPr sz="1800" kern="1200">
        <a:solidFill>
          <a:schemeClr val="tx1"/>
        </a:solidFill>
        <a:latin typeface="+mn-lt"/>
        <a:ea typeface="+mn-ea"/>
        <a:cs typeface="+mn-cs"/>
      </a:defRPr>
    </a:lvl2pPr>
    <a:lvl3pPr algn="l" marL="914400" defTabSz="914400" eaLnBrk="1" latinLnBrk="0" hangingPunct="1" rtl="false">
      <a:defRPr sz="1800" kern="1200">
        <a:solidFill>
          <a:schemeClr val="tx1"/>
        </a:solidFill>
        <a:latin typeface="+mn-lt"/>
        <a:ea typeface="+mn-ea"/>
        <a:cs typeface="+mn-cs"/>
      </a:defRPr>
    </a:lvl3pPr>
    <a:lvl4pPr algn="l" marL="1371600" defTabSz="914400" eaLnBrk="1" latinLnBrk="0" hangingPunct="1" rtl="false">
      <a:defRPr sz="1800" kern="1200">
        <a:solidFill>
          <a:schemeClr val="tx1"/>
        </a:solidFill>
        <a:latin typeface="+mn-lt"/>
        <a:ea typeface="+mn-ea"/>
        <a:cs typeface="+mn-cs"/>
      </a:defRPr>
    </a:lvl4pPr>
    <a:lvl5pPr algn="l" marL="1828800" defTabSz="914400" eaLnBrk="1" latinLnBrk="0" hangingPunct="1" rtl="false">
      <a:defRPr sz="1800" kern="1200">
        <a:solidFill>
          <a:schemeClr val="tx1"/>
        </a:solidFill>
        <a:latin typeface="+mn-lt"/>
        <a:ea typeface="+mn-ea"/>
        <a:cs typeface="+mn-cs"/>
      </a:defRPr>
    </a:lvl5pPr>
    <a:lvl6pPr algn="l" marL="2286000" defTabSz="914400" eaLnBrk="1" latinLnBrk="0" hangingPunct="1" rtl="false">
      <a:defRPr sz="1800" kern="1200">
        <a:solidFill>
          <a:schemeClr val="tx1"/>
        </a:solidFill>
        <a:latin typeface="+mn-lt"/>
        <a:ea typeface="+mn-ea"/>
        <a:cs typeface="+mn-cs"/>
      </a:defRPr>
    </a:lvl6pPr>
    <a:lvl7pPr algn="l" marL="2743200" defTabSz="914400" eaLnBrk="1" latinLnBrk="0" hangingPunct="1" rtl="false">
      <a:defRPr sz="1800" kern="1200">
        <a:solidFill>
          <a:schemeClr val="tx1"/>
        </a:solidFill>
        <a:latin typeface="+mn-lt"/>
        <a:ea typeface="+mn-ea"/>
        <a:cs typeface="+mn-cs"/>
      </a:defRPr>
    </a:lvl7pPr>
    <a:lvl8pPr algn="l" marL="3200400" defTabSz="914400" eaLnBrk="1" latinLnBrk="0" hangingPunct="1" rtl="false">
      <a:defRPr sz="1800" kern="1200">
        <a:solidFill>
          <a:schemeClr val="tx1"/>
        </a:solidFill>
        <a:latin typeface="+mn-lt"/>
        <a:ea typeface="+mn-ea"/>
        <a:cs typeface="+mn-cs"/>
      </a:defRPr>
    </a:lvl8pPr>
    <a:lvl9pPr algn="l" marL="3657600" defTabSz="914400" eaLnBrk="1" latinLnBrk="0" hangingPunct="1" rtl="false">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8" Type="http://schemas.openxmlformats.org/officeDocument/2006/relationships/presProps" Target="presProps.xml" /><Relationship Id="rId21" Type="http://schemas.openxmlformats.org/officeDocument/2006/relationships/tableStyles" Target="tableStyles.xml" /><Relationship Id="rId20" Type="http://schemas.openxmlformats.org/officeDocument/2006/relationships/theme" Target="theme/theme1.xml" /><Relationship Id="rId1" Type="http://schemas.openxmlformats.org/officeDocument/2006/relationships/slideMaster" Target="slideMasters/slideMaster1.xml" /><Relationship Id="rId19" Type="http://schemas.openxmlformats.org/officeDocument/2006/relationships/viewProps" Target="viewProps.xml" /><Relationship Id="rId17" Type="http://schemas.openxmlformats.org/officeDocument/2006/relationships/slide" Target="slides/slide16.xml" /><Relationship Id="rId16" Type="http://schemas.openxmlformats.org/officeDocument/2006/relationships/slide" Target="slides/slide15.xml" /><Relationship Id="rId15" Type="http://schemas.openxmlformats.org/officeDocument/2006/relationships/slide" Target="slides/slide14.xml" /><Relationship Id="rId14" Type="http://schemas.openxmlformats.org/officeDocument/2006/relationships/slide" Target="slides/slide13.xml" /><Relationship Id="rId2" Type="http://schemas.openxmlformats.org/officeDocument/2006/relationships/slide" Target="slides/slide1.xml" /><Relationship Id="rId12" Type="http://schemas.openxmlformats.org/officeDocument/2006/relationships/slide" Target="slides/slide11.xml" /><Relationship Id="rId13" Type="http://schemas.openxmlformats.org/officeDocument/2006/relationships/slide" Target="slides/slide12.xml" /><Relationship Id="rId4" Type="http://schemas.openxmlformats.org/officeDocument/2006/relationships/slide" Target="slides/slide3.xml" /><Relationship Id="rId10" Type="http://schemas.openxmlformats.org/officeDocument/2006/relationships/slide" Target="slides/slide9.xml" /><Relationship Id="rId11" Type="http://schemas.openxmlformats.org/officeDocument/2006/relationships/slide" Target="slides/slide10.xml" /><Relationship Id="rId3" Type="http://schemas.openxmlformats.org/officeDocument/2006/relationships/slide" Target="slides/slide2.xml" /><Relationship Id="rId9" Type="http://schemas.openxmlformats.org/officeDocument/2006/relationships/slide" Target="slides/slide8.xml" /><Relationship Id="rId6" Type="http://schemas.openxmlformats.org/officeDocument/2006/relationships/slide" Target="slides/slide5.xml" /><Relationship Id="rId5" Type="http://schemas.openxmlformats.org/officeDocument/2006/relationships/slide" Target="slides/slide4.xml" /><Relationship Id="rId8" Type="http://schemas.openxmlformats.org/officeDocument/2006/relationships/slide" Target="slides/slide7.xml" /><Relationship Id="rId7" Type="http://schemas.openxmlformats.org/officeDocument/2006/relationships/slide" Target="slides/slide6.xml" /><Relationship Id="rId22" Type="http://schemas.openxmlformats.org/officeDocument/2006/relationships/font" Target="fonts/WPS_Specail_1.fntdata"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4C12BBA-8591-46BF-A6F2-7BFA5DDB836C}" type="datetimeFigureOut">
              <a:rPr lang="en-US" smtClean="0"/>
              <a:t>6/21/2017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BEAF1A-1D3C-4699-AE2D-87DB020A2DB6}"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4C12BBA-8591-46BF-A6F2-7BFA5DDB836C}" type="datetimeFigureOut">
              <a:rPr lang="en-US" smtClean="0"/>
              <a:t>6/21/2017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BEAF1A-1D3C-4699-AE2D-87DB020A2DB6}"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4C12BBA-8591-46BF-A6F2-7BFA5DDB836C}" type="datetimeFigureOut">
              <a:rPr lang="en-US" smtClean="0"/>
              <a:t>6/21/2017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BEAF1A-1D3C-4699-AE2D-87DB020A2DB6}"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4C12BBA-8591-46BF-A6F2-7BFA5DDB836C}" type="datetimeFigureOut">
              <a:rPr lang="en-US" smtClean="0"/>
              <a:t>6/21/2017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BEAF1A-1D3C-4699-AE2D-87DB020A2DB6}"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C12BBA-8591-46BF-A6F2-7BFA5DDB836C}" type="datetimeFigureOut">
              <a:rPr lang="en-US" smtClean="0"/>
              <a:t>6/21/2017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BEAF1A-1D3C-4699-AE2D-87DB020A2DB6}"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4C12BBA-8591-46BF-A6F2-7BFA5DDB836C}" type="datetimeFigureOut">
              <a:rPr lang="en-US" smtClean="0"/>
              <a:t>6/21/2017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2BEAF1A-1D3C-4699-AE2D-87DB020A2DB6}"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4C12BBA-8591-46BF-A6F2-7BFA5DDB836C}" type="datetimeFigureOut">
              <a:rPr lang="en-US" smtClean="0"/>
              <a:t>6/21/2017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2BEAF1A-1D3C-4699-AE2D-87DB020A2DB6}"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4C12BBA-8591-46BF-A6F2-7BFA5DDB836C}" type="datetimeFigureOut">
              <a:rPr lang="en-US" smtClean="0"/>
              <a:t>6/21/2017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2BEAF1A-1D3C-4699-AE2D-87DB020A2DB6}"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C12BBA-8591-46BF-A6F2-7BFA5DDB836C}" type="datetimeFigureOut">
              <a:rPr lang="en-US" smtClean="0"/>
              <a:t>6/21/2017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2BEAF1A-1D3C-4699-AE2D-87DB020A2DB6}"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C12BBA-8591-46BF-A6F2-7BFA5DDB836C}" type="datetimeFigureOut">
              <a:rPr lang="en-US" smtClean="0"/>
              <a:t>6/21/2017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2BEAF1A-1D3C-4699-AE2D-87DB020A2DB6}"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C12BBA-8591-46BF-A6F2-7BFA5DDB836C}" type="datetimeFigureOut">
              <a:rPr lang="en-US" smtClean="0"/>
              <a:t>6/21/2017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2BEAF1A-1D3C-4699-AE2D-87DB020A2DB6}"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C12BBA-8591-46BF-A6F2-7BFA5DDB836C}" type="datetimeFigureOut">
              <a:rPr lang="en-US" smtClean="0"/>
              <a:t>6/21/2017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BEAF1A-1D3C-4699-AE2D-87DB020A2DB6}"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smtClean="0"/>
              <a:t>ORTHOPAEDICS</a:t>
            </a:r>
            <a:br>
              <a:rPr lang="en-GB" b="1" dirty="0" smtClean="0"/>
            </a:br>
            <a:r>
              <a:rPr lang="en-GB" b="1" dirty="0" smtClean="0"/>
              <a:t>IMAGING</a:t>
            </a:r>
            <a:br>
              <a:rPr lang="en-GB" b="1" dirty="0" smtClean="0"/>
            </a:br>
            <a:r>
              <a:rPr lang="en-GB" b="1" dirty="0" smtClean="0"/>
              <a:t>by dr. </a:t>
            </a:r>
            <a:r>
              <a:rPr lang="en-GB" b="1" dirty="0"/>
              <a:t>m</a:t>
            </a:r>
            <a:r>
              <a:rPr lang="en-GB" b="1" dirty="0" smtClean="0"/>
              <a:t>’mene</a:t>
            </a:r>
            <a:endParaRPr lang="en-GB" b="1" dirty="0"/>
          </a:p>
        </p:txBody>
      </p:sp>
      <p:sp>
        <p:nvSpPr>
          <p:cNvPr id="3" name="Subtitle 2"/>
          <p:cNvSpPr>
            <a:spLocks noGrp="1"/>
          </p:cNvSpPr>
          <p:nvPr>
            <p:ph type="subTitle" idx="1"/>
          </p:nvPr>
        </p:nvSpPr>
        <p:spPr/>
        <p:txBody>
          <a:bodyPr/>
          <a:lstStyle/>
          <a:p>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fontScale="92500"/>
          </a:bodyPr>
          <a:lstStyle/>
          <a:p>
            <a:pPr>
              <a:buNone/>
            </a:pPr>
            <a:r>
              <a:rPr lang="en-GB" b="1" dirty="0" smtClean="0"/>
              <a:t>ALTRASOUND</a:t>
            </a:r>
          </a:p>
          <a:p>
            <a:r>
              <a:rPr lang="en-GB" dirty="0" smtClean="0"/>
              <a:t>Ultrasound has a role in orthopaedic imaging and is readily available but its value and reliability is very operator dependent</a:t>
            </a:r>
          </a:p>
          <a:p>
            <a:r>
              <a:rPr lang="en-GB" dirty="0" smtClean="0"/>
              <a:t>Like MRI there are no known dangerous side effects associated with use of ultrasound</a:t>
            </a:r>
          </a:p>
          <a:p>
            <a:r>
              <a:rPr lang="en-GB" dirty="0" smtClean="0"/>
              <a:t>Little or no information is obtained from bony structures but it can visualise the soft tissues </a:t>
            </a:r>
            <a:r>
              <a:rPr lang="en-GB" dirty="0" smtClean="0"/>
              <a:t>in particular tendons and muscles</a:t>
            </a:r>
            <a:r>
              <a:rPr lang="en-GB" dirty="0" smtClean="0"/>
              <a:t> in many areas</a:t>
            </a:r>
          </a:p>
          <a:p>
            <a:pPr>
              <a:buNone/>
            </a:pP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smtClean="0"/>
              <a:t>Suspected abnormalities of the patellar tendon, Achilles tendon and rotator cuff tendon of the shoulder can be diagnosed by this method</a:t>
            </a:r>
          </a:p>
          <a:p>
            <a:r>
              <a:rPr lang="en-GB" dirty="0" smtClean="0"/>
              <a:t>Muscle tears are easily identified as are their associated haematomas</a:t>
            </a:r>
          </a:p>
          <a:p>
            <a:r>
              <a:rPr lang="en-GB" dirty="0" smtClean="0"/>
              <a:t>Ultrasound is also useful in the evaluation of soft tissue masses and fluid filled structures such as Baker’s cyst of the knee</a:t>
            </a:r>
          </a:p>
          <a:p>
            <a:r>
              <a:rPr lang="en-GB" dirty="0" smtClean="0"/>
              <a:t>It may be used in screening the neonatal hip joint for developmental dysplasia (DDH) because of lack of ossification of the femoral head at birth</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pPr>
              <a:buNone/>
            </a:pPr>
            <a:r>
              <a:rPr lang="en-GB" b="1" dirty="0" smtClean="0"/>
              <a:t>ISOTOPE SCANNING</a:t>
            </a:r>
          </a:p>
          <a:p>
            <a:r>
              <a:rPr lang="en-GB" dirty="0" smtClean="0"/>
              <a:t>Isotope bone scanning requires the intravenous injection of a radioactive tracer usually technetium linked to a molecule such as </a:t>
            </a:r>
            <a:r>
              <a:rPr lang="en-GB" dirty="0" err="1" smtClean="0"/>
              <a:t>diphosphonate</a:t>
            </a:r>
            <a:r>
              <a:rPr lang="en-GB" b="1" dirty="0" smtClean="0"/>
              <a:t> </a:t>
            </a:r>
            <a:r>
              <a:rPr lang="en-GB" dirty="0" smtClean="0"/>
              <a:t>which will become incorporated into areas of high bone turnover where there is increase </a:t>
            </a:r>
            <a:r>
              <a:rPr lang="en-GB" dirty="0" err="1" smtClean="0"/>
              <a:t>osteoblastic</a:t>
            </a:r>
            <a:r>
              <a:rPr lang="en-GB" dirty="0" smtClean="0"/>
              <a:t> and </a:t>
            </a:r>
            <a:r>
              <a:rPr lang="en-GB" dirty="0" err="1" smtClean="0"/>
              <a:t>osteoclastic</a:t>
            </a:r>
            <a:r>
              <a:rPr lang="en-GB" dirty="0" smtClean="0"/>
              <a:t> activity</a:t>
            </a:r>
          </a:p>
          <a:p>
            <a:r>
              <a:rPr lang="en-GB" dirty="0" smtClean="0"/>
              <a:t>The emitted rays are charted with a gamma camera</a:t>
            </a:r>
          </a:p>
          <a:p>
            <a:r>
              <a:rPr lang="en-GB" dirty="0" smtClean="0"/>
              <a:t>Increased uptake locally in the skeleton denotes increased hyperaemia of the bone</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smtClean="0"/>
              <a:t>This is a non-specific test since </a:t>
            </a:r>
            <a:r>
              <a:rPr lang="en-GB" dirty="0" err="1" smtClean="0"/>
              <a:t>osteoclastic</a:t>
            </a:r>
            <a:r>
              <a:rPr lang="en-GB" dirty="0" smtClean="0"/>
              <a:t> activity is increased in many disease processes </a:t>
            </a:r>
          </a:p>
          <a:p>
            <a:r>
              <a:rPr lang="en-GB" dirty="0" smtClean="0"/>
              <a:t>It is however commonly used to identify the site of bone metastasis </a:t>
            </a:r>
          </a:p>
          <a:p>
            <a:r>
              <a:rPr lang="en-GB" dirty="0" smtClean="0"/>
              <a:t>It has a major advantage of providing images of complete bony skeleton </a:t>
            </a:r>
          </a:p>
          <a:p>
            <a:r>
              <a:rPr lang="en-GB" dirty="0" smtClean="0"/>
              <a:t>Isotope bone scanning may have a role in the diagnosis of bone and joint infection, primary bone tumours, osteoid osteoma and stress fractures  </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pPr>
              <a:buNone/>
            </a:pPr>
            <a:r>
              <a:rPr lang="en-GB" dirty="0" smtClean="0"/>
              <a:t>ARTHROGRAPHY</a:t>
            </a:r>
          </a:p>
          <a:p>
            <a:r>
              <a:rPr lang="en-GB" dirty="0" smtClean="0"/>
              <a:t>This is a technique where a x-ray contrast is injected directly into a joint to enable visualisation of the joint surfaces and structures within the joint</a:t>
            </a:r>
          </a:p>
          <a:p>
            <a:r>
              <a:rPr lang="en-GB" dirty="0" smtClean="0"/>
              <a:t>It is used in conjunction with MRI and CT</a:t>
            </a:r>
          </a:p>
          <a:p>
            <a:r>
              <a:rPr lang="en-GB" dirty="0" smtClean="0"/>
              <a:t>The commonest indications are in the shoulder to demonstrate disruption of the glenoid </a:t>
            </a:r>
            <a:r>
              <a:rPr lang="en-GB" dirty="0" err="1" smtClean="0"/>
              <a:t>labrum</a:t>
            </a:r>
            <a:r>
              <a:rPr lang="en-GB" dirty="0" smtClean="0"/>
              <a:t> in patients with recurrent dislocation or instability  and in the hip when looking for evidence impingement and </a:t>
            </a:r>
            <a:r>
              <a:rPr lang="en-GB" dirty="0" err="1" smtClean="0"/>
              <a:t>labral</a:t>
            </a:r>
            <a:r>
              <a:rPr lang="en-GB" dirty="0" smtClean="0"/>
              <a:t> tears     </a:t>
            </a:r>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pPr>
              <a:buNone/>
            </a:pPr>
            <a:r>
              <a:rPr lang="en-GB" dirty="0" smtClean="0"/>
              <a:t>Other investigation techniques include</a:t>
            </a:r>
          </a:p>
          <a:p>
            <a:r>
              <a:rPr lang="en-GB" dirty="0" err="1" smtClean="0"/>
              <a:t>Arthrograms</a:t>
            </a:r>
            <a:endParaRPr lang="en-GB" dirty="0" smtClean="0"/>
          </a:p>
          <a:p>
            <a:r>
              <a:rPr lang="en-GB" dirty="0" err="1" smtClean="0"/>
              <a:t>Arthroscoy</a:t>
            </a:r>
            <a:endParaRPr lang="en-GB" dirty="0" smtClean="0"/>
          </a:p>
          <a:p>
            <a:r>
              <a:rPr lang="en-GB" dirty="0" smtClean="0"/>
              <a:t>Biopsy</a:t>
            </a:r>
          </a:p>
          <a:p>
            <a:r>
              <a:rPr lang="en-GB" dirty="0" smtClean="0"/>
              <a:t>Gait analysis</a:t>
            </a:r>
          </a:p>
          <a:p>
            <a:r>
              <a:rPr lang="en-GB" dirty="0" smtClean="0"/>
              <a:t>Blood tests such as </a:t>
            </a:r>
          </a:p>
          <a:p>
            <a:pPr lvl="1">
              <a:buFont typeface="Wingdings" pitchFamily="2" charset="2"/>
              <a:buChar char="ü"/>
            </a:pPr>
            <a:r>
              <a:rPr lang="en-GB" sz="3200" dirty="0" smtClean="0"/>
              <a:t>Haematology</a:t>
            </a:r>
          </a:p>
          <a:p>
            <a:pPr lvl="1">
              <a:buFont typeface="Wingdings" pitchFamily="2" charset="2"/>
              <a:buChar char="ü"/>
            </a:pPr>
            <a:r>
              <a:rPr lang="en-GB" sz="3200" dirty="0" smtClean="0"/>
              <a:t>biochemistry</a:t>
            </a:r>
            <a:endParaRPr lang="en-GB"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lgn="ctr">
              <a:buNone/>
            </a:pPr>
            <a:endParaRPr lang="en-GB" dirty="0" smtClean="0"/>
          </a:p>
          <a:p>
            <a:pPr algn="ctr">
              <a:buNone/>
            </a:pPr>
            <a:endParaRPr lang="en-GB" dirty="0"/>
          </a:p>
          <a:p>
            <a:pPr algn="ctr">
              <a:buNone/>
            </a:pPr>
            <a:endParaRPr lang="en-GB" dirty="0" smtClean="0"/>
          </a:p>
          <a:p>
            <a:pPr algn="ctr">
              <a:buNone/>
            </a:pPr>
            <a:r>
              <a:rPr lang="en-GB" b="1" i="1" dirty="0"/>
              <a:t>t</a:t>
            </a:r>
            <a:r>
              <a:rPr lang="en-GB" b="1" i="1" dirty="0" smtClean="0"/>
              <a:t>he end</a:t>
            </a:r>
            <a:endParaRPr lang="en-GB" b="1"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a:bodyPr>
          <a:lstStyle/>
          <a:p>
            <a:pPr>
              <a:buNone/>
            </a:pPr>
            <a:r>
              <a:rPr lang="en-GB" b="1" dirty="0" smtClean="0">
                <a:solidFill>
                  <a:srgbClr val="FF0000"/>
                </a:solidFill>
              </a:rPr>
              <a:t>	PLAIN RADIOGRAPHIC FILMS AND DIGITAL RADIOGRAPHY</a:t>
            </a:r>
          </a:p>
          <a:p>
            <a:r>
              <a:rPr lang="en-GB" dirty="0" smtClean="0"/>
              <a:t>This is the most common imaging modality used in orthopaedics  </a:t>
            </a:r>
          </a:p>
          <a:p>
            <a:r>
              <a:rPr lang="en-GB" dirty="0" smtClean="0"/>
              <a:t>In modern medical imaging the plain radiograph taken on x-ray film is now almost obsolete</a:t>
            </a:r>
          </a:p>
          <a:p>
            <a:r>
              <a:rPr lang="en-GB" dirty="0" smtClean="0"/>
              <a:t>Plain radiographic images are mostly obtained with digital equipment using a much smaller x-ray dose compared to the conventional film</a:t>
            </a: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smtClean="0"/>
              <a:t>They are usually the only diagnostic images required for most cases of trauma and the great majority of degenerative disorders</a:t>
            </a:r>
          </a:p>
          <a:p>
            <a:r>
              <a:rPr lang="en-GB" dirty="0" smtClean="0"/>
              <a:t>Fracture diagnosis and management is satisfactorily guided by plain films as is planning joint replacement surgery for arthritic disease of the hip and knee</a:t>
            </a:r>
          </a:p>
          <a:p>
            <a:r>
              <a:rPr lang="en-GB" dirty="0" smtClean="0"/>
              <a:t>Their use for back pain has drastically reduced in favour of MRI </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pPr>
              <a:buNone/>
            </a:pPr>
            <a:r>
              <a:rPr lang="en-GB" dirty="0" smtClean="0">
                <a:solidFill>
                  <a:srgbClr val="FF0000"/>
                </a:solidFill>
              </a:rPr>
              <a:t>COMPUTERISED TOMOGRAPHY (CT)</a:t>
            </a:r>
          </a:p>
          <a:p>
            <a:r>
              <a:rPr lang="en-GB" dirty="0" smtClean="0"/>
              <a:t>This technique utilises x-rays but acquires multiple thin slices axially through the area of interest</a:t>
            </a:r>
          </a:p>
          <a:p>
            <a:r>
              <a:rPr lang="en-GB" dirty="0" smtClean="0"/>
              <a:t>Modern scanners can reconstruct a three-dimensional model of the scanned area</a:t>
            </a:r>
          </a:p>
          <a:p>
            <a:r>
              <a:rPr lang="en-GB" dirty="0" smtClean="0"/>
              <a:t>Its commonest role in orthopaedics is in assisting in management of trauma patients with complex fractures of the spine, pelvis, tibial plateau and calcaneus   </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a:bodyPr>
          <a:lstStyle/>
          <a:p>
            <a:r>
              <a:rPr lang="en-GB" dirty="0" smtClean="0"/>
              <a:t>Non-traumatic conditions where CT can be useful are the evaluation of bone and cartilage-based tumours </a:t>
            </a:r>
          </a:p>
          <a:p>
            <a:r>
              <a:rPr lang="en-GB" dirty="0" smtClean="0"/>
              <a:t>In osteoid osteoma the CT scan provides the diagnostic finding of a very small central sclerotic </a:t>
            </a:r>
            <a:r>
              <a:rPr lang="en-GB" dirty="0" err="1" smtClean="0"/>
              <a:t>nidus</a:t>
            </a:r>
            <a:endParaRPr lang="en-GB" dirty="0" smtClean="0"/>
          </a:p>
          <a:p>
            <a:r>
              <a:rPr lang="en-GB" dirty="0" smtClean="0"/>
              <a:t>It is also valuable for the full staging of bone and soft-tissue sarcomas where it is routinely used to detect the presence of lung </a:t>
            </a:r>
            <a:r>
              <a:rPr lang="en-GB" dirty="0" err="1" smtClean="0"/>
              <a:t>metasteses</a:t>
            </a:r>
            <a:r>
              <a:rPr lang="en-GB" dirty="0" smtClean="0"/>
              <a:t> </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pPr>
              <a:buNone/>
            </a:pPr>
            <a:r>
              <a:rPr lang="en-GB" b="1" dirty="0" smtClean="0"/>
              <a:t>MAGNETIC RESONANCE IMAGING (MRI)</a:t>
            </a:r>
          </a:p>
          <a:p>
            <a:r>
              <a:rPr lang="en-GB" dirty="0" smtClean="0"/>
              <a:t>MRI is a technology used in the evaluation of orthopaedic patients without the use of ionising radiation and with no known harmful effects</a:t>
            </a:r>
          </a:p>
          <a:p>
            <a:r>
              <a:rPr lang="en-GB" dirty="0" smtClean="0"/>
              <a:t>This is typically used in assessment of tumours, infection and post operative patients following spinal surgery</a:t>
            </a:r>
          </a:p>
          <a:p>
            <a:r>
              <a:rPr lang="en-GB" dirty="0" smtClean="0"/>
              <a:t>It is particularly useful where the abnormality is confined to soft-tissue structures and is most commonly used for evaluation of disease and injury in the spine and knee  </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smtClean="0"/>
              <a:t>In the spine it can identify the </a:t>
            </a:r>
            <a:r>
              <a:rPr lang="en-GB" dirty="0" err="1" smtClean="0"/>
              <a:t>intervertebral</a:t>
            </a:r>
            <a:r>
              <a:rPr lang="en-GB" dirty="0" smtClean="0"/>
              <a:t> discs and individual nerve roots making it the investigation of choice for patients with suspected </a:t>
            </a:r>
            <a:r>
              <a:rPr lang="en-GB" dirty="0" err="1" smtClean="0"/>
              <a:t>herniation</a:t>
            </a:r>
            <a:r>
              <a:rPr lang="en-GB" dirty="0" smtClean="0"/>
              <a:t> causing nerve root compression</a:t>
            </a:r>
          </a:p>
          <a:p>
            <a:r>
              <a:rPr lang="en-GB" dirty="0" smtClean="0"/>
              <a:t>It can also be used to identify spinal stenosis, disc space infection and spinal tumours</a:t>
            </a:r>
          </a:p>
          <a:p>
            <a:r>
              <a:rPr lang="en-GB" dirty="0" smtClean="0"/>
              <a:t>In patients with knee pain MRI is highly accurate diagnosing patients with </a:t>
            </a:r>
            <a:r>
              <a:rPr lang="en-GB" dirty="0" err="1" smtClean="0"/>
              <a:t>meniscal</a:t>
            </a:r>
            <a:r>
              <a:rPr lang="en-GB" dirty="0" smtClean="0"/>
              <a:t> tears and can distinguish between degenerate oblique tears and the less common bucket handle tears</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smtClean="0"/>
              <a:t>It is also valuable in detecting injuries of the cruciate and collateral ligaments following trauma to the knee joint</a:t>
            </a:r>
          </a:p>
          <a:p>
            <a:r>
              <a:rPr lang="en-GB" dirty="0" smtClean="0"/>
              <a:t>In the shoulder MRI is increasingly used to identify degenerative </a:t>
            </a:r>
            <a:r>
              <a:rPr lang="en-GB" dirty="0" err="1" smtClean="0"/>
              <a:t>tendinopathy</a:t>
            </a:r>
            <a:r>
              <a:rPr lang="en-GB" dirty="0" smtClean="0"/>
              <a:t> of the rotator cuff muscles and tears of the individual tendons</a:t>
            </a:r>
          </a:p>
          <a:p>
            <a:r>
              <a:rPr lang="en-GB" dirty="0" smtClean="0"/>
              <a:t>Around the ankle it is useful in diagnosis of tears and degeneration of the Achilles tendon as well as for </a:t>
            </a:r>
            <a:r>
              <a:rPr lang="en-GB" dirty="0" err="1" smtClean="0"/>
              <a:t>osteochondral</a:t>
            </a:r>
            <a:r>
              <a:rPr lang="en-GB" dirty="0" smtClean="0"/>
              <a:t> fracture of the </a:t>
            </a:r>
            <a:r>
              <a:rPr lang="en-GB" dirty="0" err="1" smtClean="0"/>
              <a:t>talar</a:t>
            </a:r>
            <a:r>
              <a:rPr lang="en-GB" dirty="0" smtClean="0"/>
              <a:t> dome and injuries to the collateral ligaments of the ankle and subtalar joints    </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smtClean="0"/>
              <a:t>MRI is particularly sensitive for imaging the bone marrow because of its high fat content so that any disease associated with abnormal bone marrow will be identified</a:t>
            </a:r>
          </a:p>
          <a:p>
            <a:r>
              <a:rPr lang="en-GB" dirty="0" smtClean="0"/>
              <a:t>These include malignant primary bone tumours as well as metastases and myeloma</a:t>
            </a:r>
          </a:p>
          <a:p>
            <a:r>
              <a:rPr lang="en-GB" dirty="0" smtClean="0"/>
              <a:t>Infection of bone, avascular necrosis and stress fractures only cause changes visible on plain radiographs late in the disease process but MRI scans will identify all of these at an early stage </a:t>
            </a:r>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4302</TotalTime>
  <Words>818</Words>
  <Application>Microsoft Office PowerPoint</Application>
  <PresentationFormat>On-screen Show (4:3)</PresentationFormat>
  <Paragraphs>60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ORTHOPAEDICS IMAGING by dr. m’mene</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ORTHOPAEDICS IMAGING by dr. m’mene</dc:title>
  <dc:creator>andrew</dc:creator>
  <cp:lastModifiedBy>andrew</cp:lastModifiedBy>
  <cp:revision>5</cp:revision>
  <dcterms:created xsi:type="dcterms:W3CDTF">2017-06-21T10:59:28Z</dcterms:created>
  <dcterms:modified xsi:type="dcterms:W3CDTF">2017-06-24T10:41:32Z</dcterms:modified>
</cp:coreProperties>
</file>